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5" r:id="rId1"/>
  </p:sldMasterIdLst>
  <p:notesMasterIdLst>
    <p:notesMasterId r:id="rId45"/>
  </p:notesMasterIdLst>
  <p:handoutMasterIdLst>
    <p:handoutMasterId r:id="rId46"/>
  </p:handoutMasterIdLst>
  <p:sldIdLst>
    <p:sldId id="312" r:id="rId2"/>
    <p:sldId id="313" r:id="rId3"/>
    <p:sldId id="314" r:id="rId4"/>
    <p:sldId id="315" r:id="rId5"/>
    <p:sldId id="310" r:id="rId6"/>
    <p:sldId id="316" r:id="rId7"/>
    <p:sldId id="317" r:id="rId8"/>
    <p:sldId id="318" r:id="rId9"/>
    <p:sldId id="319" r:id="rId10"/>
    <p:sldId id="320" r:id="rId11"/>
    <p:sldId id="321" r:id="rId12"/>
    <p:sldId id="322" r:id="rId13"/>
    <p:sldId id="258" r:id="rId14"/>
    <p:sldId id="296" r:id="rId15"/>
    <p:sldId id="263" r:id="rId16"/>
    <p:sldId id="265" r:id="rId17"/>
    <p:sldId id="307" r:id="rId18"/>
    <p:sldId id="288" r:id="rId19"/>
    <p:sldId id="323" r:id="rId20"/>
    <p:sldId id="297" r:id="rId21"/>
    <p:sldId id="311" r:id="rId22"/>
    <p:sldId id="303" r:id="rId23"/>
    <p:sldId id="269" r:id="rId24"/>
    <p:sldId id="270" r:id="rId25"/>
    <p:sldId id="271" r:id="rId26"/>
    <p:sldId id="272" r:id="rId27"/>
    <p:sldId id="273" r:id="rId28"/>
    <p:sldId id="274" r:id="rId29"/>
    <p:sldId id="275" r:id="rId30"/>
    <p:sldId id="306" r:id="rId31"/>
    <p:sldId id="284" r:id="rId32"/>
    <p:sldId id="304" r:id="rId33"/>
    <p:sldId id="276" r:id="rId34"/>
    <p:sldId id="277" r:id="rId35"/>
    <p:sldId id="285" r:id="rId36"/>
    <p:sldId id="286" r:id="rId37"/>
    <p:sldId id="305" r:id="rId38"/>
    <p:sldId id="287" r:id="rId39"/>
    <p:sldId id="279" r:id="rId40"/>
    <p:sldId id="281" r:id="rId41"/>
    <p:sldId id="308" r:id="rId42"/>
    <p:sldId id="282" r:id="rId43"/>
    <p:sldId id="324" r:id="rId44"/>
  </p:sldIdLst>
  <p:sldSz cx="9144000" cy="6858000" type="screen4x3"/>
  <p:notesSz cx="6807200" cy="9939338"/>
  <p:defaultTex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0">
          <p15:clr>
            <a:srgbClr val="A4A3A4"/>
          </p15:clr>
        </p15:guide>
        <p15:guide id="2" pos="214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FF66"/>
    <a:srgbClr val="CCFFCC"/>
    <a:srgbClr val="0000CC"/>
    <a:srgbClr val="66CCFF"/>
    <a:srgbClr val="3399FF"/>
    <a:srgbClr val="663300"/>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611" autoAdjust="0"/>
    <p:restoredTop sz="94614" autoAdjust="0"/>
  </p:normalViewPr>
  <p:slideViewPr>
    <p:cSldViewPr>
      <p:cViewPr varScale="1">
        <p:scale>
          <a:sx n="108" d="100"/>
          <a:sy n="108" d="100"/>
        </p:scale>
        <p:origin x="159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846"/>
    </p:cViewPr>
  </p:sorterViewPr>
  <p:notesViewPr>
    <p:cSldViewPr>
      <p:cViewPr varScale="1">
        <p:scale>
          <a:sx n="45" d="100"/>
          <a:sy n="45" d="100"/>
        </p:scale>
        <p:origin x="-2764" y="-64"/>
      </p:cViewPr>
      <p:guideLst>
        <p:guide orient="horz" pos="3130"/>
        <p:guide pos="2144"/>
      </p:guideLst>
    </p:cSldViewPr>
  </p:notesViewPr>
  <p:gridSpacing cx="72010" cy="7201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A5A711-995F-4E0A-97A0-B4586D75827D}" type="doc">
      <dgm:prSet loTypeId="urn:microsoft.com/office/officeart/2005/8/layout/orgChart1" loCatId="hierarchy" qsTypeId="urn:microsoft.com/office/officeart/2005/8/quickstyle/simple1" qsCatId="simple" csTypeId="urn:microsoft.com/office/officeart/2005/8/colors/accent1_2" csCatId="accent1"/>
      <dgm:spPr/>
    </dgm:pt>
    <dgm:pt modelId="{5099465E-DBBA-4FE4-B9EC-86917E6B04EC}">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b="1" i="0" u="none" strike="noStrike" cap="none" normalizeH="0" baseline="0">
              <a:ln>
                <a:noFill/>
              </a:ln>
              <a:solidFill>
                <a:schemeClr val="tx1"/>
              </a:solidFill>
              <a:effectLst/>
              <a:latin typeface="Arial" panose="020B0604020202020204" pitchFamily="34" charset="0"/>
              <a:ea typeface="黑体" panose="02010609060101010101" pitchFamily="49" charset="-122"/>
            </a:rPr>
            <a:t>非税收入资金管理</a:t>
          </a:r>
        </a:p>
      </dgm:t>
    </dgm:pt>
    <dgm:pt modelId="{604A20B3-6C29-41DE-BA62-62767C12B89E}" type="parTrans" cxnId="{EFA17CD2-A312-447E-B84B-BE029BA582BB}">
      <dgm:prSet/>
      <dgm:spPr/>
    </dgm:pt>
    <dgm:pt modelId="{AABE34F7-A7AB-42F9-B3E0-12E9ABC52CF9}" type="sibTrans" cxnId="{EFA17CD2-A312-447E-B84B-BE029BA582BB}">
      <dgm:prSet/>
      <dgm:spPr/>
    </dgm:pt>
    <dgm:pt modelId="{F2DA5C70-53A3-4398-8199-4575E702A391}">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b="1" i="0" u="none" strike="noStrike" cap="none" normalizeH="0" baseline="0">
              <a:ln>
                <a:noFill/>
              </a:ln>
              <a:solidFill>
                <a:schemeClr val="tx1"/>
              </a:solidFill>
              <a:effectLst/>
              <a:latin typeface="Arial" panose="020B0604020202020204" pitchFamily="34" charset="0"/>
              <a:ea typeface="黑体" panose="02010609060101010101" pitchFamily="49" charset="-122"/>
            </a:rPr>
            <a:t>（一）规范资金管理</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b="1" i="0" u="none" strike="noStrike" cap="none" normalizeH="0" baseline="0">
              <a:ln>
                <a:noFill/>
              </a:ln>
              <a:solidFill>
                <a:schemeClr val="tx1"/>
              </a:solidFill>
              <a:effectLst/>
              <a:latin typeface="Arial" panose="020B0604020202020204" pitchFamily="34" charset="0"/>
              <a:ea typeface="黑体" panose="02010609060101010101" pitchFamily="49" charset="-122"/>
            </a:rPr>
            <a:t>基础工作</a:t>
          </a:r>
        </a:p>
      </dgm:t>
    </dgm:pt>
    <dgm:pt modelId="{1F615EE9-D542-493C-B68D-8BEB16D07059}" type="parTrans" cxnId="{8FA8582A-F884-435F-98A3-9A5CC1EFBC0B}">
      <dgm:prSet/>
      <dgm:spPr/>
    </dgm:pt>
    <dgm:pt modelId="{DC3E910A-401B-4931-AB44-FA9024F52830}" type="sibTrans" cxnId="{8FA8582A-F884-435F-98A3-9A5CC1EFBC0B}">
      <dgm:prSet/>
      <dgm:spPr/>
    </dgm:pt>
    <dgm:pt modelId="{5D0B1E50-3427-45EC-8CB8-BF9956FB009E}">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b="1" i="0" u="none" strike="noStrike" cap="none" normalizeH="0" baseline="0">
              <a:ln>
                <a:noFill/>
              </a:ln>
              <a:solidFill>
                <a:schemeClr val="tx1"/>
              </a:solidFill>
              <a:effectLst/>
              <a:latin typeface="Arial" panose="020B0604020202020204" pitchFamily="34" charset="0"/>
              <a:ea typeface="黑体" panose="02010609060101010101" pitchFamily="49" charset="-122"/>
            </a:rPr>
            <a:t>（二）把握资金管理</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b="1" i="0" u="none" strike="noStrike" cap="none" normalizeH="0" baseline="0">
              <a:ln>
                <a:noFill/>
              </a:ln>
              <a:solidFill>
                <a:schemeClr val="tx1"/>
              </a:solidFill>
              <a:effectLst/>
              <a:latin typeface="Arial" panose="020B0604020202020204" pitchFamily="34" charset="0"/>
              <a:ea typeface="黑体" panose="02010609060101010101" pitchFamily="49" charset="-122"/>
            </a:rPr>
            <a:t>重点环节</a:t>
          </a:r>
        </a:p>
      </dgm:t>
    </dgm:pt>
    <dgm:pt modelId="{F7CF03B8-5049-48C0-926B-C1CD9E89A0B3}" type="parTrans" cxnId="{DBE4C979-5B75-493F-9692-9D5010C29D9A}">
      <dgm:prSet/>
      <dgm:spPr/>
    </dgm:pt>
    <dgm:pt modelId="{2941C444-13FB-4CAB-B254-1A2770D0E2BA}" type="sibTrans" cxnId="{DBE4C979-5B75-493F-9692-9D5010C29D9A}">
      <dgm:prSet/>
      <dgm:spPr/>
    </dgm:pt>
    <dgm:pt modelId="{FE067CBC-43D0-40B8-8EDF-11523662A1F6}" type="pres">
      <dgm:prSet presAssocID="{DDA5A711-995F-4E0A-97A0-B4586D75827D}" presName="hierChild1" presStyleCnt="0">
        <dgm:presLayoutVars>
          <dgm:orgChart val="1"/>
          <dgm:chPref val="1"/>
          <dgm:dir/>
          <dgm:animOne val="branch"/>
          <dgm:animLvl val="lvl"/>
          <dgm:resizeHandles/>
        </dgm:presLayoutVars>
      </dgm:prSet>
      <dgm:spPr/>
    </dgm:pt>
    <dgm:pt modelId="{28E85487-2E8F-4CDB-A9C2-33F7524EB769}" type="pres">
      <dgm:prSet presAssocID="{5099465E-DBBA-4FE4-B9EC-86917E6B04EC}" presName="hierRoot1" presStyleCnt="0">
        <dgm:presLayoutVars>
          <dgm:hierBranch/>
        </dgm:presLayoutVars>
      </dgm:prSet>
      <dgm:spPr/>
    </dgm:pt>
    <dgm:pt modelId="{DBE20648-7B61-4AED-A647-858A54781D1F}" type="pres">
      <dgm:prSet presAssocID="{5099465E-DBBA-4FE4-B9EC-86917E6B04EC}" presName="rootComposite1" presStyleCnt="0"/>
      <dgm:spPr/>
    </dgm:pt>
    <dgm:pt modelId="{A04EBF91-7A15-4319-B3EA-CBCFB47935B0}" type="pres">
      <dgm:prSet presAssocID="{5099465E-DBBA-4FE4-B9EC-86917E6B04EC}" presName="rootText1" presStyleLbl="node0" presStyleIdx="0" presStyleCnt="1">
        <dgm:presLayoutVars>
          <dgm:chPref val="3"/>
        </dgm:presLayoutVars>
      </dgm:prSet>
      <dgm:spPr/>
    </dgm:pt>
    <dgm:pt modelId="{738112D4-DF07-4110-B685-8AF423D62EB0}" type="pres">
      <dgm:prSet presAssocID="{5099465E-DBBA-4FE4-B9EC-86917E6B04EC}" presName="rootConnector1" presStyleLbl="node1" presStyleIdx="0" presStyleCnt="0"/>
      <dgm:spPr/>
    </dgm:pt>
    <dgm:pt modelId="{8798AE0C-749F-4B7F-B43C-A8FA6D8E0F0D}" type="pres">
      <dgm:prSet presAssocID="{5099465E-DBBA-4FE4-B9EC-86917E6B04EC}" presName="hierChild2" presStyleCnt="0"/>
      <dgm:spPr/>
    </dgm:pt>
    <dgm:pt modelId="{DA0D1062-B22F-4077-B2F0-AF013F7A375C}" type="pres">
      <dgm:prSet presAssocID="{1F615EE9-D542-493C-B68D-8BEB16D07059}" presName="Name35" presStyleLbl="parChTrans1D2" presStyleIdx="0" presStyleCnt="2"/>
      <dgm:spPr/>
    </dgm:pt>
    <dgm:pt modelId="{F1805F56-D993-4990-B7F3-25CE997380E1}" type="pres">
      <dgm:prSet presAssocID="{F2DA5C70-53A3-4398-8199-4575E702A391}" presName="hierRoot2" presStyleCnt="0">
        <dgm:presLayoutVars>
          <dgm:hierBranch/>
        </dgm:presLayoutVars>
      </dgm:prSet>
      <dgm:spPr/>
    </dgm:pt>
    <dgm:pt modelId="{7CEE9697-8A30-4FAE-B552-C06C81805A6F}" type="pres">
      <dgm:prSet presAssocID="{F2DA5C70-53A3-4398-8199-4575E702A391}" presName="rootComposite" presStyleCnt="0"/>
      <dgm:spPr/>
    </dgm:pt>
    <dgm:pt modelId="{E0A86D03-C744-48FA-B25E-F68C1B463CBC}" type="pres">
      <dgm:prSet presAssocID="{F2DA5C70-53A3-4398-8199-4575E702A391}" presName="rootText" presStyleLbl="node2" presStyleIdx="0" presStyleCnt="2">
        <dgm:presLayoutVars>
          <dgm:chPref val="3"/>
        </dgm:presLayoutVars>
      </dgm:prSet>
      <dgm:spPr/>
    </dgm:pt>
    <dgm:pt modelId="{5B62A2DB-9107-4504-958F-C2EB91EB0579}" type="pres">
      <dgm:prSet presAssocID="{F2DA5C70-53A3-4398-8199-4575E702A391}" presName="rootConnector" presStyleLbl="node2" presStyleIdx="0" presStyleCnt="2"/>
      <dgm:spPr/>
    </dgm:pt>
    <dgm:pt modelId="{0B2B3A08-F892-4A68-8FDE-B0DB90BE63C1}" type="pres">
      <dgm:prSet presAssocID="{F2DA5C70-53A3-4398-8199-4575E702A391}" presName="hierChild4" presStyleCnt="0"/>
      <dgm:spPr/>
    </dgm:pt>
    <dgm:pt modelId="{E94CC13A-FF74-46B0-97C0-AB6FE9F498B7}" type="pres">
      <dgm:prSet presAssocID="{F2DA5C70-53A3-4398-8199-4575E702A391}" presName="hierChild5" presStyleCnt="0"/>
      <dgm:spPr/>
    </dgm:pt>
    <dgm:pt modelId="{26B137ED-64C3-4022-B634-24714F7AFDEB}" type="pres">
      <dgm:prSet presAssocID="{F7CF03B8-5049-48C0-926B-C1CD9E89A0B3}" presName="Name35" presStyleLbl="parChTrans1D2" presStyleIdx="1" presStyleCnt="2"/>
      <dgm:spPr/>
    </dgm:pt>
    <dgm:pt modelId="{60AEEDCB-0AA8-48A9-BC3B-23CA13869EFF}" type="pres">
      <dgm:prSet presAssocID="{5D0B1E50-3427-45EC-8CB8-BF9956FB009E}" presName="hierRoot2" presStyleCnt="0">
        <dgm:presLayoutVars>
          <dgm:hierBranch/>
        </dgm:presLayoutVars>
      </dgm:prSet>
      <dgm:spPr/>
    </dgm:pt>
    <dgm:pt modelId="{0F6615F4-C764-44D1-867D-335F1F646A3F}" type="pres">
      <dgm:prSet presAssocID="{5D0B1E50-3427-45EC-8CB8-BF9956FB009E}" presName="rootComposite" presStyleCnt="0"/>
      <dgm:spPr/>
    </dgm:pt>
    <dgm:pt modelId="{1E5586C8-7657-450B-B9E7-E8C61F6824F6}" type="pres">
      <dgm:prSet presAssocID="{5D0B1E50-3427-45EC-8CB8-BF9956FB009E}" presName="rootText" presStyleLbl="node2" presStyleIdx="1" presStyleCnt="2">
        <dgm:presLayoutVars>
          <dgm:chPref val="3"/>
        </dgm:presLayoutVars>
      </dgm:prSet>
      <dgm:spPr/>
    </dgm:pt>
    <dgm:pt modelId="{86C1D2E2-0367-4803-B85C-DED0F86A2032}" type="pres">
      <dgm:prSet presAssocID="{5D0B1E50-3427-45EC-8CB8-BF9956FB009E}" presName="rootConnector" presStyleLbl="node2" presStyleIdx="1" presStyleCnt="2"/>
      <dgm:spPr/>
    </dgm:pt>
    <dgm:pt modelId="{A81C8E77-F1E9-4EC7-B406-13F97ABFFAF6}" type="pres">
      <dgm:prSet presAssocID="{5D0B1E50-3427-45EC-8CB8-BF9956FB009E}" presName="hierChild4" presStyleCnt="0"/>
      <dgm:spPr/>
    </dgm:pt>
    <dgm:pt modelId="{6ECC8249-F59A-41A5-9329-851C1E39C5C9}" type="pres">
      <dgm:prSet presAssocID="{5D0B1E50-3427-45EC-8CB8-BF9956FB009E}" presName="hierChild5" presStyleCnt="0"/>
      <dgm:spPr/>
    </dgm:pt>
    <dgm:pt modelId="{F0A3AE51-A9BB-4D36-90E4-14B0C6C1B90D}" type="pres">
      <dgm:prSet presAssocID="{5099465E-DBBA-4FE4-B9EC-86917E6B04EC}" presName="hierChild3" presStyleCnt="0"/>
      <dgm:spPr/>
    </dgm:pt>
  </dgm:ptLst>
  <dgm:cxnLst>
    <dgm:cxn modelId="{D2B2EC18-88B0-439B-B5AA-3ECE790ABBFD}" type="presOf" srcId="{5D0B1E50-3427-45EC-8CB8-BF9956FB009E}" destId="{1E5586C8-7657-450B-B9E7-E8C61F6824F6}" srcOrd="0" destOrd="0" presId="urn:microsoft.com/office/officeart/2005/8/layout/orgChart1"/>
    <dgm:cxn modelId="{8FA8582A-F884-435F-98A3-9A5CC1EFBC0B}" srcId="{5099465E-DBBA-4FE4-B9EC-86917E6B04EC}" destId="{F2DA5C70-53A3-4398-8199-4575E702A391}" srcOrd="0" destOrd="0" parTransId="{1F615EE9-D542-493C-B68D-8BEB16D07059}" sibTransId="{DC3E910A-401B-4931-AB44-FA9024F52830}"/>
    <dgm:cxn modelId="{4B92EA62-1DF8-4E01-B6C9-14887F30B063}" type="presOf" srcId="{5099465E-DBBA-4FE4-B9EC-86917E6B04EC}" destId="{738112D4-DF07-4110-B685-8AF423D62EB0}" srcOrd="1" destOrd="0" presId="urn:microsoft.com/office/officeart/2005/8/layout/orgChart1"/>
    <dgm:cxn modelId="{DBE4C979-5B75-493F-9692-9D5010C29D9A}" srcId="{5099465E-DBBA-4FE4-B9EC-86917E6B04EC}" destId="{5D0B1E50-3427-45EC-8CB8-BF9956FB009E}" srcOrd="1" destOrd="0" parTransId="{F7CF03B8-5049-48C0-926B-C1CD9E89A0B3}" sibTransId="{2941C444-13FB-4CAB-B254-1A2770D0E2BA}"/>
    <dgm:cxn modelId="{D2D80783-57A5-4BFA-8EAF-63B7202FA104}" type="presOf" srcId="{F7CF03B8-5049-48C0-926B-C1CD9E89A0B3}" destId="{26B137ED-64C3-4022-B634-24714F7AFDEB}" srcOrd="0" destOrd="0" presId="urn:microsoft.com/office/officeart/2005/8/layout/orgChart1"/>
    <dgm:cxn modelId="{8524919B-7395-4E83-AE20-116BF3195AD1}" type="presOf" srcId="{1F615EE9-D542-493C-B68D-8BEB16D07059}" destId="{DA0D1062-B22F-4077-B2F0-AF013F7A375C}" srcOrd="0" destOrd="0" presId="urn:microsoft.com/office/officeart/2005/8/layout/orgChart1"/>
    <dgm:cxn modelId="{D42FF1AF-DC7A-4883-AE11-D93EBA9DF360}" type="presOf" srcId="{5099465E-DBBA-4FE4-B9EC-86917E6B04EC}" destId="{A04EBF91-7A15-4319-B3EA-CBCFB47935B0}" srcOrd="0" destOrd="0" presId="urn:microsoft.com/office/officeart/2005/8/layout/orgChart1"/>
    <dgm:cxn modelId="{EFA17CD2-A312-447E-B84B-BE029BA582BB}" srcId="{DDA5A711-995F-4E0A-97A0-B4586D75827D}" destId="{5099465E-DBBA-4FE4-B9EC-86917E6B04EC}" srcOrd="0" destOrd="0" parTransId="{604A20B3-6C29-41DE-BA62-62767C12B89E}" sibTransId="{AABE34F7-A7AB-42F9-B3E0-12E9ABC52CF9}"/>
    <dgm:cxn modelId="{ECB58FD4-5389-47A4-8F08-30AE40670AE8}" type="presOf" srcId="{F2DA5C70-53A3-4398-8199-4575E702A391}" destId="{5B62A2DB-9107-4504-958F-C2EB91EB0579}" srcOrd="1" destOrd="0" presId="urn:microsoft.com/office/officeart/2005/8/layout/orgChart1"/>
    <dgm:cxn modelId="{0FC91CEF-8D39-4857-9A5B-FC56486A0A29}" type="presOf" srcId="{5D0B1E50-3427-45EC-8CB8-BF9956FB009E}" destId="{86C1D2E2-0367-4803-B85C-DED0F86A2032}" srcOrd="1" destOrd="0" presId="urn:microsoft.com/office/officeart/2005/8/layout/orgChart1"/>
    <dgm:cxn modelId="{23F8CEF1-E67C-4FB5-9939-78BA3D4A90E2}" type="presOf" srcId="{DDA5A711-995F-4E0A-97A0-B4586D75827D}" destId="{FE067CBC-43D0-40B8-8EDF-11523662A1F6}" srcOrd="0" destOrd="0" presId="urn:microsoft.com/office/officeart/2005/8/layout/orgChart1"/>
    <dgm:cxn modelId="{8022FEF2-035E-44D6-B2EA-9F59983CEF02}" type="presOf" srcId="{F2DA5C70-53A3-4398-8199-4575E702A391}" destId="{E0A86D03-C744-48FA-B25E-F68C1B463CBC}" srcOrd="0" destOrd="0" presId="urn:microsoft.com/office/officeart/2005/8/layout/orgChart1"/>
    <dgm:cxn modelId="{922F1799-BC19-4F26-ACAD-0D4CCB01DF6D}" type="presParOf" srcId="{FE067CBC-43D0-40B8-8EDF-11523662A1F6}" destId="{28E85487-2E8F-4CDB-A9C2-33F7524EB769}" srcOrd="0" destOrd="0" presId="urn:microsoft.com/office/officeart/2005/8/layout/orgChart1"/>
    <dgm:cxn modelId="{46CFFB13-5FC7-4E0C-8F03-A01EEC3EF168}" type="presParOf" srcId="{28E85487-2E8F-4CDB-A9C2-33F7524EB769}" destId="{DBE20648-7B61-4AED-A647-858A54781D1F}" srcOrd="0" destOrd="0" presId="urn:microsoft.com/office/officeart/2005/8/layout/orgChart1"/>
    <dgm:cxn modelId="{131F3ED6-1AE6-4582-AD8B-CAF17FE44912}" type="presParOf" srcId="{DBE20648-7B61-4AED-A647-858A54781D1F}" destId="{A04EBF91-7A15-4319-B3EA-CBCFB47935B0}" srcOrd="0" destOrd="0" presId="urn:microsoft.com/office/officeart/2005/8/layout/orgChart1"/>
    <dgm:cxn modelId="{B9F74358-9229-4AF6-A753-39F4DDB76AD5}" type="presParOf" srcId="{DBE20648-7B61-4AED-A647-858A54781D1F}" destId="{738112D4-DF07-4110-B685-8AF423D62EB0}" srcOrd="1" destOrd="0" presId="urn:microsoft.com/office/officeart/2005/8/layout/orgChart1"/>
    <dgm:cxn modelId="{622B7F30-F40A-43A6-97A0-452420CB1A5E}" type="presParOf" srcId="{28E85487-2E8F-4CDB-A9C2-33F7524EB769}" destId="{8798AE0C-749F-4B7F-B43C-A8FA6D8E0F0D}" srcOrd="1" destOrd="0" presId="urn:microsoft.com/office/officeart/2005/8/layout/orgChart1"/>
    <dgm:cxn modelId="{D237B387-5E43-424E-BC66-9A3CAE912A32}" type="presParOf" srcId="{8798AE0C-749F-4B7F-B43C-A8FA6D8E0F0D}" destId="{DA0D1062-B22F-4077-B2F0-AF013F7A375C}" srcOrd="0" destOrd="0" presId="urn:microsoft.com/office/officeart/2005/8/layout/orgChart1"/>
    <dgm:cxn modelId="{19015D3C-96D6-405C-858B-BBCA3733B855}" type="presParOf" srcId="{8798AE0C-749F-4B7F-B43C-A8FA6D8E0F0D}" destId="{F1805F56-D993-4990-B7F3-25CE997380E1}" srcOrd="1" destOrd="0" presId="urn:microsoft.com/office/officeart/2005/8/layout/orgChart1"/>
    <dgm:cxn modelId="{84771F83-0CF5-4B90-83A5-18A097911EC0}" type="presParOf" srcId="{F1805F56-D993-4990-B7F3-25CE997380E1}" destId="{7CEE9697-8A30-4FAE-B552-C06C81805A6F}" srcOrd="0" destOrd="0" presId="urn:microsoft.com/office/officeart/2005/8/layout/orgChart1"/>
    <dgm:cxn modelId="{F51819C9-CA8F-4459-8385-C0EDDF80C296}" type="presParOf" srcId="{7CEE9697-8A30-4FAE-B552-C06C81805A6F}" destId="{E0A86D03-C744-48FA-B25E-F68C1B463CBC}" srcOrd="0" destOrd="0" presId="urn:microsoft.com/office/officeart/2005/8/layout/orgChart1"/>
    <dgm:cxn modelId="{6F409AA2-AEA1-4898-B61C-745D4E6B2C52}" type="presParOf" srcId="{7CEE9697-8A30-4FAE-B552-C06C81805A6F}" destId="{5B62A2DB-9107-4504-958F-C2EB91EB0579}" srcOrd="1" destOrd="0" presId="urn:microsoft.com/office/officeart/2005/8/layout/orgChart1"/>
    <dgm:cxn modelId="{F643F6D9-9CC4-496A-AECC-8A0AAC56EB56}" type="presParOf" srcId="{F1805F56-D993-4990-B7F3-25CE997380E1}" destId="{0B2B3A08-F892-4A68-8FDE-B0DB90BE63C1}" srcOrd="1" destOrd="0" presId="urn:microsoft.com/office/officeart/2005/8/layout/orgChart1"/>
    <dgm:cxn modelId="{3921115B-D584-40FF-B491-EC700A9BC0D1}" type="presParOf" srcId="{F1805F56-D993-4990-B7F3-25CE997380E1}" destId="{E94CC13A-FF74-46B0-97C0-AB6FE9F498B7}" srcOrd="2" destOrd="0" presId="urn:microsoft.com/office/officeart/2005/8/layout/orgChart1"/>
    <dgm:cxn modelId="{D90C8AF8-7096-4FD4-8E68-51CA13535490}" type="presParOf" srcId="{8798AE0C-749F-4B7F-B43C-A8FA6D8E0F0D}" destId="{26B137ED-64C3-4022-B634-24714F7AFDEB}" srcOrd="2" destOrd="0" presId="urn:microsoft.com/office/officeart/2005/8/layout/orgChart1"/>
    <dgm:cxn modelId="{EE5DE952-3108-4200-9382-7A18E6630FA1}" type="presParOf" srcId="{8798AE0C-749F-4B7F-B43C-A8FA6D8E0F0D}" destId="{60AEEDCB-0AA8-48A9-BC3B-23CA13869EFF}" srcOrd="3" destOrd="0" presId="urn:microsoft.com/office/officeart/2005/8/layout/orgChart1"/>
    <dgm:cxn modelId="{0EC4E5D1-7D22-4E4F-A1DF-7F3A7A55B4BC}" type="presParOf" srcId="{60AEEDCB-0AA8-48A9-BC3B-23CA13869EFF}" destId="{0F6615F4-C764-44D1-867D-335F1F646A3F}" srcOrd="0" destOrd="0" presId="urn:microsoft.com/office/officeart/2005/8/layout/orgChart1"/>
    <dgm:cxn modelId="{B2BBA1A8-33A6-4193-9D78-62F905EF3FB0}" type="presParOf" srcId="{0F6615F4-C764-44D1-867D-335F1F646A3F}" destId="{1E5586C8-7657-450B-B9E7-E8C61F6824F6}" srcOrd="0" destOrd="0" presId="urn:microsoft.com/office/officeart/2005/8/layout/orgChart1"/>
    <dgm:cxn modelId="{77EA954F-3B93-47FD-8E7A-9A68EF32955B}" type="presParOf" srcId="{0F6615F4-C764-44D1-867D-335F1F646A3F}" destId="{86C1D2E2-0367-4803-B85C-DED0F86A2032}" srcOrd="1" destOrd="0" presId="urn:microsoft.com/office/officeart/2005/8/layout/orgChart1"/>
    <dgm:cxn modelId="{F2EF8E82-7CBA-4F74-9A30-D6C58949506F}" type="presParOf" srcId="{60AEEDCB-0AA8-48A9-BC3B-23CA13869EFF}" destId="{A81C8E77-F1E9-4EC7-B406-13F97ABFFAF6}" srcOrd="1" destOrd="0" presId="urn:microsoft.com/office/officeart/2005/8/layout/orgChart1"/>
    <dgm:cxn modelId="{AB985E90-BBBF-4114-AB37-0185B65C8DD4}" type="presParOf" srcId="{60AEEDCB-0AA8-48A9-BC3B-23CA13869EFF}" destId="{6ECC8249-F59A-41A5-9329-851C1E39C5C9}" srcOrd="2" destOrd="0" presId="urn:microsoft.com/office/officeart/2005/8/layout/orgChart1"/>
    <dgm:cxn modelId="{0238E8CD-6DF6-46CC-99BC-14655F6BC140}" type="presParOf" srcId="{28E85487-2E8F-4CDB-A9C2-33F7524EB769}" destId="{F0A3AE51-A9BB-4D36-90E4-14B0C6C1B90D}"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6E6B015-7447-466E-9D34-1A05C242B0FD}" type="doc">
      <dgm:prSet loTypeId="urn:microsoft.com/office/officeart/2005/8/layout/orgChart1" loCatId="hierarchy" qsTypeId="urn:microsoft.com/office/officeart/2005/8/quickstyle/simple1" qsCatId="simple" csTypeId="urn:microsoft.com/office/officeart/2005/8/colors/accent1_2" csCatId="accent1"/>
      <dgm:spPr/>
    </dgm:pt>
    <dgm:pt modelId="{29787589-1E2C-4DCE-9E36-EF385FFC8CCA}">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b="1" i="0" u="none" strike="noStrike" cap="none" normalizeH="0" baseline="0">
              <a:ln>
                <a:noFill/>
              </a:ln>
              <a:solidFill>
                <a:srgbClr val="000000"/>
              </a:solidFill>
              <a:effectLst>
                <a:outerShdw blurRad="38100" dist="38100" dir="2700000" algn="tl">
                  <a:srgbClr val="FFFFFF"/>
                </a:outerShdw>
              </a:effectLst>
              <a:latin typeface="Arial" panose="020B0604020202020204" pitchFamily="34" charset="0"/>
              <a:ea typeface="楷体_GB2312" pitchFamily="49" charset="-122"/>
            </a:rPr>
            <a:t>a.</a:t>
          </a:r>
          <a:r>
            <a:rPr kumimoji="0" lang="zh-CN" altLang="en-US" b="1" i="0" u="none" strike="noStrike" cap="none" normalizeH="0" baseline="0">
              <a:ln>
                <a:noFill/>
              </a:ln>
              <a:solidFill>
                <a:srgbClr val="000000"/>
              </a:solidFill>
              <a:effectLst>
                <a:outerShdw blurRad="38100" dist="38100" dir="2700000" algn="tl">
                  <a:srgbClr val="FFFFFF"/>
                </a:outerShdw>
              </a:effectLst>
              <a:latin typeface="Arial" panose="020B0604020202020204" pitchFamily="34" charset="0"/>
              <a:ea typeface="楷体_GB2312" pitchFamily="49" charset="-122"/>
            </a:rPr>
            <a:t>资金流出主要形式</a:t>
          </a:r>
        </a:p>
      </dgm:t>
    </dgm:pt>
    <dgm:pt modelId="{56DEAB10-994A-4958-B4EA-892FCEC158FD}" type="parTrans" cxnId="{51AE05D9-4DDC-44B3-8102-C5860B76E42F}">
      <dgm:prSet/>
      <dgm:spPr/>
    </dgm:pt>
    <dgm:pt modelId="{880BB915-FAB6-428A-A3AA-D979FC81AA26}" type="sibTrans" cxnId="{51AE05D9-4DDC-44B3-8102-C5860B76E42F}">
      <dgm:prSet/>
      <dgm:spPr/>
    </dgm:pt>
    <dgm:pt modelId="{CDEB379A-DB3E-4626-9518-82B04ECAF067}">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b="1" i="0" u="none" strike="noStrike" cap="none" normalizeH="0" baseline="0">
              <a:ln>
                <a:noFill/>
              </a:ln>
              <a:solidFill>
                <a:srgbClr val="000000"/>
              </a:solidFill>
              <a:effectLst>
                <a:outerShdw blurRad="38100" dist="38100" dir="2700000" algn="tl">
                  <a:srgbClr val="FFFFFF"/>
                </a:outerShdw>
              </a:effectLst>
              <a:latin typeface="Arial" panose="020B0604020202020204" pitchFamily="34" charset="0"/>
              <a:ea typeface="楷体_GB2312" pitchFamily="49" charset="-122"/>
            </a:rPr>
            <a:t>划缴本级国库及专户</a:t>
          </a:r>
        </a:p>
      </dgm:t>
    </dgm:pt>
    <dgm:pt modelId="{2C87573A-EF3E-4A2D-A46C-F324CEAF6BAD}" type="parTrans" cxnId="{14A95216-1A3A-41F6-BDEE-F3E318051F1F}">
      <dgm:prSet/>
      <dgm:spPr/>
    </dgm:pt>
    <dgm:pt modelId="{AD770BA2-B1EA-4986-8BD2-46CB83DB2F50}" type="sibTrans" cxnId="{14A95216-1A3A-41F6-BDEE-F3E318051F1F}">
      <dgm:prSet/>
      <dgm:spPr/>
    </dgm:pt>
    <dgm:pt modelId="{5270B025-4C38-408E-9EAE-306363133624}">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b="1" i="0" u="none" strike="noStrike" cap="none" normalizeH="0" baseline="0">
              <a:ln>
                <a:noFill/>
              </a:ln>
              <a:solidFill>
                <a:srgbClr val="000000"/>
              </a:solidFill>
              <a:effectLst>
                <a:outerShdw blurRad="38100" dist="38100" dir="2700000" algn="tl">
                  <a:srgbClr val="FFFFFF"/>
                </a:outerShdw>
              </a:effectLst>
              <a:latin typeface="Arial" panose="020B0604020202020204" pitchFamily="34" charset="0"/>
              <a:ea typeface="楷体_GB2312" pitchFamily="49" charset="-122"/>
            </a:rPr>
            <a:t>上解上级分成</a:t>
          </a:r>
        </a:p>
      </dgm:t>
    </dgm:pt>
    <dgm:pt modelId="{3EF2E597-474E-46AE-9EAB-FA5C05E312D7}" type="parTrans" cxnId="{45F98EEF-1F23-488C-9A8C-F5A2ACE1A722}">
      <dgm:prSet/>
      <dgm:spPr/>
    </dgm:pt>
    <dgm:pt modelId="{EAC18E59-FE8C-4746-ABC5-173A472CAD5B}" type="sibTrans" cxnId="{45F98EEF-1F23-488C-9A8C-F5A2ACE1A722}">
      <dgm:prSet/>
      <dgm:spPr/>
    </dgm:pt>
    <dgm:pt modelId="{1BC8900C-1BFB-43DD-BED4-8A45FF02E911}">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b="1" i="0" u="none" strike="noStrike" cap="none" normalizeH="0" baseline="0">
              <a:ln>
                <a:noFill/>
              </a:ln>
              <a:solidFill>
                <a:srgbClr val="000000"/>
              </a:solidFill>
              <a:effectLst>
                <a:outerShdw blurRad="38100" dist="38100" dir="2700000" algn="tl">
                  <a:srgbClr val="FFFFFF"/>
                </a:outerShdw>
              </a:effectLst>
              <a:latin typeface="Arial" panose="020B0604020202020204" pitchFamily="34" charset="0"/>
              <a:ea typeface="楷体_GB2312" pitchFamily="49" charset="-122"/>
            </a:rPr>
            <a:t>返还下级分成</a:t>
          </a:r>
        </a:p>
      </dgm:t>
    </dgm:pt>
    <dgm:pt modelId="{74E723B5-454C-4F73-AF50-E8FD58EC005B}" type="parTrans" cxnId="{48597A46-49C9-4F8D-9A28-7DE467B53662}">
      <dgm:prSet/>
      <dgm:spPr/>
    </dgm:pt>
    <dgm:pt modelId="{B17237AB-ECFF-4D9C-8061-63983156EAA8}" type="sibTrans" cxnId="{48597A46-49C9-4F8D-9A28-7DE467B53662}">
      <dgm:prSet/>
      <dgm:spPr/>
    </dgm:pt>
    <dgm:pt modelId="{096F19A3-EC27-434A-8A87-1EE5CFAED985}">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b="1" i="0" u="none" strike="noStrike" cap="none" normalizeH="0" baseline="0">
              <a:ln>
                <a:noFill/>
              </a:ln>
              <a:solidFill>
                <a:srgbClr val="000000"/>
              </a:solidFill>
              <a:effectLst>
                <a:outerShdw blurRad="38100" dist="38100" dir="2700000" algn="tl">
                  <a:srgbClr val="FFFFFF"/>
                </a:outerShdw>
              </a:effectLst>
              <a:latin typeface="Arial" panose="020B0604020202020204" pitchFamily="34" charset="0"/>
              <a:ea typeface="楷体_GB2312" pitchFamily="49" charset="-122"/>
            </a:rPr>
            <a:t>收入退付</a:t>
          </a:r>
        </a:p>
      </dgm:t>
    </dgm:pt>
    <dgm:pt modelId="{27E20E55-7672-4013-8FA6-1EA5D00DA482}" type="parTrans" cxnId="{479DE321-82CE-41BC-9950-1E280A03236E}">
      <dgm:prSet/>
      <dgm:spPr/>
    </dgm:pt>
    <dgm:pt modelId="{EE383FA5-1B3A-4461-965E-1E3E54C4664B}" type="sibTrans" cxnId="{479DE321-82CE-41BC-9950-1E280A03236E}">
      <dgm:prSet/>
      <dgm:spPr/>
    </dgm:pt>
    <dgm:pt modelId="{BDA8D7AA-A1F3-4B9D-BD4A-1389F3AD2F7D}" type="pres">
      <dgm:prSet presAssocID="{76E6B015-7447-466E-9D34-1A05C242B0FD}" presName="hierChild1" presStyleCnt="0">
        <dgm:presLayoutVars>
          <dgm:orgChart val="1"/>
          <dgm:chPref val="1"/>
          <dgm:dir/>
          <dgm:animOne val="branch"/>
          <dgm:animLvl val="lvl"/>
          <dgm:resizeHandles/>
        </dgm:presLayoutVars>
      </dgm:prSet>
      <dgm:spPr/>
    </dgm:pt>
    <dgm:pt modelId="{5AE8505F-EA75-4768-9CF3-E204D1EBB4D1}" type="pres">
      <dgm:prSet presAssocID="{29787589-1E2C-4DCE-9E36-EF385FFC8CCA}" presName="hierRoot1" presStyleCnt="0">
        <dgm:presLayoutVars>
          <dgm:hierBranch val="r"/>
        </dgm:presLayoutVars>
      </dgm:prSet>
      <dgm:spPr/>
    </dgm:pt>
    <dgm:pt modelId="{BD27DCD6-875E-45D3-AC4E-50E2B7BB2DE3}" type="pres">
      <dgm:prSet presAssocID="{29787589-1E2C-4DCE-9E36-EF385FFC8CCA}" presName="rootComposite1" presStyleCnt="0"/>
      <dgm:spPr/>
    </dgm:pt>
    <dgm:pt modelId="{77DBC049-C3F7-4134-B834-EBFEB60AC778}" type="pres">
      <dgm:prSet presAssocID="{29787589-1E2C-4DCE-9E36-EF385FFC8CCA}" presName="rootText1" presStyleLbl="node0" presStyleIdx="0" presStyleCnt="1">
        <dgm:presLayoutVars>
          <dgm:chPref val="3"/>
        </dgm:presLayoutVars>
      </dgm:prSet>
      <dgm:spPr/>
    </dgm:pt>
    <dgm:pt modelId="{F0C2C758-3460-4A1B-9606-A5C12569450D}" type="pres">
      <dgm:prSet presAssocID="{29787589-1E2C-4DCE-9E36-EF385FFC8CCA}" presName="rootConnector1" presStyleLbl="node1" presStyleIdx="0" presStyleCnt="0"/>
      <dgm:spPr/>
    </dgm:pt>
    <dgm:pt modelId="{A2C5E951-D3EF-498C-98E9-44EEE6B44C93}" type="pres">
      <dgm:prSet presAssocID="{29787589-1E2C-4DCE-9E36-EF385FFC8CCA}" presName="hierChild2" presStyleCnt="0"/>
      <dgm:spPr/>
    </dgm:pt>
    <dgm:pt modelId="{5480697B-02E3-4C27-AECD-5FC402246157}" type="pres">
      <dgm:prSet presAssocID="{2C87573A-EF3E-4A2D-A46C-F324CEAF6BAD}" presName="Name50" presStyleLbl="parChTrans1D2" presStyleIdx="0" presStyleCnt="4"/>
      <dgm:spPr/>
    </dgm:pt>
    <dgm:pt modelId="{A31A3633-EBEE-421C-A432-BB4E73DF2304}" type="pres">
      <dgm:prSet presAssocID="{CDEB379A-DB3E-4626-9518-82B04ECAF067}" presName="hierRoot2" presStyleCnt="0">
        <dgm:presLayoutVars>
          <dgm:hierBranch/>
        </dgm:presLayoutVars>
      </dgm:prSet>
      <dgm:spPr/>
    </dgm:pt>
    <dgm:pt modelId="{096269F8-410C-4B02-86F5-31C13B036244}" type="pres">
      <dgm:prSet presAssocID="{CDEB379A-DB3E-4626-9518-82B04ECAF067}" presName="rootComposite" presStyleCnt="0"/>
      <dgm:spPr/>
    </dgm:pt>
    <dgm:pt modelId="{DBBD2176-CC61-464A-AC7D-BC1B2508DA49}" type="pres">
      <dgm:prSet presAssocID="{CDEB379A-DB3E-4626-9518-82B04ECAF067}" presName="rootText" presStyleLbl="node2" presStyleIdx="0" presStyleCnt="4">
        <dgm:presLayoutVars>
          <dgm:chPref val="3"/>
        </dgm:presLayoutVars>
      </dgm:prSet>
      <dgm:spPr/>
    </dgm:pt>
    <dgm:pt modelId="{B25F4DDE-FB1D-4962-ACD1-CD28F6D73E21}" type="pres">
      <dgm:prSet presAssocID="{CDEB379A-DB3E-4626-9518-82B04ECAF067}" presName="rootConnector" presStyleLbl="node2" presStyleIdx="0" presStyleCnt="4"/>
      <dgm:spPr/>
    </dgm:pt>
    <dgm:pt modelId="{32C9A9B4-D997-48A5-81A1-01C863BC34AD}" type="pres">
      <dgm:prSet presAssocID="{CDEB379A-DB3E-4626-9518-82B04ECAF067}" presName="hierChild4" presStyleCnt="0"/>
      <dgm:spPr/>
    </dgm:pt>
    <dgm:pt modelId="{4334F870-308D-4AC9-92AA-AA62D8C624D4}" type="pres">
      <dgm:prSet presAssocID="{CDEB379A-DB3E-4626-9518-82B04ECAF067}" presName="hierChild5" presStyleCnt="0"/>
      <dgm:spPr/>
    </dgm:pt>
    <dgm:pt modelId="{83E42093-95E6-43A1-B7BC-A80F5FA1F261}" type="pres">
      <dgm:prSet presAssocID="{3EF2E597-474E-46AE-9EAB-FA5C05E312D7}" presName="Name50" presStyleLbl="parChTrans1D2" presStyleIdx="1" presStyleCnt="4"/>
      <dgm:spPr/>
    </dgm:pt>
    <dgm:pt modelId="{585C6447-E3E7-4461-A1A9-3E5F1482A3CC}" type="pres">
      <dgm:prSet presAssocID="{5270B025-4C38-408E-9EAE-306363133624}" presName="hierRoot2" presStyleCnt="0">
        <dgm:presLayoutVars>
          <dgm:hierBranch/>
        </dgm:presLayoutVars>
      </dgm:prSet>
      <dgm:spPr/>
    </dgm:pt>
    <dgm:pt modelId="{B55DFB5A-FC2E-4267-8EAA-1B9E22A448F6}" type="pres">
      <dgm:prSet presAssocID="{5270B025-4C38-408E-9EAE-306363133624}" presName="rootComposite" presStyleCnt="0"/>
      <dgm:spPr/>
    </dgm:pt>
    <dgm:pt modelId="{C5BF6B85-32F2-4D43-B64A-63CDDAE0C8F3}" type="pres">
      <dgm:prSet presAssocID="{5270B025-4C38-408E-9EAE-306363133624}" presName="rootText" presStyleLbl="node2" presStyleIdx="1" presStyleCnt="4">
        <dgm:presLayoutVars>
          <dgm:chPref val="3"/>
        </dgm:presLayoutVars>
      </dgm:prSet>
      <dgm:spPr/>
    </dgm:pt>
    <dgm:pt modelId="{DF730749-0CCF-4007-A300-7DCBDE3FE205}" type="pres">
      <dgm:prSet presAssocID="{5270B025-4C38-408E-9EAE-306363133624}" presName="rootConnector" presStyleLbl="node2" presStyleIdx="1" presStyleCnt="4"/>
      <dgm:spPr/>
    </dgm:pt>
    <dgm:pt modelId="{C65FF814-4DD6-449B-98D9-5A135F16D781}" type="pres">
      <dgm:prSet presAssocID="{5270B025-4C38-408E-9EAE-306363133624}" presName="hierChild4" presStyleCnt="0"/>
      <dgm:spPr/>
    </dgm:pt>
    <dgm:pt modelId="{F57CA9AD-0392-45F7-97A0-F37D637C5982}" type="pres">
      <dgm:prSet presAssocID="{5270B025-4C38-408E-9EAE-306363133624}" presName="hierChild5" presStyleCnt="0"/>
      <dgm:spPr/>
    </dgm:pt>
    <dgm:pt modelId="{BCF38F1A-10C3-474E-AA9A-5B63F88C476A}" type="pres">
      <dgm:prSet presAssocID="{74E723B5-454C-4F73-AF50-E8FD58EC005B}" presName="Name50" presStyleLbl="parChTrans1D2" presStyleIdx="2" presStyleCnt="4"/>
      <dgm:spPr/>
    </dgm:pt>
    <dgm:pt modelId="{FD66EE22-287D-4E1D-83D1-662A7EA51477}" type="pres">
      <dgm:prSet presAssocID="{1BC8900C-1BFB-43DD-BED4-8A45FF02E911}" presName="hierRoot2" presStyleCnt="0">
        <dgm:presLayoutVars>
          <dgm:hierBranch/>
        </dgm:presLayoutVars>
      </dgm:prSet>
      <dgm:spPr/>
    </dgm:pt>
    <dgm:pt modelId="{4C645910-BACA-412C-97B9-14BE48CD406C}" type="pres">
      <dgm:prSet presAssocID="{1BC8900C-1BFB-43DD-BED4-8A45FF02E911}" presName="rootComposite" presStyleCnt="0"/>
      <dgm:spPr/>
    </dgm:pt>
    <dgm:pt modelId="{0B2F5CA7-A391-4563-9A61-7C0414422761}" type="pres">
      <dgm:prSet presAssocID="{1BC8900C-1BFB-43DD-BED4-8A45FF02E911}" presName="rootText" presStyleLbl="node2" presStyleIdx="2" presStyleCnt="4">
        <dgm:presLayoutVars>
          <dgm:chPref val="3"/>
        </dgm:presLayoutVars>
      </dgm:prSet>
      <dgm:spPr/>
    </dgm:pt>
    <dgm:pt modelId="{D7D0A9B8-DE12-4710-AEAC-7AAA260A6B88}" type="pres">
      <dgm:prSet presAssocID="{1BC8900C-1BFB-43DD-BED4-8A45FF02E911}" presName="rootConnector" presStyleLbl="node2" presStyleIdx="2" presStyleCnt="4"/>
      <dgm:spPr/>
    </dgm:pt>
    <dgm:pt modelId="{F66069A9-98E1-4A8E-B2F4-AA0FA4D85BC7}" type="pres">
      <dgm:prSet presAssocID="{1BC8900C-1BFB-43DD-BED4-8A45FF02E911}" presName="hierChild4" presStyleCnt="0"/>
      <dgm:spPr/>
    </dgm:pt>
    <dgm:pt modelId="{0F4396CD-6724-4377-962E-58B55BD32A78}" type="pres">
      <dgm:prSet presAssocID="{1BC8900C-1BFB-43DD-BED4-8A45FF02E911}" presName="hierChild5" presStyleCnt="0"/>
      <dgm:spPr/>
    </dgm:pt>
    <dgm:pt modelId="{754C085C-5D36-41EC-9F61-07914C151678}" type="pres">
      <dgm:prSet presAssocID="{27E20E55-7672-4013-8FA6-1EA5D00DA482}" presName="Name50" presStyleLbl="parChTrans1D2" presStyleIdx="3" presStyleCnt="4"/>
      <dgm:spPr/>
    </dgm:pt>
    <dgm:pt modelId="{98B2637F-D84C-4D71-B13F-9C83B860B3C9}" type="pres">
      <dgm:prSet presAssocID="{096F19A3-EC27-434A-8A87-1EE5CFAED985}" presName="hierRoot2" presStyleCnt="0">
        <dgm:presLayoutVars>
          <dgm:hierBranch/>
        </dgm:presLayoutVars>
      </dgm:prSet>
      <dgm:spPr/>
    </dgm:pt>
    <dgm:pt modelId="{9825FF1F-9A40-4512-B36A-C22F2950658E}" type="pres">
      <dgm:prSet presAssocID="{096F19A3-EC27-434A-8A87-1EE5CFAED985}" presName="rootComposite" presStyleCnt="0"/>
      <dgm:spPr/>
    </dgm:pt>
    <dgm:pt modelId="{CD3FE735-6320-4EB0-8EC2-B1C2F6A36F3C}" type="pres">
      <dgm:prSet presAssocID="{096F19A3-EC27-434A-8A87-1EE5CFAED985}" presName="rootText" presStyleLbl="node2" presStyleIdx="3" presStyleCnt="4">
        <dgm:presLayoutVars>
          <dgm:chPref val="3"/>
        </dgm:presLayoutVars>
      </dgm:prSet>
      <dgm:spPr/>
    </dgm:pt>
    <dgm:pt modelId="{DBC3BCC1-2A15-4170-964F-E0AC0172258B}" type="pres">
      <dgm:prSet presAssocID="{096F19A3-EC27-434A-8A87-1EE5CFAED985}" presName="rootConnector" presStyleLbl="node2" presStyleIdx="3" presStyleCnt="4"/>
      <dgm:spPr/>
    </dgm:pt>
    <dgm:pt modelId="{A4328532-AD18-4778-956F-753D668FD9AC}" type="pres">
      <dgm:prSet presAssocID="{096F19A3-EC27-434A-8A87-1EE5CFAED985}" presName="hierChild4" presStyleCnt="0"/>
      <dgm:spPr/>
    </dgm:pt>
    <dgm:pt modelId="{15FF5ABA-6AE5-437A-962E-FAE1FA9E7C5B}" type="pres">
      <dgm:prSet presAssocID="{096F19A3-EC27-434A-8A87-1EE5CFAED985}" presName="hierChild5" presStyleCnt="0"/>
      <dgm:spPr/>
    </dgm:pt>
    <dgm:pt modelId="{3DDBE689-96EB-483B-BDA2-115BCB628EC0}" type="pres">
      <dgm:prSet presAssocID="{29787589-1E2C-4DCE-9E36-EF385FFC8CCA}" presName="hierChild3" presStyleCnt="0"/>
      <dgm:spPr/>
    </dgm:pt>
  </dgm:ptLst>
  <dgm:cxnLst>
    <dgm:cxn modelId="{14A95216-1A3A-41F6-BDEE-F3E318051F1F}" srcId="{29787589-1E2C-4DCE-9E36-EF385FFC8CCA}" destId="{CDEB379A-DB3E-4626-9518-82B04ECAF067}" srcOrd="0" destOrd="0" parTransId="{2C87573A-EF3E-4A2D-A46C-F324CEAF6BAD}" sibTransId="{AD770BA2-B1EA-4986-8BD2-46CB83DB2F50}"/>
    <dgm:cxn modelId="{94084517-FAB9-49C1-A750-AC36DD3685B2}" type="presOf" srcId="{096F19A3-EC27-434A-8A87-1EE5CFAED985}" destId="{CD3FE735-6320-4EB0-8EC2-B1C2F6A36F3C}" srcOrd="0" destOrd="0" presId="urn:microsoft.com/office/officeart/2005/8/layout/orgChart1"/>
    <dgm:cxn modelId="{8987DD1E-FFC3-4B5B-8A9B-4F022455617A}" type="presOf" srcId="{3EF2E597-474E-46AE-9EAB-FA5C05E312D7}" destId="{83E42093-95E6-43A1-B7BC-A80F5FA1F261}" srcOrd="0" destOrd="0" presId="urn:microsoft.com/office/officeart/2005/8/layout/orgChart1"/>
    <dgm:cxn modelId="{479DE321-82CE-41BC-9950-1E280A03236E}" srcId="{29787589-1E2C-4DCE-9E36-EF385FFC8CCA}" destId="{096F19A3-EC27-434A-8A87-1EE5CFAED985}" srcOrd="3" destOrd="0" parTransId="{27E20E55-7672-4013-8FA6-1EA5D00DA482}" sibTransId="{EE383FA5-1B3A-4461-965E-1E3E54C4664B}"/>
    <dgm:cxn modelId="{58A03927-CD69-4081-A8B5-8C423E26B28E}" type="presOf" srcId="{74E723B5-454C-4F73-AF50-E8FD58EC005B}" destId="{BCF38F1A-10C3-474E-AA9A-5B63F88C476A}" srcOrd="0" destOrd="0" presId="urn:microsoft.com/office/officeart/2005/8/layout/orgChart1"/>
    <dgm:cxn modelId="{DC1CE72C-2905-4080-9BCE-5422B5021E9E}" type="presOf" srcId="{1BC8900C-1BFB-43DD-BED4-8A45FF02E911}" destId="{0B2F5CA7-A391-4563-9A61-7C0414422761}" srcOrd="0" destOrd="0" presId="urn:microsoft.com/office/officeart/2005/8/layout/orgChart1"/>
    <dgm:cxn modelId="{B7BA7C61-AC15-4666-84E5-5265BCB3F196}" type="presOf" srcId="{1BC8900C-1BFB-43DD-BED4-8A45FF02E911}" destId="{D7D0A9B8-DE12-4710-AEAC-7AAA260A6B88}" srcOrd="1" destOrd="0" presId="urn:microsoft.com/office/officeart/2005/8/layout/orgChart1"/>
    <dgm:cxn modelId="{48597A46-49C9-4F8D-9A28-7DE467B53662}" srcId="{29787589-1E2C-4DCE-9E36-EF385FFC8CCA}" destId="{1BC8900C-1BFB-43DD-BED4-8A45FF02E911}" srcOrd="2" destOrd="0" parTransId="{74E723B5-454C-4F73-AF50-E8FD58EC005B}" sibTransId="{B17237AB-ECFF-4D9C-8061-63983156EAA8}"/>
    <dgm:cxn modelId="{4EBB629A-0869-4BC7-97DF-6F1A6A05D569}" type="presOf" srcId="{76E6B015-7447-466E-9D34-1A05C242B0FD}" destId="{BDA8D7AA-A1F3-4B9D-BD4A-1389F3AD2F7D}" srcOrd="0" destOrd="0" presId="urn:microsoft.com/office/officeart/2005/8/layout/orgChart1"/>
    <dgm:cxn modelId="{405846B4-E293-49B4-BC39-33CC7D448DCA}" type="presOf" srcId="{29787589-1E2C-4DCE-9E36-EF385FFC8CCA}" destId="{77DBC049-C3F7-4134-B834-EBFEB60AC778}" srcOrd="0" destOrd="0" presId="urn:microsoft.com/office/officeart/2005/8/layout/orgChart1"/>
    <dgm:cxn modelId="{86BFD2BA-600F-42A0-80AE-C506CB67E61C}" type="presOf" srcId="{2C87573A-EF3E-4A2D-A46C-F324CEAF6BAD}" destId="{5480697B-02E3-4C27-AECD-5FC402246157}" srcOrd="0" destOrd="0" presId="urn:microsoft.com/office/officeart/2005/8/layout/orgChart1"/>
    <dgm:cxn modelId="{EF89B9C1-0053-4D98-A997-BE8E9603D840}" type="presOf" srcId="{5270B025-4C38-408E-9EAE-306363133624}" destId="{DF730749-0CCF-4007-A300-7DCBDE3FE205}" srcOrd="1" destOrd="0" presId="urn:microsoft.com/office/officeart/2005/8/layout/orgChart1"/>
    <dgm:cxn modelId="{80E7DEC7-4026-4B5C-BAD3-625C8D06CE84}" type="presOf" srcId="{27E20E55-7672-4013-8FA6-1EA5D00DA482}" destId="{754C085C-5D36-41EC-9F61-07914C151678}" srcOrd="0" destOrd="0" presId="urn:microsoft.com/office/officeart/2005/8/layout/orgChart1"/>
    <dgm:cxn modelId="{0E2C70CA-638E-40D9-AAF2-2A8CB34CEACC}" type="presOf" srcId="{5270B025-4C38-408E-9EAE-306363133624}" destId="{C5BF6B85-32F2-4D43-B64A-63CDDAE0C8F3}" srcOrd="0" destOrd="0" presId="urn:microsoft.com/office/officeart/2005/8/layout/orgChart1"/>
    <dgm:cxn modelId="{7EF7C4D4-D70D-4F1B-9A35-9769EE4EA0D5}" type="presOf" srcId="{CDEB379A-DB3E-4626-9518-82B04ECAF067}" destId="{B25F4DDE-FB1D-4962-ACD1-CD28F6D73E21}" srcOrd="1" destOrd="0" presId="urn:microsoft.com/office/officeart/2005/8/layout/orgChart1"/>
    <dgm:cxn modelId="{51AE05D9-4DDC-44B3-8102-C5860B76E42F}" srcId="{76E6B015-7447-466E-9D34-1A05C242B0FD}" destId="{29787589-1E2C-4DCE-9E36-EF385FFC8CCA}" srcOrd="0" destOrd="0" parTransId="{56DEAB10-994A-4958-B4EA-892FCEC158FD}" sibTransId="{880BB915-FAB6-428A-A3AA-D979FC81AA26}"/>
    <dgm:cxn modelId="{5F38C5ED-34B6-43BA-A8E8-A20ACF393E34}" type="presOf" srcId="{29787589-1E2C-4DCE-9E36-EF385FFC8CCA}" destId="{F0C2C758-3460-4A1B-9606-A5C12569450D}" srcOrd="1" destOrd="0" presId="urn:microsoft.com/office/officeart/2005/8/layout/orgChart1"/>
    <dgm:cxn modelId="{45F98EEF-1F23-488C-9A8C-F5A2ACE1A722}" srcId="{29787589-1E2C-4DCE-9E36-EF385FFC8CCA}" destId="{5270B025-4C38-408E-9EAE-306363133624}" srcOrd="1" destOrd="0" parTransId="{3EF2E597-474E-46AE-9EAB-FA5C05E312D7}" sibTransId="{EAC18E59-FE8C-4746-ABC5-173A472CAD5B}"/>
    <dgm:cxn modelId="{9B0F0FF2-3AE5-4CB0-9AC8-3A36565778F9}" type="presOf" srcId="{CDEB379A-DB3E-4626-9518-82B04ECAF067}" destId="{DBBD2176-CC61-464A-AC7D-BC1B2508DA49}" srcOrd="0" destOrd="0" presId="urn:microsoft.com/office/officeart/2005/8/layout/orgChart1"/>
    <dgm:cxn modelId="{501520F6-A4E3-48F6-99CC-15AE8D85EB77}" type="presOf" srcId="{096F19A3-EC27-434A-8A87-1EE5CFAED985}" destId="{DBC3BCC1-2A15-4170-964F-E0AC0172258B}" srcOrd="1" destOrd="0" presId="urn:microsoft.com/office/officeart/2005/8/layout/orgChart1"/>
    <dgm:cxn modelId="{98639A9C-6EDA-478A-ADA8-400594A92107}" type="presParOf" srcId="{BDA8D7AA-A1F3-4B9D-BD4A-1389F3AD2F7D}" destId="{5AE8505F-EA75-4768-9CF3-E204D1EBB4D1}" srcOrd="0" destOrd="0" presId="urn:microsoft.com/office/officeart/2005/8/layout/orgChart1"/>
    <dgm:cxn modelId="{66BDBF5B-0070-4315-840A-6C802ACC42B6}" type="presParOf" srcId="{5AE8505F-EA75-4768-9CF3-E204D1EBB4D1}" destId="{BD27DCD6-875E-45D3-AC4E-50E2B7BB2DE3}" srcOrd="0" destOrd="0" presId="urn:microsoft.com/office/officeart/2005/8/layout/orgChart1"/>
    <dgm:cxn modelId="{F661614E-7A3F-434A-AA0C-6ED8FCFF94AB}" type="presParOf" srcId="{BD27DCD6-875E-45D3-AC4E-50E2B7BB2DE3}" destId="{77DBC049-C3F7-4134-B834-EBFEB60AC778}" srcOrd="0" destOrd="0" presId="urn:microsoft.com/office/officeart/2005/8/layout/orgChart1"/>
    <dgm:cxn modelId="{DF52284E-7DDB-4455-AC6C-DBF9F7AC26FE}" type="presParOf" srcId="{BD27DCD6-875E-45D3-AC4E-50E2B7BB2DE3}" destId="{F0C2C758-3460-4A1B-9606-A5C12569450D}" srcOrd="1" destOrd="0" presId="urn:microsoft.com/office/officeart/2005/8/layout/orgChart1"/>
    <dgm:cxn modelId="{B7D42438-BEA9-4EAA-B946-62AD0A8AFF1D}" type="presParOf" srcId="{5AE8505F-EA75-4768-9CF3-E204D1EBB4D1}" destId="{A2C5E951-D3EF-498C-98E9-44EEE6B44C93}" srcOrd="1" destOrd="0" presId="urn:microsoft.com/office/officeart/2005/8/layout/orgChart1"/>
    <dgm:cxn modelId="{4BD56822-E08D-4F19-BF76-408A521FA42B}" type="presParOf" srcId="{A2C5E951-D3EF-498C-98E9-44EEE6B44C93}" destId="{5480697B-02E3-4C27-AECD-5FC402246157}" srcOrd="0" destOrd="0" presId="urn:microsoft.com/office/officeart/2005/8/layout/orgChart1"/>
    <dgm:cxn modelId="{DCA45EA8-BC0C-43C5-B364-A31CE26C38BA}" type="presParOf" srcId="{A2C5E951-D3EF-498C-98E9-44EEE6B44C93}" destId="{A31A3633-EBEE-421C-A432-BB4E73DF2304}" srcOrd="1" destOrd="0" presId="urn:microsoft.com/office/officeart/2005/8/layout/orgChart1"/>
    <dgm:cxn modelId="{DBB23EC4-CCA4-47CE-8262-9C223D8C217B}" type="presParOf" srcId="{A31A3633-EBEE-421C-A432-BB4E73DF2304}" destId="{096269F8-410C-4B02-86F5-31C13B036244}" srcOrd="0" destOrd="0" presId="urn:microsoft.com/office/officeart/2005/8/layout/orgChart1"/>
    <dgm:cxn modelId="{50EF9026-6ABA-456A-ACC7-78B2495FDB2D}" type="presParOf" srcId="{096269F8-410C-4B02-86F5-31C13B036244}" destId="{DBBD2176-CC61-464A-AC7D-BC1B2508DA49}" srcOrd="0" destOrd="0" presId="urn:microsoft.com/office/officeart/2005/8/layout/orgChart1"/>
    <dgm:cxn modelId="{DA179B72-4EC1-4423-BC05-D967244F5A4A}" type="presParOf" srcId="{096269F8-410C-4B02-86F5-31C13B036244}" destId="{B25F4DDE-FB1D-4962-ACD1-CD28F6D73E21}" srcOrd="1" destOrd="0" presId="urn:microsoft.com/office/officeart/2005/8/layout/orgChart1"/>
    <dgm:cxn modelId="{E757F095-B0F5-4E24-AAD8-6A99282A9C04}" type="presParOf" srcId="{A31A3633-EBEE-421C-A432-BB4E73DF2304}" destId="{32C9A9B4-D997-48A5-81A1-01C863BC34AD}" srcOrd="1" destOrd="0" presId="urn:microsoft.com/office/officeart/2005/8/layout/orgChart1"/>
    <dgm:cxn modelId="{01CA213A-CB5C-4DFB-9933-51409E65D087}" type="presParOf" srcId="{A31A3633-EBEE-421C-A432-BB4E73DF2304}" destId="{4334F870-308D-4AC9-92AA-AA62D8C624D4}" srcOrd="2" destOrd="0" presId="urn:microsoft.com/office/officeart/2005/8/layout/orgChart1"/>
    <dgm:cxn modelId="{FB1F6095-4EA9-410E-A539-47498F248A6E}" type="presParOf" srcId="{A2C5E951-D3EF-498C-98E9-44EEE6B44C93}" destId="{83E42093-95E6-43A1-B7BC-A80F5FA1F261}" srcOrd="2" destOrd="0" presId="urn:microsoft.com/office/officeart/2005/8/layout/orgChart1"/>
    <dgm:cxn modelId="{58618F4D-AF8E-40DF-B558-04FF9EE7C0BD}" type="presParOf" srcId="{A2C5E951-D3EF-498C-98E9-44EEE6B44C93}" destId="{585C6447-E3E7-4461-A1A9-3E5F1482A3CC}" srcOrd="3" destOrd="0" presId="urn:microsoft.com/office/officeart/2005/8/layout/orgChart1"/>
    <dgm:cxn modelId="{FC533DFD-B3F1-49AB-8A71-B5952FB9F1C5}" type="presParOf" srcId="{585C6447-E3E7-4461-A1A9-3E5F1482A3CC}" destId="{B55DFB5A-FC2E-4267-8EAA-1B9E22A448F6}" srcOrd="0" destOrd="0" presId="urn:microsoft.com/office/officeart/2005/8/layout/orgChart1"/>
    <dgm:cxn modelId="{DA3EE81B-6ECF-4D83-86A2-B07233739878}" type="presParOf" srcId="{B55DFB5A-FC2E-4267-8EAA-1B9E22A448F6}" destId="{C5BF6B85-32F2-4D43-B64A-63CDDAE0C8F3}" srcOrd="0" destOrd="0" presId="urn:microsoft.com/office/officeart/2005/8/layout/orgChart1"/>
    <dgm:cxn modelId="{D538BA88-6D83-4D6A-AFFC-09E75136C4A9}" type="presParOf" srcId="{B55DFB5A-FC2E-4267-8EAA-1B9E22A448F6}" destId="{DF730749-0CCF-4007-A300-7DCBDE3FE205}" srcOrd="1" destOrd="0" presId="urn:microsoft.com/office/officeart/2005/8/layout/orgChart1"/>
    <dgm:cxn modelId="{B9C67F3D-1D0C-4AC1-8810-313FAAA1788E}" type="presParOf" srcId="{585C6447-E3E7-4461-A1A9-3E5F1482A3CC}" destId="{C65FF814-4DD6-449B-98D9-5A135F16D781}" srcOrd="1" destOrd="0" presId="urn:microsoft.com/office/officeart/2005/8/layout/orgChart1"/>
    <dgm:cxn modelId="{D1249EED-FEA1-4C70-8BF8-481C14F6DE04}" type="presParOf" srcId="{585C6447-E3E7-4461-A1A9-3E5F1482A3CC}" destId="{F57CA9AD-0392-45F7-97A0-F37D637C5982}" srcOrd="2" destOrd="0" presId="urn:microsoft.com/office/officeart/2005/8/layout/orgChart1"/>
    <dgm:cxn modelId="{048EDCA9-083B-425D-846C-7DDE8DD8B8C3}" type="presParOf" srcId="{A2C5E951-D3EF-498C-98E9-44EEE6B44C93}" destId="{BCF38F1A-10C3-474E-AA9A-5B63F88C476A}" srcOrd="4" destOrd="0" presId="urn:microsoft.com/office/officeart/2005/8/layout/orgChart1"/>
    <dgm:cxn modelId="{D5D74453-E3BA-4944-9C89-A159667B3F28}" type="presParOf" srcId="{A2C5E951-D3EF-498C-98E9-44EEE6B44C93}" destId="{FD66EE22-287D-4E1D-83D1-662A7EA51477}" srcOrd="5" destOrd="0" presId="urn:microsoft.com/office/officeart/2005/8/layout/orgChart1"/>
    <dgm:cxn modelId="{049B026D-3184-4958-8E3F-08759D9586E5}" type="presParOf" srcId="{FD66EE22-287D-4E1D-83D1-662A7EA51477}" destId="{4C645910-BACA-412C-97B9-14BE48CD406C}" srcOrd="0" destOrd="0" presId="urn:microsoft.com/office/officeart/2005/8/layout/orgChart1"/>
    <dgm:cxn modelId="{0CBF22D3-5164-49ED-9E19-7737930040E4}" type="presParOf" srcId="{4C645910-BACA-412C-97B9-14BE48CD406C}" destId="{0B2F5CA7-A391-4563-9A61-7C0414422761}" srcOrd="0" destOrd="0" presId="urn:microsoft.com/office/officeart/2005/8/layout/orgChart1"/>
    <dgm:cxn modelId="{AD10C7F5-CE37-4A47-A6CA-3066BBA3D0D6}" type="presParOf" srcId="{4C645910-BACA-412C-97B9-14BE48CD406C}" destId="{D7D0A9B8-DE12-4710-AEAC-7AAA260A6B88}" srcOrd="1" destOrd="0" presId="urn:microsoft.com/office/officeart/2005/8/layout/orgChart1"/>
    <dgm:cxn modelId="{A5CB5086-A272-43F8-8A91-B63B755F47FB}" type="presParOf" srcId="{FD66EE22-287D-4E1D-83D1-662A7EA51477}" destId="{F66069A9-98E1-4A8E-B2F4-AA0FA4D85BC7}" srcOrd="1" destOrd="0" presId="urn:microsoft.com/office/officeart/2005/8/layout/orgChart1"/>
    <dgm:cxn modelId="{D2A4FF7D-B622-407A-AE1C-5CF2D268BB42}" type="presParOf" srcId="{FD66EE22-287D-4E1D-83D1-662A7EA51477}" destId="{0F4396CD-6724-4377-962E-58B55BD32A78}" srcOrd="2" destOrd="0" presId="urn:microsoft.com/office/officeart/2005/8/layout/orgChart1"/>
    <dgm:cxn modelId="{8C9EFCF7-3E04-468B-86F1-F261EBB73085}" type="presParOf" srcId="{A2C5E951-D3EF-498C-98E9-44EEE6B44C93}" destId="{754C085C-5D36-41EC-9F61-07914C151678}" srcOrd="6" destOrd="0" presId="urn:microsoft.com/office/officeart/2005/8/layout/orgChart1"/>
    <dgm:cxn modelId="{947FEFE7-93B9-4A54-80D6-BF4008318CC7}" type="presParOf" srcId="{A2C5E951-D3EF-498C-98E9-44EEE6B44C93}" destId="{98B2637F-D84C-4D71-B13F-9C83B860B3C9}" srcOrd="7" destOrd="0" presId="urn:microsoft.com/office/officeart/2005/8/layout/orgChart1"/>
    <dgm:cxn modelId="{DA5476B7-BF2B-4F8D-8BBE-357409076AFC}" type="presParOf" srcId="{98B2637F-D84C-4D71-B13F-9C83B860B3C9}" destId="{9825FF1F-9A40-4512-B36A-C22F2950658E}" srcOrd="0" destOrd="0" presId="urn:microsoft.com/office/officeart/2005/8/layout/orgChart1"/>
    <dgm:cxn modelId="{664F0276-8DA8-47B7-AC33-BCB2728EBABE}" type="presParOf" srcId="{9825FF1F-9A40-4512-B36A-C22F2950658E}" destId="{CD3FE735-6320-4EB0-8EC2-B1C2F6A36F3C}" srcOrd="0" destOrd="0" presId="urn:microsoft.com/office/officeart/2005/8/layout/orgChart1"/>
    <dgm:cxn modelId="{07242A85-563B-4D72-B3B3-879A240A81A2}" type="presParOf" srcId="{9825FF1F-9A40-4512-B36A-C22F2950658E}" destId="{DBC3BCC1-2A15-4170-964F-E0AC0172258B}" srcOrd="1" destOrd="0" presId="urn:microsoft.com/office/officeart/2005/8/layout/orgChart1"/>
    <dgm:cxn modelId="{E53014BD-778A-4911-B082-B74B53635FF1}" type="presParOf" srcId="{98B2637F-D84C-4D71-B13F-9C83B860B3C9}" destId="{A4328532-AD18-4778-956F-753D668FD9AC}" srcOrd="1" destOrd="0" presId="urn:microsoft.com/office/officeart/2005/8/layout/orgChart1"/>
    <dgm:cxn modelId="{62E02EB1-4B02-44A4-8A32-19060761E049}" type="presParOf" srcId="{98B2637F-D84C-4D71-B13F-9C83B860B3C9}" destId="{15FF5ABA-6AE5-437A-962E-FAE1FA9E7C5B}" srcOrd="2" destOrd="0" presId="urn:microsoft.com/office/officeart/2005/8/layout/orgChart1"/>
    <dgm:cxn modelId="{71FEBC82-23EB-42E7-A3D9-77E03F5B28D0}" type="presParOf" srcId="{5AE8505F-EA75-4768-9CF3-E204D1EBB4D1}" destId="{3DDBE689-96EB-483B-BDA2-115BCB628EC0}"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B137ED-64C3-4022-B634-24714F7AFDEB}">
      <dsp:nvSpPr>
        <dsp:cNvPr id="0" name=""/>
        <dsp:cNvSpPr/>
      </dsp:nvSpPr>
      <dsp:spPr>
        <a:xfrm>
          <a:off x="3852862" y="1592897"/>
          <a:ext cx="1926360" cy="668654"/>
        </a:xfrm>
        <a:custGeom>
          <a:avLst/>
          <a:gdLst/>
          <a:ahLst/>
          <a:cxnLst/>
          <a:rect l="0" t="0" r="0" b="0"/>
          <a:pathLst>
            <a:path>
              <a:moveTo>
                <a:pt x="0" y="0"/>
              </a:moveTo>
              <a:lnTo>
                <a:pt x="0" y="334327"/>
              </a:lnTo>
              <a:lnTo>
                <a:pt x="1926360" y="334327"/>
              </a:lnTo>
              <a:lnTo>
                <a:pt x="1926360" y="66865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A0D1062-B22F-4077-B2F0-AF013F7A375C}">
      <dsp:nvSpPr>
        <dsp:cNvPr id="0" name=""/>
        <dsp:cNvSpPr/>
      </dsp:nvSpPr>
      <dsp:spPr>
        <a:xfrm>
          <a:off x="1926501" y="1592897"/>
          <a:ext cx="1926360" cy="668654"/>
        </a:xfrm>
        <a:custGeom>
          <a:avLst/>
          <a:gdLst/>
          <a:ahLst/>
          <a:cxnLst/>
          <a:rect l="0" t="0" r="0" b="0"/>
          <a:pathLst>
            <a:path>
              <a:moveTo>
                <a:pt x="1926360" y="0"/>
              </a:moveTo>
              <a:lnTo>
                <a:pt x="1926360" y="334327"/>
              </a:lnTo>
              <a:lnTo>
                <a:pt x="0" y="334327"/>
              </a:lnTo>
              <a:lnTo>
                <a:pt x="0" y="66865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04EBF91-7A15-4319-B3EA-CBCFB47935B0}">
      <dsp:nvSpPr>
        <dsp:cNvPr id="0" name=""/>
        <dsp:cNvSpPr/>
      </dsp:nvSpPr>
      <dsp:spPr>
        <a:xfrm>
          <a:off x="2260828" y="864"/>
          <a:ext cx="3184067" cy="159203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3100" b="1" i="0" u="none" strike="noStrike" kern="1200" cap="none" normalizeH="0" baseline="0">
              <a:ln>
                <a:noFill/>
              </a:ln>
              <a:solidFill>
                <a:schemeClr val="tx1"/>
              </a:solidFill>
              <a:effectLst/>
              <a:latin typeface="Arial" panose="020B0604020202020204" pitchFamily="34" charset="0"/>
              <a:ea typeface="黑体" panose="02010609060101010101" pitchFamily="49" charset="-122"/>
            </a:rPr>
            <a:t>非税收入资金管理</a:t>
          </a:r>
        </a:p>
      </dsp:txBody>
      <dsp:txXfrm>
        <a:off x="2260828" y="864"/>
        <a:ext cx="3184067" cy="1592033"/>
      </dsp:txXfrm>
    </dsp:sp>
    <dsp:sp modelId="{E0A86D03-C744-48FA-B25E-F68C1B463CBC}">
      <dsp:nvSpPr>
        <dsp:cNvPr id="0" name=""/>
        <dsp:cNvSpPr/>
      </dsp:nvSpPr>
      <dsp:spPr>
        <a:xfrm>
          <a:off x="334468" y="2261552"/>
          <a:ext cx="3184067" cy="159203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3100" b="1" i="0" u="none" strike="noStrike" kern="1200" cap="none" normalizeH="0" baseline="0">
              <a:ln>
                <a:noFill/>
              </a:ln>
              <a:solidFill>
                <a:schemeClr val="tx1"/>
              </a:solidFill>
              <a:effectLst/>
              <a:latin typeface="Arial" panose="020B0604020202020204" pitchFamily="34" charset="0"/>
              <a:ea typeface="黑体" panose="02010609060101010101" pitchFamily="49" charset="-122"/>
            </a:rPr>
            <a:t>（一）规范资金管理</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3100" b="1" i="0" u="none" strike="noStrike" kern="1200" cap="none" normalizeH="0" baseline="0">
              <a:ln>
                <a:noFill/>
              </a:ln>
              <a:solidFill>
                <a:schemeClr val="tx1"/>
              </a:solidFill>
              <a:effectLst/>
              <a:latin typeface="Arial" panose="020B0604020202020204" pitchFamily="34" charset="0"/>
              <a:ea typeface="黑体" panose="02010609060101010101" pitchFamily="49" charset="-122"/>
            </a:rPr>
            <a:t>基础工作</a:t>
          </a:r>
        </a:p>
      </dsp:txBody>
      <dsp:txXfrm>
        <a:off x="334468" y="2261552"/>
        <a:ext cx="3184067" cy="1592033"/>
      </dsp:txXfrm>
    </dsp:sp>
    <dsp:sp modelId="{1E5586C8-7657-450B-B9E7-E8C61F6824F6}">
      <dsp:nvSpPr>
        <dsp:cNvPr id="0" name=""/>
        <dsp:cNvSpPr/>
      </dsp:nvSpPr>
      <dsp:spPr>
        <a:xfrm>
          <a:off x="4187189" y="2261552"/>
          <a:ext cx="3184067" cy="159203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3100" b="1" i="0" u="none" strike="noStrike" kern="1200" cap="none" normalizeH="0" baseline="0">
              <a:ln>
                <a:noFill/>
              </a:ln>
              <a:solidFill>
                <a:schemeClr val="tx1"/>
              </a:solidFill>
              <a:effectLst/>
              <a:latin typeface="Arial" panose="020B0604020202020204" pitchFamily="34" charset="0"/>
              <a:ea typeface="黑体" panose="02010609060101010101" pitchFamily="49" charset="-122"/>
            </a:rPr>
            <a:t>（二）把握资金管理</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3100" b="1" i="0" u="none" strike="noStrike" kern="1200" cap="none" normalizeH="0" baseline="0">
              <a:ln>
                <a:noFill/>
              </a:ln>
              <a:solidFill>
                <a:schemeClr val="tx1"/>
              </a:solidFill>
              <a:effectLst/>
              <a:latin typeface="Arial" panose="020B0604020202020204" pitchFamily="34" charset="0"/>
              <a:ea typeface="黑体" panose="02010609060101010101" pitchFamily="49" charset="-122"/>
            </a:rPr>
            <a:t>重点环节</a:t>
          </a:r>
        </a:p>
      </dsp:txBody>
      <dsp:txXfrm>
        <a:off x="4187189" y="2261552"/>
        <a:ext cx="3184067" cy="15920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4C085C-5D36-41EC-9F61-07914C151678}">
      <dsp:nvSpPr>
        <dsp:cNvPr id="0" name=""/>
        <dsp:cNvSpPr/>
      </dsp:nvSpPr>
      <dsp:spPr>
        <a:xfrm>
          <a:off x="1239834" y="809344"/>
          <a:ext cx="242434" cy="4186043"/>
        </a:xfrm>
        <a:custGeom>
          <a:avLst/>
          <a:gdLst/>
          <a:ahLst/>
          <a:cxnLst/>
          <a:rect l="0" t="0" r="0" b="0"/>
          <a:pathLst>
            <a:path>
              <a:moveTo>
                <a:pt x="0" y="0"/>
              </a:moveTo>
              <a:lnTo>
                <a:pt x="0" y="4186043"/>
              </a:lnTo>
              <a:lnTo>
                <a:pt x="242434" y="418604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CF38F1A-10C3-474E-AA9A-5B63F88C476A}">
      <dsp:nvSpPr>
        <dsp:cNvPr id="0" name=""/>
        <dsp:cNvSpPr/>
      </dsp:nvSpPr>
      <dsp:spPr>
        <a:xfrm>
          <a:off x="1239834" y="809344"/>
          <a:ext cx="242434" cy="3038517"/>
        </a:xfrm>
        <a:custGeom>
          <a:avLst/>
          <a:gdLst/>
          <a:ahLst/>
          <a:cxnLst/>
          <a:rect l="0" t="0" r="0" b="0"/>
          <a:pathLst>
            <a:path>
              <a:moveTo>
                <a:pt x="0" y="0"/>
              </a:moveTo>
              <a:lnTo>
                <a:pt x="0" y="3038517"/>
              </a:lnTo>
              <a:lnTo>
                <a:pt x="242434" y="303851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3E42093-95E6-43A1-B7BC-A80F5FA1F261}">
      <dsp:nvSpPr>
        <dsp:cNvPr id="0" name=""/>
        <dsp:cNvSpPr/>
      </dsp:nvSpPr>
      <dsp:spPr>
        <a:xfrm>
          <a:off x="1239834" y="809344"/>
          <a:ext cx="242434" cy="1890992"/>
        </a:xfrm>
        <a:custGeom>
          <a:avLst/>
          <a:gdLst/>
          <a:ahLst/>
          <a:cxnLst/>
          <a:rect l="0" t="0" r="0" b="0"/>
          <a:pathLst>
            <a:path>
              <a:moveTo>
                <a:pt x="0" y="0"/>
              </a:moveTo>
              <a:lnTo>
                <a:pt x="0" y="1890992"/>
              </a:lnTo>
              <a:lnTo>
                <a:pt x="242434" y="189099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480697B-02E3-4C27-AECD-5FC402246157}">
      <dsp:nvSpPr>
        <dsp:cNvPr id="0" name=""/>
        <dsp:cNvSpPr/>
      </dsp:nvSpPr>
      <dsp:spPr>
        <a:xfrm>
          <a:off x="1239834" y="809344"/>
          <a:ext cx="242434" cy="743467"/>
        </a:xfrm>
        <a:custGeom>
          <a:avLst/>
          <a:gdLst/>
          <a:ahLst/>
          <a:cxnLst/>
          <a:rect l="0" t="0" r="0" b="0"/>
          <a:pathLst>
            <a:path>
              <a:moveTo>
                <a:pt x="0" y="0"/>
              </a:moveTo>
              <a:lnTo>
                <a:pt x="0" y="743467"/>
              </a:lnTo>
              <a:lnTo>
                <a:pt x="242434" y="74346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7DBC049-C3F7-4134-B834-EBFEB60AC778}">
      <dsp:nvSpPr>
        <dsp:cNvPr id="0" name=""/>
        <dsp:cNvSpPr/>
      </dsp:nvSpPr>
      <dsp:spPr>
        <a:xfrm>
          <a:off x="1078210" y="1228"/>
          <a:ext cx="1616232" cy="80811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kern="1200" cap="none" normalizeH="0" baseline="0">
              <a:ln>
                <a:noFill/>
              </a:ln>
              <a:solidFill>
                <a:srgbClr val="000000"/>
              </a:solidFill>
              <a:effectLst>
                <a:outerShdw blurRad="38100" dist="38100" dir="2700000" algn="tl">
                  <a:srgbClr val="FFFFFF"/>
                </a:outerShdw>
              </a:effectLst>
              <a:latin typeface="Arial" panose="020B0604020202020204" pitchFamily="34" charset="0"/>
              <a:ea typeface="楷体_GB2312" pitchFamily="49" charset="-122"/>
            </a:rPr>
            <a:t>a.</a:t>
          </a:r>
          <a:r>
            <a:rPr kumimoji="0" lang="zh-CN" altLang="en-US" sz="1800" b="1" i="0" u="none" strike="noStrike" kern="1200" cap="none" normalizeH="0" baseline="0">
              <a:ln>
                <a:noFill/>
              </a:ln>
              <a:solidFill>
                <a:srgbClr val="000000"/>
              </a:solidFill>
              <a:effectLst>
                <a:outerShdw blurRad="38100" dist="38100" dir="2700000" algn="tl">
                  <a:srgbClr val="FFFFFF"/>
                </a:outerShdw>
              </a:effectLst>
              <a:latin typeface="Arial" panose="020B0604020202020204" pitchFamily="34" charset="0"/>
              <a:ea typeface="楷体_GB2312" pitchFamily="49" charset="-122"/>
            </a:rPr>
            <a:t>资金流出主要形式</a:t>
          </a:r>
        </a:p>
      </dsp:txBody>
      <dsp:txXfrm>
        <a:off x="1078210" y="1228"/>
        <a:ext cx="1616232" cy="808116"/>
      </dsp:txXfrm>
    </dsp:sp>
    <dsp:sp modelId="{DBBD2176-CC61-464A-AC7D-BC1B2508DA49}">
      <dsp:nvSpPr>
        <dsp:cNvPr id="0" name=""/>
        <dsp:cNvSpPr/>
      </dsp:nvSpPr>
      <dsp:spPr>
        <a:xfrm>
          <a:off x="1482269" y="1148753"/>
          <a:ext cx="1616232" cy="80811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800" b="1" i="0" u="none" strike="noStrike" kern="1200" cap="none" normalizeH="0" baseline="0">
              <a:ln>
                <a:noFill/>
              </a:ln>
              <a:solidFill>
                <a:srgbClr val="000000"/>
              </a:solidFill>
              <a:effectLst>
                <a:outerShdw blurRad="38100" dist="38100" dir="2700000" algn="tl">
                  <a:srgbClr val="FFFFFF"/>
                </a:outerShdw>
              </a:effectLst>
              <a:latin typeface="Arial" panose="020B0604020202020204" pitchFamily="34" charset="0"/>
              <a:ea typeface="楷体_GB2312" pitchFamily="49" charset="-122"/>
            </a:rPr>
            <a:t>划缴本级国库及专户</a:t>
          </a:r>
        </a:p>
      </dsp:txBody>
      <dsp:txXfrm>
        <a:off x="1482269" y="1148753"/>
        <a:ext cx="1616232" cy="808116"/>
      </dsp:txXfrm>
    </dsp:sp>
    <dsp:sp modelId="{C5BF6B85-32F2-4D43-B64A-63CDDAE0C8F3}">
      <dsp:nvSpPr>
        <dsp:cNvPr id="0" name=""/>
        <dsp:cNvSpPr/>
      </dsp:nvSpPr>
      <dsp:spPr>
        <a:xfrm>
          <a:off x="1482269" y="2296279"/>
          <a:ext cx="1616232" cy="80811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800" b="1" i="0" u="none" strike="noStrike" kern="1200" cap="none" normalizeH="0" baseline="0">
              <a:ln>
                <a:noFill/>
              </a:ln>
              <a:solidFill>
                <a:srgbClr val="000000"/>
              </a:solidFill>
              <a:effectLst>
                <a:outerShdw blurRad="38100" dist="38100" dir="2700000" algn="tl">
                  <a:srgbClr val="FFFFFF"/>
                </a:outerShdw>
              </a:effectLst>
              <a:latin typeface="Arial" panose="020B0604020202020204" pitchFamily="34" charset="0"/>
              <a:ea typeface="楷体_GB2312" pitchFamily="49" charset="-122"/>
            </a:rPr>
            <a:t>上解上级分成</a:t>
          </a:r>
        </a:p>
      </dsp:txBody>
      <dsp:txXfrm>
        <a:off x="1482269" y="2296279"/>
        <a:ext cx="1616232" cy="808116"/>
      </dsp:txXfrm>
    </dsp:sp>
    <dsp:sp modelId="{0B2F5CA7-A391-4563-9A61-7C0414422761}">
      <dsp:nvSpPr>
        <dsp:cNvPr id="0" name=""/>
        <dsp:cNvSpPr/>
      </dsp:nvSpPr>
      <dsp:spPr>
        <a:xfrm>
          <a:off x="1482269" y="3443804"/>
          <a:ext cx="1616232" cy="80811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800" b="1" i="0" u="none" strike="noStrike" kern="1200" cap="none" normalizeH="0" baseline="0">
              <a:ln>
                <a:noFill/>
              </a:ln>
              <a:solidFill>
                <a:srgbClr val="000000"/>
              </a:solidFill>
              <a:effectLst>
                <a:outerShdw blurRad="38100" dist="38100" dir="2700000" algn="tl">
                  <a:srgbClr val="FFFFFF"/>
                </a:outerShdw>
              </a:effectLst>
              <a:latin typeface="Arial" panose="020B0604020202020204" pitchFamily="34" charset="0"/>
              <a:ea typeface="楷体_GB2312" pitchFamily="49" charset="-122"/>
            </a:rPr>
            <a:t>返还下级分成</a:t>
          </a:r>
        </a:p>
      </dsp:txBody>
      <dsp:txXfrm>
        <a:off x="1482269" y="3443804"/>
        <a:ext cx="1616232" cy="808116"/>
      </dsp:txXfrm>
    </dsp:sp>
    <dsp:sp modelId="{CD3FE735-6320-4EB0-8EC2-B1C2F6A36F3C}">
      <dsp:nvSpPr>
        <dsp:cNvPr id="0" name=""/>
        <dsp:cNvSpPr/>
      </dsp:nvSpPr>
      <dsp:spPr>
        <a:xfrm>
          <a:off x="1482269" y="4591330"/>
          <a:ext cx="1616232" cy="80811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800" b="1" i="0" u="none" strike="noStrike" kern="1200" cap="none" normalizeH="0" baseline="0">
              <a:ln>
                <a:noFill/>
              </a:ln>
              <a:solidFill>
                <a:srgbClr val="000000"/>
              </a:solidFill>
              <a:effectLst>
                <a:outerShdw blurRad="38100" dist="38100" dir="2700000" algn="tl">
                  <a:srgbClr val="FFFFFF"/>
                </a:outerShdw>
              </a:effectLst>
              <a:latin typeface="Arial" panose="020B0604020202020204" pitchFamily="34" charset="0"/>
              <a:ea typeface="楷体_GB2312" pitchFamily="49" charset="-122"/>
            </a:rPr>
            <a:t>收入退付</a:t>
          </a:r>
        </a:p>
      </dsp:txBody>
      <dsp:txXfrm>
        <a:off x="1482269" y="4591330"/>
        <a:ext cx="1616232" cy="808116"/>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8E49A650-3AF8-4273-A5AB-570A049CBB5D}"/>
              </a:ext>
            </a:extLst>
          </p:cNvPr>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atin typeface="Arial" charset="0"/>
                <a:ea typeface="宋体" charset="-122"/>
              </a:defRPr>
            </a:lvl1pPr>
          </a:lstStyle>
          <a:p>
            <a:pPr>
              <a:defRPr/>
            </a:pPr>
            <a:endParaRPr lang="zh-CN" altLang="en-US"/>
          </a:p>
        </p:txBody>
      </p:sp>
      <p:sp>
        <p:nvSpPr>
          <p:cNvPr id="3" name="日期占位符 2">
            <a:extLst>
              <a:ext uri="{FF2B5EF4-FFF2-40B4-BE49-F238E27FC236}">
                <a16:creationId xmlns:a16="http://schemas.microsoft.com/office/drawing/2014/main" id="{08D1B2AC-B62A-4F22-B9DB-4E4CC000F3A1}"/>
              </a:ext>
            </a:extLst>
          </p:cNvPr>
          <p:cNvSpPr>
            <a:spLocks noGrp="1"/>
          </p:cNvSpPr>
          <p:nvPr>
            <p:ph type="dt" sz="quarter" idx="1"/>
          </p:nvPr>
        </p:nvSpPr>
        <p:spPr>
          <a:xfrm>
            <a:off x="3856038" y="0"/>
            <a:ext cx="2949575" cy="496888"/>
          </a:xfrm>
          <a:prstGeom prst="rect">
            <a:avLst/>
          </a:prstGeom>
        </p:spPr>
        <p:txBody>
          <a:bodyPr vert="horz" lIns="91440" tIns="45720" rIns="91440" bIns="45720" rtlCol="0"/>
          <a:lstStyle>
            <a:lvl1pPr algn="r">
              <a:defRPr sz="1200">
                <a:latin typeface="Arial" charset="0"/>
                <a:ea typeface="宋体" charset="-122"/>
              </a:defRPr>
            </a:lvl1pPr>
          </a:lstStyle>
          <a:p>
            <a:pPr>
              <a:defRPr/>
            </a:pPr>
            <a:fld id="{C342DD71-9DAD-41AD-8B77-D3C5FC9403F9}" type="datetimeFigureOut">
              <a:rPr lang="zh-CN" altLang="en-US"/>
              <a:pPr>
                <a:defRPr/>
              </a:pPr>
              <a:t>2018/12/13</a:t>
            </a:fld>
            <a:endParaRPr lang="zh-CN" altLang="en-US"/>
          </a:p>
        </p:txBody>
      </p:sp>
      <p:sp>
        <p:nvSpPr>
          <p:cNvPr id="4" name="页脚占位符 3">
            <a:extLst>
              <a:ext uri="{FF2B5EF4-FFF2-40B4-BE49-F238E27FC236}">
                <a16:creationId xmlns:a16="http://schemas.microsoft.com/office/drawing/2014/main" id="{FE83AF1A-5EA7-4A0D-8029-0EB28C2D1457}"/>
              </a:ext>
            </a:extLst>
          </p:cNvPr>
          <p:cNvSpPr>
            <a:spLocks noGrp="1"/>
          </p:cNvSpPr>
          <p:nvPr>
            <p:ph type="ftr" sz="quarter" idx="2"/>
          </p:nvPr>
        </p:nvSpPr>
        <p:spPr>
          <a:xfrm>
            <a:off x="0" y="9440863"/>
            <a:ext cx="2949575" cy="496887"/>
          </a:xfrm>
          <a:prstGeom prst="rect">
            <a:avLst/>
          </a:prstGeom>
        </p:spPr>
        <p:txBody>
          <a:bodyPr vert="horz" lIns="91440" tIns="45720" rIns="91440" bIns="45720" rtlCol="0" anchor="b"/>
          <a:lstStyle>
            <a:lvl1pPr algn="l">
              <a:defRPr sz="1200">
                <a:latin typeface="Arial" charset="0"/>
                <a:ea typeface="宋体" charset="-122"/>
              </a:defRPr>
            </a:lvl1pPr>
          </a:lstStyle>
          <a:p>
            <a:pPr>
              <a:defRPr/>
            </a:pPr>
            <a:endParaRPr lang="zh-CN" altLang="en-US"/>
          </a:p>
        </p:txBody>
      </p:sp>
      <p:sp>
        <p:nvSpPr>
          <p:cNvPr id="5" name="灯片编号占位符 4">
            <a:extLst>
              <a:ext uri="{FF2B5EF4-FFF2-40B4-BE49-F238E27FC236}">
                <a16:creationId xmlns:a16="http://schemas.microsoft.com/office/drawing/2014/main" id="{74BD19E3-3016-49B8-8AFB-658289412AAD}"/>
              </a:ext>
            </a:extLst>
          </p:cNvPr>
          <p:cNvSpPr>
            <a:spLocks noGrp="1"/>
          </p:cNvSpPr>
          <p:nvPr>
            <p:ph type="sldNum" sz="quarter" idx="3"/>
          </p:nvPr>
        </p:nvSpPr>
        <p:spPr>
          <a:xfrm>
            <a:off x="3856038" y="9440863"/>
            <a:ext cx="2949575" cy="4968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4C6C3B5B-D22B-4240-81CC-0E7B84285023}" type="slidenum">
              <a:rPr lang="zh-CN" altLang="en-US"/>
              <a:pPr/>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E6B54E9B-9B51-4B11-861C-28C1B8CADF02}"/>
              </a:ext>
            </a:extLst>
          </p:cNvPr>
          <p:cNvSpPr>
            <a:spLocks noGrp="1" noChangeArrowheads="1"/>
          </p:cNvSpPr>
          <p:nvPr>
            <p:ph type="hdr" sz="quarter"/>
          </p:nvPr>
        </p:nvSpPr>
        <p:spPr bwMode="auto">
          <a:xfrm>
            <a:off x="0" y="0"/>
            <a:ext cx="2949575"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黑体" pitchFamily="49" charset="-122"/>
              </a:defRPr>
            </a:lvl1pPr>
          </a:lstStyle>
          <a:p>
            <a:pPr>
              <a:defRPr/>
            </a:pPr>
            <a:endParaRPr lang="en-US" altLang="zh-CN"/>
          </a:p>
        </p:txBody>
      </p:sp>
      <p:sp>
        <p:nvSpPr>
          <p:cNvPr id="34819" name="Rectangle 3">
            <a:extLst>
              <a:ext uri="{FF2B5EF4-FFF2-40B4-BE49-F238E27FC236}">
                <a16:creationId xmlns:a16="http://schemas.microsoft.com/office/drawing/2014/main" id="{05986843-6B81-437A-9A8B-303759143476}"/>
              </a:ext>
            </a:extLst>
          </p:cNvPr>
          <p:cNvSpPr>
            <a:spLocks noGrp="1" noChangeArrowheads="1"/>
          </p:cNvSpPr>
          <p:nvPr>
            <p:ph type="dt" idx="1"/>
          </p:nvPr>
        </p:nvSpPr>
        <p:spPr bwMode="auto">
          <a:xfrm>
            <a:off x="3856038" y="0"/>
            <a:ext cx="2949575"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黑体" pitchFamily="49" charset="-122"/>
              </a:defRPr>
            </a:lvl1pPr>
          </a:lstStyle>
          <a:p>
            <a:pPr>
              <a:defRPr/>
            </a:pPr>
            <a:endParaRPr lang="en-US" altLang="zh-CN"/>
          </a:p>
        </p:txBody>
      </p:sp>
      <p:sp>
        <p:nvSpPr>
          <p:cNvPr id="57348" name="Rectangle 4">
            <a:extLst>
              <a:ext uri="{FF2B5EF4-FFF2-40B4-BE49-F238E27FC236}">
                <a16:creationId xmlns:a16="http://schemas.microsoft.com/office/drawing/2014/main" id="{5225BD55-7749-48F4-822B-6C56F999A9C7}"/>
              </a:ext>
            </a:extLst>
          </p:cNvPr>
          <p:cNvSpPr>
            <a:spLocks noRot="1" noChangeArrowheads="1" noTextEdit="1"/>
          </p:cNvSpPr>
          <p:nvPr>
            <p:ph type="sldImg" idx="2"/>
          </p:nvPr>
        </p:nvSpPr>
        <p:spPr bwMode="auto">
          <a:xfrm>
            <a:off x="920750" y="746125"/>
            <a:ext cx="4967288" cy="37258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21" name="Rectangle 5">
            <a:extLst>
              <a:ext uri="{FF2B5EF4-FFF2-40B4-BE49-F238E27FC236}">
                <a16:creationId xmlns:a16="http://schemas.microsoft.com/office/drawing/2014/main" id="{E1C09895-9DBB-44A4-9067-6290C00DDF59}"/>
              </a:ext>
            </a:extLst>
          </p:cNvPr>
          <p:cNvSpPr>
            <a:spLocks noGrp="1" noChangeArrowheads="1"/>
          </p:cNvSpPr>
          <p:nvPr>
            <p:ph type="body" sz="quarter" idx="3"/>
          </p:nvPr>
        </p:nvSpPr>
        <p:spPr bwMode="auto">
          <a:xfrm>
            <a:off x="681038" y="4721225"/>
            <a:ext cx="5445125" cy="44719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34822" name="Rectangle 6">
            <a:extLst>
              <a:ext uri="{FF2B5EF4-FFF2-40B4-BE49-F238E27FC236}">
                <a16:creationId xmlns:a16="http://schemas.microsoft.com/office/drawing/2014/main" id="{B2807906-275E-4062-BB24-8069DA6BF98B}"/>
              </a:ext>
            </a:extLst>
          </p:cNvPr>
          <p:cNvSpPr>
            <a:spLocks noGrp="1" noChangeArrowheads="1"/>
          </p:cNvSpPr>
          <p:nvPr>
            <p:ph type="ftr" sz="quarter" idx="4"/>
          </p:nvPr>
        </p:nvSpPr>
        <p:spPr bwMode="auto">
          <a:xfrm>
            <a:off x="0" y="9440863"/>
            <a:ext cx="2949575"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黑体" pitchFamily="49" charset="-122"/>
              </a:defRPr>
            </a:lvl1pPr>
          </a:lstStyle>
          <a:p>
            <a:pPr>
              <a:defRPr/>
            </a:pPr>
            <a:endParaRPr lang="en-US" altLang="zh-CN"/>
          </a:p>
        </p:txBody>
      </p:sp>
      <p:sp>
        <p:nvSpPr>
          <p:cNvPr id="34823" name="Rectangle 7">
            <a:extLst>
              <a:ext uri="{FF2B5EF4-FFF2-40B4-BE49-F238E27FC236}">
                <a16:creationId xmlns:a16="http://schemas.microsoft.com/office/drawing/2014/main" id="{5561DE0F-F306-45A4-94CE-90C5EA0FCA75}"/>
              </a:ext>
            </a:extLst>
          </p:cNvPr>
          <p:cNvSpPr>
            <a:spLocks noGrp="1" noChangeArrowheads="1"/>
          </p:cNvSpPr>
          <p:nvPr>
            <p:ph type="sldNum" sz="quarter" idx="5"/>
          </p:nvPr>
        </p:nvSpPr>
        <p:spPr bwMode="auto">
          <a:xfrm>
            <a:off x="3856038" y="9440863"/>
            <a:ext cx="2949575"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a typeface="黑体" panose="02010609060101010101" pitchFamily="49" charset="-122"/>
              </a:defRPr>
            </a:lvl1pPr>
          </a:lstStyle>
          <a:p>
            <a:fld id="{DCE8B4D7-F932-4B26-B970-13D9B0B16901}" type="slidenum">
              <a:rPr lang="en-US" altLang="zh-CN"/>
              <a:pPr/>
              <a:t>‹#›</a:t>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宋体" charset="-122"/>
        <a:cs typeface="+mn-cs"/>
      </a:defRPr>
    </a:lvl1pPr>
    <a:lvl2pPr marL="457200" algn="l" rtl="0" eaLnBrk="0" fontAlgn="base" hangingPunct="0">
      <a:spcBef>
        <a:spcPct val="30000"/>
      </a:spcBef>
      <a:spcAft>
        <a:spcPct val="0"/>
      </a:spcAft>
      <a:defRPr sz="1200" kern="1200">
        <a:solidFill>
          <a:schemeClr val="tx1"/>
        </a:solidFill>
        <a:latin typeface="Arial" charset="0"/>
        <a:ea typeface="宋体" charset="-122"/>
        <a:cs typeface="+mn-cs"/>
      </a:defRPr>
    </a:lvl2pPr>
    <a:lvl3pPr marL="914400" algn="l" rtl="0" eaLnBrk="0" fontAlgn="base" hangingPunct="0">
      <a:spcBef>
        <a:spcPct val="30000"/>
      </a:spcBef>
      <a:spcAft>
        <a:spcPct val="0"/>
      </a:spcAft>
      <a:defRPr sz="1200" kern="1200">
        <a:solidFill>
          <a:schemeClr val="tx1"/>
        </a:solidFill>
        <a:latin typeface="Arial" charset="0"/>
        <a:ea typeface="宋体" charset="-122"/>
        <a:cs typeface="+mn-cs"/>
      </a:defRPr>
    </a:lvl3pPr>
    <a:lvl4pPr marL="1371600" algn="l" rtl="0" eaLnBrk="0" fontAlgn="base" hangingPunct="0">
      <a:spcBef>
        <a:spcPct val="30000"/>
      </a:spcBef>
      <a:spcAft>
        <a:spcPct val="0"/>
      </a:spcAft>
      <a:defRPr sz="1200" kern="1200">
        <a:solidFill>
          <a:schemeClr val="tx1"/>
        </a:solidFill>
        <a:latin typeface="Arial" charset="0"/>
        <a:ea typeface="宋体" charset="-122"/>
        <a:cs typeface="+mn-cs"/>
      </a:defRPr>
    </a:lvl4pPr>
    <a:lvl5pPr marL="1828800" algn="l" rtl="0" eaLnBrk="0" fontAlgn="base" hangingPunct="0">
      <a:spcBef>
        <a:spcPct val="30000"/>
      </a:spcBef>
      <a:spcAft>
        <a:spcPct val="0"/>
      </a:spcAft>
      <a:defRPr sz="1200" kern="1200">
        <a:solidFill>
          <a:schemeClr val="tx1"/>
        </a:solidFill>
        <a:latin typeface="Arial" charset="0"/>
        <a:ea typeface="宋体"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2B68E17E-1B31-4F11-9E9E-A5E3F6DA10D0}"/>
              </a:ext>
            </a:extLst>
          </p:cNvPr>
          <p:cNvSpPr/>
          <p:nvPr/>
        </p:nvSpPr>
        <p:spPr>
          <a:xfrm>
            <a:off x="685800" y="3197225"/>
            <a:ext cx="7772400" cy="17463"/>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 name="标题 1"/>
          <p:cNvSpPr>
            <a:spLocks noGrp="1"/>
          </p:cNvSpPr>
          <p:nvPr>
            <p:ph type="ctrTitle"/>
          </p:nvPr>
        </p:nvSpPr>
        <p:spPr>
          <a:xfrm>
            <a:off x="685800" y="1676401"/>
            <a:ext cx="7772400" cy="1538286"/>
          </a:xfrm>
        </p:spPr>
        <p:txBody>
          <a:bodyPr anchor="b"/>
          <a:lstStyle/>
          <a:p>
            <a:r>
              <a:rPr lang="zh-CN" altLang="en-US"/>
              <a:t>单击此处编辑母版标题样式</a:t>
            </a:r>
            <a:endParaRPr lang="en-US"/>
          </a:p>
        </p:txBody>
      </p:sp>
      <p:sp>
        <p:nvSpPr>
          <p:cNvPr id="3" name="副标题 2"/>
          <p:cNvSpPr>
            <a:spLocks noGrp="1"/>
          </p:cNvSpPr>
          <p:nvPr>
            <p:ph type="subTitle" idx="1"/>
          </p:nvPr>
        </p:nvSpPr>
        <p:spPr>
          <a:xfrm>
            <a:off x="1371600" y="3214686"/>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en-US"/>
          </a:p>
        </p:txBody>
      </p:sp>
      <p:sp>
        <p:nvSpPr>
          <p:cNvPr id="5" name="日期占位符 3">
            <a:extLst>
              <a:ext uri="{FF2B5EF4-FFF2-40B4-BE49-F238E27FC236}">
                <a16:creationId xmlns:a16="http://schemas.microsoft.com/office/drawing/2014/main" id="{D632D42C-DF1B-4DDC-9C8A-C80EE71CBB04}"/>
              </a:ext>
            </a:extLst>
          </p:cNvPr>
          <p:cNvSpPr>
            <a:spLocks noGrp="1"/>
          </p:cNvSpPr>
          <p:nvPr>
            <p:ph type="dt" sz="half" idx="10"/>
          </p:nvPr>
        </p:nvSpPr>
        <p:spPr/>
        <p:txBody>
          <a:bodyPr/>
          <a:lstStyle>
            <a:lvl1pPr>
              <a:defRPr/>
            </a:lvl1pPr>
          </a:lstStyle>
          <a:p>
            <a:pPr>
              <a:defRPr/>
            </a:pPr>
            <a:fld id="{DEADD671-F36C-425F-85E7-57761CB9ACAF}" type="datetime3">
              <a:rPr lang="zh-CN" altLang="en-US"/>
              <a:pPr>
                <a:defRPr/>
              </a:pPr>
              <a:t>2018年12月13日星期四</a:t>
            </a:fld>
            <a:endParaRPr lang="en-US" altLang="zh-CN"/>
          </a:p>
        </p:txBody>
      </p:sp>
      <p:sp>
        <p:nvSpPr>
          <p:cNvPr id="6" name="灯片编号占位符 5">
            <a:extLst>
              <a:ext uri="{FF2B5EF4-FFF2-40B4-BE49-F238E27FC236}">
                <a16:creationId xmlns:a16="http://schemas.microsoft.com/office/drawing/2014/main" id="{41AC2240-C422-4BE0-B60A-43FE03CFA5F1}"/>
              </a:ext>
            </a:extLst>
          </p:cNvPr>
          <p:cNvSpPr>
            <a:spLocks noGrp="1"/>
          </p:cNvSpPr>
          <p:nvPr>
            <p:ph type="sldNum" sz="quarter" idx="11"/>
          </p:nvPr>
        </p:nvSpPr>
        <p:spPr/>
        <p:txBody>
          <a:bodyPr/>
          <a:lstStyle>
            <a:lvl1pPr>
              <a:defRPr/>
            </a:lvl1pPr>
          </a:lstStyle>
          <a:p>
            <a:fld id="{47FC321C-8F5C-421A-B74D-8B22E6F02B59}" type="slidenum">
              <a:rPr lang="zh-CN" altLang="en-US"/>
              <a:pPr/>
              <a:t>‹#›</a:t>
            </a:fld>
            <a:endParaRPr lang="en-US" altLang="zh-CN"/>
          </a:p>
        </p:txBody>
      </p:sp>
    </p:spTree>
    <p:extLst>
      <p:ext uri="{BB962C8B-B14F-4D97-AF65-F5344CB8AC3E}">
        <p14:creationId xmlns:p14="http://schemas.microsoft.com/office/powerpoint/2010/main" val="12364042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977495C5-658F-4B09-8B44-24D1D1815343}"/>
              </a:ext>
            </a:extLst>
          </p:cNvPr>
          <p:cNvSpPr/>
          <p:nvPr/>
        </p:nvSpPr>
        <p:spPr>
          <a:xfrm>
            <a:off x="457200" y="1411288"/>
            <a:ext cx="8229600" cy="17462"/>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 name="标题 1"/>
          <p:cNvSpPr>
            <a:spLocks noGrp="1"/>
          </p:cNvSpPr>
          <p:nvPr>
            <p:ph type="title"/>
          </p:nvPr>
        </p:nvSpPr>
        <p:spPr/>
        <p:txBody>
          <a:bodyPr/>
          <a:lstStyle/>
          <a:p>
            <a:r>
              <a:rPr lang="zh-CN" altLang="en-US"/>
              <a:t>单击此处编辑母版标题样式</a:t>
            </a:r>
            <a:endParaRPr 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5" name="日期占位符 3">
            <a:extLst>
              <a:ext uri="{FF2B5EF4-FFF2-40B4-BE49-F238E27FC236}">
                <a16:creationId xmlns:a16="http://schemas.microsoft.com/office/drawing/2014/main" id="{E99C40E9-FF6F-4CA0-9F6E-33107A83F888}"/>
              </a:ext>
            </a:extLst>
          </p:cNvPr>
          <p:cNvSpPr>
            <a:spLocks noGrp="1"/>
          </p:cNvSpPr>
          <p:nvPr>
            <p:ph type="dt" sz="half" idx="10"/>
          </p:nvPr>
        </p:nvSpPr>
        <p:spPr/>
        <p:txBody>
          <a:bodyPr/>
          <a:lstStyle>
            <a:lvl1pPr>
              <a:defRPr/>
            </a:lvl1pPr>
          </a:lstStyle>
          <a:p>
            <a:pPr>
              <a:defRPr/>
            </a:pPr>
            <a:fld id="{A8CFBF51-BDB7-432C-B653-1E8E776B8819}" type="datetime3">
              <a:rPr lang="zh-CN" altLang="en-US"/>
              <a:pPr>
                <a:defRPr/>
              </a:pPr>
              <a:t>2018年12月13日星期四</a:t>
            </a:fld>
            <a:endParaRPr lang="en-US" altLang="zh-CN"/>
          </a:p>
        </p:txBody>
      </p:sp>
      <p:sp>
        <p:nvSpPr>
          <p:cNvPr id="6" name="灯片编号占位符 5">
            <a:extLst>
              <a:ext uri="{FF2B5EF4-FFF2-40B4-BE49-F238E27FC236}">
                <a16:creationId xmlns:a16="http://schemas.microsoft.com/office/drawing/2014/main" id="{679121AA-8508-4477-9AA5-D25C4205D06B}"/>
              </a:ext>
            </a:extLst>
          </p:cNvPr>
          <p:cNvSpPr>
            <a:spLocks noGrp="1"/>
          </p:cNvSpPr>
          <p:nvPr>
            <p:ph type="sldNum" sz="quarter" idx="11"/>
          </p:nvPr>
        </p:nvSpPr>
        <p:spPr/>
        <p:txBody>
          <a:bodyPr/>
          <a:lstStyle>
            <a:lvl1pPr>
              <a:defRPr/>
            </a:lvl1pPr>
          </a:lstStyle>
          <a:p>
            <a:fld id="{49ECA625-DB73-4266-A01F-CD14BEC0933E}" type="slidenum">
              <a:rPr lang="zh-CN" altLang="en-US"/>
              <a:pPr/>
              <a:t>‹#›</a:t>
            </a:fld>
            <a:endParaRPr lang="en-US" altLang="zh-CN"/>
          </a:p>
        </p:txBody>
      </p:sp>
    </p:spTree>
    <p:extLst>
      <p:ext uri="{BB962C8B-B14F-4D97-AF65-F5344CB8AC3E}">
        <p14:creationId xmlns:p14="http://schemas.microsoft.com/office/powerpoint/2010/main" val="42150163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215206" y="274638"/>
            <a:ext cx="1471594" cy="6011882"/>
          </a:xfrm>
        </p:spPr>
        <p:txBody>
          <a:bodyPr vert="eaVert"/>
          <a:lstStyle/>
          <a:p>
            <a:r>
              <a:rPr lang="zh-CN" altLang="en-US"/>
              <a:t>单击此处编辑母版标题样式</a:t>
            </a:r>
            <a:endParaRPr lang="en-US"/>
          </a:p>
        </p:txBody>
      </p:sp>
      <p:sp>
        <p:nvSpPr>
          <p:cNvPr id="3" name="竖排文字占位符 2"/>
          <p:cNvSpPr>
            <a:spLocks noGrp="1"/>
          </p:cNvSpPr>
          <p:nvPr>
            <p:ph type="body" orient="vert" idx="1"/>
          </p:nvPr>
        </p:nvSpPr>
        <p:spPr>
          <a:xfrm>
            <a:off x="457200" y="274638"/>
            <a:ext cx="6686568" cy="6011882"/>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日期占位符 3">
            <a:extLst>
              <a:ext uri="{FF2B5EF4-FFF2-40B4-BE49-F238E27FC236}">
                <a16:creationId xmlns:a16="http://schemas.microsoft.com/office/drawing/2014/main" id="{C14AA6A1-0223-4C80-9F30-67943F428EC2}"/>
              </a:ext>
            </a:extLst>
          </p:cNvPr>
          <p:cNvSpPr>
            <a:spLocks noGrp="1"/>
          </p:cNvSpPr>
          <p:nvPr>
            <p:ph type="dt" sz="half" idx="10"/>
          </p:nvPr>
        </p:nvSpPr>
        <p:spPr/>
        <p:txBody>
          <a:bodyPr/>
          <a:lstStyle>
            <a:lvl1pPr>
              <a:defRPr/>
            </a:lvl1pPr>
          </a:lstStyle>
          <a:p>
            <a:pPr>
              <a:defRPr/>
            </a:pPr>
            <a:fld id="{B5868A30-D67B-42FA-ADF7-9D2737F3D6B2}" type="datetime3">
              <a:rPr lang="zh-CN" altLang="en-US"/>
              <a:pPr>
                <a:defRPr/>
              </a:pPr>
              <a:t>2018年12月13日星期四</a:t>
            </a:fld>
            <a:endParaRPr lang="en-US" altLang="zh-CN"/>
          </a:p>
        </p:txBody>
      </p:sp>
      <p:sp>
        <p:nvSpPr>
          <p:cNvPr id="5" name="灯片编号占位符 5">
            <a:extLst>
              <a:ext uri="{FF2B5EF4-FFF2-40B4-BE49-F238E27FC236}">
                <a16:creationId xmlns:a16="http://schemas.microsoft.com/office/drawing/2014/main" id="{62CB6530-DB1C-4C3F-BD62-527A1ACD8795}"/>
              </a:ext>
            </a:extLst>
          </p:cNvPr>
          <p:cNvSpPr>
            <a:spLocks noGrp="1"/>
          </p:cNvSpPr>
          <p:nvPr>
            <p:ph type="sldNum" sz="quarter" idx="11"/>
          </p:nvPr>
        </p:nvSpPr>
        <p:spPr/>
        <p:txBody>
          <a:bodyPr/>
          <a:lstStyle>
            <a:lvl1pPr>
              <a:defRPr/>
            </a:lvl1pPr>
          </a:lstStyle>
          <a:p>
            <a:fld id="{2CD9DD6D-3253-4461-B9E5-B2F5DF216BAC}" type="slidenum">
              <a:rPr lang="zh-CN" altLang="en-US"/>
              <a:pPr/>
              <a:t>‹#›</a:t>
            </a:fld>
            <a:endParaRPr lang="en-US" altLang="zh-CN"/>
          </a:p>
        </p:txBody>
      </p:sp>
    </p:spTree>
    <p:extLst>
      <p:ext uri="{BB962C8B-B14F-4D97-AF65-F5344CB8AC3E}">
        <p14:creationId xmlns:p14="http://schemas.microsoft.com/office/powerpoint/2010/main" val="2152148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5AD56ACA-3C97-4AF1-9411-CC2EC40EF32F}"/>
              </a:ext>
            </a:extLst>
          </p:cNvPr>
          <p:cNvSpPr/>
          <p:nvPr/>
        </p:nvSpPr>
        <p:spPr>
          <a:xfrm>
            <a:off x="457200" y="1411288"/>
            <a:ext cx="8229600" cy="17462"/>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 name="标题 1"/>
          <p:cNvSpPr>
            <a:spLocks noGrp="1"/>
          </p:cNvSpPr>
          <p:nvPr>
            <p:ph type="title"/>
          </p:nvPr>
        </p:nvSpPr>
        <p:spPr/>
        <p:txBody>
          <a:bodyPr/>
          <a:lstStyle/>
          <a:p>
            <a:r>
              <a:rPr lang="zh-CN" altLang="en-US"/>
              <a:t>单击此处编辑母版标题样式</a:t>
            </a:r>
            <a:endParaRPr lang="en-US"/>
          </a:p>
        </p:txBody>
      </p:sp>
      <p:sp>
        <p:nvSpPr>
          <p:cNvPr id="3" name="内容占位符 2"/>
          <p:cNvSpPr>
            <a:spLocks noGrp="1"/>
          </p:cNvSpPr>
          <p:nvPr>
            <p:ph idx="1"/>
          </p:nvPr>
        </p:nvSpPr>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5" name="日期占位符 3">
            <a:extLst>
              <a:ext uri="{FF2B5EF4-FFF2-40B4-BE49-F238E27FC236}">
                <a16:creationId xmlns:a16="http://schemas.microsoft.com/office/drawing/2014/main" id="{F3A72B28-F2C4-4A79-807A-EBB3C0AE15F6}"/>
              </a:ext>
            </a:extLst>
          </p:cNvPr>
          <p:cNvSpPr>
            <a:spLocks noGrp="1"/>
          </p:cNvSpPr>
          <p:nvPr>
            <p:ph type="dt" sz="half" idx="10"/>
          </p:nvPr>
        </p:nvSpPr>
        <p:spPr>
          <a:xfrm>
            <a:off x="73025" y="6400800"/>
            <a:ext cx="3200400" cy="284163"/>
          </a:xfrm>
        </p:spPr>
        <p:txBody>
          <a:bodyPr/>
          <a:lstStyle>
            <a:lvl1pPr>
              <a:defRPr/>
            </a:lvl1pPr>
          </a:lstStyle>
          <a:p>
            <a:pPr>
              <a:defRPr/>
            </a:pPr>
            <a:fld id="{8C2861AC-BA4B-4BAD-9E9D-A29C4DCF25AD}" type="datetime3">
              <a:rPr lang="zh-CN" altLang="en-US"/>
              <a:pPr>
                <a:defRPr/>
              </a:pPr>
              <a:t>2018年12月13日星期四</a:t>
            </a:fld>
            <a:endParaRPr lang="en-US" altLang="zh-CN"/>
          </a:p>
        </p:txBody>
      </p:sp>
      <p:sp>
        <p:nvSpPr>
          <p:cNvPr id="6" name="灯片编号占位符 5">
            <a:extLst>
              <a:ext uri="{FF2B5EF4-FFF2-40B4-BE49-F238E27FC236}">
                <a16:creationId xmlns:a16="http://schemas.microsoft.com/office/drawing/2014/main" id="{1D7868FA-8255-4FE5-9E0D-F1EC3B3CE771}"/>
              </a:ext>
            </a:extLst>
          </p:cNvPr>
          <p:cNvSpPr>
            <a:spLocks noGrp="1"/>
          </p:cNvSpPr>
          <p:nvPr>
            <p:ph type="sldNum" sz="quarter" idx="11"/>
          </p:nvPr>
        </p:nvSpPr>
        <p:spPr/>
        <p:txBody>
          <a:bodyPr/>
          <a:lstStyle>
            <a:lvl1pPr>
              <a:defRPr/>
            </a:lvl1pPr>
          </a:lstStyle>
          <a:p>
            <a:fld id="{63753AD6-0601-441F-BE37-75EEAC0F3DE0}" type="slidenum">
              <a:rPr lang="zh-CN" altLang="en-US"/>
              <a:pPr/>
              <a:t>‹#›</a:t>
            </a:fld>
            <a:endParaRPr lang="en-US" altLang="zh-CN"/>
          </a:p>
        </p:txBody>
      </p:sp>
    </p:spTree>
    <p:extLst>
      <p:ext uri="{BB962C8B-B14F-4D97-AF65-F5344CB8AC3E}">
        <p14:creationId xmlns:p14="http://schemas.microsoft.com/office/powerpoint/2010/main" val="8240397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5495BA82-4F3E-4D5C-9EEB-9DDCE802A122}"/>
              </a:ext>
            </a:extLst>
          </p:cNvPr>
          <p:cNvSpPr/>
          <p:nvPr/>
        </p:nvSpPr>
        <p:spPr>
          <a:xfrm>
            <a:off x="685800" y="3143250"/>
            <a:ext cx="7772400" cy="17463"/>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 name="标题 1"/>
          <p:cNvSpPr>
            <a:spLocks noGrp="1"/>
          </p:cNvSpPr>
          <p:nvPr>
            <p:ph type="title"/>
          </p:nvPr>
        </p:nvSpPr>
        <p:spPr>
          <a:xfrm>
            <a:off x="722313" y="3143248"/>
            <a:ext cx="7772400" cy="1362075"/>
          </a:xfrm>
        </p:spPr>
        <p:txBody>
          <a:bodyPr anchor="t"/>
          <a:lstStyle>
            <a:lvl1pPr algn="ctr">
              <a:defRPr sz="4000" b="0" cap="all"/>
            </a:lvl1pPr>
          </a:lstStyle>
          <a:p>
            <a:r>
              <a:rPr lang="zh-CN" altLang="en-US"/>
              <a:t>单击此处编辑母版标题样式</a:t>
            </a:r>
            <a:endParaRPr lang="en-US"/>
          </a:p>
        </p:txBody>
      </p:sp>
      <p:sp>
        <p:nvSpPr>
          <p:cNvPr id="3" name="文本占位符 2"/>
          <p:cNvSpPr>
            <a:spLocks noGrp="1"/>
          </p:cNvSpPr>
          <p:nvPr>
            <p:ph type="body" idx="1"/>
          </p:nvPr>
        </p:nvSpPr>
        <p:spPr>
          <a:xfrm>
            <a:off x="722313" y="1643061"/>
            <a:ext cx="7772400" cy="1500187"/>
          </a:xfrm>
        </p:spPr>
        <p:txBody>
          <a:bodyPr anchor="b"/>
          <a:lstStyle>
            <a:lvl1pPr marL="0" indent="0" algn="ctr">
              <a:buNone/>
              <a:defRPr sz="2000">
                <a:solidFill>
                  <a:schemeClr val="tx1">
                    <a:tint val="75000"/>
                  </a:schemeClr>
                </a:solidFill>
              </a:defRPr>
            </a:lvl1pPr>
            <a:lvl2pPr marL="457200" indent="0" algn="ctr">
              <a:buNone/>
              <a:defRPr sz="1800">
                <a:solidFill>
                  <a:schemeClr val="tx1">
                    <a:tint val="75000"/>
                  </a:schemeClr>
                </a:solidFill>
              </a:defRPr>
            </a:lvl2pPr>
            <a:lvl3pPr marL="914400" indent="0" algn="ctr">
              <a:buNone/>
              <a:defRPr sz="1600">
                <a:solidFill>
                  <a:schemeClr val="tx1">
                    <a:tint val="75000"/>
                  </a:schemeClr>
                </a:solidFill>
              </a:defRPr>
            </a:lvl3pPr>
            <a:lvl4pPr marL="1371600" indent="0" algn="ctr">
              <a:buNone/>
              <a:defRPr sz="1400">
                <a:solidFill>
                  <a:schemeClr val="tx1">
                    <a:tint val="75000"/>
                  </a:schemeClr>
                </a:solidFill>
              </a:defRPr>
            </a:lvl4pPr>
            <a:lvl5pPr marL="1828800" indent="0" algn="ctr">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5" name="日期占位符 3">
            <a:extLst>
              <a:ext uri="{FF2B5EF4-FFF2-40B4-BE49-F238E27FC236}">
                <a16:creationId xmlns:a16="http://schemas.microsoft.com/office/drawing/2014/main" id="{EB113988-7AA0-4774-91EC-FC3FAA52688B}"/>
              </a:ext>
            </a:extLst>
          </p:cNvPr>
          <p:cNvSpPr>
            <a:spLocks noGrp="1"/>
          </p:cNvSpPr>
          <p:nvPr>
            <p:ph type="dt" sz="half" idx="10"/>
          </p:nvPr>
        </p:nvSpPr>
        <p:spPr/>
        <p:txBody>
          <a:bodyPr/>
          <a:lstStyle>
            <a:lvl1pPr>
              <a:defRPr/>
            </a:lvl1pPr>
          </a:lstStyle>
          <a:p>
            <a:pPr>
              <a:defRPr/>
            </a:pPr>
            <a:fld id="{B6AA7469-4332-476B-AA38-0271198C3BC9}" type="datetime3">
              <a:rPr lang="zh-CN" altLang="en-US"/>
              <a:pPr>
                <a:defRPr/>
              </a:pPr>
              <a:t>2018年12月13日星期四</a:t>
            </a:fld>
            <a:endParaRPr lang="en-US" altLang="zh-CN"/>
          </a:p>
        </p:txBody>
      </p:sp>
      <p:sp>
        <p:nvSpPr>
          <p:cNvPr id="6" name="灯片编号占位符 5">
            <a:extLst>
              <a:ext uri="{FF2B5EF4-FFF2-40B4-BE49-F238E27FC236}">
                <a16:creationId xmlns:a16="http://schemas.microsoft.com/office/drawing/2014/main" id="{52CFD9C6-14C3-4C7B-A064-046D771F4EA0}"/>
              </a:ext>
            </a:extLst>
          </p:cNvPr>
          <p:cNvSpPr>
            <a:spLocks noGrp="1"/>
          </p:cNvSpPr>
          <p:nvPr>
            <p:ph type="sldNum" sz="quarter" idx="11"/>
          </p:nvPr>
        </p:nvSpPr>
        <p:spPr/>
        <p:txBody>
          <a:bodyPr/>
          <a:lstStyle>
            <a:lvl1pPr>
              <a:defRPr/>
            </a:lvl1pPr>
          </a:lstStyle>
          <a:p>
            <a:fld id="{F636B215-413F-45F5-AD26-FDBDA0CB8B61}" type="slidenum">
              <a:rPr lang="zh-CN" altLang="en-US"/>
              <a:pPr/>
              <a:t>‹#›</a:t>
            </a:fld>
            <a:endParaRPr lang="en-US" altLang="zh-CN"/>
          </a:p>
        </p:txBody>
      </p:sp>
    </p:spTree>
    <p:extLst>
      <p:ext uri="{BB962C8B-B14F-4D97-AF65-F5344CB8AC3E}">
        <p14:creationId xmlns:p14="http://schemas.microsoft.com/office/powerpoint/2010/main" val="1535191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B59C9746-2D14-4BD8-AEA1-597E1192E631}"/>
              </a:ext>
            </a:extLst>
          </p:cNvPr>
          <p:cNvSpPr/>
          <p:nvPr/>
        </p:nvSpPr>
        <p:spPr>
          <a:xfrm>
            <a:off x="457200" y="1411288"/>
            <a:ext cx="8229600" cy="17462"/>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 name="标题 1"/>
          <p:cNvSpPr>
            <a:spLocks noGrp="1"/>
          </p:cNvSpPr>
          <p:nvPr>
            <p:ph type="title"/>
          </p:nvPr>
        </p:nvSpPr>
        <p:spPr/>
        <p:txBody>
          <a:bodyPr/>
          <a:lstStyle/>
          <a:p>
            <a:r>
              <a:rPr lang="zh-CN" altLang="en-US"/>
              <a:t>单击此处编辑母版标题样式</a:t>
            </a:r>
            <a:endParaRPr 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6" name="日期占位符 4">
            <a:extLst>
              <a:ext uri="{FF2B5EF4-FFF2-40B4-BE49-F238E27FC236}">
                <a16:creationId xmlns:a16="http://schemas.microsoft.com/office/drawing/2014/main" id="{98719663-EF88-45A3-AC92-0064BC658899}"/>
              </a:ext>
            </a:extLst>
          </p:cNvPr>
          <p:cNvSpPr>
            <a:spLocks noGrp="1"/>
          </p:cNvSpPr>
          <p:nvPr>
            <p:ph type="dt" sz="half" idx="10"/>
          </p:nvPr>
        </p:nvSpPr>
        <p:spPr/>
        <p:txBody>
          <a:bodyPr/>
          <a:lstStyle>
            <a:lvl1pPr>
              <a:defRPr/>
            </a:lvl1pPr>
          </a:lstStyle>
          <a:p>
            <a:pPr>
              <a:defRPr/>
            </a:pPr>
            <a:fld id="{80E01E2B-7B91-48FC-8B31-2BF684F2C9ED}" type="datetime3">
              <a:rPr lang="zh-CN" altLang="en-US"/>
              <a:pPr>
                <a:defRPr/>
              </a:pPr>
              <a:t>2018年12月13日星期四</a:t>
            </a:fld>
            <a:endParaRPr lang="en-US" altLang="zh-CN"/>
          </a:p>
        </p:txBody>
      </p:sp>
      <p:sp>
        <p:nvSpPr>
          <p:cNvPr id="7" name="灯片编号占位符 6">
            <a:extLst>
              <a:ext uri="{FF2B5EF4-FFF2-40B4-BE49-F238E27FC236}">
                <a16:creationId xmlns:a16="http://schemas.microsoft.com/office/drawing/2014/main" id="{74C35E6E-9E8A-4CF6-BDB2-7E093A015CC9}"/>
              </a:ext>
            </a:extLst>
          </p:cNvPr>
          <p:cNvSpPr>
            <a:spLocks noGrp="1"/>
          </p:cNvSpPr>
          <p:nvPr>
            <p:ph type="sldNum" sz="quarter" idx="11"/>
          </p:nvPr>
        </p:nvSpPr>
        <p:spPr/>
        <p:txBody>
          <a:bodyPr/>
          <a:lstStyle>
            <a:lvl1pPr>
              <a:defRPr/>
            </a:lvl1pPr>
          </a:lstStyle>
          <a:p>
            <a:fld id="{22B7618E-1571-4D05-9F2A-036B045B4C4F}" type="slidenum">
              <a:rPr lang="zh-CN" altLang="en-US"/>
              <a:pPr/>
              <a:t>‹#›</a:t>
            </a:fld>
            <a:endParaRPr lang="en-US" altLang="zh-CN"/>
          </a:p>
        </p:txBody>
      </p:sp>
    </p:spTree>
    <p:extLst>
      <p:ext uri="{BB962C8B-B14F-4D97-AF65-F5344CB8AC3E}">
        <p14:creationId xmlns:p14="http://schemas.microsoft.com/office/powerpoint/2010/main" val="34116484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5A687F62-2F11-46F8-95BD-1C85934BF399}"/>
              </a:ext>
            </a:extLst>
          </p:cNvPr>
          <p:cNvSpPr/>
          <p:nvPr/>
        </p:nvSpPr>
        <p:spPr>
          <a:xfrm>
            <a:off x="457200" y="1411288"/>
            <a:ext cx="8229600" cy="17462"/>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 name="标题 1"/>
          <p:cNvSpPr>
            <a:spLocks noGrp="1"/>
          </p:cNvSpPr>
          <p:nvPr>
            <p:ph type="title"/>
          </p:nvPr>
        </p:nvSpPr>
        <p:spPr/>
        <p:txBody>
          <a:bodyPr/>
          <a:lstStyle>
            <a:lvl1pPr>
              <a:defRPr/>
            </a:lvl1pPr>
          </a:lstStyle>
          <a:p>
            <a:r>
              <a:rPr lang="zh-CN" altLang="en-US"/>
              <a:t>单击此处编辑母版标题样式</a:t>
            </a:r>
            <a:endParaRPr 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effectLst>
                  <a:outerShdw blurRad="50800" dist="25400" dir="5400000" algn="tl" rotWithShape="0">
                    <a:srgbClr val="000000">
                      <a:alpha val="43137"/>
                    </a:srgbClr>
                  </a:outerShdw>
                </a:effectLst>
              </a:defRPr>
            </a:lvl1pPr>
            <a:lvl2pPr marL="457200" indent="0">
              <a:buNone/>
              <a:defRPr sz="2000" b="1">
                <a:effectLst>
                  <a:outerShdw blurRad="50800" dist="25400" dir="5400000" algn="tl" rotWithShape="0">
                    <a:srgbClr val="000000">
                      <a:alpha val="43137"/>
                    </a:srgbClr>
                  </a:outerShdw>
                </a:effectLst>
              </a:defRPr>
            </a:lvl2pPr>
            <a:lvl3pPr marL="914400" indent="0">
              <a:buNone/>
              <a:defRPr sz="1800" b="1">
                <a:effectLst>
                  <a:outerShdw blurRad="50800" dist="25400" dir="5400000" algn="tl" rotWithShape="0">
                    <a:srgbClr val="000000">
                      <a:alpha val="43137"/>
                    </a:srgbClr>
                  </a:outerShdw>
                </a:effectLst>
              </a:defRPr>
            </a:lvl3pPr>
            <a:lvl4pPr marL="1371600" indent="0">
              <a:buNone/>
              <a:defRPr sz="1600" b="1">
                <a:effectLst>
                  <a:outerShdw blurRad="50800" dist="25400" dir="5400000" algn="tl" rotWithShape="0">
                    <a:srgbClr val="000000">
                      <a:alpha val="43137"/>
                    </a:srgbClr>
                  </a:outerShdw>
                </a:effectLst>
              </a:defRPr>
            </a:lvl4pPr>
            <a:lvl5pPr marL="1828800" indent="0">
              <a:buNone/>
              <a:defRPr sz="1600" b="1">
                <a:effectLst>
                  <a:outerShdw blurRad="50800" dist="25400" dir="5400000" algn="tl" rotWithShape="0">
                    <a:srgbClr val="000000">
                      <a:alpha val="43137"/>
                    </a:srgbClr>
                  </a:outerShdw>
                </a:effectLst>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effectLst>
                  <a:outerShdw blurRad="50800" dist="25400" dir="5400000" algn="tl" rotWithShape="0">
                    <a:srgbClr val="000000">
                      <a:alpha val="43137"/>
                    </a:srgbClr>
                  </a:outerShdw>
                </a:effectLst>
              </a:defRPr>
            </a:lvl1pPr>
            <a:lvl2pPr marL="457200" indent="0">
              <a:buNone/>
              <a:defRPr sz="2000" b="1">
                <a:effectLst>
                  <a:outerShdw blurRad="50800" dist="25400" dir="5400000" algn="tl" rotWithShape="0">
                    <a:srgbClr val="000000">
                      <a:alpha val="43137"/>
                    </a:srgbClr>
                  </a:outerShdw>
                </a:effectLst>
              </a:defRPr>
            </a:lvl2pPr>
            <a:lvl3pPr marL="914400" indent="0">
              <a:buNone/>
              <a:defRPr sz="1800" b="1">
                <a:effectLst>
                  <a:outerShdw blurRad="50800" dist="25400" dir="5400000" algn="tl" rotWithShape="0">
                    <a:srgbClr val="000000">
                      <a:alpha val="43137"/>
                    </a:srgbClr>
                  </a:outerShdw>
                </a:effectLst>
              </a:defRPr>
            </a:lvl3pPr>
            <a:lvl4pPr marL="1371600" indent="0">
              <a:buNone/>
              <a:defRPr sz="1600" b="1">
                <a:effectLst>
                  <a:outerShdw blurRad="50800" dist="25400" dir="5400000" algn="tl" rotWithShape="0">
                    <a:srgbClr val="000000">
                      <a:alpha val="43137"/>
                    </a:srgbClr>
                  </a:outerShdw>
                </a:effectLst>
              </a:defRPr>
            </a:lvl4pPr>
            <a:lvl5pPr marL="1828800" indent="0">
              <a:buNone/>
              <a:defRPr sz="1600" b="1">
                <a:effectLst>
                  <a:outerShdw blurRad="50800" dist="25400" dir="5400000" algn="tl" rotWithShape="0">
                    <a:srgbClr val="000000">
                      <a:alpha val="43137"/>
                    </a:srgbClr>
                  </a:outerShdw>
                </a:effectLst>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8" name="日期占位符 6">
            <a:extLst>
              <a:ext uri="{FF2B5EF4-FFF2-40B4-BE49-F238E27FC236}">
                <a16:creationId xmlns:a16="http://schemas.microsoft.com/office/drawing/2014/main" id="{79577AA1-4F6A-438A-8F2F-71FCA92EADEA}"/>
              </a:ext>
            </a:extLst>
          </p:cNvPr>
          <p:cNvSpPr>
            <a:spLocks noGrp="1"/>
          </p:cNvSpPr>
          <p:nvPr>
            <p:ph type="dt" sz="half" idx="10"/>
          </p:nvPr>
        </p:nvSpPr>
        <p:spPr/>
        <p:txBody>
          <a:bodyPr/>
          <a:lstStyle>
            <a:lvl1pPr>
              <a:defRPr/>
            </a:lvl1pPr>
          </a:lstStyle>
          <a:p>
            <a:pPr>
              <a:defRPr/>
            </a:pPr>
            <a:fld id="{EC6BBFC0-C8C1-48D0-9CEE-3FBF4D030F7A}" type="datetime3">
              <a:rPr lang="zh-CN" altLang="en-US"/>
              <a:pPr>
                <a:defRPr/>
              </a:pPr>
              <a:t>2018年12月13日星期四</a:t>
            </a:fld>
            <a:endParaRPr lang="en-US" altLang="zh-CN"/>
          </a:p>
        </p:txBody>
      </p:sp>
      <p:sp>
        <p:nvSpPr>
          <p:cNvPr id="9" name="灯片编号占位符 8">
            <a:extLst>
              <a:ext uri="{FF2B5EF4-FFF2-40B4-BE49-F238E27FC236}">
                <a16:creationId xmlns:a16="http://schemas.microsoft.com/office/drawing/2014/main" id="{F7AC42FA-532A-46D4-A8C8-AD09723DB0EB}"/>
              </a:ext>
            </a:extLst>
          </p:cNvPr>
          <p:cNvSpPr>
            <a:spLocks noGrp="1"/>
          </p:cNvSpPr>
          <p:nvPr>
            <p:ph type="sldNum" sz="quarter" idx="11"/>
          </p:nvPr>
        </p:nvSpPr>
        <p:spPr/>
        <p:txBody>
          <a:bodyPr/>
          <a:lstStyle>
            <a:lvl1pPr>
              <a:defRPr/>
            </a:lvl1pPr>
          </a:lstStyle>
          <a:p>
            <a:fld id="{CA2FA414-4D6E-46DC-846C-84E515DC01B1}" type="slidenum">
              <a:rPr lang="zh-CN" altLang="en-US"/>
              <a:pPr/>
              <a:t>‹#›</a:t>
            </a:fld>
            <a:endParaRPr lang="en-US" altLang="zh-CN"/>
          </a:p>
        </p:txBody>
      </p:sp>
    </p:spTree>
    <p:extLst>
      <p:ext uri="{BB962C8B-B14F-4D97-AF65-F5344CB8AC3E}">
        <p14:creationId xmlns:p14="http://schemas.microsoft.com/office/powerpoint/2010/main" val="2631072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333E5045-75FF-43B4-ADD3-2AF757E445BB}"/>
              </a:ext>
            </a:extLst>
          </p:cNvPr>
          <p:cNvSpPr/>
          <p:nvPr/>
        </p:nvSpPr>
        <p:spPr>
          <a:xfrm>
            <a:off x="457200" y="1411288"/>
            <a:ext cx="8229600" cy="17462"/>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 name="标题 1"/>
          <p:cNvSpPr>
            <a:spLocks noGrp="1"/>
          </p:cNvSpPr>
          <p:nvPr>
            <p:ph type="title"/>
          </p:nvPr>
        </p:nvSpPr>
        <p:spPr/>
        <p:txBody>
          <a:bodyPr/>
          <a:lstStyle/>
          <a:p>
            <a:r>
              <a:rPr lang="zh-CN" altLang="en-US"/>
              <a:t>单击此处编辑母版标题样式</a:t>
            </a:r>
            <a:endParaRPr lang="en-US"/>
          </a:p>
        </p:txBody>
      </p:sp>
      <p:sp>
        <p:nvSpPr>
          <p:cNvPr id="4" name="日期占位符 2">
            <a:extLst>
              <a:ext uri="{FF2B5EF4-FFF2-40B4-BE49-F238E27FC236}">
                <a16:creationId xmlns:a16="http://schemas.microsoft.com/office/drawing/2014/main" id="{959AB2DA-234F-46F6-BA16-715F06A753A3}"/>
              </a:ext>
            </a:extLst>
          </p:cNvPr>
          <p:cNvSpPr>
            <a:spLocks noGrp="1"/>
          </p:cNvSpPr>
          <p:nvPr>
            <p:ph type="dt" sz="half" idx="10"/>
          </p:nvPr>
        </p:nvSpPr>
        <p:spPr/>
        <p:txBody>
          <a:bodyPr/>
          <a:lstStyle>
            <a:lvl1pPr>
              <a:defRPr/>
            </a:lvl1pPr>
          </a:lstStyle>
          <a:p>
            <a:pPr>
              <a:defRPr/>
            </a:pPr>
            <a:fld id="{2C912C22-55D2-41AA-9FC3-AE4CAFE13083}" type="datetime3">
              <a:rPr lang="zh-CN" altLang="en-US"/>
              <a:pPr>
                <a:defRPr/>
              </a:pPr>
              <a:t>2018年12月13日星期四</a:t>
            </a:fld>
            <a:endParaRPr lang="en-US" altLang="zh-CN"/>
          </a:p>
        </p:txBody>
      </p:sp>
      <p:sp>
        <p:nvSpPr>
          <p:cNvPr id="5" name="灯片编号占位符 4">
            <a:extLst>
              <a:ext uri="{FF2B5EF4-FFF2-40B4-BE49-F238E27FC236}">
                <a16:creationId xmlns:a16="http://schemas.microsoft.com/office/drawing/2014/main" id="{059E9FB1-B491-47BF-AB3F-5C55DBD4C62B}"/>
              </a:ext>
            </a:extLst>
          </p:cNvPr>
          <p:cNvSpPr>
            <a:spLocks noGrp="1"/>
          </p:cNvSpPr>
          <p:nvPr>
            <p:ph type="sldNum" sz="quarter" idx="11"/>
          </p:nvPr>
        </p:nvSpPr>
        <p:spPr/>
        <p:txBody>
          <a:bodyPr/>
          <a:lstStyle>
            <a:lvl1pPr>
              <a:defRPr/>
            </a:lvl1pPr>
          </a:lstStyle>
          <a:p>
            <a:fld id="{29D45C94-B3BD-4E19-BBD6-1069331B899D}" type="slidenum">
              <a:rPr lang="zh-CN" altLang="en-US"/>
              <a:pPr/>
              <a:t>‹#›</a:t>
            </a:fld>
            <a:endParaRPr lang="en-US" altLang="zh-CN"/>
          </a:p>
        </p:txBody>
      </p:sp>
    </p:spTree>
    <p:extLst>
      <p:ext uri="{BB962C8B-B14F-4D97-AF65-F5344CB8AC3E}">
        <p14:creationId xmlns:p14="http://schemas.microsoft.com/office/powerpoint/2010/main" val="32786237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BE8E7BA8-838B-4146-BC28-7A96B6FDBECF}"/>
              </a:ext>
            </a:extLst>
          </p:cNvPr>
          <p:cNvSpPr>
            <a:spLocks noGrp="1"/>
          </p:cNvSpPr>
          <p:nvPr>
            <p:ph type="dt" sz="half" idx="10"/>
          </p:nvPr>
        </p:nvSpPr>
        <p:spPr/>
        <p:txBody>
          <a:bodyPr/>
          <a:lstStyle>
            <a:lvl1pPr>
              <a:defRPr/>
            </a:lvl1pPr>
          </a:lstStyle>
          <a:p>
            <a:pPr>
              <a:defRPr/>
            </a:pPr>
            <a:fld id="{CA130A99-C89A-4855-AB87-3279644EDF82}" type="datetime3">
              <a:rPr lang="zh-CN" altLang="en-US"/>
              <a:pPr>
                <a:defRPr/>
              </a:pPr>
              <a:t>2018年12月13日星期四</a:t>
            </a:fld>
            <a:endParaRPr lang="en-US" altLang="zh-CN"/>
          </a:p>
        </p:txBody>
      </p:sp>
      <p:sp>
        <p:nvSpPr>
          <p:cNvPr id="3" name="灯片编号占位符 3">
            <a:extLst>
              <a:ext uri="{FF2B5EF4-FFF2-40B4-BE49-F238E27FC236}">
                <a16:creationId xmlns:a16="http://schemas.microsoft.com/office/drawing/2014/main" id="{6DD17B60-BEE3-4428-BDA5-2010AE4FBA26}"/>
              </a:ext>
            </a:extLst>
          </p:cNvPr>
          <p:cNvSpPr>
            <a:spLocks noGrp="1"/>
          </p:cNvSpPr>
          <p:nvPr>
            <p:ph type="sldNum" sz="quarter" idx="11"/>
          </p:nvPr>
        </p:nvSpPr>
        <p:spPr/>
        <p:txBody>
          <a:bodyPr/>
          <a:lstStyle>
            <a:lvl1pPr>
              <a:defRPr/>
            </a:lvl1pPr>
          </a:lstStyle>
          <a:p>
            <a:fld id="{947BEF89-6882-47FE-961A-040A7B02F0A7}" type="slidenum">
              <a:rPr lang="zh-CN" altLang="en-US"/>
              <a:pPr/>
              <a:t>‹#›</a:t>
            </a:fld>
            <a:endParaRPr lang="en-US" altLang="zh-CN"/>
          </a:p>
        </p:txBody>
      </p:sp>
    </p:spTree>
    <p:extLst>
      <p:ext uri="{BB962C8B-B14F-4D97-AF65-F5344CB8AC3E}">
        <p14:creationId xmlns:p14="http://schemas.microsoft.com/office/powerpoint/2010/main" val="483973470"/>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8899798A-9696-4DB9-95D9-94D1E4EB133D}"/>
              </a:ext>
            </a:extLst>
          </p:cNvPr>
          <p:cNvSpPr/>
          <p:nvPr/>
        </p:nvSpPr>
        <p:spPr>
          <a:xfrm>
            <a:off x="2786063" y="1054100"/>
            <a:ext cx="5903912" cy="17463"/>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 name="标题 1"/>
          <p:cNvSpPr>
            <a:spLocks noGrp="1"/>
          </p:cNvSpPr>
          <p:nvPr>
            <p:ph type="title"/>
          </p:nvPr>
        </p:nvSpPr>
        <p:spPr>
          <a:xfrm>
            <a:off x="2786050" y="228600"/>
            <a:ext cx="5900752" cy="842946"/>
          </a:xfrm>
        </p:spPr>
        <p:txBody>
          <a:bodyPr anchor="b"/>
          <a:lstStyle>
            <a:lvl1pPr algn="ctr">
              <a:defRPr sz="2800" b="0"/>
            </a:lvl1pPr>
          </a:lstStyle>
          <a:p>
            <a:r>
              <a:rPr lang="zh-CN" altLang="en-US"/>
              <a:t>单击此处编辑母版标题样式</a:t>
            </a:r>
            <a:endParaRPr lang="en-US"/>
          </a:p>
        </p:txBody>
      </p:sp>
      <p:sp>
        <p:nvSpPr>
          <p:cNvPr id="3" name="内容占位符 2"/>
          <p:cNvSpPr>
            <a:spLocks noGrp="1"/>
          </p:cNvSpPr>
          <p:nvPr>
            <p:ph idx="1"/>
          </p:nvPr>
        </p:nvSpPr>
        <p:spPr>
          <a:xfrm>
            <a:off x="2786050" y="1142984"/>
            <a:ext cx="5900750" cy="514353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文本占位符 3"/>
          <p:cNvSpPr>
            <a:spLocks noGrp="1"/>
          </p:cNvSpPr>
          <p:nvPr>
            <p:ph type="body" sz="half" idx="2"/>
          </p:nvPr>
        </p:nvSpPr>
        <p:spPr>
          <a:xfrm>
            <a:off x="457205" y="1142984"/>
            <a:ext cx="2257408" cy="5143536"/>
          </a:xfrm>
        </p:spPr>
        <p:txBody>
          <a:bodyPr anchor="ct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6" name="日期占位符 4">
            <a:extLst>
              <a:ext uri="{FF2B5EF4-FFF2-40B4-BE49-F238E27FC236}">
                <a16:creationId xmlns:a16="http://schemas.microsoft.com/office/drawing/2014/main" id="{239BAAC5-289B-40CC-8F1C-9F0E64639B4B}"/>
              </a:ext>
            </a:extLst>
          </p:cNvPr>
          <p:cNvSpPr>
            <a:spLocks noGrp="1"/>
          </p:cNvSpPr>
          <p:nvPr>
            <p:ph type="dt" sz="half" idx="10"/>
          </p:nvPr>
        </p:nvSpPr>
        <p:spPr/>
        <p:txBody>
          <a:bodyPr/>
          <a:lstStyle>
            <a:lvl1pPr>
              <a:defRPr/>
            </a:lvl1pPr>
          </a:lstStyle>
          <a:p>
            <a:pPr>
              <a:defRPr/>
            </a:pPr>
            <a:fld id="{85ED8D0F-FF3D-4EF5-B7EF-6227C060FC64}" type="datetime3">
              <a:rPr lang="zh-CN" altLang="en-US"/>
              <a:pPr>
                <a:defRPr/>
              </a:pPr>
              <a:t>2018年12月13日星期四</a:t>
            </a:fld>
            <a:endParaRPr lang="en-US" altLang="zh-CN"/>
          </a:p>
        </p:txBody>
      </p:sp>
      <p:sp>
        <p:nvSpPr>
          <p:cNvPr id="7" name="灯片编号占位符 6">
            <a:extLst>
              <a:ext uri="{FF2B5EF4-FFF2-40B4-BE49-F238E27FC236}">
                <a16:creationId xmlns:a16="http://schemas.microsoft.com/office/drawing/2014/main" id="{8591C1FA-47D8-4FB2-A539-41ECE1160261}"/>
              </a:ext>
            </a:extLst>
          </p:cNvPr>
          <p:cNvSpPr>
            <a:spLocks noGrp="1"/>
          </p:cNvSpPr>
          <p:nvPr>
            <p:ph type="sldNum" sz="quarter" idx="11"/>
          </p:nvPr>
        </p:nvSpPr>
        <p:spPr/>
        <p:txBody>
          <a:bodyPr/>
          <a:lstStyle>
            <a:lvl1pPr>
              <a:defRPr/>
            </a:lvl1pPr>
          </a:lstStyle>
          <a:p>
            <a:fld id="{F2106CDB-D04D-4D66-BCF1-2C5ECD89A206}" type="slidenum">
              <a:rPr lang="zh-CN" altLang="en-US"/>
              <a:pPr/>
              <a:t>‹#›</a:t>
            </a:fld>
            <a:endParaRPr lang="en-US" altLang="zh-CN"/>
          </a:p>
        </p:txBody>
      </p:sp>
    </p:spTree>
    <p:extLst>
      <p:ext uri="{BB962C8B-B14F-4D97-AF65-F5344CB8AC3E}">
        <p14:creationId xmlns:p14="http://schemas.microsoft.com/office/powerpoint/2010/main" val="33665701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533400" y="304800"/>
            <a:ext cx="6400800" cy="685800"/>
          </a:xfrm>
        </p:spPr>
        <p:txBody>
          <a:bodyPr/>
          <a:lstStyle>
            <a:lvl1pPr algn="l">
              <a:defRPr sz="2400" b="0"/>
            </a:lvl1pPr>
          </a:lstStyle>
          <a:p>
            <a:r>
              <a:rPr lang="zh-CN" altLang="en-US"/>
              <a:t>单击此处编辑母版标题样式</a:t>
            </a:r>
            <a:endParaRPr lang="en-US"/>
          </a:p>
        </p:txBody>
      </p:sp>
      <p:sp>
        <p:nvSpPr>
          <p:cNvPr id="3" name="图片占位符 2"/>
          <p:cNvSpPr>
            <a:spLocks noGrp="1"/>
          </p:cNvSpPr>
          <p:nvPr>
            <p:ph type="pic" idx="1"/>
          </p:nvPr>
        </p:nvSpPr>
        <p:spPr>
          <a:xfrm>
            <a:off x="701552" y="1143000"/>
            <a:ext cx="7223248" cy="3980172"/>
          </a:xfrm>
          <a:prstGeom prst="roundRect">
            <a:avLst>
              <a:gd name="adj" fmla="val 18278"/>
            </a:avLst>
          </a:prstGeom>
          <a:solidFill>
            <a:schemeClr val="accent1">
              <a:tint val="40000"/>
            </a:schemeClr>
          </a:solidFill>
          <a:ln w="50800" cap="rnd">
            <a:gradFill flip="none" rotWithShape="1">
              <a:gsLst>
                <a:gs pos="0">
                  <a:schemeClr val="accent1">
                    <a:shade val="50000"/>
                  </a:schemeClr>
                </a:gs>
                <a:gs pos="20000">
                  <a:schemeClr val="accent2">
                    <a:shade val="50000"/>
                  </a:schemeClr>
                </a:gs>
                <a:gs pos="40000">
                  <a:schemeClr val="accent3">
                    <a:shade val="50000"/>
                  </a:schemeClr>
                </a:gs>
                <a:gs pos="60000">
                  <a:schemeClr val="accent4">
                    <a:shade val="50000"/>
                  </a:schemeClr>
                </a:gs>
                <a:gs pos="80000">
                  <a:schemeClr val="accent5">
                    <a:shade val="50000"/>
                  </a:schemeClr>
                </a:gs>
                <a:gs pos="100000">
                  <a:schemeClr val="accent6">
                    <a:shade val="50000"/>
                  </a:schemeClr>
                </a:gs>
              </a:gsLst>
              <a:path path="circle">
                <a:fillToRect l="50000" t="50000" r="50000" b="50000"/>
              </a:path>
              <a:tileRect/>
            </a:gradFill>
            <a:round/>
          </a:ln>
          <a:effectLst>
            <a:outerShdw blurRad="50800" dist="38100" dir="5400000" algn="tl" rotWithShape="0">
              <a:prstClr val="black">
                <a:alpha val="50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a:t>单击图标添加图片</a:t>
            </a:r>
            <a:endParaRPr lang="en-US" noProof="0"/>
          </a:p>
        </p:txBody>
      </p:sp>
      <p:sp>
        <p:nvSpPr>
          <p:cNvPr id="4" name="文本占位符 3"/>
          <p:cNvSpPr>
            <a:spLocks noGrp="1"/>
          </p:cNvSpPr>
          <p:nvPr>
            <p:ph type="body" sz="half" idx="2"/>
          </p:nvPr>
        </p:nvSpPr>
        <p:spPr>
          <a:xfrm>
            <a:off x="2362200" y="5410200"/>
            <a:ext cx="5657888" cy="804862"/>
          </a:xfrm>
        </p:spPr>
        <p:txBody>
          <a:bodyPr anchor="ctr"/>
          <a:lstStyle>
            <a:lvl1pPr marL="0" indent="0" algn="r">
              <a:buNone/>
              <a:defRPr sz="1200" b="0"/>
            </a:lvl1pPr>
            <a:lvl2pPr marL="457200" indent="0" algn="r">
              <a:buNone/>
              <a:defRPr sz="1200" b="0"/>
            </a:lvl2pPr>
            <a:lvl3pPr marL="914400" indent="0" algn="r">
              <a:buNone/>
              <a:defRPr sz="1200" b="0"/>
            </a:lvl3pPr>
            <a:lvl4pPr marL="1371600" indent="0" algn="r">
              <a:buNone/>
              <a:defRPr sz="1200" b="0"/>
            </a:lvl4pPr>
            <a:lvl5pPr marL="1828800" indent="0" algn="r">
              <a:buNone/>
              <a:defRPr sz="1200" b="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5" name="日期占位符 4">
            <a:extLst>
              <a:ext uri="{FF2B5EF4-FFF2-40B4-BE49-F238E27FC236}">
                <a16:creationId xmlns:a16="http://schemas.microsoft.com/office/drawing/2014/main" id="{4ECB3BAE-6F93-4F02-834A-306A134D2750}"/>
              </a:ext>
            </a:extLst>
          </p:cNvPr>
          <p:cNvSpPr>
            <a:spLocks noGrp="1"/>
          </p:cNvSpPr>
          <p:nvPr>
            <p:ph type="dt" sz="half" idx="10"/>
          </p:nvPr>
        </p:nvSpPr>
        <p:spPr/>
        <p:txBody>
          <a:bodyPr/>
          <a:lstStyle>
            <a:lvl1pPr>
              <a:defRPr/>
            </a:lvl1pPr>
          </a:lstStyle>
          <a:p>
            <a:pPr>
              <a:defRPr/>
            </a:pPr>
            <a:fld id="{D0ACA8D0-6AA5-433A-A087-C53DA08A8CFF}" type="datetime3">
              <a:rPr lang="zh-CN" altLang="en-US"/>
              <a:pPr>
                <a:defRPr/>
              </a:pPr>
              <a:t>2018年12月13日星期四</a:t>
            </a:fld>
            <a:endParaRPr lang="en-US" altLang="zh-CN"/>
          </a:p>
        </p:txBody>
      </p:sp>
      <p:sp>
        <p:nvSpPr>
          <p:cNvPr id="6" name="灯片编号占位符 6">
            <a:extLst>
              <a:ext uri="{FF2B5EF4-FFF2-40B4-BE49-F238E27FC236}">
                <a16:creationId xmlns:a16="http://schemas.microsoft.com/office/drawing/2014/main" id="{7501EB4C-6CBB-4A81-ABE0-8280C884939D}"/>
              </a:ext>
            </a:extLst>
          </p:cNvPr>
          <p:cNvSpPr>
            <a:spLocks noGrp="1"/>
          </p:cNvSpPr>
          <p:nvPr>
            <p:ph type="sldNum" sz="quarter" idx="11"/>
          </p:nvPr>
        </p:nvSpPr>
        <p:spPr/>
        <p:txBody>
          <a:bodyPr/>
          <a:lstStyle>
            <a:lvl1pPr>
              <a:defRPr/>
            </a:lvl1pPr>
          </a:lstStyle>
          <a:p>
            <a:fld id="{0C31E8B4-7EEC-4458-AAFB-8B79E83F60D9}" type="slidenum">
              <a:rPr lang="zh-CN" altLang="en-US"/>
              <a:pPr/>
              <a:t>‹#›</a:t>
            </a:fld>
            <a:endParaRPr lang="en-US" altLang="zh-CN"/>
          </a:p>
        </p:txBody>
      </p:sp>
    </p:spTree>
    <p:extLst>
      <p:ext uri="{BB962C8B-B14F-4D97-AF65-F5344CB8AC3E}">
        <p14:creationId xmlns:p14="http://schemas.microsoft.com/office/powerpoint/2010/main" val="262135942"/>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737A34BF-CF9C-4273-82A2-A039F6269596}"/>
              </a:ext>
            </a:extLst>
          </p:cNvPr>
          <p:cNvSpPr/>
          <p:nvPr/>
        </p:nvSpPr>
        <p:spPr>
          <a:xfrm>
            <a:off x="0" y="6678613"/>
            <a:ext cx="9144000" cy="179387"/>
          </a:xfrm>
          <a:prstGeom prst="rect">
            <a:avLst/>
          </a:prstGeom>
          <a:gradFill>
            <a:gsLst>
              <a:gs pos="0">
                <a:schemeClr val="accent1">
                  <a:alpha val="50000"/>
                </a:schemeClr>
              </a:gs>
              <a:gs pos="50000">
                <a:schemeClr val="accent1">
                  <a:tint val="20000"/>
                </a:schemeClr>
              </a:gs>
              <a:gs pos="100000">
                <a:schemeClr val="accent1">
                  <a:alpha val="4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075" name="标题占位符 1">
            <a:extLst>
              <a:ext uri="{FF2B5EF4-FFF2-40B4-BE49-F238E27FC236}">
                <a16:creationId xmlns:a16="http://schemas.microsoft.com/office/drawing/2014/main" id="{FDF09FC4-733C-4248-BB71-5570BF8C76CC}"/>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endParaRPr lang="en-US" altLang="zh-CN"/>
          </a:p>
        </p:txBody>
      </p:sp>
      <p:sp>
        <p:nvSpPr>
          <p:cNvPr id="3076" name="文本占位符 2">
            <a:extLst>
              <a:ext uri="{FF2B5EF4-FFF2-40B4-BE49-F238E27FC236}">
                <a16:creationId xmlns:a16="http://schemas.microsoft.com/office/drawing/2014/main" id="{0EF6B7E0-F232-4B53-B03D-FA50CC1CA060}"/>
              </a:ext>
            </a:extLst>
          </p:cNvPr>
          <p:cNvSpPr>
            <a:spLocks noGrp="1"/>
          </p:cNvSpPr>
          <p:nvPr>
            <p:ph type="body" idx="1"/>
          </p:nvPr>
        </p:nvSpPr>
        <p:spPr bwMode="auto">
          <a:xfrm>
            <a:off x="457200" y="1600200"/>
            <a:ext cx="8229600" cy="468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ltLang="zh-CN"/>
          </a:p>
        </p:txBody>
      </p:sp>
      <p:sp>
        <p:nvSpPr>
          <p:cNvPr id="4" name="日期占位符 3">
            <a:extLst>
              <a:ext uri="{FF2B5EF4-FFF2-40B4-BE49-F238E27FC236}">
                <a16:creationId xmlns:a16="http://schemas.microsoft.com/office/drawing/2014/main" id="{FDDAF6B3-475E-428B-8EAD-7B1EC4447550}"/>
              </a:ext>
            </a:extLst>
          </p:cNvPr>
          <p:cNvSpPr>
            <a:spLocks noGrp="1"/>
          </p:cNvSpPr>
          <p:nvPr>
            <p:ph type="dt" sz="half" idx="2"/>
          </p:nvPr>
        </p:nvSpPr>
        <p:spPr>
          <a:xfrm>
            <a:off x="76200" y="6400800"/>
            <a:ext cx="3200400" cy="284163"/>
          </a:xfrm>
          <a:prstGeom prst="rect">
            <a:avLst/>
          </a:prstGeom>
        </p:spPr>
        <p:txBody>
          <a:bodyPr vert="horz" rtlCol="0" anchor="b"/>
          <a:lstStyle>
            <a:lvl1pPr algn="l" eaLnBrk="1" latinLnBrk="0" hangingPunct="1">
              <a:defRPr kumimoji="0" sz="1100">
                <a:solidFill>
                  <a:schemeClr val="tx2">
                    <a:lumMod val="75000"/>
                    <a:lumOff val="25000"/>
                  </a:schemeClr>
                </a:solidFill>
                <a:latin typeface="Arial" charset="0"/>
                <a:ea typeface="宋体" charset="-122"/>
              </a:defRPr>
            </a:lvl1pPr>
          </a:lstStyle>
          <a:p>
            <a:pPr>
              <a:defRPr/>
            </a:pPr>
            <a:fld id="{C4CFE4B5-C406-4812-8D6B-9B9A4DF4DE5C}" type="datetime3">
              <a:rPr lang="zh-CN" altLang="en-US"/>
              <a:pPr>
                <a:defRPr/>
              </a:pPr>
              <a:t>2018年12月13日星期四</a:t>
            </a:fld>
            <a:endParaRPr lang="en-US" altLang="zh-CN"/>
          </a:p>
        </p:txBody>
      </p:sp>
      <p:sp>
        <p:nvSpPr>
          <p:cNvPr id="6" name="灯片编号占位符 5">
            <a:extLst>
              <a:ext uri="{FF2B5EF4-FFF2-40B4-BE49-F238E27FC236}">
                <a16:creationId xmlns:a16="http://schemas.microsoft.com/office/drawing/2014/main" id="{A13A8CC3-9B43-49F2-94B3-6FBD1AE71F40}"/>
              </a:ext>
            </a:extLst>
          </p:cNvPr>
          <p:cNvSpPr>
            <a:spLocks noGrp="1"/>
          </p:cNvSpPr>
          <p:nvPr>
            <p:ph type="sldNum" sz="quarter" idx="4"/>
          </p:nvPr>
        </p:nvSpPr>
        <p:spPr>
          <a:xfrm>
            <a:off x="4114800" y="6400800"/>
            <a:ext cx="914400" cy="284163"/>
          </a:xfrm>
          <a:prstGeom prst="rect">
            <a:avLst/>
          </a:prstGeom>
          <a:noFill/>
        </p:spPr>
        <p:txBody>
          <a:bodyPr vert="horz" wrap="square" lIns="45720" tIns="45720" rIns="45720" bIns="45720" numCol="1" anchor="ctr" anchorCtr="0" compatLnSpc="1">
            <a:prstTxWarp prst="textNoShape">
              <a:avLst/>
            </a:prstTxWarp>
          </a:bodyPr>
          <a:lstStyle>
            <a:lvl1pPr algn="ctr">
              <a:defRPr sz="1100">
                <a:solidFill>
                  <a:srgbClr val="636363"/>
                </a:solidFill>
              </a:defRPr>
            </a:lvl1pPr>
          </a:lstStyle>
          <a:p>
            <a:fld id="{024DFAD0-D528-46EE-943A-5526D7884B6E}" type="slidenum">
              <a:rPr lang="zh-CN" altLang="en-US"/>
              <a:pPr/>
              <a:t>‹#›</a:t>
            </a:fld>
            <a:endParaRPr lang="en-US" altLang="zh-CN"/>
          </a:p>
        </p:txBody>
      </p:sp>
      <p:sp>
        <p:nvSpPr>
          <p:cNvPr id="8" name="矩形 7">
            <a:extLst>
              <a:ext uri="{FF2B5EF4-FFF2-40B4-BE49-F238E27FC236}">
                <a16:creationId xmlns:a16="http://schemas.microsoft.com/office/drawing/2014/main" id="{318FA3CF-ED64-4FE0-A347-E614BC5B98BC}"/>
              </a:ext>
            </a:extLst>
          </p:cNvPr>
          <p:cNvSpPr/>
          <p:nvPr/>
        </p:nvSpPr>
        <p:spPr>
          <a:xfrm>
            <a:off x="0" y="0"/>
            <a:ext cx="9144000" cy="107950"/>
          </a:xfrm>
          <a:prstGeom prst="rect">
            <a:avLst/>
          </a:prstGeom>
          <a:gradFill>
            <a:gsLst>
              <a:gs pos="0">
                <a:schemeClr val="accent1">
                  <a:alpha val="50000"/>
                </a:schemeClr>
              </a:gs>
              <a:gs pos="50000">
                <a:schemeClr val="accent1">
                  <a:tint val="20000"/>
                </a:schemeClr>
              </a:gs>
              <a:gs pos="100000">
                <a:schemeClr val="accent1">
                  <a:alpha val="4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zh-CN" altLang="en-US"/>
          </a:p>
        </p:txBody>
      </p:sp>
      <p:pic>
        <p:nvPicPr>
          <p:cNvPr id="3080" name="Picture 8" descr="非税标志">
            <a:extLst>
              <a:ext uri="{FF2B5EF4-FFF2-40B4-BE49-F238E27FC236}">
                <a16:creationId xmlns:a16="http://schemas.microsoft.com/office/drawing/2014/main" id="{06E12058-DBEB-4860-8FC5-2D50994C86CE}"/>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79388" y="0"/>
            <a:ext cx="57467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Lst>
  <p:hf hdr="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Franklin Gothic Medium" pitchFamily="34" charset="0"/>
          <a:ea typeface="微软雅黑" pitchFamily="34" charset="-122"/>
        </a:defRPr>
      </a:lvl2pPr>
      <a:lvl3pPr algn="ctr" rtl="0" eaLnBrk="0" fontAlgn="base" hangingPunct="0">
        <a:spcBef>
          <a:spcPct val="0"/>
        </a:spcBef>
        <a:spcAft>
          <a:spcPct val="0"/>
        </a:spcAft>
        <a:defRPr sz="4400">
          <a:solidFill>
            <a:schemeClr val="tx2"/>
          </a:solidFill>
          <a:latin typeface="Franklin Gothic Medium" pitchFamily="34" charset="0"/>
          <a:ea typeface="微软雅黑" pitchFamily="34" charset="-122"/>
        </a:defRPr>
      </a:lvl3pPr>
      <a:lvl4pPr algn="ctr" rtl="0" eaLnBrk="0" fontAlgn="base" hangingPunct="0">
        <a:spcBef>
          <a:spcPct val="0"/>
        </a:spcBef>
        <a:spcAft>
          <a:spcPct val="0"/>
        </a:spcAft>
        <a:defRPr sz="4400">
          <a:solidFill>
            <a:schemeClr val="tx2"/>
          </a:solidFill>
          <a:latin typeface="Franklin Gothic Medium" pitchFamily="34" charset="0"/>
          <a:ea typeface="微软雅黑" pitchFamily="34" charset="-122"/>
        </a:defRPr>
      </a:lvl4pPr>
      <a:lvl5pPr algn="ctr" rtl="0" eaLnBrk="0" fontAlgn="base" hangingPunct="0">
        <a:spcBef>
          <a:spcPct val="0"/>
        </a:spcBef>
        <a:spcAft>
          <a:spcPct val="0"/>
        </a:spcAft>
        <a:defRPr sz="4400">
          <a:solidFill>
            <a:schemeClr val="tx2"/>
          </a:solidFill>
          <a:latin typeface="Franklin Gothic Medium" pitchFamily="34" charset="0"/>
          <a:ea typeface="微软雅黑" pitchFamily="34" charset="-122"/>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342900" indent="-342900" algn="l" rtl="0" eaLnBrk="0" fontAlgn="base" hangingPunct="0">
        <a:spcBef>
          <a:spcPct val="20000"/>
        </a:spcBef>
        <a:spcAft>
          <a:spcPct val="0"/>
        </a:spcAft>
        <a:buClr>
          <a:schemeClr val="tx2"/>
        </a:buClr>
        <a:buSzPct val="50000"/>
        <a:buFont typeface="Wingdings 2" panose="05020102010507070707" pitchFamily="18" charset="2"/>
        <a:buChar char="ß"/>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2" panose="05020102010507070707" pitchFamily="18" charset="2"/>
        <a:buChar char="Þ"/>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5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50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2" panose="05020102010507070707" pitchFamily="18" charset="2"/>
        <a:buChar char=""/>
        <a:defRPr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7.jpeg"/><Relationship Id="rId4" Type="http://schemas.openxmlformats.org/officeDocument/2006/relationships/image" Target="../media/image6.wmf"/></Relationships>
</file>

<file path=ppt/slides/_rels/slide1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9081B38B-8E0C-4615-8A90-2D65B724D284}"/>
              </a:ext>
            </a:extLst>
          </p:cNvPr>
          <p:cNvSpPr>
            <a:spLocks noGrp="1" noChangeArrowheads="1"/>
          </p:cNvSpPr>
          <p:nvPr>
            <p:ph type="ctrTitle"/>
          </p:nvPr>
        </p:nvSpPr>
        <p:spPr>
          <a:xfrm>
            <a:off x="685800" y="1676400"/>
            <a:ext cx="7772400" cy="1538288"/>
          </a:xfrm>
        </p:spPr>
        <p:txBody>
          <a:bodyPr rtlCol="0">
            <a:normAutofit fontScale="90000"/>
          </a:bodyPr>
          <a:lstStyle/>
          <a:p>
            <a:pPr eaLnBrk="1" fontAlgn="auto" hangingPunct="1">
              <a:spcBef>
                <a:spcPct val="50000"/>
              </a:spcBef>
              <a:spcAft>
                <a:spcPts val="0"/>
              </a:spcAft>
              <a:defRPr/>
            </a:pPr>
            <a:r>
              <a:rPr lang="zh-CN" altLang="en-US" sz="4800" b="1" dirty="0">
                <a:latin typeface="微软雅黑" pitchFamily="34" charset="-122"/>
              </a:rPr>
              <a:t>第七章 </a:t>
            </a:r>
            <a:r>
              <a:rPr lang="zh-CN" altLang="en-US" sz="4800" b="1" dirty="0">
                <a:solidFill>
                  <a:srgbClr val="000000"/>
                </a:solidFill>
                <a:latin typeface="微软雅黑" pitchFamily="34" charset="-122"/>
              </a:rPr>
              <a:t>非税收入收缴结算管理</a:t>
            </a:r>
          </a:p>
        </p:txBody>
      </p:sp>
      <p:sp>
        <p:nvSpPr>
          <p:cNvPr id="15363" name="Rectangle 3">
            <a:extLst>
              <a:ext uri="{FF2B5EF4-FFF2-40B4-BE49-F238E27FC236}">
                <a16:creationId xmlns:a16="http://schemas.microsoft.com/office/drawing/2014/main" id="{B943B753-A0D9-48F7-9498-7EFE75D2C591}"/>
              </a:ext>
            </a:extLst>
          </p:cNvPr>
          <p:cNvSpPr>
            <a:spLocks noGrp="1" noChangeArrowheads="1"/>
          </p:cNvSpPr>
          <p:nvPr>
            <p:ph type="subTitle" idx="1"/>
          </p:nvPr>
        </p:nvSpPr>
        <p:spPr>
          <a:xfrm>
            <a:off x="2895600" y="3124200"/>
            <a:ext cx="5715000" cy="533400"/>
          </a:xfrm>
        </p:spPr>
        <p:txBody>
          <a:bodyPr/>
          <a:lstStyle/>
          <a:p>
            <a:pPr eaLnBrk="1" hangingPunct="1"/>
            <a:endParaRPr lang="en-US" altLang="zh-CN" sz="1400">
              <a:solidFill>
                <a:srgbClr val="000000"/>
              </a:solidFill>
            </a:endParaRPr>
          </a:p>
        </p:txBody>
      </p:sp>
      <p:sp>
        <p:nvSpPr>
          <p:cNvPr id="15364" name="Text Box 5">
            <a:extLst>
              <a:ext uri="{FF2B5EF4-FFF2-40B4-BE49-F238E27FC236}">
                <a16:creationId xmlns:a16="http://schemas.microsoft.com/office/drawing/2014/main" id="{A56BF493-382A-4A6B-977D-4FB8A51AFD9C}"/>
              </a:ext>
            </a:extLst>
          </p:cNvPr>
          <p:cNvSpPr txBox="1">
            <a:spLocks noChangeArrowheads="1"/>
          </p:cNvSpPr>
          <p:nvPr/>
        </p:nvSpPr>
        <p:spPr bwMode="gray">
          <a:xfrm>
            <a:off x="3200400" y="4038600"/>
            <a:ext cx="327660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spcBef>
                <a:spcPct val="0"/>
              </a:spcBef>
              <a:buClrTx/>
              <a:buSzTx/>
              <a:buFontTx/>
              <a:buNone/>
            </a:pPr>
            <a:r>
              <a:rPr lang="zh-CN" altLang="en-US" sz="4000" b="1">
                <a:solidFill>
                  <a:srgbClr val="000000"/>
                </a:solidFill>
                <a:latin typeface="Arial" panose="020B0604020202020204" pitchFamily="34" charset="0"/>
                <a:ea typeface="宋体" panose="02010600030101010101" pitchFamily="2" charset="-122"/>
              </a:rPr>
              <a:t>理论与实务</a:t>
            </a:r>
            <a:endParaRPr lang="en-US" altLang="zh-CN" sz="4000" b="1">
              <a:solidFill>
                <a:srgbClr val="000000"/>
              </a:solidFill>
              <a:latin typeface="Arial" panose="020B0604020202020204" pitchFamily="34" charset="0"/>
              <a:ea typeface="宋体" panose="02010600030101010101" pitchFamily="2" charset="-122"/>
            </a:endParaRPr>
          </a:p>
        </p:txBody>
      </p:sp>
      <p:sp>
        <p:nvSpPr>
          <p:cNvPr id="15365" name="Rectangle 6">
            <a:extLst>
              <a:ext uri="{FF2B5EF4-FFF2-40B4-BE49-F238E27FC236}">
                <a16:creationId xmlns:a16="http://schemas.microsoft.com/office/drawing/2014/main" id="{B4F8ABAF-01D9-4B92-A464-0ED29CF8FC60}"/>
              </a:ext>
            </a:extLst>
          </p:cNvPr>
          <p:cNvSpPr>
            <a:spLocks noChangeArrowheads="1"/>
          </p:cNvSpPr>
          <p:nvPr/>
        </p:nvSpPr>
        <p:spPr bwMode="gray">
          <a:xfrm>
            <a:off x="2971800" y="4114800"/>
            <a:ext cx="76200" cy="228600"/>
          </a:xfrm>
          <a:prstGeom prst="rect">
            <a:avLst/>
          </a:prstGeom>
          <a:solidFill>
            <a:srgbClr val="CC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spcBef>
                <a:spcPct val="0"/>
              </a:spcBef>
              <a:buClrTx/>
              <a:buSzTx/>
              <a:buFontTx/>
              <a:buNone/>
            </a:pPr>
            <a:endParaRPr lang="zh-CN" altLang="en-US" sz="1800">
              <a:latin typeface="Arial" panose="020B0604020202020204" pitchFamily="34" charset="0"/>
              <a:ea typeface="宋体" panose="02010600030101010101" pitchFamily="2"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2" name="组合 15361">
            <a:extLst>
              <a:ext uri="{FF2B5EF4-FFF2-40B4-BE49-F238E27FC236}">
                <a16:creationId xmlns:a16="http://schemas.microsoft.com/office/drawing/2014/main" id="{4601200F-9812-4184-9A9B-A1BADA849B11}"/>
              </a:ext>
            </a:extLst>
          </p:cNvPr>
          <p:cNvGrpSpPr>
            <a:grpSpLocks/>
          </p:cNvGrpSpPr>
          <p:nvPr/>
        </p:nvGrpSpPr>
        <p:grpSpPr bwMode="auto">
          <a:xfrm>
            <a:off x="3848100" y="1684338"/>
            <a:ext cx="1301750" cy="1108075"/>
            <a:chOff x="0" y="0"/>
            <a:chExt cx="2050" cy="1374"/>
          </a:xfrm>
        </p:grpSpPr>
        <p:sp>
          <p:nvSpPr>
            <p:cNvPr id="24653" name="Freeform 165">
              <a:extLst>
                <a:ext uri="{FF2B5EF4-FFF2-40B4-BE49-F238E27FC236}">
                  <a16:creationId xmlns:a16="http://schemas.microsoft.com/office/drawing/2014/main" id="{CBD3AF51-DF5E-47A3-B541-BF0062552355}"/>
                </a:ext>
              </a:extLst>
            </p:cNvPr>
            <p:cNvSpPr>
              <a:spLocks noEditPoints="1" noChangeArrowheads="1"/>
            </p:cNvSpPr>
            <p:nvPr/>
          </p:nvSpPr>
          <p:spPr bwMode="auto">
            <a:xfrm>
              <a:off x="0" y="0"/>
              <a:ext cx="2050" cy="1374"/>
            </a:xfrm>
            <a:custGeom>
              <a:avLst/>
              <a:gdLst>
                <a:gd name="T0" fmla="*/ 14357 w 278"/>
                <a:gd name="T1" fmla="*/ 6327 h 258"/>
                <a:gd name="T2" fmla="*/ 13487 w 278"/>
                <a:gd name="T3" fmla="*/ 6327 h 258"/>
                <a:gd name="T4" fmla="*/ 13487 w 278"/>
                <a:gd name="T5" fmla="*/ 3771 h 258"/>
                <a:gd name="T6" fmla="*/ 14357 w 278"/>
                <a:gd name="T7" fmla="*/ 3771 h 258"/>
                <a:gd name="T8" fmla="*/ 14357 w 278"/>
                <a:gd name="T9" fmla="*/ 3259 h 258"/>
                <a:gd name="T10" fmla="*/ 708 w 278"/>
                <a:gd name="T11" fmla="*/ 3259 h 258"/>
                <a:gd name="T12" fmla="*/ 708 w 278"/>
                <a:gd name="T13" fmla="*/ 3771 h 258"/>
                <a:gd name="T14" fmla="*/ 1578 w 278"/>
                <a:gd name="T15" fmla="*/ 3771 h 258"/>
                <a:gd name="T16" fmla="*/ 1578 w 278"/>
                <a:gd name="T17" fmla="*/ 6327 h 258"/>
                <a:gd name="T18" fmla="*/ 708 w 278"/>
                <a:gd name="T19" fmla="*/ 6327 h 258"/>
                <a:gd name="T20" fmla="*/ 708 w 278"/>
                <a:gd name="T21" fmla="*/ 6779 h 258"/>
                <a:gd name="T22" fmla="*/ 0 w 278"/>
                <a:gd name="T23" fmla="*/ 6779 h 258"/>
                <a:gd name="T24" fmla="*/ 0 w 278"/>
                <a:gd name="T25" fmla="*/ 7317 h 258"/>
                <a:gd name="T26" fmla="*/ 15117 w 278"/>
                <a:gd name="T27" fmla="*/ 7317 h 258"/>
                <a:gd name="T28" fmla="*/ 15117 w 278"/>
                <a:gd name="T29" fmla="*/ 6779 h 258"/>
                <a:gd name="T30" fmla="*/ 14357 w 278"/>
                <a:gd name="T31" fmla="*/ 6779 h 258"/>
                <a:gd name="T32" fmla="*/ 14357 w 278"/>
                <a:gd name="T33" fmla="*/ 6327 h 258"/>
                <a:gd name="T34" fmla="*/ 4948 w 278"/>
                <a:gd name="T35" fmla="*/ 6327 h 258"/>
                <a:gd name="T36" fmla="*/ 3318 w 278"/>
                <a:gd name="T37" fmla="*/ 6327 h 258"/>
                <a:gd name="T38" fmla="*/ 3318 w 278"/>
                <a:gd name="T39" fmla="*/ 3771 h 258"/>
                <a:gd name="T40" fmla="*/ 4948 w 278"/>
                <a:gd name="T41" fmla="*/ 3771 h 258"/>
                <a:gd name="T42" fmla="*/ 4948 w 278"/>
                <a:gd name="T43" fmla="*/ 6327 h 258"/>
                <a:gd name="T44" fmla="*/ 8429 w 278"/>
                <a:gd name="T45" fmla="*/ 6327 h 258"/>
                <a:gd name="T46" fmla="*/ 6688 w 278"/>
                <a:gd name="T47" fmla="*/ 6327 h 258"/>
                <a:gd name="T48" fmla="*/ 6688 w 278"/>
                <a:gd name="T49" fmla="*/ 3771 h 258"/>
                <a:gd name="T50" fmla="*/ 8429 w 278"/>
                <a:gd name="T51" fmla="*/ 3771 h 258"/>
                <a:gd name="T52" fmla="*/ 8429 w 278"/>
                <a:gd name="T53" fmla="*/ 6327 h 258"/>
                <a:gd name="T54" fmla="*/ 11799 w 278"/>
                <a:gd name="T55" fmla="*/ 6327 h 258"/>
                <a:gd name="T56" fmla="*/ 10169 w 278"/>
                <a:gd name="T57" fmla="*/ 6327 h 258"/>
                <a:gd name="T58" fmla="*/ 10169 w 278"/>
                <a:gd name="T59" fmla="*/ 3771 h 258"/>
                <a:gd name="T60" fmla="*/ 11799 w 278"/>
                <a:gd name="T61" fmla="*/ 3771 h 258"/>
                <a:gd name="T62" fmla="*/ 11799 w 278"/>
                <a:gd name="T63" fmla="*/ 6327 h 258"/>
                <a:gd name="T64" fmla="*/ 7558 w 278"/>
                <a:gd name="T65" fmla="*/ 0 h 258"/>
                <a:gd name="T66" fmla="*/ 0 w 278"/>
                <a:gd name="T67" fmla="*/ 2636 h 258"/>
                <a:gd name="T68" fmla="*/ 0 w 278"/>
                <a:gd name="T69" fmla="*/ 2865 h 258"/>
                <a:gd name="T70" fmla="*/ 15117 w 278"/>
                <a:gd name="T71" fmla="*/ 2865 h 258"/>
                <a:gd name="T72" fmla="*/ 15117 w 278"/>
                <a:gd name="T73" fmla="*/ 2636 h 258"/>
                <a:gd name="T74" fmla="*/ 7558 w 278"/>
                <a:gd name="T75" fmla="*/ 0 h 258"/>
                <a:gd name="T76" fmla="*/ 10169 w 278"/>
                <a:gd name="T77" fmla="*/ 2013 h 258"/>
                <a:gd name="T78" fmla="*/ 4837 w 278"/>
                <a:gd name="T79" fmla="*/ 2013 h 258"/>
                <a:gd name="T80" fmla="*/ 4837 w 278"/>
                <a:gd name="T81" fmla="*/ 1954 h 258"/>
                <a:gd name="T82" fmla="*/ 7558 w 278"/>
                <a:gd name="T83" fmla="*/ 991 h 258"/>
                <a:gd name="T84" fmla="*/ 10169 w 278"/>
                <a:gd name="T85" fmla="*/ 1954 h 258"/>
                <a:gd name="T86" fmla="*/ 10169 w 278"/>
                <a:gd name="T87" fmla="*/ 2013 h 25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78" h="258">
                  <a:moveTo>
                    <a:pt x="264" y="223"/>
                  </a:moveTo>
                  <a:lnTo>
                    <a:pt x="248" y="223"/>
                  </a:lnTo>
                  <a:lnTo>
                    <a:pt x="248" y="133"/>
                  </a:lnTo>
                  <a:lnTo>
                    <a:pt x="264" y="133"/>
                  </a:lnTo>
                  <a:lnTo>
                    <a:pt x="264" y="115"/>
                  </a:lnTo>
                  <a:lnTo>
                    <a:pt x="13" y="115"/>
                  </a:lnTo>
                  <a:lnTo>
                    <a:pt x="13" y="133"/>
                  </a:lnTo>
                  <a:lnTo>
                    <a:pt x="29" y="133"/>
                  </a:lnTo>
                  <a:lnTo>
                    <a:pt x="29" y="223"/>
                  </a:lnTo>
                  <a:lnTo>
                    <a:pt x="13" y="223"/>
                  </a:lnTo>
                  <a:lnTo>
                    <a:pt x="13" y="239"/>
                  </a:lnTo>
                  <a:lnTo>
                    <a:pt x="0" y="239"/>
                  </a:lnTo>
                  <a:lnTo>
                    <a:pt x="0" y="258"/>
                  </a:lnTo>
                  <a:lnTo>
                    <a:pt x="278" y="258"/>
                  </a:lnTo>
                  <a:lnTo>
                    <a:pt x="278" y="239"/>
                  </a:lnTo>
                  <a:lnTo>
                    <a:pt x="264" y="239"/>
                  </a:lnTo>
                  <a:lnTo>
                    <a:pt x="264" y="223"/>
                  </a:lnTo>
                  <a:close/>
                  <a:moveTo>
                    <a:pt x="91" y="223"/>
                  </a:moveTo>
                  <a:lnTo>
                    <a:pt x="61" y="223"/>
                  </a:lnTo>
                  <a:lnTo>
                    <a:pt x="61" y="133"/>
                  </a:lnTo>
                  <a:lnTo>
                    <a:pt x="91" y="133"/>
                  </a:lnTo>
                  <a:lnTo>
                    <a:pt x="91" y="223"/>
                  </a:lnTo>
                  <a:close/>
                  <a:moveTo>
                    <a:pt x="155" y="223"/>
                  </a:moveTo>
                  <a:lnTo>
                    <a:pt x="123" y="223"/>
                  </a:lnTo>
                  <a:lnTo>
                    <a:pt x="123" y="133"/>
                  </a:lnTo>
                  <a:lnTo>
                    <a:pt x="155" y="133"/>
                  </a:lnTo>
                  <a:lnTo>
                    <a:pt x="155" y="223"/>
                  </a:lnTo>
                  <a:close/>
                  <a:moveTo>
                    <a:pt x="217" y="223"/>
                  </a:moveTo>
                  <a:lnTo>
                    <a:pt x="187" y="223"/>
                  </a:lnTo>
                  <a:lnTo>
                    <a:pt x="187" y="133"/>
                  </a:lnTo>
                  <a:lnTo>
                    <a:pt x="217" y="133"/>
                  </a:lnTo>
                  <a:lnTo>
                    <a:pt x="217" y="223"/>
                  </a:lnTo>
                  <a:close/>
                  <a:moveTo>
                    <a:pt x="139" y="0"/>
                  </a:moveTo>
                  <a:lnTo>
                    <a:pt x="0" y="93"/>
                  </a:lnTo>
                  <a:lnTo>
                    <a:pt x="0" y="101"/>
                  </a:lnTo>
                  <a:lnTo>
                    <a:pt x="278" y="101"/>
                  </a:lnTo>
                  <a:lnTo>
                    <a:pt x="278" y="93"/>
                  </a:lnTo>
                  <a:lnTo>
                    <a:pt x="139" y="0"/>
                  </a:lnTo>
                  <a:close/>
                  <a:moveTo>
                    <a:pt x="187" y="71"/>
                  </a:moveTo>
                  <a:lnTo>
                    <a:pt x="89" y="71"/>
                  </a:lnTo>
                  <a:lnTo>
                    <a:pt x="89" y="69"/>
                  </a:lnTo>
                  <a:lnTo>
                    <a:pt x="139" y="35"/>
                  </a:lnTo>
                  <a:lnTo>
                    <a:pt x="187" y="69"/>
                  </a:lnTo>
                  <a:lnTo>
                    <a:pt x="187" y="71"/>
                  </a:lnTo>
                  <a:close/>
                </a:path>
              </a:pathLst>
            </a:custGeom>
            <a:solidFill>
              <a:srgbClr val="99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4654" name="文本框 15363">
              <a:extLst>
                <a:ext uri="{FF2B5EF4-FFF2-40B4-BE49-F238E27FC236}">
                  <a16:creationId xmlns:a16="http://schemas.microsoft.com/office/drawing/2014/main" id="{B6DFD0B9-127D-469F-BA07-A950FDE7CC73}"/>
                </a:ext>
              </a:extLst>
            </p:cNvPr>
            <p:cNvSpPr txBox="1">
              <a:spLocks noChangeArrowheads="1"/>
            </p:cNvSpPr>
            <p:nvPr/>
          </p:nvSpPr>
          <p:spPr bwMode="auto">
            <a:xfrm>
              <a:off x="577" y="698"/>
              <a:ext cx="1337"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spcBef>
                  <a:spcPct val="0"/>
                </a:spcBef>
                <a:buClrTx/>
                <a:buSzTx/>
                <a:buFontTx/>
                <a:buNone/>
              </a:pPr>
              <a:r>
                <a:rPr lang="zh-CN" altLang="en-US" sz="1800" b="1">
                  <a:latin typeface="Arial" panose="020B0604020202020204" pitchFamily="34" charset="0"/>
                  <a:ea typeface="微软雅黑" panose="020B0503020204020204" pitchFamily="34" charset="-122"/>
                </a:rPr>
                <a:t>财政</a:t>
              </a:r>
            </a:p>
          </p:txBody>
        </p:sp>
      </p:grpSp>
      <p:grpSp>
        <p:nvGrpSpPr>
          <p:cNvPr id="15365" name="组合 15364">
            <a:extLst>
              <a:ext uri="{FF2B5EF4-FFF2-40B4-BE49-F238E27FC236}">
                <a16:creationId xmlns:a16="http://schemas.microsoft.com/office/drawing/2014/main" id="{0B7EC95D-B688-423B-BFF3-4A00E4DC9737}"/>
              </a:ext>
            </a:extLst>
          </p:cNvPr>
          <p:cNvGrpSpPr>
            <a:grpSpLocks/>
          </p:cNvGrpSpPr>
          <p:nvPr/>
        </p:nvGrpSpPr>
        <p:grpSpPr bwMode="auto">
          <a:xfrm>
            <a:off x="7623175" y="3621088"/>
            <a:ext cx="1152525" cy="865187"/>
            <a:chOff x="0" y="0"/>
            <a:chExt cx="1814" cy="1364"/>
          </a:xfrm>
        </p:grpSpPr>
        <p:sp>
          <p:nvSpPr>
            <p:cNvPr id="24651" name="Freeform 165">
              <a:extLst>
                <a:ext uri="{FF2B5EF4-FFF2-40B4-BE49-F238E27FC236}">
                  <a16:creationId xmlns:a16="http://schemas.microsoft.com/office/drawing/2014/main" id="{BCC0AC3D-3D53-4B23-8361-EF1BB3EB4240}"/>
                </a:ext>
              </a:extLst>
            </p:cNvPr>
            <p:cNvSpPr>
              <a:spLocks noEditPoints="1" noChangeArrowheads="1"/>
            </p:cNvSpPr>
            <p:nvPr/>
          </p:nvSpPr>
          <p:spPr bwMode="auto">
            <a:xfrm>
              <a:off x="0" y="0"/>
              <a:ext cx="1814" cy="1365"/>
            </a:xfrm>
            <a:custGeom>
              <a:avLst/>
              <a:gdLst>
                <a:gd name="T0" fmla="*/ 11243 w 278"/>
                <a:gd name="T1" fmla="*/ 6243 h 258"/>
                <a:gd name="T2" fmla="*/ 10558 w 278"/>
                <a:gd name="T3" fmla="*/ 6243 h 258"/>
                <a:gd name="T4" fmla="*/ 10558 w 278"/>
                <a:gd name="T5" fmla="*/ 3725 h 258"/>
                <a:gd name="T6" fmla="*/ 11243 w 278"/>
                <a:gd name="T7" fmla="*/ 3725 h 258"/>
                <a:gd name="T8" fmla="*/ 11243 w 278"/>
                <a:gd name="T9" fmla="*/ 3217 h 258"/>
                <a:gd name="T10" fmla="*/ 555 w 278"/>
                <a:gd name="T11" fmla="*/ 3217 h 258"/>
                <a:gd name="T12" fmla="*/ 555 w 278"/>
                <a:gd name="T13" fmla="*/ 3725 h 258"/>
                <a:gd name="T14" fmla="*/ 1233 w 278"/>
                <a:gd name="T15" fmla="*/ 3725 h 258"/>
                <a:gd name="T16" fmla="*/ 1233 w 278"/>
                <a:gd name="T17" fmla="*/ 6243 h 258"/>
                <a:gd name="T18" fmla="*/ 555 w 278"/>
                <a:gd name="T19" fmla="*/ 6243 h 258"/>
                <a:gd name="T20" fmla="*/ 555 w 278"/>
                <a:gd name="T21" fmla="*/ 6687 h 258"/>
                <a:gd name="T22" fmla="*/ 0 w 278"/>
                <a:gd name="T23" fmla="*/ 6687 h 258"/>
                <a:gd name="T24" fmla="*/ 0 w 278"/>
                <a:gd name="T25" fmla="*/ 7222 h 258"/>
                <a:gd name="T26" fmla="*/ 11837 w 278"/>
                <a:gd name="T27" fmla="*/ 7222 h 258"/>
                <a:gd name="T28" fmla="*/ 11837 w 278"/>
                <a:gd name="T29" fmla="*/ 6687 h 258"/>
                <a:gd name="T30" fmla="*/ 11243 w 278"/>
                <a:gd name="T31" fmla="*/ 6687 h 258"/>
                <a:gd name="T32" fmla="*/ 11243 w 278"/>
                <a:gd name="T33" fmla="*/ 6243 h 258"/>
                <a:gd name="T34" fmla="*/ 3876 w 278"/>
                <a:gd name="T35" fmla="*/ 6243 h 258"/>
                <a:gd name="T36" fmla="*/ 2597 w 278"/>
                <a:gd name="T37" fmla="*/ 6243 h 258"/>
                <a:gd name="T38" fmla="*/ 2597 w 278"/>
                <a:gd name="T39" fmla="*/ 3725 h 258"/>
                <a:gd name="T40" fmla="*/ 3876 w 278"/>
                <a:gd name="T41" fmla="*/ 3725 h 258"/>
                <a:gd name="T42" fmla="*/ 3876 w 278"/>
                <a:gd name="T43" fmla="*/ 6243 h 258"/>
                <a:gd name="T44" fmla="*/ 6597 w 278"/>
                <a:gd name="T45" fmla="*/ 6243 h 258"/>
                <a:gd name="T46" fmla="*/ 5240 w 278"/>
                <a:gd name="T47" fmla="*/ 6243 h 258"/>
                <a:gd name="T48" fmla="*/ 5240 w 278"/>
                <a:gd name="T49" fmla="*/ 3725 h 258"/>
                <a:gd name="T50" fmla="*/ 6597 w 278"/>
                <a:gd name="T51" fmla="*/ 3725 h 258"/>
                <a:gd name="T52" fmla="*/ 6597 w 278"/>
                <a:gd name="T53" fmla="*/ 6243 h 258"/>
                <a:gd name="T54" fmla="*/ 9240 w 278"/>
                <a:gd name="T55" fmla="*/ 6243 h 258"/>
                <a:gd name="T56" fmla="*/ 7961 w 278"/>
                <a:gd name="T57" fmla="*/ 6243 h 258"/>
                <a:gd name="T58" fmla="*/ 7961 w 278"/>
                <a:gd name="T59" fmla="*/ 3725 h 258"/>
                <a:gd name="T60" fmla="*/ 9240 w 278"/>
                <a:gd name="T61" fmla="*/ 3725 h 258"/>
                <a:gd name="T62" fmla="*/ 9240 w 278"/>
                <a:gd name="T63" fmla="*/ 6243 h 258"/>
                <a:gd name="T64" fmla="*/ 5918 w 278"/>
                <a:gd name="T65" fmla="*/ 0 h 258"/>
                <a:gd name="T66" fmla="*/ 0 w 278"/>
                <a:gd name="T67" fmla="*/ 2603 h 258"/>
                <a:gd name="T68" fmla="*/ 0 w 278"/>
                <a:gd name="T69" fmla="*/ 2825 h 258"/>
                <a:gd name="T70" fmla="*/ 11837 w 278"/>
                <a:gd name="T71" fmla="*/ 2825 h 258"/>
                <a:gd name="T72" fmla="*/ 11837 w 278"/>
                <a:gd name="T73" fmla="*/ 2603 h 258"/>
                <a:gd name="T74" fmla="*/ 5918 w 278"/>
                <a:gd name="T75" fmla="*/ 0 h 258"/>
                <a:gd name="T76" fmla="*/ 7961 w 278"/>
                <a:gd name="T77" fmla="*/ 1989 h 258"/>
                <a:gd name="T78" fmla="*/ 3791 w 278"/>
                <a:gd name="T79" fmla="*/ 1989 h 258"/>
                <a:gd name="T80" fmla="*/ 3791 w 278"/>
                <a:gd name="T81" fmla="*/ 1931 h 258"/>
                <a:gd name="T82" fmla="*/ 5918 w 278"/>
                <a:gd name="T83" fmla="*/ 979 h 258"/>
                <a:gd name="T84" fmla="*/ 7961 w 278"/>
                <a:gd name="T85" fmla="*/ 1931 h 258"/>
                <a:gd name="T86" fmla="*/ 7961 w 278"/>
                <a:gd name="T87" fmla="*/ 1989 h 25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78" h="258">
                  <a:moveTo>
                    <a:pt x="264" y="223"/>
                  </a:moveTo>
                  <a:lnTo>
                    <a:pt x="248" y="223"/>
                  </a:lnTo>
                  <a:lnTo>
                    <a:pt x="248" y="133"/>
                  </a:lnTo>
                  <a:lnTo>
                    <a:pt x="264" y="133"/>
                  </a:lnTo>
                  <a:lnTo>
                    <a:pt x="264" y="115"/>
                  </a:lnTo>
                  <a:lnTo>
                    <a:pt x="13" y="115"/>
                  </a:lnTo>
                  <a:lnTo>
                    <a:pt x="13" y="133"/>
                  </a:lnTo>
                  <a:lnTo>
                    <a:pt x="29" y="133"/>
                  </a:lnTo>
                  <a:lnTo>
                    <a:pt x="29" y="223"/>
                  </a:lnTo>
                  <a:lnTo>
                    <a:pt x="13" y="223"/>
                  </a:lnTo>
                  <a:lnTo>
                    <a:pt x="13" y="239"/>
                  </a:lnTo>
                  <a:lnTo>
                    <a:pt x="0" y="239"/>
                  </a:lnTo>
                  <a:lnTo>
                    <a:pt x="0" y="258"/>
                  </a:lnTo>
                  <a:lnTo>
                    <a:pt x="278" y="258"/>
                  </a:lnTo>
                  <a:lnTo>
                    <a:pt x="278" y="239"/>
                  </a:lnTo>
                  <a:lnTo>
                    <a:pt x="264" y="239"/>
                  </a:lnTo>
                  <a:lnTo>
                    <a:pt x="264" y="223"/>
                  </a:lnTo>
                  <a:close/>
                  <a:moveTo>
                    <a:pt x="91" y="223"/>
                  </a:moveTo>
                  <a:lnTo>
                    <a:pt x="61" y="223"/>
                  </a:lnTo>
                  <a:lnTo>
                    <a:pt x="61" y="133"/>
                  </a:lnTo>
                  <a:lnTo>
                    <a:pt x="91" y="133"/>
                  </a:lnTo>
                  <a:lnTo>
                    <a:pt x="91" y="223"/>
                  </a:lnTo>
                  <a:close/>
                  <a:moveTo>
                    <a:pt x="155" y="223"/>
                  </a:moveTo>
                  <a:lnTo>
                    <a:pt x="123" y="223"/>
                  </a:lnTo>
                  <a:lnTo>
                    <a:pt x="123" y="133"/>
                  </a:lnTo>
                  <a:lnTo>
                    <a:pt x="155" y="133"/>
                  </a:lnTo>
                  <a:lnTo>
                    <a:pt x="155" y="223"/>
                  </a:lnTo>
                  <a:close/>
                  <a:moveTo>
                    <a:pt x="217" y="223"/>
                  </a:moveTo>
                  <a:lnTo>
                    <a:pt x="187" y="223"/>
                  </a:lnTo>
                  <a:lnTo>
                    <a:pt x="187" y="133"/>
                  </a:lnTo>
                  <a:lnTo>
                    <a:pt x="217" y="133"/>
                  </a:lnTo>
                  <a:lnTo>
                    <a:pt x="217" y="223"/>
                  </a:lnTo>
                  <a:close/>
                  <a:moveTo>
                    <a:pt x="139" y="0"/>
                  </a:moveTo>
                  <a:lnTo>
                    <a:pt x="0" y="93"/>
                  </a:lnTo>
                  <a:lnTo>
                    <a:pt x="0" y="101"/>
                  </a:lnTo>
                  <a:lnTo>
                    <a:pt x="278" y="101"/>
                  </a:lnTo>
                  <a:lnTo>
                    <a:pt x="278" y="93"/>
                  </a:lnTo>
                  <a:lnTo>
                    <a:pt x="139" y="0"/>
                  </a:lnTo>
                  <a:close/>
                  <a:moveTo>
                    <a:pt x="187" y="71"/>
                  </a:moveTo>
                  <a:lnTo>
                    <a:pt x="89" y="71"/>
                  </a:lnTo>
                  <a:lnTo>
                    <a:pt x="89" y="69"/>
                  </a:lnTo>
                  <a:lnTo>
                    <a:pt x="139" y="35"/>
                  </a:lnTo>
                  <a:lnTo>
                    <a:pt x="187" y="69"/>
                  </a:lnTo>
                  <a:lnTo>
                    <a:pt x="187" y="71"/>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4652" name="文本框 15366">
              <a:extLst>
                <a:ext uri="{FF2B5EF4-FFF2-40B4-BE49-F238E27FC236}">
                  <a16:creationId xmlns:a16="http://schemas.microsoft.com/office/drawing/2014/main" id="{C7879AA0-2D85-4BDE-BD61-5364F124D922}"/>
                </a:ext>
              </a:extLst>
            </p:cNvPr>
            <p:cNvSpPr txBox="1">
              <a:spLocks noChangeArrowheads="1"/>
            </p:cNvSpPr>
            <p:nvPr/>
          </p:nvSpPr>
          <p:spPr bwMode="auto">
            <a:xfrm>
              <a:off x="312" y="596"/>
              <a:ext cx="1337"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spcBef>
                  <a:spcPct val="0"/>
                </a:spcBef>
                <a:buClrTx/>
                <a:buSzTx/>
                <a:buFontTx/>
                <a:buNone/>
              </a:pPr>
              <a:r>
                <a:rPr lang="zh-CN" altLang="en-US" sz="1800" b="1">
                  <a:latin typeface="Arial" panose="020B0604020202020204" pitchFamily="34" charset="0"/>
                  <a:ea typeface="微软雅黑" panose="020B0503020204020204" pitchFamily="34" charset="-122"/>
                </a:rPr>
                <a:t> 银行</a:t>
              </a:r>
              <a:endParaRPr lang="zh-CN" altLang="en-US" sz="1800">
                <a:latin typeface="Arial" panose="020B0604020202020204" pitchFamily="34" charset="0"/>
                <a:ea typeface="宋体" panose="02010600030101010101" pitchFamily="2" charset="-122"/>
              </a:endParaRPr>
            </a:p>
          </p:txBody>
        </p:sp>
      </p:grpSp>
      <p:grpSp>
        <p:nvGrpSpPr>
          <p:cNvPr id="15368" name="组合 15367">
            <a:extLst>
              <a:ext uri="{FF2B5EF4-FFF2-40B4-BE49-F238E27FC236}">
                <a16:creationId xmlns:a16="http://schemas.microsoft.com/office/drawing/2014/main" id="{5217D493-4D2B-4DB8-B097-3E8F443D1552}"/>
              </a:ext>
            </a:extLst>
          </p:cNvPr>
          <p:cNvGrpSpPr>
            <a:grpSpLocks/>
          </p:cNvGrpSpPr>
          <p:nvPr/>
        </p:nvGrpSpPr>
        <p:grpSpPr bwMode="auto">
          <a:xfrm>
            <a:off x="233363" y="3644900"/>
            <a:ext cx="1347787" cy="841375"/>
            <a:chOff x="0" y="0"/>
            <a:chExt cx="2122" cy="1326"/>
          </a:xfrm>
        </p:grpSpPr>
        <p:sp>
          <p:nvSpPr>
            <p:cNvPr id="24649" name="Freeform 165">
              <a:extLst>
                <a:ext uri="{FF2B5EF4-FFF2-40B4-BE49-F238E27FC236}">
                  <a16:creationId xmlns:a16="http://schemas.microsoft.com/office/drawing/2014/main" id="{C8CE9C09-99AB-4003-A985-71DFF86FF849}"/>
                </a:ext>
              </a:extLst>
            </p:cNvPr>
            <p:cNvSpPr>
              <a:spLocks noEditPoints="1" noChangeArrowheads="1"/>
            </p:cNvSpPr>
            <p:nvPr/>
          </p:nvSpPr>
          <p:spPr bwMode="auto">
            <a:xfrm>
              <a:off x="0" y="0"/>
              <a:ext cx="2123" cy="1327"/>
            </a:xfrm>
            <a:custGeom>
              <a:avLst/>
              <a:gdLst>
                <a:gd name="T0" fmla="*/ 15396 w 278"/>
                <a:gd name="T1" fmla="*/ 5899 h 258"/>
                <a:gd name="T2" fmla="*/ 14464 w 278"/>
                <a:gd name="T3" fmla="*/ 5899 h 258"/>
                <a:gd name="T4" fmla="*/ 14464 w 278"/>
                <a:gd name="T5" fmla="*/ 3518 h 258"/>
                <a:gd name="T6" fmla="*/ 15396 w 278"/>
                <a:gd name="T7" fmla="*/ 3518 h 258"/>
                <a:gd name="T8" fmla="*/ 15396 w 278"/>
                <a:gd name="T9" fmla="*/ 3040 h 258"/>
                <a:gd name="T10" fmla="*/ 756 w 278"/>
                <a:gd name="T11" fmla="*/ 3040 h 258"/>
                <a:gd name="T12" fmla="*/ 756 w 278"/>
                <a:gd name="T13" fmla="*/ 3518 h 258"/>
                <a:gd name="T14" fmla="*/ 1688 w 278"/>
                <a:gd name="T15" fmla="*/ 3518 h 258"/>
                <a:gd name="T16" fmla="*/ 1688 w 278"/>
                <a:gd name="T17" fmla="*/ 5899 h 258"/>
                <a:gd name="T18" fmla="*/ 756 w 278"/>
                <a:gd name="T19" fmla="*/ 5899 h 258"/>
                <a:gd name="T20" fmla="*/ 756 w 278"/>
                <a:gd name="T21" fmla="*/ 6321 h 258"/>
                <a:gd name="T22" fmla="*/ 0 w 278"/>
                <a:gd name="T23" fmla="*/ 6321 h 258"/>
                <a:gd name="T24" fmla="*/ 0 w 278"/>
                <a:gd name="T25" fmla="*/ 6825 h 258"/>
                <a:gd name="T26" fmla="*/ 16213 w 278"/>
                <a:gd name="T27" fmla="*/ 6825 h 258"/>
                <a:gd name="T28" fmla="*/ 16213 w 278"/>
                <a:gd name="T29" fmla="*/ 6321 h 258"/>
                <a:gd name="T30" fmla="*/ 15396 w 278"/>
                <a:gd name="T31" fmla="*/ 6321 h 258"/>
                <a:gd name="T32" fmla="*/ 15396 w 278"/>
                <a:gd name="T33" fmla="*/ 5899 h 258"/>
                <a:gd name="T34" fmla="*/ 5308 w 278"/>
                <a:gd name="T35" fmla="*/ 5899 h 258"/>
                <a:gd name="T36" fmla="*/ 3559 w 278"/>
                <a:gd name="T37" fmla="*/ 5899 h 258"/>
                <a:gd name="T38" fmla="*/ 3559 w 278"/>
                <a:gd name="T39" fmla="*/ 3518 h 258"/>
                <a:gd name="T40" fmla="*/ 5308 w 278"/>
                <a:gd name="T41" fmla="*/ 3518 h 258"/>
                <a:gd name="T42" fmla="*/ 5308 w 278"/>
                <a:gd name="T43" fmla="*/ 5899 h 258"/>
                <a:gd name="T44" fmla="*/ 9042 w 278"/>
                <a:gd name="T45" fmla="*/ 5899 h 258"/>
                <a:gd name="T46" fmla="*/ 7171 w 278"/>
                <a:gd name="T47" fmla="*/ 5899 h 258"/>
                <a:gd name="T48" fmla="*/ 7171 w 278"/>
                <a:gd name="T49" fmla="*/ 3518 h 258"/>
                <a:gd name="T50" fmla="*/ 9042 w 278"/>
                <a:gd name="T51" fmla="*/ 3518 h 258"/>
                <a:gd name="T52" fmla="*/ 9042 w 278"/>
                <a:gd name="T53" fmla="*/ 5899 h 258"/>
                <a:gd name="T54" fmla="*/ 12654 w 278"/>
                <a:gd name="T55" fmla="*/ 5899 h 258"/>
                <a:gd name="T56" fmla="*/ 10905 w 278"/>
                <a:gd name="T57" fmla="*/ 5899 h 258"/>
                <a:gd name="T58" fmla="*/ 10905 w 278"/>
                <a:gd name="T59" fmla="*/ 3518 h 258"/>
                <a:gd name="T60" fmla="*/ 12654 w 278"/>
                <a:gd name="T61" fmla="*/ 3518 h 258"/>
                <a:gd name="T62" fmla="*/ 12654 w 278"/>
                <a:gd name="T63" fmla="*/ 5899 h 258"/>
                <a:gd name="T64" fmla="*/ 8110 w 278"/>
                <a:gd name="T65" fmla="*/ 0 h 258"/>
                <a:gd name="T66" fmla="*/ 0 w 278"/>
                <a:gd name="T67" fmla="*/ 2459 h 258"/>
                <a:gd name="T68" fmla="*/ 0 w 278"/>
                <a:gd name="T69" fmla="*/ 2669 h 258"/>
                <a:gd name="T70" fmla="*/ 16213 w 278"/>
                <a:gd name="T71" fmla="*/ 2669 h 258"/>
                <a:gd name="T72" fmla="*/ 16213 w 278"/>
                <a:gd name="T73" fmla="*/ 2459 h 258"/>
                <a:gd name="T74" fmla="*/ 8110 w 278"/>
                <a:gd name="T75" fmla="*/ 0 h 258"/>
                <a:gd name="T76" fmla="*/ 10905 w 278"/>
                <a:gd name="T77" fmla="*/ 1877 h 258"/>
                <a:gd name="T78" fmla="*/ 5193 w 278"/>
                <a:gd name="T79" fmla="*/ 1877 h 258"/>
                <a:gd name="T80" fmla="*/ 5193 w 278"/>
                <a:gd name="T81" fmla="*/ 1826 h 258"/>
                <a:gd name="T82" fmla="*/ 8110 w 278"/>
                <a:gd name="T83" fmla="*/ 926 h 258"/>
                <a:gd name="T84" fmla="*/ 10905 w 278"/>
                <a:gd name="T85" fmla="*/ 1826 h 258"/>
                <a:gd name="T86" fmla="*/ 10905 w 278"/>
                <a:gd name="T87" fmla="*/ 1877 h 25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78" h="258">
                  <a:moveTo>
                    <a:pt x="264" y="223"/>
                  </a:moveTo>
                  <a:lnTo>
                    <a:pt x="248" y="223"/>
                  </a:lnTo>
                  <a:lnTo>
                    <a:pt x="248" y="133"/>
                  </a:lnTo>
                  <a:lnTo>
                    <a:pt x="264" y="133"/>
                  </a:lnTo>
                  <a:lnTo>
                    <a:pt x="264" y="115"/>
                  </a:lnTo>
                  <a:lnTo>
                    <a:pt x="13" y="115"/>
                  </a:lnTo>
                  <a:lnTo>
                    <a:pt x="13" y="133"/>
                  </a:lnTo>
                  <a:lnTo>
                    <a:pt x="29" y="133"/>
                  </a:lnTo>
                  <a:lnTo>
                    <a:pt x="29" y="223"/>
                  </a:lnTo>
                  <a:lnTo>
                    <a:pt x="13" y="223"/>
                  </a:lnTo>
                  <a:lnTo>
                    <a:pt x="13" y="239"/>
                  </a:lnTo>
                  <a:lnTo>
                    <a:pt x="0" y="239"/>
                  </a:lnTo>
                  <a:lnTo>
                    <a:pt x="0" y="258"/>
                  </a:lnTo>
                  <a:lnTo>
                    <a:pt x="278" y="258"/>
                  </a:lnTo>
                  <a:lnTo>
                    <a:pt x="278" y="239"/>
                  </a:lnTo>
                  <a:lnTo>
                    <a:pt x="264" y="239"/>
                  </a:lnTo>
                  <a:lnTo>
                    <a:pt x="264" y="223"/>
                  </a:lnTo>
                  <a:close/>
                  <a:moveTo>
                    <a:pt x="91" y="223"/>
                  </a:moveTo>
                  <a:lnTo>
                    <a:pt x="61" y="223"/>
                  </a:lnTo>
                  <a:lnTo>
                    <a:pt x="61" y="133"/>
                  </a:lnTo>
                  <a:lnTo>
                    <a:pt x="91" y="133"/>
                  </a:lnTo>
                  <a:lnTo>
                    <a:pt x="91" y="223"/>
                  </a:lnTo>
                  <a:close/>
                  <a:moveTo>
                    <a:pt x="155" y="223"/>
                  </a:moveTo>
                  <a:lnTo>
                    <a:pt x="123" y="223"/>
                  </a:lnTo>
                  <a:lnTo>
                    <a:pt x="123" y="133"/>
                  </a:lnTo>
                  <a:lnTo>
                    <a:pt x="155" y="133"/>
                  </a:lnTo>
                  <a:lnTo>
                    <a:pt x="155" y="223"/>
                  </a:lnTo>
                  <a:close/>
                  <a:moveTo>
                    <a:pt x="217" y="223"/>
                  </a:moveTo>
                  <a:lnTo>
                    <a:pt x="187" y="223"/>
                  </a:lnTo>
                  <a:lnTo>
                    <a:pt x="187" y="133"/>
                  </a:lnTo>
                  <a:lnTo>
                    <a:pt x="217" y="133"/>
                  </a:lnTo>
                  <a:lnTo>
                    <a:pt x="217" y="223"/>
                  </a:lnTo>
                  <a:close/>
                  <a:moveTo>
                    <a:pt x="139" y="0"/>
                  </a:moveTo>
                  <a:lnTo>
                    <a:pt x="0" y="93"/>
                  </a:lnTo>
                  <a:lnTo>
                    <a:pt x="0" y="101"/>
                  </a:lnTo>
                  <a:lnTo>
                    <a:pt x="278" y="101"/>
                  </a:lnTo>
                  <a:lnTo>
                    <a:pt x="278" y="93"/>
                  </a:lnTo>
                  <a:lnTo>
                    <a:pt x="139" y="0"/>
                  </a:lnTo>
                  <a:close/>
                  <a:moveTo>
                    <a:pt x="187" y="71"/>
                  </a:moveTo>
                  <a:lnTo>
                    <a:pt x="89" y="71"/>
                  </a:lnTo>
                  <a:lnTo>
                    <a:pt x="89" y="69"/>
                  </a:lnTo>
                  <a:lnTo>
                    <a:pt x="139" y="35"/>
                  </a:lnTo>
                  <a:lnTo>
                    <a:pt x="187" y="69"/>
                  </a:lnTo>
                  <a:lnTo>
                    <a:pt x="187" y="71"/>
                  </a:lnTo>
                  <a:close/>
                </a:path>
              </a:pathLst>
            </a:custGeom>
            <a:solidFill>
              <a:srgbClr val="CC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4650" name="文本框 15369">
              <a:extLst>
                <a:ext uri="{FF2B5EF4-FFF2-40B4-BE49-F238E27FC236}">
                  <a16:creationId xmlns:a16="http://schemas.microsoft.com/office/drawing/2014/main" id="{FB67781C-B006-42A3-95F4-F94DD573F235}"/>
                </a:ext>
              </a:extLst>
            </p:cNvPr>
            <p:cNvSpPr txBox="1">
              <a:spLocks noChangeArrowheads="1"/>
            </p:cNvSpPr>
            <p:nvPr/>
          </p:nvSpPr>
          <p:spPr bwMode="auto">
            <a:xfrm>
              <a:off x="417" y="616"/>
              <a:ext cx="1337"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spcBef>
                  <a:spcPct val="0"/>
                </a:spcBef>
                <a:buClrTx/>
                <a:buSzTx/>
                <a:buFontTx/>
                <a:buNone/>
              </a:pPr>
              <a:r>
                <a:rPr lang="zh-CN" altLang="en-US" sz="1800" b="1">
                  <a:latin typeface="Arial" panose="020B0604020202020204" pitchFamily="34" charset="0"/>
                  <a:ea typeface="微软雅黑" panose="020B0503020204020204" pitchFamily="34" charset="-122"/>
                </a:rPr>
                <a:t> 单位</a:t>
              </a:r>
              <a:endParaRPr lang="zh-CN" altLang="en-US" sz="1800">
                <a:latin typeface="Arial" panose="020B0604020202020204" pitchFamily="34" charset="0"/>
                <a:ea typeface="宋体" panose="02010600030101010101" pitchFamily="2" charset="-122"/>
              </a:endParaRPr>
            </a:p>
          </p:txBody>
        </p:sp>
      </p:grpSp>
      <p:sp>
        <p:nvSpPr>
          <p:cNvPr id="15371" name="TextBox 61">
            <a:extLst>
              <a:ext uri="{FF2B5EF4-FFF2-40B4-BE49-F238E27FC236}">
                <a16:creationId xmlns:a16="http://schemas.microsoft.com/office/drawing/2014/main" id="{7A4409C2-9455-42E2-A654-6748677F03D5}"/>
              </a:ext>
            </a:extLst>
          </p:cNvPr>
          <p:cNvSpPr>
            <a:spLocks noChangeArrowheads="1"/>
          </p:cNvSpPr>
          <p:nvPr/>
        </p:nvSpPr>
        <p:spPr bwMode="auto">
          <a:xfrm>
            <a:off x="73025" y="60325"/>
            <a:ext cx="68040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spcBef>
                <a:spcPct val="0"/>
              </a:spcBef>
              <a:buClrTx/>
              <a:buSzTx/>
              <a:buFontTx/>
              <a:buNone/>
            </a:pPr>
            <a:r>
              <a:rPr lang="zh-CN" altLang="en-US" sz="2800" b="1">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非税收入收缴模式（资金缴款-批量代扣）</a:t>
            </a:r>
            <a:endParaRPr lang="zh-CN" altLang="en-US" sz="2800">
              <a:latin typeface="Arial" panose="020B0604020202020204" pitchFamily="34" charset="0"/>
              <a:ea typeface="宋体" panose="02010600030101010101" pitchFamily="2" charset="-122"/>
            </a:endParaRPr>
          </a:p>
        </p:txBody>
      </p:sp>
      <p:grpSp>
        <p:nvGrpSpPr>
          <p:cNvPr id="15374" name="组合 15373">
            <a:extLst>
              <a:ext uri="{FF2B5EF4-FFF2-40B4-BE49-F238E27FC236}">
                <a16:creationId xmlns:a16="http://schemas.microsoft.com/office/drawing/2014/main" id="{57EE9EFB-AA88-4CD7-B5EB-FA53AF902B21}"/>
              </a:ext>
            </a:extLst>
          </p:cNvPr>
          <p:cNvGrpSpPr>
            <a:grpSpLocks/>
          </p:cNvGrpSpPr>
          <p:nvPr/>
        </p:nvGrpSpPr>
        <p:grpSpPr bwMode="auto">
          <a:xfrm>
            <a:off x="1889125" y="3005138"/>
            <a:ext cx="2305050" cy="1279525"/>
            <a:chOff x="0" y="0"/>
            <a:chExt cx="3629" cy="2016"/>
          </a:xfrm>
        </p:grpSpPr>
        <p:sp>
          <p:nvSpPr>
            <p:cNvPr id="24647" name="箭头 600">
              <a:extLst>
                <a:ext uri="{FF2B5EF4-FFF2-40B4-BE49-F238E27FC236}">
                  <a16:creationId xmlns:a16="http://schemas.microsoft.com/office/drawing/2014/main" id="{FBC67277-34C6-4BA1-83D0-638B2B07658F}"/>
                </a:ext>
              </a:extLst>
            </p:cNvPr>
            <p:cNvSpPr>
              <a:spLocks noChangeShapeType="1"/>
            </p:cNvSpPr>
            <p:nvPr/>
          </p:nvSpPr>
          <p:spPr bwMode="auto">
            <a:xfrm flipV="1">
              <a:off x="0" y="0"/>
              <a:ext cx="3629" cy="2016"/>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4648" name="文本框 15375">
              <a:extLst>
                <a:ext uri="{FF2B5EF4-FFF2-40B4-BE49-F238E27FC236}">
                  <a16:creationId xmlns:a16="http://schemas.microsoft.com/office/drawing/2014/main" id="{F8149A94-02B3-4901-AEAB-E03A796F7EB1}"/>
                </a:ext>
              </a:extLst>
            </p:cNvPr>
            <p:cNvSpPr txBox="1">
              <a:spLocks noChangeArrowheads="1"/>
            </p:cNvSpPr>
            <p:nvPr/>
          </p:nvSpPr>
          <p:spPr bwMode="auto">
            <a:xfrm rot="-1620000">
              <a:off x="483" y="969"/>
              <a:ext cx="3146"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spcBef>
                  <a:spcPct val="0"/>
                </a:spcBef>
                <a:buClrTx/>
                <a:buSzTx/>
                <a:buFontTx/>
                <a:buNone/>
              </a:pPr>
              <a:r>
                <a:rPr lang="zh-CN" altLang="en-US" sz="1400" b="1">
                  <a:latin typeface="Arial" panose="020B0604020202020204" pitchFamily="34" charset="0"/>
                  <a:ea typeface="微软雅黑" panose="020B0503020204020204" pitchFamily="34" charset="-122"/>
                </a:rPr>
                <a:t>1--上传批扣数据明细</a:t>
              </a:r>
            </a:p>
          </p:txBody>
        </p:sp>
      </p:grpSp>
      <p:grpSp>
        <p:nvGrpSpPr>
          <p:cNvPr id="15377" name="组合 15376">
            <a:extLst>
              <a:ext uri="{FF2B5EF4-FFF2-40B4-BE49-F238E27FC236}">
                <a16:creationId xmlns:a16="http://schemas.microsoft.com/office/drawing/2014/main" id="{64484A85-D722-4723-9199-C19C6D927109}"/>
              </a:ext>
            </a:extLst>
          </p:cNvPr>
          <p:cNvGrpSpPr>
            <a:grpSpLocks/>
          </p:cNvGrpSpPr>
          <p:nvPr/>
        </p:nvGrpSpPr>
        <p:grpSpPr bwMode="auto">
          <a:xfrm>
            <a:off x="4816475" y="2928938"/>
            <a:ext cx="2806700" cy="1384300"/>
            <a:chOff x="0" y="0"/>
            <a:chExt cx="4422" cy="2180"/>
          </a:xfrm>
        </p:grpSpPr>
        <p:sp>
          <p:nvSpPr>
            <p:cNvPr id="24645" name="箭头 600">
              <a:extLst>
                <a:ext uri="{FF2B5EF4-FFF2-40B4-BE49-F238E27FC236}">
                  <a16:creationId xmlns:a16="http://schemas.microsoft.com/office/drawing/2014/main" id="{B56B0E86-6E5D-426A-829F-032551899640}"/>
                </a:ext>
              </a:extLst>
            </p:cNvPr>
            <p:cNvSpPr>
              <a:spLocks noChangeShapeType="1"/>
            </p:cNvSpPr>
            <p:nvPr/>
          </p:nvSpPr>
          <p:spPr bwMode="auto">
            <a:xfrm>
              <a:off x="0" y="0"/>
              <a:ext cx="4422" cy="2181"/>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4646" name="文本框 15378">
              <a:extLst>
                <a:ext uri="{FF2B5EF4-FFF2-40B4-BE49-F238E27FC236}">
                  <a16:creationId xmlns:a16="http://schemas.microsoft.com/office/drawing/2014/main" id="{0FFDCA39-FEA7-4178-9DA7-8A07F3B322CA}"/>
                </a:ext>
              </a:extLst>
            </p:cNvPr>
            <p:cNvSpPr txBox="1">
              <a:spLocks noChangeArrowheads="1"/>
            </p:cNvSpPr>
            <p:nvPr/>
          </p:nvSpPr>
          <p:spPr bwMode="auto">
            <a:xfrm rot="1620000">
              <a:off x="525" y="1226"/>
              <a:ext cx="3146"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spcBef>
                  <a:spcPct val="0"/>
                </a:spcBef>
                <a:buClrTx/>
                <a:buSzTx/>
                <a:buFontTx/>
                <a:buNone/>
              </a:pPr>
              <a:r>
                <a:rPr lang="zh-CN" altLang="en-US" sz="1400" b="1">
                  <a:latin typeface="Arial" panose="020B0604020202020204" pitchFamily="34" charset="0"/>
                  <a:ea typeface="微软雅黑" panose="020B0503020204020204" pitchFamily="34" charset="-122"/>
                </a:rPr>
                <a:t>2--发送批扣数据明细</a:t>
              </a:r>
            </a:p>
          </p:txBody>
        </p:sp>
      </p:grpSp>
      <p:grpSp>
        <p:nvGrpSpPr>
          <p:cNvPr id="15380" name="组合 15379">
            <a:extLst>
              <a:ext uri="{FF2B5EF4-FFF2-40B4-BE49-F238E27FC236}">
                <a16:creationId xmlns:a16="http://schemas.microsoft.com/office/drawing/2014/main" id="{7170EBAE-A463-4982-A47C-5D6CC7AC5069}"/>
              </a:ext>
            </a:extLst>
          </p:cNvPr>
          <p:cNvGrpSpPr>
            <a:grpSpLocks/>
          </p:cNvGrpSpPr>
          <p:nvPr/>
        </p:nvGrpSpPr>
        <p:grpSpPr bwMode="auto">
          <a:xfrm>
            <a:off x="5151438" y="2705100"/>
            <a:ext cx="2746375" cy="1220788"/>
            <a:chOff x="0" y="0"/>
            <a:chExt cx="4325" cy="1922"/>
          </a:xfrm>
        </p:grpSpPr>
        <p:sp>
          <p:nvSpPr>
            <p:cNvPr id="24643" name="箭头 600">
              <a:extLst>
                <a:ext uri="{FF2B5EF4-FFF2-40B4-BE49-F238E27FC236}">
                  <a16:creationId xmlns:a16="http://schemas.microsoft.com/office/drawing/2014/main" id="{B489327E-0887-48BF-8189-2597D270E3CB}"/>
                </a:ext>
              </a:extLst>
            </p:cNvPr>
            <p:cNvSpPr>
              <a:spLocks noChangeShapeType="1"/>
            </p:cNvSpPr>
            <p:nvPr/>
          </p:nvSpPr>
          <p:spPr bwMode="auto">
            <a:xfrm>
              <a:off x="0" y="0"/>
              <a:ext cx="3894" cy="1922"/>
            </a:xfrm>
            <a:prstGeom prst="line">
              <a:avLst/>
            </a:prstGeom>
            <a:noFill/>
            <a:ln w="2540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zh-CN" altLang="en-US"/>
            </a:p>
          </p:txBody>
        </p:sp>
        <p:sp>
          <p:nvSpPr>
            <p:cNvPr id="24644" name="文本框 15381">
              <a:extLst>
                <a:ext uri="{FF2B5EF4-FFF2-40B4-BE49-F238E27FC236}">
                  <a16:creationId xmlns:a16="http://schemas.microsoft.com/office/drawing/2014/main" id="{FAF06672-6A68-4F5C-BA4B-657801BA7DBC}"/>
                </a:ext>
              </a:extLst>
            </p:cNvPr>
            <p:cNvSpPr txBox="1">
              <a:spLocks noChangeArrowheads="1"/>
            </p:cNvSpPr>
            <p:nvPr/>
          </p:nvSpPr>
          <p:spPr bwMode="auto">
            <a:xfrm rot="1500000">
              <a:off x="563" y="552"/>
              <a:ext cx="3763"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spcBef>
                  <a:spcPct val="0"/>
                </a:spcBef>
                <a:buClrTx/>
                <a:buSzTx/>
                <a:buFontTx/>
                <a:buNone/>
              </a:pPr>
              <a:r>
                <a:rPr lang="zh-CN" altLang="en-US" sz="1400" b="1">
                  <a:latin typeface="Arial" panose="020B0604020202020204" pitchFamily="34" charset="0"/>
                  <a:ea typeface="微软雅黑" panose="020B0503020204020204" pitchFamily="34" charset="-122"/>
                </a:rPr>
                <a:t>3--发送批扣成功资金信息</a:t>
              </a:r>
            </a:p>
          </p:txBody>
        </p:sp>
      </p:grpSp>
      <p:grpSp>
        <p:nvGrpSpPr>
          <p:cNvPr id="15383" name="组合 15382">
            <a:extLst>
              <a:ext uri="{FF2B5EF4-FFF2-40B4-BE49-F238E27FC236}">
                <a16:creationId xmlns:a16="http://schemas.microsoft.com/office/drawing/2014/main" id="{DD1C973E-EBFD-4317-AD7C-12379EC3DBB5}"/>
              </a:ext>
            </a:extLst>
          </p:cNvPr>
          <p:cNvGrpSpPr>
            <a:grpSpLocks/>
          </p:cNvGrpSpPr>
          <p:nvPr/>
        </p:nvGrpSpPr>
        <p:grpSpPr bwMode="auto">
          <a:xfrm>
            <a:off x="1458913" y="2792413"/>
            <a:ext cx="2389187" cy="1079500"/>
            <a:chOff x="0" y="0"/>
            <a:chExt cx="3762" cy="1700"/>
          </a:xfrm>
        </p:grpSpPr>
        <p:sp>
          <p:nvSpPr>
            <p:cNvPr id="24641" name="箭头 600">
              <a:extLst>
                <a:ext uri="{FF2B5EF4-FFF2-40B4-BE49-F238E27FC236}">
                  <a16:creationId xmlns:a16="http://schemas.microsoft.com/office/drawing/2014/main" id="{5A3EA03C-A6CF-4BED-98D7-9AF33F953A4A}"/>
                </a:ext>
              </a:extLst>
            </p:cNvPr>
            <p:cNvSpPr>
              <a:spLocks noChangeShapeType="1"/>
            </p:cNvSpPr>
            <p:nvPr/>
          </p:nvSpPr>
          <p:spPr bwMode="auto">
            <a:xfrm flipV="1">
              <a:off x="543" y="0"/>
              <a:ext cx="3062" cy="1701"/>
            </a:xfrm>
            <a:prstGeom prst="line">
              <a:avLst/>
            </a:prstGeom>
            <a:noFill/>
            <a:ln w="2540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zh-CN" altLang="en-US"/>
            </a:p>
          </p:txBody>
        </p:sp>
        <p:sp>
          <p:nvSpPr>
            <p:cNvPr id="24642" name="文本框 15384">
              <a:extLst>
                <a:ext uri="{FF2B5EF4-FFF2-40B4-BE49-F238E27FC236}">
                  <a16:creationId xmlns:a16="http://schemas.microsoft.com/office/drawing/2014/main" id="{335BFFCF-2C1D-4326-ADC8-8D559820AA54}"/>
                </a:ext>
              </a:extLst>
            </p:cNvPr>
            <p:cNvSpPr txBox="1">
              <a:spLocks noChangeArrowheads="1"/>
            </p:cNvSpPr>
            <p:nvPr/>
          </p:nvSpPr>
          <p:spPr bwMode="auto">
            <a:xfrm rot="-1740000">
              <a:off x="0" y="310"/>
              <a:ext cx="3763"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spcBef>
                  <a:spcPct val="0"/>
                </a:spcBef>
                <a:buClrTx/>
                <a:buSzTx/>
                <a:buFontTx/>
                <a:buNone/>
              </a:pPr>
              <a:r>
                <a:rPr lang="zh-CN" altLang="en-US" sz="1400" b="1">
                  <a:latin typeface="Arial" panose="020B0604020202020204" pitchFamily="34" charset="0"/>
                  <a:ea typeface="微软雅黑" panose="020B0503020204020204" pitchFamily="34" charset="-122"/>
                </a:rPr>
                <a:t>4--发送批扣成功数据信息</a:t>
              </a:r>
              <a:endParaRPr lang="zh-CN" altLang="en-US" sz="1800">
                <a:latin typeface="Arial" panose="020B0604020202020204" pitchFamily="34" charset="0"/>
                <a:ea typeface="宋体" panose="02010600030101010101" pitchFamily="2" charset="-122"/>
              </a:endParaRPr>
            </a:p>
          </p:txBody>
        </p:sp>
      </p:grpSp>
      <p:grpSp>
        <p:nvGrpSpPr>
          <p:cNvPr id="15386" name="组合 15385">
            <a:extLst>
              <a:ext uri="{FF2B5EF4-FFF2-40B4-BE49-F238E27FC236}">
                <a16:creationId xmlns:a16="http://schemas.microsoft.com/office/drawing/2014/main" id="{F7D7A6B6-8FA4-4D98-B59C-4C36677E5FF3}"/>
              </a:ext>
            </a:extLst>
          </p:cNvPr>
          <p:cNvGrpSpPr>
            <a:grpSpLocks/>
          </p:cNvGrpSpPr>
          <p:nvPr/>
        </p:nvGrpSpPr>
        <p:grpSpPr bwMode="auto">
          <a:xfrm>
            <a:off x="1327150" y="2106613"/>
            <a:ext cx="2520950" cy="1371600"/>
            <a:chOff x="0" y="0"/>
            <a:chExt cx="3970" cy="2160"/>
          </a:xfrm>
        </p:grpSpPr>
        <p:sp>
          <p:nvSpPr>
            <p:cNvPr id="24639" name="箭头 600">
              <a:extLst>
                <a:ext uri="{FF2B5EF4-FFF2-40B4-BE49-F238E27FC236}">
                  <a16:creationId xmlns:a16="http://schemas.microsoft.com/office/drawing/2014/main" id="{4DA99B26-C910-4D31-A73C-E27FEA7807EA}"/>
                </a:ext>
              </a:extLst>
            </p:cNvPr>
            <p:cNvSpPr>
              <a:spLocks noChangeShapeType="1"/>
            </p:cNvSpPr>
            <p:nvPr/>
          </p:nvSpPr>
          <p:spPr bwMode="auto">
            <a:xfrm flipV="1">
              <a:off x="0" y="0"/>
              <a:ext cx="3970" cy="216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4640" name="文本框 15387">
              <a:extLst>
                <a:ext uri="{FF2B5EF4-FFF2-40B4-BE49-F238E27FC236}">
                  <a16:creationId xmlns:a16="http://schemas.microsoft.com/office/drawing/2014/main" id="{4092A425-0246-491F-A2E9-C466FDB7FC09}"/>
                </a:ext>
              </a:extLst>
            </p:cNvPr>
            <p:cNvSpPr txBox="1">
              <a:spLocks noChangeArrowheads="1"/>
            </p:cNvSpPr>
            <p:nvPr/>
          </p:nvSpPr>
          <p:spPr bwMode="auto">
            <a:xfrm rot="-1680000">
              <a:off x="400" y="334"/>
              <a:ext cx="3195"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spcBef>
                  <a:spcPct val="0"/>
                </a:spcBef>
                <a:buClrTx/>
                <a:buSzTx/>
                <a:buFontTx/>
                <a:buNone/>
              </a:pPr>
              <a:r>
                <a:rPr lang="zh-CN" altLang="en-US" sz="1400" b="1">
                  <a:latin typeface="微软雅黑" panose="020B0503020204020204" pitchFamily="34" charset="-122"/>
                  <a:ea typeface="微软雅黑" panose="020B0503020204020204" pitchFamily="34" charset="-122"/>
                </a:rPr>
                <a:t>5-上传票据信息</a:t>
              </a:r>
            </a:p>
          </p:txBody>
        </p:sp>
      </p:grpSp>
      <p:grpSp>
        <p:nvGrpSpPr>
          <p:cNvPr id="15389" name="组合 15388">
            <a:extLst>
              <a:ext uri="{FF2B5EF4-FFF2-40B4-BE49-F238E27FC236}">
                <a16:creationId xmlns:a16="http://schemas.microsoft.com/office/drawing/2014/main" id="{A1E7DA26-2E2B-4DB8-8BC7-999089EA83FF}"/>
              </a:ext>
            </a:extLst>
          </p:cNvPr>
          <p:cNvGrpSpPr>
            <a:grpSpLocks/>
          </p:cNvGrpSpPr>
          <p:nvPr/>
        </p:nvGrpSpPr>
        <p:grpSpPr bwMode="auto">
          <a:xfrm>
            <a:off x="3348038" y="4486275"/>
            <a:ext cx="2297112" cy="1438275"/>
            <a:chOff x="0" y="0"/>
            <a:chExt cx="3616" cy="2264"/>
          </a:xfrm>
        </p:grpSpPr>
        <p:sp>
          <p:nvSpPr>
            <p:cNvPr id="24592" name="Freeform 108">
              <a:extLst>
                <a:ext uri="{FF2B5EF4-FFF2-40B4-BE49-F238E27FC236}">
                  <a16:creationId xmlns:a16="http://schemas.microsoft.com/office/drawing/2014/main" id="{FF41D381-1E97-4C2C-B334-EC4756EBAB85}"/>
                </a:ext>
              </a:extLst>
            </p:cNvPr>
            <p:cNvSpPr>
              <a:spLocks noChangeArrowheads="1"/>
            </p:cNvSpPr>
            <p:nvPr/>
          </p:nvSpPr>
          <p:spPr bwMode="auto">
            <a:xfrm>
              <a:off x="0" y="0"/>
              <a:ext cx="3616" cy="2264"/>
            </a:xfrm>
            <a:custGeom>
              <a:avLst/>
              <a:gdLst>
                <a:gd name="T0" fmla="*/ 9614 w 1360"/>
                <a:gd name="T1" fmla="*/ 5535 h 852"/>
                <a:gd name="T2" fmla="*/ 9133 w 1360"/>
                <a:gd name="T3" fmla="*/ 6016 h 852"/>
                <a:gd name="T4" fmla="*/ 508 w 1360"/>
                <a:gd name="T5" fmla="*/ 6016 h 852"/>
                <a:gd name="T6" fmla="*/ 0 w 1360"/>
                <a:gd name="T7" fmla="*/ 5535 h 852"/>
                <a:gd name="T8" fmla="*/ 0 w 1360"/>
                <a:gd name="T9" fmla="*/ 255 h 852"/>
                <a:gd name="T10" fmla="*/ 255 w 1360"/>
                <a:gd name="T11" fmla="*/ 0 h 852"/>
                <a:gd name="T12" fmla="*/ 9359 w 1360"/>
                <a:gd name="T13" fmla="*/ 0 h 852"/>
                <a:gd name="T14" fmla="*/ 9614 w 1360"/>
                <a:gd name="T15" fmla="*/ 255 h 852"/>
                <a:gd name="T16" fmla="*/ 9614 w 1360"/>
                <a:gd name="T17" fmla="*/ 5535 h 8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60" h="852">
                  <a:moveTo>
                    <a:pt x="1360" y="784"/>
                  </a:moveTo>
                  <a:cubicBezTo>
                    <a:pt x="1360" y="822"/>
                    <a:pt x="1330" y="852"/>
                    <a:pt x="1292" y="852"/>
                  </a:cubicBezTo>
                  <a:cubicBezTo>
                    <a:pt x="72" y="852"/>
                    <a:pt x="72" y="852"/>
                    <a:pt x="72" y="852"/>
                  </a:cubicBezTo>
                  <a:cubicBezTo>
                    <a:pt x="34" y="852"/>
                    <a:pt x="0" y="822"/>
                    <a:pt x="0" y="784"/>
                  </a:cubicBezTo>
                  <a:cubicBezTo>
                    <a:pt x="0" y="784"/>
                    <a:pt x="0" y="72"/>
                    <a:pt x="0" y="36"/>
                  </a:cubicBezTo>
                  <a:cubicBezTo>
                    <a:pt x="0" y="0"/>
                    <a:pt x="36" y="0"/>
                    <a:pt x="36" y="0"/>
                  </a:cubicBezTo>
                  <a:cubicBezTo>
                    <a:pt x="1324" y="0"/>
                    <a:pt x="1324" y="0"/>
                    <a:pt x="1324" y="0"/>
                  </a:cubicBezTo>
                  <a:cubicBezTo>
                    <a:pt x="1324" y="0"/>
                    <a:pt x="1360" y="0"/>
                    <a:pt x="1360" y="36"/>
                  </a:cubicBezTo>
                  <a:cubicBezTo>
                    <a:pt x="1360" y="72"/>
                    <a:pt x="1360" y="784"/>
                    <a:pt x="1360" y="784"/>
                  </a:cubicBezTo>
                </a:path>
              </a:pathLst>
            </a:custGeom>
            <a:solidFill>
              <a:srgbClr val="DCE4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4593" name="Freeform 110">
              <a:extLst>
                <a:ext uri="{FF2B5EF4-FFF2-40B4-BE49-F238E27FC236}">
                  <a16:creationId xmlns:a16="http://schemas.microsoft.com/office/drawing/2014/main" id="{A6EC28D0-FFBF-4EB1-A212-801034A0D933}"/>
                </a:ext>
              </a:extLst>
            </p:cNvPr>
            <p:cNvSpPr>
              <a:spLocks noChangeArrowheads="1"/>
            </p:cNvSpPr>
            <p:nvPr/>
          </p:nvSpPr>
          <p:spPr bwMode="auto">
            <a:xfrm>
              <a:off x="0" y="0"/>
              <a:ext cx="3616" cy="1670"/>
            </a:xfrm>
            <a:custGeom>
              <a:avLst/>
              <a:gdLst>
                <a:gd name="T0" fmla="*/ 9359 w 1360"/>
                <a:gd name="T1" fmla="*/ 0 h 628"/>
                <a:gd name="T2" fmla="*/ 255 w 1360"/>
                <a:gd name="T3" fmla="*/ 0 h 628"/>
                <a:gd name="T4" fmla="*/ 0 w 1360"/>
                <a:gd name="T5" fmla="*/ 255 h 628"/>
                <a:gd name="T6" fmla="*/ 0 w 1360"/>
                <a:gd name="T7" fmla="*/ 4441 h 628"/>
                <a:gd name="T8" fmla="*/ 9614 w 1360"/>
                <a:gd name="T9" fmla="*/ 481 h 628"/>
                <a:gd name="T10" fmla="*/ 9614 w 1360"/>
                <a:gd name="T11" fmla="*/ 255 h 628"/>
                <a:gd name="T12" fmla="*/ 9359 w 1360"/>
                <a:gd name="T13" fmla="*/ 0 h 6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60" h="628">
                  <a:moveTo>
                    <a:pt x="1324" y="0"/>
                  </a:moveTo>
                  <a:cubicBezTo>
                    <a:pt x="36" y="0"/>
                    <a:pt x="36" y="0"/>
                    <a:pt x="36" y="0"/>
                  </a:cubicBezTo>
                  <a:cubicBezTo>
                    <a:pt x="36" y="0"/>
                    <a:pt x="0" y="0"/>
                    <a:pt x="0" y="36"/>
                  </a:cubicBezTo>
                  <a:cubicBezTo>
                    <a:pt x="0" y="72"/>
                    <a:pt x="0" y="628"/>
                    <a:pt x="0" y="628"/>
                  </a:cubicBezTo>
                  <a:cubicBezTo>
                    <a:pt x="1360" y="68"/>
                    <a:pt x="1360" y="68"/>
                    <a:pt x="1360" y="68"/>
                  </a:cubicBezTo>
                  <a:cubicBezTo>
                    <a:pt x="1360" y="51"/>
                    <a:pt x="1360" y="40"/>
                    <a:pt x="1360" y="36"/>
                  </a:cubicBezTo>
                  <a:cubicBezTo>
                    <a:pt x="1360" y="0"/>
                    <a:pt x="1324" y="0"/>
                    <a:pt x="1324" y="0"/>
                  </a:cubicBezTo>
                </a:path>
              </a:pathLst>
            </a:custGeom>
            <a:solidFill>
              <a:srgbClr val="C9D3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4594" name="Rectangle 112">
              <a:extLst>
                <a:ext uri="{FF2B5EF4-FFF2-40B4-BE49-F238E27FC236}">
                  <a16:creationId xmlns:a16="http://schemas.microsoft.com/office/drawing/2014/main" id="{855D30DE-A6C2-44E8-B4DD-B5623F51FA1F}"/>
                </a:ext>
              </a:extLst>
            </p:cNvPr>
            <p:cNvSpPr>
              <a:spLocks noChangeArrowheads="1"/>
            </p:cNvSpPr>
            <p:nvPr/>
          </p:nvSpPr>
          <p:spPr bwMode="auto">
            <a:xfrm>
              <a:off x="945" y="0"/>
              <a:ext cx="1724" cy="95"/>
            </a:xfrm>
            <a:prstGeom prst="rect">
              <a:avLst/>
            </a:prstGeom>
            <a:solidFill>
              <a:srgbClr val="DCE4E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spcBef>
                  <a:spcPct val="0"/>
                </a:spcBef>
                <a:buClrTx/>
                <a:buSzTx/>
                <a:buFontTx/>
                <a:buNone/>
              </a:pPr>
              <a:endParaRPr lang="zh-CN" altLang="zh-CN" sz="1800">
                <a:solidFill>
                  <a:srgbClr val="000000"/>
                </a:solidFill>
                <a:latin typeface="Arial" panose="020B0604020202020204" pitchFamily="34" charset="0"/>
                <a:ea typeface="宋体" panose="02010600030101010101" pitchFamily="2" charset="-122"/>
                <a:sym typeface="宋体" panose="02010600030101010101" pitchFamily="2" charset="-122"/>
              </a:endParaRPr>
            </a:p>
          </p:txBody>
        </p:sp>
        <p:sp>
          <p:nvSpPr>
            <p:cNvPr id="24595" name="Rectangle 113">
              <a:extLst>
                <a:ext uri="{FF2B5EF4-FFF2-40B4-BE49-F238E27FC236}">
                  <a16:creationId xmlns:a16="http://schemas.microsoft.com/office/drawing/2014/main" id="{609DA045-FB0A-4AB0-9ADC-90D4321DCD93}"/>
                </a:ext>
              </a:extLst>
            </p:cNvPr>
            <p:cNvSpPr>
              <a:spLocks noChangeArrowheads="1"/>
            </p:cNvSpPr>
            <p:nvPr/>
          </p:nvSpPr>
          <p:spPr bwMode="auto">
            <a:xfrm>
              <a:off x="1308" y="1617"/>
              <a:ext cx="988" cy="489"/>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spcBef>
                  <a:spcPct val="0"/>
                </a:spcBef>
                <a:buClrTx/>
                <a:buSzTx/>
                <a:buFontTx/>
                <a:buNone/>
              </a:pPr>
              <a:endParaRPr lang="zh-CN" altLang="zh-CN" sz="1800">
                <a:solidFill>
                  <a:srgbClr val="000000"/>
                </a:solidFill>
                <a:latin typeface="Arial" panose="020B0604020202020204" pitchFamily="34" charset="0"/>
                <a:ea typeface="宋体" panose="02010600030101010101" pitchFamily="2" charset="-122"/>
                <a:sym typeface="宋体" panose="02010600030101010101" pitchFamily="2" charset="-122"/>
              </a:endParaRPr>
            </a:p>
          </p:txBody>
        </p:sp>
        <p:sp>
          <p:nvSpPr>
            <p:cNvPr id="24596" name="Rectangle 114">
              <a:extLst>
                <a:ext uri="{FF2B5EF4-FFF2-40B4-BE49-F238E27FC236}">
                  <a16:creationId xmlns:a16="http://schemas.microsoft.com/office/drawing/2014/main" id="{B000290B-81B4-4176-8922-907B4EEACEF9}"/>
                </a:ext>
              </a:extLst>
            </p:cNvPr>
            <p:cNvSpPr>
              <a:spLocks noChangeArrowheads="1"/>
            </p:cNvSpPr>
            <p:nvPr/>
          </p:nvSpPr>
          <p:spPr bwMode="auto">
            <a:xfrm>
              <a:off x="541" y="351"/>
              <a:ext cx="192" cy="129"/>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spcBef>
                  <a:spcPct val="0"/>
                </a:spcBef>
                <a:buClrTx/>
                <a:buSzTx/>
                <a:buFontTx/>
                <a:buNone/>
              </a:pPr>
              <a:endParaRPr lang="zh-CN" altLang="zh-CN" sz="1800">
                <a:solidFill>
                  <a:srgbClr val="000000"/>
                </a:solidFill>
                <a:latin typeface="Arial" panose="020B0604020202020204" pitchFamily="34" charset="0"/>
                <a:ea typeface="宋体" panose="02010600030101010101" pitchFamily="2" charset="-122"/>
                <a:sym typeface="宋体" panose="02010600030101010101" pitchFamily="2" charset="-122"/>
              </a:endParaRPr>
            </a:p>
          </p:txBody>
        </p:sp>
        <p:sp>
          <p:nvSpPr>
            <p:cNvPr id="24597" name="Rectangle 115">
              <a:extLst>
                <a:ext uri="{FF2B5EF4-FFF2-40B4-BE49-F238E27FC236}">
                  <a16:creationId xmlns:a16="http://schemas.microsoft.com/office/drawing/2014/main" id="{F170EF9B-1164-479A-8A5A-E20035026F33}"/>
                </a:ext>
              </a:extLst>
            </p:cNvPr>
            <p:cNvSpPr>
              <a:spLocks noChangeArrowheads="1"/>
            </p:cNvSpPr>
            <p:nvPr/>
          </p:nvSpPr>
          <p:spPr bwMode="auto">
            <a:xfrm>
              <a:off x="541" y="553"/>
              <a:ext cx="192" cy="180"/>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spcBef>
                  <a:spcPct val="0"/>
                </a:spcBef>
                <a:buClrTx/>
                <a:buSzTx/>
                <a:buFontTx/>
                <a:buNone/>
              </a:pPr>
              <a:endParaRPr lang="zh-CN" altLang="zh-CN" sz="1800">
                <a:solidFill>
                  <a:srgbClr val="000000"/>
                </a:solidFill>
                <a:latin typeface="Arial" panose="020B0604020202020204" pitchFamily="34" charset="0"/>
                <a:ea typeface="宋体" panose="02010600030101010101" pitchFamily="2" charset="-122"/>
                <a:sym typeface="宋体" panose="02010600030101010101" pitchFamily="2" charset="-122"/>
              </a:endParaRPr>
            </a:p>
          </p:txBody>
        </p:sp>
        <p:sp>
          <p:nvSpPr>
            <p:cNvPr id="24598" name="Rectangle 116">
              <a:extLst>
                <a:ext uri="{FF2B5EF4-FFF2-40B4-BE49-F238E27FC236}">
                  <a16:creationId xmlns:a16="http://schemas.microsoft.com/office/drawing/2014/main" id="{12DA5190-E292-498C-98F5-003600D0531E}"/>
                </a:ext>
              </a:extLst>
            </p:cNvPr>
            <p:cNvSpPr>
              <a:spLocks noChangeArrowheads="1"/>
            </p:cNvSpPr>
            <p:nvPr/>
          </p:nvSpPr>
          <p:spPr bwMode="auto">
            <a:xfrm>
              <a:off x="541" y="808"/>
              <a:ext cx="319" cy="203"/>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spcBef>
                  <a:spcPct val="0"/>
                </a:spcBef>
                <a:buClrTx/>
                <a:buSzTx/>
                <a:buFontTx/>
                <a:buNone/>
              </a:pPr>
              <a:endParaRPr lang="zh-CN" altLang="zh-CN" sz="1800">
                <a:solidFill>
                  <a:srgbClr val="000000"/>
                </a:solidFill>
                <a:latin typeface="Arial" panose="020B0604020202020204" pitchFamily="34" charset="0"/>
                <a:ea typeface="宋体" panose="02010600030101010101" pitchFamily="2" charset="-122"/>
                <a:sym typeface="宋体" panose="02010600030101010101" pitchFamily="2" charset="-122"/>
              </a:endParaRPr>
            </a:p>
          </p:txBody>
        </p:sp>
        <p:sp>
          <p:nvSpPr>
            <p:cNvPr id="24599" name="Rectangle 117">
              <a:extLst>
                <a:ext uri="{FF2B5EF4-FFF2-40B4-BE49-F238E27FC236}">
                  <a16:creationId xmlns:a16="http://schemas.microsoft.com/office/drawing/2014/main" id="{8B079229-335C-44A5-9285-4798826FFD42}"/>
                </a:ext>
              </a:extLst>
            </p:cNvPr>
            <p:cNvSpPr>
              <a:spLocks noChangeArrowheads="1"/>
            </p:cNvSpPr>
            <p:nvPr/>
          </p:nvSpPr>
          <p:spPr bwMode="auto">
            <a:xfrm>
              <a:off x="541" y="1074"/>
              <a:ext cx="458" cy="180"/>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spcBef>
                  <a:spcPct val="0"/>
                </a:spcBef>
                <a:buClrTx/>
                <a:buSzTx/>
                <a:buFontTx/>
                <a:buNone/>
              </a:pPr>
              <a:endParaRPr lang="zh-CN" altLang="zh-CN" sz="1800">
                <a:solidFill>
                  <a:srgbClr val="000000"/>
                </a:solidFill>
                <a:latin typeface="Arial" panose="020B0604020202020204" pitchFamily="34" charset="0"/>
                <a:ea typeface="宋体" panose="02010600030101010101" pitchFamily="2" charset="-122"/>
                <a:sym typeface="宋体" panose="02010600030101010101" pitchFamily="2" charset="-122"/>
              </a:endParaRPr>
            </a:p>
          </p:txBody>
        </p:sp>
        <p:sp>
          <p:nvSpPr>
            <p:cNvPr id="24600" name="Rectangle 118">
              <a:extLst>
                <a:ext uri="{FF2B5EF4-FFF2-40B4-BE49-F238E27FC236}">
                  <a16:creationId xmlns:a16="http://schemas.microsoft.com/office/drawing/2014/main" id="{2F58905F-E4C5-4F11-A47F-63BC51E76466}"/>
                </a:ext>
              </a:extLst>
            </p:cNvPr>
            <p:cNvSpPr>
              <a:spLocks noChangeArrowheads="1"/>
            </p:cNvSpPr>
            <p:nvPr/>
          </p:nvSpPr>
          <p:spPr bwMode="auto">
            <a:xfrm>
              <a:off x="797" y="553"/>
              <a:ext cx="202" cy="180"/>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spcBef>
                  <a:spcPct val="0"/>
                </a:spcBef>
                <a:buClrTx/>
                <a:buSzTx/>
                <a:buFontTx/>
                <a:buNone/>
              </a:pPr>
              <a:endParaRPr lang="zh-CN" altLang="zh-CN" sz="1800">
                <a:solidFill>
                  <a:srgbClr val="000000"/>
                </a:solidFill>
                <a:latin typeface="Arial" panose="020B0604020202020204" pitchFamily="34" charset="0"/>
                <a:ea typeface="宋体" panose="02010600030101010101" pitchFamily="2" charset="-122"/>
                <a:sym typeface="宋体" panose="02010600030101010101" pitchFamily="2" charset="-122"/>
              </a:endParaRPr>
            </a:p>
          </p:txBody>
        </p:sp>
        <p:sp>
          <p:nvSpPr>
            <p:cNvPr id="24601" name="Rectangle 119">
              <a:extLst>
                <a:ext uri="{FF2B5EF4-FFF2-40B4-BE49-F238E27FC236}">
                  <a16:creationId xmlns:a16="http://schemas.microsoft.com/office/drawing/2014/main" id="{679F2EA4-FE94-43FC-965E-420983F70D08}"/>
                </a:ext>
              </a:extLst>
            </p:cNvPr>
            <p:cNvSpPr>
              <a:spLocks noChangeArrowheads="1"/>
            </p:cNvSpPr>
            <p:nvPr/>
          </p:nvSpPr>
          <p:spPr bwMode="auto">
            <a:xfrm>
              <a:off x="925" y="808"/>
              <a:ext cx="203" cy="203"/>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spcBef>
                  <a:spcPct val="0"/>
                </a:spcBef>
                <a:buClrTx/>
                <a:buSzTx/>
                <a:buFontTx/>
                <a:buNone/>
              </a:pPr>
              <a:endParaRPr lang="zh-CN" altLang="zh-CN" sz="1800">
                <a:solidFill>
                  <a:srgbClr val="000000"/>
                </a:solidFill>
                <a:latin typeface="Arial" panose="020B0604020202020204" pitchFamily="34" charset="0"/>
                <a:ea typeface="宋体" panose="02010600030101010101" pitchFamily="2" charset="-122"/>
                <a:sym typeface="宋体" panose="02010600030101010101" pitchFamily="2" charset="-122"/>
              </a:endParaRPr>
            </a:p>
          </p:txBody>
        </p:sp>
        <p:sp>
          <p:nvSpPr>
            <p:cNvPr id="24602" name="Rectangle 120">
              <a:extLst>
                <a:ext uri="{FF2B5EF4-FFF2-40B4-BE49-F238E27FC236}">
                  <a16:creationId xmlns:a16="http://schemas.microsoft.com/office/drawing/2014/main" id="{3D543B08-77E8-440B-AF09-45F3B823F1E9}"/>
                </a:ext>
              </a:extLst>
            </p:cNvPr>
            <p:cNvSpPr>
              <a:spLocks noChangeArrowheads="1"/>
            </p:cNvSpPr>
            <p:nvPr/>
          </p:nvSpPr>
          <p:spPr bwMode="auto">
            <a:xfrm>
              <a:off x="1062" y="1074"/>
              <a:ext cx="202" cy="180"/>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spcBef>
                  <a:spcPct val="0"/>
                </a:spcBef>
                <a:buClrTx/>
                <a:buSzTx/>
                <a:buFontTx/>
                <a:buNone/>
              </a:pPr>
              <a:endParaRPr lang="zh-CN" altLang="zh-CN" sz="1800">
                <a:solidFill>
                  <a:srgbClr val="000000"/>
                </a:solidFill>
                <a:latin typeface="Arial" panose="020B0604020202020204" pitchFamily="34" charset="0"/>
                <a:ea typeface="宋体" panose="02010600030101010101" pitchFamily="2" charset="-122"/>
                <a:sym typeface="宋体" panose="02010600030101010101" pitchFamily="2" charset="-122"/>
              </a:endParaRPr>
            </a:p>
          </p:txBody>
        </p:sp>
        <p:sp>
          <p:nvSpPr>
            <p:cNvPr id="24603" name="Rectangle 121">
              <a:extLst>
                <a:ext uri="{FF2B5EF4-FFF2-40B4-BE49-F238E27FC236}">
                  <a16:creationId xmlns:a16="http://schemas.microsoft.com/office/drawing/2014/main" id="{E617283C-AD98-43A1-93C8-C1C3377363D1}"/>
                </a:ext>
              </a:extLst>
            </p:cNvPr>
            <p:cNvSpPr>
              <a:spLocks noChangeArrowheads="1"/>
            </p:cNvSpPr>
            <p:nvPr/>
          </p:nvSpPr>
          <p:spPr bwMode="auto">
            <a:xfrm>
              <a:off x="1318" y="1074"/>
              <a:ext cx="192" cy="180"/>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spcBef>
                  <a:spcPct val="0"/>
                </a:spcBef>
                <a:buClrTx/>
                <a:buSzTx/>
                <a:buFontTx/>
                <a:buNone/>
              </a:pPr>
              <a:endParaRPr lang="zh-CN" altLang="zh-CN" sz="1800">
                <a:solidFill>
                  <a:srgbClr val="000000"/>
                </a:solidFill>
                <a:latin typeface="Arial" panose="020B0604020202020204" pitchFamily="34" charset="0"/>
                <a:ea typeface="宋体" panose="02010600030101010101" pitchFamily="2" charset="-122"/>
                <a:sym typeface="宋体" panose="02010600030101010101" pitchFamily="2" charset="-122"/>
              </a:endParaRPr>
            </a:p>
          </p:txBody>
        </p:sp>
        <p:sp>
          <p:nvSpPr>
            <p:cNvPr id="24604" name="Rectangle 122">
              <a:extLst>
                <a:ext uri="{FF2B5EF4-FFF2-40B4-BE49-F238E27FC236}">
                  <a16:creationId xmlns:a16="http://schemas.microsoft.com/office/drawing/2014/main" id="{AD587CB6-4164-492B-8013-41B37BD566C5}"/>
                </a:ext>
              </a:extLst>
            </p:cNvPr>
            <p:cNvSpPr>
              <a:spLocks noChangeArrowheads="1"/>
            </p:cNvSpPr>
            <p:nvPr/>
          </p:nvSpPr>
          <p:spPr bwMode="auto">
            <a:xfrm>
              <a:off x="1583" y="1074"/>
              <a:ext cx="192" cy="180"/>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spcBef>
                  <a:spcPct val="0"/>
                </a:spcBef>
                <a:buClrTx/>
                <a:buSzTx/>
                <a:buFontTx/>
                <a:buNone/>
              </a:pPr>
              <a:endParaRPr lang="zh-CN" altLang="zh-CN" sz="1800">
                <a:solidFill>
                  <a:srgbClr val="000000"/>
                </a:solidFill>
                <a:latin typeface="Arial" panose="020B0604020202020204" pitchFamily="34" charset="0"/>
                <a:ea typeface="宋体" panose="02010600030101010101" pitchFamily="2" charset="-122"/>
                <a:sym typeface="宋体" panose="02010600030101010101" pitchFamily="2" charset="-122"/>
              </a:endParaRPr>
            </a:p>
          </p:txBody>
        </p:sp>
        <p:sp>
          <p:nvSpPr>
            <p:cNvPr id="24605" name="Rectangle 123">
              <a:extLst>
                <a:ext uri="{FF2B5EF4-FFF2-40B4-BE49-F238E27FC236}">
                  <a16:creationId xmlns:a16="http://schemas.microsoft.com/office/drawing/2014/main" id="{17836AC9-1A13-42AE-A042-16C3EA55D4C5}"/>
                </a:ext>
              </a:extLst>
            </p:cNvPr>
            <p:cNvSpPr>
              <a:spLocks noChangeArrowheads="1"/>
            </p:cNvSpPr>
            <p:nvPr/>
          </p:nvSpPr>
          <p:spPr bwMode="auto">
            <a:xfrm>
              <a:off x="1839" y="1074"/>
              <a:ext cx="192" cy="180"/>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spcBef>
                  <a:spcPct val="0"/>
                </a:spcBef>
                <a:buClrTx/>
                <a:buSzTx/>
                <a:buFontTx/>
                <a:buNone/>
              </a:pPr>
              <a:endParaRPr lang="zh-CN" altLang="zh-CN" sz="1800">
                <a:solidFill>
                  <a:srgbClr val="000000"/>
                </a:solidFill>
                <a:latin typeface="Arial" panose="020B0604020202020204" pitchFamily="34" charset="0"/>
                <a:ea typeface="宋体" panose="02010600030101010101" pitchFamily="2" charset="-122"/>
                <a:sym typeface="宋体" panose="02010600030101010101" pitchFamily="2" charset="-122"/>
              </a:endParaRPr>
            </a:p>
          </p:txBody>
        </p:sp>
        <p:sp>
          <p:nvSpPr>
            <p:cNvPr id="24606" name="Rectangle 124">
              <a:extLst>
                <a:ext uri="{FF2B5EF4-FFF2-40B4-BE49-F238E27FC236}">
                  <a16:creationId xmlns:a16="http://schemas.microsoft.com/office/drawing/2014/main" id="{8C24338A-68E0-42A9-9A77-2DE28603F4F3}"/>
                </a:ext>
              </a:extLst>
            </p:cNvPr>
            <p:cNvSpPr>
              <a:spLocks noChangeArrowheads="1"/>
            </p:cNvSpPr>
            <p:nvPr/>
          </p:nvSpPr>
          <p:spPr bwMode="auto">
            <a:xfrm>
              <a:off x="2104" y="1074"/>
              <a:ext cx="192" cy="180"/>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spcBef>
                  <a:spcPct val="0"/>
                </a:spcBef>
                <a:buClrTx/>
                <a:buSzTx/>
                <a:buFontTx/>
                <a:buNone/>
              </a:pPr>
              <a:endParaRPr lang="zh-CN" altLang="zh-CN" sz="1800">
                <a:solidFill>
                  <a:srgbClr val="000000"/>
                </a:solidFill>
                <a:latin typeface="Arial" panose="020B0604020202020204" pitchFamily="34" charset="0"/>
                <a:ea typeface="宋体" panose="02010600030101010101" pitchFamily="2" charset="-122"/>
                <a:sym typeface="宋体" panose="02010600030101010101" pitchFamily="2" charset="-122"/>
              </a:endParaRPr>
            </a:p>
          </p:txBody>
        </p:sp>
        <p:sp>
          <p:nvSpPr>
            <p:cNvPr id="24607" name="Rectangle 125">
              <a:extLst>
                <a:ext uri="{FF2B5EF4-FFF2-40B4-BE49-F238E27FC236}">
                  <a16:creationId xmlns:a16="http://schemas.microsoft.com/office/drawing/2014/main" id="{ED1648DD-3C15-4B34-A95B-576E4943CC55}"/>
                </a:ext>
              </a:extLst>
            </p:cNvPr>
            <p:cNvSpPr>
              <a:spLocks noChangeArrowheads="1"/>
            </p:cNvSpPr>
            <p:nvPr/>
          </p:nvSpPr>
          <p:spPr bwMode="auto">
            <a:xfrm>
              <a:off x="2350" y="1074"/>
              <a:ext cx="202" cy="180"/>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spcBef>
                  <a:spcPct val="0"/>
                </a:spcBef>
                <a:buClrTx/>
                <a:buSzTx/>
                <a:buFontTx/>
                <a:buNone/>
              </a:pPr>
              <a:endParaRPr lang="zh-CN" altLang="zh-CN" sz="1800">
                <a:solidFill>
                  <a:srgbClr val="000000"/>
                </a:solidFill>
                <a:latin typeface="Arial" panose="020B0604020202020204" pitchFamily="34" charset="0"/>
                <a:ea typeface="宋体" panose="02010600030101010101" pitchFamily="2" charset="-122"/>
                <a:sym typeface="宋体" panose="02010600030101010101" pitchFamily="2" charset="-122"/>
              </a:endParaRPr>
            </a:p>
          </p:txBody>
        </p:sp>
        <p:sp>
          <p:nvSpPr>
            <p:cNvPr id="24608" name="Rectangle 126">
              <a:extLst>
                <a:ext uri="{FF2B5EF4-FFF2-40B4-BE49-F238E27FC236}">
                  <a16:creationId xmlns:a16="http://schemas.microsoft.com/office/drawing/2014/main" id="{A4E3C1C7-1392-4C17-B3DC-1D1A65B781EE}"/>
                </a:ext>
              </a:extLst>
            </p:cNvPr>
            <p:cNvSpPr>
              <a:spLocks noChangeArrowheads="1"/>
            </p:cNvSpPr>
            <p:nvPr/>
          </p:nvSpPr>
          <p:spPr bwMode="auto">
            <a:xfrm>
              <a:off x="2615" y="1074"/>
              <a:ext cx="458" cy="180"/>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spcBef>
                  <a:spcPct val="0"/>
                </a:spcBef>
                <a:buClrTx/>
                <a:buSzTx/>
                <a:buFontTx/>
                <a:buNone/>
              </a:pPr>
              <a:endParaRPr lang="zh-CN" altLang="zh-CN" sz="1800">
                <a:solidFill>
                  <a:srgbClr val="000000"/>
                </a:solidFill>
                <a:latin typeface="Arial" panose="020B0604020202020204" pitchFamily="34" charset="0"/>
                <a:ea typeface="宋体" panose="02010600030101010101" pitchFamily="2" charset="-122"/>
                <a:sym typeface="宋体" panose="02010600030101010101" pitchFamily="2" charset="-122"/>
              </a:endParaRPr>
            </a:p>
          </p:txBody>
        </p:sp>
        <p:sp>
          <p:nvSpPr>
            <p:cNvPr id="24609" name="Rectangle 127">
              <a:extLst>
                <a:ext uri="{FF2B5EF4-FFF2-40B4-BE49-F238E27FC236}">
                  <a16:creationId xmlns:a16="http://schemas.microsoft.com/office/drawing/2014/main" id="{5A060B70-5B53-4730-84FA-D7ED0C512EA1}"/>
                </a:ext>
              </a:extLst>
            </p:cNvPr>
            <p:cNvSpPr>
              <a:spLocks noChangeArrowheads="1"/>
            </p:cNvSpPr>
            <p:nvPr/>
          </p:nvSpPr>
          <p:spPr bwMode="auto">
            <a:xfrm>
              <a:off x="1191" y="808"/>
              <a:ext cx="190" cy="203"/>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spcBef>
                  <a:spcPct val="0"/>
                </a:spcBef>
                <a:buClrTx/>
                <a:buSzTx/>
                <a:buFontTx/>
                <a:buNone/>
              </a:pPr>
              <a:endParaRPr lang="zh-CN" altLang="zh-CN" sz="1800">
                <a:solidFill>
                  <a:srgbClr val="000000"/>
                </a:solidFill>
                <a:latin typeface="Arial" panose="020B0604020202020204" pitchFamily="34" charset="0"/>
                <a:ea typeface="宋体" panose="02010600030101010101" pitchFamily="2" charset="-122"/>
                <a:sym typeface="宋体" panose="02010600030101010101" pitchFamily="2" charset="-122"/>
              </a:endParaRPr>
            </a:p>
          </p:txBody>
        </p:sp>
        <p:sp>
          <p:nvSpPr>
            <p:cNvPr id="24610" name="Rectangle 128">
              <a:extLst>
                <a:ext uri="{FF2B5EF4-FFF2-40B4-BE49-F238E27FC236}">
                  <a16:creationId xmlns:a16="http://schemas.microsoft.com/office/drawing/2014/main" id="{C7D597AC-41F9-46B5-BFF0-A2EC97F001E2}"/>
                </a:ext>
              </a:extLst>
            </p:cNvPr>
            <p:cNvSpPr>
              <a:spLocks noChangeArrowheads="1"/>
            </p:cNvSpPr>
            <p:nvPr/>
          </p:nvSpPr>
          <p:spPr bwMode="auto">
            <a:xfrm>
              <a:off x="1446" y="808"/>
              <a:ext cx="203" cy="203"/>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spcBef>
                  <a:spcPct val="0"/>
                </a:spcBef>
                <a:buClrTx/>
                <a:buSzTx/>
                <a:buFontTx/>
                <a:buNone/>
              </a:pPr>
              <a:endParaRPr lang="zh-CN" altLang="zh-CN" sz="1800">
                <a:solidFill>
                  <a:srgbClr val="000000"/>
                </a:solidFill>
                <a:latin typeface="Arial" panose="020B0604020202020204" pitchFamily="34" charset="0"/>
                <a:ea typeface="宋体" panose="02010600030101010101" pitchFamily="2" charset="-122"/>
                <a:sym typeface="宋体" panose="02010600030101010101" pitchFamily="2" charset="-122"/>
              </a:endParaRPr>
            </a:p>
          </p:txBody>
        </p:sp>
        <p:sp>
          <p:nvSpPr>
            <p:cNvPr id="24611" name="Rectangle 129">
              <a:extLst>
                <a:ext uri="{FF2B5EF4-FFF2-40B4-BE49-F238E27FC236}">
                  <a16:creationId xmlns:a16="http://schemas.microsoft.com/office/drawing/2014/main" id="{948DF12C-0435-4BA3-A7AE-68AAB61A6346}"/>
                </a:ext>
              </a:extLst>
            </p:cNvPr>
            <p:cNvSpPr>
              <a:spLocks noChangeArrowheads="1"/>
            </p:cNvSpPr>
            <p:nvPr/>
          </p:nvSpPr>
          <p:spPr bwMode="auto">
            <a:xfrm>
              <a:off x="1712" y="808"/>
              <a:ext cx="190" cy="203"/>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spcBef>
                  <a:spcPct val="0"/>
                </a:spcBef>
                <a:buClrTx/>
                <a:buSzTx/>
                <a:buFontTx/>
                <a:buNone/>
              </a:pPr>
              <a:endParaRPr lang="zh-CN" altLang="zh-CN" sz="1800">
                <a:solidFill>
                  <a:srgbClr val="000000"/>
                </a:solidFill>
                <a:latin typeface="Arial" panose="020B0604020202020204" pitchFamily="34" charset="0"/>
                <a:ea typeface="宋体" panose="02010600030101010101" pitchFamily="2" charset="-122"/>
                <a:sym typeface="宋体" panose="02010600030101010101" pitchFamily="2" charset="-122"/>
              </a:endParaRPr>
            </a:p>
          </p:txBody>
        </p:sp>
        <p:sp>
          <p:nvSpPr>
            <p:cNvPr id="24612" name="Rectangle 130">
              <a:extLst>
                <a:ext uri="{FF2B5EF4-FFF2-40B4-BE49-F238E27FC236}">
                  <a16:creationId xmlns:a16="http://schemas.microsoft.com/office/drawing/2014/main" id="{3014D7E7-59BC-4FC1-9A2E-A3DC489BC634}"/>
                </a:ext>
              </a:extLst>
            </p:cNvPr>
            <p:cNvSpPr>
              <a:spLocks noChangeArrowheads="1"/>
            </p:cNvSpPr>
            <p:nvPr/>
          </p:nvSpPr>
          <p:spPr bwMode="auto">
            <a:xfrm>
              <a:off x="1967" y="808"/>
              <a:ext cx="202" cy="203"/>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spcBef>
                  <a:spcPct val="0"/>
                </a:spcBef>
                <a:buClrTx/>
                <a:buSzTx/>
                <a:buFontTx/>
                <a:buNone/>
              </a:pPr>
              <a:endParaRPr lang="zh-CN" altLang="zh-CN" sz="1800">
                <a:solidFill>
                  <a:srgbClr val="000000"/>
                </a:solidFill>
                <a:latin typeface="Arial" panose="020B0604020202020204" pitchFamily="34" charset="0"/>
                <a:ea typeface="宋体" panose="02010600030101010101" pitchFamily="2" charset="-122"/>
                <a:sym typeface="宋体" panose="02010600030101010101" pitchFamily="2" charset="-122"/>
              </a:endParaRPr>
            </a:p>
          </p:txBody>
        </p:sp>
        <p:sp>
          <p:nvSpPr>
            <p:cNvPr id="24613" name="Rectangle 131">
              <a:extLst>
                <a:ext uri="{FF2B5EF4-FFF2-40B4-BE49-F238E27FC236}">
                  <a16:creationId xmlns:a16="http://schemas.microsoft.com/office/drawing/2014/main" id="{ABE721FF-9DB7-4F79-AB5C-422ACBE54BF8}"/>
                </a:ext>
              </a:extLst>
            </p:cNvPr>
            <p:cNvSpPr>
              <a:spLocks noChangeArrowheads="1"/>
            </p:cNvSpPr>
            <p:nvPr/>
          </p:nvSpPr>
          <p:spPr bwMode="auto">
            <a:xfrm>
              <a:off x="2233" y="808"/>
              <a:ext cx="190" cy="203"/>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spcBef>
                  <a:spcPct val="0"/>
                </a:spcBef>
                <a:buClrTx/>
                <a:buSzTx/>
                <a:buFontTx/>
                <a:buNone/>
              </a:pPr>
              <a:endParaRPr lang="zh-CN" altLang="zh-CN" sz="1800">
                <a:solidFill>
                  <a:srgbClr val="000000"/>
                </a:solidFill>
                <a:latin typeface="Arial" panose="020B0604020202020204" pitchFamily="34" charset="0"/>
                <a:ea typeface="宋体" panose="02010600030101010101" pitchFamily="2" charset="-122"/>
                <a:sym typeface="宋体" panose="02010600030101010101" pitchFamily="2" charset="-122"/>
              </a:endParaRPr>
            </a:p>
          </p:txBody>
        </p:sp>
        <p:sp>
          <p:nvSpPr>
            <p:cNvPr id="24614" name="Rectangle 132">
              <a:extLst>
                <a:ext uri="{FF2B5EF4-FFF2-40B4-BE49-F238E27FC236}">
                  <a16:creationId xmlns:a16="http://schemas.microsoft.com/office/drawing/2014/main" id="{84E8BFC9-F54F-4C0C-B9C5-FD41E49F8E48}"/>
                </a:ext>
              </a:extLst>
            </p:cNvPr>
            <p:cNvSpPr>
              <a:spLocks noChangeArrowheads="1"/>
            </p:cNvSpPr>
            <p:nvPr/>
          </p:nvSpPr>
          <p:spPr bwMode="auto">
            <a:xfrm>
              <a:off x="2488" y="808"/>
              <a:ext cx="202" cy="203"/>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spcBef>
                  <a:spcPct val="0"/>
                </a:spcBef>
                <a:buClrTx/>
                <a:buSzTx/>
                <a:buFontTx/>
                <a:buNone/>
              </a:pPr>
              <a:endParaRPr lang="zh-CN" altLang="zh-CN" sz="1800">
                <a:solidFill>
                  <a:srgbClr val="000000"/>
                </a:solidFill>
                <a:latin typeface="Arial" panose="020B0604020202020204" pitchFamily="34" charset="0"/>
                <a:ea typeface="宋体" panose="02010600030101010101" pitchFamily="2" charset="-122"/>
                <a:sym typeface="宋体" panose="02010600030101010101" pitchFamily="2" charset="-122"/>
              </a:endParaRPr>
            </a:p>
          </p:txBody>
        </p:sp>
        <p:sp>
          <p:nvSpPr>
            <p:cNvPr id="24615" name="Rectangle 133">
              <a:extLst>
                <a:ext uri="{FF2B5EF4-FFF2-40B4-BE49-F238E27FC236}">
                  <a16:creationId xmlns:a16="http://schemas.microsoft.com/office/drawing/2014/main" id="{2A661D7D-968C-4175-BF64-41E7A9E43174}"/>
                </a:ext>
              </a:extLst>
            </p:cNvPr>
            <p:cNvSpPr>
              <a:spLocks noChangeArrowheads="1"/>
            </p:cNvSpPr>
            <p:nvPr/>
          </p:nvSpPr>
          <p:spPr bwMode="auto">
            <a:xfrm>
              <a:off x="2754" y="808"/>
              <a:ext cx="319" cy="203"/>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spcBef>
                  <a:spcPct val="0"/>
                </a:spcBef>
                <a:buClrTx/>
                <a:buSzTx/>
                <a:buFontTx/>
                <a:buNone/>
              </a:pPr>
              <a:endParaRPr lang="zh-CN" altLang="zh-CN" sz="1800">
                <a:solidFill>
                  <a:srgbClr val="000000"/>
                </a:solidFill>
                <a:latin typeface="Arial" panose="020B0604020202020204" pitchFamily="34" charset="0"/>
                <a:ea typeface="宋体" panose="02010600030101010101" pitchFamily="2" charset="-122"/>
                <a:sym typeface="宋体" panose="02010600030101010101" pitchFamily="2" charset="-122"/>
              </a:endParaRPr>
            </a:p>
          </p:txBody>
        </p:sp>
        <p:sp>
          <p:nvSpPr>
            <p:cNvPr id="24616" name="Rectangle 134">
              <a:extLst>
                <a:ext uri="{FF2B5EF4-FFF2-40B4-BE49-F238E27FC236}">
                  <a16:creationId xmlns:a16="http://schemas.microsoft.com/office/drawing/2014/main" id="{43A47530-408A-49AC-A917-001D6E04D668}"/>
                </a:ext>
              </a:extLst>
            </p:cNvPr>
            <p:cNvSpPr>
              <a:spLocks noChangeArrowheads="1"/>
            </p:cNvSpPr>
            <p:nvPr/>
          </p:nvSpPr>
          <p:spPr bwMode="auto">
            <a:xfrm>
              <a:off x="1062" y="553"/>
              <a:ext cx="202" cy="180"/>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spcBef>
                  <a:spcPct val="0"/>
                </a:spcBef>
                <a:buClrTx/>
                <a:buSzTx/>
                <a:buFontTx/>
                <a:buNone/>
              </a:pPr>
              <a:endParaRPr lang="zh-CN" altLang="zh-CN" sz="1800">
                <a:solidFill>
                  <a:srgbClr val="000000"/>
                </a:solidFill>
                <a:latin typeface="Arial" panose="020B0604020202020204" pitchFamily="34" charset="0"/>
                <a:ea typeface="宋体" panose="02010600030101010101" pitchFamily="2" charset="-122"/>
                <a:sym typeface="宋体" panose="02010600030101010101" pitchFamily="2" charset="-122"/>
              </a:endParaRPr>
            </a:p>
          </p:txBody>
        </p:sp>
        <p:sp>
          <p:nvSpPr>
            <p:cNvPr id="24617" name="Rectangle 135">
              <a:extLst>
                <a:ext uri="{FF2B5EF4-FFF2-40B4-BE49-F238E27FC236}">
                  <a16:creationId xmlns:a16="http://schemas.microsoft.com/office/drawing/2014/main" id="{869B6CA9-4265-46F4-B066-3E7706AE4915}"/>
                </a:ext>
              </a:extLst>
            </p:cNvPr>
            <p:cNvSpPr>
              <a:spLocks noChangeArrowheads="1"/>
            </p:cNvSpPr>
            <p:nvPr/>
          </p:nvSpPr>
          <p:spPr bwMode="auto">
            <a:xfrm>
              <a:off x="1318" y="553"/>
              <a:ext cx="192" cy="180"/>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spcBef>
                  <a:spcPct val="0"/>
                </a:spcBef>
                <a:buClrTx/>
                <a:buSzTx/>
                <a:buFontTx/>
                <a:buNone/>
              </a:pPr>
              <a:endParaRPr lang="zh-CN" altLang="zh-CN" sz="1800">
                <a:solidFill>
                  <a:srgbClr val="000000"/>
                </a:solidFill>
                <a:latin typeface="Arial" panose="020B0604020202020204" pitchFamily="34" charset="0"/>
                <a:ea typeface="宋体" panose="02010600030101010101" pitchFamily="2" charset="-122"/>
                <a:sym typeface="宋体" panose="02010600030101010101" pitchFamily="2" charset="-122"/>
              </a:endParaRPr>
            </a:p>
          </p:txBody>
        </p:sp>
        <p:sp>
          <p:nvSpPr>
            <p:cNvPr id="24618" name="Rectangle 136">
              <a:extLst>
                <a:ext uri="{FF2B5EF4-FFF2-40B4-BE49-F238E27FC236}">
                  <a16:creationId xmlns:a16="http://schemas.microsoft.com/office/drawing/2014/main" id="{6467FCBC-DF72-474F-8498-28B58006C040}"/>
                </a:ext>
              </a:extLst>
            </p:cNvPr>
            <p:cNvSpPr>
              <a:spLocks noChangeArrowheads="1"/>
            </p:cNvSpPr>
            <p:nvPr/>
          </p:nvSpPr>
          <p:spPr bwMode="auto">
            <a:xfrm>
              <a:off x="1583" y="553"/>
              <a:ext cx="192" cy="180"/>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spcBef>
                  <a:spcPct val="0"/>
                </a:spcBef>
                <a:buClrTx/>
                <a:buSzTx/>
                <a:buFontTx/>
                <a:buNone/>
              </a:pPr>
              <a:endParaRPr lang="zh-CN" altLang="zh-CN" sz="1800">
                <a:solidFill>
                  <a:srgbClr val="000000"/>
                </a:solidFill>
                <a:latin typeface="Arial" panose="020B0604020202020204" pitchFamily="34" charset="0"/>
                <a:ea typeface="宋体" panose="02010600030101010101" pitchFamily="2" charset="-122"/>
                <a:sym typeface="宋体" panose="02010600030101010101" pitchFamily="2" charset="-122"/>
              </a:endParaRPr>
            </a:p>
          </p:txBody>
        </p:sp>
        <p:sp>
          <p:nvSpPr>
            <p:cNvPr id="24619" name="Rectangle 137">
              <a:extLst>
                <a:ext uri="{FF2B5EF4-FFF2-40B4-BE49-F238E27FC236}">
                  <a16:creationId xmlns:a16="http://schemas.microsoft.com/office/drawing/2014/main" id="{444D700E-956A-495C-A759-F2EDA1DCF4BD}"/>
                </a:ext>
              </a:extLst>
            </p:cNvPr>
            <p:cNvSpPr>
              <a:spLocks noChangeArrowheads="1"/>
            </p:cNvSpPr>
            <p:nvPr/>
          </p:nvSpPr>
          <p:spPr bwMode="auto">
            <a:xfrm>
              <a:off x="1839" y="553"/>
              <a:ext cx="192" cy="180"/>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spcBef>
                  <a:spcPct val="0"/>
                </a:spcBef>
                <a:buClrTx/>
                <a:buSzTx/>
                <a:buFontTx/>
                <a:buNone/>
              </a:pPr>
              <a:endParaRPr lang="zh-CN" altLang="zh-CN" sz="1800">
                <a:solidFill>
                  <a:srgbClr val="000000"/>
                </a:solidFill>
                <a:latin typeface="Arial" panose="020B0604020202020204" pitchFamily="34" charset="0"/>
                <a:ea typeface="宋体" panose="02010600030101010101" pitchFamily="2" charset="-122"/>
                <a:sym typeface="宋体" panose="02010600030101010101" pitchFamily="2" charset="-122"/>
              </a:endParaRPr>
            </a:p>
          </p:txBody>
        </p:sp>
        <p:sp>
          <p:nvSpPr>
            <p:cNvPr id="24620" name="Rectangle 138">
              <a:extLst>
                <a:ext uri="{FF2B5EF4-FFF2-40B4-BE49-F238E27FC236}">
                  <a16:creationId xmlns:a16="http://schemas.microsoft.com/office/drawing/2014/main" id="{EE216C8E-E04D-43D0-B190-BF760F172B37}"/>
                </a:ext>
              </a:extLst>
            </p:cNvPr>
            <p:cNvSpPr>
              <a:spLocks noChangeArrowheads="1"/>
            </p:cNvSpPr>
            <p:nvPr/>
          </p:nvSpPr>
          <p:spPr bwMode="auto">
            <a:xfrm>
              <a:off x="2104" y="553"/>
              <a:ext cx="192" cy="180"/>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spcBef>
                  <a:spcPct val="0"/>
                </a:spcBef>
                <a:buClrTx/>
                <a:buSzTx/>
                <a:buFontTx/>
                <a:buNone/>
              </a:pPr>
              <a:endParaRPr lang="zh-CN" altLang="zh-CN" sz="1800">
                <a:solidFill>
                  <a:srgbClr val="000000"/>
                </a:solidFill>
                <a:latin typeface="Arial" panose="020B0604020202020204" pitchFamily="34" charset="0"/>
                <a:ea typeface="宋体" panose="02010600030101010101" pitchFamily="2" charset="-122"/>
                <a:sym typeface="宋体" panose="02010600030101010101" pitchFamily="2" charset="-122"/>
              </a:endParaRPr>
            </a:p>
          </p:txBody>
        </p:sp>
        <p:sp>
          <p:nvSpPr>
            <p:cNvPr id="24621" name="Rectangle 139">
              <a:extLst>
                <a:ext uri="{FF2B5EF4-FFF2-40B4-BE49-F238E27FC236}">
                  <a16:creationId xmlns:a16="http://schemas.microsoft.com/office/drawing/2014/main" id="{4B57F908-A075-42A5-AA7C-05F6233539FE}"/>
                </a:ext>
              </a:extLst>
            </p:cNvPr>
            <p:cNvSpPr>
              <a:spLocks noChangeArrowheads="1"/>
            </p:cNvSpPr>
            <p:nvPr/>
          </p:nvSpPr>
          <p:spPr bwMode="auto">
            <a:xfrm>
              <a:off x="2350" y="553"/>
              <a:ext cx="202" cy="180"/>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spcBef>
                  <a:spcPct val="0"/>
                </a:spcBef>
                <a:buClrTx/>
                <a:buSzTx/>
                <a:buFontTx/>
                <a:buNone/>
              </a:pPr>
              <a:endParaRPr lang="zh-CN" altLang="zh-CN" sz="1800">
                <a:solidFill>
                  <a:srgbClr val="000000"/>
                </a:solidFill>
                <a:latin typeface="Arial" panose="020B0604020202020204" pitchFamily="34" charset="0"/>
                <a:ea typeface="宋体" panose="02010600030101010101" pitchFamily="2" charset="-122"/>
                <a:sym typeface="宋体" panose="02010600030101010101" pitchFamily="2" charset="-122"/>
              </a:endParaRPr>
            </a:p>
          </p:txBody>
        </p:sp>
        <p:sp>
          <p:nvSpPr>
            <p:cNvPr id="24622" name="Rectangle 140">
              <a:extLst>
                <a:ext uri="{FF2B5EF4-FFF2-40B4-BE49-F238E27FC236}">
                  <a16:creationId xmlns:a16="http://schemas.microsoft.com/office/drawing/2014/main" id="{DAC45B39-533F-4F1F-BBF2-C0EFE3FF0BBF}"/>
                </a:ext>
              </a:extLst>
            </p:cNvPr>
            <p:cNvSpPr>
              <a:spLocks noChangeArrowheads="1"/>
            </p:cNvSpPr>
            <p:nvPr/>
          </p:nvSpPr>
          <p:spPr bwMode="auto">
            <a:xfrm>
              <a:off x="2615" y="553"/>
              <a:ext cx="458" cy="180"/>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spcBef>
                  <a:spcPct val="0"/>
                </a:spcBef>
                <a:buClrTx/>
                <a:buSzTx/>
                <a:buFontTx/>
                <a:buNone/>
              </a:pPr>
              <a:endParaRPr lang="zh-CN" altLang="zh-CN" sz="1800">
                <a:solidFill>
                  <a:srgbClr val="000000"/>
                </a:solidFill>
                <a:latin typeface="Arial" panose="020B0604020202020204" pitchFamily="34" charset="0"/>
                <a:ea typeface="宋体" panose="02010600030101010101" pitchFamily="2" charset="-122"/>
                <a:sym typeface="宋体" panose="02010600030101010101" pitchFamily="2" charset="-122"/>
              </a:endParaRPr>
            </a:p>
          </p:txBody>
        </p:sp>
        <p:sp>
          <p:nvSpPr>
            <p:cNvPr id="24623" name="Rectangle 141">
              <a:extLst>
                <a:ext uri="{FF2B5EF4-FFF2-40B4-BE49-F238E27FC236}">
                  <a16:creationId xmlns:a16="http://schemas.microsoft.com/office/drawing/2014/main" id="{BC725D3D-1BD5-4F55-97BF-3BD8DC944248}"/>
                </a:ext>
              </a:extLst>
            </p:cNvPr>
            <p:cNvSpPr>
              <a:spLocks noChangeArrowheads="1"/>
            </p:cNvSpPr>
            <p:nvPr/>
          </p:nvSpPr>
          <p:spPr bwMode="auto">
            <a:xfrm>
              <a:off x="541" y="1320"/>
              <a:ext cx="192" cy="202"/>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spcBef>
                  <a:spcPct val="0"/>
                </a:spcBef>
                <a:buClrTx/>
                <a:buSzTx/>
                <a:buFontTx/>
                <a:buNone/>
              </a:pPr>
              <a:endParaRPr lang="zh-CN" altLang="zh-CN" sz="1800">
                <a:solidFill>
                  <a:srgbClr val="000000"/>
                </a:solidFill>
                <a:latin typeface="Arial" panose="020B0604020202020204" pitchFamily="34" charset="0"/>
                <a:ea typeface="宋体" panose="02010600030101010101" pitchFamily="2" charset="-122"/>
                <a:sym typeface="宋体" panose="02010600030101010101" pitchFamily="2" charset="-122"/>
              </a:endParaRPr>
            </a:p>
          </p:txBody>
        </p:sp>
        <p:sp>
          <p:nvSpPr>
            <p:cNvPr id="24624" name="Rectangle 142">
              <a:extLst>
                <a:ext uri="{FF2B5EF4-FFF2-40B4-BE49-F238E27FC236}">
                  <a16:creationId xmlns:a16="http://schemas.microsoft.com/office/drawing/2014/main" id="{A0DD83CA-5780-4377-878F-BA0480BB5621}"/>
                </a:ext>
              </a:extLst>
            </p:cNvPr>
            <p:cNvSpPr>
              <a:spLocks noChangeArrowheads="1"/>
            </p:cNvSpPr>
            <p:nvPr/>
          </p:nvSpPr>
          <p:spPr bwMode="auto">
            <a:xfrm>
              <a:off x="797" y="1320"/>
              <a:ext cx="202" cy="202"/>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spcBef>
                  <a:spcPct val="0"/>
                </a:spcBef>
                <a:buClrTx/>
                <a:buSzTx/>
                <a:buFontTx/>
                <a:buNone/>
              </a:pPr>
              <a:endParaRPr lang="zh-CN" altLang="zh-CN" sz="1800">
                <a:solidFill>
                  <a:srgbClr val="000000"/>
                </a:solidFill>
                <a:latin typeface="Arial" panose="020B0604020202020204" pitchFamily="34" charset="0"/>
                <a:ea typeface="宋体" panose="02010600030101010101" pitchFamily="2" charset="-122"/>
                <a:sym typeface="宋体" panose="02010600030101010101" pitchFamily="2" charset="-122"/>
              </a:endParaRPr>
            </a:p>
          </p:txBody>
        </p:sp>
        <p:sp>
          <p:nvSpPr>
            <p:cNvPr id="24625" name="Rectangle 143">
              <a:extLst>
                <a:ext uri="{FF2B5EF4-FFF2-40B4-BE49-F238E27FC236}">
                  <a16:creationId xmlns:a16="http://schemas.microsoft.com/office/drawing/2014/main" id="{62DFD50B-6A92-43FA-A634-3868A25A5DA8}"/>
                </a:ext>
              </a:extLst>
            </p:cNvPr>
            <p:cNvSpPr>
              <a:spLocks noChangeArrowheads="1"/>
            </p:cNvSpPr>
            <p:nvPr/>
          </p:nvSpPr>
          <p:spPr bwMode="auto">
            <a:xfrm>
              <a:off x="1062" y="1320"/>
              <a:ext cx="1234" cy="202"/>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spcBef>
                  <a:spcPct val="0"/>
                </a:spcBef>
                <a:buClrTx/>
                <a:buSzTx/>
                <a:buFontTx/>
                <a:buNone/>
              </a:pPr>
              <a:endParaRPr lang="zh-CN" altLang="zh-CN" sz="1800">
                <a:solidFill>
                  <a:srgbClr val="000000"/>
                </a:solidFill>
                <a:latin typeface="Arial" panose="020B0604020202020204" pitchFamily="34" charset="0"/>
                <a:ea typeface="宋体" panose="02010600030101010101" pitchFamily="2" charset="-122"/>
                <a:sym typeface="宋体" panose="02010600030101010101" pitchFamily="2" charset="-122"/>
              </a:endParaRPr>
            </a:p>
          </p:txBody>
        </p:sp>
        <p:sp>
          <p:nvSpPr>
            <p:cNvPr id="24626" name="Rectangle 144">
              <a:extLst>
                <a:ext uri="{FF2B5EF4-FFF2-40B4-BE49-F238E27FC236}">
                  <a16:creationId xmlns:a16="http://schemas.microsoft.com/office/drawing/2014/main" id="{EE54A571-A2CC-4C8E-8FF6-3DC5211E67DF}"/>
                </a:ext>
              </a:extLst>
            </p:cNvPr>
            <p:cNvSpPr>
              <a:spLocks noChangeArrowheads="1"/>
            </p:cNvSpPr>
            <p:nvPr/>
          </p:nvSpPr>
          <p:spPr bwMode="auto">
            <a:xfrm>
              <a:off x="2350" y="1320"/>
              <a:ext cx="202" cy="202"/>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spcBef>
                  <a:spcPct val="0"/>
                </a:spcBef>
                <a:buClrTx/>
                <a:buSzTx/>
                <a:buFontTx/>
                <a:buNone/>
              </a:pPr>
              <a:endParaRPr lang="zh-CN" altLang="zh-CN" sz="1800">
                <a:solidFill>
                  <a:srgbClr val="000000"/>
                </a:solidFill>
                <a:latin typeface="Arial" panose="020B0604020202020204" pitchFamily="34" charset="0"/>
                <a:ea typeface="宋体" panose="02010600030101010101" pitchFamily="2" charset="-122"/>
                <a:sym typeface="宋体" panose="02010600030101010101" pitchFamily="2" charset="-122"/>
              </a:endParaRPr>
            </a:p>
          </p:txBody>
        </p:sp>
        <p:sp>
          <p:nvSpPr>
            <p:cNvPr id="24627" name="Rectangle 145">
              <a:extLst>
                <a:ext uri="{FF2B5EF4-FFF2-40B4-BE49-F238E27FC236}">
                  <a16:creationId xmlns:a16="http://schemas.microsoft.com/office/drawing/2014/main" id="{0294DD3F-573A-4745-A924-A4B9B3324C2E}"/>
                </a:ext>
              </a:extLst>
            </p:cNvPr>
            <p:cNvSpPr>
              <a:spLocks noChangeArrowheads="1"/>
            </p:cNvSpPr>
            <p:nvPr/>
          </p:nvSpPr>
          <p:spPr bwMode="auto">
            <a:xfrm>
              <a:off x="2615" y="1320"/>
              <a:ext cx="202" cy="202"/>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spcBef>
                  <a:spcPct val="0"/>
                </a:spcBef>
                <a:buClrTx/>
                <a:buSzTx/>
                <a:buFontTx/>
                <a:buNone/>
              </a:pPr>
              <a:endParaRPr lang="zh-CN" altLang="zh-CN" sz="1800">
                <a:solidFill>
                  <a:srgbClr val="000000"/>
                </a:solidFill>
                <a:latin typeface="Arial" panose="020B0604020202020204" pitchFamily="34" charset="0"/>
                <a:ea typeface="宋体" panose="02010600030101010101" pitchFamily="2" charset="-122"/>
                <a:sym typeface="宋体" panose="02010600030101010101" pitchFamily="2" charset="-122"/>
              </a:endParaRPr>
            </a:p>
          </p:txBody>
        </p:sp>
        <p:sp>
          <p:nvSpPr>
            <p:cNvPr id="24628" name="Rectangle 146">
              <a:extLst>
                <a:ext uri="{FF2B5EF4-FFF2-40B4-BE49-F238E27FC236}">
                  <a16:creationId xmlns:a16="http://schemas.microsoft.com/office/drawing/2014/main" id="{113E3326-EAD9-42E7-95C3-289215DC5E1D}"/>
                </a:ext>
              </a:extLst>
            </p:cNvPr>
            <p:cNvSpPr>
              <a:spLocks noChangeArrowheads="1"/>
            </p:cNvSpPr>
            <p:nvPr/>
          </p:nvSpPr>
          <p:spPr bwMode="auto">
            <a:xfrm>
              <a:off x="2881" y="1320"/>
              <a:ext cx="192" cy="202"/>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spcBef>
                  <a:spcPct val="0"/>
                </a:spcBef>
                <a:buClrTx/>
                <a:buSzTx/>
                <a:buFontTx/>
                <a:buNone/>
              </a:pPr>
              <a:endParaRPr lang="zh-CN" altLang="zh-CN" sz="1800">
                <a:solidFill>
                  <a:srgbClr val="000000"/>
                </a:solidFill>
                <a:latin typeface="Arial" panose="020B0604020202020204" pitchFamily="34" charset="0"/>
                <a:ea typeface="宋体" panose="02010600030101010101" pitchFamily="2" charset="-122"/>
                <a:sym typeface="宋体" panose="02010600030101010101" pitchFamily="2" charset="-122"/>
              </a:endParaRPr>
            </a:p>
          </p:txBody>
        </p:sp>
        <p:sp>
          <p:nvSpPr>
            <p:cNvPr id="24629" name="Rectangle 147">
              <a:extLst>
                <a:ext uri="{FF2B5EF4-FFF2-40B4-BE49-F238E27FC236}">
                  <a16:creationId xmlns:a16="http://schemas.microsoft.com/office/drawing/2014/main" id="{DEECC566-80C1-4173-BC85-152DA62667C4}"/>
                </a:ext>
              </a:extLst>
            </p:cNvPr>
            <p:cNvSpPr>
              <a:spLocks noChangeArrowheads="1"/>
            </p:cNvSpPr>
            <p:nvPr/>
          </p:nvSpPr>
          <p:spPr bwMode="auto">
            <a:xfrm>
              <a:off x="797" y="351"/>
              <a:ext cx="202" cy="129"/>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spcBef>
                  <a:spcPct val="0"/>
                </a:spcBef>
                <a:buClrTx/>
                <a:buSzTx/>
                <a:buFontTx/>
                <a:buNone/>
              </a:pPr>
              <a:endParaRPr lang="zh-CN" altLang="zh-CN" sz="1800">
                <a:solidFill>
                  <a:srgbClr val="000000"/>
                </a:solidFill>
                <a:latin typeface="Arial" panose="020B0604020202020204" pitchFamily="34" charset="0"/>
                <a:ea typeface="宋体" panose="02010600030101010101" pitchFamily="2" charset="-122"/>
                <a:sym typeface="宋体" panose="02010600030101010101" pitchFamily="2" charset="-122"/>
              </a:endParaRPr>
            </a:p>
          </p:txBody>
        </p:sp>
        <p:sp>
          <p:nvSpPr>
            <p:cNvPr id="24630" name="Rectangle 148">
              <a:extLst>
                <a:ext uri="{FF2B5EF4-FFF2-40B4-BE49-F238E27FC236}">
                  <a16:creationId xmlns:a16="http://schemas.microsoft.com/office/drawing/2014/main" id="{77BE7DAE-6264-4EAD-ABBF-E636DDA112C2}"/>
                </a:ext>
              </a:extLst>
            </p:cNvPr>
            <p:cNvSpPr>
              <a:spLocks noChangeArrowheads="1"/>
            </p:cNvSpPr>
            <p:nvPr/>
          </p:nvSpPr>
          <p:spPr bwMode="auto">
            <a:xfrm>
              <a:off x="1062" y="351"/>
              <a:ext cx="202" cy="129"/>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spcBef>
                  <a:spcPct val="0"/>
                </a:spcBef>
                <a:buClrTx/>
                <a:buSzTx/>
                <a:buFontTx/>
                <a:buNone/>
              </a:pPr>
              <a:endParaRPr lang="zh-CN" altLang="zh-CN" sz="1800">
                <a:solidFill>
                  <a:srgbClr val="000000"/>
                </a:solidFill>
                <a:latin typeface="Arial" panose="020B0604020202020204" pitchFamily="34" charset="0"/>
                <a:ea typeface="宋体" panose="02010600030101010101" pitchFamily="2" charset="-122"/>
                <a:sym typeface="宋体" panose="02010600030101010101" pitchFamily="2" charset="-122"/>
              </a:endParaRPr>
            </a:p>
          </p:txBody>
        </p:sp>
        <p:sp>
          <p:nvSpPr>
            <p:cNvPr id="24631" name="Rectangle 149">
              <a:extLst>
                <a:ext uri="{FF2B5EF4-FFF2-40B4-BE49-F238E27FC236}">
                  <a16:creationId xmlns:a16="http://schemas.microsoft.com/office/drawing/2014/main" id="{7DC2F8A9-1CE9-4C9D-A4E3-7D975ED104DF}"/>
                </a:ext>
              </a:extLst>
            </p:cNvPr>
            <p:cNvSpPr>
              <a:spLocks noChangeArrowheads="1"/>
            </p:cNvSpPr>
            <p:nvPr/>
          </p:nvSpPr>
          <p:spPr bwMode="auto">
            <a:xfrm>
              <a:off x="1318" y="351"/>
              <a:ext cx="192" cy="129"/>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spcBef>
                  <a:spcPct val="0"/>
                </a:spcBef>
                <a:buClrTx/>
                <a:buSzTx/>
                <a:buFontTx/>
                <a:buNone/>
              </a:pPr>
              <a:endParaRPr lang="zh-CN" altLang="zh-CN" sz="1800">
                <a:solidFill>
                  <a:srgbClr val="000000"/>
                </a:solidFill>
                <a:latin typeface="Arial" panose="020B0604020202020204" pitchFamily="34" charset="0"/>
                <a:ea typeface="宋体" panose="02010600030101010101" pitchFamily="2" charset="-122"/>
                <a:sym typeface="宋体" panose="02010600030101010101" pitchFamily="2" charset="-122"/>
              </a:endParaRPr>
            </a:p>
          </p:txBody>
        </p:sp>
        <p:sp>
          <p:nvSpPr>
            <p:cNvPr id="24632" name="Rectangle 150">
              <a:extLst>
                <a:ext uri="{FF2B5EF4-FFF2-40B4-BE49-F238E27FC236}">
                  <a16:creationId xmlns:a16="http://schemas.microsoft.com/office/drawing/2014/main" id="{601824CE-F374-4377-9B9E-FA5A38C90AEE}"/>
                </a:ext>
              </a:extLst>
            </p:cNvPr>
            <p:cNvSpPr>
              <a:spLocks noChangeArrowheads="1"/>
            </p:cNvSpPr>
            <p:nvPr/>
          </p:nvSpPr>
          <p:spPr bwMode="auto">
            <a:xfrm>
              <a:off x="1583" y="351"/>
              <a:ext cx="192" cy="129"/>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spcBef>
                  <a:spcPct val="0"/>
                </a:spcBef>
                <a:buClrTx/>
                <a:buSzTx/>
                <a:buFontTx/>
                <a:buNone/>
              </a:pPr>
              <a:endParaRPr lang="zh-CN" altLang="zh-CN" sz="1800">
                <a:solidFill>
                  <a:srgbClr val="000000"/>
                </a:solidFill>
                <a:latin typeface="Arial" panose="020B0604020202020204" pitchFamily="34" charset="0"/>
                <a:ea typeface="宋体" panose="02010600030101010101" pitchFamily="2" charset="-122"/>
                <a:sym typeface="宋体" panose="02010600030101010101" pitchFamily="2" charset="-122"/>
              </a:endParaRPr>
            </a:p>
          </p:txBody>
        </p:sp>
        <p:sp>
          <p:nvSpPr>
            <p:cNvPr id="24633" name="Rectangle 151">
              <a:extLst>
                <a:ext uri="{FF2B5EF4-FFF2-40B4-BE49-F238E27FC236}">
                  <a16:creationId xmlns:a16="http://schemas.microsoft.com/office/drawing/2014/main" id="{6116DA52-A601-4522-AB74-E0563A1F4AD5}"/>
                </a:ext>
              </a:extLst>
            </p:cNvPr>
            <p:cNvSpPr>
              <a:spLocks noChangeArrowheads="1"/>
            </p:cNvSpPr>
            <p:nvPr/>
          </p:nvSpPr>
          <p:spPr bwMode="auto">
            <a:xfrm>
              <a:off x="1839" y="351"/>
              <a:ext cx="192" cy="129"/>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spcBef>
                  <a:spcPct val="0"/>
                </a:spcBef>
                <a:buClrTx/>
                <a:buSzTx/>
                <a:buFontTx/>
                <a:buNone/>
              </a:pPr>
              <a:endParaRPr lang="zh-CN" altLang="zh-CN" sz="1800">
                <a:solidFill>
                  <a:srgbClr val="000000"/>
                </a:solidFill>
                <a:latin typeface="Arial" panose="020B0604020202020204" pitchFamily="34" charset="0"/>
                <a:ea typeface="宋体" panose="02010600030101010101" pitchFamily="2" charset="-122"/>
                <a:sym typeface="宋体" panose="02010600030101010101" pitchFamily="2" charset="-122"/>
              </a:endParaRPr>
            </a:p>
          </p:txBody>
        </p:sp>
        <p:sp>
          <p:nvSpPr>
            <p:cNvPr id="24634" name="Rectangle 152">
              <a:extLst>
                <a:ext uri="{FF2B5EF4-FFF2-40B4-BE49-F238E27FC236}">
                  <a16:creationId xmlns:a16="http://schemas.microsoft.com/office/drawing/2014/main" id="{F45E3DE2-1D54-41EE-B3B8-2323A6183744}"/>
                </a:ext>
              </a:extLst>
            </p:cNvPr>
            <p:cNvSpPr>
              <a:spLocks noChangeArrowheads="1"/>
            </p:cNvSpPr>
            <p:nvPr/>
          </p:nvSpPr>
          <p:spPr bwMode="auto">
            <a:xfrm>
              <a:off x="2104" y="351"/>
              <a:ext cx="192" cy="129"/>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spcBef>
                  <a:spcPct val="0"/>
                </a:spcBef>
                <a:buClrTx/>
                <a:buSzTx/>
                <a:buFontTx/>
                <a:buNone/>
              </a:pPr>
              <a:endParaRPr lang="zh-CN" altLang="zh-CN" sz="1800">
                <a:solidFill>
                  <a:srgbClr val="000000"/>
                </a:solidFill>
                <a:latin typeface="Arial" panose="020B0604020202020204" pitchFamily="34" charset="0"/>
                <a:ea typeface="宋体" panose="02010600030101010101" pitchFamily="2" charset="-122"/>
                <a:sym typeface="宋体" panose="02010600030101010101" pitchFamily="2" charset="-122"/>
              </a:endParaRPr>
            </a:p>
          </p:txBody>
        </p:sp>
        <p:sp>
          <p:nvSpPr>
            <p:cNvPr id="24635" name="Rectangle 153">
              <a:extLst>
                <a:ext uri="{FF2B5EF4-FFF2-40B4-BE49-F238E27FC236}">
                  <a16:creationId xmlns:a16="http://schemas.microsoft.com/office/drawing/2014/main" id="{57D41092-DB92-4855-BFEA-70C3E14B9247}"/>
                </a:ext>
              </a:extLst>
            </p:cNvPr>
            <p:cNvSpPr>
              <a:spLocks noChangeArrowheads="1"/>
            </p:cNvSpPr>
            <p:nvPr/>
          </p:nvSpPr>
          <p:spPr bwMode="auto">
            <a:xfrm>
              <a:off x="2350" y="351"/>
              <a:ext cx="202" cy="129"/>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spcBef>
                  <a:spcPct val="0"/>
                </a:spcBef>
                <a:buClrTx/>
                <a:buSzTx/>
                <a:buFontTx/>
                <a:buNone/>
              </a:pPr>
              <a:endParaRPr lang="zh-CN" altLang="zh-CN" sz="1800">
                <a:solidFill>
                  <a:srgbClr val="000000"/>
                </a:solidFill>
                <a:latin typeface="Arial" panose="020B0604020202020204" pitchFamily="34" charset="0"/>
                <a:ea typeface="宋体" panose="02010600030101010101" pitchFamily="2" charset="-122"/>
                <a:sym typeface="宋体" panose="02010600030101010101" pitchFamily="2" charset="-122"/>
              </a:endParaRPr>
            </a:p>
          </p:txBody>
        </p:sp>
        <p:sp>
          <p:nvSpPr>
            <p:cNvPr id="24636" name="Rectangle 154">
              <a:extLst>
                <a:ext uri="{FF2B5EF4-FFF2-40B4-BE49-F238E27FC236}">
                  <a16:creationId xmlns:a16="http://schemas.microsoft.com/office/drawing/2014/main" id="{83B644B6-A8EC-4C6D-A1AE-8997FB62C549}"/>
                </a:ext>
              </a:extLst>
            </p:cNvPr>
            <p:cNvSpPr>
              <a:spLocks noChangeArrowheads="1"/>
            </p:cNvSpPr>
            <p:nvPr/>
          </p:nvSpPr>
          <p:spPr bwMode="auto">
            <a:xfrm>
              <a:off x="2615" y="351"/>
              <a:ext cx="202" cy="129"/>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spcBef>
                  <a:spcPct val="0"/>
                </a:spcBef>
                <a:buClrTx/>
                <a:buSzTx/>
                <a:buFontTx/>
                <a:buNone/>
              </a:pPr>
              <a:endParaRPr lang="zh-CN" altLang="zh-CN" sz="1800">
                <a:solidFill>
                  <a:srgbClr val="000000"/>
                </a:solidFill>
                <a:latin typeface="Arial" panose="020B0604020202020204" pitchFamily="34" charset="0"/>
                <a:ea typeface="宋体" panose="02010600030101010101" pitchFamily="2" charset="-122"/>
                <a:sym typeface="宋体" panose="02010600030101010101" pitchFamily="2" charset="-122"/>
              </a:endParaRPr>
            </a:p>
          </p:txBody>
        </p:sp>
        <p:sp>
          <p:nvSpPr>
            <p:cNvPr id="24637" name="Rectangle 155">
              <a:extLst>
                <a:ext uri="{FF2B5EF4-FFF2-40B4-BE49-F238E27FC236}">
                  <a16:creationId xmlns:a16="http://schemas.microsoft.com/office/drawing/2014/main" id="{8B75C9A7-9642-4ECD-80F2-EACB94B525A7}"/>
                </a:ext>
              </a:extLst>
            </p:cNvPr>
            <p:cNvSpPr>
              <a:spLocks noChangeArrowheads="1"/>
            </p:cNvSpPr>
            <p:nvPr/>
          </p:nvSpPr>
          <p:spPr bwMode="auto">
            <a:xfrm>
              <a:off x="2881" y="351"/>
              <a:ext cx="192" cy="129"/>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spcBef>
                  <a:spcPct val="0"/>
                </a:spcBef>
                <a:buClrTx/>
                <a:buSzTx/>
                <a:buFontTx/>
                <a:buNone/>
              </a:pPr>
              <a:endParaRPr lang="zh-CN" altLang="zh-CN" sz="1800">
                <a:solidFill>
                  <a:srgbClr val="000000"/>
                </a:solidFill>
                <a:latin typeface="Arial" panose="020B0604020202020204" pitchFamily="34" charset="0"/>
                <a:ea typeface="宋体" panose="02010600030101010101" pitchFamily="2" charset="-122"/>
                <a:sym typeface="宋体" panose="02010600030101010101" pitchFamily="2" charset="-122"/>
              </a:endParaRPr>
            </a:p>
          </p:txBody>
        </p:sp>
        <p:sp>
          <p:nvSpPr>
            <p:cNvPr id="24638" name="文本框 15435">
              <a:extLst>
                <a:ext uri="{FF2B5EF4-FFF2-40B4-BE49-F238E27FC236}">
                  <a16:creationId xmlns:a16="http://schemas.microsoft.com/office/drawing/2014/main" id="{369CFE8B-223E-4E20-A61C-305091BFCDCE}"/>
                </a:ext>
              </a:extLst>
            </p:cNvPr>
            <p:cNvSpPr txBox="1">
              <a:spLocks noChangeArrowheads="1"/>
            </p:cNvSpPr>
            <p:nvPr/>
          </p:nvSpPr>
          <p:spPr bwMode="auto">
            <a:xfrm>
              <a:off x="162" y="407"/>
              <a:ext cx="3056" cy="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spcBef>
                  <a:spcPct val="0"/>
                </a:spcBef>
                <a:buClrTx/>
                <a:buSzTx/>
                <a:buFontTx/>
                <a:buNone/>
              </a:pPr>
              <a:r>
                <a:rPr lang="zh-CN" altLang="en-US" sz="1400" b="1">
                  <a:latin typeface="微软雅黑" panose="020B0503020204020204" pitchFamily="34" charset="-122"/>
                  <a:ea typeface="微软雅黑" panose="020B0503020204020204" pitchFamily="34" charset="-122"/>
                </a:rPr>
                <a:t>6-匹配单位票据信息、和银行资金批扣信息，完成收入确认</a:t>
              </a:r>
            </a:p>
          </p:txBody>
        </p:sp>
      </p:grpSp>
      <p:grpSp>
        <p:nvGrpSpPr>
          <p:cNvPr id="15437" name="组合 15436">
            <a:extLst>
              <a:ext uri="{FF2B5EF4-FFF2-40B4-BE49-F238E27FC236}">
                <a16:creationId xmlns:a16="http://schemas.microsoft.com/office/drawing/2014/main" id="{C47F67EC-2919-4984-BF00-B0920933AD20}"/>
              </a:ext>
            </a:extLst>
          </p:cNvPr>
          <p:cNvGrpSpPr>
            <a:grpSpLocks/>
          </p:cNvGrpSpPr>
          <p:nvPr/>
        </p:nvGrpSpPr>
        <p:grpSpPr bwMode="auto">
          <a:xfrm>
            <a:off x="4502150" y="3005138"/>
            <a:ext cx="314325" cy="1481137"/>
            <a:chOff x="0" y="0"/>
            <a:chExt cx="496" cy="2334"/>
          </a:xfrm>
        </p:grpSpPr>
        <p:sp>
          <p:nvSpPr>
            <p:cNvPr id="24590" name="直接连接符 15437">
              <a:extLst>
                <a:ext uri="{FF2B5EF4-FFF2-40B4-BE49-F238E27FC236}">
                  <a16:creationId xmlns:a16="http://schemas.microsoft.com/office/drawing/2014/main" id="{77AB3CE1-D3C1-4778-A9C2-31ECA8992B67}"/>
                </a:ext>
              </a:extLst>
            </p:cNvPr>
            <p:cNvSpPr>
              <a:spLocks noChangeShapeType="1"/>
            </p:cNvSpPr>
            <p:nvPr/>
          </p:nvSpPr>
          <p:spPr bwMode="auto">
            <a:xfrm>
              <a:off x="0" y="0"/>
              <a:ext cx="1" cy="2334"/>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4591" name="文本框 15438">
              <a:extLst>
                <a:ext uri="{FF2B5EF4-FFF2-40B4-BE49-F238E27FC236}">
                  <a16:creationId xmlns:a16="http://schemas.microsoft.com/office/drawing/2014/main" id="{8693EEDC-9F78-4229-8748-0CA38DB517BD}"/>
                </a:ext>
              </a:extLst>
            </p:cNvPr>
            <p:cNvSpPr txBox="1">
              <a:spLocks noChangeArrowheads="1"/>
            </p:cNvSpPr>
            <p:nvPr/>
          </p:nvSpPr>
          <p:spPr bwMode="auto">
            <a:xfrm>
              <a:off x="8" y="885"/>
              <a:ext cx="488"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spcBef>
                  <a:spcPct val="0"/>
                </a:spcBef>
                <a:buClrTx/>
                <a:buSzTx/>
                <a:buFontTx/>
                <a:buNone/>
              </a:pPr>
              <a:r>
                <a:rPr lang="zh-CN" altLang="en-US" sz="1400" b="1">
                  <a:latin typeface="微软雅黑" panose="020B0503020204020204" pitchFamily="34" charset="-122"/>
                  <a:ea typeface="微软雅黑" panose="020B0503020204020204" pitchFamily="34" charset="-122"/>
                </a:rPr>
                <a:t>6</a:t>
              </a:r>
            </a:p>
          </p:txBody>
        </p:sp>
      </p:grpSp>
      <p:sp>
        <p:nvSpPr>
          <p:cNvPr id="15439" name="日期占位符 1">
            <a:extLst>
              <a:ext uri="{FF2B5EF4-FFF2-40B4-BE49-F238E27FC236}">
                <a16:creationId xmlns:a16="http://schemas.microsoft.com/office/drawing/2014/main" id="{C09FD05D-8E0E-4CCF-A949-ABA861220ABE}"/>
              </a:ext>
            </a:extLst>
          </p:cNvPr>
          <p:cNvSpPr>
            <a:spLocks noGrp="1" noChangeArrowheads="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pPr>
              <a:defRPr/>
            </a:pPr>
            <a:fld id="{52451067-7770-47F8-9568-C77A10FA3C68}" type="datetime1">
              <a:rPr lang="zh-CN" altLang="en-US">
                <a:latin typeface="Arial" pitchFamily="34" charset="0"/>
                <a:ea typeface="MS PGothic" pitchFamily="34" charset="-128"/>
                <a:sym typeface="Calibri" pitchFamily="34" charset="0"/>
              </a:rPr>
              <a:pPr>
                <a:defRPr/>
              </a:pPr>
              <a:t>2018/12/13</a:t>
            </a:fld>
            <a:endParaRPr lang="zh-CN" altLang="en-US">
              <a:latin typeface="Arial" pitchFamily="34" charset="0"/>
              <a:ea typeface="MS PGothic" pitchFamily="34" charset="-128"/>
              <a:sym typeface="Calibri"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300"/>
                                  </p:stCondLst>
                                  <p:childTnLst>
                                    <p:set>
                                      <p:cBhvr>
                                        <p:cTn id="6" dur="1" fill="hold">
                                          <p:stCondLst>
                                            <p:cond delay="0"/>
                                          </p:stCondLst>
                                        </p:cTn>
                                        <p:tgtEl>
                                          <p:spTgt spid="15371"/>
                                        </p:tgtEl>
                                        <p:attrNameLst>
                                          <p:attrName>style.visibility</p:attrName>
                                        </p:attrNameLst>
                                      </p:cBhvr>
                                      <p:to>
                                        <p:strVal val="visible"/>
                                      </p:to>
                                    </p:set>
                                    <p:animEffect filter="wipe(left)">
                                      <p:cBhvr>
                                        <p:cTn id="7" dur="400"/>
                                        <p:tgtEl>
                                          <p:spTgt spid="1537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5368"/>
                                        </p:tgtEl>
                                        <p:attrNameLst>
                                          <p:attrName>style.visibility</p:attrName>
                                        </p:attrNameLst>
                                      </p:cBhvr>
                                      <p:to>
                                        <p:strVal val="visible"/>
                                      </p:to>
                                    </p:set>
                                    <p:animEffect transition="in" filter="dissolve">
                                      <p:cBhvr>
                                        <p:cTn id="12" dur="500"/>
                                        <p:tgtEl>
                                          <p:spTgt spid="15368"/>
                                        </p:tgtEl>
                                      </p:cBhvr>
                                    </p:animEffect>
                                  </p:childTnLst>
                                </p:cTn>
                              </p:par>
                            </p:childTnLst>
                          </p:cTn>
                        </p:par>
                        <p:par>
                          <p:cTn id="13" fill="hold" nodeType="afterGroup">
                            <p:stCondLst>
                              <p:cond delay="500"/>
                            </p:stCondLst>
                            <p:childTnLst>
                              <p:par>
                                <p:cTn id="14" presetID="22" presetClass="entr" presetSubtype="4" fill="hold" nodeType="afterEffect">
                                  <p:stCondLst>
                                    <p:cond delay="0"/>
                                  </p:stCondLst>
                                  <p:childTnLst>
                                    <p:set>
                                      <p:cBhvr>
                                        <p:cTn id="15" dur="1" fill="hold">
                                          <p:stCondLst>
                                            <p:cond delay="0"/>
                                          </p:stCondLst>
                                        </p:cTn>
                                        <p:tgtEl>
                                          <p:spTgt spid="15374"/>
                                        </p:tgtEl>
                                        <p:attrNameLst>
                                          <p:attrName>style.visibility</p:attrName>
                                        </p:attrNameLst>
                                      </p:cBhvr>
                                      <p:to>
                                        <p:strVal val="visible"/>
                                      </p:to>
                                    </p:set>
                                    <p:animEffect transition="in" filter="wipe(down)">
                                      <p:cBhvr>
                                        <p:cTn id="16" dur="500"/>
                                        <p:tgtEl>
                                          <p:spTgt spid="15374"/>
                                        </p:tgtEl>
                                      </p:cBhvr>
                                    </p:animEffect>
                                  </p:childTnLst>
                                </p:cTn>
                              </p:par>
                            </p:childTnLst>
                          </p:cTn>
                        </p:par>
                        <p:par>
                          <p:cTn id="17" fill="hold" nodeType="afterGroup">
                            <p:stCondLst>
                              <p:cond delay="1000"/>
                            </p:stCondLst>
                            <p:childTnLst>
                              <p:par>
                                <p:cTn id="18" presetID="9" presetClass="entr" presetSubtype="0" fill="hold" nodeType="afterEffect">
                                  <p:stCondLst>
                                    <p:cond delay="0"/>
                                  </p:stCondLst>
                                  <p:childTnLst>
                                    <p:set>
                                      <p:cBhvr>
                                        <p:cTn id="19" dur="1" fill="hold">
                                          <p:stCondLst>
                                            <p:cond delay="0"/>
                                          </p:stCondLst>
                                        </p:cTn>
                                        <p:tgtEl>
                                          <p:spTgt spid="15362"/>
                                        </p:tgtEl>
                                        <p:attrNameLst>
                                          <p:attrName>style.visibility</p:attrName>
                                        </p:attrNameLst>
                                      </p:cBhvr>
                                      <p:to>
                                        <p:strVal val="visible"/>
                                      </p:to>
                                    </p:set>
                                    <p:animEffect transition="in" filter="dissolve">
                                      <p:cBhvr>
                                        <p:cTn id="20" dur="500"/>
                                        <p:tgtEl>
                                          <p:spTgt spid="15362"/>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1" fill="hold" nodeType="clickEffect">
                                  <p:stCondLst>
                                    <p:cond delay="0"/>
                                  </p:stCondLst>
                                  <p:childTnLst>
                                    <p:set>
                                      <p:cBhvr>
                                        <p:cTn id="24" dur="1" fill="hold">
                                          <p:stCondLst>
                                            <p:cond delay="0"/>
                                          </p:stCondLst>
                                        </p:cTn>
                                        <p:tgtEl>
                                          <p:spTgt spid="15377"/>
                                        </p:tgtEl>
                                        <p:attrNameLst>
                                          <p:attrName>style.visibility</p:attrName>
                                        </p:attrNameLst>
                                      </p:cBhvr>
                                      <p:to>
                                        <p:strVal val="visible"/>
                                      </p:to>
                                    </p:set>
                                    <p:animEffect transition="in" filter="wipe(up)">
                                      <p:cBhvr>
                                        <p:cTn id="25" dur="500"/>
                                        <p:tgtEl>
                                          <p:spTgt spid="15377"/>
                                        </p:tgtEl>
                                      </p:cBhvr>
                                    </p:animEffect>
                                  </p:childTnLst>
                                </p:cTn>
                              </p:par>
                            </p:childTnLst>
                          </p:cTn>
                        </p:par>
                        <p:par>
                          <p:cTn id="26" fill="hold" nodeType="afterGroup">
                            <p:stCondLst>
                              <p:cond delay="500"/>
                            </p:stCondLst>
                            <p:childTnLst>
                              <p:par>
                                <p:cTn id="27" presetID="9" presetClass="entr" presetSubtype="0" fill="hold" nodeType="afterEffect">
                                  <p:stCondLst>
                                    <p:cond delay="0"/>
                                  </p:stCondLst>
                                  <p:childTnLst>
                                    <p:set>
                                      <p:cBhvr>
                                        <p:cTn id="28" dur="1" fill="hold">
                                          <p:stCondLst>
                                            <p:cond delay="0"/>
                                          </p:stCondLst>
                                        </p:cTn>
                                        <p:tgtEl>
                                          <p:spTgt spid="15365"/>
                                        </p:tgtEl>
                                        <p:attrNameLst>
                                          <p:attrName>style.visibility</p:attrName>
                                        </p:attrNameLst>
                                      </p:cBhvr>
                                      <p:to>
                                        <p:strVal val="visible"/>
                                      </p:to>
                                    </p:set>
                                    <p:animEffect transition="in" filter="dissolve">
                                      <p:cBhvr>
                                        <p:cTn id="29" dur="500"/>
                                        <p:tgtEl>
                                          <p:spTgt spid="15365"/>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2" fill="hold" nodeType="clickEffect">
                                  <p:stCondLst>
                                    <p:cond delay="0"/>
                                  </p:stCondLst>
                                  <p:childTnLst>
                                    <p:set>
                                      <p:cBhvr>
                                        <p:cTn id="33" dur="1" fill="hold">
                                          <p:stCondLst>
                                            <p:cond delay="0"/>
                                          </p:stCondLst>
                                        </p:cTn>
                                        <p:tgtEl>
                                          <p:spTgt spid="15380"/>
                                        </p:tgtEl>
                                        <p:attrNameLst>
                                          <p:attrName>style.visibility</p:attrName>
                                        </p:attrNameLst>
                                      </p:cBhvr>
                                      <p:to>
                                        <p:strVal val="visible"/>
                                      </p:to>
                                    </p:set>
                                    <p:animEffect transition="in" filter="wipe(right)">
                                      <p:cBhvr>
                                        <p:cTn id="34" dur="500"/>
                                        <p:tgtEl>
                                          <p:spTgt spid="15380"/>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2" fill="hold" nodeType="clickEffect">
                                  <p:stCondLst>
                                    <p:cond delay="0"/>
                                  </p:stCondLst>
                                  <p:childTnLst>
                                    <p:set>
                                      <p:cBhvr>
                                        <p:cTn id="38" dur="1" fill="hold">
                                          <p:stCondLst>
                                            <p:cond delay="0"/>
                                          </p:stCondLst>
                                        </p:cTn>
                                        <p:tgtEl>
                                          <p:spTgt spid="15383"/>
                                        </p:tgtEl>
                                        <p:attrNameLst>
                                          <p:attrName>style.visibility</p:attrName>
                                        </p:attrNameLst>
                                      </p:cBhvr>
                                      <p:to>
                                        <p:strVal val="visible"/>
                                      </p:to>
                                    </p:set>
                                    <p:animEffect transition="in" filter="wipe(right)">
                                      <p:cBhvr>
                                        <p:cTn id="39" dur="500"/>
                                        <p:tgtEl>
                                          <p:spTgt spid="15383"/>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4" fill="hold" nodeType="clickEffect">
                                  <p:stCondLst>
                                    <p:cond delay="0"/>
                                  </p:stCondLst>
                                  <p:childTnLst>
                                    <p:set>
                                      <p:cBhvr>
                                        <p:cTn id="43" dur="1" fill="hold">
                                          <p:stCondLst>
                                            <p:cond delay="0"/>
                                          </p:stCondLst>
                                        </p:cTn>
                                        <p:tgtEl>
                                          <p:spTgt spid="15386"/>
                                        </p:tgtEl>
                                        <p:attrNameLst>
                                          <p:attrName>style.visibility</p:attrName>
                                        </p:attrNameLst>
                                      </p:cBhvr>
                                      <p:to>
                                        <p:strVal val="visible"/>
                                      </p:to>
                                    </p:set>
                                    <p:animEffect transition="in" filter="wipe(down)">
                                      <p:cBhvr>
                                        <p:cTn id="44" dur="500"/>
                                        <p:tgtEl>
                                          <p:spTgt spid="15386"/>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1" fill="hold" nodeType="clickEffect">
                                  <p:stCondLst>
                                    <p:cond delay="0"/>
                                  </p:stCondLst>
                                  <p:childTnLst>
                                    <p:set>
                                      <p:cBhvr>
                                        <p:cTn id="48" dur="1" fill="hold">
                                          <p:stCondLst>
                                            <p:cond delay="0"/>
                                          </p:stCondLst>
                                        </p:cTn>
                                        <p:tgtEl>
                                          <p:spTgt spid="15437"/>
                                        </p:tgtEl>
                                        <p:attrNameLst>
                                          <p:attrName>style.visibility</p:attrName>
                                        </p:attrNameLst>
                                      </p:cBhvr>
                                      <p:to>
                                        <p:strVal val="visible"/>
                                      </p:to>
                                    </p:set>
                                    <p:animEffect transition="in" filter="wipe(up)">
                                      <p:cBhvr>
                                        <p:cTn id="49" dur="500"/>
                                        <p:tgtEl>
                                          <p:spTgt spid="15437"/>
                                        </p:tgtEl>
                                      </p:cBhvr>
                                    </p:animEffect>
                                  </p:childTnLst>
                                </p:cTn>
                              </p:par>
                            </p:childTnLst>
                          </p:cTn>
                        </p:par>
                        <p:par>
                          <p:cTn id="50" fill="hold" nodeType="afterGroup">
                            <p:stCondLst>
                              <p:cond delay="500"/>
                            </p:stCondLst>
                            <p:childTnLst>
                              <p:par>
                                <p:cTn id="51" presetID="9" presetClass="entr" presetSubtype="0" fill="hold" nodeType="afterEffect">
                                  <p:stCondLst>
                                    <p:cond delay="0"/>
                                  </p:stCondLst>
                                  <p:childTnLst>
                                    <p:set>
                                      <p:cBhvr>
                                        <p:cTn id="52" dur="1" fill="hold">
                                          <p:stCondLst>
                                            <p:cond delay="0"/>
                                          </p:stCondLst>
                                        </p:cTn>
                                        <p:tgtEl>
                                          <p:spTgt spid="15389"/>
                                        </p:tgtEl>
                                        <p:attrNameLst>
                                          <p:attrName>style.visibility</p:attrName>
                                        </p:attrNameLst>
                                      </p:cBhvr>
                                      <p:to>
                                        <p:strVal val="visible"/>
                                      </p:to>
                                    </p:set>
                                    <p:animEffect transition="in" filter="dissolve">
                                      <p:cBhvr>
                                        <p:cTn id="53" dur="500"/>
                                        <p:tgtEl>
                                          <p:spTgt spid="153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1" grpId="0" bldLvl="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61">
            <a:extLst>
              <a:ext uri="{FF2B5EF4-FFF2-40B4-BE49-F238E27FC236}">
                <a16:creationId xmlns:a16="http://schemas.microsoft.com/office/drawing/2014/main" id="{EF08F4C8-47ED-4901-996D-E7B39202C9C1}"/>
              </a:ext>
            </a:extLst>
          </p:cNvPr>
          <p:cNvSpPr>
            <a:spLocks noChangeArrowheads="1"/>
          </p:cNvSpPr>
          <p:nvPr/>
        </p:nvSpPr>
        <p:spPr bwMode="auto">
          <a:xfrm>
            <a:off x="73025" y="60325"/>
            <a:ext cx="68754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spcBef>
                <a:spcPct val="0"/>
              </a:spcBef>
              <a:buClrTx/>
              <a:buSzTx/>
              <a:buFontTx/>
              <a:buNone/>
            </a:pPr>
            <a:r>
              <a:rPr lang="zh-CN" altLang="en-US" sz="2800" b="1">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非税收入收缴模式（资金缴款-网银平台）</a:t>
            </a:r>
            <a:endParaRPr lang="zh-CN" altLang="en-US" sz="2800">
              <a:latin typeface="Arial" panose="020B0604020202020204" pitchFamily="34" charset="0"/>
              <a:ea typeface="宋体" panose="02010600030101010101" pitchFamily="2" charset="-122"/>
            </a:endParaRPr>
          </a:p>
        </p:txBody>
      </p:sp>
      <p:sp>
        <p:nvSpPr>
          <p:cNvPr id="16389" name="Freeform 15">
            <a:extLst>
              <a:ext uri="{FF2B5EF4-FFF2-40B4-BE49-F238E27FC236}">
                <a16:creationId xmlns:a16="http://schemas.microsoft.com/office/drawing/2014/main" id="{FA92BEEF-2B7E-4002-AAE3-7CFC23810271}"/>
              </a:ext>
            </a:extLst>
          </p:cNvPr>
          <p:cNvSpPr>
            <a:spLocks noChangeArrowheads="1"/>
          </p:cNvSpPr>
          <p:nvPr/>
        </p:nvSpPr>
        <p:spPr bwMode="auto">
          <a:xfrm>
            <a:off x="73025" y="1752600"/>
            <a:ext cx="646113" cy="1006475"/>
          </a:xfrm>
          <a:custGeom>
            <a:avLst/>
            <a:gdLst>
              <a:gd name="T0" fmla="*/ 2147483647 w 61"/>
              <a:gd name="T1" fmla="*/ 2147483647 h 87"/>
              <a:gd name="T2" fmla="*/ 2147483647 w 61"/>
              <a:gd name="T3" fmla="*/ 2147483647 h 87"/>
              <a:gd name="T4" fmla="*/ 2147483647 w 61"/>
              <a:gd name="T5" fmla="*/ 0 h 87"/>
              <a:gd name="T6" fmla="*/ 1234097014 w 61"/>
              <a:gd name="T7" fmla="*/ 2147483647 h 87"/>
              <a:gd name="T8" fmla="*/ 2147483647 w 61"/>
              <a:gd name="T9" fmla="*/ 2147483647 h 87"/>
              <a:gd name="T10" fmla="*/ 0 w 61"/>
              <a:gd name="T11" fmla="*/ 2147483647 h 87"/>
              <a:gd name="T12" fmla="*/ 0 w 61"/>
              <a:gd name="T13" fmla="*/ 2147483647 h 87"/>
              <a:gd name="T14" fmla="*/ 2147483647 w 61"/>
              <a:gd name="T15" fmla="*/ 2147483647 h 87"/>
              <a:gd name="T16" fmla="*/ 2147483647 w 61"/>
              <a:gd name="T17" fmla="*/ 2147483647 h 87"/>
              <a:gd name="T18" fmla="*/ 2147483647 w 61"/>
              <a:gd name="T19" fmla="*/ 2147483647 h 87"/>
              <a:gd name="T20" fmla="*/ 2147483647 w 61"/>
              <a:gd name="T21" fmla="*/ 2147483647 h 8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1" h="87">
                <a:moveTo>
                  <a:pt x="41" y="33"/>
                </a:moveTo>
                <a:cubicBezTo>
                  <a:pt x="46" y="30"/>
                  <a:pt x="49" y="24"/>
                  <a:pt x="49" y="18"/>
                </a:cubicBezTo>
                <a:cubicBezTo>
                  <a:pt x="49" y="8"/>
                  <a:pt x="41" y="0"/>
                  <a:pt x="30" y="0"/>
                </a:cubicBezTo>
                <a:cubicBezTo>
                  <a:pt x="20" y="0"/>
                  <a:pt x="11" y="8"/>
                  <a:pt x="11" y="18"/>
                </a:cubicBezTo>
                <a:cubicBezTo>
                  <a:pt x="11" y="24"/>
                  <a:pt x="15" y="30"/>
                  <a:pt x="20" y="33"/>
                </a:cubicBezTo>
                <a:cubicBezTo>
                  <a:pt x="8" y="38"/>
                  <a:pt x="0" y="50"/>
                  <a:pt x="0" y="66"/>
                </a:cubicBezTo>
                <a:cubicBezTo>
                  <a:pt x="0" y="68"/>
                  <a:pt x="0" y="70"/>
                  <a:pt x="0" y="72"/>
                </a:cubicBezTo>
                <a:cubicBezTo>
                  <a:pt x="8" y="82"/>
                  <a:pt x="18" y="87"/>
                  <a:pt x="30" y="87"/>
                </a:cubicBezTo>
                <a:cubicBezTo>
                  <a:pt x="42" y="87"/>
                  <a:pt x="53" y="82"/>
                  <a:pt x="60" y="72"/>
                </a:cubicBezTo>
                <a:cubicBezTo>
                  <a:pt x="61" y="70"/>
                  <a:pt x="61" y="68"/>
                  <a:pt x="61" y="66"/>
                </a:cubicBezTo>
                <a:cubicBezTo>
                  <a:pt x="61" y="50"/>
                  <a:pt x="53" y="38"/>
                  <a:pt x="41" y="33"/>
                </a:cubicBez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nvGrpSpPr>
          <p:cNvPr id="16390" name="组合 16389">
            <a:extLst>
              <a:ext uri="{FF2B5EF4-FFF2-40B4-BE49-F238E27FC236}">
                <a16:creationId xmlns:a16="http://schemas.microsoft.com/office/drawing/2014/main" id="{2C2DA523-FD65-498A-9AE5-9C3836A749A5}"/>
              </a:ext>
            </a:extLst>
          </p:cNvPr>
          <p:cNvGrpSpPr>
            <a:grpSpLocks/>
          </p:cNvGrpSpPr>
          <p:nvPr/>
        </p:nvGrpSpPr>
        <p:grpSpPr bwMode="auto">
          <a:xfrm>
            <a:off x="5292725" y="4583113"/>
            <a:ext cx="1384300" cy="873125"/>
            <a:chOff x="0" y="0"/>
            <a:chExt cx="2050" cy="1374"/>
          </a:xfrm>
        </p:grpSpPr>
        <p:sp>
          <p:nvSpPr>
            <p:cNvPr id="25702" name="Freeform 165">
              <a:extLst>
                <a:ext uri="{FF2B5EF4-FFF2-40B4-BE49-F238E27FC236}">
                  <a16:creationId xmlns:a16="http://schemas.microsoft.com/office/drawing/2014/main" id="{0568B0D0-8972-4F99-892D-783571255A73}"/>
                </a:ext>
              </a:extLst>
            </p:cNvPr>
            <p:cNvSpPr>
              <a:spLocks noEditPoints="1" noChangeArrowheads="1"/>
            </p:cNvSpPr>
            <p:nvPr/>
          </p:nvSpPr>
          <p:spPr bwMode="auto">
            <a:xfrm>
              <a:off x="0" y="0"/>
              <a:ext cx="2050" cy="1374"/>
            </a:xfrm>
            <a:custGeom>
              <a:avLst/>
              <a:gdLst>
                <a:gd name="T0" fmla="*/ 14357 w 278"/>
                <a:gd name="T1" fmla="*/ 6327 h 258"/>
                <a:gd name="T2" fmla="*/ 13487 w 278"/>
                <a:gd name="T3" fmla="*/ 6327 h 258"/>
                <a:gd name="T4" fmla="*/ 13487 w 278"/>
                <a:gd name="T5" fmla="*/ 3771 h 258"/>
                <a:gd name="T6" fmla="*/ 14357 w 278"/>
                <a:gd name="T7" fmla="*/ 3771 h 258"/>
                <a:gd name="T8" fmla="*/ 14357 w 278"/>
                <a:gd name="T9" fmla="*/ 3259 h 258"/>
                <a:gd name="T10" fmla="*/ 708 w 278"/>
                <a:gd name="T11" fmla="*/ 3259 h 258"/>
                <a:gd name="T12" fmla="*/ 708 w 278"/>
                <a:gd name="T13" fmla="*/ 3771 h 258"/>
                <a:gd name="T14" fmla="*/ 1578 w 278"/>
                <a:gd name="T15" fmla="*/ 3771 h 258"/>
                <a:gd name="T16" fmla="*/ 1578 w 278"/>
                <a:gd name="T17" fmla="*/ 6327 h 258"/>
                <a:gd name="T18" fmla="*/ 708 w 278"/>
                <a:gd name="T19" fmla="*/ 6327 h 258"/>
                <a:gd name="T20" fmla="*/ 708 w 278"/>
                <a:gd name="T21" fmla="*/ 6779 h 258"/>
                <a:gd name="T22" fmla="*/ 0 w 278"/>
                <a:gd name="T23" fmla="*/ 6779 h 258"/>
                <a:gd name="T24" fmla="*/ 0 w 278"/>
                <a:gd name="T25" fmla="*/ 7317 h 258"/>
                <a:gd name="T26" fmla="*/ 15117 w 278"/>
                <a:gd name="T27" fmla="*/ 7317 h 258"/>
                <a:gd name="T28" fmla="*/ 15117 w 278"/>
                <a:gd name="T29" fmla="*/ 6779 h 258"/>
                <a:gd name="T30" fmla="*/ 14357 w 278"/>
                <a:gd name="T31" fmla="*/ 6779 h 258"/>
                <a:gd name="T32" fmla="*/ 14357 w 278"/>
                <a:gd name="T33" fmla="*/ 6327 h 258"/>
                <a:gd name="T34" fmla="*/ 4948 w 278"/>
                <a:gd name="T35" fmla="*/ 6327 h 258"/>
                <a:gd name="T36" fmla="*/ 3318 w 278"/>
                <a:gd name="T37" fmla="*/ 6327 h 258"/>
                <a:gd name="T38" fmla="*/ 3318 w 278"/>
                <a:gd name="T39" fmla="*/ 3771 h 258"/>
                <a:gd name="T40" fmla="*/ 4948 w 278"/>
                <a:gd name="T41" fmla="*/ 3771 h 258"/>
                <a:gd name="T42" fmla="*/ 4948 w 278"/>
                <a:gd name="T43" fmla="*/ 6327 h 258"/>
                <a:gd name="T44" fmla="*/ 8429 w 278"/>
                <a:gd name="T45" fmla="*/ 6327 h 258"/>
                <a:gd name="T46" fmla="*/ 6688 w 278"/>
                <a:gd name="T47" fmla="*/ 6327 h 258"/>
                <a:gd name="T48" fmla="*/ 6688 w 278"/>
                <a:gd name="T49" fmla="*/ 3771 h 258"/>
                <a:gd name="T50" fmla="*/ 8429 w 278"/>
                <a:gd name="T51" fmla="*/ 3771 h 258"/>
                <a:gd name="T52" fmla="*/ 8429 w 278"/>
                <a:gd name="T53" fmla="*/ 6327 h 258"/>
                <a:gd name="T54" fmla="*/ 11799 w 278"/>
                <a:gd name="T55" fmla="*/ 6327 h 258"/>
                <a:gd name="T56" fmla="*/ 10169 w 278"/>
                <a:gd name="T57" fmla="*/ 6327 h 258"/>
                <a:gd name="T58" fmla="*/ 10169 w 278"/>
                <a:gd name="T59" fmla="*/ 3771 h 258"/>
                <a:gd name="T60" fmla="*/ 11799 w 278"/>
                <a:gd name="T61" fmla="*/ 3771 h 258"/>
                <a:gd name="T62" fmla="*/ 11799 w 278"/>
                <a:gd name="T63" fmla="*/ 6327 h 258"/>
                <a:gd name="T64" fmla="*/ 7558 w 278"/>
                <a:gd name="T65" fmla="*/ 0 h 258"/>
                <a:gd name="T66" fmla="*/ 0 w 278"/>
                <a:gd name="T67" fmla="*/ 2636 h 258"/>
                <a:gd name="T68" fmla="*/ 0 w 278"/>
                <a:gd name="T69" fmla="*/ 2865 h 258"/>
                <a:gd name="T70" fmla="*/ 15117 w 278"/>
                <a:gd name="T71" fmla="*/ 2865 h 258"/>
                <a:gd name="T72" fmla="*/ 15117 w 278"/>
                <a:gd name="T73" fmla="*/ 2636 h 258"/>
                <a:gd name="T74" fmla="*/ 7558 w 278"/>
                <a:gd name="T75" fmla="*/ 0 h 258"/>
                <a:gd name="T76" fmla="*/ 10169 w 278"/>
                <a:gd name="T77" fmla="*/ 2013 h 258"/>
                <a:gd name="T78" fmla="*/ 4837 w 278"/>
                <a:gd name="T79" fmla="*/ 2013 h 258"/>
                <a:gd name="T80" fmla="*/ 4837 w 278"/>
                <a:gd name="T81" fmla="*/ 1954 h 258"/>
                <a:gd name="T82" fmla="*/ 7558 w 278"/>
                <a:gd name="T83" fmla="*/ 991 h 258"/>
                <a:gd name="T84" fmla="*/ 10169 w 278"/>
                <a:gd name="T85" fmla="*/ 1954 h 258"/>
                <a:gd name="T86" fmla="*/ 10169 w 278"/>
                <a:gd name="T87" fmla="*/ 2013 h 25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78" h="258">
                  <a:moveTo>
                    <a:pt x="264" y="223"/>
                  </a:moveTo>
                  <a:lnTo>
                    <a:pt x="248" y="223"/>
                  </a:lnTo>
                  <a:lnTo>
                    <a:pt x="248" y="133"/>
                  </a:lnTo>
                  <a:lnTo>
                    <a:pt x="264" y="133"/>
                  </a:lnTo>
                  <a:lnTo>
                    <a:pt x="264" y="115"/>
                  </a:lnTo>
                  <a:lnTo>
                    <a:pt x="13" y="115"/>
                  </a:lnTo>
                  <a:lnTo>
                    <a:pt x="13" y="133"/>
                  </a:lnTo>
                  <a:lnTo>
                    <a:pt x="29" y="133"/>
                  </a:lnTo>
                  <a:lnTo>
                    <a:pt x="29" y="223"/>
                  </a:lnTo>
                  <a:lnTo>
                    <a:pt x="13" y="223"/>
                  </a:lnTo>
                  <a:lnTo>
                    <a:pt x="13" y="239"/>
                  </a:lnTo>
                  <a:lnTo>
                    <a:pt x="0" y="239"/>
                  </a:lnTo>
                  <a:lnTo>
                    <a:pt x="0" y="258"/>
                  </a:lnTo>
                  <a:lnTo>
                    <a:pt x="278" y="258"/>
                  </a:lnTo>
                  <a:lnTo>
                    <a:pt x="278" y="239"/>
                  </a:lnTo>
                  <a:lnTo>
                    <a:pt x="264" y="239"/>
                  </a:lnTo>
                  <a:lnTo>
                    <a:pt x="264" y="223"/>
                  </a:lnTo>
                  <a:close/>
                  <a:moveTo>
                    <a:pt x="91" y="223"/>
                  </a:moveTo>
                  <a:lnTo>
                    <a:pt x="61" y="223"/>
                  </a:lnTo>
                  <a:lnTo>
                    <a:pt x="61" y="133"/>
                  </a:lnTo>
                  <a:lnTo>
                    <a:pt x="91" y="133"/>
                  </a:lnTo>
                  <a:lnTo>
                    <a:pt x="91" y="223"/>
                  </a:lnTo>
                  <a:close/>
                  <a:moveTo>
                    <a:pt x="155" y="223"/>
                  </a:moveTo>
                  <a:lnTo>
                    <a:pt x="123" y="223"/>
                  </a:lnTo>
                  <a:lnTo>
                    <a:pt x="123" y="133"/>
                  </a:lnTo>
                  <a:lnTo>
                    <a:pt x="155" y="133"/>
                  </a:lnTo>
                  <a:lnTo>
                    <a:pt x="155" y="223"/>
                  </a:lnTo>
                  <a:close/>
                  <a:moveTo>
                    <a:pt x="217" y="223"/>
                  </a:moveTo>
                  <a:lnTo>
                    <a:pt x="187" y="223"/>
                  </a:lnTo>
                  <a:lnTo>
                    <a:pt x="187" y="133"/>
                  </a:lnTo>
                  <a:lnTo>
                    <a:pt x="217" y="133"/>
                  </a:lnTo>
                  <a:lnTo>
                    <a:pt x="217" y="223"/>
                  </a:lnTo>
                  <a:close/>
                  <a:moveTo>
                    <a:pt x="139" y="0"/>
                  </a:moveTo>
                  <a:lnTo>
                    <a:pt x="0" y="93"/>
                  </a:lnTo>
                  <a:lnTo>
                    <a:pt x="0" y="101"/>
                  </a:lnTo>
                  <a:lnTo>
                    <a:pt x="278" y="101"/>
                  </a:lnTo>
                  <a:lnTo>
                    <a:pt x="278" y="93"/>
                  </a:lnTo>
                  <a:lnTo>
                    <a:pt x="139" y="0"/>
                  </a:lnTo>
                  <a:close/>
                  <a:moveTo>
                    <a:pt x="187" y="71"/>
                  </a:moveTo>
                  <a:lnTo>
                    <a:pt x="89" y="71"/>
                  </a:lnTo>
                  <a:lnTo>
                    <a:pt x="89" y="69"/>
                  </a:lnTo>
                  <a:lnTo>
                    <a:pt x="139" y="35"/>
                  </a:lnTo>
                  <a:lnTo>
                    <a:pt x="187" y="69"/>
                  </a:lnTo>
                  <a:lnTo>
                    <a:pt x="187" y="71"/>
                  </a:lnTo>
                  <a:close/>
                </a:path>
              </a:pathLst>
            </a:custGeom>
            <a:solidFill>
              <a:srgbClr val="99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5703" name="文本框 16391">
              <a:extLst>
                <a:ext uri="{FF2B5EF4-FFF2-40B4-BE49-F238E27FC236}">
                  <a16:creationId xmlns:a16="http://schemas.microsoft.com/office/drawing/2014/main" id="{9DAE16D9-C463-4EF6-BA11-0A63FA6F55D7}"/>
                </a:ext>
              </a:extLst>
            </p:cNvPr>
            <p:cNvSpPr txBox="1">
              <a:spLocks noChangeArrowheads="1"/>
            </p:cNvSpPr>
            <p:nvPr/>
          </p:nvSpPr>
          <p:spPr bwMode="auto">
            <a:xfrm>
              <a:off x="577" y="698"/>
              <a:ext cx="1337"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spcBef>
                  <a:spcPct val="0"/>
                </a:spcBef>
                <a:buClrTx/>
                <a:buSzTx/>
                <a:buFontTx/>
                <a:buNone/>
              </a:pPr>
              <a:r>
                <a:rPr lang="zh-CN" altLang="en-US" sz="1800" b="1">
                  <a:latin typeface="Arial" panose="020B0604020202020204" pitchFamily="34" charset="0"/>
                  <a:ea typeface="微软雅黑" panose="020B0503020204020204" pitchFamily="34" charset="-122"/>
                </a:rPr>
                <a:t>财政</a:t>
              </a:r>
            </a:p>
          </p:txBody>
        </p:sp>
      </p:grpSp>
      <p:grpSp>
        <p:nvGrpSpPr>
          <p:cNvPr id="16393" name="组合 16392">
            <a:extLst>
              <a:ext uri="{FF2B5EF4-FFF2-40B4-BE49-F238E27FC236}">
                <a16:creationId xmlns:a16="http://schemas.microsoft.com/office/drawing/2014/main" id="{D7AAAA60-B745-431A-B37F-FA7840388DD8}"/>
              </a:ext>
            </a:extLst>
          </p:cNvPr>
          <p:cNvGrpSpPr>
            <a:grpSpLocks/>
          </p:cNvGrpSpPr>
          <p:nvPr/>
        </p:nvGrpSpPr>
        <p:grpSpPr bwMode="auto">
          <a:xfrm>
            <a:off x="7451725" y="2997200"/>
            <a:ext cx="1295400" cy="866775"/>
            <a:chOff x="0" y="0"/>
            <a:chExt cx="1814" cy="1364"/>
          </a:xfrm>
        </p:grpSpPr>
        <p:sp>
          <p:nvSpPr>
            <p:cNvPr id="25700" name="Freeform 165">
              <a:extLst>
                <a:ext uri="{FF2B5EF4-FFF2-40B4-BE49-F238E27FC236}">
                  <a16:creationId xmlns:a16="http://schemas.microsoft.com/office/drawing/2014/main" id="{76928F64-2607-4951-BECF-B0471BD67DAF}"/>
                </a:ext>
              </a:extLst>
            </p:cNvPr>
            <p:cNvSpPr>
              <a:spLocks noEditPoints="1" noChangeArrowheads="1"/>
            </p:cNvSpPr>
            <p:nvPr/>
          </p:nvSpPr>
          <p:spPr bwMode="auto">
            <a:xfrm>
              <a:off x="0" y="0"/>
              <a:ext cx="1814" cy="1365"/>
            </a:xfrm>
            <a:custGeom>
              <a:avLst/>
              <a:gdLst>
                <a:gd name="T0" fmla="*/ 11243 w 278"/>
                <a:gd name="T1" fmla="*/ 6243 h 258"/>
                <a:gd name="T2" fmla="*/ 10558 w 278"/>
                <a:gd name="T3" fmla="*/ 6243 h 258"/>
                <a:gd name="T4" fmla="*/ 10558 w 278"/>
                <a:gd name="T5" fmla="*/ 3725 h 258"/>
                <a:gd name="T6" fmla="*/ 11243 w 278"/>
                <a:gd name="T7" fmla="*/ 3725 h 258"/>
                <a:gd name="T8" fmla="*/ 11243 w 278"/>
                <a:gd name="T9" fmla="*/ 3217 h 258"/>
                <a:gd name="T10" fmla="*/ 555 w 278"/>
                <a:gd name="T11" fmla="*/ 3217 h 258"/>
                <a:gd name="T12" fmla="*/ 555 w 278"/>
                <a:gd name="T13" fmla="*/ 3725 h 258"/>
                <a:gd name="T14" fmla="*/ 1233 w 278"/>
                <a:gd name="T15" fmla="*/ 3725 h 258"/>
                <a:gd name="T16" fmla="*/ 1233 w 278"/>
                <a:gd name="T17" fmla="*/ 6243 h 258"/>
                <a:gd name="T18" fmla="*/ 555 w 278"/>
                <a:gd name="T19" fmla="*/ 6243 h 258"/>
                <a:gd name="T20" fmla="*/ 555 w 278"/>
                <a:gd name="T21" fmla="*/ 6687 h 258"/>
                <a:gd name="T22" fmla="*/ 0 w 278"/>
                <a:gd name="T23" fmla="*/ 6687 h 258"/>
                <a:gd name="T24" fmla="*/ 0 w 278"/>
                <a:gd name="T25" fmla="*/ 7222 h 258"/>
                <a:gd name="T26" fmla="*/ 11837 w 278"/>
                <a:gd name="T27" fmla="*/ 7222 h 258"/>
                <a:gd name="T28" fmla="*/ 11837 w 278"/>
                <a:gd name="T29" fmla="*/ 6687 h 258"/>
                <a:gd name="T30" fmla="*/ 11243 w 278"/>
                <a:gd name="T31" fmla="*/ 6687 h 258"/>
                <a:gd name="T32" fmla="*/ 11243 w 278"/>
                <a:gd name="T33" fmla="*/ 6243 h 258"/>
                <a:gd name="T34" fmla="*/ 3876 w 278"/>
                <a:gd name="T35" fmla="*/ 6243 h 258"/>
                <a:gd name="T36" fmla="*/ 2597 w 278"/>
                <a:gd name="T37" fmla="*/ 6243 h 258"/>
                <a:gd name="T38" fmla="*/ 2597 w 278"/>
                <a:gd name="T39" fmla="*/ 3725 h 258"/>
                <a:gd name="T40" fmla="*/ 3876 w 278"/>
                <a:gd name="T41" fmla="*/ 3725 h 258"/>
                <a:gd name="T42" fmla="*/ 3876 w 278"/>
                <a:gd name="T43" fmla="*/ 6243 h 258"/>
                <a:gd name="T44" fmla="*/ 6597 w 278"/>
                <a:gd name="T45" fmla="*/ 6243 h 258"/>
                <a:gd name="T46" fmla="*/ 5240 w 278"/>
                <a:gd name="T47" fmla="*/ 6243 h 258"/>
                <a:gd name="T48" fmla="*/ 5240 w 278"/>
                <a:gd name="T49" fmla="*/ 3725 h 258"/>
                <a:gd name="T50" fmla="*/ 6597 w 278"/>
                <a:gd name="T51" fmla="*/ 3725 h 258"/>
                <a:gd name="T52" fmla="*/ 6597 w 278"/>
                <a:gd name="T53" fmla="*/ 6243 h 258"/>
                <a:gd name="T54" fmla="*/ 9240 w 278"/>
                <a:gd name="T55" fmla="*/ 6243 h 258"/>
                <a:gd name="T56" fmla="*/ 7961 w 278"/>
                <a:gd name="T57" fmla="*/ 6243 h 258"/>
                <a:gd name="T58" fmla="*/ 7961 w 278"/>
                <a:gd name="T59" fmla="*/ 3725 h 258"/>
                <a:gd name="T60" fmla="*/ 9240 w 278"/>
                <a:gd name="T61" fmla="*/ 3725 h 258"/>
                <a:gd name="T62" fmla="*/ 9240 w 278"/>
                <a:gd name="T63" fmla="*/ 6243 h 258"/>
                <a:gd name="T64" fmla="*/ 5918 w 278"/>
                <a:gd name="T65" fmla="*/ 0 h 258"/>
                <a:gd name="T66" fmla="*/ 0 w 278"/>
                <a:gd name="T67" fmla="*/ 2603 h 258"/>
                <a:gd name="T68" fmla="*/ 0 w 278"/>
                <a:gd name="T69" fmla="*/ 2825 h 258"/>
                <a:gd name="T70" fmla="*/ 11837 w 278"/>
                <a:gd name="T71" fmla="*/ 2825 h 258"/>
                <a:gd name="T72" fmla="*/ 11837 w 278"/>
                <a:gd name="T73" fmla="*/ 2603 h 258"/>
                <a:gd name="T74" fmla="*/ 5918 w 278"/>
                <a:gd name="T75" fmla="*/ 0 h 258"/>
                <a:gd name="T76" fmla="*/ 7961 w 278"/>
                <a:gd name="T77" fmla="*/ 1989 h 258"/>
                <a:gd name="T78" fmla="*/ 3791 w 278"/>
                <a:gd name="T79" fmla="*/ 1989 h 258"/>
                <a:gd name="T80" fmla="*/ 3791 w 278"/>
                <a:gd name="T81" fmla="*/ 1931 h 258"/>
                <a:gd name="T82" fmla="*/ 5918 w 278"/>
                <a:gd name="T83" fmla="*/ 979 h 258"/>
                <a:gd name="T84" fmla="*/ 7961 w 278"/>
                <a:gd name="T85" fmla="*/ 1931 h 258"/>
                <a:gd name="T86" fmla="*/ 7961 w 278"/>
                <a:gd name="T87" fmla="*/ 1989 h 25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78" h="258">
                  <a:moveTo>
                    <a:pt x="264" y="223"/>
                  </a:moveTo>
                  <a:lnTo>
                    <a:pt x="248" y="223"/>
                  </a:lnTo>
                  <a:lnTo>
                    <a:pt x="248" y="133"/>
                  </a:lnTo>
                  <a:lnTo>
                    <a:pt x="264" y="133"/>
                  </a:lnTo>
                  <a:lnTo>
                    <a:pt x="264" y="115"/>
                  </a:lnTo>
                  <a:lnTo>
                    <a:pt x="13" y="115"/>
                  </a:lnTo>
                  <a:lnTo>
                    <a:pt x="13" y="133"/>
                  </a:lnTo>
                  <a:lnTo>
                    <a:pt x="29" y="133"/>
                  </a:lnTo>
                  <a:lnTo>
                    <a:pt x="29" y="223"/>
                  </a:lnTo>
                  <a:lnTo>
                    <a:pt x="13" y="223"/>
                  </a:lnTo>
                  <a:lnTo>
                    <a:pt x="13" y="239"/>
                  </a:lnTo>
                  <a:lnTo>
                    <a:pt x="0" y="239"/>
                  </a:lnTo>
                  <a:lnTo>
                    <a:pt x="0" y="258"/>
                  </a:lnTo>
                  <a:lnTo>
                    <a:pt x="278" y="258"/>
                  </a:lnTo>
                  <a:lnTo>
                    <a:pt x="278" y="239"/>
                  </a:lnTo>
                  <a:lnTo>
                    <a:pt x="264" y="239"/>
                  </a:lnTo>
                  <a:lnTo>
                    <a:pt x="264" y="223"/>
                  </a:lnTo>
                  <a:close/>
                  <a:moveTo>
                    <a:pt x="91" y="223"/>
                  </a:moveTo>
                  <a:lnTo>
                    <a:pt x="61" y="223"/>
                  </a:lnTo>
                  <a:lnTo>
                    <a:pt x="61" y="133"/>
                  </a:lnTo>
                  <a:lnTo>
                    <a:pt x="91" y="133"/>
                  </a:lnTo>
                  <a:lnTo>
                    <a:pt x="91" y="223"/>
                  </a:lnTo>
                  <a:close/>
                  <a:moveTo>
                    <a:pt x="155" y="223"/>
                  </a:moveTo>
                  <a:lnTo>
                    <a:pt x="123" y="223"/>
                  </a:lnTo>
                  <a:lnTo>
                    <a:pt x="123" y="133"/>
                  </a:lnTo>
                  <a:lnTo>
                    <a:pt x="155" y="133"/>
                  </a:lnTo>
                  <a:lnTo>
                    <a:pt x="155" y="223"/>
                  </a:lnTo>
                  <a:close/>
                  <a:moveTo>
                    <a:pt x="217" y="223"/>
                  </a:moveTo>
                  <a:lnTo>
                    <a:pt x="187" y="223"/>
                  </a:lnTo>
                  <a:lnTo>
                    <a:pt x="187" y="133"/>
                  </a:lnTo>
                  <a:lnTo>
                    <a:pt x="217" y="133"/>
                  </a:lnTo>
                  <a:lnTo>
                    <a:pt x="217" y="223"/>
                  </a:lnTo>
                  <a:close/>
                  <a:moveTo>
                    <a:pt x="139" y="0"/>
                  </a:moveTo>
                  <a:lnTo>
                    <a:pt x="0" y="93"/>
                  </a:lnTo>
                  <a:lnTo>
                    <a:pt x="0" y="101"/>
                  </a:lnTo>
                  <a:lnTo>
                    <a:pt x="278" y="101"/>
                  </a:lnTo>
                  <a:lnTo>
                    <a:pt x="278" y="93"/>
                  </a:lnTo>
                  <a:lnTo>
                    <a:pt x="139" y="0"/>
                  </a:lnTo>
                  <a:close/>
                  <a:moveTo>
                    <a:pt x="187" y="71"/>
                  </a:moveTo>
                  <a:lnTo>
                    <a:pt x="89" y="71"/>
                  </a:lnTo>
                  <a:lnTo>
                    <a:pt x="89" y="69"/>
                  </a:lnTo>
                  <a:lnTo>
                    <a:pt x="139" y="35"/>
                  </a:lnTo>
                  <a:lnTo>
                    <a:pt x="187" y="69"/>
                  </a:lnTo>
                  <a:lnTo>
                    <a:pt x="187" y="71"/>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5701" name="文本框 16394">
              <a:extLst>
                <a:ext uri="{FF2B5EF4-FFF2-40B4-BE49-F238E27FC236}">
                  <a16:creationId xmlns:a16="http://schemas.microsoft.com/office/drawing/2014/main" id="{E2ADA522-3BCD-4B61-868D-590D8FDAA04A}"/>
                </a:ext>
              </a:extLst>
            </p:cNvPr>
            <p:cNvSpPr txBox="1">
              <a:spLocks noChangeArrowheads="1"/>
            </p:cNvSpPr>
            <p:nvPr/>
          </p:nvSpPr>
          <p:spPr bwMode="auto">
            <a:xfrm>
              <a:off x="312" y="596"/>
              <a:ext cx="1337"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spcBef>
                  <a:spcPct val="0"/>
                </a:spcBef>
                <a:buClrTx/>
                <a:buSzTx/>
                <a:buFontTx/>
                <a:buNone/>
              </a:pPr>
              <a:r>
                <a:rPr lang="zh-CN" altLang="en-US" sz="1800" b="1">
                  <a:latin typeface="Arial" panose="020B0604020202020204" pitchFamily="34" charset="0"/>
                  <a:ea typeface="微软雅黑" panose="020B0503020204020204" pitchFamily="34" charset="-122"/>
                </a:rPr>
                <a:t> 银行</a:t>
              </a:r>
            </a:p>
          </p:txBody>
        </p:sp>
      </p:grpSp>
      <p:grpSp>
        <p:nvGrpSpPr>
          <p:cNvPr id="16396" name="组合 16395">
            <a:extLst>
              <a:ext uri="{FF2B5EF4-FFF2-40B4-BE49-F238E27FC236}">
                <a16:creationId xmlns:a16="http://schemas.microsoft.com/office/drawing/2014/main" id="{536E091B-7E8F-486E-8ABD-4845F39C8F08}"/>
              </a:ext>
            </a:extLst>
          </p:cNvPr>
          <p:cNvGrpSpPr>
            <a:grpSpLocks/>
          </p:cNvGrpSpPr>
          <p:nvPr/>
        </p:nvGrpSpPr>
        <p:grpSpPr bwMode="auto">
          <a:xfrm>
            <a:off x="5292725" y="1474788"/>
            <a:ext cx="1384300" cy="842962"/>
            <a:chOff x="0" y="0"/>
            <a:chExt cx="2184" cy="1326"/>
          </a:xfrm>
        </p:grpSpPr>
        <p:sp>
          <p:nvSpPr>
            <p:cNvPr id="25698" name="Freeform 165">
              <a:extLst>
                <a:ext uri="{FF2B5EF4-FFF2-40B4-BE49-F238E27FC236}">
                  <a16:creationId xmlns:a16="http://schemas.microsoft.com/office/drawing/2014/main" id="{897C42A1-5436-472B-BEC5-53C48A0C6F02}"/>
                </a:ext>
              </a:extLst>
            </p:cNvPr>
            <p:cNvSpPr>
              <a:spLocks noEditPoints="1" noChangeArrowheads="1"/>
            </p:cNvSpPr>
            <p:nvPr/>
          </p:nvSpPr>
          <p:spPr bwMode="auto">
            <a:xfrm>
              <a:off x="0" y="0"/>
              <a:ext cx="2185" cy="1327"/>
            </a:xfrm>
            <a:custGeom>
              <a:avLst/>
              <a:gdLst>
                <a:gd name="T0" fmla="*/ 16309 w 278"/>
                <a:gd name="T1" fmla="*/ 5899 h 258"/>
                <a:gd name="T2" fmla="*/ 15319 w 278"/>
                <a:gd name="T3" fmla="*/ 5899 h 258"/>
                <a:gd name="T4" fmla="*/ 15319 w 278"/>
                <a:gd name="T5" fmla="*/ 3518 h 258"/>
                <a:gd name="T6" fmla="*/ 16309 w 278"/>
                <a:gd name="T7" fmla="*/ 3518 h 258"/>
                <a:gd name="T8" fmla="*/ 16309 w 278"/>
                <a:gd name="T9" fmla="*/ 3040 h 258"/>
                <a:gd name="T10" fmla="*/ 802 w 278"/>
                <a:gd name="T11" fmla="*/ 3040 h 258"/>
                <a:gd name="T12" fmla="*/ 802 w 278"/>
                <a:gd name="T13" fmla="*/ 3518 h 258"/>
                <a:gd name="T14" fmla="*/ 1792 w 278"/>
                <a:gd name="T15" fmla="*/ 3518 h 258"/>
                <a:gd name="T16" fmla="*/ 1792 w 278"/>
                <a:gd name="T17" fmla="*/ 5899 h 258"/>
                <a:gd name="T18" fmla="*/ 802 w 278"/>
                <a:gd name="T19" fmla="*/ 5899 h 258"/>
                <a:gd name="T20" fmla="*/ 802 w 278"/>
                <a:gd name="T21" fmla="*/ 6321 h 258"/>
                <a:gd name="T22" fmla="*/ 0 w 278"/>
                <a:gd name="T23" fmla="*/ 6321 h 258"/>
                <a:gd name="T24" fmla="*/ 0 w 278"/>
                <a:gd name="T25" fmla="*/ 6825 h 258"/>
                <a:gd name="T26" fmla="*/ 17173 w 278"/>
                <a:gd name="T27" fmla="*/ 6825 h 258"/>
                <a:gd name="T28" fmla="*/ 17173 w 278"/>
                <a:gd name="T29" fmla="*/ 6321 h 258"/>
                <a:gd name="T30" fmla="*/ 16309 w 278"/>
                <a:gd name="T31" fmla="*/ 6321 h 258"/>
                <a:gd name="T32" fmla="*/ 16309 w 278"/>
                <a:gd name="T33" fmla="*/ 5899 h 258"/>
                <a:gd name="T34" fmla="*/ 5620 w 278"/>
                <a:gd name="T35" fmla="*/ 5899 h 258"/>
                <a:gd name="T36" fmla="*/ 3765 w 278"/>
                <a:gd name="T37" fmla="*/ 5899 h 258"/>
                <a:gd name="T38" fmla="*/ 3765 w 278"/>
                <a:gd name="T39" fmla="*/ 3518 h 258"/>
                <a:gd name="T40" fmla="*/ 5620 w 278"/>
                <a:gd name="T41" fmla="*/ 3518 h 258"/>
                <a:gd name="T42" fmla="*/ 5620 w 278"/>
                <a:gd name="T43" fmla="*/ 5899 h 258"/>
                <a:gd name="T44" fmla="*/ 9573 w 278"/>
                <a:gd name="T45" fmla="*/ 5899 h 258"/>
                <a:gd name="T46" fmla="*/ 7600 w 278"/>
                <a:gd name="T47" fmla="*/ 5899 h 258"/>
                <a:gd name="T48" fmla="*/ 7600 w 278"/>
                <a:gd name="T49" fmla="*/ 3518 h 258"/>
                <a:gd name="T50" fmla="*/ 9573 w 278"/>
                <a:gd name="T51" fmla="*/ 3518 h 258"/>
                <a:gd name="T52" fmla="*/ 9573 w 278"/>
                <a:gd name="T53" fmla="*/ 5899 h 258"/>
                <a:gd name="T54" fmla="*/ 13409 w 278"/>
                <a:gd name="T55" fmla="*/ 5899 h 258"/>
                <a:gd name="T56" fmla="*/ 11554 w 278"/>
                <a:gd name="T57" fmla="*/ 5899 h 258"/>
                <a:gd name="T58" fmla="*/ 11554 w 278"/>
                <a:gd name="T59" fmla="*/ 3518 h 258"/>
                <a:gd name="T60" fmla="*/ 13409 w 278"/>
                <a:gd name="T61" fmla="*/ 3518 h 258"/>
                <a:gd name="T62" fmla="*/ 13409 w 278"/>
                <a:gd name="T63" fmla="*/ 5899 h 258"/>
                <a:gd name="T64" fmla="*/ 8591 w 278"/>
                <a:gd name="T65" fmla="*/ 0 h 258"/>
                <a:gd name="T66" fmla="*/ 0 w 278"/>
                <a:gd name="T67" fmla="*/ 2459 h 258"/>
                <a:gd name="T68" fmla="*/ 0 w 278"/>
                <a:gd name="T69" fmla="*/ 2669 h 258"/>
                <a:gd name="T70" fmla="*/ 17173 w 278"/>
                <a:gd name="T71" fmla="*/ 2669 h 258"/>
                <a:gd name="T72" fmla="*/ 17173 w 278"/>
                <a:gd name="T73" fmla="*/ 2459 h 258"/>
                <a:gd name="T74" fmla="*/ 8591 w 278"/>
                <a:gd name="T75" fmla="*/ 0 h 258"/>
                <a:gd name="T76" fmla="*/ 11554 w 278"/>
                <a:gd name="T77" fmla="*/ 1877 h 258"/>
                <a:gd name="T78" fmla="*/ 5502 w 278"/>
                <a:gd name="T79" fmla="*/ 1877 h 258"/>
                <a:gd name="T80" fmla="*/ 5502 w 278"/>
                <a:gd name="T81" fmla="*/ 1826 h 258"/>
                <a:gd name="T82" fmla="*/ 8591 w 278"/>
                <a:gd name="T83" fmla="*/ 926 h 258"/>
                <a:gd name="T84" fmla="*/ 11554 w 278"/>
                <a:gd name="T85" fmla="*/ 1826 h 258"/>
                <a:gd name="T86" fmla="*/ 11554 w 278"/>
                <a:gd name="T87" fmla="*/ 1877 h 25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78" h="258">
                  <a:moveTo>
                    <a:pt x="264" y="223"/>
                  </a:moveTo>
                  <a:lnTo>
                    <a:pt x="248" y="223"/>
                  </a:lnTo>
                  <a:lnTo>
                    <a:pt x="248" y="133"/>
                  </a:lnTo>
                  <a:lnTo>
                    <a:pt x="264" y="133"/>
                  </a:lnTo>
                  <a:lnTo>
                    <a:pt x="264" y="115"/>
                  </a:lnTo>
                  <a:lnTo>
                    <a:pt x="13" y="115"/>
                  </a:lnTo>
                  <a:lnTo>
                    <a:pt x="13" y="133"/>
                  </a:lnTo>
                  <a:lnTo>
                    <a:pt x="29" y="133"/>
                  </a:lnTo>
                  <a:lnTo>
                    <a:pt x="29" y="223"/>
                  </a:lnTo>
                  <a:lnTo>
                    <a:pt x="13" y="223"/>
                  </a:lnTo>
                  <a:lnTo>
                    <a:pt x="13" y="239"/>
                  </a:lnTo>
                  <a:lnTo>
                    <a:pt x="0" y="239"/>
                  </a:lnTo>
                  <a:lnTo>
                    <a:pt x="0" y="258"/>
                  </a:lnTo>
                  <a:lnTo>
                    <a:pt x="278" y="258"/>
                  </a:lnTo>
                  <a:lnTo>
                    <a:pt x="278" y="239"/>
                  </a:lnTo>
                  <a:lnTo>
                    <a:pt x="264" y="239"/>
                  </a:lnTo>
                  <a:lnTo>
                    <a:pt x="264" y="223"/>
                  </a:lnTo>
                  <a:close/>
                  <a:moveTo>
                    <a:pt x="91" y="223"/>
                  </a:moveTo>
                  <a:lnTo>
                    <a:pt x="61" y="223"/>
                  </a:lnTo>
                  <a:lnTo>
                    <a:pt x="61" y="133"/>
                  </a:lnTo>
                  <a:lnTo>
                    <a:pt x="91" y="133"/>
                  </a:lnTo>
                  <a:lnTo>
                    <a:pt x="91" y="223"/>
                  </a:lnTo>
                  <a:close/>
                  <a:moveTo>
                    <a:pt x="155" y="223"/>
                  </a:moveTo>
                  <a:lnTo>
                    <a:pt x="123" y="223"/>
                  </a:lnTo>
                  <a:lnTo>
                    <a:pt x="123" y="133"/>
                  </a:lnTo>
                  <a:lnTo>
                    <a:pt x="155" y="133"/>
                  </a:lnTo>
                  <a:lnTo>
                    <a:pt x="155" y="223"/>
                  </a:lnTo>
                  <a:close/>
                  <a:moveTo>
                    <a:pt x="217" y="223"/>
                  </a:moveTo>
                  <a:lnTo>
                    <a:pt x="187" y="223"/>
                  </a:lnTo>
                  <a:lnTo>
                    <a:pt x="187" y="133"/>
                  </a:lnTo>
                  <a:lnTo>
                    <a:pt x="217" y="133"/>
                  </a:lnTo>
                  <a:lnTo>
                    <a:pt x="217" y="223"/>
                  </a:lnTo>
                  <a:close/>
                  <a:moveTo>
                    <a:pt x="139" y="0"/>
                  </a:moveTo>
                  <a:lnTo>
                    <a:pt x="0" y="93"/>
                  </a:lnTo>
                  <a:lnTo>
                    <a:pt x="0" y="101"/>
                  </a:lnTo>
                  <a:lnTo>
                    <a:pt x="278" y="101"/>
                  </a:lnTo>
                  <a:lnTo>
                    <a:pt x="278" y="93"/>
                  </a:lnTo>
                  <a:lnTo>
                    <a:pt x="139" y="0"/>
                  </a:lnTo>
                  <a:close/>
                  <a:moveTo>
                    <a:pt x="187" y="71"/>
                  </a:moveTo>
                  <a:lnTo>
                    <a:pt x="89" y="71"/>
                  </a:lnTo>
                  <a:lnTo>
                    <a:pt x="89" y="69"/>
                  </a:lnTo>
                  <a:lnTo>
                    <a:pt x="139" y="35"/>
                  </a:lnTo>
                  <a:lnTo>
                    <a:pt x="187" y="69"/>
                  </a:lnTo>
                  <a:lnTo>
                    <a:pt x="187" y="71"/>
                  </a:lnTo>
                  <a:close/>
                </a:path>
              </a:pathLst>
            </a:custGeom>
            <a:solidFill>
              <a:srgbClr val="33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5699" name="文本框 16397">
              <a:extLst>
                <a:ext uri="{FF2B5EF4-FFF2-40B4-BE49-F238E27FC236}">
                  <a16:creationId xmlns:a16="http://schemas.microsoft.com/office/drawing/2014/main" id="{0EBD5A19-3906-4AFA-9F0A-746DA2FFCD78}"/>
                </a:ext>
              </a:extLst>
            </p:cNvPr>
            <p:cNvSpPr txBox="1">
              <a:spLocks noChangeArrowheads="1"/>
            </p:cNvSpPr>
            <p:nvPr/>
          </p:nvSpPr>
          <p:spPr bwMode="auto">
            <a:xfrm>
              <a:off x="516" y="676"/>
              <a:ext cx="1337"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spcBef>
                  <a:spcPct val="0"/>
                </a:spcBef>
                <a:buClrTx/>
                <a:buSzTx/>
                <a:buFontTx/>
                <a:buNone/>
              </a:pPr>
              <a:r>
                <a:rPr lang="zh-CN" altLang="en-US" sz="1800" b="1">
                  <a:latin typeface="Arial" panose="020B0604020202020204" pitchFamily="34" charset="0"/>
                  <a:ea typeface="微软雅黑" panose="020B0503020204020204" pitchFamily="34" charset="-122"/>
                </a:rPr>
                <a:t>银联</a:t>
              </a:r>
            </a:p>
          </p:txBody>
        </p:sp>
      </p:grpSp>
      <p:grpSp>
        <p:nvGrpSpPr>
          <p:cNvPr id="16399" name="组合 16398">
            <a:extLst>
              <a:ext uri="{FF2B5EF4-FFF2-40B4-BE49-F238E27FC236}">
                <a16:creationId xmlns:a16="http://schemas.microsoft.com/office/drawing/2014/main" id="{D86A74A4-6968-442B-95FE-1A153150982C}"/>
              </a:ext>
            </a:extLst>
          </p:cNvPr>
          <p:cNvGrpSpPr>
            <a:grpSpLocks/>
          </p:cNvGrpSpPr>
          <p:nvPr/>
        </p:nvGrpSpPr>
        <p:grpSpPr bwMode="auto">
          <a:xfrm>
            <a:off x="2243138" y="4613275"/>
            <a:ext cx="1347787" cy="842963"/>
            <a:chOff x="0" y="0"/>
            <a:chExt cx="2122" cy="1326"/>
          </a:xfrm>
        </p:grpSpPr>
        <p:sp>
          <p:nvSpPr>
            <p:cNvPr id="25696" name="Freeform 165">
              <a:extLst>
                <a:ext uri="{FF2B5EF4-FFF2-40B4-BE49-F238E27FC236}">
                  <a16:creationId xmlns:a16="http://schemas.microsoft.com/office/drawing/2014/main" id="{C0967D7F-49F0-433B-8F2D-2C76249C95F4}"/>
                </a:ext>
              </a:extLst>
            </p:cNvPr>
            <p:cNvSpPr>
              <a:spLocks noEditPoints="1" noChangeArrowheads="1"/>
            </p:cNvSpPr>
            <p:nvPr/>
          </p:nvSpPr>
          <p:spPr bwMode="auto">
            <a:xfrm>
              <a:off x="0" y="0"/>
              <a:ext cx="2123" cy="1327"/>
            </a:xfrm>
            <a:custGeom>
              <a:avLst/>
              <a:gdLst>
                <a:gd name="T0" fmla="*/ 15396 w 278"/>
                <a:gd name="T1" fmla="*/ 5899 h 258"/>
                <a:gd name="T2" fmla="*/ 14464 w 278"/>
                <a:gd name="T3" fmla="*/ 5899 h 258"/>
                <a:gd name="T4" fmla="*/ 14464 w 278"/>
                <a:gd name="T5" fmla="*/ 3518 h 258"/>
                <a:gd name="T6" fmla="*/ 15396 w 278"/>
                <a:gd name="T7" fmla="*/ 3518 h 258"/>
                <a:gd name="T8" fmla="*/ 15396 w 278"/>
                <a:gd name="T9" fmla="*/ 3040 h 258"/>
                <a:gd name="T10" fmla="*/ 756 w 278"/>
                <a:gd name="T11" fmla="*/ 3040 h 258"/>
                <a:gd name="T12" fmla="*/ 756 w 278"/>
                <a:gd name="T13" fmla="*/ 3518 h 258"/>
                <a:gd name="T14" fmla="*/ 1688 w 278"/>
                <a:gd name="T15" fmla="*/ 3518 h 258"/>
                <a:gd name="T16" fmla="*/ 1688 w 278"/>
                <a:gd name="T17" fmla="*/ 5899 h 258"/>
                <a:gd name="T18" fmla="*/ 756 w 278"/>
                <a:gd name="T19" fmla="*/ 5899 h 258"/>
                <a:gd name="T20" fmla="*/ 756 w 278"/>
                <a:gd name="T21" fmla="*/ 6321 h 258"/>
                <a:gd name="T22" fmla="*/ 0 w 278"/>
                <a:gd name="T23" fmla="*/ 6321 h 258"/>
                <a:gd name="T24" fmla="*/ 0 w 278"/>
                <a:gd name="T25" fmla="*/ 6825 h 258"/>
                <a:gd name="T26" fmla="*/ 16213 w 278"/>
                <a:gd name="T27" fmla="*/ 6825 h 258"/>
                <a:gd name="T28" fmla="*/ 16213 w 278"/>
                <a:gd name="T29" fmla="*/ 6321 h 258"/>
                <a:gd name="T30" fmla="*/ 15396 w 278"/>
                <a:gd name="T31" fmla="*/ 6321 h 258"/>
                <a:gd name="T32" fmla="*/ 15396 w 278"/>
                <a:gd name="T33" fmla="*/ 5899 h 258"/>
                <a:gd name="T34" fmla="*/ 5308 w 278"/>
                <a:gd name="T35" fmla="*/ 5899 h 258"/>
                <a:gd name="T36" fmla="*/ 3559 w 278"/>
                <a:gd name="T37" fmla="*/ 5899 h 258"/>
                <a:gd name="T38" fmla="*/ 3559 w 278"/>
                <a:gd name="T39" fmla="*/ 3518 h 258"/>
                <a:gd name="T40" fmla="*/ 5308 w 278"/>
                <a:gd name="T41" fmla="*/ 3518 h 258"/>
                <a:gd name="T42" fmla="*/ 5308 w 278"/>
                <a:gd name="T43" fmla="*/ 5899 h 258"/>
                <a:gd name="T44" fmla="*/ 9042 w 278"/>
                <a:gd name="T45" fmla="*/ 5899 h 258"/>
                <a:gd name="T46" fmla="*/ 7171 w 278"/>
                <a:gd name="T47" fmla="*/ 5899 h 258"/>
                <a:gd name="T48" fmla="*/ 7171 w 278"/>
                <a:gd name="T49" fmla="*/ 3518 h 258"/>
                <a:gd name="T50" fmla="*/ 9042 w 278"/>
                <a:gd name="T51" fmla="*/ 3518 h 258"/>
                <a:gd name="T52" fmla="*/ 9042 w 278"/>
                <a:gd name="T53" fmla="*/ 5899 h 258"/>
                <a:gd name="T54" fmla="*/ 12654 w 278"/>
                <a:gd name="T55" fmla="*/ 5899 h 258"/>
                <a:gd name="T56" fmla="*/ 10905 w 278"/>
                <a:gd name="T57" fmla="*/ 5899 h 258"/>
                <a:gd name="T58" fmla="*/ 10905 w 278"/>
                <a:gd name="T59" fmla="*/ 3518 h 258"/>
                <a:gd name="T60" fmla="*/ 12654 w 278"/>
                <a:gd name="T61" fmla="*/ 3518 h 258"/>
                <a:gd name="T62" fmla="*/ 12654 w 278"/>
                <a:gd name="T63" fmla="*/ 5899 h 258"/>
                <a:gd name="T64" fmla="*/ 8110 w 278"/>
                <a:gd name="T65" fmla="*/ 0 h 258"/>
                <a:gd name="T66" fmla="*/ 0 w 278"/>
                <a:gd name="T67" fmla="*/ 2459 h 258"/>
                <a:gd name="T68" fmla="*/ 0 w 278"/>
                <a:gd name="T69" fmla="*/ 2669 h 258"/>
                <a:gd name="T70" fmla="*/ 16213 w 278"/>
                <a:gd name="T71" fmla="*/ 2669 h 258"/>
                <a:gd name="T72" fmla="*/ 16213 w 278"/>
                <a:gd name="T73" fmla="*/ 2459 h 258"/>
                <a:gd name="T74" fmla="*/ 8110 w 278"/>
                <a:gd name="T75" fmla="*/ 0 h 258"/>
                <a:gd name="T76" fmla="*/ 10905 w 278"/>
                <a:gd name="T77" fmla="*/ 1877 h 258"/>
                <a:gd name="T78" fmla="*/ 5193 w 278"/>
                <a:gd name="T79" fmla="*/ 1877 h 258"/>
                <a:gd name="T80" fmla="*/ 5193 w 278"/>
                <a:gd name="T81" fmla="*/ 1826 h 258"/>
                <a:gd name="T82" fmla="*/ 8110 w 278"/>
                <a:gd name="T83" fmla="*/ 926 h 258"/>
                <a:gd name="T84" fmla="*/ 10905 w 278"/>
                <a:gd name="T85" fmla="*/ 1826 h 258"/>
                <a:gd name="T86" fmla="*/ 10905 w 278"/>
                <a:gd name="T87" fmla="*/ 1877 h 25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78" h="258">
                  <a:moveTo>
                    <a:pt x="264" y="223"/>
                  </a:moveTo>
                  <a:lnTo>
                    <a:pt x="248" y="223"/>
                  </a:lnTo>
                  <a:lnTo>
                    <a:pt x="248" y="133"/>
                  </a:lnTo>
                  <a:lnTo>
                    <a:pt x="264" y="133"/>
                  </a:lnTo>
                  <a:lnTo>
                    <a:pt x="264" y="115"/>
                  </a:lnTo>
                  <a:lnTo>
                    <a:pt x="13" y="115"/>
                  </a:lnTo>
                  <a:lnTo>
                    <a:pt x="13" y="133"/>
                  </a:lnTo>
                  <a:lnTo>
                    <a:pt x="29" y="133"/>
                  </a:lnTo>
                  <a:lnTo>
                    <a:pt x="29" y="223"/>
                  </a:lnTo>
                  <a:lnTo>
                    <a:pt x="13" y="223"/>
                  </a:lnTo>
                  <a:lnTo>
                    <a:pt x="13" y="239"/>
                  </a:lnTo>
                  <a:lnTo>
                    <a:pt x="0" y="239"/>
                  </a:lnTo>
                  <a:lnTo>
                    <a:pt x="0" y="258"/>
                  </a:lnTo>
                  <a:lnTo>
                    <a:pt x="278" y="258"/>
                  </a:lnTo>
                  <a:lnTo>
                    <a:pt x="278" y="239"/>
                  </a:lnTo>
                  <a:lnTo>
                    <a:pt x="264" y="239"/>
                  </a:lnTo>
                  <a:lnTo>
                    <a:pt x="264" y="223"/>
                  </a:lnTo>
                  <a:close/>
                  <a:moveTo>
                    <a:pt x="91" y="223"/>
                  </a:moveTo>
                  <a:lnTo>
                    <a:pt x="61" y="223"/>
                  </a:lnTo>
                  <a:lnTo>
                    <a:pt x="61" y="133"/>
                  </a:lnTo>
                  <a:lnTo>
                    <a:pt x="91" y="133"/>
                  </a:lnTo>
                  <a:lnTo>
                    <a:pt x="91" y="223"/>
                  </a:lnTo>
                  <a:close/>
                  <a:moveTo>
                    <a:pt x="155" y="223"/>
                  </a:moveTo>
                  <a:lnTo>
                    <a:pt x="123" y="223"/>
                  </a:lnTo>
                  <a:lnTo>
                    <a:pt x="123" y="133"/>
                  </a:lnTo>
                  <a:lnTo>
                    <a:pt x="155" y="133"/>
                  </a:lnTo>
                  <a:lnTo>
                    <a:pt x="155" y="223"/>
                  </a:lnTo>
                  <a:close/>
                  <a:moveTo>
                    <a:pt x="217" y="223"/>
                  </a:moveTo>
                  <a:lnTo>
                    <a:pt x="187" y="223"/>
                  </a:lnTo>
                  <a:lnTo>
                    <a:pt x="187" y="133"/>
                  </a:lnTo>
                  <a:lnTo>
                    <a:pt x="217" y="133"/>
                  </a:lnTo>
                  <a:lnTo>
                    <a:pt x="217" y="223"/>
                  </a:lnTo>
                  <a:close/>
                  <a:moveTo>
                    <a:pt x="139" y="0"/>
                  </a:moveTo>
                  <a:lnTo>
                    <a:pt x="0" y="93"/>
                  </a:lnTo>
                  <a:lnTo>
                    <a:pt x="0" y="101"/>
                  </a:lnTo>
                  <a:lnTo>
                    <a:pt x="278" y="101"/>
                  </a:lnTo>
                  <a:lnTo>
                    <a:pt x="278" y="93"/>
                  </a:lnTo>
                  <a:lnTo>
                    <a:pt x="139" y="0"/>
                  </a:lnTo>
                  <a:close/>
                  <a:moveTo>
                    <a:pt x="187" y="71"/>
                  </a:moveTo>
                  <a:lnTo>
                    <a:pt x="89" y="71"/>
                  </a:lnTo>
                  <a:lnTo>
                    <a:pt x="89" y="69"/>
                  </a:lnTo>
                  <a:lnTo>
                    <a:pt x="139" y="35"/>
                  </a:lnTo>
                  <a:lnTo>
                    <a:pt x="187" y="69"/>
                  </a:lnTo>
                  <a:lnTo>
                    <a:pt x="187" y="71"/>
                  </a:lnTo>
                  <a:close/>
                </a:path>
              </a:pathLst>
            </a:custGeom>
            <a:solidFill>
              <a:srgbClr val="CC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5697" name="文本框 16400">
              <a:extLst>
                <a:ext uri="{FF2B5EF4-FFF2-40B4-BE49-F238E27FC236}">
                  <a16:creationId xmlns:a16="http://schemas.microsoft.com/office/drawing/2014/main" id="{FA953EE2-6FB5-4100-98E8-1428D1AFA4C1}"/>
                </a:ext>
              </a:extLst>
            </p:cNvPr>
            <p:cNvSpPr txBox="1">
              <a:spLocks noChangeArrowheads="1"/>
            </p:cNvSpPr>
            <p:nvPr/>
          </p:nvSpPr>
          <p:spPr bwMode="auto">
            <a:xfrm>
              <a:off x="417" y="616"/>
              <a:ext cx="1337"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spcBef>
                  <a:spcPct val="0"/>
                </a:spcBef>
                <a:buClrTx/>
                <a:buSzTx/>
                <a:buFontTx/>
                <a:buNone/>
              </a:pPr>
              <a:r>
                <a:rPr lang="zh-CN" altLang="en-US" sz="1800" b="1">
                  <a:latin typeface="Arial" panose="020B0604020202020204" pitchFamily="34" charset="0"/>
                  <a:ea typeface="微软雅黑" panose="020B0503020204020204" pitchFamily="34" charset="-122"/>
                </a:rPr>
                <a:t> 单位</a:t>
              </a:r>
            </a:p>
          </p:txBody>
        </p:sp>
      </p:grpSp>
      <p:grpSp>
        <p:nvGrpSpPr>
          <p:cNvPr id="16402" name="组合 16401">
            <a:extLst>
              <a:ext uri="{FF2B5EF4-FFF2-40B4-BE49-F238E27FC236}">
                <a16:creationId xmlns:a16="http://schemas.microsoft.com/office/drawing/2014/main" id="{CD24F2AE-8F3B-4A33-924D-D511588B6B50}"/>
              </a:ext>
            </a:extLst>
          </p:cNvPr>
          <p:cNvGrpSpPr>
            <a:grpSpLocks/>
          </p:cNvGrpSpPr>
          <p:nvPr/>
        </p:nvGrpSpPr>
        <p:grpSpPr bwMode="auto">
          <a:xfrm>
            <a:off x="2381250" y="1752600"/>
            <a:ext cx="1466850" cy="1244600"/>
            <a:chOff x="0" y="0"/>
            <a:chExt cx="2311" cy="1960"/>
          </a:xfrm>
        </p:grpSpPr>
        <p:sp>
          <p:nvSpPr>
            <p:cNvPr id="25690" name="Oval 21">
              <a:extLst>
                <a:ext uri="{FF2B5EF4-FFF2-40B4-BE49-F238E27FC236}">
                  <a16:creationId xmlns:a16="http://schemas.microsoft.com/office/drawing/2014/main" id="{B967284B-9C55-4442-A51E-DBA1CDD6B0E8}"/>
                </a:ext>
              </a:extLst>
            </p:cNvPr>
            <p:cNvSpPr>
              <a:spLocks noChangeArrowheads="1"/>
            </p:cNvSpPr>
            <p:nvPr/>
          </p:nvSpPr>
          <p:spPr bwMode="auto">
            <a:xfrm>
              <a:off x="0" y="0"/>
              <a:ext cx="1935" cy="1961"/>
            </a:xfrm>
            <a:prstGeom prst="ellipse">
              <a:avLst/>
            </a:prstGeom>
            <a:solidFill>
              <a:srgbClr val="0099FF"/>
            </a:solidFill>
            <a:ln>
              <a:noFill/>
            </a:ln>
            <a:extLst>
              <a:ext uri="{91240B29-F687-4F45-9708-019B960494DF}">
                <a14:hiddenLine xmlns:a14="http://schemas.microsoft.com/office/drawing/2010/main" w="9525">
                  <a:solidFill>
                    <a:srgbClr val="000000"/>
                  </a:solidFill>
                  <a:round/>
                  <a:headEnd/>
                  <a:tailEnd/>
                </a14:hiddenLine>
              </a:ext>
            </a:extLst>
          </p:spPr>
          <p:txBody>
            <a:bodyPr lIns="90170" tIns="46990" rIns="90170" bIns="46990"/>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spcBef>
                  <a:spcPct val="0"/>
                </a:spcBef>
                <a:buClrTx/>
                <a:buSzTx/>
                <a:buFontTx/>
                <a:buNone/>
              </a:pPr>
              <a:endParaRPr lang="zh-CN" altLang="zh-CN" sz="1800">
                <a:solidFill>
                  <a:srgbClr val="000000"/>
                </a:solidFill>
                <a:latin typeface="Arial" panose="020B0604020202020204" pitchFamily="34" charset="0"/>
                <a:ea typeface="宋体" panose="02010600030101010101" pitchFamily="2" charset="-122"/>
                <a:cs typeface="Calibri" panose="020F0502020204030204" pitchFamily="34" charset="0"/>
                <a:sym typeface="Calibri" panose="020F0502020204030204" pitchFamily="34" charset="0"/>
              </a:endParaRPr>
            </a:p>
          </p:txBody>
        </p:sp>
        <p:grpSp>
          <p:nvGrpSpPr>
            <p:cNvPr id="25691" name="组合 16403">
              <a:extLst>
                <a:ext uri="{FF2B5EF4-FFF2-40B4-BE49-F238E27FC236}">
                  <a16:creationId xmlns:a16="http://schemas.microsoft.com/office/drawing/2014/main" id="{89EEB70C-A1E1-43F2-96D6-6BC0A4F2D885}"/>
                </a:ext>
              </a:extLst>
            </p:cNvPr>
            <p:cNvGrpSpPr>
              <a:grpSpLocks/>
            </p:cNvGrpSpPr>
            <p:nvPr/>
          </p:nvGrpSpPr>
          <p:grpSpPr bwMode="auto">
            <a:xfrm>
              <a:off x="740" y="107"/>
              <a:ext cx="454" cy="567"/>
              <a:chOff x="0" y="0"/>
              <a:chExt cx="1015" cy="1373"/>
            </a:xfrm>
          </p:grpSpPr>
          <p:sp>
            <p:nvSpPr>
              <p:cNvPr id="25693" name="Freeform 338">
                <a:extLst>
                  <a:ext uri="{FF2B5EF4-FFF2-40B4-BE49-F238E27FC236}">
                    <a16:creationId xmlns:a16="http://schemas.microsoft.com/office/drawing/2014/main" id="{92126B20-D38E-49FD-BFA1-1BBE22549548}"/>
                  </a:ext>
                </a:extLst>
              </p:cNvPr>
              <p:cNvSpPr>
                <a:spLocks noEditPoints="1" noChangeArrowheads="1"/>
              </p:cNvSpPr>
              <p:nvPr/>
            </p:nvSpPr>
            <p:spPr bwMode="auto">
              <a:xfrm>
                <a:off x="583" y="759"/>
                <a:ext cx="210" cy="211"/>
              </a:xfrm>
              <a:custGeom>
                <a:avLst/>
                <a:gdLst>
                  <a:gd name="T0" fmla="*/ 380 w 58"/>
                  <a:gd name="T1" fmla="*/ 755 h 59"/>
                  <a:gd name="T2" fmla="*/ 0 w 58"/>
                  <a:gd name="T3" fmla="*/ 383 h 59"/>
                  <a:gd name="T4" fmla="*/ 380 w 58"/>
                  <a:gd name="T5" fmla="*/ 0 h 59"/>
                  <a:gd name="T6" fmla="*/ 760 w 58"/>
                  <a:gd name="T7" fmla="*/ 383 h 59"/>
                  <a:gd name="T8" fmla="*/ 380 w 58"/>
                  <a:gd name="T9" fmla="*/ 755 h 59"/>
                  <a:gd name="T10" fmla="*/ 380 w 58"/>
                  <a:gd name="T11" fmla="*/ 218 h 59"/>
                  <a:gd name="T12" fmla="*/ 224 w 58"/>
                  <a:gd name="T13" fmla="*/ 383 h 59"/>
                  <a:gd name="T14" fmla="*/ 380 w 58"/>
                  <a:gd name="T15" fmla="*/ 536 h 59"/>
                  <a:gd name="T16" fmla="*/ 550 w 58"/>
                  <a:gd name="T17" fmla="*/ 383 h 59"/>
                  <a:gd name="T18" fmla="*/ 380 w 58"/>
                  <a:gd name="T19" fmla="*/ 218 h 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8" h="59">
                    <a:moveTo>
                      <a:pt x="29" y="59"/>
                    </a:moveTo>
                    <a:cubicBezTo>
                      <a:pt x="13" y="59"/>
                      <a:pt x="0" y="46"/>
                      <a:pt x="0" y="30"/>
                    </a:cubicBezTo>
                    <a:cubicBezTo>
                      <a:pt x="0" y="14"/>
                      <a:pt x="13" y="0"/>
                      <a:pt x="29" y="0"/>
                    </a:cubicBezTo>
                    <a:cubicBezTo>
                      <a:pt x="45" y="0"/>
                      <a:pt x="58" y="14"/>
                      <a:pt x="58" y="30"/>
                    </a:cubicBezTo>
                    <a:cubicBezTo>
                      <a:pt x="58" y="46"/>
                      <a:pt x="45" y="59"/>
                      <a:pt x="29" y="59"/>
                    </a:cubicBezTo>
                    <a:close/>
                    <a:moveTo>
                      <a:pt x="29" y="17"/>
                    </a:moveTo>
                    <a:cubicBezTo>
                      <a:pt x="22" y="17"/>
                      <a:pt x="17" y="23"/>
                      <a:pt x="17" y="30"/>
                    </a:cubicBezTo>
                    <a:cubicBezTo>
                      <a:pt x="17" y="37"/>
                      <a:pt x="22" y="42"/>
                      <a:pt x="29" y="42"/>
                    </a:cubicBezTo>
                    <a:cubicBezTo>
                      <a:pt x="36" y="42"/>
                      <a:pt x="42" y="37"/>
                      <a:pt x="42" y="30"/>
                    </a:cubicBezTo>
                    <a:cubicBezTo>
                      <a:pt x="42" y="23"/>
                      <a:pt x="36" y="17"/>
                      <a:pt x="29" y="17"/>
                    </a:cubicBezTo>
                    <a:close/>
                  </a:path>
                </a:pathLst>
              </a:custGeom>
              <a:solidFill>
                <a:srgbClr val="42495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5694" name="Freeform 339">
                <a:extLst>
                  <a:ext uri="{FF2B5EF4-FFF2-40B4-BE49-F238E27FC236}">
                    <a16:creationId xmlns:a16="http://schemas.microsoft.com/office/drawing/2014/main" id="{619CB93F-25F7-4330-98F7-1E17BF2C7B6C}"/>
                  </a:ext>
                </a:extLst>
              </p:cNvPr>
              <p:cNvSpPr>
                <a:spLocks noEditPoints="1" noChangeArrowheads="1"/>
              </p:cNvSpPr>
              <p:nvPr/>
            </p:nvSpPr>
            <p:spPr bwMode="auto">
              <a:xfrm>
                <a:off x="0" y="375"/>
                <a:ext cx="994" cy="998"/>
              </a:xfrm>
              <a:custGeom>
                <a:avLst/>
                <a:gdLst>
                  <a:gd name="T0" fmla="*/ 2508 w 275"/>
                  <a:gd name="T1" fmla="*/ 398 h 278"/>
                  <a:gd name="T2" fmla="*/ 3004 w 275"/>
                  <a:gd name="T3" fmla="*/ 811 h 278"/>
                  <a:gd name="T4" fmla="*/ 2288 w 275"/>
                  <a:gd name="T5" fmla="*/ 363 h 278"/>
                  <a:gd name="T6" fmla="*/ 1804 w 275"/>
                  <a:gd name="T7" fmla="*/ 0 h 278"/>
                  <a:gd name="T8" fmla="*/ 1804 w 275"/>
                  <a:gd name="T9" fmla="*/ 3583 h 278"/>
                  <a:gd name="T10" fmla="*/ 2823 w 275"/>
                  <a:gd name="T11" fmla="*/ 323 h 278"/>
                  <a:gd name="T12" fmla="*/ 2274 w 275"/>
                  <a:gd name="T13" fmla="*/ 926 h 278"/>
                  <a:gd name="T14" fmla="*/ 1804 w 275"/>
                  <a:gd name="T15" fmla="*/ 284 h 278"/>
                  <a:gd name="T16" fmla="*/ 1084 w 275"/>
                  <a:gd name="T17" fmla="*/ 901 h 278"/>
                  <a:gd name="T18" fmla="*/ 1359 w 275"/>
                  <a:gd name="T19" fmla="*/ 298 h 278"/>
                  <a:gd name="T20" fmla="*/ 1034 w 275"/>
                  <a:gd name="T21" fmla="*/ 1134 h 278"/>
                  <a:gd name="T22" fmla="*/ 249 w 275"/>
                  <a:gd name="T23" fmla="*/ 1676 h 278"/>
                  <a:gd name="T24" fmla="*/ 459 w 275"/>
                  <a:gd name="T25" fmla="*/ 2563 h 278"/>
                  <a:gd name="T26" fmla="*/ 980 w 275"/>
                  <a:gd name="T27" fmla="*/ 1906 h 278"/>
                  <a:gd name="T28" fmla="*/ 459 w 275"/>
                  <a:gd name="T29" fmla="*/ 2563 h 278"/>
                  <a:gd name="T30" fmla="*/ 1084 w 275"/>
                  <a:gd name="T31" fmla="*/ 2682 h 278"/>
                  <a:gd name="T32" fmla="*/ 600 w 275"/>
                  <a:gd name="T33" fmla="*/ 2771 h 278"/>
                  <a:gd name="T34" fmla="*/ 1334 w 275"/>
                  <a:gd name="T35" fmla="*/ 2657 h 278"/>
                  <a:gd name="T36" fmla="*/ 1804 w 275"/>
                  <a:gd name="T37" fmla="*/ 3299 h 278"/>
                  <a:gd name="T38" fmla="*/ 2508 w 275"/>
                  <a:gd name="T39" fmla="*/ 2682 h 278"/>
                  <a:gd name="T40" fmla="*/ 2234 w 275"/>
                  <a:gd name="T41" fmla="*/ 3285 h 278"/>
                  <a:gd name="T42" fmla="*/ 2559 w 275"/>
                  <a:gd name="T43" fmla="*/ 2448 h 278"/>
                  <a:gd name="T44" fmla="*/ 2494 w 275"/>
                  <a:gd name="T45" fmla="*/ 2035 h 278"/>
                  <a:gd name="T46" fmla="*/ 2324 w 275"/>
                  <a:gd name="T47" fmla="*/ 2423 h 278"/>
                  <a:gd name="T48" fmla="*/ 1229 w 275"/>
                  <a:gd name="T49" fmla="*/ 1906 h 278"/>
                  <a:gd name="T50" fmla="*/ 2219 w 275"/>
                  <a:gd name="T51" fmla="*/ 1766 h 278"/>
                  <a:gd name="T52" fmla="*/ 1229 w 275"/>
                  <a:gd name="T53" fmla="*/ 1676 h 278"/>
                  <a:gd name="T54" fmla="*/ 1804 w 275"/>
                  <a:gd name="T55" fmla="*/ 1185 h 278"/>
                  <a:gd name="T56" fmla="*/ 2364 w 275"/>
                  <a:gd name="T57" fmla="*/ 1522 h 278"/>
                  <a:gd name="T58" fmla="*/ 2613 w 275"/>
                  <a:gd name="T59" fmla="*/ 1522 h 278"/>
                  <a:gd name="T60" fmla="*/ 3148 w 275"/>
                  <a:gd name="T61" fmla="*/ 1020 h 278"/>
                  <a:gd name="T62" fmla="*/ 2758 w 275"/>
                  <a:gd name="T63" fmla="*/ 1676 h 278"/>
                  <a:gd name="T64" fmla="*/ 2729 w 275"/>
                  <a:gd name="T65" fmla="*/ 1906 h 278"/>
                  <a:gd name="T66" fmla="*/ 3148 w 275"/>
                  <a:gd name="T67" fmla="*/ 2563 h 27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75" h="278">
                    <a:moveTo>
                      <a:pt x="216" y="25"/>
                    </a:moveTo>
                    <a:cubicBezTo>
                      <a:pt x="209" y="29"/>
                      <a:pt x="201" y="31"/>
                      <a:pt x="192" y="31"/>
                    </a:cubicBezTo>
                    <a:cubicBezTo>
                      <a:pt x="192" y="31"/>
                      <a:pt x="191" y="31"/>
                      <a:pt x="191" y="31"/>
                    </a:cubicBezTo>
                    <a:cubicBezTo>
                      <a:pt x="206" y="39"/>
                      <a:pt x="219" y="50"/>
                      <a:pt x="230" y="63"/>
                    </a:cubicBezTo>
                    <a:cubicBezTo>
                      <a:pt x="217" y="66"/>
                      <a:pt x="205" y="68"/>
                      <a:pt x="192" y="70"/>
                    </a:cubicBezTo>
                    <a:cubicBezTo>
                      <a:pt x="188" y="53"/>
                      <a:pt x="182" y="39"/>
                      <a:pt x="175" y="28"/>
                    </a:cubicBezTo>
                    <a:cubicBezTo>
                      <a:pt x="162" y="23"/>
                      <a:pt x="152" y="13"/>
                      <a:pt x="148" y="0"/>
                    </a:cubicBezTo>
                    <a:cubicBezTo>
                      <a:pt x="144" y="0"/>
                      <a:pt x="141" y="0"/>
                      <a:pt x="138" y="0"/>
                    </a:cubicBezTo>
                    <a:cubicBezTo>
                      <a:pt x="62" y="0"/>
                      <a:pt x="0" y="62"/>
                      <a:pt x="0" y="139"/>
                    </a:cubicBezTo>
                    <a:cubicBezTo>
                      <a:pt x="0" y="216"/>
                      <a:pt x="62" y="278"/>
                      <a:pt x="138" y="278"/>
                    </a:cubicBezTo>
                    <a:cubicBezTo>
                      <a:pt x="214" y="278"/>
                      <a:pt x="275" y="216"/>
                      <a:pt x="275" y="139"/>
                    </a:cubicBezTo>
                    <a:cubicBezTo>
                      <a:pt x="275" y="92"/>
                      <a:pt x="252" y="50"/>
                      <a:pt x="216" y="25"/>
                    </a:cubicBezTo>
                    <a:close/>
                    <a:moveTo>
                      <a:pt x="138" y="22"/>
                    </a:moveTo>
                    <a:cubicBezTo>
                      <a:pt x="151" y="22"/>
                      <a:pt x="165" y="41"/>
                      <a:pt x="174" y="72"/>
                    </a:cubicBezTo>
                    <a:cubicBezTo>
                      <a:pt x="150" y="74"/>
                      <a:pt x="126" y="74"/>
                      <a:pt x="102" y="72"/>
                    </a:cubicBezTo>
                    <a:cubicBezTo>
                      <a:pt x="111" y="41"/>
                      <a:pt x="125" y="22"/>
                      <a:pt x="138" y="22"/>
                    </a:cubicBezTo>
                    <a:close/>
                    <a:moveTo>
                      <a:pt x="104" y="23"/>
                    </a:moveTo>
                    <a:cubicBezTo>
                      <a:pt x="96" y="35"/>
                      <a:pt x="89" y="51"/>
                      <a:pt x="83" y="70"/>
                    </a:cubicBezTo>
                    <a:cubicBezTo>
                      <a:pt x="71" y="68"/>
                      <a:pt x="58" y="66"/>
                      <a:pt x="46" y="63"/>
                    </a:cubicBezTo>
                    <a:cubicBezTo>
                      <a:pt x="61" y="44"/>
                      <a:pt x="81" y="30"/>
                      <a:pt x="104" y="23"/>
                    </a:cubicBezTo>
                    <a:close/>
                    <a:moveTo>
                      <a:pt x="35" y="79"/>
                    </a:moveTo>
                    <a:cubicBezTo>
                      <a:pt x="50" y="83"/>
                      <a:pt x="64" y="86"/>
                      <a:pt x="79" y="88"/>
                    </a:cubicBezTo>
                    <a:cubicBezTo>
                      <a:pt x="77" y="101"/>
                      <a:pt x="76" y="115"/>
                      <a:pt x="75" y="130"/>
                    </a:cubicBezTo>
                    <a:cubicBezTo>
                      <a:pt x="19" y="130"/>
                      <a:pt x="19" y="130"/>
                      <a:pt x="19" y="130"/>
                    </a:cubicBezTo>
                    <a:cubicBezTo>
                      <a:pt x="21" y="111"/>
                      <a:pt x="26" y="94"/>
                      <a:pt x="35" y="79"/>
                    </a:cubicBezTo>
                    <a:close/>
                    <a:moveTo>
                      <a:pt x="35" y="199"/>
                    </a:moveTo>
                    <a:cubicBezTo>
                      <a:pt x="26" y="184"/>
                      <a:pt x="21" y="167"/>
                      <a:pt x="19" y="148"/>
                    </a:cubicBezTo>
                    <a:cubicBezTo>
                      <a:pt x="75" y="148"/>
                      <a:pt x="75" y="148"/>
                      <a:pt x="75" y="148"/>
                    </a:cubicBezTo>
                    <a:cubicBezTo>
                      <a:pt x="76" y="163"/>
                      <a:pt x="77" y="177"/>
                      <a:pt x="79" y="190"/>
                    </a:cubicBezTo>
                    <a:cubicBezTo>
                      <a:pt x="64" y="192"/>
                      <a:pt x="50" y="195"/>
                      <a:pt x="35" y="199"/>
                    </a:cubicBezTo>
                    <a:close/>
                    <a:moveTo>
                      <a:pt x="46" y="215"/>
                    </a:moveTo>
                    <a:cubicBezTo>
                      <a:pt x="58" y="213"/>
                      <a:pt x="71" y="210"/>
                      <a:pt x="83" y="208"/>
                    </a:cubicBezTo>
                    <a:cubicBezTo>
                      <a:pt x="89" y="227"/>
                      <a:pt x="96" y="243"/>
                      <a:pt x="104" y="255"/>
                    </a:cubicBezTo>
                    <a:cubicBezTo>
                      <a:pt x="81" y="248"/>
                      <a:pt x="61" y="234"/>
                      <a:pt x="46" y="215"/>
                    </a:cubicBezTo>
                    <a:close/>
                    <a:moveTo>
                      <a:pt x="138" y="256"/>
                    </a:moveTo>
                    <a:cubicBezTo>
                      <a:pt x="125" y="256"/>
                      <a:pt x="111" y="237"/>
                      <a:pt x="102" y="206"/>
                    </a:cubicBezTo>
                    <a:cubicBezTo>
                      <a:pt x="126" y="204"/>
                      <a:pt x="150" y="204"/>
                      <a:pt x="174" y="206"/>
                    </a:cubicBezTo>
                    <a:cubicBezTo>
                      <a:pt x="165" y="237"/>
                      <a:pt x="151" y="256"/>
                      <a:pt x="138" y="256"/>
                    </a:cubicBezTo>
                    <a:close/>
                    <a:moveTo>
                      <a:pt x="171" y="255"/>
                    </a:moveTo>
                    <a:cubicBezTo>
                      <a:pt x="180" y="243"/>
                      <a:pt x="187" y="227"/>
                      <a:pt x="192" y="208"/>
                    </a:cubicBezTo>
                    <a:cubicBezTo>
                      <a:pt x="205" y="210"/>
                      <a:pt x="217" y="213"/>
                      <a:pt x="230" y="215"/>
                    </a:cubicBezTo>
                    <a:cubicBezTo>
                      <a:pt x="215" y="234"/>
                      <a:pt x="195" y="248"/>
                      <a:pt x="171" y="255"/>
                    </a:cubicBezTo>
                    <a:close/>
                    <a:moveTo>
                      <a:pt x="241" y="199"/>
                    </a:moveTo>
                    <a:cubicBezTo>
                      <a:pt x="226" y="195"/>
                      <a:pt x="211" y="192"/>
                      <a:pt x="196" y="190"/>
                    </a:cubicBezTo>
                    <a:cubicBezTo>
                      <a:pt x="198" y="179"/>
                      <a:pt x="199" y="168"/>
                      <a:pt x="200" y="156"/>
                    </a:cubicBezTo>
                    <a:cubicBezTo>
                      <a:pt x="197" y="157"/>
                      <a:pt x="194" y="158"/>
                      <a:pt x="191" y="158"/>
                    </a:cubicBezTo>
                    <a:cubicBezTo>
                      <a:pt x="188" y="158"/>
                      <a:pt x="184" y="157"/>
                      <a:pt x="181" y="155"/>
                    </a:cubicBezTo>
                    <a:cubicBezTo>
                      <a:pt x="181" y="167"/>
                      <a:pt x="180" y="178"/>
                      <a:pt x="178" y="188"/>
                    </a:cubicBezTo>
                    <a:cubicBezTo>
                      <a:pt x="151" y="185"/>
                      <a:pt x="125" y="185"/>
                      <a:pt x="98" y="188"/>
                    </a:cubicBezTo>
                    <a:cubicBezTo>
                      <a:pt x="96" y="176"/>
                      <a:pt x="94" y="163"/>
                      <a:pt x="94" y="148"/>
                    </a:cubicBezTo>
                    <a:cubicBezTo>
                      <a:pt x="174" y="148"/>
                      <a:pt x="174" y="148"/>
                      <a:pt x="174" y="148"/>
                    </a:cubicBezTo>
                    <a:cubicBezTo>
                      <a:pt x="172" y="145"/>
                      <a:pt x="170" y="141"/>
                      <a:pt x="170" y="137"/>
                    </a:cubicBezTo>
                    <a:cubicBezTo>
                      <a:pt x="170" y="134"/>
                      <a:pt x="171" y="132"/>
                      <a:pt x="172" y="130"/>
                    </a:cubicBezTo>
                    <a:cubicBezTo>
                      <a:pt x="94" y="130"/>
                      <a:pt x="94" y="130"/>
                      <a:pt x="94" y="130"/>
                    </a:cubicBezTo>
                    <a:cubicBezTo>
                      <a:pt x="94" y="115"/>
                      <a:pt x="96" y="102"/>
                      <a:pt x="98" y="90"/>
                    </a:cubicBezTo>
                    <a:cubicBezTo>
                      <a:pt x="111" y="91"/>
                      <a:pt x="125" y="92"/>
                      <a:pt x="138" y="92"/>
                    </a:cubicBezTo>
                    <a:cubicBezTo>
                      <a:pt x="151" y="92"/>
                      <a:pt x="164" y="91"/>
                      <a:pt x="178" y="90"/>
                    </a:cubicBezTo>
                    <a:cubicBezTo>
                      <a:pt x="179" y="99"/>
                      <a:pt x="181" y="108"/>
                      <a:pt x="181" y="118"/>
                    </a:cubicBezTo>
                    <a:cubicBezTo>
                      <a:pt x="184" y="117"/>
                      <a:pt x="188" y="116"/>
                      <a:pt x="191" y="116"/>
                    </a:cubicBezTo>
                    <a:cubicBezTo>
                      <a:pt x="194" y="116"/>
                      <a:pt x="197" y="117"/>
                      <a:pt x="200" y="118"/>
                    </a:cubicBezTo>
                    <a:cubicBezTo>
                      <a:pt x="199" y="107"/>
                      <a:pt x="198" y="97"/>
                      <a:pt x="196" y="88"/>
                    </a:cubicBezTo>
                    <a:cubicBezTo>
                      <a:pt x="211" y="86"/>
                      <a:pt x="226" y="83"/>
                      <a:pt x="241" y="79"/>
                    </a:cubicBezTo>
                    <a:cubicBezTo>
                      <a:pt x="250" y="94"/>
                      <a:pt x="255" y="111"/>
                      <a:pt x="256" y="130"/>
                    </a:cubicBezTo>
                    <a:cubicBezTo>
                      <a:pt x="211" y="130"/>
                      <a:pt x="211" y="130"/>
                      <a:pt x="211" y="130"/>
                    </a:cubicBezTo>
                    <a:cubicBezTo>
                      <a:pt x="212" y="132"/>
                      <a:pt x="212" y="134"/>
                      <a:pt x="212" y="137"/>
                    </a:cubicBezTo>
                    <a:cubicBezTo>
                      <a:pt x="212" y="141"/>
                      <a:pt x="211" y="145"/>
                      <a:pt x="209" y="148"/>
                    </a:cubicBezTo>
                    <a:cubicBezTo>
                      <a:pt x="256" y="148"/>
                      <a:pt x="256" y="148"/>
                      <a:pt x="256" y="148"/>
                    </a:cubicBezTo>
                    <a:cubicBezTo>
                      <a:pt x="255" y="167"/>
                      <a:pt x="250" y="184"/>
                      <a:pt x="241" y="199"/>
                    </a:cubicBezTo>
                    <a:close/>
                  </a:path>
                </a:pathLst>
              </a:custGeom>
              <a:solidFill>
                <a:srgbClr val="42495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5695" name="Freeform 340">
                <a:extLst>
                  <a:ext uri="{FF2B5EF4-FFF2-40B4-BE49-F238E27FC236}">
                    <a16:creationId xmlns:a16="http://schemas.microsoft.com/office/drawing/2014/main" id="{4DAD74B1-65FE-4A15-8FA2-2BA33E34806C}"/>
                  </a:ext>
                </a:extLst>
              </p:cNvPr>
              <p:cNvSpPr>
                <a:spLocks noEditPoints="1" noChangeArrowheads="1"/>
              </p:cNvSpPr>
              <p:nvPr/>
            </p:nvSpPr>
            <p:spPr bwMode="auto">
              <a:xfrm>
                <a:off x="367" y="0"/>
                <a:ext cx="649" cy="811"/>
              </a:xfrm>
              <a:custGeom>
                <a:avLst/>
                <a:gdLst>
                  <a:gd name="T0" fmla="*/ 1172 w 180"/>
                  <a:gd name="T1" fmla="*/ 0 h 226"/>
                  <a:gd name="T2" fmla="*/ 0 w 180"/>
                  <a:gd name="T3" fmla="*/ 1145 h 226"/>
                  <a:gd name="T4" fmla="*/ 1172 w 180"/>
                  <a:gd name="T5" fmla="*/ 2910 h 226"/>
                  <a:gd name="T6" fmla="*/ 2340 w 180"/>
                  <a:gd name="T7" fmla="*/ 1145 h 226"/>
                  <a:gd name="T8" fmla="*/ 1172 w 180"/>
                  <a:gd name="T9" fmla="*/ 0 h 226"/>
                  <a:gd name="T10" fmla="*/ 1172 w 180"/>
                  <a:gd name="T11" fmla="*/ 1751 h 226"/>
                  <a:gd name="T12" fmla="*/ 559 w 180"/>
                  <a:gd name="T13" fmla="*/ 1145 h 226"/>
                  <a:gd name="T14" fmla="*/ 1172 w 180"/>
                  <a:gd name="T15" fmla="*/ 542 h 226"/>
                  <a:gd name="T16" fmla="*/ 1781 w 180"/>
                  <a:gd name="T17" fmla="*/ 1145 h 226"/>
                  <a:gd name="T18" fmla="*/ 1172 w 180"/>
                  <a:gd name="T19" fmla="*/ 1751 h 2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80" h="226">
                    <a:moveTo>
                      <a:pt x="90" y="0"/>
                    </a:moveTo>
                    <a:cubicBezTo>
                      <a:pt x="40" y="0"/>
                      <a:pt x="0" y="40"/>
                      <a:pt x="0" y="89"/>
                    </a:cubicBezTo>
                    <a:cubicBezTo>
                      <a:pt x="0" y="139"/>
                      <a:pt x="90" y="226"/>
                      <a:pt x="90" y="226"/>
                    </a:cubicBezTo>
                    <a:cubicBezTo>
                      <a:pt x="90" y="226"/>
                      <a:pt x="180" y="139"/>
                      <a:pt x="180" y="89"/>
                    </a:cubicBezTo>
                    <a:cubicBezTo>
                      <a:pt x="180" y="40"/>
                      <a:pt x="139" y="0"/>
                      <a:pt x="90" y="0"/>
                    </a:cubicBezTo>
                    <a:close/>
                    <a:moveTo>
                      <a:pt x="90" y="136"/>
                    </a:moveTo>
                    <a:cubicBezTo>
                      <a:pt x="64" y="136"/>
                      <a:pt x="43" y="115"/>
                      <a:pt x="43" y="89"/>
                    </a:cubicBezTo>
                    <a:cubicBezTo>
                      <a:pt x="43" y="63"/>
                      <a:pt x="64" y="42"/>
                      <a:pt x="90" y="42"/>
                    </a:cubicBezTo>
                    <a:cubicBezTo>
                      <a:pt x="116" y="42"/>
                      <a:pt x="137" y="63"/>
                      <a:pt x="137" y="89"/>
                    </a:cubicBezTo>
                    <a:cubicBezTo>
                      <a:pt x="137" y="115"/>
                      <a:pt x="116" y="136"/>
                      <a:pt x="90" y="136"/>
                    </a:cubicBezTo>
                    <a:close/>
                  </a:path>
                </a:pathLst>
              </a:custGeom>
              <a:solidFill>
                <a:srgbClr val="DA4B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sp>
          <p:nvSpPr>
            <p:cNvPr id="25692" name="文本框 16407">
              <a:extLst>
                <a:ext uri="{FF2B5EF4-FFF2-40B4-BE49-F238E27FC236}">
                  <a16:creationId xmlns:a16="http://schemas.microsoft.com/office/drawing/2014/main" id="{96751C9B-5E87-4873-93D2-C9144864661E}"/>
                </a:ext>
              </a:extLst>
            </p:cNvPr>
            <p:cNvSpPr txBox="1">
              <a:spLocks noChangeArrowheads="1"/>
            </p:cNvSpPr>
            <p:nvPr/>
          </p:nvSpPr>
          <p:spPr bwMode="auto">
            <a:xfrm>
              <a:off x="77" y="988"/>
              <a:ext cx="2235"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spcBef>
                  <a:spcPct val="0"/>
                </a:spcBef>
                <a:buClrTx/>
                <a:buSzTx/>
                <a:buFontTx/>
                <a:buNone/>
              </a:pPr>
              <a:r>
                <a:rPr lang="zh-CN" altLang="en-US" sz="1800" b="1">
                  <a:latin typeface="Arial" panose="020B0604020202020204" pitchFamily="34" charset="0"/>
                  <a:ea typeface="微软雅黑" panose="020B0503020204020204" pitchFamily="34" charset="-122"/>
                </a:rPr>
                <a:t>缴费网站</a:t>
              </a:r>
            </a:p>
          </p:txBody>
        </p:sp>
      </p:grpSp>
      <p:grpSp>
        <p:nvGrpSpPr>
          <p:cNvPr id="16409" name="组合 16408">
            <a:extLst>
              <a:ext uri="{FF2B5EF4-FFF2-40B4-BE49-F238E27FC236}">
                <a16:creationId xmlns:a16="http://schemas.microsoft.com/office/drawing/2014/main" id="{9AED0D9E-117B-4952-84F1-73E68826582A}"/>
              </a:ext>
            </a:extLst>
          </p:cNvPr>
          <p:cNvGrpSpPr>
            <a:grpSpLocks/>
          </p:cNvGrpSpPr>
          <p:nvPr/>
        </p:nvGrpSpPr>
        <p:grpSpPr bwMode="auto">
          <a:xfrm>
            <a:off x="546100" y="2012950"/>
            <a:ext cx="1835150" cy="304800"/>
            <a:chOff x="0" y="0"/>
            <a:chExt cx="2890" cy="480"/>
          </a:xfrm>
        </p:grpSpPr>
        <p:sp>
          <p:nvSpPr>
            <p:cNvPr id="25688" name="箭头 2511">
              <a:extLst>
                <a:ext uri="{FF2B5EF4-FFF2-40B4-BE49-F238E27FC236}">
                  <a16:creationId xmlns:a16="http://schemas.microsoft.com/office/drawing/2014/main" id="{EFD16673-6FA9-401B-8CCB-2FB97A2C1CB4}"/>
                </a:ext>
              </a:extLst>
            </p:cNvPr>
            <p:cNvSpPr>
              <a:spLocks noChangeShapeType="1"/>
            </p:cNvSpPr>
            <p:nvPr/>
          </p:nvSpPr>
          <p:spPr bwMode="auto">
            <a:xfrm>
              <a:off x="275" y="480"/>
              <a:ext cx="2615" cy="1"/>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5689" name="文本框 16410">
              <a:extLst>
                <a:ext uri="{FF2B5EF4-FFF2-40B4-BE49-F238E27FC236}">
                  <a16:creationId xmlns:a16="http://schemas.microsoft.com/office/drawing/2014/main" id="{05EC81FA-CF1D-4376-8F04-B509350221AC}"/>
                </a:ext>
              </a:extLst>
            </p:cNvPr>
            <p:cNvSpPr txBox="1">
              <a:spLocks noChangeArrowheads="1"/>
            </p:cNvSpPr>
            <p:nvPr/>
          </p:nvSpPr>
          <p:spPr bwMode="auto">
            <a:xfrm>
              <a:off x="0" y="0"/>
              <a:ext cx="2890"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spcBef>
                  <a:spcPct val="0"/>
                </a:spcBef>
                <a:buClrTx/>
                <a:buSzTx/>
                <a:buFontTx/>
                <a:buNone/>
              </a:pPr>
              <a:r>
                <a:rPr lang="zh-CN" altLang="en-US" sz="1400" b="1">
                  <a:latin typeface="微软雅黑" panose="020B0503020204020204" pitchFamily="34" charset="-122"/>
                  <a:ea typeface="微软雅黑" panose="020B0503020204020204" pitchFamily="34" charset="-122"/>
                </a:rPr>
                <a:t>2.1--登录网站缴费</a:t>
              </a:r>
            </a:p>
          </p:txBody>
        </p:sp>
      </p:grpSp>
      <p:grpSp>
        <p:nvGrpSpPr>
          <p:cNvPr id="16412" name="组合 16411">
            <a:extLst>
              <a:ext uri="{FF2B5EF4-FFF2-40B4-BE49-F238E27FC236}">
                <a16:creationId xmlns:a16="http://schemas.microsoft.com/office/drawing/2014/main" id="{C1288768-E88A-4E6D-AC4A-673C63EC4855}"/>
              </a:ext>
            </a:extLst>
          </p:cNvPr>
          <p:cNvGrpSpPr>
            <a:grpSpLocks/>
          </p:cNvGrpSpPr>
          <p:nvPr/>
        </p:nvGrpSpPr>
        <p:grpSpPr bwMode="auto">
          <a:xfrm>
            <a:off x="3590925" y="1882775"/>
            <a:ext cx="1835150" cy="587375"/>
            <a:chOff x="0" y="0"/>
            <a:chExt cx="2890" cy="925"/>
          </a:xfrm>
        </p:grpSpPr>
        <p:sp>
          <p:nvSpPr>
            <p:cNvPr id="25686" name="箭头 2515">
              <a:extLst>
                <a:ext uri="{FF2B5EF4-FFF2-40B4-BE49-F238E27FC236}">
                  <a16:creationId xmlns:a16="http://schemas.microsoft.com/office/drawing/2014/main" id="{071DF699-59BD-4C61-9E8C-6B2B9B4F9A7B}"/>
                </a:ext>
              </a:extLst>
            </p:cNvPr>
            <p:cNvSpPr>
              <a:spLocks noChangeShapeType="1"/>
            </p:cNvSpPr>
            <p:nvPr/>
          </p:nvSpPr>
          <p:spPr bwMode="auto">
            <a:xfrm flipV="1">
              <a:off x="0" y="0"/>
              <a:ext cx="2680" cy="685"/>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5687" name="文本框 16413">
              <a:extLst>
                <a:ext uri="{FF2B5EF4-FFF2-40B4-BE49-F238E27FC236}">
                  <a16:creationId xmlns:a16="http://schemas.microsoft.com/office/drawing/2014/main" id="{EC17A1E0-2977-46BC-A1A3-A3CD432D270F}"/>
                </a:ext>
              </a:extLst>
            </p:cNvPr>
            <p:cNvSpPr txBox="1">
              <a:spLocks noChangeArrowheads="1"/>
            </p:cNvSpPr>
            <p:nvPr/>
          </p:nvSpPr>
          <p:spPr bwMode="auto">
            <a:xfrm rot="-840000">
              <a:off x="0" y="445"/>
              <a:ext cx="2890"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spcBef>
                  <a:spcPct val="0"/>
                </a:spcBef>
                <a:buClrTx/>
                <a:buSzTx/>
                <a:buFontTx/>
                <a:buNone/>
              </a:pPr>
              <a:r>
                <a:rPr lang="zh-CN" altLang="en-US" sz="1400" b="1">
                  <a:latin typeface="微软雅黑" panose="020B0503020204020204" pitchFamily="34" charset="-122"/>
                  <a:ea typeface="微软雅黑" panose="020B0503020204020204" pitchFamily="34" charset="-122"/>
                </a:rPr>
                <a:t>2.2--发送交易信息</a:t>
              </a:r>
              <a:endParaRPr lang="zh-CN" altLang="en-US" sz="1800">
                <a:latin typeface="Arial" panose="020B0604020202020204" pitchFamily="34" charset="0"/>
                <a:ea typeface="宋体" panose="02010600030101010101" pitchFamily="2" charset="-122"/>
              </a:endParaRPr>
            </a:p>
          </p:txBody>
        </p:sp>
      </p:grpSp>
      <p:sp>
        <p:nvSpPr>
          <p:cNvPr id="16415" name="直接连接符 16414">
            <a:extLst>
              <a:ext uri="{FF2B5EF4-FFF2-40B4-BE49-F238E27FC236}">
                <a16:creationId xmlns:a16="http://schemas.microsoft.com/office/drawing/2014/main" id="{7C2AFB5E-EAF6-40CA-8711-494CF3604120}"/>
              </a:ext>
            </a:extLst>
          </p:cNvPr>
          <p:cNvSpPr>
            <a:spLocks noChangeShapeType="1"/>
          </p:cNvSpPr>
          <p:nvPr/>
        </p:nvSpPr>
        <p:spPr bwMode="auto">
          <a:xfrm flipV="1">
            <a:off x="5940425" y="1052513"/>
            <a:ext cx="0" cy="42227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6416" name="箭头 2520">
            <a:extLst>
              <a:ext uri="{FF2B5EF4-FFF2-40B4-BE49-F238E27FC236}">
                <a16:creationId xmlns:a16="http://schemas.microsoft.com/office/drawing/2014/main" id="{623F2DA6-7AC5-4FB7-8B7A-81AC19881765}"/>
              </a:ext>
            </a:extLst>
          </p:cNvPr>
          <p:cNvSpPr>
            <a:spLocks noChangeShapeType="1"/>
          </p:cNvSpPr>
          <p:nvPr/>
        </p:nvSpPr>
        <p:spPr bwMode="auto">
          <a:xfrm>
            <a:off x="2995613" y="1054100"/>
            <a:ext cx="1587" cy="69850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nvGrpSpPr>
          <p:cNvPr id="16417" name="组合 16416">
            <a:extLst>
              <a:ext uri="{FF2B5EF4-FFF2-40B4-BE49-F238E27FC236}">
                <a16:creationId xmlns:a16="http://schemas.microsoft.com/office/drawing/2014/main" id="{0FE4D73D-FF3D-4B0B-814D-4BB3A2E23270}"/>
              </a:ext>
            </a:extLst>
          </p:cNvPr>
          <p:cNvGrpSpPr>
            <a:grpSpLocks/>
          </p:cNvGrpSpPr>
          <p:nvPr/>
        </p:nvGrpSpPr>
        <p:grpSpPr bwMode="auto">
          <a:xfrm>
            <a:off x="2995613" y="1052513"/>
            <a:ext cx="2944812" cy="304800"/>
            <a:chOff x="0" y="0"/>
            <a:chExt cx="4638" cy="480"/>
          </a:xfrm>
        </p:grpSpPr>
        <p:sp>
          <p:nvSpPr>
            <p:cNvPr id="25684" name="直接连接符 16417">
              <a:extLst>
                <a:ext uri="{FF2B5EF4-FFF2-40B4-BE49-F238E27FC236}">
                  <a16:creationId xmlns:a16="http://schemas.microsoft.com/office/drawing/2014/main" id="{D102C96D-FC1C-411C-9E25-448DDE09BC7D}"/>
                </a:ext>
              </a:extLst>
            </p:cNvPr>
            <p:cNvSpPr>
              <a:spLocks noChangeShapeType="1"/>
            </p:cNvSpPr>
            <p:nvPr/>
          </p:nvSpPr>
          <p:spPr bwMode="auto">
            <a:xfrm flipH="1">
              <a:off x="0" y="0"/>
              <a:ext cx="4638" cy="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5685" name="文本框 16418">
              <a:extLst>
                <a:ext uri="{FF2B5EF4-FFF2-40B4-BE49-F238E27FC236}">
                  <a16:creationId xmlns:a16="http://schemas.microsoft.com/office/drawing/2014/main" id="{457E3A71-D964-42DA-B415-96ABDEA258BE}"/>
                </a:ext>
              </a:extLst>
            </p:cNvPr>
            <p:cNvSpPr txBox="1">
              <a:spLocks noChangeArrowheads="1"/>
            </p:cNvSpPr>
            <p:nvPr/>
          </p:nvSpPr>
          <p:spPr bwMode="auto">
            <a:xfrm>
              <a:off x="624" y="0"/>
              <a:ext cx="3226"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spcBef>
                  <a:spcPct val="0"/>
                </a:spcBef>
                <a:buClrTx/>
                <a:buSzTx/>
                <a:buFontTx/>
                <a:buNone/>
              </a:pPr>
              <a:r>
                <a:rPr lang="zh-CN" altLang="en-US" sz="1400" b="1">
                  <a:latin typeface="微软雅黑" panose="020B0503020204020204" pitchFamily="34" charset="-122"/>
                  <a:ea typeface="微软雅黑" panose="020B0503020204020204" pitchFamily="34" charset="-122"/>
                </a:rPr>
                <a:t>2.3--反馈缴费成功信息</a:t>
              </a:r>
            </a:p>
          </p:txBody>
        </p:sp>
      </p:grpSp>
      <p:grpSp>
        <p:nvGrpSpPr>
          <p:cNvPr id="16420" name="组合 16419">
            <a:extLst>
              <a:ext uri="{FF2B5EF4-FFF2-40B4-BE49-F238E27FC236}">
                <a16:creationId xmlns:a16="http://schemas.microsoft.com/office/drawing/2014/main" id="{EF195436-C5E9-44B1-A2F6-D69CBFAD1C69}"/>
              </a:ext>
            </a:extLst>
          </p:cNvPr>
          <p:cNvGrpSpPr>
            <a:grpSpLocks/>
          </p:cNvGrpSpPr>
          <p:nvPr/>
        </p:nvGrpSpPr>
        <p:grpSpPr bwMode="auto">
          <a:xfrm>
            <a:off x="6311900" y="1882775"/>
            <a:ext cx="2281238" cy="1114425"/>
            <a:chOff x="0" y="0"/>
            <a:chExt cx="3592" cy="1756"/>
          </a:xfrm>
        </p:grpSpPr>
        <p:sp>
          <p:nvSpPr>
            <p:cNvPr id="25682" name="箭头 2525">
              <a:extLst>
                <a:ext uri="{FF2B5EF4-FFF2-40B4-BE49-F238E27FC236}">
                  <a16:creationId xmlns:a16="http://schemas.microsoft.com/office/drawing/2014/main" id="{D0884C14-8EC1-43D7-86DE-BD7526A5898B}"/>
                </a:ext>
              </a:extLst>
            </p:cNvPr>
            <p:cNvSpPr>
              <a:spLocks noChangeShapeType="1"/>
            </p:cNvSpPr>
            <p:nvPr/>
          </p:nvSpPr>
          <p:spPr bwMode="auto">
            <a:xfrm>
              <a:off x="576" y="0"/>
              <a:ext cx="1901" cy="1756"/>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5683" name="文本框 16421">
              <a:extLst>
                <a:ext uri="{FF2B5EF4-FFF2-40B4-BE49-F238E27FC236}">
                  <a16:creationId xmlns:a16="http://schemas.microsoft.com/office/drawing/2014/main" id="{FDA18F3C-E863-465E-A9D3-3BD7A2838281}"/>
                </a:ext>
              </a:extLst>
            </p:cNvPr>
            <p:cNvSpPr txBox="1">
              <a:spLocks noChangeArrowheads="1"/>
            </p:cNvSpPr>
            <p:nvPr/>
          </p:nvSpPr>
          <p:spPr bwMode="auto">
            <a:xfrm rot="2520000">
              <a:off x="0" y="445"/>
              <a:ext cx="3593"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spcBef>
                  <a:spcPct val="0"/>
                </a:spcBef>
                <a:buClrTx/>
                <a:buSzTx/>
                <a:buFontTx/>
                <a:buNone/>
              </a:pPr>
              <a:r>
                <a:rPr lang="zh-CN" altLang="en-US" sz="1400" b="1">
                  <a:latin typeface="微软雅黑" panose="020B0503020204020204" pitchFamily="34" charset="-122"/>
                  <a:ea typeface="微软雅黑" panose="020B0503020204020204" pitchFamily="34" charset="-122"/>
                </a:rPr>
                <a:t>3.1--与收款银行进行清算</a:t>
              </a:r>
              <a:endParaRPr lang="zh-CN" altLang="en-US" sz="1800">
                <a:latin typeface="Arial" panose="020B0604020202020204" pitchFamily="34" charset="0"/>
                <a:ea typeface="宋体" panose="02010600030101010101" pitchFamily="2" charset="-122"/>
              </a:endParaRPr>
            </a:p>
          </p:txBody>
        </p:sp>
      </p:grpSp>
      <p:grpSp>
        <p:nvGrpSpPr>
          <p:cNvPr id="16423" name="组合 16422">
            <a:extLst>
              <a:ext uri="{FF2B5EF4-FFF2-40B4-BE49-F238E27FC236}">
                <a16:creationId xmlns:a16="http://schemas.microsoft.com/office/drawing/2014/main" id="{0AEF61C6-DEA9-4C52-992A-A21A8A263A6B}"/>
              </a:ext>
            </a:extLst>
          </p:cNvPr>
          <p:cNvGrpSpPr>
            <a:grpSpLocks/>
          </p:cNvGrpSpPr>
          <p:nvPr/>
        </p:nvGrpSpPr>
        <p:grpSpPr bwMode="auto">
          <a:xfrm>
            <a:off x="2090738" y="2949575"/>
            <a:ext cx="609600" cy="1633538"/>
            <a:chOff x="0" y="0"/>
            <a:chExt cx="960" cy="2573"/>
          </a:xfrm>
        </p:grpSpPr>
        <p:sp>
          <p:nvSpPr>
            <p:cNvPr id="25680" name="箭头 2530">
              <a:extLst>
                <a:ext uri="{FF2B5EF4-FFF2-40B4-BE49-F238E27FC236}">
                  <a16:creationId xmlns:a16="http://schemas.microsoft.com/office/drawing/2014/main" id="{6F54DBAD-6E00-4AE2-9ED6-581592F81EF0}"/>
                </a:ext>
              </a:extLst>
            </p:cNvPr>
            <p:cNvSpPr>
              <a:spLocks noChangeShapeType="1"/>
            </p:cNvSpPr>
            <p:nvPr/>
          </p:nvSpPr>
          <p:spPr bwMode="auto">
            <a:xfrm>
              <a:off x="960" y="75"/>
              <a:ext cx="1" cy="2499"/>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5681" name="文本框 16424">
              <a:extLst>
                <a:ext uri="{FF2B5EF4-FFF2-40B4-BE49-F238E27FC236}">
                  <a16:creationId xmlns:a16="http://schemas.microsoft.com/office/drawing/2014/main" id="{649CD6CF-B029-4A13-A703-44D70DECCFC0}"/>
                </a:ext>
              </a:extLst>
            </p:cNvPr>
            <p:cNvSpPr txBox="1">
              <a:spLocks noChangeArrowheads="1"/>
            </p:cNvSpPr>
            <p:nvPr/>
          </p:nvSpPr>
          <p:spPr bwMode="auto">
            <a:xfrm>
              <a:off x="0" y="0"/>
              <a:ext cx="960" cy="2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spcBef>
                  <a:spcPct val="0"/>
                </a:spcBef>
                <a:buClrTx/>
                <a:buSzTx/>
                <a:buFontTx/>
                <a:buNone/>
              </a:pPr>
              <a:r>
                <a:rPr lang="zh-CN" altLang="en-US" sz="1400" b="1">
                  <a:latin typeface="微软雅黑" panose="020B0503020204020204" pitchFamily="34" charset="-122"/>
                  <a:ea typeface="微软雅黑" panose="020B0503020204020204" pitchFamily="34" charset="-122"/>
                </a:rPr>
                <a:t>2.3--反馈缴费成功信息</a:t>
              </a:r>
            </a:p>
          </p:txBody>
        </p:sp>
      </p:grpSp>
      <p:grpSp>
        <p:nvGrpSpPr>
          <p:cNvPr id="16426" name="组合 16425">
            <a:extLst>
              <a:ext uri="{FF2B5EF4-FFF2-40B4-BE49-F238E27FC236}">
                <a16:creationId xmlns:a16="http://schemas.microsoft.com/office/drawing/2014/main" id="{C18BB4B5-AB7E-4581-AD80-E4F90A480646}"/>
              </a:ext>
            </a:extLst>
          </p:cNvPr>
          <p:cNvGrpSpPr>
            <a:grpSpLocks/>
          </p:cNvGrpSpPr>
          <p:nvPr/>
        </p:nvGrpSpPr>
        <p:grpSpPr bwMode="auto">
          <a:xfrm>
            <a:off x="6702425" y="3976688"/>
            <a:ext cx="2054225" cy="1147762"/>
            <a:chOff x="0" y="0"/>
            <a:chExt cx="3236" cy="1808"/>
          </a:xfrm>
        </p:grpSpPr>
        <p:sp>
          <p:nvSpPr>
            <p:cNvPr id="25678" name="箭头 2528">
              <a:extLst>
                <a:ext uri="{FF2B5EF4-FFF2-40B4-BE49-F238E27FC236}">
                  <a16:creationId xmlns:a16="http://schemas.microsoft.com/office/drawing/2014/main" id="{62B7B42B-36E9-49FE-8B49-FA2C972E706E}"/>
                </a:ext>
              </a:extLst>
            </p:cNvPr>
            <p:cNvSpPr>
              <a:spLocks noChangeShapeType="1"/>
            </p:cNvSpPr>
            <p:nvPr/>
          </p:nvSpPr>
          <p:spPr bwMode="auto">
            <a:xfrm flipH="1">
              <a:off x="61" y="0"/>
              <a:ext cx="2242" cy="1809"/>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5679" name="文本框 16427">
              <a:extLst>
                <a:ext uri="{FF2B5EF4-FFF2-40B4-BE49-F238E27FC236}">
                  <a16:creationId xmlns:a16="http://schemas.microsoft.com/office/drawing/2014/main" id="{D6841F9F-69E4-4199-A336-5424B19D2CD9}"/>
                </a:ext>
              </a:extLst>
            </p:cNvPr>
            <p:cNvSpPr txBox="1">
              <a:spLocks noChangeArrowheads="1"/>
            </p:cNvSpPr>
            <p:nvPr/>
          </p:nvSpPr>
          <p:spPr bwMode="auto">
            <a:xfrm rot="-2280000">
              <a:off x="0" y="646"/>
              <a:ext cx="3237"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spcBef>
                  <a:spcPct val="0"/>
                </a:spcBef>
                <a:buClrTx/>
                <a:buSzTx/>
                <a:buFontTx/>
                <a:buNone/>
              </a:pPr>
              <a:r>
                <a:rPr lang="zh-CN" altLang="en-US" sz="1400" b="1">
                  <a:latin typeface="微软雅黑" panose="020B0503020204020204" pitchFamily="34" charset="-122"/>
                  <a:ea typeface="微软雅黑" panose="020B0503020204020204" pitchFamily="34" charset="-122"/>
                </a:rPr>
                <a:t>4--发送资金入账信息</a:t>
              </a:r>
              <a:endParaRPr lang="zh-CN" altLang="en-US" sz="1800">
                <a:latin typeface="Arial" panose="020B0604020202020204" pitchFamily="34" charset="0"/>
                <a:ea typeface="宋体" panose="02010600030101010101" pitchFamily="2" charset="-122"/>
              </a:endParaRPr>
            </a:p>
          </p:txBody>
        </p:sp>
      </p:grpSp>
      <p:grpSp>
        <p:nvGrpSpPr>
          <p:cNvPr id="16429" name="组合 16428">
            <a:extLst>
              <a:ext uri="{FF2B5EF4-FFF2-40B4-BE49-F238E27FC236}">
                <a16:creationId xmlns:a16="http://schemas.microsoft.com/office/drawing/2014/main" id="{2A1B90FC-B725-4436-AC50-AA9D3956A91A}"/>
              </a:ext>
            </a:extLst>
          </p:cNvPr>
          <p:cNvGrpSpPr>
            <a:grpSpLocks/>
          </p:cNvGrpSpPr>
          <p:nvPr/>
        </p:nvGrpSpPr>
        <p:grpSpPr bwMode="auto">
          <a:xfrm>
            <a:off x="5940425" y="2470150"/>
            <a:ext cx="396875" cy="2112963"/>
            <a:chOff x="0" y="0"/>
            <a:chExt cx="625" cy="3328"/>
          </a:xfrm>
        </p:grpSpPr>
        <p:sp>
          <p:nvSpPr>
            <p:cNvPr id="25676" name="文本框 16429">
              <a:extLst>
                <a:ext uri="{FF2B5EF4-FFF2-40B4-BE49-F238E27FC236}">
                  <a16:creationId xmlns:a16="http://schemas.microsoft.com/office/drawing/2014/main" id="{2DEB7267-CD1D-4917-8CFC-D0A872BAC6D3}"/>
                </a:ext>
              </a:extLst>
            </p:cNvPr>
            <p:cNvSpPr txBox="1">
              <a:spLocks noChangeArrowheads="1"/>
            </p:cNvSpPr>
            <p:nvPr/>
          </p:nvSpPr>
          <p:spPr bwMode="auto">
            <a:xfrm>
              <a:off x="1" y="52"/>
              <a:ext cx="624" cy="3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spcBef>
                  <a:spcPct val="0"/>
                </a:spcBef>
                <a:buClrTx/>
                <a:buSzTx/>
                <a:buFontTx/>
                <a:buNone/>
              </a:pPr>
              <a:r>
                <a:rPr lang="zh-CN" altLang="en-US" sz="1400" b="1">
                  <a:latin typeface="微软雅黑" panose="020B0503020204020204" pitchFamily="34" charset="-122"/>
                  <a:ea typeface="微软雅黑" panose="020B0503020204020204" pitchFamily="34" charset="-122"/>
                </a:rPr>
                <a:t>3.2--发送缴费明细数据</a:t>
              </a:r>
            </a:p>
          </p:txBody>
        </p:sp>
        <p:sp>
          <p:nvSpPr>
            <p:cNvPr id="25677" name="箭头 2534">
              <a:extLst>
                <a:ext uri="{FF2B5EF4-FFF2-40B4-BE49-F238E27FC236}">
                  <a16:creationId xmlns:a16="http://schemas.microsoft.com/office/drawing/2014/main" id="{40AF360E-697A-40BF-8838-E0E736FBC450}"/>
                </a:ext>
              </a:extLst>
            </p:cNvPr>
            <p:cNvSpPr>
              <a:spLocks noChangeShapeType="1"/>
            </p:cNvSpPr>
            <p:nvPr/>
          </p:nvSpPr>
          <p:spPr bwMode="auto">
            <a:xfrm>
              <a:off x="0" y="0"/>
              <a:ext cx="1" cy="3276"/>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grpSp>
        <p:nvGrpSpPr>
          <p:cNvPr id="16432" name="组合 16431">
            <a:extLst>
              <a:ext uri="{FF2B5EF4-FFF2-40B4-BE49-F238E27FC236}">
                <a16:creationId xmlns:a16="http://schemas.microsoft.com/office/drawing/2014/main" id="{BACB397B-358C-4744-BB4B-1D06C4CB79DA}"/>
              </a:ext>
            </a:extLst>
          </p:cNvPr>
          <p:cNvGrpSpPr>
            <a:grpSpLocks/>
          </p:cNvGrpSpPr>
          <p:nvPr/>
        </p:nvGrpSpPr>
        <p:grpSpPr bwMode="auto">
          <a:xfrm>
            <a:off x="2917825" y="2997200"/>
            <a:ext cx="476250" cy="1585913"/>
            <a:chOff x="0" y="0"/>
            <a:chExt cx="751" cy="2496"/>
          </a:xfrm>
        </p:grpSpPr>
        <p:sp>
          <p:nvSpPr>
            <p:cNvPr id="25674" name="箭头 2507">
              <a:extLst>
                <a:ext uri="{FF2B5EF4-FFF2-40B4-BE49-F238E27FC236}">
                  <a16:creationId xmlns:a16="http://schemas.microsoft.com/office/drawing/2014/main" id="{697C13A7-013E-4872-B357-974E037E7918}"/>
                </a:ext>
              </a:extLst>
            </p:cNvPr>
            <p:cNvSpPr>
              <a:spLocks noChangeShapeType="1"/>
            </p:cNvSpPr>
            <p:nvPr/>
          </p:nvSpPr>
          <p:spPr bwMode="auto">
            <a:xfrm flipV="1">
              <a:off x="0" y="0"/>
              <a:ext cx="1" cy="2445"/>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5675" name="文本框 16433">
              <a:extLst>
                <a:ext uri="{FF2B5EF4-FFF2-40B4-BE49-F238E27FC236}">
                  <a16:creationId xmlns:a16="http://schemas.microsoft.com/office/drawing/2014/main" id="{D6AE3CD3-ECBA-4E3D-BB96-40A8A50FEC9E}"/>
                </a:ext>
              </a:extLst>
            </p:cNvPr>
            <p:cNvSpPr txBox="1">
              <a:spLocks noChangeArrowheads="1"/>
            </p:cNvSpPr>
            <p:nvPr/>
          </p:nvSpPr>
          <p:spPr bwMode="auto">
            <a:xfrm>
              <a:off x="127" y="42"/>
              <a:ext cx="624" cy="2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spcBef>
                  <a:spcPct val="0"/>
                </a:spcBef>
                <a:buClrTx/>
                <a:buSzTx/>
                <a:buFontTx/>
                <a:buNone/>
              </a:pPr>
              <a:r>
                <a:rPr lang="zh-CN" altLang="en-US" sz="1400" b="1">
                  <a:latin typeface="微软雅黑" panose="020B0503020204020204" pitchFamily="34" charset="-122"/>
                  <a:ea typeface="微软雅黑" panose="020B0503020204020204" pitchFamily="34" charset="-122"/>
                </a:rPr>
                <a:t>1--上传应缴数据</a:t>
              </a:r>
              <a:endParaRPr lang="zh-CN" altLang="en-US" sz="1800">
                <a:latin typeface="Arial" panose="020B0604020202020204" pitchFamily="34" charset="0"/>
                <a:ea typeface="宋体" panose="02010600030101010101" pitchFamily="2" charset="-122"/>
              </a:endParaRPr>
            </a:p>
          </p:txBody>
        </p:sp>
      </p:grpSp>
      <p:grpSp>
        <p:nvGrpSpPr>
          <p:cNvPr id="16435" name="组合 16434">
            <a:extLst>
              <a:ext uri="{FF2B5EF4-FFF2-40B4-BE49-F238E27FC236}">
                <a16:creationId xmlns:a16="http://schemas.microsoft.com/office/drawing/2014/main" id="{7DFB7FA9-C68F-4BB8-AEA1-4F1BB50DDB2E}"/>
              </a:ext>
            </a:extLst>
          </p:cNvPr>
          <p:cNvGrpSpPr>
            <a:grpSpLocks/>
          </p:cNvGrpSpPr>
          <p:nvPr/>
        </p:nvGrpSpPr>
        <p:grpSpPr bwMode="auto">
          <a:xfrm>
            <a:off x="3590925" y="4819650"/>
            <a:ext cx="2047875" cy="304800"/>
            <a:chOff x="0" y="0"/>
            <a:chExt cx="3226" cy="480"/>
          </a:xfrm>
        </p:grpSpPr>
        <p:sp>
          <p:nvSpPr>
            <p:cNvPr id="25672" name="箭头 2536">
              <a:extLst>
                <a:ext uri="{FF2B5EF4-FFF2-40B4-BE49-F238E27FC236}">
                  <a16:creationId xmlns:a16="http://schemas.microsoft.com/office/drawing/2014/main" id="{457131DF-5759-409C-88BE-9E41213556F3}"/>
                </a:ext>
              </a:extLst>
            </p:cNvPr>
            <p:cNvSpPr>
              <a:spLocks noChangeShapeType="1"/>
            </p:cNvSpPr>
            <p:nvPr/>
          </p:nvSpPr>
          <p:spPr bwMode="auto">
            <a:xfrm>
              <a:off x="0" y="480"/>
              <a:ext cx="2680" cy="1"/>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5673" name="文本框 16436">
              <a:extLst>
                <a:ext uri="{FF2B5EF4-FFF2-40B4-BE49-F238E27FC236}">
                  <a16:creationId xmlns:a16="http://schemas.microsoft.com/office/drawing/2014/main" id="{2D4DDE60-3468-4D0F-A580-A53987F43DE1}"/>
                </a:ext>
              </a:extLst>
            </p:cNvPr>
            <p:cNvSpPr txBox="1">
              <a:spLocks noChangeArrowheads="1"/>
            </p:cNvSpPr>
            <p:nvPr/>
          </p:nvSpPr>
          <p:spPr bwMode="auto">
            <a:xfrm>
              <a:off x="0" y="0"/>
              <a:ext cx="3226"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spcBef>
                  <a:spcPct val="0"/>
                </a:spcBef>
                <a:buClrTx/>
                <a:buSzTx/>
                <a:buFontTx/>
                <a:buNone/>
              </a:pPr>
              <a:r>
                <a:rPr lang="zh-CN" altLang="en-US" sz="1400" b="1">
                  <a:latin typeface="微软雅黑" panose="020B0503020204020204" pitchFamily="34" charset="-122"/>
                  <a:ea typeface="微软雅黑" panose="020B0503020204020204" pitchFamily="34" charset="-122"/>
                </a:rPr>
                <a:t>5--上传票据信息</a:t>
              </a:r>
              <a:endParaRPr lang="zh-CN" altLang="en-US" sz="1800">
                <a:latin typeface="Arial" panose="020B0604020202020204" pitchFamily="34" charset="0"/>
                <a:ea typeface="宋体" panose="02010600030101010101" pitchFamily="2" charset="-122"/>
              </a:endParaRPr>
            </a:p>
          </p:txBody>
        </p:sp>
      </p:grpSp>
      <p:grpSp>
        <p:nvGrpSpPr>
          <p:cNvPr id="16438" name="组合 16437">
            <a:extLst>
              <a:ext uri="{FF2B5EF4-FFF2-40B4-BE49-F238E27FC236}">
                <a16:creationId xmlns:a16="http://schemas.microsoft.com/office/drawing/2014/main" id="{8EE004B9-0A1E-4202-BAE6-D49A5753CFA7}"/>
              </a:ext>
            </a:extLst>
          </p:cNvPr>
          <p:cNvGrpSpPr>
            <a:grpSpLocks/>
          </p:cNvGrpSpPr>
          <p:nvPr/>
        </p:nvGrpSpPr>
        <p:grpSpPr bwMode="auto">
          <a:xfrm>
            <a:off x="4816475" y="5734050"/>
            <a:ext cx="2297113" cy="1008063"/>
            <a:chOff x="0" y="0"/>
            <a:chExt cx="3616" cy="2264"/>
          </a:xfrm>
        </p:grpSpPr>
        <p:sp>
          <p:nvSpPr>
            <p:cNvPr id="25625" name="Freeform 108">
              <a:extLst>
                <a:ext uri="{FF2B5EF4-FFF2-40B4-BE49-F238E27FC236}">
                  <a16:creationId xmlns:a16="http://schemas.microsoft.com/office/drawing/2014/main" id="{B4AB2D77-4CE8-42B1-85A8-16C0565646AF}"/>
                </a:ext>
              </a:extLst>
            </p:cNvPr>
            <p:cNvSpPr>
              <a:spLocks noChangeArrowheads="1"/>
            </p:cNvSpPr>
            <p:nvPr/>
          </p:nvSpPr>
          <p:spPr bwMode="auto">
            <a:xfrm>
              <a:off x="0" y="0"/>
              <a:ext cx="3616" cy="2264"/>
            </a:xfrm>
            <a:custGeom>
              <a:avLst/>
              <a:gdLst>
                <a:gd name="T0" fmla="*/ 9614 w 1360"/>
                <a:gd name="T1" fmla="*/ 5535 h 852"/>
                <a:gd name="T2" fmla="*/ 9133 w 1360"/>
                <a:gd name="T3" fmla="*/ 6016 h 852"/>
                <a:gd name="T4" fmla="*/ 508 w 1360"/>
                <a:gd name="T5" fmla="*/ 6016 h 852"/>
                <a:gd name="T6" fmla="*/ 0 w 1360"/>
                <a:gd name="T7" fmla="*/ 5535 h 852"/>
                <a:gd name="T8" fmla="*/ 0 w 1360"/>
                <a:gd name="T9" fmla="*/ 255 h 852"/>
                <a:gd name="T10" fmla="*/ 255 w 1360"/>
                <a:gd name="T11" fmla="*/ 0 h 852"/>
                <a:gd name="T12" fmla="*/ 9359 w 1360"/>
                <a:gd name="T13" fmla="*/ 0 h 852"/>
                <a:gd name="T14" fmla="*/ 9614 w 1360"/>
                <a:gd name="T15" fmla="*/ 255 h 852"/>
                <a:gd name="T16" fmla="*/ 9614 w 1360"/>
                <a:gd name="T17" fmla="*/ 5535 h 8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60" h="852">
                  <a:moveTo>
                    <a:pt x="1360" y="784"/>
                  </a:moveTo>
                  <a:cubicBezTo>
                    <a:pt x="1360" y="822"/>
                    <a:pt x="1330" y="852"/>
                    <a:pt x="1292" y="852"/>
                  </a:cubicBezTo>
                  <a:cubicBezTo>
                    <a:pt x="72" y="852"/>
                    <a:pt x="72" y="852"/>
                    <a:pt x="72" y="852"/>
                  </a:cubicBezTo>
                  <a:cubicBezTo>
                    <a:pt x="34" y="852"/>
                    <a:pt x="0" y="822"/>
                    <a:pt x="0" y="784"/>
                  </a:cubicBezTo>
                  <a:cubicBezTo>
                    <a:pt x="0" y="784"/>
                    <a:pt x="0" y="72"/>
                    <a:pt x="0" y="36"/>
                  </a:cubicBezTo>
                  <a:cubicBezTo>
                    <a:pt x="0" y="0"/>
                    <a:pt x="36" y="0"/>
                    <a:pt x="36" y="0"/>
                  </a:cubicBezTo>
                  <a:cubicBezTo>
                    <a:pt x="1324" y="0"/>
                    <a:pt x="1324" y="0"/>
                    <a:pt x="1324" y="0"/>
                  </a:cubicBezTo>
                  <a:cubicBezTo>
                    <a:pt x="1324" y="0"/>
                    <a:pt x="1360" y="0"/>
                    <a:pt x="1360" y="36"/>
                  </a:cubicBezTo>
                  <a:cubicBezTo>
                    <a:pt x="1360" y="72"/>
                    <a:pt x="1360" y="784"/>
                    <a:pt x="1360" y="784"/>
                  </a:cubicBezTo>
                </a:path>
              </a:pathLst>
            </a:custGeom>
            <a:solidFill>
              <a:srgbClr val="DCE4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5626" name="Freeform 110">
              <a:extLst>
                <a:ext uri="{FF2B5EF4-FFF2-40B4-BE49-F238E27FC236}">
                  <a16:creationId xmlns:a16="http://schemas.microsoft.com/office/drawing/2014/main" id="{C56121A1-5E84-4BBC-91CD-C4C5A2C8AEA1}"/>
                </a:ext>
              </a:extLst>
            </p:cNvPr>
            <p:cNvSpPr>
              <a:spLocks noChangeArrowheads="1"/>
            </p:cNvSpPr>
            <p:nvPr/>
          </p:nvSpPr>
          <p:spPr bwMode="auto">
            <a:xfrm>
              <a:off x="0" y="0"/>
              <a:ext cx="3616" cy="1670"/>
            </a:xfrm>
            <a:custGeom>
              <a:avLst/>
              <a:gdLst>
                <a:gd name="T0" fmla="*/ 9359 w 1360"/>
                <a:gd name="T1" fmla="*/ 0 h 628"/>
                <a:gd name="T2" fmla="*/ 255 w 1360"/>
                <a:gd name="T3" fmla="*/ 0 h 628"/>
                <a:gd name="T4" fmla="*/ 0 w 1360"/>
                <a:gd name="T5" fmla="*/ 255 h 628"/>
                <a:gd name="T6" fmla="*/ 0 w 1360"/>
                <a:gd name="T7" fmla="*/ 4441 h 628"/>
                <a:gd name="T8" fmla="*/ 9614 w 1360"/>
                <a:gd name="T9" fmla="*/ 481 h 628"/>
                <a:gd name="T10" fmla="*/ 9614 w 1360"/>
                <a:gd name="T11" fmla="*/ 255 h 628"/>
                <a:gd name="T12" fmla="*/ 9359 w 1360"/>
                <a:gd name="T13" fmla="*/ 0 h 6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60" h="628">
                  <a:moveTo>
                    <a:pt x="1324" y="0"/>
                  </a:moveTo>
                  <a:cubicBezTo>
                    <a:pt x="36" y="0"/>
                    <a:pt x="36" y="0"/>
                    <a:pt x="36" y="0"/>
                  </a:cubicBezTo>
                  <a:cubicBezTo>
                    <a:pt x="36" y="0"/>
                    <a:pt x="0" y="0"/>
                    <a:pt x="0" y="36"/>
                  </a:cubicBezTo>
                  <a:cubicBezTo>
                    <a:pt x="0" y="72"/>
                    <a:pt x="0" y="628"/>
                    <a:pt x="0" y="628"/>
                  </a:cubicBezTo>
                  <a:cubicBezTo>
                    <a:pt x="1360" y="68"/>
                    <a:pt x="1360" y="68"/>
                    <a:pt x="1360" y="68"/>
                  </a:cubicBezTo>
                  <a:cubicBezTo>
                    <a:pt x="1360" y="51"/>
                    <a:pt x="1360" y="40"/>
                    <a:pt x="1360" y="36"/>
                  </a:cubicBezTo>
                  <a:cubicBezTo>
                    <a:pt x="1360" y="0"/>
                    <a:pt x="1324" y="0"/>
                    <a:pt x="1324" y="0"/>
                  </a:cubicBezTo>
                </a:path>
              </a:pathLst>
            </a:custGeom>
            <a:solidFill>
              <a:srgbClr val="C9D3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5627" name="Rectangle 112">
              <a:extLst>
                <a:ext uri="{FF2B5EF4-FFF2-40B4-BE49-F238E27FC236}">
                  <a16:creationId xmlns:a16="http://schemas.microsoft.com/office/drawing/2014/main" id="{DE59E4BA-6ABD-4F2F-9587-BB6A43F32A93}"/>
                </a:ext>
              </a:extLst>
            </p:cNvPr>
            <p:cNvSpPr>
              <a:spLocks noChangeArrowheads="1"/>
            </p:cNvSpPr>
            <p:nvPr/>
          </p:nvSpPr>
          <p:spPr bwMode="auto">
            <a:xfrm>
              <a:off x="945" y="0"/>
              <a:ext cx="1724" cy="95"/>
            </a:xfrm>
            <a:prstGeom prst="rect">
              <a:avLst/>
            </a:prstGeom>
            <a:solidFill>
              <a:srgbClr val="DCE4E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spcBef>
                  <a:spcPct val="0"/>
                </a:spcBef>
                <a:buClrTx/>
                <a:buSzTx/>
                <a:buFontTx/>
                <a:buNone/>
              </a:pPr>
              <a:endParaRPr lang="zh-CN" altLang="zh-CN" sz="1800">
                <a:solidFill>
                  <a:srgbClr val="000000"/>
                </a:solidFill>
                <a:latin typeface="Arial" panose="020B0604020202020204" pitchFamily="34" charset="0"/>
                <a:ea typeface="宋体" panose="02010600030101010101" pitchFamily="2" charset="-122"/>
                <a:sym typeface="宋体" panose="02010600030101010101" pitchFamily="2" charset="-122"/>
              </a:endParaRPr>
            </a:p>
          </p:txBody>
        </p:sp>
        <p:sp>
          <p:nvSpPr>
            <p:cNvPr id="25628" name="Rectangle 113">
              <a:extLst>
                <a:ext uri="{FF2B5EF4-FFF2-40B4-BE49-F238E27FC236}">
                  <a16:creationId xmlns:a16="http://schemas.microsoft.com/office/drawing/2014/main" id="{CFF2BF68-BA60-43E1-B1DA-EAFC6A9C84F7}"/>
                </a:ext>
              </a:extLst>
            </p:cNvPr>
            <p:cNvSpPr>
              <a:spLocks noChangeArrowheads="1"/>
            </p:cNvSpPr>
            <p:nvPr/>
          </p:nvSpPr>
          <p:spPr bwMode="auto">
            <a:xfrm>
              <a:off x="1308" y="1617"/>
              <a:ext cx="988" cy="489"/>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spcBef>
                  <a:spcPct val="0"/>
                </a:spcBef>
                <a:buClrTx/>
                <a:buSzTx/>
                <a:buFontTx/>
                <a:buNone/>
              </a:pPr>
              <a:endParaRPr lang="zh-CN" altLang="zh-CN" sz="1800">
                <a:solidFill>
                  <a:srgbClr val="000000"/>
                </a:solidFill>
                <a:latin typeface="Arial" panose="020B0604020202020204" pitchFamily="34" charset="0"/>
                <a:ea typeface="宋体" panose="02010600030101010101" pitchFamily="2" charset="-122"/>
                <a:sym typeface="宋体" panose="02010600030101010101" pitchFamily="2" charset="-122"/>
              </a:endParaRPr>
            </a:p>
          </p:txBody>
        </p:sp>
        <p:sp>
          <p:nvSpPr>
            <p:cNvPr id="25629" name="Rectangle 114">
              <a:extLst>
                <a:ext uri="{FF2B5EF4-FFF2-40B4-BE49-F238E27FC236}">
                  <a16:creationId xmlns:a16="http://schemas.microsoft.com/office/drawing/2014/main" id="{AB152899-9B39-4802-8C84-49162258186D}"/>
                </a:ext>
              </a:extLst>
            </p:cNvPr>
            <p:cNvSpPr>
              <a:spLocks noChangeArrowheads="1"/>
            </p:cNvSpPr>
            <p:nvPr/>
          </p:nvSpPr>
          <p:spPr bwMode="auto">
            <a:xfrm>
              <a:off x="541" y="351"/>
              <a:ext cx="192" cy="129"/>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spcBef>
                  <a:spcPct val="0"/>
                </a:spcBef>
                <a:buClrTx/>
                <a:buSzTx/>
                <a:buFontTx/>
                <a:buNone/>
              </a:pPr>
              <a:endParaRPr lang="zh-CN" altLang="zh-CN" sz="1800">
                <a:solidFill>
                  <a:srgbClr val="000000"/>
                </a:solidFill>
                <a:latin typeface="Arial" panose="020B0604020202020204" pitchFamily="34" charset="0"/>
                <a:ea typeface="宋体" panose="02010600030101010101" pitchFamily="2" charset="-122"/>
                <a:sym typeface="宋体" panose="02010600030101010101" pitchFamily="2" charset="-122"/>
              </a:endParaRPr>
            </a:p>
          </p:txBody>
        </p:sp>
        <p:sp>
          <p:nvSpPr>
            <p:cNvPr id="25630" name="Rectangle 115">
              <a:extLst>
                <a:ext uri="{FF2B5EF4-FFF2-40B4-BE49-F238E27FC236}">
                  <a16:creationId xmlns:a16="http://schemas.microsoft.com/office/drawing/2014/main" id="{A5F8712B-D788-4B0B-BE1E-23D875D672C9}"/>
                </a:ext>
              </a:extLst>
            </p:cNvPr>
            <p:cNvSpPr>
              <a:spLocks noChangeArrowheads="1"/>
            </p:cNvSpPr>
            <p:nvPr/>
          </p:nvSpPr>
          <p:spPr bwMode="auto">
            <a:xfrm>
              <a:off x="541" y="553"/>
              <a:ext cx="192" cy="180"/>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spcBef>
                  <a:spcPct val="0"/>
                </a:spcBef>
                <a:buClrTx/>
                <a:buSzTx/>
                <a:buFontTx/>
                <a:buNone/>
              </a:pPr>
              <a:endParaRPr lang="zh-CN" altLang="zh-CN" sz="1800">
                <a:solidFill>
                  <a:srgbClr val="000000"/>
                </a:solidFill>
                <a:latin typeface="Arial" panose="020B0604020202020204" pitchFamily="34" charset="0"/>
                <a:ea typeface="宋体" panose="02010600030101010101" pitchFamily="2" charset="-122"/>
                <a:sym typeface="宋体" panose="02010600030101010101" pitchFamily="2" charset="-122"/>
              </a:endParaRPr>
            </a:p>
          </p:txBody>
        </p:sp>
        <p:sp>
          <p:nvSpPr>
            <p:cNvPr id="25631" name="Rectangle 116">
              <a:extLst>
                <a:ext uri="{FF2B5EF4-FFF2-40B4-BE49-F238E27FC236}">
                  <a16:creationId xmlns:a16="http://schemas.microsoft.com/office/drawing/2014/main" id="{4798032F-8F0B-4838-ADCA-B98E77E54974}"/>
                </a:ext>
              </a:extLst>
            </p:cNvPr>
            <p:cNvSpPr>
              <a:spLocks noChangeArrowheads="1"/>
            </p:cNvSpPr>
            <p:nvPr/>
          </p:nvSpPr>
          <p:spPr bwMode="auto">
            <a:xfrm>
              <a:off x="541" y="808"/>
              <a:ext cx="319" cy="203"/>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spcBef>
                  <a:spcPct val="0"/>
                </a:spcBef>
                <a:buClrTx/>
                <a:buSzTx/>
                <a:buFontTx/>
                <a:buNone/>
              </a:pPr>
              <a:endParaRPr lang="zh-CN" altLang="zh-CN" sz="1800">
                <a:solidFill>
                  <a:srgbClr val="000000"/>
                </a:solidFill>
                <a:latin typeface="Arial" panose="020B0604020202020204" pitchFamily="34" charset="0"/>
                <a:ea typeface="宋体" panose="02010600030101010101" pitchFamily="2" charset="-122"/>
                <a:sym typeface="宋体" panose="02010600030101010101" pitchFamily="2" charset="-122"/>
              </a:endParaRPr>
            </a:p>
          </p:txBody>
        </p:sp>
        <p:sp>
          <p:nvSpPr>
            <p:cNvPr id="25632" name="Rectangle 117">
              <a:extLst>
                <a:ext uri="{FF2B5EF4-FFF2-40B4-BE49-F238E27FC236}">
                  <a16:creationId xmlns:a16="http://schemas.microsoft.com/office/drawing/2014/main" id="{E6BCE9E8-77F1-4155-929C-AD5F282F5786}"/>
                </a:ext>
              </a:extLst>
            </p:cNvPr>
            <p:cNvSpPr>
              <a:spLocks noChangeArrowheads="1"/>
            </p:cNvSpPr>
            <p:nvPr/>
          </p:nvSpPr>
          <p:spPr bwMode="auto">
            <a:xfrm>
              <a:off x="541" y="1074"/>
              <a:ext cx="458" cy="180"/>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spcBef>
                  <a:spcPct val="0"/>
                </a:spcBef>
                <a:buClrTx/>
                <a:buSzTx/>
                <a:buFontTx/>
                <a:buNone/>
              </a:pPr>
              <a:endParaRPr lang="zh-CN" altLang="zh-CN" sz="1800">
                <a:solidFill>
                  <a:srgbClr val="000000"/>
                </a:solidFill>
                <a:latin typeface="Arial" panose="020B0604020202020204" pitchFamily="34" charset="0"/>
                <a:ea typeface="宋体" panose="02010600030101010101" pitchFamily="2" charset="-122"/>
                <a:sym typeface="宋体" panose="02010600030101010101" pitchFamily="2" charset="-122"/>
              </a:endParaRPr>
            </a:p>
          </p:txBody>
        </p:sp>
        <p:sp>
          <p:nvSpPr>
            <p:cNvPr id="25633" name="Rectangle 118">
              <a:extLst>
                <a:ext uri="{FF2B5EF4-FFF2-40B4-BE49-F238E27FC236}">
                  <a16:creationId xmlns:a16="http://schemas.microsoft.com/office/drawing/2014/main" id="{87C02434-FF9F-4F6C-970E-B04D954B400C}"/>
                </a:ext>
              </a:extLst>
            </p:cNvPr>
            <p:cNvSpPr>
              <a:spLocks noChangeArrowheads="1"/>
            </p:cNvSpPr>
            <p:nvPr/>
          </p:nvSpPr>
          <p:spPr bwMode="auto">
            <a:xfrm>
              <a:off x="797" y="553"/>
              <a:ext cx="202" cy="180"/>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spcBef>
                  <a:spcPct val="0"/>
                </a:spcBef>
                <a:buClrTx/>
                <a:buSzTx/>
                <a:buFontTx/>
                <a:buNone/>
              </a:pPr>
              <a:endParaRPr lang="zh-CN" altLang="zh-CN" sz="1800">
                <a:solidFill>
                  <a:srgbClr val="000000"/>
                </a:solidFill>
                <a:latin typeface="Arial" panose="020B0604020202020204" pitchFamily="34" charset="0"/>
                <a:ea typeface="宋体" panose="02010600030101010101" pitchFamily="2" charset="-122"/>
                <a:sym typeface="宋体" panose="02010600030101010101" pitchFamily="2" charset="-122"/>
              </a:endParaRPr>
            </a:p>
          </p:txBody>
        </p:sp>
        <p:sp>
          <p:nvSpPr>
            <p:cNvPr id="25634" name="Rectangle 119">
              <a:extLst>
                <a:ext uri="{FF2B5EF4-FFF2-40B4-BE49-F238E27FC236}">
                  <a16:creationId xmlns:a16="http://schemas.microsoft.com/office/drawing/2014/main" id="{B89258C8-B0F3-4872-9C11-0075A0D240AF}"/>
                </a:ext>
              </a:extLst>
            </p:cNvPr>
            <p:cNvSpPr>
              <a:spLocks noChangeArrowheads="1"/>
            </p:cNvSpPr>
            <p:nvPr/>
          </p:nvSpPr>
          <p:spPr bwMode="auto">
            <a:xfrm>
              <a:off x="925" y="808"/>
              <a:ext cx="203" cy="203"/>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spcBef>
                  <a:spcPct val="0"/>
                </a:spcBef>
                <a:buClrTx/>
                <a:buSzTx/>
                <a:buFontTx/>
                <a:buNone/>
              </a:pPr>
              <a:endParaRPr lang="zh-CN" altLang="zh-CN" sz="1800">
                <a:solidFill>
                  <a:srgbClr val="000000"/>
                </a:solidFill>
                <a:latin typeface="Arial" panose="020B0604020202020204" pitchFamily="34" charset="0"/>
                <a:ea typeface="宋体" panose="02010600030101010101" pitchFamily="2" charset="-122"/>
                <a:sym typeface="宋体" panose="02010600030101010101" pitchFamily="2" charset="-122"/>
              </a:endParaRPr>
            </a:p>
          </p:txBody>
        </p:sp>
        <p:sp>
          <p:nvSpPr>
            <p:cNvPr id="25635" name="Rectangle 120">
              <a:extLst>
                <a:ext uri="{FF2B5EF4-FFF2-40B4-BE49-F238E27FC236}">
                  <a16:creationId xmlns:a16="http://schemas.microsoft.com/office/drawing/2014/main" id="{1758D443-8AD3-4D76-B7DA-89E2F740D552}"/>
                </a:ext>
              </a:extLst>
            </p:cNvPr>
            <p:cNvSpPr>
              <a:spLocks noChangeArrowheads="1"/>
            </p:cNvSpPr>
            <p:nvPr/>
          </p:nvSpPr>
          <p:spPr bwMode="auto">
            <a:xfrm>
              <a:off x="1062" y="1074"/>
              <a:ext cx="202" cy="180"/>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spcBef>
                  <a:spcPct val="0"/>
                </a:spcBef>
                <a:buClrTx/>
                <a:buSzTx/>
                <a:buFontTx/>
                <a:buNone/>
              </a:pPr>
              <a:endParaRPr lang="zh-CN" altLang="zh-CN" sz="1800">
                <a:solidFill>
                  <a:srgbClr val="000000"/>
                </a:solidFill>
                <a:latin typeface="Arial" panose="020B0604020202020204" pitchFamily="34" charset="0"/>
                <a:ea typeface="宋体" panose="02010600030101010101" pitchFamily="2" charset="-122"/>
                <a:sym typeface="宋体" panose="02010600030101010101" pitchFamily="2" charset="-122"/>
              </a:endParaRPr>
            </a:p>
          </p:txBody>
        </p:sp>
        <p:sp>
          <p:nvSpPr>
            <p:cNvPr id="25636" name="Rectangle 121">
              <a:extLst>
                <a:ext uri="{FF2B5EF4-FFF2-40B4-BE49-F238E27FC236}">
                  <a16:creationId xmlns:a16="http://schemas.microsoft.com/office/drawing/2014/main" id="{C867DE7A-9DB9-43BE-A030-85733DFB5156}"/>
                </a:ext>
              </a:extLst>
            </p:cNvPr>
            <p:cNvSpPr>
              <a:spLocks noChangeArrowheads="1"/>
            </p:cNvSpPr>
            <p:nvPr/>
          </p:nvSpPr>
          <p:spPr bwMode="auto">
            <a:xfrm>
              <a:off x="1318" y="1074"/>
              <a:ext cx="192" cy="180"/>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spcBef>
                  <a:spcPct val="0"/>
                </a:spcBef>
                <a:buClrTx/>
                <a:buSzTx/>
                <a:buFontTx/>
                <a:buNone/>
              </a:pPr>
              <a:endParaRPr lang="zh-CN" altLang="zh-CN" sz="1800">
                <a:solidFill>
                  <a:srgbClr val="000000"/>
                </a:solidFill>
                <a:latin typeface="Arial" panose="020B0604020202020204" pitchFamily="34" charset="0"/>
                <a:ea typeface="宋体" panose="02010600030101010101" pitchFamily="2" charset="-122"/>
                <a:sym typeface="宋体" panose="02010600030101010101" pitchFamily="2" charset="-122"/>
              </a:endParaRPr>
            </a:p>
          </p:txBody>
        </p:sp>
        <p:sp>
          <p:nvSpPr>
            <p:cNvPr id="25637" name="Rectangle 122">
              <a:extLst>
                <a:ext uri="{FF2B5EF4-FFF2-40B4-BE49-F238E27FC236}">
                  <a16:creationId xmlns:a16="http://schemas.microsoft.com/office/drawing/2014/main" id="{49FB7FFC-205B-486D-B313-2C7573157C77}"/>
                </a:ext>
              </a:extLst>
            </p:cNvPr>
            <p:cNvSpPr>
              <a:spLocks noChangeArrowheads="1"/>
            </p:cNvSpPr>
            <p:nvPr/>
          </p:nvSpPr>
          <p:spPr bwMode="auto">
            <a:xfrm>
              <a:off x="1583" y="1074"/>
              <a:ext cx="192" cy="180"/>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spcBef>
                  <a:spcPct val="0"/>
                </a:spcBef>
                <a:buClrTx/>
                <a:buSzTx/>
                <a:buFontTx/>
                <a:buNone/>
              </a:pPr>
              <a:endParaRPr lang="zh-CN" altLang="zh-CN" sz="1800">
                <a:solidFill>
                  <a:srgbClr val="000000"/>
                </a:solidFill>
                <a:latin typeface="Arial" panose="020B0604020202020204" pitchFamily="34" charset="0"/>
                <a:ea typeface="宋体" panose="02010600030101010101" pitchFamily="2" charset="-122"/>
                <a:sym typeface="宋体" panose="02010600030101010101" pitchFamily="2" charset="-122"/>
              </a:endParaRPr>
            </a:p>
          </p:txBody>
        </p:sp>
        <p:sp>
          <p:nvSpPr>
            <p:cNvPr id="25638" name="Rectangle 123">
              <a:extLst>
                <a:ext uri="{FF2B5EF4-FFF2-40B4-BE49-F238E27FC236}">
                  <a16:creationId xmlns:a16="http://schemas.microsoft.com/office/drawing/2014/main" id="{464CF10C-D35A-4285-8FE6-D934ECF22243}"/>
                </a:ext>
              </a:extLst>
            </p:cNvPr>
            <p:cNvSpPr>
              <a:spLocks noChangeArrowheads="1"/>
            </p:cNvSpPr>
            <p:nvPr/>
          </p:nvSpPr>
          <p:spPr bwMode="auto">
            <a:xfrm>
              <a:off x="1839" y="1074"/>
              <a:ext cx="192" cy="180"/>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spcBef>
                  <a:spcPct val="0"/>
                </a:spcBef>
                <a:buClrTx/>
                <a:buSzTx/>
                <a:buFontTx/>
                <a:buNone/>
              </a:pPr>
              <a:endParaRPr lang="zh-CN" altLang="zh-CN" sz="1800">
                <a:solidFill>
                  <a:srgbClr val="000000"/>
                </a:solidFill>
                <a:latin typeface="Arial" panose="020B0604020202020204" pitchFamily="34" charset="0"/>
                <a:ea typeface="宋体" panose="02010600030101010101" pitchFamily="2" charset="-122"/>
                <a:sym typeface="宋体" panose="02010600030101010101" pitchFamily="2" charset="-122"/>
              </a:endParaRPr>
            </a:p>
          </p:txBody>
        </p:sp>
        <p:sp>
          <p:nvSpPr>
            <p:cNvPr id="25639" name="Rectangle 124">
              <a:extLst>
                <a:ext uri="{FF2B5EF4-FFF2-40B4-BE49-F238E27FC236}">
                  <a16:creationId xmlns:a16="http://schemas.microsoft.com/office/drawing/2014/main" id="{0B182C36-2A43-4BA2-A118-395577F4E0A8}"/>
                </a:ext>
              </a:extLst>
            </p:cNvPr>
            <p:cNvSpPr>
              <a:spLocks noChangeArrowheads="1"/>
            </p:cNvSpPr>
            <p:nvPr/>
          </p:nvSpPr>
          <p:spPr bwMode="auto">
            <a:xfrm>
              <a:off x="2104" y="1074"/>
              <a:ext cx="192" cy="180"/>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spcBef>
                  <a:spcPct val="0"/>
                </a:spcBef>
                <a:buClrTx/>
                <a:buSzTx/>
                <a:buFontTx/>
                <a:buNone/>
              </a:pPr>
              <a:endParaRPr lang="zh-CN" altLang="zh-CN" sz="1800">
                <a:solidFill>
                  <a:srgbClr val="000000"/>
                </a:solidFill>
                <a:latin typeface="Arial" panose="020B0604020202020204" pitchFamily="34" charset="0"/>
                <a:ea typeface="宋体" panose="02010600030101010101" pitchFamily="2" charset="-122"/>
                <a:sym typeface="宋体" panose="02010600030101010101" pitchFamily="2" charset="-122"/>
              </a:endParaRPr>
            </a:p>
          </p:txBody>
        </p:sp>
        <p:sp>
          <p:nvSpPr>
            <p:cNvPr id="25640" name="Rectangle 125">
              <a:extLst>
                <a:ext uri="{FF2B5EF4-FFF2-40B4-BE49-F238E27FC236}">
                  <a16:creationId xmlns:a16="http://schemas.microsoft.com/office/drawing/2014/main" id="{153B160C-F783-40D7-9214-C64B9CACBC88}"/>
                </a:ext>
              </a:extLst>
            </p:cNvPr>
            <p:cNvSpPr>
              <a:spLocks noChangeArrowheads="1"/>
            </p:cNvSpPr>
            <p:nvPr/>
          </p:nvSpPr>
          <p:spPr bwMode="auto">
            <a:xfrm>
              <a:off x="2350" y="1074"/>
              <a:ext cx="202" cy="180"/>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spcBef>
                  <a:spcPct val="0"/>
                </a:spcBef>
                <a:buClrTx/>
                <a:buSzTx/>
                <a:buFontTx/>
                <a:buNone/>
              </a:pPr>
              <a:endParaRPr lang="zh-CN" altLang="zh-CN" sz="1800">
                <a:solidFill>
                  <a:srgbClr val="000000"/>
                </a:solidFill>
                <a:latin typeface="Arial" panose="020B0604020202020204" pitchFamily="34" charset="0"/>
                <a:ea typeface="宋体" panose="02010600030101010101" pitchFamily="2" charset="-122"/>
                <a:sym typeface="宋体" panose="02010600030101010101" pitchFamily="2" charset="-122"/>
              </a:endParaRPr>
            </a:p>
          </p:txBody>
        </p:sp>
        <p:sp>
          <p:nvSpPr>
            <p:cNvPr id="25641" name="Rectangle 126">
              <a:extLst>
                <a:ext uri="{FF2B5EF4-FFF2-40B4-BE49-F238E27FC236}">
                  <a16:creationId xmlns:a16="http://schemas.microsoft.com/office/drawing/2014/main" id="{9D5ADE2B-165F-45C4-B12A-262DA4FDCD25}"/>
                </a:ext>
              </a:extLst>
            </p:cNvPr>
            <p:cNvSpPr>
              <a:spLocks noChangeArrowheads="1"/>
            </p:cNvSpPr>
            <p:nvPr/>
          </p:nvSpPr>
          <p:spPr bwMode="auto">
            <a:xfrm>
              <a:off x="2615" y="1074"/>
              <a:ext cx="458" cy="180"/>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spcBef>
                  <a:spcPct val="0"/>
                </a:spcBef>
                <a:buClrTx/>
                <a:buSzTx/>
                <a:buFontTx/>
                <a:buNone/>
              </a:pPr>
              <a:endParaRPr lang="zh-CN" altLang="zh-CN" sz="1800">
                <a:solidFill>
                  <a:srgbClr val="000000"/>
                </a:solidFill>
                <a:latin typeface="Arial" panose="020B0604020202020204" pitchFamily="34" charset="0"/>
                <a:ea typeface="宋体" panose="02010600030101010101" pitchFamily="2" charset="-122"/>
                <a:sym typeface="宋体" panose="02010600030101010101" pitchFamily="2" charset="-122"/>
              </a:endParaRPr>
            </a:p>
          </p:txBody>
        </p:sp>
        <p:sp>
          <p:nvSpPr>
            <p:cNvPr id="25642" name="Rectangle 127">
              <a:extLst>
                <a:ext uri="{FF2B5EF4-FFF2-40B4-BE49-F238E27FC236}">
                  <a16:creationId xmlns:a16="http://schemas.microsoft.com/office/drawing/2014/main" id="{D2F4B6A2-4456-49DA-AC88-98048889CF2C}"/>
                </a:ext>
              </a:extLst>
            </p:cNvPr>
            <p:cNvSpPr>
              <a:spLocks noChangeArrowheads="1"/>
            </p:cNvSpPr>
            <p:nvPr/>
          </p:nvSpPr>
          <p:spPr bwMode="auto">
            <a:xfrm>
              <a:off x="1191" y="808"/>
              <a:ext cx="190" cy="203"/>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spcBef>
                  <a:spcPct val="0"/>
                </a:spcBef>
                <a:buClrTx/>
                <a:buSzTx/>
                <a:buFontTx/>
                <a:buNone/>
              </a:pPr>
              <a:endParaRPr lang="zh-CN" altLang="zh-CN" sz="1800">
                <a:solidFill>
                  <a:srgbClr val="000000"/>
                </a:solidFill>
                <a:latin typeface="Arial" panose="020B0604020202020204" pitchFamily="34" charset="0"/>
                <a:ea typeface="宋体" panose="02010600030101010101" pitchFamily="2" charset="-122"/>
                <a:sym typeface="宋体" panose="02010600030101010101" pitchFamily="2" charset="-122"/>
              </a:endParaRPr>
            </a:p>
          </p:txBody>
        </p:sp>
        <p:sp>
          <p:nvSpPr>
            <p:cNvPr id="25643" name="Rectangle 128">
              <a:extLst>
                <a:ext uri="{FF2B5EF4-FFF2-40B4-BE49-F238E27FC236}">
                  <a16:creationId xmlns:a16="http://schemas.microsoft.com/office/drawing/2014/main" id="{A95BAE7B-14CC-4F82-915D-5986B25A870F}"/>
                </a:ext>
              </a:extLst>
            </p:cNvPr>
            <p:cNvSpPr>
              <a:spLocks noChangeArrowheads="1"/>
            </p:cNvSpPr>
            <p:nvPr/>
          </p:nvSpPr>
          <p:spPr bwMode="auto">
            <a:xfrm>
              <a:off x="1446" y="808"/>
              <a:ext cx="203" cy="203"/>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spcBef>
                  <a:spcPct val="0"/>
                </a:spcBef>
                <a:buClrTx/>
                <a:buSzTx/>
                <a:buFontTx/>
                <a:buNone/>
              </a:pPr>
              <a:endParaRPr lang="zh-CN" altLang="zh-CN" sz="1800">
                <a:solidFill>
                  <a:srgbClr val="000000"/>
                </a:solidFill>
                <a:latin typeface="Arial" panose="020B0604020202020204" pitchFamily="34" charset="0"/>
                <a:ea typeface="宋体" panose="02010600030101010101" pitchFamily="2" charset="-122"/>
                <a:sym typeface="宋体" panose="02010600030101010101" pitchFamily="2" charset="-122"/>
              </a:endParaRPr>
            </a:p>
          </p:txBody>
        </p:sp>
        <p:sp>
          <p:nvSpPr>
            <p:cNvPr id="25644" name="Rectangle 129">
              <a:extLst>
                <a:ext uri="{FF2B5EF4-FFF2-40B4-BE49-F238E27FC236}">
                  <a16:creationId xmlns:a16="http://schemas.microsoft.com/office/drawing/2014/main" id="{699440C2-3918-410B-9962-55DCAF82ECC9}"/>
                </a:ext>
              </a:extLst>
            </p:cNvPr>
            <p:cNvSpPr>
              <a:spLocks noChangeArrowheads="1"/>
            </p:cNvSpPr>
            <p:nvPr/>
          </p:nvSpPr>
          <p:spPr bwMode="auto">
            <a:xfrm>
              <a:off x="1712" y="808"/>
              <a:ext cx="190" cy="203"/>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spcBef>
                  <a:spcPct val="0"/>
                </a:spcBef>
                <a:buClrTx/>
                <a:buSzTx/>
                <a:buFontTx/>
                <a:buNone/>
              </a:pPr>
              <a:endParaRPr lang="zh-CN" altLang="zh-CN" sz="1800">
                <a:solidFill>
                  <a:srgbClr val="000000"/>
                </a:solidFill>
                <a:latin typeface="Arial" panose="020B0604020202020204" pitchFamily="34" charset="0"/>
                <a:ea typeface="宋体" panose="02010600030101010101" pitchFamily="2" charset="-122"/>
                <a:sym typeface="宋体" panose="02010600030101010101" pitchFamily="2" charset="-122"/>
              </a:endParaRPr>
            </a:p>
          </p:txBody>
        </p:sp>
        <p:sp>
          <p:nvSpPr>
            <p:cNvPr id="25645" name="Rectangle 130">
              <a:extLst>
                <a:ext uri="{FF2B5EF4-FFF2-40B4-BE49-F238E27FC236}">
                  <a16:creationId xmlns:a16="http://schemas.microsoft.com/office/drawing/2014/main" id="{05D1AD19-EE98-451B-B28C-5C9FD2761F46}"/>
                </a:ext>
              </a:extLst>
            </p:cNvPr>
            <p:cNvSpPr>
              <a:spLocks noChangeArrowheads="1"/>
            </p:cNvSpPr>
            <p:nvPr/>
          </p:nvSpPr>
          <p:spPr bwMode="auto">
            <a:xfrm>
              <a:off x="1967" y="808"/>
              <a:ext cx="202" cy="203"/>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spcBef>
                  <a:spcPct val="0"/>
                </a:spcBef>
                <a:buClrTx/>
                <a:buSzTx/>
                <a:buFontTx/>
                <a:buNone/>
              </a:pPr>
              <a:endParaRPr lang="zh-CN" altLang="zh-CN" sz="1800">
                <a:solidFill>
                  <a:srgbClr val="000000"/>
                </a:solidFill>
                <a:latin typeface="Arial" panose="020B0604020202020204" pitchFamily="34" charset="0"/>
                <a:ea typeface="宋体" panose="02010600030101010101" pitchFamily="2" charset="-122"/>
                <a:sym typeface="宋体" panose="02010600030101010101" pitchFamily="2" charset="-122"/>
              </a:endParaRPr>
            </a:p>
          </p:txBody>
        </p:sp>
        <p:sp>
          <p:nvSpPr>
            <p:cNvPr id="25646" name="Rectangle 131">
              <a:extLst>
                <a:ext uri="{FF2B5EF4-FFF2-40B4-BE49-F238E27FC236}">
                  <a16:creationId xmlns:a16="http://schemas.microsoft.com/office/drawing/2014/main" id="{C81D53FB-ECD4-4FD8-B24B-ABF492ACF40B}"/>
                </a:ext>
              </a:extLst>
            </p:cNvPr>
            <p:cNvSpPr>
              <a:spLocks noChangeArrowheads="1"/>
            </p:cNvSpPr>
            <p:nvPr/>
          </p:nvSpPr>
          <p:spPr bwMode="auto">
            <a:xfrm>
              <a:off x="2233" y="808"/>
              <a:ext cx="190" cy="203"/>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spcBef>
                  <a:spcPct val="0"/>
                </a:spcBef>
                <a:buClrTx/>
                <a:buSzTx/>
                <a:buFontTx/>
                <a:buNone/>
              </a:pPr>
              <a:endParaRPr lang="zh-CN" altLang="zh-CN" sz="1800">
                <a:solidFill>
                  <a:srgbClr val="000000"/>
                </a:solidFill>
                <a:latin typeface="Arial" panose="020B0604020202020204" pitchFamily="34" charset="0"/>
                <a:ea typeface="宋体" panose="02010600030101010101" pitchFamily="2" charset="-122"/>
                <a:sym typeface="宋体" panose="02010600030101010101" pitchFamily="2" charset="-122"/>
              </a:endParaRPr>
            </a:p>
          </p:txBody>
        </p:sp>
        <p:sp>
          <p:nvSpPr>
            <p:cNvPr id="25647" name="Rectangle 132">
              <a:extLst>
                <a:ext uri="{FF2B5EF4-FFF2-40B4-BE49-F238E27FC236}">
                  <a16:creationId xmlns:a16="http://schemas.microsoft.com/office/drawing/2014/main" id="{9A6581F3-4463-45C2-9D44-A2C48630A655}"/>
                </a:ext>
              </a:extLst>
            </p:cNvPr>
            <p:cNvSpPr>
              <a:spLocks noChangeArrowheads="1"/>
            </p:cNvSpPr>
            <p:nvPr/>
          </p:nvSpPr>
          <p:spPr bwMode="auto">
            <a:xfrm>
              <a:off x="2488" y="808"/>
              <a:ext cx="202" cy="203"/>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spcBef>
                  <a:spcPct val="0"/>
                </a:spcBef>
                <a:buClrTx/>
                <a:buSzTx/>
                <a:buFontTx/>
                <a:buNone/>
              </a:pPr>
              <a:endParaRPr lang="zh-CN" altLang="zh-CN" sz="1800">
                <a:solidFill>
                  <a:srgbClr val="000000"/>
                </a:solidFill>
                <a:latin typeface="Arial" panose="020B0604020202020204" pitchFamily="34" charset="0"/>
                <a:ea typeface="宋体" panose="02010600030101010101" pitchFamily="2" charset="-122"/>
                <a:sym typeface="宋体" panose="02010600030101010101" pitchFamily="2" charset="-122"/>
              </a:endParaRPr>
            </a:p>
          </p:txBody>
        </p:sp>
        <p:sp>
          <p:nvSpPr>
            <p:cNvPr id="25648" name="Rectangle 133">
              <a:extLst>
                <a:ext uri="{FF2B5EF4-FFF2-40B4-BE49-F238E27FC236}">
                  <a16:creationId xmlns:a16="http://schemas.microsoft.com/office/drawing/2014/main" id="{C53DD96F-DE59-4335-A938-2D0D5BA47A3A}"/>
                </a:ext>
              </a:extLst>
            </p:cNvPr>
            <p:cNvSpPr>
              <a:spLocks noChangeArrowheads="1"/>
            </p:cNvSpPr>
            <p:nvPr/>
          </p:nvSpPr>
          <p:spPr bwMode="auto">
            <a:xfrm>
              <a:off x="2754" y="808"/>
              <a:ext cx="319" cy="203"/>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spcBef>
                  <a:spcPct val="0"/>
                </a:spcBef>
                <a:buClrTx/>
                <a:buSzTx/>
                <a:buFontTx/>
                <a:buNone/>
              </a:pPr>
              <a:endParaRPr lang="zh-CN" altLang="zh-CN" sz="1800">
                <a:solidFill>
                  <a:srgbClr val="000000"/>
                </a:solidFill>
                <a:latin typeface="Arial" panose="020B0604020202020204" pitchFamily="34" charset="0"/>
                <a:ea typeface="宋体" panose="02010600030101010101" pitchFamily="2" charset="-122"/>
                <a:sym typeface="宋体" panose="02010600030101010101" pitchFamily="2" charset="-122"/>
              </a:endParaRPr>
            </a:p>
          </p:txBody>
        </p:sp>
        <p:sp>
          <p:nvSpPr>
            <p:cNvPr id="25649" name="Rectangle 134">
              <a:extLst>
                <a:ext uri="{FF2B5EF4-FFF2-40B4-BE49-F238E27FC236}">
                  <a16:creationId xmlns:a16="http://schemas.microsoft.com/office/drawing/2014/main" id="{3B289A3F-CADE-455F-9A14-423690A0A57E}"/>
                </a:ext>
              </a:extLst>
            </p:cNvPr>
            <p:cNvSpPr>
              <a:spLocks noChangeArrowheads="1"/>
            </p:cNvSpPr>
            <p:nvPr/>
          </p:nvSpPr>
          <p:spPr bwMode="auto">
            <a:xfrm>
              <a:off x="1062" y="553"/>
              <a:ext cx="202" cy="180"/>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spcBef>
                  <a:spcPct val="0"/>
                </a:spcBef>
                <a:buClrTx/>
                <a:buSzTx/>
                <a:buFontTx/>
                <a:buNone/>
              </a:pPr>
              <a:endParaRPr lang="zh-CN" altLang="zh-CN" sz="1800">
                <a:solidFill>
                  <a:srgbClr val="000000"/>
                </a:solidFill>
                <a:latin typeface="Arial" panose="020B0604020202020204" pitchFamily="34" charset="0"/>
                <a:ea typeface="宋体" panose="02010600030101010101" pitchFamily="2" charset="-122"/>
                <a:sym typeface="宋体" panose="02010600030101010101" pitchFamily="2" charset="-122"/>
              </a:endParaRPr>
            </a:p>
          </p:txBody>
        </p:sp>
        <p:sp>
          <p:nvSpPr>
            <p:cNvPr id="25650" name="Rectangle 135">
              <a:extLst>
                <a:ext uri="{FF2B5EF4-FFF2-40B4-BE49-F238E27FC236}">
                  <a16:creationId xmlns:a16="http://schemas.microsoft.com/office/drawing/2014/main" id="{9C877579-BE15-4585-A42F-2595FC0F4C2E}"/>
                </a:ext>
              </a:extLst>
            </p:cNvPr>
            <p:cNvSpPr>
              <a:spLocks noChangeArrowheads="1"/>
            </p:cNvSpPr>
            <p:nvPr/>
          </p:nvSpPr>
          <p:spPr bwMode="auto">
            <a:xfrm>
              <a:off x="1318" y="553"/>
              <a:ext cx="192" cy="180"/>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spcBef>
                  <a:spcPct val="0"/>
                </a:spcBef>
                <a:buClrTx/>
                <a:buSzTx/>
                <a:buFontTx/>
                <a:buNone/>
              </a:pPr>
              <a:endParaRPr lang="zh-CN" altLang="zh-CN" sz="1800">
                <a:solidFill>
                  <a:srgbClr val="000000"/>
                </a:solidFill>
                <a:latin typeface="Arial" panose="020B0604020202020204" pitchFamily="34" charset="0"/>
                <a:ea typeface="宋体" panose="02010600030101010101" pitchFamily="2" charset="-122"/>
                <a:sym typeface="宋体" panose="02010600030101010101" pitchFamily="2" charset="-122"/>
              </a:endParaRPr>
            </a:p>
          </p:txBody>
        </p:sp>
        <p:sp>
          <p:nvSpPr>
            <p:cNvPr id="25651" name="Rectangle 136">
              <a:extLst>
                <a:ext uri="{FF2B5EF4-FFF2-40B4-BE49-F238E27FC236}">
                  <a16:creationId xmlns:a16="http://schemas.microsoft.com/office/drawing/2014/main" id="{B54975F8-2729-4A4A-B466-41D333EC37D8}"/>
                </a:ext>
              </a:extLst>
            </p:cNvPr>
            <p:cNvSpPr>
              <a:spLocks noChangeArrowheads="1"/>
            </p:cNvSpPr>
            <p:nvPr/>
          </p:nvSpPr>
          <p:spPr bwMode="auto">
            <a:xfrm>
              <a:off x="1583" y="553"/>
              <a:ext cx="192" cy="180"/>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spcBef>
                  <a:spcPct val="0"/>
                </a:spcBef>
                <a:buClrTx/>
                <a:buSzTx/>
                <a:buFontTx/>
                <a:buNone/>
              </a:pPr>
              <a:endParaRPr lang="zh-CN" altLang="zh-CN" sz="1800">
                <a:solidFill>
                  <a:srgbClr val="000000"/>
                </a:solidFill>
                <a:latin typeface="Arial" panose="020B0604020202020204" pitchFamily="34" charset="0"/>
                <a:ea typeface="宋体" panose="02010600030101010101" pitchFamily="2" charset="-122"/>
                <a:sym typeface="宋体" panose="02010600030101010101" pitchFamily="2" charset="-122"/>
              </a:endParaRPr>
            </a:p>
          </p:txBody>
        </p:sp>
        <p:sp>
          <p:nvSpPr>
            <p:cNvPr id="25652" name="Rectangle 137">
              <a:extLst>
                <a:ext uri="{FF2B5EF4-FFF2-40B4-BE49-F238E27FC236}">
                  <a16:creationId xmlns:a16="http://schemas.microsoft.com/office/drawing/2014/main" id="{08C6172B-3E76-492B-AE9E-DAC412A7D0A2}"/>
                </a:ext>
              </a:extLst>
            </p:cNvPr>
            <p:cNvSpPr>
              <a:spLocks noChangeArrowheads="1"/>
            </p:cNvSpPr>
            <p:nvPr/>
          </p:nvSpPr>
          <p:spPr bwMode="auto">
            <a:xfrm>
              <a:off x="1839" y="553"/>
              <a:ext cx="192" cy="180"/>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spcBef>
                  <a:spcPct val="0"/>
                </a:spcBef>
                <a:buClrTx/>
                <a:buSzTx/>
                <a:buFontTx/>
                <a:buNone/>
              </a:pPr>
              <a:endParaRPr lang="zh-CN" altLang="zh-CN" sz="1800">
                <a:solidFill>
                  <a:srgbClr val="000000"/>
                </a:solidFill>
                <a:latin typeface="Arial" panose="020B0604020202020204" pitchFamily="34" charset="0"/>
                <a:ea typeface="宋体" panose="02010600030101010101" pitchFamily="2" charset="-122"/>
                <a:sym typeface="宋体" panose="02010600030101010101" pitchFamily="2" charset="-122"/>
              </a:endParaRPr>
            </a:p>
          </p:txBody>
        </p:sp>
        <p:sp>
          <p:nvSpPr>
            <p:cNvPr id="25653" name="Rectangle 138">
              <a:extLst>
                <a:ext uri="{FF2B5EF4-FFF2-40B4-BE49-F238E27FC236}">
                  <a16:creationId xmlns:a16="http://schemas.microsoft.com/office/drawing/2014/main" id="{52A4051F-E13F-498A-B7C9-38A11A0E43F7}"/>
                </a:ext>
              </a:extLst>
            </p:cNvPr>
            <p:cNvSpPr>
              <a:spLocks noChangeArrowheads="1"/>
            </p:cNvSpPr>
            <p:nvPr/>
          </p:nvSpPr>
          <p:spPr bwMode="auto">
            <a:xfrm>
              <a:off x="2104" y="553"/>
              <a:ext cx="192" cy="180"/>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spcBef>
                  <a:spcPct val="0"/>
                </a:spcBef>
                <a:buClrTx/>
                <a:buSzTx/>
                <a:buFontTx/>
                <a:buNone/>
              </a:pPr>
              <a:endParaRPr lang="zh-CN" altLang="zh-CN" sz="1800">
                <a:solidFill>
                  <a:srgbClr val="000000"/>
                </a:solidFill>
                <a:latin typeface="Arial" panose="020B0604020202020204" pitchFamily="34" charset="0"/>
                <a:ea typeface="宋体" panose="02010600030101010101" pitchFamily="2" charset="-122"/>
                <a:sym typeface="宋体" panose="02010600030101010101" pitchFamily="2" charset="-122"/>
              </a:endParaRPr>
            </a:p>
          </p:txBody>
        </p:sp>
        <p:sp>
          <p:nvSpPr>
            <p:cNvPr id="25654" name="Rectangle 139">
              <a:extLst>
                <a:ext uri="{FF2B5EF4-FFF2-40B4-BE49-F238E27FC236}">
                  <a16:creationId xmlns:a16="http://schemas.microsoft.com/office/drawing/2014/main" id="{C276345E-5DE2-4FE3-9B9A-1513C36E7A48}"/>
                </a:ext>
              </a:extLst>
            </p:cNvPr>
            <p:cNvSpPr>
              <a:spLocks noChangeArrowheads="1"/>
            </p:cNvSpPr>
            <p:nvPr/>
          </p:nvSpPr>
          <p:spPr bwMode="auto">
            <a:xfrm>
              <a:off x="2350" y="553"/>
              <a:ext cx="202" cy="180"/>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spcBef>
                  <a:spcPct val="0"/>
                </a:spcBef>
                <a:buClrTx/>
                <a:buSzTx/>
                <a:buFontTx/>
                <a:buNone/>
              </a:pPr>
              <a:endParaRPr lang="zh-CN" altLang="zh-CN" sz="1800">
                <a:solidFill>
                  <a:srgbClr val="000000"/>
                </a:solidFill>
                <a:latin typeface="Arial" panose="020B0604020202020204" pitchFamily="34" charset="0"/>
                <a:ea typeface="宋体" panose="02010600030101010101" pitchFamily="2" charset="-122"/>
                <a:sym typeface="宋体" panose="02010600030101010101" pitchFamily="2" charset="-122"/>
              </a:endParaRPr>
            </a:p>
          </p:txBody>
        </p:sp>
        <p:sp>
          <p:nvSpPr>
            <p:cNvPr id="25655" name="Rectangle 140">
              <a:extLst>
                <a:ext uri="{FF2B5EF4-FFF2-40B4-BE49-F238E27FC236}">
                  <a16:creationId xmlns:a16="http://schemas.microsoft.com/office/drawing/2014/main" id="{607ED471-9A96-4233-9D3E-FF50B7488534}"/>
                </a:ext>
              </a:extLst>
            </p:cNvPr>
            <p:cNvSpPr>
              <a:spLocks noChangeArrowheads="1"/>
            </p:cNvSpPr>
            <p:nvPr/>
          </p:nvSpPr>
          <p:spPr bwMode="auto">
            <a:xfrm>
              <a:off x="2615" y="553"/>
              <a:ext cx="458" cy="180"/>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spcBef>
                  <a:spcPct val="0"/>
                </a:spcBef>
                <a:buClrTx/>
                <a:buSzTx/>
                <a:buFontTx/>
                <a:buNone/>
              </a:pPr>
              <a:endParaRPr lang="zh-CN" altLang="zh-CN" sz="1800">
                <a:solidFill>
                  <a:srgbClr val="000000"/>
                </a:solidFill>
                <a:latin typeface="Arial" panose="020B0604020202020204" pitchFamily="34" charset="0"/>
                <a:ea typeface="宋体" panose="02010600030101010101" pitchFamily="2" charset="-122"/>
                <a:sym typeface="宋体" panose="02010600030101010101" pitchFamily="2" charset="-122"/>
              </a:endParaRPr>
            </a:p>
          </p:txBody>
        </p:sp>
        <p:sp>
          <p:nvSpPr>
            <p:cNvPr id="25656" name="Rectangle 141">
              <a:extLst>
                <a:ext uri="{FF2B5EF4-FFF2-40B4-BE49-F238E27FC236}">
                  <a16:creationId xmlns:a16="http://schemas.microsoft.com/office/drawing/2014/main" id="{5018AD5C-AFEA-4C90-9A86-979E0DE26DC6}"/>
                </a:ext>
              </a:extLst>
            </p:cNvPr>
            <p:cNvSpPr>
              <a:spLocks noChangeArrowheads="1"/>
            </p:cNvSpPr>
            <p:nvPr/>
          </p:nvSpPr>
          <p:spPr bwMode="auto">
            <a:xfrm>
              <a:off x="541" y="1320"/>
              <a:ext cx="192" cy="202"/>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spcBef>
                  <a:spcPct val="0"/>
                </a:spcBef>
                <a:buClrTx/>
                <a:buSzTx/>
                <a:buFontTx/>
                <a:buNone/>
              </a:pPr>
              <a:endParaRPr lang="zh-CN" altLang="zh-CN" sz="1800">
                <a:solidFill>
                  <a:srgbClr val="000000"/>
                </a:solidFill>
                <a:latin typeface="Arial" panose="020B0604020202020204" pitchFamily="34" charset="0"/>
                <a:ea typeface="宋体" panose="02010600030101010101" pitchFamily="2" charset="-122"/>
                <a:sym typeface="宋体" panose="02010600030101010101" pitchFamily="2" charset="-122"/>
              </a:endParaRPr>
            </a:p>
          </p:txBody>
        </p:sp>
        <p:sp>
          <p:nvSpPr>
            <p:cNvPr id="25657" name="Rectangle 142">
              <a:extLst>
                <a:ext uri="{FF2B5EF4-FFF2-40B4-BE49-F238E27FC236}">
                  <a16:creationId xmlns:a16="http://schemas.microsoft.com/office/drawing/2014/main" id="{B2C0E18D-9376-4A0F-BFB1-2515F6763F9A}"/>
                </a:ext>
              </a:extLst>
            </p:cNvPr>
            <p:cNvSpPr>
              <a:spLocks noChangeArrowheads="1"/>
            </p:cNvSpPr>
            <p:nvPr/>
          </p:nvSpPr>
          <p:spPr bwMode="auto">
            <a:xfrm>
              <a:off x="797" y="1320"/>
              <a:ext cx="202" cy="202"/>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spcBef>
                  <a:spcPct val="0"/>
                </a:spcBef>
                <a:buClrTx/>
                <a:buSzTx/>
                <a:buFontTx/>
                <a:buNone/>
              </a:pPr>
              <a:endParaRPr lang="zh-CN" altLang="zh-CN" sz="1800">
                <a:solidFill>
                  <a:srgbClr val="000000"/>
                </a:solidFill>
                <a:latin typeface="Arial" panose="020B0604020202020204" pitchFamily="34" charset="0"/>
                <a:ea typeface="宋体" panose="02010600030101010101" pitchFamily="2" charset="-122"/>
                <a:sym typeface="宋体" panose="02010600030101010101" pitchFamily="2" charset="-122"/>
              </a:endParaRPr>
            </a:p>
          </p:txBody>
        </p:sp>
        <p:sp>
          <p:nvSpPr>
            <p:cNvPr id="25658" name="Rectangle 143">
              <a:extLst>
                <a:ext uri="{FF2B5EF4-FFF2-40B4-BE49-F238E27FC236}">
                  <a16:creationId xmlns:a16="http://schemas.microsoft.com/office/drawing/2014/main" id="{1924E0B0-7C1B-4844-86A6-7816E9D2111E}"/>
                </a:ext>
              </a:extLst>
            </p:cNvPr>
            <p:cNvSpPr>
              <a:spLocks noChangeArrowheads="1"/>
            </p:cNvSpPr>
            <p:nvPr/>
          </p:nvSpPr>
          <p:spPr bwMode="auto">
            <a:xfrm>
              <a:off x="1062" y="1320"/>
              <a:ext cx="1234" cy="202"/>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spcBef>
                  <a:spcPct val="0"/>
                </a:spcBef>
                <a:buClrTx/>
                <a:buSzTx/>
                <a:buFontTx/>
                <a:buNone/>
              </a:pPr>
              <a:endParaRPr lang="zh-CN" altLang="zh-CN" sz="1800">
                <a:solidFill>
                  <a:srgbClr val="000000"/>
                </a:solidFill>
                <a:latin typeface="Arial" panose="020B0604020202020204" pitchFamily="34" charset="0"/>
                <a:ea typeface="宋体" panose="02010600030101010101" pitchFamily="2" charset="-122"/>
                <a:sym typeface="宋体" panose="02010600030101010101" pitchFamily="2" charset="-122"/>
              </a:endParaRPr>
            </a:p>
          </p:txBody>
        </p:sp>
        <p:sp>
          <p:nvSpPr>
            <p:cNvPr id="25659" name="Rectangle 144">
              <a:extLst>
                <a:ext uri="{FF2B5EF4-FFF2-40B4-BE49-F238E27FC236}">
                  <a16:creationId xmlns:a16="http://schemas.microsoft.com/office/drawing/2014/main" id="{44590268-60DC-4910-A346-D8E1C0ED855D}"/>
                </a:ext>
              </a:extLst>
            </p:cNvPr>
            <p:cNvSpPr>
              <a:spLocks noChangeArrowheads="1"/>
            </p:cNvSpPr>
            <p:nvPr/>
          </p:nvSpPr>
          <p:spPr bwMode="auto">
            <a:xfrm>
              <a:off x="2350" y="1320"/>
              <a:ext cx="202" cy="202"/>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spcBef>
                  <a:spcPct val="0"/>
                </a:spcBef>
                <a:buClrTx/>
                <a:buSzTx/>
                <a:buFontTx/>
                <a:buNone/>
              </a:pPr>
              <a:endParaRPr lang="zh-CN" altLang="zh-CN" sz="1800">
                <a:solidFill>
                  <a:srgbClr val="000000"/>
                </a:solidFill>
                <a:latin typeface="Arial" panose="020B0604020202020204" pitchFamily="34" charset="0"/>
                <a:ea typeface="宋体" panose="02010600030101010101" pitchFamily="2" charset="-122"/>
                <a:sym typeface="宋体" panose="02010600030101010101" pitchFamily="2" charset="-122"/>
              </a:endParaRPr>
            </a:p>
          </p:txBody>
        </p:sp>
        <p:sp>
          <p:nvSpPr>
            <p:cNvPr id="25660" name="Rectangle 145">
              <a:extLst>
                <a:ext uri="{FF2B5EF4-FFF2-40B4-BE49-F238E27FC236}">
                  <a16:creationId xmlns:a16="http://schemas.microsoft.com/office/drawing/2014/main" id="{39B2721C-CDB1-4B7E-A277-B3828749EDDD}"/>
                </a:ext>
              </a:extLst>
            </p:cNvPr>
            <p:cNvSpPr>
              <a:spLocks noChangeArrowheads="1"/>
            </p:cNvSpPr>
            <p:nvPr/>
          </p:nvSpPr>
          <p:spPr bwMode="auto">
            <a:xfrm>
              <a:off x="2615" y="1320"/>
              <a:ext cx="202" cy="202"/>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spcBef>
                  <a:spcPct val="0"/>
                </a:spcBef>
                <a:buClrTx/>
                <a:buSzTx/>
                <a:buFontTx/>
                <a:buNone/>
              </a:pPr>
              <a:endParaRPr lang="zh-CN" altLang="zh-CN" sz="1800">
                <a:solidFill>
                  <a:srgbClr val="000000"/>
                </a:solidFill>
                <a:latin typeface="Arial" panose="020B0604020202020204" pitchFamily="34" charset="0"/>
                <a:ea typeface="宋体" panose="02010600030101010101" pitchFamily="2" charset="-122"/>
                <a:sym typeface="宋体" panose="02010600030101010101" pitchFamily="2" charset="-122"/>
              </a:endParaRPr>
            </a:p>
          </p:txBody>
        </p:sp>
        <p:sp>
          <p:nvSpPr>
            <p:cNvPr id="25661" name="Rectangle 146">
              <a:extLst>
                <a:ext uri="{FF2B5EF4-FFF2-40B4-BE49-F238E27FC236}">
                  <a16:creationId xmlns:a16="http://schemas.microsoft.com/office/drawing/2014/main" id="{FD724654-7418-4715-98C2-F5C1A8EB81D9}"/>
                </a:ext>
              </a:extLst>
            </p:cNvPr>
            <p:cNvSpPr>
              <a:spLocks noChangeArrowheads="1"/>
            </p:cNvSpPr>
            <p:nvPr/>
          </p:nvSpPr>
          <p:spPr bwMode="auto">
            <a:xfrm>
              <a:off x="2881" y="1320"/>
              <a:ext cx="192" cy="202"/>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spcBef>
                  <a:spcPct val="0"/>
                </a:spcBef>
                <a:buClrTx/>
                <a:buSzTx/>
                <a:buFontTx/>
                <a:buNone/>
              </a:pPr>
              <a:endParaRPr lang="zh-CN" altLang="zh-CN" sz="1800">
                <a:solidFill>
                  <a:srgbClr val="000000"/>
                </a:solidFill>
                <a:latin typeface="Arial" panose="020B0604020202020204" pitchFamily="34" charset="0"/>
                <a:ea typeface="宋体" panose="02010600030101010101" pitchFamily="2" charset="-122"/>
                <a:sym typeface="宋体" panose="02010600030101010101" pitchFamily="2" charset="-122"/>
              </a:endParaRPr>
            </a:p>
          </p:txBody>
        </p:sp>
        <p:sp>
          <p:nvSpPr>
            <p:cNvPr id="25662" name="Rectangle 147">
              <a:extLst>
                <a:ext uri="{FF2B5EF4-FFF2-40B4-BE49-F238E27FC236}">
                  <a16:creationId xmlns:a16="http://schemas.microsoft.com/office/drawing/2014/main" id="{E0A32FF7-CF0B-4377-9981-44F7F584E25D}"/>
                </a:ext>
              </a:extLst>
            </p:cNvPr>
            <p:cNvSpPr>
              <a:spLocks noChangeArrowheads="1"/>
            </p:cNvSpPr>
            <p:nvPr/>
          </p:nvSpPr>
          <p:spPr bwMode="auto">
            <a:xfrm>
              <a:off x="797" y="351"/>
              <a:ext cx="202" cy="129"/>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spcBef>
                  <a:spcPct val="0"/>
                </a:spcBef>
                <a:buClrTx/>
                <a:buSzTx/>
                <a:buFontTx/>
                <a:buNone/>
              </a:pPr>
              <a:endParaRPr lang="zh-CN" altLang="zh-CN" sz="1800">
                <a:solidFill>
                  <a:srgbClr val="000000"/>
                </a:solidFill>
                <a:latin typeface="Arial" panose="020B0604020202020204" pitchFamily="34" charset="0"/>
                <a:ea typeface="宋体" panose="02010600030101010101" pitchFamily="2" charset="-122"/>
                <a:sym typeface="宋体" panose="02010600030101010101" pitchFamily="2" charset="-122"/>
              </a:endParaRPr>
            </a:p>
          </p:txBody>
        </p:sp>
        <p:sp>
          <p:nvSpPr>
            <p:cNvPr id="25663" name="Rectangle 148">
              <a:extLst>
                <a:ext uri="{FF2B5EF4-FFF2-40B4-BE49-F238E27FC236}">
                  <a16:creationId xmlns:a16="http://schemas.microsoft.com/office/drawing/2014/main" id="{B70BB201-9FC6-44AE-BA0A-406DB3B03039}"/>
                </a:ext>
              </a:extLst>
            </p:cNvPr>
            <p:cNvSpPr>
              <a:spLocks noChangeArrowheads="1"/>
            </p:cNvSpPr>
            <p:nvPr/>
          </p:nvSpPr>
          <p:spPr bwMode="auto">
            <a:xfrm>
              <a:off x="1062" y="351"/>
              <a:ext cx="202" cy="129"/>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spcBef>
                  <a:spcPct val="0"/>
                </a:spcBef>
                <a:buClrTx/>
                <a:buSzTx/>
                <a:buFontTx/>
                <a:buNone/>
              </a:pPr>
              <a:endParaRPr lang="zh-CN" altLang="zh-CN" sz="1800">
                <a:solidFill>
                  <a:srgbClr val="000000"/>
                </a:solidFill>
                <a:latin typeface="Arial" panose="020B0604020202020204" pitchFamily="34" charset="0"/>
                <a:ea typeface="宋体" panose="02010600030101010101" pitchFamily="2" charset="-122"/>
                <a:sym typeface="宋体" panose="02010600030101010101" pitchFamily="2" charset="-122"/>
              </a:endParaRPr>
            </a:p>
          </p:txBody>
        </p:sp>
        <p:sp>
          <p:nvSpPr>
            <p:cNvPr id="25664" name="Rectangle 149">
              <a:extLst>
                <a:ext uri="{FF2B5EF4-FFF2-40B4-BE49-F238E27FC236}">
                  <a16:creationId xmlns:a16="http://schemas.microsoft.com/office/drawing/2014/main" id="{8AC45B26-2324-4F50-B076-1B1397C0DB43}"/>
                </a:ext>
              </a:extLst>
            </p:cNvPr>
            <p:cNvSpPr>
              <a:spLocks noChangeArrowheads="1"/>
            </p:cNvSpPr>
            <p:nvPr/>
          </p:nvSpPr>
          <p:spPr bwMode="auto">
            <a:xfrm>
              <a:off x="1318" y="351"/>
              <a:ext cx="192" cy="129"/>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spcBef>
                  <a:spcPct val="0"/>
                </a:spcBef>
                <a:buClrTx/>
                <a:buSzTx/>
                <a:buFontTx/>
                <a:buNone/>
              </a:pPr>
              <a:endParaRPr lang="zh-CN" altLang="zh-CN" sz="1800">
                <a:solidFill>
                  <a:srgbClr val="000000"/>
                </a:solidFill>
                <a:latin typeface="Arial" panose="020B0604020202020204" pitchFamily="34" charset="0"/>
                <a:ea typeface="宋体" panose="02010600030101010101" pitchFamily="2" charset="-122"/>
                <a:sym typeface="宋体" panose="02010600030101010101" pitchFamily="2" charset="-122"/>
              </a:endParaRPr>
            </a:p>
          </p:txBody>
        </p:sp>
        <p:sp>
          <p:nvSpPr>
            <p:cNvPr id="25665" name="Rectangle 150">
              <a:extLst>
                <a:ext uri="{FF2B5EF4-FFF2-40B4-BE49-F238E27FC236}">
                  <a16:creationId xmlns:a16="http://schemas.microsoft.com/office/drawing/2014/main" id="{319BE187-2AB5-4173-A98A-A763C7C4893C}"/>
                </a:ext>
              </a:extLst>
            </p:cNvPr>
            <p:cNvSpPr>
              <a:spLocks noChangeArrowheads="1"/>
            </p:cNvSpPr>
            <p:nvPr/>
          </p:nvSpPr>
          <p:spPr bwMode="auto">
            <a:xfrm>
              <a:off x="1583" y="351"/>
              <a:ext cx="192" cy="129"/>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spcBef>
                  <a:spcPct val="0"/>
                </a:spcBef>
                <a:buClrTx/>
                <a:buSzTx/>
                <a:buFontTx/>
                <a:buNone/>
              </a:pPr>
              <a:endParaRPr lang="zh-CN" altLang="zh-CN" sz="1800">
                <a:solidFill>
                  <a:srgbClr val="000000"/>
                </a:solidFill>
                <a:latin typeface="Arial" panose="020B0604020202020204" pitchFamily="34" charset="0"/>
                <a:ea typeface="宋体" panose="02010600030101010101" pitchFamily="2" charset="-122"/>
                <a:sym typeface="宋体" panose="02010600030101010101" pitchFamily="2" charset="-122"/>
              </a:endParaRPr>
            </a:p>
          </p:txBody>
        </p:sp>
        <p:sp>
          <p:nvSpPr>
            <p:cNvPr id="25666" name="Rectangle 151">
              <a:extLst>
                <a:ext uri="{FF2B5EF4-FFF2-40B4-BE49-F238E27FC236}">
                  <a16:creationId xmlns:a16="http://schemas.microsoft.com/office/drawing/2014/main" id="{1EB425A3-2BE2-4DAB-95B8-C12CFBED0B3A}"/>
                </a:ext>
              </a:extLst>
            </p:cNvPr>
            <p:cNvSpPr>
              <a:spLocks noChangeArrowheads="1"/>
            </p:cNvSpPr>
            <p:nvPr/>
          </p:nvSpPr>
          <p:spPr bwMode="auto">
            <a:xfrm>
              <a:off x="1839" y="351"/>
              <a:ext cx="192" cy="129"/>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spcBef>
                  <a:spcPct val="0"/>
                </a:spcBef>
                <a:buClrTx/>
                <a:buSzTx/>
                <a:buFontTx/>
                <a:buNone/>
              </a:pPr>
              <a:endParaRPr lang="zh-CN" altLang="zh-CN" sz="1800">
                <a:solidFill>
                  <a:srgbClr val="000000"/>
                </a:solidFill>
                <a:latin typeface="Arial" panose="020B0604020202020204" pitchFamily="34" charset="0"/>
                <a:ea typeface="宋体" panose="02010600030101010101" pitchFamily="2" charset="-122"/>
                <a:sym typeface="宋体" panose="02010600030101010101" pitchFamily="2" charset="-122"/>
              </a:endParaRPr>
            </a:p>
          </p:txBody>
        </p:sp>
        <p:sp>
          <p:nvSpPr>
            <p:cNvPr id="25667" name="Rectangle 152">
              <a:extLst>
                <a:ext uri="{FF2B5EF4-FFF2-40B4-BE49-F238E27FC236}">
                  <a16:creationId xmlns:a16="http://schemas.microsoft.com/office/drawing/2014/main" id="{B44FB79F-E2C2-4D33-AF46-EB352C5A2007}"/>
                </a:ext>
              </a:extLst>
            </p:cNvPr>
            <p:cNvSpPr>
              <a:spLocks noChangeArrowheads="1"/>
            </p:cNvSpPr>
            <p:nvPr/>
          </p:nvSpPr>
          <p:spPr bwMode="auto">
            <a:xfrm>
              <a:off x="2104" y="351"/>
              <a:ext cx="192" cy="129"/>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spcBef>
                  <a:spcPct val="0"/>
                </a:spcBef>
                <a:buClrTx/>
                <a:buSzTx/>
                <a:buFontTx/>
                <a:buNone/>
              </a:pPr>
              <a:endParaRPr lang="zh-CN" altLang="zh-CN" sz="1800">
                <a:solidFill>
                  <a:srgbClr val="000000"/>
                </a:solidFill>
                <a:latin typeface="Arial" panose="020B0604020202020204" pitchFamily="34" charset="0"/>
                <a:ea typeface="宋体" panose="02010600030101010101" pitchFamily="2" charset="-122"/>
                <a:sym typeface="宋体" panose="02010600030101010101" pitchFamily="2" charset="-122"/>
              </a:endParaRPr>
            </a:p>
          </p:txBody>
        </p:sp>
        <p:sp>
          <p:nvSpPr>
            <p:cNvPr id="25668" name="Rectangle 153">
              <a:extLst>
                <a:ext uri="{FF2B5EF4-FFF2-40B4-BE49-F238E27FC236}">
                  <a16:creationId xmlns:a16="http://schemas.microsoft.com/office/drawing/2014/main" id="{A5B0D85D-8AC0-42B0-9589-F012FFA1205F}"/>
                </a:ext>
              </a:extLst>
            </p:cNvPr>
            <p:cNvSpPr>
              <a:spLocks noChangeArrowheads="1"/>
            </p:cNvSpPr>
            <p:nvPr/>
          </p:nvSpPr>
          <p:spPr bwMode="auto">
            <a:xfrm>
              <a:off x="2350" y="351"/>
              <a:ext cx="202" cy="129"/>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spcBef>
                  <a:spcPct val="0"/>
                </a:spcBef>
                <a:buClrTx/>
                <a:buSzTx/>
                <a:buFontTx/>
                <a:buNone/>
              </a:pPr>
              <a:endParaRPr lang="zh-CN" altLang="zh-CN" sz="1800">
                <a:solidFill>
                  <a:srgbClr val="000000"/>
                </a:solidFill>
                <a:latin typeface="Arial" panose="020B0604020202020204" pitchFamily="34" charset="0"/>
                <a:ea typeface="宋体" panose="02010600030101010101" pitchFamily="2" charset="-122"/>
                <a:sym typeface="宋体" panose="02010600030101010101" pitchFamily="2" charset="-122"/>
              </a:endParaRPr>
            </a:p>
          </p:txBody>
        </p:sp>
        <p:sp>
          <p:nvSpPr>
            <p:cNvPr id="25669" name="Rectangle 154">
              <a:extLst>
                <a:ext uri="{FF2B5EF4-FFF2-40B4-BE49-F238E27FC236}">
                  <a16:creationId xmlns:a16="http://schemas.microsoft.com/office/drawing/2014/main" id="{976DB5A6-278E-428A-9FDF-14EFD7385B0F}"/>
                </a:ext>
              </a:extLst>
            </p:cNvPr>
            <p:cNvSpPr>
              <a:spLocks noChangeArrowheads="1"/>
            </p:cNvSpPr>
            <p:nvPr/>
          </p:nvSpPr>
          <p:spPr bwMode="auto">
            <a:xfrm>
              <a:off x="2615" y="351"/>
              <a:ext cx="202" cy="129"/>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spcBef>
                  <a:spcPct val="0"/>
                </a:spcBef>
                <a:buClrTx/>
                <a:buSzTx/>
                <a:buFontTx/>
                <a:buNone/>
              </a:pPr>
              <a:endParaRPr lang="zh-CN" altLang="zh-CN" sz="1800">
                <a:solidFill>
                  <a:srgbClr val="000000"/>
                </a:solidFill>
                <a:latin typeface="Arial" panose="020B0604020202020204" pitchFamily="34" charset="0"/>
                <a:ea typeface="宋体" panose="02010600030101010101" pitchFamily="2" charset="-122"/>
                <a:sym typeface="宋体" panose="02010600030101010101" pitchFamily="2" charset="-122"/>
              </a:endParaRPr>
            </a:p>
          </p:txBody>
        </p:sp>
        <p:sp>
          <p:nvSpPr>
            <p:cNvPr id="25670" name="Rectangle 155">
              <a:extLst>
                <a:ext uri="{FF2B5EF4-FFF2-40B4-BE49-F238E27FC236}">
                  <a16:creationId xmlns:a16="http://schemas.microsoft.com/office/drawing/2014/main" id="{5BA43B74-ACA2-4F47-8DFC-A11888B5518D}"/>
                </a:ext>
              </a:extLst>
            </p:cNvPr>
            <p:cNvSpPr>
              <a:spLocks noChangeArrowheads="1"/>
            </p:cNvSpPr>
            <p:nvPr/>
          </p:nvSpPr>
          <p:spPr bwMode="auto">
            <a:xfrm>
              <a:off x="2881" y="351"/>
              <a:ext cx="192" cy="129"/>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spcBef>
                  <a:spcPct val="0"/>
                </a:spcBef>
                <a:buClrTx/>
                <a:buSzTx/>
                <a:buFontTx/>
                <a:buNone/>
              </a:pPr>
              <a:endParaRPr lang="zh-CN" altLang="zh-CN" sz="1800">
                <a:solidFill>
                  <a:srgbClr val="000000"/>
                </a:solidFill>
                <a:latin typeface="Arial" panose="020B0604020202020204" pitchFamily="34" charset="0"/>
                <a:ea typeface="宋体" panose="02010600030101010101" pitchFamily="2" charset="-122"/>
                <a:sym typeface="宋体" panose="02010600030101010101" pitchFamily="2" charset="-122"/>
              </a:endParaRPr>
            </a:p>
          </p:txBody>
        </p:sp>
        <p:sp>
          <p:nvSpPr>
            <p:cNvPr id="25671" name="文本框 16484">
              <a:extLst>
                <a:ext uri="{FF2B5EF4-FFF2-40B4-BE49-F238E27FC236}">
                  <a16:creationId xmlns:a16="http://schemas.microsoft.com/office/drawing/2014/main" id="{AA52187C-4B6B-40DD-B29D-159F0E15A1C7}"/>
                </a:ext>
              </a:extLst>
            </p:cNvPr>
            <p:cNvSpPr txBox="1">
              <a:spLocks noChangeArrowheads="1"/>
            </p:cNvSpPr>
            <p:nvPr/>
          </p:nvSpPr>
          <p:spPr bwMode="auto">
            <a:xfrm>
              <a:off x="162" y="407"/>
              <a:ext cx="3056" cy="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spcBef>
                  <a:spcPct val="0"/>
                </a:spcBef>
                <a:buClrTx/>
                <a:buSzTx/>
                <a:buFontTx/>
                <a:buNone/>
              </a:pPr>
              <a:r>
                <a:rPr lang="zh-CN" altLang="en-US" sz="1400" b="1">
                  <a:latin typeface="微软雅黑" panose="020B0503020204020204" pitchFamily="34" charset="-122"/>
                  <a:ea typeface="微软雅黑" panose="020B0503020204020204" pitchFamily="34" charset="-122"/>
                </a:rPr>
                <a:t>6-</a:t>
              </a:r>
              <a:r>
                <a:rPr lang="zh-CN" altLang="en-US" sz="1200" b="1">
                  <a:latin typeface="Arial" panose="020B0604020202020204" pitchFamily="34" charset="0"/>
                  <a:ea typeface="微软雅黑" panose="020B0503020204020204" pitchFamily="34" charset="-122"/>
                </a:rPr>
                <a:t>匹配单位票据信息、银联数据信息和银行资金信息，完成收入确认</a:t>
              </a:r>
            </a:p>
            <a:p>
              <a:pPr eaLnBrk="1" hangingPunct="1">
                <a:spcBef>
                  <a:spcPct val="0"/>
                </a:spcBef>
                <a:buClrTx/>
                <a:buSzTx/>
                <a:buFontTx/>
                <a:buNone/>
              </a:pPr>
              <a:endParaRPr lang="zh-CN" altLang="en-US" sz="1800" b="1">
                <a:latin typeface="Arial" panose="020B0604020202020204" pitchFamily="34" charset="0"/>
                <a:ea typeface="宋体" panose="02010600030101010101" pitchFamily="2" charset="-122"/>
              </a:endParaRPr>
            </a:p>
          </p:txBody>
        </p:sp>
      </p:grpSp>
      <p:grpSp>
        <p:nvGrpSpPr>
          <p:cNvPr id="16486" name="组合 16485">
            <a:extLst>
              <a:ext uri="{FF2B5EF4-FFF2-40B4-BE49-F238E27FC236}">
                <a16:creationId xmlns:a16="http://schemas.microsoft.com/office/drawing/2014/main" id="{0D465335-3591-44DC-823B-8BA18AEE73A2}"/>
              </a:ext>
            </a:extLst>
          </p:cNvPr>
          <p:cNvGrpSpPr>
            <a:grpSpLocks/>
          </p:cNvGrpSpPr>
          <p:nvPr/>
        </p:nvGrpSpPr>
        <p:grpSpPr bwMode="auto">
          <a:xfrm>
            <a:off x="5972175" y="5457825"/>
            <a:ext cx="309563" cy="350838"/>
            <a:chOff x="0" y="0"/>
            <a:chExt cx="488" cy="554"/>
          </a:xfrm>
        </p:grpSpPr>
        <p:sp>
          <p:nvSpPr>
            <p:cNvPr id="25623" name="直接连接符 16486">
              <a:extLst>
                <a:ext uri="{FF2B5EF4-FFF2-40B4-BE49-F238E27FC236}">
                  <a16:creationId xmlns:a16="http://schemas.microsoft.com/office/drawing/2014/main" id="{B79CBC0A-2B59-461D-9BC7-77328E293C6B}"/>
                </a:ext>
              </a:extLst>
            </p:cNvPr>
            <p:cNvSpPr>
              <a:spLocks noChangeShapeType="1"/>
            </p:cNvSpPr>
            <p:nvPr/>
          </p:nvSpPr>
          <p:spPr bwMode="auto">
            <a:xfrm>
              <a:off x="0" y="0"/>
              <a:ext cx="0" cy="55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5624" name="文本框 16487">
              <a:extLst>
                <a:ext uri="{FF2B5EF4-FFF2-40B4-BE49-F238E27FC236}">
                  <a16:creationId xmlns:a16="http://schemas.microsoft.com/office/drawing/2014/main" id="{070ECE14-26E0-4DC4-90E3-9422CD92E7DB}"/>
                </a:ext>
              </a:extLst>
            </p:cNvPr>
            <p:cNvSpPr txBox="1">
              <a:spLocks noChangeArrowheads="1"/>
            </p:cNvSpPr>
            <p:nvPr/>
          </p:nvSpPr>
          <p:spPr bwMode="auto">
            <a:xfrm>
              <a:off x="0" y="96"/>
              <a:ext cx="488"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spcBef>
                  <a:spcPct val="0"/>
                </a:spcBef>
                <a:buClrTx/>
                <a:buSzTx/>
                <a:buFontTx/>
                <a:buNone/>
              </a:pPr>
              <a:r>
                <a:rPr lang="zh-CN" altLang="en-US" sz="1400" b="1">
                  <a:latin typeface="微软雅黑" panose="020B0503020204020204" pitchFamily="34" charset="-122"/>
                  <a:ea typeface="微软雅黑" panose="020B0503020204020204" pitchFamily="34" charset="-122"/>
                </a:rPr>
                <a:t>6</a:t>
              </a:r>
            </a:p>
          </p:txBody>
        </p:sp>
      </p:grpSp>
      <p:sp>
        <p:nvSpPr>
          <p:cNvPr id="16488" name="日期占位符 1">
            <a:extLst>
              <a:ext uri="{FF2B5EF4-FFF2-40B4-BE49-F238E27FC236}">
                <a16:creationId xmlns:a16="http://schemas.microsoft.com/office/drawing/2014/main" id="{9CCF943B-E061-46E2-B67A-3C25434B2D55}"/>
              </a:ext>
            </a:extLst>
          </p:cNvPr>
          <p:cNvSpPr>
            <a:spLocks noGrp="1" noChangeArrowheads="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pPr>
              <a:defRPr/>
            </a:pPr>
            <a:fld id="{B506BFA8-61D9-4C3B-A474-B6652FE7315B}" type="datetime1">
              <a:rPr lang="zh-CN" altLang="en-US">
                <a:latin typeface="Arial" pitchFamily="34" charset="0"/>
                <a:ea typeface="MS PGothic" pitchFamily="34" charset="-128"/>
                <a:sym typeface="Calibri" pitchFamily="34" charset="0"/>
              </a:rPr>
              <a:pPr>
                <a:defRPr/>
              </a:pPr>
              <a:t>2018/12/13</a:t>
            </a:fld>
            <a:endParaRPr lang="zh-CN" altLang="en-US">
              <a:latin typeface="Arial" pitchFamily="34" charset="0"/>
              <a:ea typeface="MS PGothic" pitchFamily="34" charset="-128"/>
              <a:sym typeface="Calibri"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300"/>
                                  </p:stCondLst>
                                  <p:childTnLst>
                                    <p:set>
                                      <p:cBhvr>
                                        <p:cTn id="6" dur="1" fill="hold">
                                          <p:stCondLst>
                                            <p:cond delay="0"/>
                                          </p:stCondLst>
                                        </p:cTn>
                                        <p:tgtEl>
                                          <p:spTgt spid="16386"/>
                                        </p:tgtEl>
                                        <p:attrNameLst>
                                          <p:attrName>style.visibility</p:attrName>
                                        </p:attrNameLst>
                                      </p:cBhvr>
                                      <p:to>
                                        <p:strVal val="visible"/>
                                      </p:to>
                                    </p:set>
                                    <p:animEffect filter="wipe(left)">
                                      <p:cBhvr>
                                        <p:cTn id="7" dur="400"/>
                                        <p:tgtEl>
                                          <p:spTgt spid="163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6399"/>
                                        </p:tgtEl>
                                        <p:attrNameLst>
                                          <p:attrName>style.visibility</p:attrName>
                                        </p:attrNameLst>
                                      </p:cBhvr>
                                      <p:to>
                                        <p:strVal val="visible"/>
                                      </p:to>
                                    </p:set>
                                    <p:animEffect transition="in" filter="dissolve">
                                      <p:cBhvr>
                                        <p:cTn id="12" dur="500"/>
                                        <p:tgtEl>
                                          <p:spTgt spid="16399"/>
                                        </p:tgtEl>
                                      </p:cBhvr>
                                    </p:animEffect>
                                  </p:childTnLst>
                                </p:cTn>
                              </p:par>
                            </p:childTnLst>
                          </p:cTn>
                        </p:par>
                        <p:par>
                          <p:cTn id="13" fill="hold" nodeType="afterGroup">
                            <p:stCondLst>
                              <p:cond delay="500"/>
                            </p:stCondLst>
                            <p:childTnLst>
                              <p:par>
                                <p:cTn id="14" presetID="22" presetClass="entr" presetSubtype="4" fill="hold" nodeType="afterEffect">
                                  <p:stCondLst>
                                    <p:cond delay="0"/>
                                  </p:stCondLst>
                                  <p:childTnLst>
                                    <p:set>
                                      <p:cBhvr>
                                        <p:cTn id="15" dur="1" fill="hold">
                                          <p:stCondLst>
                                            <p:cond delay="0"/>
                                          </p:stCondLst>
                                        </p:cTn>
                                        <p:tgtEl>
                                          <p:spTgt spid="16432"/>
                                        </p:tgtEl>
                                        <p:attrNameLst>
                                          <p:attrName>style.visibility</p:attrName>
                                        </p:attrNameLst>
                                      </p:cBhvr>
                                      <p:to>
                                        <p:strVal val="visible"/>
                                      </p:to>
                                    </p:set>
                                    <p:animEffect transition="in" filter="wipe(down)">
                                      <p:cBhvr>
                                        <p:cTn id="16" dur="500"/>
                                        <p:tgtEl>
                                          <p:spTgt spid="16432"/>
                                        </p:tgtEl>
                                      </p:cBhvr>
                                    </p:animEffect>
                                  </p:childTnLst>
                                </p:cTn>
                              </p:par>
                            </p:childTnLst>
                          </p:cTn>
                        </p:par>
                        <p:par>
                          <p:cTn id="17" fill="hold" nodeType="afterGroup">
                            <p:stCondLst>
                              <p:cond delay="1000"/>
                            </p:stCondLst>
                            <p:childTnLst>
                              <p:par>
                                <p:cTn id="18" presetID="9" presetClass="entr" presetSubtype="0" fill="hold" nodeType="afterEffect">
                                  <p:stCondLst>
                                    <p:cond delay="0"/>
                                  </p:stCondLst>
                                  <p:childTnLst>
                                    <p:set>
                                      <p:cBhvr>
                                        <p:cTn id="19" dur="1" fill="hold">
                                          <p:stCondLst>
                                            <p:cond delay="0"/>
                                          </p:stCondLst>
                                        </p:cTn>
                                        <p:tgtEl>
                                          <p:spTgt spid="16402"/>
                                        </p:tgtEl>
                                        <p:attrNameLst>
                                          <p:attrName>style.visibility</p:attrName>
                                        </p:attrNameLst>
                                      </p:cBhvr>
                                      <p:to>
                                        <p:strVal val="visible"/>
                                      </p:to>
                                    </p:set>
                                    <p:animEffect transition="in" filter="dissolve">
                                      <p:cBhvr>
                                        <p:cTn id="20" dur="500"/>
                                        <p:tgtEl>
                                          <p:spTgt spid="16402"/>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nodeType="clickEffect">
                                  <p:stCondLst>
                                    <p:cond delay="0"/>
                                  </p:stCondLst>
                                  <p:childTnLst>
                                    <p:set>
                                      <p:cBhvr>
                                        <p:cTn id="24" dur="1" fill="hold">
                                          <p:stCondLst>
                                            <p:cond delay="0"/>
                                          </p:stCondLst>
                                        </p:cTn>
                                        <p:tgtEl>
                                          <p:spTgt spid="16389"/>
                                        </p:tgtEl>
                                        <p:attrNameLst>
                                          <p:attrName>style.visibility</p:attrName>
                                        </p:attrNameLst>
                                      </p:cBhvr>
                                      <p:to>
                                        <p:strVal val="visible"/>
                                      </p:to>
                                    </p:set>
                                    <p:animEffect transition="in" filter="dissolve">
                                      <p:cBhvr>
                                        <p:cTn id="25" dur="500"/>
                                        <p:tgtEl>
                                          <p:spTgt spid="16389"/>
                                        </p:tgtEl>
                                      </p:cBhvr>
                                    </p:animEffect>
                                  </p:childTnLst>
                                </p:cTn>
                              </p:par>
                            </p:childTnLst>
                          </p:cTn>
                        </p:par>
                        <p:par>
                          <p:cTn id="26" fill="hold" nodeType="afterGroup">
                            <p:stCondLst>
                              <p:cond delay="500"/>
                            </p:stCondLst>
                            <p:childTnLst>
                              <p:par>
                                <p:cTn id="27" presetID="22" presetClass="entr" presetSubtype="8" fill="hold" nodeType="afterEffect">
                                  <p:stCondLst>
                                    <p:cond delay="0"/>
                                  </p:stCondLst>
                                  <p:childTnLst>
                                    <p:set>
                                      <p:cBhvr>
                                        <p:cTn id="28" dur="1" fill="hold">
                                          <p:stCondLst>
                                            <p:cond delay="0"/>
                                          </p:stCondLst>
                                        </p:cTn>
                                        <p:tgtEl>
                                          <p:spTgt spid="16409"/>
                                        </p:tgtEl>
                                        <p:attrNameLst>
                                          <p:attrName>style.visibility</p:attrName>
                                        </p:attrNameLst>
                                      </p:cBhvr>
                                      <p:to>
                                        <p:strVal val="visible"/>
                                      </p:to>
                                    </p:set>
                                    <p:animEffect transition="in" filter="wipe(left)">
                                      <p:cBhvr>
                                        <p:cTn id="29" dur="500"/>
                                        <p:tgtEl>
                                          <p:spTgt spid="16409"/>
                                        </p:tgtEl>
                                      </p:cBhvr>
                                    </p:animEffect>
                                  </p:childTnLst>
                                </p:cTn>
                              </p:par>
                            </p:childTnLst>
                          </p:cTn>
                        </p:par>
                        <p:par>
                          <p:cTn id="30" fill="hold" nodeType="afterGroup">
                            <p:stCondLst>
                              <p:cond delay="1000"/>
                            </p:stCondLst>
                            <p:childTnLst>
                              <p:par>
                                <p:cTn id="31" presetID="22" presetClass="entr" presetSubtype="8" fill="hold" nodeType="afterEffect">
                                  <p:stCondLst>
                                    <p:cond delay="0"/>
                                  </p:stCondLst>
                                  <p:childTnLst>
                                    <p:set>
                                      <p:cBhvr>
                                        <p:cTn id="32" dur="1" fill="hold">
                                          <p:stCondLst>
                                            <p:cond delay="0"/>
                                          </p:stCondLst>
                                        </p:cTn>
                                        <p:tgtEl>
                                          <p:spTgt spid="16412"/>
                                        </p:tgtEl>
                                        <p:attrNameLst>
                                          <p:attrName>style.visibility</p:attrName>
                                        </p:attrNameLst>
                                      </p:cBhvr>
                                      <p:to>
                                        <p:strVal val="visible"/>
                                      </p:to>
                                    </p:set>
                                    <p:animEffect transition="in" filter="wipe(left)">
                                      <p:cBhvr>
                                        <p:cTn id="33" dur="500"/>
                                        <p:tgtEl>
                                          <p:spTgt spid="16412"/>
                                        </p:tgtEl>
                                      </p:cBhvr>
                                    </p:animEffect>
                                  </p:childTnLst>
                                </p:cTn>
                              </p:par>
                            </p:childTnLst>
                          </p:cTn>
                        </p:par>
                        <p:par>
                          <p:cTn id="34" fill="hold" nodeType="afterGroup">
                            <p:stCondLst>
                              <p:cond delay="1500"/>
                            </p:stCondLst>
                            <p:childTnLst>
                              <p:par>
                                <p:cTn id="35" presetID="9" presetClass="entr" presetSubtype="0" fill="hold" nodeType="afterEffect">
                                  <p:stCondLst>
                                    <p:cond delay="0"/>
                                  </p:stCondLst>
                                  <p:childTnLst>
                                    <p:set>
                                      <p:cBhvr>
                                        <p:cTn id="36" dur="1" fill="hold">
                                          <p:stCondLst>
                                            <p:cond delay="0"/>
                                          </p:stCondLst>
                                        </p:cTn>
                                        <p:tgtEl>
                                          <p:spTgt spid="16396"/>
                                        </p:tgtEl>
                                        <p:attrNameLst>
                                          <p:attrName>style.visibility</p:attrName>
                                        </p:attrNameLst>
                                      </p:cBhvr>
                                      <p:to>
                                        <p:strVal val="visible"/>
                                      </p:to>
                                    </p:set>
                                    <p:animEffect transition="in" filter="dissolve">
                                      <p:cBhvr>
                                        <p:cTn id="37" dur="500"/>
                                        <p:tgtEl>
                                          <p:spTgt spid="16396"/>
                                        </p:tgtEl>
                                      </p:cBhvr>
                                    </p:animEffect>
                                  </p:childTnLst>
                                </p:cTn>
                              </p:par>
                            </p:childTnLst>
                          </p:cTn>
                        </p:par>
                        <p:par>
                          <p:cTn id="38" fill="hold" nodeType="afterGroup">
                            <p:stCondLst>
                              <p:cond delay="2000"/>
                            </p:stCondLst>
                            <p:childTnLst>
                              <p:par>
                                <p:cTn id="39" presetID="22" presetClass="entr" presetSubtype="4" fill="hold" nodeType="afterEffect">
                                  <p:stCondLst>
                                    <p:cond delay="0"/>
                                  </p:stCondLst>
                                  <p:childTnLst>
                                    <p:set>
                                      <p:cBhvr>
                                        <p:cTn id="40" dur="1" fill="hold">
                                          <p:stCondLst>
                                            <p:cond delay="0"/>
                                          </p:stCondLst>
                                        </p:cTn>
                                        <p:tgtEl>
                                          <p:spTgt spid="16415"/>
                                        </p:tgtEl>
                                        <p:attrNameLst>
                                          <p:attrName>style.visibility</p:attrName>
                                        </p:attrNameLst>
                                      </p:cBhvr>
                                      <p:to>
                                        <p:strVal val="visible"/>
                                      </p:to>
                                    </p:set>
                                    <p:animEffect transition="in" filter="wipe(down)">
                                      <p:cBhvr>
                                        <p:cTn id="41" dur="500"/>
                                        <p:tgtEl>
                                          <p:spTgt spid="16415"/>
                                        </p:tgtEl>
                                      </p:cBhvr>
                                    </p:animEffect>
                                  </p:childTnLst>
                                </p:cTn>
                              </p:par>
                            </p:childTnLst>
                          </p:cTn>
                        </p:par>
                        <p:par>
                          <p:cTn id="42" fill="hold" nodeType="afterGroup">
                            <p:stCondLst>
                              <p:cond delay="2500"/>
                            </p:stCondLst>
                            <p:childTnLst>
                              <p:par>
                                <p:cTn id="43" presetID="22" presetClass="entr" presetSubtype="2" fill="hold" nodeType="afterEffect">
                                  <p:stCondLst>
                                    <p:cond delay="0"/>
                                  </p:stCondLst>
                                  <p:childTnLst>
                                    <p:set>
                                      <p:cBhvr>
                                        <p:cTn id="44" dur="1" fill="hold">
                                          <p:stCondLst>
                                            <p:cond delay="0"/>
                                          </p:stCondLst>
                                        </p:cTn>
                                        <p:tgtEl>
                                          <p:spTgt spid="16417"/>
                                        </p:tgtEl>
                                        <p:attrNameLst>
                                          <p:attrName>style.visibility</p:attrName>
                                        </p:attrNameLst>
                                      </p:cBhvr>
                                      <p:to>
                                        <p:strVal val="visible"/>
                                      </p:to>
                                    </p:set>
                                    <p:animEffect transition="in" filter="wipe(right)">
                                      <p:cBhvr>
                                        <p:cTn id="45" dur="500"/>
                                        <p:tgtEl>
                                          <p:spTgt spid="16417"/>
                                        </p:tgtEl>
                                      </p:cBhvr>
                                    </p:animEffect>
                                  </p:childTnLst>
                                </p:cTn>
                              </p:par>
                            </p:childTnLst>
                          </p:cTn>
                        </p:par>
                        <p:par>
                          <p:cTn id="46" fill="hold" nodeType="afterGroup">
                            <p:stCondLst>
                              <p:cond delay="3000"/>
                            </p:stCondLst>
                            <p:childTnLst>
                              <p:par>
                                <p:cTn id="47" presetID="22" presetClass="entr" presetSubtype="1" fill="hold" nodeType="afterEffect">
                                  <p:stCondLst>
                                    <p:cond delay="0"/>
                                  </p:stCondLst>
                                  <p:childTnLst>
                                    <p:set>
                                      <p:cBhvr>
                                        <p:cTn id="48" dur="1" fill="hold">
                                          <p:stCondLst>
                                            <p:cond delay="0"/>
                                          </p:stCondLst>
                                        </p:cTn>
                                        <p:tgtEl>
                                          <p:spTgt spid="16416"/>
                                        </p:tgtEl>
                                        <p:attrNameLst>
                                          <p:attrName>style.visibility</p:attrName>
                                        </p:attrNameLst>
                                      </p:cBhvr>
                                      <p:to>
                                        <p:strVal val="visible"/>
                                      </p:to>
                                    </p:set>
                                    <p:animEffect transition="in" filter="wipe(up)">
                                      <p:cBhvr>
                                        <p:cTn id="49" dur="500"/>
                                        <p:tgtEl>
                                          <p:spTgt spid="16416"/>
                                        </p:tgtEl>
                                      </p:cBhvr>
                                    </p:animEffect>
                                  </p:childTnLst>
                                </p:cTn>
                              </p:par>
                            </p:childTnLst>
                          </p:cTn>
                        </p:par>
                        <p:par>
                          <p:cTn id="50" fill="hold" nodeType="afterGroup">
                            <p:stCondLst>
                              <p:cond delay="3500"/>
                            </p:stCondLst>
                            <p:childTnLst>
                              <p:par>
                                <p:cTn id="51" presetID="22" presetClass="entr" presetSubtype="1" fill="hold" nodeType="afterEffect">
                                  <p:stCondLst>
                                    <p:cond delay="0"/>
                                  </p:stCondLst>
                                  <p:childTnLst>
                                    <p:set>
                                      <p:cBhvr>
                                        <p:cTn id="52" dur="1" fill="hold">
                                          <p:stCondLst>
                                            <p:cond delay="0"/>
                                          </p:stCondLst>
                                        </p:cTn>
                                        <p:tgtEl>
                                          <p:spTgt spid="16423"/>
                                        </p:tgtEl>
                                        <p:attrNameLst>
                                          <p:attrName>style.visibility</p:attrName>
                                        </p:attrNameLst>
                                      </p:cBhvr>
                                      <p:to>
                                        <p:strVal val="visible"/>
                                      </p:to>
                                    </p:set>
                                    <p:animEffect transition="in" filter="wipe(up)">
                                      <p:cBhvr>
                                        <p:cTn id="53" dur="500"/>
                                        <p:tgtEl>
                                          <p:spTgt spid="16423"/>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22" presetClass="entr" presetSubtype="8" fill="hold" nodeType="clickEffect">
                                  <p:stCondLst>
                                    <p:cond delay="0"/>
                                  </p:stCondLst>
                                  <p:childTnLst>
                                    <p:set>
                                      <p:cBhvr>
                                        <p:cTn id="57" dur="1" fill="hold">
                                          <p:stCondLst>
                                            <p:cond delay="0"/>
                                          </p:stCondLst>
                                        </p:cTn>
                                        <p:tgtEl>
                                          <p:spTgt spid="16420"/>
                                        </p:tgtEl>
                                        <p:attrNameLst>
                                          <p:attrName>style.visibility</p:attrName>
                                        </p:attrNameLst>
                                      </p:cBhvr>
                                      <p:to>
                                        <p:strVal val="visible"/>
                                      </p:to>
                                    </p:set>
                                    <p:animEffect transition="in" filter="wipe(left)">
                                      <p:cBhvr>
                                        <p:cTn id="58" dur="500"/>
                                        <p:tgtEl>
                                          <p:spTgt spid="16420"/>
                                        </p:tgtEl>
                                      </p:cBhvr>
                                    </p:animEffect>
                                  </p:childTnLst>
                                </p:cTn>
                              </p:par>
                            </p:childTnLst>
                          </p:cTn>
                        </p:par>
                        <p:par>
                          <p:cTn id="59" fill="hold" nodeType="afterGroup">
                            <p:stCondLst>
                              <p:cond delay="500"/>
                            </p:stCondLst>
                            <p:childTnLst>
                              <p:par>
                                <p:cTn id="60" presetID="9" presetClass="entr" presetSubtype="0" fill="hold" nodeType="afterEffect">
                                  <p:stCondLst>
                                    <p:cond delay="0"/>
                                  </p:stCondLst>
                                  <p:childTnLst>
                                    <p:set>
                                      <p:cBhvr>
                                        <p:cTn id="61" dur="1" fill="hold">
                                          <p:stCondLst>
                                            <p:cond delay="0"/>
                                          </p:stCondLst>
                                        </p:cTn>
                                        <p:tgtEl>
                                          <p:spTgt spid="16393"/>
                                        </p:tgtEl>
                                        <p:attrNameLst>
                                          <p:attrName>style.visibility</p:attrName>
                                        </p:attrNameLst>
                                      </p:cBhvr>
                                      <p:to>
                                        <p:strVal val="visible"/>
                                      </p:to>
                                    </p:set>
                                    <p:animEffect transition="in" filter="dissolve">
                                      <p:cBhvr>
                                        <p:cTn id="62" dur="500"/>
                                        <p:tgtEl>
                                          <p:spTgt spid="16393"/>
                                        </p:tgtEl>
                                      </p:cBhvr>
                                    </p:animEffect>
                                  </p:childTnLst>
                                </p:cTn>
                              </p:par>
                              <p:par>
                                <p:cTn id="63" presetID="22" presetClass="entr" presetSubtype="1" fill="hold" nodeType="withEffect">
                                  <p:stCondLst>
                                    <p:cond delay="0"/>
                                  </p:stCondLst>
                                  <p:childTnLst>
                                    <p:set>
                                      <p:cBhvr>
                                        <p:cTn id="64" dur="1" fill="hold">
                                          <p:stCondLst>
                                            <p:cond delay="0"/>
                                          </p:stCondLst>
                                        </p:cTn>
                                        <p:tgtEl>
                                          <p:spTgt spid="16429"/>
                                        </p:tgtEl>
                                        <p:attrNameLst>
                                          <p:attrName>style.visibility</p:attrName>
                                        </p:attrNameLst>
                                      </p:cBhvr>
                                      <p:to>
                                        <p:strVal val="visible"/>
                                      </p:to>
                                    </p:set>
                                    <p:animEffect transition="in" filter="wipe(up)">
                                      <p:cBhvr>
                                        <p:cTn id="65" dur="500"/>
                                        <p:tgtEl>
                                          <p:spTgt spid="16429"/>
                                        </p:tgtEl>
                                      </p:cBhvr>
                                    </p:animEffect>
                                  </p:childTnLst>
                                </p:cTn>
                              </p:par>
                            </p:childTnLst>
                          </p:cTn>
                        </p:par>
                        <p:par>
                          <p:cTn id="66" fill="hold" nodeType="afterGroup">
                            <p:stCondLst>
                              <p:cond delay="1000"/>
                            </p:stCondLst>
                            <p:childTnLst>
                              <p:par>
                                <p:cTn id="67" presetID="9" presetClass="entr" presetSubtype="0" fill="hold" nodeType="afterEffect">
                                  <p:stCondLst>
                                    <p:cond delay="0"/>
                                  </p:stCondLst>
                                  <p:childTnLst>
                                    <p:set>
                                      <p:cBhvr>
                                        <p:cTn id="68" dur="1" fill="hold">
                                          <p:stCondLst>
                                            <p:cond delay="0"/>
                                          </p:stCondLst>
                                        </p:cTn>
                                        <p:tgtEl>
                                          <p:spTgt spid="16390"/>
                                        </p:tgtEl>
                                        <p:attrNameLst>
                                          <p:attrName>style.visibility</p:attrName>
                                        </p:attrNameLst>
                                      </p:cBhvr>
                                      <p:to>
                                        <p:strVal val="visible"/>
                                      </p:to>
                                    </p:set>
                                    <p:animEffect transition="in" filter="dissolve">
                                      <p:cBhvr>
                                        <p:cTn id="69" dur="500"/>
                                        <p:tgtEl>
                                          <p:spTgt spid="16390"/>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22" presetClass="entr" presetSubtype="2" fill="hold" nodeType="clickEffect">
                                  <p:stCondLst>
                                    <p:cond delay="0"/>
                                  </p:stCondLst>
                                  <p:childTnLst>
                                    <p:set>
                                      <p:cBhvr>
                                        <p:cTn id="73" dur="1" fill="hold">
                                          <p:stCondLst>
                                            <p:cond delay="0"/>
                                          </p:stCondLst>
                                        </p:cTn>
                                        <p:tgtEl>
                                          <p:spTgt spid="16426"/>
                                        </p:tgtEl>
                                        <p:attrNameLst>
                                          <p:attrName>style.visibility</p:attrName>
                                        </p:attrNameLst>
                                      </p:cBhvr>
                                      <p:to>
                                        <p:strVal val="visible"/>
                                      </p:to>
                                    </p:set>
                                    <p:animEffect transition="in" filter="wipe(right)">
                                      <p:cBhvr>
                                        <p:cTn id="74" dur="500"/>
                                        <p:tgtEl>
                                          <p:spTgt spid="16426"/>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22" presetClass="entr" presetSubtype="8" fill="hold" nodeType="clickEffect">
                                  <p:stCondLst>
                                    <p:cond delay="0"/>
                                  </p:stCondLst>
                                  <p:childTnLst>
                                    <p:set>
                                      <p:cBhvr>
                                        <p:cTn id="78" dur="1" fill="hold">
                                          <p:stCondLst>
                                            <p:cond delay="0"/>
                                          </p:stCondLst>
                                        </p:cTn>
                                        <p:tgtEl>
                                          <p:spTgt spid="16435"/>
                                        </p:tgtEl>
                                        <p:attrNameLst>
                                          <p:attrName>style.visibility</p:attrName>
                                        </p:attrNameLst>
                                      </p:cBhvr>
                                      <p:to>
                                        <p:strVal val="visible"/>
                                      </p:to>
                                    </p:set>
                                    <p:animEffect transition="in" filter="wipe(left)">
                                      <p:cBhvr>
                                        <p:cTn id="79" dur="500"/>
                                        <p:tgtEl>
                                          <p:spTgt spid="16435"/>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22" presetClass="entr" presetSubtype="1" fill="hold" nodeType="clickEffect">
                                  <p:stCondLst>
                                    <p:cond delay="0"/>
                                  </p:stCondLst>
                                  <p:childTnLst>
                                    <p:set>
                                      <p:cBhvr>
                                        <p:cTn id="83" dur="1" fill="hold">
                                          <p:stCondLst>
                                            <p:cond delay="0"/>
                                          </p:stCondLst>
                                        </p:cTn>
                                        <p:tgtEl>
                                          <p:spTgt spid="16486"/>
                                        </p:tgtEl>
                                        <p:attrNameLst>
                                          <p:attrName>style.visibility</p:attrName>
                                        </p:attrNameLst>
                                      </p:cBhvr>
                                      <p:to>
                                        <p:strVal val="visible"/>
                                      </p:to>
                                    </p:set>
                                    <p:animEffect transition="in" filter="wipe(up)">
                                      <p:cBhvr>
                                        <p:cTn id="84" dur="500"/>
                                        <p:tgtEl>
                                          <p:spTgt spid="16486"/>
                                        </p:tgtEl>
                                      </p:cBhvr>
                                    </p:animEffect>
                                  </p:childTnLst>
                                </p:cTn>
                              </p:par>
                            </p:childTnLst>
                          </p:cTn>
                        </p:par>
                        <p:par>
                          <p:cTn id="85" fill="hold" nodeType="afterGroup">
                            <p:stCondLst>
                              <p:cond delay="500"/>
                            </p:stCondLst>
                            <p:childTnLst>
                              <p:par>
                                <p:cTn id="86" presetID="9" presetClass="entr" presetSubtype="0" fill="hold" nodeType="afterEffect">
                                  <p:stCondLst>
                                    <p:cond delay="0"/>
                                  </p:stCondLst>
                                  <p:childTnLst>
                                    <p:set>
                                      <p:cBhvr>
                                        <p:cTn id="87" dur="1" fill="hold">
                                          <p:stCondLst>
                                            <p:cond delay="0"/>
                                          </p:stCondLst>
                                        </p:cTn>
                                        <p:tgtEl>
                                          <p:spTgt spid="16438"/>
                                        </p:tgtEl>
                                        <p:attrNameLst>
                                          <p:attrName>style.visibility</p:attrName>
                                        </p:attrNameLst>
                                      </p:cBhvr>
                                      <p:to>
                                        <p:strVal val="visible"/>
                                      </p:to>
                                    </p:set>
                                    <p:animEffect transition="in" filter="dissolve">
                                      <p:cBhvr>
                                        <p:cTn id="88" dur="500"/>
                                        <p:tgtEl>
                                          <p:spTgt spid="164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bldLvl="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61">
            <a:extLst>
              <a:ext uri="{FF2B5EF4-FFF2-40B4-BE49-F238E27FC236}">
                <a16:creationId xmlns:a16="http://schemas.microsoft.com/office/drawing/2014/main" id="{24C19EB9-7CC7-4373-AA19-93065605CA9E}"/>
              </a:ext>
            </a:extLst>
          </p:cNvPr>
          <p:cNvSpPr>
            <a:spLocks noChangeArrowheads="1"/>
          </p:cNvSpPr>
          <p:nvPr/>
        </p:nvSpPr>
        <p:spPr bwMode="auto">
          <a:xfrm>
            <a:off x="73025" y="60325"/>
            <a:ext cx="63817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spcBef>
                <a:spcPct val="0"/>
              </a:spcBef>
              <a:buClrTx/>
              <a:buSzTx/>
              <a:buFontTx/>
              <a:buNone/>
            </a:pPr>
            <a:r>
              <a:rPr lang="zh-CN" altLang="en-US" sz="2800" b="1">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非税收入收缴模式（收入缴库）</a:t>
            </a:r>
            <a:endParaRPr lang="zh-CN" altLang="en-US" sz="2800">
              <a:latin typeface="Arial" panose="020B0604020202020204" pitchFamily="34" charset="0"/>
              <a:ea typeface="宋体" panose="02010600030101010101" pitchFamily="2" charset="-122"/>
            </a:endParaRPr>
          </a:p>
        </p:txBody>
      </p:sp>
      <p:grpSp>
        <p:nvGrpSpPr>
          <p:cNvPr id="17413" name="组合 17412">
            <a:extLst>
              <a:ext uri="{FF2B5EF4-FFF2-40B4-BE49-F238E27FC236}">
                <a16:creationId xmlns:a16="http://schemas.microsoft.com/office/drawing/2014/main" id="{4762CB97-C2B4-4BAC-A75D-70B4D6652011}"/>
              </a:ext>
            </a:extLst>
          </p:cNvPr>
          <p:cNvGrpSpPr>
            <a:grpSpLocks/>
          </p:cNvGrpSpPr>
          <p:nvPr/>
        </p:nvGrpSpPr>
        <p:grpSpPr bwMode="auto">
          <a:xfrm>
            <a:off x="255588" y="982663"/>
            <a:ext cx="1436687" cy="2009775"/>
            <a:chOff x="0" y="0"/>
            <a:chExt cx="2262" cy="3166"/>
          </a:xfrm>
        </p:grpSpPr>
        <p:grpSp>
          <p:nvGrpSpPr>
            <p:cNvPr id="26650" name="组合 17413">
              <a:extLst>
                <a:ext uri="{FF2B5EF4-FFF2-40B4-BE49-F238E27FC236}">
                  <a16:creationId xmlns:a16="http://schemas.microsoft.com/office/drawing/2014/main" id="{6539C452-25AF-40E3-BB38-10F6166E7BBF}"/>
                </a:ext>
              </a:extLst>
            </p:cNvPr>
            <p:cNvGrpSpPr>
              <a:grpSpLocks/>
            </p:cNvGrpSpPr>
            <p:nvPr/>
          </p:nvGrpSpPr>
          <p:grpSpPr bwMode="auto">
            <a:xfrm>
              <a:off x="0" y="0"/>
              <a:ext cx="2262" cy="3167"/>
              <a:chOff x="0" y="0"/>
              <a:chExt cx="1385318" cy="2492375"/>
            </a:xfrm>
          </p:grpSpPr>
          <p:sp>
            <p:nvSpPr>
              <p:cNvPr id="26652" name="矩形 27">
                <a:extLst>
                  <a:ext uri="{FF2B5EF4-FFF2-40B4-BE49-F238E27FC236}">
                    <a16:creationId xmlns:a16="http://schemas.microsoft.com/office/drawing/2014/main" id="{EBD5BA6E-7C27-4732-B25F-2363BB7F774E}"/>
                  </a:ext>
                </a:extLst>
              </p:cNvPr>
              <p:cNvSpPr>
                <a:spLocks noChangeArrowheads="1"/>
              </p:cNvSpPr>
              <p:nvPr/>
            </p:nvSpPr>
            <p:spPr bwMode="auto">
              <a:xfrm flipH="1">
                <a:off x="216025" y="0"/>
                <a:ext cx="689223" cy="1027832"/>
              </a:xfrm>
              <a:custGeom>
                <a:avLst/>
                <a:gdLst>
                  <a:gd name="T0" fmla="*/ 439813 w 689223"/>
                  <a:gd name="T1" fmla="*/ 108968 h 1027832"/>
                  <a:gd name="T2" fmla="*/ 366143 w 689223"/>
                  <a:gd name="T3" fmla="*/ 182638 h 1027832"/>
                  <a:gd name="T4" fmla="*/ 439813 w 689223"/>
                  <a:gd name="T5" fmla="*/ 256308 h 1027832"/>
                  <a:gd name="T6" fmla="*/ 513483 w 689223"/>
                  <a:gd name="T7" fmla="*/ 182638 h 1027832"/>
                  <a:gd name="T8" fmla="*/ 439813 w 689223"/>
                  <a:gd name="T9" fmla="*/ 108968 h 1027832"/>
                  <a:gd name="T10" fmla="*/ 311944 w 689223"/>
                  <a:gd name="T11" fmla="*/ 0 h 1027832"/>
                  <a:gd name="T12" fmla="*/ 689223 w 689223"/>
                  <a:gd name="T13" fmla="*/ 0 h 1027832"/>
                  <a:gd name="T14" fmla="*/ 372517 w 689223"/>
                  <a:gd name="T15" fmla="*/ 1025450 h 1027832"/>
                  <a:gd name="T16" fmla="*/ 0 w 689223"/>
                  <a:gd name="T17" fmla="*/ 1027832 h 10278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89223" h="1027832">
                    <a:moveTo>
                      <a:pt x="439813" y="108968"/>
                    </a:moveTo>
                    <a:cubicBezTo>
                      <a:pt x="399126" y="108968"/>
                      <a:pt x="366143" y="141951"/>
                      <a:pt x="366143" y="182638"/>
                    </a:cubicBezTo>
                    <a:cubicBezTo>
                      <a:pt x="366143" y="223325"/>
                      <a:pt x="399126" y="256308"/>
                      <a:pt x="439813" y="256308"/>
                    </a:cubicBezTo>
                    <a:cubicBezTo>
                      <a:pt x="480500" y="256308"/>
                      <a:pt x="513483" y="223325"/>
                      <a:pt x="513483" y="182638"/>
                    </a:cubicBezTo>
                    <a:cubicBezTo>
                      <a:pt x="513483" y="141951"/>
                      <a:pt x="480500" y="108968"/>
                      <a:pt x="439813" y="108968"/>
                    </a:cubicBezTo>
                    <a:close/>
                    <a:moveTo>
                      <a:pt x="311944" y="0"/>
                    </a:moveTo>
                    <a:lnTo>
                      <a:pt x="689223" y="0"/>
                    </a:lnTo>
                    <a:lnTo>
                      <a:pt x="372517" y="1025450"/>
                    </a:lnTo>
                    <a:lnTo>
                      <a:pt x="0" y="1027832"/>
                    </a:lnTo>
                    <a:lnTo>
                      <a:pt x="311944" y="0"/>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6653" name="椭圆 22">
                <a:extLst>
                  <a:ext uri="{FF2B5EF4-FFF2-40B4-BE49-F238E27FC236}">
                    <a16:creationId xmlns:a16="http://schemas.microsoft.com/office/drawing/2014/main" id="{76A167D9-6081-4E8C-ABB3-B1E6F98BB449}"/>
                  </a:ext>
                </a:extLst>
              </p:cNvPr>
              <p:cNvSpPr>
                <a:spLocks noChangeArrowheads="1"/>
              </p:cNvSpPr>
              <p:nvPr/>
            </p:nvSpPr>
            <p:spPr bwMode="auto">
              <a:xfrm>
                <a:off x="0" y="855812"/>
                <a:ext cx="1385318" cy="1636563"/>
              </a:xfrm>
              <a:custGeom>
                <a:avLst/>
                <a:gdLst>
                  <a:gd name="T0" fmla="*/ 692658 w 1385318"/>
                  <a:gd name="T1" fmla="*/ 409189 h 1636563"/>
                  <a:gd name="T2" fmla="*/ 1227372 w 1385318"/>
                  <a:gd name="T3" fmla="*/ 943903 h 1636563"/>
                  <a:gd name="T4" fmla="*/ 692658 w 1385318"/>
                  <a:gd name="T5" fmla="*/ 1478617 h 1636563"/>
                  <a:gd name="T6" fmla="*/ 157944 w 1385318"/>
                  <a:gd name="T7" fmla="*/ 943903 h 1636563"/>
                  <a:gd name="T8" fmla="*/ 692658 w 1385318"/>
                  <a:gd name="T9" fmla="*/ 409189 h 1636563"/>
                  <a:gd name="T10" fmla="*/ 692658 w 1385318"/>
                  <a:gd name="T11" fmla="*/ 367839 h 1636563"/>
                  <a:gd name="T12" fmla="*/ 116594 w 1385318"/>
                  <a:gd name="T13" fmla="*/ 943903 h 1636563"/>
                  <a:gd name="T14" fmla="*/ 692658 w 1385318"/>
                  <a:gd name="T15" fmla="*/ 1519967 h 1636563"/>
                  <a:gd name="T16" fmla="*/ 1268722 w 1385318"/>
                  <a:gd name="T17" fmla="*/ 943903 h 1636563"/>
                  <a:gd name="T18" fmla="*/ 692658 w 1385318"/>
                  <a:gd name="T19" fmla="*/ 367839 h 1636563"/>
                  <a:gd name="T20" fmla="*/ 453480 w 1385318"/>
                  <a:gd name="T21" fmla="*/ 72008 h 1636563"/>
                  <a:gd name="T22" fmla="*/ 453480 w 1385318"/>
                  <a:gd name="T23" fmla="*/ 296230 h 1636563"/>
                  <a:gd name="T24" fmla="*/ 692659 w 1385318"/>
                  <a:gd name="T25" fmla="*/ 251245 h 1636563"/>
                  <a:gd name="T26" fmla="*/ 957536 w 1385318"/>
                  <a:gd name="T27" fmla="*/ 304207 h 1636563"/>
                  <a:gd name="T28" fmla="*/ 957536 w 1385318"/>
                  <a:gd name="T29" fmla="*/ 72008 h 1636563"/>
                  <a:gd name="T30" fmla="*/ 381472 w 1385318"/>
                  <a:gd name="T31" fmla="*/ 0 h 1636563"/>
                  <a:gd name="T32" fmla="*/ 1029544 w 1385318"/>
                  <a:gd name="T33" fmla="*/ 0 h 1636563"/>
                  <a:gd name="T34" fmla="*/ 1029544 w 1385318"/>
                  <a:gd name="T35" fmla="*/ 72008 h 1636563"/>
                  <a:gd name="T36" fmla="*/ 1029544 w 1385318"/>
                  <a:gd name="T37" fmla="*/ 342191 h 1636563"/>
                  <a:gd name="T38" fmla="*/ 1385318 w 1385318"/>
                  <a:gd name="T39" fmla="*/ 943904 h 1636563"/>
                  <a:gd name="T40" fmla="*/ 692659 w 1385318"/>
                  <a:gd name="T41" fmla="*/ 1636563 h 1636563"/>
                  <a:gd name="T42" fmla="*/ 0 w 1385318"/>
                  <a:gd name="T43" fmla="*/ 943904 h 1636563"/>
                  <a:gd name="T44" fmla="*/ 381472 w 1385318"/>
                  <a:gd name="T45" fmla="*/ 328243 h 1636563"/>
                  <a:gd name="T46" fmla="*/ 381472 w 1385318"/>
                  <a:gd name="T47" fmla="*/ 72008 h 163656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385318" h="1636563">
                    <a:moveTo>
                      <a:pt x="692658" y="409189"/>
                    </a:moveTo>
                    <a:cubicBezTo>
                      <a:pt x="987972" y="409189"/>
                      <a:pt x="1227372" y="648589"/>
                      <a:pt x="1227372" y="943903"/>
                    </a:cubicBezTo>
                    <a:cubicBezTo>
                      <a:pt x="1227372" y="1239217"/>
                      <a:pt x="987972" y="1478617"/>
                      <a:pt x="692658" y="1478617"/>
                    </a:cubicBezTo>
                    <a:cubicBezTo>
                      <a:pt x="397344" y="1478617"/>
                      <a:pt x="157944" y="1239217"/>
                      <a:pt x="157944" y="943903"/>
                    </a:cubicBezTo>
                    <a:cubicBezTo>
                      <a:pt x="157944" y="648589"/>
                      <a:pt x="397344" y="409189"/>
                      <a:pt x="692658" y="409189"/>
                    </a:cubicBezTo>
                    <a:close/>
                    <a:moveTo>
                      <a:pt x="692658" y="367839"/>
                    </a:moveTo>
                    <a:cubicBezTo>
                      <a:pt x="374507" y="367839"/>
                      <a:pt x="116594" y="625752"/>
                      <a:pt x="116594" y="943903"/>
                    </a:cubicBezTo>
                    <a:cubicBezTo>
                      <a:pt x="116594" y="1262054"/>
                      <a:pt x="374507" y="1519967"/>
                      <a:pt x="692658" y="1519967"/>
                    </a:cubicBezTo>
                    <a:cubicBezTo>
                      <a:pt x="1010809" y="1519967"/>
                      <a:pt x="1268722" y="1262054"/>
                      <a:pt x="1268722" y="943903"/>
                    </a:cubicBezTo>
                    <a:cubicBezTo>
                      <a:pt x="1268722" y="625752"/>
                      <a:pt x="1010809" y="367839"/>
                      <a:pt x="692658" y="367839"/>
                    </a:cubicBezTo>
                    <a:close/>
                    <a:moveTo>
                      <a:pt x="453480" y="72008"/>
                    </a:moveTo>
                    <a:lnTo>
                      <a:pt x="453480" y="296230"/>
                    </a:lnTo>
                    <a:cubicBezTo>
                      <a:pt x="527423" y="266333"/>
                      <a:pt x="608279" y="251245"/>
                      <a:pt x="692659" y="251245"/>
                    </a:cubicBezTo>
                    <a:cubicBezTo>
                      <a:pt x="786546" y="251245"/>
                      <a:pt x="876070" y="269925"/>
                      <a:pt x="957536" y="304207"/>
                    </a:cubicBezTo>
                    <a:lnTo>
                      <a:pt x="957536" y="72008"/>
                    </a:lnTo>
                    <a:lnTo>
                      <a:pt x="453480" y="72008"/>
                    </a:lnTo>
                    <a:close/>
                    <a:moveTo>
                      <a:pt x="381472" y="0"/>
                    </a:moveTo>
                    <a:lnTo>
                      <a:pt x="1029544" y="0"/>
                    </a:lnTo>
                    <a:lnTo>
                      <a:pt x="1029544" y="72008"/>
                    </a:lnTo>
                    <a:lnTo>
                      <a:pt x="1029544" y="342191"/>
                    </a:lnTo>
                    <a:cubicBezTo>
                      <a:pt x="1242479" y="458018"/>
                      <a:pt x="1385318" y="684280"/>
                      <a:pt x="1385318" y="943904"/>
                    </a:cubicBezTo>
                    <a:cubicBezTo>
                      <a:pt x="1385318" y="1326449"/>
                      <a:pt x="1075204" y="1636563"/>
                      <a:pt x="692659" y="1636563"/>
                    </a:cubicBezTo>
                    <a:cubicBezTo>
                      <a:pt x="310114" y="1636563"/>
                      <a:pt x="0" y="1326449"/>
                      <a:pt x="0" y="943904"/>
                    </a:cubicBezTo>
                    <a:cubicBezTo>
                      <a:pt x="0" y="673806"/>
                      <a:pt x="154597" y="439816"/>
                      <a:pt x="381472" y="328243"/>
                    </a:cubicBezTo>
                    <a:lnTo>
                      <a:pt x="381472" y="72008"/>
                    </a:lnTo>
                    <a:lnTo>
                      <a:pt x="381472" y="0"/>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6654" name="矩形 27">
                <a:extLst>
                  <a:ext uri="{FF2B5EF4-FFF2-40B4-BE49-F238E27FC236}">
                    <a16:creationId xmlns:a16="http://schemas.microsoft.com/office/drawing/2014/main" id="{C6A1F138-F3FB-469A-B606-27D5EB2948B3}"/>
                  </a:ext>
                </a:extLst>
              </p:cNvPr>
              <p:cNvSpPr>
                <a:spLocks noChangeArrowheads="1"/>
              </p:cNvSpPr>
              <p:nvPr/>
            </p:nvSpPr>
            <p:spPr bwMode="auto">
              <a:xfrm>
                <a:off x="541387" y="0"/>
                <a:ext cx="689223" cy="1027832"/>
              </a:xfrm>
              <a:custGeom>
                <a:avLst/>
                <a:gdLst>
                  <a:gd name="T0" fmla="*/ 439813 w 689223"/>
                  <a:gd name="T1" fmla="*/ 108968 h 1027832"/>
                  <a:gd name="T2" fmla="*/ 366143 w 689223"/>
                  <a:gd name="T3" fmla="*/ 182638 h 1027832"/>
                  <a:gd name="T4" fmla="*/ 439813 w 689223"/>
                  <a:gd name="T5" fmla="*/ 256308 h 1027832"/>
                  <a:gd name="T6" fmla="*/ 513483 w 689223"/>
                  <a:gd name="T7" fmla="*/ 182638 h 1027832"/>
                  <a:gd name="T8" fmla="*/ 439813 w 689223"/>
                  <a:gd name="T9" fmla="*/ 108968 h 1027832"/>
                  <a:gd name="T10" fmla="*/ 311944 w 689223"/>
                  <a:gd name="T11" fmla="*/ 0 h 1027832"/>
                  <a:gd name="T12" fmla="*/ 689223 w 689223"/>
                  <a:gd name="T13" fmla="*/ 0 h 1027832"/>
                  <a:gd name="T14" fmla="*/ 372517 w 689223"/>
                  <a:gd name="T15" fmla="*/ 1025450 h 1027832"/>
                  <a:gd name="T16" fmla="*/ 0 w 689223"/>
                  <a:gd name="T17" fmla="*/ 1027832 h 10278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89223" h="1027832">
                    <a:moveTo>
                      <a:pt x="439813" y="108968"/>
                    </a:moveTo>
                    <a:cubicBezTo>
                      <a:pt x="399126" y="108968"/>
                      <a:pt x="366143" y="141951"/>
                      <a:pt x="366143" y="182638"/>
                    </a:cubicBezTo>
                    <a:cubicBezTo>
                      <a:pt x="366143" y="223325"/>
                      <a:pt x="399126" y="256308"/>
                      <a:pt x="439813" y="256308"/>
                    </a:cubicBezTo>
                    <a:cubicBezTo>
                      <a:pt x="480500" y="256308"/>
                      <a:pt x="513483" y="223325"/>
                      <a:pt x="513483" y="182638"/>
                    </a:cubicBezTo>
                    <a:cubicBezTo>
                      <a:pt x="513483" y="141951"/>
                      <a:pt x="480500" y="108968"/>
                      <a:pt x="439813" y="108968"/>
                    </a:cubicBezTo>
                    <a:close/>
                    <a:moveTo>
                      <a:pt x="311944" y="0"/>
                    </a:moveTo>
                    <a:lnTo>
                      <a:pt x="689223" y="0"/>
                    </a:lnTo>
                    <a:lnTo>
                      <a:pt x="372517" y="1025450"/>
                    </a:lnTo>
                    <a:lnTo>
                      <a:pt x="0" y="1027832"/>
                    </a:lnTo>
                    <a:lnTo>
                      <a:pt x="311944" y="0"/>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sp>
          <p:nvSpPr>
            <p:cNvPr id="26651" name="TextBox 22">
              <a:extLst>
                <a:ext uri="{FF2B5EF4-FFF2-40B4-BE49-F238E27FC236}">
                  <a16:creationId xmlns:a16="http://schemas.microsoft.com/office/drawing/2014/main" id="{009307F9-527A-494F-928E-59145064A4DD}"/>
                </a:ext>
              </a:extLst>
            </p:cNvPr>
            <p:cNvSpPr>
              <a:spLocks noChangeArrowheads="1"/>
            </p:cNvSpPr>
            <p:nvPr/>
          </p:nvSpPr>
          <p:spPr bwMode="auto">
            <a:xfrm>
              <a:off x="515" y="1694"/>
              <a:ext cx="1124" cy="1156"/>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spcBef>
                  <a:spcPct val="0"/>
                </a:spcBef>
                <a:buClrTx/>
                <a:buSzTx/>
                <a:buFontTx/>
                <a:buNone/>
              </a:pPr>
              <a:r>
                <a:rPr lang="zh-CN" altLang="en-US" sz="1400" b="1">
                  <a:solidFill>
                    <a:srgbClr val="FFFFFF"/>
                  </a:solidFill>
                  <a:latin typeface="Impact" panose="020B0806030902050204" pitchFamily="34" charset="0"/>
                  <a:ea typeface="微软雅黑" panose="020B0503020204020204" pitchFamily="34" charset="-122"/>
                  <a:sym typeface="Impact" panose="020B0806030902050204" pitchFamily="34" charset="0"/>
                </a:rPr>
                <a:t>缴库环</a:t>
              </a:r>
            </a:p>
            <a:p>
              <a:pPr>
                <a:spcBef>
                  <a:spcPct val="0"/>
                </a:spcBef>
                <a:buClrTx/>
                <a:buSzTx/>
                <a:buFontTx/>
                <a:buNone/>
              </a:pPr>
              <a:r>
                <a:rPr lang="zh-CN" altLang="en-US" sz="1400" b="1">
                  <a:solidFill>
                    <a:srgbClr val="FFFFFF"/>
                  </a:solidFill>
                  <a:latin typeface="Impact" panose="020B0806030902050204" pitchFamily="34" charset="0"/>
                  <a:ea typeface="微软雅黑" panose="020B0503020204020204" pitchFamily="34" charset="-122"/>
                  <a:sym typeface="Impact" panose="020B0806030902050204" pitchFamily="34" charset="0"/>
                </a:rPr>
                <a:t>节及信</a:t>
              </a:r>
            </a:p>
            <a:p>
              <a:pPr>
                <a:spcBef>
                  <a:spcPct val="0"/>
                </a:spcBef>
                <a:buClrTx/>
                <a:buSzTx/>
                <a:buFontTx/>
                <a:buNone/>
              </a:pPr>
              <a:r>
                <a:rPr lang="zh-CN" altLang="en-US" sz="1400" b="1">
                  <a:solidFill>
                    <a:srgbClr val="FFFFFF"/>
                  </a:solidFill>
                  <a:latin typeface="Impact" panose="020B0806030902050204" pitchFamily="34" charset="0"/>
                  <a:ea typeface="微软雅黑" panose="020B0503020204020204" pitchFamily="34" charset="-122"/>
                  <a:sym typeface="Impact" panose="020B0806030902050204" pitchFamily="34" charset="0"/>
                </a:rPr>
                <a:t>息处理</a:t>
              </a:r>
              <a:endParaRPr lang="zh-CN" altLang="en-US" sz="1400">
                <a:latin typeface="Arial" panose="020B0604020202020204" pitchFamily="34" charset="0"/>
                <a:ea typeface="宋体" panose="02010600030101010101" pitchFamily="2" charset="-122"/>
              </a:endParaRPr>
            </a:p>
          </p:txBody>
        </p:sp>
      </p:grpSp>
      <p:grpSp>
        <p:nvGrpSpPr>
          <p:cNvPr id="17419" name="组合 17418">
            <a:extLst>
              <a:ext uri="{FF2B5EF4-FFF2-40B4-BE49-F238E27FC236}">
                <a16:creationId xmlns:a16="http://schemas.microsoft.com/office/drawing/2014/main" id="{935DAFDB-D8E7-4323-95F4-9D5CA6C6C1A9}"/>
              </a:ext>
            </a:extLst>
          </p:cNvPr>
          <p:cNvGrpSpPr>
            <a:grpSpLocks/>
          </p:cNvGrpSpPr>
          <p:nvPr/>
        </p:nvGrpSpPr>
        <p:grpSpPr bwMode="auto">
          <a:xfrm>
            <a:off x="3848100" y="1684338"/>
            <a:ext cx="1301750" cy="1108075"/>
            <a:chOff x="0" y="0"/>
            <a:chExt cx="2050" cy="1374"/>
          </a:xfrm>
        </p:grpSpPr>
        <p:sp>
          <p:nvSpPr>
            <p:cNvPr id="26648" name="Freeform 165">
              <a:extLst>
                <a:ext uri="{FF2B5EF4-FFF2-40B4-BE49-F238E27FC236}">
                  <a16:creationId xmlns:a16="http://schemas.microsoft.com/office/drawing/2014/main" id="{B1ECBA52-B5F4-48D7-AB1A-7BDAB1D307C7}"/>
                </a:ext>
              </a:extLst>
            </p:cNvPr>
            <p:cNvSpPr>
              <a:spLocks noEditPoints="1" noChangeArrowheads="1"/>
            </p:cNvSpPr>
            <p:nvPr/>
          </p:nvSpPr>
          <p:spPr bwMode="auto">
            <a:xfrm>
              <a:off x="0" y="0"/>
              <a:ext cx="2050" cy="1374"/>
            </a:xfrm>
            <a:custGeom>
              <a:avLst/>
              <a:gdLst>
                <a:gd name="T0" fmla="*/ 14357 w 278"/>
                <a:gd name="T1" fmla="*/ 6327 h 258"/>
                <a:gd name="T2" fmla="*/ 13487 w 278"/>
                <a:gd name="T3" fmla="*/ 6327 h 258"/>
                <a:gd name="T4" fmla="*/ 13487 w 278"/>
                <a:gd name="T5" fmla="*/ 3771 h 258"/>
                <a:gd name="T6" fmla="*/ 14357 w 278"/>
                <a:gd name="T7" fmla="*/ 3771 h 258"/>
                <a:gd name="T8" fmla="*/ 14357 w 278"/>
                <a:gd name="T9" fmla="*/ 3259 h 258"/>
                <a:gd name="T10" fmla="*/ 708 w 278"/>
                <a:gd name="T11" fmla="*/ 3259 h 258"/>
                <a:gd name="T12" fmla="*/ 708 w 278"/>
                <a:gd name="T13" fmla="*/ 3771 h 258"/>
                <a:gd name="T14" fmla="*/ 1578 w 278"/>
                <a:gd name="T15" fmla="*/ 3771 h 258"/>
                <a:gd name="T16" fmla="*/ 1578 w 278"/>
                <a:gd name="T17" fmla="*/ 6327 h 258"/>
                <a:gd name="T18" fmla="*/ 708 w 278"/>
                <a:gd name="T19" fmla="*/ 6327 h 258"/>
                <a:gd name="T20" fmla="*/ 708 w 278"/>
                <a:gd name="T21" fmla="*/ 6779 h 258"/>
                <a:gd name="T22" fmla="*/ 0 w 278"/>
                <a:gd name="T23" fmla="*/ 6779 h 258"/>
                <a:gd name="T24" fmla="*/ 0 w 278"/>
                <a:gd name="T25" fmla="*/ 7317 h 258"/>
                <a:gd name="T26" fmla="*/ 15117 w 278"/>
                <a:gd name="T27" fmla="*/ 7317 h 258"/>
                <a:gd name="T28" fmla="*/ 15117 w 278"/>
                <a:gd name="T29" fmla="*/ 6779 h 258"/>
                <a:gd name="T30" fmla="*/ 14357 w 278"/>
                <a:gd name="T31" fmla="*/ 6779 h 258"/>
                <a:gd name="T32" fmla="*/ 14357 w 278"/>
                <a:gd name="T33" fmla="*/ 6327 h 258"/>
                <a:gd name="T34" fmla="*/ 4948 w 278"/>
                <a:gd name="T35" fmla="*/ 6327 h 258"/>
                <a:gd name="T36" fmla="*/ 3318 w 278"/>
                <a:gd name="T37" fmla="*/ 6327 h 258"/>
                <a:gd name="T38" fmla="*/ 3318 w 278"/>
                <a:gd name="T39" fmla="*/ 3771 h 258"/>
                <a:gd name="T40" fmla="*/ 4948 w 278"/>
                <a:gd name="T41" fmla="*/ 3771 h 258"/>
                <a:gd name="T42" fmla="*/ 4948 w 278"/>
                <a:gd name="T43" fmla="*/ 6327 h 258"/>
                <a:gd name="T44" fmla="*/ 8429 w 278"/>
                <a:gd name="T45" fmla="*/ 6327 h 258"/>
                <a:gd name="T46" fmla="*/ 6688 w 278"/>
                <a:gd name="T47" fmla="*/ 6327 h 258"/>
                <a:gd name="T48" fmla="*/ 6688 w 278"/>
                <a:gd name="T49" fmla="*/ 3771 h 258"/>
                <a:gd name="T50" fmla="*/ 8429 w 278"/>
                <a:gd name="T51" fmla="*/ 3771 h 258"/>
                <a:gd name="T52" fmla="*/ 8429 w 278"/>
                <a:gd name="T53" fmla="*/ 6327 h 258"/>
                <a:gd name="T54" fmla="*/ 11799 w 278"/>
                <a:gd name="T55" fmla="*/ 6327 h 258"/>
                <a:gd name="T56" fmla="*/ 10169 w 278"/>
                <a:gd name="T57" fmla="*/ 6327 h 258"/>
                <a:gd name="T58" fmla="*/ 10169 w 278"/>
                <a:gd name="T59" fmla="*/ 3771 h 258"/>
                <a:gd name="T60" fmla="*/ 11799 w 278"/>
                <a:gd name="T61" fmla="*/ 3771 h 258"/>
                <a:gd name="T62" fmla="*/ 11799 w 278"/>
                <a:gd name="T63" fmla="*/ 6327 h 258"/>
                <a:gd name="T64" fmla="*/ 7558 w 278"/>
                <a:gd name="T65" fmla="*/ 0 h 258"/>
                <a:gd name="T66" fmla="*/ 0 w 278"/>
                <a:gd name="T67" fmla="*/ 2636 h 258"/>
                <a:gd name="T68" fmla="*/ 0 w 278"/>
                <a:gd name="T69" fmla="*/ 2865 h 258"/>
                <a:gd name="T70" fmla="*/ 15117 w 278"/>
                <a:gd name="T71" fmla="*/ 2865 h 258"/>
                <a:gd name="T72" fmla="*/ 15117 w 278"/>
                <a:gd name="T73" fmla="*/ 2636 h 258"/>
                <a:gd name="T74" fmla="*/ 7558 w 278"/>
                <a:gd name="T75" fmla="*/ 0 h 258"/>
                <a:gd name="T76" fmla="*/ 10169 w 278"/>
                <a:gd name="T77" fmla="*/ 2013 h 258"/>
                <a:gd name="T78" fmla="*/ 4837 w 278"/>
                <a:gd name="T79" fmla="*/ 2013 h 258"/>
                <a:gd name="T80" fmla="*/ 4837 w 278"/>
                <a:gd name="T81" fmla="*/ 1954 h 258"/>
                <a:gd name="T82" fmla="*/ 7558 w 278"/>
                <a:gd name="T83" fmla="*/ 991 h 258"/>
                <a:gd name="T84" fmla="*/ 10169 w 278"/>
                <a:gd name="T85" fmla="*/ 1954 h 258"/>
                <a:gd name="T86" fmla="*/ 10169 w 278"/>
                <a:gd name="T87" fmla="*/ 2013 h 25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78" h="258">
                  <a:moveTo>
                    <a:pt x="264" y="223"/>
                  </a:moveTo>
                  <a:lnTo>
                    <a:pt x="248" y="223"/>
                  </a:lnTo>
                  <a:lnTo>
                    <a:pt x="248" y="133"/>
                  </a:lnTo>
                  <a:lnTo>
                    <a:pt x="264" y="133"/>
                  </a:lnTo>
                  <a:lnTo>
                    <a:pt x="264" y="115"/>
                  </a:lnTo>
                  <a:lnTo>
                    <a:pt x="13" y="115"/>
                  </a:lnTo>
                  <a:lnTo>
                    <a:pt x="13" y="133"/>
                  </a:lnTo>
                  <a:lnTo>
                    <a:pt x="29" y="133"/>
                  </a:lnTo>
                  <a:lnTo>
                    <a:pt x="29" y="223"/>
                  </a:lnTo>
                  <a:lnTo>
                    <a:pt x="13" y="223"/>
                  </a:lnTo>
                  <a:lnTo>
                    <a:pt x="13" y="239"/>
                  </a:lnTo>
                  <a:lnTo>
                    <a:pt x="0" y="239"/>
                  </a:lnTo>
                  <a:lnTo>
                    <a:pt x="0" y="258"/>
                  </a:lnTo>
                  <a:lnTo>
                    <a:pt x="278" y="258"/>
                  </a:lnTo>
                  <a:lnTo>
                    <a:pt x="278" y="239"/>
                  </a:lnTo>
                  <a:lnTo>
                    <a:pt x="264" y="239"/>
                  </a:lnTo>
                  <a:lnTo>
                    <a:pt x="264" y="223"/>
                  </a:lnTo>
                  <a:close/>
                  <a:moveTo>
                    <a:pt x="91" y="223"/>
                  </a:moveTo>
                  <a:lnTo>
                    <a:pt x="61" y="223"/>
                  </a:lnTo>
                  <a:lnTo>
                    <a:pt x="61" y="133"/>
                  </a:lnTo>
                  <a:lnTo>
                    <a:pt x="91" y="133"/>
                  </a:lnTo>
                  <a:lnTo>
                    <a:pt x="91" y="223"/>
                  </a:lnTo>
                  <a:close/>
                  <a:moveTo>
                    <a:pt x="155" y="223"/>
                  </a:moveTo>
                  <a:lnTo>
                    <a:pt x="123" y="223"/>
                  </a:lnTo>
                  <a:lnTo>
                    <a:pt x="123" y="133"/>
                  </a:lnTo>
                  <a:lnTo>
                    <a:pt x="155" y="133"/>
                  </a:lnTo>
                  <a:lnTo>
                    <a:pt x="155" y="223"/>
                  </a:lnTo>
                  <a:close/>
                  <a:moveTo>
                    <a:pt x="217" y="223"/>
                  </a:moveTo>
                  <a:lnTo>
                    <a:pt x="187" y="223"/>
                  </a:lnTo>
                  <a:lnTo>
                    <a:pt x="187" y="133"/>
                  </a:lnTo>
                  <a:lnTo>
                    <a:pt x="217" y="133"/>
                  </a:lnTo>
                  <a:lnTo>
                    <a:pt x="217" y="223"/>
                  </a:lnTo>
                  <a:close/>
                  <a:moveTo>
                    <a:pt x="139" y="0"/>
                  </a:moveTo>
                  <a:lnTo>
                    <a:pt x="0" y="93"/>
                  </a:lnTo>
                  <a:lnTo>
                    <a:pt x="0" y="101"/>
                  </a:lnTo>
                  <a:lnTo>
                    <a:pt x="278" y="101"/>
                  </a:lnTo>
                  <a:lnTo>
                    <a:pt x="278" y="93"/>
                  </a:lnTo>
                  <a:lnTo>
                    <a:pt x="139" y="0"/>
                  </a:lnTo>
                  <a:close/>
                  <a:moveTo>
                    <a:pt x="187" y="71"/>
                  </a:moveTo>
                  <a:lnTo>
                    <a:pt x="89" y="71"/>
                  </a:lnTo>
                  <a:lnTo>
                    <a:pt x="89" y="69"/>
                  </a:lnTo>
                  <a:lnTo>
                    <a:pt x="139" y="35"/>
                  </a:lnTo>
                  <a:lnTo>
                    <a:pt x="187" y="69"/>
                  </a:lnTo>
                  <a:lnTo>
                    <a:pt x="187" y="71"/>
                  </a:lnTo>
                  <a:close/>
                </a:path>
              </a:pathLst>
            </a:custGeom>
            <a:solidFill>
              <a:srgbClr val="99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6649" name="文本框 17420">
              <a:extLst>
                <a:ext uri="{FF2B5EF4-FFF2-40B4-BE49-F238E27FC236}">
                  <a16:creationId xmlns:a16="http://schemas.microsoft.com/office/drawing/2014/main" id="{3C5D8579-8906-4985-8DB3-F79CCB54CB92}"/>
                </a:ext>
              </a:extLst>
            </p:cNvPr>
            <p:cNvSpPr txBox="1">
              <a:spLocks noChangeArrowheads="1"/>
            </p:cNvSpPr>
            <p:nvPr/>
          </p:nvSpPr>
          <p:spPr bwMode="auto">
            <a:xfrm>
              <a:off x="577" y="698"/>
              <a:ext cx="1337"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spcBef>
                  <a:spcPct val="0"/>
                </a:spcBef>
                <a:buClrTx/>
                <a:buSzTx/>
                <a:buFontTx/>
                <a:buNone/>
              </a:pPr>
              <a:r>
                <a:rPr lang="zh-CN" altLang="en-US" sz="1800" b="1">
                  <a:latin typeface="Arial" panose="020B0604020202020204" pitchFamily="34" charset="0"/>
                  <a:ea typeface="微软雅黑" panose="020B0503020204020204" pitchFamily="34" charset="-122"/>
                </a:rPr>
                <a:t>财政</a:t>
              </a:r>
            </a:p>
          </p:txBody>
        </p:sp>
      </p:grpSp>
      <p:grpSp>
        <p:nvGrpSpPr>
          <p:cNvPr id="17422" name="组合 17421">
            <a:extLst>
              <a:ext uri="{FF2B5EF4-FFF2-40B4-BE49-F238E27FC236}">
                <a16:creationId xmlns:a16="http://schemas.microsoft.com/office/drawing/2014/main" id="{8A86D5CA-C5A8-43D3-838F-494C30CC692A}"/>
              </a:ext>
            </a:extLst>
          </p:cNvPr>
          <p:cNvGrpSpPr>
            <a:grpSpLocks/>
          </p:cNvGrpSpPr>
          <p:nvPr/>
        </p:nvGrpSpPr>
        <p:grpSpPr bwMode="auto">
          <a:xfrm>
            <a:off x="6472238" y="4065588"/>
            <a:ext cx="1150937" cy="866775"/>
            <a:chOff x="0" y="0"/>
            <a:chExt cx="1814" cy="1364"/>
          </a:xfrm>
        </p:grpSpPr>
        <p:sp>
          <p:nvSpPr>
            <p:cNvPr id="26646" name="Freeform 165">
              <a:extLst>
                <a:ext uri="{FF2B5EF4-FFF2-40B4-BE49-F238E27FC236}">
                  <a16:creationId xmlns:a16="http://schemas.microsoft.com/office/drawing/2014/main" id="{5BCB7F26-3E57-421F-868C-F81BAB0ADCC8}"/>
                </a:ext>
              </a:extLst>
            </p:cNvPr>
            <p:cNvSpPr>
              <a:spLocks noEditPoints="1" noChangeArrowheads="1"/>
            </p:cNvSpPr>
            <p:nvPr/>
          </p:nvSpPr>
          <p:spPr bwMode="auto">
            <a:xfrm>
              <a:off x="0" y="0"/>
              <a:ext cx="1814" cy="1365"/>
            </a:xfrm>
            <a:custGeom>
              <a:avLst/>
              <a:gdLst>
                <a:gd name="T0" fmla="*/ 11243 w 278"/>
                <a:gd name="T1" fmla="*/ 6243 h 258"/>
                <a:gd name="T2" fmla="*/ 10558 w 278"/>
                <a:gd name="T3" fmla="*/ 6243 h 258"/>
                <a:gd name="T4" fmla="*/ 10558 w 278"/>
                <a:gd name="T5" fmla="*/ 3725 h 258"/>
                <a:gd name="T6" fmla="*/ 11243 w 278"/>
                <a:gd name="T7" fmla="*/ 3725 h 258"/>
                <a:gd name="T8" fmla="*/ 11243 w 278"/>
                <a:gd name="T9" fmla="*/ 3217 h 258"/>
                <a:gd name="T10" fmla="*/ 555 w 278"/>
                <a:gd name="T11" fmla="*/ 3217 h 258"/>
                <a:gd name="T12" fmla="*/ 555 w 278"/>
                <a:gd name="T13" fmla="*/ 3725 h 258"/>
                <a:gd name="T14" fmla="*/ 1233 w 278"/>
                <a:gd name="T15" fmla="*/ 3725 h 258"/>
                <a:gd name="T16" fmla="*/ 1233 w 278"/>
                <a:gd name="T17" fmla="*/ 6243 h 258"/>
                <a:gd name="T18" fmla="*/ 555 w 278"/>
                <a:gd name="T19" fmla="*/ 6243 h 258"/>
                <a:gd name="T20" fmla="*/ 555 w 278"/>
                <a:gd name="T21" fmla="*/ 6687 h 258"/>
                <a:gd name="T22" fmla="*/ 0 w 278"/>
                <a:gd name="T23" fmla="*/ 6687 h 258"/>
                <a:gd name="T24" fmla="*/ 0 w 278"/>
                <a:gd name="T25" fmla="*/ 7222 h 258"/>
                <a:gd name="T26" fmla="*/ 11837 w 278"/>
                <a:gd name="T27" fmla="*/ 7222 h 258"/>
                <a:gd name="T28" fmla="*/ 11837 w 278"/>
                <a:gd name="T29" fmla="*/ 6687 h 258"/>
                <a:gd name="T30" fmla="*/ 11243 w 278"/>
                <a:gd name="T31" fmla="*/ 6687 h 258"/>
                <a:gd name="T32" fmla="*/ 11243 w 278"/>
                <a:gd name="T33" fmla="*/ 6243 h 258"/>
                <a:gd name="T34" fmla="*/ 3876 w 278"/>
                <a:gd name="T35" fmla="*/ 6243 h 258"/>
                <a:gd name="T36" fmla="*/ 2597 w 278"/>
                <a:gd name="T37" fmla="*/ 6243 h 258"/>
                <a:gd name="T38" fmla="*/ 2597 w 278"/>
                <a:gd name="T39" fmla="*/ 3725 h 258"/>
                <a:gd name="T40" fmla="*/ 3876 w 278"/>
                <a:gd name="T41" fmla="*/ 3725 h 258"/>
                <a:gd name="T42" fmla="*/ 3876 w 278"/>
                <a:gd name="T43" fmla="*/ 6243 h 258"/>
                <a:gd name="T44" fmla="*/ 6597 w 278"/>
                <a:gd name="T45" fmla="*/ 6243 h 258"/>
                <a:gd name="T46" fmla="*/ 5240 w 278"/>
                <a:gd name="T47" fmla="*/ 6243 h 258"/>
                <a:gd name="T48" fmla="*/ 5240 w 278"/>
                <a:gd name="T49" fmla="*/ 3725 h 258"/>
                <a:gd name="T50" fmla="*/ 6597 w 278"/>
                <a:gd name="T51" fmla="*/ 3725 h 258"/>
                <a:gd name="T52" fmla="*/ 6597 w 278"/>
                <a:gd name="T53" fmla="*/ 6243 h 258"/>
                <a:gd name="T54" fmla="*/ 9240 w 278"/>
                <a:gd name="T55" fmla="*/ 6243 h 258"/>
                <a:gd name="T56" fmla="*/ 7961 w 278"/>
                <a:gd name="T57" fmla="*/ 6243 h 258"/>
                <a:gd name="T58" fmla="*/ 7961 w 278"/>
                <a:gd name="T59" fmla="*/ 3725 h 258"/>
                <a:gd name="T60" fmla="*/ 9240 w 278"/>
                <a:gd name="T61" fmla="*/ 3725 h 258"/>
                <a:gd name="T62" fmla="*/ 9240 w 278"/>
                <a:gd name="T63" fmla="*/ 6243 h 258"/>
                <a:gd name="T64" fmla="*/ 5918 w 278"/>
                <a:gd name="T65" fmla="*/ 0 h 258"/>
                <a:gd name="T66" fmla="*/ 0 w 278"/>
                <a:gd name="T67" fmla="*/ 2603 h 258"/>
                <a:gd name="T68" fmla="*/ 0 w 278"/>
                <a:gd name="T69" fmla="*/ 2825 h 258"/>
                <a:gd name="T70" fmla="*/ 11837 w 278"/>
                <a:gd name="T71" fmla="*/ 2825 h 258"/>
                <a:gd name="T72" fmla="*/ 11837 w 278"/>
                <a:gd name="T73" fmla="*/ 2603 h 258"/>
                <a:gd name="T74" fmla="*/ 5918 w 278"/>
                <a:gd name="T75" fmla="*/ 0 h 258"/>
                <a:gd name="T76" fmla="*/ 7961 w 278"/>
                <a:gd name="T77" fmla="*/ 1989 h 258"/>
                <a:gd name="T78" fmla="*/ 3791 w 278"/>
                <a:gd name="T79" fmla="*/ 1989 h 258"/>
                <a:gd name="T80" fmla="*/ 3791 w 278"/>
                <a:gd name="T81" fmla="*/ 1931 h 258"/>
                <a:gd name="T82" fmla="*/ 5918 w 278"/>
                <a:gd name="T83" fmla="*/ 979 h 258"/>
                <a:gd name="T84" fmla="*/ 7961 w 278"/>
                <a:gd name="T85" fmla="*/ 1931 h 258"/>
                <a:gd name="T86" fmla="*/ 7961 w 278"/>
                <a:gd name="T87" fmla="*/ 1989 h 25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78" h="258">
                  <a:moveTo>
                    <a:pt x="264" y="223"/>
                  </a:moveTo>
                  <a:lnTo>
                    <a:pt x="248" y="223"/>
                  </a:lnTo>
                  <a:lnTo>
                    <a:pt x="248" y="133"/>
                  </a:lnTo>
                  <a:lnTo>
                    <a:pt x="264" y="133"/>
                  </a:lnTo>
                  <a:lnTo>
                    <a:pt x="264" y="115"/>
                  </a:lnTo>
                  <a:lnTo>
                    <a:pt x="13" y="115"/>
                  </a:lnTo>
                  <a:lnTo>
                    <a:pt x="13" y="133"/>
                  </a:lnTo>
                  <a:lnTo>
                    <a:pt x="29" y="133"/>
                  </a:lnTo>
                  <a:lnTo>
                    <a:pt x="29" y="223"/>
                  </a:lnTo>
                  <a:lnTo>
                    <a:pt x="13" y="223"/>
                  </a:lnTo>
                  <a:lnTo>
                    <a:pt x="13" y="239"/>
                  </a:lnTo>
                  <a:lnTo>
                    <a:pt x="0" y="239"/>
                  </a:lnTo>
                  <a:lnTo>
                    <a:pt x="0" y="258"/>
                  </a:lnTo>
                  <a:lnTo>
                    <a:pt x="278" y="258"/>
                  </a:lnTo>
                  <a:lnTo>
                    <a:pt x="278" y="239"/>
                  </a:lnTo>
                  <a:lnTo>
                    <a:pt x="264" y="239"/>
                  </a:lnTo>
                  <a:lnTo>
                    <a:pt x="264" y="223"/>
                  </a:lnTo>
                  <a:close/>
                  <a:moveTo>
                    <a:pt x="91" y="223"/>
                  </a:moveTo>
                  <a:lnTo>
                    <a:pt x="61" y="223"/>
                  </a:lnTo>
                  <a:lnTo>
                    <a:pt x="61" y="133"/>
                  </a:lnTo>
                  <a:lnTo>
                    <a:pt x="91" y="133"/>
                  </a:lnTo>
                  <a:lnTo>
                    <a:pt x="91" y="223"/>
                  </a:lnTo>
                  <a:close/>
                  <a:moveTo>
                    <a:pt x="155" y="223"/>
                  </a:moveTo>
                  <a:lnTo>
                    <a:pt x="123" y="223"/>
                  </a:lnTo>
                  <a:lnTo>
                    <a:pt x="123" y="133"/>
                  </a:lnTo>
                  <a:lnTo>
                    <a:pt x="155" y="133"/>
                  </a:lnTo>
                  <a:lnTo>
                    <a:pt x="155" y="223"/>
                  </a:lnTo>
                  <a:close/>
                  <a:moveTo>
                    <a:pt x="217" y="223"/>
                  </a:moveTo>
                  <a:lnTo>
                    <a:pt x="187" y="223"/>
                  </a:lnTo>
                  <a:lnTo>
                    <a:pt x="187" y="133"/>
                  </a:lnTo>
                  <a:lnTo>
                    <a:pt x="217" y="133"/>
                  </a:lnTo>
                  <a:lnTo>
                    <a:pt x="217" y="223"/>
                  </a:lnTo>
                  <a:close/>
                  <a:moveTo>
                    <a:pt x="139" y="0"/>
                  </a:moveTo>
                  <a:lnTo>
                    <a:pt x="0" y="93"/>
                  </a:lnTo>
                  <a:lnTo>
                    <a:pt x="0" y="101"/>
                  </a:lnTo>
                  <a:lnTo>
                    <a:pt x="278" y="101"/>
                  </a:lnTo>
                  <a:lnTo>
                    <a:pt x="278" y="93"/>
                  </a:lnTo>
                  <a:lnTo>
                    <a:pt x="139" y="0"/>
                  </a:lnTo>
                  <a:close/>
                  <a:moveTo>
                    <a:pt x="187" y="71"/>
                  </a:moveTo>
                  <a:lnTo>
                    <a:pt x="89" y="71"/>
                  </a:lnTo>
                  <a:lnTo>
                    <a:pt x="89" y="69"/>
                  </a:lnTo>
                  <a:lnTo>
                    <a:pt x="139" y="35"/>
                  </a:lnTo>
                  <a:lnTo>
                    <a:pt x="187" y="69"/>
                  </a:lnTo>
                  <a:lnTo>
                    <a:pt x="187" y="71"/>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6647" name="文本框 17423">
              <a:extLst>
                <a:ext uri="{FF2B5EF4-FFF2-40B4-BE49-F238E27FC236}">
                  <a16:creationId xmlns:a16="http://schemas.microsoft.com/office/drawing/2014/main" id="{5745A160-A61C-412D-B17D-FCB9CE15ACA6}"/>
                </a:ext>
              </a:extLst>
            </p:cNvPr>
            <p:cNvSpPr txBox="1">
              <a:spLocks noChangeArrowheads="1"/>
            </p:cNvSpPr>
            <p:nvPr/>
          </p:nvSpPr>
          <p:spPr bwMode="auto">
            <a:xfrm>
              <a:off x="312" y="596"/>
              <a:ext cx="1337"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spcBef>
                  <a:spcPct val="0"/>
                </a:spcBef>
                <a:buClrTx/>
                <a:buSzTx/>
                <a:buFontTx/>
                <a:buNone/>
              </a:pPr>
              <a:r>
                <a:rPr lang="zh-CN" altLang="en-US" sz="1800" b="1">
                  <a:latin typeface="Arial" panose="020B0604020202020204" pitchFamily="34" charset="0"/>
                  <a:ea typeface="微软雅黑" panose="020B0503020204020204" pitchFamily="34" charset="-122"/>
                </a:rPr>
                <a:t> 银行</a:t>
              </a:r>
              <a:endParaRPr lang="zh-CN" altLang="en-US" sz="1800">
                <a:latin typeface="Arial" panose="020B0604020202020204" pitchFamily="34" charset="0"/>
                <a:ea typeface="宋体" panose="02010600030101010101" pitchFamily="2" charset="-122"/>
              </a:endParaRPr>
            </a:p>
          </p:txBody>
        </p:sp>
      </p:grpSp>
      <p:grpSp>
        <p:nvGrpSpPr>
          <p:cNvPr id="17425" name="组合 17424">
            <a:extLst>
              <a:ext uri="{FF2B5EF4-FFF2-40B4-BE49-F238E27FC236}">
                <a16:creationId xmlns:a16="http://schemas.microsoft.com/office/drawing/2014/main" id="{29514A0A-A249-46CB-9FAF-AA8E4AA2B34B}"/>
              </a:ext>
            </a:extLst>
          </p:cNvPr>
          <p:cNvGrpSpPr>
            <a:grpSpLocks/>
          </p:cNvGrpSpPr>
          <p:nvPr/>
        </p:nvGrpSpPr>
        <p:grpSpPr bwMode="auto">
          <a:xfrm>
            <a:off x="908050" y="4065588"/>
            <a:ext cx="1346200" cy="842962"/>
            <a:chOff x="0" y="0"/>
            <a:chExt cx="2122" cy="1326"/>
          </a:xfrm>
        </p:grpSpPr>
        <p:sp>
          <p:nvSpPr>
            <p:cNvPr id="26644" name="Freeform 165">
              <a:extLst>
                <a:ext uri="{FF2B5EF4-FFF2-40B4-BE49-F238E27FC236}">
                  <a16:creationId xmlns:a16="http://schemas.microsoft.com/office/drawing/2014/main" id="{DC1F29EC-317D-4BB4-9BB9-B1F498D49D6E}"/>
                </a:ext>
              </a:extLst>
            </p:cNvPr>
            <p:cNvSpPr>
              <a:spLocks noEditPoints="1" noChangeArrowheads="1"/>
            </p:cNvSpPr>
            <p:nvPr/>
          </p:nvSpPr>
          <p:spPr bwMode="auto">
            <a:xfrm>
              <a:off x="0" y="0"/>
              <a:ext cx="2123" cy="1327"/>
            </a:xfrm>
            <a:custGeom>
              <a:avLst/>
              <a:gdLst>
                <a:gd name="T0" fmla="*/ 15396 w 278"/>
                <a:gd name="T1" fmla="*/ 5899 h 258"/>
                <a:gd name="T2" fmla="*/ 14464 w 278"/>
                <a:gd name="T3" fmla="*/ 5899 h 258"/>
                <a:gd name="T4" fmla="*/ 14464 w 278"/>
                <a:gd name="T5" fmla="*/ 3518 h 258"/>
                <a:gd name="T6" fmla="*/ 15396 w 278"/>
                <a:gd name="T7" fmla="*/ 3518 h 258"/>
                <a:gd name="T8" fmla="*/ 15396 w 278"/>
                <a:gd name="T9" fmla="*/ 3040 h 258"/>
                <a:gd name="T10" fmla="*/ 756 w 278"/>
                <a:gd name="T11" fmla="*/ 3040 h 258"/>
                <a:gd name="T12" fmla="*/ 756 w 278"/>
                <a:gd name="T13" fmla="*/ 3518 h 258"/>
                <a:gd name="T14" fmla="*/ 1688 w 278"/>
                <a:gd name="T15" fmla="*/ 3518 h 258"/>
                <a:gd name="T16" fmla="*/ 1688 w 278"/>
                <a:gd name="T17" fmla="*/ 5899 h 258"/>
                <a:gd name="T18" fmla="*/ 756 w 278"/>
                <a:gd name="T19" fmla="*/ 5899 h 258"/>
                <a:gd name="T20" fmla="*/ 756 w 278"/>
                <a:gd name="T21" fmla="*/ 6321 h 258"/>
                <a:gd name="T22" fmla="*/ 0 w 278"/>
                <a:gd name="T23" fmla="*/ 6321 h 258"/>
                <a:gd name="T24" fmla="*/ 0 w 278"/>
                <a:gd name="T25" fmla="*/ 6825 h 258"/>
                <a:gd name="T26" fmla="*/ 16213 w 278"/>
                <a:gd name="T27" fmla="*/ 6825 h 258"/>
                <a:gd name="T28" fmla="*/ 16213 w 278"/>
                <a:gd name="T29" fmla="*/ 6321 h 258"/>
                <a:gd name="T30" fmla="*/ 15396 w 278"/>
                <a:gd name="T31" fmla="*/ 6321 h 258"/>
                <a:gd name="T32" fmla="*/ 15396 w 278"/>
                <a:gd name="T33" fmla="*/ 5899 h 258"/>
                <a:gd name="T34" fmla="*/ 5308 w 278"/>
                <a:gd name="T35" fmla="*/ 5899 h 258"/>
                <a:gd name="T36" fmla="*/ 3559 w 278"/>
                <a:gd name="T37" fmla="*/ 5899 h 258"/>
                <a:gd name="T38" fmla="*/ 3559 w 278"/>
                <a:gd name="T39" fmla="*/ 3518 h 258"/>
                <a:gd name="T40" fmla="*/ 5308 w 278"/>
                <a:gd name="T41" fmla="*/ 3518 h 258"/>
                <a:gd name="T42" fmla="*/ 5308 w 278"/>
                <a:gd name="T43" fmla="*/ 5899 h 258"/>
                <a:gd name="T44" fmla="*/ 9042 w 278"/>
                <a:gd name="T45" fmla="*/ 5899 h 258"/>
                <a:gd name="T46" fmla="*/ 7171 w 278"/>
                <a:gd name="T47" fmla="*/ 5899 h 258"/>
                <a:gd name="T48" fmla="*/ 7171 w 278"/>
                <a:gd name="T49" fmla="*/ 3518 h 258"/>
                <a:gd name="T50" fmla="*/ 9042 w 278"/>
                <a:gd name="T51" fmla="*/ 3518 h 258"/>
                <a:gd name="T52" fmla="*/ 9042 w 278"/>
                <a:gd name="T53" fmla="*/ 5899 h 258"/>
                <a:gd name="T54" fmla="*/ 12654 w 278"/>
                <a:gd name="T55" fmla="*/ 5899 h 258"/>
                <a:gd name="T56" fmla="*/ 10905 w 278"/>
                <a:gd name="T57" fmla="*/ 5899 h 258"/>
                <a:gd name="T58" fmla="*/ 10905 w 278"/>
                <a:gd name="T59" fmla="*/ 3518 h 258"/>
                <a:gd name="T60" fmla="*/ 12654 w 278"/>
                <a:gd name="T61" fmla="*/ 3518 h 258"/>
                <a:gd name="T62" fmla="*/ 12654 w 278"/>
                <a:gd name="T63" fmla="*/ 5899 h 258"/>
                <a:gd name="T64" fmla="*/ 8110 w 278"/>
                <a:gd name="T65" fmla="*/ 0 h 258"/>
                <a:gd name="T66" fmla="*/ 0 w 278"/>
                <a:gd name="T67" fmla="*/ 2459 h 258"/>
                <a:gd name="T68" fmla="*/ 0 w 278"/>
                <a:gd name="T69" fmla="*/ 2669 h 258"/>
                <a:gd name="T70" fmla="*/ 16213 w 278"/>
                <a:gd name="T71" fmla="*/ 2669 h 258"/>
                <a:gd name="T72" fmla="*/ 16213 w 278"/>
                <a:gd name="T73" fmla="*/ 2459 h 258"/>
                <a:gd name="T74" fmla="*/ 8110 w 278"/>
                <a:gd name="T75" fmla="*/ 0 h 258"/>
                <a:gd name="T76" fmla="*/ 10905 w 278"/>
                <a:gd name="T77" fmla="*/ 1877 h 258"/>
                <a:gd name="T78" fmla="*/ 5193 w 278"/>
                <a:gd name="T79" fmla="*/ 1877 h 258"/>
                <a:gd name="T80" fmla="*/ 5193 w 278"/>
                <a:gd name="T81" fmla="*/ 1826 h 258"/>
                <a:gd name="T82" fmla="*/ 8110 w 278"/>
                <a:gd name="T83" fmla="*/ 926 h 258"/>
                <a:gd name="T84" fmla="*/ 10905 w 278"/>
                <a:gd name="T85" fmla="*/ 1826 h 258"/>
                <a:gd name="T86" fmla="*/ 10905 w 278"/>
                <a:gd name="T87" fmla="*/ 1877 h 25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78" h="258">
                  <a:moveTo>
                    <a:pt x="264" y="223"/>
                  </a:moveTo>
                  <a:lnTo>
                    <a:pt x="248" y="223"/>
                  </a:lnTo>
                  <a:lnTo>
                    <a:pt x="248" y="133"/>
                  </a:lnTo>
                  <a:lnTo>
                    <a:pt x="264" y="133"/>
                  </a:lnTo>
                  <a:lnTo>
                    <a:pt x="264" y="115"/>
                  </a:lnTo>
                  <a:lnTo>
                    <a:pt x="13" y="115"/>
                  </a:lnTo>
                  <a:lnTo>
                    <a:pt x="13" y="133"/>
                  </a:lnTo>
                  <a:lnTo>
                    <a:pt x="29" y="133"/>
                  </a:lnTo>
                  <a:lnTo>
                    <a:pt x="29" y="223"/>
                  </a:lnTo>
                  <a:lnTo>
                    <a:pt x="13" y="223"/>
                  </a:lnTo>
                  <a:lnTo>
                    <a:pt x="13" y="239"/>
                  </a:lnTo>
                  <a:lnTo>
                    <a:pt x="0" y="239"/>
                  </a:lnTo>
                  <a:lnTo>
                    <a:pt x="0" y="258"/>
                  </a:lnTo>
                  <a:lnTo>
                    <a:pt x="278" y="258"/>
                  </a:lnTo>
                  <a:lnTo>
                    <a:pt x="278" y="239"/>
                  </a:lnTo>
                  <a:lnTo>
                    <a:pt x="264" y="239"/>
                  </a:lnTo>
                  <a:lnTo>
                    <a:pt x="264" y="223"/>
                  </a:lnTo>
                  <a:close/>
                  <a:moveTo>
                    <a:pt x="91" y="223"/>
                  </a:moveTo>
                  <a:lnTo>
                    <a:pt x="61" y="223"/>
                  </a:lnTo>
                  <a:lnTo>
                    <a:pt x="61" y="133"/>
                  </a:lnTo>
                  <a:lnTo>
                    <a:pt x="91" y="133"/>
                  </a:lnTo>
                  <a:lnTo>
                    <a:pt x="91" y="223"/>
                  </a:lnTo>
                  <a:close/>
                  <a:moveTo>
                    <a:pt x="155" y="223"/>
                  </a:moveTo>
                  <a:lnTo>
                    <a:pt x="123" y="223"/>
                  </a:lnTo>
                  <a:lnTo>
                    <a:pt x="123" y="133"/>
                  </a:lnTo>
                  <a:lnTo>
                    <a:pt x="155" y="133"/>
                  </a:lnTo>
                  <a:lnTo>
                    <a:pt x="155" y="223"/>
                  </a:lnTo>
                  <a:close/>
                  <a:moveTo>
                    <a:pt x="217" y="223"/>
                  </a:moveTo>
                  <a:lnTo>
                    <a:pt x="187" y="223"/>
                  </a:lnTo>
                  <a:lnTo>
                    <a:pt x="187" y="133"/>
                  </a:lnTo>
                  <a:lnTo>
                    <a:pt x="217" y="133"/>
                  </a:lnTo>
                  <a:lnTo>
                    <a:pt x="217" y="223"/>
                  </a:lnTo>
                  <a:close/>
                  <a:moveTo>
                    <a:pt x="139" y="0"/>
                  </a:moveTo>
                  <a:lnTo>
                    <a:pt x="0" y="93"/>
                  </a:lnTo>
                  <a:lnTo>
                    <a:pt x="0" y="101"/>
                  </a:lnTo>
                  <a:lnTo>
                    <a:pt x="278" y="101"/>
                  </a:lnTo>
                  <a:lnTo>
                    <a:pt x="278" y="93"/>
                  </a:lnTo>
                  <a:lnTo>
                    <a:pt x="139" y="0"/>
                  </a:lnTo>
                  <a:close/>
                  <a:moveTo>
                    <a:pt x="187" y="71"/>
                  </a:moveTo>
                  <a:lnTo>
                    <a:pt x="89" y="71"/>
                  </a:lnTo>
                  <a:lnTo>
                    <a:pt x="89" y="69"/>
                  </a:lnTo>
                  <a:lnTo>
                    <a:pt x="139" y="35"/>
                  </a:lnTo>
                  <a:lnTo>
                    <a:pt x="187" y="69"/>
                  </a:lnTo>
                  <a:lnTo>
                    <a:pt x="187" y="71"/>
                  </a:lnTo>
                  <a:close/>
                </a:path>
              </a:pathLst>
            </a:custGeom>
            <a:solidFill>
              <a:srgbClr val="CC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6645" name="文本框 17426">
              <a:extLst>
                <a:ext uri="{FF2B5EF4-FFF2-40B4-BE49-F238E27FC236}">
                  <a16:creationId xmlns:a16="http://schemas.microsoft.com/office/drawing/2014/main" id="{E132BCB6-CE25-4600-A72F-EB41ED012BC2}"/>
                </a:ext>
              </a:extLst>
            </p:cNvPr>
            <p:cNvSpPr txBox="1">
              <a:spLocks noChangeArrowheads="1"/>
            </p:cNvSpPr>
            <p:nvPr/>
          </p:nvSpPr>
          <p:spPr bwMode="auto">
            <a:xfrm>
              <a:off x="417" y="616"/>
              <a:ext cx="1337"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spcBef>
                  <a:spcPct val="0"/>
                </a:spcBef>
                <a:buClrTx/>
                <a:buSzTx/>
                <a:buFontTx/>
                <a:buNone/>
              </a:pPr>
              <a:r>
                <a:rPr lang="zh-CN" altLang="en-US" sz="1800" b="1">
                  <a:latin typeface="Arial" panose="020B0604020202020204" pitchFamily="34" charset="0"/>
                  <a:ea typeface="微软雅黑" panose="020B0503020204020204" pitchFamily="34" charset="-122"/>
                </a:rPr>
                <a:t> 人行</a:t>
              </a:r>
              <a:endParaRPr lang="zh-CN" altLang="en-US" sz="1800">
                <a:latin typeface="Arial" panose="020B0604020202020204" pitchFamily="34" charset="0"/>
                <a:ea typeface="宋体" panose="02010600030101010101" pitchFamily="2" charset="-122"/>
              </a:endParaRPr>
            </a:p>
          </p:txBody>
        </p:sp>
      </p:grpSp>
      <p:grpSp>
        <p:nvGrpSpPr>
          <p:cNvPr id="17428" name="组合 17427">
            <a:extLst>
              <a:ext uri="{FF2B5EF4-FFF2-40B4-BE49-F238E27FC236}">
                <a16:creationId xmlns:a16="http://schemas.microsoft.com/office/drawing/2014/main" id="{E861681A-E57E-4AA2-90F7-0A8365BF9A99}"/>
              </a:ext>
            </a:extLst>
          </p:cNvPr>
          <p:cNvGrpSpPr>
            <a:grpSpLocks/>
          </p:cNvGrpSpPr>
          <p:nvPr/>
        </p:nvGrpSpPr>
        <p:grpSpPr bwMode="auto">
          <a:xfrm>
            <a:off x="5149850" y="2792413"/>
            <a:ext cx="2270125" cy="1273175"/>
            <a:chOff x="0" y="0"/>
            <a:chExt cx="3576" cy="2006"/>
          </a:xfrm>
        </p:grpSpPr>
        <p:sp>
          <p:nvSpPr>
            <p:cNvPr id="26642" name="箭头 808">
              <a:extLst>
                <a:ext uri="{FF2B5EF4-FFF2-40B4-BE49-F238E27FC236}">
                  <a16:creationId xmlns:a16="http://schemas.microsoft.com/office/drawing/2014/main" id="{A051BAF4-8FE0-433E-9978-29D5494A089D}"/>
                </a:ext>
              </a:extLst>
            </p:cNvPr>
            <p:cNvSpPr>
              <a:spLocks noChangeShapeType="1"/>
            </p:cNvSpPr>
            <p:nvPr/>
          </p:nvSpPr>
          <p:spPr bwMode="auto">
            <a:xfrm>
              <a:off x="224" y="0"/>
              <a:ext cx="2382" cy="2006"/>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6643" name="文本框 17429">
              <a:extLst>
                <a:ext uri="{FF2B5EF4-FFF2-40B4-BE49-F238E27FC236}">
                  <a16:creationId xmlns:a16="http://schemas.microsoft.com/office/drawing/2014/main" id="{CB51F966-B028-4A3A-AAA6-175FC67343D4}"/>
                </a:ext>
              </a:extLst>
            </p:cNvPr>
            <p:cNvSpPr txBox="1">
              <a:spLocks noChangeArrowheads="1"/>
            </p:cNvSpPr>
            <p:nvPr/>
          </p:nvSpPr>
          <p:spPr bwMode="auto">
            <a:xfrm rot="2460000">
              <a:off x="0" y="550"/>
              <a:ext cx="3577"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spcBef>
                  <a:spcPct val="0"/>
                </a:spcBef>
                <a:buClrTx/>
                <a:buSzTx/>
                <a:buFontTx/>
                <a:buNone/>
              </a:pPr>
              <a:r>
                <a:rPr lang="zh-CN" altLang="en-US" sz="1400" b="1">
                  <a:latin typeface="微软雅黑" panose="020B0503020204020204" pitchFamily="34" charset="-122"/>
                  <a:ea typeface="微软雅黑" panose="020B0503020204020204" pitchFamily="34" charset="-122"/>
                </a:rPr>
                <a:t>1--审核后发出缴款通知</a:t>
              </a:r>
            </a:p>
          </p:txBody>
        </p:sp>
      </p:grpSp>
      <p:grpSp>
        <p:nvGrpSpPr>
          <p:cNvPr id="17431" name="组合 17430">
            <a:extLst>
              <a:ext uri="{FF2B5EF4-FFF2-40B4-BE49-F238E27FC236}">
                <a16:creationId xmlns:a16="http://schemas.microsoft.com/office/drawing/2014/main" id="{E83DADF9-51A4-4FDA-A582-D4FE224A5EEB}"/>
              </a:ext>
            </a:extLst>
          </p:cNvPr>
          <p:cNvGrpSpPr>
            <a:grpSpLocks/>
          </p:cNvGrpSpPr>
          <p:nvPr/>
        </p:nvGrpSpPr>
        <p:grpSpPr bwMode="auto">
          <a:xfrm>
            <a:off x="4425950" y="2992438"/>
            <a:ext cx="2270125" cy="1273175"/>
            <a:chOff x="0" y="0"/>
            <a:chExt cx="3576" cy="2006"/>
          </a:xfrm>
        </p:grpSpPr>
        <p:sp>
          <p:nvSpPr>
            <p:cNvPr id="26640" name="箭头 808">
              <a:extLst>
                <a:ext uri="{FF2B5EF4-FFF2-40B4-BE49-F238E27FC236}">
                  <a16:creationId xmlns:a16="http://schemas.microsoft.com/office/drawing/2014/main" id="{09E09C5A-A811-4A6F-BD59-75EFD8F09BA4}"/>
                </a:ext>
              </a:extLst>
            </p:cNvPr>
            <p:cNvSpPr>
              <a:spLocks noChangeShapeType="1"/>
            </p:cNvSpPr>
            <p:nvPr/>
          </p:nvSpPr>
          <p:spPr bwMode="auto">
            <a:xfrm>
              <a:off x="814" y="0"/>
              <a:ext cx="2382" cy="2006"/>
            </a:xfrm>
            <a:prstGeom prst="line">
              <a:avLst/>
            </a:prstGeom>
            <a:noFill/>
            <a:ln w="2540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zh-CN" altLang="en-US"/>
            </a:p>
          </p:txBody>
        </p:sp>
        <p:sp>
          <p:nvSpPr>
            <p:cNvPr id="26641" name="文本框 17432">
              <a:extLst>
                <a:ext uri="{FF2B5EF4-FFF2-40B4-BE49-F238E27FC236}">
                  <a16:creationId xmlns:a16="http://schemas.microsoft.com/office/drawing/2014/main" id="{DB15C9EC-16D5-4AE8-8850-9EF92D01DD8E}"/>
                </a:ext>
              </a:extLst>
            </p:cNvPr>
            <p:cNvSpPr txBox="1">
              <a:spLocks noChangeArrowheads="1"/>
            </p:cNvSpPr>
            <p:nvPr/>
          </p:nvSpPr>
          <p:spPr bwMode="auto">
            <a:xfrm rot="2460000">
              <a:off x="0" y="1276"/>
              <a:ext cx="3577"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spcBef>
                  <a:spcPct val="0"/>
                </a:spcBef>
                <a:buClrTx/>
                <a:buSzTx/>
                <a:buFontTx/>
                <a:buNone/>
              </a:pPr>
              <a:r>
                <a:rPr lang="zh-CN" altLang="en-US" sz="1400" b="1">
                  <a:latin typeface="微软雅黑" panose="020B0503020204020204" pitchFamily="34" charset="-122"/>
                  <a:ea typeface="微软雅黑" panose="020B0503020204020204" pitchFamily="34" charset="-122"/>
                </a:rPr>
                <a:t>3--反馈业务处理结果</a:t>
              </a:r>
            </a:p>
          </p:txBody>
        </p:sp>
      </p:grpSp>
      <p:grpSp>
        <p:nvGrpSpPr>
          <p:cNvPr id="17434" name="组合 17433">
            <a:extLst>
              <a:ext uri="{FF2B5EF4-FFF2-40B4-BE49-F238E27FC236}">
                <a16:creationId xmlns:a16="http://schemas.microsoft.com/office/drawing/2014/main" id="{78292035-F805-4DE1-B8B5-211A9E6327C3}"/>
              </a:ext>
            </a:extLst>
          </p:cNvPr>
          <p:cNvGrpSpPr>
            <a:grpSpLocks/>
          </p:cNvGrpSpPr>
          <p:nvPr/>
        </p:nvGrpSpPr>
        <p:grpSpPr bwMode="auto">
          <a:xfrm>
            <a:off x="2628900" y="4724400"/>
            <a:ext cx="3527425" cy="360363"/>
            <a:chOff x="0" y="0"/>
            <a:chExt cx="5556" cy="566"/>
          </a:xfrm>
        </p:grpSpPr>
        <p:sp>
          <p:nvSpPr>
            <p:cNvPr id="26638" name="箭头 810">
              <a:extLst>
                <a:ext uri="{FF2B5EF4-FFF2-40B4-BE49-F238E27FC236}">
                  <a16:creationId xmlns:a16="http://schemas.microsoft.com/office/drawing/2014/main" id="{220F6BA5-C9EF-42E6-AF94-A28EBDB5077C}"/>
                </a:ext>
              </a:extLst>
            </p:cNvPr>
            <p:cNvSpPr>
              <a:spLocks noChangeShapeType="1"/>
            </p:cNvSpPr>
            <p:nvPr/>
          </p:nvSpPr>
          <p:spPr bwMode="auto">
            <a:xfrm flipH="1">
              <a:off x="0" y="0"/>
              <a:ext cx="5556" cy="1"/>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6639" name="文本框 17435">
              <a:extLst>
                <a:ext uri="{FF2B5EF4-FFF2-40B4-BE49-F238E27FC236}">
                  <a16:creationId xmlns:a16="http://schemas.microsoft.com/office/drawing/2014/main" id="{CC9CB993-2493-4080-ABA8-B7ADE2A9159C}"/>
                </a:ext>
              </a:extLst>
            </p:cNvPr>
            <p:cNvSpPr txBox="1">
              <a:spLocks noChangeArrowheads="1"/>
            </p:cNvSpPr>
            <p:nvPr/>
          </p:nvSpPr>
          <p:spPr bwMode="auto">
            <a:xfrm>
              <a:off x="65" y="86"/>
              <a:ext cx="5491"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lgn="ctr" eaLnBrk="1" hangingPunct="1">
                <a:spcBef>
                  <a:spcPct val="0"/>
                </a:spcBef>
                <a:buClrTx/>
                <a:buSzTx/>
                <a:buFontTx/>
                <a:buNone/>
              </a:pPr>
              <a:r>
                <a:rPr lang="zh-CN" altLang="en-US" sz="1400" b="1">
                  <a:latin typeface="微软雅黑" panose="020B0503020204020204" pitchFamily="34" charset="-122"/>
                  <a:ea typeface="微软雅黑" panose="020B0503020204020204" pitchFamily="34" charset="-122"/>
                </a:rPr>
                <a:t>2--</a:t>
              </a:r>
              <a:r>
                <a:rPr lang="zh-CN" altLang="en-US" sz="1400" b="1">
                  <a:latin typeface="Arial" panose="020B0604020202020204" pitchFamily="34" charset="0"/>
                  <a:ea typeface="微软雅黑" panose="020B0503020204020204" pitchFamily="34" charset="-122"/>
                </a:rPr>
                <a:t>划缴资金，传递纸质缴款书信息</a:t>
              </a:r>
            </a:p>
          </p:txBody>
        </p:sp>
      </p:grpSp>
      <p:grpSp>
        <p:nvGrpSpPr>
          <p:cNvPr id="17437" name="组合 17436">
            <a:extLst>
              <a:ext uri="{FF2B5EF4-FFF2-40B4-BE49-F238E27FC236}">
                <a16:creationId xmlns:a16="http://schemas.microsoft.com/office/drawing/2014/main" id="{A425474E-A6AB-4F0B-869E-91165F1C2DF7}"/>
              </a:ext>
            </a:extLst>
          </p:cNvPr>
          <p:cNvGrpSpPr>
            <a:grpSpLocks/>
          </p:cNvGrpSpPr>
          <p:nvPr/>
        </p:nvGrpSpPr>
        <p:grpSpPr bwMode="auto">
          <a:xfrm>
            <a:off x="939800" y="2492375"/>
            <a:ext cx="3486150" cy="1573213"/>
            <a:chOff x="0" y="0"/>
            <a:chExt cx="5490" cy="2476"/>
          </a:xfrm>
        </p:grpSpPr>
        <p:sp>
          <p:nvSpPr>
            <p:cNvPr id="26636" name="箭头 821">
              <a:extLst>
                <a:ext uri="{FF2B5EF4-FFF2-40B4-BE49-F238E27FC236}">
                  <a16:creationId xmlns:a16="http://schemas.microsoft.com/office/drawing/2014/main" id="{FB0D3326-3CBD-4362-AB89-DA3A90F5B775}"/>
                </a:ext>
              </a:extLst>
            </p:cNvPr>
            <p:cNvSpPr>
              <a:spLocks noChangeShapeType="1"/>
            </p:cNvSpPr>
            <p:nvPr/>
          </p:nvSpPr>
          <p:spPr bwMode="auto">
            <a:xfrm flipV="1">
              <a:off x="1639" y="0"/>
              <a:ext cx="2942" cy="2477"/>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6637" name="文本框 17438">
              <a:extLst>
                <a:ext uri="{FF2B5EF4-FFF2-40B4-BE49-F238E27FC236}">
                  <a16:creationId xmlns:a16="http://schemas.microsoft.com/office/drawing/2014/main" id="{A600104D-DF5E-4BF8-A091-FA4C348EA6D3}"/>
                </a:ext>
              </a:extLst>
            </p:cNvPr>
            <p:cNvSpPr txBox="1">
              <a:spLocks noChangeArrowheads="1"/>
            </p:cNvSpPr>
            <p:nvPr/>
          </p:nvSpPr>
          <p:spPr bwMode="auto">
            <a:xfrm rot="-2400000">
              <a:off x="0" y="786"/>
              <a:ext cx="5491"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lgn="ctr" eaLnBrk="1" hangingPunct="1">
                <a:spcBef>
                  <a:spcPct val="0"/>
                </a:spcBef>
                <a:buClrTx/>
                <a:buSzTx/>
                <a:buFontTx/>
                <a:buNone/>
              </a:pPr>
              <a:r>
                <a:rPr lang="zh-CN" altLang="en-US" sz="1400" b="1">
                  <a:latin typeface="微软雅黑" panose="020B0503020204020204" pitchFamily="34" charset="-122"/>
                  <a:ea typeface="微软雅黑" panose="020B0503020204020204" pitchFamily="34" charset="-122"/>
                </a:rPr>
                <a:t>4--入库后，按月报送月收入报表</a:t>
              </a:r>
              <a:endParaRPr lang="zh-CN" altLang="en-US" sz="1400" b="1">
                <a:latin typeface="Arial" panose="020B0604020202020204" pitchFamily="34" charset="0"/>
                <a:ea typeface="微软雅黑" panose="020B0503020204020204" pitchFamily="34" charset="-122"/>
              </a:endParaRPr>
            </a:p>
          </p:txBody>
        </p:sp>
      </p:grpSp>
      <p:sp>
        <p:nvSpPr>
          <p:cNvPr id="17439" name="日期占位符 1">
            <a:extLst>
              <a:ext uri="{FF2B5EF4-FFF2-40B4-BE49-F238E27FC236}">
                <a16:creationId xmlns:a16="http://schemas.microsoft.com/office/drawing/2014/main" id="{724661C4-517D-4682-8561-4AAA32DBFBD9}"/>
              </a:ext>
            </a:extLst>
          </p:cNvPr>
          <p:cNvSpPr>
            <a:spLocks noGrp="1" noChangeArrowheads="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pPr>
              <a:defRPr/>
            </a:pPr>
            <a:fld id="{787B9F24-04AF-4A4C-A7AC-599118E91E16}" type="datetime1">
              <a:rPr lang="zh-CN" altLang="en-US">
                <a:latin typeface="Arial" pitchFamily="34" charset="0"/>
                <a:ea typeface="MS PGothic" pitchFamily="34" charset="-128"/>
                <a:sym typeface="Calibri" pitchFamily="34" charset="0"/>
              </a:rPr>
              <a:pPr>
                <a:defRPr/>
              </a:pPr>
              <a:t>2018/12/13</a:t>
            </a:fld>
            <a:endParaRPr lang="zh-CN" altLang="en-US">
              <a:latin typeface="Arial" pitchFamily="34" charset="0"/>
              <a:ea typeface="MS PGothic" pitchFamily="34" charset="-128"/>
              <a:sym typeface="Calibri"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300"/>
                                  </p:stCondLst>
                                  <p:childTnLst>
                                    <p:set>
                                      <p:cBhvr>
                                        <p:cTn id="6" dur="1" fill="hold">
                                          <p:stCondLst>
                                            <p:cond delay="0"/>
                                          </p:stCondLst>
                                        </p:cTn>
                                        <p:tgtEl>
                                          <p:spTgt spid="17410"/>
                                        </p:tgtEl>
                                        <p:attrNameLst>
                                          <p:attrName>style.visibility</p:attrName>
                                        </p:attrNameLst>
                                      </p:cBhvr>
                                      <p:to>
                                        <p:strVal val="visible"/>
                                      </p:to>
                                    </p:set>
                                    <p:animEffect filter="wipe(left)">
                                      <p:cBhvr>
                                        <p:cTn id="7" dur="400"/>
                                        <p:tgtEl>
                                          <p:spTgt spid="17410"/>
                                        </p:tgtEl>
                                      </p:cBhvr>
                                    </p:animEffect>
                                  </p:childTnLst>
                                </p:cTn>
                              </p:par>
                            </p:childTnLst>
                          </p:cTn>
                        </p:par>
                        <p:par>
                          <p:cTn id="8" fill="hold" nodeType="afterGroup">
                            <p:stCondLst>
                              <p:cond delay="700"/>
                            </p:stCondLst>
                            <p:childTnLst>
                              <p:par>
                                <p:cTn id="9" presetID="2" presetClass="entr" presetSubtype="1" fill="hold" nodeType="afterEffect">
                                  <p:stCondLst>
                                    <p:cond delay="0"/>
                                  </p:stCondLst>
                                  <p:childTnLst>
                                    <p:set>
                                      <p:cBhvr>
                                        <p:cTn id="10" dur="1" fill="hold">
                                          <p:stCondLst>
                                            <p:cond delay="0"/>
                                          </p:stCondLst>
                                        </p:cTn>
                                        <p:tgtEl>
                                          <p:spTgt spid="17413"/>
                                        </p:tgtEl>
                                        <p:attrNameLst>
                                          <p:attrName>style.visibility</p:attrName>
                                        </p:attrNameLst>
                                      </p:cBhvr>
                                      <p:to>
                                        <p:strVal val="visible"/>
                                      </p:to>
                                    </p:set>
                                    <p:anim calcmode="lin" valueType="num">
                                      <p:cBhvr additive="base">
                                        <p:cTn id="11" dur="500" fill="hold"/>
                                        <p:tgtEl>
                                          <p:spTgt spid="17413"/>
                                        </p:tgtEl>
                                        <p:attrNameLst>
                                          <p:attrName>ppt_x</p:attrName>
                                        </p:attrNameLst>
                                      </p:cBhvr>
                                      <p:tavLst>
                                        <p:tav tm="0">
                                          <p:val>
                                            <p:strVal val="#ppt_x"/>
                                          </p:val>
                                        </p:tav>
                                        <p:tav tm="100000">
                                          <p:val>
                                            <p:strVal val="#ppt_x"/>
                                          </p:val>
                                        </p:tav>
                                      </p:tavLst>
                                    </p:anim>
                                    <p:anim calcmode="lin" valueType="num">
                                      <p:cBhvr additive="base">
                                        <p:cTn id="12" dur="500" fill="hold"/>
                                        <p:tgtEl>
                                          <p:spTgt spid="17413"/>
                                        </p:tgtEl>
                                        <p:attrNameLst>
                                          <p:attrName>ppt_y</p:attrName>
                                        </p:attrNameLst>
                                      </p:cBhvr>
                                      <p:tavLst>
                                        <p:tav tm="0">
                                          <p:val>
                                            <p:strVal val="0-#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17419"/>
                                        </p:tgtEl>
                                        <p:attrNameLst>
                                          <p:attrName>style.visibility</p:attrName>
                                        </p:attrNameLst>
                                      </p:cBhvr>
                                      <p:to>
                                        <p:strVal val="visible"/>
                                      </p:to>
                                    </p:set>
                                    <p:animEffect transition="in" filter="dissolve">
                                      <p:cBhvr>
                                        <p:cTn id="17" dur="500"/>
                                        <p:tgtEl>
                                          <p:spTgt spid="17419"/>
                                        </p:tgtEl>
                                      </p:cBhvr>
                                    </p:animEffect>
                                  </p:childTnLst>
                                </p:cTn>
                              </p:par>
                            </p:childTnLst>
                          </p:cTn>
                        </p:par>
                        <p:par>
                          <p:cTn id="18" fill="hold" nodeType="afterGroup">
                            <p:stCondLst>
                              <p:cond delay="500"/>
                            </p:stCondLst>
                            <p:childTnLst>
                              <p:par>
                                <p:cTn id="19" presetID="22" presetClass="entr" presetSubtype="8" fill="hold" nodeType="afterEffect">
                                  <p:stCondLst>
                                    <p:cond delay="0"/>
                                  </p:stCondLst>
                                  <p:childTnLst>
                                    <p:set>
                                      <p:cBhvr>
                                        <p:cTn id="20" dur="1" fill="hold">
                                          <p:stCondLst>
                                            <p:cond delay="0"/>
                                          </p:stCondLst>
                                        </p:cTn>
                                        <p:tgtEl>
                                          <p:spTgt spid="17428"/>
                                        </p:tgtEl>
                                        <p:attrNameLst>
                                          <p:attrName>style.visibility</p:attrName>
                                        </p:attrNameLst>
                                      </p:cBhvr>
                                      <p:to>
                                        <p:strVal val="visible"/>
                                      </p:to>
                                    </p:set>
                                    <p:animEffect transition="in" filter="wipe(left)">
                                      <p:cBhvr>
                                        <p:cTn id="21" dur="500"/>
                                        <p:tgtEl>
                                          <p:spTgt spid="17428"/>
                                        </p:tgtEl>
                                      </p:cBhvr>
                                    </p:animEffect>
                                  </p:childTnLst>
                                </p:cTn>
                              </p:par>
                            </p:childTnLst>
                          </p:cTn>
                        </p:par>
                        <p:par>
                          <p:cTn id="22" fill="hold" nodeType="afterGroup">
                            <p:stCondLst>
                              <p:cond delay="1000"/>
                            </p:stCondLst>
                            <p:childTnLst>
                              <p:par>
                                <p:cTn id="23" presetID="9" presetClass="entr" presetSubtype="0" fill="hold" nodeType="afterEffect">
                                  <p:stCondLst>
                                    <p:cond delay="0"/>
                                  </p:stCondLst>
                                  <p:childTnLst>
                                    <p:set>
                                      <p:cBhvr>
                                        <p:cTn id="24" dur="1" fill="hold">
                                          <p:stCondLst>
                                            <p:cond delay="0"/>
                                          </p:stCondLst>
                                        </p:cTn>
                                        <p:tgtEl>
                                          <p:spTgt spid="17422"/>
                                        </p:tgtEl>
                                        <p:attrNameLst>
                                          <p:attrName>style.visibility</p:attrName>
                                        </p:attrNameLst>
                                      </p:cBhvr>
                                      <p:to>
                                        <p:strVal val="visible"/>
                                      </p:to>
                                    </p:set>
                                    <p:animEffect transition="in" filter="dissolve">
                                      <p:cBhvr>
                                        <p:cTn id="25" dur="500"/>
                                        <p:tgtEl>
                                          <p:spTgt spid="17422"/>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2" fill="hold" nodeType="clickEffect">
                                  <p:stCondLst>
                                    <p:cond delay="0"/>
                                  </p:stCondLst>
                                  <p:childTnLst>
                                    <p:set>
                                      <p:cBhvr>
                                        <p:cTn id="29" dur="1" fill="hold">
                                          <p:stCondLst>
                                            <p:cond delay="0"/>
                                          </p:stCondLst>
                                        </p:cTn>
                                        <p:tgtEl>
                                          <p:spTgt spid="17434"/>
                                        </p:tgtEl>
                                        <p:attrNameLst>
                                          <p:attrName>style.visibility</p:attrName>
                                        </p:attrNameLst>
                                      </p:cBhvr>
                                      <p:to>
                                        <p:strVal val="visible"/>
                                      </p:to>
                                    </p:set>
                                    <p:animEffect transition="in" filter="wipe(right)">
                                      <p:cBhvr>
                                        <p:cTn id="30" dur="500"/>
                                        <p:tgtEl>
                                          <p:spTgt spid="17434"/>
                                        </p:tgtEl>
                                      </p:cBhvr>
                                    </p:animEffect>
                                  </p:childTnLst>
                                </p:cTn>
                              </p:par>
                            </p:childTnLst>
                          </p:cTn>
                        </p:par>
                        <p:par>
                          <p:cTn id="31" fill="hold" nodeType="afterGroup">
                            <p:stCondLst>
                              <p:cond delay="500"/>
                            </p:stCondLst>
                            <p:childTnLst>
                              <p:par>
                                <p:cTn id="32" presetID="9" presetClass="entr" presetSubtype="0" fill="hold" nodeType="afterEffect">
                                  <p:stCondLst>
                                    <p:cond delay="0"/>
                                  </p:stCondLst>
                                  <p:childTnLst>
                                    <p:set>
                                      <p:cBhvr>
                                        <p:cTn id="33" dur="1" fill="hold">
                                          <p:stCondLst>
                                            <p:cond delay="0"/>
                                          </p:stCondLst>
                                        </p:cTn>
                                        <p:tgtEl>
                                          <p:spTgt spid="17425"/>
                                        </p:tgtEl>
                                        <p:attrNameLst>
                                          <p:attrName>style.visibility</p:attrName>
                                        </p:attrNameLst>
                                      </p:cBhvr>
                                      <p:to>
                                        <p:strVal val="visible"/>
                                      </p:to>
                                    </p:set>
                                    <p:animEffect transition="in" filter="dissolve">
                                      <p:cBhvr>
                                        <p:cTn id="34" dur="500"/>
                                        <p:tgtEl>
                                          <p:spTgt spid="17425"/>
                                        </p:tgtEl>
                                      </p:cBhvr>
                                    </p:animEffect>
                                  </p:childTnLst>
                                </p:cTn>
                              </p:par>
                            </p:childTnLst>
                          </p:cTn>
                        </p:par>
                        <p:par>
                          <p:cTn id="35" fill="hold" nodeType="afterGroup">
                            <p:stCondLst>
                              <p:cond delay="1000"/>
                            </p:stCondLst>
                            <p:childTnLst>
                              <p:par>
                                <p:cTn id="36" presetID="22" presetClass="entr" presetSubtype="2" fill="hold" nodeType="afterEffect">
                                  <p:stCondLst>
                                    <p:cond delay="0"/>
                                  </p:stCondLst>
                                  <p:childTnLst>
                                    <p:set>
                                      <p:cBhvr>
                                        <p:cTn id="37" dur="1" fill="hold">
                                          <p:stCondLst>
                                            <p:cond delay="0"/>
                                          </p:stCondLst>
                                        </p:cTn>
                                        <p:tgtEl>
                                          <p:spTgt spid="17431"/>
                                        </p:tgtEl>
                                        <p:attrNameLst>
                                          <p:attrName>style.visibility</p:attrName>
                                        </p:attrNameLst>
                                      </p:cBhvr>
                                      <p:to>
                                        <p:strVal val="visible"/>
                                      </p:to>
                                    </p:set>
                                    <p:animEffect transition="in" filter="wipe(right)">
                                      <p:cBhvr>
                                        <p:cTn id="38" dur="500"/>
                                        <p:tgtEl>
                                          <p:spTgt spid="17431"/>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8" fill="hold" nodeType="clickEffect">
                                  <p:stCondLst>
                                    <p:cond delay="0"/>
                                  </p:stCondLst>
                                  <p:childTnLst>
                                    <p:set>
                                      <p:cBhvr>
                                        <p:cTn id="42" dur="1" fill="hold">
                                          <p:stCondLst>
                                            <p:cond delay="0"/>
                                          </p:stCondLst>
                                        </p:cTn>
                                        <p:tgtEl>
                                          <p:spTgt spid="17437"/>
                                        </p:tgtEl>
                                        <p:attrNameLst>
                                          <p:attrName>style.visibility</p:attrName>
                                        </p:attrNameLst>
                                      </p:cBhvr>
                                      <p:to>
                                        <p:strVal val="visible"/>
                                      </p:to>
                                    </p:set>
                                    <p:animEffect transition="in" filter="wipe(left)">
                                      <p:cBhvr>
                                        <p:cTn id="43" dur="500"/>
                                        <p:tgtEl>
                                          <p:spTgt spid="174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bldLvl="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 name="日期占位符 1">
            <a:extLst>
              <a:ext uri="{FF2B5EF4-FFF2-40B4-BE49-F238E27FC236}">
                <a16:creationId xmlns:a16="http://schemas.microsoft.com/office/drawing/2014/main" id="{5A284981-43AD-4996-B2F2-016455D569B4}"/>
              </a:ext>
            </a:extLst>
          </p:cNvPr>
          <p:cNvSpPr>
            <a:spLocks noGrp="1"/>
          </p:cNvSpPr>
          <p:nvPr>
            <p:ph type="dt" sz="quarter" idx="10"/>
          </p:nvPr>
        </p:nvSpPr>
        <p:spPr/>
        <p:txBody>
          <a:bodyPr/>
          <a:lstStyle/>
          <a:p>
            <a:pPr>
              <a:defRPr/>
            </a:pPr>
            <a:fld id="{C9E851ED-DC19-494D-BE6D-39ECEE69FD70}" type="datetime3">
              <a:rPr lang="zh-CN" altLang="en-US"/>
              <a:pPr>
                <a:defRPr/>
              </a:pPr>
              <a:t>2018年12月13日星期四</a:t>
            </a:fld>
            <a:endParaRPr lang="en-US" altLang="zh-CN"/>
          </a:p>
        </p:txBody>
      </p:sp>
      <p:sp>
        <p:nvSpPr>
          <p:cNvPr id="41" name="灯片编号占位符 3">
            <a:extLst>
              <a:ext uri="{FF2B5EF4-FFF2-40B4-BE49-F238E27FC236}">
                <a16:creationId xmlns:a16="http://schemas.microsoft.com/office/drawing/2014/main" id="{6E223FBB-6644-4A76-ACC6-A074904B3382}"/>
              </a:ext>
            </a:extLst>
          </p:cNvPr>
          <p:cNvSpPr>
            <a:spLocks noGrp="1"/>
          </p:cNvSpPr>
          <p:nvPr>
            <p:ph type="sldNum" sz="quarter" idx="11"/>
          </p:nvPr>
        </p:nvSpPr>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ADE9D6BE-AA25-4582-B676-C80A5ACEE5FC}" type="slidenum">
              <a:rPr lang="zh-CN" altLang="en-US">
                <a:solidFill>
                  <a:srgbClr val="636363"/>
                </a:solidFill>
              </a:rPr>
              <a:pPr eaLnBrk="1" hangingPunct="1"/>
              <a:t>13</a:t>
            </a:fld>
            <a:endParaRPr lang="en-US" altLang="zh-CN">
              <a:solidFill>
                <a:srgbClr val="636363"/>
              </a:solidFill>
            </a:endParaRPr>
          </a:p>
        </p:txBody>
      </p:sp>
      <p:grpSp>
        <p:nvGrpSpPr>
          <p:cNvPr id="8285" name="Group 93">
            <a:extLst>
              <a:ext uri="{FF2B5EF4-FFF2-40B4-BE49-F238E27FC236}">
                <a16:creationId xmlns:a16="http://schemas.microsoft.com/office/drawing/2014/main" id="{36C293B7-11A1-4EBA-B48E-BD260937FCE5}"/>
              </a:ext>
            </a:extLst>
          </p:cNvPr>
          <p:cNvGrpSpPr>
            <a:grpSpLocks/>
          </p:cNvGrpSpPr>
          <p:nvPr/>
        </p:nvGrpSpPr>
        <p:grpSpPr bwMode="auto">
          <a:xfrm>
            <a:off x="5148263" y="2636838"/>
            <a:ext cx="1922462" cy="1370012"/>
            <a:chOff x="3254" y="1642"/>
            <a:chExt cx="1211" cy="863"/>
          </a:xfrm>
        </p:grpSpPr>
        <p:sp>
          <p:nvSpPr>
            <p:cNvPr id="27684" name="AutoShape 17">
              <a:extLst>
                <a:ext uri="{FF2B5EF4-FFF2-40B4-BE49-F238E27FC236}">
                  <a16:creationId xmlns:a16="http://schemas.microsoft.com/office/drawing/2014/main" id="{292D73FE-E9FB-4E97-B969-FA106AF399EF}"/>
                </a:ext>
              </a:extLst>
            </p:cNvPr>
            <p:cNvSpPr>
              <a:spLocks noChangeArrowheads="1"/>
            </p:cNvSpPr>
            <p:nvPr/>
          </p:nvSpPr>
          <p:spPr bwMode="gray">
            <a:xfrm>
              <a:off x="3254" y="1642"/>
              <a:ext cx="1211" cy="863"/>
            </a:xfrm>
            <a:prstGeom prst="can">
              <a:avLst>
                <a:gd name="adj" fmla="val 32083"/>
              </a:avLst>
            </a:prstGeom>
            <a:gradFill rotWithShape="1">
              <a:gsLst>
                <a:gs pos="0">
                  <a:srgbClr val="C0CDB3"/>
                </a:gs>
                <a:gs pos="50000">
                  <a:srgbClr val="FFFFFF"/>
                </a:gs>
                <a:gs pos="100000">
                  <a:srgbClr val="C0CDB3"/>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lgn="r" eaLnBrk="1" hangingPunct="1">
                <a:spcBef>
                  <a:spcPct val="0"/>
                </a:spcBef>
                <a:buClrTx/>
                <a:buSzTx/>
                <a:buFontTx/>
                <a:buNone/>
              </a:pPr>
              <a:endParaRPr lang="zh-CN" altLang="zh-CN" sz="1800">
                <a:latin typeface="Arial" panose="020B0604020202020204" pitchFamily="34" charset="0"/>
              </a:endParaRPr>
            </a:p>
          </p:txBody>
        </p:sp>
        <p:sp>
          <p:nvSpPr>
            <p:cNvPr id="27685" name="WordArt 45">
              <a:extLst>
                <a:ext uri="{FF2B5EF4-FFF2-40B4-BE49-F238E27FC236}">
                  <a16:creationId xmlns:a16="http://schemas.microsoft.com/office/drawing/2014/main" id="{B6E68283-495F-435C-822E-902F505FE0EE}"/>
                </a:ext>
              </a:extLst>
            </p:cNvPr>
            <p:cNvSpPr>
              <a:spLocks noChangeArrowheads="1" noChangeShapeType="1" noTextEdit="1"/>
            </p:cNvSpPr>
            <p:nvPr/>
          </p:nvSpPr>
          <p:spPr bwMode="auto">
            <a:xfrm>
              <a:off x="3288" y="2024"/>
              <a:ext cx="1134" cy="272"/>
            </a:xfrm>
            <a:prstGeom prst="rect">
              <a:avLst/>
            </a:prstGeom>
          </p:spPr>
          <p:txBody>
            <a:bodyPr wrap="none" fromWordArt="1">
              <a:prstTxWarp prst="textCanDown">
                <a:avLst>
                  <a:gd name="adj" fmla="val 33333"/>
                </a:avLst>
              </a:prstTxWarp>
            </a:bodyPr>
            <a:lstStyle/>
            <a:p>
              <a:pPr algn="ctr"/>
              <a:r>
                <a:rPr lang="zh-CN" altLang="en-US" sz="2000" kern="10">
                  <a:ln w="9525">
                    <a:solidFill>
                      <a:srgbClr val="000000"/>
                    </a:solidFill>
                    <a:round/>
                    <a:headEnd/>
                    <a:tailEnd/>
                  </a:ln>
                  <a:solidFill>
                    <a:srgbClr val="000000"/>
                  </a:solidFill>
                  <a:latin typeface="黑体" panose="02010609060101010101" pitchFamily="49" charset="-122"/>
                  <a:ea typeface="黑体" panose="02010609060101010101" pitchFamily="49" charset="-122"/>
                </a:rPr>
                <a:t>非税收入收缴结算</a:t>
              </a:r>
            </a:p>
          </p:txBody>
        </p:sp>
      </p:grpSp>
      <p:grpSp>
        <p:nvGrpSpPr>
          <p:cNvPr id="27654" name="Group 18">
            <a:extLst>
              <a:ext uri="{FF2B5EF4-FFF2-40B4-BE49-F238E27FC236}">
                <a16:creationId xmlns:a16="http://schemas.microsoft.com/office/drawing/2014/main" id="{B07852D6-A277-4761-8ABB-4F48056E60C4}"/>
              </a:ext>
            </a:extLst>
          </p:cNvPr>
          <p:cNvGrpSpPr>
            <a:grpSpLocks/>
          </p:cNvGrpSpPr>
          <p:nvPr/>
        </p:nvGrpSpPr>
        <p:grpSpPr bwMode="auto">
          <a:xfrm>
            <a:off x="1831975" y="4652963"/>
            <a:ext cx="5311775" cy="792162"/>
            <a:chOff x="720" y="1392"/>
            <a:chExt cx="4058" cy="480"/>
          </a:xfrm>
          <a:solidFill>
            <a:schemeClr val="accent5">
              <a:lumMod val="50000"/>
            </a:schemeClr>
          </a:solidFill>
        </p:grpSpPr>
        <p:sp>
          <p:nvSpPr>
            <p:cNvPr id="287763" name="AutoShape 19">
              <a:extLst>
                <a:ext uri="{FF2B5EF4-FFF2-40B4-BE49-F238E27FC236}">
                  <a16:creationId xmlns:a16="http://schemas.microsoft.com/office/drawing/2014/main" id="{24FA8A93-ED07-4705-9785-214C559EF423}"/>
                </a:ext>
              </a:extLst>
            </p:cNvPr>
            <p:cNvSpPr>
              <a:spLocks noChangeArrowheads="1"/>
            </p:cNvSpPr>
            <p:nvPr/>
          </p:nvSpPr>
          <p:spPr bwMode="gray">
            <a:xfrm>
              <a:off x="720" y="1392"/>
              <a:ext cx="4058" cy="480"/>
            </a:xfrm>
            <a:prstGeom prst="roundRect">
              <a:avLst>
                <a:gd name="adj" fmla="val 17509"/>
              </a:avLst>
            </a:prstGeom>
            <a:grpFill/>
            <a:ln w="9525">
              <a:noFill/>
              <a:round/>
              <a:headEnd/>
              <a:tailEnd/>
            </a:ln>
            <a:effectLst/>
          </p:spPr>
          <p:txBody>
            <a:bodyPr wrap="none" anchor="ctr"/>
            <a:lstStyle/>
            <a:p>
              <a:pPr algn="r">
                <a:defRPr/>
              </a:pPr>
              <a:endParaRPr lang="zh-CN" altLang="zh-CN" dirty="0">
                <a:latin typeface="Arial" charset="0"/>
                <a:ea typeface="黑体" pitchFamily="49" charset="-122"/>
              </a:endParaRPr>
            </a:p>
          </p:txBody>
        </p:sp>
        <p:grpSp>
          <p:nvGrpSpPr>
            <p:cNvPr id="27686" name="Group 20">
              <a:extLst>
                <a:ext uri="{FF2B5EF4-FFF2-40B4-BE49-F238E27FC236}">
                  <a16:creationId xmlns:a16="http://schemas.microsoft.com/office/drawing/2014/main" id="{FB27B0F8-E93B-4622-A2E6-5E159DCEA08A}"/>
                </a:ext>
              </a:extLst>
            </p:cNvPr>
            <p:cNvGrpSpPr>
              <a:grpSpLocks/>
            </p:cNvGrpSpPr>
            <p:nvPr/>
          </p:nvGrpSpPr>
          <p:grpSpPr bwMode="auto">
            <a:xfrm>
              <a:off x="730" y="1407"/>
              <a:ext cx="4043" cy="444"/>
              <a:chOff x="744" y="1407"/>
              <a:chExt cx="3988" cy="444"/>
            </a:xfrm>
            <a:grpFill/>
          </p:grpSpPr>
          <p:sp>
            <p:nvSpPr>
              <p:cNvPr id="287765" name="AutoShape 21">
                <a:extLst>
                  <a:ext uri="{FF2B5EF4-FFF2-40B4-BE49-F238E27FC236}">
                    <a16:creationId xmlns:a16="http://schemas.microsoft.com/office/drawing/2014/main" id="{2D5A2257-BC9D-4DDD-BD12-EFC58AB45708}"/>
                  </a:ext>
                </a:extLst>
              </p:cNvPr>
              <p:cNvSpPr>
                <a:spLocks noChangeArrowheads="1"/>
              </p:cNvSpPr>
              <p:nvPr/>
            </p:nvSpPr>
            <p:spPr bwMode="gray">
              <a:xfrm>
                <a:off x="744" y="1736"/>
                <a:ext cx="3988" cy="114"/>
              </a:xfrm>
              <a:prstGeom prst="roundRect">
                <a:avLst>
                  <a:gd name="adj" fmla="val 50000"/>
                </a:avLst>
              </a:prstGeom>
              <a:grpFill/>
              <a:ln w="9525">
                <a:noFill/>
                <a:round/>
                <a:headEnd/>
                <a:tailEnd/>
              </a:ln>
              <a:effectLst/>
            </p:spPr>
            <p:txBody>
              <a:bodyPr wrap="none" anchor="ctr"/>
              <a:lstStyle/>
              <a:p>
                <a:pPr algn="r">
                  <a:defRPr/>
                </a:pPr>
                <a:endParaRPr lang="zh-CN" altLang="zh-CN" dirty="0">
                  <a:latin typeface="Arial" charset="0"/>
                  <a:ea typeface="黑体" pitchFamily="49" charset="-122"/>
                </a:endParaRPr>
              </a:p>
            </p:txBody>
          </p:sp>
          <p:sp>
            <p:nvSpPr>
              <p:cNvPr id="287766" name="AutoShape 22">
                <a:extLst>
                  <a:ext uri="{FF2B5EF4-FFF2-40B4-BE49-F238E27FC236}">
                    <a16:creationId xmlns:a16="http://schemas.microsoft.com/office/drawing/2014/main" id="{CD72F936-5C8C-42B4-873A-4CC8BDE3F4AB}"/>
                  </a:ext>
                </a:extLst>
              </p:cNvPr>
              <p:cNvSpPr>
                <a:spLocks noChangeArrowheads="1"/>
              </p:cNvSpPr>
              <p:nvPr/>
            </p:nvSpPr>
            <p:spPr bwMode="gray">
              <a:xfrm>
                <a:off x="744" y="1407"/>
                <a:ext cx="3988" cy="114"/>
              </a:xfrm>
              <a:prstGeom prst="roundRect">
                <a:avLst>
                  <a:gd name="adj" fmla="val 50000"/>
                </a:avLst>
              </a:prstGeom>
              <a:grpFill/>
              <a:ln w="9525">
                <a:noFill/>
                <a:round/>
                <a:headEnd/>
                <a:tailEnd/>
              </a:ln>
              <a:effectLst/>
            </p:spPr>
            <p:txBody>
              <a:bodyPr wrap="none" anchor="ctr"/>
              <a:lstStyle/>
              <a:p>
                <a:pPr algn="r">
                  <a:defRPr/>
                </a:pPr>
                <a:endParaRPr lang="zh-CN" altLang="zh-CN" dirty="0">
                  <a:latin typeface="Arial" charset="0"/>
                  <a:ea typeface="黑体" pitchFamily="49" charset="-122"/>
                </a:endParaRPr>
              </a:p>
            </p:txBody>
          </p:sp>
        </p:grpSp>
      </p:grpSp>
      <p:sp>
        <p:nvSpPr>
          <p:cNvPr id="7176" name="Text Box 5">
            <a:extLst>
              <a:ext uri="{FF2B5EF4-FFF2-40B4-BE49-F238E27FC236}">
                <a16:creationId xmlns:a16="http://schemas.microsoft.com/office/drawing/2014/main" id="{CDA7AF8B-A277-4378-818D-352832564DC6}"/>
              </a:ext>
            </a:extLst>
          </p:cNvPr>
          <p:cNvSpPr txBox="1">
            <a:spLocks noChangeArrowheads="1"/>
          </p:cNvSpPr>
          <p:nvPr/>
        </p:nvSpPr>
        <p:spPr bwMode="white">
          <a:xfrm>
            <a:off x="2406650" y="4724400"/>
            <a:ext cx="4375150" cy="579438"/>
          </a:xfrm>
          <a:prstGeom prst="rect">
            <a:avLst/>
          </a:prstGeom>
          <a:noFill/>
          <a:ln w="9525" algn="ctr">
            <a:noFill/>
            <a:miter lim="800000"/>
            <a:headEnd/>
            <a:tailEnd/>
          </a:ln>
        </p:spPr>
        <p:txBody>
          <a:bodyPr>
            <a:spAutoFit/>
          </a:bodyPr>
          <a:lstStyle/>
          <a:p>
            <a:pPr algn="ctr">
              <a:spcBef>
                <a:spcPct val="50000"/>
              </a:spcBef>
              <a:defRPr/>
            </a:pPr>
            <a:r>
              <a:rPr lang="zh-CN" altLang="en-US" sz="3200" b="1" dirty="0">
                <a:solidFill>
                  <a:schemeClr val="bg2">
                    <a:lumMod val="50000"/>
                  </a:schemeClr>
                </a:solidFill>
                <a:latin typeface="Arial" charset="0"/>
                <a:ea typeface="黑体" pitchFamily="2" charset="-122"/>
              </a:rPr>
              <a:t>非税收入收缴结算</a:t>
            </a:r>
          </a:p>
        </p:txBody>
      </p:sp>
      <p:cxnSp>
        <p:nvCxnSpPr>
          <p:cNvPr id="11305" name="AutoShape 41">
            <a:extLst>
              <a:ext uri="{FF2B5EF4-FFF2-40B4-BE49-F238E27FC236}">
                <a16:creationId xmlns:a16="http://schemas.microsoft.com/office/drawing/2014/main" id="{6AFFEF6F-BDF9-479A-805A-5EFD9FCD0CDA}"/>
              </a:ext>
            </a:extLst>
          </p:cNvPr>
          <p:cNvCxnSpPr>
            <a:cxnSpLocks noChangeShapeType="1"/>
          </p:cNvCxnSpPr>
          <p:nvPr/>
        </p:nvCxnSpPr>
        <p:spPr bwMode="auto">
          <a:xfrm flipV="1">
            <a:off x="2857500" y="4076700"/>
            <a:ext cx="1588" cy="504825"/>
          </a:xfrm>
          <a:prstGeom prst="straightConnector1">
            <a:avLst/>
          </a:prstGeom>
          <a:noFill/>
          <a:ln w="50800">
            <a:solidFill>
              <a:schemeClr val="tx1"/>
            </a:solidFill>
            <a:prstDash val="sysDot"/>
            <a:round/>
            <a:headEnd/>
            <a:tailEnd type="triangle" w="med" len="med"/>
          </a:ln>
          <a:extLst>
            <a:ext uri="{909E8E84-426E-40DD-AFC4-6F175D3DCCD1}">
              <a14:hiddenFill xmlns:a14="http://schemas.microsoft.com/office/drawing/2010/main">
                <a:noFill/>
              </a14:hiddenFill>
            </a:ext>
          </a:extLst>
        </p:spPr>
      </p:cxnSp>
      <p:cxnSp>
        <p:nvCxnSpPr>
          <p:cNvPr id="11306" name="AutoShape 42">
            <a:extLst>
              <a:ext uri="{FF2B5EF4-FFF2-40B4-BE49-F238E27FC236}">
                <a16:creationId xmlns:a16="http://schemas.microsoft.com/office/drawing/2014/main" id="{2C023F8D-CD01-431F-A2DC-81B634418B09}"/>
              </a:ext>
            </a:extLst>
          </p:cNvPr>
          <p:cNvCxnSpPr>
            <a:cxnSpLocks noChangeShapeType="1"/>
          </p:cNvCxnSpPr>
          <p:nvPr/>
        </p:nvCxnSpPr>
        <p:spPr bwMode="auto">
          <a:xfrm flipV="1">
            <a:off x="6099175" y="4005263"/>
            <a:ext cx="0" cy="576262"/>
          </a:xfrm>
          <a:prstGeom prst="straightConnector1">
            <a:avLst/>
          </a:prstGeom>
          <a:noFill/>
          <a:ln w="50800">
            <a:solidFill>
              <a:schemeClr val="tx1"/>
            </a:solidFill>
            <a:prstDash val="sysDot"/>
            <a:round/>
            <a:headEnd/>
            <a:tailEnd type="triangle" w="med" len="med"/>
          </a:ln>
          <a:extLst>
            <a:ext uri="{909E8E84-426E-40DD-AFC4-6F175D3DCCD1}">
              <a14:hiddenFill xmlns:a14="http://schemas.microsoft.com/office/drawing/2010/main">
                <a:noFill/>
              </a14:hiddenFill>
            </a:ext>
          </a:extLst>
        </p:spPr>
      </p:cxnSp>
      <p:grpSp>
        <p:nvGrpSpPr>
          <p:cNvPr id="8284" name="Group 92">
            <a:extLst>
              <a:ext uri="{FF2B5EF4-FFF2-40B4-BE49-F238E27FC236}">
                <a16:creationId xmlns:a16="http://schemas.microsoft.com/office/drawing/2014/main" id="{25553A46-9B34-4DD9-A36F-D30BC559D334}"/>
              </a:ext>
            </a:extLst>
          </p:cNvPr>
          <p:cNvGrpSpPr>
            <a:grpSpLocks/>
          </p:cNvGrpSpPr>
          <p:nvPr/>
        </p:nvGrpSpPr>
        <p:grpSpPr bwMode="auto">
          <a:xfrm>
            <a:off x="1835150" y="2636838"/>
            <a:ext cx="2033588" cy="1370012"/>
            <a:chOff x="1154" y="1661"/>
            <a:chExt cx="1281" cy="863"/>
          </a:xfrm>
        </p:grpSpPr>
        <p:sp>
          <p:nvSpPr>
            <p:cNvPr id="27682" name="AutoShape 11">
              <a:extLst>
                <a:ext uri="{FF2B5EF4-FFF2-40B4-BE49-F238E27FC236}">
                  <a16:creationId xmlns:a16="http://schemas.microsoft.com/office/drawing/2014/main" id="{DB4E6FF1-4DE7-4C60-BA41-7C07E14327AC}"/>
                </a:ext>
              </a:extLst>
            </p:cNvPr>
            <p:cNvSpPr>
              <a:spLocks noChangeArrowheads="1"/>
            </p:cNvSpPr>
            <p:nvPr/>
          </p:nvSpPr>
          <p:spPr bwMode="gray">
            <a:xfrm>
              <a:off x="1154" y="1661"/>
              <a:ext cx="1281" cy="863"/>
            </a:xfrm>
            <a:prstGeom prst="can">
              <a:avLst>
                <a:gd name="adj" fmla="val 32083"/>
              </a:avLst>
            </a:prstGeom>
            <a:gradFill rotWithShape="1">
              <a:gsLst>
                <a:gs pos="0">
                  <a:srgbClr val="C0C0C0"/>
                </a:gs>
                <a:gs pos="50000">
                  <a:srgbClr val="FFFFFF"/>
                </a:gs>
                <a:gs pos="100000">
                  <a:srgbClr val="C0C0C0"/>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lgn="r" eaLnBrk="1" hangingPunct="1">
                <a:spcBef>
                  <a:spcPct val="0"/>
                </a:spcBef>
                <a:buClrTx/>
                <a:buSzTx/>
                <a:buFontTx/>
                <a:buNone/>
              </a:pPr>
              <a:endParaRPr lang="zh-CN" altLang="zh-CN" sz="1800">
                <a:latin typeface="Arial" panose="020B0604020202020204" pitchFamily="34" charset="0"/>
              </a:endParaRPr>
            </a:p>
          </p:txBody>
        </p:sp>
        <p:sp>
          <p:nvSpPr>
            <p:cNvPr id="27683" name="WordArt 43">
              <a:extLst>
                <a:ext uri="{FF2B5EF4-FFF2-40B4-BE49-F238E27FC236}">
                  <a16:creationId xmlns:a16="http://schemas.microsoft.com/office/drawing/2014/main" id="{9962153A-347A-45B5-80E0-3350A5D4B441}"/>
                </a:ext>
              </a:extLst>
            </p:cNvPr>
            <p:cNvSpPr>
              <a:spLocks noChangeArrowheads="1" noChangeShapeType="1" noTextEdit="1"/>
            </p:cNvSpPr>
            <p:nvPr/>
          </p:nvSpPr>
          <p:spPr bwMode="auto">
            <a:xfrm>
              <a:off x="1202" y="2024"/>
              <a:ext cx="1168" cy="272"/>
            </a:xfrm>
            <a:prstGeom prst="rect">
              <a:avLst/>
            </a:prstGeom>
          </p:spPr>
          <p:txBody>
            <a:bodyPr wrap="none" fromWordArt="1">
              <a:prstTxWarp prst="textCanDown">
                <a:avLst>
                  <a:gd name="adj" fmla="val 33333"/>
                </a:avLst>
              </a:prstTxWarp>
            </a:bodyPr>
            <a:lstStyle/>
            <a:p>
              <a:pPr algn="ctr"/>
              <a:r>
                <a:rPr lang="zh-CN" altLang="en-US" sz="2000" kern="10">
                  <a:ln w="9525">
                    <a:solidFill>
                      <a:srgbClr val="000000"/>
                    </a:solidFill>
                    <a:round/>
                    <a:headEnd/>
                    <a:tailEnd/>
                  </a:ln>
                  <a:solidFill>
                    <a:srgbClr val="000000"/>
                  </a:solidFill>
                  <a:latin typeface="黑体" panose="02010609060101010101" pitchFamily="49" charset="-122"/>
                  <a:ea typeface="黑体" panose="02010609060101010101" pitchFamily="49" charset="-122"/>
                </a:rPr>
                <a:t>非税收入汇缴结算户</a:t>
              </a:r>
            </a:p>
          </p:txBody>
        </p:sp>
      </p:grpSp>
      <p:grpSp>
        <p:nvGrpSpPr>
          <p:cNvPr id="7" name="Group 56">
            <a:extLst>
              <a:ext uri="{FF2B5EF4-FFF2-40B4-BE49-F238E27FC236}">
                <a16:creationId xmlns:a16="http://schemas.microsoft.com/office/drawing/2014/main" id="{A5CA2396-6030-4D39-9C7A-383484E22859}"/>
              </a:ext>
            </a:extLst>
          </p:cNvPr>
          <p:cNvGrpSpPr>
            <a:grpSpLocks/>
          </p:cNvGrpSpPr>
          <p:nvPr/>
        </p:nvGrpSpPr>
        <p:grpSpPr bwMode="auto">
          <a:xfrm>
            <a:off x="1835150" y="1268413"/>
            <a:ext cx="2124075" cy="1725612"/>
            <a:chOff x="1129" y="527"/>
            <a:chExt cx="1338" cy="1087"/>
          </a:xfrm>
        </p:grpSpPr>
        <p:grpSp>
          <p:nvGrpSpPr>
            <p:cNvPr id="27672" name="Group 12">
              <a:extLst>
                <a:ext uri="{FF2B5EF4-FFF2-40B4-BE49-F238E27FC236}">
                  <a16:creationId xmlns:a16="http://schemas.microsoft.com/office/drawing/2014/main" id="{C0E15675-520F-417B-9BA4-7F38A8058A5B}"/>
                </a:ext>
              </a:extLst>
            </p:cNvPr>
            <p:cNvGrpSpPr>
              <a:grpSpLocks/>
            </p:cNvGrpSpPr>
            <p:nvPr/>
          </p:nvGrpSpPr>
          <p:grpSpPr bwMode="auto">
            <a:xfrm>
              <a:off x="1129" y="1354"/>
              <a:ext cx="1281" cy="260"/>
              <a:chOff x="2029" y="2178"/>
              <a:chExt cx="1600" cy="474"/>
            </a:xfrm>
          </p:grpSpPr>
          <p:sp>
            <p:nvSpPr>
              <p:cNvPr id="27680" name="Oval 13">
                <a:extLst>
                  <a:ext uri="{FF2B5EF4-FFF2-40B4-BE49-F238E27FC236}">
                    <a16:creationId xmlns:a16="http://schemas.microsoft.com/office/drawing/2014/main" id="{FFA589D4-A716-49C5-9879-4DB526A648E0}"/>
                  </a:ext>
                </a:extLst>
              </p:cNvPr>
              <p:cNvSpPr>
                <a:spLocks noChangeArrowheads="1"/>
              </p:cNvSpPr>
              <p:nvPr/>
            </p:nvSpPr>
            <p:spPr bwMode="gray">
              <a:xfrm>
                <a:off x="2029" y="2178"/>
                <a:ext cx="1600" cy="474"/>
              </a:xfrm>
              <a:prstGeom prst="ellipse">
                <a:avLst/>
              </a:prstGeom>
              <a:gradFill rotWithShape="1">
                <a:gsLst>
                  <a:gs pos="0">
                    <a:srgbClr val="E6E6E6"/>
                  </a:gs>
                  <a:gs pos="14999">
                    <a:srgbClr val="7D8496"/>
                  </a:gs>
                  <a:gs pos="53000">
                    <a:srgbClr val="E6E6E6"/>
                  </a:gs>
                  <a:gs pos="67999">
                    <a:srgbClr val="7D8496"/>
                  </a:gs>
                  <a:gs pos="92999">
                    <a:srgbClr val="E6E6E6"/>
                  </a:gs>
                  <a:gs pos="100000">
                    <a:srgbClr val="FFFFFF"/>
                  </a:gs>
                </a:gsLst>
                <a:lin ang="5400000" scaled="1"/>
              </a:gradFill>
              <a:ln w="28575">
                <a:solidFill>
                  <a:srgbClr val="B2B2B2"/>
                </a:solidFill>
                <a:round/>
                <a:headEnd/>
                <a:tailEnd/>
              </a:ln>
            </p:spPr>
            <p:txBody>
              <a:bodyPr wrap="none" anchor="ct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lgn="r" eaLnBrk="1" hangingPunct="1">
                  <a:spcBef>
                    <a:spcPct val="0"/>
                  </a:spcBef>
                  <a:buClrTx/>
                  <a:buSzTx/>
                  <a:buFontTx/>
                  <a:buNone/>
                </a:pPr>
                <a:endParaRPr lang="zh-CN" altLang="zh-CN" sz="1800">
                  <a:latin typeface="Arial" panose="020B0604020202020204" pitchFamily="34" charset="0"/>
                </a:endParaRPr>
              </a:p>
            </p:txBody>
          </p:sp>
          <p:sp>
            <p:nvSpPr>
              <p:cNvPr id="27681" name="Oval 14">
                <a:extLst>
                  <a:ext uri="{FF2B5EF4-FFF2-40B4-BE49-F238E27FC236}">
                    <a16:creationId xmlns:a16="http://schemas.microsoft.com/office/drawing/2014/main" id="{AB3D16FC-C6E8-466D-A7F3-081207E04176}"/>
                  </a:ext>
                </a:extLst>
              </p:cNvPr>
              <p:cNvSpPr>
                <a:spLocks noChangeArrowheads="1"/>
              </p:cNvSpPr>
              <p:nvPr/>
            </p:nvSpPr>
            <p:spPr bwMode="gray">
              <a:xfrm>
                <a:off x="2117" y="2183"/>
                <a:ext cx="1419" cy="464"/>
              </a:xfrm>
              <a:prstGeom prst="ellipse">
                <a:avLst/>
              </a:prstGeom>
              <a:solidFill>
                <a:srgbClr val="C9DE9A"/>
              </a:solidFill>
              <a:ln w="28575">
                <a:solidFill>
                  <a:srgbClr val="FEFEFE"/>
                </a:solidFill>
                <a:round/>
                <a:headEnd/>
                <a:tailEnd/>
              </a:ln>
            </p:spPr>
            <p:txBody>
              <a:bodyPr wrap="none" anchor="ct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lgn="r" eaLnBrk="1" hangingPunct="1">
                  <a:spcBef>
                    <a:spcPct val="0"/>
                  </a:spcBef>
                  <a:buClrTx/>
                  <a:buSzTx/>
                  <a:buFontTx/>
                  <a:buNone/>
                </a:pPr>
                <a:endParaRPr lang="zh-CN" altLang="zh-CN" sz="1800">
                  <a:latin typeface="Arial" panose="020B0604020202020204" pitchFamily="34" charset="0"/>
                </a:endParaRPr>
              </a:p>
            </p:txBody>
          </p:sp>
        </p:grpSp>
        <p:sp>
          <p:nvSpPr>
            <p:cNvPr id="27673" name="Rectangle 15">
              <a:extLst>
                <a:ext uri="{FF2B5EF4-FFF2-40B4-BE49-F238E27FC236}">
                  <a16:creationId xmlns:a16="http://schemas.microsoft.com/office/drawing/2014/main" id="{A456C645-0916-442A-84D7-5BB31ABED433}"/>
                </a:ext>
              </a:extLst>
            </p:cNvPr>
            <p:cNvSpPr>
              <a:spLocks noChangeArrowheads="1"/>
            </p:cNvSpPr>
            <p:nvPr/>
          </p:nvSpPr>
          <p:spPr bwMode="gray">
            <a:xfrm>
              <a:off x="1202" y="527"/>
              <a:ext cx="1121" cy="956"/>
            </a:xfrm>
            <a:prstGeom prst="rect">
              <a:avLst/>
            </a:prstGeom>
            <a:gradFill rotWithShape="1">
              <a:gsLst>
                <a:gs pos="0">
                  <a:srgbClr val="FFFFFF">
                    <a:alpha val="0"/>
                  </a:srgbClr>
                </a:gs>
                <a:gs pos="100000">
                  <a:srgbClr val="C9DE9A"/>
                </a:gs>
              </a:gsLst>
              <a:lin ang="5400000" scaled="1"/>
            </a:gradFill>
            <a:ln>
              <a:noFill/>
            </a:ln>
            <a:extLst>
              <a:ext uri="{91240B29-F687-4F45-9708-019B960494DF}">
                <a14:hiddenLine xmlns:a14="http://schemas.microsoft.com/office/drawing/2010/main" w="12700" algn="ctr">
                  <a:solidFill>
                    <a:srgbClr val="000000"/>
                  </a:solidFill>
                  <a:prstDash val="dash"/>
                  <a:miter lim="800000"/>
                  <a:headEnd/>
                  <a:tailEnd/>
                </a14:hiddenLine>
              </a:ext>
            </a:extLst>
          </p:spPr>
          <p:txBody>
            <a:bodyPr wrap="none" anchor="ct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lgn="r" eaLnBrk="1" hangingPunct="1">
                <a:spcBef>
                  <a:spcPct val="0"/>
                </a:spcBef>
                <a:buClrTx/>
                <a:buSzTx/>
                <a:buFontTx/>
                <a:buNone/>
              </a:pPr>
              <a:endParaRPr lang="zh-CN" altLang="zh-CN" sz="1800">
                <a:latin typeface="Arial" panose="020B0604020202020204" pitchFamily="34" charset="0"/>
              </a:endParaRPr>
            </a:p>
          </p:txBody>
        </p:sp>
        <p:grpSp>
          <p:nvGrpSpPr>
            <p:cNvPr id="27674" name="Group 53">
              <a:extLst>
                <a:ext uri="{FF2B5EF4-FFF2-40B4-BE49-F238E27FC236}">
                  <a16:creationId xmlns:a16="http://schemas.microsoft.com/office/drawing/2014/main" id="{9E760B9B-B2AE-4593-9596-CFC1E7C889E9}"/>
                </a:ext>
              </a:extLst>
            </p:cNvPr>
            <p:cNvGrpSpPr>
              <a:grpSpLocks/>
            </p:cNvGrpSpPr>
            <p:nvPr/>
          </p:nvGrpSpPr>
          <p:grpSpPr bwMode="auto">
            <a:xfrm>
              <a:off x="1265" y="1116"/>
              <a:ext cx="1202" cy="318"/>
              <a:chOff x="2154" y="482"/>
              <a:chExt cx="1202" cy="318"/>
            </a:xfrm>
          </p:grpSpPr>
          <p:sp>
            <p:nvSpPr>
              <p:cNvPr id="27679" name="AutoShape 46">
                <a:extLst>
                  <a:ext uri="{FF2B5EF4-FFF2-40B4-BE49-F238E27FC236}">
                    <a16:creationId xmlns:a16="http://schemas.microsoft.com/office/drawing/2014/main" id="{4745ACE1-85AD-45A2-AE17-39510A052028}"/>
                  </a:ext>
                </a:extLst>
              </p:cNvPr>
              <p:cNvSpPr>
                <a:spLocks noChangeArrowheads="1"/>
              </p:cNvSpPr>
              <p:nvPr/>
            </p:nvSpPr>
            <p:spPr bwMode="auto">
              <a:xfrm>
                <a:off x="2154" y="482"/>
                <a:ext cx="998" cy="318"/>
              </a:xfrm>
              <a:prstGeom prst="roundRect">
                <a:avLst>
                  <a:gd name="adj" fmla="val 16667"/>
                </a:avLst>
              </a:prstGeom>
              <a:solidFill>
                <a:schemeClr val="bg2">
                  <a:lumMod val="50000"/>
                </a:schemeClr>
              </a:solidFill>
              <a:ln w="9525">
                <a:solidFill>
                  <a:schemeClr val="tx1"/>
                </a:solidFill>
                <a:round/>
                <a:headEnd/>
                <a:tailEnd/>
              </a:ln>
            </p:spPr>
            <p:txBody>
              <a:bodyPr wrap="none" anchor="ctr"/>
              <a:lstStyle>
                <a:lvl1pPr>
                  <a:spcBef>
                    <a:spcPct val="20000"/>
                  </a:spcBef>
                  <a:buClr>
                    <a:schemeClr val="tx2"/>
                  </a:buClr>
                  <a:buSzPct val="50000"/>
                  <a:buFont typeface="Wingdings 2" pitchFamily="18" charset="2"/>
                  <a:buChar char="ß"/>
                  <a:defRPr sz="3200">
                    <a:solidFill>
                      <a:schemeClr val="tx1"/>
                    </a:solidFill>
                    <a:latin typeface="Franklin Gothic Book"/>
                    <a:ea typeface="黑体" pitchFamily="49" charset="-122"/>
                  </a:defRPr>
                </a:lvl1pPr>
                <a:lvl2pPr marL="742950" indent="-285750">
                  <a:spcBef>
                    <a:spcPct val="20000"/>
                  </a:spcBef>
                  <a:buClr>
                    <a:schemeClr val="tx2"/>
                  </a:buClr>
                  <a:buSzPct val="50000"/>
                  <a:buFont typeface="Wingdings 2" pitchFamily="18" charset="2"/>
                  <a:buChar char="Þ"/>
                  <a:defRPr sz="2800">
                    <a:solidFill>
                      <a:schemeClr val="tx1"/>
                    </a:solidFill>
                    <a:latin typeface="Franklin Gothic Book"/>
                    <a:ea typeface="黑体" pitchFamily="49" charset="-122"/>
                  </a:defRPr>
                </a:lvl2pPr>
                <a:lvl3pPr marL="1143000" indent="-228600">
                  <a:spcBef>
                    <a:spcPct val="20000"/>
                  </a:spcBef>
                  <a:buClr>
                    <a:schemeClr val="tx2"/>
                  </a:buClr>
                  <a:buSzPct val="50000"/>
                  <a:buFont typeface="Wingdings 2" pitchFamily="18" charset="2"/>
                  <a:buChar char=""/>
                  <a:defRPr sz="2400">
                    <a:solidFill>
                      <a:schemeClr val="tx1"/>
                    </a:solidFill>
                    <a:latin typeface="Franklin Gothic Book"/>
                    <a:ea typeface="黑体" pitchFamily="49" charset="-122"/>
                  </a:defRPr>
                </a:lvl3pPr>
                <a:lvl4pPr marL="1600200" indent="-228600">
                  <a:spcBef>
                    <a:spcPct val="20000"/>
                  </a:spcBef>
                  <a:buClr>
                    <a:schemeClr val="tx2"/>
                  </a:buClr>
                  <a:buSzPct val="50000"/>
                  <a:buFont typeface="Wingdings 2" pitchFamily="18" charset="2"/>
                  <a:buChar char=""/>
                  <a:defRPr sz="2000">
                    <a:solidFill>
                      <a:schemeClr val="tx1"/>
                    </a:solidFill>
                    <a:latin typeface="Franklin Gothic Book"/>
                    <a:ea typeface="黑体" pitchFamily="49" charset="-122"/>
                  </a:defRPr>
                </a:lvl4pPr>
                <a:lvl5pPr marL="2057400" indent="-228600">
                  <a:spcBef>
                    <a:spcPct val="20000"/>
                  </a:spcBef>
                  <a:buClr>
                    <a:schemeClr val="tx2"/>
                  </a:buClr>
                  <a:buSzPct val="50000"/>
                  <a:buFont typeface="Wingdings 2" pitchFamily="18" charset="2"/>
                  <a:buChar char=""/>
                  <a:defRPr sz="2000">
                    <a:solidFill>
                      <a:schemeClr val="tx1"/>
                    </a:solidFill>
                    <a:latin typeface="Franklin Gothic Book"/>
                    <a:ea typeface="黑体" pitchFamily="49" charset="-122"/>
                  </a:defRPr>
                </a:lvl5pPr>
                <a:lvl6pPr marL="2514600" indent="-228600" fontAlgn="base">
                  <a:spcBef>
                    <a:spcPct val="20000"/>
                  </a:spcBef>
                  <a:spcAft>
                    <a:spcPct val="0"/>
                  </a:spcAft>
                  <a:buClr>
                    <a:schemeClr val="tx2"/>
                  </a:buClr>
                  <a:buSzPct val="50000"/>
                  <a:buFont typeface="Wingdings 2" pitchFamily="18" charset="2"/>
                  <a:buChar char=""/>
                  <a:defRPr sz="2000">
                    <a:solidFill>
                      <a:schemeClr val="tx1"/>
                    </a:solidFill>
                    <a:latin typeface="Franklin Gothic Book"/>
                    <a:ea typeface="黑体" pitchFamily="49" charset="-122"/>
                  </a:defRPr>
                </a:lvl6pPr>
                <a:lvl7pPr marL="2971800" indent="-228600" fontAlgn="base">
                  <a:spcBef>
                    <a:spcPct val="20000"/>
                  </a:spcBef>
                  <a:spcAft>
                    <a:spcPct val="0"/>
                  </a:spcAft>
                  <a:buClr>
                    <a:schemeClr val="tx2"/>
                  </a:buClr>
                  <a:buSzPct val="50000"/>
                  <a:buFont typeface="Wingdings 2" pitchFamily="18" charset="2"/>
                  <a:buChar char=""/>
                  <a:defRPr sz="2000">
                    <a:solidFill>
                      <a:schemeClr val="tx1"/>
                    </a:solidFill>
                    <a:latin typeface="Franklin Gothic Book"/>
                    <a:ea typeface="黑体" pitchFamily="49" charset="-122"/>
                  </a:defRPr>
                </a:lvl7pPr>
                <a:lvl8pPr marL="3429000" indent="-228600" fontAlgn="base">
                  <a:spcBef>
                    <a:spcPct val="20000"/>
                  </a:spcBef>
                  <a:spcAft>
                    <a:spcPct val="0"/>
                  </a:spcAft>
                  <a:buClr>
                    <a:schemeClr val="tx2"/>
                  </a:buClr>
                  <a:buSzPct val="50000"/>
                  <a:buFont typeface="Wingdings 2" pitchFamily="18" charset="2"/>
                  <a:buChar char=""/>
                  <a:defRPr sz="2000">
                    <a:solidFill>
                      <a:schemeClr val="tx1"/>
                    </a:solidFill>
                    <a:latin typeface="Franklin Gothic Book"/>
                    <a:ea typeface="黑体" pitchFamily="49" charset="-122"/>
                  </a:defRPr>
                </a:lvl8pPr>
                <a:lvl9pPr marL="3886200" indent="-228600" fontAlgn="base">
                  <a:spcBef>
                    <a:spcPct val="20000"/>
                  </a:spcBef>
                  <a:spcAft>
                    <a:spcPct val="0"/>
                  </a:spcAft>
                  <a:buClr>
                    <a:schemeClr val="tx2"/>
                  </a:buClr>
                  <a:buSzPct val="50000"/>
                  <a:buFont typeface="Wingdings 2" pitchFamily="18" charset="2"/>
                  <a:buChar char=""/>
                  <a:defRPr sz="2000">
                    <a:solidFill>
                      <a:schemeClr val="tx1"/>
                    </a:solidFill>
                    <a:latin typeface="Franklin Gothic Book"/>
                    <a:ea typeface="黑体" pitchFamily="49" charset="-122"/>
                  </a:defRPr>
                </a:lvl9pPr>
              </a:lstStyle>
              <a:p>
                <a:pPr>
                  <a:spcBef>
                    <a:spcPct val="0"/>
                  </a:spcBef>
                  <a:buClrTx/>
                  <a:buSzTx/>
                  <a:buFontTx/>
                  <a:buNone/>
                  <a:defRPr/>
                </a:pPr>
                <a:endParaRPr lang="zh-CN" altLang="en-US" sz="1800">
                  <a:latin typeface="Arial" pitchFamily="34" charset="0"/>
                </a:endParaRPr>
              </a:p>
            </p:txBody>
          </p:sp>
          <p:sp>
            <p:nvSpPr>
              <p:cNvPr id="2" name="Text Box 49">
                <a:extLst>
                  <a:ext uri="{FF2B5EF4-FFF2-40B4-BE49-F238E27FC236}">
                    <a16:creationId xmlns:a16="http://schemas.microsoft.com/office/drawing/2014/main" id="{4F88EE65-5248-49E7-9629-41E2CF7B42C0}"/>
                  </a:ext>
                </a:extLst>
              </p:cNvPr>
              <p:cNvSpPr txBox="1">
                <a:spLocks noChangeArrowheads="1"/>
              </p:cNvSpPr>
              <p:nvPr/>
            </p:nvSpPr>
            <p:spPr bwMode="auto">
              <a:xfrm>
                <a:off x="2154" y="527"/>
                <a:ext cx="120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spcBef>
                    <a:spcPct val="50000"/>
                  </a:spcBef>
                  <a:buClrTx/>
                  <a:buSzTx/>
                  <a:buFontTx/>
                  <a:buNone/>
                </a:pPr>
                <a:r>
                  <a:rPr lang="zh-CN" altLang="en-US" sz="1600" b="1">
                    <a:solidFill>
                      <a:srgbClr val="1C1C1C"/>
                    </a:solidFill>
                    <a:latin typeface="Arial" panose="020B0604020202020204" pitchFamily="34" charset="0"/>
                  </a:rPr>
                  <a:t>汇缴户功能作用</a:t>
                </a:r>
              </a:p>
            </p:txBody>
          </p:sp>
        </p:grpSp>
        <p:grpSp>
          <p:nvGrpSpPr>
            <p:cNvPr id="27675" name="Group 52">
              <a:extLst>
                <a:ext uri="{FF2B5EF4-FFF2-40B4-BE49-F238E27FC236}">
                  <a16:creationId xmlns:a16="http://schemas.microsoft.com/office/drawing/2014/main" id="{1115223A-9A73-4AF4-B054-90825D93DF5F}"/>
                </a:ext>
              </a:extLst>
            </p:cNvPr>
            <p:cNvGrpSpPr>
              <a:grpSpLocks/>
            </p:cNvGrpSpPr>
            <p:nvPr/>
          </p:nvGrpSpPr>
          <p:grpSpPr bwMode="auto">
            <a:xfrm>
              <a:off x="1220" y="753"/>
              <a:ext cx="1089" cy="318"/>
              <a:chOff x="567" y="708"/>
              <a:chExt cx="1089" cy="318"/>
            </a:xfrm>
          </p:grpSpPr>
          <p:sp>
            <p:nvSpPr>
              <p:cNvPr id="27677" name="AutoShape 50">
                <a:extLst>
                  <a:ext uri="{FF2B5EF4-FFF2-40B4-BE49-F238E27FC236}">
                    <a16:creationId xmlns:a16="http://schemas.microsoft.com/office/drawing/2014/main" id="{4DE4B932-E88B-4ED6-AA34-86E2384F8053}"/>
                  </a:ext>
                </a:extLst>
              </p:cNvPr>
              <p:cNvSpPr>
                <a:spLocks noChangeArrowheads="1"/>
              </p:cNvSpPr>
              <p:nvPr/>
            </p:nvSpPr>
            <p:spPr bwMode="auto">
              <a:xfrm>
                <a:off x="612" y="708"/>
                <a:ext cx="998" cy="318"/>
              </a:xfrm>
              <a:prstGeom prst="roundRect">
                <a:avLst>
                  <a:gd name="adj" fmla="val 16667"/>
                </a:avLst>
              </a:prstGeom>
              <a:solidFill>
                <a:schemeClr val="bg2">
                  <a:lumMod val="50000"/>
                </a:schemeClr>
              </a:solidFill>
              <a:ln w="9525">
                <a:solidFill>
                  <a:schemeClr val="tx1"/>
                </a:solidFill>
                <a:round/>
                <a:headEnd/>
                <a:tailEnd/>
              </a:ln>
            </p:spPr>
            <p:txBody>
              <a:bodyPr wrap="none" anchor="ctr"/>
              <a:lstStyle>
                <a:lvl1pPr>
                  <a:spcBef>
                    <a:spcPct val="20000"/>
                  </a:spcBef>
                  <a:buClr>
                    <a:schemeClr val="tx2"/>
                  </a:buClr>
                  <a:buSzPct val="50000"/>
                  <a:buFont typeface="Wingdings 2" pitchFamily="18" charset="2"/>
                  <a:buChar char="ß"/>
                  <a:defRPr sz="3200">
                    <a:solidFill>
                      <a:schemeClr val="tx1"/>
                    </a:solidFill>
                    <a:latin typeface="Franklin Gothic Book"/>
                    <a:ea typeface="黑体" pitchFamily="49" charset="-122"/>
                  </a:defRPr>
                </a:lvl1pPr>
                <a:lvl2pPr marL="742950" indent="-285750">
                  <a:spcBef>
                    <a:spcPct val="20000"/>
                  </a:spcBef>
                  <a:buClr>
                    <a:schemeClr val="tx2"/>
                  </a:buClr>
                  <a:buSzPct val="50000"/>
                  <a:buFont typeface="Wingdings 2" pitchFamily="18" charset="2"/>
                  <a:buChar char="Þ"/>
                  <a:defRPr sz="2800">
                    <a:solidFill>
                      <a:schemeClr val="tx1"/>
                    </a:solidFill>
                    <a:latin typeface="Franklin Gothic Book"/>
                    <a:ea typeface="黑体" pitchFamily="49" charset="-122"/>
                  </a:defRPr>
                </a:lvl2pPr>
                <a:lvl3pPr marL="1143000" indent="-228600">
                  <a:spcBef>
                    <a:spcPct val="20000"/>
                  </a:spcBef>
                  <a:buClr>
                    <a:schemeClr val="tx2"/>
                  </a:buClr>
                  <a:buSzPct val="50000"/>
                  <a:buFont typeface="Wingdings 2" pitchFamily="18" charset="2"/>
                  <a:buChar char=""/>
                  <a:defRPr sz="2400">
                    <a:solidFill>
                      <a:schemeClr val="tx1"/>
                    </a:solidFill>
                    <a:latin typeface="Franklin Gothic Book"/>
                    <a:ea typeface="黑体" pitchFamily="49" charset="-122"/>
                  </a:defRPr>
                </a:lvl3pPr>
                <a:lvl4pPr marL="1600200" indent="-228600">
                  <a:spcBef>
                    <a:spcPct val="20000"/>
                  </a:spcBef>
                  <a:buClr>
                    <a:schemeClr val="tx2"/>
                  </a:buClr>
                  <a:buSzPct val="50000"/>
                  <a:buFont typeface="Wingdings 2" pitchFamily="18" charset="2"/>
                  <a:buChar char=""/>
                  <a:defRPr sz="2000">
                    <a:solidFill>
                      <a:schemeClr val="tx1"/>
                    </a:solidFill>
                    <a:latin typeface="Franklin Gothic Book"/>
                    <a:ea typeface="黑体" pitchFamily="49" charset="-122"/>
                  </a:defRPr>
                </a:lvl4pPr>
                <a:lvl5pPr marL="2057400" indent="-228600">
                  <a:spcBef>
                    <a:spcPct val="20000"/>
                  </a:spcBef>
                  <a:buClr>
                    <a:schemeClr val="tx2"/>
                  </a:buClr>
                  <a:buSzPct val="50000"/>
                  <a:buFont typeface="Wingdings 2" pitchFamily="18" charset="2"/>
                  <a:buChar char=""/>
                  <a:defRPr sz="2000">
                    <a:solidFill>
                      <a:schemeClr val="tx1"/>
                    </a:solidFill>
                    <a:latin typeface="Franklin Gothic Book"/>
                    <a:ea typeface="黑体" pitchFamily="49" charset="-122"/>
                  </a:defRPr>
                </a:lvl5pPr>
                <a:lvl6pPr marL="2514600" indent="-228600" fontAlgn="base">
                  <a:spcBef>
                    <a:spcPct val="20000"/>
                  </a:spcBef>
                  <a:spcAft>
                    <a:spcPct val="0"/>
                  </a:spcAft>
                  <a:buClr>
                    <a:schemeClr val="tx2"/>
                  </a:buClr>
                  <a:buSzPct val="50000"/>
                  <a:buFont typeface="Wingdings 2" pitchFamily="18" charset="2"/>
                  <a:buChar char=""/>
                  <a:defRPr sz="2000">
                    <a:solidFill>
                      <a:schemeClr val="tx1"/>
                    </a:solidFill>
                    <a:latin typeface="Franklin Gothic Book"/>
                    <a:ea typeface="黑体" pitchFamily="49" charset="-122"/>
                  </a:defRPr>
                </a:lvl6pPr>
                <a:lvl7pPr marL="2971800" indent="-228600" fontAlgn="base">
                  <a:spcBef>
                    <a:spcPct val="20000"/>
                  </a:spcBef>
                  <a:spcAft>
                    <a:spcPct val="0"/>
                  </a:spcAft>
                  <a:buClr>
                    <a:schemeClr val="tx2"/>
                  </a:buClr>
                  <a:buSzPct val="50000"/>
                  <a:buFont typeface="Wingdings 2" pitchFamily="18" charset="2"/>
                  <a:buChar char=""/>
                  <a:defRPr sz="2000">
                    <a:solidFill>
                      <a:schemeClr val="tx1"/>
                    </a:solidFill>
                    <a:latin typeface="Franklin Gothic Book"/>
                    <a:ea typeface="黑体" pitchFamily="49" charset="-122"/>
                  </a:defRPr>
                </a:lvl7pPr>
                <a:lvl8pPr marL="3429000" indent="-228600" fontAlgn="base">
                  <a:spcBef>
                    <a:spcPct val="20000"/>
                  </a:spcBef>
                  <a:spcAft>
                    <a:spcPct val="0"/>
                  </a:spcAft>
                  <a:buClr>
                    <a:schemeClr val="tx2"/>
                  </a:buClr>
                  <a:buSzPct val="50000"/>
                  <a:buFont typeface="Wingdings 2" pitchFamily="18" charset="2"/>
                  <a:buChar char=""/>
                  <a:defRPr sz="2000">
                    <a:solidFill>
                      <a:schemeClr val="tx1"/>
                    </a:solidFill>
                    <a:latin typeface="Franklin Gothic Book"/>
                    <a:ea typeface="黑体" pitchFamily="49" charset="-122"/>
                  </a:defRPr>
                </a:lvl8pPr>
                <a:lvl9pPr marL="3886200" indent="-228600" fontAlgn="base">
                  <a:spcBef>
                    <a:spcPct val="20000"/>
                  </a:spcBef>
                  <a:spcAft>
                    <a:spcPct val="0"/>
                  </a:spcAft>
                  <a:buClr>
                    <a:schemeClr val="tx2"/>
                  </a:buClr>
                  <a:buSzPct val="50000"/>
                  <a:buFont typeface="Wingdings 2" pitchFamily="18" charset="2"/>
                  <a:buChar char=""/>
                  <a:defRPr sz="2000">
                    <a:solidFill>
                      <a:schemeClr val="tx1"/>
                    </a:solidFill>
                    <a:latin typeface="Franklin Gothic Book"/>
                    <a:ea typeface="黑体" pitchFamily="49" charset="-122"/>
                  </a:defRPr>
                </a:lvl9pPr>
              </a:lstStyle>
              <a:p>
                <a:pPr>
                  <a:spcBef>
                    <a:spcPct val="0"/>
                  </a:spcBef>
                  <a:buClrTx/>
                  <a:buSzTx/>
                  <a:buFontTx/>
                  <a:buNone/>
                  <a:defRPr/>
                </a:pPr>
                <a:endParaRPr lang="zh-CN" altLang="en-US" sz="1800">
                  <a:latin typeface="Arial" pitchFamily="34" charset="0"/>
                </a:endParaRPr>
              </a:p>
            </p:txBody>
          </p:sp>
          <p:sp>
            <p:nvSpPr>
              <p:cNvPr id="3" name="Text Box 51">
                <a:extLst>
                  <a:ext uri="{FF2B5EF4-FFF2-40B4-BE49-F238E27FC236}">
                    <a16:creationId xmlns:a16="http://schemas.microsoft.com/office/drawing/2014/main" id="{9AE6FCDD-8115-49F9-B1B3-2FA1CD10E998}"/>
                  </a:ext>
                </a:extLst>
              </p:cNvPr>
              <p:cNvSpPr txBox="1">
                <a:spLocks noChangeArrowheads="1"/>
              </p:cNvSpPr>
              <p:nvPr/>
            </p:nvSpPr>
            <p:spPr bwMode="auto">
              <a:xfrm>
                <a:off x="567" y="754"/>
                <a:ext cx="1089"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lgn="ctr" eaLnBrk="1" hangingPunct="1">
                  <a:spcBef>
                    <a:spcPct val="50000"/>
                  </a:spcBef>
                  <a:buClrTx/>
                  <a:buSzTx/>
                  <a:buFontTx/>
                  <a:buNone/>
                </a:pPr>
                <a:r>
                  <a:rPr lang="zh-CN" altLang="en-US" sz="1600" b="1">
                    <a:solidFill>
                      <a:srgbClr val="1C1C1C"/>
                    </a:solidFill>
                    <a:latin typeface="Arial" panose="020B0604020202020204" pitchFamily="34" charset="0"/>
                  </a:rPr>
                  <a:t>汇缴结算户简介</a:t>
                </a:r>
              </a:p>
            </p:txBody>
          </p:sp>
        </p:grpSp>
      </p:grpSp>
      <p:sp>
        <p:nvSpPr>
          <p:cNvPr id="27659" name="矩形 35">
            <a:extLst>
              <a:ext uri="{FF2B5EF4-FFF2-40B4-BE49-F238E27FC236}">
                <a16:creationId xmlns:a16="http://schemas.microsoft.com/office/drawing/2014/main" id="{502DE73B-D91C-419B-AA49-58B03A385595}"/>
              </a:ext>
            </a:extLst>
          </p:cNvPr>
          <p:cNvSpPr>
            <a:spLocks noChangeArrowheads="1"/>
          </p:cNvSpPr>
          <p:nvPr/>
        </p:nvSpPr>
        <p:spPr bwMode="auto">
          <a:xfrm>
            <a:off x="785813" y="0"/>
            <a:ext cx="406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spcBef>
                <a:spcPct val="0"/>
              </a:spcBef>
              <a:buClrTx/>
              <a:buSzTx/>
              <a:buFontTx/>
              <a:buNone/>
            </a:pPr>
            <a:endParaRPr lang="zh-CN" altLang="en-US" sz="1800">
              <a:latin typeface="Arial" panose="020B0604020202020204" pitchFamily="34" charset="0"/>
            </a:endParaRPr>
          </a:p>
        </p:txBody>
      </p:sp>
      <p:grpSp>
        <p:nvGrpSpPr>
          <p:cNvPr id="8283" name="Group 91">
            <a:extLst>
              <a:ext uri="{FF2B5EF4-FFF2-40B4-BE49-F238E27FC236}">
                <a16:creationId xmlns:a16="http://schemas.microsoft.com/office/drawing/2014/main" id="{E52B150B-43BD-4A02-B5E5-D9928DDE91D1}"/>
              </a:ext>
            </a:extLst>
          </p:cNvPr>
          <p:cNvGrpSpPr>
            <a:grpSpLocks/>
          </p:cNvGrpSpPr>
          <p:nvPr/>
        </p:nvGrpSpPr>
        <p:grpSpPr bwMode="auto">
          <a:xfrm>
            <a:off x="5148263" y="1557338"/>
            <a:ext cx="2124075" cy="1420812"/>
            <a:chOff x="3243" y="981"/>
            <a:chExt cx="1338" cy="895"/>
          </a:xfrm>
        </p:grpSpPr>
        <p:sp>
          <p:nvSpPr>
            <p:cNvPr id="27662" name="Oval 18">
              <a:extLst>
                <a:ext uri="{FF2B5EF4-FFF2-40B4-BE49-F238E27FC236}">
                  <a16:creationId xmlns:a16="http://schemas.microsoft.com/office/drawing/2014/main" id="{2F3BA0F3-0217-49F4-BD39-A8A88D51A378}"/>
                </a:ext>
              </a:extLst>
            </p:cNvPr>
            <p:cNvSpPr>
              <a:spLocks noChangeArrowheads="1"/>
            </p:cNvSpPr>
            <p:nvPr/>
          </p:nvSpPr>
          <p:spPr bwMode="gray">
            <a:xfrm>
              <a:off x="3243" y="1616"/>
              <a:ext cx="1211" cy="260"/>
            </a:xfrm>
            <a:prstGeom prst="ellipse">
              <a:avLst/>
            </a:prstGeom>
            <a:gradFill rotWithShape="1">
              <a:gsLst>
                <a:gs pos="0">
                  <a:srgbClr val="E6E6E6"/>
                </a:gs>
                <a:gs pos="14999">
                  <a:srgbClr val="7D8496"/>
                </a:gs>
                <a:gs pos="53000">
                  <a:srgbClr val="E6E6E6"/>
                </a:gs>
                <a:gs pos="67999">
                  <a:srgbClr val="7D8496"/>
                </a:gs>
                <a:gs pos="92999">
                  <a:srgbClr val="E6E6E6"/>
                </a:gs>
                <a:gs pos="100000">
                  <a:srgbClr val="FFFFFF"/>
                </a:gs>
              </a:gsLst>
              <a:lin ang="5400000" scaled="1"/>
            </a:gradFill>
            <a:ln w="28575">
              <a:solidFill>
                <a:srgbClr val="B2B2B2"/>
              </a:solidFill>
              <a:round/>
              <a:headEnd/>
              <a:tailEnd/>
            </a:ln>
          </p:spPr>
          <p:txBody>
            <a:bodyPr wrap="none" anchor="ct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lgn="r" eaLnBrk="1" hangingPunct="1">
                <a:spcBef>
                  <a:spcPct val="0"/>
                </a:spcBef>
                <a:buClrTx/>
                <a:buSzTx/>
                <a:buFontTx/>
                <a:buNone/>
              </a:pPr>
              <a:endParaRPr lang="zh-CN" altLang="zh-CN" sz="1800">
                <a:latin typeface="Arial" panose="020B0604020202020204" pitchFamily="34" charset="0"/>
              </a:endParaRPr>
            </a:p>
          </p:txBody>
        </p:sp>
        <p:grpSp>
          <p:nvGrpSpPr>
            <p:cNvPr id="27663" name="Group 19">
              <a:extLst>
                <a:ext uri="{FF2B5EF4-FFF2-40B4-BE49-F238E27FC236}">
                  <a16:creationId xmlns:a16="http://schemas.microsoft.com/office/drawing/2014/main" id="{804793EC-8D2A-4549-B8E4-1A51EC8FFC06}"/>
                </a:ext>
              </a:extLst>
            </p:cNvPr>
            <p:cNvGrpSpPr>
              <a:grpSpLocks/>
            </p:cNvGrpSpPr>
            <p:nvPr/>
          </p:nvGrpSpPr>
          <p:grpSpPr bwMode="auto">
            <a:xfrm>
              <a:off x="3334" y="1026"/>
              <a:ext cx="1076" cy="812"/>
              <a:chOff x="3017" y="856"/>
              <a:chExt cx="1052" cy="1906"/>
            </a:xfrm>
          </p:grpSpPr>
          <p:sp>
            <p:nvSpPr>
              <p:cNvPr id="27670" name="Oval 20">
                <a:extLst>
                  <a:ext uri="{FF2B5EF4-FFF2-40B4-BE49-F238E27FC236}">
                    <a16:creationId xmlns:a16="http://schemas.microsoft.com/office/drawing/2014/main" id="{454F2B33-7908-495A-B3E0-9C8742BAD455}"/>
                  </a:ext>
                </a:extLst>
              </p:cNvPr>
              <p:cNvSpPr>
                <a:spLocks noChangeArrowheads="1"/>
              </p:cNvSpPr>
              <p:nvPr/>
            </p:nvSpPr>
            <p:spPr bwMode="gray">
              <a:xfrm>
                <a:off x="3017" y="2480"/>
                <a:ext cx="1052" cy="282"/>
              </a:xfrm>
              <a:prstGeom prst="ellipse">
                <a:avLst/>
              </a:prstGeom>
              <a:solidFill>
                <a:srgbClr val="E1C797"/>
              </a:solidFill>
              <a:ln w="28575">
                <a:solidFill>
                  <a:srgbClr val="FEFEFE"/>
                </a:solidFill>
                <a:round/>
                <a:headEnd/>
                <a:tailEnd/>
              </a:ln>
            </p:spPr>
            <p:txBody>
              <a:bodyPr wrap="none" anchor="ct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lgn="r" eaLnBrk="1" hangingPunct="1">
                  <a:spcBef>
                    <a:spcPct val="0"/>
                  </a:spcBef>
                  <a:buClrTx/>
                  <a:buSzTx/>
                  <a:buFontTx/>
                  <a:buNone/>
                </a:pPr>
                <a:endParaRPr lang="zh-CN" altLang="zh-CN" sz="1800">
                  <a:latin typeface="Arial" panose="020B0604020202020204" pitchFamily="34" charset="0"/>
                </a:endParaRPr>
              </a:p>
            </p:txBody>
          </p:sp>
          <p:sp>
            <p:nvSpPr>
              <p:cNvPr id="27671" name="Rectangle 21">
                <a:extLst>
                  <a:ext uri="{FF2B5EF4-FFF2-40B4-BE49-F238E27FC236}">
                    <a16:creationId xmlns:a16="http://schemas.microsoft.com/office/drawing/2014/main" id="{F5611709-3287-4911-9860-4586BDB28461}"/>
                  </a:ext>
                </a:extLst>
              </p:cNvPr>
              <p:cNvSpPr>
                <a:spLocks noChangeArrowheads="1"/>
              </p:cNvSpPr>
              <p:nvPr/>
            </p:nvSpPr>
            <p:spPr bwMode="gray">
              <a:xfrm>
                <a:off x="3024" y="856"/>
                <a:ext cx="1036" cy="1764"/>
              </a:xfrm>
              <a:prstGeom prst="rect">
                <a:avLst/>
              </a:prstGeom>
              <a:gradFill rotWithShape="1">
                <a:gsLst>
                  <a:gs pos="0">
                    <a:srgbClr val="FFFFFF"/>
                  </a:gs>
                  <a:gs pos="100000">
                    <a:srgbClr val="E1C797"/>
                  </a:gs>
                </a:gsLst>
                <a:lin ang="5400000" scaled="1"/>
              </a:gradFill>
              <a:ln>
                <a:noFill/>
              </a:ln>
              <a:extLst>
                <a:ext uri="{91240B29-F687-4F45-9708-019B960494DF}">
                  <a14:hiddenLine xmlns:a14="http://schemas.microsoft.com/office/drawing/2010/main" w="12700" algn="ctr">
                    <a:solidFill>
                      <a:srgbClr val="000000"/>
                    </a:solidFill>
                    <a:prstDash val="dash"/>
                    <a:miter lim="800000"/>
                    <a:headEnd/>
                    <a:tailEnd/>
                  </a14:hiddenLine>
                </a:ext>
              </a:extLst>
            </p:spPr>
            <p:txBody>
              <a:bodyPr wrap="none" anchor="ct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lgn="r" eaLnBrk="1" hangingPunct="1">
                  <a:spcBef>
                    <a:spcPct val="0"/>
                  </a:spcBef>
                  <a:buClrTx/>
                  <a:buSzTx/>
                  <a:buFontTx/>
                  <a:buNone/>
                </a:pPr>
                <a:endParaRPr lang="zh-CN" altLang="zh-CN" sz="1800">
                  <a:latin typeface="Arial" panose="020B0604020202020204" pitchFamily="34" charset="0"/>
                </a:endParaRPr>
              </a:p>
            </p:txBody>
          </p:sp>
        </p:grpSp>
        <p:grpSp>
          <p:nvGrpSpPr>
            <p:cNvPr id="27664" name="Group 53">
              <a:extLst>
                <a:ext uri="{FF2B5EF4-FFF2-40B4-BE49-F238E27FC236}">
                  <a16:creationId xmlns:a16="http://schemas.microsoft.com/office/drawing/2014/main" id="{0AF46598-5D44-446E-A10C-F0ACAEDC5B29}"/>
                </a:ext>
              </a:extLst>
            </p:cNvPr>
            <p:cNvGrpSpPr>
              <a:grpSpLocks/>
            </p:cNvGrpSpPr>
            <p:nvPr/>
          </p:nvGrpSpPr>
          <p:grpSpPr bwMode="auto">
            <a:xfrm>
              <a:off x="3379" y="1344"/>
              <a:ext cx="1202" cy="318"/>
              <a:chOff x="2154" y="482"/>
              <a:chExt cx="1202" cy="318"/>
            </a:xfrm>
          </p:grpSpPr>
          <p:sp>
            <p:nvSpPr>
              <p:cNvPr id="27669" name="AutoShape 46">
                <a:extLst>
                  <a:ext uri="{FF2B5EF4-FFF2-40B4-BE49-F238E27FC236}">
                    <a16:creationId xmlns:a16="http://schemas.microsoft.com/office/drawing/2014/main" id="{99916C43-A3DF-4872-9ADE-51F14226B44F}"/>
                  </a:ext>
                </a:extLst>
              </p:cNvPr>
              <p:cNvSpPr>
                <a:spLocks noChangeArrowheads="1"/>
              </p:cNvSpPr>
              <p:nvPr/>
            </p:nvSpPr>
            <p:spPr bwMode="auto">
              <a:xfrm>
                <a:off x="2154" y="482"/>
                <a:ext cx="998" cy="318"/>
              </a:xfrm>
              <a:prstGeom prst="roundRect">
                <a:avLst>
                  <a:gd name="adj" fmla="val 16667"/>
                </a:avLst>
              </a:prstGeom>
              <a:solidFill>
                <a:schemeClr val="bg2">
                  <a:lumMod val="75000"/>
                </a:schemeClr>
              </a:solidFill>
              <a:ln w="9525">
                <a:solidFill>
                  <a:schemeClr val="tx1"/>
                </a:solidFill>
                <a:round/>
                <a:headEnd/>
                <a:tailEnd/>
              </a:ln>
            </p:spPr>
            <p:txBody>
              <a:bodyPr wrap="none" anchor="ctr"/>
              <a:lstStyle>
                <a:lvl1pPr>
                  <a:spcBef>
                    <a:spcPct val="20000"/>
                  </a:spcBef>
                  <a:buClr>
                    <a:schemeClr val="tx2"/>
                  </a:buClr>
                  <a:buSzPct val="50000"/>
                  <a:buFont typeface="Wingdings 2" pitchFamily="18" charset="2"/>
                  <a:buChar char="ß"/>
                  <a:defRPr sz="3200">
                    <a:solidFill>
                      <a:schemeClr val="tx1"/>
                    </a:solidFill>
                    <a:latin typeface="Franklin Gothic Book"/>
                    <a:ea typeface="黑体" pitchFamily="49" charset="-122"/>
                  </a:defRPr>
                </a:lvl1pPr>
                <a:lvl2pPr marL="742950" indent="-285750">
                  <a:spcBef>
                    <a:spcPct val="20000"/>
                  </a:spcBef>
                  <a:buClr>
                    <a:schemeClr val="tx2"/>
                  </a:buClr>
                  <a:buSzPct val="50000"/>
                  <a:buFont typeface="Wingdings 2" pitchFamily="18" charset="2"/>
                  <a:buChar char="Þ"/>
                  <a:defRPr sz="2800">
                    <a:solidFill>
                      <a:schemeClr val="tx1"/>
                    </a:solidFill>
                    <a:latin typeface="Franklin Gothic Book"/>
                    <a:ea typeface="黑体" pitchFamily="49" charset="-122"/>
                  </a:defRPr>
                </a:lvl2pPr>
                <a:lvl3pPr marL="1143000" indent="-228600">
                  <a:spcBef>
                    <a:spcPct val="20000"/>
                  </a:spcBef>
                  <a:buClr>
                    <a:schemeClr val="tx2"/>
                  </a:buClr>
                  <a:buSzPct val="50000"/>
                  <a:buFont typeface="Wingdings 2" pitchFamily="18" charset="2"/>
                  <a:buChar char=""/>
                  <a:defRPr sz="2400">
                    <a:solidFill>
                      <a:schemeClr val="tx1"/>
                    </a:solidFill>
                    <a:latin typeface="Franklin Gothic Book"/>
                    <a:ea typeface="黑体" pitchFamily="49" charset="-122"/>
                  </a:defRPr>
                </a:lvl3pPr>
                <a:lvl4pPr marL="1600200" indent="-228600">
                  <a:spcBef>
                    <a:spcPct val="20000"/>
                  </a:spcBef>
                  <a:buClr>
                    <a:schemeClr val="tx2"/>
                  </a:buClr>
                  <a:buSzPct val="50000"/>
                  <a:buFont typeface="Wingdings 2" pitchFamily="18" charset="2"/>
                  <a:buChar char=""/>
                  <a:defRPr sz="2000">
                    <a:solidFill>
                      <a:schemeClr val="tx1"/>
                    </a:solidFill>
                    <a:latin typeface="Franklin Gothic Book"/>
                    <a:ea typeface="黑体" pitchFamily="49" charset="-122"/>
                  </a:defRPr>
                </a:lvl4pPr>
                <a:lvl5pPr marL="2057400" indent="-228600">
                  <a:spcBef>
                    <a:spcPct val="20000"/>
                  </a:spcBef>
                  <a:buClr>
                    <a:schemeClr val="tx2"/>
                  </a:buClr>
                  <a:buSzPct val="50000"/>
                  <a:buFont typeface="Wingdings 2" pitchFamily="18" charset="2"/>
                  <a:buChar char=""/>
                  <a:defRPr sz="2000">
                    <a:solidFill>
                      <a:schemeClr val="tx1"/>
                    </a:solidFill>
                    <a:latin typeface="Franklin Gothic Book"/>
                    <a:ea typeface="黑体" pitchFamily="49" charset="-122"/>
                  </a:defRPr>
                </a:lvl5pPr>
                <a:lvl6pPr marL="2514600" indent="-228600" fontAlgn="base">
                  <a:spcBef>
                    <a:spcPct val="20000"/>
                  </a:spcBef>
                  <a:spcAft>
                    <a:spcPct val="0"/>
                  </a:spcAft>
                  <a:buClr>
                    <a:schemeClr val="tx2"/>
                  </a:buClr>
                  <a:buSzPct val="50000"/>
                  <a:buFont typeface="Wingdings 2" pitchFamily="18" charset="2"/>
                  <a:buChar char=""/>
                  <a:defRPr sz="2000">
                    <a:solidFill>
                      <a:schemeClr val="tx1"/>
                    </a:solidFill>
                    <a:latin typeface="Franklin Gothic Book"/>
                    <a:ea typeface="黑体" pitchFamily="49" charset="-122"/>
                  </a:defRPr>
                </a:lvl6pPr>
                <a:lvl7pPr marL="2971800" indent="-228600" fontAlgn="base">
                  <a:spcBef>
                    <a:spcPct val="20000"/>
                  </a:spcBef>
                  <a:spcAft>
                    <a:spcPct val="0"/>
                  </a:spcAft>
                  <a:buClr>
                    <a:schemeClr val="tx2"/>
                  </a:buClr>
                  <a:buSzPct val="50000"/>
                  <a:buFont typeface="Wingdings 2" pitchFamily="18" charset="2"/>
                  <a:buChar char=""/>
                  <a:defRPr sz="2000">
                    <a:solidFill>
                      <a:schemeClr val="tx1"/>
                    </a:solidFill>
                    <a:latin typeface="Franklin Gothic Book"/>
                    <a:ea typeface="黑体" pitchFamily="49" charset="-122"/>
                  </a:defRPr>
                </a:lvl7pPr>
                <a:lvl8pPr marL="3429000" indent="-228600" fontAlgn="base">
                  <a:spcBef>
                    <a:spcPct val="20000"/>
                  </a:spcBef>
                  <a:spcAft>
                    <a:spcPct val="0"/>
                  </a:spcAft>
                  <a:buClr>
                    <a:schemeClr val="tx2"/>
                  </a:buClr>
                  <a:buSzPct val="50000"/>
                  <a:buFont typeface="Wingdings 2" pitchFamily="18" charset="2"/>
                  <a:buChar char=""/>
                  <a:defRPr sz="2000">
                    <a:solidFill>
                      <a:schemeClr val="tx1"/>
                    </a:solidFill>
                    <a:latin typeface="Franklin Gothic Book"/>
                    <a:ea typeface="黑体" pitchFamily="49" charset="-122"/>
                  </a:defRPr>
                </a:lvl8pPr>
                <a:lvl9pPr marL="3886200" indent="-228600" fontAlgn="base">
                  <a:spcBef>
                    <a:spcPct val="20000"/>
                  </a:spcBef>
                  <a:spcAft>
                    <a:spcPct val="0"/>
                  </a:spcAft>
                  <a:buClr>
                    <a:schemeClr val="tx2"/>
                  </a:buClr>
                  <a:buSzPct val="50000"/>
                  <a:buFont typeface="Wingdings 2" pitchFamily="18" charset="2"/>
                  <a:buChar char=""/>
                  <a:defRPr sz="2000">
                    <a:solidFill>
                      <a:schemeClr val="tx1"/>
                    </a:solidFill>
                    <a:latin typeface="Franklin Gothic Book"/>
                    <a:ea typeface="黑体" pitchFamily="49" charset="-122"/>
                  </a:defRPr>
                </a:lvl9pPr>
              </a:lstStyle>
              <a:p>
                <a:pPr>
                  <a:spcBef>
                    <a:spcPct val="0"/>
                  </a:spcBef>
                  <a:buClrTx/>
                  <a:buSzTx/>
                  <a:buFontTx/>
                  <a:buNone/>
                  <a:defRPr/>
                </a:pPr>
                <a:endParaRPr lang="zh-CN" altLang="en-US" sz="1800">
                  <a:latin typeface="Arial" pitchFamily="34" charset="0"/>
                </a:endParaRPr>
              </a:p>
            </p:txBody>
          </p:sp>
          <p:sp>
            <p:nvSpPr>
              <p:cNvPr id="4" name="Text Box 49">
                <a:extLst>
                  <a:ext uri="{FF2B5EF4-FFF2-40B4-BE49-F238E27FC236}">
                    <a16:creationId xmlns:a16="http://schemas.microsoft.com/office/drawing/2014/main" id="{B52A3568-C655-4A01-8735-CB6BA6E67090}"/>
                  </a:ext>
                </a:extLst>
              </p:cNvPr>
              <p:cNvSpPr txBox="1">
                <a:spLocks noChangeArrowheads="1"/>
              </p:cNvSpPr>
              <p:nvPr/>
            </p:nvSpPr>
            <p:spPr bwMode="auto">
              <a:xfrm>
                <a:off x="2154" y="527"/>
                <a:ext cx="120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spcBef>
                    <a:spcPct val="50000"/>
                  </a:spcBef>
                  <a:buClrTx/>
                  <a:buSzTx/>
                  <a:buFontTx/>
                  <a:buNone/>
                </a:pPr>
                <a:r>
                  <a:rPr lang="zh-CN" altLang="en-US" sz="1600" b="1">
                    <a:solidFill>
                      <a:srgbClr val="1C1C1C"/>
                    </a:solidFill>
                    <a:latin typeface="Arial" panose="020B0604020202020204" pitchFamily="34" charset="0"/>
                  </a:rPr>
                  <a:t> 收缴结算流程</a:t>
                </a:r>
              </a:p>
            </p:txBody>
          </p:sp>
        </p:grpSp>
        <p:grpSp>
          <p:nvGrpSpPr>
            <p:cNvPr id="27665" name="Group 52">
              <a:extLst>
                <a:ext uri="{FF2B5EF4-FFF2-40B4-BE49-F238E27FC236}">
                  <a16:creationId xmlns:a16="http://schemas.microsoft.com/office/drawing/2014/main" id="{C9938074-0E7A-43BC-9CFA-4D5CD9F2DD2E}"/>
                </a:ext>
              </a:extLst>
            </p:cNvPr>
            <p:cNvGrpSpPr>
              <a:grpSpLocks/>
            </p:cNvGrpSpPr>
            <p:nvPr/>
          </p:nvGrpSpPr>
          <p:grpSpPr bwMode="auto">
            <a:xfrm>
              <a:off x="3334" y="981"/>
              <a:ext cx="1089" cy="318"/>
              <a:chOff x="567" y="708"/>
              <a:chExt cx="1089" cy="318"/>
            </a:xfrm>
          </p:grpSpPr>
          <p:sp>
            <p:nvSpPr>
              <p:cNvPr id="27667" name="AutoShape 50">
                <a:extLst>
                  <a:ext uri="{FF2B5EF4-FFF2-40B4-BE49-F238E27FC236}">
                    <a16:creationId xmlns:a16="http://schemas.microsoft.com/office/drawing/2014/main" id="{97855547-9C31-4ED8-8D04-5F0B22E75E56}"/>
                  </a:ext>
                </a:extLst>
              </p:cNvPr>
              <p:cNvSpPr>
                <a:spLocks noChangeArrowheads="1"/>
              </p:cNvSpPr>
              <p:nvPr/>
            </p:nvSpPr>
            <p:spPr bwMode="auto">
              <a:xfrm>
                <a:off x="612" y="708"/>
                <a:ext cx="998" cy="318"/>
              </a:xfrm>
              <a:prstGeom prst="roundRect">
                <a:avLst>
                  <a:gd name="adj" fmla="val 16667"/>
                </a:avLst>
              </a:prstGeom>
              <a:solidFill>
                <a:schemeClr val="bg2">
                  <a:lumMod val="75000"/>
                </a:schemeClr>
              </a:solidFill>
              <a:ln w="9525">
                <a:solidFill>
                  <a:schemeClr val="tx1"/>
                </a:solidFill>
                <a:round/>
                <a:headEnd/>
                <a:tailEnd/>
              </a:ln>
            </p:spPr>
            <p:txBody>
              <a:bodyPr wrap="none" anchor="ctr"/>
              <a:lstStyle>
                <a:lvl1pPr>
                  <a:spcBef>
                    <a:spcPct val="20000"/>
                  </a:spcBef>
                  <a:buClr>
                    <a:schemeClr val="tx2"/>
                  </a:buClr>
                  <a:buSzPct val="50000"/>
                  <a:buFont typeface="Wingdings 2" pitchFamily="18" charset="2"/>
                  <a:buChar char="ß"/>
                  <a:defRPr sz="3200">
                    <a:solidFill>
                      <a:schemeClr val="tx1"/>
                    </a:solidFill>
                    <a:latin typeface="Franklin Gothic Book"/>
                    <a:ea typeface="黑体" pitchFamily="49" charset="-122"/>
                  </a:defRPr>
                </a:lvl1pPr>
                <a:lvl2pPr marL="742950" indent="-285750">
                  <a:spcBef>
                    <a:spcPct val="20000"/>
                  </a:spcBef>
                  <a:buClr>
                    <a:schemeClr val="tx2"/>
                  </a:buClr>
                  <a:buSzPct val="50000"/>
                  <a:buFont typeface="Wingdings 2" pitchFamily="18" charset="2"/>
                  <a:buChar char="Þ"/>
                  <a:defRPr sz="2800">
                    <a:solidFill>
                      <a:schemeClr val="tx1"/>
                    </a:solidFill>
                    <a:latin typeface="Franklin Gothic Book"/>
                    <a:ea typeface="黑体" pitchFamily="49" charset="-122"/>
                  </a:defRPr>
                </a:lvl2pPr>
                <a:lvl3pPr marL="1143000" indent="-228600">
                  <a:spcBef>
                    <a:spcPct val="20000"/>
                  </a:spcBef>
                  <a:buClr>
                    <a:schemeClr val="tx2"/>
                  </a:buClr>
                  <a:buSzPct val="50000"/>
                  <a:buFont typeface="Wingdings 2" pitchFamily="18" charset="2"/>
                  <a:buChar char=""/>
                  <a:defRPr sz="2400">
                    <a:solidFill>
                      <a:schemeClr val="tx1"/>
                    </a:solidFill>
                    <a:latin typeface="Franklin Gothic Book"/>
                    <a:ea typeface="黑体" pitchFamily="49" charset="-122"/>
                  </a:defRPr>
                </a:lvl3pPr>
                <a:lvl4pPr marL="1600200" indent="-228600">
                  <a:spcBef>
                    <a:spcPct val="20000"/>
                  </a:spcBef>
                  <a:buClr>
                    <a:schemeClr val="tx2"/>
                  </a:buClr>
                  <a:buSzPct val="50000"/>
                  <a:buFont typeface="Wingdings 2" pitchFamily="18" charset="2"/>
                  <a:buChar char=""/>
                  <a:defRPr sz="2000">
                    <a:solidFill>
                      <a:schemeClr val="tx1"/>
                    </a:solidFill>
                    <a:latin typeface="Franklin Gothic Book"/>
                    <a:ea typeface="黑体" pitchFamily="49" charset="-122"/>
                  </a:defRPr>
                </a:lvl4pPr>
                <a:lvl5pPr marL="2057400" indent="-228600">
                  <a:spcBef>
                    <a:spcPct val="20000"/>
                  </a:spcBef>
                  <a:buClr>
                    <a:schemeClr val="tx2"/>
                  </a:buClr>
                  <a:buSzPct val="50000"/>
                  <a:buFont typeface="Wingdings 2" pitchFamily="18" charset="2"/>
                  <a:buChar char=""/>
                  <a:defRPr sz="2000">
                    <a:solidFill>
                      <a:schemeClr val="tx1"/>
                    </a:solidFill>
                    <a:latin typeface="Franklin Gothic Book"/>
                    <a:ea typeface="黑体" pitchFamily="49" charset="-122"/>
                  </a:defRPr>
                </a:lvl5pPr>
                <a:lvl6pPr marL="2514600" indent="-228600" fontAlgn="base">
                  <a:spcBef>
                    <a:spcPct val="20000"/>
                  </a:spcBef>
                  <a:spcAft>
                    <a:spcPct val="0"/>
                  </a:spcAft>
                  <a:buClr>
                    <a:schemeClr val="tx2"/>
                  </a:buClr>
                  <a:buSzPct val="50000"/>
                  <a:buFont typeface="Wingdings 2" pitchFamily="18" charset="2"/>
                  <a:buChar char=""/>
                  <a:defRPr sz="2000">
                    <a:solidFill>
                      <a:schemeClr val="tx1"/>
                    </a:solidFill>
                    <a:latin typeface="Franklin Gothic Book"/>
                    <a:ea typeface="黑体" pitchFamily="49" charset="-122"/>
                  </a:defRPr>
                </a:lvl6pPr>
                <a:lvl7pPr marL="2971800" indent="-228600" fontAlgn="base">
                  <a:spcBef>
                    <a:spcPct val="20000"/>
                  </a:spcBef>
                  <a:spcAft>
                    <a:spcPct val="0"/>
                  </a:spcAft>
                  <a:buClr>
                    <a:schemeClr val="tx2"/>
                  </a:buClr>
                  <a:buSzPct val="50000"/>
                  <a:buFont typeface="Wingdings 2" pitchFamily="18" charset="2"/>
                  <a:buChar char=""/>
                  <a:defRPr sz="2000">
                    <a:solidFill>
                      <a:schemeClr val="tx1"/>
                    </a:solidFill>
                    <a:latin typeface="Franklin Gothic Book"/>
                    <a:ea typeface="黑体" pitchFamily="49" charset="-122"/>
                  </a:defRPr>
                </a:lvl7pPr>
                <a:lvl8pPr marL="3429000" indent="-228600" fontAlgn="base">
                  <a:spcBef>
                    <a:spcPct val="20000"/>
                  </a:spcBef>
                  <a:spcAft>
                    <a:spcPct val="0"/>
                  </a:spcAft>
                  <a:buClr>
                    <a:schemeClr val="tx2"/>
                  </a:buClr>
                  <a:buSzPct val="50000"/>
                  <a:buFont typeface="Wingdings 2" pitchFamily="18" charset="2"/>
                  <a:buChar char=""/>
                  <a:defRPr sz="2000">
                    <a:solidFill>
                      <a:schemeClr val="tx1"/>
                    </a:solidFill>
                    <a:latin typeface="Franklin Gothic Book"/>
                    <a:ea typeface="黑体" pitchFamily="49" charset="-122"/>
                  </a:defRPr>
                </a:lvl8pPr>
                <a:lvl9pPr marL="3886200" indent="-228600" fontAlgn="base">
                  <a:spcBef>
                    <a:spcPct val="20000"/>
                  </a:spcBef>
                  <a:spcAft>
                    <a:spcPct val="0"/>
                  </a:spcAft>
                  <a:buClr>
                    <a:schemeClr val="tx2"/>
                  </a:buClr>
                  <a:buSzPct val="50000"/>
                  <a:buFont typeface="Wingdings 2" pitchFamily="18" charset="2"/>
                  <a:buChar char=""/>
                  <a:defRPr sz="2000">
                    <a:solidFill>
                      <a:schemeClr val="tx1"/>
                    </a:solidFill>
                    <a:latin typeface="Franklin Gothic Book"/>
                    <a:ea typeface="黑体" pitchFamily="49" charset="-122"/>
                  </a:defRPr>
                </a:lvl9pPr>
              </a:lstStyle>
              <a:p>
                <a:pPr>
                  <a:spcBef>
                    <a:spcPct val="0"/>
                  </a:spcBef>
                  <a:buClrTx/>
                  <a:buSzTx/>
                  <a:buFontTx/>
                  <a:buNone/>
                  <a:defRPr/>
                </a:pPr>
                <a:endParaRPr lang="zh-CN" altLang="en-US" sz="1800">
                  <a:latin typeface="Arial" pitchFamily="34" charset="0"/>
                </a:endParaRPr>
              </a:p>
            </p:txBody>
          </p:sp>
          <p:sp>
            <p:nvSpPr>
              <p:cNvPr id="5" name="Text Box 51">
                <a:extLst>
                  <a:ext uri="{FF2B5EF4-FFF2-40B4-BE49-F238E27FC236}">
                    <a16:creationId xmlns:a16="http://schemas.microsoft.com/office/drawing/2014/main" id="{685E86B3-8B2C-449B-89EF-E888D61CDA7A}"/>
                  </a:ext>
                </a:extLst>
              </p:cNvPr>
              <p:cNvSpPr txBox="1">
                <a:spLocks noChangeArrowheads="1"/>
              </p:cNvSpPr>
              <p:nvPr/>
            </p:nvSpPr>
            <p:spPr bwMode="auto">
              <a:xfrm>
                <a:off x="567" y="754"/>
                <a:ext cx="1089"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lgn="ctr" eaLnBrk="1" hangingPunct="1">
                  <a:spcBef>
                    <a:spcPct val="50000"/>
                  </a:spcBef>
                  <a:buClrTx/>
                  <a:buSzTx/>
                  <a:buFontTx/>
                  <a:buNone/>
                </a:pPr>
                <a:r>
                  <a:rPr lang="zh-CN" altLang="en-US" sz="1600" b="1">
                    <a:solidFill>
                      <a:srgbClr val="1C1C1C"/>
                    </a:solidFill>
                    <a:latin typeface="Arial" panose="020B0604020202020204" pitchFamily="34" charset="0"/>
                  </a:rPr>
                  <a:t>收缴结算内容</a:t>
                </a:r>
              </a:p>
            </p:txBody>
          </p:sp>
        </p:grpSp>
      </p:grpSp>
      <p:sp>
        <p:nvSpPr>
          <p:cNvPr id="27661" name="矩形 52">
            <a:extLst>
              <a:ext uri="{FF2B5EF4-FFF2-40B4-BE49-F238E27FC236}">
                <a16:creationId xmlns:a16="http://schemas.microsoft.com/office/drawing/2014/main" id="{6998B35B-29F8-4EC8-9CC9-282885DF1599}"/>
              </a:ext>
            </a:extLst>
          </p:cNvPr>
          <p:cNvSpPr>
            <a:spLocks noChangeArrowheads="1"/>
          </p:cNvSpPr>
          <p:nvPr/>
        </p:nvSpPr>
        <p:spPr bwMode="auto">
          <a:xfrm>
            <a:off x="414338" y="17463"/>
            <a:ext cx="59039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spcBef>
                <a:spcPct val="0"/>
              </a:spcBef>
              <a:buClrTx/>
              <a:buSzTx/>
              <a:buFontTx/>
              <a:buNone/>
            </a:pPr>
            <a:r>
              <a:rPr lang="zh-CN" altLang="en-US" b="1">
                <a:solidFill>
                  <a:srgbClr val="003399"/>
                </a:solidFill>
                <a:latin typeface="Arial" panose="020B0604020202020204" pitchFamily="34" charset="0"/>
              </a:rPr>
              <a:t>第三节 非税收入收缴结算流程</a:t>
            </a:r>
            <a:endParaRPr lang="zh-CN" altLang="en-US" b="1">
              <a:latin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11305"/>
                                        </p:tgtEl>
                                        <p:attrNameLst>
                                          <p:attrName>style.visibility</p:attrName>
                                        </p:attrNameLst>
                                      </p:cBhvr>
                                      <p:to>
                                        <p:strVal val="visible"/>
                                      </p:to>
                                    </p:set>
                                    <p:animEffect transition="in" filter="slide(fromBottom)">
                                      <p:cBhvr>
                                        <p:cTn id="7" dur="1000"/>
                                        <p:tgtEl>
                                          <p:spTgt spid="11305"/>
                                        </p:tgtEl>
                                      </p:cBhvr>
                                    </p:animEffect>
                                  </p:childTnLst>
                                </p:cTn>
                              </p:par>
                            </p:childTnLst>
                          </p:cTn>
                        </p:par>
                        <p:par>
                          <p:cTn id="8" fill="hold" nodeType="afterGroup">
                            <p:stCondLst>
                              <p:cond delay="1000"/>
                            </p:stCondLst>
                            <p:childTnLst>
                              <p:par>
                                <p:cTn id="9" presetID="12" presetClass="entr" presetSubtype="4" fill="hold" nodeType="afterEffect">
                                  <p:stCondLst>
                                    <p:cond delay="0"/>
                                  </p:stCondLst>
                                  <p:childTnLst>
                                    <p:set>
                                      <p:cBhvr>
                                        <p:cTn id="10" dur="1" fill="hold">
                                          <p:stCondLst>
                                            <p:cond delay="0"/>
                                          </p:stCondLst>
                                        </p:cTn>
                                        <p:tgtEl>
                                          <p:spTgt spid="8284"/>
                                        </p:tgtEl>
                                        <p:attrNameLst>
                                          <p:attrName>style.visibility</p:attrName>
                                        </p:attrNameLst>
                                      </p:cBhvr>
                                      <p:to>
                                        <p:strVal val="visible"/>
                                      </p:to>
                                    </p:set>
                                    <p:animEffect transition="in" filter="slide(fromBottom)">
                                      <p:cBhvr>
                                        <p:cTn id="11" dur="1000"/>
                                        <p:tgtEl>
                                          <p:spTgt spid="8284"/>
                                        </p:tgtEl>
                                      </p:cBhvr>
                                    </p:animEffect>
                                  </p:childTnLst>
                                </p:cTn>
                              </p:par>
                            </p:childTnLst>
                          </p:cTn>
                        </p:par>
                        <p:par>
                          <p:cTn id="12" fill="hold" nodeType="afterGroup">
                            <p:stCondLst>
                              <p:cond delay="2000"/>
                            </p:stCondLst>
                            <p:childTnLst>
                              <p:par>
                                <p:cTn id="13" presetID="12" presetClass="entr" presetSubtype="4"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slide(fromBottom)">
                                      <p:cBhvr>
                                        <p:cTn id="15" dur="1000"/>
                                        <p:tgtEl>
                                          <p:spTgt spid="7"/>
                                        </p:tgtEl>
                                      </p:cBhvr>
                                    </p:animEffect>
                                  </p:childTnLst>
                                </p:cTn>
                              </p:par>
                            </p:childTnLst>
                          </p:cTn>
                        </p:par>
                        <p:par>
                          <p:cTn id="16" fill="hold" nodeType="afterGroup">
                            <p:stCondLst>
                              <p:cond delay="3000"/>
                            </p:stCondLst>
                            <p:childTnLst>
                              <p:par>
                                <p:cTn id="17" presetID="12" presetClass="entr" presetSubtype="4" fill="hold" nodeType="afterEffect">
                                  <p:stCondLst>
                                    <p:cond delay="0"/>
                                  </p:stCondLst>
                                  <p:childTnLst>
                                    <p:set>
                                      <p:cBhvr>
                                        <p:cTn id="18" dur="1" fill="hold">
                                          <p:stCondLst>
                                            <p:cond delay="0"/>
                                          </p:stCondLst>
                                        </p:cTn>
                                        <p:tgtEl>
                                          <p:spTgt spid="11306"/>
                                        </p:tgtEl>
                                        <p:attrNameLst>
                                          <p:attrName>style.visibility</p:attrName>
                                        </p:attrNameLst>
                                      </p:cBhvr>
                                      <p:to>
                                        <p:strVal val="visible"/>
                                      </p:to>
                                    </p:set>
                                    <p:animEffect transition="in" filter="slide(fromBottom)">
                                      <p:cBhvr>
                                        <p:cTn id="19" dur="1000"/>
                                        <p:tgtEl>
                                          <p:spTgt spid="11306"/>
                                        </p:tgtEl>
                                      </p:cBhvr>
                                    </p:animEffect>
                                  </p:childTnLst>
                                </p:cTn>
                              </p:par>
                            </p:childTnLst>
                          </p:cTn>
                        </p:par>
                        <p:par>
                          <p:cTn id="20" fill="hold" nodeType="afterGroup">
                            <p:stCondLst>
                              <p:cond delay="4000"/>
                            </p:stCondLst>
                            <p:childTnLst>
                              <p:par>
                                <p:cTn id="21" presetID="12" presetClass="entr" presetSubtype="4" fill="hold" nodeType="afterEffect">
                                  <p:stCondLst>
                                    <p:cond delay="0"/>
                                  </p:stCondLst>
                                  <p:childTnLst>
                                    <p:set>
                                      <p:cBhvr>
                                        <p:cTn id="22" dur="1" fill="hold">
                                          <p:stCondLst>
                                            <p:cond delay="0"/>
                                          </p:stCondLst>
                                        </p:cTn>
                                        <p:tgtEl>
                                          <p:spTgt spid="8285"/>
                                        </p:tgtEl>
                                        <p:attrNameLst>
                                          <p:attrName>style.visibility</p:attrName>
                                        </p:attrNameLst>
                                      </p:cBhvr>
                                      <p:to>
                                        <p:strVal val="visible"/>
                                      </p:to>
                                    </p:set>
                                    <p:animEffect transition="in" filter="slide(fromBottom)">
                                      <p:cBhvr>
                                        <p:cTn id="23" dur="1000"/>
                                        <p:tgtEl>
                                          <p:spTgt spid="8285"/>
                                        </p:tgtEl>
                                      </p:cBhvr>
                                    </p:animEffect>
                                  </p:childTnLst>
                                </p:cTn>
                              </p:par>
                            </p:childTnLst>
                          </p:cTn>
                        </p:par>
                        <p:par>
                          <p:cTn id="24" fill="hold" nodeType="afterGroup">
                            <p:stCondLst>
                              <p:cond delay="5000"/>
                            </p:stCondLst>
                            <p:childTnLst>
                              <p:par>
                                <p:cTn id="25" presetID="12" presetClass="entr" presetSubtype="4" fill="hold" nodeType="afterEffect">
                                  <p:stCondLst>
                                    <p:cond delay="0"/>
                                  </p:stCondLst>
                                  <p:childTnLst>
                                    <p:set>
                                      <p:cBhvr>
                                        <p:cTn id="26" dur="1" fill="hold">
                                          <p:stCondLst>
                                            <p:cond delay="0"/>
                                          </p:stCondLst>
                                        </p:cTn>
                                        <p:tgtEl>
                                          <p:spTgt spid="8283"/>
                                        </p:tgtEl>
                                        <p:attrNameLst>
                                          <p:attrName>style.visibility</p:attrName>
                                        </p:attrNameLst>
                                      </p:cBhvr>
                                      <p:to>
                                        <p:strVal val="visible"/>
                                      </p:to>
                                    </p:set>
                                    <p:animEffect transition="in" filter="slide(fromBottom)">
                                      <p:cBhvr>
                                        <p:cTn id="27" dur="1000"/>
                                        <p:tgtEl>
                                          <p:spTgt spid="82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 name="日期占位符 1">
            <a:extLst>
              <a:ext uri="{FF2B5EF4-FFF2-40B4-BE49-F238E27FC236}">
                <a16:creationId xmlns:a16="http://schemas.microsoft.com/office/drawing/2014/main" id="{6B736AE7-0820-4094-AC36-E9F1D21105EA}"/>
              </a:ext>
            </a:extLst>
          </p:cNvPr>
          <p:cNvSpPr>
            <a:spLocks noGrp="1"/>
          </p:cNvSpPr>
          <p:nvPr>
            <p:ph type="dt" sz="quarter" idx="10"/>
          </p:nvPr>
        </p:nvSpPr>
        <p:spPr/>
        <p:txBody>
          <a:bodyPr/>
          <a:lstStyle/>
          <a:p>
            <a:pPr>
              <a:defRPr/>
            </a:pPr>
            <a:fld id="{CDAA04D8-2C2F-44DB-B9D3-384F194A80F7}" type="datetime3">
              <a:rPr lang="zh-CN" altLang="en-US"/>
              <a:pPr>
                <a:defRPr/>
              </a:pPr>
              <a:t>2018年12月13日星期四</a:t>
            </a:fld>
            <a:endParaRPr lang="en-US" altLang="zh-CN"/>
          </a:p>
        </p:txBody>
      </p:sp>
      <p:sp>
        <p:nvSpPr>
          <p:cNvPr id="52" name="灯片编号占位符 3">
            <a:extLst>
              <a:ext uri="{FF2B5EF4-FFF2-40B4-BE49-F238E27FC236}">
                <a16:creationId xmlns:a16="http://schemas.microsoft.com/office/drawing/2014/main" id="{32AB1403-1945-4284-A878-5AE8CED47DAA}"/>
              </a:ext>
            </a:extLst>
          </p:cNvPr>
          <p:cNvSpPr>
            <a:spLocks noGrp="1"/>
          </p:cNvSpPr>
          <p:nvPr>
            <p:ph type="sldNum" sz="quarter" idx="11"/>
          </p:nvPr>
        </p:nvSpPr>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2CEC8FE6-04C6-45CC-B4C1-189C3453D2EB}" type="slidenum">
              <a:rPr lang="zh-CN" altLang="en-US">
                <a:solidFill>
                  <a:srgbClr val="636363"/>
                </a:solidFill>
              </a:rPr>
              <a:pPr eaLnBrk="1" hangingPunct="1"/>
              <a:t>14</a:t>
            </a:fld>
            <a:endParaRPr lang="en-US" altLang="zh-CN">
              <a:solidFill>
                <a:srgbClr val="636363"/>
              </a:solidFill>
            </a:endParaRPr>
          </a:p>
        </p:txBody>
      </p:sp>
      <p:sp>
        <p:nvSpPr>
          <p:cNvPr id="57348" name="Rectangle 4">
            <a:extLst>
              <a:ext uri="{FF2B5EF4-FFF2-40B4-BE49-F238E27FC236}">
                <a16:creationId xmlns:a16="http://schemas.microsoft.com/office/drawing/2014/main" id="{ADCDC00F-E8F4-4947-91D7-3BCFE115980D}"/>
              </a:ext>
            </a:extLst>
          </p:cNvPr>
          <p:cNvSpPr>
            <a:spLocks noGrp="1" noRot="1" noChangeArrowheads="1"/>
          </p:cNvSpPr>
          <p:nvPr>
            <p:ph type="body" sz="half" idx="4294967295"/>
          </p:nvPr>
        </p:nvSpPr>
        <p:spPr>
          <a:xfrm>
            <a:off x="250825" y="1566863"/>
            <a:ext cx="4194175" cy="4194175"/>
          </a:xfrm>
        </p:spPr>
        <p:txBody>
          <a:bodyPr rtlCol="0">
            <a:normAutofit/>
          </a:bodyPr>
          <a:lstStyle/>
          <a:p>
            <a:pPr eaLnBrk="1" fontAlgn="auto" hangingPunct="1">
              <a:spcAft>
                <a:spcPts val="0"/>
              </a:spcAft>
              <a:buFont typeface="Wingdings 2"/>
              <a:buChar char="ß"/>
              <a:defRPr/>
            </a:pPr>
            <a:r>
              <a:rPr lang="zh-CN" altLang="en-US" b="1" dirty="0">
                <a:solidFill>
                  <a:srgbClr val="000000"/>
                </a:solidFill>
                <a:effectLst>
                  <a:outerShdw blurRad="38100" dist="38100" dir="2700000" algn="tl">
                    <a:srgbClr val="C0C0C0"/>
                  </a:outerShdw>
                </a:effectLst>
                <a:latin typeface="黑体" pitchFamily="2" charset="-122"/>
              </a:rPr>
              <a:t>汇缴结算户定义</a:t>
            </a:r>
            <a:endParaRPr lang="en-US" altLang="zh-CN" b="1" dirty="0">
              <a:solidFill>
                <a:srgbClr val="000000"/>
              </a:solidFill>
              <a:effectLst>
                <a:outerShdw blurRad="38100" dist="38100" dir="2700000" algn="tl">
                  <a:srgbClr val="C0C0C0"/>
                </a:outerShdw>
              </a:effectLst>
              <a:latin typeface="黑体" pitchFamily="2" charset="-122"/>
            </a:endParaRPr>
          </a:p>
          <a:p>
            <a:pPr eaLnBrk="1" fontAlgn="auto" hangingPunct="1">
              <a:spcAft>
                <a:spcPts val="0"/>
              </a:spcAft>
              <a:buFont typeface="Wingdings" pitchFamily="2" charset="2"/>
              <a:buNone/>
              <a:defRPr/>
            </a:pPr>
            <a:r>
              <a:rPr lang="zh-CN" altLang="en-US" sz="2000" b="1" dirty="0">
                <a:solidFill>
                  <a:srgbClr val="000000"/>
                </a:solidFill>
                <a:effectLst>
                  <a:outerShdw blurRad="38100" dist="38100" dir="2700000" algn="tl">
                    <a:srgbClr val="C0C0C0"/>
                  </a:outerShdw>
                </a:effectLst>
                <a:latin typeface="黑体" pitchFamily="2" charset="-122"/>
              </a:rPr>
              <a:t>   </a:t>
            </a:r>
          </a:p>
          <a:p>
            <a:pPr eaLnBrk="1" fontAlgn="auto" hangingPunct="1">
              <a:spcAft>
                <a:spcPts val="0"/>
              </a:spcAft>
              <a:buFont typeface="Wingdings" pitchFamily="2" charset="2"/>
              <a:buNone/>
              <a:defRPr/>
            </a:pPr>
            <a:r>
              <a:rPr lang="zh-CN" altLang="en-US" sz="2000" b="1" dirty="0">
                <a:solidFill>
                  <a:srgbClr val="000000"/>
                </a:solidFill>
                <a:effectLst>
                  <a:outerShdw blurRad="38100" dist="38100" dir="2700000" algn="tl">
                    <a:srgbClr val="C0C0C0"/>
                  </a:outerShdw>
                </a:effectLst>
                <a:latin typeface="黑体" pitchFamily="2" charset="-122"/>
              </a:rPr>
              <a:t>   </a:t>
            </a:r>
            <a:r>
              <a:rPr lang="en-US" altLang="zh-CN" sz="1800" b="1" dirty="0">
                <a:solidFill>
                  <a:srgbClr val="000000"/>
                </a:solidFill>
                <a:effectLst>
                  <a:outerShdw blurRad="38100" dist="38100" dir="2700000" algn="tl">
                    <a:srgbClr val="C0C0C0"/>
                  </a:outerShdw>
                </a:effectLst>
                <a:latin typeface="Arial"/>
              </a:rPr>
              <a:t>——</a:t>
            </a:r>
            <a:r>
              <a:rPr lang="zh-CN" altLang="en-US" sz="2800" b="1" dirty="0">
                <a:solidFill>
                  <a:srgbClr val="000000"/>
                </a:solidFill>
                <a:effectLst>
                  <a:outerShdw blurRad="38100" dist="38100" dir="2700000" algn="tl">
                    <a:srgbClr val="C0C0C0"/>
                  </a:outerShdw>
                </a:effectLst>
                <a:latin typeface="黑体" pitchFamily="2" charset="-122"/>
              </a:rPr>
              <a:t>非税收入汇缴结算户是财政部门在各代理银行设立的专门用于非税收入管理机构归集、记录、结算非税收入款项的账户。</a:t>
            </a:r>
          </a:p>
        </p:txBody>
      </p:sp>
      <p:graphicFrame>
        <p:nvGraphicFramePr>
          <p:cNvPr id="1026" name="Object 11">
            <a:extLst>
              <a:ext uri="{FF2B5EF4-FFF2-40B4-BE49-F238E27FC236}">
                <a16:creationId xmlns:a16="http://schemas.microsoft.com/office/drawing/2014/main" id="{6F92715E-43BF-4426-A4DF-0E07E78A5925}"/>
              </a:ext>
            </a:extLst>
          </p:cNvPr>
          <p:cNvGraphicFramePr>
            <a:graphicFrameLocks noChangeAspect="1"/>
          </p:cNvGraphicFramePr>
          <p:nvPr>
            <p:ph sz="half" idx="4294967295"/>
          </p:nvPr>
        </p:nvGraphicFramePr>
        <p:xfrm>
          <a:off x="4822825" y="2641600"/>
          <a:ext cx="4321175" cy="2974975"/>
        </p:xfrm>
        <a:graphic>
          <a:graphicData uri="http://schemas.openxmlformats.org/presentationml/2006/ole">
            <mc:AlternateContent xmlns:mc="http://schemas.openxmlformats.org/markup-compatibility/2006">
              <mc:Choice xmlns:v="urn:schemas-microsoft-com:vml" Requires="v">
                <p:oleObj spid="_x0000_s28680" name="CorelDRAW" r:id="rId3" imgW="3952875" imgH="2724150" progId="CorelDRAW.Graphic.9">
                  <p:embed/>
                </p:oleObj>
              </mc:Choice>
              <mc:Fallback>
                <p:oleObj name="CorelDRAW" r:id="rId3" imgW="3952875" imgH="2724150" progId="CorelDRAW.Graphic.9">
                  <p:embed/>
                  <p:pic>
                    <p:nvPicPr>
                      <p:cNvPr id="0" name="Object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2825" y="2641600"/>
                        <a:ext cx="4321175" cy="297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57358" name="Picture 14" descr="20120329_161338">
            <a:extLst>
              <a:ext uri="{FF2B5EF4-FFF2-40B4-BE49-F238E27FC236}">
                <a16:creationId xmlns:a16="http://schemas.microsoft.com/office/drawing/2014/main" id="{6866D346-AF6F-4E41-A1E6-42DD62266B8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682727">
            <a:off x="6300788" y="1773238"/>
            <a:ext cx="1470025" cy="214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9" name="矩形 52">
            <a:extLst>
              <a:ext uri="{FF2B5EF4-FFF2-40B4-BE49-F238E27FC236}">
                <a16:creationId xmlns:a16="http://schemas.microsoft.com/office/drawing/2014/main" id="{E375149E-3D7B-4C33-AAF7-C4E63DAE7E3A}"/>
              </a:ext>
            </a:extLst>
          </p:cNvPr>
          <p:cNvSpPr>
            <a:spLocks noChangeArrowheads="1"/>
          </p:cNvSpPr>
          <p:nvPr/>
        </p:nvSpPr>
        <p:spPr bwMode="auto">
          <a:xfrm>
            <a:off x="684213" y="0"/>
            <a:ext cx="43926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spcBef>
                <a:spcPct val="0"/>
              </a:spcBef>
              <a:buClrTx/>
              <a:buSzTx/>
              <a:buFontTx/>
              <a:buNone/>
            </a:pPr>
            <a:r>
              <a:rPr lang="zh-CN" altLang="en-US">
                <a:latin typeface="黑体" panose="02010609060101010101" pitchFamily="49" charset="-122"/>
              </a:rPr>
              <a:t>非税收入汇缴结算户</a:t>
            </a:r>
            <a:endParaRPr lang="zh-CN" altLang="en-US" b="1">
              <a:latin typeface="黑体" panose="020106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57348">
                                            <p:txEl>
                                              <p:pRg st="0" end="0"/>
                                            </p:txEl>
                                          </p:spTgt>
                                        </p:tgtEl>
                                        <p:attrNameLst>
                                          <p:attrName>style.visibility</p:attrName>
                                        </p:attrNameLst>
                                      </p:cBhvr>
                                      <p:to>
                                        <p:strVal val="visible"/>
                                      </p:to>
                                    </p:set>
                                    <p:animEffect transition="in" filter="wipe(left)">
                                      <p:cBhvr>
                                        <p:cTn id="7" dur="500"/>
                                        <p:tgtEl>
                                          <p:spTgt spid="57348">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57348">
                                            <p:txEl>
                                              <p:pRg st="2" end="2"/>
                                            </p:txEl>
                                          </p:spTgt>
                                        </p:tgtEl>
                                        <p:attrNameLst>
                                          <p:attrName>style.visibility</p:attrName>
                                        </p:attrNameLst>
                                      </p:cBhvr>
                                      <p:to>
                                        <p:strVal val="visible"/>
                                      </p:to>
                                    </p:set>
                                    <p:animEffect transition="in" filter="wipe(left)">
                                      <p:cBhvr>
                                        <p:cTn id="10" dur="500"/>
                                        <p:tgtEl>
                                          <p:spTgt spid="57348">
                                            <p:txEl>
                                              <p:pRg st="2" end="2"/>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checkerboard(across)">
                                      <p:cBhvr>
                                        <p:cTn id="13" dur="1000"/>
                                        <p:tgtEl>
                                          <p:spTgt spid="1026"/>
                                        </p:tgtEl>
                                      </p:cBhvr>
                                    </p:animEffect>
                                  </p:childTnLst>
                                </p:cTn>
                              </p:par>
                              <p:par>
                                <p:cTn id="14" presetID="31" presetClass="entr" presetSubtype="0" fill="hold" nodeType="withEffect">
                                  <p:stCondLst>
                                    <p:cond delay="0"/>
                                  </p:stCondLst>
                                  <p:iterate type="lt">
                                    <p:tmPct val="5000"/>
                                  </p:iterate>
                                  <p:childTnLst>
                                    <p:set>
                                      <p:cBhvr>
                                        <p:cTn id="15" dur="1" fill="hold">
                                          <p:stCondLst>
                                            <p:cond delay="0"/>
                                          </p:stCondLst>
                                        </p:cTn>
                                        <p:tgtEl>
                                          <p:spTgt spid="57358"/>
                                        </p:tgtEl>
                                        <p:attrNameLst>
                                          <p:attrName>style.visibility</p:attrName>
                                        </p:attrNameLst>
                                      </p:cBhvr>
                                      <p:to>
                                        <p:strVal val="visible"/>
                                      </p:to>
                                    </p:set>
                                    <p:anim calcmode="lin" valueType="num">
                                      <p:cBhvr>
                                        <p:cTn id="16" dur="1000" fill="hold"/>
                                        <p:tgtEl>
                                          <p:spTgt spid="57358"/>
                                        </p:tgtEl>
                                        <p:attrNameLst>
                                          <p:attrName>ppt_w</p:attrName>
                                        </p:attrNameLst>
                                      </p:cBhvr>
                                      <p:tavLst>
                                        <p:tav tm="0">
                                          <p:val>
                                            <p:fltVal val="0"/>
                                          </p:val>
                                        </p:tav>
                                        <p:tav tm="100000">
                                          <p:val>
                                            <p:strVal val="#ppt_w"/>
                                          </p:val>
                                        </p:tav>
                                      </p:tavLst>
                                    </p:anim>
                                    <p:anim calcmode="lin" valueType="num">
                                      <p:cBhvr>
                                        <p:cTn id="17" dur="1000" fill="hold"/>
                                        <p:tgtEl>
                                          <p:spTgt spid="57358"/>
                                        </p:tgtEl>
                                        <p:attrNameLst>
                                          <p:attrName>ppt_h</p:attrName>
                                        </p:attrNameLst>
                                      </p:cBhvr>
                                      <p:tavLst>
                                        <p:tav tm="0">
                                          <p:val>
                                            <p:fltVal val="0"/>
                                          </p:val>
                                        </p:tav>
                                        <p:tav tm="100000">
                                          <p:val>
                                            <p:strVal val="#ppt_h"/>
                                          </p:val>
                                        </p:tav>
                                      </p:tavLst>
                                    </p:anim>
                                    <p:anim calcmode="lin" valueType="num">
                                      <p:cBhvr>
                                        <p:cTn id="18" dur="1000" fill="hold"/>
                                        <p:tgtEl>
                                          <p:spTgt spid="57358"/>
                                        </p:tgtEl>
                                        <p:attrNameLst>
                                          <p:attrName>style.rotation</p:attrName>
                                        </p:attrNameLst>
                                      </p:cBhvr>
                                      <p:tavLst>
                                        <p:tav tm="0">
                                          <p:val>
                                            <p:fltVal val="90"/>
                                          </p:val>
                                        </p:tav>
                                        <p:tav tm="100000">
                                          <p:val>
                                            <p:fltVal val="0"/>
                                          </p:val>
                                        </p:tav>
                                      </p:tavLst>
                                    </p:anim>
                                    <p:animEffect transition="in" filter="fade">
                                      <p:cBhvr>
                                        <p:cTn id="19" dur="1000"/>
                                        <p:tgtEl>
                                          <p:spTgt spid="573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0" name="日期占位符 1">
            <a:extLst>
              <a:ext uri="{FF2B5EF4-FFF2-40B4-BE49-F238E27FC236}">
                <a16:creationId xmlns:a16="http://schemas.microsoft.com/office/drawing/2014/main" id="{4054AAC5-4D05-40F5-99F2-007C7B60BE8D}"/>
              </a:ext>
            </a:extLst>
          </p:cNvPr>
          <p:cNvSpPr>
            <a:spLocks noGrp="1"/>
          </p:cNvSpPr>
          <p:nvPr>
            <p:ph type="dt" sz="quarter" idx="10"/>
          </p:nvPr>
        </p:nvSpPr>
        <p:spPr/>
        <p:txBody>
          <a:bodyPr/>
          <a:lstStyle/>
          <a:p>
            <a:pPr>
              <a:defRPr/>
            </a:pPr>
            <a:fld id="{1510AF24-A9FF-4949-BE64-A9C08DBD74FC}" type="datetime3">
              <a:rPr lang="zh-CN" altLang="en-US"/>
              <a:pPr>
                <a:defRPr/>
              </a:pPr>
              <a:t>2018年12月13日星期四</a:t>
            </a:fld>
            <a:endParaRPr lang="en-US" altLang="zh-CN"/>
          </a:p>
        </p:txBody>
      </p:sp>
      <p:sp>
        <p:nvSpPr>
          <p:cNvPr id="93" name="灯片编号占位符 3">
            <a:extLst>
              <a:ext uri="{FF2B5EF4-FFF2-40B4-BE49-F238E27FC236}">
                <a16:creationId xmlns:a16="http://schemas.microsoft.com/office/drawing/2014/main" id="{A4CB936F-8CD7-4AD7-8D3D-A55D6D799404}"/>
              </a:ext>
            </a:extLst>
          </p:cNvPr>
          <p:cNvSpPr>
            <a:spLocks noGrp="1"/>
          </p:cNvSpPr>
          <p:nvPr>
            <p:ph type="sldNum" sz="quarter" idx="11"/>
          </p:nvPr>
        </p:nvSpPr>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3A56D209-94A3-4803-8EAE-784BA0B48562}" type="slidenum">
              <a:rPr lang="zh-CN" altLang="en-US">
                <a:solidFill>
                  <a:srgbClr val="636363"/>
                </a:solidFill>
              </a:rPr>
              <a:pPr eaLnBrk="1" hangingPunct="1"/>
              <a:t>15</a:t>
            </a:fld>
            <a:endParaRPr lang="en-US" altLang="zh-CN">
              <a:solidFill>
                <a:srgbClr val="636363"/>
              </a:solidFill>
            </a:endParaRPr>
          </a:p>
        </p:txBody>
      </p:sp>
      <p:sp>
        <p:nvSpPr>
          <p:cNvPr id="58370" name="Rectangle 2">
            <a:extLst>
              <a:ext uri="{FF2B5EF4-FFF2-40B4-BE49-F238E27FC236}">
                <a16:creationId xmlns:a16="http://schemas.microsoft.com/office/drawing/2014/main" id="{B3E454E8-DDE0-4ACD-8976-F7D65D9527AC}"/>
              </a:ext>
            </a:extLst>
          </p:cNvPr>
          <p:cNvSpPr>
            <a:spLocks noGrp="1" noRot="1" noChangeArrowheads="1"/>
          </p:cNvSpPr>
          <p:nvPr>
            <p:ph type="title" idx="4294967295"/>
          </p:nvPr>
        </p:nvSpPr>
        <p:spPr>
          <a:xfrm>
            <a:off x="0" y="549275"/>
            <a:ext cx="8540750" cy="495300"/>
          </a:xfrm>
        </p:spPr>
        <p:txBody>
          <a:bodyPr rtlCol="0">
            <a:normAutofit fontScale="90000"/>
          </a:bodyPr>
          <a:lstStyle/>
          <a:p>
            <a:pPr eaLnBrk="1" fontAlgn="auto" hangingPunct="1">
              <a:spcAft>
                <a:spcPts val="0"/>
              </a:spcAft>
              <a:defRPr/>
            </a:pPr>
            <a:r>
              <a:rPr lang="zh-CN" altLang="en-US" sz="2800" b="1">
                <a:solidFill>
                  <a:srgbClr val="000000"/>
                </a:solidFill>
                <a:effectLst>
                  <a:outerShdw blurRad="38100" dist="38100" dir="2700000" algn="tl">
                    <a:srgbClr val="C0C0C0"/>
                  </a:outerShdw>
                </a:effectLst>
                <a:latin typeface="黑体" pitchFamily="2" charset="-122"/>
              </a:rPr>
              <a:t>汇缴结算户的功能作用（</a:t>
            </a:r>
            <a:r>
              <a:rPr lang="en-US" altLang="zh-CN" sz="2800" b="1">
                <a:solidFill>
                  <a:srgbClr val="000000"/>
                </a:solidFill>
                <a:effectLst>
                  <a:outerShdw blurRad="38100" dist="38100" dir="2700000" algn="tl">
                    <a:srgbClr val="C0C0C0"/>
                  </a:outerShdw>
                </a:effectLst>
                <a:latin typeface="黑体" pitchFamily="2" charset="-122"/>
              </a:rPr>
              <a:t>1</a:t>
            </a:r>
            <a:r>
              <a:rPr lang="zh-CN" altLang="en-US" sz="2800" b="1">
                <a:solidFill>
                  <a:srgbClr val="000000"/>
                </a:solidFill>
                <a:effectLst>
                  <a:outerShdw blurRad="38100" dist="38100" dir="2700000" algn="tl">
                    <a:srgbClr val="C0C0C0"/>
                  </a:outerShdw>
                </a:effectLst>
                <a:latin typeface="黑体" pitchFamily="2" charset="-122"/>
              </a:rPr>
              <a:t>）</a:t>
            </a:r>
          </a:p>
        </p:txBody>
      </p:sp>
      <p:grpSp>
        <p:nvGrpSpPr>
          <p:cNvPr id="12379" name="Group 91">
            <a:extLst>
              <a:ext uri="{FF2B5EF4-FFF2-40B4-BE49-F238E27FC236}">
                <a16:creationId xmlns:a16="http://schemas.microsoft.com/office/drawing/2014/main" id="{090FD448-EAD9-4852-8134-40D5EF17392A}"/>
              </a:ext>
            </a:extLst>
          </p:cNvPr>
          <p:cNvGrpSpPr>
            <a:grpSpLocks/>
          </p:cNvGrpSpPr>
          <p:nvPr/>
        </p:nvGrpSpPr>
        <p:grpSpPr bwMode="auto">
          <a:xfrm>
            <a:off x="179388" y="2276475"/>
            <a:ext cx="8964612" cy="4124325"/>
            <a:chOff x="113" y="1434"/>
            <a:chExt cx="5647" cy="2598"/>
          </a:xfrm>
        </p:grpSpPr>
        <p:grpSp>
          <p:nvGrpSpPr>
            <p:cNvPr id="29711" name="Group 90">
              <a:extLst>
                <a:ext uri="{FF2B5EF4-FFF2-40B4-BE49-F238E27FC236}">
                  <a16:creationId xmlns:a16="http://schemas.microsoft.com/office/drawing/2014/main" id="{46BCF4CA-8946-4DA2-A1B9-39AF26B11DDF}"/>
                </a:ext>
              </a:extLst>
            </p:cNvPr>
            <p:cNvGrpSpPr>
              <a:grpSpLocks/>
            </p:cNvGrpSpPr>
            <p:nvPr/>
          </p:nvGrpSpPr>
          <p:grpSpPr bwMode="auto">
            <a:xfrm>
              <a:off x="182" y="1434"/>
              <a:ext cx="5578" cy="2598"/>
              <a:chOff x="182" y="1344"/>
              <a:chExt cx="5578" cy="2598"/>
            </a:xfrm>
          </p:grpSpPr>
          <p:sp>
            <p:nvSpPr>
              <p:cNvPr id="29713" name="AutoShape 9">
                <a:extLst>
                  <a:ext uri="{FF2B5EF4-FFF2-40B4-BE49-F238E27FC236}">
                    <a16:creationId xmlns:a16="http://schemas.microsoft.com/office/drawing/2014/main" id="{F4861BC5-0BDB-47A4-8263-EE5BAE7505F3}"/>
                  </a:ext>
                </a:extLst>
              </p:cNvPr>
              <p:cNvSpPr>
                <a:spLocks noChangeArrowheads="1"/>
              </p:cNvSpPr>
              <p:nvPr/>
            </p:nvSpPr>
            <p:spPr bwMode="gray">
              <a:xfrm flipV="1">
                <a:off x="298" y="1344"/>
                <a:ext cx="4096" cy="351"/>
              </a:xfrm>
              <a:custGeom>
                <a:avLst/>
                <a:gdLst>
                  <a:gd name="T0" fmla="*/ 40425 w 21600"/>
                  <a:gd name="T1" fmla="*/ 1 h 21600"/>
                  <a:gd name="T2" fmla="*/ 22170 w 21600"/>
                  <a:gd name="T3" fmla="*/ 2 h 21600"/>
                  <a:gd name="T4" fmla="*/ 3915 w 21600"/>
                  <a:gd name="T5" fmla="*/ 1 h 21600"/>
                  <a:gd name="T6" fmla="*/ 22170 w 21600"/>
                  <a:gd name="T7" fmla="*/ 0 h 21600"/>
                  <a:gd name="T8" fmla="*/ 0 60000 65536"/>
                  <a:gd name="T9" fmla="*/ 0 60000 65536"/>
                  <a:gd name="T10" fmla="*/ 0 60000 65536"/>
                  <a:gd name="T11" fmla="*/ 0 60000 65536"/>
                  <a:gd name="T12" fmla="*/ 3707 w 21600"/>
                  <a:gd name="T13" fmla="*/ 3692 h 21600"/>
                  <a:gd name="T14" fmla="*/ 17893 w 21600"/>
                  <a:gd name="T15" fmla="*/ 17908 h 21600"/>
                </a:gdLst>
                <a:ahLst/>
                <a:cxnLst>
                  <a:cxn ang="T8">
                    <a:pos x="T0" y="T1"/>
                  </a:cxn>
                  <a:cxn ang="T9">
                    <a:pos x="T2" y="T3"/>
                  </a:cxn>
                  <a:cxn ang="T10">
                    <a:pos x="T4" y="T5"/>
                  </a:cxn>
                  <a:cxn ang="T11">
                    <a:pos x="T6" y="T7"/>
                  </a:cxn>
                </a:cxnLst>
                <a:rect l="T12" t="T13" r="T14" b="T15"/>
                <a:pathLst>
                  <a:path w="21600" h="21600">
                    <a:moveTo>
                      <a:pt x="0" y="0"/>
                    </a:moveTo>
                    <a:lnTo>
                      <a:pt x="3813" y="21600"/>
                    </a:lnTo>
                    <a:lnTo>
                      <a:pt x="17787" y="21600"/>
                    </a:lnTo>
                    <a:lnTo>
                      <a:pt x="21600" y="0"/>
                    </a:lnTo>
                    <a:lnTo>
                      <a:pt x="0" y="0"/>
                    </a:lnTo>
                    <a:close/>
                  </a:path>
                </a:pathLst>
              </a:custGeom>
              <a:gradFill rotWithShape="1">
                <a:gsLst>
                  <a:gs pos="0">
                    <a:schemeClr val="accent1">
                      <a:alpha val="39998"/>
                    </a:schemeClr>
                  </a:gs>
                  <a:gs pos="100000">
                    <a:srgbClr val="FFFFFF">
                      <a:alpha val="0"/>
                    </a:srgbClr>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wrap="none" anchor="ctr"/>
              <a:lstStyle/>
              <a:p>
                <a:endParaRPr lang="zh-CN" altLang="en-US"/>
              </a:p>
            </p:txBody>
          </p:sp>
          <p:sp>
            <p:nvSpPr>
              <p:cNvPr id="29714" name="Freeform 64">
                <a:extLst>
                  <a:ext uri="{FF2B5EF4-FFF2-40B4-BE49-F238E27FC236}">
                    <a16:creationId xmlns:a16="http://schemas.microsoft.com/office/drawing/2014/main" id="{DB0BB970-3604-4A98-8AD4-9549128769E6}"/>
                  </a:ext>
                </a:extLst>
              </p:cNvPr>
              <p:cNvSpPr>
                <a:spLocks/>
              </p:cNvSpPr>
              <p:nvPr/>
            </p:nvSpPr>
            <p:spPr bwMode="auto">
              <a:xfrm>
                <a:off x="581" y="3548"/>
                <a:ext cx="3998" cy="173"/>
              </a:xfrm>
              <a:custGeom>
                <a:avLst/>
                <a:gdLst>
                  <a:gd name="T0" fmla="*/ 0 w 1737"/>
                  <a:gd name="T1" fmla="*/ 1264151 h 104"/>
                  <a:gd name="T2" fmla="*/ 6059336 w 1737"/>
                  <a:gd name="T3" fmla="*/ 0 h 104"/>
                  <a:gd name="T4" fmla="*/ 77390105 w 1737"/>
                  <a:gd name="T5" fmla="*/ 0 h 104"/>
                  <a:gd name="T6" fmla="*/ 71330781 w 1737"/>
                  <a:gd name="T7" fmla="*/ 1264151 h 104"/>
                  <a:gd name="T8" fmla="*/ 0 w 1737"/>
                  <a:gd name="T9" fmla="*/ 1264151 h 104"/>
                  <a:gd name="T10" fmla="*/ 0 60000 65536"/>
                  <a:gd name="T11" fmla="*/ 0 60000 65536"/>
                  <a:gd name="T12" fmla="*/ 0 60000 65536"/>
                  <a:gd name="T13" fmla="*/ 0 60000 65536"/>
                  <a:gd name="T14" fmla="*/ 0 60000 65536"/>
                  <a:gd name="T15" fmla="*/ 0 w 1737"/>
                  <a:gd name="T16" fmla="*/ 0 h 104"/>
                  <a:gd name="T17" fmla="*/ 1737 w 1737"/>
                  <a:gd name="T18" fmla="*/ 104 h 104"/>
                </a:gdLst>
                <a:ahLst/>
                <a:cxnLst>
                  <a:cxn ang="T10">
                    <a:pos x="T0" y="T1"/>
                  </a:cxn>
                  <a:cxn ang="T11">
                    <a:pos x="T2" y="T3"/>
                  </a:cxn>
                  <a:cxn ang="T12">
                    <a:pos x="T4" y="T5"/>
                  </a:cxn>
                  <a:cxn ang="T13">
                    <a:pos x="T6" y="T7"/>
                  </a:cxn>
                  <a:cxn ang="T14">
                    <a:pos x="T8" y="T9"/>
                  </a:cxn>
                </a:cxnLst>
                <a:rect l="T15" t="T16" r="T17" b="T18"/>
                <a:pathLst>
                  <a:path w="1737" h="104">
                    <a:moveTo>
                      <a:pt x="0" y="104"/>
                    </a:moveTo>
                    <a:lnTo>
                      <a:pt x="136" y="0"/>
                    </a:lnTo>
                    <a:lnTo>
                      <a:pt x="1737" y="0"/>
                    </a:lnTo>
                    <a:lnTo>
                      <a:pt x="1601" y="104"/>
                    </a:lnTo>
                    <a:lnTo>
                      <a:pt x="0" y="104"/>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9715" name="Freeform 65">
                <a:extLst>
                  <a:ext uri="{FF2B5EF4-FFF2-40B4-BE49-F238E27FC236}">
                    <a16:creationId xmlns:a16="http://schemas.microsoft.com/office/drawing/2014/main" id="{4447491F-906D-4050-9260-4A8F9F22C7F9}"/>
                  </a:ext>
                </a:extLst>
              </p:cNvPr>
              <p:cNvSpPr>
                <a:spLocks/>
              </p:cNvSpPr>
              <p:nvPr/>
            </p:nvSpPr>
            <p:spPr bwMode="auto">
              <a:xfrm>
                <a:off x="581" y="1707"/>
                <a:ext cx="313" cy="2014"/>
              </a:xfrm>
              <a:custGeom>
                <a:avLst/>
                <a:gdLst>
                  <a:gd name="T0" fmla="*/ 0 w 136"/>
                  <a:gd name="T1" fmla="*/ 14598074 h 1214"/>
                  <a:gd name="T2" fmla="*/ 0 w 136"/>
                  <a:gd name="T3" fmla="*/ 1262600 h 1214"/>
                  <a:gd name="T4" fmla="*/ 6057229 w 136"/>
                  <a:gd name="T5" fmla="*/ 0 h 1214"/>
                  <a:gd name="T6" fmla="*/ 6057229 w 136"/>
                  <a:gd name="T7" fmla="*/ 13347500 h 1214"/>
                  <a:gd name="T8" fmla="*/ 0 w 136"/>
                  <a:gd name="T9" fmla="*/ 14598074 h 1214"/>
                  <a:gd name="T10" fmla="*/ 0 60000 65536"/>
                  <a:gd name="T11" fmla="*/ 0 60000 65536"/>
                  <a:gd name="T12" fmla="*/ 0 60000 65536"/>
                  <a:gd name="T13" fmla="*/ 0 60000 65536"/>
                  <a:gd name="T14" fmla="*/ 0 60000 65536"/>
                  <a:gd name="T15" fmla="*/ 0 w 136"/>
                  <a:gd name="T16" fmla="*/ 0 h 1214"/>
                  <a:gd name="T17" fmla="*/ 136 w 136"/>
                  <a:gd name="T18" fmla="*/ 1214 h 1214"/>
                </a:gdLst>
                <a:ahLst/>
                <a:cxnLst>
                  <a:cxn ang="T10">
                    <a:pos x="T0" y="T1"/>
                  </a:cxn>
                  <a:cxn ang="T11">
                    <a:pos x="T2" y="T3"/>
                  </a:cxn>
                  <a:cxn ang="T12">
                    <a:pos x="T4" y="T5"/>
                  </a:cxn>
                  <a:cxn ang="T13">
                    <a:pos x="T6" y="T7"/>
                  </a:cxn>
                  <a:cxn ang="T14">
                    <a:pos x="T8" y="T9"/>
                  </a:cxn>
                </a:cxnLst>
                <a:rect l="T15" t="T16" r="T17" b="T18"/>
                <a:pathLst>
                  <a:path w="136" h="1214">
                    <a:moveTo>
                      <a:pt x="0" y="1214"/>
                    </a:moveTo>
                    <a:lnTo>
                      <a:pt x="0" y="105"/>
                    </a:lnTo>
                    <a:lnTo>
                      <a:pt x="136" y="0"/>
                    </a:lnTo>
                    <a:lnTo>
                      <a:pt x="136" y="1110"/>
                    </a:lnTo>
                    <a:lnTo>
                      <a:pt x="0" y="121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9716" name="Rectangle 66">
                <a:extLst>
                  <a:ext uri="{FF2B5EF4-FFF2-40B4-BE49-F238E27FC236}">
                    <a16:creationId xmlns:a16="http://schemas.microsoft.com/office/drawing/2014/main" id="{CC0CDD1D-C80A-4478-9138-C4236E1F7A96}"/>
                  </a:ext>
                </a:extLst>
              </p:cNvPr>
              <p:cNvSpPr>
                <a:spLocks noChangeArrowheads="1"/>
              </p:cNvSpPr>
              <p:nvPr/>
            </p:nvSpPr>
            <p:spPr bwMode="auto">
              <a:xfrm>
                <a:off x="894" y="1707"/>
                <a:ext cx="3685" cy="1841"/>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spcBef>
                    <a:spcPct val="0"/>
                  </a:spcBef>
                  <a:buClrTx/>
                  <a:buSzTx/>
                  <a:buFontTx/>
                  <a:buNone/>
                </a:pPr>
                <a:endParaRPr lang="zh-CN" altLang="en-US" sz="1800">
                  <a:latin typeface="Arial" panose="020B0604020202020204" pitchFamily="34" charset="0"/>
                </a:endParaRPr>
              </a:p>
            </p:txBody>
          </p:sp>
          <p:sp>
            <p:nvSpPr>
              <p:cNvPr id="29717" name="Freeform 67">
                <a:extLst>
                  <a:ext uri="{FF2B5EF4-FFF2-40B4-BE49-F238E27FC236}">
                    <a16:creationId xmlns:a16="http://schemas.microsoft.com/office/drawing/2014/main" id="{230182EF-C14D-48C3-B3C5-756DE7C051BF}"/>
                  </a:ext>
                </a:extLst>
              </p:cNvPr>
              <p:cNvSpPr>
                <a:spLocks/>
              </p:cNvSpPr>
              <p:nvPr/>
            </p:nvSpPr>
            <p:spPr bwMode="auto">
              <a:xfrm>
                <a:off x="581" y="3548"/>
                <a:ext cx="3998" cy="173"/>
              </a:xfrm>
              <a:custGeom>
                <a:avLst/>
                <a:gdLst>
                  <a:gd name="T0" fmla="*/ 0 w 166"/>
                  <a:gd name="T1" fmla="*/ 1421997720 h 10"/>
                  <a:gd name="T2" fmla="*/ 2147483647 w 166"/>
                  <a:gd name="T3" fmla="*/ 0 h 10"/>
                  <a:gd name="T4" fmla="*/ 2147483647 w 166"/>
                  <a:gd name="T5" fmla="*/ 0 h 10"/>
                  <a:gd name="T6" fmla="*/ 0 60000 65536"/>
                  <a:gd name="T7" fmla="*/ 0 60000 65536"/>
                  <a:gd name="T8" fmla="*/ 0 60000 65536"/>
                  <a:gd name="T9" fmla="*/ 0 w 166"/>
                  <a:gd name="T10" fmla="*/ 0 h 10"/>
                  <a:gd name="T11" fmla="*/ 166 w 166"/>
                  <a:gd name="T12" fmla="*/ 10 h 10"/>
                </a:gdLst>
                <a:ahLst/>
                <a:cxnLst>
                  <a:cxn ang="T6">
                    <a:pos x="T0" y="T1"/>
                  </a:cxn>
                  <a:cxn ang="T7">
                    <a:pos x="T2" y="T3"/>
                  </a:cxn>
                  <a:cxn ang="T8">
                    <a:pos x="T4" y="T5"/>
                  </a:cxn>
                </a:cxnLst>
                <a:rect l="T9" t="T10" r="T11" b="T12"/>
                <a:pathLst>
                  <a:path w="166" h="10">
                    <a:moveTo>
                      <a:pt x="0" y="10"/>
                    </a:moveTo>
                    <a:lnTo>
                      <a:pt x="13" y="0"/>
                    </a:lnTo>
                    <a:lnTo>
                      <a:pt x="166"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9718" name="Freeform 68">
                <a:extLst>
                  <a:ext uri="{FF2B5EF4-FFF2-40B4-BE49-F238E27FC236}">
                    <a16:creationId xmlns:a16="http://schemas.microsoft.com/office/drawing/2014/main" id="{AB474B0A-BB13-4389-88AD-B4E70FEAB32D}"/>
                  </a:ext>
                </a:extLst>
              </p:cNvPr>
              <p:cNvSpPr>
                <a:spLocks/>
              </p:cNvSpPr>
              <p:nvPr/>
            </p:nvSpPr>
            <p:spPr bwMode="auto">
              <a:xfrm>
                <a:off x="581" y="3235"/>
                <a:ext cx="3998" cy="174"/>
              </a:xfrm>
              <a:custGeom>
                <a:avLst/>
                <a:gdLst>
                  <a:gd name="T0" fmla="*/ 0 w 166"/>
                  <a:gd name="T1" fmla="*/ 1455159929 h 10"/>
                  <a:gd name="T2" fmla="*/ 2147483647 w 166"/>
                  <a:gd name="T3" fmla="*/ 0 h 10"/>
                  <a:gd name="T4" fmla="*/ 2147483647 w 166"/>
                  <a:gd name="T5" fmla="*/ 0 h 10"/>
                  <a:gd name="T6" fmla="*/ 0 60000 65536"/>
                  <a:gd name="T7" fmla="*/ 0 60000 65536"/>
                  <a:gd name="T8" fmla="*/ 0 60000 65536"/>
                  <a:gd name="T9" fmla="*/ 0 w 166"/>
                  <a:gd name="T10" fmla="*/ 0 h 10"/>
                  <a:gd name="T11" fmla="*/ 166 w 166"/>
                  <a:gd name="T12" fmla="*/ 10 h 10"/>
                </a:gdLst>
                <a:ahLst/>
                <a:cxnLst>
                  <a:cxn ang="T6">
                    <a:pos x="T0" y="T1"/>
                  </a:cxn>
                  <a:cxn ang="T7">
                    <a:pos x="T2" y="T3"/>
                  </a:cxn>
                  <a:cxn ang="T8">
                    <a:pos x="T4" y="T5"/>
                  </a:cxn>
                </a:cxnLst>
                <a:rect l="T9" t="T10" r="T11" b="T12"/>
                <a:pathLst>
                  <a:path w="166" h="10">
                    <a:moveTo>
                      <a:pt x="0" y="10"/>
                    </a:moveTo>
                    <a:lnTo>
                      <a:pt x="13" y="0"/>
                    </a:lnTo>
                    <a:lnTo>
                      <a:pt x="166"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9719" name="Freeform 69">
                <a:extLst>
                  <a:ext uri="{FF2B5EF4-FFF2-40B4-BE49-F238E27FC236}">
                    <a16:creationId xmlns:a16="http://schemas.microsoft.com/office/drawing/2014/main" id="{51286D85-FE64-43B7-84F3-D82912AE5759}"/>
                  </a:ext>
                </a:extLst>
              </p:cNvPr>
              <p:cNvSpPr>
                <a:spLocks/>
              </p:cNvSpPr>
              <p:nvPr/>
            </p:nvSpPr>
            <p:spPr bwMode="auto">
              <a:xfrm>
                <a:off x="581" y="2939"/>
                <a:ext cx="3998" cy="175"/>
              </a:xfrm>
              <a:custGeom>
                <a:avLst/>
                <a:gdLst>
                  <a:gd name="T0" fmla="*/ 0 w 166"/>
                  <a:gd name="T1" fmla="*/ 1488898688 h 10"/>
                  <a:gd name="T2" fmla="*/ 2147483647 w 166"/>
                  <a:gd name="T3" fmla="*/ 0 h 10"/>
                  <a:gd name="T4" fmla="*/ 2147483647 w 166"/>
                  <a:gd name="T5" fmla="*/ 0 h 10"/>
                  <a:gd name="T6" fmla="*/ 0 60000 65536"/>
                  <a:gd name="T7" fmla="*/ 0 60000 65536"/>
                  <a:gd name="T8" fmla="*/ 0 60000 65536"/>
                  <a:gd name="T9" fmla="*/ 0 w 166"/>
                  <a:gd name="T10" fmla="*/ 0 h 10"/>
                  <a:gd name="T11" fmla="*/ 166 w 166"/>
                  <a:gd name="T12" fmla="*/ 10 h 10"/>
                </a:gdLst>
                <a:ahLst/>
                <a:cxnLst>
                  <a:cxn ang="T6">
                    <a:pos x="T0" y="T1"/>
                  </a:cxn>
                  <a:cxn ang="T7">
                    <a:pos x="T2" y="T3"/>
                  </a:cxn>
                  <a:cxn ang="T8">
                    <a:pos x="T4" y="T5"/>
                  </a:cxn>
                </a:cxnLst>
                <a:rect l="T9" t="T10" r="T11" b="T12"/>
                <a:pathLst>
                  <a:path w="166" h="10">
                    <a:moveTo>
                      <a:pt x="0" y="10"/>
                    </a:moveTo>
                    <a:lnTo>
                      <a:pt x="13" y="0"/>
                    </a:lnTo>
                    <a:lnTo>
                      <a:pt x="166"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9720" name="Freeform 70">
                <a:extLst>
                  <a:ext uri="{FF2B5EF4-FFF2-40B4-BE49-F238E27FC236}">
                    <a16:creationId xmlns:a16="http://schemas.microsoft.com/office/drawing/2014/main" id="{AE24BFC4-00F0-4C48-BAF5-F7B5F48C4475}"/>
                  </a:ext>
                </a:extLst>
              </p:cNvPr>
              <p:cNvSpPr>
                <a:spLocks/>
              </p:cNvSpPr>
              <p:nvPr/>
            </p:nvSpPr>
            <p:spPr bwMode="auto">
              <a:xfrm>
                <a:off x="581" y="2628"/>
                <a:ext cx="3998" cy="172"/>
              </a:xfrm>
              <a:custGeom>
                <a:avLst/>
                <a:gdLst>
                  <a:gd name="T0" fmla="*/ 0 w 166"/>
                  <a:gd name="T1" fmla="*/ 1389400726 h 10"/>
                  <a:gd name="T2" fmla="*/ 2147483647 w 166"/>
                  <a:gd name="T3" fmla="*/ 0 h 10"/>
                  <a:gd name="T4" fmla="*/ 2147483647 w 166"/>
                  <a:gd name="T5" fmla="*/ 0 h 10"/>
                  <a:gd name="T6" fmla="*/ 0 60000 65536"/>
                  <a:gd name="T7" fmla="*/ 0 60000 65536"/>
                  <a:gd name="T8" fmla="*/ 0 60000 65536"/>
                  <a:gd name="T9" fmla="*/ 0 w 166"/>
                  <a:gd name="T10" fmla="*/ 0 h 10"/>
                  <a:gd name="T11" fmla="*/ 166 w 166"/>
                  <a:gd name="T12" fmla="*/ 10 h 10"/>
                </a:gdLst>
                <a:ahLst/>
                <a:cxnLst>
                  <a:cxn ang="T6">
                    <a:pos x="T0" y="T1"/>
                  </a:cxn>
                  <a:cxn ang="T7">
                    <a:pos x="T2" y="T3"/>
                  </a:cxn>
                  <a:cxn ang="T8">
                    <a:pos x="T4" y="T5"/>
                  </a:cxn>
                </a:cxnLst>
                <a:rect l="T9" t="T10" r="T11" b="T12"/>
                <a:pathLst>
                  <a:path w="166" h="10">
                    <a:moveTo>
                      <a:pt x="0" y="10"/>
                    </a:moveTo>
                    <a:lnTo>
                      <a:pt x="13" y="0"/>
                    </a:lnTo>
                    <a:lnTo>
                      <a:pt x="166"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9721" name="Freeform 71">
                <a:extLst>
                  <a:ext uri="{FF2B5EF4-FFF2-40B4-BE49-F238E27FC236}">
                    <a16:creationId xmlns:a16="http://schemas.microsoft.com/office/drawing/2014/main" id="{B3F9B424-00AE-4674-814B-B1AB508D88DC}"/>
                  </a:ext>
                </a:extLst>
              </p:cNvPr>
              <p:cNvSpPr>
                <a:spLocks/>
              </p:cNvSpPr>
              <p:nvPr/>
            </p:nvSpPr>
            <p:spPr bwMode="auto">
              <a:xfrm>
                <a:off x="581" y="2314"/>
                <a:ext cx="3998" cy="174"/>
              </a:xfrm>
              <a:custGeom>
                <a:avLst/>
                <a:gdLst>
                  <a:gd name="T0" fmla="*/ 0 w 166"/>
                  <a:gd name="T1" fmla="*/ 1455159929 h 10"/>
                  <a:gd name="T2" fmla="*/ 2147483647 w 166"/>
                  <a:gd name="T3" fmla="*/ 0 h 10"/>
                  <a:gd name="T4" fmla="*/ 2147483647 w 166"/>
                  <a:gd name="T5" fmla="*/ 0 h 10"/>
                  <a:gd name="T6" fmla="*/ 0 60000 65536"/>
                  <a:gd name="T7" fmla="*/ 0 60000 65536"/>
                  <a:gd name="T8" fmla="*/ 0 60000 65536"/>
                  <a:gd name="T9" fmla="*/ 0 w 166"/>
                  <a:gd name="T10" fmla="*/ 0 h 10"/>
                  <a:gd name="T11" fmla="*/ 166 w 166"/>
                  <a:gd name="T12" fmla="*/ 10 h 10"/>
                </a:gdLst>
                <a:ahLst/>
                <a:cxnLst>
                  <a:cxn ang="T6">
                    <a:pos x="T0" y="T1"/>
                  </a:cxn>
                  <a:cxn ang="T7">
                    <a:pos x="T2" y="T3"/>
                  </a:cxn>
                  <a:cxn ang="T8">
                    <a:pos x="T4" y="T5"/>
                  </a:cxn>
                </a:cxnLst>
                <a:rect l="T9" t="T10" r="T11" b="T12"/>
                <a:pathLst>
                  <a:path w="166" h="10">
                    <a:moveTo>
                      <a:pt x="0" y="10"/>
                    </a:moveTo>
                    <a:lnTo>
                      <a:pt x="13" y="0"/>
                    </a:lnTo>
                    <a:lnTo>
                      <a:pt x="166"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9722" name="Freeform 72">
                <a:extLst>
                  <a:ext uri="{FF2B5EF4-FFF2-40B4-BE49-F238E27FC236}">
                    <a16:creationId xmlns:a16="http://schemas.microsoft.com/office/drawing/2014/main" id="{CB139747-0153-4AE7-AE22-FDF58CCA03D8}"/>
                  </a:ext>
                </a:extLst>
              </p:cNvPr>
              <p:cNvSpPr>
                <a:spLocks/>
              </p:cNvSpPr>
              <p:nvPr/>
            </p:nvSpPr>
            <p:spPr bwMode="auto">
              <a:xfrm>
                <a:off x="567" y="2024"/>
                <a:ext cx="3998" cy="174"/>
              </a:xfrm>
              <a:custGeom>
                <a:avLst/>
                <a:gdLst>
                  <a:gd name="T0" fmla="*/ 0 w 166"/>
                  <a:gd name="T1" fmla="*/ 1455159929 h 10"/>
                  <a:gd name="T2" fmla="*/ 2147483647 w 166"/>
                  <a:gd name="T3" fmla="*/ 0 h 10"/>
                  <a:gd name="T4" fmla="*/ 2147483647 w 166"/>
                  <a:gd name="T5" fmla="*/ 0 h 10"/>
                  <a:gd name="T6" fmla="*/ 0 60000 65536"/>
                  <a:gd name="T7" fmla="*/ 0 60000 65536"/>
                  <a:gd name="T8" fmla="*/ 0 60000 65536"/>
                  <a:gd name="T9" fmla="*/ 0 w 166"/>
                  <a:gd name="T10" fmla="*/ 0 h 10"/>
                  <a:gd name="T11" fmla="*/ 166 w 166"/>
                  <a:gd name="T12" fmla="*/ 10 h 10"/>
                </a:gdLst>
                <a:ahLst/>
                <a:cxnLst>
                  <a:cxn ang="T6">
                    <a:pos x="T0" y="T1"/>
                  </a:cxn>
                  <a:cxn ang="T7">
                    <a:pos x="T2" y="T3"/>
                  </a:cxn>
                  <a:cxn ang="T8">
                    <a:pos x="T4" y="T5"/>
                  </a:cxn>
                </a:cxnLst>
                <a:rect l="T9" t="T10" r="T11" b="T12"/>
                <a:pathLst>
                  <a:path w="166" h="10">
                    <a:moveTo>
                      <a:pt x="0" y="10"/>
                    </a:moveTo>
                    <a:lnTo>
                      <a:pt x="13" y="0"/>
                    </a:lnTo>
                    <a:lnTo>
                      <a:pt x="166"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9723" name="Freeform 73">
                <a:extLst>
                  <a:ext uri="{FF2B5EF4-FFF2-40B4-BE49-F238E27FC236}">
                    <a16:creationId xmlns:a16="http://schemas.microsoft.com/office/drawing/2014/main" id="{7808FBEA-2EC2-400B-8D48-F423677D5949}"/>
                  </a:ext>
                </a:extLst>
              </p:cNvPr>
              <p:cNvSpPr>
                <a:spLocks/>
              </p:cNvSpPr>
              <p:nvPr/>
            </p:nvSpPr>
            <p:spPr bwMode="auto">
              <a:xfrm>
                <a:off x="581" y="1707"/>
                <a:ext cx="3998" cy="174"/>
              </a:xfrm>
              <a:custGeom>
                <a:avLst/>
                <a:gdLst>
                  <a:gd name="T0" fmla="*/ 0 w 166"/>
                  <a:gd name="T1" fmla="*/ 1455159929 h 10"/>
                  <a:gd name="T2" fmla="*/ 2147483647 w 166"/>
                  <a:gd name="T3" fmla="*/ 0 h 10"/>
                  <a:gd name="T4" fmla="*/ 2147483647 w 166"/>
                  <a:gd name="T5" fmla="*/ 0 h 10"/>
                  <a:gd name="T6" fmla="*/ 0 60000 65536"/>
                  <a:gd name="T7" fmla="*/ 0 60000 65536"/>
                  <a:gd name="T8" fmla="*/ 0 60000 65536"/>
                  <a:gd name="T9" fmla="*/ 0 w 166"/>
                  <a:gd name="T10" fmla="*/ 0 h 10"/>
                  <a:gd name="T11" fmla="*/ 166 w 166"/>
                  <a:gd name="T12" fmla="*/ 10 h 10"/>
                </a:gdLst>
                <a:ahLst/>
                <a:cxnLst>
                  <a:cxn ang="T6">
                    <a:pos x="T0" y="T1"/>
                  </a:cxn>
                  <a:cxn ang="T7">
                    <a:pos x="T2" y="T3"/>
                  </a:cxn>
                  <a:cxn ang="T8">
                    <a:pos x="T4" y="T5"/>
                  </a:cxn>
                </a:cxnLst>
                <a:rect l="T9" t="T10" r="T11" b="T12"/>
                <a:pathLst>
                  <a:path w="166" h="10">
                    <a:moveTo>
                      <a:pt x="0" y="10"/>
                    </a:moveTo>
                    <a:lnTo>
                      <a:pt x="13" y="0"/>
                    </a:lnTo>
                    <a:lnTo>
                      <a:pt x="166"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9724" name="Freeform 74">
                <a:extLst>
                  <a:ext uri="{FF2B5EF4-FFF2-40B4-BE49-F238E27FC236}">
                    <a16:creationId xmlns:a16="http://schemas.microsoft.com/office/drawing/2014/main" id="{867E953D-5D19-48F3-B2CD-F071F90A4E13}"/>
                  </a:ext>
                </a:extLst>
              </p:cNvPr>
              <p:cNvSpPr>
                <a:spLocks/>
              </p:cNvSpPr>
              <p:nvPr/>
            </p:nvSpPr>
            <p:spPr bwMode="auto">
              <a:xfrm>
                <a:off x="581" y="3548"/>
                <a:ext cx="3998" cy="173"/>
              </a:xfrm>
              <a:custGeom>
                <a:avLst/>
                <a:gdLst>
                  <a:gd name="T0" fmla="*/ 77390105 w 1737"/>
                  <a:gd name="T1" fmla="*/ 0 h 104"/>
                  <a:gd name="T2" fmla="*/ 71330781 w 1737"/>
                  <a:gd name="T3" fmla="*/ 1264151 h 104"/>
                  <a:gd name="T4" fmla="*/ 0 w 1737"/>
                  <a:gd name="T5" fmla="*/ 1264151 h 104"/>
                  <a:gd name="T6" fmla="*/ 6059336 w 1737"/>
                  <a:gd name="T7" fmla="*/ 0 h 104"/>
                  <a:gd name="T8" fmla="*/ 77390105 w 1737"/>
                  <a:gd name="T9" fmla="*/ 0 h 104"/>
                  <a:gd name="T10" fmla="*/ 0 60000 65536"/>
                  <a:gd name="T11" fmla="*/ 0 60000 65536"/>
                  <a:gd name="T12" fmla="*/ 0 60000 65536"/>
                  <a:gd name="T13" fmla="*/ 0 60000 65536"/>
                  <a:gd name="T14" fmla="*/ 0 60000 65536"/>
                  <a:gd name="T15" fmla="*/ 0 w 1737"/>
                  <a:gd name="T16" fmla="*/ 0 h 104"/>
                  <a:gd name="T17" fmla="*/ 1737 w 1737"/>
                  <a:gd name="T18" fmla="*/ 104 h 104"/>
                </a:gdLst>
                <a:ahLst/>
                <a:cxnLst>
                  <a:cxn ang="T10">
                    <a:pos x="T0" y="T1"/>
                  </a:cxn>
                  <a:cxn ang="T11">
                    <a:pos x="T2" y="T3"/>
                  </a:cxn>
                  <a:cxn ang="T12">
                    <a:pos x="T4" y="T5"/>
                  </a:cxn>
                  <a:cxn ang="T13">
                    <a:pos x="T6" y="T7"/>
                  </a:cxn>
                  <a:cxn ang="T14">
                    <a:pos x="T8" y="T9"/>
                  </a:cxn>
                </a:cxnLst>
                <a:rect l="T15" t="T16" r="T17" b="T18"/>
                <a:pathLst>
                  <a:path w="1737" h="104">
                    <a:moveTo>
                      <a:pt x="1737" y="0"/>
                    </a:moveTo>
                    <a:lnTo>
                      <a:pt x="1601" y="104"/>
                    </a:lnTo>
                    <a:lnTo>
                      <a:pt x="0" y="104"/>
                    </a:lnTo>
                    <a:lnTo>
                      <a:pt x="136" y="0"/>
                    </a:lnTo>
                    <a:lnTo>
                      <a:pt x="1737" y="0"/>
                    </a:lnTo>
                    <a:close/>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9725" name="Freeform 75">
                <a:extLst>
                  <a:ext uri="{FF2B5EF4-FFF2-40B4-BE49-F238E27FC236}">
                    <a16:creationId xmlns:a16="http://schemas.microsoft.com/office/drawing/2014/main" id="{C48A3921-2267-4099-B56B-70068D06192F}"/>
                  </a:ext>
                </a:extLst>
              </p:cNvPr>
              <p:cNvSpPr>
                <a:spLocks/>
              </p:cNvSpPr>
              <p:nvPr/>
            </p:nvSpPr>
            <p:spPr bwMode="auto">
              <a:xfrm>
                <a:off x="581" y="1707"/>
                <a:ext cx="313" cy="2014"/>
              </a:xfrm>
              <a:custGeom>
                <a:avLst/>
                <a:gdLst>
                  <a:gd name="T0" fmla="*/ 0 w 136"/>
                  <a:gd name="T1" fmla="*/ 14598074 h 1214"/>
                  <a:gd name="T2" fmla="*/ 0 w 136"/>
                  <a:gd name="T3" fmla="*/ 1262600 h 1214"/>
                  <a:gd name="T4" fmla="*/ 6057229 w 136"/>
                  <a:gd name="T5" fmla="*/ 0 h 1214"/>
                  <a:gd name="T6" fmla="*/ 6057229 w 136"/>
                  <a:gd name="T7" fmla="*/ 13347500 h 1214"/>
                  <a:gd name="T8" fmla="*/ 0 w 136"/>
                  <a:gd name="T9" fmla="*/ 14598074 h 1214"/>
                  <a:gd name="T10" fmla="*/ 0 60000 65536"/>
                  <a:gd name="T11" fmla="*/ 0 60000 65536"/>
                  <a:gd name="T12" fmla="*/ 0 60000 65536"/>
                  <a:gd name="T13" fmla="*/ 0 60000 65536"/>
                  <a:gd name="T14" fmla="*/ 0 60000 65536"/>
                  <a:gd name="T15" fmla="*/ 0 w 136"/>
                  <a:gd name="T16" fmla="*/ 0 h 1214"/>
                  <a:gd name="T17" fmla="*/ 136 w 136"/>
                  <a:gd name="T18" fmla="*/ 1214 h 1214"/>
                </a:gdLst>
                <a:ahLst/>
                <a:cxnLst>
                  <a:cxn ang="T10">
                    <a:pos x="T0" y="T1"/>
                  </a:cxn>
                  <a:cxn ang="T11">
                    <a:pos x="T2" y="T3"/>
                  </a:cxn>
                  <a:cxn ang="T12">
                    <a:pos x="T4" y="T5"/>
                  </a:cxn>
                  <a:cxn ang="T13">
                    <a:pos x="T6" y="T7"/>
                  </a:cxn>
                  <a:cxn ang="T14">
                    <a:pos x="T8" y="T9"/>
                  </a:cxn>
                </a:cxnLst>
                <a:rect l="T15" t="T16" r="T17" b="T18"/>
                <a:pathLst>
                  <a:path w="136" h="1214">
                    <a:moveTo>
                      <a:pt x="0" y="1214"/>
                    </a:moveTo>
                    <a:lnTo>
                      <a:pt x="0" y="105"/>
                    </a:lnTo>
                    <a:lnTo>
                      <a:pt x="136" y="0"/>
                    </a:lnTo>
                    <a:lnTo>
                      <a:pt x="136" y="1110"/>
                    </a:lnTo>
                    <a:lnTo>
                      <a:pt x="0" y="1214"/>
                    </a:lnTo>
                    <a:close/>
                  </a:path>
                </a:pathLst>
              </a:custGeom>
              <a:noFill/>
              <a:ln w="15875">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9726" name="Rectangle 76">
                <a:extLst>
                  <a:ext uri="{FF2B5EF4-FFF2-40B4-BE49-F238E27FC236}">
                    <a16:creationId xmlns:a16="http://schemas.microsoft.com/office/drawing/2014/main" id="{FD103CBD-14B2-438D-91CA-B37F62A2CCA9}"/>
                  </a:ext>
                </a:extLst>
              </p:cNvPr>
              <p:cNvSpPr>
                <a:spLocks noChangeArrowheads="1"/>
              </p:cNvSpPr>
              <p:nvPr/>
            </p:nvSpPr>
            <p:spPr bwMode="auto">
              <a:xfrm>
                <a:off x="894" y="1707"/>
                <a:ext cx="3685" cy="1841"/>
              </a:xfrm>
              <a:prstGeom prst="rect">
                <a:avLst/>
              </a:prstGeom>
              <a:noFill/>
              <a:ln w="15875">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spcBef>
                    <a:spcPct val="0"/>
                  </a:spcBef>
                  <a:buClrTx/>
                  <a:buSzTx/>
                  <a:buFontTx/>
                  <a:buNone/>
                </a:pPr>
                <a:endParaRPr lang="zh-CN" altLang="en-US" sz="1800">
                  <a:latin typeface="Arial" panose="020B0604020202020204" pitchFamily="34" charset="0"/>
                </a:endParaRPr>
              </a:p>
            </p:txBody>
          </p:sp>
          <p:sp>
            <p:nvSpPr>
              <p:cNvPr id="29727" name="Freeform 77">
                <a:extLst>
                  <a:ext uri="{FF2B5EF4-FFF2-40B4-BE49-F238E27FC236}">
                    <a16:creationId xmlns:a16="http://schemas.microsoft.com/office/drawing/2014/main" id="{A5746D9A-6271-4ADD-8339-236816043FC3}"/>
                  </a:ext>
                </a:extLst>
              </p:cNvPr>
              <p:cNvSpPr>
                <a:spLocks/>
              </p:cNvSpPr>
              <p:nvPr/>
            </p:nvSpPr>
            <p:spPr bwMode="auto">
              <a:xfrm>
                <a:off x="1327" y="2244"/>
                <a:ext cx="122" cy="1425"/>
              </a:xfrm>
              <a:custGeom>
                <a:avLst/>
                <a:gdLst>
                  <a:gd name="T0" fmla="*/ 0 w 53"/>
                  <a:gd name="T1" fmla="*/ 10327468 h 859"/>
                  <a:gd name="T2" fmla="*/ 0 w 53"/>
                  <a:gd name="T3" fmla="*/ 504953 h 859"/>
                  <a:gd name="T4" fmla="*/ 2362249 w 53"/>
                  <a:gd name="T5" fmla="*/ 0 h 859"/>
                  <a:gd name="T6" fmla="*/ 2362249 w 53"/>
                  <a:gd name="T7" fmla="*/ 9822512 h 859"/>
                  <a:gd name="T8" fmla="*/ 0 w 53"/>
                  <a:gd name="T9" fmla="*/ 10327468 h 859"/>
                  <a:gd name="T10" fmla="*/ 0 60000 65536"/>
                  <a:gd name="T11" fmla="*/ 0 60000 65536"/>
                  <a:gd name="T12" fmla="*/ 0 60000 65536"/>
                  <a:gd name="T13" fmla="*/ 0 60000 65536"/>
                  <a:gd name="T14" fmla="*/ 0 60000 65536"/>
                  <a:gd name="T15" fmla="*/ 0 w 53"/>
                  <a:gd name="T16" fmla="*/ 0 h 859"/>
                  <a:gd name="T17" fmla="*/ 53 w 53"/>
                  <a:gd name="T18" fmla="*/ 859 h 859"/>
                </a:gdLst>
                <a:ahLst/>
                <a:cxnLst>
                  <a:cxn ang="T10">
                    <a:pos x="T0" y="T1"/>
                  </a:cxn>
                  <a:cxn ang="T11">
                    <a:pos x="T2" y="T3"/>
                  </a:cxn>
                  <a:cxn ang="T12">
                    <a:pos x="T4" y="T5"/>
                  </a:cxn>
                  <a:cxn ang="T13">
                    <a:pos x="T6" y="T7"/>
                  </a:cxn>
                  <a:cxn ang="T14">
                    <a:pos x="T8" y="T9"/>
                  </a:cxn>
                </a:cxnLst>
                <a:rect l="T15" t="T16" r="T17" b="T18"/>
                <a:pathLst>
                  <a:path w="53" h="859">
                    <a:moveTo>
                      <a:pt x="0" y="859"/>
                    </a:moveTo>
                    <a:lnTo>
                      <a:pt x="0" y="42"/>
                    </a:lnTo>
                    <a:lnTo>
                      <a:pt x="53" y="0"/>
                    </a:lnTo>
                    <a:lnTo>
                      <a:pt x="53" y="817"/>
                    </a:lnTo>
                    <a:lnTo>
                      <a:pt x="0" y="859"/>
                    </a:lnTo>
                    <a:close/>
                  </a:path>
                </a:pathLst>
              </a:custGeom>
              <a:solidFill>
                <a:srgbClr val="4D4D80"/>
              </a:solidFill>
              <a:ln w="15875">
                <a:solidFill>
                  <a:srgbClr val="000000"/>
                </a:solidFill>
                <a:round/>
                <a:headEnd/>
                <a:tailEnd/>
              </a:ln>
            </p:spPr>
            <p:txBody>
              <a:bodyPr/>
              <a:lstStyle/>
              <a:p>
                <a:endParaRPr lang="zh-CN" altLang="en-US"/>
              </a:p>
            </p:txBody>
          </p:sp>
          <p:sp>
            <p:nvSpPr>
              <p:cNvPr id="29728" name="Rectangle 78">
                <a:extLst>
                  <a:ext uri="{FF2B5EF4-FFF2-40B4-BE49-F238E27FC236}">
                    <a16:creationId xmlns:a16="http://schemas.microsoft.com/office/drawing/2014/main" id="{0DE31547-DE3B-4686-B0A4-B94E06AB2CA2}"/>
                  </a:ext>
                </a:extLst>
              </p:cNvPr>
              <p:cNvSpPr>
                <a:spLocks noChangeArrowheads="1"/>
              </p:cNvSpPr>
              <p:nvPr/>
            </p:nvSpPr>
            <p:spPr bwMode="auto">
              <a:xfrm>
                <a:off x="942" y="2314"/>
                <a:ext cx="385" cy="1355"/>
              </a:xfrm>
              <a:prstGeom prst="rect">
                <a:avLst/>
              </a:prstGeom>
              <a:solidFill>
                <a:srgbClr val="9999FF"/>
              </a:solidFill>
              <a:ln w="15875">
                <a:solidFill>
                  <a:srgbClr val="000000"/>
                </a:solidFill>
                <a:miter lim="800000"/>
                <a:headEnd/>
                <a:tailEnd/>
              </a:ln>
            </p:spPr>
            <p:txBody>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spcBef>
                    <a:spcPct val="0"/>
                  </a:spcBef>
                  <a:buClrTx/>
                  <a:buSzTx/>
                  <a:buFontTx/>
                  <a:buNone/>
                </a:pPr>
                <a:endParaRPr lang="zh-CN" altLang="en-US" sz="1800">
                  <a:latin typeface="Arial" panose="020B0604020202020204" pitchFamily="34" charset="0"/>
                </a:endParaRPr>
              </a:p>
            </p:txBody>
          </p:sp>
          <p:sp>
            <p:nvSpPr>
              <p:cNvPr id="29729" name="Freeform 79">
                <a:extLst>
                  <a:ext uri="{FF2B5EF4-FFF2-40B4-BE49-F238E27FC236}">
                    <a16:creationId xmlns:a16="http://schemas.microsoft.com/office/drawing/2014/main" id="{FE0E4FD2-A089-4BA7-A558-15F2364FB027}"/>
                  </a:ext>
                </a:extLst>
              </p:cNvPr>
              <p:cNvSpPr>
                <a:spLocks/>
              </p:cNvSpPr>
              <p:nvPr/>
            </p:nvSpPr>
            <p:spPr bwMode="auto">
              <a:xfrm>
                <a:off x="942" y="2244"/>
                <a:ext cx="507" cy="70"/>
              </a:xfrm>
              <a:custGeom>
                <a:avLst/>
                <a:gdLst>
                  <a:gd name="T0" fmla="*/ 7477757 w 220"/>
                  <a:gd name="T1" fmla="*/ 514467 h 42"/>
                  <a:gd name="T2" fmla="*/ 9850941 w 220"/>
                  <a:gd name="T3" fmla="*/ 0 h 42"/>
                  <a:gd name="T4" fmla="*/ 2820948 w 220"/>
                  <a:gd name="T5" fmla="*/ 0 h 42"/>
                  <a:gd name="T6" fmla="*/ 0 w 220"/>
                  <a:gd name="T7" fmla="*/ 514467 h 42"/>
                  <a:gd name="T8" fmla="*/ 7477757 w 220"/>
                  <a:gd name="T9" fmla="*/ 514467 h 42"/>
                  <a:gd name="T10" fmla="*/ 0 60000 65536"/>
                  <a:gd name="T11" fmla="*/ 0 60000 65536"/>
                  <a:gd name="T12" fmla="*/ 0 60000 65536"/>
                  <a:gd name="T13" fmla="*/ 0 60000 65536"/>
                  <a:gd name="T14" fmla="*/ 0 60000 65536"/>
                  <a:gd name="T15" fmla="*/ 0 w 220"/>
                  <a:gd name="T16" fmla="*/ 0 h 42"/>
                  <a:gd name="T17" fmla="*/ 220 w 220"/>
                  <a:gd name="T18" fmla="*/ 42 h 42"/>
                </a:gdLst>
                <a:ahLst/>
                <a:cxnLst>
                  <a:cxn ang="T10">
                    <a:pos x="T0" y="T1"/>
                  </a:cxn>
                  <a:cxn ang="T11">
                    <a:pos x="T2" y="T3"/>
                  </a:cxn>
                  <a:cxn ang="T12">
                    <a:pos x="T4" y="T5"/>
                  </a:cxn>
                  <a:cxn ang="T13">
                    <a:pos x="T6" y="T7"/>
                  </a:cxn>
                  <a:cxn ang="T14">
                    <a:pos x="T8" y="T9"/>
                  </a:cxn>
                </a:cxnLst>
                <a:rect l="T15" t="T16" r="T17" b="T18"/>
                <a:pathLst>
                  <a:path w="220" h="42">
                    <a:moveTo>
                      <a:pt x="167" y="42"/>
                    </a:moveTo>
                    <a:lnTo>
                      <a:pt x="220" y="0"/>
                    </a:lnTo>
                    <a:lnTo>
                      <a:pt x="63" y="0"/>
                    </a:lnTo>
                    <a:lnTo>
                      <a:pt x="0" y="42"/>
                    </a:lnTo>
                    <a:lnTo>
                      <a:pt x="167" y="42"/>
                    </a:lnTo>
                    <a:close/>
                  </a:path>
                </a:pathLst>
              </a:custGeom>
              <a:solidFill>
                <a:srgbClr val="7373BF"/>
              </a:solidFill>
              <a:ln w="15875">
                <a:solidFill>
                  <a:srgbClr val="000000"/>
                </a:solidFill>
                <a:round/>
                <a:headEnd/>
                <a:tailEnd/>
              </a:ln>
            </p:spPr>
            <p:txBody>
              <a:bodyPr/>
              <a:lstStyle/>
              <a:p>
                <a:endParaRPr lang="zh-CN" altLang="en-US"/>
              </a:p>
            </p:txBody>
          </p:sp>
          <p:sp>
            <p:nvSpPr>
              <p:cNvPr id="29730" name="Freeform 80">
                <a:extLst>
                  <a:ext uri="{FF2B5EF4-FFF2-40B4-BE49-F238E27FC236}">
                    <a16:creationId xmlns:a16="http://schemas.microsoft.com/office/drawing/2014/main" id="{D61E56CC-1C3A-4ED7-B516-11A44C36F915}"/>
                  </a:ext>
                </a:extLst>
              </p:cNvPr>
              <p:cNvSpPr>
                <a:spLocks/>
              </p:cNvSpPr>
              <p:nvPr/>
            </p:nvSpPr>
            <p:spPr bwMode="auto">
              <a:xfrm>
                <a:off x="1327" y="2210"/>
                <a:ext cx="122" cy="104"/>
              </a:xfrm>
              <a:custGeom>
                <a:avLst/>
                <a:gdLst>
                  <a:gd name="T0" fmla="*/ 0 w 53"/>
                  <a:gd name="T1" fmla="*/ 742720 h 63"/>
                  <a:gd name="T2" fmla="*/ 0 w 53"/>
                  <a:gd name="T3" fmla="*/ 495149 h 63"/>
                  <a:gd name="T4" fmla="*/ 2362249 w 53"/>
                  <a:gd name="T5" fmla="*/ 0 h 63"/>
                  <a:gd name="T6" fmla="*/ 2362249 w 53"/>
                  <a:gd name="T7" fmla="*/ 247571 h 63"/>
                  <a:gd name="T8" fmla="*/ 0 w 53"/>
                  <a:gd name="T9" fmla="*/ 742720 h 63"/>
                  <a:gd name="T10" fmla="*/ 0 60000 65536"/>
                  <a:gd name="T11" fmla="*/ 0 60000 65536"/>
                  <a:gd name="T12" fmla="*/ 0 60000 65536"/>
                  <a:gd name="T13" fmla="*/ 0 60000 65536"/>
                  <a:gd name="T14" fmla="*/ 0 60000 65536"/>
                  <a:gd name="T15" fmla="*/ 0 w 53"/>
                  <a:gd name="T16" fmla="*/ 0 h 63"/>
                  <a:gd name="T17" fmla="*/ 53 w 53"/>
                  <a:gd name="T18" fmla="*/ 63 h 63"/>
                </a:gdLst>
                <a:ahLst/>
                <a:cxnLst>
                  <a:cxn ang="T10">
                    <a:pos x="T0" y="T1"/>
                  </a:cxn>
                  <a:cxn ang="T11">
                    <a:pos x="T2" y="T3"/>
                  </a:cxn>
                  <a:cxn ang="T12">
                    <a:pos x="T4" y="T5"/>
                  </a:cxn>
                  <a:cxn ang="T13">
                    <a:pos x="T6" y="T7"/>
                  </a:cxn>
                  <a:cxn ang="T14">
                    <a:pos x="T8" y="T9"/>
                  </a:cxn>
                </a:cxnLst>
                <a:rect l="T15" t="T16" r="T17" b="T18"/>
                <a:pathLst>
                  <a:path w="53" h="63">
                    <a:moveTo>
                      <a:pt x="0" y="63"/>
                    </a:moveTo>
                    <a:lnTo>
                      <a:pt x="0" y="42"/>
                    </a:lnTo>
                    <a:lnTo>
                      <a:pt x="53" y="0"/>
                    </a:lnTo>
                    <a:lnTo>
                      <a:pt x="53" y="21"/>
                    </a:lnTo>
                    <a:lnTo>
                      <a:pt x="0" y="63"/>
                    </a:lnTo>
                    <a:close/>
                  </a:path>
                </a:pathLst>
              </a:custGeom>
              <a:solidFill>
                <a:srgbClr val="4D1A33"/>
              </a:solidFill>
              <a:ln w="15875">
                <a:solidFill>
                  <a:srgbClr val="000000"/>
                </a:solidFill>
                <a:round/>
                <a:headEnd/>
                <a:tailEnd/>
              </a:ln>
            </p:spPr>
            <p:txBody>
              <a:bodyPr/>
              <a:lstStyle/>
              <a:p>
                <a:endParaRPr lang="zh-CN" altLang="en-US"/>
              </a:p>
            </p:txBody>
          </p:sp>
          <p:sp>
            <p:nvSpPr>
              <p:cNvPr id="29731" name="Rectangle 81">
                <a:extLst>
                  <a:ext uri="{FF2B5EF4-FFF2-40B4-BE49-F238E27FC236}">
                    <a16:creationId xmlns:a16="http://schemas.microsoft.com/office/drawing/2014/main" id="{4C200587-0D15-4100-A6AE-A6F03C872AF2}"/>
                  </a:ext>
                </a:extLst>
              </p:cNvPr>
              <p:cNvSpPr>
                <a:spLocks noChangeArrowheads="1"/>
              </p:cNvSpPr>
              <p:nvPr/>
            </p:nvSpPr>
            <p:spPr bwMode="auto">
              <a:xfrm>
                <a:off x="942" y="2279"/>
                <a:ext cx="385" cy="35"/>
              </a:xfrm>
              <a:prstGeom prst="rect">
                <a:avLst/>
              </a:prstGeom>
              <a:solidFill>
                <a:srgbClr val="993366"/>
              </a:solidFill>
              <a:ln w="15875">
                <a:solidFill>
                  <a:srgbClr val="000000"/>
                </a:solidFill>
                <a:miter lim="800000"/>
                <a:headEnd/>
                <a:tailEnd/>
              </a:ln>
            </p:spPr>
            <p:txBody>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spcBef>
                    <a:spcPct val="0"/>
                  </a:spcBef>
                  <a:buClrTx/>
                  <a:buSzTx/>
                  <a:buFontTx/>
                  <a:buNone/>
                </a:pPr>
                <a:endParaRPr lang="zh-CN" altLang="en-US" sz="1800">
                  <a:latin typeface="Arial" panose="020B0604020202020204" pitchFamily="34" charset="0"/>
                </a:endParaRPr>
              </a:p>
            </p:txBody>
          </p:sp>
          <p:sp>
            <p:nvSpPr>
              <p:cNvPr id="29732" name="Freeform 82">
                <a:extLst>
                  <a:ext uri="{FF2B5EF4-FFF2-40B4-BE49-F238E27FC236}">
                    <a16:creationId xmlns:a16="http://schemas.microsoft.com/office/drawing/2014/main" id="{A4BD6508-C323-4C6E-BB10-89E0B54A3EEB}"/>
                  </a:ext>
                </a:extLst>
              </p:cNvPr>
              <p:cNvSpPr>
                <a:spLocks/>
              </p:cNvSpPr>
              <p:nvPr/>
            </p:nvSpPr>
            <p:spPr bwMode="auto">
              <a:xfrm>
                <a:off x="942" y="2210"/>
                <a:ext cx="507" cy="69"/>
              </a:xfrm>
              <a:custGeom>
                <a:avLst/>
                <a:gdLst>
                  <a:gd name="T0" fmla="*/ 7477757 w 220"/>
                  <a:gd name="T1" fmla="*/ 485694 h 42"/>
                  <a:gd name="T2" fmla="*/ 9850941 w 220"/>
                  <a:gd name="T3" fmla="*/ 0 h 42"/>
                  <a:gd name="T4" fmla="*/ 2820948 w 220"/>
                  <a:gd name="T5" fmla="*/ 0 h 42"/>
                  <a:gd name="T6" fmla="*/ 0 w 220"/>
                  <a:gd name="T7" fmla="*/ 485694 h 42"/>
                  <a:gd name="T8" fmla="*/ 7477757 w 220"/>
                  <a:gd name="T9" fmla="*/ 485694 h 42"/>
                  <a:gd name="T10" fmla="*/ 0 60000 65536"/>
                  <a:gd name="T11" fmla="*/ 0 60000 65536"/>
                  <a:gd name="T12" fmla="*/ 0 60000 65536"/>
                  <a:gd name="T13" fmla="*/ 0 60000 65536"/>
                  <a:gd name="T14" fmla="*/ 0 60000 65536"/>
                  <a:gd name="T15" fmla="*/ 0 w 220"/>
                  <a:gd name="T16" fmla="*/ 0 h 42"/>
                  <a:gd name="T17" fmla="*/ 220 w 220"/>
                  <a:gd name="T18" fmla="*/ 42 h 42"/>
                </a:gdLst>
                <a:ahLst/>
                <a:cxnLst>
                  <a:cxn ang="T10">
                    <a:pos x="T0" y="T1"/>
                  </a:cxn>
                  <a:cxn ang="T11">
                    <a:pos x="T2" y="T3"/>
                  </a:cxn>
                  <a:cxn ang="T12">
                    <a:pos x="T4" y="T5"/>
                  </a:cxn>
                  <a:cxn ang="T13">
                    <a:pos x="T6" y="T7"/>
                  </a:cxn>
                  <a:cxn ang="T14">
                    <a:pos x="T8" y="T9"/>
                  </a:cxn>
                </a:cxnLst>
                <a:rect l="T15" t="T16" r="T17" b="T18"/>
                <a:pathLst>
                  <a:path w="220" h="42">
                    <a:moveTo>
                      <a:pt x="167" y="42"/>
                    </a:moveTo>
                    <a:lnTo>
                      <a:pt x="220" y="0"/>
                    </a:lnTo>
                    <a:lnTo>
                      <a:pt x="63" y="0"/>
                    </a:lnTo>
                    <a:lnTo>
                      <a:pt x="0" y="42"/>
                    </a:lnTo>
                    <a:lnTo>
                      <a:pt x="167" y="42"/>
                    </a:lnTo>
                    <a:close/>
                  </a:path>
                </a:pathLst>
              </a:custGeom>
              <a:solidFill>
                <a:srgbClr val="73264D"/>
              </a:solidFill>
              <a:ln w="15875">
                <a:solidFill>
                  <a:srgbClr val="000000"/>
                </a:solidFill>
                <a:round/>
                <a:headEnd/>
                <a:tailEnd/>
              </a:ln>
            </p:spPr>
            <p:txBody>
              <a:bodyPr/>
              <a:lstStyle/>
              <a:p>
                <a:endParaRPr lang="zh-CN" altLang="en-US"/>
              </a:p>
            </p:txBody>
          </p:sp>
          <p:sp>
            <p:nvSpPr>
              <p:cNvPr id="29733" name="Freeform 83">
                <a:extLst>
                  <a:ext uri="{FF2B5EF4-FFF2-40B4-BE49-F238E27FC236}">
                    <a16:creationId xmlns:a16="http://schemas.microsoft.com/office/drawing/2014/main" id="{71228520-2434-4909-87FE-08EC91C4D91F}"/>
                  </a:ext>
                </a:extLst>
              </p:cNvPr>
              <p:cNvSpPr>
                <a:spLocks/>
              </p:cNvSpPr>
              <p:nvPr/>
            </p:nvSpPr>
            <p:spPr bwMode="auto">
              <a:xfrm>
                <a:off x="2243" y="2523"/>
                <a:ext cx="119" cy="1146"/>
              </a:xfrm>
              <a:custGeom>
                <a:avLst/>
                <a:gdLst>
                  <a:gd name="T0" fmla="*/ 0 w 52"/>
                  <a:gd name="T1" fmla="*/ 8298854 h 691"/>
                  <a:gd name="T2" fmla="*/ 0 w 52"/>
                  <a:gd name="T3" fmla="*/ 504416 h 691"/>
                  <a:gd name="T4" fmla="*/ 2264073 w 52"/>
                  <a:gd name="T5" fmla="*/ 0 h 691"/>
                  <a:gd name="T6" fmla="*/ 2264073 w 52"/>
                  <a:gd name="T7" fmla="*/ 7794437 h 691"/>
                  <a:gd name="T8" fmla="*/ 0 w 52"/>
                  <a:gd name="T9" fmla="*/ 8298854 h 691"/>
                  <a:gd name="T10" fmla="*/ 0 60000 65536"/>
                  <a:gd name="T11" fmla="*/ 0 60000 65536"/>
                  <a:gd name="T12" fmla="*/ 0 60000 65536"/>
                  <a:gd name="T13" fmla="*/ 0 60000 65536"/>
                  <a:gd name="T14" fmla="*/ 0 60000 65536"/>
                  <a:gd name="T15" fmla="*/ 0 w 52"/>
                  <a:gd name="T16" fmla="*/ 0 h 691"/>
                  <a:gd name="T17" fmla="*/ 52 w 52"/>
                  <a:gd name="T18" fmla="*/ 691 h 691"/>
                </a:gdLst>
                <a:ahLst/>
                <a:cxnLst>
                  <a:cxn ang="T10">
                    <a:pos x="T0" y="T1"/>
                  </a:cxn>
                  <a:cxn ang="T11">
                    <a:pos x="T2" y="T3"/>
                  </a:cxn>
                  <a:cxn ang="T12">
                    <a:pos x="T4" y="T5"/>
                  </a:cxn>
                  <a:cxn ang="T13">
                    <a:pos x="T6" y="T7"/>
                  </a:cxn>
                  <a:cxn ang="T14">
                    <a:pos x="T8" y="T9"/>
                  </a:cxn>
                </a:cxnLst>
                <a:rect l="T15" t="T16" r="T17" b="T18"/>
                <a:pathLst>
                  <a:path w="52" h="691">
                    <a:moveTo>
                      <a:pt x="0" y="691"/>
                    </a:moveTo>
                    <a:lnTo>
                      <a:pt x="0" y="42"/>
                    </a:lnTo>
                    <a:lnTo>
                      <a:pt x="52" y="0"/>
                    </a:lnTo>
                    <a:lnTo>
                      <a:pt x="52" y="649"/>
                    </a:lnTo>
                    <a:lnTo>
                      <a:pt x="0" y="691"/>
                    </a:lnTo>
                    <a:close/>
                  </a:path>
                </a:pathLst>
              </a:custGeom>
              <a:solidFill>
                <a:srgbClr val="4D4D80"/>
              </a:solidFill>
              <a:ln w="15875">
                <a:solidFill>
                  <a:srgbClr val="000000"/>
                </a:solidFill>
                <a:round/>
                <a:headEnd/>
                <a:tailEnd/>
              </a:ln>
            </p:spPr>
            <p:txBody>
              <a:bodyPr/>
              <a:lstStyle/>
              <a:p>
                <a:endParaRPr lang="zh-CN" altLang="en-US"/>
              </a:p>
            </p:txBody>
          </p:sp>
          <p:sp>
            <p:nvSpPr>
              <p:cNvPr id="29734" name="Rectangle 84">
                <a:extLst>
                  <a:ext uri="{FF2B5EF4-FFF2-40B4-BE49-F238E27FC236}">
                    <a16:creationId xmlns:a16="http://schemas.microsoft.com/office/drawing/2014/main" id="{55CFE065-3D65-48A9-807B-B657CFAAA55B}"/>
                  </a:ext>
                </a:extLst>
              </p:cNvPr>
              <p:cNvSpPr>
                <a:spLocks noChangeArrowheads="1"/>
              </p:cNvSpPr>
              <p:nvPr/>
            </p:nvSpPr>
            <p:spPr bwMode="auto">
              <a:xfrm>
                <a:off x="1881" y="2593"/>
                <a:ext cx="362" cy="1076"/>
              </a:xfrm>
              <a:prstGeom prst="rect">
                <a:avLst/>
              </a:prstGeom>
              <a:solidFill>
                <a:srgbClr val="9999FF"/>
              </a:solidFill>
              <a:ln w="15875">
                <a:solidFill>
                  <a:srgbClr val="000000"/>
                </a:solidFill>
                <a:miter lim="800000"/>
                <a:headEnd/>
                <a:tailEnd/>
              </a:ln>
            </p:spPr>
            <p:txBody>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spcBef>
                    <a:spcPct val="0"/>
                  </a:spcBef>
                  <a:buClrTx/>
                  <a:buSzTx/>
                  <a:buFontTx/>
                  <a:buNone/>
                </a:pPr>
                <a:endParaRPr lang="zh-CN" altLang="en-US" sz="1800">
                  <a:latin typeface="Arial" panose="020B0604020202020204" pitchFamily="34" charset="0"/>
                </a:endParaRPr>
              </a:p>
            </p:txBody>
          </p:sp>
          <p:sp>
            <p:nvSpPr>
              <p:cNvPr id="29735" name="Freeform 85">
                <a:extLst>
                  <a:ext uri="{FF2B5EF4-FFF2-40B4-BE49-F238E27FC236}">
                    <a16:creationId xmlns:a16="http://schemas.microsoft.com/office/drawing/2014/main" id="{013D0604-28F8-4B0A-AA41-CC4703FEF6F3}"/>
                  </a:ext>
                </a:extLst>
              </p:cNvPr>
              <p:cNvSpPr>
                <a:spLocks/>
              </p:cNvSpPr>
              <p:nvPr/>
            </p:nvSpPr>
            <p:spPr bwMode="auto">
              <a:xfrm>
                <a:off x="1881" y="2523"/>
                <a:ext cx="481" cy="70"/>
              </a:xfrm>
              <a:custGeom>
                <a:avLst/>
                <a:gdLst>
                  <a:gd name="T0" fmla="*/ 6992117 w 209"/>
                  <a:gd name="T1" fmla="*/ 514467 h 42"/>
                  <a:gd name="T2" fmla="*/ 9307967 w 209"/>
                  <a:gd name="T3" fmla="*/ 0 h 42"/>
                  <a:gd name="T4" fmla="*/ 2315856 w 209"/>
                  <a:gd name="T5" fmla="*/ 0 h 42"/>
                  <a:gd name="T6" fmla="*/ 0 w 209"/>
                  <a:gd name="T7" fmla="*/ 514467 h 42"/>
                  <a:gd name="T8" fmla="*/ 6992117 w 209"/>
                  <a:gd name="T9" fmla="*/ 514467 h 42"/>
                  <a:gd name="T10" fmla="*/ 0 60000 65536"/>
                  <a:gd name="T11" fmla="*/ 0 60000 65536"/>
                  <a:gd name="T12" fmla="*/ 0 60000 65536"/>
                  <a:gd name="T13" fmla="*/ 0 60000 65536"/>
                  <a:gd name="T14" fmla="*/ 0 60000 65536"/>
                  <a:gd name="T15" fmla="*/ 0 w 209"/>
                  <a:gd name="T16" fmla="*/ 0 h 42"/>
                  <a:gd name="T17" fmla="*/ 209 w 209"/>
                  <a:gd name="T18" fmla="*/ 42 h 42"/>
                </a:gdLst>
                <a:ahLst/>
                <a:cxnLst>
                  <a:cxn ang="T10">
                    <a:pos x="T0" y="T1"/>
                  </a:cxn>
                  <a:cxn ang="T11">
                    <a:pos x="T2" y="T3"/>
                  </a:cxn>
                  <a:cxn ang="T12">
                    <a:pos x="T4" y="T5"/>
                  </a:cxn>
                  <a:cxn ang="T13">
                    <a:pos x="T6" y="T7"/>
                  </a:cxn>
                  <a:cxn ang="T14">
                    <a:pos x="T8" y="T9"/>
                  </a:cxn>
                </a:cxnLst>
                <a:rect l="T15" t="T16" r="T17" b="T18"/>
                <a:pathLst>
                  <a:path w="209" h="42">
                    <a:moveTo>
                      <a:pt x="157" y="42"/>
                    </a:moveTo>
                    <a:lnTo>
                      <a:pt x="209" y="0"/>
                    </a:lnTo>
                    <a:lnTo>
                      <a:pt x="52" y="0"/>
                    </a:lnTo>
                    <a:lnTo>
                      <a:pt x="0" y="42"/>
                    </a:lnTo>
                    <a:lnTo>
                      <a:pt x="157" y="42"/>
                    </a:lnTo>
                    <a:close/>
                  </a:path>
                </a:pathLst>
              </a:custGeom>
              <a:solidFill>
                <a:srgbClr val="7373BF"/>
              </a:solidFill>
              <a:ln w="15875">
                <a:solidFill>
                  <a:srgbClr val="000000"/>
                </a:solidFill>
                <a:round/>
                <a:headEnd/>
                <a:tailEnd/>
              </a:ln>
            </p:spPr>
            <p:txBody>
              <a:bodyPr/>
              <a:lstStyle/>
              <a:p>
                <a:endParaRPr lang="zh-CN" altLang="en-US"/>
              </a:p>
            </p:txBody>
          </p:sp>
          <p:sp>
            <p:nvSpPr>
              <p:cNvPr id="29736" name="Freeform 86">
                <a:extLst>
                  <a:ext uri="{FF2B5EF4-FFF2-40B4-BE49-F238E27FC236}">
                    <a16:creationId xmlns:a16="http://schemas.microsoft.com/office/drawing/2014/main" id="{4DBC7AA7-4C4B-4367-941B-AFA8B8249885}"/>
                  </a:ext>
                </a:extLst>
              </p:cNvPr>
              <p:cNvSpPr>
                <a:spLocks/>
              </p:cNvSpPr>
              <p:nvPr/>
            </p:nvSpPr>
            <p:spPr bwMode="auto">
              <a:xfrm>
                <a:off x="2243" y="2437"/>
                <a:ext cx="119" cy="156"/>
              </a:xfrm>
              <a:custGeom>
                <a:avLst/>
                <a:gdLst>
                  <a:gd name="T0" fmla="*/ 0 w 52"/>
                  <a:gd name="T1" fmla="*/ 1131954 h 94"/>
                  <a:gd name="T2" fmla="*/ 0 w 52"/>
                  <a:gd name="T3" fmla="*/ 493727 h 94"/>
                  <a:gd name="T4" fmla="*/ 2264073 w 52"/>
                  <a:gd name="T5" fmla="*/ 0 h 94"/>
                  <a:gd name="T6" fmla="*/ 2264073 w 52"/>
                  <a:gd name="T7" fmla="*/ 626187 h 94"/>
                  <a:gd name="T8" fmla="*/ 0 w 52"/>
                  <a:gd name="T9" fmla="*/ 1131954 h 94"/>
                  <a:gd name="T10" fmla="*/ 0 60000 65536"/>
                  <a:gd name="T11" fmla="*/ 0 60000 65536"/>
                  <a:gd name="T12" fmla="*/ 0 60000 65536"/>
                  <a:gd name="T13" fmla="*/ 0 60000 65536"/>
                  <a:gd name="T14" fmla="*/ 0 60000 65536"/>
                  <a:gd name="T15" fmla="*/ 0 w 52"/>
                  <a:gd name="T16" fmla="*/ 0 h 94"/>
                  <a:gd name="T17" fmla="*/ 52 w 52"/>
                  <a:gd name="T18" fmla="*/ 94 h 94"/>
                </a:gdLst>
                <a:ahLst/>
                <a:cxnLst>
                  <a:cxn ang="T10">
                    <a:pos x="T0" y="T1"/>
                  </a:cxn>
                  <a:cxn ang="T11">
                    <a:pos x="T2" y="T3"/>
                  </a:cxn>
                  <a:cxn ang="T12">
                    <a:pos x="T4" y="T5"/>
                  </a:cxn>
                  <a:cxn ang="T13">
                    <a:pos x="T6" y="T7"/>
                  </a:cxn>
                  <a:cxn ang="T14">
                    <a:pos x="T8" y="T9"/>
                  </a:cxn>
                </a:cxnLst>
                <a:rect l="T15" t="T16" r="T17" b="T18"/>
                <a:pathLst>
                  <a:path w="52" h="94">
                    <a:moveTo>
                      <a:pt x="0" y="94"/>
                    </a:moveTo>
                    <a:lnTo>
                      <a:pt x="0" y="41"/>
                    </a:lnTo>
                    <a:lnTo>
                      <a:pt x="52" y="0"/>
                    </a:lnTo>
                    <a:lnTo>
                      <a:pt x="52" y="52"/>
                    </a:lnTo>
                    <a:lnTo>
                      <a:pt x="0" y="94"/>
                    </a:lnTo>
                    <a:close/>
                  </a:path>
                </a:pathLst>
              </a:custGeom>
              <a:solidFill>
                <a:srgbClr val="4D1A33"/>
              </a:solidFill>
              <a:ln w="15875">
                <a:solidFill>
                  <a:srgbClr val="000000"/>
                </a:solidFill>
                <a:round/>
                <a:headEnd/>
                <a:tailEnd/>
              </a:ln>
            </p:spPr>
            <p:txBody>
              <a:bodyPr/>
              <a:lstStyle/>
              <a:p>
                <a:endParaRPr lang="zh-CN" altLang="en-US"/>
              </a:p>
            </p:txBody>
          </p:sp>
          <p:sp>
            <p:nvSpPr>
              <p:cNvPr id="29737" name="Rectangle 87">
                <a:extLst>
                  <a:ext uri="{FF2B5EF4-FFF2-40B4-BE49-F238E27FC236}">
                    <a16:creationId xmlns:a16="http://schemas.microsoft.com/office/drawing/2014/main" id="{63C22746-B66E-415C-9F7E-6A4C7556FA64}"/>
                  </a:ext>
                </a:extLst>
              </p:cNvPr>
              <p:cNvSpPr>
                <a:spLocks noChangeArrowheads="1"/>
              </p:cNvSpPr>
              <p:nvPr/>
            </p:nvSpPr>
            <p:spPr bwMode="auto">
              <a:xfrm>
                <a:off x="1881" y="2505"/>
                <a:ext cx="362" cy="88"/>
              </a:xfrm>
              <a:prstGeom prst="rect">
                <a:avLst/>
              </a:prstGeom>
              <a:solidFill>
                <a:srgbClr val="993366"/>
              </a:solidFill>
              <a:ln w="15875">
                <a:solidFill>
                  <a:srgbClr val="000000"/>
                </a:solidFill>
                <a:miter lim="800000"/>
                <a:headEnd/>
                <a:tailEnd/>
              </a:ln>
            </p:spPr>
            <p:txBody>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spcBef>
                    <a:spcPct val="0"/>
                  </a:spcBef>
                  <a:buClrTx/>
                  <a:buSzTx/>
                  <a:buFontTx/>
                  <a:buNone/>
                </a:pPr>
                <a:endParaRPr lang="zh-CN" altLang="en-US" sz="1800">
                  <a:latin typeface="Arial" panose="020B0604020202020204" pitchFamily="34" charset="0"/>
                </a:endParaRPr>
              </a:p>
            </p:txBody>
          </p:sp>
          <p:sp>
            <p:nvSpPr>
              <p:cNvPr id="29738" name="Freeform 88">
                <a:extLst>
                  <a:ext uri="{FF2B5EF4-FFF2-40B4-BE49-F238E27FC236}">
                    <a16:creationId xmlns:a16="http://schemas.microsoft.com/office/drawing/2014/main" id="{1B648973-D7FE-48A4-B21F-92EE66CF2BAF}"/>
                  </a:ext>
                </a:extLst>
              </p:cNvPr>
              <p:cNvSpPr>
                <a:spLocks/>
              </p:cNvSpPr>
              <p:nvPr/>
            </p:nvSpPr>
            <p:spPr bwMode="auto">
              <a:xfrm>
                <a:off x="1881" y="2437"/>
                <a:ext cx="481" cy="68"/>
              </a:xfrm>
              <a:custGeom>
                <a:avLst/>
                <a:gdLst>
                  <a:gd name="T0" fmla="*/ 6992117 w 209"/>
                  <a:gd name="T1" fmla="*/ 492491 h 41"/>
                  <a:gd name="T2" fmla="*/ 9307967 w 209"/>
                  <a:gd name="T3" fmla="*/ 0 h 41"/>
                  <a:gd name="T4" fmla="*/ 2315856 w 209"/>
                  <a:gd name="T5" fmla="*/ 0 h 41"/>
                  <a:gd name="T6" fmla="*/ 0 w 209"/>
                  <a:gd name="T7" fmla="*/ 492491 h 41"/>
                  <a:gd name="T8" fmla="*/ 6992117 w 209"/>
                  <a:gd name="T9" fmla="*/ 492491 h 41"/>
                  <a:gd name="T10" fmla="*/ 0 60000 65536"/>
                  <a:gd name="T11" fmla="*/ 0 60000 65536"/>
                  <a:gd name="T12" fmla="*/ 0 60000 65536"/>
                  <a:gd name="T13" fmla="*/ 0 60000 65536"/>
                  <a:gd name="T14" fmla="*/ 0 60000 65536"/>
                  <a:gd name="T15" fmla="*/ 0 w 209"/>
                  <a:gd name="T16" fmla="*/ 0 h 41"/>
                  <a:gd name="T17" fmla="*/ 209 w 209"/>
                  <a:gd name="T18" fmla="*/ 41 h 41"/>
                </a:gdLst>
                <a:ahLst/>
                <a:cxnLst>
                  <a:cxn ang="T10">
                    <a:pos x="T0" y="T1"/>
                  </a:cxn>
                  <a:cxn ang="T11">
                    <a:pos x="T2" y="T3"/>
                  </a:cxn>
                  <a:cxn ang="T12">
                    <a:pos x="T4" y="T5"/>
                  </a:cxn>
                  <a:cxn ang="T13">
                    <a:pos x="T6" y="T7"/>
                  </a:cxn>
                  <a:cxn ang="T14">
                    <a:pos x="T8" y="T9"/>
                  </a:cxn>
                </a:cxnLst>
                <a:rect l="T15" t="T16" r="T17" b="T18"/>
                <a:pathLst>
                  <a:path w="209" h="41">
                    <a:moveTo>
                      <a:pt x="157" y="41"/>
                    </a:moveTo>
                    <a:lnTo>
                      <a:pt x="209" y="0"/>
                    </a:lnTo>
                    <a:lnTo>
                      <a:pt x="52" y="0"/>
                    </a:lnTo>
                    <a:lnTo>
                      <a:pt x="0" y="41"/>
                    </a:lnTo>
                    <a:lnTo>
                      <a:pt x="157" y="41"/>
                    </a:lnTo>
                    <a:close/>
                  </a:path>
                </a:pathLst>
              </a:custGeom>
              <a:solidFill>
                <a:srgbClr val="73264D"/>
              </a:solidFill>
              <a:ln w="15875">
                <a:solidFill>
                  <a:srgbClr val="000000"/>
                </a:solidFill>
                <a:round/>
                <a:headEnd/>
                <a:tailEnd/>
              </a:ln>
            </p:spPr>
            <p:txBody>
              <a:bodyPr/>
              <a:lstStyle/>
              <a:p>
                <a:endParaRPr lang="zh-CN" altLang="en-US"/>
              </a:p>
            </p:txBody>
          </p:sp>
          <p:sp>
            <p:nvSpPr>
              <p:cNvPr id="29739" name="Freeform 89">
                <a:extLst>
                  <a:ext uri="{FF2B5EF4-FFF2-40B4-BE49-F238E27FC236}">
                    <a16:creationId xmlns:a16="http://schemas.microsoft.com/office/drawing/2014/main" id="{1026C599-EB4F-49C8-A02E-0BD0470BC4A2}"/>
                  </a:ext>
                </a:extLst>
              </p:cNvPr>
              <p:cNvSpPr>
                <a:spLocks/>
              </p:cNvSpPr>
              <p:nvPr/>
            </p:nvSpPr>
            <p:spPr bwMode="auto">
              <a:xfrm>
                <a:off x="3159" y="2332"/>
                <a:ext cx="119" cy="1337"/>
              </a:xfrm>
              <a:custGeom>
                <a:avLst/>
                <a:gdLst>
                  <a:gd name="T0" fmla="*/ 0 w 52"/>
                  <a:gd name="T1" fmla="*/ 9688005 h 806"/>
                  <a:gd name="T2" fmla="*/ 0 w 52"/>
                  <a:gd name="T3" fmla="*/ 504834 h 806"/>
                  <a:gd name="T4" fmla="*/ 2264073 w 52"/>
                  <a:gd name="T5" fmla="*/ 0 h 806"/>
                  <a:gd name="T6" fmla="*/ 2264073 w 52"/>
                  <a:gd name="T7" fmla="*/ 9183171 h 806"/>
                  <a:gd name="T8" fmla="*/ 0 w 52"/>
                  <a:gd name="T9" fmla="*/ 9688005 h 806"/>
                  <a:gd name="T10" fmla="*/ 0 60000 65536"/>
                  <a:gd name="T11" fmla="*/ 0 60000 65536"/>
                  <a:gd name="T12" fmla="*/ 0 60000 65536"/>
                  <a:gd name="T13" fmla="*/ 0 60000 65536"/>
                  <a:gd name="T14" fmla="*/ 0 60000 65536"/>
                  <a:gd name="T15" fmla="*/ 0 w 52"/>
                  <a:gd name="T16" fmla="*/ 0 h 806"/>
                  <a:gd name="T17" fmla="*/ 52 w 52"/>
                  <a:gd name="T18" fmla="*/ 806 h 806"/>
                </a:gdLst>
                <a:ahLst/>
                <a:cxnLst>
                  <a:cxn ang="T10">
                    <a:pos x="T0" y="T1"/>
                  </a:cxn>
                  <a:cxn ang="T11">
                    <a:pos x="T2" y="T3"/>
                  </a:cxn>
                  <a:cxn ang="T12">
                    <a:pos x="T4" y="T5"/>
                  </a:cxn>
                  <a:cxn ang="T13">
                    <a:pos x="T6" y="T7"/>
                  </a:cxn>
                  <a:cxn ang="T14">
                    <a:pos x="T8" y="T9"/>
                  </a:cxn>
                </a:cxnLst>
                <a:rect l="T15" t="T16" r="T17" b="T18"/>
                <a:pathLst>
                  <a:path w="52" h="806">
                    <a:moveTo>
                      <a:pt x="0" y="806"/>
                    </a:moveTo>
                    <a:lnTo>
                      <a:pt x="0" y="42"/>
                    </a:lnTo>
                    <a:lnTo>
                      <a:pt x="52" y="0"/>
                    </a:lnTo>
                    <a:lnTo>
                      <a:pt x="52" y="764"/>
                    </a:lnTo>
                    <a:lnTo>
                      <a:pt x="0" y="806"/>
                    </a:lnTo>
                    <a:close/>
                  </a:path>
                </a:pathLst>
              </a:custGeom>
              <a:solidFill>
                <a:srgbClr val="4D4D80"/>
              </a:solidFill>
              <a:ln w="15875">
                <a:solidFill>
                  <a:srgbClr val="000000"/>
                </a:solidFill>
                <a:round/>
                <a:headEnd/>
                <a:tailEnd/>
              </a:ln>
            </p:spPr>
            <p:txBody>
              <a:bodyPr/>
              <a:lstStyle/>
              <a:p>
                <a:endParaRPr lang="zh-CN" altLang="en-US"/>
              </a:p>
            </p:txBody>
          </p:sp>
          <p:sp>
            <p:nvSpPr>
              <p:cNvPr id="29740" name="Rectangle 90">
                <a:extLst>
                  <a:ext uri="{FF2B5EF4-FFF2-40B4-BE49-F238E27FC236}">
                    <a16:creationId xmlns:a16="http://schemas.microsoft.com/office/drawing/2014/main" id="{04836976-E56C-4F0F-A202-DD26E70B1CC8}"/>
                  </a:ext>
                </a:extLst>
              </p:cNvPr>
              <p:cNvSpPr>
                <a:spLocks noChangeArrowheads="1"/>
              </p:cNvSpPr>
              <p:nvPr/>
            </p:nvSpPr>
            <p:spPr bwMode="auto">
              <a:xfrm>
                <a:off x="2797" y="2402"/>
                <a:ext cx="362" cy="1267"/>
              </a:xfrm>
              <a:prstGeom prst="rect">
                <a:avLst/>
              </a:prstGeom>
              <a:solidFill>
                <a:srgbClr val="9999FF"/>
              </a:solidFill>
              <a:ln w="15875">
                <a:solidFill>
                  <a:srgbClr val="000000"/>
                </a:solidFill>
                <a:miter lim="800000"/>
                <a:headEnd/>
                <a:tailEnd/>
              </a:ln>
            </p:spPr>
            <p:txBody>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spcBef>
                    <a:spcPct val="0"/>
                  </a:spcBef>
                  <a:buClrTx/>
                  <a:buSzTx/>
                  <a:buFontTx/>
                  <a:buNone/>
                </a:pPr>
                <a:endParaRPr lang="zh-CN" altLang="en-US" sz="1800">
                  <a:latin typeface="Arial" panose="020B0604020202020204" pitchFamily="34" charset="0"/>
                </a:endParaRPr>
              </a:p>
            </p:txBody>
          </p:sp>
          <p:sp>
            <p:nvSpPr>
              <p:cNvPr id="29741" name="Freeform 91">
                <a:extLst>
                  <a:ext uri="{FF2B5EF4-FFF2-40B4-BE49-F238E27FC236}">
                    <a16:creationId xmlns:a16="http://schemas.microsoft.com/office/drawing/2014/main" id="{E05148D7-D3E0-4B68-9876-4CDC30ACDDA1}"/>
                  </a:ext>
                </a:extLst>
              </p:cNvPr>
              <p:cNvSpPr>
                <a:spLocks/>
              </p:cNvSpPr>
              <p:nvPr/>
            </p:nvSpPr>
            <p:spPr bwMode="auto">
              <a:xfrm>
                <a:off x="2797" y="2332"/>
                <a:ext cx="481" cy="70"/>
              </a:xfrm>
              <a:custGeom>
                <a:avLst/>
                <a:gdLst>
                  <a:gd name="T0" fmla="*/ 6992117 w 209"/>
                  <a:gd name="T1" fmla="*/ 514467 h 42"/>
                  <a:gd name="T2" fmla="*/ 9307967 w 209"/>
                  <a:gd name="T3" fmla="*/ 0 h 42"/>
                  <a:gd name="T4" fmla="*/ 2315856 w 209"/>
                  <a:gd name="T5" fmla="*/ 0 h 42"/>
                  <a:gd name="T6" fmla="*/ 0 w 209"/>
                  <a:gd name="T7" fmla="*/ 514467 h 42"/>
                  <a:gd name="T8" fmla="*/ 6992117 w 209"/>
                  <a:gd name="T9" fmla="*/ 514467 h 42"/>
                  <a:gd name="T10" fmla="*/ 0 60000 65536"/>
                  <a:gd name="T11" fmla="*/ 0 60000 65536"/>
                  <a:gd name="T12" fmla="*/ 0 60000 65536"/>
                  <a:gd name="T13" fmla="*/ 0 60000 65536"/>
                  <a:gd name="T14" fmla="*/ 0 60000 65536"/>
                  <a:gd name="T15" fmla="*/ 0 w 209"/>
                  <a:gd name="T16" fmla="*/ 0 h 42"/>
                  <a:gd name="T17" fmla="*/ 209 w 209"/>
                  <a:gd name="T18" fmla="*/ 42 h 42"/>
                </a:gdLst>
                <a:ahLst/>
                <a:cxnLst>
                  <a:cxn ang="T10">
                    <a:pos x="T0" y="T1"/>
                  </a:cxn>
                  <a:cxn ang="T11">
                    <a:pos x="T2" y="T3"/>
                  </a:cxn>
                  <a:cxn ang="T12">
                    <a:pos x="T4" y="T5"/>
                  </a:cxn>
                  <a:cxn ang="T13">
                    <a:pos x="T6" y="T7"/>
                  </a:cxn>
                  <a:cxn ang="T14">
                    <a:pos x="T8" y="T9"/>
                  </a:cxn>
                </a:cxnLst>
                <a:rect l="T15" t="T16" r="T17" b="T18"/>
                <a:pathLst>
                  <a:path w="209" h="42">
                    <a:moveTo>
                      <a:pt x="157" y="42"/>
                    </a:moveTo>
                    <a:lnTo>
                      <a:pt x="209" y="0"/>
                    </a:lnTo>
                    <a:lnTo>
                      <a:pt x="52" y="0"/>
                    </a:lnTo>
                    <a:lnTo>
                      <a:pt x="0" y="42"/>
                    </a:lnTo>
                    <a:lnTo>
                      <a:pt x="157" y="42"/>
                    </a:lnTo>
                    <a:close/>
                  </a:path>
                </a:pathLst>
              </a:custGeom>
              <a:solidFill>
                <a:srgbClr val="7373BF"/>
              </a:solidFill>
              <a:ln w="15875">
                <a:solidFill>
                  <a:srgbClr val="000000"/>
                </a:solidFill>
                <a:round/>
                <a:headEnd/>
                <a:tailEnd/>
              </a:ln>
            </p:spPr>
            <p:txBody>
              <a:bodyPr/>
              <a:lstStyle/>
              <a:p>
                <a:endParaRPr lang="zh-CN" altLang="en-US"/>
              </a:p>
            </p:txBody>
          </p:sp>
          <p:sp>
            <p:nvSpPr>
              <p:cNvPr id="29742" name="Freeform 92">
                <a:extLst>
                  <a:ext uri="{FF2B5EF4-FFF2-40B4-BE49-F238E27FC236}">
                    <a16:creationId xmlns:a16="http://schemas.microsoft.com/office/drawing/2014/main" id="{8E64BE1A-7EB0-4A56-88D8-3F579F64C462}"/>
                  </a:ext>
                </a:extLst>
              </p:cNvPr>
              <p:cNvSpPr>
                <a:spLocks/>
              </p:cNvSpPr>
              <p:nvPr/>
            </p:nvSpPr>
            <p:spPr bwMode="auto">
              <a:xfrm>
                <a:off x="3159" y="2263"/>
                <a:ext cx="119" cy="139"/>
              </a:xfrm>
              <a:custGeom>
                <a:avLst/>
                <a:gdLst>
                  <a:gd name="T0" fmla="*/ 0 w 52"/>
                  <a:gd name="T1" fmla="*/ 999849 h 84"/>
                  <a:gd name="T2" fmla="*/ 0 w 52"/>
                  <a:gd name="T3" fmla="*/ 499925 h 84"/>
                  <a:gd name="T4" fmla="*/ 2264073 w 52"/>
                  <a:gd name="T5" fmla="*/ 0 h 84"/>
                  <a:gd name="T6" fmla="*/ 2264073 w 52"/>
                  <a:gd name="T7" fmla="*/ 499925 h 84"/>
                  <a:gd name="T8" fmla="*/ 0 w 52"/>
                  <a:gd name="T9" fmla="*/ 999849 h 84"/>
                  <a:gd name="T10" fmla="*/ 0 60000 65536"/>
                  <a:gd name="T11" fmla="*/ 0 60000 65536"/>
                  <a:gd name="T12" fmla="*/ 0 60000 65536"/>
                  <a:gd name="T13" fmla="*/ 0 60000 65536"/>
                  <a:gd name="T14" fmla="*/ 0 60000 65536"/>
                  <a:gd name="T15" fmla="*/ 0 w 52"/>
                  <a:gd name="T16" fmla="*/ 0 h 84"/>
                  <a:gd name="T17" fmla="*/ 52 w 52"/>
                  <a:gd name="T18" fmla="*/ 84 h 84"/>
                </a:gdLst>
                <a:ahLst/>
                <a:cxnLst>
                  <a:cxn ang="T10">
                    <a:pos x="T0" y="T1"/>
                  </a:cxn>
                  <a:cxn ang="T11">
                    <a:pos x="T2" y="T3"/>
                  </a:cxn>
                  <a:cxn ang="T12">
                    <a:pos x="T4" y="T5"/>
                  </a:cxn>
                  <a:cxn ang="T13">
                    <a:pos x="T6" y="T7"/>
                  </a:cxn>
                  <a:cxn ang="T14">
                    <a:pos x="T8" y="T9"/>
                  </a:cxn>
                </a:cxnLst>
                <a:rect l="T15" t="T16" r="T17" b="T18"/>
                <a:pathLst>
                  <a:path w="52" h="84">
                    <a:moveTo>
                      <a:pt x="0" y="84"/>
                    </a:moveTo>
                    <a:lnTo>
                      <a:pt x="0" y="42"/>
                    </a:lnTo>
                    <a:lnTo>
                      <a:pt x="52" y="0"/>
                    </a:lnTo>
                    <a:lnTo>
                      <a:pt x="52" y="42"/>
                    </a:lnTo>
                    <a:lnTo>
                      <a:pt x="0" y="84"/>
                    </a:lnTo>
                    <a:close/>
                  </a:path>
                </a:pathLst>
              </a:custGeom>
              <a:solidFill>
                <a:srgbClr val="4D1A33"/>
              </a:solidFill>
              <a:ln w="15875">
                <a:solidFill>
                  <a:srgbClr val="000000"/>
                </a:solidFill>
                <a:round/>
                <a:headEnd/>
                <a:tailEnd/>
              </a:ln>
            </p:spPr>
            <p:txBody>
              <a:bodyPr/>
              <a:lstStyle/>
              <a:p>
                <a:endParaRPr lang="zh-CN" altLang="en-US"/>
              </a:p>
            </p:txBody>
          </p:sp>
          <p:sp>
            <p:nvSpPr>
              <p:cNvPr id="29743" name="Rectangle 93">
                <a:extLst>
                  <a:ext uri="{FF2B5EF4-FFF2-40B4-BE49-F238E27FC236}">
                    <a16:creationId xmlns:a16="http://schemas.microsoft.com/office/drawing/2014/main" id="{8F9E489C-B098-466F-BCFB-2F343B2A89B6}"/>
                  </a:ext>
                </a:extLst>
              </p:cNvPr>
              <p:cNvSpPr>
                <a:spLocks noChangeArrowheads="1"/>
              </p:cNvSpPr>
              <p:nvPr/>
            </p:nvSpPr>
            <p:spPr bwMode="auto">
              <a:xfrm>
                <a:off x="2797" y="2332"/>
                <a:ext cx="362" cy="70"/>
              </a:xfrm>
              <a:prstGeom prst="rect">
                <a:avLst/>
              </a:prstGeom>
              <a:solidFill>
                <a:srgbClr val="993366"/>
              </a:solidFill>
              <a:ln w="15875">
                <a:solidFill>
                  <a:srgbClr val="000000"/>
                </a:solidFill>
                <a:miter lim="800000"/>
                <a:headEnd/>
                <a:tailEnd/>
              </a:ln>
            </p:spPr>
            <p:txBody>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spcBef>
                    <a:spcPct val="0"/>
                  </a:spcBef>
                  <a:buClrTx/>
                  <a:buSzTx/>
                  <a:buFontTx/>
                  <a:buNone/>
                </a:pPr>
                <a:endParaRPr lang="zh-CN" altLang="en-US" sz="1800">
                  <a:latin typeface="Arial" panose="020B0604020202020204" pitchFamily="34" charset="0"/>
                </a:endParaRPr>
              </a:p>
            </p:txBody>
          </p:sp>
          <p:sp>
            <p:nvSpPr>
              <p:cNvPr id="29744" name="Freeform 94">
                <a:extLst>
                  <a:ext uri="{FF2B5EF4-FFF2-40B4-BE49-F238E27FC236}">
                    <a16:creationId xmlns:a16="http://schemas.microsoft.com/office/drawing/2014/main" id="{345DB85F-86FC-4D73-8471-7E646B84A9D6}"/>
                  </a:ext>
                </a:extLst>
              </p:cNvPr>
              <p:cNvSpPr>
                <a:spLocks/>
              </p:cNvSpPr>
              <p:nvPr/>
            </p:nvSpPr>
            <p:spPr bwMode="auto">
              <a:xfrm>
                <a:off x="2797" y="2263"/>
                <a:ext cx="481" cy="69"/>
              </a:xfrm>
              <a:custGeom>
                <a:avLst/>
                <a:gdLst>
                  <a:gd name="T0" fmla="*/ 6992117 w 209"/>
                  <a:gd name="T1" fmla="*/ 485693 h 42"/>
                  <a:gd name="T2" fmla="*/ 9307967 w 209"/>
                  <a:gd name="T3" fmla="*/ 0 h 42"/>
                  <a:gd name="T4" fmla="*/ 2315856 w 209"/>
                  <a:gd name="T5" fmla="*/ 0 h 42"/>
                  <a:gd name="T6" fmla="*/ 0 w 209"/>
                  <a:gd name="T7" fmla="*/ 485693 h 42"/>
                  <a:gd name="T8" fmla="*/ 6992117 w 209"/>
                  <a:gd name="T9" fmla="*/ 485693 h 42"/>
                  <a:gd name="T10" fmla="*/ 0 60000 65536"/>
                  <a:gd name="T11" fmla="*/ 0 60000 65536"/>
                  <a:gd name="T12" fmla="*/ 0 60000 65536"/>
                  <a:gd name="T13" fmla="*/ 0 60000 65536"/>
                  <a:gd name="T14" fmla="*/ 0 60000 65536"/>
                  <a:gd name="T15" fmla="*/ 0 w 209"/>
                  <a:gd name="T16" fmla="*/ 0 h 42"/>
                  <a:gd name="T17" fmla="*/ 209 w 209"/>
                  <a:gd name="T18" fmla="*/ 42 h 42"/>
                </a:gdLst>
                <a:ahLst/>
                <a:cxnLst>
                  <a:cxn ang="T10">
                    <a:pos x="T0" y="T1"/>
                  </a:cxn>
                  <a:cxn ang="T11">
                    <a:pos x="T2" y="T3"/>
                  </a:cxn>
                  <a:cxn ang="T12">
                    <a:pos x="T4" y="T5"/>
                  </a:cxn>
                  <a:cxn ang="T13">
                    <a:pos x="T6" y="T7"/>
                  </a:cxn>
                  <a:cxn ang="T14">
                    <a:pos x="T8" y="T9"/>
                  </a:cxn>
                </a:cxnLst>
                <a:rect l="T15" t="T16" r="T17" b="T18"/>
                <a:pathLst>
                  <a:path w="209" h="42">
                    <a:moveTo>
                      <a:pt x="157" y="42"/>
                    </a:moveTo>
                    <a:lnTo>
                      <a:pt x="209" y="0"/>
                    </a:lnTo>
                    <a:lnTo>
                      <a:pt x="52" y="0"/>
                    </a:lnTo>
                    <a:lnTo>
                      <a:pt x="0" y="42"/>
                    </a:lnTo>
                    <a:lnTo>
                      <a:pt x="157" y="42"/>
                    </a:lnTo>
                    <a:close/>
                  </a:path>
                </a:pathLst>
              </a:custGeom>
              <a:solidFill>
                <a:srgbClr val="73264D"/>
              </a:solidFill>
              <a:ln w="15875">
                <a:solidFill>
                  <a:srgbClr val="000000"/>
                </a:solidFill>
                <a:round/>
                <a:headEnd/>
                <a:tailEnd/>
              </a:ln>
            </p:spPr>
            <p:txBody>
              <a:bodyPr/>
              <a:lstStyle/>
              <a:p>
                <a:endParaRPr lang="zh-CN" altLang="en-US"/>
              </a:p>
            </p:txBody>
          </p:sp>
          <p:sp>
            <p:nvSpPr>
              <p:cNvPr id="29745" name="Freeform 95">
                <a:extLst>
                  <a:ext uri="{FF2B5EF4-FFF2-40B4-BE49-F238E27FC236}">
                    <a16:creationId xmlns:a16="http://schemas.microsoft.com/office/drawing/2014/main" id="{3F38CB97-013A-4257-B027-522EDFFF2AF8}"/>
                  </a:ext>
                </a:extLst>
              </p:cNvPr>
              <p:cNvSpPr>
                <a:spLocks/>
              </p:cNvSpPr>
              <p:nvPr/>
            </p:nvSpPr>
            <p:spPr bwMode="auto">
              <a:xfrm>
                <a:off x="4072" y="2002"/>
                <a:ext cx="145" cy="1667"/>
              </a:xfrm>
              <a:custGeom>
                <a:avLst/>
                <a:gdLst>
                  <a:gd name="T0" fmla="*/ 0 w 63"/>
                  <a:gd name="T1" fmla="*/ 12076970 h 1005"/>
                  <a:gd name="T2" fmla="*/ 0 w 63"/>
                  <a:gd name="T3" fmla="*/ 504708 h 1005"/>
                  <a:gd name="T4" fmla="*/ 2806500 w 63"/>
                  <a:gd name="T5" fmla="*/ 0 h 1005"/>
                  <a:gd name="T6" fmla="*/ 2806500 w 63"/>
                  <a:gd name="T7" fmla="*/ 11572263 h 1005"/>
                  <a:gd name="T8" fmla="*/ 0 w 63"/>
                  <a:gd name="T9" fmla="*/ 12076970 h 1005"/>
                  <a:gd name="T10" fmla="*/ 0 60000 65536"/>
                  <a:gd name="T11" fmla="*/ 0 60000 65536"/>
                  <a:gd name="T12" fmla="*/ 0 60000 65536"/>
                  <a:gd name="T13" fmla="*/ 0 60000 65536"/>
                  <a:gd name="T14" fmla="*/ 0 60000 65536"/>
                  <a:gd name="T15" fmla="*/ 0 w 63"/>
                  <a:gd name="T16" fmla="*/ 0 h 1005"/>
                  <a:gd name="T17" fmla="*/ 63 w 63"/>
                  <a:gd name="T18" fmla="*/ 1005 h 1005"/>
                </a:gdLst>
                <a:ahLst/>
                <a:cxnLst>
                  <a:cxn ang="T10">
                    <a:pos x="T0" y="T1"/>
                  </a:cxn>
                  <a:cxn ang="T11">
                    <a:pos x="T2" y="T3"/>
                  </a:cxn>
                  <a:cxn ang="T12">
                    <a:pos x="T4" y="T5"/>
                  </a:cxn>
                  <a:cxn ang="T13">
                    <a:pos x="T6" y="T7"/>
                  </a:cxn>
                  <a:cxn ang="T14">
                    <a:pos x="T8" y="T9"/>
                  </a:cxn>
                </a:cxnLst>
                <a:rect l="T15" t="T16" r="T17" b="T18"/>
                <a:pathLst>
                  <a:path w="63" h="1005">
                    <a:moveTo>
                      <a:pt x="0" y="1005"/>
                    </a:moveTo>
                    <a:lnTo>
                      <a:pt x="0" y="42"/>
                    </a:lnTo>
                    <a:lnTo>
                      <a:pt x="63" y="0"/>
                    </a:lnTo>
                    <a:lnTo>
                      <a:pt x="63" y="963"/>
                    </a:lnTo>
                    <a:lnTo>
                      <a:pt x="0" y="1005"/>
                    </a:lnTo>
                    <a:close/>
                  </a:path>
                </a:pathLst>
              </a:custGeom>
              <a:solidFill>
                <a:srgbClr val="4D4D80"/>
              </a:solidFill>
              <a:ln w="15875">
                <a:solidFill>
                  <a:srgbClr val="000000"/>
                </a:solidFill>
                <a:round/>
                <a:headEnd/>
                <a:tailEnd/>
              </a:ln>
            </p:spPr>
            <p:txBody>
              <a:bodyPr/>
              <a:lstStyle/>
              <a:p>
                <a:endParaRPr lang="zh-CN" altLang="en-US"/>
              </a:p>
            </p:txBody>
          </p:sp>
          <p:sp>
            <p:nvSpPr>
              <p:cNvPr id="29746" name="Rectangle 96">
                <a:extLst>
                  <a:ext uri="{FF2B5EF4-FFF2-40B4-BE49-F238E27FC236}">
                    <a16:creationId xmlns:a16="http://schemas.microsoft.com/office/drawing/2014/main" id="{1ED8C0EC-DFB1-4D85-9FC2-54BE6AD95B76}"/>
                  </a:ext>
                </a:extLst>
              </p:cNvPr>
              <p:cNvSpPr>
                <a:spLocks noChangeArrowheads="1"/>
              </p:cNvSpPr>
              <p:nvPr/>
            </p:nvSpPr>
            <p:spPr bwMode="auto">
              <a:xfrm>
                <a:off x="3711" y="2072"/>
                <a:ext cx="361" cy="1597"/>
              </a:xfrm>
              <a:prstGeom prst="rect">
                <a:avLst/>
              </a:prstGeom>
              <a:solidFill>
                <a:srgbClr val="9999FF"/>
              </a:solidFill>
              <a:ln w="15875">
                <a:solidFill>
                  <a:srgbClr val="000000"/>
                </a:solidFill>
                <a:miter lim="800000"/>
                <a:headEnd/>
                <a:tailEnd/>
              </a:ln>
            </p:spPr>
            <p:txBody>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spcBef>
                    <a:spcPct val="0"/>
                  </a:spcBef>
                  <a:buClrTx/>
                  <a:buSzTx/>
                  <a:buFontTx/>
                  <a:buNone/>
                </a:pPr>
                <a:endParaRPr lang="zh-CN" altLang="en-US" sz="1800">
                  <a:latin typeface="Arial" panose="020B0604020202020204" pitchFamily="34" charset="0"/>
                </a:endParaRPr>
              </a:p>
            </p:txBody>
          </p:sp>
          <p:sp>
            <p:nvSpPr>
              <p:cNvPr id="29747" name="Freeform 97">
                <a:extLst>
                  <a:ext uri="{FF2B5EF4-FFF2-40B4-BE49-F238E27FC236}">
                    <a16:creationId xmlns:a16="http://schemas.microsoft.com/office/drawing/2014/main" id="{04AB05D4-4199-4649-81E1-C92DF597217B}"/>
                  </a:ext>
                </a:extLst>
              </p:cNvPr>
              <p:cNvSpPr>
                <a:spLocks/>
              </p:cNvSpPr>
              <p:nvPr/>
            </p:nvSpPr>
            <p:spPr bwMode="auto">
              <a:xfrm>
                <a:off x="3711" y="2002"/>
                <a:ext cx="506" cy="70"/>
              </a:xfrm>
              <a:custGeom>
                <a:avLst/>
                <a:gdLst>
                  <a:gd name="T0" fmla="*/ 6974686 w 220"/>
                  <a:gd name="T1" fmla="*/ 514467 h 42"/>
                  <a:gd name="T2" fmla="*/ 9773445 w 220"/>
                  <a:gd name="T3" fmla="*/ 0 h 42"/>
                  <a:gd name="T4" fmla="*/ 2354510 w 220"/>
                  <a:gd name="T5" fmla="*/ 0 h 42"/>
                  <a:gd name="T6" fmla="*/ 0 w 220"/>
                  <a:gd name="T7" fmla="*/ 514467 h 42"/>
                  <a:gd name="T8" fmla="*/ 6974686 w 220"/>
                  <a:gd name="T9" fmla="*/ 514467 h 42"/>
                  <a:gd name="T10" fmla="*/ 0 60000 65536"/>
                  <a:gd name="T11" fmla="*/ 0 60000 65536"/>
                  <a:gd name="T12" fmla="*/ 0 60000 65536"/>
                  <a:gd name="T13" fmla="*/ 0 60000 65536"/>
                  <a:gd name="T14" fmla="*/ 0 60000 65536"/>
                  <a:gd name="T15" fmla="*/ 0 w 220"/>
                  <a:gd name="T16" fmla="*/ 0 h 42"/>
                  <a:gd name="T17" fmla="*/ 220 w 220"/>
                  <a:gd name="T18" fmla="*/ 42 h 42"/>
                </a:gdLst>
                <a:ahLst/>
                <a:cxnLst>
                  <a:cxn ang="T10">
                    <a:pos x="T0" y="T1"/>
                  </a:cxn>
                  <a:cxn ang="T11">
                    <a:pos x="T2" y="T3"/>
                  </a:cxn>
                  <a:cxn ang="T12">
                    <a:pos x="T4" y="T5"/>
                  </a:cxn>
                  <a:cxn ang="T13">
                    <a:pos x="T6" y="T7"/>
                  </a:cxn>
                  <a:cxn ang="T14">
                    <a:pos x="T8" y="T9"/>
                  </a:cxn>
                </a:cxnLst>
                <a:rect l="T15" t="T16" r="T17" b="T18"/>
                <a:pathLst>
                  <a:path w="220" h="42">
                    <a:moveTo>
                      <a:pt x="157" y="42"/>
                    </a:moveTo>
                    <a:lnTo>
                      <a:pt x="220" y="0"/>
                    </a:lnTo>
                    <a:lnTo>
                      <a:pt x="53" y="0"/>
                    </a:lnTo>
                    <a:lnTo>
                      <a:pt x="0" y="42"/>
                    </a:lnTo>
                    <a:lnTo>
                      <a:pt x="157" y="42"/>
                    </a:lnTo>
                    <a:close/>
                  </a:path>
                </a:pathLst>
              </a:custGeom>
              <a:solidFill>
                <a:srgbClr val="7373BF"/>
              </a:solidFill>
              <a:ln w="15875">
                <a:solidFill>
                  <a:srgbClr val="000000"/>
                </a:solidFill>
                <a:round/>
                <a:headEnd/>
                <a:tailEnd/>
              </a:ln>
            </p:spPr>
            <p:txBody>
              <a:bodyPr/>
              <a:lstStyle/>
              <a:p>
                <a:endParaRPr lang="zh-CN" altLang="en-US"/>
              </a:p>
            </p:txBody>
          </p:sp>
          <p:sp>
            <p:nvSpPr>
              <p:cNvPr id="29748" name="Freeform 98">
                <a:extLst>
                  <a:ext uri="{FF2B5EF4-FFF2-40B4-BE49-F238E27FC236}">
                    <a16:creationId xmlns:a16="http://schemas.microsoft.com/office/drawing/2014/main" id="{B5E69E76-DA31-4E7F-A868-619BF095794E}"/>
                  </a:ext>
                </a:extLst>
              </p:cNvPr>
              <p:cNvSpPr>
                <a:spLocks/>
              </p:cNvSpPr>
              <p:nvPr/>
            </p:nvSpPr>
            <p:spPr bwMode="auto">
              <a:xfrm>
                <a:off x="4072" y="1967"/>
                <a:ext cx="145" cy="105"/>
              </a:xfrm>
              <a:custGeom>
                <a:avLst/>
                <a:gdLst>
                  <a:gd name="T0" fmla="*/ 0 w 63"/>
                  <a:gd name="T1" fmla="*/ 771700 h 63"/>
                  <a:gd name="T2" fmla="*/ 0 w 63"/>
                  <a:gd name="T3" fmla="*/ 514467 h 63"/>
                  <a:gd name="T4" fmla="*/ 2806500 w 63"/>
                  <a:gd name="T5" fmla="*/ 0 h 63"/>
                  <a:gd name="T6" fmla="*/ 2806500 w 63"/>
                  <a:gd name="T7" fmla="*/ 257230 h 63"/>
                  <a:gd name="T8" fmla="*/ 0 w 63"/>
                  <a:gd name="T9" fmla="*/ 771700 h 63"/>
                  <a:gd name="T10" fmla="*/ 0 60000 65536"/>
                  <a:gd name="T11" fmla="*/ 0 60000 65536"/>
                  <a:gd name="T12" fmla="*/ 0 60000 65536"/>
                  <a:gd name="T13" fmla="*/ 0 60000 65536"/>
                  <a:gd name="T14" fmla="*/ 0 60000 65536"/>
                  <a:gd name="T15" fmla="*/ 0 w 63"/>
                  <a:gd name="T16" fmla="*/ 0 h 63"/>
                  <a:gd name="T17" fmla="*/ 63 w 63"/>
                  <a:gd name="T18" fmla="*/ 63 h 63"/>
                </a:gdLst>
                <a:ahLst/>
                <a:cxnLst>
                  <a:cxn ang="T10">
                    <a:pos x="T0" y="T1"/>
                  </a:cxn>
                  <a:cxn ang="T11">
                    <a:pos x="T2" y="T3"/>
                  </a:cxn>
                  <a:cxn ang="T12">
                    <a:pos x="T4" y="T5"/>
                  </a:cxn>
                  <a:cxn ang="T13">
                    <a:pos x="T6" y="T7"/>
                  </a:cxn>
                  <a:cxn ang="T14">
                    <a:pos x="T8" y="T9"/>
                  </a:cxn>
                </a:cxnLst>
                <a:rect l="T15" t="T16" r="T17" b="T18"/>
                <a:pathLst>
                  <a:path w="63" h="63">
                    <a:moveTo>
                      <a:pt x="0" y="63"/>
                    </a:moveTo>
                    <a:lnTo>
                      <a:pt x="0" y="42"/>
                    </a:lnTo>
                    <a:lnTo>
                      <a:pt x="63" y="0"/>
                    </a:lnTo>
                    <a:lnTo>
                      <a:pt x="63" y="21"/>
                    </a:lnTo>
                    <a:lnTo>
                      <a:pt x="0" y="63"/>
                    </a:lnTo>
                    <a:close/>
                  </a:path>
                </a:pathLst>
              </a:custGeom>
              <a:solidFill>
                <a:srgbClr val="4D1A33"/>
              </a:solidFill>
              <a:ln w="15875">
                <a:solidFill>
                  <a:srgbClr val="000000"/>
                </a:solidFill>
                <a:round/>
                <a:headEnd/>
                <a:tailEnd/>
              </a:ln>
            </p:spPr>
            <p:txBody>
              <a:bodyPr/>
              <a:lstStyle/>
              <a:p>
                <a:endParaRPr lang="zh-CN" altLang="en-US"/>
              </a:p>
            </p:txBody>
          </p:sp>
          <p:sp>
            <p:nvSpPr>
              <p:cNvPr id="29749" name="Rectangle 99">
                <a:extLst>
                  <a:ext uri="{FF2B5EF4-FFF2-40B4-BE49-F238E27FC236}">
                    <a16:creationId xmlns:a16="http://schemas.microsoft.com/office/drawing/2014/main" id="{53E0881F-3A2F-479D-B593-0B728334859D}"/>
                  </a:ext>
                </a:extLst>
              </p:cNvPr>
              <p:cNvSpPr>
                <a:spLocks noChangeArrowheads="1"/>
              </p:cNvSpPr>
              <p:nvPr/>
            </p:nvSpPr>
            <p:spPr bwMode="auto">
              <a:xfrm>
                <a:off x="3711" y="2037"/>
                <a:ext cx="361" cy="35"/>
              </a:xfrm>
              <a:prstGeom prst="rect">
                <a:avLst/>
              </a:prstGeom>
              <a:solidFill>
                <a:srgbClr val="993366"/>
              </a:solidFill>
              <a:ln w="15875">
                <a:solidFill>
                  <a:srgbClr val="000000"/>
                </a:solidFill>
                <a:miter lim="800000"/>
                <a:headEnd/>
                <a:tailEnd/>
              </a:ln>
            </p:spPr>
            <p:txBody>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spcBef>
                    <a:spcPct val="0"/>
                  </a:spcBef>
                  <a:buClrTx/>
                  <a:buSzTx/>
                  <a:buFontTx/>
                  <a:buNone/>
                </a:pPr>
                <a:endParaRPr lang="zh-CN" altLang="en-US" sz="1800">
                  <a:latin typeface="Arial" panose="020B0604020202020204" pitchFamily="34" charset="0"/>
                </a:endParaRPr>
              </a:p>
            </p:txBody>
          </p:sp>
          <p:sp>
            <p:nvSpPr>
              <p:cNvPr id="29750" name="Freeform 100">
                <a:extLst>
                  <a:ext uri="{FF2B5EF4-FFF2-40B4-BE49-F238E27FC236}">
                    <a16:creationId xmlns:a16="http://schemas.microsoft.com/office/drawing/2014/main" id="{26358406-63C0-4C32-9DFE-D9500DE43E9F}"/>
                  </a:ext>
                </a:extLst>
              </p:cNvPr>
              <p:cNvSpPr>
                <a:spLocks/>
              </p:cNvSpPr>
              <p:nvPr/>
            </p:nvSpPr>
            <p:spPr bwMode="auto">
              <a:xfrm>
                <a:off x="3711" y="1967"/>
                <a:ext cx="506" cy="70"/>
              </a:xfrm>
              <a:custGeom>
                <a:avLst/>
                <a:gdLst>
                  <a:gd name="T0" fmla="*/ 6974686 w 220"/>
                  <a:gd name="T1" fmla="*/ 514467 h 42"/>
                  <a:gd name="T2" fmla="*/ 9773445 w 220"/>
                  <a:gd name="T3" fmla="*/ 0 h 42"/>
                  <a:gd name="T4" fmla="*/ 2354510 w 220"/>
                  <a:gd name="T5" fmla="*/ 0 h 42"/>
                  <a:gd name="T6" fmla="*/ 0 w 220"/>
                  <a:gd name="T7" fmla="*/ 514467 h 42"/>
                  <a:gd name="T8" fmla="*/ 6974686 w 220"/>
                  <a:gd name="T9" fmla="*/ 514467 h 42"/>
                  <a:gd name="T10" fmla="*/ 0 60000 65536"/>
                  <a:gd name="T11" fmla="*/ 0 60000 65536"/>
                  <a:gd name="T12" fmla="*/ 0 60000 65536"/>
                  <a:gd name="T13" fmla="*/ 0 60000 65536"/>
                  <a:gd name="T14" fmla="*/ 0 60000 65536"/>
                  <a:gd name="T15" fmla="*/ 0 w 220"/>
                  <a:gd name="T16" fmla="*/ 0 h 42"/>
                  <a:gd name="T17" fmla="*/ 220 w 220"/>
                  <a:gd name="T18" fmla="*/ 42 h 42"/>
                </a:gdLst>
                <a:ahLst/>
                <a:cxnLst>
                  <a:cxn ang="T10">
                    <a:pos x="T0" y="T1"/>
                  </a:cxn>
                  <a:cxn ang="T11">
                    <a:pos x="T2" y="T3"/>
                  </a:cxn>
                  <a:cxn ang="T12">
                    <a:pos x="T4" y="T5"/>
                  </a:cxn>
                  <a:cxn ang="T13">
                    <a:pos x="T6" y="T7"/>
                  </a:cxn>
                  <a:cxn ang="T14">
                    <a:pos x="T8" y="T9"/>
                  </a:cxn>
                </a:cxnLst>
                <a:rect l="T15" t="T16" r="T17" b="T18"/>
                <a:pathLst>
                  <a:path w="220" h="42">
                    <a:moveTo>
                      <a:pt x="157" y="42"/>
                    </a:moveTo>
                    <a:lnTo>
                      <a:pt x="220" y="0"/>
                    </a:lnTo>
                    <a:lnTo>
                      <a:pt x="53" y="0"/>
                    </a:lnTo>
                    <a:lnTo>
                      <a:pt x="0" y="42"/>
                    </a:lnTo>
                    <a:lnTo>
                      <a:pt x="157" y="42"/>
                    </a:lnTo>
                    <a:close/>
                  </a:path>
                </a:pathLst>
              </a:custGeom>
              <a:solidFill>
                <a:srgbClr val="73264D"/>
              </a:solidFill>
              <a:ln w="15875">
                <a:solidFill>
                  <a:srgbClr val="000000"/>
                </a:solidFill>
                <a:round/>
                <a:headEnd/>
                <a:tailEnd/>
              </a:ln>
            </p:spPr>
            <p:txBody>
              <a:bodyPr/>
              <a:lstStyle/>
              <a:p>
                <a:endParaRPr lang="zh-CN" altLang="en-US"/>
              </a:p>
            </p:txBody>
          </p:sp>
          <p:sp>
            <p:nvSpPr>
              <p:cNvPr id="29751" name="Line 101">
                <a:extLst>
                  <a:ext uri="{FF2B5EF4-FFF2-40B4-BE49-F238E27FC236}">
                    <a16:creationId xmlns:a16="http://schemas.microsoft.com/office/drawing/2014/main" id="{40D5D8FE-DB73-4EC4-99DE-7B2E40F3739D}"/>
                  </a:ext>
                </a:extLst>
              </p:cNvPr>
              <p:cNvSpPr>
                <a:spLocks noChangeShapeType="1"/>
              </p:cNvSpPr>
              <p:nvPr/>
            </p:nvSpPr>
            <p:spPr bwMode="auto">
              <a:xfrm flipV="1">
                <a:off x="581" y="1881"/>
                <a:ext cx="0" cy="184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9752" name="Line 102">
                <a:extLst>
                  <a:ext uri="{FF2B5EF4-FFF2-40B4-BE49-F238E27FC236}">
                    <a16:creationId xmlns:a16="http://schemas.microsoft.com/office/drawing/2014/main" id="{CA4620A3-FBB9-426C-A786-8065F3CEB0FA}"/>
                  </a:ext>
                </a:extLst>
              </p:cNvPr>
              <p:cNvSpPr>
                <a:spLocks noChangeShapeType="1"/>
              </p:cNvSpPr>
              <p:nvPr/>
            </p:nvSpPr>
            <p:spPr bwMode="auto">
              <a:xfrm flipH="1">
                <a:off x="581" y="3721"/>
                <a:ext cx="71"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9753" name="Line 103">
                <a:extLst>
                  <a:ext uri="{FF2B5EF4-FFF2-40B4-BE49-F238E27FC236}">
                    <a16:creationId xmlns:a16="http://schemas.microsoft.com/office/drawing/2014/main" id="{4AA5D855-155C-404F-A169-699564D39479}"/>
                  </a:ext>
                </a:extLst>
              </p:cNvPr>
              <p:cNvSpPr>
                <a:spLocks noChangeShapeType="1"/>
              </p:cNvSpPr>
              <p:nvPr/>
            </p:nvSpPr>
            <p:spPr bwMode="auto">
              <a:xfrm flipH="1">
                <a:off x="581" y="3409"/>
                <a:ext cx="71"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9754" name="Line 104">
                <a:extLst>
                  <a:ext uri="{FF2B5EF4-FFF2-40B4-BE49-F238E27FC236}">
                    <a16:creationId xmlns:a16="http://schemas.microsoft.com/office/drawing/2014/main" id="{04149F34-28A0-451B-8ED4-4D5B70DFF1FA}"/>
                  </a:ext>
                </a:extLst>
              </p:cNvPr>
              <p:cNvSpPr>
                <a:spLocks noChangeShapeType="1"/>
              </p:cNvSpPr>
              <p:nvPr/>
            </p:nvSpPr>
            <p:spPr bwMode="auto">
              <a:xfrm flipH="1">
                <a:off x="581" y="3114"/>
                <a:ext cx="71"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9755" name="Line 105">
                <a:extLst>
                  <a:ext uri="{FF2B5EF4-FFF2-40B4-BE49-F238E27FC236}">
                    <a16:creationId xmlns:a16="http://schemas.microsoft.com/office/drawing/2014/main" id="{E771040F-9FBB-4B77-A786-CA96E7DAACD3}"/>
                  </a:ext>
                </a:extLst>
              </p:cNvPr>
              <p:cNvSpPr>
                <a:spLocks noChangeShapeType="1"/>
              </p:cNvSpPr>
              <p:nvPr/>
            </p:nvSpPr>
            <p:spPr bwMode="auto">
              <a:xfrm flipH="1">
                <a:off x="581" y="2800"/>
                <a:ext cx="71"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9756" name="Line 106">
                <a:extLst>
                  <a:ext uri="{FF2B5EF4-FFF2-40B4-BE49-F238E27FC236}">
                    <a16:creationId xmlns:a16="http://schemas.microsoft.com/office/drawing/2014/main" id="{40351B5B-43C2-4F8A-99D3-A5F1A792ED8A}"/>
                  </a:ext>
                </a:extLst>
              </p:cNvPr>
              <p:cNvSpPr>
                <a:spLocks noChangeShapeType="1"/>
              </p:cNvSpPr>
              <p:nvPr/>
            </p:nvSpPr>
            <p:spPr bwMode="auto">
              <a:xfrm flipH="1">
                <a:off x="581" y="2488"/>
                <a:ext cx="71"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9757" name="Line 107">
                <a:extLst>
                  <a:ext uri="{FF2B5EF4-FFF2-40B4-BE49-F238E27FC236}">
                    <a16:creationId xmlns:a16="http://schemas.microsoft.com/office/drawing/2014/main" id="{BFC6B40D-8FF3-428C-8FA5-BDB107D52AA9}"/>
                  </a:ext>
                </a:extLst>
              </p:cNvPr>
              <p:cNvSpPr>
                <a:spLocks noChangeShapeType="1"/>
              </p:cNvSpPr>
              <p:nvPr/>
            </p:nvSpPr>
            <p:spPr bwMode="auto">
              <a:xfrm flipH="1">
                <a:off x="581" y="2193"/>
                <a:ext cx="71"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9758" name="Line 108">
                <a:extLst>
                  <a:ext uri="{FF2B5EF4-FFF2-40B4-BE49-F238E27FC236}">
                    <a16:creationId xmlns:a16="http://schemas.microsoft.com/office/drawing/2014/main" id="{EB0C29D3-0916-4ECE-B596-F73ECDDD8A1A}"/>
                  </a:ext>
                </a:extLst>
              </p:cNvPr>
              <p:cNvSpPr>
                <a:spLocks noChangeShapeType="1"/>
              </p:cNvSpPr>
              <p:nvPr/>
            </p:nvSpPr>
            <p:spPr bwMode="auto">
              <a:xfrm flipH="1">
                <a:off x="581" y="1881"/>
                <a:ext cx="71"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9759" name="Rectangle 109">
                <a:extLst>
                  <a:ext uri="{FF2B5EF4-FFF2-40B4-BE49-F238E27FC236}">
                    <a16:creationId xmlns:a16="http://schemas.microsoft.com/office/drawing/2014/main" id="{B72B8445-4AD9-443E-96E1-83DE8448A78D}"/>
                  </a:ext>
                </a:extLst>
              </p:cNvPr>
              <p:cNvSpPr>
                <a:spLocks noChangeArrowheads="1"/>
              </p:cNvSpPr>
              <p:nvPr/>
            </p:nvSpPr>
            <p:spPr bwMode="auto">
              <a:xfrm>
                <a:off x="273" y="3612"/>
                <a:ext cx="8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spcBef>
                    <a:spcPct val="0"/>
                  </a:spcBef>
                  <a:buClrTx/>
                  <a:buSzTx/>
                  <a:buFontTx/>
                  <a:buNone/>
                </a:pPr>
                <a:r>
                  <a:rPr lang="en-US" altLang="zh-CN" sz="2000">
                    <a:solidFill>
                      <a:srgbClr val="000000"/>
                    </a:solidFill>
                    <a:latin typeface="黑体" panose="02010609060101010101" pitchFamily="49" charset="-122"/>
                  </a:rPr>
                  <a:t>0</a:t>
                </a:r>
                <a:endParaRPr lang="en-US" altLang="zh-CN" sz="1800">
                  <a:latin typeface="Arial" panose="020B0604020202020204" pitchFamily="34" charset="0"/>
                </a:endParaRPr>
              </a:p>
            </p:txBody>
          </p:sp>
          <p:sp>
            <p:nvSpPr>
              <p:cNvPr id="29760" name="Rectangle 110">
                <a:extLst>
                  <a:ext uri="{FF2B5EF4-FFF2-40B4-BE49-F238E27FC236}">
                    <a16:creationId xmlns:a16="http://schemas.microsoft.com/office/drawing/2014/main" id="{CB408C25-F28B-41C2-AE63-3369ABC7BF29}"/>
                  </a:ext>
                </a:extLst>
              </p:cNvPr>
              <p:cNvSpPr>
                <a:spLocks noChangeArrowheads="1"/>
              </p:cNvSpPr>
              <p:nvPr/>
            </p:nvSpPr>
            <p:spPr bwMode="auto">
              <a:xfrm>
                <a:off x="227" y="3294"/>
                <a:ext cx="16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spcBef>
                    <a:spcPct val="0"/>
                  </a:spcBef>
                  <a:buClrTx/>
                  <a:buSzTx/>
                  <a:buFontTx/>
                  <a:buNone/>
                </a:pPr>
                <a:r>
                  <a:rPr lang="en-US" altLang="zh-CN" sz="2000">
                    <a:solidFill>
                      <a:srgbClr val="000000"/>
                    </a:solidFill>
                    <a:latin typeface="黑体" panose="02010609060101010101" pitchFamily="49" charset="-122"/>
                  </a:rPr>
                  <a:t>50</a:t>
                </a:r>
                <a:endParaRPr lang="en-US" altLang="zh-CN" sz="1800">
                  <a:latin typeface="Arial" panose="020B0604020202020204" pitchFamily="34" charset="0"/>
                </a:endParaRPr>
              </a:p>
            </p:txBody>
          </p:sp>
          <p:sp>
            <p:nvSpPr>
              <p:cNvPr id="29761" name="Rectangle 111">
                <a:extLst>
                  <a:ext uri="{FF2B5EF4-FFF2-40B4-BE49-F238E27FC236}">
                    <a16:creationId xmlns:a16="http://schemas.microsoft.com/office/drawing/2014/main" id="{867B9D45-7CE1-4D12-9FCF-A8D86CE7F8BE}"/>
                  </a:ext>
                </a:extLst>
              </p:cNvPr>
              <p:cNvSpPr>
                <a:spLocks noChangeArrowheads="1"/>
              </p:cNvSpPr>
              <p:nvPr/>
            </p:nvSpPr>
            <p:spPr bwMode="auto">
              <a:xfrm>
                <a:off x="182" y="2977"/>
                <a:ext cx="24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spcBef>
                    <a:spcPct val="0"/>
                  </a:spcBef>
                  <a:buClrTx/>
                  <a:buSzTx/>
                  <a:buFontTx/>
                  <a:buNone/>
                </a:pPr>
                <a:r>
                  <a:rPr lang="en-US" altLang="zh-CN" sz="2000">
                    <a:solidFill>
                      <a:srgbClr val="000000"/>
                    </a:solidFill>
                    <a:latin typeface="黑体" panose="02010609060101010101" pitchFamily="49" charset="-122"/>
                  </a:rPr>
                  <a:t>100</a:t>
                </a:r>
                <a:endParaRPr lang="en-US" altLang="zh-CN" sz="1800">
                  <a:latin typeface="Arial" panose="020B0604020202020204" pitchFamily="34" charset="0"/>
                </a:endParaRPr>
              </a:p>
            </p:txBody>
          </p:sp>
          <p:sp>
            <p:nvSpPr>
              <p:cNvPr id="29762" name="Rectangle 112">
                <a:extLst>
                  <a:ext uri="{FF2B5EF4-FFF2-40B4-BE49-F238E27FC236}">
                    <a16:creationId xmlns:a16="http://schemas.microsoft.com/office/drawing/2014/main" id="{E1E8845A-EAB6-44A4-B999-644181DC96CD}"/>
                  </a:ext>
                </a:extLst>
              </p:cNvPr>
              <p:cNvSpPr>
                <a:spLocks noChangeArrowheads="1"/>
              </p:cNvSpPr>
              <p:nvPr/>
            </p:nvSpPr>
            <p:spPr bwMode="auto">
              <a:xfrm>
                <a:off x="182" y="2659"/>
                <a:ext cx="24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spcBef>
                    <a:spcPct val="0"/>
                  </a:spcBef>
                  <a:buClrTx/>
                  <a:buSzTx/>
                  <a:buFontTx/>
                  <a:buNone/>
                </a:pPr>
                <a:r>
                  <a:rPr lang="en-US" altLang="zh-CN" sz="2000">
                    <a:solidFill>
                      <a:srgbClr val="000000"/>
                    </a:solidFill>
                    <a:latin typeface="黑体" panose="02010609060101010101" pitchFamily="49" charset="-122"/>
                  </a:rPr>
                  <a:t>150</a:t>
                </a:r>
                <a:endParaRPr lang="en-US" altLang="zh-CN" sz="1800">
                  <a:latin typeface="Arial" panose="020B0604020202020204" pitchFamily="34" charset="0"/>
                </a:endParaRPr>
              </a:p>
            </p:txBody>
          </p:sp>
          <p:sp>
            <p:nvSpPr>
              <p:cNvPr id="29763" name="Rectangle 113">
                <a:extLst>
                  <a:ext uri="{FF2B5EF4-FFF2-40B4-BE49-F238E27FC236}">
                    <a16:creationId xmlns:a16="http://schemas.microsoft.com/office/drawing/2014/main" id="{0B65CB6B-EF72-4691-8BDF-48D32B44FE10}"/>
                  </a:ext>
                </a:extLst>
              </p:cNvPr>
              <p:cNvSpPr>
                <a:spLocks noChangeArrowheads="1"/>
              </p:cNvSpPr>
              <p:nvPr/>
            </p:nvSpPr>
            <p:spPr bwMode="auto">
              <a:xfrm>
                <a:off x="182" y="2342"/>
                <a:ext cx="24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spcBef>
                    <a:spcPct val="0"/>
                  </a:spcBef>
                  <a:buClrTx/>
                  <a:buSzTx/>
                  <a:buFontTx/>
                  <a:buNone/>
                </a:pPr>
                <a:r>
                  <a:rPr lang="en-US" altLang="zh-CN" sz="2000">
                    <a:solidFill>
                      <a:srgbClr val="000000"/>
                    </a:solidFill>
                    <a:latin typeface="黑体" panose="02010609060101010101" pitchFamily="49" charset="-122"/>
                  </a:rPr>
                  <a:t>200</a:t>
                </a:r>
                <a:endParaRPr lang="en-US" altLang="zh-CN" sz="1800">
                  <a:latin typeface="Arial" panose="020B0604020202020204" pitchFamily="34" charset="0"/>
                </a:endParaRPr>
              </a:p>
            </p:txBody>
          </p:sp>
          <p:sp>
            <p:nvSpPr>
              <p:cNvPr id="29764" name="Rectangle 114">
                <a:extLst>
                  <a:ext uri="{FF2B5EF4-FFF2-40B4-BE49-F238E27FC236}">
                    <a16:creationId xmlns:a16="http://schemas.microsoft.com/office/drawing/2014/main" id="{1B5E6F39-5261-4A58-89F7-5439D0087616}"/>
                  </a:ext>
                </a:extLst>
              </p:cNvPr>
              <p:cNvSpPr>
                <a:spLocks noChangeArrowheads="1"/>
              </p:cNvSpPr>
              <p:nvPr/>
            </p:nvSpPr>
            <p:spPr bwMode="auto">
              <a:xfrm>
                <a:off x="182" y="2070"/>
                <a:ext cx="24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spcBef>
                    <a:spcPct val="0"/>
                  </a:spcBef>
                  <a:buClrTx/>
                  <a:buSzTx/>
                  <a:buFontTx/>
                  <a:buNone/>
                </a:pPr>
                <a:r>
                  <a:rPr lang="en-US" altLang="zh-CN" sz="2000">
                    <a:solidFill>
                      <a:srgbClr val="000000"/>
                    </a:solidFill>
                    <a:latin typeface="黑体" panose="02010609060101010101" pitchFamily="49" charset="-122"/>
                  </a:rPr>
                  <a:t>250</a:t>
                </a:r>
                <a:endParaRPr lang="en-US" altLang="zh-CN" sz="1800">
                  <a:latin typeface="Arial" panose="020B0604020202020204" pitchFamily="34" charset="0"/>
                </a:endParaRPr>
              </a:p>
            </p:txBody>
          </p:sp>
          <p:sp>
            <p:nvSpPr>
              <p:cNvPr id="29765" name="Rectangle 115">
                <a:extLst>
                  <a:ext uri="{FF2B5EF4-FFF2-40B4-BE49-F238E27FC236}">
                    <a16:creationId xmlns:a16="http://schemas.microsoft.com/office/drawing/2014/main" id="{CEB8D988-CF26-44F5-9C31-65EB3384B3AC}"/>
                  </a:ext>
                </a:extLst>
              </p:cNvPr>
              <p:cNvSpPr>
                <a:spLocks noChangeArrowheads="1"/>
              </p:cNvSpPr>
              <p:nvPr/>
            </p:nvSpPr>
            <p:spPr bwMode="auto">
              <a:xfrm>
                <a:off x="182" y="1752"/>
                <a:ext cx="24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spcBef>
                    <a:spcPct val="0"/>
                  </a:spcBef>
                  <a:buClrTx/>
                  <a:buSzTx/>
                  <a:buFontTx/>
                  <a:buNone/>
                </a:pPr>
                <a:r>
                  <a:rPr lang="en-US" altLang="zh-CN" sz="2000">
                    <a:solidFill>
                      <a:srgbClr val="000000"/>
                    </a:solidFill>
                    <a:latin typeface="黑体" panose="02010609060101010101" pitchFamily="49" charset="-122"/>
                  </a:rPr>
                  <a:t>300</a:t>
                </a:r>
                <a:endParaRPr lang="en-US" altLang="zh-CN" sz="1800">
                  <a:latin typeface="Arial" panose="020B0604020202020204" pitchFamily="34" charset="0"/>
                </a:endParaRPr>
              </a:p>
            </p:txBody>
          </p:sp>
          <p:sp>
            <p:nvSpPr>
              <p:cNvPr id="29766" name="Line 116">
                <a:extLst>
                  <a:ext uri="{FF2B5EF4-FFF2-40B4-BE49-F238E27FC236}">
                    <a16:creationId xmlns:a16="http://schemas.microsoft.com/office/drawing/2014/main" id="{D1D48156-DD41-4B4E-AE01-5AFF92584609}"/>
                  </a:ext>
                </a:extLst>
              </p:cNvPr>
              <p:cNvSpPr>
                <a:spLocks noChangeShapeType="1"/>
              </p:cNvSpPr>
              <p:nvPr/>
            </p:nvSpPr>
            <p:spPr bwMode="auto">
              <a:xfrm>
                <a:off x="581" y="3721"/>
                <a:ext cx="368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9767" name="Line 117">
                <a:extLst>
                  <a:ext uri="{FF2B5EF4-FFF2-40B4-BE49-F238E27FC236}">
                    <a16:creationId xmlns:a16="http://schemas.microsoft.com/office/drawing/2014/main" id="{487431D9-5AFE-4C05-BA25-B0504A78D039}"/>
                  </a:ext>
                </a:extLst>
              </p:cNvPr>
              <p:cNvSpPr>
                <a:spLocks noChangeShapeType="1"/>
              </p:cNvSpPr>
              <p:nvPr/>
            </p:nvSpPr>
            <p:spPr bwMode="auto">
              <a:xfrm>
                <a:off x="581" y="3669"/>
                <a:ext cx="0" cy="5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9768" name="Line 118">
                <a:extLst>
                  <a:ext uri="{FF2B5EF4-FFF2-40B4-BE49-F238E27FC236}">
                    <a16:creationId xmlns:a16="http://schemas.microsoft.com/office/drawing/2014/main" id="{D92237D3-B6F8-441E-A472-0FCCEF062840}"/>
                  </a:ext>
                </a:extLst>
              </p:cNvPr>
              <p:cNvSpPr>
                <a:spLocks noChangeShapeType="1"/>
              </p:cNvSpPr>
              <p:nvPr/>
            </p:nvSpPr>
            <p:spPr bwMode="auto">
              <a:xfrm>
                <a:off x="1497" y="3669"/>
                <a:ext cx="0" cy="5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9769" name="Line 119">
                <a:extLst>
                  <a:ext uri="{FF2B5EF4-FFF2-40B4-BE49-F238E27FC236}">
                    <a16:creationId xmlns:a16="http://schemas.microsoft.com/office/drawing/2014/main" id="{5F67257C-1B06-4A81-BE8B-814847D6AC9D}"/>
                  </a:ext>
                </a:extLst>
              </p:cNvPr>
              <p:cNvSpPr>
                <a:spLocks noChangeShapeType="1"/>
              </p:cNvSpPr>
              <p:nvPr/>
            </p:nvSpPr>
            <p:spPr bwMode="auto">
              <a:xfrm>
                <a:off x="2411" y="3669"/>
                <a:ext cx="0" cy="5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9770" name="Line 120">
                <a:extLst>
                  <a:ext uri="{FF2B5EF4-FFF2-40B4-BE49-F238E27FC236}">
                    <a16:creationId xmlns:a16="http://schemas.microsoft.com/office/drawing/2014/main" id="{318FD901-6710-491E-8EC2-39B65F9102C3}"/>
                  </a:ext>
                </a:extLst>
              </p:cNvPr>
              <p:cNvSpPr>
                <a:spLocks noChangeShapeType="1"/>
              </p:cNvSpPr>
              <p:nvPr/>
            </p:nvSpPr>
            <p:spPr bwMode="auto">
              <a:xfrm>
                <a:off x="3350" y="3669"/>
                <a:ext cx="0" cy="5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9771" name="Line 121">
                <a:extLst>
                  <a:ext uri="{FF2B5EF4-FFF2-40B4-BE49-F238E27FC236}">
                    <a16:creationId xmlns:a16="http://schemas.microsoft.com/office/drawing/2014/main" id="{99637773-40B0-4A8D-9E0C-B3BC591FE0AF}"/>
                  </a:ext>
                </a:extLst>
              </p:cNvPr>
              <p:cNvSpPr>
                <a:spLocks noChangeShapeType="1"/>
              </p:cNvSpPr>
              <p:nvPr/>
            </p:nvSpPr>
            <p:spPr bwMode="auto">
              <a:xfrm>
                <a:off x="4266" y="3669"/>
                <a:ext cx="0" cy="5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9772" name="Rectangle 122">
                <a:extLst>
                  <a:ext uri="{FF2B5EF4-FFF2-40B4-BE49-F238E27FC236}">
                    <a16:creationId xmlns:a16="http://schemas.microsoft.com/office/drawing/2014/main" id="{B7F2A5BB-DDE3-40A2-9FA1-0E59845051D4}"/>
                  </a:ext>
                </a:extLst>
              </p:cNvPr>
              <p:cNvSpPr>
                <a:spLocks noChangeArrowheads="1"/>
              </p:cNvSpPr>
              <p:nvPr/>
            </p:nvSpPr>
            <p:spPr bwMode="auto">
              <a:xfrm>
                <a:off x="930" y="3748"/>
                <a:ext cx="485"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spcBef>
                    <a:spcPct val="0"/>
                  </a:spcBef>
                  <a:buClrTx/>
                  <a:buSzTx/>
                  <a:buFontTx/>
                  <a:buNone/>
                </a:pPr>
                <a:r>
                  <a:rPr lang="en-US" altLang="zh-CN" sz="2000">
                    <a:solidFill>
                      <a:srgbClr val="000000"/>
                    </a:solidFill>
                    <a:latin typeface="黑体" panose="02010609060101010101" pitchFamily="49" charset="-122"/>
                  </a:rPr>
                  <a:t>2010</a:t>
                </a:r>
                <a:r>
                  <a:rPr lang="zh-CN" altLang="en-US" sz="2000">
                    <a:solidFill>
                      <a:srgbClr val="000000"/>
                    </a:solidFill>
                    <a:latin typeface="黑体" panose="02010609060101010101" pitchFamily="49" charset="-122"/>
                  </a:rPr>
                  <a:t>年</a:t>
                </a:r>
                <a:endParaRPr lang="zh-CN" altLang="en-US" sz="1800">
                  <a:latin typeface="Arial" panose="020B0604020202020204" pitchFamily="34" charset="0"/>
                </a:endParaRPr>
              </a:p>
            </p:txBody>
          </p:sp>
          <p:sp>
            <p:nvSpPr>
              <p:cNvPr id="29773" name="Rectangle 123">
                <a:extLst>
                  <a:ext uri="{FF2B5EF4-FFF2-40B4-BE49-F238E27FC236}">
                    <a16:creationId xmlns:a16="http://schemas.microsoft.com/office/drawing/2014/main" id="{2FFBA7F0-90FA-4132-9EF2-631CF02F8518}"/>
                  </a:ext>
                </a:extLst>
              </p:cNvPr>
              <p:cNvSpPr>
                <a:spLocks noChangeArrowheads="1"/>
              </p:cNvSpPr>
              <p:nvPr/>
            </p:nvSpPr>
            <p:spPr bwMode="auto">
              <a:xfrm>
                <a:off x="2880" y="3748"/>
                <a:ext cx="485"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spcBef>
                    <a:spcPct val="0"/>
                  </a:spcBef>
                  <a:buClrTx/>
                  <a:buSzTx/>
                  <a:buFontTx/>
                  <a:buNone/>
                </a:pPr>
                <a:r>
                  <a:rPr lang="en-US" altLang="zh-CN" sz="2000">
                    <a:solidFill>
                      <a:srgbClr val="000000"/>
                    </a:solidFill>
                    <a:latin typeface="黑体" panose="02010609060101010101" pitchFamily="49" charset="-122"/>
                  </a:rPr>
                  <a:t>2015</a:t>
                </a:r>
                <a:r>
                  <a:rPr lang="zh-CN" altLang="en-US" sz="2000">
                    <a:solidFill>
                      <a:srgbClr val="000000"/>
                    </a:solidFill>
                    <a:latin typeface="黑体" panose="02010609060101010101" pitchFamily="49" charset="-122"/>
                  </a:rPr>
                  <a:t>年</a:t>
                </a:r>
                <a:endParaRPr lang="zh-CN" altLang="en-US" sz="1800">
                  <a:latin typeface="Arial" panose="020B0604020202020204" pitchFamily="34" charset="0"/>
                </a:endParaRPr>
              </a:p>
            </p:txBody>
          </p:sp>
          <p:sp>
            <p:nvSpPr>
              <p:cNvPr id="58492" name="Rectangle 124">
                <a:extLst>
                  <a:ext uri="{FF2B5EF4-FFF2-40B4-BE49-F238E27FC236}">
                    <a16:creationId xmlns:a16="http://schemas.microsoft.com/office/drawing/2014/main" id="{4FDBA73B-C852-4300-8635-EDCC0596E205}"/>
                  </a:ext>
                </a:extLst>
              </p:cNvPr>
              <p:cNvSpPr>
                <a:spLocks noChangeArrowheads="1"/>
              </p:cNvSpPr>
              <p:nvPr/>
            </p:nvSpPr>
            <p:spPr bwMode="auto">
              <a:xfrm>
                <a:off x="431" y="3748"/>
                <a:ext cx="320" cy="154"/>
              </a:xfrm>
              <a:prstGeom prst="rect">
                <a:avLst/>
              </a:prstGeom>
              <a:noFill/>
              <a:ln w="9525">
                <a:noFill/>
                <a:miter lim="800000"/>
                <a:headEnd/>
                <a:tailEnd/>
              </a:ln>
            </p:spPr>
            <p:txBody>
              <a:bodyPr wrap="none"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defRPr/>
                </a:pPr>
                <a:r>
                  <a:rPr lang="zh-CN" altLang="en-US" sz="1600" b="1">
                    <a:solidFill>
                      <a:srgbClr val="000000"/>
                    </a:solidFill>
                    <a:effectLst>
                      <a:outerShdw blurRad="38100" dist="38100" dir="2700000" algn="tl">
                        <a:srgbClr val="C0C0C0"/>
                      </a:outerShdw>
                    </a:effectLst>
                    <a:latin typeface="黑体" pitchFamily="2" charset="-122"/>
                    <a:ea typeface="黑体" pitchFamily="2" charset="-122"/>
                  </a:rPr>
                  <a:t>年 份</a:t>
                </a:r>
              </a:p>
            </p:txBody>
          </p:sp>
          <p:sp>
            <p:nvSpPr>
              <p:cNvPr id="29775" name="AutoShape 125">
                <a:extLst>
                  <a:ext uri="{FF2B5EF4-FFF2-40B4-BE49-F238E27FC236}">
                    <a16:creationId xmlns:a16="http://schemas.microsoft.com/office/drawing/2014/main" id="{28A733BC-55A9-41A2-AD9A-D84DD616C5D7}"/>
                  </a:ext>
                </a:extLst>
              </p:cNvPr>
              <p:cNvSpPr>
                <a:spLocks noChangeAspect="1" noChangeArrowheads="1" noTextEdit="1"/>
              </p:cNvSpPr>
              <p:nvPr/>
            </p:nvSpPr>
            <p:spPr bwMode="auto">
              <a:xfrm>
                <a:off x="1519" y="1979"/>
                <a:ext cx="2916" cy="1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9776" name="Line 126">
                <a:extLst>
                  <a:ext uri="{FF2B5EF4-FFF2-40B4-BE49-F238E27FC236}">
                    <a16:creationId xmlns:a16="http://schemas.microsoft.com/office/drawing/2014/main" id="{33E4A7B8-DC85-4EF7-9EB2-C57451E37624}"/>
                  </a:ext>
                </a:extLst>
              </p:cNvPr>
              <p:cNvSpPr>
                <a:spLocks noChangeShapeType="1"/>
              </p:cNvSpPr>
              <p:nvPr/>
            </p:nvSpPr>
            <p:spPr bwMode="auto">
              <a:xfrm>
                <a:off x="1837" y="2327"/>
                <a:ext cx="3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29777" name="Group 129">
                <a:extLst>
                  <a:ext uri="{FF2B5EF4-FFF2-40B4-BE49-F238E27FC236}">
                    <a16:creationId xmlns:a16="http://schemas.microsoft.com/office/drawing/2014/main" id="{3E9A9D46-AB51-428A-B6C4-C6882A3E7EFA}"/>
                  </a:ext>
                </a:extLst>
              </p:cNvPr>
              <p:cNvGrpSpPr>
                <a:grpSpLocks/>
              </p:cNvGrpSpPr>
              <p:nvPr/>
            </p:nvGrpSpPr>
            <p:grpSpPr bwMode="auto">
              <a:xfrm>
                <a:off x="4616" y="2329"/>
                <a:ext cx="1099" cy="1361"/>
                <a:chOff x="4558" y="1979"/>
                <a:chExt cx="1099" cy="1361"/>
              </a:xfrm>
            </p:grpSpPr>
            <p:sp>
              <p:nvSpPr>
                <p:cNvPr id="29780" name="Rectangle 130">
                  <a:extLst>
                    <a:ext uri="{FF2B5EF4-FFF2-40B4-BE49-F238E27FC236}">
                      <a16:creationId xmlns:a16="http://schemas.microsoft.com/office/drawing/2014/main" id="{0FFE5D86-B3B9-467A-B4B2-D70843C6407D}"/>
                    </a:ext>
                  </a:extLst>
                </p:cNvPr>
                <p:cNvSpPr>
                  <a:spLocks noChangeArrowheads="1"/>
                </p:cNvSpPr>
                <p:nvPr/>
              </p:nvSpPr>
              <p:spPr bwMode="auto">
                <a:xfrm>
                  <a:off x="4558" y="1979"/>
                  <a:ext cx="1099" cy="1361"/>
                </a:xfrm>
                <a:prstGeom prst="rect">
                  <a:avLst/>
                </a:prstGeom>
                <a:solidFill>
                  <a:srgbClr val="FFFFFF"/>
                </a:solidFill>
                <a:ln w="0">
                  <a:solidFill>
                    <a:srgbClr val="000000"/>
                  </a:solidFill>
                  <a:miter lim="800000"/>
                  <a:headEnd/>
                  <a:tailEnd/>
                </a:ln>
              </p:spPr>
              <p:txBody>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spcBef>
                      <a:spcPct val="0"/>
                    </a:spcBef>
                    <a:buClrTx/>
                    <a:buSzTx/>
                    <a:buFontTx/>
                    <a:buNone/>
                  </a:pPr>
                  <a:endParaRPr lang="zh-CN" altLang="zh-CN" sz="1800">
                    <a:latin typeface="Arial" panose="020B0604020202020204" pitchFamily="34" charset="0"/>
                  </a:endParaRPr>
                </a:p>
              </p:txBody>
            </p:sp>
            <p:grpSp>
              <p:nvGrpSpPr>
                <p:cNvPr id="29781" name="Group 131">
                  <a:extLst>
                    <a:ext uri="{FF2B5EF4-FFF2-40B4-BE49-F238E27FC236}">
                      <a16:creationId xmlns:a16="http://schemas.microsoft.com/office/drawing/2014/main" id="{7A34ED5D-9FBA-4F62-98BB-DF5F7AB35CFD}"/>
                    </a:ext>
                  </a:extLst>
                </p:cNvPr>
                <p:cNvGrpSpPr>
                  <a:grpSpLocks/>
                </p:cNvGrpSpPr>
                <p:nvPr/>
              </p:nvGrpSpPr>
              <p:grpSpPr bwMode="auto">
                <a:xfrm>
                  <a:off x="4558" y="2069"/>
                  <a:ext cx="1088" cy="907"/>
                  <a:chOff x="4558" y="2069"/>
                  <a:chExt cx="1088" cy="907"/>
                </a:xfrm>
              </p:grpSpPr>
              <p:sp>
                <p:nvSpPr>
                  <p:cNvPr id="29782" name="Rectangle 132">
                    <a:extLst>
                      <a:ext uri="{FF2B5EF4-FFF2-40B4-BE49-F238E27FC236}">
                        <a16:creationId xmlns:a16="http://schemas.microsoft.com/office/drawing/2014/main" id="{FF23F712-B96D-49E2-921A-B42827309084}"/>
                      </a:ext>
                    </a:extLst>
                  </p:cNvPr>
                  <p:cNvSpPr>
                    <a:spLocks noChangeArrowheads="1"/>
                  </p:cNvSpPr>
                  <p:nvPr/>
                </p:nvSpPr>
                <p:spPr bwMode="auto">
                  <a:xfrm>
                    <a:off x="4604" y="2115"/>
                    <a:ext cx="94" cy="94"/>
                  </a:xfrm>
                  <a:prstGeom prst="rect">
                    <a:avLst/>
                  </a:prstGeom>
                  <a:solidFill>
                    <a:srgbClr val="9999FF"/>
                  </a:solidFill>
                  <a:ln w="15875">
                    <a:solidFill>
                      <a:srgbClr val="000000"/>
                    </a:solidFill>
                    <a:miter lim="800000"/>
                    <a:headEnd/>
                    <a:tailEnd/>
                  </a:ln>
                </p:spPr>
                <p:txBody>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spcBef>
                        <a:spcPct val="0"/>
                      </a:spcBef>
                      <a:buClrTx/>
                      <a:buSzTx/>
                      <a:buFontTx/>
                      <a:buNone/>
                    </a:pPr>
                    <a:endParaRPr lang="zh-CN" altLang="en-US" sz="1800">
                      <a:latin typeface="Arial" panose="020B0604020202020204" pitchFamily="34" charset="0"/>
                    </a:endParaRPr>
                  </a:p>
                </p:txBody>
              </p:sp>
              <p:sp>
                <p:nvSpPr>
                  <p:cNvPr id="29783" name="Rectangle 133">
                    <a:extLst>
                      <a:ext uri="{FF2B5EF4-FFF2-40B4-BE49-F238E27FC236}">
                        <a16:creationId xmlns:a16="http://schemas.microsoft.com/office/drawing/2014/main" id="{1334BD97-57B7-42D2-9CD6-59ADA449CF27}"/>
                      </a:ext>
                    </a:extLst>
                  </p:cNvPr>
                  <p:cNvSpPr>
                    <a:spLocks noChangeArrowheads="1"/>
                  </p:cNvSpPr>
                  <p:nvPr/>
                </p:nvSpPr>
                <p:spPr bwMode="auto">
                  <a:xfrm>
                    <a:off x="4830" y="2069"/>
                    <a:ext cx="816"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spcBef>
                        <a:spcPct val="0"/>
                      </a:spcBef>
                      <a:buClrTx/>
                      <a:buSzTx/>
                      <a:buFontTx/>
                      <a:buNone/>
                    </a:pPr>
                    <a:r>
                      <a:rPr lang="zh-CN" altLang="en-US" sz="1600" b="1">
                        <a:solidFill>
                          <a:srgbClr val="000000"/>
                        </a:solidFill>
                        <a:latin typeface="黑体" panose="02010609060101010101" pitchFamily="49" charset="-122"/>
                      </a:rPr>
                      <a:t>汇缴户归集的省级非税收入</a:t>
                    </a:r>
                    <a:endParaRPr lang="zh-CN" altLang="en-US" sz="1600" b="1">
                      <a:latin typeface="黑体" panose="02010609060101010101" pitchFamily="49" charset="-122"/>
                    </a:endParaRPr>
                  </a:p>
                </p:txBody>
              </p:sp>
              <p:sp>
                <p:nvSpPr>
                  <p:cNvPr id="29784" name="Line 134">
                    <a:extLst>
                      <a:ext uri="{FF2B5EF4-FFF2-40B4-BE49-F238E27FC236}">
                        <a16:creationId xmlns:a16="http://schemas.microsoft.com/office/drawing/2014/main" id="{08DE1802-A2CE-4E7F-BFC2-0F27D07054D4}"/>
                      </a:ext>
                    </a:extLst>
                  </p:cNvPr>
                  <p:cNvSpPr>
                    <a:spLocks noChangeShapeType="1"/>
                  </p:cNvSpPr>
                  <p:nvPr/>
                </p:nvSpPr>
                <p:spPr bwMode="auto">
                  <a:xfrm>
                    <a:off x="4558" y="2523"/>
                    <a:ext cx="227" cy="0"/>
                  </a:xfrm>
                  <a:prstGeom prst="line">
                    <a:avLst/>
                  </a:prstGeom>
                  <a:noFill/>
                  <a:ln w="38100">
                    <a:solidFill>
                      <a:srgbClr val="00FFFF"/>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9785" name="Line 135">
                    <a:extLst>
                      <a:ext uri="{FF2B5EF4-FFF2-40B4-BE49-F238E27FC236}">
                        <a16:creationId xmlns:a16="http://schemas.microsoft.com/office/drawing/2014/main" id="{8A7753BA-89F1-4A46-8825-3E2DC8F6B6C5}"/>
                      </a:ext>
                    </a:extLst>
                  </p:cNvPr>
                  <p:cNvSpPr>
                    <a:spLocks noChangeShapeType="1"/>
                  </p:cNvSpPr>
                  <p:nvPr/>
                </p:nvSpPr>
                <p:spPr bwMode="auto">
                  <a:xfrm>
                    <a:off x="4558" y="2976"/>
                    <a:ext cx="227" cy="0"/>
                  </a:xfrm>
                  <a:prstGeom prst="line">
                    <a:avLst/>
                  </a:prstGeom>
                  <a:noFill/>
                  <a:ln w="3810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9786" name="Text Box 136">
                    <a:extLst>
                      <a:ext uri="{FF2B5EF4-FFF2-40B4-BE49-F238E27FC236}">
                        <a16:creationId xmlns:a16="http://schemas.microsoft.com/office/drawing/2014/main" id="{EA067076-8F1B-4AB0-BD1D-CBF743672E2C}"/>
                      </a:ext>
                    </a:extLst>
                  </p:cNvPr>
                  <p:cNvSpPr txBox="1">
                    <a:spLocks noChangeArrowheads="1"/>
                  </p:cNvSpPr>
                  <p:nvPr/>
                </p:nvSpPr>
                <p:spPr bwMode="auto">
                  <a:xfrm>
                    <a:off x="4830" y="2387"/>
                    <a:ext cx="681" cy="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spcBef>
                        <a:spcPct val="50000"/>
                      </a:spcBef>
                      <a:buClrTx/>
                      <a:buSzTx/>
                      <a:buFontTx/>
                      <a:buNone/>
                    </a:pPr>
                    <a:r>
                      <a:rPr lang="zh-CN" altLang="en-US" sz="1600" b="1">
                        <a:solidFill>
                          <a:srgbClr val="000000"/>
                        </a:solidFill>
                        <a:latin typeface="黑体" panose="02010609060101010101" pitchFamily="49" charset="-122"/>
                      </a:rPr>
                      <a:t>省本级</a:t>
                    </a:r>
                  </a:p>
                  <a:p>
                    <a:pPr eaLnBrk="1" hangingPunct="1">
                      <a:spcBef>
                        <a:spcPct val="50000"/>
                      </a:spcBef>
                      <a:buClrTx/>
                      <a:buSzTx/>
                      <a:buFontTx/>
                      <a:buNone/>
                    </a:pPr>
                    <a:r>
                      <a:rPr lang="zh-CN" altLang="en-US" sz="1600" b="1">
                        <a:solidFill>
                          <a:srgbClr val="000000"/>
                        </a:solidFill>
                        <a:latin typeface="黑体" panose="02010609060101010101" pitchFamily="49" charset="-122"/>
                      </a:rPr>
                      <a:t>非税收入</a:t>
                    </a:r>
                  </a:p>
                </p:txBody>
              </p:sp>
            </p:grpSp>
          </p:grpSp>
          <p:sp>
            <p:nvSpPr>
              <p:cNvPr id="29778" name="Text Box 137">
                <a:extLst>
                  <a:ext uri="{FF2B5EF4-FFF2-40B4-BE49-F238E27FC236}">
                    <a16:creationId xmlns:a16="http://schemas.microsoft.com/office/drawing/2014/main" id="{EEA6B5D1-C4F0-4502-A880-B70C8CBE3CFC}"/>
                  </a:ext>
                </a:extLst>
              </p:cNvPr>
              <p:cNvSpPr txBox="1">
                <a:spLocks noChangeArrowheads="1"/>
              </p:cNvSpPr>
              <p:nvPr/>
            </p:nvSpPr>
            <p:spPr bwMode="auto">
              <a:xfrm>
                <a:off x="4830" y="3158"/>
                <a:ext cx="930"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spcBef>
                    <a:spcPct val="50000"/>
                  </a:spcBef>
                  <a:buClrTx/>
                  <a:buSzTx/>
                  <a:buFontTx/>
                  <a:buNone/>
                </a:pPr>
                <a:r>
                  <a:rPr lang="zh-CN" altLang="en-US" sz="1600" b="1">
                    <a:solidFill>
                      <a:srgbClr val="000000"/>
                    </a:solidFill>
                    <a:latin typeface="黑体" panose="02010609060101010101" pitchFamily="49" charset="-122"/>
                  </a:rPr>
                  <a:t>汇缴户归集的省级非税收入</a:t>
                </a:r>
              </a:p>
            </p:txBody>
          </p:sp>
          <p:sp>
            <p:nvSpPr>
              <p:cNvPr id="29779" name="Text Box 138">
                <a:extLst>
                  <a:ext uri="{FF2B5EF4-FFF2-40B4-BE49-F238E27FC236}">
                    <a16:creationId xmlns:a16="http://schemas.microsoft.com/office/drawing/2014/main" id="{ACFD1589-652E-4787-9B89-994FB02235AF}"/>
                  </a:ext>
                </a:extLst>
              </p:cNvPr>
              <p:cNvSpPr txBox="1">
                <a:spLocks noChangeArrowheads="1"/>
              </p:cNvSpPr>
              <p:nvPr/>
            </p:nvSpPr>
            <p:spPr bwMode="auto">
              <a:xfrm>
                <a:off x="1338" y="1752"/>
                <a:ext cx="258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spcBef>
                    <a:spcPct val="50000"/>
                  </a:spcBef>
                  <a:buClrTx/>
                  <a:buSzTx/>
                  <a:buFontTx/>
                  <a:buNone/>
                </a:pPr>
                <a:r>
                  <a:rPr lang="zh-CN" altLang="en-US" sz="1800" b="1">
                    <a:solidFill>
                      <a:srgbClr val="FF0000"/>
                    </a:solidFill>
                    <a:latin typeface="Arial" panose="020B0604020202020204" pitchFamily="34" charset="0"/>
                  </a:rPr>
                  <a:t>由汇缴户归集的省级非税收入情况图</a:t>
                </a:r>
              </a:p>
            </p:txBody>
          </p:sp>
        </p:grpSp>
        <p:sp>
          <p:nvSpPr>
            <p:cNvPr id="58507" name="Rectangle 139">
              <a:extLst>
                <a:ext uri="{FF2B5EF4-FFF2-40B4-BE49-F238E27FC236}">
                  <a16:creationId xmlns:a16="http://schemas.microsoft.com/office/drawing/2014/main" id="{28D6D8FC-BF7B-4E78-8232-8C25B6636F38}"/>
                </a:ext>
              </a:extLst>
            </p:cNvPr>
            <p:cNvSpPr>
              <a:spLocks noChangeArrowheads="1"/>
            </p:cNvSpPr>
            <p:nvPr/>
          </p:nvSpPr>
          <p:spPr bwMode="auto">
            <a:xfrm>
              <a:off x="113" y="1480"/>
              <a:ext cx="635" cy="366"/>
            </a:xfrm>
            <a:prstGeom prst="rect">
              <a:avLst/>
            </a:prstGeom>
            <a:noFill/>
            <a:ln w="9525">
              <a:noFill/>
              <a:miter lim="800000"/>
              <a:headEnd/>
              <a:tailEnd/>
            </a:ln>
            <a:effec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defRPr/>
              </a:pPr>
              <a:r>
                <a:rPr lang="zh-CN" altLang="en-US" sz="1600" b="1">
                  <a:solidFill>
                    <a:srgbClr val="000000"/>
                  </a:solidFill>
                  <a:effectLst>
                    <a:outerShdw blurRad="38100" dist="38100" dir="2700000" algn="tl">
                      <a:srgbClr val="C0C0C0"/>
                    </a:outerShdw>
                  </a:effectLst>
                  <a:latin typeface="黑体" pitchFamily="2" charset="-122"/>
                  <a:ea typeface="黑体" pitchFamily="2" charset="-122"/>
                </a:rPr>
                <a:t>收 入</a:t>
              </a:r>
            </a:p>
            <a:p>
              <a:pPr algn="ctr" eaLnBrk="1" hangingPunct="1">
                <a:defRPr/>
              </a:pPr>
              <a:r>
                <a:rPr lang="zh-CN" altLang="en-US" sz="1600" b="1">
                  <a:solidFill>
                    <a:srgbClr val="000000"/>
                  </a:solidFill>
                  <a:latin typeface="黑体" pitchFamily="2" charset="-122"/>
                  <a:ea typeface="黑体" pitchFamily="2" charset="-122"/>
                </a:rPr>
                <a:t>（亿元）</a:t>
              </a:r>
            </a:p>
          </p:txBody>
        </p:sp>
      </p:grpSp>
      <p:grpSp>
        <p:nvGrpSpPr>
          <p:cNvPr id="2" name="Group 140">
            <a:extLst>
              <a:ext uri="{FF2B5EF4-FFF2-40B4-BE49-F238E27FC236}">
                <a16:creationId xmlns:a16="http://schemas.microsoft.com/office/drawing/2014/main" id="{F59EE7F8-1AC4-459A-ABB2-285C8B1640E9}"/>
              </a:ext>
            </a:extLst>
          </p:cNvPr>
          <p:cNvGrpSpPr>
            <a:grpSpLocks/>
          </p:cNvGrpSpPr>
          <p:nvPr/>
        </p:nvGrpSpPr>
        <p:grpSpPr bwMode="auto">
          <a:xfrm>
            <a:off x="900113" y="1123950"/>
            <a:ext cx="6653212" cy="1247775"/>
            <a:chOff x="567" y="799"/>
            <a:chExt cx="4191" cy="786"/>
          </a:xfrm>
        </p:grpSpPr>
        <p:sp>
          <p:nvSpPr>
            <p:cNvPr id="58373" name="AutoShape 5">
              <a:extLst>
                <a:ext uri="{FF2B5EF4-FFF2-40B4-BE49-F238E27FC236}">
                  <a16:creationId xmlns:a16="http://schemas.microsoft.com/office/drawing/2014/main" id="{DDB50F2D-B6AA-48BE-94EC-341CBFA2791C}"/>
                </a:ext>
              </a:extLst>
            </p:cNvPr>
            <p:cNvSpPr>
              <a:spLocks noChangeArrowheads="1"/>
            </p:cNvSpPr>
            <p:nvPr/>
          </p:nvSpPr>
          <p:spPr bwMode="gray">
            <a:xfrm>
              <a:off x="567" y="981"/>
              <a:ext cx="4191" cy="604"/>
            </a:xfrm>
            <a:prstGeom prst="roundRect">
              <a:avLst>
                <a:gd name="adj" fmla="val 11921"/>
              </a:avLst>
            </a:prstGeom>
            <a:solidFill>
              <a:schemeClr val="bg2">
                <a:lumMod val="50000"/>
              </a:schemeClr>
            </a:solidFill>
            <a:ln w="25400">
              <a:solidFill>
                <a:srgbClr val="FEFFFF"/>
              </a:solidFill>
              <a:round/>
              <a:headEnd/>
              <a:tailEnd/>
            </a:ln>
            <a:effectLst>
              <a:outerShdw dist="53882" dir="2700000" algn="ctr" rotWithShape="0">
                <a:srgbClr val="000000">
                  <a:alpha val="50000"/>
                </a:srgbClr>
              </a:outerShdw>
            </a:effectLst>
          </p:spPr>
          <p:txBody>
            <a:bodyPr wrap="none" anchor="ctr"/>
            <a:lstStyle/>
            <a:p>
              <a:pPr>
                <a:defRPr/>
              </a:pPr>
              <a:endParaRPr lang="zh-CN" altLang="en-US" dirty="0">
                <a:latin typeface="Arial" charset="0"/>
                <a:ea typeface="黑体" pitchFamily="49" charset="-122"/>
              </a:endParaRPr>
            </a:p>
          </p:txBody>
        </p:sp>
        <p:pic>
          <p:nvPicPr>
            <p:cNvPr id="29707" name="Picture 12" descr="Picture4">
              <a:extLst>
                <a:ext uri="{FF2B5EF4-FFF2-40B4-BE49-F238E27FC236}">
                  <a16:creationId xmlns:a16="http://schemas.microsoft.com/office/drawing/2014/main" id="{7B21D8A4-2CC9-4780-9DFD-79F028D7B7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567" y="845"/>
              <a:ext cx="425" cy="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2" name="AutoShape 15">
              <a:extLst>
                <a:ext uri="{FF2B5EF4-FFF2-40B4-BE49-F238E27FC236}">
                  <a16:creationId xmlns:a16="http://schemas.microsoft.com/office/drawing/2014/main" id="{F7F5D802-CF87-4BDA-8F49-C8EB083642C1}"/>
                </a:ext>
              </a:extLst>
            </p:cNvPr>
            <p:cNvSpPr>
              <a:spLocks noChangeArrowheads="1"/>
            </p:cNvSpPr>
            <p:nvPr/>
          </p:nvSpPr>
          <p:spPr bwMode="gray">
            <a:xfrm>
              <a:off x="884" y="845"/>
              <a:ext cx="3648" cy="241"/>
            </a:xfrm>
            <a:prstGeom prst="roundRect">
              <a:avLst>
                <a:gd name="adj" fmla="val 16667"/>
              </a:avLst>
            </a:prstGeom>
            <a:solidFill>
              <a:schemeClr val="accent5">
                <a:lumMod val="40000"/>
                <a:lumOff val="60000"/>
              </a:schemeClr>
            </a:solidFill>
            <a:ln w="28575">
              <a:solidFill>
                <a:schemeClr val="accent1"/>
              </a:solidFill>
              <a:round/>
              <a:headEnd/>
              <a:tailEnd/>
            </a:ln>
          </p:spPr>
          <p:txBody>
            <a:bodyPr wrap="none" anchor="ctr"/>
            <a:lstStyle>
              <a:lvl1pPr eaLnBrk="0" hangingPunct="0">
                <a:spcBef>
                  <a:spcPct val="20000"/>
                </a:spcBef>
                <a:buClr>
                  <a:schemeClr val="folHlink"/>
                </a:buClr>
                <a:buSzPct val="60000"/>
                <a:buFont typeface="Wingdings" pitchFamily="2" charset="2"/>
                <a:buChar char="n"/>
                <a:defRPr sz="3200">
                  <a:solidFill>
                    <a:schemeClr val="tx1"/>
                  </a:solidFill>
                  <a:latin typeface="Tahoma" charset="0"/>
                  <a:ea typeface="宋体"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charset="0"/>
                  <a:ea typeface="宋体" charset="-122"/>
                </a:defRPr>
              </a:lvl9pPr>
            </a:lstStyle>
            <a:p>
              <a:pPr eaLnBrk="1" hangingPunct="1">
                <a:spcBef>
                  <a:spcPct val="0"/>
                </a:spcBef>
                <a:buClrTx/>
                <a:buSzTx/>
                <a:buFontTx/>
                <a:buNone/>
                <a:defRPr/>
              </a:pPr>
              <a:endParaRPr lang="zh-CN" altLang="en-US" sz="1800">
                <a:latin typeface="Arial" charset="0"/>
                <a:ea typeface="黑体" pitchFamily="2" charset="-122"/>
              </a:endParaRPr>
            </a:p>
          </p:txBody>
        </p:sp>
        <p:sp>
          <p:nvSpPr>
            <p:cNvPr id="29709" name="Text Box 18">
              <a:extLst>
                <a:ext uri="{FF2B5EF4-FFF2-40B4-BE49-F238E27FC236}">
                  <a16:creationId xmlns:a16="http://schemas.microsoft.com/office/drawing/2014/main" id="{0E589140-0E95-4E43-BC31-65A5EBDCC98F}"/>
                </a:ext>
              </a:extLst>
            </p:cNvPr>
            <p:cNvSpPr txBox="1">
              <a:spLocks noChangeArrowheads="1"/>
            </p:cNvSpPr>
            <p:nvPr/>
          </p:nvSpPr>
          <p:spPr bwMode="gray">
            <a:xfrm>
              <a:off x="892" y="1171"/>
              <a:ext cx="3792"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spcBef>
                  <a:spcPct val="0"/>
                </a:spcBef>
                <a:buClrTx/>
                <a:buSzTx/>
                <a:buFontTx/>
                <a:buNone/>
              </a:pPr>
              <a:r>
                <a:rPr lang="zh-CN" altLang="en-US" sz="2000" b="1">
                  <a:solidFill>
                    <a:srgbClr val="000000"/>
                  </a:solidFill>
                  <a:latin typeface="Arial" panose="020B0604020202020204" pitchFamily="34" charset="0"/>
                </a:rPr>
                <a:t>归集非税收入资金，成为非税收入征收的重要渠道</a:t>
              </a:r>
            </a:p>
          </p:txBody>
        </p:sp>
        <p:sp>
          <p:nvSpPr>
            <p:cNvPr id="58389" name="Rectangle 21">
              <a:extLst>
                <a:ext uri="{FF2B5EF4-FFF2-40B4-BE49-F238E27FC236}">
                  <a16:creationId xmlns:a16="http://schemas.microsoft.com/office/drawing/2014/main" id="{6565E834-A055-4DFE-93C5-0D3E9E18F4FA}"/>
                </a:ext>
              </a:extLst>
            </p:cNvPr>
            <p:cNvSpPr>
              <a:spLocks noChangeArrowheads="1"/>
            </p:cNvSpPr>
            <p:nvPr/>
          </p:nvSpPr>
          <p:spPr bwMode="gray">
            <a:xfrm>
              <a:off x="975" y="799"/>
              <a:ext cx="3168" cy="300"/>
            </a:xfrm>
            <a:prstGeom prst="rect">
              <a:avLst/>
            </a:prstGeom>
            <a:noFill/>
            <a:ln w="9525">
              <a:noFill/>
              <a:miter lim="800000"/>
              <a:headEnd/>
              <a:tailEnd/>
            </a:ln>
            <a:effec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lnSpc>
                  <a:spcPct val="120000"/>
                </a:lnSpc>
                <a:defRPr/>
              </a:pPr>
              <a:r>
                <a:rPr lang="zh-CN" altLang="en-US" sz="2400" b="1" dirty="0">
                  <a:solidFill>
                    <a:srgbClr val="000000"/>
                  </a:solidFill>
                  <a:effectLst>
                    <a:outerShdw blurRad="38100" dist="38100" dir="2700000" algn="tl">
                      <a:srgbClr val="C0C0C0"/>
                    </a:outerShdw>
                  </a:effectLst>
                  <a:latin typeface="黑体" pitchFamily="2" charset="-122"/>
                  <a:ea typeface="黑体" pitchFamily="2" charset="-122"/>
                </a:rPr>
                <a:t>归    集</a:t>
              </a:r>
            </a:p>
          </p:txBody>
        </p:sp>
      </p:grpSp>
      <p:sp>
        <p:nvSpPr>
          <p:cNvPr id="29703" name="AutoShape 63">
            <a:extLst>
              <a:ext uri="{FF2B5EF4-FFF2-40B4-BE49-F238E27FC236}">
                <a16:creationId xmlns:a16="http://schemas.microsoft.com/office/drawing/2014/main" id="{00AB29EF-1FF8-4996-98C3-1D8DCAAA968F}"/>
              </a:ext>
            </a:extLst>
          </p:cNvPr>
          <p:cNvSpPr>
            <a:spLocks noChangeAspect="1" noChangeArrowheads="1" noTextEdit="1"/>
          </p:cNvSpPr>
          <p:nvPr/>
        </p:nvSpPr>
        <p:spPr bwMode="auto">
          <a:xfrm>
            <a:off x="2987675" y="2454275"/>
            <a:ext cx="8075613" cy="440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58495" name="Freeform 127">
            <a:extLst>
              <a:ext uri="{FF2B5EF4-FFF2-40B4-BE49-F238E27FC236}">
                <a16:creationId xmlns:a16="http://schemas.microsoft.com/office/drawing/2014/main" id="{0C119027-52C5-489F-BDBD-31A5BABE2F50}"/>
              </a:ext>
            </a:extLst>
          </p:cNvPr>
          <p:cNvSpPr>
            <a:spLocks/>
          </p:cNvSpPr>
          <p:nvPr/>
        </p:nvSpPr>
        <p:spPr bwMode="auto">
          <a:xfrm>
            <a:off x="1835150" y="3357563"/>
            <a:ext cx="4319588" cy="792162"/>
          </a:xfrm>
          <a:custGeom>
            <a:avLst/>
            <a:gdLst>
              <a:gd name="T0" fmla="*/ 0 w 213"/>
              <a:gd name="T1" fmla="*/ 2147483647 h 41"/>
              <a:gd name="T2" fmla="*/ 2147483647 w 213"/>
              <a:gd name="T3" fmla="*/ 2147483647 h 41"/>
              <a:gd name="T4" fmla="*/ 2147483647 w 213"/>
              <a:gd name="T5" fmla="*/ 2147483647 h 41"/>
              <a:gd name="T6" fmla="*/ 2147483647 w 213"/>
              <a:gd name="T7" fmla="*/ 0 h 41"/>
              <a:gd name="T8" fmla="*/ 0 60000 65536"/>
              <a:gd name="T9" fmla="*/ 0 60000 65536"/>
              <a:gd name="T10" fmla="*/ 0 60000 65536"/>
              <a:gd name="T11" fmla="*/ 0 60000 65536"/>
              <a:gd name="T12" fmla="*/ 0 w 213"/>
              <a:gd name="T13" fmla="*/ 0 h 41"/>
              <a:gd name="T14" fmla="*/ 213 w 213"/>
              <a:gd name="T15" fmla="*/ 41 h 41"/>
            </a:gdLst>
            <a:ahLst/>
            <a:cxnLst>
              <a:cxn ang="T8">
                <a:pos x="T0" y="T1"/>
              </a:cxn>
              <a:cxn ang="T9">
                <a:pos x="T2" y="T3"/>
              </a:cxn>
              <a:cxn ang="T10">
                <a:pos x="T4" y="T5"/>
              </a:cxn>
              <a:cxn ang="T11">
                <a:pos x="T6" y="T7"/>
              </a:cxn>
            </a:cxnLst>
            <a:rect l="T12" t="T13" r="T14" b="T15"/>
            <a:pathLst>
              <a:path w="213" h="41">
                <a:moveTo>
                  <a:pt x="0" y="20"/>
                </a:moveTo>
                <a:lnTo>
                  <a:pt x="71" y="41"/>
                </a:lnTo>
                <a:lnTo>
                  <a:pt x="142" y="25"/>
                </a:lnTo>
                <a:lnTo>
                  <a:pt x="213" y="0"/>
                </a:lnTo>
              </a:path>
            </a:pathLst>
          </a:custGeom>
          <a:noFill/>
          <a:ln w="63500">
            <a:solidFill>
              <a:srgbClr val="00FFFF"/>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8496" name="Freeform 128">
            <a:extLst>
              <a:ext uri="{FF2B5EF4-FFF2-40B4-BE49-F238E27FC236}">
                <a16:creationId xmlns:a16="http://schemas.microsoft.com/office/drawing/2014/main" id="{75CA3836-0092-430B-BFCC-F87808F184A1}"/>
              </a:ext>
            </a:extLst>
          </p:cNvPr>
          <p:cNvSpPr>
            <a:spLocks/>
          </p:cNvSpPr>
          <p:nvPr/>
        </p:nvSpPr>
        <p:spPr bwMode="auto">
          <a:xfrm>
            <a:off x="1763713" y="3429000"/>
            <a:ext cx="4392612" cy="792163"/>
          </a:xfrm>
          <a:custGeom>
            <a:avLst/>
            <a:gdLst>
              <a:gd name="T0" fmla="*/ 0 w 189"/>
              <a:gd name="T1" fmla="*/ 2147483647 h 47"/>
              <a:gd name="T2" fmla="*/ 2147483647 w 189"/>
              <a:gd name="T3" fmla="*/ 2147483647 h 47"/>
              <a:gd name="T4" fmla="*/ 2147483647 w 189"/>
              <a:gd name="T5" fmla="*/ 2147483647 h 47"/>
              <a:gd name="T6" fmla="*/ 2147483647 w 189"/>
              <a:gd name="T7" fmla="*/ 0 h 47"/>
              <a:gd name="T8" fmla="*/ 0 60000 65536"/>
              <a:gd name="T9" fmla="*/ 0 60000 65536"/>
              <a:gd name="T10" fmla="*/ 0 60000 65536"/>
              <a:gd name="T11" fmla="*/ 0 60000 65536"/>
              <a:gd name="T12" fmla="*/ 0 w 189"/>
              <a:gd name="T13" fmla="*/ 0 h 47"/>
              <a:gd name="T14" fmla="*/ 189 w 189"/>
              <a:gd name="T15" fmla="*/ 47 h 47"/>
            </a:gdLst>
            <a:ahLst/>
            <a:cxnLst>
              <a:cxn ang="T8">
                <a:pos x="T0" y="T1"/>
              </a:cxn>
              <a:cxn ang="T9">
                <a:pos x="T2" y="T3"/>
              </a:cxn>
              <a:cxn ang="T10">
                <a:pos x="T4" y="T5"/>
              </a:cxn>
              <a:cxn ang="T11">
                <a:pos x="T6" y="T7"/>
              </a:cxn>
            </a:cxnLst>
            <a:rect l="T12" t="T13" r="T14" b="T15"/>
            <a:pathLst>
              <a:path w="189" h="47">
                <a:moveTo>
                  <a:pt x="0" y="23"/>
                </a:moveTo>
                <a:lnTo>
                  <a:pt x="63" y="47"/>
                </a:lnTo>
                <a:lnTo>
                  <a:pt x="126" y="30"/>
                </a:lnTo>
                <a:lnTo>
                  <a:pt x="189" y="0"/>
                </a:lnTo>
              </a:path>
            </a:pathLst>
          </a:custGeom>
          <a:noFill/>
          <a:ln w="63500">
            <a:solidFill>
              <a:srgbClr val="FFFF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8370"/>
                                        </p:tgtEl>
                                        <p:attrNameLst>
                                          <p:attrName>style.visibility</p:attrName>
                                        </p:attrNameLst>
                                      </p:cBhvr>
                                      <p:to>
                                        <p:strVal val="visible"/>
                                      </p:to>
                                    </p:set>
                                    <p:animEffect transition="in" filter="wipe(left)">
                                      <p:cBhvr>
                                        <p:cTn id="7" dur="500"/>
                                        <p:tgtEl>
                                          <p:spTgt spid="58370"/>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3" presetClass="entr" presetSubtype="10" fill="hold" nodeType="clickEffect">
                                  <p:stCondLst>
                                    <p:cond delay="0"/>
                                  </p:stCondLst>
                                  <p:childTnLst>
                                    <p:set>
                                      <p:cBhvr>
                                        <p:cTn id="15" dur="1" fill="hold">
                                          <p:stCondLst>
                                            <p:cond delay="0"/>
                                          </p:stCondLst>
                                        </p:cTn>
                                        <p:tgtEl>
                                          <p:spTgt spid="12379"/>
                                        </p:tgtEl>
                                        <p:attrNameLst>
                                          <p:attrName>style.visibility</p:attrName>
                                        </p:attrNameLst>
                                      </p:cBhvr>
                                      <p:to>
                                        <p:strVal val="visible"/>
                                      </p:to>
                                    </p:set>
                                    <p:animEffect transition="in" filter="blinds(horizontal)">
                                      <p:cBhvr>
                                        <p:cTn id="16" dur="500"/>
                                        <p:tgtEl>
                                          <p:spTgt spid="12379"/>
                                        </p:tgtEl>
                                      </p:cBhvr>
                                    </p:animEffect>
                                  </p:childTnLst>
                                </p:cTn>
                              </p:par>
                            </p:childTnLst>
                          </p:cTn>
                        </p:par>
                        <p:par>
                          <p:cTn id="17" fill="hold" nodeType="afterGroup">
                            <p:stCondLst>
                              <p:cond delay="500"/>
                            </p:stCondLst>
                            <p:childTnLst>
                              <p:par>
                                <p:cTn id="18" presetID="22" presetClass="entr" presetSubtype="8" fill="hold" nodeType="afterEffect">
                                  <p:stCondLst>
                                    <p:cond delay="0"/>
                                  </p:stCondLst>
                                  <p:childTnLst>
                                    <p:set>
                                      <p:cBhvr>
                                        <p:cTn id="19" dur="1" fill="hold">
                                          <p:stCondLst>
                                            <p:cond delay="0"/>
                                          </p:stCondLst>
                                        </p:cTn>
                                        <p:tgtEl>
                                          <p:spTgt spid="58495"/>
                                        </p:tgtEl>
                                        <p:attrNameLst>
                                          <p:attrName>style.visibility</p:attrName>
                                        </p:attrNameLst>
                                      </p:cBhvr>
                                      <p:to>
                                        <p:strVal val="visible"/>
                                      </p:to>
                                    </p:set>
                                    <p:animEffect transition="in" filter="wipe(left)">
                                      <p:cBhvr>
                                        <p:cTn id="20" dur="2000"/>
                                        <p:tgtEl>
                                          <p:spTgt spid="58495"/>
                                        </p:tgtEl>
                                      </p:cBhvr>
                                    </p:animEffect>
                                  </p:childTnLst>
                                </p:cTn>
                              </p:par>
                            </p:childTnLst>
                          </p:cTn>
                        </p:par>
                        <p:par>
                          <p:cTn id="21" fill="hold" nodeType="afterGroup">
                            <p:stCondLst>
                              <p:cond delay="2500"/>
                            </p:stCondLst>
                            <p:childTnLst>
                              <p:par>
                                <p:cTn id="22" presetID="22" presetClass="entr" presetSubtype="8" fill="hold" nodeType="afterEffect">
                                  <p:stCondLst>
                                    <p:cond delay="0"/>
                                  </p:stCondLst>
                                  <p:childTnLst>
                                    <p:set>
                                      <p:cBhvr>
                                        <p:cTn id="23" dur="1" fill="hold">
                                          <p:stCondLst>
                                            <p:cond delay="0"/>
                                          </p:stCondLst>
                                        </p:cTn>
                                        <p:tgtEl>
                                          <p:spTgt spid="58496"/>
                                        </p:tgtEl>
                                        <p:attrNameLst>
                                          <p:attrName>style.visibility</p:attrName>
                                        </p:attrNameLst>
                                      </p:cBhvr>
                                      <p:to>
                                        <p:strVal val="visible"/>
                                      </p:to>
                                    </p:set>
                                    <p:animEffect transition="in" filter="wipe(left)">
                                      <p:cBhvr>
                                        <p:cTn id="24" dur="2000"/>
                                        <p:tgtEl>
                                          <p:spTgt spid="584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0"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8" name="日期占位符 1">
            <a:extLst>
              <a:ext uri="{FF2B5EF4-FFF2-40B4-BE49-F238E27FC236}">
                <a16:creationId xmlns:a16="http://schemas.microsoft.com/office/drawing/2014/main" id="{36B01B78-A691-4724-A7C4-0F481914CD3B}"/>
              </a:ext>
            </a:extLst>
          </p:cNvPr>
          <p:cNvSpPr>
            <a:spLocks noGrp="1"/>
          </p:cNvSpPr>
          <p:nvPr>
            <p:ph type="dt" sz="quarter" idx="10"/>
          </p:nvPr>
        </p:nvSpPr>
        <p:spPr/>
        <p:txBody>
          <a:bodyPr/>
          <a:lstStyle/>
          <a:p>
            <a:pPr>
              <a:defRPr/>
            </a:pPr>
            <a:fld id="{A2DA1FF5-0136-41B0-BA9E-D9D676F00EF5}" type="datetime3">
              <a:rPr lang="zh-CN" altLang="en-US"/>
              <a:pPr>
                <a:defRPr/>
              </a:pPr>
              <a:t>2018年12月13日星期四</a:t>
            </a:fld>
            <a:endParaRPr lang="en-US" altLang="zh-CN"/>
          </a:p>
        </p:txBody>
      </p:sp>
      <p:sp>
        <p:nvSpPr>
          <p:cNvPr id="160" name="灯片编号占位符 3">
            <a:extLst>
              <a:ext uri="{FF2B5EF4-FFF2-40B4-BE49-F238E27FC236}">
                <a16:creationId xmlns:a16="http://schemas.microsoft.com/office/drawing/2014/main" id="{1D8BE0C2-77AF-445F-A558-25014B0E79C0}"/>
              </a:ext>
            </a:extLst>
          </p:cNvPr>
          <p:cNvSpPr>
            <a:spLocks noGrp="1"/>
          </p:cNvSpPr>
          <p:nvPr>
            <p:ph type="sldNum" sz="quarter" idx="11"/>
          </p:nvPr>
        </p:nvSpPr>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8C9490F9-EE65-4E8F-A63D-98E5A3E414BC}" type="slidenum">
              <a:rPr lang="zh-CN" altLang="en-US">
                <a:solidFill>
                  <a:srgbClr val="636363"/>
                </a:solidFill>
              </a:rPr>
              <a:pPr eaLnBrk="1" hangingPunct="1"/>
              <a:t>16</a:t>
            </a:fld>
            <a:endParaRPr lang="en-US" altLang="zh-CN">
              <a:solidFill>
                <a:srgbClr val="636363"/>
              </a:solidFill>
            </a:endParaRPr>
          </a:p>
        </p:txBody>
      </p:sp>
      <p:grpSp>
        <p:nvGrpSpPr>
          <p:cNvPr id="13468" name="Group 156">
            <a:extLst>
              <a:ext uri="{FF2B5EF4-FFF2-40B4-BE49-F238E27FC236}">
                <a16:creationId xmlns:a16="http://schemas.microsoft.com/office/drawing/2014/main" id="{434852D7-DFF7-4A2E-9FBB-23094680B7B4}"/>
              </a:ext>
            </a:extLst>
          </p:cNvPr>
          <p:cNvGrpSpPr>
            <a:grpSpLocks/>
          </p:cNvGrpSpPr>
          <p:nvPr/>
        </p:nvGrpSpPr>
        <p:grpSpPr bwMode="auto">
          <a:xfrm>
            <a:off x="684213" y="3213100"/>
            <a:ext cx="1560512" cy="3052763"/>
            <a:chOff x="431" y="2024"/>
            <a:chExt cx="983" cy="1923"/>
          </a:xfrm>
        </p:grpSpPr>
        <p:sp>
          <p:nvSpPr>
            <p:cNvPr id="30851" name="AutoShape 7">
              <a:extLst>
                <a:ext uri="{FF2B5EF4-FFF2-40B4-BE49-F238E27FC236}">
                  <a16:creationId xmlns:a16="http://schemas.microsoft.com/office/drawing/2014/main" id="{1C968F5A-F739-4B88-9254-240449ADAE4B}"/>
                </a:ext>
              </a:extLst>
            </p:cNvPr>
            <p:cNvSpPr>
              <a:spLocks noChangeArrowheads="1"/>
            </p:cNvSpPr>
            <p:nvPr/>
          </p:nvSpPr>
          <p:spPr bwMode="gray">
            <a:xfrm>
              <a:off x="431" y="2024"/>
              <a:ext cx="983" cy="1671"/>
            </a:xfrm>
            <a:prstGeom prst="roundRect">
              <a:avLst>
                <a:gd name="adj" fmla="val 9523"/>
              </a:avLst>
            </a:prstGeom>
            <a:solidFill>
              <a:schemeClr val="accent1">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lgn="r" eaLnBrk="1" hangingPunct="1">
                <a:spcBef>
                  <a:spcPct val="0"/>
                </a:spcBef>
                <a:buClrTx/>
                <a:buSzTx/>
                <a:buFontTx/>
                <a:buNone/>
              </a:pPr>
              <a:endParaRPr lang="zh-CN" altLang="zh-CN" sz="1800">
                <a:latin typeface="Arial" panose="020B0604020202020204" pitchFamily="34" charset="0"/>
              </a:endParaRPr>
            </a:p>
          </p:txBody>
        </p:sp>
        <p:grpSp>
          <p:nvGrpSpPr>
            <p:cNvPr id="30852" name="Group 9">
              <a:extLst>
                <a:ext uri="{FF2B5EF4-FFF2-40B4-BE49-F238E27FC236}">
                  <a16:creationId xmlns:a16="http://schemas.microsoft.com/office/drawing/2014/main" id="{734A7AD6-557E-48D6-830E-826814FF73E9}"/>
                </a:ext>
              </a:extLst>
            </p:cNvPr>
            <p:cNvGrpSpPr>
              <a:grpSpLocks/>
            </p:cNvGrpSpPr>
            <p:nvPr/>
          </p:nvGrpSpPr>
          <p:grpSpPr bwMode="auto">
            <a:xfrm>
              <a:off x="434" y="3503"/>
              <a:ext cx="979" cy="444"/>
              <a:chOff x="657" y="2893"/>
              <a:chExt cx="1032" cy="590"/>
            </a:xfrm>
          </p:grpSpPr>
          <p:sp>
            <p:nvSpPr>
              <p:cNvPr id="297994" name="AutoShape 10">
                <a:extLst>
                  <a:ext uri="{FF2B5EF4-FFF2-40B4-BE49-F238E27FC236}">
                    <a16:creationId xmlns:a16="http://schemas.microsoft.com/office/drawing/2014/main" id="{5DD97CD9-3274-4EB6-A7FE-43D3D831D0EA}"/>
                  </a:ext>
                </a:extLst>
              </p:cNvPr>
              <p:cNvSpPr>
                <a:spLocks noChangeArrowheads="1"/>
              </p:cNvSpPr>
              <p:nvPr/>
            </p:nvSpPr>
            <p:spPr bwMode="gray">
              <a:xfrm>
                <a:off x="657" y="2893"/>
                <a:ext cx="1031" cy="590"/>
              </a:xfrm>
              <a:prstGeom prst="roundRect">
                <a:avLst>
                  <a:gd name="adj" fmla="val 12736"/>
                </a:avLst>
              </a:prstGeom>
              <a:gradFill rotWithShape="1">
                <a:gsLst>
                  <a:gs pos="0">
                    <a:schemeClr val="accent1">
                      <a:gamma/>
                      <a:shade val="85882"/>
                      <a:invGamma/>
                    </a:schemeClr>
                  </a:gs>
                  <a:gs pos="100000">
                    <a:schemeClr val="accent1"/>
                  </a:gs>
                </a:gsLst>
                <a:lin ang="5400000" scaled="1"/>
              </a:gradFill>
              <a:ln w="9525">
                <a:noFill/>
                <a:round/>
                <a:headEnd/>
                <a:tailEnd/>
              </a:ln>
              <a:effectLst>
                <a:outerShdw dist="17961" dir="2700000" algn="ctr" rotWithShape="0">
                  <a:srgbClr val="080808">
                    <a:alpha val="50000"/>
                  </a:srgbClr>
                </a:outerShdw>
              </a:effectLst>
            </p:spPr>
            <p:txBody>
              <a:bodyPr wrap="none" anchor="ctr"/>
              <a:lstStyle/>
              <a:p>
                <a:pPr algn="r">
                  <a:defRPr/>
                </a:pPr>
                <a:endParaRPr lang="zh-CN" altLang="zh-CN" dirty="0">
                  <a:latin typeface="Arial" charset="0"/>
                  <a:ea typeface="黑体" pitchFamily="49" charset="-122"/>
                </a:endParaRPr>
              </a:p>
            </p:txBody>
          </p:sp>
          <p:sp>
            <p:nvSpPr>
              <p:cNvPr id="297995" name="AutoShape 11">
                <a:extLst>
                  <a:ext uri="{FF2B5EF4-FFF2-40B4-BE49-F238E27FC236}">
                    <a16:creationId xmlns:a16="http://schemas.microsoft.com/office/drawing/2014/main" id="{D8C7ECC0-EC13-49F0-9355-5349A752E7B8}"/>
                  </a:ext>
                </a:extLst>
              </p:cNvPr>
              <p:cNvSpPr>
                <a:spLocks noChangeArrowheads="1"/>
              </p:cNvSpPr>
              <p:nvPr/>
            </p:nvSpPr>
            <p:spPr bwMode="gray">
              <a:xfrm>
                <a:off x="658" y="2894"/>
                <a:ext cx="1031" cy="235"/>
              </a:xfrm>
              <a:prstGeom prst="roundRect">
                <a:avLst>
                  <a:gd name="adj" fmla="val 30769"/>
                </a:avLst>
              </a:prstGeom>
              <a:gradFill rotWithShape="1">
                <a:gsLst>
                  <a:gs pos="0">
                    <a:schemeClr val="accent1"/>
                  </a:gs>
                  <a:gs pos="100000">
                    <a:schemeClr val="accent1">
                      <a:gamma/>
                      <a:tint val="69412"/>
                      <a:invGamma/>
                    </a:schemeClr>
                  </a:gs>
                </a:gsLst>
                <a:lin ang="5400000" scaled="1"/>
              </a:gradFill>
              <a:ln w="9525">
                <a:noFill/>
                <a:round/>
                <a:headEnd/>
                <a:tailEnd/>
              </a:ln>
              <a:effectLst/>
            </p:spPr>
            <p:txBody>
              <a:bodyPr wrap="none" anchor="ctr"/>
              <a:lstStyle/>
              <a:p>
                <a:pPr algn="r">
                  <a:defRPr/>
                </a:pPr>
                <a:endParaRPr lang="zh-CN" altLang="zh-CN" dirty="0">
                  <a:latin typeface="Arial" charset="0"/>
                  <a:ea typeface="黑体" pitchFamily="49" charset="-122"/>
                </a:endParaRPr>
              </a:p>
            </p:txBody>
          </p:sp>
        </p:grpSp>
        <p:sp>
          <p:nvSpPr>
            <p:cNvPr id="30853" name="Text Box 25">
              <a:extLst>
                <a:ext uri="{FF2B5EF4-FFF2-40B4-BE49-F238E27FC236}">
                  <a16:creationId xmlns:a16="http://schemas.microsoft.com/office/drawing/2014/main" id="{D977EAD1-8655-4578-9645-98EDAED14471}"/>
                </a:ext>
              </a:extLst>
            </p:cNvPr>
            <p:cNvSpPr txBox="1">
              <a:spLocks noChangeArrowheads="1"/>
            </p:cNvSpPr>
            <p:nvPr/>
          </p:nvSpPr>
          <p:spPr bwMode="gray">
            <a:xfrm>
              <a:off x="547" y="3498"/>
              <a:ext cx="803" cy="404"/>
            </a:xfrm>
            <a:prstGeom prst="rect">
              <a:avLst/>
            </a:prstGeom>
            <a:noFill/>
            <a:ln>
              <a:noFill/>
            </a:ln>
            <a:effectLst>
              <a:outerShdw dist="17961" dir="2700000" algn="ctr" rotWithShape="0">
                <a:srgbClr val="080808"/>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lgn="ctr" eaLnBrk="1" hangingPunct="1">
                <a:spcBef>
                  <a:spcPct val="50000"/>
                </a:spcBef>
                <a:buClrTx/>
                <a:buSzTx/>
                <a:buFontTx/>
                <a:buNone/>
              </a:pPr>
              <a:r>
                <a:rPr lang="en-US" altLang="zh-CN" sz="3600" b="1">
                  <a:solidFill>
                    <a:srgbClr val="153FBA"/>
                  </a:solidFill>
                  <a:latin typeface="Arial" panose="020B0604020202020204" pitchFamily="34" charset="0"/>
                  <a:cs typeface="Arial" panose="020B0604020202020204" pitchFamily="34" charset="0"/>
                </a:rPr>
                <a:t>2011</a:t>
              </a:r>
            </a:p>
          </p:txBody>
        </p:sp>
        <p:grpSp>
          <p:nvGrpSpPr>
            <p:cNvPr id="30854" name="Group 29">
              <a:extLst>
                <a:ext uri="{FF2B5EF4-FFF2-40B4-BE49-F238E27FC236}">
                  <a16:creationId xmlns:a16="http://schemas.microsoft.com/office/drawing/2014/main" id="{B4822D8E-877F-4BB7-8719-E747AB48FD6A}"/>
                </a:ext>
              </a:extLst>
            </p:cNvPr>
            <p:cNvGrpSpPr>
              <a:grpSpLocks/>
            </p:cNvGrpSpPr>
            <p:nvPr/>
          </p:nvGrpSpPr>
          <p:grpSpPr bwMode="auto">
            <a:xfrm>
              <a:off x="436" y="3381"/>
              <a:ext cx="977" cy="97"/>
              <a:chOff x="764" y="2737"/>
              <a:chExt cx="1032" cy="102"/>
            </a:xfrm>
          </p:grpSpPr>
          <p:sp>
            <p:nvSpPr>
              <p:cNvPr id="298014" name="AutoShape 30">
                <a:extLst>
                  <a:ext uri="{FF2B5EF4-FFF2-40B4-BE49-F238E27FC236}">
                    <a16:creationId xmlns:a16="http://schemas.microsoft.com/office/drawing/2014/main" id="{653678FE-7C01-42F3-83CC-219B0327692C}"/>
                  </a:ext>
                </a:extLst>
              </p:cNvPr>
              <p:cNvSpPr>
                <a:spLocks noChangeArrowheads="1"/>
              </p:cNvSpPr>
              <p:nvPr/>
            </p:nvSpPr>
            <p:spPr bwMode="gray">
              <a:xfrm>
                <a:off x="764" y="2737"/>
                <a:ext cx="1031" cy="102"/>
              </a:xfrm>
              <a:prstGeom prst="roundRect">
                <a:avLst>
                  <a:gd name="adj" fmla="val 20588"/>
                </a:avLst>
              </a:prstGeom>
              <a:gradFill rotWithShape="1">
                <a:gsLst>
                  <a:gs pos="0">
                    <a:schemeClr val="accent1">
                      <a:gamma/>
                      <a:shade val="85882"/>
                      <a:invGamma/>
                    </a:schemeClr>
                  </a:gs>
                  <a:gs pos="100000">
                    <a:schemeClr val="accent1"/>
                  </a:gs>
                </a:gsLst>
                <a:lin ang="5400000" scaled="1"/>
              </a:gradFill>
              <a:ln w="9525">
                <a:noFill/>
                <a:round/>
                <a:headEnd/>
                <a:tailEnd/>
              </a:ln>
              <a:effectLst>
                <a:outerShdw dist="17961" dir="2700000" algn="ctr" rotWithShape="0">
                  <a:srgbClr val="080808">
                    <a:alpha val="50000"/>
                  </a:srgbClr>
                </a:outerShdw>
              </a:effectLst>
            </p:spPr>
            <p:txBody>
              <a:bodyPr wrap="none" anchor="ctr"/>
              <a:lstStyle/>
              <a:p>
                <a:pPr algn="r">
                  <a:defRPr/>
                </a:pPr>
                <a:endParaRPr lang="zh-CN" altLang="zh-CN" dirty="0">
                  <a:latin typeface="Arial" charset="0"/>
                  <a:ea typeface="黑体" pitchFamily="49" charset="-122"/>
                </a:endParaRPr>
              </a:p>
            </p:txBody>
          </p:sp>
          <p:sp>
            <p:nvSpPr>
              <p:cNvPr id="298015" name="AutoShape 31">
                <a:extLst>
                  <a:ext uri="{FF2B5EF4-FFF2-40B4-BE49-F238E27FC236}">
                    <a16:creationId xmlns:a16="http://schemas.microsoft.com/office/drawing/2014/main" id="{3430EFD2-17AA-424A-86DF-8DB51A8507BF}"/>
                  </a:ext>
                </a:extLst>
              </p:cNvPr>
              <p:cNvSpPr>
                <a:spLocks noChangeArrowheads="1"/>
              </p:cNvSpPr>
              <p:nvPr/>
            </p:nvSpPr>
            <p:spPr bwMode="gray">
              <a:xfrm>
                <a:off x="765" y="2737"/>
                <a:ext cx="1031" cy="41"/>
              </a:xfrm>
              <a:prstGeom prst="roundRect">
                <a:avLst>
                  <a:gd name="adj" fmla="val 50000"/>
                </a:avLst>
              </a:prstGeom>
              <a:gradFill rotWithShape="1">
                <a:gsLst>
                  <a:gs pos="0">
                    <a:schemeClr val="accent1"/>
                  </a:gs>
                  <a:gs pos="100000">
                    <a:schemeClr val="accent1">
                      <a:gamma/>
                      <a:tint val="69412"/>
                      <a:invGamma/>
                    </a:schemeClr>
                  </a:gs>
                </a:gsLst>
                <a:lin ang="5400000" scaled="1"/>
              </a:gradFill>
              <a:ln w="9525">
                <a:noFill/>
                <a:round/>
                <a:headEnd/>
                <a:tailEnd/>
              </a:ln>
              <a:effectLst/>
            </p:spPr>
            <p:txBody>
              <a:bodyPr wrap="none" anchor="ctr"/>
              <a:lstStyle/>
              <a:p>
                <a:pPr algn="r">
                  <a:defRPr/>
                </a:pPr>
                <a:endParaRPr lang="zh-CN" altLang="zh-CN" dirty="0">
                  <a:latin typeface="Arial" charset="0"/>
                  <a:ea typeface="黑体" pitchFamily="49" charset="-122"/>
                </a:endParaRPr>
              </a:p>
            </p:txBody>
          </p:sp>
        </p:grpSp>
        <p:grpSp>
          <p:nvGrpSpPr>
            <p:cNvPr id="30855" name="Group 32">
              <a:extLst>
                <a:ext uri="{FF2B5EF4-FFF2-40B4-BE49-F238E27FC236}">
                  <a16:creationId xmlns:a16="http://schemas.microsoft.com/office/drawing/2014/main" id="{5EC36721-6EDB-4CC5-BD9A-A9234B65DEF9}"/>
                </a:ext>
              </a:extLst>
            </p:cNvPr>
            <p:cNvGrpSpPr>
              <a:grpSpLocks/>
            </p:cNvGrpSpPr>
            <p:nvPr/>
          </p:nvGrpSpPr>
          <p:grpSpPr bwMode="auto">
            <a:xfrm>
              <a:off x="436" y="3284"/>
              <a:ext cx="977" cy="96"/>
              <a:chOff x="764" y="2737"/>
              <a:chExt cx="1032" cy="102"/>
            </a:xfrm>
          </p:grpSpPr>
          <p:sp>
            <p:nvSpPr>
              <p:cNvPr id="298017" name="AutoShape 33">
                <a:extLst>
                  <a:ext uri="{FF2B5EF4-FFF2-40B4-BE49-F238E27FC236}">
                    <a16:creationId xmlns:a16="http://schemas.microsoft.com/office/drawing/2014/main" id="{16670021-3E3F-4A32-AFD2-DFE6B4026436}"/>
                  </a:ext>
                </a:extLst>
              </p:cNvPr>
              <p:cNvSpPr>
                <a:spLocks noChangeArrowheads="1"/>
              </p:cNvSpPr>
              <p:nvPr/>
            </p:nvSpPr>
            <p:spPr bwMode="gray">
              <a:xfrm>
                <a:off x="764" y="2737"/>
                <a:ext cx="1031" cy="102"/>
              </a:xfrm>
              <a:prstGeom prst="roundRect">
                <a:avLst>
                  <a:gd name="adj" fmla="val 20588"/>
                </a:avLst>
              </a:prstGeom>
              <a:gradFill rotWithShape="1">
                <a:gsLst>
                  <a:gs pos="0">
                    <a:schemeClr val="accent1">
                      <a:gamma/>
                      <a:shade val="85882"/>
                      <a:invGamma/>
                    </a:schemeClr>
                  </a:gs>
                  <a:gs pos="100000">
                    <a:schemeClr val="accent1"/>
                  </a:gs>
                </a:gsLst>
                <a:lin ang="5400000" scaled="1"/>
              </a:gradFill>
              <a:ln w="9525">
                <a:noFill/>
                <a:round/>
                <a:headEnd/>
                <a:tailEnd/>
              </a:ln>
              <a:effectLst>
                <a:outerShdw dist="17961" dir="2700000" algn="ctr" rotWithShape="0">
                  <a:srgbClr val="080808">
                    <a:alpha val="50000"/>
                  </a:srgbClr>
                </a:outerShdw>
              </a:effectLst>
            </p:spPr>
            <p:txBody>
              <a:bodyPr wrap="none" anchor="ctr"/>
              <a:lstStyle/>
              <a:p>
                <a:pPr algn="r">
                  <a:defRPr/>
                </a:pPr>
                <a:endParaRPr lang="zh-CN" altLang="zh-CN" dirty="0">
                  <a:latin typeface="Arial" charset="0"/>
                  <a:ea typeface="黑体" pitchFamily="49" charset="-122"/>
                </a:endParaRPr>
              </a:p>
            </p:txBody>
          </p:sp>
          <p:sp>
            <p:nvSpPr>
              <p:cNvPr id="298018" name="AutoShape 34">
                <a:extLst>
                  <a:ext uri="{FF2B5EF4-FFF2-40B4-BE49-F238E27FC236}">
                    <a16:creationId xmlns:a16="http://schemas.microsoft.com/office/drawing/2014/main" id="{D229E6F7-FDC1-4CCF-A2C6-F43816464EE6}"/>
                  </a:ext>
                </a:extLst>
              </p:cNvPr>
              <p:cNvSpPr>
                <a:spLocks noChangeArrowheads="1"/>
              </p:cNvSpPr>
              <p:nvPr/>
            </p:nvSpPr>
            <p:spPr bwMode="gray">
              <a:xfrm>
                <a:off x="765" y="2737"/>
                <a:ext cx="1031" cy="41"/>
              </a:xfrm>
              <a:prstGeom prst="roundRect">
                <a:avLst>
                  <a:gd name="adj" fmla="val 50000"/>
                </a:avLst>
              </a:prstGeom>
              <a:gradFill rotWithShape="1">
                <a:gsLst>
                  <a:gs pos="0">
                    <a:schemeClr val="accent1"/>
                  </a:gs>
                  <a:gs pos="100000">
                    <a:schemeClr val="accent1">
                      <a:gamma/>
                      <a:tint val="69412"/>
                      <a:invGamma/>
                    </a:schemeClr>
                  </a:gs>
                </a:gsLst>
                <a:lin ang="5400000" scaled="1"/>
              </a:gradFill>
              <a:ln w="9525">
                <a:noFill/>
                <a:round/>
                <a:headEnd/>
                <a:tailEnd/>
              </a:ln>
              <a:effectLst/>
            </p:spPr>
            <p:txBody>
              <a:bodyPr wrap="none" anchor="ctr"/>
              <a:lstStyle/>
              <a:p>
                <a:pPr algn="r">
                  <a:defRPr/>
                </a:pPr>
                <a:endParaRPr lang="zh-CN" altLang="zh-CN" dirty="0">
                  <a:latin typeface="Arial" charset="0"/>
                  <a:ea typeface="黑体" pitchFamily="49" charset="-122"/>
                </a:endParaRPr>
              </a:p>
            </p:txBody>
          </p:sp>
        </p:grpSp>
        <p:grpSp>
          <p:nvGrpSpPr>
            <p:cNvPr id="30856" name="Group 35">
              <a:extLst>
                <a:ext uri="{FF2B5EF4-FFF2-40B4-BE49-F238E27FC236}">
                  <a16:creationId xmlns:a16="http://schemas.microsoft.com/office/drawing/2014/main" id="{45CC04EC-E321-41C9-AB25-75EAF247750F}"/>
                </a:ext>
              </a:extLst>
            </p:cNvPr>
            <p:cNvGrpSpPr>
              <a:grpSpLocks/>
            </p:cNvGrpSpPr>
            <p:nvPr/>
          </p:nvGrpSpPr>
          <p:grpSpPr bwMode="auto">
            <a:xfrm>
              <a:off x="436" y="3166"/>
              <a:ext cx="977" cy="97"/>
              <a:chOff x="764" y="2737"/>
              <a:chExt cx="1032" cy="102"/>
            </a:xfrm>
          </p:grpSpPr>
          <p:sp>
            <p:nvSpPr>
              <p:cNvPr id="298020" name="AutoShape 36">
                <a:extLst>
                  <a:ext uri="{FF2B5EF4-FFF2-40B4-BE49-F238E27FC236}">
                    <a16:creationId xmlns:a16="http://schemas.microsoft.com/office/drawing/2014/main" id="{92FCF6EA-B343-4145-A46A-DFF0A1723B67}"/>
                  </a:ext>
                </a:extLst>
              </p:cNvPr>
              <p:cNvSpPr>
                <a:spLocks noChangeArrowheads="1"/>
              </p:cNvSpPr>
              <p:nvPr/>
            </p:nvSpPr>
            <p:spPr bwMode="gray">
              <a:xfrm>
                <a:off x="764" y="2737"/>
                <a:ext cx="1031" cy="102"/>
              </a:xfrm>
              <a:prstGeom prst="roundRect">
                <a:avLst>
                  <a:gd name="adj" fmla="val 20588"/>
                </a:avLst>
              </a:prstGeom>
              <a:gradFill rotWithShape="1">
                <a:gsLst>
                  <a:gs pos="0">
                    <a:schemeClr val="accent1">
                      <a:gamma/>
                      <a:shade val="85882"/>
                      <a:invGamma/>
                    </a:schemeClr>
                  </a:gs>
                  <a:gs pos="100000">
                    <a:schemeClr val="accent1"/>
                  </a:gs>
                </a:gsLst>
                <a:lin ang="5400000" scaled="1"/>
              </a:gradFill>
              <a:ln w="9525">
                <a:noFill/>
                <a:round/>
                <a:headEnd/>
                <a:tailEnd/>
              </a:ln>
              <a:effectLst>
                <a:outerShdw dist="17961" dir="2700000" algn="ctr" rotWithShape="0">
                  <a:srgbClr val="080808">
                    <a:alpha val="50000"/>
                  </a:srgbClr>
                </a:outerShdw>
              </a:effectLst>
            </p:spPr>
            <p:txBody>
              <a:bodyPr wrap="none" anchor="ctr"/>
              <a:lstStyle/>
              <a:p>
                <a:pPr algn="r">
                  <a:defRPr/>
                </a:pPr>
                <a:endParaRPr lang="zh-CN" altLang="zh-CN" dirty="0">
                  <a:latin typeface="Arial" charset="0"/>
                  <a:ea typeface="黑体" pitchFamily="49" charset="-122"/>
                </a:endParaRPr>
              </a:p>
            </p:txBody>
          </p:sp>
          <p:sp>
            <p:nvSpPr>
              <p:cNvPr id="298021" name="AutoShape 37">
                <a:extLst>
                  <a:ext uri="{FF2B5EF4-FFF2-40B4-BE49-F238E27FC236}">
                    <a16:creationId xmlns:a16="http://schemas.microsoft.com/office/drawing/2014/main" id="{10E8EAE6-BCA8-4DCA-9259-56305F07E044}"/>
                  </a:ext>
                </a:extLst>
              </p:cNvPr>
              <p:cNvSpPr>
                <a:spLocks noChangeArrowheads="1"/>
              </p:cNvSpPr>
              <p:nvPr/>
            </p:nvSpPr>
            <p:spPr bwMode="gray">
              <a:xfrm>
                <a:off x="765" y="2737"/>
                <a:ext cx="1031" cy="41"/>
              </a:xfrm>
              <a:prstGeom prst="roundRect">
                <a:avLst>
                  <a:gd name="adj" fmla="val 50000"/>
                </a:avLst>
              </a:prstGeom>
              <a:gradFill rotWithShape="1">
                <a:gsLst>
                  <a:gs pos="0">
                    <a:schemeClr val="accent1"/>
                  </a:gs>
                  <a:gs pos="100000">
                    <a:schemeClr val="accent1">
                      <a:gamma/>
                      <a:tint val="69412"/>
                      <a:invGamma/>
                    </a:schemeClr>
                  </a:gs>
                </a:gsLst>
                <a:lin ang="5400000" scaled="1"/>
              </a:gradFill>
              <a:ln w="9525">
                <a:noFill/>
                <a:round/>
                <a:headEnd/>
                <a:tailEnd/>
              </a:ln>
              <a:effectLst/>
            </p:spPr>
            <p:txBody>
              <a:bodyPr wrap="none" anchor="ctr"/>
              <a:lstStyle/>
              <a:p>
                <a:pPr algn="r">
                  <a:defRPr/>
                </a:pPr>
                <a:endParaRPr lang="zh-CN" altLang="zh-CN" dirty="0">
                  <a:latin typeface="Arial" charset="0"/>
                  <a:ea typeface="黑体" pitchFamily="49" charset="-122"/>
                </a:endParaRPr>
              </a:p>
            </p:txBody>
          </p:sp>
        </p:grpSp>
        <p:grpSp>
          <p:nvGrpSpPr>
            <p:cNvPr id="30857" name="Group 38">
              <a:extLst>
                <a:ext uri="{FF2B5EF4-FFF2-40B4-BE49-F238E27FC236}">
                  <a16:creationId xmlns:a16="http://schemas.microsoft.com/office/drawing/2014/main" id="{B2030134-9707-472D-983F-FF2AC876F3E6}"/>
                </a:ext>
              </a:extLst>
            </p:cNvPr>
            <p:cNvGrpSpPr>
              <a:grpSpLocks/>
            </p:cNvGrpSpPr>
            <p:nvPr/>
          </p:nvGrpSpPr>
          <p:grpSpPr bwMode="auto">
            <a:xfrm>
              <a:off x="436" y="3048"/>
              <a:ext cx="977" cy="97"/>
              <a:chOff x="764" y="2737"/>
              <a:chExt cx="1032" cy="102"/>
            </a:xfrm>
          </p:grpSpPr>
          <p:sp>
            <p:nvSpPr>
              <p:cNvPr id="298023" name="AutoShape 39">
                <a:extLst>
                  <a:ext uri="{FF2B5EF4-FFF2-40B4-BE49-F238E27FC236}">
                    <a16:creationId xmlns:a16="http://schemas.microsoft.com/office/drawing/2014/main" id="{F954C70C-5B3A-4FB0-9AD8-B9F2EAD7D7BF}"/>
                  </a:ext>
                </a:extLst>
              </p:cNvPr>
              <p:cNvSpPr>
                <a:spLocks noChangeArrowheads="1"/>
              </p:cNvSpPr>
              <p:nvPr/>
            </p:nvSpPr>
            <p:spPr bwMode="gray">
              <a:xfrm>
                <a:off x="764" y="2737"/>
                <a:ext cx="1031" cy="102"/>
              </a:xfrm>
              <a:prstGeom prst="roundRect">
                <a:avLst>
                  <a:gd name="adj" fmla="val 20588"/>
                </a:avLst>
              </a:prstGeom>
              <a:gradFill rotWithShape="1">
                <a:gsLst>
                  <a:gs pos="0">
                    <a:schemeClr val="accent1">
                      <a:gamma/>
                      <a:shade val="85882"/>
                      <a:invGamma/>
                    </a:schemeClr>
                  </a:gs>
                  <a:gs pos="100000">
                    <a:schemeClr val="accent1"/>
                  </a:gs>
                </a:gsLst>
                <a:lin ang="5400000" scaled="1"/>
              </a:gradFill>
              <a:ln w="9525">
                <a:noFill/>
                <a:round/>
                <a:headEnd/>
                <a:tailEnd/>
              </a:ln>
              <a:effectLst>
                <a:outerShdw dist="17961" dir="2700000" algn="ctr" rotWithShape="0">
                  <a:srgbClr val="080808">
                    <a:alpha val="50000"/>
                  </a:srgbClr>
                </a:outerShdw>
              </a:effectLst>
            </p:spPr>
            <p:txBody>
              <a:bodyPr wrap="none" anchor="ctr"/>
              <a:lstStyle/>
              <a:p>
                <a:pPr algn="r">
                  <a:defRPr/>
                </a:pPr>
                <a:endParaRPr lang="zh-CN" altLang="zh-CN" dirty="0">
                  <a:latin typeface="Arial" charset="0"/>
                  <a:ea typeface="黑体" pitchFamily="49" charset="-122"/>
                </a:endParaRPr>
              </a:p>
            </p:txBody>
          </p:sp>
          <p:sp>
            <p:nvSpPr>
              <p:cNvPr id="298024" name="AutoShape 40">
                <a:extLst>
                  <a:ext uri="{FF2B5EF4-FFF2-40B4-BE49-F238E27FC236}">
                    <a16:creationId xmlns:a16="http://schemas.microsoft.com/office/drawing/2014/main" id="{8FEFA13A-988D-45EC-9608-C693CDDAAD74}"/>
                  </a:ext>
                </a:extLst>
              </p:cNvPr>
              <p:cNvSpPr>
                <a:spLocks noChangeArrowheads="1"/>
              </p:cNvSpPr>
              <p:nvPr/>
            </p:nvSpPr>
            <p:spPr bwMode="gray">
              <a:xfrm>
                <a:off x="765" y="2737"/>
                <a:ext cx="1031" cy="41"/>
              </a:xfrm>
              <a:prstGeom prst="roundRect">
                <a:avLst>
                  <a:gd name="adj" fmla="val 50000"/>
                </a:avLst>
              </a:prstGeom>
              <a:gradFill rotWithShape="1">
                <a:gsLst>
                  <a:gs pos="0">
                    <a:schemeClr val="accent1"/>
                  </a:gs>
                  <a:gs pos="100000">
                    <a:schemeClr val="accent1">
                      <a:gamma/>
                      <a:tint val="69412"/>
                      <a:invGamma/>
                    </a:schemeClr>
                  </a:gs>
                </a:gsLst>
                <a:lin ang="5400000" scaled="1"/>
              </a:gradFill>
              <a:ln w="9525">
                <a:noFill/>
                <a:round/>
                <a:headEnd/>
                <a:tailEnd/>
              </a:ln>
              <a:effectLst/>
            </p:spPr>
            <p:txBody>
              <a:bodyPr wrap="none" anchor="ctr"/>
              <a:lstStyle/>
              <a:p>
                <a:pPr algn="r">
                  <a:defRPr/>
                </a:pPr>
                <a:endParaRPr lang="zh-CN" altLang="zh-CN" dirty="0">
                  <a:latin typeface="Arial" charset="0"/>
                  <a:ea typeface="黑体" pitchFamily="49" charset="-122"/>
                </a:endParaRPr>
              </a:p>
            </p:txBody>
          </p:sp>
        </p:grpSp>
        <p:grpSp>
          <p:nvGrpSpPr>
            <p:cNvPr id="30858" name="Group 41">
              <a:extLst>
                <a:ext uri="{FF2B5EF4-FFF2-40B4-BE49-F238E27FC236}">
                  <a16:creationId xmlns:a16="http://schemas.microsoft.com/office/drawing/2014/main" id="{E783AF86-99DA-42E8-915A-8ED1BF876E69}"/>
                </a:ext>
              </a:extLst>
            </p:cNvPr>
            <p:cNvGrpSpPr>
              <a:grpSpLocks/>
            </p:cNvGrpSpPr>
            <p:nvPr/>
          </p:nvGrpSpPr>
          <p:grpSpPr bwMode="auto">
            <a:xfrm>
              <a:off x="436" y="2933"/>
              <a:ext cx="977" cy="97"/>
              <a:chOff x="764" y="2737"/>
              <a:chExt cx="1032" cy="102"/>
            </a:xfrm>
          </p:grpSpPr>
          <p:sp>
            <p:nvSpPr>
              <p:cNvPr id="298026" name="AutoShape 42">
                <a:extLst>
                  <a:ext uri="{FF2B5EF4-FFF2-40B4-BE49-F238E27FC236}">
                    <a16:creationId xmlns:a16="http://schemas.microsoft.com/office/drawing/2014/main" id="{1F4C545A-3992-4E5E-B4E9-CAEF8DD8F56F}"/>
                  </a:ext>
                </a:extLst>
              </p:cNvPr>
              <p:cNvSpPr>
                <a:spLocks noChangeArrowheads="1"/>
              </p:cNvSpPr>
              <p:nvPr/>
            </p:nvSpPr>
            <p:spPr bwMode="gray">
              <a:xfrm>
                <a:off x="764" y="2737"/>
                <a:ext cx="1031" cy="102"/>
              </a:xfrm>
              <a:prstGeom prst="roundRect">
                <a:avLst>
                  <a:gd name="adj" fmla="val 20588"/>
                </a:avLst>
              </a:prstGeom>
              <a:gradFill rotWithShape="1">
                <a:gsLst>
                  <a:gs pos="0">
                    <a:schemeClr val="accent1">
                      <a:gamma/>
                      <a:shade val="85882"/>
                      <a:invGamma/>
                    </a:schemeClr>
                  </a:gs>
                  <a:gs pos="100000">
                    <a:schemeClr val="accent1"/>
                  </a:gs>
                </a:gsLst>
                <a:lin ang="5400000" scaled="1"/>
              </a:gradFill>
              <a:ln w="9525">
                <a:noFill/>
                <a:round/>
                <a:headEnd/>
                <a:tailEnd/>
              </a:ln>
              <a:effectLst>
                <a:outerShdw dist="17961" dir="2700000" algn="ctr" rotWithShape="0">
                  <a:srgbClr val="080808">
                    <a:alpha val="50000"/>
                  </a:srgbClr>
                </a:outerShdw>
              </a:effectLst>
            </p:spPr>
            <p:txBody>
              <a:bodyPr wrap="none" anchor="ctr"/>
              <a:lstStyle/>
              <a:p>
                <a:pPr algn="r">
                  <a:defRPr/>
                </a:pPr>
                <a:endParaRPr lang="zh-CN" altLang="zh-CN" dirty="0">
                  <a:latin typeface="Arial" charset="0"/>
                  <a:ea typeface="黑体" pitchFamily="49" charset="-122"/>
                </a:endParaRPr>
              </a:p>
            </p:txBody>
          </p:sp>
          <p:sp>
            <p:nvSpPr>
              <p:cNvPr id="298027" name="AutoShape 43">
                <a:extLst>
                  <a:ext uri="{FF2B5EF4-FFF2-40B4-BE49-F238E27FC236}">
                    <a16:creationId xmlns:a16="http://schemas.microsoft.com/office/drawing/2014/main" id="{2C2EDB5F-5E5E-4828-A716-6C3FBBE26895}"/>
                  </a:ext>
                </a:extLst>
              </p:cNvPr>
              <p:cNvSpPr>
                <a:spLocks noChangeArrowheads="1"/>
              </p:cNvSpPr>
              <p:nvPr/>
            </p:nvSpPr>
            <p:spPr bwMode="gray">
              <a:xfrm>
                <a:off x="765" y="2737"/>
                <a:ext cx="1031" cy="41"/>
              </a:xfrm>
              <a:prstGeom prst="roundRect">
                <a:avLst>
                  <a:gd name="adj" fmla="val 50000"/>
                </a:avLst>
              </a:prstGeom>
              <a:gradFill rotWithShape="1">
                <a:gsLst>
                  <a:gs pos="0">
                    <a:schemeClr val="accent1"/>
                  </a:gs>
                  <a:gs pos="100000">
                    <a:schemeClr val="accent1">
                      <a:gamma/>
                      <a:tint val="69412"/>
                      <a:invGamma/>
                    </a:schemeClr>
                  </a:gs>
                </a:gsLst>
                <a:lin ang="5400000" scaled="1"/>
              </a:gradFill>
              <a:ln w="9525">
                <a:noFill/>
                <a:round/>
                <a:headEnd/>
                <a:tailEnd/>
              </a:ln>
              <a:effectLst/>
            </p:spPr>
            <p:txBody>
              <a:bodyPr wrap="none" anchor="ctr"/>
              <a:lstStyle/>
              <a:p>
                <a:pPr algn="r">
                  <a:defRPr/>
                </a:pPr>
                <a:endParaRPr lang="zh-CN" altLang="zh-CN" dirty="0">
                  <a:latin typeface="Arial" charset="0"/>
                  <a:ea typeface="黑体" pitchFamily="49" charset="-122"/>
                </a:endParaRPr>
              </a:p>
            </p:txBody>
          </p:sp>
        </p:grpSp>
        <p:grpSp>
          <p:nvGrpSpPr>
            <p:cNvPr id="30859" name="Group 44">
              <a:extLst>
                <a:ext uri="{FF2B5EF4-FFF2-40B4-BE49-F238E27FC236}">
                  <a16:creationId xmlns:a16="http://schemas.microsoft.com/office/drawing/2014/main" id="{729D7D1F-E41E-4F23-8CDD-158083A65B8A}"/>
                </a:ext>
              </a:extLst>
            </p:cNvPr>
            <p:cNvGrpSpPr>
              <a:grpSpLocks/>
            </p:cNvGrpSpPr>
            <p:nvPr/>
          </p:nvGrpSpPr>
          <p:grpSpPr bwMode="auto">
            <a:xfrm>
              <a:off x="436" y="2815"/>
              <a:ext cx="977" cy="97"/>
              <a:chOff x="764" y="2737"/>
              <a:chExt cx="1032" cy="102"/>
            </a:xfrm>
          </p:grpSpPr>
          <p:sp>
            <p:nvSpPr>
              <p:cNvPr id="298029" name="AutoShape 45">
                <a:extLst>
                  <a:ext uri="{FF2B5EF4-FFF2-40B4-BE49-F238E27FC236}">
                    <a16:creationId xmlns:a16="http://schemas.microsoft.com/office/drawing/2014/main" id="{172B2758-CC34-4EF0-BFB2-109B3B0B3FEE}"/>
                  </a:ext>
                </a:extLst>
              </p:cNvPr>
              <p:cNvSpPr>
                <a:spLocks noChangeArrowheads="1"/>
              </p:cNvSpPr>
              <p:nvPr/>
            </p:nvSpPr>
            <p:spPr bwMode="gray">
              <a:xfrm>
                <a:off x="764" y="2737"/>
                <a:ext cx="1031" cy="102"/>
              </a:xfrm>
              <a:prstGeom prst="roundRect">
                <a:avLst>
                  <a:gd name="adj" fmla="val 20588"/>
                </a:avLst>
              </a:prstGeom>
              <a:gradFill rotWithShape="1">
                <a:gsLst>
                  <a:gs pos="0">
                    <a:schemeClr val="accent1">
                      <a:gamma/>
                      <a:shade val="85882"/>
                      <a:invGamma/>
                    </a:schemeClr>
                  </a:gs>
                  <a:gs pos="100000">
                    <a:schemeClr val="accent1"/>
                  </a:gs>
                </a:gsLst>
                <a:lin ang="5400000" scaled="1"/>
              </a:gradFill>
              <a:ln w="9525">
                <a:noFill/>
                <a:round/>
                <a:headEnd/>
                <a:tailEnd/>
              </a:ln>
              <a:effectLst>
                <a:outerShdw dist="17961" dir="2700000" algn="ctr" rotWithShape="0">
                  <a:srgbClr val="080808">
                    <a:alpha val="50000"/>
                  </a:srgbClr>
                </a:outerShdw>
              </a:effectLst>
            </p:spPr>
            <p:txBody>
              <a:bodyPr wrap="none" anchor="ctr"/>
              <a:lstStyle/>
              <a:p>
                <a:pPr algn="r">
                  <a:defRPr/>
                </a:pPr>
                <a:endParaRPr lang="zh-CN" altLang="zh-CN" dirty="0">
                  <a:latin typeface="Arial" charset="0"/>
                  <a:ea typeface="黑体" pitchFamily="49" charset="-122"/>
                </a:endParaRPr>
              </a:p>
            </p:txBody>
          </p:sp>
          <p:sp>
            <p:nvSpPr>
              <p:cNvPr id="298030" name="AutoShape 46">
                <a:extLst>
                  <a:ext uri="{FF2B5EF4-FFF2-40B4-BE49-F238E27FC236}">
                    <a16:creationId xmlns:a16="http://schemas.microsoft.com/office/drawing/2014/main" id="{6770223C-182D-40B2-AB9F-00ABDDB14101}"/>
                  </a:ext>
                </a:extLst>
              </p:cNvPr>
              <p:cNvSpPr>
                <a:spLocks noChangeArrowheads="1"/>
              </p:cNvSpPr>
              <p:nvPr/>
            </p:nvSpPr>
            <p:spPr bwMode="gray">
              <a:xfrm>
                <a:off x="765" y="2737"/>
                <a:ext cx="1031" cy="41"/>
              </a:xfrm>
              <a:prstGeom prst="roundRect">
                <a:avLst>
                  <a:gd name="adj" fmla="val 50000"/>
                </a:avLst>
              </a:prstGeom>
              <a:gradFill rotWithShape="1">
                <a:gsLst>
                  <a:gs pos="0">
                    <a:schemeClr val="accent1"/>
                  </a:gs>
                  <a:gs pos="100000">
                    <a:schemeClr val="accent1">
                      <a:gamma/>
                      <a:tint val="69412"/>
                      <a:invGamma/>
                    </a:schemeClr>
                  </a:gs>
                </a:gsLst>
                <a:lin ang="5400000" scaled="1"/>
              </a:gradFill>
              <a:ln w="9525">
                <a:noFill/>
                <a:round/>
                <a:headEnd/>
                <a:tailEnd/>
              </a:ln>
              <a:effectLst/>
            </p:spPr>
            <p:txBody>
              <a:bodyPr wrap="none" anchor="ctr"/>
              <a:lstStyle/>
              <a:p>
                <a:pPr algn="r">
                  <a:defRPr/>
                </a:pPr>
                <a:endParaRPr lang="zh-CN" altLang="zh-CN" dirty="0">
                  <a:latin typeface="Arial" charset="0"/>
                  <a:ea typeface="黑体" pitchFamily="49" charset="-122"/>
                </a:endParaRPr>
              </a:p>
            </p:txBody>
          </p:sp>
        </p:grpSp>
        <p:grpSp>
          <p:nvGrpSpPr>
            <p:cNvPr id="30860" name="Group 47">
              <a:extLst>
                <a:ext uri="{FF2B5EF4-FFF2-40B4-BE49-F238E27FC236}">
                  <a16:creationId xmlns:a16="http://schemas.microsoft.com/office/drawing/2014/main" id="{8322C798-6AF9-4D47-BA47-B81BC5124C1B}"/>
                </a:ext>
              </a:extLst>
            </p:cNvPr>
            <p:cNvGrpSpPr>
              <a:grpSpLocks/>
            </p:cNvGrpSpPr>
            <p:nvPr/>
          </p:nvGrpSpPr>
          <p:grpSpPr bwMode="auto">
            <a:xfrm>
              <a:off x="436" y="2697"/>
              <a:ext cx="977" cy="97"/>
              <a:chOff x="764" y="2737"/>
              <a:chExt cx="1032" cy="102"/>
            </a:xfrm>
          </p:grpSpPr>
          <p:sp>
            <p:nvSpPr>
              <p:cNvPr id="298032" name="AutoShape 48">
                <a:extLst>
                  <a:ext uri="{FF2B5EF4-FFF2-40B4-BE49-F238E27FC236}">
                    <a16:creationId xmlns:a16="http://schemas.microsoft.com/office/drawing/2014/main" id="{8FB53B48-AC37-4575-9DF9-4408411698E6}"/>
                  </a:ext>
                </a:extLst>
              </p:cNvPr>
              <p:cNvSpPr>
                <a:spLocks noChangeArrowheads="1"/>
              </p:cNvSpPr>
              <p:nvPr/>
            </p:nvSpPr>
            <p:spPr bwMode="gray">
              <a:xfrm>
                <a:off x="764" y="2737"/>
                <a:ext cx="1031" cy="102"/>
              </a:xfrm>
              <a:prstGeom prst="roundRect">
                <a:avLst>
                  <a:gd name="adj" fmla="val 20588"/>
                </a:avLst>
              </a:prstGeom>
              <a:gradFill rotWithShape="1">
                <a:gsLst>
                  <a:gs pos="0">
                    <a:schemeClr val="accent1">
                      <a:gamma/>
                      <a:shade val="85882"/>
                      <a:invGamma/>
                    </a:schemeClr>
                  </a:gs>
                  <a:gs pos="100000">
                    <a:schemeClr val="accent1"/>
                  </a:gs>
                </a:gsLst>
                <a:lin ang="5400000" scaled="1"/>
              </a:gradFill>
              <a:ln w="9525">
                <a:noFill/>
                <a:round/>
                <a:headEnd/>
                <a:tailEnd/>
              </a:ln>
              <a:effectLst>
                <a:outerShdw dist="17961" dir="2700000" algn="ctr" rotWithShape="0">
                  <a:srgbClr val="080808">
                    <a:alpha val="50000"/>
                  </a:srgbClr>
                </a:outerShdw>
              </a:effectLst>
            </p:spPr>
            <p:txBody>
              <a:bodyPr wrap="none" anchor="ctr"/>
              <a:lstStyle/>
              <a:p>
                <a:pPr algn="r">
                  <a:defRPr/>
                </a:pPr>
                <a:endParaRPr lang="zh-CN" altLang="zh-CN" dirty="0">
                  <a:latin typeface="Arial" charset="0"/>
                  <a:ea typeface="黑体" pitchFamily="49" charset="-122"/>
                </a:endParaRPr>
              </a:p>
            </p:txBody>
          </p:sp>
          <p:sp>
            <p:nvSpPr>
              <p:cNvPr id="298033" name="AutoShape 49">
                <a:extLst>
                  <a:ext uri="{FF2B5EF4-FFF2-40B4-BE49-F238E27FC236}">
                    <a16:creationId xmlns:a16="http://schemas.microsoft.com/office/drawing/2014/main" id="{9EAA958D-132A-4B39-BD38-61EF21695CEF}"/>
                  </a:ext>
                </a:extLst>
              </p:cNvPr>
              <p:cNvSpPr>
                <a:spLocks noChangeArrowheads="1"/>
              </p:cNvSpPr>
              <p:nvPr/>
            </p:nvSpPr>
            <p:spPr bwMode="gray">
              <a:xfrm>
                <a:off x="765" y="2737"/>
                <a:ext cx="1031" cy="41"/>
              </a:xfrm>
              <a:prstGeom prst="roundRect">
                <a:avLst>
                  <a:gd name="adj" fmla="val 50000"/>
                </a:avLst>
              </a:prstGeom>
              <a:gradFill rotWithShape="1">
                <a:gsLst>
                  <a:gs pos="0">
                    <a:schemeClr val="accent1"/>
                  </a:gs>
                  <a:gs pos="100000">
                    <a:schemeClr val="accent1">
                      <a:gamma/>
                      <a:tint val="69412"/>
                      <a:invGamma/>
                    </a:schemeClr>
                  </a:gs>
                </a:gsLst>
                <a:lin ang="5400000" scaled="1"/>
              </a:gradFill>
              <a:ln w="9525">
                <a:noFill/>
                <a:round/>
                <a:headEnd/>
                <a:tailEnd/>
              </a:ln>
              <a:effectLst/>
            </p:spPr>
            <p:txBody>
              <a:bodyPr wrap="none" anchor="ctr"/>
              <a:lstStyle/>
              <a:p>
                <a:pPr algn="r">
                  <a:defRPr/>
                </a:pPr>
                <a:endParaRPr lang="zh-CN" altLang="zh-CN" dirty="0">
                  <a:latin typeface="Arial" charset="0"/>
                  <a:ea typeface="黑体" pitchFamily="49" charset="-122"/>
                </a:endParaRPr>
              </a:p>
            </p:txBody>
          </p:sp>
        </p:grpSp>
        <p:sp>
          <p:nvSpPr>
            <p:cNvPr id="30861" name="Freeform 257">
              <a:extLst>
                <a:ext uri="{FF2B5EF4-FFF2-40B4-BE49-F238E27FC236}">
                  <a16:creationId xmlns:a16="http://schemas.microsoft.com/office/drawing/2014/main" id="{C4F9755E-C918-4FE2-9EDB-CCAD6AA15D39}"/>
                </a:ext>
              </a:extLst>
            </p:cNvPr>
            <p:cNvSpPr>
              <a:spLocks/>
            </p:cNvSpPr>
            <p:nvPr/>
          </p:nvSpPr>
          <p:spPr bwMode="auto">
            <a:xfrm>
              <a:off x="885" y="2705"/>
              <a:ext cx="36" cy="36"/>
            </a:xfrm>
            <a:custGeom>
              <a:avLst/>
              <a:gdLst>
                <a:gd name="T0" fmla="*/ 28575 w 36"/>
                <a:gd name="T1" fmla="*/ 0 h 36"/>
                <a:gd name="T2" fmla="*/ 57150 w 36"/>
                <a:gd name="T3" fmla="*/ 28575 h 36"/>
                <a:gd name="T4" fmla="*/ 28575 w 36"/>
                <a:gd name="T5" fmla="*/ 57150 h 36"/>
                <a:gd name="T6" fmla="*/ 0 w 36"/>
                <a:gd name="T7" fmla="*/ 28575 h 36"/>
                <a:gd name="T8" fmla="*/ 28575 w 36"/>
                <a:gd name="T9" fmla="*/ 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18" y="0"/>
                  </a:moveTo>
                  <a:lnTo>
                    <a:pt x="36" y="18"/>
                  </a:lnTo>
                  <a:lnTo>
                    <a:pt x="18" y="36"/>
                  </a:lnTo>
                  <a:lnTo>
                    <a:pt x="0" y="18"/>
                  </a:lnTo>
                  <a:lnTo>
                    <a:pt x="18" y="0"/>
                  </a:lnTo>
                  <a:close/>
                </a:path>
              </a:pathLst>
            </a:custGeom>
            <a:solidFill>
              <a:schemeClr val="accent1"/>
            </a:solidFill>
            <a:ln w="101600">
              <a:solidFill>
                <a:srgbClr val="000000"/>
              </a:solidFill>
              <a:round/>
              <a:headEnd/>
              <a:tailEnd/>
            </a:ln>
          </p:spPr>
          <p:txBody>
            <a:bodyPr/>
            <a:lstStyle/>
            <a:p>
              <a:endParaRPr lang="zh-CN" altLang="en-US"/>
            </a:p>
          </p:txBody>
        </p:sp>
        <p:sp>
          <p:nvSpPr>
            <p:cNvPr id="62725" name="Text Box 261">
              <a:extLst>
                <a:ext uri="{FF2B5EF4-FFF2-40B4-BE49-F238E27FC236}">
                  <a16:creationId xmlns:a16="http://schemas.microsoft.com/office/drawing/2014/main" id="{06085BBD-7492-47D1-826A-2D995AAB6860}"/>
                </a:ext>
              </a:extLst>
            </p:cNvPr>
            <p:cNvSpPr txBox="1">
              <a:spLocks noChangeArrowheads="1"/>
            </p:cNvSpPr>
            <p:nvPr/>
          </p:nvSpPr>
          <p:spPr bwMode="auto">
            <a:xfrm>
              <a:off x="613" y="2795"/>
              <a:ext cx="589" cy="404"/>
            </a:xfrm>
            <a:prstGeom prst="rect">
              <a:avLst/>
            </a:prstGeom>
            <a:noFill/>
            <a:ln w="9525">
              <a:noFill/>
              <a:miter lim="800000"/>
              <a:headEnd/>
              <a:tailEnd/>
            </a:ln>
            <a:effec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spcBef>
                  <a:spcPct val="50000"/>
                </a:spcBef>
                <a:defRPr/>
              </a:pPr>
              <a:r>
                <a:rPr lang="en-US" altLang="zh-CN" b="1">
                  <a:solidFill>
                    <a:srgbClr val="000000"/>
                  </a:solidFill>
                  <a:effectLst>
                    <a:outerShdw blurRad="38100" dist="38100" dir="2700000" algn="tl">
                      <a:srgbClr val="C0C0C0"/>
                    </a:outerShdw>
                  </a:effectLst>
                  <a:latin typeface="黑体" pitchFamily="2" charset="-122"/>
                  <a:ea typeface="黑体" pitchFamily="2" charset="-122"/>
                </a:rPr>
                <a:t>22.65</a:t>
              </a:r>
              <a:r>
                <a:rPr lang="zh-CN" altLang="en-US" b="1">
                  <a:solidFill>
                    <a:srgbClr val="000000"/>
                  </a:solidFill>
                  <a:effectLst>
                    <a:outerShdw blurRad="38100" dist="38100" dir="2700000" algn="tl">
                      <a:srgbClr val="C0C0C0"/>
                    </a:outerShdw>
                  </a:effectLst>
                  <a:latin typeface="黑体" pitchFamily="2" charset="-122"/>
                  <a:ea typeface="黑体" pitchFamily="2" charset="-122"/>
                </a:rPr>
                <a:t>亿元</a:t>
              </a:r>
            </a:p>
          </p:txBody>
        </p:sp>
      </p:grpSp>
      <p:grpSp>
        <p:nvGrpSpPr>
          <p:cNvPr id="13469" name="Group 157">
            <a:extLst>
              <a:ext uri="{FF2B5EF4-FFF2-40B4-BE49-F238E27FC236}">
                <a16:creationId xmlns:a16="http://schemas.microsoft.com/office/drawing/2014/main" id="{620AD5BB-9A6D-4A7A-AB03-60C71CE0A9D8}"/>
              </a:ext>
            </a:extLst>
          </p:cNvPr>
          <p:cNvGrpSpPr>
            <a:grpSpLocks/>
          </p:cNvGrpSpPr>
          <p:nvPr/>
        </p:nvGrpSpPr>
        <p:grpSpPr bwMode="auto">
          <a:xfrm>
            <a:off x="2268538" y="3213100"/>
            <a:ext cx="1593850" cy="3052763"/>
            <a:chOff x="1429" y="2024"/>
            <a:chExt cx="1004" cy="1923"/>
          </a:xfrm>
        </p:grpSpPr>
        <p:sp>
          <p:nvSpPr>
            <p:cNvPr id="30817" name="AutoShape 6">
              <a:extLst>
                <a:ext uri="{FF2B5EF4-FFF2-40B4-BE49-F238E27FC236}">
                  <a16:creationId xmlns:a16="http://schemas.microsoft.com/office/drawing/2014/main" id="{2DFA0933-D9C1-4097-95FC-0DA1D0AF6944}"/>
                </a:ext>
              </a:extLst>
            </p:cNvPr>
            <p:cNvSpPr>
              <a:spLocks noChangeArrowheads="1"/>
            </p:cNvSpPr>
            <p:nvPr/>
          </p:nvSpPr>
          <p:spPr bwMode="gray">
            <a:xfrm>
              <a:off x="1448" y="2024"/>
              <a:ext cx="979" cy="1671"/>
            </a:xfrm>
            <a:prstGeom prst="roundRect">
              <a:avLst>
                <a:gd name="adj" fmla="val 9523"/>
              </a:avLst>
            </a:prstGeom>
            <a:solidFill>
              <a:schemeClr val="accent2">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lgn="r" eaLnBrk="1" hangingPunct="1">
                <a:spcBef>
                  <a:spcPct val="0"/>
                </a:spcBef>
                <a:buClrTx/>
                <a:buSzTx/>
                <a:buFontTx/>
                <a:buNone/>
              </a:pPr>
              <a:endParaRPr lang="zh-CN" altLang="zh-CN" sz="1800">
                <a:latin typeface="Arial" panose="020B0604020202020204" pitchFamily="34" charset="0"/>
              </a:endParaRPr>
            </a:p>
          </p:txBody>
        </p:sp>
        <p:grpSp>
          <p:nvGrpSpPr>
            <p:cNvPr id="30818" name="Group 12">
              <a:extLst>
                <a:ext uri="{FF2B5EF4-FFF2-40B4-BE49-F238E27FC236}">
                  <a16:creationId xmlns:a16="http://schemas.microsoft.com/office/drawing/2014/main" id="{CA80DDB5-DA85-4FD8-A50F-D024D7606D1E}"/>
                </a:ext>
              </a:extLst>
            </p:cNvPr>
            <p:cNvGrpSpPr>
              <a:grpSpLocks/>
            </p:cNvGrpSpPr>
            <p:nvPr/>
          </p:nvGrpSpPr>
          <p:grpSpPr bwMode="auto">
            <a:xfrm>
              <a:off x="1454" y="3503"/>
              <a:ext cx="979" cy="444"/>
              <a:chOff x="657" y="2893"/>
              <a:chExt cx="1032" cy="590"/>
            </a:xfrm>
          </p:grpSpPr>
          <p:sp>
            <p:nvSpPr>
              <p:cNvPr id="297997" name="AutoShape 13">
                <a:extLst>
                  <a:ext uri="{FF2B5EF4-FFF2-40B4-BE49-F238E27FC236}">
                    <a16:creationId xmlns:a16="http://schemas.microsoft.com/office/drawing/2014/main" id="{4BD955A4-94EE-4108-B4AF-D9A0CF1A755B}"/>
                  </a:ext>
                </a:extLst>
              </p:cNvPr>
              <p:cNvSpPr>
                <a:spLocks noChangeArrowheads="1"/>
              </p:cNvSpPr>
              <p:nvPr/>
            </p:nvSpPr>
            <p:spPr bwMode="gray">
              <a:xfrm>
                <a:off x="657" y="2893"/>
                <a:ext cx="1031" cy="590"/>
              </a:xfrm>
              <a:prstGeom prst="roundRect">
                <a:avLst>
                  <a:gd name="adj" fmla="val 12736"/>
                </a:avLst>
              </a:prstGeom>
              <a:gradFill rotWithShape="1">
                <a:gsLst>
                  <a:gs pos="0">
                    <a:schemeClr val="accent2">
                      <a:gamma/>
                      <a:shade val="85882"/>
                      <a:invGamma/>
                    </a:schemeClr>
                  </a:gs>
                  <a:gs pos="100000">
                    <a:schemeClr val="accent2"/>
                  </a:gs>
                </a:gsLst>
                <a:lin ang="5400000" scaled="1"/>
              </a:gradFill>
              <a:ln w="9525">
                <a:noFill/>
                <a:round/>
                <a:headEnd/>
                <a:tailEnd/>
              </a:ln>
              <a:effectLst>
                <a:outerShdw dist="17961" dir="2700000" algn="ctr" rotWithShape="0">
                  <a:srgbClr val="080808">
                    <a:alpha val="50000"/>
                  </a:srgbClr>
                </a:outerShdw>
              </a:effectLst>
            </p:spPr>
            <p:txBody>
              <a:bodyPr wrap="none" anchor="ctr"/>
              <a:lstStyle/>
              <a:p>
                <a:pPr algn="r">
                  <a:defRPr/>
                </a:pPr>
                <a:endParaRPr lang="zh-CN" altLang="zh-CN" dirty="0">
                  <a:latin typeface="Arial" charset="0"/>
                  <a:ea typeface="黑体" pitchFamily="49" charset="-122"/>
                </a:endParaRPr>
              </a:p>
            </p:txBody>
          </p:sp>
          <p:sp>
            <p:nvSpPr>
              <p:cNvPr id="297998" name="AutoShape 14">
                <a:extLst>
                  <a:ext uri="{FF2B5EF4-FFF2-40B4-BE49-F238E27FC236}">
                    <a16:creationId xmlns:a16="http://schemas.microsoft.com/office/drawing/2014/main" id="{C3EAE805-65DE-4740-88C9-4A5C1DEE28DC}"/>
                  </a:ext>
                </a:extLst>
              </p:cNvPr>
              <p:cNvSpPr>
                <a:spLocks noChangeArrowheads="1"/>
              </p:cNvSpPr>
              <p:nvPr/>
            </p:nvSpPr>
            <p:spPr bwMode="gray">
              <a:xfrm>
                <a:off x="658" y="2894"/>
                <a:ext cx="1031" cy="235"/>
              </a:xfrm>
              <a:prstGeom prst="roundRect">
                <a:avLst>
                  <a:gd name="adj" fmla="val 30769"/>
                </a:avLst>
              </a:prstGeom>
              <a:gradFill rotWithShape="1">
                <a:gsLst>
                  <a:gs pos="0">
                    <a:schemeClr val="accent2"/>
                  </a:gs>
                  <a:gs pos="100000">
                    <a:schemeClr val="accent2">
                      <a:gamma/>
                      <a:tint val="59216"/>
                      <a:invGamma/>
                    </a:schemeClr>
                  </a:gs>
                </a:gsLst>
                <a:lin ang="5400000" scaled="1"/>
              </a:gradFill>
              <a:ln w="9525">
                <a:noFill/>
                <a:round/>
                <a:headEnd/>
                <a:tailEnd/>
              </a:ln>
              <a:effectLst/>
            </p:spPr>
            <p:txBody>
              <a:bodyPr wrap="none" anchor="ctr"/>
              <a:lstStyle/>
              <a:p>
                <a:pPr algn="r">
                  <a:defRPr/>
                </a:pPr>
                <a:endParaRPr lang="zh-CN" altLang="zh-CN" dirty="0">
                  <a:latin typeface="Arial" charset="0"/>
                  <a:ea typeface="黑体" pitchFamily="49" charset="-122"/>
                </a:endParaRPr>
              </a:p>
            </p:txBody>
          </p:sp>
        </p:grpSp>
        <p:sp>
          <p:nvSpPr>
            <p:cNvPr id="30819" name="Text Box 26">
              <a:extLst>
                <a:ext uri="{FF2B5EF4-FFF2-40B4-BE49-F238E27FC236}">
                  <a16:creationId xmlns:a16="http://schemas.microsoft.com/office/drawing/2014/main" id="{3B44BFD2-2879-43C9-A598-545E9090E817}"/>
                </a:ext>
              </a:extLst>
            </p:cNvPr>
            <p:cNvSpPr txBox="1">
              <a:spLocks noChangeArrowheads="1"/>
            </p:cNvSpPr>
            <p:nvPr/>
          </p:nvSpPr>
          <p:spPr bwMode="gray">
            <a:xfrm>
              <a:off x="1575" y="3498"/>
              <a:ext cx="782" cy="404"/>
            </a:xfrm>
            <a:prstGeom prst="rect">
              <a:avLst/>
            </a:prstGeom>
            <a:noFill/>
            <a:ln>
              <a:noFill/>
            </a:ln>
            <a:effectLst>
              <a:outerShdw dist="17961" dir="2700000" algn="ctr" rotWithShape="0">
                <a:srgbClr val="080808"/>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lgn="ctr" eaLnBrk="1" hangingPunct="1">
                <a:spcBef>
                  <a:spcPct val="50000"/>
                </a:spcBef>
                <a:buClrTx/>
                <a:buSzTx/>
                <a:buFontTx/>
                <a:buNone/>
              </a:pPr>
              <a:r>
                <a:rPr lang="en-US" altLang="zh-CN" sz="3600" b="1">
                  <a:solidFill>
                    <a:srgbClr val="F8F8F8"/>
                  </a:solidFill>
                  <a:latin typeface="Arial" panose="020B0604020202020204" pitchFamily="34" charset="0"/>
                  <a:cs typeface="Arial" panose="020B0604020202020204" pitchFamily="34" charset="0"/>
                </a:rPr>
                <a:t>2013</a:t>
              </a:r>
            </a:p>
          </p:txBody>
        </p:sp>
        <p:sp>
          <p:nvSpPr>
            <p:cNvPr id="30820" name="AutoShape 6">
              <a:extLst>
                <a:ext uri="{FF2B5EF4-FFF2-40B4-BE49-F238E27FC236}">
                  <a16:creationId xmlns:a16="http://schemas.microsoft.com/office/drawing/2014/main" id="{3BD137EE-3978-4C3D-A329-645FD0C4B0E1}"/>
                </a:ext>
              </a:extLst>
            </p:cNvPr>
            <p:cNvSpPr>
              <a:spLocks noChangeArrowheads="1"/>
            </p:cNvSpPr>
            <p:nvPr/>
          </p:nvSpPr>
          <p:spPr bwMode="gray">
            <a:xfrm>
              <a:off x="1429" y="2024"/>
              <a:ext cx="983" cy="1671"/>
            </a:xfrm>
            <a:prstGeom prst="roundRect">
              <a:avLst>
                <a:gd name="adj" fmla="val 9523"/>
              </a:avLst>
            </a:prstGeom>
            <a:solidFill>
              <a:schemeClr val="accent2">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lgn="r" eaLnBrk="1" hangingPunct="1">
                <a:spcBef>
                  <a:spcPct val="0"/>
                </a:spcBef>
                <a:buClrTx/>
                <a:buSzTx/>
                <a:buFontTx/>
                <a:buNone/>
              </a:pPr>
              <a:endParaRPr lang="zh-CN" altLang="zh-CN" sz="1800">
                <a:latin typeface="Arial" panose="020B0604020202020204" pitchFamily="34" charset="0"/>
              </a:endParaRPr>
            </a:p>
          </p:txBody>
        </p:sp>
        <p:grpSp>
          <p:nvGrpSpPr>
            <p:cNvPr id="30821" name="Group 156">
              <a:extLst>
                <a:ext uri="{FF2B5EF4-FFF2-40B4-BE49-F238E27FC236}">
                  <a16:creationId xmlns:a16="http://schemas.microsoft.com/office/drawing/2014/main" id="{24ED0B06-31CA-4113-8007-CCC7EB42FF19}"/>
                </a:ext>
              </a:extLst>
            </p:cNvPr>
            <p:cNvGrpSpPr>
              <a:grpSpLocks/>
            </p:cNvGrpSpPr>
            <p:nvPr/>
          </p:nvGrpSpPr>
          <p:grpSpPr bwMode="auto">
            <a:xfrm>
              <a:off x="1429" y="3068"/>
              <a:ext cx="977" cy="423"/>
              <a:chOff x="1912" y="2601"/>
              <a:chExt cx="977" cy="423"/>
            </a:xfrm>
          </p:grpSpPr>
          <p:grpSp>
            <p:nvGrpSpPr>
              <p:cNvPr id="30837" name="Group 53">
                <a:extLst>
                  <a:ext uri="{FF2B5EF4-FFF2-40B4-BE49-F238E27FC236}">
                    <a16:creationId xmlns:a16="http://schemas.microsoft.com/office/drawing/2014/main" id="{F0726FC0-4DAD-434D-AC96-B3DDD810E6ED}"/>
                  </a:ext>
                </a:extLst>
              </p:cNvPr>
              <p:cNvGrpSpPr>
                <a:grpSpLocks/>
              </p:cNvGrpSpPr>
              <p:nvPr/>
            </p:nvGrpSpPr>
            <p:grpSpPr bwMode="auto">
              <a:xfrm>
                <a:off x="1912" y="2927"/>
                <a:ext cx="977" cy="97"/>
                <a:chOff x="764" y="2737"/>
                <a:chExt cx="1032" cy="102"/>
              </a:xfrm>
            </p:grpSpPr>
            <p:sp>
              <p:nvSpPr>
                <p:cNvPr id="30847" name="AutoShape 54">
                  <a:extLst>
                    <a:ext uri="{FF2B5EF4-FFF2-40B4-BE49-F238E27FC236}">
                      <a16:creationId xmlns:a16="http://schemas.microsoft.com/office/drawing/2014/main" id="{2B4F40EA-E35D-4E35-83F8-DCF342C7A94A}"/>
                    </a:ext>
                  </a:extLst>
                </p:cNvPr>
                <p:cNvSpPr>
                  <a:spLocks noChangeArrowheads="1"/>
                </p:cNvSpPr>
                <p:nvPr/>
              </p:nvSpPr>
              <p:spPr bwMode="gray">
                <a:xfrm>
                  <a:off x="764" y="2737"/>
                  <a:ext cx="1031" cy="102"/>
                </a:xfrm>
                <a:prstGeom prst="roundRect">
                  <a:avLst>
                    <a:gd name="adj" fmla="val 20588"/>
                  </a:avLst>
                </a:prstGeom>
                <a:solidFill>
                  <a:schemeClr val="accent2"/>
                </a:solidFill>
                <a:ln>
                  <a:noFill/>
                </a:ln>
                <a:effectLst>
                  <a:outerShdw dist="17961" dir="2700000" algn="ctr" rotWithShape="0">
                    <a:srgbClr val="080808">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lgn="r" eaLnBrk="1" hangingPunct="1">
                    <a:spcBef>
                      <a:spcPct val="0"/>
                    </a:spcBef>
                    <a:buClrTx/>
                    <a:buSzTx/>
                    <a:buFontTx/>
                    <a:buNone/>
                  </a:pPr>
                  <a:endParaRPr lang="zh-CN" altLang="zh-CN" sz="1800">
                    <a:latin typeface="Arial" panose="020B0604020202020204" pitchFamily="34" charset="0"/>
                  </a:endParaRPr>
                </a:p>
              </p:txBody>
            </p:sp>
            <p:sp>
              <p:nvSpPr>
                <p:cNvPr id="7" name="AutoShape 55">
                  <a:extLst>
                    <a:ext uri="{FF2B5EF4-FFF2-40B4-BE49-F238E27FC236}">
                      <a16:creationId xmlns:a16="http://schemas.microsoft.com/office/drawing/2014/main" id="{E0FCC4DD-92DC-42A8-A617-5E644170E1EC}"/>
                    </a:ext>
                  </a:extLst>
                </p:cNvPr>
                <p:cNvSpPr>
                  <a:spLocks noChangeArrowheads="1"/>
                </p:cNvSpPr>
                <p:nvPr/>
              </p:nvSpPr>
              <p:spPr bwMode="gray">
                <a:xfrm>
                  <a:off x="765" y="2737"/>
                  <a:ext cx="1031" cy="41"/>
                </a:xfrm>
                <a:prstGeom prst="roundRect">
                  <a:avLst>
                    <a:gd name="adj" fmla="val 50000"/>
                  </a:avLst>
                </a:prstGeom>
                <a:gradFill rotWithShape="1">
                  <a:gsLst>
                    <a:gs pos="0">
                      <a:schemeClr val="accent2"/>
                    </a:gs>
                    <a:gs pos="100000">
                      <a:schemeClr val="accent2">
                        <a:gamma/>
                        <a:tint val="69412"/>
                        <a:invGamma/>
                      </a:schemeClr>
                    </a:gs>
                  </a:gsLst>
                  <a:lin ang="5400000" scaled="1"/>
                </a:gradFill>
                <a:ln w="9525">
                  <a:noFill/>
                  <a:round/>
                  <a:headEnd/>
                  <a:tailEnd/>
                </a:ln>
                <a:effectLst/>
              </p:spPr>
              <p:txBody>
                <a:bodyPr wrap="none" anchor="ctr"/>
                <a:lstStyle/>
                <a:p>
                  <a:pPr algn="r">
                    <a:defRPr/>
                  </a:pPr>
                  <a:endParaRPr lang="zh-CN" altLang="zh-CN" dirty="0">
                    <a:latin typeface="Arial" charset="0"/>
                    <a:ea typeface="黑体" pitchFamily="49" charset="-122"/>
                  </a:endParaRPr>
                </a:p>
              </p:txBody>
            </p:sp>
          </p:grpSp>
          <p:grpSp>
            <p:nvGrpSpPr>
              <p:cNvPr id="30838" name="Group 56">
                <a:extLst>
                  <a:ext uri="{FF2B5EF4-FFF2-40B4-BE49-F238E27FC236}">
                    <a16:creationId xmlns:a16="http://schemas.microsoft.com/office/drawing/2014/main" id="{6A919CA4-6680-4FA2-9A6F-B89577EB0D26}"/>
                  </a:ext>
                </a:extLst>
              </p:cNvPr>
              <p:cNvGrpSpPr>
                <a:grpSpLocks/>
              </p:cNvGrpSpPr>
              <p:nvPr/>
            </p:nvGrpSpPr>
            <p:grpSpPr bwMode="auto">
              <a:xfrm>
                <a:off x="1912" y="2830"/>
                <a:ext cx="977" cy="96"/>
                <a:chOff x="764" y="2737"/>
                <a:chExt cx="1032" cy="102"/>
              </a:xfrm>
            </p:grpSpPr>
            <p:sp>
              <p:nvSpPr>
                <p:cNvPr id="8" name="AutoShape 57">
                  <a:extLst>
                    <a:ext uri="{FF2B5EF4-FFF2-40B4-BE49-F238E27FC236}">
                      <a16:creationId xmlns:a16="http://schemas.microsoft.com/office/drawing/2014/main" id="{9B39D185-A9E8-46F8-BCA0-F1070C365246}"/>
                    </a:ext>
                  </a:extLst>
                </p:cNvPr>
                <p:cNvSpPr>
                  <a:spLocks noChangeArrowheads="1"/>
                </p:cNvSpPr>
                <p:nvPr/>
              </p:nvSpPr>
              <p:spPr bwMode="gray">
                <a:xfrm>
                  <a:off x="764" y="2737"/>
                  <a:ext cx="1031" cy="102"/>
                </a:xfrm>
                <a:prstGeom prst="roundRect">
                  <a:avLst>
                    <a:gd name="adj" fmla="val 20588"/>
                  </a:avLst>
                </a:prstGeom>
                <a:gradFill rotWithShape="1">
                  <a:gsLst>
                    <a:gs pos="0">
                      <a:schemeClr val="accent2">
                        <a:gamma/>
                        <a:shade val="85882"/>
                        <a:invGamma/>
                      </a:schemeClr>
                    </a:gs>
                    <a:gs pos="100000">
                      <a:schemeClr val="accent2"/>
                    </a:gs>
                  </a:gsLst>
                  <a:lin ang="5400000" scaled="1"/>
                </a:gradFill>
                <a:ln w="9525">
                  <a:noFill/>
                  <a:round/>
                  <a:headEnd/>
                  <a:tailEnd/>
                </a:ln>
                <a:effectLst>
                  <a:outerShdw dist="17961" dir="2700000" algn="ctr" rotWithShape="0">
                    <a:srgbClr val="080808">
                      <a:alpha val="50000"/>
                    </a:srgbClr>
                  </a:outerShdw>
                </a:effectLst>
              </p:spPr>
              <p:txBody>
                <a:bodyPr wrap="none" anchor="ctr"/>
                <a:lstStyle/>
                <a:p>
                  <a:pPr algn="r">
                    <a:defRPr/>
                  </a:pPr>
                  <a:endParaRPr lang="zh-CN" altLang="zh-CN" dirty="0">
                    <a:latin typeface="Arial" charset="0"/>
                    <a:ea typeface="黑体" pitchFamily="49" charset="-122"/>
                  </a:endParaRPr>
                </a:p>
              </p:txBody>
            </p:sp>
            <p:sp>
              <p:nvSpPr>
                <p:cNvPr id="9" name="AutoShape 58">
                  <a:extLst>
                    <a:ext uri="{FF2B5EF4-FFF2-40B4-BE49-F238E27FC236}">
                      <a16:creationId xmlns:a16="http://schemas.microsoft.com/office/drawing/2014/main" id="{F1C29897-B490-444F-99E5-A51817E5609C}"/>
                    </a:ext>
                  </a:extLst>
                </p:cNvPr>
                <p:cNvSpPr>
                  <a:spLocks noChangeArrowheads="1"/>
                </p:cNvSpPr>
                <p:nvPr/>
              </p:nvSpPr>
              <p:spPr bwMode="gray">
                <a:xfrm>
                  <a:off x="765" y="2737"/>
                  <a:ext cx="1031" cy="41"/>
                </a:xfrm>
                <a:prstGeom prst="roundRect">
                  <a:avLst>
                    <a:gd name="adj" fmla="val 50000"/>
                  </a:avLst>
                </a:prstGeom>
                <a:gradFill rotWithShape="1">
                  <a:gsLst>
                    <a:gs pos="0">
                      <a:schemeClr val="accent2"/>
                    </a:gs>
                    <a:gs pos="100000">
                      <a:schemeClr val="accent2">
                        <a:gamma/>
                        <a:tint val="69412"/>
                        <a:invGamma/>
                      </a:schemeClr>
                    </a:gs>
                  </a:gsLst>
                  <a:lin ang="5400000" scaled="1"/>
                </a:gradFill>
                <a:ln w="9525">
                  <a:noFill/>
                  <a:round/>
                  <a:headEnd/>
                  <a:tailEnd/>
                </a:ln>
                <a:effectLst/>
              </p:spPr>
              <p:txBody>
                <a:bodyPr wrap="none" anchor="ctr"/>
                <a:lstStyle/>
                <a:p>
                  <a:pPr algn="r">
                    <a:defRPr/>
                  </a:pPr>
                  <a:endParaRPr lang="zh-CN" altLang="zh-CN" dirty="0">
                    <a:latin typeface="Arial" charset="0"/>
                    <a:ea typeface="黑体" pitchFamily="49" charset="-122"/>
                  </a:endParaRPr>
                </a:p>
              </p:txBody>
            </p:sp>
          </p:grpSp>
          <p:grpSp>
            <p:nvGrpSpPr>
              <p:cNvPr id="30839" name="Group 65">
                <a:extLst>
                  <a:ext uri="{FF2B5EF4-FFF2-40B4-BE49-F238E27FC236}">
                    <a16:creationId xmlns:a16="http://schemas.microsoft.com/office/drawing/2014/main" id="{712ACF79-04AC-4489-84A1-9970BA1D3572}"/>
                  </a:ext>
                </a:extLst>
              </p:cNvPr>
              <p:cNvGrpSpPr>
                <a:grpSpLocks/>
              </p:cNvGrpSpPr>
              <p:nvPr/>
            </p:nvGrpSpPr>
            <p:grpSpPr bwMode="auto">
              <a:xfrm>
                <a:off x="1912" y="2713"/>
                <a:ext cx="977" cy="96"/>
                <a:chOff x="764" y="2737"/>
                <a:chExt cx="1032" cy="102"/>
              </a:xfrm>
            </p:grpSpPr>
            <p:sp>
              <p:nvSpPr>
                <p:cNvPr id="10" name="AutoShape 66">
                  <a:extLst>
                    <a:ext uri="{FF2B5EF4-FFF2-40B4-BE49-F238E27FC236}">
                      <a16:creationId xmlns:a16="http://schemas.microsoft.com/office/drawing/2014/main" id="{8EA2E4F9-48FA-4B34-894B-D70B55101E69}"/>
                    </a:ext>
                  </a:extLst>
                </p:cNvPr>
                <p:cNvSpPr>
                  <a:spLocks noChangeArrowheads="1"/>
                </p:cNvSpPr>
                <p:nvPr/>
              </p:nvSpPr>
              <p:spPr bwMode="gray">
                <a:xfrm>
                  <a:off x="764" y="2737"/>
                  <a:ext cx="1031" cy="102"/>
                </a:xfrm>
                <a:prstGeom prst="roundRect">
                  <a:avLst>
                    <a:gd name="adj" fmla="val 20588"/>
                  </a:avLst>
                </a:prstGeom>
                <a:gradFill rotWithShape="1">
                  <a:gsLst>
                    <a:gs pos="0">
                      <a:schemeClr val="accent2">
                        <a:gamma/>
                        <a:shade val="85882"/>
                        <a:invGamma/>
                      </a:schemeClr>
                    </a:gs>
                    <a:gs pos="100000">
                      <a:schemeClr val="accent2"/>
                    </a:gs>
                  </a:gsLst>
                  <a:lin ang="5400000" scaled="1"/>
                </a:gradFill>
                <a:ln w="9525">
                  <a:noFill/>
                  <a:round/>
                  <a:headEnd/>
                  <a:tailEnd/>
                </a:ln>
                <a:effectLst>
                  <a:outerShdw dist="17961" dir="2700000" algn="ctr" rotWithShape="0">
                    <a:srgbClr val="080808">
                      <a:alpha val="50000"/>
                    </a:srgbClr>
                  </a:outerShdw>
                </a:effectLst>
              </p:spPr>
              <p:txBody>
                <a:bodyPr wrap="none" anchor="ctr"/>
                <a:lstStyle/>
                <a:p>
                  <a:pPr algn="r">
                    <a:defRPr/>
                  </a:pPr>
                  <a:endParaRPr lang="zh-CN" altLang="zh-CN" dirty="0">
                    <a:latin typeface="Arial" charset="0"/>
                    <a:ea typeface="黑体" pitchFamily="49" charset="-122"/>
                  </a:endParaRPr>
                </a:p>
              </p:txBody>
            </p:sp>
            <p:sp>
              <p:nvSpPr>
                <p:cNvPr id="11" name="AutoShape 67">
                  <a:extLst>
                    <a:ext uri="{FF2B5EF4-FFF2-40B4-BE49-F238E27FC236}">
                      <a16:creationId xmlns:a16="http://schemas.microsoft.com/office/drawing/2014/main" id="{AB95C581-1EA8-41E7-A06E-93491BAD66BB}"/>
                    </a:ext>
                  </a:extLst>
                </p:cNvPr>
                <p:cNvSpPr>
                  <a:spLocks noChangeArrowheads="1"/>
                </p:cNvSpPr>
                <p:nvPr/>
              </p:nvSpPr>
              <p:spPr bwMode="gray">
                <a:xfrm>
                  <a:off x="765" y="2737"/>
                  <a:ext cx="1031" cy="41"/>
                </a:xfrm>
                <a:prstGeom prst="roundRect">
                  <a:avLst>
                    <a:gd name="adj" fmla="val 50000"/>
                  </a:avLst>
                </a:prstGeom>
                <a:gradFill rotWithShape="1">
                  <a:gsLst>
                    <a:gs pos="0">
                      <a:schemeClr val="accent2"/>
                    </a:gs>
                    <a:gs pos="100000">
                      <a:schemeClr val="accent2">
                        <a:gamma/>
                        <a:tint val="69412"/>
                        <a:invGamma/>
                      </a:schemeClr>
                    </a:gs>
                  </a:gsLst>
                  <a:lin ang="5400000" scaled="1"/>
                </a:gradFill>
                <a:ln w="9525">
                  <a:noFill/>
                  <a:round/>
                  <a:headEnd/>
                  <a:tailEnd/>
                </a:ln>
                <a:effectLst/>
              </p:spPr>
              <p:txBody>
                <a:bodyPr wrap="none" anchor="ctr"/>
                <a:lstStyle/>
                <a:p>
                  <a:pPr algn="r">
                    <a:defRPr/>
                  </a:pPr>
                  <a:endParaRPr lang="zh-CN" altLang="zh-CN" dirty="0">
                    <a:latin typeface="Arial" charset="0"/>
                    <a:ea typeface="黑体" pitchFamily="49" charset="-122"/>
                  </a:endParaRPr>
                </a:p>
              </p:txBody>
            </p:sp>
          </p:grpSp>
          <p:grpSp>
            <p:nvGrpSpPr>
              <p:cNvPr id="30840" name="Group 68">
                <a:extLst>
                  <a:ext uri="{FF2B5EF4-FFF2-40B4-BE49-F238E27FC236}">
                    <a16:creationId xmlns:a16="http://schemas.microsoft.com/office/drawing/2014/main" id="{3CA22513-3019-40B2-BE2E-C2EE86AD6056}"/>
                  </a:ext>
                </a:extLst>
              </p:cNvPr>
              <p:cNvGrpSpPr>
                <a:grpSpLocks/>
              </p:cNvGrpSpPr>
              <p:nvPr/>
            </p:nvGrpSpPr>
            <p:grpSpPr bwMode="auto">
              <a:xfrm>
                <a:off x="1912" y="2601"/>
                <a:ext cx="977" cy="96"/>
                <a:chOff x="764" y="2737"/>
                <a:chExt cx="1032" cy="102"/>
              </a:xfrm>
            </p:grpSpPr>
            <p:sp>
              <p:nvSpPr>
                <p:cNvPr id="12" name="AutoShape 69">
                  <a:extLst>
                    <a:ext uri="{FF2B5EF4-FFF2-40B4-BE49-F238E27FC236}">
                      <a16:creationId xmlns:a16="http://schemas.microsoft.com/office/drawing/2014/main" id="{085F757E-A823-4266-985D-3C438C50DBD3}"/>
                    </a:ext>
                  </a:extLst>
                </p:cNvPr>
                <p:cNvSpPr>
                  <a:spLocks noChangeArrowheads="1"/>
                </p:cNvSpPr>
                <p:nvPr/>
              </p:nvSpPr>
              <p:spPr bwMode="gray">
                <a:xfrm>
                  <a:off x="764" y="2737"/>
                  <a:ext cx="1031" cy="102"/>
                </a:xfrm>
                <a:prstGeom prst="roundRect">
                  <a:avLst>
                    <a:gd name="adj" fmla="val 20588"/>
                  </a:avLst>
                </a:prstGeom>
                <a:gradFill rotWithShape="1">
                  <a:gsLst>
                    <a:gs pos="0">
                      <a:schemeClr val="accent2">
                        <a:gamma/>
                        <a:shade val="85882"/>
                        <a:invGamma/>
                      </a:schemeClr>
                    </a:gs>
                    <a:gs pos="100000">
                      <a:schemeClr val="accent2"/>
                    </a:gs>
                  </a:gsLst>
                  <a:lin ang="5400000" scaled="1"/>
                </a:gradFill>
                <a:ln w="9525">
                  <a:noFill/>
                  <a:round/>
                  <a:headEnd/>
                  <a:tailEnd/>
                </a:ln>
                <a:effectLst>
                  <a:outerShdw dist="17961" dir="2700000" algn="ctr" rotWithShape="0">
                    <a:srgbClr val="080808">
                      <a:alpha val="50000"/>
                    </a:srgbClr>
                  </a:outerShdw>
                </a:effectLst>
              </p:spPr>
              <p:txBody>
                <a:bodyPr wrap="none" anchor="ctr"/>
                <a:lstStyle/>
                <a:p>
                  <a:pPr algn="r">
                    <a:defRPr/>
                  </a:pPr>
                  <a:endParaRPr lang="zh-CN" altLang="zh-CN" dirty="0">
                    <a:latin typeface="Arial" charset="0"/>
                    <a:ea typeface="黑体" pitchFamily="49" charset="-122"/>
                  </a:endParaRPr>
                </a:p>
              </p:txBody>
            </p:sp>
            <p:sp>
              <p:nvSpPr>
                <p:cNvPr id="13" name="AutoShape 70">
                  <a:extLst>
                    <a:ext uri="{FF2B5EF4-FFF2-40B4-BE49-F238E27FC236}">
                      <a16:creationId xmlns:a16="http://schemas.microsoft.com/office/drawing/2014/main" id="{ECA7BFAE-3142-42A7-B768-F292168160D5}"/>
                    </a:ext>
                  </a:extLst>
                </p:cNvPr>
                <p:cNvSpPr>
                  <a:spLocks noChangeArrowheads="1"/>
                </p:cNvSpPr>
                <p:nvPr/>
              </p:nvSpPr>
              <p:spPr bwMode="gray">
                <a:xfrm>
                  <a:off x="765" y="2737"/>
                  <a:ext cx="1031" cy="41"/>
                </a:xfrm>
                <a:prstGeom prst="roundRect">
                  <a:avLst>
                    <a:gd name="adj" fmla="val 50000"/>
                  </a:avLst>
                </a:prstGeom>
                <a:gradFill rotWithShape="1">
                  <a:gsLst>
                    <a:gs pos="0">
                      <a:schemeClr val="accent2"/>
                    </a:gs>
                    <a:gs pos="100000">
                      <a:schemeClr val="accent2">
                        <a:gamma/>
                        <a:tint val="69412"/>
                        <a:invGamma/>
                      </a:schemeClr>
                    </a:gs>
                  </a:gsLst>
                  <a:lin ang="5400000" scaled="1"/>
                </a:gradFill>
                <a:ln w="9525">
                  <a:noFill/>
                  <a:round/>
                  <a:headEnd/>
                  <a:tailEnd/>
                </a:ln>
                <a:effectLst/>
              </p:spPr>
              <p:txBody>
                <a:bodyPr wrap="none" anchor="ctr"/>
                <a:lstStyle/>
                <a:p>
                  <a:pPr algn="r">
                    <a:defRPr/>
                  </a:pPr>
                  <a:endParaRPr lang="zh-CN" altLang="zh-CN" dirty="0">
                    <a:latin typeface="Arial" charset="0"/>
                    <a:ea typeface="黑体" pitchFamily="49" charset="-122"/>
                  </a:endParaRPr>
                </a:p>
              </p:txBody>
            </p:sp>
          </p:grpSp>
        </p:grpSp>
        <p:grpSp>
          <p:nvGrpSpPr>
            <p:cNvPr id="30822" name="Group 169">
              <a:extLst>
                <a:ext uri="{FF2B5EF4-FFF2-40B4-BE49-F238E27FC236}">
                  <a16:creationId xmlns:a16="http://schemas.microsoft.com/office/drawing/2014/main" id="{AFE9F10B-C2B0-49E3-9BC0-C66AE01FF2A6}"/>
                </a:ext>
              </a:extLst>
            </p:cNvPr>
            <p:cNvGrpSpPr>
              <a:grpSpLocks/>
            </p:cNvGrpSpPr>
            <p:nvPr/>
          </p:nvGrpSpPr>
          <p:grpSpPr bwMode="auto">
            <a:xfrm>
              <a:off x="1429" y="2614"/>
              <a:ext cx="977" cy="423"/>
              <a:chOff x="1912" y="2601"/>
              <a:chExt cx="977" cy="423"/>
            </a:xfrm>
          </p:grpSpPr>
          <p:grpSp>
            <p:nvGrpSpPr>
              <p:cNvPr id="30825" name="Group 53">
                <a:extLst>
                  <a:ext uri="{FF2B5EF4-FFF2-40B4-BE49-F238E27FC236}">
                    <a16:creationId xmlns:a16="http://schemas.microsoft.com/office/drawing/2014/main" id="{E4ED6E43-F26F-47F2-864D-5EF90755FBB1}"/>
                  </a:ext>
                </a:extLst>
              </p:cNvPr>
              <p:cNvGrpSpPr>
                <a:grpSpLocks/>
              </p:cNvGrpSpPr>
              <p:nvPr/>
            </p:nvGrpSpPr>
            <p:grpSpPr bwMode="auto">
              <a:xfrm>
                <a:off x="1912" y="2927"/>
                <a:ext cx="977" cy="97"/>
                <a:chOff x="764" y="2737"/>
                <a:chExt cx="1032" cy="102"/>
              </a:xfrm>
            </p:grpSpPr>
            <p:sp>
              <p:nvSpPr>
                <p:cNvPr id="30835" name="AutoShape 54">
                  <a:extLst>
                    <a:ext uri="{FF2B5EF4-FFF2-40B4-BE49-F238E27FC236}">
                      <a16:creationId xmlns:a16="http://schemas.microsoft.com/office/drawing/2014/main" id="{C5F3F70E-615C-4DFA-A453-C867B5E609BA}"/>
                    </a:ext>
                  </a:extLst>
                </p:cNvPr>
                <p:cNvSpPr>
                  <a:spLocks noChangeArrowheads="1"/>
                </p:cNvSpPr>
                <p:nvPr/>
              </p:nvSpPr>
              <p:spPr bwMode="gray">
                <a:xfrm>
                  <a:off x="764" y="2737"/>
                  <a:ext cx="1031" cy="102"/>
                </a:xfrm>
                <a:prstGeom prst="roundRect">
                  <a:avLst>
                    <a:gd name="adj" fmla="val 20588"/>
                  </a:avLst>
                </a:prstGeom>
                <a:solidFill>
                  <a:schemeClr val="accent2"/>
                </a:solidFill>
                <a:ln>
                  <a:noFill/>
                </a:ln>
                <a:effectLst>
                  <a:outerShdw dist="17961" dir="2700000" algn="ctr" rotWithShape="0">
                    <a:srgbClr val="080808">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lgn="r" eaLnBrk="1" hangingPunct="1">
                    <a:spcBef>
                      <a:spcPct val="0"/>
                    </a:spcBef>
                    <a:buClrTx/>
                    <a:buSzTx/>
                    <a:buFontTx/>
                    <a:buNone/>
                  </a:pPr>
                  <a:endParaRPr lang="zh-CN" altLang="zh-CN" sz="1800">
                    <a:latin typeface="Arial" panose="020B0604020202020204" pitchFamily="34" charset="0"/>
                  </a:endParaRPr>
                </a:p>
              </p:txBody>
            </p:sp>
            <p:sp>
              <p:nvSpPr>
                <p:cNvPr id="298039" name="AutoShape 55">
                  <a:extLst>
                    <a:ext uri="{FF2B5EF4-FFF2-40B4-BE49-F238E27FC236}">
                      <a16:creationId xmlns:a16="http://schemas.microsoft.com/office/drawing/2014/main" id="{D01C0B74-74FE-408E-809D-9D8D7EE5D257}"/>
                    </a:ext>
                  </a:extLst>
                </p:cNvPr>
                <p:cNvSpPr>
                  <a:spLocks noChangeArrowheads="1"/>
                </p:cNvSpPr>
                <p:nvPr/>
              </p:nvSpPr>
              <p:spPr bwMode="gray">
                <a:xfrm>
                  <a:off x="765" y="2737"/>
                  <a:ext cx="1031" cy="41"/>
                </a:xfrm>
                <a:prstGeom prst="roundRect">
                  <a:avLst>
                    <a:gd name="adj" fmla="val 50000"/>
                  </a:avLst>
                </a:prstGeom>
                <a:gradFill rotWithShape="1">
                  <a:gsLst>
                    <a:gs pos="0">
                      <a:schemeClr val="accent2"/>
                    </a:gs>
                    <a:gs pos="100000">
                      <a:schemeClr val="accent2">
                        <a:gamma/>
                        <a:tint val="69412"/>
                        <a:invGamma/>
                      </a:schemeClr>
                    </a:gs>
                  </a:gsLst>
                  <a:lin ang="5400000" scaled="1"/>
                </a:gradFill>
                <a:ln w="9525">
                  <a:noFill/>
                  <a:round/>
                  <a:headEnd/>
                  <a:tailEnd/>
                </a:ln>
                <a:effectLst/>
              </p:spPr>
              <p:txBody>
                <a:bodyPr wrap="none" anchor="ctr"/>
                <a:lstStyle/>
                <a:p>
                  <a:pPr algn="r">
                    <a:defRPr/>
                  </a:pPr>
                  <a:endParaRPr lang="zh-CN" altLang="zh-CN" dirty="0">
                    <a:latin typeface="Arial" charset="0"/>
                    <a:ea typeface="黑体" pitchFamily="49" charset="-122"/>
                  </a:endParaRPr>
                </a:p>
              </p:txBody>
            </p:sp>
          </p:grpSp>
          <p:grpSp>
            <p:nvGrpSpPr>
              <p:cNvPr id="30826" name="Group 56">
                <a:extLst>
                  <a:ext uri="{FF2B5EF4-FFF2-40B4-BE49-F238E27FC236}">
                    <a16:creationId xmlns:a16="http://schemas.microsoft.com/office/drawing/2014/main" id="{CD71C396-7310-4E86-A903-DF8BF488EEE5}"/>
                  </a:ext>
                </a:extLst>
              </p:cNvPr>
              <p:cNvGrpSpPr>
                <a:grpSpLocks/>
              </p:cNvGrpSpPr>
              <p:nvPr/>
            </p:nvGrpSpPr>
            <p:grpSpPr bwMode="auto">
              <a:xfrm>
                <a:off x="1912" y="2830"/>
                <a:ext cx="977" cy="96"/>
                <a:chOff x="764" y="2737"/>
                <a:chExt cx="1032" cy="102"/>
              </a:xfrm>
            </p:grpSpPr>
            <p:sp>
              <p:nvSpPr>
                <p:cNvPr id="298041" name="AutoShape 57">
                  <a:extLst>
                    <a:ext uri="{FF2B5EF4-FFF2-40B4-BE49-F238E27FC236}">
                      <a16:creationId xmlns:a16="http://schemas.microsoft.com/office/drawing/2014/main" id="{890FBC0A-9539-47C1-AD2B-BBF20F8532D0}"/>
                    </a:ext>
                  </a:extLst>
                </p:cNvPr>
                <p:cNvSpPr>
                  <a:spLocks noChangeArrowheads="1"/>
                </p:cNvSpPr>
                <p:nvPr/>
              </p:nvSpPr>
              <p:spPr bwMode="gray">
                <a:xfrm>
                  <a:off x="764" y="2737"/>
                  <a:ext cx="1031" cy="102"/>
                </a:xfrm>
                <a:prstGeom prst="roundRect">
                  <a:avLst>
                    <a:gd name="adj" fmla="val 20588"/>
                  </a:avLst>
                </a:prstGeom>
                <a:gradFill rotWithShape="1">
                  <a:gsLst>
                    <a:gs pos="0">
                      <a:schemeClr val="accent2">
                        <a:gamma/>
                        <a:shade val="85882"/>
                        <a:invGamma/>
                      </a:schemeClr>
                    </a:gs>
                    <a:gs pos="100000">
                      <a:schemeClr val="accent2"/>
                    </a:gs>
                  </a:gsLst>
                  <a:lin ang="5400000" scaled="1"/>
                </a:gradFill>
                <a:ln w="9525">
                  <a:noFill/>
                  <a:round/>
                  <a:headEnd/>
                  <a:tailEnd/>
                </a:ln>
                <a:effectLst>
                  <a:outerShdw dist="17961" dir="2700000" algn="ctr" rotWithShape="0">
                    <a:srgbClr val="080808">
                      <a:alpha val="50000"/>
                    </a:srgbClr>
                  </a:outerShdw>
                </a:effectLst>
              </p:spPr>
              <p:txBody>
                <a:bodyPr wrap="none" anchor="ctr"/>
                <a:lstStyle/>
                <a:p>
                  <a:pPr algn="r">
                    <a:defRPr/>
                  </a:pPr>
                  <a:endParaRPr lang="zh-CN" altLang="zh-CN" dirty="0">
                    <a:latin typeface="Arial" charset="0"/>
                    <a:ea typeface="黑体" pitchFamily="49" charset="-122"/>
                  </a:endParaRPr>
                </a:p>
              </p:txBody>
            </p:sp>
            <p:sp>
              <p:nvSpPr>
                <p:cNvPr id="298042" name="AutoShape 58">
                  <a:extLst>
                    <a:ext uri="{FF2B5EF4-FFF2-40B4-BE49-F238E27FC236}">
                      <a16:creationId xmlns:a16="http://schemas.microsoft.com/office/drawing/2014/main" id="{CBC4989B-3762-4A85-9E3B-46B4349E54BF}"/>
                    </a:ext>
                  </a:extLst>
                </p:cNvPr>
                <p:cNvSpPr>
                  <a:spLocks noChangeArrowheads="1"/>
                </p:cNvSpPr>
                <p:nvPr/>
              </p:nvSpPr>
              <p:spPr bwMode="gray">
                <a:xfrm>
                  <a:off x="765" y="2737"/>
                  <a:ext cx="1031" cy="41"/>
                </a:xfrm>
                <a:prstGeom prst="roundRect">
                  <a:avLst>
                    <a:gd name="adj" fmla="val 50000"/>
                  </a:avLst>
                </a:prstGeom>
                <a:gradFill rotWithShape="1">
                  <a:gsLst>
                    <a:gs pos="0">
                      <a:schemeClr val="accent2"/>
                    </a:gs>
                    <a:gs pos="100000">
                      <a:schemeClr val="accent2">
                        <a:gamma/>
                        <a:tint val="69412"/>
                        <a:invGamma/>
                      </a:schemeClr>
                    </a:gs>
                  </a:gsLst>
                  <a:lin ang="5400000" scaled="1"/>
                </a:gradFill>
                <a:ln w="9525">
                  <a:noFill/>
                  <a:round/>
                  <a:headEnd/>
                  <a:tailEnd/>
                </a:ln>
                <a:effectLst/>
              </p:spPr>
              <p:txBody>
                <a:bodyPr wrap="none" anchor="ctr"/>
                <a:lstStyle/>
                <a:p>
                  <a:pPr algn="r">
                    <a:defRPr/>
                  </a:pPr>
                  <a:endParaRPr lang="zh-CN" altLang="zh-CN" dirty="0">
                    <a:latin typeface="Arial" charset="0"/>
                    <a:ea typeface="黑体" pitchFamily="49" charset="-122"/>
                  </a:endParaRPr>
                </a:p>
              </p:txBody>
            </p:sp>
          </p:grpSp>
          <p:grpSp>
            <p:nvGrpSpPr>
              <p:cNvPr id="30827" name="Group 65">
                <a:extLst>
                  <a:ext uri="{FF2B5EF4-FFF2-40B4-BE49-F238E27FC236}">
                    <a16:creationId xmlns:a16="http://schemas.microsoft.com/office/drawing/2014/main" id="{B71073C8-377A-410E-AAD1-1219697D1020}"/>
                  </a:ext>
                </a:extLst>
              </p:cNvPr>
              <p:cNvGrpSpPr>
                <a:grpSpLocks/>
              </p:cNvGrpSpPr>
              <p:nvPr/>
            </p:nvGrpSpPr>
            <p:grpSpPr bwMode="auto">
              <a:xfrm>
                <a:off x="1912" y="2713"/>
                <a:ext cx="977" cy="96"/>
                <a:chOff x="764" y="2737"/>
                <a:chExt cx="1032" cy="102"/>
              </a:xfrm>
            </p:grpSpPr>
            <p:sp>
              <p:nvSpPr>
                <p:cNvPr id="298050" name="AutoShape 66">
                  <a:extLst>
                    <a:ext uri="{FF2B5EF4-FFF2-40B4-BE49-F238E27FC236}">
                      <a16:creationId xmlns:a16="http://schemas.microsoft.com/office/drawing/2014/main" id="{F2C52276-90B5-422D-85BF-5C597D1E2984}"/>
                    </a:ext>
                  </a:extLst>
                </p:cNvPr>
                <p:cNvSpPr>
                  <a:spLocks noChangeArrowheads="1"/>
                </p:cNvSpPr>
                <p:nvPr/>
              </p:nvSpPr>
              <p:spPr bwMode="gray">
                <a:xfrm>
                  <a:off x="764" y="2737"/>
                  <a:ext cx="1031" cy="102"/>
                </a:xfrm>
                <a:prstGeom prst="roundRect">
                  <a:avLst>
                    <a:gd name="adj" fmla="val 20588"/>
                  </a:avLst>
                </a:prstGeom>
                <a:gradFill rotWithShape="1">
                  <a:gsLst>
                    <a:gs pos="0">
                      <a:schemeClr val="accent2">
                        <a:gamma/>
                        <a:shade val="85882"/>
                        <a:invGamma/>
                      </a:schemeClr>
                    </a:gs>
                    <a:gs pos="100000">
                      <a:schemeClr val="accent2"/>
                    </a:gs>
                  </a:gsLst>
                  <a:lin ang="5400000" scaled="1"/>
                </a:gradFill>
                <a:ln w="9525">
                  <a:noFill/>
                  <a:round/>
                  <a:headEnd/>
                  <a:tailEnd/>
                </a:ln>
                <a:effectLst>
                  <a:outerShdw dist="17961" dir="2700000" algn="ctr" rotWithShape="0">
                    <a:srgbClr val="080808">
                      <a:alpha val="50000"/>
                    </a:srgbClr>
                  </a:outerShdw>
                </a:effectLst>
              </p:spPr>
              <p:txBody>
                <a:bodyPr wrap="none" anchor="ctr"/>
                <a:lstStyle/>
                <a:p>
                  <a:pPr algn="r">
                    <a:defRPr/>
                  </a:pPr>
                  <a:endParaRPr lang="zh-CN" altLang="zh-CN" dirty="0">
                    <a:latin typeface="Arial" charset="0"/>
                    <a:ea typeface="黑体" pitchFamily="49" charset="-122"/>
                  </a:endParaRPr>
                </a:p>
              </p:txBody>
            </p:sp>
            <p:sp>
              <p:nvSpPr>
                <p:cNvPr id="298051" name="AutoShape 67">
                  <a:extLst>
                    <a:ext uri="{FF2B5EF4-FFF2-40B4-BE49-F238E27FC236}">
                      <a16:creationId xmlns:a16="http://schemas.microsoft.com/office/drawing/2014/main" id="{928C5A66-A037-49F7-BC8F-01547D06B210}"/>
                    </a:ext>
                  </a:extLst>
                </p:cNvPr>
                <p:cNvSpPr>
                  <a:spLocks noChangeArrowheads="1"/>
                </p:cNvSpPr>
                <p:nvPr/>
              </p:nvSpPr>
              <p:spPr bwMode="gray">
                <a:xfrm>
                  <a:off x="765" y="2737"/>
                  <a:ext cx="1031" cy="41"/>
                </a:xfrm>
                <a:prstGeom prst="roundRect">
                  <a:avLst>
                    <a:gd name="adj" fmla="val 50000"/>
                  </a:avLst>
                </a:prstGeom>
                <a:gradFill rotWithShape="1">
                  <a:gsLst>
                    <a:gs pos="0">
                      <a:schemeClr val="accent2"/>
                    </a:gs>
                    <a:gs pos="100000">
                      <a:schemeClr val="accent2">
                        <a:gamma/>
                        <a:tint val="69412"/>
                        <a:invGamma/>
                      </a:schemeClr>
                    </a:gs>
                  </a:gsLst>
                  <a:lin ang="5400000" scaled="1"/>
                </a:gradFill>
                <a:ln w="9525">
                  <a:noFill/>
                  <a:round/>
                  <a:headEnd/>
                  <a:tailEnd/>
                </a:ln>
                <a:effectLst/>
              </p:spPr>
              <p:txBody>
                <a:bodyPr wrap="none" anchor="ctr"/>
                <a:lstStyle/>
                <a:p>
                  <a:pPr algn="r">
                    <a:defRPr/>
                  </a:pPr>
                  <a:endParaRPr lang="zh-CN" altLang="zh-CN" dirty="0">
                    <a:latin typeface="Arial" charset="0"/>
                    <a:ea typeface="黑体" pitchFamily="49" charset="-122"/>
                  </a:endParaRPr>
                </a:p>
              </p:txBody>
            </p:sp>
          </p:grpSp>
          <p:grpSp>
            <p:nvGrpSpPr>
              <p:cNvPr id="30828" name="Group 68">
                <a:extLst>
                  <a:ext uri="{FF2B5EF4-FFF2-40B4-BE49-F238E27FC236}">
                    <a16:creationId xmlns:a16="http://schemas.microsoft.com/office/drawing/2014/main" id="{7CDECFA8-AEC2-48B7-8243-F9E905DB41B9}"/>
                  </a:ext>
                </a:extLst>
              </p:cNvPr>
              <p:cNvGrpSpPr>
                <a:grpSpLocks/>
              </p:cNvGrpSpPr>
              <p:nvPr/>
            </p:nvGrpSpPr>
            <p:grpSpPr bwMode="auto">
              <a:xfrm>
                <a:off x="1912" y="2601"/>
                <a:ext cx="977" cy="96"/>
                <a:chOff x="764" y="2737"/>
                <a:chExt cx="1032" cy="102"/>
              </a:xfrm>
            </p:grpSpPr>
            <p:sp>
              <p:nvSpPr>
                <p:cNvPr id="298053" name="AutoShape 69">
                  <a:extLst>
                    <a:ext uri="{FF2B5EF4-FFF2-40B4-BE49-F238E27FC236}">
                      <a16:creationId xmlns:a16="http://schemas.microsoft.com/office/drawing/2014/main" id="{E100AD15-A499-4AE8-BBBA-B89965413B70}"/>
                    </a:ext>
                  </a:extLst>
                </p:cNvPr>
                <p:cNvSpPr>
                  <a:spLocks noChangeArrowheads="1"/>
                </p:cNvSpPr>
                <p:nvPr/>
              </p:nvSpPr>
              <p:spPr bwMode="gray">
                <a:xfrm>
                  <a:off x="764" y="2737"/>
                  <a:ext cx="1031" cy="102"/>
                </a:xfrm>
                <a:prstGeom prst="roundRect">
                  <a:avLst>
                    <a:gd name="adj" fmla="val 20588"/>
                  </a:avLst>
                </a:prstGeom>
                <a:gradFill rotWithShape="1">
                  <a:gsLst>
                    <a:gs pos="0">
                      <a:schemeClr val="accent2">
                        <a:gamma/>
                        <a:shade val="85882"/>
                        <a:invGamma/>
                      </a:schemeClr>
                    </a:gs>
                    <a:gs pos="100000">
                      <a:schemeClr val="accent2"/>
                    </a:gs>
                  </a:gsLst>
                  <a:lin ang="5400000" scaled="1"/>
                </a:gradFill>
                <a:ln w="9525">
                  <a:noFill/>
                  <a:round/>
                  <a:headEnd/>
                  <a:tailEnd/>
                </a:ln>
                <a:effectLst>
                  <a:outerShdw dist="17961" dir="2700000" algn="ctr" rotWithShape="0">
                    <a:srgbClr val="080808">
                      <a:alpha val="50000"/>
                    </a:srgbClr>
                  </a:outerShdw>
                </a:effectLst>
              </p:spPr>
              <p:txBody>
                <a:bodyPr wrap="none" anchor="ctr"/>
                <a:lstStyle/>
                <a:p>
                  <a:pPr algn="r">
                    <a:defRPr/>
                  </a:pPr>
                  <a:endParaRPr lang="zh-CN" altLang="zh-CN" dirty="0">
                    <a:latin typeface="Arial" charset="0"/>
                    <a:ea typeface="黑体" pitchFamily="49" charset="-122"/>
                  </a:endParaRPr>
                </a:p>
              </p:txBody>
            </p:sp>
            <p:sp>
              <p:nvSpPr>
                <p:cNvPr id="298054" name="AutoShape 70">
                  <a:extLst>
                    <a:ext uri="{FF2B5EF4-FFF2-40B4-BE49-F238E27FC236}">
                      <a16:creationId xmlns:a16="http://schemas.microsoft.com/office/drawing/2014/main" id="{10C798C0-4CFA-421E-984E-20634264E369}"/>
                    </a:ext>
                  </a:extLst>
                </p:cNvPr>
                <p:cNvSpPr>
                  <a:spLocks noChangeArrowheads="1"/>
                </p:cNvSpPr>
                <p:nvPr/>
              </p:nvSpPr>
              <p:spPr bwMode="gray">
                <a:xfrm>
                  <a:off x="765" y="2737"/>
                  <a:ext cx="1031" cy="41"/>
                </a:xfrm>
                <a:prstGeom prst="roundRect">
                  <a:avLst>
                    <a:gd name="adj" fmla="val 50000"/>
                  </a:avLst>
                </a:prstGeom>
                <a:gradFill rotWithShape="1">
                  <a:gsLst>
                    <a:gs pos="0">
                      <a:schemeClr val="accent2"/>
                    </a:gs>
                    <a:gs pos="100000">
                      <a:schemeClr val="accent2">
                        <a:gamma/>
                        <a:tint val="69412"/>
                        <a:invGamma/>
                      </a:schemeClr>
                    </a:gs>
                  </a:gsLst>
                  <a:lin ang="5400000" scaled="1"/>
                </a:gradFill>
                <a:ln w="9525">
                  <a:noFill/>
                  <a:round/>
                  <a:headEnd/>
                  <a:tailEnd/>
                </a:ln>
                <a:effectLst/>
              </p:spPr>
              <p:txBody>
                <a:bodyPr wrap="none" anchor="ctr"/>
                <a:lstStyle/>
                <a:p>
                  <a:pPr algn="r">
                    <a:defRPr/>
                  </a:pPr>
                  <a:endParaRPr lang="zh-CN" altLang="zh-CN" dirty="0">
                    <a:latin typeface="Arial" charset="0"/>
                    <a:ea typeface="黑体" pitchFamily="49" charset="-122"/>
                  </a:endParaRPr>
                </a:p>
              </p:txBody>
            </p:sp>
          </p:grpSp>
        </p:grpSp>
        <p:sp>
          <p:nvSpPr>
            <p:cNvPr id="30823" name="Freeform 258">
              <a:extLst>
                <a:ext uri="{FF2B5EF4-FFF2-40B4-BE49-F238E27FC236}">
                  <a16:creationId xmlns:a16="http://schemas.microsoft.com/office/drawing/2014/main" id="{E92BEC00-7A66-4EFC-AD53-7F562B21ADAE}"/>
                </a:ext>
              </a:extLst>
            </p:cNvPr>
            <p:cNvSpPr>
              <a:spLocks/>
            </p:cNvSpPr>
            <p:nvPr/>
          </p:nvSpPr>
          <p:spPr bwMode="auto">
            <a:xfrm>
              <a:off x="1883" y="2569"/>
              <a:ext cx="36" cy="36"/>
            </a:xfrm>
            <a:custGeom>
              <a:avLst/>
              <a:gdLst>
                <a:gd name="T0" fmla="*/ 28575 w 36"/>
                <a:gd name="T1" fmla="*/ 0 h 36"/>
                <a:gd name="T2" fmla="*/ 57150 w 36"/>
                <a:gd name="T3" fmla="*/ 28575 h 36"/>
                <a:gd name="T4" fmla="*/ 28575 w 36"/>
                <a:gd name="T5" fmla="*/ 57150 h 36"/>
                <a:gd name="T6" fmla="*/ 0 w 36"/>
                <a:gd name="T7" fmla="*/ 28575 h 36"/>
                <a:gd name="T8" fmla="*/ 28575 w 36"/>
                <a:gd name="T9" fmla="*/ 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18" y="0"/>
                  </a:moveTo>
                  <a:lnTo>
                    <a:pt x="36" y="18"/>
                  </a:lnTo>
                  <a:lnTo>
                    <a:pt x="18" y="36"/>
                  </a:lnTo>
                  <a:lnTo>
                    <a:pt x="0" y="18"/>
                  </a:lnTo>
                  <a:lnTo>
                    <a:pt x="18" y="0"/>
                  </a:lnTo>
                  <a:close/>
                </a:path>
              </a:pathLst>
            </a:custGeom>
            <a:solidFill>
              <a:schemeClr val="accent1"/>
            </a:solidFill>
            <a:ln w="101600">
              <a:solidFill>
                <a:srgbClr val="000000"/>
              </a:solidFill>
              <a:round/>
              <a:headEnd/>
              <a:tailEnd/>
            </a:ln>
          </p:spPr>
          <p:txBody>
            <a:bodyPr/>
            <a:lstStyle/>
            <a:p>
              <a:endParaRPr lang="zh-CN" altLang="en-US"/>
            </a:p>
          </p:txBody>
        </p:sp>
        <p:sp>
          <p:nvSpPr>
            <p:cNvPr id="62726" name="Text Box 262">
              <a:extLst>
                <a:ext uri="{FF2B5EF4-FFF2-40B4-BE49-F238E27FC236}">
                  <a16:creationId xmlns:a16="http://schemas.microsoft.com/office/drawing/2014/main" id="{12F07582-4A41-4264-A8D1-5175A7C800CA}"/>
                </a:ext>
              </a:extLst>
            </p:cNvPr>
            <p:cNvSpPr txBox="1">
              <a:spLocks noChangeArrowheads="1"/>
            </p:cNvSpPr>
            <p:nvPr/>
          </p:nvSpPr>
          <p:spPr bwMode="auto">
            <a:xfrm>
              <a:off x="1565" y="2705"/>
              <a:ext cx="589" cy="404"/>
            </a:xfrm>
            <a:prstGeom prst="rect">
              <a:avLst/>
            </a:prstGeom>
            <a:noFill/>
            <a:ln w="9525">
              <a:noFill/>
              <a:miter lim="800000"/>
              <a:headEnd/>
              <a:tailEnd/>
            </a:ln>
            <a:effec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spcBef>
                  <a:spcPct val="50000"/>
                </a:spcBef>
                <a:defRPr/>
              </a:pPr>
              <a:r>
                <a:rPr lang="en-US" altLang="zh-CN" b="1">
                  <a:solidFill>
                    <a:srgbClr val="000000"/>
                  </a:solidFill>
                  <a:effectLst>
                    <a:outerShdw blurRad="38100" dist="38100" dir="2700000" algn="tl">
                      <a:srgbClr val="C0C0C0"/>
                    </a:outerShdw>
                  </a:effectLst>
                  <a:latin typeface="黑体" pitchFamily="2" charset="-122"/>
                  <a:ea typeface="黑体" pitchFamily="2" charset="-122"/>
                </a:rPr>
                <a:t>24.88</a:t>
              </a:r>
              <a:r>
                <a:rPr lang="zh-CN" altLang="en-US" b="1">
                  <a:solidFill>
                    <a:srgbClr val="000000"/>
                  </a:solidFill>
                  <a:effectLst>
                    <a:outerShdw blurRad="38100" dist="38100" dir="2700000" algn="tl">
                      <a:srgbClr val="C0C0C0"/>
                    </a:outerShdw>
                  </a:effectLst>
                  <a:latin typeface="黑体" pitchFamily="2" charset="-122"/>
                  <a:ea typeface="黑体" pitchFamily="2" charset="-122"/>
                </a:rPr>
                <a:t>亿元</a:t>
              </a:r>
            </a:p>
          </p:txBody>
        </p:sp>
      </p:grpSp>
      <p:grpSp>
        <p:nvGrpSpPr>
          <p:cNvPr id="13470" name="Group 158">
            <a:extLst>
              <a:ext uri="{FF2B5EF4-FFF2-40B4-BE49-F238E27FC236}">
                <a16:creationId xmlns:a16="http://schemas.microsoft.com/office/drawing/2014/main" id="{F2580F68-F26F-4C63-8967-A2EB0A930150}"/>
              </a:ext>
            </a:extLst>
          </p:cNvPr>
          <p:cNvGrpSpPr>
            <a:grpSpLocks/>
          </p:cNvGrpSpPr>
          <p:nvPr/>
        </p:nvGrpSpPr>
        <p:grpSpPr bwMode="auto">
          <a:xfrm>
            <a:off x="3910013" y="3213100"/>
            <a:ext cx="1570037" cy="3052763"/>
            <a:chOff x="2463" y="2024"/>
            <a:chExt cx="989" cy="1923"/>
          </a:xfrm>
        </p:grpSpPr>
        <p:sp>
          <p:nvSpPr>
            <p:cNvPr id="30780" name="AutoShape 5">
              <a:extLst>
                <a:ext uri="{FF2B5EF4-FFF2-40B4-BE49-F238E27FC236}">
                  <a16:creationId xmlns:a16="http://schemas.microsoft.com/office/drawing/2014/main" id="{FD8FDAF4-4C87-4C4F-922B-E9DA8C5877F9}"/>
                </a:ext>
              </a:extLst>
            </p:cNvPr>
            <p:cNvSpPr>
              <a:spLocks noChangeArrowheads="1"/>
            </p:cNvSpPr>
            <p:nvPr/>
          </p:nvSpPr>
          <p:spPr bwMode="gray">
            <a:xfrm>
              <a:off x="2463" y="2024"/>
              <a:ext cx="983" cy="1671"/>
            </a:xfrm>
            <a:prstGeom prst="roundRect">
              <a:avLst>
                <a:gd name="adj" fmla="val 9523"/>
              </a:avLst>
            </a:prstGeom>
            <a:solidFill>
              <a:schemeClr val="folHlink">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lgn="r" eaLnBrk="1" hangingPunct="1">
                <a:spcBef>
                  <a:spcPct val="0"/>
                </a:spcBef>
                <a:buClrTx/>
                <a:buSzTx/>
                <a:buFontTx/>
                <a:buNone/>
              </a:pPr>
              <a:endParaRPr lang="zh-CN" altLang="zh-CN" sz="1800">
                <a:latin typeface="Arial" panose="020B0604020202020204" pitchFamily="34" charset="0"/>
              </a:endParaRPr>
            </a:p>
          </p:txBody>
        </p:sp>
        <p:grpSp>
          <p:nvGrpSpPr>
            <p:cNvPr id="30781" name="Group 15">
              <a:extLst>
                <a:ext uri="{FF2B5EF4-FFF2-40B4-BE49-F238E27FC236}">
                  <a16:creationId xmlns:a16="http://schemas.microsoft.com/office/drawing/2014/main" id="{5FBEC4E2-CEC3-4422-8880-E22902EDE556}"/>
                </a:ext>
              </a:extLst>
            </p:cNvPr>
            <p:cNvGrpSpPr>
              <a:grpSpLocks/>
            </p:cNvGrpSpPr>
            <p:nvPr/>
          </p:nvGrpSpPr>
          <p:grpSpPr bwMode="auto">
            <a:xfrm>
              <a:off x="2473" y="3503"/>
              <a:ext cx="979" cy="444"/>
              <a:chOff x="657" y="2893"/>
              <a:chExt cx="1032" cy="590"/>
            </a:xfrm>
          </p:grpSpPr>
          <p:sp>
            <p:nvSpPr>
              <p:cNvPr id="298000" name="AutoShape 16">
                <a:extLst>
                  <a:ext uri="{FF2B5EF4-FFF2-40B4-BE49-F238E27FC236}">
                    <a16:creationId xmlns:a16="http://schemas.microsoft.com/office/drawing/2014/main" id="{C29A3B79-7244-4825-9C9B-0EE78B620085}"/>
                  </a:ext>
                </a:extLst>
              </p:cNvPr>
              <p:cNvSpPr>
                <a:spLocks noChangeArrowheads="1"/>
              </p:cNvSpPr>
              <p:nvPr/>
            </p:nvSpPr>
            <p:spPr bwMode="gray">
              <a:xfrm>
                <a:off x="657" y="2893"/>
                <a:ext cx="1031" cy="590"/>
              </a:xfrm>
              <a:prstGeom prst="roundRect">
                <a:avLst>
                  <a:gd name="adj" fmla="val 12736"/>
                </a:avLst>
              </a:prstGeom>
              <a:gradFill rotWithShape="1">
                <a:gsLst>
                  <a:gs pos="0">
                    <a:schemeClr val="folHlink">
                      <a:gamma/>
                      <a:shade val="85882"/>
                      <a:invGamma/>
                    </a:schemeClr>
                  </a:gs>
                  <a:gs pos="100000">
                    <a:schemeClr val="folHlink"/>
                  </a:gs>
                </a:gsLst>
                <a:lin ang="5400000" scaled="1"/>
              </a:gradFill>
              <a:ln w="9525">
                <a:noFill/>
                <a:round/>
                <a:headEnd/>
                <a:tailEnd/>
              </a:ln>
              <a:effectLst>
                <a:outerShdw dist="17961" dir="2700000" algn="ctr" rotWithShape="0">
                  <a:srgbClr val="080808">
                    <a:alpha val="50000"/>
                  </a:srgbClr>
                </a:outerShdw>
              </a:effectLst>
            </p:spPr>
            <p:txBody>
              <a:bodyPr wrap="none" anchor="ctr"/>
              <a:lstStyle/>
              <a:p>
                <a:pPr algn="r">
                  <a:defRPr/>
                </a:pPr>
                <a:endParaRPr lang="zh-CN" altLang="zh-CN" dirty="0">
                  <a:latin typeface="Arial" charset="0"/>
                  <a:ea typeface="黑体" pitchFamily="49" charset="-122"/>
                </a:endParaRPr>
              </a:p>
            </p:txBody>
          </p:sp>
          <p:sp>
            <p:nvSpPr>
              <p:cNvPr id="298001" name="AutoShape 17">
                <a:extLst>
                  <a:ext uri="{FF2B5EF4-FFF2-40B4-BE49-F238E27FC236}">
                    <a16:creationId xmlns:a16="http://schemas.microsoft.com/office/drawing/2014/main" id="{021F3339-1C78-4A67-9E0A-EC1CF5347BB6}"/>
                  </a:ext>
                </a:extLst>
              </p:cNvPr>
              <p:cNvSpPr>
                <a:spLocks noChangeArrowheads="1"/>
              </p:cNvSpPr>
              <p:nvPr/>
            </p:nvSpPr>
            <p:spPr bwMode="gray">
              <a:xfrm>
                <a:off x="658" y="2894"/>
                <a:ext cx="1031" cy="235"/>
              </a:xfrm>
              <a:prstGeom prst="roundRect">
                <a:avLst>
                  <a:gd name="adj" fmla="val 30769"/>
                </a:avLst>
              </a:prstGeom>
              <a:gradFill rotWithShape="1">
                <a:gsLst>
                  <a:gs pos="0">
                    <a:schemeClr val="folHlink"/>
                  </a:gs>
                  <a:gs pos="100000">
                    <a:schemeClr val="folHlink">
                      <a:gamma/>
                      <a:tint val="59216"/>
                      <a:invGamma/>
                    </a:schemeClr>
                  </a:gs>
                </a:gsLst>
                <a:lin ang="5400000" scaled="1"/>
              </a:gradFill>
              <a:ln w="9525">
                <a:noFill/>
                <a:round/>
                <a:headEnd/>
                <a:tailEnd/>
              </a:ln>
              <a:effectLst/>
            </p:spPr>
            <p:txBody>
              <a:bodyPr wrap="none" anchor="ctr"/>
              <a:lstStyle/>
              <a:p>
                <a:pPr algn="r">
                  <a:defRPr/>
                </a:pPr>
                <a:endParaRPr lang="zh-CN" altLang="zh-CN" dirty="0">
                  <a:latin typeface="Arial" charset="0"/>
                  <a:ea typeface="黑体" pitchFamily="49" charset="-122"/>
                </a:endParaRPr>
              </a:p>
            </p:txBody>
          </p:sp>
        </p:grpSp>
        <p:sp>
          <p:nvSpPr>
            <p:cNvPr id="30782" name="Text Box 27">
              <a:extLst>
                <a:ext uri="{FF2B5EF4-FFF2-40B4-BE49-F238E27FC236}">
                  <a16:creationId xmlns:a16="http://schemas.microsoft.com/office/drawing/2014/main" id="{2F2E389C-66D7-42A0-8E9A-BD0507CA0B95}"/>
                </a:ext>
              </a:extLst>
            </p:cNvPr>
            <p:cNvSpPr txBox="1">
              <a:spLocks noChangeArrowheads="1"/>
            </p:cNvSpPr>
            <p:nvPr/>
          </p:nvSpPr>
          <p:spPr bwMode="gray">
            <a:xfrm>
              <a:off x="2563" y="3498"/>
              <a:ext cx="757" cy="404"/>
            </a:xfrm>
            <a:prstGeom prst="rect">
              <a:avLst/>
            </a:prstGeom>
            <a:noFill/>
            <a:ln>
              <a:noFill/>
            </a:ln>
            <a:effectLst>
              <a:outerShdw dist="17961" dir="2700000" algn="ctr" rotWithShape="0">
                <a:srgbClr val="080808"/>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lgn="ctr" eaLnBrk="1" hangingPunct="1">
                <a:spcBef>
                  <a:spcPct val="50000"/>
                </a:spcBef>
                <a:buClrTx/>
                <a:buSzTx/>
                <a:buFontTx/>
                <a:buNone/>
              </a:pPr>
              <a:r>
                <a:rPr lang="en-US" altLang="zh-CN" sz="3600" b="1">
                  <a:solidFill>
                    <a:srgbClr val="F8F8F8"/>
                  </a:solidFill>
                  <a:latin typeface="Arial" panose="020B0604020202020204" pitchFamily="34" charset="0"/>
                  <a:cs typeface="Arial" panose="020B0604020202020204" pitchFamily="34" charset="0"/>
                </a:rPr>
                <a:t>2014</a:t>
              </a:r>
            </a:p>
          </p:txBody>
        </p:sp>
        <p:grpSp>
          <p:nvGrpSpPr>
            <p:cNvPr id="30783" name="Group 59">
              <a:extLst>
                <a:ext uri="{FF2B5EF4-FFF2-40B4-BE49-F238E27FC236}">
                  <a16:creationId xmlns:a16="http://schemas.microsoft.com/office/drawing/2014/main" id="{DDD87C7E-E710-44D0-B524-5030F076457E}"/>
                </a:ext>
              </a:extLst>
            </p:cNvPr>
            <p:cNvGrpSpPr>
              <a:grpSpLocks/>
            </p:cNvGrpSpPr>
            <p:nvPr/>
          </p:nvGrpSpPr>
          <p:grpSpPr bwMode="auto">
            <a:xfrm>
              <a:off x="2468" y="3381"/>
              <a:ext cx="976" cy="97"/>
              <a:chOff x="764" y="2737"/>
              <a:chExt cx="1032" cy="102"/>
            </a:xfrm>
          </p:grpSpPr>
          <p:sp>
            <p:nvSpPr>
              <p:cNvPr id="30813" name="AutoShape 60">
                <a:extLst>
                  <a:ext uri="{FF2B5EF4-FFF2-40B4-BE49-F238E27FC236}">
                    <a16:creationId xmlns:a16="http://schemas.microsoft.com/office/drawing/2014/main" id="{31A0942E-C294-4C84-BB3B-03F10EAA64DC}"/>
                  </a:ext>
                </a:extLst>
              </p:cNvPr>
              <p:cNvSpPr>
                <a:spLocks noChangeArrowheads="1"/>
              </p:cNvSpPr>
              <p:nvPr/>
            </p:nvSpPr>
            <p:spPr bwMode="gray">
              <a:xfrm>
                <a:off x="764" y="2737"/>
                <a:ext cx="1031" cy="102"/>
              </a:xfrm>
              <a:prstGeom prst="roundRect">
                <a:avLst>
                  <a:gd name="adj" fmla="val 20588"/>
                </a:avLst>
              </a:prstGeom>
              <a:solidFill>
                <a:schemeClr val="folHlink"/>
              </a:solidFill>
              <a:ln>
                <a:noFill/>
              </a:ln>
              <a:effectLst>
                <a:outerShdw dist="17961" dir="2700000" algn="ctr" rotWithShape="0">
                  <a:srgbClr val="080808">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lgn="r" eaLnBrk="1" hangingPunct="1">
                  <a:spcBef>
                    <a:spcPct val="0"/>
                  </a:spcBef>
                  <a:buClrTx/>
                  <a:buSzTx/>
                  <a:buFontTx/>
                  <a:buNone/>
                </a:pPr>
                <a:endParaRPr lang="zh-CN" altLang="zh-CN" sz="1800">
                  <a:latin typeface="Arial" panose="020B0604020202020204" pitchFamily="34" charset="0"/>
                </a:endParaRPr>
              </a:p>
            </p:txBody>
          </p:sp>
          <p:sp>
            <p:nvSpPr>
              <p:cNvPr id="298045" name="AutoShape 61">
                <a:extLst>
                  <a:ext uri="{FF2B5EF4-FFF2-40B4-BE49-F238E27FC236}">
                    <a16:creationId xmlns:a16="http://schemas.microsoft.com/office/drawing/2014/main" id="{34B1F826-5E9A-4386-8928-21B9FDD8AB6F}"/>
                  </a:ext>
                </a:extLst>
              </p:cNvPr>
              <p:cNvSpPr>
                <a:spLocks noChangeArrowheads="1"/>
              </p:cNvSpPr>
              <p:nvPr/>
            </p:nvSpPr>
            <p:spPr bwMode="gray">
              <a:xfrm>
                <a:off x="765" y="2737"/>
                <a:ext cx="1031" cy="41"/>
              </a:xfrm>
              <a:prstGeom prst="roundRect">
                <a:avLst>
                  <a:gd name="adj" fmla="val 50000"/>
                </a:avLst>
              </a:prstGeom>
              <a:gradFill rotWithShape="1">
                <a:gsLst>
                  <a:gs pos="0">
                    <a:schemeClr val="folHlink"/>
                  </a:gs>
                  <a:gs pos="100000">
                    <a:schemeClr val="folHlink">
                      <a:gamma/>
                      <a:tint val="69412"/>
                      <a:invGamma/>
                    </a:schemeClr>
                  </a:gs>
                </a:gsLst>
                <a:lin ang="5400000" scaled="1"/>
              </a:gradFill>
              <a:ln w="9525">
                <a:noFill/>
                <a:round/>
                <a:headEnd/>
                <a:tailEnd/>
              </a:ln>
              <a:effectLst/>
            </p:spPr>
            <p:txBody>
              <a:bodyPr wrap="none" anchor="ctr"/>
              <a:lstStyle/>
              <a:p>
                <a:pPr algn="r">
                  <a:defRPr/>
                </a:pPr>
                <a:endParaRPr lang="zh-CN" altLang="zh-CN" dirty="0">
                  <a:latin typeface="Arial" charset="0"/>
                  <a:ea typeface="黑体" pitchFamily="49" charset="-122"/>
                </a:endParaRPr>
              </a:p>
            </p:txBody>
          </p:sp>
        </p:grpSp>
        <p:grpSp>
          <p:nvGrpSpPr>
            <p:cNvPr id="30784" name="Group 74">
              <a:extLst>
                <a:ext uri="{FF2B5EF4-FFF2-40B4-BE49-F238E27FC236}">
                  <a16:creationId xmlns:a16="http://schemas.microsoft.com/office/drawing/2014/main" id="{19E04957-5933-4B7C-A470-DF1B61B6C25E}"/>
                </a:ext>
              </a:extLst>
            </p:cNvPr>
            <p:cNvGrpSpPr>
              <a:grpSpLocks/>
            </p:cNvGrpSpPr>
            <p:nvPr/>
          </p:nvGrpSpPr>
          <p:grpSpPr bwMode="auto">
            <a:xfrm>
              <a:off x="2468" y="3283"/>
              <a:ext cx="976" cy="97"/>
              <a:chOff x="764" y="2737"/>
              <a:chExt cx="1032" cy="102"/>
            </a:xfrm>
          </p:grpSpPr>
          <p:sp>
            <p:nvSpPr>
              <p:cNvPr id="30811" name="AutoShape 75">
                <a:extLst>
                  <a:ext uri="{FF2B5EF4-FFF2-40B4-BE49-F238E27FC236}">
                    <a16:creationId xmlns:a16="http://schemas.microsoft.com/office/drawing/2014/main" id="{ACE7B383-6A84-4402-B537-EA3DBD8BE493}"/>
                  </a:ext>
                </a:extLst>
              </p:cNvPr>
              <p:cNvSpPr>
                <a:spLocks noChangeArrowheads="1"/>
              </p:cNvSpPr>
              <p:nvPr/>
            </p:nvSpPr>
            <p:spPr bwMode="gray">
              <a:xfrm>
                <a:off x="764" y="2737"/>
                <a:ext cx="1031" cy="102"/>
              </a:xfrm>
              <a:prstGeom prst="roundRect">
                <a:avLst>
                  <a:gd name="adj" fmla="val 20588"/>
                </a:avLst>
              </a:prstGeom>
              <a:solidFill>
                <a:schemeClr val="folHlink"/>
              </a:solidFill>
              <a:ln>
                <a:noFill/>
              </a:ln>
              <a:effectLst>
                <a:outerShdw dist="17961" dir="2700000" algn="ctr" rotWithShape="0">
                  <a:srgbClr val="080808">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lgn="r" eaLnBrk="1" hangingPunct="1">
                  <a:spcBef>
                    <a:spcPct val="0"/>
                  </a:spcBef>
                  <a:buClrTx/>
                  <a:buSzTx/>
                  <a:buFontTx/>
                  <a:buNone/>
                </a:pPr>
                <a:endParaRPr lang="zh-CN" altLang="zh-CN" sz="1800">
                  <a:latin typeface="Arial" panose="020B0604020202020204" pitchFamily="34" charset="0"/>
                </a:endParaRPr>
              </a:p>
            </p:txBody>
          </p:sp>
          <p:sp>
            <p:nvSpPr>
              <p:cNvPr id="3" name="AutoShape 76">
                <a:extLst>
                  <a:ext uri="{FF2B5EF4-FFF2-40B4-BE49-F238E27FC236}">
                    <a16:creationId xmlns:a16="http://schemas.microsoft.com/office/drawing/2014/main" id="{946EF29C-78B1-4898-A702-D7D0A8C9FD21}"/>
                  </a:ext>
                </a:extLst>
              </p:cNvPr>
              <p:cNvSpPr>
                <a:spLocks noChangeArrowheads="1"/>
              </p:cNvSpPr>
              <p:nvPr/>
            </p:nvSpPr>
            <p:spPr bwMode="gray">
              <a:xfrm>
                <a:off x="765" y="2737"/>
                <a:ext cx="1031" cy="41"/>
              </a:xfrm>
              <a:prstGeom prst="roundRect">
                <a:avLst>
                  <a:gd name="adj" fmla="val 50000"/>
                </a:avLst>
              </a:prstGeom>
              <a:gradFill rotWithShape="1">
                <a:gsLst>
                  <a:gs pos="0">
                    <a:schemeClr val="folHlink"/>
                  </a:gs>
                  <a:gs pos="100000">
                    <a:schemeClr val="folHlink">
                      <a:gamma/>
                      <a:tint val="69412"/>
                      <a:invGamma/>
                    </a:schemeClr>
                  </a:gs>
                </a:gsLst>
                <a:lin ang="5400000" scaled="1"/>
              </a:gradFill>
              <a:ln w="9525">
                <a:noFill/>
                <a:round/>
                <a:headEnd/>
                <a:tailEnd/>
              </a:ln>
              <a:effectLst/>
            </p:spPr>
            <p:txBody>
              <a:bodyPr wrap="none" anchor="ctr"/>
              <a:lstStyle/>
              <a:p>
                <a:pPr algn="r">
                  <a:defRPr/>
                </a:pPr>
                <a:endParaRPr lang="zh-CN" altLang="zh-CN" dirty="0">
                  <a:latin typeface="Arial" charset="0"/>
                  <a:ea typeface="黑体" pitchFamily="49" charset="-122"/>
                </a:endParaRPr>
              </a:p>
            </p:txBody>
          </p:sp>
        </p:grpSp>
        <p:grpSp>
          <p:nvGrpSpPr>
            <p:cNvPr id="30785" name="Group 74">
              <a:extLst>
                <a:ext uri="{FF2B5EF4-FFF2-40B4-BE49-F238E27FC236}">
                  <a16:creationId xmlns:a16="http://schemas.microsoft.com/office/drawing/2014/main" id="{CA33BD8D-3459-4E5C-9AFB-E420A6450167}"/>
                </a:ext>
              </a:extLst>
            </p:cNvPr>
            <p:cNvGrpSpPr>
              <a:grpSpLocks/>
            </p:cNvGrpSpPr>
            <p:nvPr/>
          </p:nvGrpSpPr>
          <p:grpSpPr bwMode="auto">
            <a:xfrm>
              <a:off x="2472" y="3158"/>
              <a:ext cx="976" cy="97"/>
              <a:chOff x="764" y="2737"/>
              <a:chExt cx="1032" cy="102"/>
            </a:xfrm>
          </p:grpSpPr>
          <p:sp>
            <p:nvSpPr>
              <p:cNvPr id="30809" name="AutoShape 75">
                <a:extLst>
                  <a:ext uri="{FF2B5EF4-FFF2-40B4-BE49-F238E27FC236}">
                    <a16:creationId xmlns:a16="http://schemas.microsoft.com/office/drawing/2014/main" id="{81DD318E-1CE5-4FDF-BAB0-6EAA855F2802}"/>
                  </a:ext>
                </a:extLst>
              </p:cNvPr>
              <p:cNvSpPr>
                <a:spLocks noChangeArrowheads="1"/>
              </p:cNvSpPr>
              <p:nvPr/>
            </p:nvSpPr>
            <p:spPr bwMode="gray">
              <a:xfrm>
                <a:off x="764" y="2737"/>
                <a:ext cx="1031" cy="102"/>
              </a:xfrm>
              <a:prstGeom prst="roundRect">
                <a:avLst>
                  <a:gd name="adj" fmla="val 20588"/>
                </a:avLst>
              </a:prstGeom>
              <a:solidFill>
                <a:schemeClr val="folHlink"/>
              </a:solidFill>
              <a:ln>
                <a:noFill/>
              </a:ln>
              <a:effectLst>
                <a:outerShdw dist="17961" dir="2700000" algn="ctr" rotWithShape="0">
                  <a:srgbClr val="080808">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lgn="r" eaLnBrk="1" hangingPunct="1">
                  <a:spcBef>
                    <a:spcPct val="0"/>
                  </a:spcBef>
                  <a:buClrTx/>
                  <a:buSzTx/>
                  <a:buFontTx/>
                  <a:buNone/>
                </a:pPr>
                <a:endParaRPr lang="zh-CN" altLang="zh-CN" sz="1800">
                  <a:latin typeface="Arial" panose="020B0604020202020204" pitchFamily="34" charset="0"/>
                </a:endParaRPr>
              </a:p>
            </p:txBody>
          </p:sp>
          <p:sp>
            <p:nvSpPr>
              <p:cNvPr id="15" name="AutoShape 76">
                <a:extLst>
                  <a:ext uri="{FF2B5EF4-FFF2-40B4-BE49-F238E27FC236}">
                    <a16:creationId xmlns:a16="http://schemas.microsoft.com/office/drawing/2014/main" id="{5E69CA98-53C6-49EC-AA30-AFF7D5FB0359}"/>
                  </a:ext>
                </a:extLst>
              </p:cNvPr>
              <p:cNvSpPr>
                <a:spLocks noChangeArrowheads="1"/>
              </p:cNvSpPr>
              <p:nvPr/>
            </p:nvSpPr>
            <p:spPr bwMode="gray">
              <a:xfrm>
                <a:off x="765" y="2737"/>
                <a:ext cx="1031" cy="41"/>
              </a:xfrm>
              <a:prstGeom prst="roundRect">
                <a:avLst>
                  <a:gd name="adj" fmla="val 50000"/>
                </a:avLst>
              </a:prstGeom>
              <a:gradFill rotWithShape="1">
                <a:gsLst>
                  <a:gs pos="0">
                    <a:schemeClr val="folHlink"/>
                  </a:gs>
                  <a:gs pos="100000">
                    <a:schemeClr val="folHlink">
                      <a:gamma/>
                      <a:tint val="69412"/>
                      <a:invGamma/>
                    </a:schemeClr>
                  </a:gs>
                </a:gsLst>
                <a:lin ang="5400000" scaled="1"/>
              </a:gradFill>
              <a:ln w="9525">
                <a:noFill/>
                <a:round/>
                <a:headEnd/>
                <a:tailEnd/>
              </a:ln>
              <a:effectLst/>
            </p:spPr>
            <p:txBody>
              <a:bodyPr wrap="none" anchor="ctr"/>
              <a:lstStyle/>
              <a:p>
                <a:pPr algn="r">
                  <a:defRPr/>
                </a:pPr>
                <a:endParaRPr lang="zh-CN" altLang="zh-CN" dirty="0">
                  <a:latin typeface="Arial" charset="0"/>
                  <a:ea typeface="黑体" pitchFamily="49" charset="-122"/>
                </a:endParaRPr>
              </a:p>
            </p:txBody>
          </p:sp>
        </p:grpSp>
        <p:grpSp>
          <p:nvGrpSpPr>
            <p:cNvPr id="30786" name="Group 74">
              <a:extLst>
                <a:ext uri="{FF2B5EF4-FFF2-40B4-BE49-F238E27FC236}">
                  <a16:creationId xmlns:a16="http://schemas.microsoft.com/office/drawing/2014/main" id="{DD64405A-3302-46A3-B03E-461DDB834B81}"/>
                </a:ext>
              </a:extLst>
            </p:cNvPr>
            <p:cNvGrpSpPr>
              <a:grpSpLocks/>
            </p:cNvGrpSpPr>
            <p:nvPr/>
          </p:nvGrpSpPr>
          <p:grpSpPr bwMode="auto">
            <a:xfrm>
              <a:off x="2472" y="3022"/>
              <a:ext cx="976" cy="97"/>
              <a:chOff x="764" y="2737"/>
              <a:chExt cx="1032" cy="102"/>
            </a:xfrm>
          </p:grpSpPr>
          <p:sp>
            <p:nvSpPr>
              <p:cNvPr id="30807" name="AutoShape 75">
                <a:extLst>
                  <a:ext uri="{FF2B5EF4-FFF2-40B4-BE49-F238E27FC236}">
                    <a16:creationId xmlns:a16="http://schemas.microsoft.com/office/drawing/2014/main" id="{08B18EB5-2997-478B-B49E-286BCDCDF29B}"/>
                  </a:ext>
                </a:extLst>
              </p:cNvPr>
              <p:cNvSpPr>
                <a:spLocks noChangeArrowheads="1"/>
              </p:cNvSpPr>
              <p:nvPr/>
            </p:nvSpPr>
            <p:spPr bwMode="gray">
              <a:xfrm>
                <a:off x="764" y="2737"/>
                <a:ext cx="1031" cy="102"/>
              </a:xfrm>
              <a:prstGeom prst="roundRect">
                <a:avLst>
                  <a:gd name="adj" fmla="val 20588"/>
                </a:avLst>
              </a:prstGeom>
              <a:solidFill>
                <a:schemeClr val="folHlink"/>
              </a:solidFill>
              <a:ln>
                <a:noFill/>
              </a:ln>
              <a:effectLst>
                <a:outerShdw dist="17961" dir="2700000" algn="ctr" rotWithShape="0">
                  <a:srgbClr val="080808">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lgn="r" eaLnBrk="1" hangingPunct="1">
                  <a:spcBef>
                    <a:spcPct val="0"/>
                  </a:spcBef>
                  <a:buClrTx/>
                  <a:buSzTx/>
                  <a:buFontTx/>
                  <a:buNone/>
                </a:pPr>
                <a:endParaRPr lang="zh-CN" altLang="zh-CN" sz="1800">
                  <a:latin typeface="Arial" panose="020B0604020202020204" pitchFamily="34" charset="0"/>
                </a:endParaRPr>
              </a:p>
            </p:txBody>
          </p:sp>
          <p:sp>
            <p:nvSpPr>
              <p:cNvPr id="17" name="AutoShape 76">
                <a:extLst>
                  <a:ext uri="{FF2B5EF4-FFF2-40B4-BE49-F238E27FC236}">
                    <a16:creationId xmlns:a16="http://schemas.microsoft.com/office/drawing/2014/main" id="{ADC2ECC4-F016-451A-B7E0-D2B45E99D439}"/>
                  </a:ext>
                </a:extLst>
              </p:cNvPr>
              <p:cNvSpPr>
                <a:spLocks noChangeArrowheads="1"/>
              </p:cNvSpPr>
              <p:nvPr/>
            </p:nvSpPr>
            <p:spPr bwMode="gray">
              <a:xfrm>
                <a:off x="765" y="2737"/>
                <a:ext cx="1031" cy="41"/>
              </a:xfrm>
              <a:prstGeom prst="roundRect">
                <a:avLst>
                  <a:gd name="adj" fmla="val 50000"/>
                </a:avLst>
              </a:prstGeom>
              <a:gradFill rotWithShape="1">
                <a:gsLst>
                  <a:gs pos="0">
                    <a:schemeClr val="folHlink"/>
                  </a:gs>
                  <a:gs pos="100000">
                    <a:schemeClr val="folHlink">
                      <a:gamma/>
                      <a:tint val="69412"/>
                      <a:invGamma/>
                    </a:schemeClr>
                  </a:gs>
                </a:gsLst>
                <a:lin ang="5400000" scaled="1"/>
              </a:gradFill>
              <a:ln w="9525">
                <a:noFill/>
                <a:round/>
                <a:headEnd/>
                <a:tailEnd/>
              </a:ln>
              <a:effectLst/>
            </p:spPr>
            <p:txBody>
              <a:bodyPr wrap="none" anchor="ctr"/>
              <a:lstStyle/>
              <a:p>
                <a:pPr algn="r">
                  <a:defRPr/>
                </a:pPr>
                <a:endParaRPr lang="zh-CN" altLang="zh-CN" dirty="0">
                  <a:latin typeface="Arial" charset="0"/>
                  <a:ea typeface="黑体" pitchFamily="49" charset="-122"/>
                </a:endParaRPr>
              </a:p>
            </p:txBody>
          </p:sp>
        </p:grpSp>
        <p:grpSp>
          <p:nvGrpSpPr>
            <p:cNvPr id="30787" name="Group 74">
              <a:extLst>
                <a:ext uri="{FF2B5EF4-FFF2-40B4-BE49-F238E27FC236}">
                  <a16:creationId xmlns:a16="http://schemas.microsoft.com/office/drawing/2014/main" id="{761CBC2C-19C3-4D32-A77D-10E70765E962}"/>
                </a:ext>
              </a:extLst>
            </p:cNvPr>
            <p:cNvGrpSpPr>
              <a:grpSpLocks/>
            </p:cNvGrpSpPr>
            <p:nvPr/>
          </p:nvGrpSpPr>
          <p:grpSpPr bwMode="auto">
            <a:xfrm>
              <a:off x="2472" y="2932"/>
              <a:ext cx="976" cy="97"/>
              <a:chOff x="764" y="2737"/>
              <a:chExt cx="1032" cy="102"/>
            </a:xfrm>
          </p:grpSpPr>
          <p:sp>
            <p:nvSpPr>
              <p:cNvPr id="30805" name="AutoShape 75">
                <a:extLst>
                  <a:ext uri="{FF2B5EF4-FFF2-40B4-BE49-F238E27FC236}">
                    <a16:creationId xmlns:a16="http://schemas.microsoft.com/office/drawing/2014/main" id="{94A1AC66-86BB-4F65-93FD-10675B1BF607}"/>
                  </a:ext>
                </a:extLst>
              </p:cNvPr>
              <p:cNvSpPr>
                <a:spLocks noChangeArrowheads="1"/>
              </p:cNvSpPr>
              <p:nvPr/>
            </p:nvSpPr>
            <p:spPr bwMode="gray">
              <a:xfrm>
                <a:off x="764" y="2737"/>
                <a:ext cx="1031" cy="102"/>
              </a:xfrm>
              <a:prstGeom prst="roundRect">
                <a:avLst>
                  <a:gd name="adj" fmla="val 20588"/>
                </a:avLst>
              </a:prstGeom>
              <a:solidFill>
                <a:schemeClr val="folHlink"/>
              </a:solidFill>
              <a:ln>
                <a:noFill/>
              </a:ln>
              <a:effectLst>
                <a:outerShdw dist="17961" dir="2700000" algn="ctr" rotWithShape="0">
                  <a:srgbClr val="080808">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lgn="r" eaLnBrk="1" hangingPunct="1">
                  <a:spcBef>
                    <a:spcPct val="0"/>
                  </a:spcBef>
                  <a:buClrTx/>
                  <a:buSzTx/>
                  <a:buFontTx/>
                  <a:buNone/>
                </a:pPr>
                <a:endParaRPr lang="zh-CN" altLang="zh-CN" sz="1800">
                  <a:latin typeface="Arial" panose="020B0604020202020204" pitchFamily="34" charset="0"/>
                </a:endParaRPr>
              </a:p>
            </p:txBody>
          </p:sp>
          <p:sp>
            <p:nvSpPr>
              <p:cNvPr id="19" name="AutoShape 76">
                <a:extLst>
                  <a:ext uri="{FF2B5EF4-FFF2-40B4-BE49-F238E27FC236}">
                    <a16:creationId xmlns:a16="http://schemas.microsoft.com/office/drawing/2014/main" id="{C8E5B1F5-65FD-4D1F-94D5-214836666A56}"/>
                  </a:ext>
                </a:extLst>
              </p:cNvPr>
              <p:cNvSpPr>
                <a:spLocks noChangeArrowheads="1"/>
              </p:cNvSpPr>
              <p:nvPr/>
            </p:nvSpPr>
            <p:spPr bwMode="gray">
              <a:xfrm>
                <a:off x="765" y="2737"/>
                <a:ext cx="1031" cy="41"/>
              </a:xfrm>
              <a:prstGeom prst="roundRect">
                <a:avLst>
                  <a:gd name="adj" fmla="val 50000"/>
                </a:avLst>
              </a:prstGeom>
              <a:gradFill rotWithShape="1">
                <a:gsLst>
                  <a:gs pos="0">
                    <a:schemeClr val="folHlink"/>
                  </a:gs>
                  <a:gs pos="100000">
                    <a:schemeClr val="folHlink">
                      <a:gamma/>
                      <a:tint val="69412"/>
                      <a:invGamma/>
                    </a:schemeClr>
                  </a:gs>
                </a:gsLst>
                <a:lin ang="5400000" scaled="1"/>
              </a:gradFill>
              <a:ln w="9525">
                <a:noFill/>
                <a:round/>
                <a:headEnd/>
                <a:tailEnd/>
              </a:ln>
              <a:effectLst/>
            </p:spPr>
            <p:txBody>
              <a:bodyPr wrap="none" anchor="ctr"/>
              <a:lstStyle/>
              <a:p>
                <a:pPr algn="r">
                  <a:defRPr/>
                </a:pPr>
                <a:endParaRPr lang="zh-CN" altLang="zh-CN" dirty="0">
                  <a:latin typeface="Arial" charset="0"/>
                  <a:ea typeface="黑体" pitchFamily="49" charset="-122"/>
                </a:endParaRPr>
              </a:p>
            </p:txBody>
          </p:sp>
        </p:grpSp>
        <p:grpSp>
          <p:nvGrpSpPr>
            <p:cNvPr id="30788" name="Group 74">
              <a:extLst>
                <a:ext uri="{FF2B5EF4-FFF2-40B4-BE49-F238E27FC236}">
                  <a16:creationId xmlns:a16="http://schemas.microsoft.com/office/drawing/2014/main" id="{80F1FD96-074F-4BE8-9B44-537F203F7626}"/>
                </a:ext>
              </a:extLst>
            </p:cNvPr>
            <p:cNvGrpSpPr>
              <a:grpSpLocks/>
            </p:cNvGrpSpPr>
            <p:nvPr/>
          </p:nvGrpSpPr>
          <p:grpSpPr bwMode="auto">
            <a:xfrm>
              <a:off x="2472" y="2795"/>
              <a:ext cx="976" cy="97"/>
              <a:chOff x="764" y="2737"/>
              <a:chExt cx="1032" cy="102"/>
            </a:xfrm>
          </p:grpSpPr>
          <p:sp>
            <p:nvSpPr>
              <p:cNvPr id="30803" name="AutoShape 75">
                <a:extLst>
                  <a:ext uri="{FF2B5EF4-FFF2-40B4-BE49-F238E27FC236}">
                    <a16:creationId xmlns:a16="http://schemas.microsoft.com/office/drawing/2014/main" id="{FE71AE11-C2DA-49F0-8BE8-AA5E92B55C8C}"/>
                  </a:ext>
                </a:extLst>
              </p:cNvPr>
              <p:cNvSpPr>
                <a:spLocks noChangeArrowheads="1"/>
              </p:cNvSpPr>
              <p:nvPr/>
            </p:nvSpPr>
            <p:spPr bwMode="gray">
              <a:xfrm>
                <a:off x="764" y="2737"/>
                <a:ext cx="1031" cy="102"/>
              </a:xfrm>
              <a:prstGeom prst="roundRect">
                <a:avLst>
                  <a:gd name="adj" fmla="val 20588"/>
                </a:avLst>
              </a:prstGeom>
              <a:solidFill>
                <a:schemeClr val="folHlink"/>
              </a:solidFill>
              <a:ln>
                <a:noFill/>
              </a:ln>
              <a:effectLst>
                <a:outerShdw dist="17961" dir="2700000" algn="ctr" rotWithShape="0">
                  <a:srgbClr val="080808">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lgn="r" eaLnBrk="1" hangingPunct="1">
                  <a:spcBef>
                    <a:spcPct val="0"/>
                  </a:spcBef>
                  <a:buClrTx/>
                  <a:buSzTx/>
                  <a:buFontTx/>
                  <a:buNone/>
                </a:pPr>
                <a:endParaRPr lang="zh-CN" altLang="zh-CN" sz="1800">
                  <a:latin typeface="Arial" panose="020B0604020202020204" pitchFamily="34" charset="0"/>
                </a:endParaRPr>
              </a:p>
            </p:txBody>
          </p:sp>
          <p:sp>
            <p:nvSpPr>
              <p:cNvPr id="21" name="AutoShape 76">
                <a:extLst>
                  <a:ext uri="{FF2B5EF4-FFF2-40B4-BE49-F238E27FC236}">
                    <a16:creationId xmlns:a16="http://schemas.microsoft.com/office/drawing/2014/main" id="{5346B854-E10A-4BE2-8D08-C2A9F6FE9599}"/>
                  </a:ext>
                </a:extLst>
              </p:cNvPr>
              <p:cNvSpPr>
                <a:spLocks noChangeArrowheads="1"/>
              </p:cNvSpPr>
              <p:nvPr/>
            </p:nvSpPr>
            <p:spPr bwMode="gray">
              <a:xfrm>
                <a:off x="765" y="2737"/>
                <a:ext cx="1031" cy="41"/>
              </a:xfrm>
              <a:prstGeom prst="roundRect">
                <a:avLst>
                  <a:gd name="adj" fmla="val 50000"/>
                </a:avLst>
              </a:prstGeom>
              <a:gradFill rotWithShape="1">
                <a:gsLst>
                  <a:gs pos="0">
                    <a:schemeClr val="folHlink"/>
                  </a:gs>
                  <a:gs pos="100000">
                    <a:schemeClr val="folHlink">
                      <a:gamma/>
                      <a:tint val="69412"/>
                      <a:invGamma/>
                    </a:schemeClr>
                  </a:gs>
                </a:gsLst>
                <a:lin ang="5400000" scaled="1"/>
              </a:gradFill>
              <a:ln w="9525">
                <a:noFill/>
                <a:round/>
                <a:headEnd/>
                <a:tailEnd/>
              </a:ln>
              <a:effectLst/>
            </p:spPr>
            <p:txBody>
              <a:bodyPr wrap="none" anchor="ctr"/>
              <a:lstStyle/>
              <a:p>
                <a:pPr algn="r">
                  <a:defRPr/>
                </a:pPr>
                <a:endParaRPr lang="zh-CN" altLang="zh-CN" dirty="0">
                  <a:latin typeface="Arial" charset="0"/>
                  <a:ea typeface="黑体" pitchFamily="49" charset="-122"/>
                </a:endParaRPr>
              </a:p>
            </p:txBody>
          </p:sp>
        </p:grpSp>
        <p:grpSp>
          <p:nvGrpSpPr>
            <p:cNvPr id="30789" name="Group 74">
              <a:extLst>
                <a:ext uri="{FF2B5EF4-FFF2-40B4-BE49-F238E27FC236}">
                  <a16:creationId xmlns:a16="http://schemas.microsoft.com/office/drawing/2014/main" id="{4FBC5F80-D70B-438F-B665-3BBB2F704722}"/>
                </a:ext>
              </a:extLst>
            </p:cNvPr>
            <p:cNvGrpSpPr>
              <a:grpSpLocks/>
            </p:cNvGrpSpPr>
            <p:nvPr/>
          </p:nvGrpSpPr>
          <p:grpSpPr bwMode="auto">
            <a:xfrm>
              <a:off x="2472" y="2659"/>
              <a:ext cx="976" cy="97"/>
              <a:chOff x="764" y="2737"/>
              <a:chExt cx="1032" cy="102"/>
            </a:xfrm>
          </p:grpSpPr>
          <p:sp>
            <p:nvSpPr>
              <p:cNvPr id="30801" name="AutoShape 75">
                <a:extLst>
                  <a:ext uri="{FF2B5EF4-FFF2-40B4-BE49-F238E27FC236}">
                    <a16:creationId xmlns:a16="http://schemas.microsoft.com/office/drawing/2014/main" id="{428F0D86-A622-49E0-AC9D-122E5A3AD1CA}"/>
                  </a:ext>
                </a:extLst>
              </p:cNvPr>
              <p:cNvSpPr>
                <a:spLocks noChangeArrowheads="1"/>
              </p:cNvSpPr>
              <p:nvPr/>
            </p:nvSpPr>
            <p:spPr bwMode="gray">
              <a:xfrm>
                <a:off x="764" y="2737"/>
                <a:ext cx="1031" cy="102"/>
              </a:xfrm>
              <a:prstGeom prst="roundRect">
                <a:avLst>
                  <a:gd name="adj" fmla="val 20588"/>
                </a:avLst>
              </a:prstGeom>
              <a:solidFill>
                <a:schemeClr val="folHlink"/>
              </a:solidFill>
              <a:ln>
                <a:noFill/>
              </a:ln>
              <a:effectLst>
                <a:outerShdw dist="17961" dir="2700000" algn="ctr" rotWithShape="0">
                  <a:srgbClr val="080808">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lgn="r" eaLnBrk="1" hangingPunct="1">
                  <a:spcBef>
                    <a:spcPct val="0"/>
                  </a:spcBef>
                  <a:buClrTx/>
                  <a:buSzTx/>
                  <a:buFontTx/>
                  <a:buNone/>
                </a:pPr>
                <a:endParaRPr lang="zh-CN" altLang="zh-CN" sz="1800">
                  <a:latin typeface="Arial" panose="020B0604020202020204" pitchFamily="34" charset="0"/>
                </a:endParaRPr>
              </a:p>
            </p:txBody>
          </p:sp>
          <p:sp>
            <p:nvSpPr>
              <p:cNvPr id="23" name="AutoShape 76">
                <a:extLst>
                  <a:ext uri="{FF2B5EF4-FFF2-40B4-BE49-F238E27FC236}">
                    <a16:creationId xmlns:a16="http://schemas.microsoft.com/office/drawing/2014/main" id="{CB89A954-BAE3-469A-BD15-A65401F7A753}"/>
                  </a:ext>
                </a:extLst>
              </p:cNvPr>
              <p:cNvSpPr>
                <a:spLocks noChangeArrowheads="1"/>
              </p:cNvSpPr>
              <p:nvPr/>
            </p:nvSpPr>
            <p:spPr bwMode="gray">
              <a:xfrm>
                <a:off x="765" y="2737"/>
                <a:ext cx="1031" cy="41"/>
              </a:xfrm>
              <a:prstGeom prst="roundRect">
                <a:avLst>
                  <a:gd name="adj" fmla="val 50000"/>
                </a:avLst>
              </a:prstGeom>
              <a:gradFill rotWithShape="1">
                <a:gsLst>
                  <a:gs pos="0">
                    <a:schemeClr val="folHlink"/>
                  </a:gs>
                  <a:gs pos="100000">
                    <a:schemeClr val="folHlink">
                      <a:gamma/>
                      <a:tint val="69412"/>
                      <a:invGamma/>
                    </a:schemeClr>
                  </a:gs>
                </a:gsLst>
                <a:lin ang="5400000" scaled="1"/>
              </a:gradFill>
              <a:ln w="9525">
                <a:noFill/>
                <a:round/>
                <a:headEnd/>
                <a:tailEnd/>
              </a:ln>
              <a:effectLst/>
            </p:spPr>
            <p:txBody>
              <a:bodyPr wrap="none" anchor="ctr"/>
              <a:lstStyle/>
              <a:p>
                <a:pPr algn="r">
                  <a:defRPr/>
                </a:pPr>
                <a:endParaRPr lang="zh-CN" altLang="zh-CN" dirty="0">
                  <a:latin typeface="Arial" charset="0"/>
                  <a:ea typeface="黑体" pitchFamily="49" charset="-122"/>
                </a:endParaRPr>
              </a:p>
            </p:txBody>
          </p:sp>
        </p:grpSp>
        <p:grpSp>
          <p:nvGrpSpPr>
            <p:cNvPr id="30790" name="Group 74">
              <a:extLst>
                <a:ext uri="{FF2B5EF4-FFF2-40B4-BE49-F238E27FC236}">
                  <a16:creationId xmlns:a16="http://schemas.microsoft.com/office/drawing/2014/main" id="{AD5D9C18-D19E-482D-9CB4-4ADEA79ABFFB}"/>
                </a:ext>
              </a:extLst>
            </p:cNvPr>
            <p:cNvGrpSpPr>
              <a:grpSpLocks/>
            </p:cNvGrpSpPr>
            <p:nvPr/>
          </p:nvGrpSpPr>
          <p:grpSpPr bwMode="auto">
            <a:xfrm>
              <a:off x="2472" y="2523"/>
              <a:ext cx="976" cy="97"/>
              <a:chOff x="764" y="2737"/>
              <a:chExt cx="1032" cy="102"/>
            </a:xfrm>
          </p:grpSpPr>
          <p:sp>
            <p:nvSpPr>
              <p:cNvPr id="30799" name="AutoShape 75">
                <a:extLst>
                  <a:ext uri="{FF2B5EF4-FFF2-40B4-BE49-F238E27FC236}">
                    <a16:creationId xmlns:a16="http://schemas.microsoft.com/office/drawing/2014/main" id="{D251C824-B4E3-4B19-89FA-E54850FC741B}"/>
                  </a:ext>
                </a:extLst>
              </p:cNvPr>
              <p:cNvSpPr>
                <a:spLocks noChangeArrowheads="1"/>
              </p:cNvSpPr>
              <p:nvPr/>
            </p:nvSpPr>
            <p:spPr bwMode="gray">
              <a:xfrm>
                <a:off x="764" y="2737"/>
                <a:ext cx="1031" cy="102"/>
              </a:xfrm>
              <a:prstGeom prst="roundRect">
                <a:avLst>
                  <a:gd name="adj" fmla="val 20588"/>
                </a:avLst>
              </a:prstGeom>
              <a:solidFill>
                <a:schemeClr val="folHlink"/>
              </a:solidFill>
              <a:ln>
                <a:noFill/>
              </a:ln>
              <a:effectLst>
                <a:outerShdw dist="17961" dir="2700000" algn="ctr" rotWithShape="0">
                  <a:srgbClr val="080808">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lgn="r" eaLnBrk="1" hangingPunct="1">
                  <a:spcBef>
                    <a:spcPct val="0"/>
                  </a:spcBef>
                  <a:buClrTx/>
                  <a:buSzTx/>
                  <a:buFontTx/>
                  <a:buNone/>
                </a:pPr>
                <a:endParaRPr lang="zh-CN" altLang="zh-CN" sz="1800">
                  <a:latin typeface="Arial" panose="020B0604020202020204" pitchFamily="34" charset="0"/>
                </a:endParaRPr>
              </a:p>
            </p:txBody>
          </p:sp>
          <p:sp>
            <p:nvSpPr>
              <p:cNvPr id="25" name="AutoShape 76">
                <a:extLst>
                  <a:ext uri="{FF2B5EF4-FFF2-40B4-BE49-F238E27FC236}">
                    <a16:creationId xmlns:a16="http://schemas.microsoft.com/office/drawing/2014/main" id="{BED0BC55-8704-48A9-A3C0-13781E61CCC4}"/>
                  </a:ext>
                </a:extLst>
              </p:cNvPr>
              <p:cNvSpPr>
                <a:spLocks noChangeArrowheads="1"/>
              </p:cNvSpPr>
              <p:nvPr/>
            </p:nvSpPr>
            <p:spPr bwMode="gray">
              <a:xfrm>
                <a:off x="765" y="2737"/>
                <a:ext cx="1031" cy="41"/>
              </a:xfrm>
              <a:prstGeom prst="roundRect">
                <a:avLst>
                  <a:gd name="adj" fmla="val 50000"/>
                </a:avLst>
              </a:prstGeom>
              <a:gradFill rotWithShape="1">
                <a:gsLst>
                  <a:gs pos="0">
                    <a:schemeClr val="folHlink"/>
                  </a:gs>
                  <a:gs pos="100000">
                    <a:schemeClr val="folHlink">
                      <a:gamma/>
                      <a:tint val="69412"/>
                      <a:invGamma/>
                    </a:schemeClr>
                  </a:gs>
                </a:gsLst>
                <a:lin ang="5400000" scaled="1"/>
              </a:gradFill>
              <a:ln w="9525">
                <a:noFill/>
                <a:round/>
                <a:headEnd/>
                <a:tailEnd/>
              </a:ln>
              <a:effectLst/>
            </p:spPr>
            <p:txBody>
              <a:bodyPr wrap="none" anchor="ctr"/>
              <a:lstStyle/>
              <a:p>
                <a:pPr algn="r">
                  <a:defRPr/>
                </a:pPr>
                <a:endParaRPr lang="zh-CN" altLang="zh-CN" dirty="0">
                  <a:latin typeface="Arial" charset="0"/>
                  <a:ea typeface="黑体" pitchFamily="49" charset="-122"/>
                </a:endParaRPr>
              </a:p>
            </p:txBody>
          </p:sp>
        </p:grpSp>
        <p:grpSp>
          <p:nvGrpSpPr>
            <p:cNvPr id="30791" name="Group 74">
              <a:extLst>
                <a:ext uri="{FF2B5EF4-FFF2-40B4-BE49-F238E27FC236}">
                  <a16:creationId xmlns:a16="http://schemas.microsoft.com/office/drawing/2014/main" id="{DBA6CB6C-39EF-450F-931E-BA89180C0539}"/>
                </a:ext>
              </a:extLst>
            </p:cNvPr>
            <p:cNvGrpSpPr>
              <a:grpSpLocks/>
            </p:cNvGrpSpPr>
            <p:nvPr/>
          </p:nvGrpSpPr>
          <p:grpSpPr bwMode="auto">
            <a:xfrm>
              <a:off x="2472" y="2387"/>
              <a:ext cx="976" cy="97"/>
              <a:chOff x="764" y="2737"/>
              <a:chExt cx="1032" cy="102"/>
            </a:xfrm>
          </p:grpSpPr>
          <p:sp>
            <p:nvSpPr>
              <p:cNvPr id="30797" name="AutoShape 75">
                <a:extLst>
                  <a:ext uri="{FF2B5EF4-FFF2-40B4-BE49-F238E27FC236}">
                    <a16:creationId xmlns:a16="http://schemas.microsoft.com/office/drawing/2014/main" id="{AA49E39E-AC23-48C1-90AD-1F7BC32F38D4}"/>
                  </a:ext>
                </a:extLst>
              </p:cNvPr>
              <p:cNvSpPr>
                <a:spLocks noChangeArrowheads="1"/>
              </p:cNvSpPr>
              <p:nvPr/>
            </p:nvSpPr>
            <p:spPr bwMode="gray">
              <a:xfrm>
                <a:off x="764" y="2737"/>
                <a:ext cx="1031" cy="102"/>
              </a:xfrm>
              <a:prstGeom prst="roundRect">
                <a:avLst>
                  <a:gd name="adj" fmla="val 20588"/>
                </a:avLst>
              </a:prstGeom>
              <a:solidFill>
                <a:schemeClr val="folHlink"/>
              </a:solidFill>
              <a:ln>
                <a:noFill/>
              </a:ln>
              <a:effectLst>
                <a:outerShdw dist="17961" dir="2700000" algn="ctr" rotWithShape="0">
                  <a:srgbClr val="080808">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lgn="r" eaLnBrk="1" hangingPunct="1">
                  <a:spcBef>
                    <a:spcPct val="0"/>
                  </a:spcBef>
                  <a:buClrTx/>
                  <a:buSzTx/>
                  <a:buFontTx/>
                  <a:buNone/>
                </a:pPr>
                <a:endParaRPr lang="zh-CN" altLang="zh-CN" sz="1800">
                  <a:latin typeface="Arial" panose="020B0604020202020204" pitchFamily="34" charset="0"/>
                </a:endParaRPr>
              </a:p>
            </p:txBody>
          </p:sp>
          <p:sp>
            <p:nvSpPr>
              <p:cNvPr id="27" name="AutoShape 76">
                <a:extLst>
                  <a:ext uri="{FF2B5EF4-FFF2-40B4-BE49-F238E27FC236}">
                    <a16:creationId xmlns:a16="http://schemas.microsoft.com/office/drawing/2014/main" id="{708B59E9-3FB5-4640-98FD-81534DD9141E}"/>
                  </a:ext>
                </a:extLst>
              </p:cNvPr>
              <p:cNvSpPr>
                <a:spLocks noChangeArrowheads="1"/>
              </p:cNvSpPr>
              <p:nvPr/>
            </p:nvSpPr>
            <p:spPr bwMode="gray">
              <a:xfrm>
                <a:off x="765" y="2737"/>
                <a:ext cx="1031" cy="41"/>
              </a:xfrm>
              <a:prstGeom prst="roundRect">
                <a:avLst>
                  <a:gd name="adj" fmla="val 50000"/>
                </a:avLst>
              </a:prstGeom>
              <a:gradFill rotWithShape="1">
                <a:gsLst>
                  <a:gs pos="0">
                    <a:schemeClr val="folHlink"/>
                  </a:gs>
                  <a:gs pos="100000">
                    <a:schemeClr val="folHlink">
                      <a:gamma/>
                      <a:tint val="69412"/>
                      <a:invGamma/>
                    </a:schemeClr>
                  </a:gs>
                </a:gsLst>
                <a:lin ang="5400000" scaled="1"/>
              </a:gradFill>
              <a:ln w="9525">
                <a:noFill/>
                <a:round/>
                <a:headEnd/>
                <a:tailEnd/>
              </a:ln>
              <a:effectLst/>
            </p:spPr>
            <p:txBody>
              <a:bodyPr wrap="none" anchor="ctr"/>
              <a:lstStyle/>
              <a:p>
                <a:pPr algn="r">
                  <a:defRPr/>
                </a:pPr>
                <a:endParaRPr lang="zh-CN" altLang="zh-CN" dirty="0">
                  <a:latin typeface="Arial" charset="0"/>
                  <a:ea typeface="黑体" pitchFamily="49" charset="-122"/>
                </a:endParaRPr>
              </a:p>
            </p:txBody>
          </p:sp>
        </p:grpSp>
        <p:grpSp>
          <p:nvGrpSpPr>
            <p:cNvPr id="30792" name="Group 74">
              <a:extLst>
                <a:ext uri="{FF2B5EF4-FFF2-40B4-BE49-F238E27FC236}">
                  <a16:creationId xmlns:a16="http://schemas.microsoft.com/office/drawing/2014/main" id="{33BA567F-CC9E-4412-8DB2-567FE1D0D151}"/>
                </a:ext>
              </a:extLst>
            </p:cNvPr>
            <p:cNvGrpSpPr>
              <a:grpSpLocks/>
            </p:cNvGrpSpPr>
            <p:nvPr/>
          </p:nvGrpSpPr>
          <p:grpSpPr bwMode="auto">
            <a:xfrm>
              <a:off x="2472" y="2251"/>
              <a:ext cx="976" cy="97"/>
              <a:chOff x="764" y="2737"/>
              <a:chExt cx="1032" cy="102"/>
            </a:xfrm>
          </p:grpSpPr>
          <p:sp>
            <p:nvSpPr>
              <p:cNvPr id="30795" name="AutoShape 75">
                <a:extLst>
                  <a:ext uri="{FF2B5EF4-FFF2-40B4-BE49-F238E27FC236}">
                    <a16:creationId xmlns:a16="http://schemas.microsoft.com/office/drawing/2014/main" id="{A87E471F-6E98-483D-A8CE-28E0BD79E742}"/>
                  </a:ext>
                </a:extLst>
              </p:cNvPr>
              <p:cNvSpPr>
                <a:spLocks noChangeArrowheads="1"/>
              </p:cNvSpPr>
              <p:nvPr/>
            </p:nvSpPr>
            <p:spPr bwMode="gray">
              <a:xfrm>
                <a:off x="764" y="2737"/>
                <a:ext cx="1031" cy="102"/>
              </a:xfrm>
              <a:prstGeom prst="roundRect">
                <a:avLst>
                  <a:gd name="adj" fmla="val 20588"/>
                </a:avLst>
              </a:prstGeom>
              <a:solidFill>
                <a:schemeClr val="folHlink"/>
              </a:solidFill>
              <a:ln>
                <a:noFill/>
              </a:ln>
              <a:effectLst>
                <a:outerShdw dist="17961" dir="2700000" algn="ctr" rotWithShape="0">
                  <a:srgbClr val="080808">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lgn="r" eaLnBrk="1" hangingPunct="1">
                  <a:spcBef>
                    <a:spcPct val="0"/>
                  </a:spcBef>
                  <a:buClrTx/>
                  <a:buSzTx/>
                  <a:buFontTx/>
                  <a:buNone/>
                </a:pPr>
                <a:endParaRPr lang="zh-CN" altLang="zh-CN" sz="1800">
                  <a:latin typeface="Arial" panose="020B0604020202020204" pitchFamily="34" charset="0"/>
                </a:endParaRPr>
              </a:p>
            </p:txBody>
          </p:sp>
          <p:sp>
            <p:nvSpPr>
              <p:cNvPr id="298060" name="AutoShape 76">
                <a:extLst>
                  <a:ext uri="{FF2B5EF4-FFF2-40B4-BE49-F238E27FC236}">
                    <a16:creationId xmlns:a16="http://schemas.microsoft.com/office/drawing/2014/main" id="{B8DB9642-53B7-4A1A-BAA5-F6390990764E}"/>
                  </a:ext>
                </a:extLst>
              </p:cNvPr>
              <p:cNvSpPr>
                <a:spLocks noChangeArrowheads="1"/>
              </p:cNvSpPr>
              <p:nvPr/>
            </p:nvSpPr>
            <p:spPr bwMode="gray">
              <a:xfrm>
                <a:off x="765" y="2737"/>
                <a:ext cx="1031" cy="41"/>
              </a:xfrm>
              <a:prstGeom prst="roundRect">
                <a:avLst>
                  <a:gd name="adj" fmla="val 50000"/>
                </a:avLst>
              </a:prstGeom>
              <a:gradFill rotWithShape="1">
                <a:gsLst>
                  <a:gs pos="0">
                    <a:schemeClr val="folHlink"/>
                  </a:gs>
                  <a:gs pos="100000">
                    <a:schemeClr val="folHlink">
                      <a:gamma/>
                      <a:tint val="69412"/>
                      <a:invGamma/>
                    </a:schemeClr>
                  </a:gs>
                </a:gsLst>
                <a:lin ang="5400000" scaled="1"/>
              </a:gradFill>
              <a:ln w="9525">
                <a:noFill/>
                <a:round/>
                <a:headEnd/>
                <a:tailEnd/>
              </a:ln>
              <a:effectLst/>
            </p:spPr>
            <p:txBody>
              <a:bodyPr wrap="none" anchor="ctr"/>
              <a:lstStyle/>
              <a:p>
                <a:pPr algn="r">
                  <a:defRPr/>
                </a:pPr>
                <a:endParaRPr lang="zh-CN" altLang="zh-CN" dirty="0">
                  <a:latin typeface="Arial" charset="0"/>
                  <a:ea typeface="黑体" pitchFamily="49" charset="-122"/>
                </a:endParaRPr>
              </a:p>
            </p:txBody>
          </p:sp>
        </p:grpSp>
        <p:sp>
          <p:nvSpPr>
            <p:cNvPr id="30793" name="Freeform 259">
              <a:extLst>
                <a:ext uri="{FF2B5EF4-FFF2-40B4-BE49-F238E27FC236}">
                  <a16:creationId xmlns:a16="http://schemas.microsoft.com/office/drawing/2014/main" id="{1FADB198-458B-4C66-9D0F-722BD297B230}"/>
                </a:ext>
              </a:extLst>
            </p:cNvPr>
            <p:cNvSpPr>
              <a:spLocks/>
            </p:cNvSpPr>
            <p:nvPr/>
          </p:nvSpPr>
          <p:spPr bwMode="auto">
            <a:xfrm>
              <a:off x="2926" y="2206"/>
              <a:ext cx="36" cy="36"/>
            </a:xfrm>
            <a:custGeom>
              <a:avLst/>
              <a:gdLst>
                <a:gd name="T0" fmla="*/ 28575 w 36"/>
                <a:gd name="T1" fmla="*/ 0 h 36"/>
                <a:gd name="T2" fmla="*/ 57150 w 36"/>
                <a:gd name="T3" fmla="*/ 28575 h 36"/>
                <a:gd name="T4" fmla="*/ 28575 w 36"/>
                <a:gd name="T5" fmla="*/ 57150 h 36"/>
                <a:gd name="T6" fmla="*/ 0 w 36"/>
                <a:gd name="T7" fmla="*/ 28575 h 36"/>
                <a:gd name="T8" fmla="*/ 28575 w 36"/>
                <a:gd name="T9" fmla="*/ 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18" y="0"/>
                  </a:moveTo>
                  <a:lnTo>
                    <a:pt x="36" y="18"/>
                  </a:lnTo>
                  <a:lnTo>
                    <a:pt x="18" y="36"/>
                  </a:lnTo>
                  <a:lnTo>
                    <a:pt x="0" y="18"/>
                  </a:lnTo>
                  <a:lnTo>
                    <a:pt x="18" y="0"/>
                  </a:lnTo>
                  <a:close/>
                </a:path>
              </a:pathLst>
            </a:custGeom>
            <a:solidFill>
              <a:schemeClr val="accent1"/>
            </a:solidFill>
            <a:ln w="101600">
              <a:solidFill>
                <a:srgbClr val="000000"/>
              </a:solidFill>
              <a:round/>
              <a:headEnd/>
              <a:tailEnd/>
            </a:ln>
          </p:spPr>
          <p:txBody>
            <a:bodyPr/>
            <a:lstStyle/>
            <a:p>
              <a:endParaRPr lang="zh-CN" altLang="en-US"/>
            </a:p>
          </p:txBody>
        </p:sp>
        <p:sp>
          <p:nvSpPr>
            <p:cNvPr id="62727" name="Text Box 263">
              <a:extLst>
                <a:ext uri="{FF2B5EF4-FFF2-40B4-BE49-F238E27FC236}">
                  <a16:creationId xmlns:a16="http://schemas.microsoft.com/office/drawing/2014/main" id="{D2C15767-2EFD-4965-8237-0161DCA131B1}"/>
                </a:ext>
              </a:extLst>
            </p:cNvPr>
            <p:cNvSpPr txBox="1">
              <a:spLocks noChangeArrowheads="1"/>
            </p:cNvSpPr>
            <p:nvPr/>
          </p:nvSpPr>
          <p:spPr bwMode="auto">
            <a:xfrm>
              <a:off x="2654" y="2387"/>
              <a:ext cx="589" cy="404"/>
            </a:xfrm>
            <a:prstGeom prst="rect">
              <a:avLst/>
            </a:prstGeom>
            <a:noFill/>
            <a:ln w="9525">
              <a:noFill/>
              <a:miter lim="800000"/>
              <a:headEnd/>
              <a:tailEnd/>
            </a:ln>
            <a:effec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spcBef>
                  <a:spcPct val="50000"/>
                </a:spcBef>
                <a:defRPr/>
              </a:pPr>
              <a:r>
                <a:rPr lang="en-US" altLang="zh-CN" b="1">
                  <a:solidFill>
                    <a:srgbClr val="000000"/>
                  </a:solidFill>
                  <a:effectLst>
                    <a:outerShdw blurRad="38100" dist="38100" dir="2700000" algn="tl">
                      <a:srgbClr val="C0C0C0"/>
                    </a:outerShdw>
                  </a:effectLst>
                  <a:latin typeface="黑体" pitchFamily="2" charset="-122"/>
                  <a:ea typeface="黑体" pitchFamily="2" charset="-122"/>
                </a:rPr>
                <a:t>32.56</a:t>
              </a:r>
              <a:r>
                <a:rPr lang="zh-CN" altLang="en-US" b="1">
                  <a:solidFill>
                    <a:srgbClr val="000000"/>
                  </a:solidFill>
                  <a:effectLst>
                    <a:outerShdw blurRad="38100" dist="38100" dir="2700000" algn="tl">
                      <a:srgbClr val="C0C0C0"/>
                    </a:outerShdw>
                  </a:effectLst>
                  <a:latin typeface="黑体" pitchFamily="2" charset="-122"/>
                  <a:ea typeface="黑体" pitchFamily="2" charset="-122"/>
                </a:rPr>
                <a:t>亿元</a:t>
              </a:r>
            </a:p>
          </p:txBody>
        </p:sp>
      </p:grpSp>
      <p:grpSp>
        <p:nvGrpSpPr>
          <p:cNvPr id="13471" name="Group 159">
            <a:extLst>
              <a:ext uri="{FF2B5EF4-FFF2-40B4-BE49-F238E27FC236}">
                <a16:creationId xmlns:a16="http://schemas.microsoft.com/office/drawing/2014/main" id="{33E19818-42A8-4182-B178-E4072D08A1EE}"/>
              </a:ext>
            </a:extLst>
          </p:cNvPr>
          <p:cNvGrpSpPr>
            <a:grpSpLocks/>
          </p:cNvGrpSpPr>
          <p:nvPr/>
        </p:nvGrpSpPr>
        <p:grpSpPr bwMode="auto">
          <a:xfrm>
            <a:off x="5508625" y="3213100"/>
            <a:ext cx="1587500" cy="3052763"/>
            <a:chOff x="3470" y="2024"/>
            <a:chExt cx="1000" cy="1923"/>
          </a:xfrm>
        </p:grpSpPr>
        <p:sp>
          <p:nvSpPr>
            <p:cNvPr id="30740" name="AutoShape 4">
              <a:extLst>
                <a:ext uri="{FF2B5EF4-FFF2-40B4-BE49-F238E27FC236}">
                  <a16:creationId xmlns:a16="http://schemas.microsoft.com/office/drawing/2014/main" id="{50126750-06EB-488B-9AE6-03EA6AD1954D}"/>
                </a:ext>
              </a:extLst>
            </p:cNvPr>
            <p:cNvSpPr>
              <a:spLocks noChangeArrowheads="1"/>
            </p:cNvSpPr>
            <p:nvPr/>
          </p:nvSpPr>
          <p:spPr bwMode="gray">
            <a:xfrm>
              <a:off x="3480" y="2024"/>
              <a:ext cx="983" cy="1671"/>
            </a:xfrm>
            <a:prstGeom prst="roundRect">
              <a:avLst>
                <a:gd name="adj" fmla="val 9523"/>
              </a:avLst>
            </a:prstGeom>
            <a:solidFill>
              <a:schemeClr val="hlink">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lgn="r" eaLnBrk="1" hangingPunct="1">
                <a:spcBef>
                  <a:spcPct val="0"/>
                </a:spcBef>
                <a:buClrTx/>
                <a:buSzTx/>
                <a:buFontTx/>
                <a:buNone/>
              </a:pPr>
              <a:endParaRPr lang="zh-CN" altLang="zh-CN" sz="1800">
                <a:latin typeface="Arial" panose="020B0604020202020204" pitchFamily="34" charset="0"/>
              </a:endParaRPr>
            </a:p>
          </p:txBody>
        </p:sp>
        <p:grpSp>
          <p:nvGrpSpPr>
            <p:cNvPr id="30741" name="Group 18">
              <a:extLst>
                <a:ext uri="{FF2B5EF4-FFF2-40B4-BE49-F238E27FC236}">
                  <a16:creationId xmlns:a16="http://schemas.microsoft.com/office/drawing/2014/main" id="{177123C6-ED73-4167-91E9-A43DE873015F}"/>
                </a:ext>
              </a:extLst>
            </p:cNvPr>
            <p:cNvGrpSpPr>
              <a:grpSpLocks/>
            </p:cNvGrpSpPr>
            <p:nvPr/>
          </p:nvGrpSpPr>
          <p:grpSpPr bwMode="auto">
            <a:xfrm>
              <a:off x="3491" y="3503"/>
              <a:ext cx="979" cy="444"/>
              <a:chOff x="657" y="2893"/>
              <a:chExt cx="1032" cy="590"/>
            </a:xfrm>
          </p:grpSpPr>
          <p:sp>
            <p:nvSpPr>
              <p:cNvPr id="298003" name="AutoShape 19">
                <a:extLst>
                  <a:ext uri="{FF2B5EF4-FFF2-40B4-BE49-F238E27FC236}">
                    <a16:creationId xmlns:a16="http://schemas.microsoft.com/office/drawing/2014/main" id="{BFFA3E9F-ABCC-4DEB-8F91-7BBD07BEC232}"/>
                  </a:ext>
                </a:extLst>
              </p:cNvPr>
              <p:cNvSpPr>
                <a:spLocks noChangeArrowheads="1"/>
              </p:cNvSpPr>
              <p:nvPr/>
            </p:nvSpPr>
            <p:spPr bwMode="gray">
              <a:xfrm>
                <a:off x="657" y="2893"/>
                <a:ext cx="1031" cy="590"/>
              </a:xfrm>
              <a:prstGeom prst="roundRect">
                <a:avLst>
                  <a:gd name="adj" fmla="val 12736"/>
                </a:avLst>
              </a:prstGeom>
              <a:gradFill rotWithShape="1">
                <a:gsLst>
                  <a:gs pos="0">
                    <a:schemeClr val="hlink">
                      <a:gamma/>
                      <a:shade val="85882"/>
                      <a:invGamma/>
                    </a:schemeClr>
                  </a:gs>
                  <a:gs pos="100000">
                    <a:schemeClr val="hlink"/>
                  </a:gs>
                </a:gsLst>
                <a:lin ang="5400000" scaled="1"/>
              </a:gradFill>
              <a:ln w="9525">
                <a:noFill/>
                <a:round/>
                <a:headEnd/>
                <a:tailEnd/>
              </a:ln>
              <a:effectLst>
                <a:outerShdw dist="17961" dir="2700000" algn="ctr" rotWithShape="0">
                  <a:srgbClr val="080808">
                    <a:alpha val="50000"/>
                  </a:srgbClr>
                </a:outerShdw>
              </a:effectLst>
            </p:spPr>
            <p:txBody>
              <a:bodyPr wrap="none" anchor="ctr"/>
              <a:lstStyle/>
              <a:p>
                <a:pPr algn="r">
                  <a:defRPr/>
                </a:pPr>
                <a:endParaRPr lang="zh-CN" altLang="zh-CN" dirty="0">
                  <a:latin typeface="Arial" charset="0"/>
                  <a:ea typeface="黑体" pitchFamily="49" charset="-122"/>
                </a:endParaRPr>
              </a:p>
            </p:txBody>
          </p:sp>
          <p:sp>
            <p:nvSpPr>
              <p:cNvPr id="298004" name="AutoShape 20">
                <a:extLst>
                  <a:ext uri="{FF2B5EF4-FFF2-40B4-BE49-F238E27FC236}">
                    <a16:creationId xmlns:a16="http://schemas.microsoft.com/office/drawing/2014/main" id="{997281FE-AE6D-4F86-998E-CCEDD2AC4D30}"/>
                  </a:ext>
                </a:extLst>
              </p:cNvPr>
              <p:cNvSpPr>
                <a:spLocks noChangeArrowheads="1"/>
              </p:cNvSpPr>
              <p:nvPr/>
            </p:nvSpPr>
            <p:spPr bwMode="gray">
              <a:xfrm>
                <a:off x="658" y="2894"/>
                <a:ext cx="1031" cy="235"/>
              </a:xfrm>
              <a:prstGeom prst="roundRect">
                <a:avLst>
                  <a:gd name="adj" fmla="val 30769"/>
                </a:avLst>
              </a:prstGeom>
              <a:gradFill rotWithShape="1">
                <a:gsLst>
                  <a:gs pos="0">
                    <a:schemeClr val="hlink"/>
                  </a:gs>
                  <a:gs pos="100000">
                    <a:schemeClr val="hlink">
                      <a:gamma/>
                      <a:tint val="62353"/>
                      <a:invGamma/>
                    </a:schemeClr>
                  </a:gs>
                </a:gsLst>
                <a:lin ang="5400000" scaled="1"/>
              </a:gradFill>
              <a:ln w="9525">
                <a:noFill/>
                <a:round/>
                <a:headEnd/>
                <a:tailEnd/>
              </a:ln>
              <a:effectLst/>
            </p:spPr>
            <p:txBody>
              <a:bodyPr wrap="none" anchor="ctr"/>
              <a:lstStyle/>
              <a:p>
                <a:pPr algn="r">
                  <a:defRPr/>
                </a:pPr>
                <a:endParaRPr lang="zh-CN" altLang="zh-CN" dirty="0">
                  <a:latin typeface="Arial" charset="0"/>
                  <a:ea typeface="黑体" pitchFamily="49" charset="-122"/>
                </a:endParaRPr>
              </a:p>
            </p:txBody>
          </p:sp>
        </p:grpSp>
        <p:sp>
          <p:nvSpPr>
            <p:cNvPr id="30742" name="Text Box 28">
              <a:extLst>
                <a:ext uri="{FF2B5EF4-FFF2-40B4-BE49-F238E27FC236}">
                  <a16:creationId xmlns:a16="http://schemas.microsoft.com/office/drawing/2014/main" id="{9FEE1B77-7067-4F2D-9AFB-E020F9E64AD1}"/>
                </a:ext>
              </a:extLst>
            </p:cNvPr>
            <p:cNvSpPr txBox="1">
              <a:spLocks noChangeArrowheads="1"/>
            </p:cNvSpPr>
            <p:nvPr/>
          </p:nvSpPr>
          <p:spPr bwMode="gray">
            <a:xfrm>
              <a:off x="3616" y="3498"/>
              <a:ext cx="794" cy="404"/>
            </a:xfrm>
            <a:prstGeom prst="rect">
              <a:avLst/>
            </a:prstGeom>
            <a:noFill/>
            <a:ln>
              <a:noFill/>
            </a:ln>
            <a:effectLst>
              <a:outerShdw dist="17961" dir="2700000" algn="ctr" rotWithShape="0">
                <a:srgbClr val="080808"/>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lgn="ctr" eaLnBrk="1" hangingPunct="1">
                <a:spcBef>
                  <a:spcPct val="50000"/>
                </a:spcBef>
                <a:buClrTx/>
                <a:buSzTx/>
                <a:buFontTx/>
                <a:buNone/>
              </a:pPr>
              <a:r>
                <a:rPr lang="en-US" altLang="zh-CN" sz="3600" b="1">
                  <a:solidFill>
                    <a:srgbClr val="F8F8F8"/>
                  </a:solidFill>
                  <a:latin typeface="Arial" panose="020B0604020202020204" pitchFamily="34" charset="0"/>
                  <a:cs typeface="Arial" panose="020B0604020202020204" pitchFamily="34" charset="0"/>
                </a:rPr>
                <a:t>2015</a:t>
              </a:r>
            </a:p>
          </p:txBody>
        </p:sp>
        <p:grpSp>
          <p:nvGrpSpPr>
            <p:cNvPr id="30743" name="Group 62">
              <a:extLst>
                <a:ext uri="{FF2B5EF4-FFF2-40B4-BE49-F238E27FC236}">
                  <a16:creationId xmlns:a16="http://schemas.microsoft.com/office/drawing/2014/main" id="{A2238A99-7E63-42AB-9271-84DBAB57A5A3}"/>
                </a:ext>
              </a:extLst>
            </p:cNvPr>
            <p:cNvGrpSpPr>
              <a:grpSpLocks/>
            </p:cNvGrpSpPr>
            <p:nvPr/>
          </p:nvGrpSpPr>
          <p:grpSpPr bwMode="auto">
            <a:xfrm>
              <a:off x="3489" y="3381"/>
              <a:ext cx="976" cy="97"/>
              <a:chOff x="764" y="2737"/>
              <a:chExt cx="1032" cy="102"/>
            </a:xfrm>
          </p:grpSpPr>
          <p:sp>
            <p:nvSpPr>
              <p:cNvPr id="298047" name="AutoShape 63">
                <a:extLst>
                  <a:ext uri="{FF2B5EF4-FFF2-40B4-BE49-F238E27FC236}">
                    <a16:creationId xmlns:a16="http://schemas.microsoft.com/office/drawing/2014/main" id="{3D82BDB6-A331-40A9-9156-B7922626C07C}"/>
                  </a:ext>
                </a:extLst>
              </p:cNvPr>
              <p:cNvSpPr>
                <a:spLocks noChangeArrowheads="1"/>
              </p:cNvSpPr>
              <p:nvPr/>
            </p:nvSpPr>
            <p:spPr bwMode="gray">
              <a:xfrm>
                <a:off x="764" y="2737"/>
                <a:ext cx="1031" cy="102"/>
              </a:xfrm>
              <a:prstGeom prst="roundRect">
                <a:avLst>
                  <a:gd name="adj" fmla="val 20588"/>
                </a:avLst>
              </a:prstGeom>
              <a:gradFill rotWithShape="1">
                <a:gsLst>
                  <a:gs pos="0">
                    <a:schemeClr val="hlink">
                      <a:gamma/>
                      <a:shade val="85882"/>
                      <a:invGamma/>
                    </a:schemeClr>
                  </a:gs>
                  <a:gs pos="100000">
                    <a:schemeClr val="hlink"/>
                  </a:gs>
                </a:gsLst>
                <a:lin ang="5400000" scaled="1"/>
              </a:gradFill>
              <a:ln w="9525">
                <a:noFill/>
                <a:round/>
                <a:headEnd/>
                <a:tailEnd/>
              </a:ln>
              <a:effectLst>
                <a:outerShdw dist="17961" dir="2700000" algn="ctr" rotWithShape="0">
                  <a:srgbClr val="080808">
                    <a:alpha val="50000"/>
                  </a:srgbClr>
                </a:outerShdw>
              </a:effectLst>
            </p:spPr>
            <p:txBody>
              <a:bodyPr wrap="none" anchor="ctr"/>
              <a:lstStyle/>
              <a:p>
                <a:pPr algn="r">
                  <a:defRPr/>
                </a:pPr>
                <a:endParaRPr lang="zh-CN" altLang="zh-CN" dirty="0">
                  <a:latin typeface="Arial" charset="0"/>
                  <a:ea typeface="黑体" pitchFamily="49" charset="-122"/>
                </a:endParaRPr>
              </a:p>
            </p:txBody>
          </p:sp>
          <p:sp>
            <p:nvSpPr>
              <p:cNvPr id="298048" name="AutoShape 64">
                <a:extLst>
                  <a:ext uri="{FF2B5EF4-FFF2-40B4-BE49-F238E27FC236}">
                    <a16:creationId xmlns:a16="http://schemas.microsoft.com/office/drawing/2014/main" id="{F927E82E-063C-435E-ABCA-C3949981E46A}"/>
                  </a:ext>
                </a:extLst>
              </p:cNvPr>
              <p:cNvSpPr>
                <a:spLocks noChangeArrowheads="1"/>
              </p:cNvSpPr>
              <p:nvPr/>
            </p:nvSpPr>
            <p:spPr bwMode="gray">
              <a:xfrm>
                <a:off x="765" y="2737"/>
                <a:ext cx="1031" cy="41"/>
              </a:xfrm>
              <a:prstGeom prst="roundRect">
                <a:avLst>
                  <a:gd name="adj" fmla="val 50000"/>
                </a:avLst>
              </a:prstGeom>
              <a:gradFill rotWithShape="1">
                <a:gsLst>
                  <a:gs pos="0">
                    <a:schemeClr val="hlink"/>
                  </a:gs>
                  <a:gs pos="100000">
                    <a:schemeClr val="hlink">
                      <a:gamma/>
                      <a:tint val="69412"/>
                      <a:invGamma/>
                    </a:schemeClr>
                  </a:gs>
                </a:gsLst>
                <a:lin ang="5400000" scaled="1"/>
              </a:gradFill>
              <a:ln w="9525">
                <a:noFill/>
                <a:round/>
                <a:headEnd/>
                <a:tailEnd/>
              </a:ln>
              <a:effectLst/>
            </p:spPr>
            <p:txBody>
              <a:bodyPr wrap="none" anchor="ctr"/>
              <a:lstStyle/>
              <a:p>
                <a:pPr algn="r">
                  <a:defRPr/>
                </a:pPr>
                <a:endParaRPr lang="zh-CN" altLang="zh-CN" dirty="0">
                  <a:latin typeface="Arial" charset="0"/>
                  <a:ea typeface="黑体" pitchFamily="49" charset="-122"/>
                </a:endParaRPr>
              </a:p>
            </p:txBody>
          </p:sp>
        </p:grpSp>
        <p:grpSp>
          <p:nvGrpSpPr>
            <p:cNvPr id="30744" name="Group 80">
              <a:extLst>
                <a:ext uri="{FF2B5EF4-FFF2-40B4-BE49-F238E27FC236}">
                  <a16:creationId xmlns:a16="http://schemas.microsoft.com/office/drawing/2014/main" id="{6E5ECED8-1D1B-4262-A1F8-B4D5435274D2}"/>
                </a:ext>
              </a:extLst>
            </p:cNvPr>
            <p:cNvGrpSpPr>
              <a:grpSpLocks/>
            </p:cNvGrpSpPr>
            <p:nvPr/>
          </p:nvGrpSpPr>
          <p:grpSpPr bwMode="auto">
            <a:xfrm>
              <a:off x="3489" y="3278"/>
              <a:ext cx="976" cy="97"/>
              <a:chOff x="764" y="2737"/>
              <a:chExt cx="1032" cy="102"/>
            </a:xfrm>
          </p:grpSpPr>
          <p:sp>
            <p:nvSpPr>
              <p:cNvPr id="4" name="AutoShape 81">
                <a:extLst>
                  <a:ext uri="{FF2B5EF4-FFF2-40B4-BE49-F238E27FC236}">
                    <a16:creationId xmlns:a16="http://schemas.microsoft.com/office/drawing/2014/main" id="{B881D506-7583-4E0D-B3B1-A6B10D4116CE}"/>
                  </a:ext>
                </a:extLst>
              </p:cNvPr>
              <p:cNvSpPr>
                <a:spLocks noChangeArrowheads="1"/>
              </p:cNvSpPr>
              <p:nvPr/>
            </p:nvSpPr>
            <p:spPr bwMode="gray">
              <a:xfrm>
                <a:off x="764" y="2737"/>
                <a:ext cx="1031" cy="102"/>
              </a:xfrm>
              <a:prstGeom prst="roundRect">
                <a:avLst>
                  <a:gd name="adj" fmla="val 20588"/>
                </a:avLst>
              </a:prstGeom>
              <a:gradFill rotWithShape="1">
                <a:gsLst>
                  <a:gs pos="0">
                    <a:schemeClr val="hlink">
                      <a:gamma/>
                      <a:shade val="85882"/>
                      <a:invGamma/>
                    </a:schemeClr>
                  </a:gs>
                  <a:gs pos="100000">
                    <a:schemeClr val="hlink"/>
                  </a:gs>
                </a:gsLst>
                <a:lin ang="5400000" scaled="1"/>
              </a:gradFill>
              <a:ln w="9525">
                <a:noFill/>
                <a:round/>
                <a:headEnd/>
                <a:tailEnd/>
              </a:ln>
              <a:effectLst>
                <a:outerShdw dist="17961" dir="2700000" algn="ctr" rotWithShape="0">
                  <a:srgbClr val="080808">
                    <a:alpha val="50000"/>
                  </a:srgbClr>
                </a:outerShdw>
              </a:effectLst>
            </p:spPr>
            <p:txBody>
              <a:bodyPr wrap="none" anchor="ctr"/>
              <a:lstStyle/>
              <a:p>
                <a:pPr algn="r">
                  <a:defRPr/>
                </a:pPr>
                <a:endParaRPr lang="zh-CN" altLang="zh-CN" dirty="0">
                  <a:latin typeface="Arial" charset="0"/>
                  <a:ea typeface="黑体" pitchFamily="49" charset="-122"/>
                </a:endParaRPr>
              </a:p>
            </p:txBody>
          </p:sp>
          <p:sp>
            <p:nvSpPr>
              <p:cNvPr id="5" name="AutoShape 82">
                <a:extLst>
                  <a:ext uri="{FF2B5EF4-FFF2-40B4-BE49-F238E27FC236}">
                    <a16:creationId xmlns:a16="http://schemas.microsoft.com/office/drawing/2014/main" id="{7C5B3A6D-E836-48CA-9CBB-298337EE90D9}"/>
                  </a:ext>
                </a:extLst>
              </p:cNvPr>
              <p:cNvSpPr>
                <a:spLocks noChangeArrowheads="1"/>
              </p:cNvSpPr>
              <p:nvPr/>
            </p:nvSpPr>
            <p:spPr bwMode="gray">
              <a:xfrm>
                <a:off x="765" y="2737"/>
                <a:ext cx="1031" cy="41"/>
              </a:xfrm>
              <a:prstGeom prst="roundRect">
                <a:avLst>
                  <a:gd name="adj" fmla="val 50000"/>
                </a:avLst>
              </a:prstGeom>
              <a:gradFill rotWithShape="1">
                <a:gsLst>
                  <a:gs pos="0">
                    <a:schemeClr val="hlink"/>
                  </a:gs>
                  <a:gs pos="100000">
                    <a:schemeClr val="hlink">
                      <a:gamma/>
                      <a:tint val="69412"/>
                      <a:invGamma/>
                    </a:schemeClr>
                  </a:gs>
                </a:gsLst>
                <a:lin ang="5400000" scaled="1"/>
              </a:gradFill>
              <a:ln w="9525">
                <a:noFill/>
                <a:round/>
                <a:headEnd/>
                <a:tailEnd/>
              </a:ln>
              <a:effectLst/>
            </p:spPr>
            <p:txBody>
              <a:bodyPr wrap="none" anchor="ctr"/>
              <a:lstStyle/>
              <a:p>
                <a:pPr algn="r">
                  <a:defRPr/>
                </a:pPr>
                <a:endParaRPr lang="zh-CN" altLang="zh-CN" dirty="0">
                  <a:latin typeface="Arial" charset="0"/>
                  <a:ea typeface="黑体" pitchFamily="49" charset="-122"/>
                </a:endParaRPr>
              </a:p>
            </p:txBody>
          </p:sp>
        </p:grpSp>
        <p:grpSp>
          <p:nvGrpSpPr>
            <p:cNvPr id="30745" name="Group 80">
              <a:extLst>
                <a:ext uri="{FF2B5EF4-FFF2-40B4-BE49-F238E27FC236}">
                  <a16:creationId xmlns:a16="http://schemas.microsoft.com/office/drawing/2014/main" id="{4E96B1F6-ABB9-484B-AC7F-1136E49AF123}"/>
                </a:ext>
              </a:extLst>
            </p:cNvPr>
            <p:cNvGrpSpPr>
              <a:grpSpLocks/>
            </p:cNvGrpSpPr>
            <p:nvPr/>
          </p:nvGrpSpPr>
          <p:grpSpPr bwMode="auto">
            <a:xfrm>
              <a:off x="3470" y="3158"/>
              <a:ext cx="976" cy="97"/>
              <a:chOff x="764" y="2737"/>
              <a:chExt cx="1032" cy="102"/>
            </a:xfrm>
          </p:grpSpPr>
          <p:sp>
            <p:nvSpPr>
              <p:cNvPr id="28" name="AutoShape 81">
                <a:extLst>
                  <a:ext uri="{FF2B5EF4-FFF2-40B4-BE49-F238E27FC236}">
                    <a16:creationId xmlns:a16="http://schemas.microsoft.com/office/drawing/2014/main" id="{2BB9FCC1-93BE-4E64-A8CA-778AAA1CC206}"/>
                  </a:ext>
                </a:extLst>
              </p:cNvPr>
              <p:cNvSpPr>
                <a:spLocks noChangeArrowheads="1"/>
              </p:cNvSpPr>
              <p:nvPr/>
            </p:nvSpPr>
            <p:spPr bwMode="gray">
              <a:xfrm>
                <a:off x="764" y="2737"/>
                <a:ext cx="1031" cy="102"/>
              </a:xfrm>
              <a:prstGeom prst="roundRect">
                <a:avLst>
                  <a:gd name="adj" fmla="val 20588"/>
                </a:avLst>
              </a:prstGeom>
              <a:gradFill rotWithShape="1">
                <a:gsLst>
                  <a:gs pos="0">
                    <a:schemeClr val="hlink">
                      <a:gamma/>
                      <a:shade val="85882"/>
                      <a:invGamma/>
                    </a:schemeClr>
                  </a:gs>
                  <a:gs pos="100000">
                    <a:schemeClr val="hlink"/>
                  </a:gs>
                </a:gsLst>
                <a:lin ang="5400000" scaled="1"/>
              </a:gradFill>
              <a:ln w="9525">
                <a:noFill/>
                <a:round/>
                <a:headEnd/>
                <a:tailEnd/>
              </a:ln>
              <a:effectLst>
                <a:outerShdw dist="17961" dir="2700000" algn="ctr" rotWithShape="0">
                  <a:srgbClr val="080808">
                    <a:alpha val="50000"/>
                  </a:srgbClr>
                </a:outerShdw>
              </a:effectLst>
            </p:spPr>
            <p:txBody>
              <a:bodyPr wrap="none" anchor="ctr"/>
              <a:lstStyle/>
              <a:p>
                <a:pPr algn="r">
                  <a:defRPr/>
                </a:pPr>
                <a:endParaRPr lang="zh-CN" altLang="zh-CN" dirty="0">
                  <a:latin typeface="Arial" charset="0"/>
                  <a:ea typeface="黑体" pitchFamily="49" charset="-122"/>
                </a:endParaRPr>
              </a:p>
            </p:txBody>
          </p:sp>
          <p:sp>
            <p:nvSpPr>
              <p:cNvPr id="29" name="AutoShape 82">
                <a:extLst>
                  <a:ext uri="{FF2B5EF4-FFF2-40B4-BE49-F238E27FC236}">
                    <a16:creationId xmlns:a16="http://schemas.microsoft.com/office/drawing/2014/main" id="{70865ADD-288E-42BF-A6F4-45077EB42C53}"/>
                  </a:ext>
                </a:extLst>
              </p:cNvPr>
              <p:cNvSpPr>
                <a:spLocks noChangeArrowheads="1"/>
              </p:cNvSpPr>
              <p:nvPr/>
            </p:nvSpPr>
            <p:spPr bwMode="gray">
              <a:xfrm>
                <a:off x="765" y="2737"/>
                <a:ext cx="1031" cy="41"/>
              </a:xfrm>
              <a:prstGeom prst="roundRect">
                <a:avLst>
                  <a:gd name="adj" fmla="val 50000"/>
                </a:avLst>
              </a:prstGeom>
              <a:gradFill rotWithShape="1">
                <a:gsLst>
                  <a:gs pos="0">
                    <a:schemeClr val="hlink"/>
                  </a:gs>
                  <a:gs pos="100000">
                    <a:schemeClr val="hlink">
                      <a:gamma/>
                      <a:tint val="69412"/>
                      <a:invGamma/>
                    </a:schemeClr>
                  </a:gs>
                </a:gsLst>
                <a:lin ang="5400000" scaled="1"/>
              </a:gradFill>
              <a:ln w="9525">
                <a:noFill/>
                <a:round/>
                <a:headEnd/>
                <a:tailEnd/>
              </a:ln>
              <a:effectLst/>
            </p:spPr>
            <p:txBody>
              <a:bodyPr wrap="none" anchor="ctr"/>
              <a:lstStyle/>
              <a:p>
                <a:pPr algn="r">
                  <a:defRPr/>
                </a:pPr>
                <a:endParaRPr lang="zh-CN" altLang="zh-CN" dirty="0">
                  <a:latin typeface="Arial" charset="0"/>
                  <a:ea typeface="黑体" pitchFamily="49" charset="-122"/>
                </a:endParaRPr>
              </a:p>
            </p:txBody>
          </p:sp>
        </p:grpSp>
        <p:grpSp>
          <p:nvGrpSpPr>
            <p:cNvPr id="30746" name="Group 80">
              <a:extLst>
                <a:ext uri="{FF2B5EF4-FFF2-40B4-BE49-F238E27FC236}">
                  <a16:creationId xmlns:a16="http://schemas.microsoft.com/office/drawing/2014/main" id="{BD545EC0-BD48-4DDC-BB87-B5664BAE2D31}"/>
                </a:ext>
              </a:extLst>
            </p:cNvPr>
            <p:cNvGrpSpPr>
              <a:grpSpLocks/>
            </p:cNvGrpSpPr>
            <p:nvPr/>
          </p:nvGrpSpPr>
          <p:grpSpPr bwMode="auto">
            <a:xfrm>
              <a:off x="3470" y="3022"/>
              <a:ext cx="976" cy="97"/>
              <a:chOff x="764" y="2737"/>
              <a:chExt cx="1032" cy="102"/>
            </a:xfrm>
          </p:grpSpPr>
          <p:sp>
            <p:nvSpPr>
              <p:cNvPr id="30" name="AutoShape 81">
                <a:extLst>
                  <a:ext uri="{FF2B5EF4-FFF2-40B4-BE49-F238E27FC236}">
                    <a16:creationId xmlns:a16="http://schemas.microsoft.com/office/drawing/2014/main" id="{455CCD5A-1111-4D3A-A7F8-A124BD263F52}"/>
                  </a:ext>
                </a:extLst>
              </p:cNvPr>
              <p:cNvSpPr>
                <a:spLocks noChangeArrowheads="1"/>
              </p:cNvSpPr>
              <p:nvPr/>
            </p:nvSpPr>
            <p:spPr bwMode="gray">
              <a:xfrm>
                <a:off x="764" y="2737"/>
                <a:ext cx="1031" cy="102"/>
              </a:xfrm>
              <a:prstGeom prst="roundRect">
                <a:avLst>
                  <a:gd name="adj" fmla="val 20588"/>
                </a:avLst>
              </a:prstGeom>
              <a:gradFill rotWithShape="1">
                <a:gsLst>
                  <a:gs pos="0">
                    <a:schemeClr val="hlink">
                      <a:gamma/>
                      <a:shade val="85882"/>
                      <a:invGamma/>
                    </a:schemeClr>
                  </a:gs>
                  <a:gs pos="100000">
                    <a:schemeClr val="hlink"/>
                  </a:gs>
                </a:gsLst>
                <a:lin ang="5400000" scaled="1"/>
              </a:gradFill>
              <a:ln w="9525">
                <a:noFill/>
                <a:round/>
                <a:headEnd/>
                <a:tailEnd/>
              </a:ln>
              <a:effectLst>
                <a:outerShdw dist="17961" dir="2700000" algn="ctr" rotWithShape="0">
                  <a:srgbClr val="080808">
                    <a:alpha val="50000"/>
                  </a:srgbClr>
                </a:outerShdw>
              </a:effectLst>
            </p:spPr>
            <p:txBody>
              <a:bodyPr wrap="none" anchor="ctr"/>
              <a:lstStyle/>
              <a:p>
                <a:pPr algn="r">
                  <a:defRPr/>
                </a:pPr>
                <a:endParaRPr lang="zh-CN" altLang="zh-CN" dirty="0">
                  <a:latin typeface="Arial" charset="0"/>
                  <a:ea typeface="黑体" pitchFamily="49" charset="-122"/>
                </a:endParaRPr>
              </a:p>
            </p:txBody>
          </p:sp>
          <p:sp>
            <p:nvSpPr>
              <p:cNvPr id="31" name="AutoShape 82">
                <a:extLst>
                  <a:ext uri="{FF2B5EF4-FFF2-40B4-BE49-F238E27FC236}">
                    <a16:creationId xmlns:a16="http://schemas.microsoft.com/office/drawing/2014/main" id="{50D0D1D4-7494-43C3-AF9B-6F7CFAA786B1}"/>
                  </a:ext>
                </a:extLst>
              </p:cNvPr>
              <p:cNvSpPr>
                <a:spLocks noChangeArrowheads="1"/>
              </p:cNvSpPr>
              <p:nvPr/>
            </p:nvSpPr>
            <p:spPr bwMode="gray">
              <a:xfrm>
                <a:off x="765" y="2737"/>
                <a:ext cx="1031" cy="41"/>
              </a:xfrm>
              <a:prstGeom prst="roundRect">
                <a:avLst>
                  <a:gd name="adj" fmla="val 50000"/>
                </a:avLst>
              </a:prstGeom>
              <a:gradFill rotWithShape="1">
                <a:gsLst>
                  <a:gs pos="0">
                    <a:schemeClr val="hlink"/>
                  </a:gs>
                  <a:gs pos="100000">
                    <a:schemeClr val="hlink">
                      <a:gamma/>
                      <a:tint val="69412"/>
                      <a:invGamma/>
                    </a:schemeClr>
                  </a:gs>
                </a:gsLst>
                <a:lin ang="5400000" scaled="1"/>
              </a:gradFill>
              <a:ln w="9525">
                <a:noFill/>
                <a:round/>
                <a:headEnd/>
                <a:tailEnd/>
              </a:ln>
              <a:effectLst/>
            </p:spPr>
            <p:txBody>
              <a:bodyPr wrap="none" anchor="ctr"/>
              <a:lstStyle/>
              <a:p>
                <a:pPr algn="r">
                  <a:defRPr/>
                </a:pPr>
                <a:endParaRPr lang="zh-CN" altLang="zh-CN" dirty="0">
                  <a:latin typeface="Arial" charset="0"/>
                  <a:ea typeface="黑体" pitchFamily="49" charset="-122"/>
                </a:endParaRPr>
              </a:p>
            </p:txBody>
          </p:sp>
        </p:grpSp>
        <p:grpSp>
          <p:nvGrpSpPr>
            <p:cNvPr id="30747" name="Group 80">
              <a:extLst>
                <a:ext uri="{FF2B5EF4-FFF2-40B4-BE49-F238E27FC236}">
                  <a16:creationId xmlns:a16="http://schemas.microsoft.com/office/drawing/2014/main" id="{706D6950-332C-4D71-A91F-EC9B60AF7867}"/>
                </a:ext>
              </a:extLst>
            </p:cNvPr>
            <p:cNvGrpSpPr>
              <a:grpSpLocks/>
            </p:cNvGrpSpPr>
            <p:nvPr/>
          </p:nvGrpSpPr>
          <p:grpSpPr bwMode="auto">
            <a:xfrm>
              <a:off x="3470" y="2886"/>
              <a:ext cx="976" cy="97"/>
              <a:chOff x="764" y="2737"/>
              <a:chExt cx="1032" cy="102"/>
            </a:xfrm>
          </p:grpSpPr>
          <p:sp>
            <p:nvSpPr>
              <p:cNvPr id="62560" name="AutoShape 81">
                <a:extLst>
                  <a:ext uri="{FF2B5EF4-FFF2-40B4-BE49-F238E27FC236}">
                    <a16:creationId xmlns:a16="http://schemas.microsoft.com/office/drawing/2014/main" id="{6FA3437E-54D2-4794-9B11-945B9AF4D590}"/>
                  </a:ext>
                </a:extLst>
              </p:cNvPr>
              <p:cNvSpPr>
                <a:spLocks noChangeArrowheads="1"/>
              </p:cNvSpPr>
              <p:nvPr/>
            </p:nvSpPr>
            <p:spPr bwMode="gray">
              <a:xfrm>
                <a:off x="764" y="2737"/>
                <a:ext cx="1031" cy="102"/>
              </a:xfrm>
              <a:prstGeom prst="roundRect">
                <a:avLst>
                  <a:gd name="adj" fmla="val 20588"/>
                </a:avLst>
              </a:prstGeom>
              <a:gradFill rotWithShape="1">
                <a:gsLst>
                  <a:gs pos="0">
                    <a:schemeClr val="hlink">
                      <a:gamma/>
                      <a:shade val="85882"/>
                      <a:invGamma/>
                    </a:schemeClr>
                  </a:gs>
                  <a:gs pos="100000">
                    <a:schemeClr val="hlink"/>
                  </a:gs>
                </a:gsLst>
                <a:lin ang="5400000" scaled="1"/>
              </a:gradFill>
              <a:ln w="9525">
                <a:noFill/>
                <a:round/>
                <a:headEnd/>
                <a:tailEnd/>
              </a:ln>
              <a:effectLst>
                <a:outerShdw dist="17961" dir="2700000" algn="ctr" rotWithShape="0">
                  <a:srgbClr val="080808">
                    <a:alpha val="50000"/>
                  </a:srgbClr>
                </a:outerShdw>
              </a:effectLst>
            </p:spPr>
            <p:txBody>
              <a:bodyPr wrap="none" anchor="ctr"/>
              <a:lstStyle/>
              <a:p>
                <a:pPr algn="r">
                  <a:defRPr/>
                </a:pPr>
                <a:endParaRPr lang="zh-CN" altLang="zh-CN" dirty="0">
                  <a:latin typeface="Arial" charset="0"/>
                  <a:ea typeface="黑体" pitchFamily="49" charset="-122"/>
                </a:endParaRPr>
              </a:p>
            </p:txBody>
          </p:sp>
          <p:sp>
            <p:nvSpPr>
              <p:cNvPr id="62562" name="AutoShape 82">
                <a:extLst>
                  <a:ext uri="{FF2B5EF4-FFF2-40B4-BE49-F238E27FC236}">
                    <a16:creationId xmlns:a16="http://schemas.microsoft.com/office/drawing/2014/main" id="{A7F5EBFB-4076-4DD8-991E-8E598D5B7C20}"/>
                  </a:ext>
                </a:extLst>
              </p:cNvPr>
              <p:cNvSpPr>
                <a:spLocks noChangeArrowheads="1"/>
              </p:cNvSpPr>
              <p:nvPr/>
            </p:nvSpPr>
            <p:spPr bwMode="gray">
              <a:xfrm>
                <a:off x="765" y="2737"/>
                <a:ext cx="1031" cy="41"/>
              </a:xfrm>
              <a:prstGeom prst="roundRect">
                <a:avLst>
                  <a:gd name="adj" fmla="val 50000"/>
                </a:avLst>
              </a:prstGeom>
              <a:gradFill rotWithShape="1">
                <a:gsLst>
                  <a:gs pos="0">
                    <a:schemeClr val="hlink"/>
                  </a:gs>
                  <a:gs pos="100000">
                    <a:schemeClr val="hlink">
                      <a:gamma/>
                      <a:tint val="69412"/>
                      <a:invGamma/>
                    </a:schemeClr>
                  </a:gs>
                </a:gsLst>
                <a:lin ang="5400000" scaled="1"/>
              </a:gradFill>
              <a:ln w="9525">
                <a:noFill/>
                <a:round/>
                <a:headEnd/>
                <a:tailEnd/>
              </a:ln>
              <a:effectLst/>
            </p:spPr>
            <p:txBody>
              <a:bodyPr wrap="none" anchor="ctr"/>
              <a:lstStyle/>
              <a:p>
                <a:pPr algn="r">
                  <a:defRPr/>
                </a:pPr>
                <a:endParaRPr lang="zh-CN" altLang="zh-CN" dirty="0">
                  <a:latin typeface="Arial" charset="0"/>
                  <a:ea typeface="黑体" pitchFamily="49" charset="-122"/>
                </a:endParaRPr>
              </a:p>
            </p:txBody>
          </p:sp>
        </p:grpSp>
        <p:grpSp>
          <p:nvGrpSpPr>
            <p:cNvPr id="30748" name="Group 80">
              <a:extLst>
                <a:ext uri="{FF2B5EF4-FFF2-40B4-BE49-F238E27FC236}">
                  <a16:creationId xmlns:a16="http://schemas.microsoft.com/office/drawing/2014/main" id="{6030344D-9B8C-487F-9F49-9C8ABDF9E4DB}"/>
                </a:ext>
              </a:extLst>
            </p:cNvPr>
            <p:cNvGrpSpPr>
              <a:grpSpLocks/>
            </p:cNvGrpSpPr>
            <p:nvPr/>
          </p:nvGrpSpPr>
          <p:grpSpPr bwMode="auto">
            <a:xfrm>
              <a:off x="3470" y="2750"/>
              <a:ext cx="976" cy="97"/>
              <a:chOff x="764" y="2737"/>
              <a:chExt cx="1032" cy="102"/>
            </a:xfrm>
          </p:grpSpPr>
          <p:sp>
            <p:nvSpPr>
              <p:cNvPr id="62563" name="AutoShape 81">
                <a:extLst>
                  <a:ext uri="{FF2B5EF4-FFF2-40B4-BE49-F238E27FC236}">
                    <a16:creationId xmlns:a16="http://schemas.microsoft.com/office/drawing/2014/main" id="{4CFCCE8D-A063-427F-9009-3F06222F1919}"/>
                  </a:ext>
                </a:extLst>
              </p:cNvPr>
              <p:cNvSpPr>
                <a:spLocks noChangeArrowheads="1"/>
              </p:cNvSpPr>
              <p:nvPr/>
            </p:nvSpPr>
            <p:spPr bwMode="gray">
              <a:xfrm>
                <a:off x="764" y="2737"/>
                <a:ext cx="1031" cy="102"/>
              </a:xfrm>
              <a:prstGeom prst="roundRect">
                <a:avLst>
                  <a:gd name="adj" fmla="val 20588"/>
                </a:avLst>
              </a:prstGeom>
              <a:gradFill rotWithShape="1">
                <a:gsLst>
                  <a:gs pos="0">
                    <a:schemeClr val="hlink">
                      <a:gamma/>
                      <a:shade val="85882"/>
                      <a:invGamma/>
                    </a:schemeClr>
                  </a:gs>
                  <a:gs pos="100000">
                    <a:schemeClr val="hlink"/>
                  </a:gs>
                </a:gsLst>
                <a:lin ang="5400000" scaled="1"/>
              </a:gradFill>
              <a:ln w="9525">
                <a:noFill/>
                <a:round/>
                <a:headEnd/>
                <a:tailEnd/>
              </a:ln>
              <a:effectLst>
                <a:outerShdw dist="17961" dir="2700000" algn="ctr" rotWithShape="0">
                  <a:srgbClr val="080808">
                    <a:alpha val="50000"/>
                  </a:srgbClr>
                </a:outerShdw>
              </a:effectLst>
            </p:spPr>
            <p:txBody>
              <a:bodyPr wrap="none" anchor="ctr"/>
              <a:lstStyle/>
              <a:p>
                <a:pPr algn="r">
                  <a:defRPr/>
                </a:pPr>
                <a:endParaRPr lang="zh-CN" altLang="zh-CN" dirty="0">
                  <a:latin typeface="Arial" charset="0"/>
                  <a:ea typeface="黑体" pitchFamily="49" charset="-122"/>
                </a:endParaRPr>
              </a:p>
            </p:txBody>
          </p:sp>
          <p:sp>
            <p:nvSpPr>
              <p:cNvPr id="62564" name="AutoShape 82">
                <a:extLst>
                  <a:ext uri="{FF2B5EF4-FFF2-40B4-BE49-F238E27FC236}">
                    <a16:creationId xmlns:a16="http://schemas.microsoft.com/office/drawing/2014/main" id="{E182A995-9EAA-4197-80E1-F46E899F8BC0}"/>
                  </a:ext>
                </a:extLst>
              </p:cNvPr>
              <p:cNvSpPr>
                <a:spLocks noChangeArrowheads="1"/>
              </p:cNvSpPr>
              <p:nvPr/>
            </p:nvSpPr>
            <p:spPr bwMode="gray">
              <a:xfrm>
                <a:off x="765" y="2737"/>
                <a:ext cx="1031" cy="41"/>
              </a:xfrm>
              <a:prstGeom prst="roundRect">
                <a:avLst>
                  <a:gd name="adj" fmla="val 50000"/>
                </a:avLst>
              </a:prstGeom>
              <a:gradFill rotWithShape="1">
                <a:gsLst>
                  <a:gs pos="0">
                    <a:schemeClr val="hlink"/>
                  </a:gs>
                  <a:gs pos="100000">
                    <a:schemeClr val="hlink">
                      <a:gamma/>
                      <a:tint val="69412"/>
                      <a:invGamma/>
                    </a:schemeClr>
                  </a:gs>
                </a:gsLst>
                <a:lin ang="5400000" scaled="1"/>
              </a:gradFill>
              <a:ln w="9525">
                <a:noFill/>
                <a:round/>
                <a:headEnd/>
                <a:tailEnd/>
              </a:ln>
              <a:effectLst/>
            </p:spPr>
            <p:txBody>
              <a:bodyPr wrap="none" anchor="ctr"/>
              <a:lstStyle/>
              <a:p>
                <a:pPr algn="r">
                  <a:defRPr/>
                </a:pPr>
                <a:endParaRPr lang="zh-CN" altLang="zh-CN" dirty="0">
                  <a:latin typeface="Arial" charset="0"/>
                  <a:ea typeface="黑体" pitchFamily="49" charset="-122"/>
                </a:endParaRPr>
              </a:p>
            </p:txBody>
          </p:sp>
        </p:grpSp>
        <p:grpSp>
          <p:nvGrpSpPr>
            <p:cNvPr id="30749" name="Group 80">
              <a:extLst>
                <a:ext uri="{FF2B5EF4-FFF2-40B4-BE49-F238E27FC236}">
                  <a16:creationId xmlns:a16="http://schemas.microsoft.com/office/drawing/2014/main" id="{875A551D-7343-43F0-B820-7B5F2AE2FD89}"/>
                </a:ext>
              </a:extLst>
            </p:cNvPr>
            <p:cNvGrpSpPr>
              <a:grpSpLocks/>
            </p:cNvGrpSpPr>
            <p:nvPr/>
          </p:nvGrpSpPr>
          <p:grpSpPr bwMode="auto">
            <a:xfrm>
              <a:off x="3470" y="2614"/>
              <a:ext cx="976" cy="97"/>
              <a:chOff x="764" y="2737"/>
              <a:chExt cx="1032" cy="102"/>
            </a:xfrm>
          </p:grpSpPr>
          <p:sp>
            <p:nvSpPr>
              <p:cNvPr id="62565" name="AutoShape 81">
                <a:extLst>
                  <a:ext uri="{FF2B5EF4-FFF2-40B4-BE49-F238E27FC236}">
                    <a16:creationId xmlns:a16="http://schemas.microsoft.com/office/drawing/2014/main" id="{2CADC554-7BA2-4A63-BBFF-CC2A8C06D12D}"/>
                  </a:ext>
                </a:extLst>
              </p:cNvPr>
              <p:cNvSpPr>
                <a:spLocks noChangeArrowheads="1"/>
              </p:cNvSpPr>
              <p:nvPr/>
            </p:nvSpPr>
            <p:spPr bwMode="gray">
              <a:xfrm>
                <a:off x="764" y="2737"/>
                <a:ext cx="1031" cy="102"/>
              </a:xfrm>
              <a:prstGeom prst="roundRect">
                <a:avLst>
                  <a:gd name="adj" fmla="val 20588"/>
                </a:avLst>
              </a:prstGeom>
              <a:gradFill rotWithShape="1">
                <a:gsLst>
                  <a:gs pos="0">
                    <a:schemeClr val="hlink">
                      <a:gamma/>
                      <a:shade val="85882"/>
                      <a:invGamma/>
                    </a:schemeClr>
                  </a:gs>
                  <a:gs pos="100000">
                    <a:schemeClr val="hlink"/>
                  </a:gs>
                </a:gsLst>
                <a:lin ang="5400000" scaled="1"/>
              </a:gradFill>
              <a:ln w="9525">
                <a:noFill/>
                <a:round/>
                <a:headEnd/>
                <a:tailEnd/>
              </a:ln>
              <a:effectLst>
                <a:outerShdw dist="17961" dir="2700000" algn="ctr" rotWithShape="0">
                  <a:srgbClr val="080808">
                    <a:alpha val="50000"/>
                  </a:srgbClr>
                </a:outerShdw>
              </a:effectLst>
            </p:spPr>
            <p:txBody>
              <a:bodyPr wrap="none" anchor="ctr"/>
              <a:lstStyle/>
              <a:p>
                <a:pPr algn="r">
                  <a:defRPr/>
                </a:pPr>
                <a:endParaRPr lang="zh-CN" altLang="zh-CN" dirty="0">
                  <a:latin typeface="Arial" charset="0"/>
                  <a:ea typeface="黑体" pitchFamily="49" charset="-122"/>
                </a:endParaRPr>
              </a:p>
            </p:txBody>
          </p:sp>
          <p:sp>
            <p:nvSpPr>
              <p:cNvPr id="62566" name="AutoShape 82">
                <a:extLst>
                  <a:ext uri="{FF2B5EF4-FFF2-40B4-BE49-F238E27FC236}">
                    <a16:creationId xmlns:a16="http://schemas.microsoft.com/office/drawing/2014/main" id="{C756579B-DA49-4540-BB0B-0FCA8AABBE06}"/>
                  </a:ext>
                </a:extLst>
              </p:cNvPr>
              <p:cNvSpPr>
                <a:spLocks noChangeArrowheads="1"/>
              </p:cNvSpPr>
              <p:nvPr/>
            </p:nvSpPr>
            <p:spPr bwMode="gray">
              <a:xfrm>
                <a:off x="765" y="2737"/>
                <a:ext cx="1031" cy="41"/>
              </a:xfrm>
              <a:prstGeom prst="roundRect">
                <a:avLst>
                  <a:gd name="adj" fmla="val 50000"/>
                </a:avLst>
              </a:prstGeom>
              <a:gradFill rotWithShape="1">
                <a:gsLst>
                  <a:gs pos="0">
                    <a:schemeClr val="hlink"/>
                  </a:gs>
                  <a:gs pos="100000">
                    <a:schemeClr val="hlink">
                      <a:gamma/>
                      <a:tint val="69412"/>
                      <a:invGamma/>
                    </a:schemeClr>
                  </a:gs>
                </a:gsLst>
                <a:lin ang="5400000" scaled="1"/>
              </a:gradFill>
              <a:ln w="9525">
                <a:noFill/>
                <a:round/>
                <a:headEnd/>
                <a:tailEnd/>
              </a:ln>
              <a:effectLst/>
            </p:spPr>
            <p:txBody>
              <a:bodyPr wrap="none" anchor="ctr"/>
              <a:lstStyle/>
              <a:p>
                <a:pPr algn="r">
                  <a:defRPr/>
                </a:pPr>
                <a:endParaRPr lang="zh-CN" altLang="zh-CN" dirty="0">
                  <a:latin typeface="Arial" charset="0"/>
                  <a:ea typeface="黑体" pitchFamily="49" charset="-122"/>
                </a:endParaRPr>
              </a:p>
            </p:txBody>
          </p:sp>
        </p:grpSp>
        <p:grpSp>
          <p:nvGrpSpPr>
            <p:cNvPr id="30750" name="Group 80">
              <a:extLst>
                <a:ext uri="{FF2B5EF4-FFF2-40B4-BE49-F238E27FC236}">
                  <a16:creationId xmlns:a16="http://schemas.microsoft.com/office/drawing/2014/main" id="{5EAF00C0-5890-4F35-BCB7-953A56183368}"/>
                </a:ext>
              </a:extLst>
            </p:cNvPr>
            <p:cNvGrpSpPr>
              <a:grpSpLocks/>
            </p:cNvGrpSpPr>
            <p:nvPr/>
          </p:nvGrpSpPr>
          <p:grpSpPr bwMode="auto">
            <a:xfrm>
              <a:off x="3470" y="2523"/>
              <a:ext cx="976" cy="97"/>
              <a:chOff x="764" y="2737"/>
              <a:chExt cx="1032" cy="102"/>
            </a:xfrm>
          </p:grpSpPr>
          <p:sp>
            <p:nvSpPr>
              <p:cNvPr id="62567" name="AutoShape 81">
                <a:extLst>
                  <a:ext uri="{FF2B5EF4-FFF2-40B4-BE49-F238E27FC236}">
                    <a16:creationId xmlns:a16="http://schemas.microsoft.com/office/drawing/2014/main" id="{6BDF8CDA-95B4-426B-A81B-FC24377D853B}"/>
                  </a:ext>
                </a:extLst>
              </p:cNvPr>
              <p:cNvSpPr>
                <a:spLocks noChangeArrowheads="1"/>
              </p:cNvSpPr>
              <p:nvPr/>
            </p:nvSpPr>
            <p:spPr bwMode="gray">
              <a:xfrm>
                <a:off x="764" y="2737"/>
                <a:ext cx="1031" cy="102"/>
              </a:xfrm>
              <a:prstGeom prst="roundRect">
                <a:avLst>
                  <a:gd name="adj" fmla="val 20588"/>
                </a:avLst>
              </a:prstGeom>
              <a:gradFill rotWithShape="1">
                <a:gsLst>
                  <a:gs pos="0">
                    <a:schemeClr val="hlink">
                      <a:gamma/>
                      <a:shade val="85882"/>
                      <a:invGamma/>
                    </a:schemeClr>
                  </a:gs>
                  <a:gs pos="100000">
                    <a:schemeClr val="hlink"/>
                  </a:gs>
                </a:gsLst>
                <a:lin ang="5400000" scaled="1"/>
              </a:gradFill>
              <a:ln w="9525">
                <a:noFill/>
                <a:round/>
                <a:headEnd/>
                <a:tailEnd/>
              </a:ln>
              <a:effectLst>
                <a:outerShdw dist="17961" dir="2700000" algn="ctr" rotWithShape="0">
                  <a:srgbClr val="080808">
                    <a:alpha val="50000"/>
                  </a:srgbClr>
                </a:outerShdw>
              </a:effectLst>
            </p:spPr>
            <p:txBody>
              <a:bodyPr wrap="none" anchor="ctr"/>
              <a:lstStyle/>
              <a:p>
                <a:pPr algn="r">
                  <a:defRPr/>
                </a:pPr>
                <a:endParaRPr lang="zh-CN" altLang="zh-CN" dirty="0">
                  <a:latin typeface="Arial" charset="0"/>
                  <a:ea typeface="黑体" pitchFamily="49" charset="-122"/>
                </a:endParaRPr>
              </a:p>
            </p:txBody>
          </p:sp>
          <p:sp>
            <p:nvSpPr>
              <p:cNvPr id="62568" name="AutoShape 82">
                <a:extLst>
                  <a:ext uri="{FF2B5EF4-FFF2-40B4-BE49-F238E27FC236}">
                    <a16:creationId xmlns:a16="http://schemas.microsoft.com/office/drawing/2014/main" id="{13369A53-7724-433C-84AB-96B08870197D}"/>
                  </a:ext>
                </a:extLst>
              </p:cNvPr>
              <p:cNvSpPr>
                <a:spLocks noChangeArrowheads="1"/>
              </p:cNvSpPr>
              <p:nvPr/>
            </p:nvSpPr>
            <p:spPr bwMode="gray">
              <a:xfrm>
                <a:off x="765" y="2737"/>
                <a:ext cx="1031" cy="41"/>
              </a:xfrm>
              <a:prstGeom prst="roundRect">
                <a:avLst>
                  <a:gd name="adj" fmla="val 50000"/>
                </a:avLst>
              </a:prstGeom>
              <a:gradFill rotWithShape="1">
                <a:gsLst>
                  <a:gs pos="0">
                    <a:schemeClr val="hlink"/>
                  </a:gs>
                  <a:gs pos="100000">
                    <a:schemeClr val="hlink">
                      <a:gamma/>
                      <a:tint val="69412"/>
                      <a:invGamma/>
                    </a:schemeClr>
                  </a:gs>
                </a:gsLst>
                <a:lin ang="5400000" scaled="1"/>
              </a:gradFill>
              <a:ln w="9525">
                <a:noFill/>
                <a:round/>
                <a:headEnd/>
                <a:tailEnd/>
              </a:ln>
              <a:effectLst/>
            </p:spPr>
            <p:txBody>
              <a:bodyPr wrap="none" anchor="ctr"/>
              <a:lstStyle/>
              <a:p>
                <a:pPr algn="r">
                  <a:defRPr/>
                </a:pPr>
                <a:endParaRPr lang="zh-CN" altLang="zh-CN" dirty="0">
                  <a:latin typeface="Arial" charset="0"/>
                  <a:ea typeface="黑体" pitchFamily="49" charset="-122"/>
                </a:endParaRPr>
              </a:p>
            </p:txBody>
          </p:sp>
        </p:grpSp>
        <p:grpSp>
          <p:nvGrpSpPr>
            <p:cNvPr id="30751" name="Group 80">
              <a:extLst>
                <a:ext uri="{FF2B5EF4-FFF2-40B4-BE49-F238E27FC236}">
                  <a16:creationId xmlns:a16="http://schemas.microsoft.com/office/drawing/2014/main" id="{BE716D85-DB50-4B7C-9802-85C4460F60DA}"/>
                </a:ext>
              </a:extLst>
            </p:cNvPr>
            <p:cNvGrpSpPr>
              <a:grpSpLocks/>
            </p:cNvGrpSpPr>
            <p:nvPr/>
          </p:nvGrpSpPr>
          <p:grpSpPr bwMode="auto">
            <a:xfrm>
              <a:off x="3470" y="2387"/>
              <a:ext cx="976" cy="97"/>
              <a:chOff x="764" y="2737"/>
              <a:chExt cx="1032" cy="102"/>
            </a:xfrm>
          </p:grpSpPr>
          <p:sp>
            <p:nvSpPr>
              <p:cNvPr id="62569" name="AutoShape 81">
                <a:extLst>
                  <a:ext uri="{FF2B5EF4-FFF2-40B4-BE49-F238E27FC236}">
                    <a16:creationId xmlns:a16="http://schemas.microsoft.com/office/drawing/2014/main" id="{E40DEAF5-DD83-46D8-9E53-1E6F3737B425}"/>
                  </a:ext>
                </a:extLst>
              </p:cNvPr>
              <p:cNvSpPr>
                <a:spLocks noChangeArrowheads="1"/>
              </p:cNvSpPr>
              <p:nvPr/>
            </p:nvSpPr>
            <p:spPr bwMode="gray">
              <a:xfrm>
                <a:off x="764" y="2737"/>
                <a:ext cx="1031" cy="102"/>
              </a:xfrm>
              <a:prstGeom prst="roundRect">
                <a:avLst>
                  <a:gd name="adj" fmla="val 20588"/>
                </a:avLst>
              </a:prstGeom>
              <a:gradFill rotWithShape="1">
                <a:gsLst>
                  <a:gs pos="0">
                    <a:schemeClr val="hlink">
                      <a:gamma/>
                      <a:shade val="85882"/>
                      <a:invGamma/>
                    </a:schemeClr>
                  </a:gs>
                  <a:gs pos="100000">
                    <a:schemeClr val="hlink"/>
                  </a:gs>
                </a:gsLst>
                <a:lin ang="5400000" scaled="1"/>
              </a:gradFill>
              <a:ln w="9525">
                <a:noFill/>
                <a:round/>
                <a:headEnd/>
                <a:tailEnd/>
              </a:ln>
              <a:effectLst>
                <a:outerShdw dist="17961" dir="2700000" algn="ctr" rotWithShape="0">
                  <a:srgbClr val="080808">
                    <a:alpha val="50000"/>
                  </a:srgbClr>
                </a:outerShdw>
              </a:effectLst>
            </p:spPr>
            <p:txBody>
              <a:bodyPr wrap="none" anchor="ctr"/>
              <a:lstStyle/>
              <a:p>
                <a:pPr algn="r">
                  <a:defRPr/>
                </a:pPr>
                <a:endParaRPr lang="zh-CN" altLang="zh-CN" dirty="0">
                  <a:latin typeface="Arial" charset="0"/>
                  <a:ea typeface="黑体" pitchFamily="49" charset="-122"/>
                </a:endParaRPr>
              </a:p>
            </p:txBody>
          </p:sp>
          <p:sp>
            <p:nvSpPr>
              <p:cNvPr id="62570" name="AutoShape 82">
                <a:extLst>
                  <a:ext uri="{FF2B5EF4-FFF2-40B4-BE49-F238E27FC236}">
                    <a16:creationId xmlns:a16="http://schemas.microsoft.com/office/drawing/2014/main" id="{A74287B5-71B3-4FA2-8229-6A5740EC0D60}"/>
                  </a:ext>
                </a:extLst>
              </p:cNvPr>
              <p:cNvSpPr>
                <a:spLocks noChangeArrowheads="1"/>
              </p:cNvSpPr>
              <p:nvPr/>
            </p:nvSpPr>
            <p:spPr bwMode="gray">
              <a:xfrm>
                <a:off x="765" y="2737"/>
                <a:ext cx="1031" cy="41"/>
              </a:xfrm>
              <a:prstGeom prst="roundRect">
                <a:avLst>
                  <a:gd name="adj" fmla="val 50000"/>
                </a:avLst>
              </a:prstGeom>
              <a:gradFill rotWithShape="1">
                <a:gsLst>
                  <a:gs pos="0">
                    <a:schemeClr val="hlink"/>
                  </a:gs>
                  <a:gs pos="100000">
                    <a:schemeClr val="hlink">
                      <a:gamma/>
                      <a:tint val="69412"/>
                      <a:invGamma/>
                    </a:schemeClr>
                  </a:gs>
                </a:gsLst>
                <a:lin ang="5400000" scaled="1"/>
              </a:gradFill>
              <a:ln w="9525">
                <a:noFill/>
                <a:round/>
                <a:headEnd/>
                <a:tailEnd/>
              </a:ln>
              <a:effectLst/>
            </p:spPr>
            <p:txBody>
              <a:bodyPr wrap="none" anchor="ctr"/>
              <a:lstStyle/>
              <a:p>
                <a:pPr algn="r">
                  <a:defRPr/>
                </a:pPr>
                <a:endParaRPr lang="zh-CN" altLang="zh-CN" dirty="0">
                  <a:latin typeface="Arial" charset="0"/>
                  <a:ea typeface="黑体" pitchFamily="49" charset="-122"/>
                </a:endParaRPr>
              </a:p>
            </p:txBody>
          </p:sp>
        </p:grpSp>
        <p:grpSp>
          <p:nvGrpSpPr>
            <p:cNvPr id="30752" name="Group 80">
              <a:extLst>
                <a:ext uri="{FF2B5EF4-FFF2-40B4-BE49-F238E27FC236}">
                  <a16:creationId xmlns:a16="http://schemas.microsoft.com/office/drawing/2014/main" id="{36B01903-4F13-42F5-8824-796AB03EF717}"/>
                </a:ext>
              </a:extLst>
            </p:cNvPr>
            <p:cNvGrpSpPr>
              <a:grpSpLocks/>
            </p:cNvGrpSpPr>
            <p:nvPr/>
          </p:nvGrpSpPr>
          <p:grpSpPr bwMode="auto">
            <a:xfrm>
              <a:off x="3470" y="2251"/>
              <a:ext cx="976" cy="97"/>
              <a:chOff x="764" y="2737"/>
              <a:chExt cx="1032" cy="102"/>
            </a:xfrm>
          </p:grpSpPr>
          <p:sp>
            <p:nvSpPr>
              <p:cNvPr id="62571" name="AutoShape 81">
                <a:extLst>
                  <a:ext uri="{FF2B5EF4-FFF2-40B4-BE49-F238E27FC236}">
                    <a16:creationId xmlns:a16="http://schemas.microsoft.com/office/drawing/2014/main" id="{E38EDF17-AE6F-4EAB-A8DE-B4F9D5954891}"/>
                  </a:ext>
                </a:extLst>
              </p:cNvPr>
              <p:cNvSpPr>
                <a:spLocks noChangeArrowheads="1"/>
              </p:cNvSpPr>
              <p:nvPr/>
            </p:nvSpPr>
            <p:spPr bwMode="gray">
              <a:xfrm>
                <a:off x="764" y="2737"/>
                <a:ext cx="1031" cy="102"/>
              </a:xfrm>
              <a:prstGeom prst="roundRect">
                <a:avLst>
                  <a:gd name="adj" fmla="val 20588"/>
                </a:avLst>
              </a:prstGeom>
              <a:gradFill rotWithShape="1">
                <a:gsLst>
                  <a:gs pos="0">
                    <a:schemeClr val="hlink">
                      <a:gamma/>
                      <a:shade val="85882"/>
                      <a:invGamma/>
                    </a:schemeClr>
                  </a:gs>
                  <a:gs pos="100000">
                    <a:schemeClr val="hlink"/>
                  </a:gs>
                </a:gsLst>
                <a:lin ang="5400000" scaled="1"/>
              </a:gradFill>
              <a:ln w="9525">
                <a:noFill/>
                <a:round/>
                <a:headEnd/>
                <a:tailEnd/>
              </a:ln>
              <a:effectLst>
                <a:outerShdw dist="17961" dir="2700000" algn="ctr" rotWithShape="0">
                  <a:srgbClr val="080808">
                    <a:alpha val="50000"/>
                  </a:srgbClr>
                </a:outerShdw>
              </a:effectLst>
            </p:spPr>
            <p:txBody>
              <a:bodyPr wrap="none" anchor="ctr"/>
              <a:lstStyle/>
              <a:p>
                <a:pPr algn="r">
                  <a:defRPr/>
                </a:pPr>
                <a:endParaRPr lang="zh-CN" altLang="zh-CN" dirty="0">
                  <a:latin typeface="Arial" charset="0"/>
                  <a:ea typeface="黑体" pitchFamily="49" charset="-122"/>
                </a:endParaRPr>
              </a:p>
            </p:txBody>
          </p:sp>
          <p:sp>
            <p:nvSpPr>
              <p:cNvPr id="62572" name="AutoShape 82">
                <a:extLst>
                  <a:ext uri="{FF2B5EF4-FFF2-40B4-BE49-F238E27FC236}">
                    <a16:creationId xmlns:a16="http://schemas.microsoft.com/office/drawing/2014/main" id="{DE6E7538-650C-4121-BFAF-209C1EC65082}"/>
                  </a:ext>
                </a:extLst>
              </p:cNvPr>
              <p:cNvSpPr>
                <a:spLocks noChangeArrowheads="1"/>
              </p:cNvSpPr>
              <p:nvPr/>
            </p:nvSpPr>
            <p:spPr bwMode="gray">
              <a:xfrm>
                <a:off x="765" y="2737"/>
                <a:ext cx="1031" cy="41"/>
              </a:xfrm>
              <a:prstGeom prst="roundRect">
                <a:avLst>
                  <a:gd name="adj" fmla="val 50000"/>
                </a:avLst>
              </a:prstGeom>
              <a:gradFill rotWithShape="1">
                <a:gsLst>
                  <a:gs pos="0">
                    <a:schemeClr val="hlink"/>
                  </a:gs>
                  <a:gs pos="100000">
                    <a:schemeClr val="hlink">
                      <a:gamma/>
                      <a:tint val="69412"/>
                      <a:invGamma/>
                    </a:schemeClr>
                  </a:gs>
                </a:gsLst>
                <a:lin ang="5400000" scaled="1"/>
              </a:gradFill>
              <a:ln w="9525">
                <a:noFill/>
                <a:round/>
                <a:headEnd/>
                <a:tailEnd/>
              </a:ln>
              <a:effectLst/>
            </p:spPr>
            <p:txBody>
              <a:bodyPr wrap="none" anchor="ctr"/>
              <a:lstStyle/>
              <a:p>
                <a:pPr algn="r">
                  <a:defRPr/>
                </a:pPr>
                <a:endParaRPr lang="zh-CN" altLang="zh-CN" dirty="0">
                  <a:latin typeface="Arial" charset="0"/>
                  <a:ea typeface="黑体" pitchFamily="49" charset="-122"/>
                </a:endParaRPr>
              </a:p>
            </p:txBody>
          </p:sp>
        </p:grpSp>
        <p:grpSp>
          <p:nvGrpSpPr>
            <p:cNvPr id="30753" name="Group 80">
              <a:extLst>
                <a:ext uri="{FF2B5EF4-FFF2-40B4-BE49-F238E27FC236}">
                  <a16:creationId xmlns:a16="http://schemas.microsoft.com/office/drawing/2014/main" id="{19F24020-8745-4DCD-93F8-A5BF3DE10838}"/>
                </a:ext>
              </a:extLst>
            </p:cNvPr>
            <p:cNvGrpSpPr>
              <a:grpSpLocks/>
            </p:cNvGrpSpPr>
            <p:nvPr/>
          </p:nvGrpSpPr>
          <p:grpSpPr bwMode="auto">
            <a:xfrm>
              <a:off x="3470" y="2115"/>
              <a:ext cx="976" cy="97"/>
              <a:chOff x="764" y="2737"/>
              <a:chExt cx="1032" cy="102"/>
            </a:xfrm>
          </p:grpSpPr>
          <p:sp>
            <p:nvSpPr>
              <p:cNvPr id="298065" name="AutoShape 81">
                <a:extLst>
                  <a:ext uri="{FF2B5EF4-FFF2-40B4-BE49-F238E27FC236}">
                    <a16:creationId xmlns:a16="http://schemas.microsoft.com/office/drawing/2014/main" id="{C2A175DA-E312-4F90-B3B7-45CF337E8A6D}"/>
                  </a:ext>
                </a:extLst>
              </p:cNvPr>
              <p:cNvSpPr>
                <a:spLocks noChangeArrowheads="1"/>
              </p:cNvSpPr>
              <p:nvPr/>
            </p:nvSpPr>
            <p:spPr bwMode="gray">
              <a:xfrm>
                <a:off x="764" y="2737"/>
                <a:ext cx="1031" cy="102"/>
              </a:xfrm>
              <a:prstGeom prst="roundRect">
                <a:avLst>
                  <a:gd name="adj" fmla="val 20588"/>
                </a:avLst>
              </a:prstGeom>
              <a:gradFill rotWithShape="1">
                <a:gsLst>
                  <a:gs pos="0">
                    <a:schemeClr val="hlink">
                      <a:gamma/>
                      <a:shade val="85882"/>
                      <a:invGamma/>
                    </a:schemeClr>
                  </a:gs>
                  <a:gs pos="100000">
                    <a:schemeClr val="hlink"/>
                  </a:gs>
                </a:gsLst>
                <a:lin ang="5400000" scaled="1"/>
              </a:gradFill>
              <a:ln w="9525">
                <a:noFill/>
                <a:round/>
                <a:headEnd/>
                <a:tailEnd/>
              </a:ln>
              <a:effectLst>
                <a:outerShdw dist="17961" dir="2700000" algn="ctr" rotWithShape="0">
                  <a:srgbClr val="080808">
                    <a:alpha val="50000"/>
                  </a:srgbClr>
                </a:outerShdw>
              </a:effectLst>
            </p:spPr>
            <p:txBody>
              <a:bodyPr wrap="none" anchor="ctr"/>
              <a:lstStyle/>
              <a:p>
                <a:pPr algn="r">
                  <a:defRPr/>
                </a:pPr>
                <a:endParaRPr lang="zh-CN" altLang="zh-CN" dirty="0">
                  <a:latin typeface="Arial" charset="0"/>
                  <a:ea typeface="黑体" pitchFamily="49" charset="-122"/>
                </a:endParaRPr>
              </a:p>
            </p:txBody>
          </p:sp>
          <p:sp>
            <p:nvSpPr>
              <p:cNvPr id="298066" name="AutoShape 82">
                <a:extLst>
                  <a:ext uri="{FF2B5EF4-FFF2-40B4-BE49-F238E27FC236}">
                    <a16:creationId xmlns:a16="http://schemas.microsoft.com/office/drawing/2014/main" id="{67F6AE38-0FCA-4824-A440-C2BE3080BA30}"/>
                  </a:ext>
                </a:extLst>
              </p:cNvPr>
              <p:cNvSpPr>
                <a:spLocks noChangeArrowheads="1"/>
              </p:cNvSpPr>
              <p:nvPr/>
            </p:nvSpPr>
            <p:spPr bwMode="gray">
              <a:xfrm>
                <a:off x="765" y="2737"/>
                <a:ext cx="1031" cy="41"/>
              </a:xfrm>
              <a:prstGeom prst="roundRect">
                <a:avLst>
                  <a:gd name="adj" fmla="val 50000"/>
                </a:avLst>
              </a:prstGeom>
              <a:gradFill rotWithShape="1">
                <a:gsLst>
                  <a:gs pos="0">
                    <a:schemeClr val="hlink"/>
                  </a:gs>
                  <a:gs pos="100000">
                    <a:schemeClr val="hlink">
                      <a:gamma/>
                      <a:tint val="69412"/>
                      <a:invGamma/>
                    </a:schemeClr>
                  </a:gs>
                </a:gsLst>
                <a:lin ang="5400000" scaled="1"/>
              </a:gradFill>
              <a:ln w="9525">
                <a:noFill/>
                <a:round/>
                <a:headEnd/>
                <a:tailEnd/>
              </a:ln>
              <a:effectLst/>
            </p:spPr>
            <p:txBody>
              <a:bodyPr wrap="none" anchor="ctr"/>
              <a:lstStyle/>
              <a:p>
                <a:pPr algn="r">
                  <a:defRPr/>
                </a:pPr>
                <a:endParaRPr lang="zh-CN" altLang="zh-CN" dirty="0">
                  <a:latin typeface="Arial" charset="0"/>
                  <a:ea typeface="黑体" pitchFamily="49" charset="-122"/>
                </a:endParaRPr>
              </a:p>
            </p:txBody>
          </p:sp>
        </p:grpSp>
        <p:sp>
          <p:nvSpPr>
            <p:cNvPr id="30754" name="Freeform 260">
              <a:extLst>
                <a:ext uri="{FF2B5EF4-FFF2-40B4-BE49-F238E27FC236}">
                  <a16:creationId xmlns:a16="http://schemas.microsoft.com/office/drawing/2014/main" id="{BD1DEB43-BCC0-4091-9D61-B02FECFD1D13}"/>
                </a:ext>
              </a:extLst>
            </p:cNvPr>
            <p:cNvSpPr>
              <a:spLocks/>
            </p:cNvSpPr>
            <p:nvPr/>
          </p:nvSpPr>
          <p:spPr bwMode="auto">
            <a:xfrm>
              <a:off x="3924" y="2115"/>
              <a:ext cx="36" cy="36"/>
            </a:xfrm>
            <a:custGeom>
              <a:avLst/>
              <a:gdLst>
                <a:gd name="T0" fmla="*/ 28575 w 36"/>
                <a:gd name="T1" fmla="*/ 0 h 36"/>
                <a:gd name="T2" fmla="*/ 57150 w 36"/>
                <a:gd name="T3" fmla="*/ 28575 h 36"/>
                <a:gd name="T4" fmla="*/ 28575 w 36"/>
                <a:gd name="T5" fmla="*/ 57150 h 36"/>
                <a:gd name="T6" fmla="*/ 0 w 36"/>
                <a:gd name="T7" fmla="*/ 28575 h 36"/>
                <a:gd name="T8" fmla="*/ 28575 w 36"/>
                <a:gd name="T9" fmla="*/ 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18" y="0"/>
                  </a:moveTo>
                  <a:lnTo>
                    <a:pt x="36" y="18"/>
                  </a:lnTo>
                  <a:lnTo>
                    <a:pt x="18" y="36"/>
                  </a:lnTo>
                  <a:lnTo>
                    <a:pt x="0" y="18"/>
                  </a:lnTo>
                  <a:lnTo>
                    <a:pt x="18" y="0"/>
                  </a:lnTo>
                  <a:close/>
                </a:path>
              </a:pathLst>
            </a:custGeom>
            <a:solidFill>
              <a:schemeClr val="accent1"/>
            </a:solidFill>
            <a:ln w="101600">
              <a:solidFill>
                <a:srgbClr val="000000"/>
              </a:solidFill>
              <a:round/>
              <a:headEnd/>
              <a:tailEnd/>
            </a:ln>
          </p:spPr>
          <p:txBody>
            <a:bodyPr/>
            <a:lstStyle/>
            <a:p>
              <a:endParaRPr lang="zh-CN" altLang="en-US"/>
            </a:p>
          </p:txBody>
        </p:sp>
        <p:sp>
          <p:nvSpPr>
            <p:cNvPr id="62728" name="Text Box 264">
              <a:extLst>
                <a:ext uri="{FF2B5EF4-FFF2-40B4-BE49-F238E27FC236}">
                  <a16:creationId xmlns:a16="http://schemas.microsoft.com/office/drawing/2014/main" id="{29F2F18F-43D2-4CB6-99E8-75B11D0AF433}"/>
                </a:ext>
              </a:extLst>
            </p:cNvPr>
            <p:cNvSpPr txBox="1">
              <a:spLocks noChangeArrowheads="1"/>
            </p:cNvSpPr>
            <p:nvPr/>
          </p:nvSpPr>
          <p:spPr bwMode="auto">
            <a:xfrm>
              <a:off x="3652" y="2296"/>
              <a:ext cx="589" cy="404"/>
            </a:xfrm>
            <a:prstGeom prst="rect">
              <a:avLst/>
            </a:prstGeom>
            <a:noFill/>
            <a:ln w="9525">
              <a:noFill/>
              <a:miter lim="800000"/>
              <a:headEnd/>
              <a:tailEnd/>
            </a:ln>
            <a:effec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spcBef>
                  <a:spcPct val="50000"/>
                </a:spcBef>
                <a:defRPr/>
              </a:pPr>
              <a:r>
                <a:rPr lang="en-US" altLang="zh-CN" b="1">
                  <a:solidFill>
                    <a:srgbClr val="000000"/>
                  </a:solidFill>
                  <a:effectLst>
                    <a:outerShdw blurRad="38100" dist="38100" dir="2700000" algn="tl">
                      <a:srgbClr val="C0C0C0"/>
                    </a:outerShdw>
                  </a:effectLst>
                  <a:latin typeface="黑体" pitchFamily="2" charset="-122"/>
                  <a:ea typeface="黑体" pitchFamily="2" charset="-122"/>
                </a:rPr>
                <a:t>38.46</a:t>
              </a:r>
              <a:r>
                <a:rPr lang="zh-CN" altLang="en-US" b="1">
                  <a:solidFill>
                    <a:srgbClr val="000000"/>
                  </a:solidFill>
                  <a:effectLst>
                    <a:outerShdw blurRad="38100" dist="38100" dir="2700000" algn="tl">
                      <a:srgbClr val="C0C0C0"/>
                    </a:outerShdw>
                  </a:effectLst>
                  <a:latin typeface="黑体" pitchFamily="2" charset="-122"/>
                  <a:ea typeface="黑体" pitchFamily="2" charset="-122"/>
                </a:rPr>
                <a:t>亿元</a:t>
              </a:r>
            </a:p>
          </p:txBody>
        </p:sp>
      </p:grpSp>
      <p:sp>
        <p:nvSpPr>
          <p:cNvPr id="62733" name="Text Box 269">
            <a:extLst>
              <a:ext uri="{FF2B5EF4-FFF2-40B4-BE49-F238E27FC236}">
                <a16:creationId xmlns:a16="http://schemas.microsoft.com/office/drawing/2014/main" id="{A1BBA6E0-7C68-4A8D-B110-722E62AB6A95}"/>
              </a:ext>
            </a:extLst>
          </p:cNvPr>
          <p:cNvSpPr txBox="1">
            <a:spLocks noChangeArrowheads="1"/>
          </p:cNvSpPr>
          <p:nvPr/>
        </p:nvSpPr>
        <p:spPr bwMode="auto">
          <a:xfrm>
            <a:off x="466725" y="1916113"/>
            <a:ext cx="8210550"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spcBef>
                <a:spcPct val="50000"/>
              </a:spcBef>
              <a:buClrTx/>
              <a:buSzTx/>
              <a:buFontTx/>
              <a:buNone/>
            </a:pPr>
            <a:endParaRPr lang="en-US" altLang="zh-CN" sz="2000" b="1">
              <a:solidFill>
                <a:srgbClr val="000000"/>
              </a:solidFill>
              <a:latin typeface="Arial" panose="020B0604020202020204" pitchFamily="34" charset="0"/>
            </a:endParaRPr>
          </a:p>
          <a:p>
            <a:pPr eaLnBrk="1" hangingPunct="1">
              <a:spcBef>
                <a:spcPct val="50000"/>
              </a:spcBef>
              <a:buClrTx/>
              <a:buSzTx/>
              <a:buFontTx/>
              <a:buNone/>
            </a:pPr>
            <a:r>
              <a:rPr lang="en-US" altLang="zh-CN" sz="2000" b="1">
                <a:solidFill>
                  <a:srgbClr val="000000"/>
                </a:solidFill>
                <a:latin typeface="Arial" panose="020B0604020202020204" pitchFamily="34" charset="0"/>
              </a:rPr>
              <a:t>——</a:t>
            </a:r>
            <a:r>
              <a:rPr lang="zh-CN" altLang="en-US" sz="2000" b="1">
                <a:solidFill>
                  <a:srgbClr val="000000"/>
                </a:solidFill>
                <a:latin typeface="Arial" panose="020B0604020202020204" pitchFamily="34" charset="0"/>
              </a:rPr>
              <a:t>非税收入结算贯穿整个非税收入资金运行流程，而作为非税收入资金流入和流出的有效载体，汇缴结算户充分满足了结算统计业务需要。</a:t>
            </a:r>
          </a:p>
        </p:txBody>
      </p:sp>
      <p:grpSp>
        <p:nvGrpSpPr>
          <p:cNvPr id="150" name="Group 271">
            <a:extLst>
              <a:ext uri="{FF2B5EF4-FFF2-40B4-BE49-F238E27FC236}">
                <a16:creationId xmlns:a16="http://schemas.microsoft.com/office/drawing/2014/main" id="{4C2E794B-4776-4744-B19B-1B6FC41C7BAE}"/>
              </a:ext>
            </a:extLst>
          </p:cNvPr>
          <p:cNvGrpSpPr>
            <a:grpSpLocks/>
          </p:cNvGrpSpPr>
          <p:nvPr/>
        </p:nvGrpSpPr>
        <p:grpSpPr bwMode="auto">
          <a:xfrm>
            <a:off x="1042988" y="1123950"/>
            <a:ext cx="6653212" cy="1130300"/>
            <a:chOff x="703" y="1616"/>
            <a:chExt cx="4191" cy="712"/>
          </a:xfrm>
        </p:grpSpPr>
        <p:sp>
          <p:nvSpPr>
            <p:cNvPr id="62736" name="AutoShape 272">
              <a:extLst>
                <a:ext uri="{FF2B5EF4-FFF2-40B4-BE49-F238E27FC236}">
                  <a16:creationId xmlns:a16="http://schemas.microsoft.com/office/drawing/2014/main" id="{F1EA9348-E777-4DB3-BB19-2370C950ACF3}"/>
                </a:ext>
              </a:extLst>
            </p:cNvPr>
            <p:cNvSpPr>
              <a:spLocks noChangeArrowheads="1"/>
            </p:cNvSpPr>
            <p:nvPr/>
          </p:nvSpPr>
          <p:spPr bwMode="gray">
            <a:xfrm flipV="1">
              <a:off x="748" y="1979"/>
              <a:ext cx="4030" cy="349"/>
            </a:xfrm>
            <a:custGeom>
              <a:avLst/>
              <a:gdLst>
                <a:gd name="G0" fmla="+- 3813 0 0"/>
                <a:gd name="G1" fmla="+- 21600 0 3813"/>
                <a:gd name="G2" fmla="*/ 3813 1 2"/>
                <a:gd name="G3" fmla="+- 21600 0 G2"/>
                <a:gd name="G4" fmla="+/ 3813 21600 2"/>
                <a:gd name="G5" fmla="+/ G1 0 2"/>
                <a:gd name="G6" fmla="*/ 21600 21600 3813"/>
                <a:gd name="G7" fmla="*/ G6 1 2"/>
                <a:gd name="G8" fmla="+- 21600 0 G7"/>
                <a:gd name="G9" fmla="*/ 21600 1 2"/>
                <a:gd name="G10" fmla="+- 3813 0 G9"/>
                <a:gd name="G11" fmla="?: G10 G8 0"/>
                <a:gd name="G12" fmla="?: G10 G7 21600"/>
                <a:gd name="T0" fmla="*/ 19693 w 21600"/>
                <a:gd name="T1" fmla="*/ 10800 h 21600"/>
                <a:gd name="T2" fmla="*/ 10800 w 21600"/>
                <a:gd name="T3" fmla="*/ 21600 h 21600"/>
                <a:gd name="T4" fmla="*/ 1907 w 21600"/>
                <a:gd name="T5" fmla="*/ 10800 h 21600"/>
                <a:gd name="T6" fmla="*/ 10800 w 21600"/>
                <a:gd name="T7" fmla="*/ 0 h 21600"/>
                <a:gd name="T8" fmla="*/ 3707 w 21600"/>
                <a:gd name="T9" fmla="*/ 3707 h 21600"/>
                <a:gd name="T10" fmla="*/ 17893 w 21600"/>
                <a:gd name="T11" fmla="*/ 17893 h 21600"/>
              </a:gdLst>
              <a:ahLst/>
              <a:cxnLst>
                <a:cxn ang="0">
                  <a:pos x="T0" y="T1"/>
                </a:cxn>
                <a:cxn ang="0">
                  <a:pos x="T2" y="T3"/>
                </a:cxn>
                <a:cxn ang="0">
                  <a:pos x="T4" y="T5"/>
                </a:cxn>
                <a:cxn ang="0">
                  <a:pos x="T6" y="T7"/>
                </a:cxn>
              </a:cxnLst>
              <a:rect l="T8" t="T9" r="T10" b="T11"/>
              <a:pathLst>
                <a:path w="21600" h="21600">
                  <a:moveTo>
                    <a:pt x="0" y="0"/>
                  </a:moveTo>
                  <a:lnTo>
                    <a:pt x="3813" y="21600"/>
                  </a:lnTo>
                  <a:lnTo>
                    <a:pt x="17787" y="21600"/>
                  </a:lnTo>
                  <a:lnTo>
                    <a:pt x="21600" y="0"/>
                  </a:lnTo>
                  <a:close/>
                </a:path>
              </a:pathLst>
            </a:custGeom>
            <a:gradFill rotWithShape="1">
              <a:gsLst>
                <a:gs pos="0">
                  <a:schemeClr val="accent2">
                    <a:alpha val="39999"/>
                  </a:schemeClr>
                </a:gs>
                <a:gs pos="100000">
                  <a:schemeClr val="accent2">
                    <a:gamma/>
                    <a:tint val="0"/>
                    <a:invGamma/>
                    <a:alpha val="0"/>
                  </a:schemeClr>
                </a:gs>
              </a:gsLst>
              <a:lin ang="5400000" scaled="1"/>
            </a:gradFill>
            <a:ln w="9525" algn="ctr">
              <a:noFill/>
              <a:miter lim="800000"/>
              <a:headEnd/>
              <a:tailEnd/>
            </a:ln>
            <a:effectLst/>
          </p:spPr>
          <p:txBody>
            <a:bodyPr wrap="none" anchor="ctr"/>
            <a:lstStyle/>
            <a:p>
              <a:pPr>
                <a:defRPr/>
              </a:pPr>
              <a:endParaRPr lang="zh-CN" altLang="en-US" dirty="0">
                <a:latin typeface="Arial" charset="0"/>
                <a:ea typeface="黑体" pitchFamily="49" charset="-122"/>
              </a:endParaRPr>
            </a:p>
          </p:txBody>
        </p:sp>
        <p:sp>
          <p:nvSpPr>
            <p:cNvPr id="62737" name="AutoShape 273">
              <a:extLst>
                <a:ext uri="{FF2B5EF4-FFF2-40B4-BE49-F238E27FC236}">
                  <a16:creationId xmlns:a16="http://schemas.microsoft.com/office/drawing/2014/main" id="{1B647794-A03E-463B-8F57-DC1BE06A7688}"/>
                </a:ext>
              </a:extLst>
            </p:cNvPr>
            <p:cNvSpPr>
              <a:spLocks noChangeArrowheads="1"/>
            </p:cNvSpPr>
            <p:nvPr/>
          </p:nvSpPr>
          <p:spPr bwMode="gray">
            <a:xfrm>
              <a:off x="703" y="1768"/>
              <a:ext cx="4191" cy="538"/>
            </a:xfrm>
            <a:prstGeom prst="roundRect">
              <a:avLst>
                <a:gd name="adj" fmla="val 11921"/>
              </a:avLst>
            </a:prstGeom>
            <a:gradFill rotWithShape="1">
              <a:gsLst>
                <a:gs pos="0">
                  <a:schemeClr val="accent2"/>
                </a:gs>
                <a:gs pos="100000">
                  <a:schemeClr val="accent2">
                    <a:gamma/>
                    <a:shade val="69804"/>
                    <a:invGamma/>
                  </a:schemeClr>
                </a:gs>
              </a:gsLst>
              <a:lin ang="5400000" scaled="1"/>
            </a:gradFill>
            <a:ln w="25400">
              <a:solidFill>
                <a:srgbClr val="FEFFFF"/>
              </a:solidFill>
              <a:round/>
              <a:headEnd/>
              <a:tailEnd/>
            </a:ln>
            <a:effectLst>
              <a:outerShdw dist="53882" dir="2700000" algn="ctr" rotWithShape="0">
                <a:srgbClr val="000000">
                  <a:alpha val="50000"/>
                </a:srgbClr>
              </a:outerShdw>
            </a:effectLst>
          </p:spPr>
          <p:txBody>
            <a:bodyPr wrap="none" anchor="ctr"/>
            <a:lstStyle/>
            <a:p>
              <a:pPr>
                <a:defRPr/>
              </a:pPr>
              <a:endParaRPr lang="zh-CN" altLang="en-US" dirty="0">
                <a:latin typeface="Arial" charset="0"/>
                <a:ea typeface="黑体" pitchFamily="49" charset="-122"/>
              </a:endParaRPr>
            </a:p>
          </p:txBody>
        </p:sp>
        <p:pic>
          <p:nvPicPr>
            <p:cNvPr id="30736" name="Picture 274" descr="Picture4">
              <a:extLst>
                <a:ext uri="{FF2B5EF4-FFF2-40B4-BE49-F238E27FC236}">
                  <a16:creationId xmlns:a16="http://schemas.microsoft.com/office/drawing/2014/main" id="{50B70743-B976-47D9-B9E5-FCD9E8E9B3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735" y="1792"/>
              <a:ext cx="426" cy="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7" name="AutoShape 275">
              <a:extLst>
                <a:ext uri="{FF2B5EF4-FFF2-40B4-BE49-F238E27FC236}">
                  <a16:creationId xmlns:a16="http://schemas.microsoft.com/office/drawing/2014/main" id="{2814A503-1FBD-4CAC-A083-ED7A9C3DEB3F}"/>
                </a:ext>
              </a:extLst>
            </p:cNvPr>
            <p:cNvSpPr>
              <a:spLocks noChangeArrowheads="1"/>
            </p:cNvSpPr>
            <p:nvPr/>
          </p:nvSpPr>
          <p:spPr bwMode="gray">
            <a:xfrm>
              <a:off x="2296" y="1658"/>
              <a:ext cx="1035" cy="241"/>
            </a:xfrm>
            <a:prstGeom prst="roundRect">
              <a:avLst>
                <a:gd name="adj" fmla="val 16667"/>
              </a:avLst>
            </a:prstGeom>
            <a:solidFill>
              <a:srgbClr val="FEFFFF"/>
            </a:solidFill>
            <a:ln w="28575">
              <a:solidFill>
                <a:schemeClr val="accent2"/>
              </a:solidFill>
              <a:round/>
              <a:headEnd/>
              <a:tailEnd/>
            </a:ln>
          </p:spPr>
          <p:txBody>
            <a:bodyPr wrap="none" anchor="ct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spcBef>
                  <a:spcPct val="0"/>
                </a:spcBef>
                <a:buClrTx/>
                <a:buSzTx/>
                <a:buFontTx/>
                <a:buNone/>
              </a:pPr>
              <a:endParaRPr lang="zh-CN" altLang="en-US" sz="1800">
                <a:latin typeface="Arial" panose="020B0604020202020204" pitchFamily="34" charset="0"/>
              </a:endParaRPr>
            </a:p>
          </p:txBody>
        </p:sp>
        <p:sp>
          <p:nvSpPr>
            <p:cNvPr id="30738" name="Text Box 276">
              <a:extLst>
                <a:ext uri="{FF2B5EF4-FFF2-40B4-BE49-F238E27FC236}">
                  <a16:creationId xmlns:a16="http://schemas.microsoft.com/office/drawing/2014/main" id="{E9E8E321-97BE-4F4F-B513-69F4F812C516}"/>
                </a:ext>
              </a:extLst>
            </p:cNvPr>
            <p:cNvSpPr txBox="1">
              <a:spLocks noChangeArrowheads="1"/>
            </p:cNvSpPr>
            <p:nvPr/>
          </p:nvSpPr>
          <p:spPr bwMode="gray">
            <a:xfrm>
              <a:off x="960" y="1941"/>
              <a:ext cx="379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lgn="ctr">
                <a:spcBef>
                  <a:spcPct val="0"/>
                </a:spcBef>
                <a:buClrTx/>
                <a:buSzTx/>
                <a:buFontTx/>
                <a:buNone/>
              </a:pPr>
              <a:r>
                <a:rPr lang="zh-CN" altLang="en-US" sz="1800" b="1">
                  <a:solidFill>
                    <a:srgbClr val="FEFFFF"/>
                  </a:solidFill>
                  <a:latin typeface="Arial" panose="020B0604020202020204" pitchFamily="34" charset="0"/>
                </a:rPr>
                <a:t>清算非税收入资金，满足非税收入结算需要</a:t>
              </a:r>
            </a:p>
          </p:txBody>
        </p:sp>
        <p:sp>
          <p:nvSpPr>
            <p:cNvPr id="62741" name="Rectangle 277">
              <a:extLst>
                <a:ext uri="{FF2B5EF4-FFF2-40B4-BE49-F238E27FC236}">
                  <a16:creationId xmlns:a16="http://schemas.microsoft.com/office/drawing/2014/main" id="{44970D02-6A98-483C-B386-4BE14CB1C5EA}"/>
                </a:ext>
              </a:extLst>
            </p:cNvPr>
            <p:cNvSpPr>
              <a:spLocks noChangeArrowheads="1"/>
            </p:cNvSpPr>
            <p:nvPr/>
          </p:nvSpPr>
          <p:spPr bwMode="gray">
            <a:xfrm>
              <a:off x="1245" y="1616"/>
              <a:ext cx="3168" cy="337"/>
            </a:xfrm>
            <a:prstGeom prst="rect">
              <a:avLst/>
            </a:prstGeom>
            <a:noFill/>
            <a:ln w="9525">
              <a:noFill/>
              <a:miter lim="800000"/>
              <a:headEnd/>
              <a:tailEnd/>
            </a:ln>
            <a:effec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lnSpc>
                  <a:spcPct val="120000"/>
                </a:lnSpc>
                <a:defRPr/>
              </a:pPr>
              <a:r>
                <a:rPr lang="zh-CN" altLang="en-US" sz="2400" b="1" dirty="0">
                  <a:solidFill>
                    <a:srgbClr val="000000"/>
                  </a:solidFill>
                  <a:effectLst>
                    <a:outerShdw blurRad="38100" dist="38100" dir="2700000" algn="tl">
                      <a:srgbClr val="C0C0C0"/>
                    </a:outerShdw>
                  </a:effectLst>
                  <a:latin typeface="黑体" pitchFamily="2" charset="-122"/>
                  <a:ea typeface="黑体" pitchFamily="2" charset="-122"/>
                </a:rPr>
                <a:t>结   算</a:t>
              </a:r>
            </a:p>
          </p:txBody>
        </p:sp>
      </p:grpSp>
      <p:sp>
        <p:nvSpPr>
          <p:cNvPr id="62742" name="Rectangle 278">
            <a:extLst>
              <a:ext uri="{FF2B5EF4-FFF2-40B4-BE49-F238E27FC236}">
                <a16:creationId xmlns:a16="http://schemas.microsoft.com/office/drawing/2014/main" id="{1607B156-E06F-452C-B8E3-5E1190C9AFD6}"/>
              </a:ext>
            </a:extLst>
          </p:cNvPr>
          <p:cNvSpPr>
            <a:spLocks noChangeArrowheads="1"/>
          </p:cNvSpPr>
          <p:nvPr/>
        </p:nvSpPr>
        <p:spPr bwMode="auto">
          <a:xfrm>
            <a:off x="2700338" y="549275"/>
            <a:ext cx="3994150" cy="457200"/>
          </a:xfrm>
          <a:prstGeom prst="rect">
            <a:avLst/>
          </a:prstGeom>
          <a:noFill/>
          <a:ln w="9525">
            <a:noFill/>
            <a:miter lim="800000"/>
            <a:headEnd/>
            <a:tailEnd/>
          </a:ln>
          <a:effectLst/>
        </p:spPr>
        <p:txBody>
          <a:bodyPr wrap="none">
            <a:spAutoFit/>
          </a:bodyPr>
          <a:lstStyle/>
          <a:p>
            <a:pPr>
              <a:defRPr/>
            </a:pPr>
            <a:r>
              <a:rPr lang="zh-CN" altLang="en-US" sz="2400" b="1" dirty="0">
                <a:solidFill>
                  <a:srgbClr val="000000"/>
                </a:solidFill>
                <a:effectLst>
                  <a:outerShdw blurRad="38100" dist="38100" dir="2700000" algn="tl">
                    <a:srgbClr val="C0C0C0"/>
                  </a:outerShdw>
                </a:effectLst>
                <a:latin typeface="黑体" pitchFamily="49" charset="-122"/>
                <a:ea typeface="黑体" pitchFamily="49" charset="-122"/>
              </a:rPr>
              <a:t>汇缴结算户的功能作用（</a:t>
            </a:r>
            <a:r>
              <a:rPr lang="en-US" altLang="zh-CN" sz="2400" b="1" dirty="0">
                <a:solidFill>
                  <a:srgbClr val="000000"/>
                </a:solidFill>
                <a:effectLst>
                  <a:outerShdw blurRad="38100" dist="38100" dir="2700000" algn="tl">
                    <a:srgbClr val="C0C0C0"/>
                  </a:outerShdw>
                </a:effectLst>
                <a:latin typeface="黑体" pitchFamily="49" charset="-122"/>
                <a:ea typeface="黑体" pitchFamily="49" charset="-122"/>
              </a:rPr>
              <a:t>2</a:t>
            </a:r>
            <a:r>
              <a:rPr lang="zh-CN" altLang="en-US" sz="2400" b="1" dirty="0">
                <a:solidFill>
                  <a:srgbClr val="000000"/>
                </a:solidFill>
                <a:effectLst>
                  <a:outerShdw blurRad="38100" dist="38100" dir="2700000" algn="tl">
                    <a:srgbClr val="C0C0C0"/>
                  </a:outerShdw>
                </a:effectLst>
                <a:latin typeface="黑体" pitchFamily="49" charset="-122"/>
                <a:ea typeface="黑体" pitchFamily="49" charset="-122"/>
              </a:rPr>
              <a:t>）</a:t>
            </a:r>
          </a:p>
        </p:txBody>
      </p:sp>
      <p:sp>
        <p:nvSpPr>
          <p:cNvPr id="62720" name="Freeform 256">
            <a:extLst>
              <a:ext uri="{FF2B5EF4-FFF2-40B4-BE49-F238E27FC236}">
                <a16:creationId xmlns:a16="http://schemas.microsoft.com/office/drawing/2014/main" id="{3640AD43-F87B-414C-A41A-22598E2E95FD}"/>
              </a:ext>
            </a:extLst>
          </p:cNvPr>
          <p:cNvSpPr>
            <a:spLocks/>
          </p:cNvSpPr>
          <p:nvPr/>
        </p:nvSpPr>
        <p:spPr bwMode="auto">
          <a:xfrm>
            <a:off x="1403350" y="3357563"/>
            <a:ext cx="4895850" cy="936625"/>
          </a:xfrm>
          <a:custGeom>
            <a:avLst/>
            <a:gdLst>
              <a:gd name="T0" fmla="*/ 0 w 260"/>
              <a:gd name="T1" fmla="*/ 2147483647 h 66"/>
              <a:gd name="T2" fmla="*/ 2147483647 w 260"/>
              <a:gd name="T3" fmla="*/ 2147483647 h 66"/>
              <a:gd name="T4" fmla="*/ 2147483647 w 260"/>
              <a:gd name="T5" fmla="*/ 2147483647 h 66"/>
              <a:gd name="T6" fmla="*/ 2147483647 w 260"/>
              <a:gd name="T7" fmla="*/ 0 h 66"/>
              <a:gd name="T8" fmla="*/ 0 60000 65536"/>
              <a:gd name="T9" fmla="*/ 0 60000 65536"/>
              <a:gd name="T10" fmla="*/ 0 60000 65536"/>
              <a:gd name="T11" fmla="*/ 0 60000 65536"/>
              <a:gd name="T12" fmla="*/ 0 w 260"/>
              <a:gd name="T13" fmla="*/ 0 h 66"/>
              <a:gd name="T14" fmla="*/ 260 w 260"/>
              <a:gd name="T15" fmla="*/ 66 h 66"/>
            </a:gdLst>
            <a:ahLst/>
            <a:cxnLst>
              <a:cxn ang="T8">
                <a:pos x="T0" y="T1"/>
              </a:cxn>
              <a:cxn ang="T9">
                <a:pos x="T2" y="T3"/>
              </a:cxn>
              <a:cxn ang="T10">
                <a:pos x="T4" y="T5"/>
              </a:cxn>
              <a:cxn ang="T11">
                <a:pos x="T6" y="T7"/>
              </a:cxn>
            </a:cxnLst>
            <a:rect l="T12" t="T13" r="T14" b="T15"/>
            <a:pathLst>
              <a:path w="260" h="66">
                <a:moveTo>
                  <a:pt x="0" y="66"/>
                </a:moveTo>
                <a:lnTo>
                  <a:pt x="87" y="54"/>
                </a:lnTo>
                <a:lnTo>
                  <a:pt x="173" y="11"/>
                </a:lnTo>
                <a:lnTo>
                  <a:pt x="260" y="0"/>
                </a:lnTo>
              </a:path>
            </a:pathLst>
          </a:custGeom>
          <a:noFill/>
          <a:ln w="63500">
            <a:solidFill>
              <a:srgbClr val="FF00FF"/>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3472" name="AutoShape 160">
            <a:extLst>
              <a:ext uri="{FF2B5EF4-FFF2-40B4-BE49-F238E27FC236}">
                <a16:creationId xmlns:a16="http://schemas.microsoft.com/office/drawing/2014/main" id="{6240F485-C3A0-444D-AB4E-9DCB231EAC6D}"/>
              </a:ext>
            </a:extLst>
          </p:cNvPr>
          <p:cNvSpPr>
            <a:spLocks noChangeArrowheads="1"/>
          </p:cNvSpPr>
          <p:nvPr/>
        </p:nvSpPr>
        <p:spPr bwMode="auto">
          <a:xfrm>
            <a:off x="7092950" y="3213100"/>
            <a:ext cx="935038" cy="3095625"/>
          </a:xfrm>
          <a:prstGeom prst="roundRect">
            <a:avLst>
              <a:gd name="adj" fmla="val 16667"/>
            </a:avLst>
          </a:prstGeom>
          <a:gradFill rotWithShape="1">
            <a:gsLst>
              <a:gs pos="0">
                <a:srgbClr val="99FF33"/>
              </a:gs>
              <a:gs pos="50000">
                <a:srgbClr val="CCFFCC"/>
              </a:gs>
              <a:gs pos="100000">
                <a:srgbClr val="99FF33"/>
              </a:gs>
            </a:gsLst>
            <a:lin ang="0" scaled="1"/>
          </a:gradFill>
          <a:ln>
            <a:noFill/>
          </a:ln>
          <a:effectLst>
            <a:prstShdw prst="shdw17" dist="17961" dir="2700000">
              <a:srgbClr val="5C991F"/>
            </a:prst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spcBef>
                <a:spcPct val="0"/>
              </a:spcBef>
              <a:buClrTx/>
              <a:buSzTx/>
              <a:buFontTx/>
              <a:buNone/>
            </a:pPr>
            <a:endParaRPr lang="zh-CN" altLang="en-US" sz="1800">
              <a:latin typeface="Arial" panose="020B0604020202020204" pitchFamily="34" charset="0"/>
              <a:ea typeface="宋体" panose="02010600030101010101" pitchFamily="2" charset="-122"/>
            </a:endParaRPr>
          </a:p>
        </p:txBody>
      </p:sp>
      <p:sp>
        <p:nvSpPr>
          <p:cNvPr id="13473" name="Text Box 161">
            <a:extLst>
              <a:ext uri="{FF2B5EF4-FFF2-40B4-BE49-F238E27FC236}">
                <a16:creationId xmlns:a16="http://schemas.microsoft.com/office/drawing/2014/main" id="{6761A485-EADE-40CB-A178-3D97B591E3E1}"/>
              </a:ext>
            </a:extLst>
          </p:cNvPr>
          <p:cNvSpPr txBox="1">
            <a:spLocks noChangeArrowheads="1"/>
          </p:cNvSpPr>
          <p:nvPr/>
        </p:nvSpPr>
        <p:spPr bwMode="auto">
          <a:xfrm>
            <a:off x="7164388" y="3357563"/>
            <a:ext cx="731837" cy="287972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eaVert">
            <a:spAutoFit/>
          </a:bodyPr>
          <a:lstStyle/>
          <a:p>
            <a:pPr algn="ctr">
              <a:lnSpc>
                <a:spcPct val="50000"/>
              </a:lnSpc>
              <a:spcBef>
                <a:spcPct val="50000"/>
              </a:spcBef>
              <a:defRPr/>
            </a:pPr>
            <a:r>
              <a:rPr lang="zh-CN" altLang="en-US" sz="2400" b="1">
                <a:solidFill>
                  <a:srgbClr val="000000"/>
                </a:solidFill>
                <a:effectLst>
                  <a:outerShdw blurRad="38100" dist="38100" dir="2700000" algn="tl">
                    <a:srgbClr val="C0C0C0"/>
                  </a:outerShdw>
                </a:effectLst>
                <a:latin typeface="Arial" charset="0"/>
                <a:ea typeface="黑体" pitchFamily="2" charset="-122"/>
              </a:rPr>
              <a:t>由省级汇缴户</a:t>
            </a:r>
          </a:p>
          <a:p>
            <a:pPr algn="ctr">
              <a:lnSpc>
                <a:spcPct val="50000"/>
              </a:lnSpc>
              <a:spcBef>
                <a:spcPct val="50000"/>
              </a:spcBef>
              <a:defRPr/>
            </a:pPr>
            <a:r>
              <a:rPr lang="zh-CN" altLang="en-US" sz="2400" b="1">
                <a:solidFill>
                  <a:srgbClr val="000000"/>
                </a:solidFill>
                <a:effectLst>
                  <a:outerShdw blurRad="38100" dist="38100" dir="2700000" algn="tl">
                    <a:srgbClr val="C0C0C0"/>
                  </a:outerShdw>
                </a:effectLst>
                <a:latin typeface="Arial" charset="0"/>
                <a:ea typeface="黑体" pitchFamily="2" charset="-122"/>
              </a:rPr>
              <a:t>结算的分成收入</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2742">
                                            <p:txEl>
                                              <p:pRg st="0" end="0"/>
                                            </p:txEl>
                                          </p:spTgt>
                                        </p:tgtEl>
                                        <p:attrNameLst>
                                          <p:attrName>style.visibility</p:attrName>
                                        </p:attrNameLst>
                                      </p:cBhvr>
                                      <p:to>
                                        <p:strVal val="visible"/>
                                      </p:to>
                                    </p:set>
                                    <p:animEffect transition="in" filter="wipe(left)">
                                      <p:cBhvr>
                                        <p:cTn id="7" dur="1000"/>
                                        <p:tgtEl>
                                          <p:spTgt spid="62742">
                                            <p:txEl>
                                              <p:pRg st="0" end="0"/>
                                            </p:txEl>
                                          </p:spTgt>
                                        </p:tgtEl>
                                      </p:cBhvr>
                                    </p:animEffect>
                                  </p:childTnLst>
                                </p:cTn>
                              </p:par>
                            </p:childTnLst>
                          </p:cTn>
                        </p:par>
                        <p:par>
                          <p:cTn id="8" fill="hold" nodeType="afterGroup">
                            <p:stCondLst>
                              <p:cond delay="1000"/>
                            </p:stCondLst>
                            <p:childTnLst>
                              <p:par>
                                <p:cTn id="9" presetID="22" presetClass="entr" presetSubtype="8" fill="hold" nodeType="afterEffect">
                                  <p:stCondLst>
                                    <p:cond delay="0"/>
                                  </p:stCondLst>
                                  <p:childTnLst>
                                    <p:set>
                                      <p:cBhvr>
                                        <p:cTn id="10" dur="1" fill="hold">
                                          <p:stCondLst>
                                            <p:cond delay="0"/>
                                          </p:stCondLst>
                                        </p:cTn>
                                        <p:tgtEl>
                                          <p:spTgt spid="150"/>
                                        </p:tgtEl>
                                        <p:attrNameLst>
                                          <p:attrName>style.visibility</p:attrName>
                                        </p:attrNameLst>
                                      </p:cBhvr>
                                      <p:to>
                                        <p:strVal val="visible"/>
                                      </p:to>
                                    </p:set>
                                    <p:animEffect transition="in" filter="wipe(left)">
                                      <p:cBhvr>
                                        <p:cTn id="11" dur="1000"/>
                                        <p:tgtEl>
                                          <p:spTgt spid="150"/>
                                        </p:tgtEl>
                                      </p:cBhvr>
                                    </p:animEffect>
                                  </p:childTnLst>
                                </p:cTn>
                              </p:par>
                            </p:childTnLst>
                          </p:cTn>
                        </p:par>
                        <p:par>
                          <p:cTn id="12" fill="hold" nodeType="afterGroup">
                            <p:stCondLst>
                              <p:cond delay="2000"/>
                            </p:stCondLst>
                            <p:childTnLst>
                              <p:par>
                                <p:cTn id="13" presetID="22" presetClass="entr" presetSubtype="4" fill="hold" nodeType="afterEffect">
                                  <p:stCondLst>
                                    <p:cond delay="0"/>
                                  </p:stCondLst>
                                  <p:childTnLst>
                                    <p:set>
                                      <p:cBhvr>
                                        <p:cTn id="14" dur="1" fill="hold">
                                          <p:stCondLst>
                                            <p:cond delay="0"/>
                                          </p:stCondLst>
                                        </p:cTn>
                                        <p:tgtEl>
                                          <p:spTgt spid="62733">
                                            <p:txEl>
                                              <p:pRg st="1" end="1"/>
                                            </p:txEl>
                                          </p:spTgt>
                                        </p:tgtEl>
                                        <p:attrNameLst>
                                          <p:attrName>style.visibility</p:attrName>
                                        </p:attrNameLst>
                                      </p:cBhvr>
                                      <p:to>
                                        <p:strVal val="visible"/>
                                      </p:to>
                                    </p:set>
                                    <p:animEffect transition="in" filter="wipe(down)">
                                      <p:cBhvr>
                                        <p:cTn id="15" dur="1000"/>
                                        <p:tgtEl>
                                          <p:spTgt spid="62733">
                                            <p:txEl>
                                              <p:pRg st="1" end="1"/>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1" presetClass="entr" presetSubtype="0" fill="hold" grpId="0" nodeType="clickEffect">
                                  <p:stCondLst>
                                    <p:cond delay="0"/>
                                  </p:stCondLst>
                                  <p:iterate type="lt">
                                    <p:tmPct val="5000"/>
                                  </p:iterate>
                                  <p:childTnLst>
                                    <p:set>
                                      <p:cBhvr>
                                        <p:cTn id="19" dur="1" fill="hold">
                                          <p:stCondLst>
                                            <p:cond delay="0"/>
                                          </p:stCondLst>
                                        </p:cTn>
                                        <p:tgtEl>
                                          <p:spTgt spid="13472"/>
                                        </p:tgtEl>
                                        <p:attrNameLst>
                                          <p:attrName>style.visibility</p:attrName>
                                        </p:attrNameLst>
                                      </p:cBhvr>
                                      <p:to>
                                        <p:strVal val="visible"/>
                                      </p:to>
                                    </p:set>
                                    <p:anim calcmode="lin" valueType="num">
                                      <p:cBhvr>
                                        <p:cTn id="20" dur="1000" fill="hold"/>
                                        <p:tgtEl>
                                          <p:spTgt spid="13472"/>
                                        </p:tgtEl>
                                        <p:attrNameLst>
                                          <p:attrName>ppt_w</p:attrName>
                                        </p:attrNameLst>
                                      </p:cBhvr>
                                      <p:tavLst>
                                        <p:tav tm="0">
                                          <p:val>
                                            <p:fltVal val="0"/>
                                          </p:val>
                                        </p:tav>
                                        <p:tav tm="100000">
                                          <p:val>
                                            <p:strVal val="#ppt_w"/>
                                          </p:val>
                                        </p:tav>
                                      </p:tavLst>
                                    </p:anim>
                                    <p:anim calcmode="lin" valueType="num">
                                      <p:cBhvr>
                                        <p:cTn id="21" dur="1000" fill="hold"/>
                                        <p:tgtEl>
                                          <p:spTgt spid="13472"/>
                                        </p:tgtEl>
                                        <p:attrNameLst>
                                          <p:attrName>ppt_h</p:attrName>
                                        </p:attrNameLst>
                                      </p:cBhvr>
                                      <p:tavLst>
                                        <p:tav tm="0">
                                          <p:val>
                                            <p:fltVal val="0"/>
                                          </p:val>
                                        </p:tav>
                                        <p:tav tm="100000">
                                          <p:val>
                                            <p:strVal val="#ppt_h"/>
                                          </p:val>
                                        </p:tav>
                                      </p:tavLst>
                                    </p:anim>
                                    <p:anim calcmode="lin" valueType="num">
                                      <p:cBhvr>
                                        <p:cTn id="22" dur="1000" fill="hold"/>
                                        <p:tgtEl>
                                          <p:spTgt spid="13472"/>
                                        </p:tgtEl>
                                        <p:attrNameLst>
                                          <p:attrName>style.rotation</p:attrName>
                                        </p:attrNameLst>
                                      </p:cBhvr>
                                      <p:tavLst>
                                        <p:tav tm="0">
                                          <p:val>
                                            <p:fltVal val="90"/>
                                          </p:val>
                                        </p:tav>
                                        <p:tav tm="100000">
                                          <p:val>
                                            <p:fltVal val="0"/>
                                          </p:val>
                                        </p:tav>
                                      </p:tavLst>
                                    </p:anim>
                                    <p:animEffect transition="in" filter="fade">
                                      <p:cBhvr>
                                        <p:cTn id="23" dur="1000"/>
                                        <p:tgtEl>
                                          <p:spTgt spid="13472"/>
                                        </p:tgtEl>
                                      </p:cBhvr>
                                    </p:animEffect>
                                  </p:childTnLst>
                                </p:cTn>
                              </p:par>
                              <p:par>
                                <p:cTn id="24" presetID="31" presetClass="entr" presetSubtype="0" fill="hold" grpId="0" nodeType="withEffect">
                                  <p:stCondLst>
                                    <p:cond delay="0"/>
                                  </p:stCondLst>
                                  <p:iterate type="lt">
                                    <p:tmPct val="5000"/>
                                  </p:iterate>
                                  <p:childTnLst>
                                    <p:set>
                                      <p:cBhvr>
                                        <p:cTn id="25" dur="1" fill="hold">
                                          <p:stCondLst>
                                            <p:cond delay="0"/>
                                          </p:stCondLst>
                                        </p:cTn>
                                        <p:tgtEl>
                                          <p:spTgt spid="13473"/>
                                        </p:tgtEl>
                                        <p:attrNameLst>
                                          <p:attrName>style.visibility</p:attrName>
                                        </p:attrNameLst>
                                      </p:cBhvr>
                                      <p:to>
                                        <p:strVal val="visible"/>
                                      </p:to>
                                    </p:set>
                                    <p:anim calcmode="lin" valueType="num">
                                      <p:cBhvr>
                                        <p:cTn id="26" dur="1000" fill="hold"/>
                                        <p:tgtEl>
                                          <p:spTgt spid="13473"/>
                                        </p:tgtEl>
                                        <p:attrNameLst>
                                          <p:attrName>ppt_w</p:attrName>
                                        </p:attrNameLst>
                                      </p:cBhvr>
                                      <p:tavLst>
                                        <p:tav tm="0">
                                          <p:val>
                                            <p:fltVal val="0"/>
                                          </p:val>
                                        </p:tav>
                                        <p:tav tm="100000">
                                          <p:val>
                                            <p:strVal val="#ppt_w"/>
                                          </p:val>
                                        </p:tav>
                                      </p:tavLst>
                                    </p:anim>
                                    <p:anim calcmode="lin" valueType="num">
                                      <p:cBhvr>
                                        <p:cTn id="27" dur="1000" fill="hold"/>
                                        <p:tgtEl>
                                          <p:spTgt spid="13473"/>
                                        </p:tgtEl>
                                        <p:attrNameLst>
                                          <p:attrName>ppt_h</p:attrName>
                                        </p:attrNameLst>
                                      </p:cBhvr>
                                      <p:tavLst>
                                        <p:tav tm="0">
                                          <p:val>
                                            <p:fltVal val="0"/>
                                          </p:val>
                                        </p:tav>
                                        <p:tav tm="100000">
                                          <p:val>
                                            <p:strVal val="#ppt_h"/>
                                          </p:val>
                                        </p:tav>
                                      </p:tavLst>
                                    </p:anim>
                                    <p:anim calcmode="lin" valueType="num">
                                      <p:cBhvr>
                                        <p:cTn id="28" dur="1000" fill="hold"/>
                                        <p:tgtEl>
                                          <p:spTgt spid="13473"/>
                                        </p:tgtEl>
                                        <p:attrNameLst>
                                          <p:attrName>style.rotation</p:attrName>
                                        </p:attrNameLst>
                                      </p:cBhvr>
                                      <p:tavLst>
                                        <p:tav tm="0">
                                          <p:val>
                                            <p:fltVal val="90"/>
                                          </p:val>
                                        </p:tav>
                                        <p:tav tm="100000">
                                          <p:val>
                                            <p:fltVal val="0"/>
                                          </p:val>
                                        </p:tav>
                                      </p:tavLst>
                                    </p:anim>
                                    <p:animEffect transition="in" filter="fade">
                                      <p:cBhvr>
                                        <p:cTn id="29" dur="1000"/>
                                        <p:tgtEl>
                                          <p:spTgt spid="13473"/>
                                        </p:tgtEl>
                                      </p:cBhvr>
                                    </p:animEffect>
                                  </p:childTnLst>
                                </p:cTn>
                              </p:par>
                            </p:childTnLst>
                          </p:cTn>
                        </p:par>
                        <p:par>
                          <p:cTn id="30" fill="hold" nodeType="afterGroup">
                            <p:stCondLst>
                              <p:cond delay="1600"/>
                            </p:stCondLst>
                            <p:childTnLst>
                              <p:par>
                                <p:cTn id="31" presetID="2" presetClass="entr" presetSubtype="4" fill="hold" nodeType="afterEffect">
                                  <p:stCondLst>
                                    <p:cond delay="0"/>
                                  </p:stCondLst>
                                  <p:childTnLst>
                                    <p:set>
                                      <p:cBhvr>
                                        <p:cTn id="32" dur="1" fill="hold">
                                          <p:stCondLst>
                                            <p:cond delay="0"/>
                                          </p:stCondLst>
                                        </p:cTn>
                                        <p:tgtEl>
                                          <p:spTgt spid="13468"/>
                                        </p:tgtEl>
                                        <p:attrNameLst>
                                          <p:attrName>style.visibility</p:attrName>
                                        </p:attrNameLst>
                                      </p:cBhvr>
                                      <p:to>
                                        <p:strVal val="visible"/>
                                      </p:to>
                                    </p:set>
                                    <p:anim calcmode="lin" valueType="num">
                                      <p:cBhvr additive="base">
                                        <p:cTn id="33" dur="1000" fill="hold"/>
                                        <p:tgtEl>
                                          <p:spTgt spid="13468"/>
                                        </p:tgtEl>
                                        <p:attrNameLst>
                                          <p:attrName>ppt_x</p:attrName>
                                        </p:attrNameLst>
                                      </p:cBhvr>
                                      <p:tavLst>
                                        <p:tav tm="0">
                                          <p:val>
                                            <p:strVal val="#ppt_x"/>
                                          </p:val>
                                        </p:tav>
                                        <p:tav tm="100000">
                                          <p:val>
                                            <p:strVal val="#ppt_x"/>
                                          </p:val>
                                        </p:tav>
                                      </p:tavLst>
                                    </p:anim>
                                    <p:anim calcmode="lin" valueType="num">
                                      <p:cBhvr additive="base">
                                        <p:cTn id="34" dur="1000" fill="hold"/>
                                        <p:tgtEl>
                                          <p:spTgt spid="13468"/>
                                        </p:tgtEl>
                                        <p:attrNameLst>
                                          <p:attrName>ppt_y</p:attrName>
                                        </p:attrNameLst>
                                      </p:cBhvr>
                                      <p:tavLst>
                                        <p:tav tm="0">
                                          <p:val>
                                            <p:strVal val="1+#ppt_h/2"/>
                                          </p:val>
                                        </p:tav>
                                        <p:tav tm="100000">
                                          <p:val>
                                            <p:strVal val="#ppt_y"/>
                                          </p:val>
                                        </p:tav>
                                      </p:tavLst>
                                    </p:anim>
                                  </p:childTnLst>
                                </p:cTn>
                              </p:par>
                            </p:childTnLst>
                          </p:cTn>
                        </p:par>
                        <p:par>
                          <p:cTn id="35" fill="hold" nodeType="afterGroup">
                            <p:stCondLst>
                              <p:cond delay="2600"/>
                            </p:stCondLst>
                            <p:childTnLst>
                              <p:par>
                                <p:cTn id="36" presetID="2" presetClass="entr" presetSubtype="4" fill="hold" nodeType="afterEffect">
                                  <p:stCondLst>
                                    <p:cond delay="0"/>
                                  </p:stCondLst>
                                  <p:childTnLst>
                                    <p:set>
                                      <p:cBhvr>
                                        <p:cTn id="37" dur="1" fill="hold">
                                          <p:stCondLst>
                                            <p:cond delay="0"/>
                                          </p:stCondLst>
                                        </p:cTn>
                                        <p:tgtEl>
                                          <p:spTgt spid="13469"/>
                                        </p:tgtEl>
                                        <p:attrNameLst>
                                          <p:attrName>style.visibility</p:attrName>
                                        </p:attrNameLst>
                                      </p:cBhvr>
                                      <p:to>
                                        <p:strVal val="visible"/>
                                      </p:to>
                                    </p:set>
                                    <p:anim calcmode="lin" valueType="num">
                                      <p:cBhvr additive="base">
                                        <p:cTn id="38" dur="1000" fill="hold"/>
                                        <p:tgtEl>
                                          <p:spTgt spid="13469"/>
                                        </p:tgtEl>
                                        <p:attrNameLst>
                                          <p:attrName>ppt_x</p:attrName>
                                        </p:attrNameLst>
                                      </p:cBhvr>
                                      <p:tavLst>
                                        <p:tav tm="0">
                                          <p:val>
                                            <p:strVal val="#ppt_x"/>
                                          </p:val>
                                        </p:tav>
                                        <p:tav tm="100000">
                                          <p:val>
                                            <p:strVal val="#ppt_x"/>
                                          </p:val>
                                        </p:tav>
                                      </p:tavLst>
                                    </p:anim>
                                    <p:anim calcmode="lin" valueType="num">
                                      <p:cBhvr additive="base">
                                        <p:cTn id="39" dur="1000" fill="hold"/>
                                        <p:tgtEl>
                                          <p:spTgt spid="13469"/>
                                        </p:tgtEl>
                                        <p:attrNameLst>
                                          <p:attrName>ppt_y</p:attrName>
                                        </p:attrNameLst>
                                      </p:cBhvr>
                                      <p:tavLst>
                                        <p:tav tm="0">
                                          <p:val>
                                            <p:strVal val="1+#ppt_h/2"/>
                                          </p:val>
                                        </p:tav>
                                        <p:tav tm="100000">
                                          <p:val>
                                            <p:strVal val="#ppt_y"/>
                                          </p:val>
                                        </p:tav>
                                      </p:tavLst>
                                    </p:anim>
                                  </p:childTnLst>
                                </p:cTn>
                              </p:par>
                            </p:childTnLst>
                          </p:cTn>
                        </p:par>
                        <p:par>
                          <p:cTn id="40" fill="hold" nodeType="afterGroup">
                            <p:stCondLst>
                              <p:cond delay="3600"/>
                            </p:stCondLst>
                            <p:childTnLst>
                              <p:par>
                                <p:cTn id="41" presetID="2" presetClass="entr" presetSubtype="4" fill="hold" nodeType="afterEffect">
                                  <p:stCondLst>
                                    <p:cond delay="0"/>
                                  </p:stCondLst>
                                  <p:childTnLst>
                                    <p:set>
                                      <p:cBhvr>
                                        <p:cTn id="42" dur="1" fill="hold">
                                          <p:stCondLst>
                                            <p:cond delay="0"/>
                                          </p:stCondLst>
                                        </p:cTn>
                                        <p:tgtEl>
                                          <p:spTgt spid="13470"/>
                                        </p:tgtEl>
                                        <p:attrNameLst>
                                          <p:attrName>style.visibility</p:attrName>
                                        </p:attrNameLst>
                                      </p:cBhvr>
                                      <p:to>
                                        <p:strVal val="visible"/>
                                      </p:to>
                                    </p:set>
                                    <p:anim calcmode="lin" valueType="num">
                                      <p:cBhvr additive="base">
                                        <p:cTn id="43" dur="1000" fill="hold"/>
                                        <p:tgtEl>
                                          <p:spTgt spid="13470"/>
                                        </p:tgtEl>
                                        <p:attrNameLst>
                                          <p:attrName>ppt_x</p:attrName>
                                        </p:attrNameLst>
                                      </p:cBhvr>
                                      <p:tavLst>
                                        <p:tav tm="0">
                                          <p:val>
                                            <p:strVal val="#ppt_x"/>
                                          </p:val>
                                        </p:tav>
                                        <p:tav tm="100000">
                                          <p:val>
                                            <p:strVal val="#ppt_x"/>
                                          </p:val>
                                        </p:tav>
                                      </p:tavLst>
                                    </p:anim>
                                    <p:anim calcmode="lin" valueType="num">
                                      <p:cBhvr additive="base">
                                        <p:cTn id="44" dur="1000" fill="hold"/>
                                        <p:tgtEl>
                                          <p:spTgt spid="13470"/>
                                        </p:tgtEl>
                                        <p:attrNameLst>
                                          <p:attrName>ppt_y</p:attrName>
                                        </p:attrNameLst>
                                      </p:cBhvr>
                                      <p:tavLst>
                                        <p:tav tm="0">
                                          <p:val>
                                            <p:strVal val="1+#ppt_h/2"/>
                                          </p:val>
                                        </p:tav>
                                        <p:tav tm="100000">
                                          <p:val>
                                            <p:strVal val="#ppt_y"/>
                                          </p:val>
                                        </p:tav>
                                      </p:tavLst>
                                    </p:anim>
                                  </p:childTnLst>
                                </p:cTn>
                              </p:par>
                            </p:childTnLst>
                          </p:cTn>
                        </p:par>
                        <p:par>
                          <p:cTn id="45" fill="hold" nodeType="afterGroup">
                            <p:stCondLst>
                              <p:cond delay="4600"/>
                            </p:stCondLst>
                            <p:childTnLst>
                              <p:par>
                                <p:cTn id="46" presetID="2" presetClass="entr" presetSubtype="4" fill="hold" nodeType="afterEffect">
                                  <p:stCondLst>
                                    <p:cond delay="0"/>
                                  </p:stCondLst>
                                  <p:childTnLst>
                                    <p:set>
                                      <p:cBhvr>
                                        <p:cTn id="47" dur="1" fill="hold">
                                          <p:stCondLst>
                                            <p:cond delay="0"/>
                                          </p:stCondLst>
                                        </p:cTn>
                                        <p:tgtEl>
                                          <p:spTgt spid="13471"/>
                                        </p:tgtEl>
                                        <p:attrNameLst>
                                          <p:attrName>style.visibility</p:attrName>
                                        </p:attrNameLst>
                                      </p:cBhvr>
                                      <p:to>
                                        <p:strVal val="visible"/>
                                      </p:to>
                                    </p:set>
                                    <p:anim calcmode="lin" valueType="num">
                                      <p:cBhvr additive="base">
                                        <p:cTn id="48" dur="1000" fill="hold"/>
                                        <p:tgtEl>
                                          <p:spTgt spid="13471"/>
                                        </p:tgtEl>
                                        <p:attrNameLst>
                                          <p:attrName>ppt_x</p:attrName>
                                        </p:attrNameLst>
                                      </p:cBhvr>
                                      <p:tavLst>
                                        <p:tav tm="0">
                                          <p:val>
                                            <p:strVal val="#ppt_x"/>
                                          </p:val>
                                        </p:tav>
                                        <p:tav tm="100000">
                                          <p:val>
                                            <p:strVal val="#ppt_x"/>
                                          </p:val>
                                        </p:tav>
                                      </p:tavLst>
                                    </p:anim>
                                    <p:anim calcmode="lin" valueType="num">
                                      <p:cBhvr additive="base">
                                        <p:cTn id="49" dur="1000" fill="hold"/>
                                        <p:tgtEl>
                                          <p:spTgt spid="13471"/>
                                        </p:tgtEl>
                                        <p:attrNameLst>
                                          <p:attrName>ppt_y</p:attrName>
                                        </p:attrNameLst>
                                      </p:cBhvr>
                                      <p:tavLst>
                                        <p:tav tm="0">
                                          <p:val>
                                            <p:strVal val="1+#ppt_h/2"/>
                                          </p:val>
                                        </p:tav>
                                        <p:tav tm="100000">
                                          <p:val>
                                            <p:strVal val="#ppt_y"/>
                                          </p:val>
                                        </p:tav>
                                      </p:tavLst>
                                    </p:anim>
                                  </p:childTnLst>
                                </p:cTn>
                              </p:par>
                            </p:childTnLst>
                          </p:cTn>
                        </p:par>
                        <p:par>
                          <p:cTn id="50" fill="hold" nodeType="afterGroup">
                            <p:stCondLst>
                              <p:cond delay="5600"/>
                            </p:stCondLst>
                            <p:childTnLst>
                              <p:par>
                                <p:cTn id="51" presetID="22" presetClass="entr" presetSubtype="8" fill="hold" nodeType="afterEffect">
                                  <p:stCondLst>
                                    <p:cond delay="0"/>
                                  </p:stCondLst>
                                  <p:childTnLst>
                                    <p:set>
                                      <p:cBhvr>
                                        <p:cTn id="52" dur="1" fill="hold">
                                          <p:stCondLst>
                                            <p:cond delay="0"/>
                                          </p:stCondLst>
                                        </p:cTn>
                                        <p:tgtEl>
                                          <p:spTgt spid="62720"/>
                                        </p:tgtEl>
                                        <p:attrNameLst>
                                          <p:attrName>style.visibility</p:attrName>
                                        </p:attrNameLst>
                                      </p:cBhvr>
                                      <p:to>
                                        <p:strVal val="visible"/>
                                      </p:to>
                                    </p:set>
                                    <p:animEffect transition="in" filter="wipe(left)">
                                      <p:cBhvr>
                                        <p:cTn id="53" dur="2000"/>
                                        <p:tgtEl>
                                          <p:spTgt spid="627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72" grpId="0" animBg="1"/>
      <p:bldP spid="13473"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日期占位符 1">
            <a:extLst>
              <a:ext uri="{FF2B5EF4-FFF2-40B4-BE49-F238E27FC236}">
                <a16:creationId xmlns:a16="http://schemas.microsoft.com/office/drawing/2014/main" id="{FED4764C-C50A-4592-BAD3-9ED124E64EA0}"/>
              </a:ext>
            </a:extLst>
          </p:cNvPr>
          <p:cNvSpPr>
            <a:spLocks noGrp="1"/>
          </p:cNvSpPr>
          <p:nvPr>
            <p:ph type="dt" sz="quarter" idx="10"/>
          </p:nvPr>
        </p:nvSpPr>
        <p:spPr/>
        <p:txBody>
          <a:bodyPr/>
          <a:lstStyle/>
          <a:p>
            <a:pPr>
              <a:defRPr/>
            </a:pPr>
            <a:fld id="{3B209ACD-5994-4DDC-AE88-0D4A78164BF0}" type="datetime3">
              <a:rPr lang="zh-CN" altLang="en-US"/>
              <a:pPr>
                <a:defRPr/>
              </a:pPr>
              <a:t>2018年12月13日星期四</a:t>
            </a:fld>
            <a:endParaRPr lang="en-US" altLang="zh-CN"/>
          </a:p>
        </p:txBody>
      </p:sp>
      <p:sp>
        <p:nvSpPr>
          <p:cNvPr id="14" name="灯片编号占位符 3">
            <a:extLst>
              <a:ext uri="{FF2B5EF4-FFF2-40B4-BE49-F238E27FC236}">
                <a16:creationId xmlns:a16="http://schemas.microsoft.com/office/drawing/2014/main" id="{E0CDE2AA-678A-4474-81D4-BA5FE0ECB5CF}"/>
              </a:ext>
            </a:extLst>
          </p:cNvPr>
          <p:cNvSpPr>
            <a:spLocks noGrp="1"/>
          </p:cNvSpPr>
          <p:nvPr>
            <p:ph type="sldNum" sz="quarter" idx="11"/>
          </p:nvPr>
        </p:nvSpPr>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E40A5075-D2AC-4B4A-9EB2-0774185DD2A2}" type="slidenum">
              <a:rPr lang="zh-CN" altLang="en-US">
                <a:solidFill>
                  <a:srgbClr val="636363"/>
                </a:solidFill>
              </a:rPr>
              <a:pPr eaLnBrk="1" hangingPunct="1"/>
              <a:t>17</a:t>
            </a:fld>
            <a:endParaRPr lang="en-US" altLang="zh-CN">
              <a:solidFill>
                <a:srgbClr val="636363"/>
              </a:solidFill>
            </a:endParaRPr>
          </a:p>
        </p:txBody>
      </p:sp>
      <p:sp>
        <p:nvSpPr>
          <p:cNvPr id="110594" name="Rectangle 2">
            <a:extLst>
              <a:ext uri="{FF2B5EF4-FFF2-40B4-BE49-F238E27FC236}">
                <a16:creationId xmlns:a16="http://schemas.microsoft.com/office/drawing/2014/main" id="{8DC2649E-5973-472D-AEE0-DC615A3782E7}"/>
              </a:ext>
            </a:extLst>
          </p:cNvPr>
          <p:cNvSpPr>
            <a:spLocks noGrp="1" noRot="1" noChangeArrowheads="1"/>
          </p:cNvSpPr>
          <p:nvPr>
            <p:ph type="title" idx="4294967295"/>
          </p:nvPr>
        </p:nvSpPr>
        <p:spPr>
          <a:xfrm>
            <a:off x="0" y="404813"/>
            <a:ext cx="8540750" cy="1143000"/>
          </a:xfrm>
        </p:spPr>
        <p:txBody>
          <a:bodyPr rtlCol="0">
            <a:normAutofit/>
          </a:bodyPr>
          <a:lstStyle/>
          <a:p>
            <a:pPr eaLnBrk="1" fontAlgn="auto" hangingPunct="1">
              <a:spcAft>
                <a:spcPts val="0"/>
              </a:spcAft>
              <a:defRPr/>
            </a:pPr>
            <a:r>
              <a:rPr lang="zh-CN" altLang="en-US" sz="2800" b="1">
                <a:solidFill>
                  <a:srgbClr val="000000"/>
                </a:solidFill>
                <a:effectLst>
                  <a:outerShdw blurRad="38100" dist="38100" dir="2700000" algn="tl">
                    <a:srgbClr val="C0C0C0"/>
                  </a:outerShdw>
                </a:effectLst>
                <a:latin typeface="黑体" pitchFamily="2" charset="-122"/>
              </a:rPr>
              <a:t>汇缴结算户的功能作用（</a:t>
            </a:r>
            <a:r>
              <a:rPr lang="en-US" altLang="zh-CN" sz="2800" b="1">
                <a:solidFill>
                  <a:srgbClr val="000000"/>
                </a:solidFill>
                <a:effectLst>
                  <a:outerShdw blurRad="38100" dist="38100" dir="2700000" algn="tl">
                    <a:srgbClr val="C0C0C0"/>
                  </a:outerShdw>
                </a:effectLst>
                <a:latin typeface="黑体" pitchFamily="2" charset="-122"/>
              </a:rPr>
              <a:t>3</a:t>
            </a:r>
            <a:r>
              <a:rPr lang="zh-CN" altLang="en-US" sz="2800" b="1">
                <a:solidFill>
                  <a:srgbClr val="000000"/>
                </a:solidFill>
                <a:effectLst>
                  <a:outerShdw blurRad="38100" dist="38100" dir="2700000" algn="tl">
                    <a:srgbClr val="C0C0C0"/>
                  </a:outerShdw>
                </a:effectLst>
                <a:latin typeface="黑体" pitchFamily="2" charset="-122"/>
              </a:rPr>
              <a:t>）</a:t>
            </a:r>
          </a:p>
        </p:txBody>
      </p:sp>
      <p:sp>
        <p:nvSpPr>
          <p:cNvPr id="31749" name="灯片编号占位符 5">
            <a:extLst>
              <a:ext uri="{FF2B5EF4-FFF2-40B4-BE49-F238E27FC236}">
                <a16:creationId xmlns:a16="http://schemas.microsoft.com/office/drawing/2014/main" id="{561E733B-22AE-4D1C-B2BC-6277152C4C99}"/>
              </a:ext>
            </a:extLst>
          </p:cNvPr>
          <p:cNvSpPr txBox="1">
            <a:spLocks noGrp="1"/>
          </p:cNvSpPr>
          <p:nvPr/>
        </p:nvSpPr>
        <p:spPr bwMode="auto">
          <a:xfrm>
            <a:off x="6588125" y="6381750"/>
            <a:ext cx="228917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lgn="r" eaLnBrk="1" hangingPunct="1">
              <a:spcBef>
                <a:spcPct val="0"/>
              </a:spcBef>
              <a:buClrTx/>
              <a:buSzTx/>
              <a:buFontTx/>
              <a:buNone/>
            </a:pPr>
            <a:fld id="{6CCDAC2F-FA14-40AE-A1CF-316033A20AB5}" type="slidenum">
              <a:rPr lang="en-US" altLang="zh-CN" sz="1400">
                <a:latin typeface="Times New Roman" panose="02020603050405020304" pitchFamily="18" charset="0"/>
              </a:rPr>
              <a:pPr algn="r" eaLnBrk="1" hangingPunct="1">
                <a:spcBef>
                  <a:spcPct val="0"/>
                </a:spcBef>
                <a:buClrTx/>
                <a:buSzTx/>
                <a:buFontTx/>
                <a:buNone/>
              </a:pPr>
              <a:t>17</a:t>
            </a:fld>
            <a:endParaRPr lang="en-US" altLang="zh-CN" sz="1400">
              <a:latin typeface="Times New Roman" panose="02020603050405020304" pitchFamily="18" charset="0"/>
            </a:endParaRPr>
          </a:p>
        </p:txBody>
      </p:sp>
      <p:sp>
        <p:nvSpPr>
          <p:cNvPr id="110600" name="AutoShape 8">
            <a:extLst>
              <a:ext uri="{FF2B5EF4-FFF2-40B4-BE49-F238E27FC236}">
                <a16:creationId xmlns:a16="http://schemas.microsoft.com/office/drawing/2014/main" id="{A0A53727-B3C5-472F-BCD9-80A05182FBF1}"/>
              </a:ext>
            </a:extLst>
          </p:cNvPr>
          <p:cNvSpPr>
            <a:spLocks noChangeArrowheads="1"/>
          </p:cNvSpPr>
          <p:nvPr/>
        </p:nvSpPr>
        <p:spPr bwMode="gray">
          <a:xfrm>
            <a:off x="611188" y="1882775"/>
            <a:ext cx="7848600" cy="4192588"/>
          </a:xfrm>
          <a:prstGeom prst="roundRect">
            <a:avLst>
              <a:gd name="adj" fmla="val 11921"/>
            </a:avLst>
          </a:prstGeom>
          <a:solidFill>
            <a:srgbClr val="CC99FF"/>
          </a:solidFill>
          <a:ln w="25400">
            <a:solidFill>
              <a:srgbClr val="FEFFFF"/>
            </a:solidFill>
            <a:round/>
            <a:headEnd/>
            <a:tailEnd/>
          </a:ln>
          <a:effectLst>
            <a:outerShdw dist="53882" dir="2700000" algn="ctr" rotWithShape="0">
              <a:srgbClr val="000000">
                <a:alpha val="50000"/>
              </a:srgbClr>
            </a:outerShdw>
          </a:effectLst>
        </p:spPr>
        <p:txBody>
          <a:bodyPr wrap="none" anchor="ct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spcBef>
                <a:spcPct val="0"/>
              </a:spcBef>
              <a:buClrTx/>
              <a:buSzTx/>
              <a:buFontTx/>
              <a:buNone/>
            </a:pPr>
            <a:endParaRPr lang="zh-CN" altLang="en-US" sz="1800">
              <a:solidFill>
                <a:schemeClr val="accent2"/>
              </a:solidFill>
              <a:latin typeface="Arial" panose="020B0604020202020204" pitchFamily="34" charset="0"/>
            </a:endParaRPr>
          </a:p>
        </p:txBody>
      </p:sp>
      <p:sp>
        <p:nvSpPr>
          <p:cNvPr id="110601" name="AutoShape 9">
            <a:extLst>
              <a:ext uri="{FF2B5EF4-FFF2-40B4-BE49-F238E27FC236}">
                <a16:creationId xmlns:a16="http://schemas.microsoft.com/office/drawing/2014/main" id="{E3B8C328-D166-491F-9917-8F5C588AB59F}"/>
              </a:ext>
            </a:extLst>
          </p:cNvPr>
          <p:cNvSpPr>
            <a:spLocks noChangeArrowheads="1"/>
          </p:cNvSpPr>
          <p:nvPr/>
        </p:nvSpPr>
        <p:spPr bwMode="gray">
          <a:xfrm flipV="1">
            <a:off x="1235075" y="1341438"/>
            <a:ext cx="6475413" cy="557212"/>
          </a:xfrm>
          <a:custGeom>
            <a:avLst/>
            <a:gdLst>
              <a:gd name="T0" fmla="*/ 2147483647 w 21600"/>
              <a:gd name="T1" fmla="*/ 3021276 h 21600"/>
              <a:gd name="T2" fmla="*/ 2147483647 w 21600"/>
              <a:gd name="T3" fmla="*/ 6025887 h 21600"/>
              <a:gd name="T4" fmla="*/ 2147483647 w 21600"/>
              <a:gd name="T5" fmla="*/ 3021276 h 21600"/>
              <a:gd name="T6" fmla="*/ 2147483647 w 21600"/>
              <a:gd name="T7" fmla="*/ 0 h 21600"/>
              <a:gd name="T8" fmla="*/ 0 60000 65536"/>
              <a:gd name="T9" fmla="*/ 0 60000 65536"/>
              <a:gd name="T10" fmla="*/ 0 60000 65536"/>
              <a:gd name="T11" fmla="*/ 0 60000 65536"/>
              <a:gd name="T12" fmla="*/ 3707 w 21600"/>
              <a:gd name="T13" fmla="*/ 3692 h 21600"/>
              <a:gd name="T14" fmla="*/ 17893 w 21600"/>
              <a:gd name="T15" fmla="*/ 17908 h 21600"/>
            </a:gdLst>
            <a:ahLst/>
            <a:cxnLst>
              <a:cxn ang="T8">
                <a:pos x="T0" y="T1"/>
              </a:cxn>
              <a:cxn ang="T9">
                <a:pos x="T2" y="T3"/>
              </a:cxn>
              <a:cxn ang="T10">
                <a:pos x="T4" y="T5"/>
              </a:cxn>
              <a:cxn ang="T11">
                <a:pos x="T6" y="T7"/>
              </a:cxn>
            </a:cxnLst>
            <a:rect l="T12" t="T13" r="T14" b="T15"/>
            <a:pathLst>
              <a:path w="21600" h="21600">
                <a:moveTo>
                  <a:pt x="0" y="0"/>
                </a:moveTo>
                <a:lnTo>
                  <a:pt x="3813" y="21600"/>
                </a:lnTo>
                <a:lnTo>
                  <a:pt x="17787" y="21600"/>
                </a:lnTo>
                <a:lnTo>
                  <a:pt x="21600" y="0"/>
                </a:lnTo>
                <a:lnTo>
                  <a:pt x="0" y="0"/>
                </a:lnTo>
                <a:close/>
              </a:path>
            </a:pathLst>
          </a:custGeom>
          <a:gradFill rotWithShape="1">
            <a:gsLst>
              <a:gs pos="0">
                <a:schemeClr val="hlink">
                  <a:alpha val="39998"/>
                </a:schemeClr>
              </a:gs>
              <a:gs pos="100000">
                <a:srgbClr val="FFFFFF">
                  <a:alpha val="0"/>
                </a:srgbClr>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wrap="none" anchor="ctr"/>
          <a:lstStyle/>
          <a:p>
            <a:endParaRPr lang="zh-CN" altLang="en-US"/>
          </a:p>
        </p:txBody>
      </p:sp>
      <p:pic>
        <p:nvPicPr>
          <p:cNvPr id="59399" name="Picture 11" descr="Picture4">
            <a:extLst>
              <a:ext uri="{FF2B5EF4-FFF2-40B4-BE49-F238E27FC236}">
                <a16:creationId xmlns:a16="http://schemas.microsoft.com/office/drawing/2014/main" id="{826A5DA7-CE0C-4401-B6E3-E6F5624124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1163638" y="1935163"/>
            <a:ext cx="674687"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400" name="AutoShape 13">
            <a:extLst>
              <a:ext uri="{FF2B5EF4-FFF2-40B4-BE49-F238E27FC236}">
                <a16:creationId xmlns:a16="http://schemas.microsoft.com/office/drawing/2014/main" id="{D3A3F421-3EBA-4497-8563-26A39FECF29A}"/>
              </a:ext>
            </a:extLst>
          </p:cNvPr>
          <p:cNvSpPr>
            <a:spLocks noChangeArrowheads="1"/>
          </p:cNvSpPr>
          <p:nvPr/>
        </p:nvSpPr>
        <p:spPr bwMode="gray">
          <a:xfrm>
            <a:off x="1619250" y="1700213"/>
            <a:ext cx="5791200" cy="382587"/>
          </a:xfrm>
          <a:prstGeom prst="roundRect">
            <a:avLst>
              <a:gd name="adj" fmla="val 16667"/>
            </a:avLst>
          </a:prstGeom>
          <a:solidFill>
            <a:srgbClr val="FEFFFF"/>
          </a:solidFill>
          <a:ln w="28575">
            <a:solidFill>
              <a:srgbClr val="FF00FF"/>
            </a:solidFill>
            <a:round/>
            <a:headEnd/>
            <a:tailEnd/>
          </a:ln>
        </p:spPr>
        <p:txBody>
          <a:bodyPr wrap="none" anchor="ct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spcBef>
                <a:spcPct val="0"/>
              </a:spcBef>
              <a:buClrTx/>
              <a:buSzTx/>
              <a:buFontTx/>
              <a:buNone/>
            </a:pPr>
            <a:endParaRPr lang="zh-CN" altLang="en-US" sz="1800">
              <a:latin typeface="Arial" panose="020B0604020202020204" pitchFamily="34" charset="0"/>
            </a:endParaRPr>
          </a:p>
        </p:txBody>
      </p:sp>
      <p:sp>
        <p:nvSpPr>
          <p:cNvPr id="59401" name="Text Box 15">
            <a:extLst>
              <a:ext uri="{FF2B5EF4-FFF2-40B4-BE49-F238E27FC236}">
                <a16:creationId xmlns:a16="http://schemas.microsoft.com/office/drawing/2014/main" id="{07A91276-1965-43F3-8153-19B2D1E45DC2}"/>
              </a:ext>
            </a:extLst>
          </p:cNvPr>
          <p:cNvSpPr txBox="1">
            <a:spLocks noChangeArrowheads="1"/>
          </p:cNvSpPr>
          <p:nvPr/>
        </p:nvSpPr>
        <p:spPr bwMode="gray">
          <a:xfrm>
            <a:off x="1446213" y="2208213"/>
            <a:ext cx="70088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spcBef>
                <a:spcPct val="0"/>
              </a:spcBef>
              <a:buClrTx/>
              <a:buSzTx/>
              <a:buFontTx/>
              <a:buNone/>
            </a:pPr>
            <a:r>
              <a:rPr lang="zh-CN" altLang="en-US" sz="2400" b="1">
                <a:solidFill>
                  <a:srgbClr val="FEFFFF"/>
                </a:solidFill>
                <a:latin typeface="Arial" panose="020B0604020202020204" pitchFamily="34" charset="0"/>
              </a:rPr>
              <a:t>统计非税收入数据信息，为管理决策提供依据</a:t>
            </a:r>
          </a:p>
        </p:txBody>
      </p:sp>
      <p:sp>
        <p:nvSpPr>
          <p:cNvPr id="110609" name="Rectangle 17">
            <a:extLst>
              <a:ext uri="{FF2B5EF4-FFF2-40B4-BE49-F238E27FC236}">
                <a16:creationId xmlns:a16="http://schemas.microsoft.com/office/drawing/2014/main" id="{080A3E16-E4C5-48C2-ABE6-4BA6FC245FE2}"/>
              </a:ext>
            </a:extLst>
          </p:cNvPr>
          <p:cNvSpPr>
            <a:spLocks noChangeArrowheads="1"/>
          </p:cNvSpPr>
          <p:nvPr/>
        </p:nvSpPr>
        <p:spPr bwMode="gray">
          <a:xfrm>
            <a:off x="1979613" y="1628775"/>
            <a:ext cx="5029200" cy="534988"/>
          </a:xfrm>
          <a:prstGeom prst="rect">
            <a:avLst/>
          </a:prstGeom>
          <a:noFill/>
          <a:ln w="9525">
            <a:noFill/>
            <a:miter lim="800000"/>
            <a:headEnd/>
            <a:tailEnd/>
          </a:ln>
          <a:effec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lnSpc>
                <a:spcPct val="120000"/>
              </a:lnSpc>
              <a:defRPr/>
            </a:pPr>
            <a:r>
              <a:rPr lang="zh-CN" altLang="en-US" sz="2400" b="1" dirty="0">
                <a:solidFill>
                  <a:srgbClr val="000000"/>
                </a:solidFill>
                <a:effectLst>
                  <a:outerShdw blurRad="38100" dist="38100" dir="2700000" algn="tl">
                    <a:srgbClr val="C0C0C0"/>
                  </a:outerShdw>
                </a:effectLst>
                <a:latin typeface="黑体" pitchFamily="2" charset="-122"/>
                <a:ea typeface="黑体" pitchFamily="2" charset="-122"/>
              </a:rPr>
              <a:t>统    计</a:t>
            </a:r>
          </a:p>
        </p:txBody>
      </p:sp>
      <p:sp>
        <p:nvSpPr>
          <p:cNvPr id="59403" name="Text Box 20">
            <a:extLst>
              <a:ext uri="{FF2B5EF4-FFF2-40B4-BE49-F238E27FC236}">
                <a16:creationId xmlns:a16="http://schemas.microsoft.com/office/drawing/2014/main" id="{2FCCB6FD-6399-4ABA-A6C4-0FE99706E2AE}"/>
              </a:ext>
            </a:extLst>
          </p:cNvPr>
          <p:cNvSpPr txBox="1">
            <a:spLocks noChangeArrowheads="1"/>
          </p:cNvSpPr>
          <p:nvPr/>
        </p:nvSpPr>
        <p:spPr bwMode="auto">
          <a:xfrm>
            <a:off x="1379538" y="3001963"/>
            <a:ext cx="6546850" cy="2862262"/>
          </a:xfrm>
          <a:prstGeom prst="rect">
            <a:avLst/>
          </a:prstGeom>
          <a:solidFill>
            <a:schemeClr val="bg2"/>
          </a:solidFill>
          <a:ln>
            <a:noFill/>
          </a:ln>
          <a:extLst/>
        </p:spPr>
        <p:txBody>
          <a:bodyPr>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charset="0"/>
                <a:ea typeface="宋体"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charset="0"/>
                <a:ea typeface="宋体" charset="-122"/>
              </a:defRPr>
            </a:lvl9pPr>
          </a:lstStyle>
          <a:p>
            <a:pPr eaLnBrk="1" hangingPunct="1">
              <a:lnSpc>
                <a:spcPct val="150000"/>
              </a:lnSpc>
              <a:spcBef>
                <a:spcPct val="50000"/>
              </a:spcBef>
              <a:buClrTx/>
              <a:buSzTx/>
              <a:buFontTx/>
              <a:buNone/>
              <a:defRPr/>
            </a:pPr>
            <a:r>
              <a:rPr lang="zh-CN" altLang="en-US" sz="2400" b="1" dirty="0">
                <a:solidFill>
                  <a:srgbClr val="000000"/>
                </a:solidFill>
                <a:latin typeface="+mn-ea"/>
                <a:ea typeface="+mn-ea"/>
              </a:rPr>
              <a:t>以汇缴结算户为前提，各级非税收入管理机构依托现有的征管系统，汇集收入数据信息，并在系统内实现按收入类别、项目、执收单位等全方位、多口径统计和结算，提供不同层次的报表，满足非税收入征收管理和领导决策需要。</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0594"/>
                                        </p:tgtEl>
                                        <p:attrNameLst>
                                          <p:attrName>style.visibility</p:attrName>
                                        </p:attrNameLst>
                                      </p:cBhvr>
                                      <p:to>
                                        <p:strVal val="visible"/>
                                      </p:to>
                                    </p:set>
                                    <p:animEffect transition="in" filter="wipe(left)">
                                      <p:cBhvr>
                                        <p:cTn id="7" dur="1000"/>
                                        <p:tgtEl>
                                          <p:spTgt spid="110594"/>
                                        </p:tgtEl>
                                      </p:cBhvr>
                                    </p:animEffect>
                                  </p:childTnLst>
                                </p:cTn>
                              </p:par>
                            </p:childTnLst>
                          </p:cTn>
                        </p:par>
                        <p:par>
                          <p:cTn id="8" fill="hold" nodeType="afterGroup">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10600"/>
                                        </p:tgtEl>
                                        <p:attrNameLst>
                                          <p:attrName>style.visibility</p:attrName>
                                        </p:attrNameLst>
                                      </p:cBhvr>
                                      <p:to>
                                        <p:strVal val="visible"/>
                                      </p:to>
                                    </p:set>
                                    <p:anim calcmode="lin" valueType="num">
                                      <p:cBhvr additive="base">
                                        <p:cTn id="11" dur="500" fill="hold"/>
                                        <p:tgtEl>
                                          <p:spTgt spid="110600"/>
                                        </p:tgtEl>
                                        <p:attrNameLst>
                                          <p:attrName>ppt_x</p:attrName>
                                        </p:attrNameLst>
                                      </p:cBhvr>
                                      <p:tavLst>
                                        <p:tav tm="0">
                                          <p:val>
                                            <p:strVal val="#ppt_x"/>
                                          </p:val>
                                        </p:tav>
                                        <p:tav tm="100000">
                                          <p:val>
                                            <p:strVal val="#ppt_x"/>
                                          </p:val>
                                        </p:tav>
                                      </p:tavLst>
                                    </p:anim>
                                    <p:anim calcmode="lin" valueType="num">
                                      <p:cBhvr additive="base">
                                        <p:cTn id="12" dur="500" fill="hold"/>
                                        <p:tgtEl>
                                          <p:spTgt spid="11060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10601"/>
                                        </p:tgtEl>
                                        <p:attrNameLst>
                                          <p:attrName>style.visibility</p:attrName>
                                        </p:attrNameLst>
                                      </p:cBhvr>
                                      <p:to>
                                        <p:strVal val="visible"/>
                                      </p:to>
                                    </p:set>
                                    <p:anim calcmode="lin" valueType="num">
                                      <p:cBhvr additive="base">
                                        <p:cTn id="15" dur="500" fill="hold"/>
                                        <p:tgtEl>
                                          <p:spTgt spid="110601"/>
                                        </p:tgtEl>
                                        <p:attrNameLst>
                                          <p:attrName>ppt_x</p:attrName>
                                        </p:attrNameLst>
                                      </p:cBhvr>
                                      <p:tavLst>
                                        <p:tav tm="0">
                                          <p:val>
                                            <p:strVal val="#ppt_x"/>
                                          </p:val>
                                        </p:tav>
                                        <p:tav tm="100000">
                                          <p:val>
                                            <p:strVal val="#ppt_x"/>
                                          </p:val>
                                        </p:tav>
                                      </p:tavLst>
                                    </p:anim>
                                    <p:anim calcmode="lin" valueType="num">
                                      <p:cBhvr additive="base">
                                        <p:cTn id="16" dur="500" fill="hold"/>
                                        <p:tgtEl>
                                          <p:spTgt spid="110601"/>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9399"/>
                                        </p:tgtEl>
                                        <p:attrNameLst>
                                          <p:attrName>style.visibility</p:attrName>
                                        </p:attrNameLst>
                                      </p:cBhvr>
                                      <p:to>
                                        <p:strVal val="visible"/>
                                      </p:to>
                                    </p:set>
                                    <p:anim calcmode="lin" valueType="num">
                                      <p:cBhvr additive="base">
                                        <p:cTn id="19" dur="500" fill="hold"/>
                                        <p:tgtEl>
                                          <p:spTgt spid="59399"/>
                                        </p:tgtEl>
                                        <p:attrNameLst>
                                          <p:attrName>ppt_x</p:attrName>
                                        </p:attrNameLst>
                                      </p:cBhvr>
                                      <p:tavLst>
                                        <p:tav tm="0">
                                          <p:val>
                                            <p:strVal val="#ppt_x"/>
                                          </p:val>
                                        </p:tav>
                                        <p:tav tm="100000">
                                          <p:val>
                                            <p:strVal val="#ppt_x"/>
                                          </p:val>
                                        </p:tav>
                                      </p:tavLst>
                                    </p:anim>
                                    <p:anim calcmode="lin" valueType="num">
                                      <p:cBhvr additive="base">
                                        <p:cTn id="20" dur="500" fill="hold"/>
                                        <p:tgtEl>
                                          <p:spTgt spid="5939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9400"/>
                                        </p:tgtEl>
                                        <p:attrNameLst>
                                          <p:attrName>style.visibility</p:attrName>
                                        </p:attrNameLst>
                                      </p:cBhvr>
                                      <p:to>
                                        <p:strVal val="visible"/>
                                      </p:to>
                                    </p:set>
                                    <p:anim calcmode="lin" valueType="num">
                                      <p:cBhvr additive="base">
                                        <p:cTn id="23" dur="500" fill="hold"/>
                                        <p:tgtEl>
                                          <p:spTgt spid="59400"/>
                                        </p:tgtEl>
                                        <p:attrNameLst>
                                          <p:attrName>ppt_x</p:attrName>
                                        </p:attrNameLst>
                                      </p:cBhvr>
                                      <p:tavLst>
                                        <p:tav tm="0">
                                          <p:val>
                                            <p:strVal val="#ppt_x"/>
                                          </p:val>
                                        </p:tav>
                                        <p:tav tm="100000">
                                          <p:val>
                                            <p:strVal val="#ppt_x"/>
                                          </p:val>
                                        </p:tav>
                                      </p:tavLst>
                                    </p:anim>
                                    <p:anim calcmode="lin" valueType="num">
                                      <p:cBhvr additive="base">
                                        <p:cTn id="24" dur="500" fill="hold"/>
                                        <p:tgtEl>
                                          <p:spTgt spid="5940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59401"/>
                                        </p:tgtEl>
                                        <p:attrNameLst>
                                          <p:attrName>style.visibility</p:attrName>
                                        </p:attrNameLst>
                                      </p:cBhvr>
                                      <p:to>
                                        <p:strVal val="visible"/>
                                      </p:to>
                                    </p:set>
                                    <p:anim calcmode="lin" valueType="num">
                                      <p:cBhvr additive="base">
                                        <p:cTn id="27" dur="500" fill="hold"/>
                                        <p:tgtEl>
                                          <p:spTgt spid="59401"/>
                                        </p:tgtEl>
                                        <p:attrNameLst>
                                          <p:attrName>ppt_x</p:attrName>
                                        </p:attrNameLst>
                                      </p:cBhvr>
                                      <p:tavLst>
                                        <p:tav tm="0">
                                          <p:val>
                                            <p:strVal val="#ppt_x"/>
                                          </p:val>
                                        </p:tav>
                                        <p:tav tm="100000">
                                          <p:val>
                                            <p:strVal val="#ppt_x"/>
                                          </p:val>
                                        </p:tav>
                                      </p:tavLst>
                                    </p:anim>
                                    <p:anim calcmode="lin" valueType="num">
                                      <p:cBhvr additive="base">
                                        <p:cTn id="28" dur="500" fill="hold"/>
                                        <p:tgtEl>
                                          <p:spTgt spid="5940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10609"/>
                                        </p:tgtEl>
                                        <p:attrNameLst>
                                          <p:attrName>style.visibility</p:attrName>
                                        </p:attrNameLst>
                                      </p:cBhvr>
                                      <p:to>
                                        <p:strVal val="visible"/>
                                      </p:to>
                                    </p:set>
                                    <p:anim calcmode="lin" valueType="num">
                                      <p:cBhvr additive="base">
                                        <p:cTn id="31" dur="500" fill="hold"/>
                                        <p:tgtEl>
                                          <p:spTgt spid="110609"/>
                                        </p:tgtEl>
                                        <p:attrNameLst>
                                          <p:attrName>ppt_x</p:attrName>
                                        </p:attrNameLst>
                                      </p:cBhvr>
                                      <p:tavLst>
                                        <p:tav tm="0">
                                          <p:val>
                                            <p:strVal val="#ppt_x"/>
                                          </p:val>
                                        </p:tav>
                                        <p:tav tm="100000">
                                          <p:val>
                                            <p:strVal val="#ppt_x"/>
                                          </p:val>
                                        </p:tav>
                                      </p:tavLst>
                                    </p:anim>
                                    <p:anim calcmode="lin" valueType="num">
                                      <p:cBhvr additive="base">
                                        <p:cTn id="32" dur="500" fill="hold"/>
                                        <p:tgtEl>
                                          <p:spTgt spid="110609"/>
                                        </p:tgtEl>
                                        <p:attrNameLst>
                                          <p:attrName>ppt_y</p:attrName>
                                        </p:attrNameLst>
                                      </p:cBhvr>
                                      <p:tavLst>
                                        <p:tav tm="0">
                                          <p:val>
                                            <p:strVal val="1+#ppt_h/2"/>
                                          </p:val>
                                        </p:tav>
                                        <p:tav tm="100000">
                                          <p:val>
                                            <p:strVal val="#ppt_y"/>
                                          </p:val>
                                        </p:tav>
                                      </p:tavLst>
                                    </p:anim>
                                  </p:childTnLst>
                                </p:cTn>
                              </p:par>
                            </p:childTnLst>
                          </p:cTn>
                        </p:par>
                        <p:par>
                          <p:cTn id="33" fill="hold" nodeType="afterGroup">
                            <p:stCondLst>
                              <p:cond delay="1500"/>
                            </p:stCondLst>
                            <p:childTnLst>
                              <p:par>
                                <p:cTn id="34" presetID="20" presetClass="entr" presetSubtype="0" fill="hold" grpId="0" nodeType="afterEffect">
                                  <p:stCondLst>
                                    <p:cond delay="0"/>
                                  </p:stCondLst>
                                  <p:childTnLst>
                                    <p:set>
                                      <p:cBhvr>
                                        <p:cTn id="35" dur="1" fill="hold">
                                          <p:stCondLst>
                                            <p:cond delay="0"/>
                                          </p:stCondLst>
                                        </p:cTn>
                                        <p:tgtEl>
                                          <p:spTgt spid="59403"/>
                                        </p:tgtEl>
                                        <p:attrNameLst>
                                          <p:attrName>style.visibility</p:attrName>
                                        </p:attrNameLst>
                                      </p:cBhvr>
                                      <p:to>
                                        <p:strVal val="visible"/>
                                      </p:to>
                                    </p:set>
                                    <p:animEffect transition="in" filter="wedge">
                                      <p:cBhvr>
                                        <p:cTn id="36" dur="2000"/>
                                        <p:tgtEl>
                                          <p:spTgt spid="594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4" grpId="0"/>
      <p:bldP spid="110600" grpId="0" animBg="1"/>
      <p:bldP spid="59400" grpId="0" animBg="1"/>
      <p:bldP spid="59401" grpId="0"/>
      <p:bldP spid="110609" grpId="0"/>
      <p:bldP spid="59403"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日期占位符 1">
            <a:extLst>
              <a:ext uri="{FF2B5EF4-FFF2-40B4-BE49-F238E27FC236}">
                <a16:creationId xmlns:a16="http://schemas.microsoft.com/office/drawing/2014/main" id="{B79D01D7-529D-47F3-B83A-33CD200E475A}"/>
              </a:ext>
            </a:extLst>
          </p:cNvPr>
          <p:cNvSpPr>
            <a:spLocks noGrp="1"/>
          </p:cNvSpPr>
          <p:nvPr>
            <p:ph type="dt" sz="quarter" idx="10"/>
          </p:nvPr>
        </p:nvSpPr>
        <p:spPr/>
        <p:txBody>
          <a:bodyPr/>
          <a:lstStyle/>
          <a:p>
            <a:pPr>
              <a:defRPr/>
            </a:pPr>
            <a:fld id="{7FE6E6AE-CEC9-449E-91BB-9B7621355B93}" type="datetime3">
              <a:rPr lang="zh-CN" altLang="en-US"/>
              <a:pPr>
                <a:defRPr/>
              </a:pPr>
              <a:t>2018年12月13日星期四</a:t>
            </a:fld>
            <a:endParaRPr lang="en-US" altLang="zh-CN"/>
          </a:p>
        </p:txBody>
      </p:sp>
      <p:sp>
        <p:nvSpPr>
          <p:cNvPr id="18" name="灯片编号占位符 3">
            <a:extLst>
              <a:ext uri="{FF2B5EF4-FFF2-40B4-BE49-F238E27FC236}">
                <a16:creationId xmlns:a16="http://schemas.microsoft.com/office/drawing/2014/main" id="{7330D146-1A5F-4981-B809-2814291B930C}"/>
              </a:ext>
            </a:extLst>
          </p:cNvPr>
          <p:cNvSpPr>
            <a:spLocks noGrp="1"/>
          </p:cNvSpPr>
          <p:nvPr>
            <p:ph type="sldNum" sz="quarter" idx="11"/>
          </p:nvPr>
        </p:nvSpPr>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7BE9219D-2233-4381-8C4B-E28F3A5031AF}" type="slidenum">
              <a:rPr lang="zh-CN" altLang="en-US">
                <a:solidFill>
                  <a:srgbClr val="636363"/>
                </a:solidFill>
              </a:rPr>
              <a:pPr eaLnBrk="1" hangingPunct="1"/>
              <a:t>18</a:t>
            </a:fld>
            <a:endParaRPr lang="en-US" altLang="zh-CN">
              <a:solidFill>
                <a:srgbClr val="636363"/>
              </a:solidFill>
            </a:endParaRPr>
          </a:p>
        </p:txBody>
      </p:sp>
      <p:sp>
        <p:nvSpPr>
          <p:cNvPr id="32772" name="灯片编号占位符 5">
            <a:extLst>
              <a:ext uri="{FF2B5EF4-FFF2-40B4-BE49-F238E27FC236}">
                <a16:creationId xmlns:a16="http://schemas.microsoft.com/office/drawing/2014/main" id="{2BED8FD3-1417-494D-8139-2B6FED14B869}"/>
              </a:ext>
            </a:extLst>
          </p:cNvPr>
          <p:cNvSpPr txBox="1">
            <a:spLocks noGrp="1"/>
          </p:cNvSpPr>
          <p:nvPr/>
        </p:nvSpPr>
        <p:spPr bwMode="auto">
          <a:xfrm>
            <a:off x="6553200" y="6245225"/>
            <a:ext cx="228917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lgn="r" eaLnBrk="1" hangingPunct="1">
              <a:spcBef>
                <a:spcPct val="0"/>
              </a:spcBef>
              <a:buClrTx/>
              <a:buSzTx/>
              <a:buFontTx/>
              <a:buNone/>
            </a:pPr>
            <a:fld id="{4CB4879F-B143-432D-8DC0-2ECA6696BC37}" type="slidenum">
              <a:rPr lang="en-US" altLang="zh-CN" sz="1400">
                <a:latin typeface="Times New Roman" panose="02020603050405020304" pitchFamily="18" charset="0"/>
              </a:rPr>
              <a:pPr algn="r" eaLnBrk="1" hangingPunct="1">
                <a:spcBef>
                  <a:spcPct val="0"/>
                </a:spcBef>
                <a:buClrTx/>
                <a:buSzTx/>
                <a:buFontTx/>
                <a:buNone/>
              </a:pPr>
              <a:t>18</a:t>
            </a:fld>
            <a:endParaRPr lang="en-US" altLang="zh-CN" sz="1400">
              <a:latin typeface="Times New Roman" panose="02020603050405020304" pitchFamily="18" charset="0"/>
            </a:endParaRPr>
          </a:p>
        </p:txBody>
      </p:sp>
      <p:sp>
        <p:nvSpPr>
          <p:cNvPr id="32773" name="AutoShape 7">
            <a:extLst>
              <a:ext uri="{FF2B5EF4-FFF2-40B4-BE49-F238E27FC236}">
                <a16:creationId xmlns:a16="http://schemas.microsoft.com/office/drawing/2014/main" id="{3830CBD8-B21B-4ACE-8E3C-FDD82A63FC34}"/>
              </a:ext>
            </a:extLst>
          </p:cNvPr>
          <p:cNvSpPr>
            <a:spLocks noChangeArrowheads="1"/>
          </p:cNvSpPr>
          <p:nvPr/>
        </p:nvSpPr>
        <p:spPr bwMode="gray">
          <a:xfrm>
            <a:off x="684213" y="936625"/>
            <a:ext cx="7775575" cy="4868863"/>
          </a:xfrm>
          <a:prstGeom prst="roundRect">
            <a:avLst>
              <a:gd name="adj" fmla="val 9523"/>
            </a:avLst>
          </a:prstGeom>
          <a:solidFill>
            <a:srgbClr val="969696">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lgn="r" eaLnBrk="1" hangingPunct="1">
              <a:spcBef>
                <a:spcPct val="0"/>
              </a:spcBef>
              <a:buClrTx/>
              <a:buSzTx/>
              <a:buFontTx/>
              <a:buNone/>
            </a:pPr>
            <a:endParaRPr lang="zh-CN" altLang="zh-CN" sz="1800">
              <a:latin typeface="Arial" panose="020B0604020202020204" pitchFamily="34" charset="0"/>
            </a:endParaRPr>
          </a:p>
        </p:txBody>
      </p:sp>
      <p:grpSp>
        <p:nvGrpSpPr>
          <p:cNvPr id="2" name="Group 9">
            <a:extLst>
              <a:ext uri="{FF2B5EF4-FFF2-40B4-BE49-F238E27FC236}">
                <a16:creationId xmlns:a16="http://schemas.microsoft.com/office/drawing/2014/main" id="{B1EA13DA-C32C-4902-A63E-1F81818E44C5}"/>
              </a:ext>
            </a:extLst>
          </p:cNvPr>
          <p:cNvGrpSpPr>
            <a:grpSpLocks/>
          </p:cNvGrpSpPr>
          <p:nvPr/>
        </p:nvGrpSpPr>
        <p:grpSpPr bwMode="auto">
          <a:xfrm>
            <a:off x="684213" y="5516562"/>
            <a:ext cx="7704137" cy="719137"/>
            <a:chOff x="657" y="2893"/>
            <a:chExt cx="1032" cy="590"/>
          </a:xfrm>
          <a:solidFill>
            <a:srgbClr val="92D050"/>
          </a:solidFill>
        </p:grpSpPr>
        <p:sp>
          <p:nvSpPr>
            <p:cNvPr id="297994" name="AutoShape 10">
              <a:extLst>
                <a:ext uri="{FF2B5EF4-FFF2-40B4-BE49-F238E27FC236}">
                  <a16:creationId xmlns:a16="http://schemas.microsoft.com/office/drawing/2014/main" id="{13543DA6-4214-4E45-8477-B7EC4A6AC91A}"/>
                </a:ext>
              </a:extLst>
            </p:cNvPr>
            <p:cNvSpPr>
              <a:spLocks noChangeArrowheads="1"/>
            </p:cNvSpPr>
            <p:nvPr/>
          </p:nvSpPr>
          <p:spPr bwMode="gray">
            <a:xfrm>
              <a:off x="657" y="2893"/>
              <a:ext cx="1031" cy="590"/>
            </a:xfrm>
            <a:prstGeom prst="roundRect">
              <a:avLst>
                <a:gd name="adj" fmla="val 12736"/>
              </a:avLst>
            </a:prstGeom>
            <a:grpFill/>
            <a:ln w="9525">
              <a:noFill/>
              <a:round/>
              <a:headEnd/>
              <a:tailEnd/>
            </a:ln>
            <a:effectLst>
              <a:outerShdw dist="17961" dir="2700000" algn="ctr" rotWithShape="0">
                <a:srgbClr val="080808">
                  <a:alpha val="50000"/>
                </a:srgbClr>
              </a:outerShdw>
            </a:effectLst>
          </p:spPr>
          <p:txBody>
            <a:bodyPr wrap="none" anchor="ctr"/>
            <a:lstStyle/>
            <a:p>
              <a:pPr algn="r">
                <a:defRPr/>
              </a:pPr>
              <a:endParaRPr lang="zh-CN" altLang="zh-CN" dirty="0">
                <a:latin typeface="Arial" charset="0"/>
                <a:ea typeface="黑体" pitchFamily="49" charset="-122"/>
              </a:endParaRPr>
            </a:p>
          </p:txBody>
        </p:sp>
        <p:sp>
          <p:nvSpPr>
            <p:cNvPr id="297995" name="AutoShape 11">
              <a:extLst>
                <a:ext uri="{FF2B5EF4-FFF2-40B4-BE49-F238E27FC236}">
                  <a16:creationId xmlns:a16="http://schemas.microsoft.com/office/drawing/2014/main" id="{5BC07F67-B0E4-467B-8038-99998085EAC1}"/>
                </a:ext>
              </a:extLst>
            </p:cNvPr>
            <p:cNvSpPr>
              <a:spLocks noChangeArrowheads="1"/>
            </p:cNvSpPr>
            <p:nvPr/>
          </p:nvSpPr>
          <p:spPr bwMode="gray">
            <a:xfrm>
              <a:off x="658" y="2894"/>
              <a:ext cx="1031" cy="236"/>
            </a:xfrm>
            <a:prstGeom prst="roundRect">
              <a:avLst>
                <a:gd name="adj" fmla="val 30769"/>
              </a:avLst>
            </a:prstGeom>
            <a:grpFill/>
            <a:ln w="9525">
              <a:noFill/>
              <a:round/>
              <a:headEnd/>
              <a:tailEnd/>
            </a:ln>
            <a:effectLst/>
          </p:spPr>
          <p:txBody>
            <a:bodyPr wrap="none" anchor="ctr"/>
            <a:lstStyle/>
            <a:p>
              <a:pPr algn="r">
                <a:defRPr/>
              </a:pPr>
              <a:endParaRPr lang="zh-CN" altLang="zh-CN" dirty="0">
                <a:latin typeface="Arial" charset="0"/>
                <a:ea typeface="黑体" pitchFamily="49" charset="-122"/>
              </a:endParaRPr>
            </a:p>
          </p:txBody>
        </p:sp>
      </p:grpSp>
      <p:grpSp>
        <p:nvGrpSpPr>
          <p:cNvPr id="3" name="Group 29">
            <a:extLst>
              <a:ext uri="{FF2B5EF4-FFF2-40B4-BE49-F238E27FC236}">
                <a16:creationId xmlns:a16="http://schemas.microsoft.com/office/drawing/2014/main" id="{6F0EE5F9-28F5-43BA-B634-A98915BDB32E}"/>
              </a:ext>
            </a:extLst>
          </p:cNvPr>
          <p:cNvGrpSpPr>
            <a:grpSpLocks/>
          </p:cNvGrpSpPr>
          <p:nvPr/>
        </p:nvGrpSpPr>
        <p:grpSpPr bwMode="auto">
          <a:xfrm rot="10800000">
            <a:off x="684213" y="188550"/>
            <a:ext cx="7848600" cy="748381"/>
            <a:chOff x="764" y="2737"/>
            <a:chExt cx="1032" cy="102"/>
          </a:xfrm>
          <a:solidFill>
            <a:srgbClr val="92D050"/>
          </a:solidFill>
        </p:grpSpPr>
        <p:sp>
          <p:nvSpPr>
            <p:cNvPr id="15374" name="AutoShape 30">
              <a:extLst>
                <a:ext uri="{FF2B5EF4-FFF2-40B4-BE49-F238E27FC236}">
                  <a16:creationId xmlns:a16="http://schemas.microsoft.com/office/drawing/2014/main" id="{AE2CFA0F-CFF6-4D5E-8B7D-D540CDEB37A4}"/>
                </a:ext>
              </a:extLst>
            </p:cNvPr>
            <p:cNvSpPr>
              <a:spLocks noChangeArrowheads="1"/>
            </p:cNvSpPr>
            <p:nvPr/>
          </p:nvSpPr>
          <p:spPr bwMode="gray">
            <a:xfrm>
              <a:off x="764" y="2737"/>
              <a:ext cx="1031" cy="102"/>
            </a:xfrm>
            <a:prstGeom prst="roundRect">
              <a:avLst>
                <a:gd name="adj" fmla="val 20588"/>
              </a:avLst>
            </a:prstGeom>
            <a:grpFill/>
            <a:ln>
              <a:noFill/>
            </a:ln>
            <a:effectLst>
              <a:outerShdw dist="17961" dir="2700000" algn="ctr" rotWithShape="0">
                <a:srgbClr val="080808">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rot="10800000"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r" eaLnBrk="1" hangingPunct="1">
                <a:defRPr/>
              </a:pPr>
              <a:endParaRPr lang="zh-CN" altLang="zh-CN">
                <a:ea typeface="黑体" pitchFamily="2" charset="-122"/>
              </a:endParaRPr>
            </a:p>
          </p:txBody>
        </p:sp>
        <p:sp>
          <p:nvSpPr>
            <p:cNvPr id="15375" name="AutoShape 31">
              <a:extLst>
                <a:ext uri="{FF2B5EF4-FFF2-40B4-BE49-F238E27FC236}">
                  <a16:creationId xmlns:a16="http://schemas.microsoft.com/office/drawing/2014/main" id="{4246D163-0A3D-496D-85F8-084B2AD8048E}"/>
                </a:ext>
              </a:extLst>
            </p:cNvPr>
            <p:cNvSpPr>
              <a:spLocks noChangeArrowheads="1"/>
            </p:cNvSpPr>
            <p:nvPr/>
          </p:nvSpPr>
          <p:spPr bwMode="gray">
            <a:xfrm>
              <a:off x="765" y="2737"/>
              <a:ext cx="1031" cy="41"/>
            </a:xfrm>
            <a:prstGeom prst="roundRect">
              <a:avLst>
                <a:gd name="adj" fmla="val 50000"/>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rot="10800000" wrap="none" anchor="ctr"/>
            <a:lstStyle>
              <a:lvl1pPr eaLnBrk="0" hangingPunct="0">
                <a:spcBef>
                  <a:spcPct val="20000"/>
                </a:spcBef>
                <a:buClr>
                  <a:schemeClr val="folHlink"/>
                </a:buClr>
                <a:buSzPct val="60000"/>
                <a:buFont typeface="Wingdings" pitchFamily="2" charset="2"/>
                <a:buChar char="n"/>
                <a:defRPr sz="3200">
                  <a:solidFill>
                    <a:schemeClr val="tx1"/>
                  </a:solidFill>
                  <a:latin typeface="Tahoma" charset="0"/>
                  <a:ea typeface="宋体"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charset="0"/>
                  <a:ea typeface="宋体" charset="-122"/>
                </a:defRPr>
              </a:lvl9pPr>
            </a:lstStyle>
            <a:p>
              <a:pPr algn="r" eaLnBrk="1" hangingPunct="1">
                <a:spcBef>
                  <a:spcPct val="0"/>
                </a:spcBef>
                <a:buClrTx/>
                <a:buSzTx/>
                <a:buFontTx/>
                <a:buNone/>
                <a:defRPr/>
              </a:pPr>
              <a:endParaRPr lang="zh-CN" altLang="zh-CN" sz="1800">
                <a:latin typeface="Arial" charset="0"/>
                <a:ea typeface="黑体" pitchFamily="2" charset="-122"/>
              </a:endParaRPr>
            </a:p>
          </p:txBody>
        </p:sp>
      </p:grpSp>
      <p:sp>
        <p:nvSpPr>
          <p:cNvPr id="104593" name="Text Box 145">
            <a:extLst>
              <a:ext uri="{FF2B5EF4-FFF2-40B4-BE49-F238E27FC236}">
                <a16:creationId xmlns:a16="http://schemas.microsoft.com/office/drawing/2014/main" id="{01557992-E7E0-4502-A526-A1DF3EDC90EE}"/>
              </a:ext>
            </a:extLst>
          </p:cNvPr>
          <p:cNvSpPr txBox="1">
            <a:spLocks noChangeArrowheads="1"/>
          </p:cNvSpPr>
          <p:nvPr/>
        </p:nvSpPr>
        <p:spPr bwMode="auto">
          <a:xfrm>
            <a:off x="1085850" y="331788"/>
            <a:ext cx="73453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lgn="ctr" eaLnBrk="1" hangingPunct="1">
              <a:spcBef>
                <a:spcPct val="50000"/>
              </a:spcBef>
              <a:buClrTx/>
              <a:buSzTx/>
              <a:buFontTx/>
              <a:buNone/>
            </a:pPr>
            <a:r>
              <a:rPr lang="zh-CN" altLang="en-US">
                <a:latin typeface="Tahoma" panose="020B0604030504040204" pitchFamily="34" charset="0"/>
                <a:ea typeface="宋体" panose="02010600030101010101" pitchFamily="2" charset="-122"/>
              </a:rPr>
              <a:t>非税收入收缴结算主要内容</a:t>
            </a:r>
            <a:endParaRPr lang="zh-CN" altLang="en-US" b="1">
              <a:solidFill>
                <a:srgbClr val="000000"/>
              </a:solidFill>
              <a:latin typeface="Arial" panose="020B0604020202020204" pitchFamily="34" charset="0"/>
            </a:endParaRPr>
          </a:p>
        </p:txBody>
      </p:sp>
      <p:sp>
        <p:nvSpPr>
          <p:cNvPr id="104594" name="Text Box 146">
            <a:extLst>
              <a:ext uri="{FF2B5EF4-FFF2-40B4-BE49-F238E27FC236}">
                <a16:creationId xmlns:a16="http://schemas.microsoft.com/office/drawing/2014/main" id="{426B59E7-0FA0-4246-9600-0AD3E57B8924}"/>
              </a:ext>
            </a:extLst>
          </p:cNvPr>
          <p:cNvSpPr txBox="1">
            <a:spLocks noChangeArrowheads="1"/>
          </p:cNvSpPr>
          <p:nvPr/>
        </p:nvSpPr>
        <p:spPr bwMode="auto">
          <a:xfrm>
            <a:off x="863600" y="1123950"/>
            <a:ext cx="7567613" cy="4524375"/>
          </a:xfrm>
          <a:prstGeom prst="rect">
            <a:avLst/>
          </a:prstGeom>
          <a:solidFill>
            <a:schemeClr val="accent6"/>
          </a:solidFill>
          <a:ln>
            <a:noFill/>
          </a:ln>
          <a:extLst/>
        </p:spPr>
        <p:txBody>
          <a:bodyPr>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charset="0"/>
                <a:ea typeface="宋体"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charset="0"/>
                <a:ea typeface="宋体" charset="-122"/>
              </a:defRPr>
            </a:lvl9pPr>
          </a:lstStyle>
          <a:p>
            <a:pPr eaLnBrk="1" hangingPunct="1">
              <a:lnSpc>
                <a:spcPct val="150000"/>
              </a:lnSpc>
              <a:spcBef>
                <a:spcPct val="50000"/>
              </a:spcBef>
              <a:buClrTx/>
              <a:buSzTx/>
              <a:buFontTx/>
              <a:buNone/>
              <a:defRPr/>
            </a:pPr>
            <a:r>
              <a:rPr lang="zh-CN" altLang="en-US" sz="2400" dirty="0">
                <a:solidFill>
                  <a:srgbClr val="000000"/>
                </a:solidFill>
                <a:latin typeface="+mj-ea"/>
                <a:ea typeface="+mj-ea"/>
              </a:rPr>
              <a:t>按照</a:t>
            </a:r>
            <a:r>
              <a:rPr lang="en-US" altLang="zh-CN" sz="2400" dirty="0">
                <a:solidFill>
                  <a:srgbClr val="000000"/>
                </a:solidFill>
                <a:latin typeface="+mj-ea"/>
                <a:ea typeface="+mj-ea"/>
              </a:rPr>
              <a:t>《××</a:t>
            </a:r>
            <a:r>
              <a:rPr lang="zh-CN" altLang="en-US" sz="2400" dirty="0">
                <a:solidFill>
                  <a:srgbClr val="000000"/>
                </a:solidFill>
                <a:latin typeface="+mj-ea"/>
                <a:ea typeface="+mj-ea"/>
              </a:rPr>
              <a:t>省非税收入管理条例</a:t>
            </a:r>
            <a:r>
              <a:rPr lang="en-US" altLang="zh-CN" sz="2400" dirty="0">
                <a:solidFill>
                  <a:srgbClr val="000000"/>
                </a:solidFill>
                <a:latin typeface="+mj-ea"/>
                <a:ea typeface="+mj-ea"/>
              </a:rPr>
              <a:t>》</a:t>
            </a:r>
            <a:r>
              <a:rPr lang="zh-CN" altLang="en-US" sz="2400" dirty="0">
                <a:solidFill>
                  <a:srgbClr val="000000"/>
                </a:solidFill>
                <a:latin typeface="+mj-ea"/>
                <a:ea typeface="+mj-ea"/>
              </a:rPr>
              <a:t>：单位开票、银行代收、财政统管、政府统筹。依托非税收入征管系统，由执收单位开具法定的非税收入票据，缴款义务人和执收单位以直接缴款和集中汇缴的方式将有关款项缴入非税收入汇缴结算户，各级财政部门在与银行进行数据接收和与执收单位进行账务核对的基础上，办理收入确认、调整、审核、结转等，将汇缴结算户内的非税收入资金定期解缴或办理退付，并按月编制非税收入统计报表。 </a:t>
            </a:r>
          </a:p>
        </p:txBody>
      </p:sp>
      <p:sp>
        <p:nvSpPr>
          <p:cNvPr id="104595" name="Text Box 147">
            <a:extLst>
              <a:ext uri="{FF2B5EF4-FFF2-40B4-BE49-F238E27FC236}">
                <a16:creationId xmlns:a16="http://schemas.microsoft.com/office/drawing/2014/main" id="{4441A520-41D0-4C93-A9F2-80B222A62428}"/>
              </a:ext>
            </a:extLst>
          </p:cNvPr>
          <p:cNvSpPr txBox="1">
            <a:spLocks noChangeArrowheads="1"/>
          </p:cNvSpPr>
          <p:nvPr/>
        </p:nvSpPr>
        <p:spPr bwMode="auto">
          <a:xfrm>
            <a:off x="1547813" y="5670550"/>
            <a:ext cx="6481762"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lgn="ctr" eaLnBrk="1" hangingPunct="1">
              <a:spcBef>
                <a:spcPct val="50000"/>
              </a:spcBef>
              <a:buClrTx/>
              <a:buSzTx/>
              <a:buFontTx/>
              <a:buNone/>
            </a:pPr>
            <a:r>
              <a:rPr lang="zh-CN" altLang="en-US">
                <a:latin typeface="Tahoma" panose="020B0604030504040204" pitchFamily="34" charset="0"/>
                <a:ea typeface="宋体" panose="02010600030101010101" pitchFamily="2" charset="-122"/>
              </a:rPr>
              <a:t>非税收入收缴结算主要内容</a:t>
            </a:r>
            <a:endParaRPr lang="zh-CN" altLang="en-US" b="1">
              <a:solidFill>
                <a:srgbClr val="000000"/>
              </a:solidFill>
              <a:latin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0-#ppt_h/2"/>
                                          </p:val>
                                        </p:tav>
                                        <p:tav tm="100000">
                                          <p:val>
                                            <p:strVal val="#ppt_y"/>
                                          </p:val>
                                        </p:tav>
                                      </p:tavLst>
                                    </p:anim>
                                  </p:childTnLst>
                                </p:cTn>
                              </p:par>
                            </p:childTnLst>
                          </p:cTn>
                        </p:par>
                        <p:par>
                          <p:cTn id="13" fill="hold" nodeType="afterGroup">
                            <p:stCondLst>
                              <p:cond delay="1000"/>
                            </p:stCondLst>
                            <p:childTnLst>
                              <p:par>
                                <p:cTn id="14" presetID="27" presetClass="entr" presetSubtype="0" fill="hold" nodeType="afterEffect">
                                  <p:stCondLst>
                                    <p:cond delay="0"/>
                                  </p:stCondLst>
                                  <p:iterate type="lt">
                                    <p:tmPct val="50000"/>
                                  </p:iterate>
                                  <p:childTnLst>
                                    <p:set>
                                      <p:cBhvr>
                                        <p:cTn id="15" dur="1" fill="hold">
                                          <p:stCondLst>
                                            <p:cond delay="0"/>
                                          </p:stCondLst>
                                        </p:cTn>
                                        <p:tgtEl>
                                          <p:spTgt spid="104593">
                                            <p:txEl>
                                              <p:pRg st="0" end="0"/>
                                            </p:txEl>
                                          </p:spTgt>
                                        </p:tgtEl>
                                        <p:attrNameLst>
                                          <p:attrName>style.visibility</p:attrName>
                                        </p:attrNameLst>
                                      </p:cBhvr>
                                      <p:to>
                                        <p:strVal val="visible"/>
                                      </p:to>
                                    </p:set>
                                    <p:anim calcmode="discrete" valueType="clr">
                                      <p:cBhvr override="childStyle">
                                        <p:cTn id="16" dur="80"/>
                                        <p:tgtEl>
                                          <p:spTgt spid="10459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7" dur="80"/>
                                        <p:tgtEl>
                                          <p:spTgt spid="104593">
                                            <p:txEl>
                                              <p:pRg st="0" end="0"/>
                                            </p:txEl>
                                          </p:spTgt>
                                        </p:tgtEl>
                                        <p:attrNameLst>
                                          <p:attrName>fillcolor</p:attrName>
                                        </p:attrNameLst>
                                      </p:cBhvr>
                                      <p:tavLst>
                                        <p:tav tm="0">
                                          <p:val>
                                            <p:clrVal>
                                              <a:schemeClr val="accent2"/>
                                            </p:clrVal>
                                          </p:val>
                                        </p:tav>
                                        <p:tav tm="50000">
                                          <p:val>
                                            <p:clrVal>
                                              <a:schemeClr val="hlink"/>
                                            </p:clrVal>
                                          </p:val>
                                        </p:tav>
                                      </p:tavLst>
                                    </p:anim>
                                    <p:set>
                                      <p:cBhvr>
                                        <p:cTn id="18" dur="80"/>
                                        <p:tgtEl>
                                          <p:spTgt spid="104593">
                                            <p:txEl>
                                              <p:pRg st="0" end="0"/>
                                            </p:txEl>
                                          </p:spTgt>
                                        </p:tgtEl>
                                        <p:attrNameLst>
                                          <p:attrName>fill.type</p:attrName>
                                        </p:attrNameLst>
                                      </p:cBhvr>
                                      <p:to>
                                        <p:strVal val="solid"/>
                                      </p:to>
                                    </p:set>
                                  </p:childTnLst>
                                </p:cTn>
                              </p:par>
                            </p:childTnLst>
                          </p:cTn>
                        </p:par>
                        <p:par>
                          <p:cTn id="19" fill="hold" nodeType="afterGroup">
                            <p:stCondLst>
                              <p:cond delay="1520"/>
                            </p:stCondLst>
                            <p:childTnLst>
                              <p:par>
                                <p:cTn id="20" presetID="20" presetClass="entr" presetSubtype="0" fill="hold" nodeType="afterEffect">
                                  <p:stCondLst>
                                    <p:cond delay="0"/>
                                  </p:stCondLst>
                                  <p:childTnLst>
                                    <p:set>
                                      <p:cBhvr>
                                        <p:cTn id="21" dur="1" fill="hold">
                                          <p:stCondLst>
                                            <p:cond delay="0"/>
                                          </p:stCondLst>
                                        </p:cTn>
                                        <p:tgtEl>
                                          <p:spTgt spid="104595">
                                            <p:txEl>
                                              <p:pRg st="0" end="0"/>
                                            </p:txEl>
                                          </p:spTgt>
                                        </p:tgtEl>
                                        <p:attrNameLst>
                                          <p:attrName>style.visibility</p:attrName>
                                        </p:attrNameLst>
                                      </p:cBhvr>
                                      <p:to>
                                        <p:strVal val="visible"/>
                                      </p:to>
                                    </p:set>
                                    <p:animEffect transition="in" filter="wedge">
                                      <p:cBhvr>
                                        <p:cTn id="22" dur="2000"/>
                                        <p:tgtEl>
                                          <p:spTgt spid="104595">
                                            <p:txEl>
                                              <p:pRg st="0" end="0"/>
                                            </p:txEl>
                                          </p:spTgt>
                                        </p:tgtEl>
                                      </p:cBhvr>
                                    </p:animEffect>
                                  </p:childTnLst>
                                </p:cTn>
                              </p:par>
                            </p:childTnLst>
                          </p:cTn>
                        </p:par>
                        <p:par>
                          <p:cTn id="23" fill="hold" nodeType="afterGroup">
                            <p:stCondLst>
                              <p:cond delay="3520"/>
                            </p:stCondLst>
                            <p:childTnLst>
                              <p:par>
                                <p:cTn id="24" presetID="20" presetClass="entr" presetSubtype="0" fill="hold" grpId="0" nodeType="afterEffect">
                                  <p:stCondLst>
                                    <p:cond delay="0"/>
                                  </p:stCondLst>
                                  <p:childTnLst>
                                    <p:set>
                                      <p:cBhvr>
                                        <p:cTn id="25" dur="1" fill="hold">
                                          <p:stCondLst>
                                            <p:cond delay="0"/>
                                          </p:stCondLst>
                                        </p:cTn>
                                        <p:tgtEl>
                                          <p:spTgt spid="104594"/>
                                        </p:tgtEl>
                                        <p:attrNameLst>
                                          <p:attrName>style.visibility</p:attrName>
                                        </p:attrNameLst>
                                      </p:cBhvr>
                                      <p:to>
                                        <p:strVal val="visible"/>
                                      </p:to>
                                    </p:set>
                                    <p:animEffect transition="in" filter="wedge">
                                      <p:cBhvr>
                                        <p:cTn id="26" dur="1000"/>
                                        <p:tgtEl>
                                          <p:spTgt spid="1045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59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日期占位符 1">
            <a:extLst>
              <a:ext uri="{FF2B5EF4-FFF2-40B4-BE49-F238E27FC236}">
                <a16:creationId xmlns:a16="http://schemas.microsoft.com/office/drawing/2014/main" id="{DB74FD41-D95F-4D5E-98EA-3EC2A9790FE7}"/>
              </a:ext>
            </a:extLst>
          </p:cNvPr>
          <p:cNvSpPr>
            <a:spLocks noGrp="1"/>
          </p:cNvSpPr>
          <p:nvPr>
            <p:ph type="dt" sz="quarter" idx="10"/>
          </p:nvPr>
        </p:nvSpPr>
        <p:spPr/>
        <p:txBody>
          <a:bodyPr/>
          <a:lstStyle/>
          <a:p>
            <a:pPr>
              <a:defRPr/>
            </a:pPr>
            <a:fld id="{84EC3D67-FBDC-49DF-99C6-876B47781740}" type="datetime3">
              <a:rPr lang="zh-CN" altLang="en-US"/>
              <a:pPr>
                <a:defRPr/>
              </a:pPr>
              <a:t>2018年12月13日星期四</a:t>
            </a:fld>
            <a:endParaRPr lang="en-US" altLang="zh-CN"/>
          </a:p>
        </p:txBody>
      </p:sp>
      <p:sp>
        <p:nvSpPr>
          <p:cNvPr id="44" name="灯片编号占位符 3">
            <a:extLst>
              <a:ext uri="{FF2B5EF4-FFF2-40B4-BE49-F238E27FC236}">
                <a16:creationId xmlns:a16="http://schemas.microsoft.com/office/drawing/2014/main" id="{8837ED1D-81B8-495A-8DC6-500243100435}"/>
              </a:ext>
            </a:extLst>
          </p:cNvPr>
          <p:cNvSpPr>
            <a:spLocks noGrp="1"/>
          </p:cNvSpPr>
          <p:nvPr>
            <p:ph type="sldNum" sz="quarter" idx="11"/>
          </p:nvPr>
        </p:nvSpPr>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A3961648-85A0-4514-BFB9-A877AB3A8E7D}" type="slidenum">
              <a:rPr lang="zh-CN" altLang="en-US">
                <a:solidFill>
                  <a:srgbClr val="636363"/>
                </a:solidFill>
              </a:rPr>
              <a:pPr eaLnBrk="1" hangingPunct="1"/>
              <a:t>19</a:t>
            </a:fld>
            <a:endParaRPr lang="en-US" altLang="zh-CN">
              <a:solidFill>
                <a:srgbClr val="636363"/>
              </a:solidFill>
            </a:endParaRPr>
          </a:p>
        </p:txBody>
      </p:sp>
      <p:sp>
        <p:nvSpPr>
          <p:cNvPr id="68614" name="Rectangle 6">
            <a:extLst>
              <a:ext uri="{FF2B5EF4-FFF2-40B4-BE49-F238E27FC236}">
                <a16:creationId xmlns:a16="http://schemas.microsoft.com/office/drawing/2014/main" id="{F185D71E-8254-4EAD-A3B3-6DC9D7FF87F4}"/>
              </a:ext>
            </a:extLst>
          </p:cNvPr>
          <p:cNvSpPr>
            <a:spLocks noGrp="1" noRot="1" noChangeArrowheads="1"/>
          </p:cNvSpPr>
          <p:nvPr>
            <p:ph type="body" sz="half" idx="4294967295"/>
          </p:nvPr>
        </p:nvSpPr>
        <p:spPr>
          <a:xfrm>
            <a:off x="4949825" y="1123950"/>
            <a:ext cx="4194175" cy="1512888"/>
          </a:xfrm>
        </p:spPr>
        <p:txBody>
          <a:bodyPr rtlCol="0">
            <a:normAutofit/>
          </a:bodyPr>
          <a:lstStyle/>
          <a:p>
            <a:pPr eaLnBrk="1" fontAlgn="auto" hangingPunct="1">
              <a:spcAft>
                <a:spcPts val="0"/>
              </a:spcAft>
              <a:buFont typeface="Wingdings" pitchFamily="2" charset="2"/>
              <a:buNone/>
              <a:defRPr/>
            </a:pPr>
            <a:r>
              <a:rPr lang="en-US" altLang="zh-CN" sz="2800" dirty="0">
                <a:solidFill>
                  <a:srgbClr val="000000"/>
                </a:solidFill>
                <a:effectLst>
                  <a:outerShdw blurRad="38100" dist="38100" dir="2700000" algn="tl">
                    <a:srgbClr val="C0C0C0"/>
                  </a:outerShdw>
                </a:effectLst>
                <a:latin typeface="Arial"/>
              </a:rPr>
              <a:t>——</a:t>
            </a:r>
            <a:r>
              <a:rPr lang="zh-CN" altLang="en-US" sz="1800" dirty="0">
                <a:solidFill>
                  <a:srgbClr val="000000"/>
                </a:solidFill>
                <a:effectLst>
                  <a:outerShdw blurRad="38100" dist="38100" dir="2700000" algn="tl">
                    <a:srgbClr val="C0C0C0"/>
                  </a:outerShdw>
                </a:effectLst>
              </a:rPr>
              <a:t>针对目前实际情况，研究提出</a:t>
            </a:r>
            <a:r>
              <a:rPr lang="en-US" altLang="zh-CN" sz="1800" dirty="0">
                <a:solidFill>
                  <a:srgbClr val="000000"/>
                </a:solidFill>
                <a:effectLst>
                  <a:outerShdw blurRad="38100" dist="38100" dir="2700000" algn="tl">
                    <a:srgbClr val="C0C0C0"/>
                  </a:outerShdw>
                </a:effectLst>
              </a:rPr>
              <a:t>《××</a:t>
            </a:r>
            <a:r>
              <a:rPr lang="zh-CN" altLang="en-US" sz="1800" dirty="0">
                <a:solidFill>
                  <a:srgbClr val="000000"/>
                </a:solidFill>
                <a:effectLst>
                  <a:outerShdw blurRad="38100" dist="38100" dir="2700000" algn="tl">
                    <a:srgbClr val="C0C0C0"/>
                  </a:outerShdw>
                </a:effectLst>
              </a:rPr>
              <a:t>省非税收入收缴结算办法</a:t>
            </a:r>
            <a:r>
              <a:rPr lang="en-US" altLang="zh-CN" sz="1800" dirty="0">
                <a:solidFill>
                  <a:srgbClr val="000000"/>
                </a:solidFill>
                <a:effectLst>
                  <a:outerShdw blurRad="38100" dist="38100" dir="2700000" algn="tl">
                    <a:srgbClr val="C0C0C0"/>
                  </a:outerShdw>
                </a:effectLst>
              </a:rPr>
              <a:t>》</a:t>
            </a:r>
            <a:r>
              <a:rPr lang="zh-CN" altLang="en-US" sz="1800" dirty="0">
                <a:solidFill>
                  <a:srgbClr val="000000"/>
                </a:solidFill>
                <a:effectLst>
                  <a:outerShdw blurRad="38100" dist="38100" dir="2700000" algn="tl">
                    <a:srgbClr val="C0C0C0"/>
                  </a:outerShdw>
                </a:effectLst>
              </a:rPr>
              <a:t>，形成全省统一的收缴结算制度，保证结算统计业务有章可循。</a:t>
            </a:r>
          </a:p>
        </p:txBody>
      </p:sp>
      <p:sp>
        <p:nvSpPr>
          <p:cNvPr id="33797" name="灯片编号占位符 6">
            <a:extLst>
              <a:ext uri="{FF2B5EF4-FFF2-40B4-BE49-F238E27FC236}">
                <a16:creationId xmlns:a16="http://schemas.microsoft.com/office/drawing/2014/main" id="{FC5442E3-F3AD-4A12-AE7D-3BDA98F4F2C4}"/>
              </a:ext>
            </a:extLst>
          </p:cNvPr>
          <p:cNvSpPr txBox="1">
            <a:spLocks noGrp="1"/>
          </p:cNvSpPr>
          <p:nvPr/>
        </p:nvSpPr>
        <p:spPr bwMode="auto">
          <a:xfrm>
            <a:off x="6553200" y="6245225"/>
            <a:ext cx="228917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lgn="r" eaLnBrk="1" hangingPunct="1">
              <a:spcBef>
                <a:spcPct val="0"/>
              </a:spcBef>
              <a:buClrTx/>
              <a:buSzTx/>
              <a:buFontTx/>
              <a:buNone/>
            </a:pPr>
            <a:fld id="{D839E99D-3277-4248-ABDC-77CD1A7909B6}" type="slidenum">
              <a:rPr lang="en-US" altLang="zh-CN" sz="1400">
                <a:latin typeface="Times New Roman" panose="02020603050405020304" pitchFamily="18" charset="0"/>
              </a:rPr>
              <a:pPr algn="r" eaLnBrk="1" hangingPunct="1">
                <a:spcBef>
                  <a:spcPct val="0"/>
                </a:spcBef>
                <a:buClrTx/>
                <a:buSzTx/>
                <a:buFontTx/>
                <a:buNone/>
              </a:pPr>
              <a:t>19</a:t>
            </a:fld>
            <a:endParaRPr lang="en-US" altLang="zh-CN" sz="1400">
              <a:latin typeface="Times New Roman" panose="02020603050405020304" pitchFamily="18" charset="0"/>
            </a:endParaRPr>
          </a:p>
        </p:txBody>
      </p:sp>
      <p:sp>
        <p:nvSpPr>
          <p:cNvPr id="68653" name="Rectangle 45">
            <a:extLst>
              <a:ext uri="{FF2B5EF4-FFF2-40B4-BE49-F238E27FC236}">
                <a16:creationId xmlns:a16="http://schemas.microsoft.com/office/drawing/2014/main" id="{99CF03FE-2A26-4DFC-9A9B-E6C914ADC213}"/>
              </a:ext>
            </a:extLst>
          </p:cNvPr>
          <p:cNvSpPr>
            <a:spLocks noChangeArrowheads="1"/>
          </p:cNvSpPr>
          <p:nvPr/>
        </p:nvSpPr>
        <p:spPr bwMode="auto">
          <a:xfrm>
            <a:off x="4932363" y="2565400"/>
            <a:ext cx="3671887" cy="3600450"/>
          </a:xfrm>
          <a:prstGeom prst="rect">
            <a:avLst/>
          </a:prstGeom>
          <a:gradFill rotWithShape="1">
            <a:gsLst>
              <a:gs pos="0">
                <a:srgbClr val="66CCFF"/>
              </a:gs>
              <a:gs pos="50000">
                <a:schemeClr val="bg1"/>
              </a:gs>
              <a:gs pos="100000">
                <a:srgbClr val="66CCFF"/>
              </a:gs>
            </a:gsLst>
            <a:lin ang="0" scaled="1"/>
          </a:gradFill>
          <a:ln w="9525">
            <a:solidFill>
              <a:schemeClr val="tx1"/>
            </a:solidFill>
            <a:miter lim="800000"/>
            <a:headEnd/>
            <a:tailEnd/>
          </a:ln>
          <a:effectLst/>
        </p:spPr>
        <p:txBody>
          <a:bodyPr wrap="none" anchor="ctr"/>
          <a:lstStyle/>
          <a:p>
            <a:pPr>
              <a:defRPr/>
            </a:pPr>
            <a:endParaRPr lang="zh-CN" altLang="en-US" dirty="0">
              <a:latin typeface="Arial" charset="0"/>
              <a:ea typeface="黑体" pitchFamily="49" charset="-122"/>
            </a:endParaRPr>
          </a:p>
        </p:txBody>
      </p:sp>
      <p:grpSp>
        <p:nvGrpSpPr>
          <p:cNvPr id="2" name="Group 18">
            <a:extLst>
              <a:ext uri="{FF2B5EF4-FFF2-40B4-BE49-F238E27FC236}">
                <a16:creationId xmlns:a16="http://schemas.microsoft.com/office/drawing/2014/main" id="{9308FAB7-E966-4522-8324-006337D7BA2A}"/>
              </a:ext>
            </a:extLst>
          </p:cNvPr>
          <p:cNvGrpSpPr>
            <a:grpSpLocks/>
          </p:cNvGrpSpPr>
          <p:nvPr/>
        </p:nvGrpSpPr>
        <p:grpSpPr bwMode="auto">
          <a:xfrm>
            <a:off x="4932363" y="5157788"/>
            <a:ext cx="2232025" cy="1150937"/>
            <a:chOff x="1392" y="1422"/>
            <a:chExt cx="2886" cy="1746"/>
          </a:xfrm>
        </p:grpSpPr>
        <p:sp>
          <p:nvSpPr>
            <p:cNvPr id="33826" name="Freeform 19">
              <a:extLst>
                <a:ext uri="{FF2B5EF4-FFF2-40B4-BE49-F238E27FC236}">
                  <a16:creationId xmlns:a16="http://schemas.microsoft.com/office/drawing/2014/main" id="{94B4E08E-7A1C-41B4-9E27-3810D34197DC}"/>
                </a:ext>
              </a:extLst>
            </p:cNvPr>
            <p:cNvSpPr>
              <a:spLocks/>
            </p:cNvSpPr>
            <p:nvPr/>
          </p:nvSpPr>
          <p:spPr bwMode="auto">
            <a:xfrm>
              <a:off x="3168" y="2880"/>
              <a:ext cx="1104" cy="288"/>
            </a:xfrm>
            <a:custGeom>
              <a:avLst/>
              <a:gdLst>
                <a:gd name="T0" fmla="*/ 144 w 1104"/>
                <a:gd name="T1" fmla="*/ 288 h 288"/>
                <a:gd name="T2" fmla="*/ 1104 w 1104"/>
                <a:gd name="T3" fmla="*/ 96 h 288"/>
                <a:gd name="T4" fmla="*/ 0 w 1104"/>
                <a:gd name="T5" fmla="*/ 0 h 288"/>
                <a:gd name="T6" fmla="*/ 144 w 1104"/>
                <a:gd name="T7" fmla="*/ 288 h 288"/>
                <a:gd name="T8" fmla="*/ 0 60000 65536"/>
                <a:gd name="T9" fmla="*/ 0 60000 65536"/>
                <a:gd name="T10" fmla="*/ 0 60000 65536"/>
                <a:gd name="T11" fmla="*/ 0 60000 65536"/>
                <a:gd name="T12" fmla="*/ 0 w 1104"/>
                <a:gd name="T13" fmla="*/ 0 h 288"/>
                <a:gd name="T14" fmla="*/ 1104 w 1104"/>
                <a:gd name="T15" fmla="*/ 288 h 288"/>
              </a:gdLst>
              <a:ahLst/>
              <a:cxnLst>
                <a:cxn ang="T8">
                  <a:pos x="T0" y="T1"/>
                </a:cxn>
                <a:cxn ang="T9">
                  <a:pos x="T2" y="T3"/>
                </a:cxn>
                <a:cxn ang="T10">
                  <a:pos x="T4" y="T5"/>
                </a:cxn>
                <a:cxn ang="T11">
                  <a:pos x="T6" y="T7"/>
                </a:cxn>
              </a:cxnLst>
              <a:rect l="T12" t="T13" r="T14" b="T15"/>
              <a:pathLst>
                <a:path w="1104" h="288">
                  <a:moveTo>
                    <a:pt x="144" y="288"/>
                  </a:moveTo>
                  <a:lnTo>
                    <a:pt x="1104" y="96"/>
                  </a:lnTo>
                  <a:lnTo>
                    <a:pt x="0" y="0"/>
                  </a:lnTo>
                  <a:lnTo>
                    <a:pt x="144" y="288"/>
                  </a:lnTo>
                  <a:close/>
                </a:path>
              </a:pathLst>
            </a:custGeom>
            <a:gradFill rotWithShape="0">
              <a:gsLst>
                <a:gs pos="0">
                  <a:srgbClr val="5F5F5F"/>
                </a:gs>
                <a:gs pos="100000">
                  <a:schemeClr val="bg1"/>
                </a:gs>
              </a:gsLst>
              <a:path path="rect">
                <a:fillToRect t="100000" r="10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sp>
          <p:nvSpPr>
            <p:cNvPr id="33827" name="Freeform 20">
              <a:extLst>
                <a:ext uri="{FF2B5EF4-FFF2-40B4-BE49-F238E27FC236}">
                  <a16:creationId xmlns:a16="http://schemas.microsoft.com/office/drawing/2014/main" id="{AF3BC48A-2479-4997-8E3F-F9858132D61C}"/>
                </a:ext>
              </a:extLst>
            </p:cNvPr>
            <p:cNvSpPr>
              <a:spLocks/>
            </p:cNvSpPr>
            <p:nvPr/>
          </p:nvSpPr>
          <p:spPr bwMode="auto">
            <a:xfrm>
              <a:off x="1392" y="2160"/>
              <a:ext cx="1920" cy="1008"/>
            </a:xfrm>
            <a:custGeom>
              <a:avLst/>
              <a:gdLst>
                <a:gd name="T0" fmla="*/ 1920 w 1920"/>
                <a:gd name="T1" fmla="*/ 1008 h 1008"/>
                <a:gd name="T2" fmla="*/ 0 w 1920"/>
                <a:gd name="T3" fmla="*/ 384 h 1008"/>
                <a:gd name="T4" fmla="*/ 0 w 1920"/>
                <a:gd name="T5" fmla="*/ 0 h 1008"/>
                <a:gd name="T6" fmla="*/ 1920 w 1920"/>
                <a:gd name="T7" fmla="*/ 432 h 1008"/>
                <a:gd name="T8" fmla="*/ 1920 w 1920"/>
                <a:gd name="T9" fmla="*/ 1008 h 1008"/>
                <a:gd name="T10" fmla="*/ 0 60000 65536"/>
                <a:gd name="T11" fmla="*/ 0 60000 65536"/>
                <a:gd name="T12" fmla="*/ 0 60000 65536"/>
                <a:gd name="T13" fmla="*/ 0 60000 65536"/>
                <a:gd name="T14" fmla="*/ 0 60000 65536"/>
                <a:gd name="T15" fmla="*/ 0 w 1920"/>
                <a:gd name="T16" fmla="*/ 0 h 1008"/>
                <a:gd name="T17" fmla="*/ 1920 w 1920"/>
                <a:gd name="T18" fmla="*/ 1008 h 1008"/>
              </a:gdLst>
              <a:ahLst/>
              <a:cxnLst>
                <a:cxn ang="T10">
                  <a:pos x="T0" y="T1"/>
                </a:cxn>
                <a:cxn ang="T11">
                  <a:pos x="T2" y="T3"/>
                </a:cxn>
                <a:cxn ang="T12">
                  <a:pos x="T4" y="T5"/>
                </a:cxn>
                <a:cxn ang="T13">
                  <a:pos x="T6" y="T7"/>
                </a:cxn>
                <a:cxn ang="T14">
                  <a:pos x="T8" y="T9"/>
                </a:cxn>
              </a:cxnLst>
              <a:rect l="T15" t="T16" r="T17" b="T18"/>
              <a:pathLst>
                <a:path w="1920" h="1008">
                  <a:moveTo>
                    <a:pt x="1920" y="1008"/>
                  </a:moveTo>
                  <a:lnTo>
                    <a:pt x="0" y="384"/>
                  </a:lnTo>
                  <a:lnTo>
                    <a:pt x="0" y="0"/>
                  </a:lnTo>
                  <a:lnTo>
                    <a:pt x="1920" y="432"/>
                  </a:lnTo>
                  <a:lnTo>
                    <a:pt x="1920" y="1008"/>
                  </a:lnTo>
                  <a:close/>
                </a:path>
              </a:pathLst>
            </a:custGeom>
            <a:gradFill rotWithShape="0">
              <a:gsLst>
                <a:gs pos="0">
                  <a:srgbClr val="003366"/>
                </a:gs>
                <a:gs pos="50000">
                  <a:srgbClr val="336699"/>
                </a:gs>
                <a:gs pos="100000">
                  <a:srgbClr val="003366"/>
                </a:gs>
              </a:gsLst>
              <a:lin ang="2700000" scaled="1"/>
            </a:gradFill>
            <a:ln w="9525">
              <a:solidFill>
                <a:srgbClr val="FF9933"/>
              </a:solidFill>
              <a:round/>
              <a:headEnd/>
              <a:tailEnd/>
            </a:ln>
          </p:spPr>
          <p:txBody>
            <a:bodyPr wrap="none" anchor="ctr"/>
            <a:lstStyle/>
            <a:p>
              <a:endParaRPr lang="zh-CN" altLang="en-US"/>
            </a:p>
          </p:txBody>
        </p:sp>
        <p:sp>
          <p:nvSpPr>
            <p:cNvPr id="33828" name="Freeform 21">
              <a:extLst>
                <a:ext uri="{FF2B5EF4-FFF2-40B4-BE49-F238E27FC236}">
                  <a16:creationId xmlns:a16="http://schemas.microsoft.com/office/drawing/2014/main" id="{12C15E70-F6DE-44C5-BD1E-6CE4A9EE0C1C}"/>
                </a:ext>
              </a:extLst>
            </p:cNvPr>
            <p:cNvSpPr>
              <a:spLocks/>
            </p:cNvSpPr>
            <p:nvPr/>
          </p:nvSpPr>
          <p:spPr bwMode="auto">
            <a:xfrm>
              <a:off x="1392" y="2160"/>
              <a:ext cx="2160" cy="432"/>
            </a:xfrm>
            <a:custGeom>
              <a:avLst/>
              <a:gdLst>
                <a:gd name="T0" fmla="*/ 0 w 2160"/>
                <a:gd name="T1" fmla="*/ 0 h 432"/>
                <a:gd name="T2" fmla="*/ 1920 w 2160"/>
                <a:gd name="T3" fmla="*/ 432 h 432"/>
                <a:gd name="T4" fmla="*/ 2160 w 2160"/>
                <a:gd name="T5" fmla="*/ 336 h 432"/>
                <a:gd name="T6" fmla="*/ 336 w 2160"/>
                <a:gd name="T7" fmla="*/ 0 h 432"/>
                <a:gd name="T8" fmla="*/ 0 w 2160"/>
                <a:gd name="T9" fmla="*/ 0 h 432"/>
                <a:gd name="T10" fmla="*/ 0 60000 65536"/>
                <a:gd name="T11" fmla="*/ 0 60000 65536"/>
                <a:gd name="T12" fmla="*/ 0 60000 65536"/>
                <a:gd name="T13" fmla="*/ 0 60000 65536"/>
                <a:gd name="T14" fmla="*/ 0 60000 65536"/>
                <a:gd name="T15" fmla="*/ 0 w 2160"/>
                <a:gd name="T16" fmla="*/ 0 h 432"/>
                <a:gd name="T17" fmla="*/ 2160 w 2160"/>
                <a:gd name="T18" fmla="*/ 432 h 432"/>
              </a:gdLst>
              <a:ahLst/>
              <a:cxnLst>
                <a:cxn ang="T10">
                  <a:pos x="T0" y="T1"/>
                </a:cxn>
                <a:cxn ang="T11">
                  <a:pos x="T2" y="T3"/>
                </a:cxn>
                <a:cxn ang="T12">
                  <a:pos x="T4" y="T5"/>
                </a:cxn>
                <a:cxn ang="T13">
                  <a:pos x="T6" y="T7"/>
                </a:cxn>
                <a:cxn ang="T14">
                  <a:pos x="T8" y="T9"/>
                </a:cxn>
              </a:cxnLst>
              <a:rect l="T15" t="T16" r="T17" b="T18"/>
              <a:pathLst>
                <a:path w="2160" h="432">
                  <a:moveTo>
                    <a:pt x="0" y="0"/>
                  </a:moveTo>
                  <a:lnTo>
                    <a:pt x="1920" y="432"/>
                  </a:lnTo>
                  <a:lnTo>
                    <a:pt x="2160" y="336"/>
                  </a:lnTo>
                  <a:lnTo>
                    <a:pt x="336" y="0"/>
                  </a:lnTo>
                  <a:lnTo>
                    <a:pt x="0" y="0"/>
                  </a:lnTo>
                  <a:close/>
                </a:path>
              </a:pathLst>
            </a:custGeom>
            <a:solidFill>
              <a:srgbClr val="A89854"/>
            </a:solidFill>
            <a:ln w="9525">
              <a:solidFill>
                <a:srgbClr val="FF9933"/>
              </a:solidFill>
              <a:round/>
              <a:headEnd/>
              <a:tailEnd/>
            </a:ln>
          </p:spPr>
          <p:txBody>
            <a:bodyPr wrap="none" anchor="ctr"/>
            <a:lstStyle/>
            <a:p>
              <a:endParaRPr lang="zh-CN" altLang="en-US"/>
            </a:p>
          </p:txBody>
        </p:sp>
        <p:sp>
          <p:nvSpPr>
            <p:cNvPr id="33829" name="Freeform 22">
              <a:extLst>
                <a:ext uri="{FF2B5EF4-FFF2-40B4-BE49-F238E27FC236}">
                  <a16:creationId xmlns:a16="http://schemas.microsoft.com/office/drawing/2014/main" id="{6F2C5518-865F-4400-B5C9-99DB742A98DC}"/>
                </a:ext>
              </a:extLst>
            </p:cNvPr>
            <p:cNvSpPr>
              <a:spLocks/>
            </p:cNvSpPr>
            <p:nvPr/>
          </p:nvSpPr>
          <p:spPr bwMode="auto">
            <a:xfrm>
              <a:off x="1692" y="1896"/>
              <a:ext cx="1860" cy="600"/>
            </a:xfrm>
            <a:custGeom>
              <a:avLst/>
              <a:gdLst>
                <a:gd name="T0" fmla="*/ 1860 w 1860"/>
                <a:gd name="T1" fmla="*/ 600 h 600"/>
                <a:gd name="T2" fmla="*/ 0 w 1860"/>
                <a:gd name="T3" fmla="*/ 264 h 600"/>
                <a:gd name="T4" fmla="*/ 0 w 1860"/>
                <a:gd name="T5" fmla="*/ 0 h 600"/>
                <a:gd name="T6" fmla="*/ 1860 w 1860"/>
                <a:gd name="T7" fmla="*/ 168 h 600"/>
                <a:gd name="T8" fmla="*/ 1860 w 1860"/>
                <a:gd name="T9" fmla="*/ 600 h 600"/>
                <a:gd name="T10" fmla="*/ 0 60000 65536"/>
                <a:gd name="T11" fmla="*/ 0 60000 65536"/>
                <a:gd name="T12" fmla="*/ 0 60000 65536"/>
                <a:gd name="T13" fmla="*/ 0 60000 65536"/>
                <a:gd name="T14" fmla="*/ 0 60000 65536"/>
                <a:gd name="T15" fmla="*/ 0 w 1860"/>
                <a:gd name="T16" fmla="*/ 0 h 600"/>
                <a:gd name="T17" fmla="*/ 1860 w 1860"/>
                <a:gd name="T18" fmla="*/ 600 h 600"/>
              </a:gdLst>
              <a:ahLst/>
              <a:cxnLst>
                <a:cxn ang="T10">
                  <a:pos x="T0" y="T1"/>
                </a:cxn>
                <a:cxn ang="T11">
                  <a:pos x="T2" y="T3"/>
                </a:cxn>
                <a:cxn ang="T12">
                  <a:pos x="T4" y="T5"/>
                </a:cxn>
                <a:cxn ang="T13">
                  <a:pos x="T6" y="T7"/>
                </a:cxn>
                <a:cxn ang="T14">
                  <a:pos x="T8" y="T9"/>
                </a:cxn>
              </a:cxnLst>
              <a:rect l="T15" t="T16" r="T17" b="T18"/>
              <a:pathLst>
                <a:path w="1860" h="600">
                  <a:moveTo>
                    <a:pt x="1860" y="600"/>
                  </a:moveTo>
                  <a:lnTo>
                    <a:pt x="0" y="264"/>
                  </a:lnTo>
                  <a:lnTo>
                    <a:pt x="0" y="0"/>
                  </a:lnTo>
                  <a:lnTo>
                    <a:pt x="1860" y="168"/>
                  </a:lnTo>
                  <a:lnTo>
                    <a:pt x="1860" y="600"/>
                  </a:lnTo>
                  <a:close/>
                </a:path>
              </a:pathLst>
            </a:custGeom>
            <a:gradFill rotWithShape="0">
              <a:gsLst>
                <a:gs pos="0">
                  <a:srgbClr val="336699"/>
                </a:gs>
                <a:gs pos="50000">
                  <a:srgbClr val="0099CC"/>
                </a:gs>
                <a:gs pos="100000">
                  <a:srgbClr val="336699"/>
                </a:gs>
              </a:gsLst>
              <a:lin ang="2700000" scaled="1"/>
            </a:gradFill>
            <a:ln w="9525">
              <a:solidFill>
                <a:srgbClr val="FF9933"/>
              </a:solidFill>
              <a:round/>
              <a:headEnd/>
              <a:tailEnd/>
            </a:ln>
          </p:spPr>
          <p:txBody>
            <a:bodyPr wrap="none" anchor="ctr"/>
            <a:lstStyle/>
            <a:p>
              <a:endParaRPr lang="zh-CN" altLang="en-US"/>
            </a:p>
          </p:txBody>
        </p:sp>
        <p:sp>
          <p:nvSpPr>
            <p:cNvPr id="33830" name="Freeform 23">
              <a:extLst>
                <a:ext uri="{FF2B5EF4-FFF2-40B4-BE49-F238E27FC236}">
                  <a16:creationId xmlns:a16="http://schemas.microsoft.com/office/drawing/2014/main" id="{35539A8E-162A-468B-8171-17EC9E52D6C4}"/>
                </a:ext>
              </a:extLst>
            </p:cNvPr>
            <p:cNvSpPr>
              <a:spLocks/>
            </p:cNvSpPr>
            <p:nvPr/>
          </p:nvSpPr>
          <p:spPr bwMode="auto">
            <a:xfrm>
              <a:off x="1692" y="1872"/>
              <a:ext cx="2244" cy="192"/>
            </a:xfrm>
            <a:custGeom>
              <a:avLst/>
              <a:gdLst>
                <a:gd name="T0" fmla="*/ 0 w 2244"/>
                <a:gd name="T1" fmla="*/ 24 h 192"/>
                <a:gd name="T2" fmla="*/ 420 w 2244"/>
                <a:gd name="T3" fmla="*/ 0 h 192"/>
                <a:gd name="T4" fmla="*/ 2244 w 2244"/>
                <a:gd name="T5" fmla="*/ 96 h 192"/>
                <a:gd name="T6" fmla="*/ 1860 w 2244"/>
                <a:gd name="T7" fmla="*/ 192 h 192"/>
                <a:gd name="T8" fmla="*/ 0 w 2244"/>
                <a:gd name="T9" fmla="*/ 24 h 192"/>
                <a:gd name="T10" fmla="*/ 0 60000 65536"/>
                <a:gd name="T11" fmla="*/ 0 60000 65536"/>
                <a:gd name="T12" fmla="*/ 0 60000 65536"/>
                <a:gd name="T13" fmla="*/ 0 60000 65536"/>
                <a:gd name="T14" fmla="*/ 0 60000 65536"/>
                <a:gd name="T15" fmla="*/ 0 w 2244"/>
                <a:gd name="T16" fmla="*/ 0 h 192"/>
                <a:gd name="T17" fmla="*/ 2244 w 2244"/>
                <a:gd name="T18" fmla="*/ 192 h 192"/>
              </a:gdLst>
              <a:ahLst/>
              <a:cxnLst>
                <a:cxn ang="T10">
                  <a:pos x="T0" y="T1"/>
                </a:cxn>
                <a:cxn ang="T11">
                  <a:pos x="T2" y="T3"/>
                </a:cxn>
                <a:cxn ang="T12">
                  <a:pos x="T4" y="T5"/>
                </a:cxn>
                <a:cxn ang="T13">
                  <a:pos x="T6" y="T7"/>
                </a:cxn>
                <a:cxn ang="T14">
                  <a:pos x="T8" y="T9"/>
                </a:cxn>
              </a:cxnLst>
              <a:rect l="T15" t="T16" r="T17" b="T18"/>
              <a:pathLst>
                <a:path w="2244" h="192">
                  <a:moveTo>
                    <a:pt x="0" y="24"/>
                  </a:moveTo>
                  <a:lnTo>
                    <a:pt x="420" y="0"/>
                  </a:lnTo>
                  <a:lnTo>
                    <a:pt x="2244" y="96"/>
                  </a:lnTo>
                  <a:lnTo>
                    <a:pt x="1860" y="192"/>
                  </a:lnTo>
                  <a:lnTo>
                    <a:pt x="0" y="24"/>
                  </a:lnTo>
                  <a:close/>
                </a:path>
              </a:pathLst>
            </a:custGeom>
            <a:solidFill>
              <a:srgbClr val="C0B480"/>
            </a:solidFill>
            <a:ln w="9525">
              <a:solidFill>
                <a:srgbClr val="FF9933"/>
              </a:solidFill>
              <a:round/>
              <a:headEnd/>
              <a:tailEnd/>
            </a:ln>
          </p:spPr>
          <p:txBody>
            <a:bodyPr wrap="none" anchor="ctr"/>
            <a:lstStyle/>
            <a:p>
              <a:endParaRPr lang="zh-CN" altLang="en-US"/>
            </a:p>
          </p:txBody>
        </p:sp>
        <p:sp>
          <p:nvSpPr>
            <p:cNvPr id="33831" name="Freeform 24">
              <a:extLst>
                <a:ext uri="{FF2B5EF4-FFF2-40B4-BE49-F238E27FC236}">
                  <a16:creationId xmlns:a16="http://schemas.microsoft.com/office/drawing/2014/main" id="{DCA64433-9839-4E75-8DF9-687557D92315}"/>
                </a:ext>
              </a:extLst>
            </p:cNvPr>
            <p:cNvSpPr>
              <a:spLocks/>
            </p:cNvSpPr>
            <p:nvPr/>
          </p:nvSpPr>
          <p:spPr bwMode="auto">
            <a:xfrm>
              <a:off x="2064" y="1488"/>
              <a:ext cx="1872" cy="480"/>
            </a:xfrm>
            <a:custGeom>
              <a:avLst/>
              <a:gdLst>
                <a:gd name="T0" fmla="*/ 0 w 1872"/>
                <a:gd name="T1" fmla="*/ 384 h 480"/>
                <a:gd name="T2" fmla="*/ 0 w 1872"/>
                <a:gd name="T3" fmla="*/ 78 h 480"/>
                <a:gd name="T4" fmla="*/ 1872 w 1872"/>
                <a:gd name="T5" fmla="*/ 0 h 480"/>
                <a:gd name="T6" fmla="*/ 1872 w 1872"/>
                <a:gd name="T7" fmla="*/ 480 h 480"/>
                <a:gd name="T8" fmla="*/ 0 w 1872"/>
                <a:gd name="T9" fmla="*/ 384 h 480"/>
                <a:gd name="T10" fmla="*/ 0 60000 65536"/>
                <a:gd name="T11" fmla="*/ 0 60000 65536"/>
                <a:gd name="T12" fmla="*/ 0 60000 65536"/>
                <a:gd name="T13" fmla="*/ 0 60000 65536"/>
                <a:gd name="T14" fmla="*/ 0 60000 65536"/>
                <a:gd name="T15" fmla="*/ 0 w 1872"/>
                <a:gd name="T16" fmla="*/ 0 h 480"/>
                <a:gd name="T17" fmla="*/ 1872 w 1872"/>
                <a:gd name="T18" fmla="*/ 480 h 480"/>
              </a:gdLst>
              <a:ahLst/>
              <a:cxnLst>
                <a:cxn ang="T10">
                  <a:pos x="T0" y="T1"/>
                </a:cxn>
                <a:cxn ang="T11">
                  <a:pos x="T2" y="T3"/>
                </a:cxn>
                <a:cxn ang="T12">
                  <a:pos x="T4" y="T5"/>
                </a:cxn>
                <a:cxn ang="T13">
                  <a:pos x="T6" y="T7"/>
                </a:cxn>
                <a:cxn ang="T14">
                  <a:pos x="T8" y="T9"/>
                </a:cxn>
              </a:cxnLst>
              <a:rect l="T15" t="T16" r="T17" b="T18"/>
              <a:pathLst>
                <a:path w="1872" h="480">
                  <a:moveTo>
                    <a:pt x="0" y="384"/>
                  </a:moveTo>
                  <a:lnTo>
                    <a:pt x="0" y="78"/>
                  </a:lnTo>
                  <a:lnTo>
                    <a:pt x="1872" y="0"/>
                  </a:lnTo>
                  <a:lnTo>
                    <a:pt x="1872" y="480"/>
                  </a:lnTo>
                  <a:lnTo>
                    <a:pt x="0" y="384"/>
                  </a:lnTo>
                  <a:close/>
                </a:path>
              </a:pathLst>
            </a:custGeom>
            <a:gradFill rotWithShape="0">
              <a:gsLst>
                <a:gs pos="0">
                  <a:srgbClr val="008080"/>
                </a:gs>
                <a:gs pos="50000">
                  <a:srgbClr val="33CCCC"/>
                </a:gs>
                <a:gs pos="100000">
                  <a:srgbClr val="008080"/>
                </a:gs>
              </a:gsLst>
              <a:lin ang="2700000" scaled="1"/>
            </a:gradFill>
            <a:ln w="9525">
              <a:solidFill>
                <a:srgbClr val="FF9933"/>
              </a:solidFill>
              <a:round/>
              <a:headEnd/>
              <a:tailEnd/>
            </a:ln>
          </p:spPr>
          <p:txBody>
            <a:bodyPr wrap="none" anchor="ctr"/>
            <a:lstStyle/>
            <a:p>
              <a:endParaRPr lang="zh-CN" altLang="en-US"/>
            </a:p>
          </p:txBody>
        </p:sp>
        <p:sp>
          <p:nvSpPr>
            <p:cNvPr id="33832" name="Freeform 25">
              <a:extLst>
                <a:ext uri="{FF2B5EF4-FFF2-40B4-BE49-F238E27FC236}">
                  <a16:creationId xmlns:a16="http://schemas.microsoft.com/office/drawing/2014/main" id="{5A6BB3C7-2BB6-4C31-B7B5-DA1F45954032}"/>
                </a:ext>
              </a:extLst>
            </p:cNvPr>
            <p:cNvSpPr>
              <a:spLocks/>
            </p:cNvSpPr>
            <p:nvPr/>
          </p:nvSpPr>
          <p:spPr bwMode="auto">
            <a:xfrm>
              <a:off x="2070" y="1422"/>
              <a:ext cx="2208" cy="150"/>
            </a:xfrm>
            <a:custGeom>
              <a:avLst/>
              <a:gdLst>
                <a:gd name="T0" fmla="*/ 0 w 2208"/>
                <a:gd name="T1" fmla="*/ 150 h 150"/>
                <a:gd name="T2" fmla="*/ 276 w 2208"/>
                <a:gd name="T3" fmla="*/ 66 h 150"/>
                <a:gd name="T4" fmla="*/ 2208 w 2208"/>
                <a:gd name="T5" fmla="*/ 0 h 150"/>
                <a:gd name="T6" fmla="*/ 1860 w 2208"/>
                <a:gd name="T7" fmla="*/ 132 h 150"/>
                <a:gd name="T8" fmla="*/ 0 w 2208"/>
                <a:gd name="T9" fmla="*/ 150 h 150"/>
                <a:gd name="T10" fmla="*/ 0 60000 65536"/>
                <a:gd name="T11" fmla="*/ 0 60000 65536"/>
                <a:gd name="T12" fmla="*/ 0 60000 65536"/>
                <a:gd name="T13" fmla="*/ 0 60000 65536"/>
                <a:gd name="T14" fmla="*/ 0 60000 65536"/>
                <a:gd name="T15" fmla="*/ 0 w 2208"/>
                <a:gd name="T16" fmla="*/ 0 h 150"/>
                <a:gd name="T17" fmla="*/ 2208 w 2208"/>
                <a:gd name="T18" fmla="*/ 150 h 150"/>
              </a:gdLst>
              <a:ahLst/>
              <a:cxnLst>
                <a:cxn ang="T10">
                  <a:pos x="T0" y="T1"/>
                </a:cxn>
                <a:cxn ang="T11">
                  <a:pos x="T2" y="T3"/>
                </a:cxn>
                <a:cxn ang="T12">
                  <a:pos x="T4" y="T5"/>
                </a:cxn>
                <a:cxn ang="T13">
                  <a:pos x="T6" y="T7"/>
                </a:cxn>
                <a:cxn ang="T14">
                  <a:pos x="T8" y="T9"/>
                </a:cxn>
              </a:cxnLst>
              <a:rect l="T15" t="T16" r="T17" b="T18"/>
              <a:pathLst>
                <a:path w="2208" h="150">
                  <a:moveTo>
                    <a:pt x="0" y="150"/>
                  </a:moveTo>
                  <a:lnTo>
                    <a:pt x="276" y="66"/>
                  </a:lnTo>
                  <a:lnTo>
                    <a:pt x="2208" y="0"/>
                  </a:lnTo>
                  <a:lnTo>
                    <a:pt x="1860" y="132"/>
                  </a:lnTo>
                  <a:lnTo>
                    <a:pt x="0" y="150"/>
                  </a:lnTo>
                  <a:close/>
                </a:path>
              </a:pathLst>
            </a:custGeom>
            <a:solidFill>
              <a:srgbClr val="CDC39B"/>
            </a:solidFill>
            <a:ln w="9525">
              <a:solidFill>
                <a:srgbClr val="FF9933"/>
              </a:solidFill>
              <a:round/>
              <a:headEnd/>
              <a:tailEnd/>
            </a:ln>
          </p:spPr>
          <p:txBody>
            <a:bodyPr wrap="none" anchor="ctr"/>
            <a:lstStyle/>
            <a:p>
              <a:endParaRPr lang="zh-CN" altLang="en-US"/>
            </a:p>
          </p:txBody>
        </p:sp>
        <p:sp>
          <p:nvSpPr>
            <p:cNvPr id="33833" name="Freeform 26">
              <a:extLst>
                <a:ext uri="{FF2B5EF4-FFF2-40B4-BE49-F238E27FC236}">
                  <a16:creationId xmlns:a16="http://schemas.microsoft.com/office/drawing/2014/main" id="{8080AD15-8A4C-4069-9051-E67365EA4FAA}"/>
                </a:ext>
              </a:extLst>
            </p:cNvPr>
            <p:cNvSpPr>
              <a:spLocks/>
            </p:cNvSpPr>
            <p:nvPr/>
          </p:nvSpPr>
          <p:spPr bwMode="auto">
            <a:xfrm>
              <a:off x="3312" y="1422"/>
              <a:ext cx="960" cy="1746"/>
            </a:xfrm>
            <a:custGeom>
              <a:avLst/>
              <a:gdLst>
                <a:gd name="T0" fmla="*/ 0 w 960"/>
                <a:gd name="T1" fmla="*/ 1746 h 1746"/>
                <a:gd name="T2" fmla="*/ 0 w 960"/>
                <a:gd name="T3" fmla="*/ 1170 h 1746"/>
                <a:gd name="T4" fmla="*/ 240 w 960"/>
                <a:gd name="T5" fmla="*/ 1074 h 1746"/>
                <a:gd name="T6" fmla="*/ 240 w 960"/>
                <a:gd name="T7" fmla="*/ 642 h 1746"/>
                <a:gd name="T8" fmla="*/ 624 w 960"/>
                <a:gd name="T9" fmla="*/ 546 h 1746"/>
                <a:gd name="T10" fmla="*/ 624 w 960"/>
                <a:gd name="T11" fmla="*/ 126 h 1746"/>
                <a:gd name="T12" fmla="*/ 960 w 960"/>
                <a:gd name="T13" fmla="*/ 0 h 1746"/>
                <a:gd name="T14" fmla="*/ 960 w 960"/>
                <a:gd name="T15" fmla="*/ 96 h 1746"/>
                <a:gd name="T16" fmla="*/ 726 w 960"/>
                <a:gd name="T17" fmla="*/ 180 h 1746"/>
                <a:gd name="T18" fmla="*/ 732 w 960"/>
                <a:gd name="T19" fmla="*/ 630 h 1746"/>
                <a:gd name="T20" fmla="*/ 384 w 960"/>
                <a:gd name="T21" fmla="*/ 738 h 1746"/>
                <a:gd name="T22" fmla="*/ 384 w 960"/>
                <a:gd name="T23" fmla="*/ 1170 h 1746"/>
                <a:gd name="T24" fmla="*/ 150 w 960"/>
                <a:gd name="T25" fmla="*/ 1260 h 1746"/>
                <a:gd name="T26" fmla="*/ 150 w 960"/>
                <a:gd name="T27" fmla="*/ 1704 h 1746"/>
                <a:gd name="T28" fmla="*/ 0 w 960"/>
                <a:gd name="T29" fmla="*/ 1746 h 174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60"/>
                <a:gd name="T46" fmla="*/ 0 h 1746"/>
                <a:gd name="T47" fmla="*/ 960 w 960"/>
                <a:gd name="T48" fmla="*/ 1746 h 174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60" h="1746">
                  <a:moveTo>
                    <a:pt x="0" y="1746"/>
                  </a:moveTo>
                  <a:lnTo>
                    <a:pt x="0" y="1170"/>
                  </a:lnTo>
                  <a:lnTo>
                    <a:pt x="240" y="1074"/>
                  </a:lnTo>
                  <a:lnTo>
                    <a:pt x="240" y="642"/>
                  </a:lnTo>
                  <a:lnTo>
                    <a:pt x="624" y="546"/>
                  </a:lnTo>
                  <a:lnTo>
                    <a:pt x="624" y="126"/>
                  </a:lnTo>
                  <a:lnTo>
                    <a:pt x="960" y="0"/>
                  </a:lnTo>
                  <a:lnTo>
                    <a:pt x="960" y="96"/>
                  </a:lnTo>
                  <a:lnTo>
                    <a:pt x="726" y="180"/>
                  </a:lnTo>
                  <a:lnTo>
                    <a:pt x="732" y="630"/>
                  </a:lnTo>
                  <a:lnTo>
                    <a:pt x="384" y="738"/>
                  </a:lnTo>
                  <a:lnTo>
                    <a:pt x="384" y="1170"/>
                  </a:lnTo>
                  <a:lnTo>
                    <a:pt x="150" y="1260"/>
                  </a:lnTo>
                  <a:lnTo>
                    <a:pt x="150" y="1704"/>
                  </a:lnTo>
                  <a:lnTo>
                    <a:pt x="0" y="1746"/>
                  </a:lnTo>
                  <a:close/>
                </a:path>
              </a:pathLst>
            </a:custGeom>
            <a:gradFill rotWithShape="0">
              <a:gsLst>
                <a:gs pos="0">
                  <a:srgbClr val="CDC39B"/>
                </a:gs>
                <a:gs pos="100000">
                  <a:srgbClr val="F1EBCF"/>
                </a:gs>
              </a:gsLst>
              <a:path path="rect">
                <a:fillToRect r="100000" b="100000"/>
              </a:path>
            </a:gradFill>
            <a:ln w="9525">
              <a:solidFill>
                <a:schemeClr val="bg2"/>
              </a:solidFill>
              <a:round/>
              <a:headEnd/>
              <a:tailEnd/>
            </a:ln>
          </p:spPr>
          <p:txBody>
            <a:bodyPr wrap="none" anchor="ctr"/>
            <a:lstStyle/>
            <a:p>
              <a:endParaRPr lang="zh-CN" altLang="en-US"/>
            </a:p>
          </p:txBody>
        </p:sp>
      </p:grpSp>
      <p:sp>
        <p:nvSpPr>
          <p:cNvPr id="68646" name="Rectangle 38">
            <a:extLst>
              <a:ext uri="{FF2B5EF4-FFF2-40B4-BE49-F238E27FC236}">
                <a16:creationId xmlns:a16="http://schemas.microsoft.com/office/drawing/2014/main" id="{C33CC4CF-6B76-4CE6-B255-C55AA3D5D426}"/>
              </a:ext>
            </a:extLst>
          </p:cNvPr>
          <p:cNvSpPr>
            <a:spLocks noChangeArrowheads="1"/>
          </p:cNvSpPr>
          <p:nvPr/>
        </p:nvSpPr>
        <p:spPr bwMode="auto">
          <a:xfrm>
            <a:off x="611188" y="2565400"/>
            <a:ext cx="3527425" cy="3529013"/>
          </a:xfrm>
          <a:prstGeom prst="rect">
            <a:avLst/>
          </a:prstGeom>
          <a:gradFill rotWithShape="1">
            <a:gsLst>
              <a:gs pos="0">
                <a:srgbClr val="66CCFF"/>
              </a:gs>
              <a:gs pos="50000">
                <a:schemeClr val="bg1"/>
              </a:gs>
              <a:gs pos="100000">
                <a:srgbClr val="66CCFF"/>
              </a:gs>
            </a:gsLst>
            <a:lin ang="0" scaled="1"/>
          </a:gradFill>
          <a:ln w="9525">
            <a:solidFill>
              <a:schemeClr val="tx1"/>
            </a:solidFill>
            <a:miter lim="800000"/>
            <a:headEnd/>
            <a:tailEnd/>
          </a:ln>
          <a:effectLst/>
        </p:spPr>
        <p:txBody>
          <a:bodyPr wrap="none" anchor="ctr"/>
          <a:lstStyle/>
          <a:p>
            <a:pPr>
              <a:defRPr/>
            </a:pPr>
            <a:endParaRPr lang="zh-CN" altLang="en-US" dirty="0">
              <a:latin typeface="Arial" charset="0"/>
              <a:ea typeface="黑体" pitchFamily="49" charset="-122"/>
            </a:endParaRPr>
          </a:p>
        </p:txBody>
      </p:sp>
      <p:grpSp>
        <p:nvGrpSpPr>
          <p:cNvPr id="17452" name="Group 44">
            <a:extLst>
              <a:ext uri="{FF2B5EF4-FFF2-40B4-BE49-F238E27FC236}">
                <a16:creationId xmlns:a16="http://schemas.microsoft.com/office/drawing/2014/main" id="{21BF404F-2683-4B9C-B5C1-66EB624F0815}"/>
              </a:ext>
            </a:extLst>
          </p:cNvPr>
          <p:cNvGrpSpPr>
            <a:grpSpLocks/>
          </p:cNvGrpSpPr>
          <p:nvPr/>
        </p:nvGrpSpPr>
        <p:grpSpPr bwMode="auto">
          <a:xfrm>
            <a:off x="900113" y="2997200"/>
            <a:ext cx="3059112" cy="649288"/>
            <a:chOff x="567" y="1888"/>
            <a:chExt cx="1927" cy="409"/>
          </a:xfrm>
        </p:grpSpPr>
        <p:sp>
          <p:nvSpPr>
            <p:cNvPr id="33824" name="AutoShape 7">
              <a:extLst>
                <a:ext uri="{FF2B5EF4-FFF2-40B4-BE49-F238E27FC236}">
                  <a16:creationId xmlns:a16="http://schemas.microsoft.com/office/drawing/2014/main" id="{3C992E84-BFBE-415A-A2CF-885DCB363AED}"/>
                </a:ext>
              </a:extLst>
            </p:cNvPr>
            <p:cNvSpPr>
              <a:spLocks noChangeArrowheads="1"/>
            </p:cNvSpPr>
            <p:nvPr/>
          </p:nvSpPr>
          <p:spPr bwMode="gray">
            <a:xfrm>
              <a:off x="567" y="1888"/>
              <a:ext cx="1927" cy="409"/>
            </a:xfrm>
            <a:prstGeom prst="roundRect">
              <a:avLst>
                <a:gd name="adj" fmla="val 50000"/>
              </a:avLst>
            </a:prstGeom>
            <a:gradFill rotWithShape="1">
              <a:gsLst>
                <a:gs pos="0">
                  <a:srgbClr val="F8F8F8"/>
                </a:gs>
                <a:gs pos="100000">
                  <a:srgbClr val="BEBEBE"/>
                </a:gs>
              </a:gsLst>
              <a:lin ang="5400000" scaled="1"/>
            </a:gradFill>
            <a:ln w="19050">
              <a:solidFill>
                <a:srgbClr val="C0C0C0"/>
              </a:solidFill>
              <a:round/>
              <a:headEnd/>
              <a:tailEnd/>
            </a:ln>
            <a:effectLst>
              <a:outerShdw dist="53882" dir="2700000" algn="ctr" rotWithShape="0">
                <a:srgbClr val="292929">
                  <a:alpha val="50000"/>
                </a:srgbClr>
              </a:outerShdw>
            </a:effectLst>
          </p:spPr>
          <p:txBody>
            <a:bodyPr wrap="none" anchor="ct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spcBef>
                  <a:spcPct val="0"/>
                </a:spcBef>
                <a:buClrTx/>
                <a:buSzTx/>
                <a:buFontTx/>
                <a:buNone/>
              </a:pPr>
              <a:endParaRPr lang="zh-CN" altLang="en-US" sz="1800">
                <a:latin typeface="Arial" panose="020B0604020202020204" pitchFamily="34" charset="0"/>
              </a:endParaRPr>
            </a:p>
          </p:txBody>
        </p:sp>
        <p:sp>
          <p:nvSpPr>
            <p:cNvPr id="33825" name="Text Box 11">
              <a:extLst>
                <a:ext uri="{FF2B5EF4-FFF2-40B4-BE49-F238E27FC236}">
                  <a16:creationId xmlns:a16="http://schemas.microsoft.com/office/drawing/2014/main" id="{78E036B7-779A-477D-8FAA-DF160B851BEF}"/>
                </a:ext>
              </a:extLst>
            </p:cNvPr>
            <p:cNvSpPr txBox="1">
              <a:spLocks noChangeArrowheads="1"/>
            </p:cNvSpPr>
            <p:nvPr/>
          </p:nvSpPr>
          <p:spPr bwMode="auto">
            <a:xfrm>
              <a:off x="793" y="1979"/>
              <a:ext cx="158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spcBef>
                  <a:spcPct val="50000"/>
                </a:spcBef>
                <a:buClrTx/>
                <a:buSzTx/>
                <a:buFontTx/>
                <a:buNone/>
              </a:pPr>
              <a:r>
                <a:rPr lang="zh-CN" altLang="en-US" sz="1800" b="1">
                  <a:solidFill>
                    <a:srgbClr val="000000"/>
                  </a:solidFill>
                  <a:latin typeface="Arial" panose="020B0604020202020204" pitchFamily="34" charset="0"/>
                </a:rPr>
                <a:t>收入收缴、分成结算</a:t>
              </a:r>
            </a:p>
          </p:txBody>
        </p:sp>
      </p:grpSp>
      <p:grpSp>
        <p:nvGrpSpPr>
          <p:cNvPr id="17453" name="Group 45">
            <a:extLst>
              <a:ext uri="{FF2B5EF4-FFF2-40B4-BE49-F238E27FC236}">
                <a16:creationId xmlns:a16="http://schemas.microsoft.com/office/drawing/2014/main" id="{978D616D-06F0-4409-BD73-6AA9D4320D76}"/>
              </a:ext>
            </a:extLst>
          </p:cNvPr>
          <p:cNvGrpSpPr>
            <a:grpSpLocks/>
          </p:cNvGrpSpPr>
          <p:nvPr/>
        </p:nvGrpSpPr>
        <p:grpSpPr bwMode="auto">
          <a:xfrm>
            <a:off x="900113" y="4078288"/>
            <a:ext cx="3059112" cy="647700"/>
            <a:chOff x="567" y="2569"/>
            <a:chExt cx="1927" cy="408"/>
          </a:xfrm>
        </p:grpSpPr>
        <p:sp>
          <p:nvSpPr>
            <p:cNvPr id="33822" name="AutoShape 8">
              <a:extLst>
                <a:ext uri="{FF2B5EF4-FFF2-40B4-BE49-F238E27FC236}">
                  <a16:creationId xmlns:a16="http://schemas.microsoft.com/office/drawing/2014/main" id="{9282535C-E6E7-4695-B934-DD8648B650D6}"/>
                </a:ext>
              </a:extLst>
            </p:cNvPr>
            <p:cNvSpPr>
              <a:spLocks noChangeArrowheads="1"/>
            </p:cNvSpPr>
            <p:nvPr/>
          </p:nvSpPr>
          <p:spPr bwMode="gray">
            <a:xfrm>
              <a:off x="567" y="2569"/>
              <a:ext cx="1927" cy="408"/>
            </a:xfrm>
            <a:prstGeom prst="roundRect">
              <a:avLst>
                <a:gd name="adj" fmla="val 50000"/>
              </a:avLst>
            </a:prstGeom>
            <a:gradFill rotWithShape="1">
              <a:gsLst>
                <a:gs pos="0">
                  <a:srgbClr val="F8F8F8"/>
                </a:gs>
                <a:gs pos="100000">
                  <a:srgbClr val="BEBEBE"/>
                </a:gs>
              </a:gsLst>
              <a:lin ang="5400000" scaled="1"/>
            </a:gradFill>
            <a:ln w="19050">
              <a:solidFill>
                <a:srgbClr val="C0C0C0"/>
              </a:solidFill>
              <a:round/>
              <a:headEnd/>
              <a:tailEnd/>
            </a:ln>
            <a:effectLst>
              <a:outerShdw dist="53882" dir="2700000" algn="ctr" rotWithShape="0">
                <a:srgbClr val="292929">
                  <a:alpha val="50000"/>
                </a:srgbClr>
              </a:outerShdw>
            </a:effectLst>
          </p:spPr>
          <p:txBody>
            <a:bodyPr wrap="none" anchor="ct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spcBef>
                  <a:spcPct val="0"/>
                </a:spcBef>
                <a:buClrTx/>
                <a:buSzTx/>
                <a:buFontTx/>
                <a:buNone/>
              </a:pPr>
              <a:endParaRPr lang="zh-CN" altLang="en-US" sz="1800">
                <a:latin typeface="Arial" panose="020B0604020202020204" pitchFamily="34" charset="0"/>
              </a:endParaRPr>
            </a:p>
          </p:txBody>
        </p:sp>
        <p:sp>
          <p:nvSpPr>
            <p:cNvPr id="33823" name="Text Box 12">
              <a:extLst>
                <a:ext uri="{FF2B5EF4-FFF2-40B4-BE49-F238E27FC236}">
                  <a16:creationId xmlns:a16="http://schemas.microsoft.com/office/drawing/2014/main" id="{4FD2EDCB-BA9C-4838-8E8C-5390A4AD3F38}"/>
                </a:ext>
              </a:extLst>
            </p:cNvPr>
            <p:cNvSpPr txBox="1">
              <a:spLocks noChangeArrowheads="1"/>
            </p:cNvSpPr>
            <p:nvPr/>
          </p:nvSpPr>
          <p:spPr bwMode="auto">
            <a:xfrm>
              <a:off x="612" y="2659"/>
              <a:ext cx="186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lgn="ctr" eaLnBrk="1" hangingPunct="1">
                <a:spcBef>
                  <a:spcPct val="50000"/>
                </a:spcBef>
                <a:buClrTx/>
                <a:buSzTx/>
                <a:buFontTx/>
                <a:buNone/>
              </a:pPr>
              <a:r>
                <a:rPr lang="zh-CN" altLang="en-US" sz="1800" b="1">
                  <a:solidFill>
                    <a:srgbClr val="000000"/>
                  </a:solidFill>
                  <a:latin typeface="Arial" panose="020B0604020202020204" pitchFamily="34" charset="0"/>
                </a:rPr>
                <a:t>资金划解和退付</a:t>
              </a:r>
            </a:p>
          </p:txBody>
        </p:sp>
      </p:grpSp>
      <p:grpSp>
        <p:nvGrpSpPr>
          <p:cNvPr id="17454" name="Group 46">
            <a:extLst>
              <a:ext uri="{FF2B5EF4-FFF2-40B4-BE49-F238E27FC236}">
                <a16:creationId xmlns:a16="http://schemas.microsoft.com/office/drawing/2014/main" id="{9A9783B6-3F5F-4952-84D1-3369C7E98A9B}"/>
              </a:ext>
            </a:extLst>
          </p:cNvPr>
          <p:cNvGrpSpPr>
            <a:grpSpLocks/>
          </p:cNvGrpSpPr>
          <p:nvPr/>
        </p:nvGrpSpPr>
        <p:grpSpPr bwMode="auto">
          <a:xfrm>
            <a:off x="900113" y="5157788"/>
            <a:ext cx="3059112" cy="576262"/>
            <a:chOff x="567" y="3249"/>
            <a:chExt cx="1927" cy="363"/>
          </a:xfrm>
        </p:grpSpPr>
        <p:sp>
          <p:nvSpPr>
            <p:cNvPr id="33820" name="AutoShape 9">
              <a:extLst>
                <a:ext uri="{FF2B5EF4-FFF2-40B4-BE49-F238E27FC236}">
                  <a16:creationId xmlns:a16="http://schemas.microsoft.com/office/drawing/2014/main" id="{9F85CB6D-CAA2-4D3D-BD11-C4BA685DDC39}"/>
                </a:ext>
              </a:extLst>
            </p:cNvPr>
            <p:cNvSpPr>
              <a:spLocks noChangeArrowheads="1"/>
            </p:cNvSpPr>
            <p:nvPr/>
          </p:nvSpPr>
          <p:spPr bwMode="gray">
            <a:xfrm>
              <a:off x="567" y="3249"/>
              <a:ext cx="1927" cy="363"/>
            </a:xfrm>
            <a:prstGeom prst="roundRect">
              <a:avLst>
                <a:gd name="adj" fmla="val 50000"/>
              </a:avLst>
            </a:prstGeom>
            <a:gradFill rotWithShape="1">
              <a:gsLst>
                <a:gs pos="0">
                  <a:srgbClr val="F8F8F8"/>
                </a:gs>
                <a:gs pos="100000">
                  <a:srgbClr val="BEBEBE"/>
                </a:gs>
              </a:gsLst>
              <a:lin ang="5400000" scaled="1"/>
            </a:gradFill>
            <a:ln w="19050">
              <a:solidFill>
                <a:srgbClr val="C0C0C0"/>
              </a:solidFill>
              <a:round/>
              <a:headEnd/>
              <a:tailEnd/>
            </a:ln>
            <a:effectLst>
              <a:outerShdw dist="53882" dir="2700000" algn="ctr" rotWithShape="0">
                <a:srgbClr val="292929">
                  <a:alpha val="50000"/>
                </a:srgbClr>
              </a:outerShdw>
            </a:effectLst>
          </p:spPr>
          <p:txBody>
            <a:bodyPr wrap="none" anchor="ct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spcBef>
                  <a:spcPct val="0"/>
                </a:spcBef>
                <a:buClrTx/>
                <a:buSzTx/>
                <a:buFontTx/>
                <a:buNone/>
              </a:pPr>
              <a:endParaRPr lang="zh-CN" altLang="en-US" sz="1800">
                <a:latin typeface="Arial" panose="020B0604020202020204" pitchFamily="34" charset="0"/>
              </a:endParaRPr>
            </a:p>
          </p:txBody>
        </p:sp>
        <p:sp>
          <p:nvSpPr>
            <p:cNvPr id="33821" name="Text Box 13">
              <a:extLst>
                <a:ext uri="{FF2B5EF4-FFF2-40B4-BE49-F238E27FC236}">
                  <a16:creationId xmlns:a16="http://schemas.microsoft.com/office/drawing/2014/main" id="{2EF368CB-78CE-4BC3-8118-DEEA43A8B32F}"/>
                </a:ext>
              </a:extLst>
            </p:cNvPr>
            <p:cNvSpPr txBox="1">
              <a:spLocks noChangeArrowheads="1"/>
            </p:cNvSpPr>
            <p:nvPr/>
          </p:nvSpPr>
          <p:spPr bwMode="auto">
            <a:xfrm>
              <a:off x="612" y="3340"/>
              <a:ext cx="186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lgn="ctr" eaLnBrk="1" hangingPunct="1">
                <a:spcBef>
                  <a:spcPct val="50000"/>
                </a:spcBef>
                <a:buClrTx/>
                <a:buSzTx/>
                <a:buFontTx/>
                <a:buNone/>
              </a:pPr>
              <a:r>
                <a:rPr lang="zh-CN" altLang="en-US" sz="1800" b="1">
                  <a:solidFill>
                    <a:srgbClr val="000000"/>
                  </a:solidFill>
                  <a:latin typeface="Arial" panose="020B0604020202020204" pitchFamily="34" charset="0"/>
                </a:rPr>
                <a:t>统计报表编制分析</a:t>
              </a:r>
            </a:p>
          </p:txBody>
        </p:sp>
      </p:grpSp>
      <p:sp>
        <p:nvSpPr>
          <p:cNvPr id="17442" name="Text Box 39">
            <a:extLst>
              <a:ext uri="{FF2B5EF4-FFF2-40B4-BE49-F238E27FC236}">
                <a16:creationId xmlns:a16="http://schemas.microsoft.com/office/drawing/2014/main" id="{63D348DC-BE77-4BDF-B2DA-EE10D1154FBF}"/>
              </a:ext>
            </a:extLst>
          </p:cNvPr>
          <p:cNvSpPr txBox="1">
            <a:spLocks noChangeArrowheads="1"/>
          </p:cNvSpPr>
          <p:nvPr/>
        </p:nvSpPr>
        <p:spPr bwMode="auto">
          <a:xfrm>
            <a:off x="1042988" y="1412875"/>
            <a:ext cx="23764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lgn="ctr" eaLnBrk="1" hangingPunct="1">
              <a:spcBef>
                <a:spcPct val="50000"/>
              </a:spcBef>
              <a:buClrTx/>
              <a:buSzTx/>
              <a:buFontTx/>
              <a:buNone/>
            </a:pPr>
            <a:r>
              <a:rPr lang="zh-CN" altLang="en-US" sz="2400" b="1">
                <a:solidFill>
                  <a:srgbClr val="000000"/>
                </a:solidFill>
                <a:latin typeface="Arial" panose="020B0604020202020204" pitchFamily="34" charset="0"/>
              </a:rPr>
              <a:t>主要内容</a:t>
            </a:r>
          </a:p>
        </p:txBody>
      </p:sp>
      <p:sp>
        <p:nvSpPr>
          <p:cNvPr id="68648" name="Freeform 40">
            <a:extLst>
              <a:ext uri="{FF2B5EF4-FFF2-40B4-BE49-F238E27FC236}">
                <a16:creationId xmlns:a16="http://schemas.microsoft.com/office/drawing/2014/main" id="{4075AB49-998D-421D-BF75-79712D2AE7DE}"/>
              </a:ext>
            </a:extLst>
          </p:cNvPr>
          <p:cNvSpPr>
            <a:spLocks/>
          </p:cNvSpPr>
          <p:nvPr/>
        </p:nvSpPr>
        <p:spPr bwMode="auto">
          <a:xfrm>
            <a:off x="5651500" y="2781300"/>
            <a:ext cx="2944813" cy="3311525"/>
          </a:xfrm>
          <a:custGeom>
            <a:avLst/>
            <a:gdLst>
              <a:gd name="T0" fmla="*/ 2147483647 w 2988"/>
              <a:gd name="T1" fmla="*/ 2147483647 h 3357"/>
              <a:gd name="T2" fmla="*/ 2147483647 w 2988"/>
              <a:gd name="T3" fmla="*/ 2147483647 h 3357"/>
              <a:gd name="T4" fmla="*/ 2147483647 w 2988"/>
              <a:gd name="T5" fmla="*/ 2147483647 h 3357"/>
              <a:gd name="T6" fmla="*/ 2147483647 w 2988"/>
              <a:gd name="T7" fmla="*/ 2147483647 h 3357"/>
              <a:gd name="T8" fmla="*/ 2147483647 w 2988"/>
              <a:gd name="T9" fmla="*/ 2147483647 h 3357"/>
              <a:gd name="T10" fmla="*/ 2147483647 w 2988"/>
              <a:gd name="T11" fmla="*/ 2147483647 h 3357"/>
              <a:gd name="T12" fmla="*/ 2147483647 w 2988"/>
              <a:gd name="T13" fmla="*/ 2147483647 h 3357"/>
              <a:gd name="T14" fmla="*/ 2147483647 w 2988"/>
              <a:gd name="T15" fmla="*/ 2147483647 h 3357"/>
              <a:gd name="T16" fmla="*/ 2147483647 w 2988"/>
              <a:gd name="T17" fmla="*/ 2147483647 h 3357"/>
              <a:gd name="T18" fmla="*/ 2147483647 w 2988"/>
              <a:gd name="T19" fmla="*/ 2147483647 h 3357"/>
              <a:gd name="T20" fmla="*/ 2147483647 w 2988"/>
              <a:gd name="T21" fmla="*/ 2147483647 h 3357"/>
              <a:gd name="T22" fmla="*/ 2147483647 w 2988"/>
              <a:gd name="T23" fmla="*/ 2147483647 h 3357"/>
              <a:gd name="T24" fmla="*/ 2147483647 w 2988"/>
              <a:gd name="T25" fmla="*/ 2147483647 h 3357"/>
              <a:gd name="T26" fmla="*/ 2147483647 w 2988"/>
              <a:gd name="T27" fmla="*/ 2147483647 h 3357"/>
              <a:gd name="T28" fmla="*/ 2147483647 w 2988"/>
              <a:gd name="T29" fmla="*/ 2147483647 h 3357"/>
              <a:gd name="T30" fmla="*/ 2147483647 w 2988"/>
              <a:gd name="T31" fmla="*/ 2147483647 h 3357"/>
              <a:gd name="T32" fmla="*/ 2147483647 w 2988"/>
              <a:gd name="T33" fmla="*/ 2147483647 h 3357"/>
              <a:gd name="T34" fmla="*/ 2147483647 w 2988"/>
              <a:gd name="T35" fmla="*/ 2147483647 h 3357"/>
              <a:gd name="T36" fmla="*/ 2147483647 w 2988"/>
              <a:gd name="T37" fmla="*/ 2147483647 h 3357"/>
              <a:gd name="T38" fmla="*/ 2147483647 w 2988"/>
              <a:gd name="T39" fmla="*/ 2147483647 h 3357"/>
              <a:gd name="T40" fmla="*/ 2147483647 w 2988"/>
              <a:gd name="T41" fmla="*/ 2147483647 h 3357"/>
              <a:gd name="T42" fmla="*/ 2147483647 w 2988"/>
              <a:gd name="T43" fmla="*/ 2147483647 h 3357"/>
              <a:gd name="T44" fmla="*/ 2147483647 w 2988"/>
              <a:gd name="T45" fmla="*/ 2147483647 h 3357"/>
              <a:gd name="T46" fmla="*/ 2147483647 w 2988"/>
              <a:gd name="T47" fmla="*/ 2147483647 h 3357"/>
              <a:gd name="T48" fmla="*/ 2147483647 w 2988"/>
              <a:gd name="T49" fmla="*/ 2147483647 h 3357"/>
              <a:gd name="T50" fmla="*/ 2147483647 w 2988"/>
              <a:gd name="T51" fmla="*/ 2147483647 h 3357"/>
              <a:gd name="T52" fmla="*/ 2147483647 w 2988"/>
              <a:gd name="T53" fmla="*/ 2147483647 h 3357"/>
              <a:gd name="T54" fmla="*/ 2147483647 w 2988"/>
              <a:gd name="T55" fmla="*/ 2147483647 h 3357"/>
              <a:gd name="T56" fmla="*/ 2147483647 w 2988"/>
              <a:gd name="T57" fmla="*/ 2147483647 h 3357"/>
              <a:gd name="T58" fmla="*/ 2147483647 w 2988"/>
              <a:gd name="T59" fmla="*/ 2147483647 h 3357"/>
              <a:gd name="T60" fmla="*/ 2147483647 w 2988"/>
              <a:gd name="T61" fmla="*/ 2147483647 h 3357"/>
              <a:gd name="T62" fmla="*/ 2147483647 w 2988"/>
              <a:gd name="T63" fmla="*/ 2147483647 h 3357"/>
              <a:gd name="T64" fmla="*/ 2147483647 w 2988"/>
              <a:gd name="T65" fmla="*/ 2147483647 h 3357"/>
              <a:gd name="T66" fmla="*/ 2147483647 w 2988"/>
              <a:gd name="T67" fmla="*/ 2147483647 h 3357"/>
              <a:gd name="T68" fmla="*/ 2147483647 w 2988"/>
              <a:gd name="T69" fmla="*/ 2147483647 h 3357"/>
              <a:gd name="T70" fmla="*/ 2147483647 w 2988"/>
              <a:gd name="T71" fmla="*/ 2147483647 h 3357"/>
              <a:gd name="T72" fmla="*/ 2147483647 w 2988"/>
              <a:gd name="T73" fmla="*/ 2147483647 h 3357"/>
              <a:gd name="T74" fmla="*/ 2147483647 w 2988"/>
              <a:gd name="T75" fmla="*/ 2147483647 h 3357"/>
              <a:gd name="T76" fmla="*/ 2147483647 w 2988"/>
              <a:gd name="T77" fmla="*/ 2147483647 h 3357"/>
              <a:gd name="T78" fmla="*/ 2147483647 w 2988"/>
              <a:gd name="T79" fmla="*/ 2147483647 h 3357"/>
              <a:gd name="T80" fmla="*/ 2147483647 w 2988"/>
              <a:gd name="T81" fmla="*/ 2147483647 h 3357"/>
              <a:gd name="T82" fmla="*/ 2147483647 w 2988"/>
              <a:gd name="T83" fmla="*/ 2147483647 h 3357"/>
              <a:gd name="T84" fmla="*/ 2147483647 w 2988"/>
              <a:gd name="T85" fmla="*/ 2147483647 h 3357"/>
              <a:gd name="T86" fmla="*/ 2147483647 w 2988"/>
              <a:gd name="T87" fmla="*/ 2147483647 h 3357"/>
              <a:gd name="T88" fmla="*/ 2147483647 w 2988"/>
              <a:gd name="T89" fmla="*/ 2147483647 h 3357"/>
              <a:gd name="T90" fmla="*/ 2147483647 w 2988"/>
              <a:gd name="T91" fmla="*/ 2147483647 h 3357"/>
              <a:gd name="T92" fmla="*/ 2147483647 w 2988"/>
              <a:gd name="T93" fmla="*/ 2147483647 h 3357"/>
              <a:gd name="T94" fmla="*/ 2147483647 w 2988"/>
              <a:gd name="T95" fmla="*/ 2147483647 h 3357"/>
              <a:gd name="T96" fmla="*/ 2147483647 w 2988"/>
              <a:gd name="T97" fmla="*/ 2147483647 h 3357"/>
              <a:gd name="T98" fmla="*/ 2147483647 w 2988"/>
              <a:gd name="T99" fmla="*/ 2147483647 h 3357"/>
              <a:gd name="T100" fmla="*/ 2147483647 w 2988"/>
              <a:gd name="T101" fmla="*/ 2147483647 h 3357"/>
              <a:gd name="T102" fmla="*/ 2147483647 w 2988"/>
              <a:gd name="T103" fmla="*/ 2147483647 h 3357"/>
              <a:gd name="T104" fmla="*/ 2147483647 w 2988"/>
              <a:gd name="T105" fmla="*/ 2147483647 h 335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988"/>
              <a:gd name="T160" fmla="*/ 0 h 3357"/>
              <a:gd name="T161" fmla="*/ 2988 w 2988"/>
              <a:gd name="T162" fmla="*/ 3357 h 335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988" h="3357">
                <a:moveTo>
                  <a:pt x="1619" y="169"/>
                </a:moveTo>
                <a:cubicBezTo>
                  <a:pt x="1580" y="163"/>
                  <a:pt x="1557" y="148"/>
                  <a:pt x="1519" y="141"/>
                </a:cubicBezTo>
                <a:cubicBezTo>
                  <a:pt x="1466" y="84"/>
                  <a:pt x="1430" y="77"/>
                  <a:pt x="1354" y="69"/>
                </a:cubicBezTo>
                <a:cubicBezTo>
                  <a:pt x="1318" y="48"/>
                  <a:pt x="1323" y="39"/>
                  <a:pt x="1289" y="28"/>
                </a:cubicBezTo>
                <a:cubicBezTo>
                  <a:pt x="1249" y="20"/>
                  <a:pt x="1161" y="23"/>
                  <a:pt x="1116" y="19"/>
                </a:cubicBezTo>
                <a:cubicBezTo>
                  <a:pt x="1071" y="15"/>
                  <a:pt x="1048" y="0"/>
                  <a:pt x="1020" y="6"/>
                </a:cubicBezTo>
                <a:cubicBezTo>
                  <a:pt x="992" y="12"/>
                  <a:pt x="963" y="27"/>
                  <a:pt x="946" y="55"/>
                </a:cubicBezTo>
                <a:cubicBezTo>
                  <a:pt x="939" y="95"/>
                  <a:pt x="948" y="147"/>
                  <a:pt x="917" y="176"/>
                </a:cubicBezTo>
                <a:cubicBezTo>
                  <a:pt x="902" y="223"/>
                  <a:pt x="897" y="267"/>
                  <a:pt x="846" y="284"/>
                </a:cubicBezTo>
                <a:cubicBezTo>
                  <a:pt x="775" y="277"/>
                  <a:pt x="714" y="258"/>
                  <a:pt x="645" y="241"/>
                </a:cubicBezTo>
                <a:cubicBezTo>
                  <a:pt x="607" y="243"/>
                  <a:pt x="568" y="243"/>
                  <a:pt x="530" y="248"/>
                </a:cubicBezTo>
                <a:cubicBezTo>
                  <a:pt x="515" y="250"/>
                  <a:pt x="487" y="262"/>
                  <a:pt x="487" y="262"/>
                </a:cubicBezTo>
                <a:cubicBezTo>
                  <a:pt x="447" y="304"/>
                  <a:pt x="468" y="293"/>
                  <a:pt x="430" y="305"/>
                </a:cubicBezTo>
                <a:cubicBezTo>
                  <a:pt x="360" y="355"/>
                  <a:pt x="455" y="290"/>
                  <a:pt x="387" y="327"/>
                </a:cubicBezTo>
                <a:cubicBezTo>
                  <a:pt x="372" y="335"/>
                  <a:pt x="367" y="377"/>
                  <a:pt x="367" y="377"/>
                </a:cubicBezTo>
                <a:cubicBezTo>
                  <a:pt x="356" y="412"/>
                  <a:pt x="324" y="448"/>
                  <a:pt x="301" y="477"/>
                </a:cubicBezTo>
                <a:cubicBezTo>
                  <a:pt x="284" y="498"/>
                  <a:pt x="252" y="553"/>
                  <a:pt x="252" y="553"/>
                </a:cubicBezTo>
                <a:cubicBezTo>
                  <a:pt x="243" y="579"/>
                  <a:pt x="217" y="621"/>
                  <a:pt x="220" y="649"/>
                </a:cubicBezTo>
                <a:cubicBezTo>
                  <a:pt x="223" y="677"/>
                  <a:pt x="257" y="695"/>
                  <a:pt x="271" y="723"/>
                </a:cubicBezTo>
                <a:cubicBezTo>
                  <a:pt x="285" y="751"/>
                  <a:pt x="301" y="761"/>
                  <a:pt x="301" y="814"/>
                </a:cubicBezTo>
                <a:cubicBezTo>
                  <a:pt x="325" y="888"/>
                  <a:pt x="333" y="986"/>
                  <a:pt x="272" y="1043"/>
                </a:cubicBezTo>
                <a:cubicBezTo>
                  <a:pt x="261" y="1076"/>
                  <a:pt x="256" y="1101"/>
                  <a:pt x="237" y="1129"/>
                </a:cubicBezTo>
                <a:cubicBezTo>
                  <a:pt x="229" y="1154"/>
                  <a:pt x="246" y="1188"/>
                  <a:pt x="246" y="1206"/>
                </a:cubicBezTo>
                <a:cubicBezTo>
                  <a:pt x="246" y="1224"/>
                  <a:pt x="236" y="1225"/>
                  <a:pt x="237" y="1237"/>
                </a:cubicBezTo>
                <a:cubicBezTo>
                  <a:pt x="240" y="1252"/>
                  <a:pt x="238" y="1272"/>
                  <a:pt x="251" y="1280"/>
                </a:cubicBezTo>
                <a:cubicBezTo>
                  <a:pt x="258" y="1285"/>
                  <a:pt x="272" y="1294"/>
                  <a:pt x="272" y="1294"/>
                </a:cubicBezTo>
                <a:cubicBezTo>
                  <a:pt x="275" y="1307"/>
                  <a:pt x="274" y="1322"/>
                  <a:pt x="281" y="1334"/>
                </a:cubicBezTo>
                <a:cubicBezTo>
                  <a:pt x="285" y="1340"/>
                  <a:pt x="297" y="1338"/>
                  <a:pt x="301" y="1344"/>
                </a:cubicBezTo>
                <a:cubicBezTo>
                  <a:pt x="309" y="1357"/>
                  <a:pt x="310" y="1373"/>
                  <a:pt x="315" y="1387"/>
                </a:cubicBezTo>
                <a:cubicBezTo>
                  <a:pt x="318" y="1394"/>
                  <a:pt x="323" y="1409"/>
                  <a:pt x="323" y="1409"/>
                </a:cubicBezTo>
                <a:cubicBezTo>
                  <a:pt x="326" y="1427"/>
                  <a:pt x="348" y="1475"/>
                  <a:pt x="345" y="1510"/>
                </a:cubicBezTo>
                <a:cubicBezTo>
                  <a:pt x="342" y="1545"/>
                  <a:pt x="325" y="1594"/>
                  <a:pt x="307" y="1619"/>
                </a:cubicBezTo>
                <a:cubicBezTo>
                  <a:pt x="284" y="1625"/>
                  <a:pt x="261" y="1657"/>
                  <a:pt x="237" y="1660"/>
                </a:cubicBezTo>
                <a:cubicBezTo>
                  <a:pt x="208" y="1701"/>
                  <a:pt x="177" y="1726"/>
                  <a:pt x="136" y="1753"/>
                </a:cubicBezTo>
                <a:cubicBezTo>
                  <a:pt x="122" y="1763"/>
                  <a:pt x="93" y="1781"/>
                  <a:pt x="93" y="1781"/>
                </a:cubicBezTo>
                <a:cubicBezTo>
                  <a:pt x="85" y="1805"/>
                  <a:pt x="75" y="1820"/>
                  <a:pt x="58" y="1839"/>
                </a:cubicBezTo>
                <a:cubicBezTo>
                  <a:pt x="46" y="1871"/>
                  <a:pt x="24" y="1880"/>
                  <a:pt x="0" y="1903"/>
                </a:cubicBezTo>
                <a:cubicBezTo>
                  <a:pt x="10" y="1962"/>
                  <a:pt x="10" y="1948"/>
                  <a:pt x="65" y="1968"/>
                </a:cubicBezTo>
                <a:cubicBezTo>
                  <a:pt x="79" y="1973"/>
                  <a:pt x="108" y="1982"/>
                  <a:pt x="108" y="1982"/>
                </a:cubicBezTo>
                <a:cubicBezTo>
                  <a:pt x="219" y="1973"/>
                  <a:pt x="167" y="1975"/>
                  <a:pt x="237" y="1953"/>
                </a:cubicBezTo>
                <a:cubicBezTo>
                  <a:pt x="256" y="1955"/>
                  <a:pt x="276" y="1954"/>
                  <a:pt x="294" y="1960"/>
                </a:cubicBezTo>
                <a:cubicBezTo>
                  <a:pt x="321" y="1968"/>
                  <a:pt x="343" y="2024"/>
                  <a:pt x="348" y="2048"/>
                </a:cubicBezTo>
                <a:cubicBezTo>
                  <a:pt x="356" y="2074"/>
                  <a:pt x="338" y="2073"/>
                  <a:pt x="329" y="2099"/>
                </a:cubicBezTo>
                <a:cubicBezTo>
                  <a:pt x="326" y="2118"/>
                  <a:pt x="338" y="2145"/>
                  <a:pt x="332" y="2163"/>
                </a:cubicBezTo>
                <a:cubicBezTo>
                  <a:pt x="326" y="2181"/>
                  <a:pt x="300" y="2181"/>
                  <a:pt x="294" y="2208"/>
                </a:cubicBezTo>
                <a:cubicBezTo>
                  <a:pt x="277" y="2243"/>
                  <a:pt x="283" y="2291"/>
                  <a:pt x="294" y="2326"/>
                </a:cubicBezTo>
                <a:cubicBezTo>
                  <a:pt x="286" y="2373"/>
                  <a:pt x="264" y="2396"/>
                  <a:pt x="308" y="2426"/>
                </a:cubicBezTo>
                <a:cubicBezTo>
                  <a:pt x="317" y="2454"/>
                  <a:pt x="315" y="2466"/>
                  <a:pt x="344" y="2476"/>
                </a:cubicBezTo>
                <a:cubicBezTo>
                  <a:pt x="363" y="2535"/>
                  <a:pt x="334" y="2466"/>
                  <a:pt x="373" y="2505"/>
                </a:cubicBezTo>
                <a:cubicBezTo>
                  <a:pt x="410" y="2542"/>
                  <a:pt x="375" y="2521"/>
                  <a:pt x="415" y="2528"/>
                </a:cubicBezTo>
                <a:cubicBezTo>
                  <a:pt x="436" y="2531"/>
                  <a:pt x="466" y="2560"/>
                  <a:pt x="487" y="2562"/>
                </a:cubicBezTo>
                <a:cubicBezTo>
                  <a:pt x="547" y="2622"/>
                  <a:pt x="499" y="2550"/>
                  <a:pt x="523" y="2541"/>
                </a:cubicBezTo>
                <a:cubicBezTo>
                  <a:pt x="543" y="2533"/>
                  <a:pt x="566" y="2536"/>
                  <a:pt x="588" y="2534"/>
                </a:cubicBezTo>
                <a:cubicBezTo>
                  <a:pt x="615" y="2525"/>
                  <a:pt x="622" y="2518"/>
                  <a:pt x="631" y="2491"/>
                </a:cubicBezTo>
                <a:cubicBezTo>
                  <a:pt x="667" y="2497"/>
                  <a:pt x="702" y="2505"/>
                  <a:pt x="738" y="2512"/>
                </a:cubicBezTo>
                <a:cubicBezTo>
                  <a:pt x="755" y="2566"/>
                  <a:pt x="838" y="2534"/>
                  <a:pt x="881" y="2527"/>
                </a:cubicBezTo>
                <a:cubicBezTo>
                  <a:pt x="893" y="2515"/>
                  <a:pt x="917" y="2467"/>
                  <a:pt x="931" y="2460"/>
                </a:cubicBezTo>
                <a:cubicBezTo>
                  <a:pt x="944" y="2453"/>
                  <a:pt x="958" y="2443"/>
                  <a:pt x="972" y="2438"/>
                </a:cubicBezTo>
                <a:cubicBezTo>
                  <a:pt x="979" y="2436"/>
                  <a:pt x="1011" y="2416"/>
                  <a:pt x="1011" y="2416"/>
                </a:cubicBezTo>
                <a:cubicBezTo>
                  <a:pt x="1023" y="2404"/>
                  <a:pt x="1041" y="2428"/>
                  <a:pt x="1046" y="2412"/>
                </a:cubicBezTo>
                <a:cubicBezTo>
                  <a:pt x="1048" y="2405"/>
                  <a:pt x="1048" y="2396"/>
                  <a:pt x="1053" y="2390"/>
                </a:cubicBezTo>
                <a:cubicBezTo>
                  <a:pt x="1069" y="2371"/>
                  <a:pt x="1088" y="2387"/>
                  <a:pt x="1110" y="2380"/>
                </a:cubicBezTo>
                <a:cubicBezTo>
                  <a:pt x="1166" y="2385"/>
                  <a:pt x="1230" y="2373"/>
                  <a:pt x="1283" y="2390"/>
                </a:cubicBezTo>
                <a:cubicBezTo>
                  <a:pt x="1313" y="2400"/>
                  <a:pt x="1311" y="2393"/>
                  <a:pt x="1324" y="2412"/>
                </a:cubicBezTo>
                <a:cubicBezTo>
                  <a:pt x="1337" y="2431"/>
                  <a:pt x="1346" y="2483"/>
                  <a:pt x="1362" y="2505"/>
                </a:cubicBezTo>
                <a:cubicBezTo>
                  <a:pt x="1382" y="2529"/>
                  <a:pt x="1394" y="2527"/>
                  <a:pt x="1423" y="2544"/>
                </a:cubicBezTo>
                <a:cubicBezTo>
                  <a:pt x="1431" y="2549"/>
                  <a:pt x="1456" y="2597"/>
                  <a:pt x="1462" y="2598"/>
                </a:cubicBezTo>
                <a:cubicBezTo>
                  <a:pt x="1480" y="2618"/>
                  <a:pt x="1496" y="2621"/>
                  <a:pt x="1505" y="2648"/>
                </a:cubicBezTo>
                <a:cubicBezTo>
                  <a:pt x="1513" y="2664"/>
                  <a:pt x="1489" y="2683"/>
                  <a:pt x="1491" y="2700"/>
                </a:cubicBezTo>
                <a:cubicBezTo>
                  <a:pt x="1493" y="2717"/>
                  <a:pt x="1515" y="2730"/>
                  <a:pt x="1516" y="2748"/>
                </a:cubicBezTo>
                <a:cubicBezTo>
                  <a:pt x="1517" y="2766"/>
                  <a:pt x="1507" y="2786"/>
                  <a:pt x="1498" y="2806"/>
                </a:cubicBezTo>
                <a:cubicBezTo>
                  <a:pt x="1496" y="2830"/>
                  <a:pt x="1462" y="2870"/>
                  <a:pt x="1462" y="2870"/>
                </a:cubicBezTo>
                <a:cubicBezTo>
                  <a:pt x="1460" y="2877"/>
                  <a:pt x="1461" y="2888"/>
                  <a:pt x="1455" y="2892"/>
                </a:cubicBezTo>
                <a:cubicBezTo>
                  <a:pt x="1443" y="2901"/>
                  <a:pt x="1412" y="2906"/>
                  <a:pt x="1412" y="2906"/>
                </a:cubicBezTo>
                <a:cubicBezTo>
                  <a:pt x="1386" y="2979"/>
                  <a:pt x="1406" y="2923"/>
                  <a:pt x="1390" y="2971"/>
                </a:cubicBezTo>
                <a:cubicBezTo>
                  <a:pt x="1388" y="2978"/>
                  <a:pt x="1388" y="2987"/>
                  <a:pt x="1383" y="2992"/>
                </a:cubicBezTo>
                <a:cubicBezTo>
                  <a:pt x="1367" y="3009"/>
                  <a:pt x="1345" y="3029"/>
                  <a:pt x="1326" y="3042"/>
                </a:cubicBezTo>
                <a:cubicBezTo>
                  <a:pt x="1306" y="3055"/>
                  <a:pt x="1287" y="3061"/>
                  <a:pt x="1268" y="3078"/>
                </a:cubicBezTo>
                <a:cubicBezTo>
                  <a:pt x="1252" y="3128"/>
                  <a:pt x="1264" y="3110"/>
                  <a:pt x="1240" y="3136"/>
                </a:cubicBezTo>
                <a:cubicBezTo>
                  <a:pt x="1249" y="3233"/>
                  <a:pt x="1233" y="3232"/>
                  <a:pt x="1326" y="3222"/>
                </a:cubicBezTo>
                <a:cubicBezTo>
                  <a:pt x="1333" y="3217"/>
                  <a:pt x="1344" y="3215"/>
                  <a:pt x="1347" y="3207"/>
                </a:cubicBezTo>
                <a:cubicBezTo>
                  <a:pt x="1354" y="3192"/>
                  <a:pt x="1344" y="3170"/>
                  <a:pt x="1354" y="3157"/>
                </a:cubicBezTo>
                <a:cubicBezTo>
                  <a:pt x="1363" y="3145"/>
                  <a:pt x="1387" y="3121"/>
                  <a:pt x="1404" y="3116"/>
                </a:cubicBezTo>
                <a:cubicBezTo>
                  <a:pt x="1421" y="3111"/>
                  <a:pt x="1441" y="3125"/>
                  <a:pt x="1455" y="3128"/>
                </a:cubicBezTo>
                <a:cubicBezTo>
                  <a:pt x="1467" y="3131"/>
                  <a:pt x="1481" y="3128"/>
                  <a:pt x="1490" y="3136"/>
                </a:cubicBezTo>
                <a:cubicBezTo>
                  <a:pt x="1492" y="3138"/>
                  <a:pt x="1504" y="3191"/>
                  <a:pt x="1505" y="3193"/>
                </a:cubicBezTo>
                <a:cubicBezTo>
                  <a:pt x="1534" y="3294"/>
                  <a:pt x="1507" y="3184"/>
                  <a:pt x="1526" y="3272"/>
                </a:cubicBezTo>
                <a:cubicBezTo>
                  <a:pt x="1528" y="3281"/>
                  <a:pt x="1526" y="3293"/>
                  <a:pt x="1533" y="3300"/>
                </a:cubicBezTo>
                <a:cubicBezTo>
                  <a:pt x="1540" y="3307"/>
                  <a:pt x="1552" y="3305"/>
                  <a:pt x="1562" y="3308"/>
                </a:cubicBezTo>
                <a:cubicBezTo>
                  <a:pt x="1640" y="3357"/>
                  <a:pt x="1737" y="3319"/>
                  <a:pt x="1820" y="3300"/>
                </a:cubicBezTo>
                <a:cubicBezTo>
                  <a:pt x="1872" y="3267"/>
                  <a:pt x="1811" y="3314"/>
                  <a:pt x="1849" y="3236"/>
                </a:cubicBezTo>
                <a:cubicBezTo>
                  <a:pt x="1852" y="3229"/>
                  <a:pt x="1863" y="3231"/>
                  <a:pt x="1870" y="3229"/>
                </a:cubicBezTo>
                <a:cubicBezTo>
                  <a:pt x="1892" y="3223"/>
                  <a:pt x="1935" y="3214"/>
                  <a:pt x="1935" y="3214"/>
                </a:cubicBezTo>
                <a:cubicBezTo>
                  <a:pt x="1958" y="3179"/>
                  <a:pt x="1975" y="3127"/>
                  <a:pt x="1985" y="3085"/>
                </a:cubicBezTo>
                <a:cubicBezTo>
                  <a:pt x="1989" y="3070"/>
                  <a:pt x="1987" y="3044"/>
                  <a:pt x="2006" y="3035"/>
                </a:cubicBezTo>
                <a:cubicBezTo>
                  <a:pt x="2017" y="3030"/>
                  <a:pt x="2023" y="3013"/>
                  <a:pt x="2035" y="3011"/>
                </a:cubicBezTo>
                <a:cubicBezTo>
                  <a:pt x="2060" y="3010"/>
                  <a:pt x="2090" y="3004"/>
                  <a:pt x="2127" y="3008"/>
                </a:cubicBezTo>
                <a:cubicBezTo>
                  <a:pt x="2164" y="3012"/>
                  <a:pt x="2226" y="3024"/>
                  <a:pt x="2257" y="3035"/>
                </a:cubicBezTo>
                <a:cubicBezTo>
                  <a:pt x="2284" y="3037"/>
                  <a:pt x="2291" y="3061"/>
                  <a:pt x="2314" y="3071"/>
                </a:cubicBezTo>
                <a:cubicBezTo>
                  <a:pt x="2328" y="3077"/>
                  <a:pt x="2357" y="3085"/>
                  <a:pt x="2357" y="3085"/>
                </a:cubicBezTo>
                <a:cubicBezTo>
                  <a:pt x="2375" y="3038"/>
                  <a:pt x="2354" y="2991"/>
                  <a:pt x="2322" y="2956"/>
                </a:cubicBezTo>
                <a:cubicBezTo>
                  <a:pt x="2335" y="2848"/>
                  <a:pt x="2307" y="2930"/>
                  <a:pt x="2372" y="2892"/>
                </a:cubicBezTo>
                <a:cubicBezTo>
                  <a:pt x="2379" y="2888"/>
                  <a:pt x="2374" y="2876"/>
                  <a:pt x="2379" y="2870"/>
                </a:cubicBezTo>
                <a:cubicBezTo>
                  <a:pt x="2389" y="2857"/>
                  <a:pt x="2415" y="2835"/>
                  <a:pt x="2415" y="2835"/>
                </a:cubicBezTo>
                <a:cubicBezTo>
                  <a:pt x="2514" y="2839"/>
                  <a:pt x="2581" y="2824"/>
                  <a:pt x="2671" y="2841"/>
                </a:cubicBezTo>
                <a:cubicBezTo>
                  <a:pt x="2733" y="2835"/>
                  <a:pt x="2803" y="2841"/>
                  <a:pt x="2863" y="2822"/>
                </a:cubicBezTo>
                <a:cubicBezTo>
                  <a:pt x="2870" y="2817"/>
                  <a:pt x="2891" y="2823"/>
                  <a:pt x="2895" y="2816"/>
                </a:cubicBezTo>
                <a:cubicBezTo>
                  <a:pt x="2903" y="2803"/>
                  <a:pt x="2911" y="2787"/>
                  <a:pt x="2911" y="2787"/>
                </a:cubicBezTo>
                <a:cubicBezTo>
                  <a:pt x="2914" y="2768"/>
                  <a:pt x="2880" y="2730"/>
                  <a:pt x="2879" y="2694"/>
                </a:cubicBezTo>
                <a:cubicBezTo>
                  <a:pt x="2878" y="2658"/>
                  <a:pt x="2890" y="2597"/>
                  <a:pt x="2902" y="2570"/>
                </a:cubicBezTo>
                <a:cubicBezTo>
                  <a:pt x="2903" y="2550"/>
                  <a:pt x="2952" y="2534"/>
                  <a:pt x="2952" y="2534"/>
                </a:cubicBezTo>
                <a:cubicBezTo>
                  <a:pt x="2984" y="2500"/>
                  <a:pt x="2988" y="2447"/>
                  <a:pt x="2945" y="2419"/>
                </a:cubicBezTo>
                <a:cubicBezTo>
                  <a:pt x="2910" y="2368"/>
                  <a:pt x="2928" y="2388"/>
                  <a:pt x="2895" y="2355"/>
                </a:cubicBezTo>
                <a:cubicBezTo>
                  <a:pt x="2872" y="2282"/>
                  <a:pt x="2898" y="2197"/>
                  <a:pt x="2837" y="2140"/>
                </a:cubicBezTo>
                <a:cubicBezTo>
                  <a:pt x="2826" y="2106"/>
                  <a:pt x="2816" y="2084"/>
                  <a:pt x="2802" y="2054"/>
                </a:cubicBezTo>
                <a:cubicBezTo>
                  <a:pt x="2796" y="2040"/>
                  <a:pt x="2792" y="2025"/>
                  <a:pt x="2787" y="2011"/>
                </a:cubicBezTo>
                <a:cubicBezTo>
                  <a:pt x="2785" y="2004"/>
                  <a:pt x="2780" y="1989"/>
                  <a:pt x="2780" y="1989"/>
                </a:cubicBezTo>
                <a:cubicBezTo>
                  <a:pt x="2776" y="1942"/>
                  <a:pt x="2766" y="1899"/>
                  <a:pt x="2766" y="1853"/>
                </a:cubicBezTo>
                <a:cubicBezTo>
                  <a:pt x="2792" y="1762"/>
                  <a:pt x="2777" y="1849"/>
                  <a:pt x="2766" y="1796"/>
                </a:cubicBezTo>
                <a:cubicBezTo>
                  <a:pt x="2760" y="1768"/>
                  <a:pt x="2769" y="1733"/>
                  <a:pt x="2751" y="1710"/>
                </a:cubicBezTo>
                <a:cubicBezTo>
                  <a:pt x="2718" y="1670"/>
                  <a:pt x="2665" y="1692"/>
                  <a:pt x="2620" y="1683"/>
                </a:cubicBezTo>
                <a:cubicBezTo>
                  <a:pt x="2591" y="1671"/>
                  <a:pt x="2605" y="1641"/>
                  <a:pt x="2595" y="1625"/>
                </a:cubicBezTo>
                <a:cubicBezTo>
                  <a:pt x="2585" y="1609"/>
                  <a:pt x="2557" y="1612"/>
                  <a:pt x="2558" y="1588"/>
                </a:cubicBezTo>
                <a:cubicBezTo>
                  <a:pt x="2560" y="1552"/>
                  <a:pt x="2598" y="1514"/>
                  <a:pt x="2604" y="1478"/>
                </a:cubicBezTo>
                <a:cubicBezTo>
                  <a:pt x="2608" y="1455"/>
                  <a:pt x="2615" y="1424"/>
                  <a:pt x="2630" y="1409"/>
                </a:cubicBezTo>
                <a:cubicBezTo>
                  <a:pt x="2632" y="1402"/>
                  <a:pt x="2633" y="1394"/>
                  <a:pt x="2637" y="1387"/>
                </a:cubicBezTo>
                <a:cubicBezTo>
                  <a:pt x="2645" y="1372"/>
                  <a:pt x="2659" y="1360"/>
                  <a:pt x="2665" y="1344"/>
                </a:cubicBezTo>
                <a:cubicBezTo>
                  <a:pt x="2678" y="1310"/>
                  <a:pt x="2672" y="1328"/>
                  <a:pt x="2687" y="1280"/>
                </a:cubicBezTo>
                <a:cubicBezTo>
                  <a:pt x="2687" y="1280"/>
                  <a:pt x="2700" y="1238"/>
                  <a:pt x="2701" y="1237"/>
                </a:cubicBezTo>
                <a:cubicBezTo>
                  <a:pt x="2719" y="1219"/>
                  <a:pt x="2755" y="1200"/>
                  <a:pt x="2764" y="1174"/>
                </a:cubicBezTo>
                <a:cubicBezTo>
                  <a:pt x="2770" y="1157"/>
                  <a:pt x="2765" y="1128"/>
                  <a:pt x="2793" y="1120"/>
                </a:cubicBezTo>
                <a:cubicBezTo>
                  <a:pt x="2814" y="1114"/>
                  <a:pt x="2806" y="1070"/>
                  <a:pt x="2828" y="1068"/>
                </a:cubicBezTo>
                <a:cubicBezTo>
                  <a:pt x="2840" y="1066"/>
                  <a:pt x="2842" y="1062"/>
                  <a:pt x="2847" y="1052"/>
                </a:cubicBezTo>
                <a:cubicBezTo>
                  <a:pt x="2852" y="1042"/>
                  <a:pt x="2861" y="1020"/>
                  <a:pt x="2857" y="1008"/>
                </a:cubicBezTo>
                <a:cubicBezTo>
                  <a:pt x="2840" y="991"/>
                  <a:pt x="2843" y="992"/>
                  <a:pt x="2823" y="979"/>
                </a:cubicBezTo>
                <a:cubicBezTo>
                  <a:pt x="2815" y="966"/>
                  <a:pt x="2800" y="957"/>
                  <a:pt x="2794" y="943"/>
                </a:cubicBezTo>
                <a:cubicBezTo>
                  <a:pt x="2776" y="902"/>
                  <a:pt x="2780" y="928"/>
                  <a:pt x="2764" y="905"/>
                </a:cubicBezTo>
                <a:cubicBezTo>
                  <a:pt x="2753" y="892"/>
                  <a:pt x="2735" y="890"/>
                  <a:pt x="2730" y="864"/>
                </a:cubicBezTo>
                <a:cubicBezTo>
                  <a:pt x="2716" y="792"/>
                  <a:pt x="2717" y="796"/>
                  <a:pt x="2723" y="699"/>
                </a:cubicBezTo>
                <a:cubicBezTo>
                  <a:pt x="2721" y="654"/>
                  <a:pt x="2717" y="643"/>
                  <a:pt x="2710" y="598"/>
                </a:cubicBezTo>
                <a:cubicBezTo>
                  <a:pt x="2709" y="591"/>
                  <a:pt x="2706" y="553"/>
                  <a:pt x="2701" y="549"/>
                </a:cubicBezTo>
                <a:cubicBezTo>
                  <a:pt x="2679" y="532"/>
                  <a:pt x="2667" y="523"/>
                  <a:pt x="2651" y="499"/>
                </a:cubicBezTo>
                <a:cubicBezTo>
                  <a:pt x="2644" y="478"/>
                  <a:pt x="2645" y="469"/>
                  <a:pt x="2622" y="456"/>
                </a:cubicBezTo>
                <a:cubicBezTo>
                  <a:pt x="2609" y="449"/>
                  <a:pt x="2604" y="419"/>
                  <a:pt x="2604" y="419"/>
                </a:cubicBezTo>
                <a:cubicBezTo>
                  <a:pt x="2598" y="401"/>
                  <a:pt x="2559" y="360"/>
                  <a:pt x="2551" y="341"/>
                </a:cubicBezTo>
                <a:cubicBezTo>
                  <a:pt x="2545" y="327"/>
                  <a:pt x="2527" y="324"/>
                  <a:pt x="2515" y="320"/>
                </a:cubicBezTo>
                <a:cubicBezTo>
                  <a:pt x="2495" y="299"/>
                  <a:pt x="2476" y="303"/>
                  <a:pt x="2451" y="291"/>
                </a:cubicBezTo>
                <a:cubicBezTo>
                  <a:pt x="2415" y="273"/>
                  <a:pt x="2441" y="283"/>
                  <a:pt x="2415" y="262"/>
                </a:cubicBezTo>
                <a:cubicBezTo>
                  <a:pt x="2397" y="247"/>
                  <a:pt x="2350" y="234"/>
                  <a:pt x="2350" y="234"/>
                </a:cubicBezTo>
                <a:cubicBezTo>
                  <a:pt x="2346" y="234"/>
                  <a:pt x="2251" y="235"/>
                  <a:pt x="2221" y="248"/>
                </a:cubicBezTo>
                <a:cubicBezTo>
                  <a:pt x="2188" y="262"/>
                  <a:pt x="2207" y="275"/>
                  <a:pt x="2157" y="277"/>
                </a:cubicBezTo>
                <a:cubicBezTo>
                  <a:pt x="2132" y="282"/>
                  <a:pt x="2091" y="293"/>
                  <a:pt x="2067" y="294"/>
                </a:cubicBezTo>
                <a:cubicBezTo>
                  <a:pt x="2043" y="295"/>
                  <a:pt x="2050" y="284"/>
                  <a:pt x="2013" y="284"/>
                </a:cubicBezTo>
                <a:cubicBezTo>
                  <a:pt x="1965" y="300"/>
                  <a:pt x="1896" y="299"/>
                  <a:pt x="1846" y="294"/>
                </a:cubicBezTo>
                <a:cubicBezTo>
                  <a:pt x="1822" y="285"/>
                  <a:pt x="1787" y="254"/>
                  <a:pt x="1763" y="248"/>
                </a:cubicBezTo>
                <a:cubicBezTo>
                  <a:pt x="1753" y="239"/>
                  <a:pt x="1746" y="225"/>
                  <a:pt x="1734" y="219"/>
                </a:cubicBezTo>
                <a:cubicBezTo>
                  <a:pt x="1721" y="212"/>
                  <a:pt x="1691" y="205"/>
                  <a:pt x="1691" y="205"/>
                </a:cubicBezTo>
                <a:cubicBezTo>
                  <a:pt x="1629" y="164"/>
                  <a:pt x="1723" y="222"/>
                  <a:pt x="1634" y="184"/>
                </a:cubicBezTo>
                <a:cubicBezTo>
                  <a:pt x="1628" y="181"/>
                  <a:pt x="1619" y="169"/>
                  <a:pt x="1619" y="169"/>
                </a:cubicBezTo>
                <a:close/>
              </a:path>
            </a:pathLst>
          </a:custGeom>
          <a:solidFill>
            <a:srgbClr val="808080"/>
          </a:solidFill>
          <a:ln w="9525">
            <a:solidFill>
              <a:srgbClr val="D0C7E7"/>
            </a:solidFill>
            <a:round/>
            <a:headEnd/>
            <a:tailEnd/>
          </a:ln>
        </p:spPr>
        <p:txBody>
          <a:bodyPr wrap="none" anchor="ctr"/>
          <a:lstStyle/>
          <a:p>
            <a:endParaRPr lang="zh-CN" altLang="en-US"/>
          </a:p>
        </p:txBody>
      </p:sp>
      <p:grpSp>
        <p:nvGrpSpPr>
          <p:cNvPr id="4" name="Group 54">
            <a:extLst>
              <a:ext uri="{FF2B5EF4-FFF2-40B4-BE49-F238E27FC236}">
                <a16:creationId xmlns:a16="http://schemas.microsoft.com/office/drawing/2014/main" id="{6D344200-88B7-4F9C-BBA2-A4A279C6A6D8}"/>
              </a:ext>
            </a:extLst>
          </p:cNvPr>
          <p:cNvGrpSpPr>
            <a:grpSpLocks/>
          </p:cNvGrpSpPr>
          <p:nvPr/>
        </p:nvGrpSpPr>
        <p:grpSpPr bwMode="auto">
          <a:xfrm rot="-726706">
            <a:off x="5219700" y="5300663"/>
            <a:ext cx="1114425" cy="742950"/>
            <a:chOff x="158" y="1468"/>
            <a:chExt cx="2278" cy="1037"/>
          </a:xfrm>
        </p:grpSpPr>
        <p:sp>
          <p:nvSpPr>
            <p:cNvPr id="33811" name="Line 55">
              <a:extLst>
                <a:ext uri="{FF2B5EF4-FFF2-40B4-BE49-F238E27FC236}">
                  <a16:creationId xmlns:a16="http://schemas.microsoft.com/office/drawing/2014/main" id="{28F5BCA6-B6A8-49FA-816D-EC85A217838D}"/>
                </a:ext>
              </a:extLst>
            </p:cNvPr>
            <p:cNvSpPr>
              <a:spLocks noChangeShapeType="1"/>
            </p:cNvSpPr>
            <p:nvPr/>
          </p:nvSpPr>
          <p:spPr bwMode="auto">
            <a:xfrm flipV="1">
              <a:off x="158" y="1468"/>
              <a:ext cx="2278" cy="899"/>
            </a:xfrm>
            <a:prstGeom prst="line">
              <a:avLst/>
            </a:prstGeom>
            <a:noFill/>
            <a:ln w="635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nvGrpSpPr>
            <p:cNvPr id="33812" name="Group 56">
              <a:extLst>
                <a:ext uri="{FF2B5EF4-FFF2-40B4-BE49-F238E27FC236}">
                  <a16:creationId xmlns:a16="http://schemas.microsoft.com/office/drawing/2014/main" id="{B0526E73-42EA-4686-BFA5-15C6D5FDB251}"/>
                </a:ext>
              </a:extLst>
            </p:cNvPr>
            <p:cNvGrpSpPr>
              <a:grpSpLocks/>
            </p:cNvGrpSpPr>
            <p:nvPr/>
          </p:nvGrpSpPr>
          <p:grpSpPr bwMode="auto">
            <a:xfrm>
              <a:off x="158" y="1807"/>
              <a:ext cx="2196" cy="684"/>
              <a:chOff x="3552" y="1584"/>
              <a:chExt cx="2208" cy="1680"/>
            </a:xfrm>
          </p:grpSpPr>
          <p:sp>
            <p:nvSpPr>
              <p:cNvPr id="33813" name="AutoShape 57">
                <a:extLst>
                  <a:ext uri="{FF2B5EF4-FFF2-40B4-BE49-F238E27FC236}">
                    <a16:creationId xmlns:a16="http://schemas.microsoft.com/office/drawing/2014/main" id="{9CF70EC7-6ABB-4C58-81DC-3907066DC199}"/>
                  </a:ext>
                </a:extLst>
              </p:cNvPr>
              <p:cNvSpPr>
                <a:spLocks noChangeArrowheads="1"/>
              </p:cNvSpPr>
              <p:nvPr/>
            </p:nvSpPr>
            <p:spPr bwMode="auto">
              <a:xfrm>
                <a:off x="3552" y="3168"/>
                <a:ext cx="624" cy="96"/>
              </a:xfrm>
              <a:prstGeom prst="parallelogram">
                <a:avLst>
                  <a:gd name="adj" fmla="val 101051"/>
                </a:avLst>
              </a:prstGeom>
              <a:solidFill>
                <a:srgbClr val="FF0000"/>
              </a:solidFill>
              <a:ln w="9525">
                <a:solidFill>
                  <a:schemeClr val="accent1"/>
                </a:solidFill>
                <a:miter lim="800000"/>
                <a:headEnd/>
                <a:tailEnd/>
              </a:ln>
            </p:spPr>
            <p:txBody>
              <a:bodyPr wrap="none" anchor="ct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spcBef>
                    <a:spcPct val="0"/>
                  </a:spcBef>
                  <a:buClrTx/>
                  <a:buSzTx/>
                  <a:buFontTx/>
                  <a:buNone/>
                </a:pPr>
                <a:endParaRPr lang="zh-CN" altLang="zh-CN" sz="1800">
                  <a:latin typeface="Calibri" panose="020F0502020204030204" pitchFamily="34" charset="0"/>
                </a:endParaRPr>
              </a:p>
            </p:txBody>
          </p:sp>
          <p:sp>
            <p:nvSpPr>
              <p:cNvPr id="33814" name="AutoShape 58">
                <a:extLst>
                  <a:ext uri="{FF2B5EF4-FFF2-40B4-BE49-F238E27FC236}">
                    <a16:creationId xmlns:a16="http://schemas.microsoft.com/office/drawing/2014/main" id="{376C6B2F-ED56-4007-8D70-F990F317A56A}"/>
                  </a:ext>
                </a:extLst>
              </p:cNvPr>
              <p:cNvSpPr>
                <a:spLocks noChangeArrowheads="1"/>
              </p:cNvSpPr>
              <p:nvPr/>
            </p:nvSpPr>
            <p:spPr bwMode="auto">
              <a:xfrm rot="5400000" flipH="1">
                <a:off x="3816" y="2904"/>
                <a:ext cx="624" cy="96"/>
              </a:xfrm>
              <a:prstGeom prst="parallelogram">
                <a:avLst>
                  <a:gd name="adj" fmla="val 101051"/>
                </a:avLst>
              </a:prstGeom>
              <a:solidFill>
                <a:srgbClr val="00FF00"/>
              </a:solidFill>
              <a:ln w="9525">
                <a:solidFill>
                  <a:schemeClr val="accent1"/>
                </a:solidFill>
                <a:miter lim="800000"/>
                <a:headEnd/>
                <a:tailEnd/>
              </a:ln>
            </p:spPr>
            <p:txBody>
              <a:bodyPr rot="10800000" vert="eaVert" wrap="none" anchor="ct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spcBef>
                    <a:spcPct val="0"/>
                  </a:spcBef>
                  <a:buClrTx/>
                  <a:buSzTx/>
                  <a:buFontTx/>
                  <a:buNone/>
                </a:pPr>
                <a:endParaRPr lang="zh-CN" altLang="zh-CN" sz="1800">
                  <a:latin typeface="Calibri" panose="020F0502020204030204" pitchFamily="34" charset="0"/>
                </a:endParaRPr>
              </a:p>
            </p:txBody>
          </p:sp>
          <p:sp>
            <p:nvSpPr>
              <p:cNvPr id="33815" name="AutoShape 59">
                <a:extLst>
                  <a:ext uri="{FF2B5EF4-FFF2-40B4-BE49-F238E27FC236}">
                    <a16:creationId xmlns:a16="http://schemas.microsoft.com/office/drawing/2014/main" id="{A0FAC9EF-A4AD-4934-B0DF-202E88BC12C4}"/>
                  </a:ext>
                </a:extLst>
              </p:cNvPr>
              <p:cNvSpPr>
                <a:spLocks noChangeArrowheads="1"/>
              </p:cNvSpPr>
              <p:nvPr/>
            </p:nvSpPr>
            <p:spPr bwMode="auto">
              <a:xfrm>
                <a:off x="4080" y="2640"/>
                <a:ext cx="624" cy="96"/>
              </a:xfrm>
              <a:prstGeom prst="parallelogram">
                <a:avLst>
                  <a:gd name="adj" fmla="val 101051"/>
                </a:avLst>
              </a:prstGeom>
              <a:solidFill>
                <a:srgbClr val="FF0000"/>
              </a:solidFill>
              <a:ln w="9525">
                <a:solidFill>
                  <a:schemeClr val="accent1"/>
                </a:solidFill>
                <a:miter lim="800000"/>
                <a:headEnd/>
                <a:tailEnd/>
              </a:ln>
            </p:spPr>
            <p:txBody>
              <a:bodyPr wrap="none" anchor="ct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spcBef>
                    <a:spcPct val="0"/>
                  </a:spcBef>
                  <a:buClrTx/>
                  <a:buSzTx/>
                  <a:buFontTx/>
                  <a:buNone/>
                </a:pPr>
                <a:endParaRPr lang="zh-CN" altLang="zh-CN" sz="1800">
                  <a:latin typeface="Calibri" panose="020F0502020204030204" pitchFamily="34" charset="0"/>
                </a:endParaRPr>
              </a:p>
            </p:txBody>
          </p:sp>
          <p:sp>
            <p:nvSpPr>
              <p:cNvPr id="33816" name="AutoShape 60">
                <a:extLst>
                  <a:ext uri="{FF2B5EF4-FFF2-40B4-BE49-F238E27FC236}">
                    <a16:creationId xmlns:a16="http://schemas.microsoft.com/office/drawing/2014/main" id="{15628070-B52F-4B6A-932A-2C210C980D44}"/>
                  </a:ext>
                </a:extLst>
              </p:cNvPr>
              <p:cNvSpPr>
                <a:spLocks noChangeArrowheads="1"/>
              </p:cNvSpPr>
              <p:nvPr/>
            </p:nvSpPr>
            <p:spPr bwMode="auto">
              <a:xfrm rot="5400000" flipH="1">
                <a:off x="4344" y="2376"/>
                <a:ext cx="624" cy="96"/>
              </a:xfrm>
              <a:prstGeom prst="parallelogram">
                <a:avLst>
                  <a:gd name="adj" fmla="val 101051"/>
                </a:avLst>
              </a:prstGeom>
              <a:solidFill>
                <a:srgbClr val="00FF00"/>
              </a:solidFill>
              <a:ln w="9525">
                <a:solidFill>
                  <a:schemeClr val="accent1"/>
                </a:solidFill>
                <a:miter lim="800000"/>
                <a:headEnd/>
                <a:tailEnd/>
              </a:ln>
            </p:spPr>
            <p:txBody>
              <a:bodyPr rot="10800000" vert="eaVert" wrap="none" anchor="ct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spcBef>
                    <a:spcPct val="0"/>
                  </a:spcBef>
                  <a:buClrTx/>
                  <a:buSzTx/>
                  <a:buFontTx/>
                  <a:buNone/>
                </a:pPr>
                <a:endParaRPr lang="zh-CN" altLang="zh-CN" sz="1800">
                  <a:latin typeface="Calibri" panose="020F0502020204030204" pitchFamily="34" charset="0"/>
                </a:endParaRPr>
              </a:p>
            </p:txBody>
          </p:sp>
          <p:sp>
            <p:nvSpPr>
              <p:cNvPr id="33817" name="AutoShape 61">
                <a:extLst>
                  <a:ext uri="{FF2B5EF4-FFF2-40B4-BE49-F238E27FC236}">
                    <a16:creationId xmlns:a16="http://schemas.microsoft.com/office/drawing/2014/main" id="{3DF5E182-E484-4FDE-BD8C-1B77ACC98E9E}"/>
                  </a:ext>
                </a:extLst>
              </p:cNvPr>
              <p:cNvSpPr>
                <a:spLocks noChangeArrowheads="1"/>
              </p:cNvSpPr>
              <p:nvPr/>
            </p:nvSpPr>
            <p:spPr bwMode="auto">
              <a:xfrm>
                <a:off x="4608" y="2112"/>
                <a:ext cx="624" cy="96"/>
              </a:xfrm>
              <a:prstGeom prst="parallelogram">
                <a:avLst>
                  <a:gd name="adj" fmla="val 101051"/>
                </a:avLst>
              </a:prstGeom>
              <a:solidFill>
                <a:srgbClr val="FF0000"/>
              </a:solidFill>
              <a:ln w="9525">
                <a:solidFill>
                  <a:schemeClr val="accent1"/>
                </a:solidFill>
                <a:miter lim="800000"/>
                <a:headEnd/>
                <a:tailEnd/>
              </a:ln>
            </p:spPr>
            <p:txBody>
              <a:bodyPr wrap="none" anchor="ct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spcBef>
                    <a:spcPct val="0"/>
                  </a:spcBef>
                  <a:buClrTx/>
                  <a:buSzTx/>
                  <a:buFontTx/>
                  <a:buNone/>
                </a:pPr>
                <a:endParaRPr lang="zh-CN" altLang="zh-CN" sz="1800">
                  <a:latin typeface="Calibri" panose="020F0502020204030204" pitchFamily="34" charset="0"/>
                </a:endParaRPr>
              </a:p>
            </p:txBody>
          </p:sp>
          <p:sp>
            <p:nvSpPr>
              <p:cNvPr id="33818" name="AutoShape 62">
                <a:extLst>
                  <a:ext uri="{FF2B5EF4-FFF2-40B4-BE49-F238E27FC236}">
                    <a16:creationId xmlns:a16="http://schemas.microsoft.com/office/drawing/2014/main" id="{E5CA96E7-C710-40CB-8160-5594B81E7976}"/>
                  </a:ext>
                </a:extLst>
              </p:cNvPr>
              <p:cNvSpPr>
                <a:spLocks noChangeArrowheads="1"/>
              </p:cNvSpPr>
              <p:nvPr/>
            </p:nvSpPr>
            <p:spPr bwMode="auto">
              <a:xfrm rot="5400000" flipH="1">
                <a:off x="4872" y="1848"/>
                <a:ext cx="624" cy="96"/>
              </a:xfrm>
              <a:prstGeom prst="parallelogram">
                <a:avLst>
                  <a:gd name="adj" fmla="val 101051"/>
                </a:avLst>
              </a:prstGeom>
              <a:solidFill>
                <a:srgbClr val="FF0000"/>
              </a:solidFill>
              <a:ln w="9525">
                <a:solidFill>
                  <a:schemeClr val="accent1"/>
                </a:solidFill>
                <a:miter lim="800000"/>
                <a:headEnd/>
                <a:tailEnd/>
              </a:ln>
            </p:spPr>
            <p:txBody>
              <a:bodyPr rot="10800000" vert="eaVert" wrap="none" anchor="ct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spcBef>
                    <a:spcPct val="0"/>
                  </a:spcBef>
                  <a:buClrTx/>
                  <a:buSzTx/>
                  <a:buFontTx/>
                  <a:buNone/>
                </a:pPr>
                <a:endParaRPr lang="zh-CN" altLang="zh-CN" sz="1800">
                  <a:latin typeface="Calibri" panose="020F0502020204030204" pitchFamily="34" charset="0"/>
                </a:endParaRPr>
              </a:p>
            </p:txBody>
          </p:sp>
          <p:sp>
            <p:nvSpPr>
              <p:cNvPr id="33819" name="AutoShape 63">
                <a:extLst>
                  <a:ext uri="{FF2B5EF4-FFF2-40B4-BE49-F238E27FC236}">
                    <a16:creationId xmlns:a16="http://schemas.microsoft.com/office/drawing/2014/main" id="{47BF8CEA-CFE0-463C-9027-356DFB8C07A1}"/>
                  </a:ext>
                </a:extLst>
              </p:cNvPr>
              <p:cNvSpPr>
                <a:spLocks noChangeArrowheads="1"/>
              </p:cNvSpPr>
              <p:nvPr/>
            </p:nvSpPr>
            <p:spPr bwMode="auto">
              <a:xfrm>
                <a:off x="5136" y="1584"/>
                <a:ext cx="624" cy="96"/>
              </a:xfrm>
              <a:prstGeom prst="parallelogram">
                <a:avLst>
                  <a:gd name="adj" fmla="val 101051"/>
                </a:avLst>
              </a:prstGeom>
              <a:solidFill>
                <a:srgbClr val="00FF00"/>
              </a:solidFill>
              <a:ln w="9525">
                <a:solidFill>
                  <a:schemeClr val="accent1"/>
                </a:solidFill>
                <a:miter lim="800000"/>
                <a:headEnd/>
                <a:tailEnd/>
              </a:ln>
            </p:spPr>
            <p:txBody>
              <a:bodyPr wrap="none" anchor="ct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spcBef>
                    <a:spcPct val="0"/>
                  </a:spcBef>
                  <a:buClrTx/>
                  <a:buSzTx/>
                  <a:buFontTx/>
                  <a:buNone/>
                </a:pPr>
                <a:endParaRPr lang="zh-CN" altLang="zh-CN" sz="1800">
                  <a:latin typeface="Calibri" panose="020F0502020204030204" pitchFamily="34" charset="0"/>
                </a:endParaRPr>
              </a:p>
            </p:txBody>
          </p:sp>
        </p:grpSp>
      </p:grpSp>
      <p:grpSp>
        <p:nvGrpSpPr>
          <p:cNvPr id="6" name="Group 44">
            <a:extLst>
              <a:ext uri="{FF2B5EF4-FFF2-40B4-BE49-F238E27FC236}">
                <a16:creationId xmlns:a16="http://schemas.microsoft.com/office/drawing/2014/main" id="{FD73CA16-B2B3-4836-A067-2185BB6927AC}"/>
              </a:ext>
            </a:extLst>
          </p:cNvPr>
          <p:cNvGrpSpPr>
            <a:grpSpLocks/>
          </p:cNvGrpSpPr>
          <p:nvPr/>
        </p:nvGrpSpPr>
        <p:grpSpPr bwMode="auto">
          <a:xfrm>
            <a:off x="6372225" y="3357563"/>
            <a:ext cx="1312863" cy="1584325"/>
            <a:chOff x="4128" y="2080"/>
            <a:chExt cx="827" cy="998"/>
          </a:xfrm>
        </p:grpSpPr>
        <p:sp>
          <p:nvSpPr>
            <p:cNvPr id="33809" name="AutoShape 42">
              <a:extLst>
                <a:ext uri="{FF2B5EF4-FFF2-40B4-BE49-F238E27FC236}">
                  <a16:creationId xmlns:a16="http://schemas.microsoft.com/office/drawing/2014/main" id="{7101B085-8084-442F-8C96-6AB5DE300DF9}"/>
                </a:ext>
              </a:extLst>
            </p:cNvPr>
            <p:cNvSpPr>
              <a:spLocks noChangeArrowheads="1"/>
            </p:cNvSpPr>
            <p:nvPr/>
          </p:nvSpPr>
          <p:spPr bwMode="auto">
            <a:xfrm rot="3181419">
              <a:off x="4048" y="2170"/>
              <a:ext cx="998" cy="817"/>
            </a:xfrm>
            <a:prstGeom prst="doubleWave">
              <a:avLst>
                <a:gd name="adj1" fmla="val 6500"/>
                <a:gd name="adj2" fmla="val 0"/>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spcBef>
                  <a:spcPct val="0"/>
                </a:spcBef>
                <a:buClrTx/>
                <a:buSzTx/>
                <a:buFontTx/>
                <a:buNone/>
              </a:pPr>
              <a:endParaRPr lang="zh-CN" altLang="en-US" sz="1800">
                <a:latin typeface="Arial" panose="020B0604020202020204" pitchFamily="34" charset="0"/>
              </a:endParaRPr>
            </a:p>
          </p:txBody>
        </p:sp>
        <p:sp>
          <p:nvSpPr>
            <p:cNvPr id="33810" name="Text Box 43">
              <a:extLst>
                <a:ext uri="{FF2B5EF4-FFF2-40B4-BE49-F238E27FC236}">
                  <a16:creationId xmlns:a16="http://schemas.microsoft.com/office/drawing/2014/main" id="{4FB7D1C1-E7DA-430F-955B-FDFC58B60FEA}"/>
                </a:ext>
              </a:extLst>
            </p:cNvPr>
            <p:cNvSpPr txBox="1">
              <a:spLocks noChangeArrowheads="1"/>
            </p:cNvSpPr>
            <p:nvPr/>
          </p:nvSpPr>
          <p:spPr bwMode="auto">
            <a:xfrm rot="-2244321">
              <a:off x="4128" y="2136"/>
              <a:ext cx="717" cy="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spcBef>
                  <a:spcPct val="50000"/>
                </a:spcBef>
                <a:buClrTx/>
                <a:buSzTx/>
                <a:buFontTx/>
                <a:buNone/>
              </a:pPr>
              <a:r>
                <a:rPr lang="en-US" altLang="zh-CN" sz="1000" b="1">
                  <a:solidFill>
                    <a:srgbClr val="000000"/>
                  </a:solidFill>
                  <a:latin typeface="Arial" panose="020B0604020202020204" pitchFamily="34" charset="0"/>
                </a:rPr>
                <a:t>××</a:t>
              </a:r>
              <a:r>
                <a:rPr lang="zh-CN" altLang="en-US" sz="1000" b="1">
                  <a:solidFill>
                    <a:srgbClr val="000000"/>
                  </a:solidFill>
                  <a:latin typeface="Arial" panose="020B0604020202020204" pitchFamily="34" charset="0"/>
                </a:rPr>
                <a:t>省非税收入</a:t>
              </a:r>
            </a:p>
            <a:p>
              <a:pPr eaLnBrk="1" hangingPunct="1">
                <a:spcBef>
                  <a:spcPct val="50000"/>
                </a:spcBef>
                <a:buClrTx/>
                <a:buSzTx/>
                <a:buFontTx/>
                <a:buNone/>
              </a:pPr>
              <a:r>
                <a:rPr lang="zh-CN" altLang="en-US" sz="1000" b="1">
                  <a:solidFill>
                    <a:srgbClr val="000000"/>
                  </a:solidFill>
                  <a:latin typeface="Arial" panose="020B0604020202020204" pitchFamily="34" charset="0"/>
                </a:rPr>
                <a:t>收缴结算办法</a:t>
              </a:r>
            </a:p>
            <a:p>
              <a:pPr eaLnBrk="1" hangingPunct="1">
                <a:spcBef>
                  <a:spcPct val="50000"/>
                </a:spcBef>
                <a:buClrTx/>
                <a:buSzTx/>
                <a:buFontTx/>
                <a:buNone/>
              </a:pPr>
              <a:r>
                <a:rPr lang="zh-CN" altLang="en-US" sz="1000" b="1">
                  <a:solidFill>
                    <a:srgbClr val="000000"/>
                  </a:solidFill>
                  <a:latin typeface="Arial" panose="020B0604020202020204" pitchFamily="34" charset="0"/>
                </a:rPr>
                <a:t>       </a:t>
              </a:r>
              <a:r>
                <a:rPr lang="en-US" altLang="zh-CN" sz="1600" b="1">
                  <a:solidFill>
                    <a:srgbClr val="000000"/>
                  </a:solidFill>
                  <a:latin typeface="Arial" panose="020B0604020202020204" pitchFamily="34" charset="0"/>
                </a:rPr>
                <a:t>……</a:t>
              </a:r>
            </a:p>
          </p:txBody>
        </p:sp>
      </p:grpSp>
      <p:sp>
        <p:nvSpPr>
          <p:cNvPr id="33808" name="矩形 41">
            <a:extLst>
              <a:ext uri="{FF2B5EF4-FFF2-40B4-BE49-F238E27FC236}">
                <a16:creationId xmlns:a16="http://schemas.microsoft.com/office/drawing/2014/main" id="{674E758C-8ED5-42E9-A13A-F293A7BBDC7A}"/>
              </a:ext>
            </a:extLst>
          </p:cNvPr>
          <p:cNvSpPr>
            <a:spLocks noChangeArrowheads="1"/>
          </p:cNvSpPr>
          <p:nvPr/>
        </p:nvSpPr>
        <p:spPr bwMode="auto">
          <a:xfrm>
            <a:off x="785813" y="0"/>
            <a:ext cx="429101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spcBef>
                <a:spcPct val="0"/>
              </a:spcBef>
              <a:buClrTx/>
              <a:buSzTx/>
              <a:buFontTx/>
              <a:buNone/>
            </a:pPr>
            <a:r>
              <a:rPr lang="zh-CN" altLang="en-US" sz="2800" b="1">
                <a:solidFill>
                  <a:srgbClr val="003399"/>
                </a:solidFill>
                <a:latin typeface="Arial" panose="020B0604020202020204" pitchFamily="34" charset="0"/>
              </a:rPr>
              <a:t>非税收入收缴结算</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7442">
                                            <p:txEl>
                                              <p:pRg st="0" end="0"/>
                                            </p:txEl>
                                          </p:spTgt>
                                        </p:tgtEl>
                                        <p:attrNameLst>
                                          <p:attrName>style.visibility</p:attrName>
                                        </p:attrNameLst>
                                      </p:cBhvr>
                                      <p:to>
                                        <p:strVal val="visible"/>
                                      </p:to>
                                    </p:set>
                                    <p:animEffect transition="in" filter="blinds(horizontal)">
                                      <p:cBhvr>
                                        <p:cTn id="7" dur="500"/>
                                        <p:tgtEl>
                                          <p:spTgt spid="17442">
                                            <p:txEl>
                                              <p:pRg st="0" end="0"/>
                                            </p:txEl>
                                          </p:spTgt>
                                        </p:tgtEl>
                                      </p:cBhvr>
                                    </p:animEffect>
                                  </p:childTnLst>
                                </p:cTn>
                              </p:par>
                            </p:childTnLst>
                          </p:cTn>
                        </p:par>
                        <p:par>
                          <p:cTn id="8" fill="hold" nodeType="afterGroup">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68646"/>
                                        </p:tgtEl>
                                        <p:attrNameLst>
                                          <p:attrName>style.visibility</p:attrName>
                                        </p:attrNameLst>
                                      </p:cBhvr>
                                      <p:to>
                                        <p:strVal val="visible"/>
                                      </p:to>
                                    </p:set>
                                    <p:animEffect transition="in" filter="checkerboard(across)">
                                      <p:cBhvr>
                                        <p:cTn id="11" dur="1000"/>
                                        <p:tgtEl>
                                          <p:spTgt spid="68646"/>
                                        </p:tgtEl>
                                      </p:cBhvr>
                                    </p:animEffect>
                                  </p:childTnLst>
                                </p:cTn>
                              </p:par>
                            </p:childTnLst>
                          </p:cTn>
                        </p:par>
                        <p:par>
                          <p:cTn id="12" fill="hold" nodeType="afterGroup">
                            <p:stCondLst>
                              <p:cond delay="1500"/>
                            </p:stCondLst>
                            <p:childTnLst>
                              <p:par>
                                <p:cTn id="13" presetID="9" presetClass="entr" presetSubtype="0" fill="hold" nodeType="afterEffect">
                                  <p:stCondLst>
                                    <p:cond delay="0"/>
                                  </p:stCondLst>
                                  <p:childTnLst>
                                    <p:set>
                                      <p:cBhvr>
                                        <p:cTn id="14" dur="1" fill="hold">
                                          <p:stCondLst>
                                            <p:cond delay="0"/>
                                          </p:stCondLst>
                                        </p:cTn>
                                        <p:tgtEl>
                                          <p:spTgt spid="17452"/>
                                        </p:tgtEl>
                                        <p:attrNameLst>
                                          <p:attrName>style.visibility</p:attrName>
                                        </p:attrNameLst>
                                      </p:cBhvr>
                                      <p:to>
                                        <p:strVal val="visible"/>
                                      </p:to>
                                    </p:set>
                                    <p:animEffect transition="in" filter="dissolve">
                                      <p:cBhvr>
                                        <p:cTn id="15" dur="2000"/>
                                        <p:tgtEl>
                                          <p:spTgt spid="17452"/>
                                        </p:tgtEl>
                                      </p:cBhvr>
                                    </p:animEffect>
                                  </p:childTnLst>
                                </p:cTn>
                              </p:par>
                              <p:par>
                                <p:cTn id="16" presetID="9" presetClass="entr" presetSubtype="0" fill="hold" nodeType="withEffect">
                                  <p:stCondLst>
                                    <p:cond delay="0"/>
                                  </p:stCondLst>
                                  <p:childTnLst>
                                    <p:set>
                                      <p:cBhvr>
                                        <p:cTn id="17" dur="1" fill="hold">
                                          <p:stCondLst>
                                            <p:cond delay="0"/>
                                          </p:stCondLst>
                                        </p:cTn>
                                        <p:tgtEl>
                                          <p:spTgt spid="17453"/>
                                        </p:tgtEl>
                                        <p:attrNameLst>
                                          <p:attrName>style.visibility</p:attrName>
                                        </p:attrNameLst>
                                      </p:cBhvr>
                                      <p:to>
                                        <p:strVal val="visible"/>
                                      </p:to>
                                    </p:set>
                                    <p:animEffect transition="in" filter="dissolve">
                                      <p:cBhvr>
                                        <p:cTn id="18" dur="2000"/>
                                        <p:tgtEl>
                                          <p:spTgt spid="17453"/>
                                        </p:tgtEl>
                                      </p:cBhvr>
                                    </p:animEffect>
                                  </p:childTnLst>
                                </p:cTn>
                              </p:par>
                              <p:par>
                                <p:cTn id="19" presetID="9" presetClass="entr" presetSubtype="0" fill="hold" nodeType="withEffect">
                                  <p:stCondLst>
                                    <p:cond delay="0"/>
                                  </p:stCondLst>
                                  <p:childTnLst>
                                    <p:set>
                                      <p:cBhvr>
                                        <p:cTn id="20" dur="1" fill="hold">
                                          <p:stCondLst>
                                            <p:cond delay="0"/>
                                          </p:stCondLst>
                                        </p:cTn>
                                        <p:tgtEl>
                                          <p:spTgt spid="17454"/>
                                        </p:tgtEl>
                                        <p:attrNameLst>
                                          <p:attrName>style.visibility</p:attrName>
                                        </p:attrNameLst>
                                      </p:cBhvr>
                                      <p:to>
                                        <p:strVal val="visible"/>
                                      </p:to>
                                    </p:set>
                                    <p:animEffect transition="in" filter="dissolve">
                                      <p:cBhvr>
                                        <p:cTn id="21" dur="2000"/>
                                        <p:tgtEl>
                                          <p:spTgt spid="17454"/>
                                        </p:tgtEl>
                                      </p:cBhvr>
                                    </p:animEffect>
                                  </p:childTnLst>
                                </p:cTn>
                              </p:par>
                            </p:childTnLst>
                          </p:cTn>
                        </p:par>
                        <p:par>
                          <p:cTn id="22" fill="hold" nodeType="afterGroup">
                            <p:stCondLst>
                              <p:cond delay="3500"/>
                            </p:stCondLst>
                            <p:childTnLst>
                              <p:par>
                                <p:cTn id="23" presetID="12" presetClass="entr" presetSubtype="4" fill="hold" nodeType="afterEffect">
                                  <p:stCondLst>
                                    <p:cond delay="0"/>
                                  </p:stCondLst>
                                  <p:childTnLst>
                                    <p:set>
                                      <p:cBhvr>
                                        <p:cTn id="24" dur="1" fill="hold">
                                          <p:stCondLst>
                                            <p:cond delay="0"/>
                                          </p:stCondLst>
                                        </p:cTn>
                                        <p:tgtEl>
                                          <p:spTgt spid="68614">
                                            <p:txEl>
                                              <p:pRg st="0" end="0"/>
                                            </p:txEl>
                                          </p:spTgt>
                                        </p:tgtEl>
                                        <p:attrNameLst>
                                          <p:attrName>style.visibility</p:attrName>
                                        </p:attrNameLst>
                                      </p:cBhvr>
                                      <p:to>
                                        <p:strVal val="visible"/>
                                      </p:to>
                                    </p:set>
                                    <p:animEffect transition="in" filter="slide(fromBottom)">
                                      <p:cBhvr>
                                        <p:cTn id="25" dur="500"/>
                                        <p:tgtEl>
                                          <p:spTgt spid="68614">
                                            <p:txEl>
                                              <p:pRg st="0" end="0"/>
                                            </p:txEl>
                                          </p:spTgt>
                                        </p:tgtEl>
                                      </p:cBhvr>
                                    </p:animEffect>
                                  </p:childTnLst>
                                </p:cTn>
                              </p:par>
                            </p:childTnLst>
                          </p:cTn>
                        </p:par>
                        <p:par>
                          <p:cTn id="26" fill="hold" nodeType="afterGroup">
                            <p:stCondLst>
                              <p:cond delay="4000"/>
                            </p:stCondLst>
                            <p:childTnLst>
                              <p:par>
                                <p:cTn id="27" presetID="5" presetClass="entr" presetSubtype="10" fill="hold" grpId="0" nodeType="afterEffect">
                                  <p:stCondLst>
                                    <p:cond delay="0"/>
                                  </p:stCondLst>
                                  <p:childTnLst>
                                    <p:set>
                                      <p:cBhvr>
                                        <p:cTn id="28" dur="1" fill="hold">
                                          <p:stCondLst>
                                            <p:cond delay="0"/>
                                          </p:stCondLst>
                                        </p:cTn>
                                        <p:tgtEl>
                                          <p:spTgt spid="68653"/>
                                        </p:tgtEl>
                                        <p:attrNameLst>
                                          <p:attrName>style.visibility</p:attrName>
                                        </p:attrNameLst>
                                      </p:cBhvr>
                                      <p:to>
                                        <p:strVal val="visible"/>
                                      </p:to>
                                    </p:set>
                                    <p:animEffect transition="in" filter="checkerboard(across)">
                                      <p:cBhvr>
                                        <p:cTn id="29" dur="1000"/>
                                        <p:tgtEl>
                                          <p:spTgt spid="68653"/>
                                        </p:tgtEl>
                                      </p:cBhvr>
                                    </p:animEffect>
                                  </p:childTnLst>
                                </p:cTn>
                              </p:par>
                            </p:childTnLst>
                          </p:cTn>
                        </p:par>
                        <p:par>
                          <p:cTn id="30" fill="hold" nodeType="afterGroup">
                            <p:stCondLst>
                              <p:cond delay="5000"/>
                            </p:stCondLst>
                            <p:childTnLst>
                              <p:par>
                                <p:cTn id="31" presetID="4" presetClass="entr" presetSubtype="16" fill="hold" grpId="0" nodeType="afterEffect">
                                  <p:stCondLst>
                                    <p:cond delay="0"/>
                                  </p:stCondLst>
                                  <p:childTnLst>
                                    <p:set>
                                      <p:cBhvr>
                                        <p:cTn id="32" dur="1" fill="hold">
                                          <p:stCondLst>
                                            <p:cond delay="0"/>
                                          </p:stCondLst>
                                        </p:cTn>
                                        <p:tgtEl>
                                          <p:spTgt spid="68648"/>
                                        </p:tgtEl>
                                        <p:attrNameLst>
                                          <p:attrName>style.visibility</p:attrName>
                                        </p:attrNameLst>
                                      </p:cBhvr>
                                      <p:to>
                                        <p:strVal val="visible"/>
                                      </p:to>
                                    </p:set>
                                    <p:animEffect transition="in" filter="box(in)">
                                      <p:cBhvr>
                                        <p:cTn id="33" dur="1000"/>
                                        <p:tgtEl>
                                          <p:spTgt spid="68648"/>
                                        </p:tgtEl>
                                      </p:cBhvr>
                                    </p:animEffect>
                                  </p:childTnLst>
                                </p:cTn>
                              </p:par>
                            </p:childTnLst>
                          </p:cTn>
                        </p:par>
                        <p:par>
                          <p:cTn id="34" fill="hold" nodeType="afterGroup">
                            <p:stCondLst>
                              <p:cond delay="6000"/>
                            </p:stCondLst>
                            <p:childTnLst>
                              <p:par>
                                <p:cTn id="35" presetID="12" presetClass="entr" presetSubtype="4"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slide(fromBottom)">
                                      <p:cBhvr>
                                        <p:cTn id="37" dur="1000"/>
                                        <p:tgtEl>
                                          <p:spTgt spid="2"/>
                                        </p:tgtEl>
                                      </p:cBhvr>
                                    </p:animEffect>
                                  </p:childTnLst>
                                </p:cTn>
                              </p:par>
                              <p:par>
                                <p:cTn id="38" presetID="22" presetClass="entr" presetSubtype="4" fill="hold" nodeType="with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wipe(down)">
                                      <p:cBhvr>
                                        <p:cTn id="40" dur="1000"/>
                                        <p:tgtEl>
                                          <p:spTgt spid="4"/>
                                        </p:tgtEl>
                                      </p:cBhvr>
                                    </p:animEffect>
                                  </p:childTnLst>
                                </p:cTn>
                              </p:par>
                            </p:childTnLst>
                          </p:cTn>
                        </p:par>
                        <p:par>
                          <p:cTn id="41" fill="hold" nodeType="afterGroup">
                            <p:stCondLst>
                              <p:cond delay="7000"/>
                            </p:stCondLst>
                            <p:childTnLst>
                              <p:par>
                                <p:cTn id="42" presetID="31" presetClass="entr" presetSubtype="0" fill="hold" nodeType="afterEffect">
                                  <p:stCondLst>
                                    <p:cond delay="0"/>
                                  </p:stCondLst>
                                  <p:iterate type="lt">
                                    <p:tmPct val="5000"/>
                                  </p:iterate>
                                  <p:childTnLst>
                                    <p:set>
                                      <p:cBhvr>
                                        <p:cTn id="43" dur="1" fill="hold">
                                          <p:stCondLst>
                                            <p:cond delay="0"/>
                                          </p:stCondLst>
                                        </p:cTn>
                                        <p:tgtEl>
                                          <p:spTgt spid="6"/>
                                        </p:tgtEl>
                                        <p:attrNameLst>
                                          <p:attrName>style.visibility</p:attrName>
                                        </p:attrNameLst>
                                      </p:cBhvr>
                                      <p:to>
                                        <p:strVal val="visible"/>
                                      </p:to>
                                    </p:set>
                                    <p:anim calcmode="lin" valueType="num">
                                      <p:cBhvr>
                                        <p:cTn id="44" dur="1000" fill="hold"/>
                                        <p:tgtEl>
                                          <p:spTgt spid="6"/>
                                        </p:tgtEl>
                                        <p:attrNameLst>
                                          <p:attrName>ppt_w</p:attrName>
                                        </p:attrNameLst>
                                      </p:cBhvr>
                                      <p:tavLst>
                                        <p:tav tm="0">
                                          <p:val>
                                            <p:fltVal val="0"/>
                                          </p:val>
                                        </p:tav>
                                        <p:tav tm="100000">
                                          <p:val>
                                            <p:strVal val="#ppt_w"/>
                                          </p:val>
                                        </p:tav>
                                      </p:tavLst>
                                    </p:anim>
                                    <p:anim calcmode="lin" valueType="num">
                                      <p:cBhvr>
                                        <p:cTn id="45" dur="1000" fill="hold"/>
                                        <p:tgtEl>
                                          <p:spTgt spid="6"/>
                                        </p:tgtEl>
                                        <p:attrNameLst>
                                          <p:attrName>ppt_h</p:attrName>
                                        </p:attrNameLst>
                                      </p:cBhvr>
                                      <p:tavLst>
                                        <p:tav tm="0">
                                          <p:val>
                                            <p:fltVal val="0"/>
                                          </p:val>
                                        </p:tav>
                                        <p:tav tm="100000">
                                          <p:val>
                                            <p:strVal val="#ppt_h"/>
                                          </p:val>
                                        </p:tav>
                                      </p:tavLst>
                                    </p:anim>
                                    <p:anim calcmode="lin" valueType="num">
                                      <p:cBhvr>
                                        <p:cTn id="46" dur="1000" fill="hold"/>
                                        <p:tgtEl>
                                          <p:spTgt spid="6"/>
                                        </p:tgtEl>
                                        <p:attrNameLst>
                                          <p:attrName>style.rotation</p:attrName>
                                        </p:attrNameLst>
                                      </p:cBhvr>
                                      <p:tavLst>
                                        <p:tav tm="0">
                                          <p:val>
                                            <p:fltVal val="90"/>
                                          </p:val>
                                        </p:tav>
                                        <p:tav tm="100000">
                                          <p:val>
                                            <p:fltVal val="0"/>
                                          </p:val>
                                        </p:tav>
                                      </p:tavLst>
                                    </p:anim>
                                    <p:animEffect transition="in" filter="fade">
                                      <p:cBhvr>
                                        <p:cTn id="47" dur="1000"/>
                                        <p:tgtEl>
                                          <p:spTgt spid="6"/>
                                        </p:tgtEl>
                                      </p:cBhvr>
                                    </p:animEffect>
                                  </p:childTnLst>
                                </p:cTn>
                              </p:par>
                            </p:childTnLst>
                          </p:cTn>
                        </p:par>
                        <p:par>
                          <p:cTn id="48" fill="hold" nodeType="afterGroup">
                            <p:stCondLst>
                              <p:cond delay="8000"/>
                            </p:stCondLst>
                            <p:childTnLst>
                              <p:par>
                                <p:cTn id="49" presetID="19" presetClass="emph" presetSubtype="0" fill="hold" grpId="1" nodeType="afterEffect">
                                  <p:stCondLst>
                                    <p:cond delay="0"/>
                                  </p:stCondLst>
                                  <p:childTnLst>
                                    <p:animClr clrSpc="rgb" dir="cw">
                                      <p:cBhvr override="childStyle">
                                        <p:cTn id="50" dur="1000" fill="hold"/>
                                        <p:tgtEl>
                                          <p:spTgt spid="68648"/>
                                        </p:tgtEl>
                                        <p:attrNameLst>
                                          <p:attrName>style.color</p:attrName>
                                        </p:attrNameLst>
                                      </p:cBhvr>
                                      <p:to>
                                        <a:schemeClr val="accent2"/>
                                      </p:to>
                                    </p:animClr>
                                    <p:animClr clrSpc="rgb" dir="cw">
                                      <p:cBhvr>
                                        <p:cTn id="51" dur="1000" fill="hold"/>
                                        <p:tgtEl>
                                          <p:spTgt spid="68648"/>
                                        </p:tgtEl>
                                        <p:attrNameLst>
                                          <p:attrName>fillcolor</p:attrName>
                                        </p:attrNameLst>
                                      </p:cBhvr>
                                      <p:to>
                                        <a:schemeClr val="accent2"/>
                                      </p:to>
                                    </p:animClr>
                                    <p:set>
                                      <p:cBhvr>
                                        <p:cTn id="52" dur="1000" fill="hold"/>
                                        <p:tgtEl>
                                          <p:spTgt spid="68648"/>
                                        </p:tgtEl>
                                        <p:attrNameLst>
                                          <p:attrName>fill.type</p:attrName>
                                        </p:attrNameLst>
                                      </p:cBhvr>
                                      <p:to>
                                        <p:strVal val="solid"/>
                                      </p:to>
                                    </p:set>
                                    <p:set>
                                      <p:cBhvr>
                                        <p:cTn id="53" dur="1000" fill="hold"/>
                                        <p:tgtEl>
                                          <p:spTgt spid="6864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53" grpId="0" animBg="1"/>
      <p:bldP spid="68646" grpId="0" animBg="1"/>
      <p:bldP spid="68648" grpId="0" animBg="1"/>
      <p:bldP spid="68648" grpId="1"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92F1C8AF-EED1-4F44-8BA2-26154F18C33C}"/>
              </a:ext>
            </a:extLst>
          </p:cNvPr>
          <p:cNvSpPr>
            <a:spLocks noGrp="1" noChangeArrowheads="1"/>
          </p:cNvSpPr>
          <p:nvPr>
            <p:ph type="title"/>
          </p:nvPr>
        </p:nvSpPr>
        <p:spPr/>
        <p:txBody>
          <a:bodyPr/>
          <a:lstStyle/>
          <a:p>
            <a:pPr algn="l" eaLnBrk="1" hangingPunct="1"/>
            <a:r>
              <a:rPr lang="en-US" altLang="zh-CN" b="1"/>
              <a:t>Contents</a:t>
            </a:r>
            <a:endParaRPr lang="zh-CN" altLang="en-US" b="1"/>
          </a:p>
        </p:txBody>
      </p:sp>
      <p:sp>
        <p:nvSpPr>
          <p:cNvPr id="40" name="日期占位符 3">
            <a:extLst>
              <a:ext uri="{FF2B5EF4-FFF2-40B4-BE49-F238E27FC236}">
                <a16:creationId xmlns:a16="http://schemas.microsoft.com/office/drawing/2014/main" id="{8DF18179-AA9F-4E30-A518-AA2A8389896E}"/>
              </a:ext>
            </a:extLst>
          </p:cNvPr>
          <p:cNvSpPr>
            <a:spLocks noGrp="1"/>
          </p:cNvSpPr>
          <p:nvPr>
            <p:ph type="dt" sz="quarter" idx="10"/>
          </p:nvPr>
        </p:nvSpPr>
        <p:spPr/>
        <p:txBody>
          <a:bodyPr/>
          <a:lstStyle/>
          <a:p>
            <a:pPr>
              <a:defRPr/>
            </a:pPr>
            <a:fld id="{05FFA9DB-7795-4079-8019-EC7AD0308262}" type="datetime3">
              <a:rPr lang="zh-CN" altLang="en-US"/>
              <a:pPr>
                <a:defRPr/>
              </a:pPr>
              <a:t>2018年12月13日星期四</a:t>
            </a:fld>
            <a:endParaRPr lang="en-US" altLang="zh-CN"/>
          </a:p>
        </p:txBody>
      </p:sp>
      <p:sp>
        <p:nvSpPr>
          <p:cNvPr id="42" name="灯片编号占位符 5">
            <a:extLst>
              <a:ext uri="{FF2B5EF4-FFF2-40B4-BE49-F238E27FC236}">
                <a16:creationId xmlns:a16="http://schemas.microsoft.com/office/drawing/2014/main" id="{5A062C57-E81B-47DF-B4C5-B148F67D9C61}"/>
              </a:ext>
            </a:extLst>
          </p:cNvPr>
          <p:cNvSpPr>
            <a:spLocks noGrp="1"/>
          </p:cNvSpPr>
          <p:nvPr>
            <p:ph type="sldNum" sz="quarter" idx="11"/>
          </p:nvPr>
        </p:nvSpPr>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BD4FD10C-C84B-41A6-99B8-67CC68FB1EC8}" type="slidenum">
              <a:rPr lang="zh-CN" altLang="en-US">
                <a:solidFill>
                  <a:srgbClr val="636363"/>
                </a:solidFill>
              </a:rPr>
              <a:pPr eaLnBrk="1" hangingPunct="1"/>
              <a:t>2</a:t>
            </a:fld>
            <a:endParaRPr lang="en-US" altLang="zh-CN">
              <a:solidFill>
                <a:srgbClr val="636363"/>
              </a:solidFill>
            </a:endParaRPr>
          </a:p>
        </p:txBody>
      </p:sp>
      <p:grpSp>
        <p:nvGrpSpPr>
          <p:cNvPr id="53259" name="Group 11">
            <a:extLst>
              <a:ext uri="{FF2B5EF4-FFF2-40B4-BE49-F238E27FC236}">
                <a16:creationId xmlns:a16="http://schemas.microsoft.com/office/drawing/2014/main" id="{DEE64AF7-C366-4E95-A513-62A7451A1944}"/>
              </a:ext>
            </a:extLst>
          </p:cNvPr>
          <p:cNvGrpSpPr>
            <a:grpSpLocks/>
          </p:cNvGrpSpPr>
          <p:nvPr/>
        </p:nvGrpSpPr>
        <p:grpSpPr bwMode="auto">
          <a:xfrm>
            <a:off x="1524000" y="5191125"/>
            <a:ext cx="5511800" cy="949325"/>
            <a:chOff x="1020" y="2998"/>
            <a:chExt cx="3472" cy="598"/>
          </a:xfrm>
        </p:grpSpPr>
        <p:grpSp>
          <p:nvGrpSpPr>
            <p:cNvPr id="16428" name="Group 13">
              <a:extLst>
                <a:ext uri="{FF2B5EF4-FFF2-40B4-BE49-F238E27FC236}">
                  <a16:creationId xmlns:a16="http://schemas.microsoft.com/office/drawing/2014/main" id="{DB39B07C-C14B-4889-9CE8-36BEF012A180}"/>
                </a:ext>
              </a:extLst>
            </p:cNvPr>
            <p:cNvGrpSpPr>
              <a:grpSpLocks/>
            </p:cNvGrpSpPr>
            <p:nvPr/>
          </p:nvGrpSpPr>
          <p:grpSpPr bwMode="auto">
            <a:xfrm>
              <a:off x="1146" y="3021"/>
              <a:ext cx="3346" cy="434"/>
              <a:chOff x="720" y="1392"/>
              <a:chExt cx="4058" cy="480"/>
            </a:xfrm>
          </p:grpSpPr>
          <p:sp>
            <p:nvSpPr>
              <p:cNvPr id="287758" name="AutoShape 14">
                <a:extLst>
                  <a:ext uri="{FF2B5EF4-FFF2-40B4-BE49-F238E27FC236}">
                    <a16:creationId xmlns:a16="http://schemas.microsoft.com/office/drawing/2014/main" id="{027C13C9-9367-4C62-9E33-FD184BE566C5}"/>
                  </a:ext>
                </a:extLst>
              </p:cNvPr>
              <p:cNvSpPr>
                <a:spLocks noChangeArrowheads="1"/>
              </p:cNvSpPr>
              <p:nvPr/>
            </p:nvSpPr>
            <p:spPr bwMode="gray">
              <a:xfrm>
                <a:off x="720" y="1392"/>
                <a:ext cx="4058" cy="480"/>
              </a:xfrm>
              <a:prstGeom prst="roundRect">
                <a:avLst>
                  <a:gd name="adj" fmla="val 17509"/>
                </a:avLst>
              </a:prstGeom>
              <a:gradFill rotWithShape="1">
                <a:gsLst>
                  <a:gs pos="0">
                    <a:schemeClr val="folHlink"/>
                  </a:gs>
                  <a:gs pos="50000">
                    <a:schemeClr val="folHlink">
                      <a:gamma/>
                      <a:shade val="92157"/>
                      <a:invGamma/>
                    </a:schemeClr>
                  </a:gs>
                  <a:gs pos="100000">
                    <a:schemeClr val="folHlink"/>
                  </a:gs>
                </a:gsLst>
                <a:lin ang="5400000" scaled="1"/>
              </a:gradFill>
              <a:ln w="9525">
                <a:noFill/>
                <a:round/>
                <a:headEnd/>
                <a:tailEnd/>
              </a:ln>
              <a:effec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r" eaLnBrk="1" hangingPunct="1">
                  <a:defRPr/>
                </a:pPr>
                <a:endParaRPr lang="zh-CN" altLang="en-US"/>
              </a:p>
            </p:txBody>
          </p:sp>
          <p:grpSp>
            <p:nvGrpSpPr>
              <p:cNvPr id="16433" name="Group 15">
                <a:extLst>
                  <a:ext uri="{FF2B5EF4-FFF2-40B4-BE49-F238E27FC236}">
                    <a16:creationId xmlns:a16="http://schemas.microsoft.com/office/drawing/2014/main" id="{0AECD0A3-4C3F-4589-8939-90BED7B1C45A}"/>
                  </a:ext>
                </a:extLst>
              </p:cNvPr>
              <p:cNvGrpSpPr>
                <a:grpSpLocks/>
              </p:cNvGrpSpPr>
              <p:nvPr/>
            </p:nvGrpSpPr>
            <p:grpSpPr bwMode="auto">
              <a:xfrm>
                <a:off x="730" y="1407"/>
                <a:ext cx="4043" cy="444"/>
                <a:chOff x="744" y="1407"/>
                <a:chExt cx="3988" cy="444"/>
              </a:xfrm>
            </p:grpSpPr>
            <p:sp>
              <p:nvSpPr>
                <p:cNvPr id="287760" name="AutoShape 16">
                  <a:extLst>
                    <a:ext uri="{FF2B5EF4-FFF2-40B4-BE49-F238E27FC236}">
                      <a16:creationId xmlns:a16="http://schemas.microsoft.com/office/drawing/2014/main" id="{55ACDBCB-2BEE-4080-8C52-E05F07757CB3}"/>
                    </a:ext>
                  </a:extLst>
                </p:cNvPr>
                <p:cNvSpPr>
                  <a:spLocks noChangeArrowheads="1"/>
                </p:cNvSpPr>
                <p:nvPr/>
              </p:nvSpPr>
              <p:spPr bwMode="gray">
                <a:xfrm>
                  <a:off x="744" y="1736"/>
                  <a:ext cx="3988" cy="115"/>
                </a:xfrm>
                <a:prstGeom prst="roundRect">
                  <a:avLst>
                    <a:gd name="adj" fmla="val 50000"/>
                  </a:avLst>
                </a:prstGeom>
                <a:gradFill rotWithShape="1">
                  <a:gsLst>
                    <a:gs pos="0">
                      <a:schemeClr val="folHlink">
                        <a:alpha val="0"/>
                      </a:schemeClr>
                    </a:gs>
                    <a:gs pos="100000">
                      <a:schemeClr val="folHlink">
                        <a:gamma/>
                        <a:tint val="0"/>
                        <a:invGamma/>
                      </a:schemeClr>
                    </a:gs>
                  </a:gsLst>
                  <a:lin ang="5400000" scaled="1"/>
                </a:gradFill>
                <a:ln w="9525">
                  <a:noFill/>
                  <a:round/>
                  <a:headEnd/>
                  <a:tailEnd/>
                </a:ln>
                <a:effec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r" eaLnBrk="1" hangingPunct="1">
                    <a:defRPr/>
                  </a:pPr>
                  <a:endParaRPr lang="zh-CN" altLang="en-US"/>
                </a:p>
              </p:txBody>
            </p:sp>
            <p:sp>
              <p:nvSpPr>
                <p:cNvPr id="287761" name="AutoShape 17">
                  <a:extLst>
                    <a:ext uri="{FF2B5EF4-FFF2-40B4-BE49-F238E27FC236}">
                      <a16:creationId xmlns:a16="http://schemas.microsoft.com/office/drawing/2014/main" id="{E6D5D9B6-256A-4580-8D03-7D7B6BB85FC9}"/>
                    </a:ext>
                  </a:extLst>
                </p:cNvPr>
                <p:cNvSpPr>
                  <a:spLocks noChangeArrowheads="1"/>
                </p:cNvSpPr>
                <p:nvPr/>
              </p:nvSpPr>
              <p:spPr bwMode="gray">
                <a:xfrm>
                  <a:off x="744" y="1407"/>
                  <a:ext cx="3988" cy="115"/>
                </a:xfrm>
                <a:prstGeom prst="roundRect">
                  <a:avLst>
                    <a:gd name="adj" fmla="val 50000"/>
                  </a:avLst>
                </a:prstGeom>
                <a:gradFill rotWithShape="1">
                  <a:gsLst>
                    <a:gs pos="0">
                      <a:schemeClr val="folHlink">
                        <a:gamma/>
                        <a:tint val="0"/>
                        <a:invGamma/>
                      </a:schemeClr>
                    </a:gs>
                    <a:gs pos="100000">
                      <a:schemeClr val="folHlink">
                        <a:alpha val="0"/>
                      </a:schemeClr>
                    </a:gs>
                  </a:gsLst>
                  <a:lin ang="5400000" scaled="1"/>
                </a:gradFill>
                <a:ln w="9525">
                  <a:noFill/>
                  <a:round/>
                  <a:headEnd/>
                  <a:tailEnd/>
                </a:ln>
                <a:effec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r" eaLnBrk="1" hangingPunct="1">
                    <a:defRPr/>
                  </a:pPr>
                  <a:endParaRPr lang="zh-CN" altLang="en-US"/>
                </a:p>
              </p:txBody>
            </p:sp>
          </p:grpSp>
        </p:grpSp>
        <p:sp>
          <p:nvSpPr>
            <p:cNvPr id="16429" name="Text Box 26">
              <a:extLst>
                <a:ext uri="{FF2B5EF4-FFF2-40B4-BE49-F238E27FC236}">
                  <a16:creationId xmlns:a16="http://schemas.microsoft.com/office/drawing/2014/main" id="{6430D5A2-F4D9-4DDE-BA5D-90BBC393B8C0}"/>
                </a:ext>
              </a:extLst>
            </p:cNvPr>
            <p:cNvSpPr txBox="1">
              <a:spLocks noChangeArrowheads="1"/>
            </p:cNvSpPr>
            <p:nvPr/>
          </p:nvSpPr>
          <p:spPr bwMode="white">
            <a:xfrm>
              <a:off x="1428" y="3022"/>
              <a:ext cx="3021"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lgn="ctr" eaLnBrk="1" hangingPunct="1">
                <a:spcBef>
                  <a:spcPct val="50000"/>
                </a:spcBef>
                <a:buClr>
                  <a:schemeClr val="tx1"/>
                </a:buClr>
                <a:buSzTx/>
                <a:buFontTx/>
                <a:buNone/>
              </a:pPr>
              <a:r>
                <a:rPr lang="zh-CN" altLang="en-US" b="1">
                  <a:solidFill>
                    <a:schemeClr val="bg1"/>
                  </a:solidFill>
                  <a:latin typeface="Arial" panose="020B0604020202020204" pitchFamily="34" charset="0"/>
                  <a:ea typeface="宋体" panose="02010600030101010101" pitchFamily="2" charset="-122"/>
                  <a:cs typeface="Arial" panose="020B0604020202020204" pitchFamily="34" charset="0"/>
                </a:rPr>
                <a:t>统计报表编制及分析工作    </a:t>
              </a:r>
            </a:p>
          </p:txBody>
        </p:sp>
        <p:pic>
          <p:nvPicPr>
            <p:cNvPr id="16430" name="Picture 27" descr="1">
              <a:extLst>
                <a:ext uri="{FF2B5EF4-FFF2-40B4-BE49-F238E27FC236}">
                  <a16:creationId xmlns:a16="http://schemas.microsoft.com/office/drawing/2014/main" id="{D8C1C641-BF41-4F9C-8DB3-4976B074B7FA}"/>
                </a:ext>
              </a:extLst>
            </p:cNvPr>
            <p:cNvPicPr>
              <a:picLocks noChangeAspect="1" noChangeArrowheads="1"/>
            </p:cNvPicPr>
            <p:nvPr/>
          </p:nvPicPr>
          <p:blipFill>
            <a:blip r:embed="rId2">
              <a:lum bright="-6000" contrast="24000"/>
              <a:extLst>
                <a:ext uri="{28A0092B-C50C-407E-A947-70E740481C1C}">
                  <a14:useLocalDpi xmlns:a14="http://schemas.microsoft.com/office/drawing/2010/main" val="0"/>
                </a:ext>
              </a:extLst>
            </a:blip>
            <a:srcRect l="42606" t="64474" r="19473"/>
            <a:stretch>
              <a:fillRect/>
            </a:stretch>
          </p:blipFill>
          <p:spPr bwMode="auto">
            <a:xfrm>
              <a:off x="1020" y="2998"/>
              <a:ext cx="499" cy="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31" name="Text Box 31">
              <a:extLst>
                <a:ext uri="{FF2B5EF4-FFF2-40B4-BE49-F238E27FC236}">
                  <a16:creationId xmlns:a16="http://schemas.microsoft.com/office/drawing/2014/main" id="{E36DA719-015F-45E8-8334-B8B846AA6F09}"/>
                </a:ext>
              </a:extLst>
            </p:cNvPr>
            <p:cNvSpPr txBox="1">
              <a:spLocks noChangeArrowheads="1"/>
            </p:cNvSpPr>
            <p:nvPr/>
          </p:nvSpPr>
          <p:spPr bwMode="white">
            <a:xfrm>
              <a:off x="1238" y="3084"/>
              <a:ext cx="24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lgn="ctr" eaLnBrk="1" hangingPunct="1">
                <a:spcBef>
                  <a:spcPct val="50000"/>
                </a:spcBef>
                <a:buClrTx/>
                <a:buSzTx/>
                <a:buFontTx/>
                <a:buNone/>
              </a:pPr>
              <a:r>
                <a:rPr lang="en-US" altLang="zh-CN" sz="2400" b="1">
                  <a:solidFill>
                    <a:schemeClr val="bg1"/>
                  </a:solidFill>
                  <a:latin typeface="Arial" panose="020B0604020202020204" pitchFamily="34" charset="0"/>
                  <a:ea typeface="宋体" panose="02010600030101010101" pitchFamily="2" charset="-122"/>
                  <a:cs typeface="Arial" panose="020B0604020202020204" pitchFamily="34" charset="0"/>
                </a:rPr>
                <a:t>5</a:t>
              </a:r>
            </a:p>
          </p:txBody>
        </p:sp>
      </p:grpSp>
      <p:grpSp>
        <p:nvGrpSpPr>
          <p:cNvPr id="53304" name="Group 56">
            <a:extLst>
              <a:ext uri="{FF2B5EF4-FFF2-40B4-BE49-F238E27FC236}">
                <a16:creationId xmlns:a16="http://schemas.microsoft.com/office/drawing/2014/main" id="{E2F38E4F-83A0-42A0-81C1-1B3BE09FBBE4}"/>
              </a:ext>
            </a:extLst>
          </p:cNvPr>
          <p:cNvGrpSpPr>
            <a:grpSpLocks/>
          </p:cNvGrpSpPr>
          <p:nvPr/>
        </p:nvGrpSpPr>
        <p:grpSpPr bwMode="auto">
          <a:xfrm>
            <a:off x="1498600" y="1262063"/>
            <a:ext cx="5583238" cy="949325"/>
            <a:chOff x="975" y="1253"/>
            <a:chExt cx="3517" cy="598"/>
          </a:xfrm>
        </p:grpSpPr>
        <p:grpSp>
          <p:nvGrpSpPr>
            <p:cNvPr id="16420" name="Group 18">
              <a:extLst>
                <a:ext uri="{FF2B5EF4-FFF2-40B4-BE49-F238E27FC236}">
                  <a16:creationId xmlns:a16="http://schemas.microsoft.com/office/drawing/2014/main" id="{FE70169A-BE1B-4EBA-AA11-2819C45A17C7}"/>
                </a:ext>
              </a:extLst>
            </p:cNvPr>
            <p:cNvGrpSpPr>
              <a:grpSpLocks/>
            </p:cNvGrpSpPr>
            <p:nvPr/>
          </p:nvGrpSpPr>
          <p:grpSpPr bwMode="auto">
            <a:xfrm>
              <a:off x="1146" y="1253"/>
              <a:ext cx="3346" cy="434"/>
              <a:chOff x="720" y="1392"/>
              <a:chExt cx="4058" cy="480"/>
            </a:xfrm>
          </p:grpSpPr>
          <p:sp>
            <p:nvSpPr>
              <p:cNvPr id="287763" name="AutoShape 19">
                <a:extLst>
                  <a:ext uri="{FF2B5EF4-FFF2-40B4-BE49-F238E27FC236}">
                    <a16:creationId xmlns:a16="http://schemas.microsoft.com/office/drawing/2014/main" id="{A2AE0636-280B-465E-973F-4985EB4A272F}"/>
                  </a:ext>
                </a:extLst>
              </p:cNvPr>
              <p:cNvSpPr>
                <a:spLocks noChangeArrowheads="1"/>
              </p:cNvSpPr>
              <p:nvPr/>
            </p:nvSpPr>
            <p:spPr bwMode="gray">
              <a:xfrm>
                <a:off x="720" y="1392"/>
                <a:ext cx="4058" cy="480"/>
              </a:xfrm>
              <a:prstGeom prst="roundRect">
                <a:avLst>
                  <a:gd name="adj" fmla="val 17509"/>
                </a:avLst>
              </a:prstGeom>
              <a:gradFill rotWithShape="1">
                <a:gsLst>
                  <a:gs pos="0">
                    <a:schemeClr val="accent1"/>
                  </a:gs>
                  <a:gs pos="50000">
                    <a:schemeClr val="accent1">
                      <a:gamma/>
                      <a:shade val="92157"/>
                      <a:invGamma/>
                    </a:schemeClr>
                  </a:gs>
                  <a:gs pos="100000">
                    <a:schemeClr val="accent1"/>
                  </a:gs>
                </a:gsLst>
                <a:lin ang="5400000" scaled="1"/>
              </a:gradFill>
              <a:ln w="9525">
                <a:noFill/>
                <a:round/>
                <a:headEnd/>
                <a:tailEnd/>
              </a:ln>
              <a:effec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r" eaLnBrk="1" hangingPunct="1">
                  <a:defRPr/>
                </a:pPr>
                <a:endParaRPr lang="zh-CN" altLang="en-US"/>
              </a:p>
            </p:txBody>
          </p:sp>
          <p:grpSp>
            <p:nvGrpSpPr>
              <p:cNvPr id="16425" name="Group 20">
                <a:extLst>
                  <a:ext uri="{FF2B5EF4-FFF2-40B4-BE49-F238E27FC236}">
                    <a16:creationId xmlns:a16="http://schemas.microsoft.com/office/drawing/2014/main" id="{B182203D-E0B3-4B4B-89AE-D5ACC8EF9F4E}"/>
                  </a:ext>
                </a:extLst>
              </p:cNvPr>
              <p:cNvGrpSpPr>
                <a:grpSpLocks/>
              </p:cNvGrpSpPr>
              <p:nvPr/>
            </p:nvGrpSpPr>
            <p:grpSpPr bwMode="auto">
              <a:xfrm>
                <a:off x="730" y="1407"/>
                <a:ext cx="4043" cy="444"/>
                <a:chOff x="744" y="1407"/>
                <a:chExt cx="3988" cy="444"/>
              </a:xfrm>
            </p:grpSpPr>
            <p:sp>
              <p:nvSpPr>
                <p:cNvPr id="287765" name="AutoShape 21">
                  <a:extLst>
                    <a:ext uri="{FF2B5EF4-FFF2-40B4-BE49-F238E27FC236}">
                      <a16:creationId xmlns:a16="http://schemas.microsoft.com/office/drawing/2014/main" id="{CCB6D2A3-FE18-4B31-8437-224AAA9F0746}"/>
                    </a:ext>
                  </a:extLst>
                </p:cNvPr>
                <p:cNvSpPr>
                  <a:spLocks noChangeArrowheads="1"/>
                </p:cNvSpPr>
                <p:nvPr/>
              </p:nvSpPr>
              <p:spPr bwMode="gray">
                <a:xfrm>
                  <a:off x="744" y="1736"/>
                  <a:ext cx="3988" cy="115"/>
                </a:xfrm>
                <a:prstGeom prst="roundRect">
                  <a:avLst>
                    <a:gd name="adj" fmla="val 50000"/>
                  </a:avLst>
                </a:prstGeom>
                <a:gradFill rotWithShape="1">
                  <a:gsLst>
                    <a:gs pos="0">
                      <a:schemeClr val="accent1">
                        <a:alpha val="0"/>
                      </a:schemeClr>
                    </a:gs>
                    <a:gs pos="100000">
                      <a:schemeClr val="accent1">
                        <a:gamma/>
                        <a:tint val="0"/>
                        <a:invGamma/>
                      </a:schemeClr>
                    </a:gs>
                  </a:gsLst>
                  <a:lin ang="5400000" scaled="1"/>
                </a:gradFill>
                <a:ln w="9525">
                  <a:noFill/>
                  <a:round/>
                  <a:headEnd/>
                  <a:tailEnd/>
                </a:ln>
                <a:effec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r" eaLnBrk="1" hangingPunct="1">
                    <a:defRPr/>
                  </a:pPr>
                  <a:endParaRPr lang="zh-CN" altLang="en-US"/>
                </a:p>
              </p:txBody>
            </p:sp>
            <p:sp>
              <p:nvSpPr>
                <p:cNvPr id="287766" name="AutoShape 22">
                  <a:extLst>
                    <a:ext uri="{FF2B5EF4-FFF2-40B4-BE49-F238E27FC236}">
                      <a16:creationId xmlns:a16="http://schemas.microsoft.com/office/drawing/2014/main" id="{8F96D274-1115-4F24-8BFA-0E4573B121AA}"/>
                    </a:ext>
                  </a:extLst>
                </p:cNvPr>
                <p:cNvSpPr>
                  <a:spLocks noChangeArrowheads="1"/>
                </p:cNvSpPr>
                <p:nvPr/>
              </p:nvSpPr>
              <p:spPr bwMode="gray">
                <a:xfrm>
                  <a:off x="744" y="1407"/>
                  <a:ext cx="3988" cy="115"/>
                </a:xfrm>
                <a:prstGeom prst="roundRect">
                  <a:avLst>
                    <a:gd name="adj" fmla="val 50000"/>
                  </a:avLst>
                </a:prstGeom>
                <a:gradFill rotWithShape="1">
                  <a:gsLst>
                    <a:gs pos="0">
                      <a:schemeClr val="accent1">
                        <a:gamma/>
                        <a:tint val="0"/>
                        <a:invGamma/>
                      </a:schemeClr>
                    </a:gs>
                    <a:gs pos="100000">
                      <a:schemeClr val="accent1">
                        <a:alpha val="0"/>
                      </a:schemeClr>
                    </a:gs>
                  </a:gsLst>
                  <a:lin ang="5400000" scaled="1"/>
                </a:gradFill>
                <a:ln w="9525">
                  <a:noFill/>
                  <a:round/>
                  <a:headEnd/>
                  <a:tailEnd/>
                </a:ln>
                <a:effec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r" eaLnBrk="1" hangingPunct="1">
                    <a:defRPr/>
                  </a:pPr>
                  <a:endParaRPr lang="zh-CN" altLang="en-US"/>
                </a:p>
              </p:txBody>
            </p:sp>
          </p:grpSp>
        </p:grpSp>
        <p:sp>
          <p:nvSpPr>
            <p:cNvPr id="16421" name="Text Box 23">
              <a:extLst>
                <a:ext uri="{FF2B5EF4-FFF2-40B4-BE49-F238E27FC236}">
                  <a16:creationId xmlns:a16="http://schemas.microsoft.com/office/drawing/2014/main" id="{2DC02F39-BFBE-46C1-AA85-695F67F01669}"/>
                </a:ext>
              </a:extLst>
            </p:cNvPr>
            <p:cNvSpPr txBox="1">
              <a:spLocks noChangeArrowheads="1"/>
            </p:cNvSpPr>
            <p:nvPr/>
          </p:nvSpPr>
          <p:spPr bwMode="white">
            <a:xfrm>
              <a:off x="1428" y="1295"/>
              <a:ext cx="2832"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spcBef>
                  <a:spcPct val="50000"/>
                </a:spcBef>
                <a:buClr>
                  <a:schemeClr val="tx1"/>
                </a:buClr>
                <a:buSzTx/>
                <a:buFontTx/>
                <a:buNone/>
              </a:pPr>
              <a:r>
                <a:rPr lang="zh-CN" altLang="en-US" b="1">
                  <a:solidFill>
                    <a:schemeClr val="bg1"/>
                  </a:solidFill>
                  <a:latin typeface="Arial" panose="020B0604020202020204" pitchFamily="34" charset="0"/>
                  <a:ea typeface="宋体" panose="02010600030101010101" pitchFamily="2" charset="-122"/>
                  <a:cs typeface="Arial" panose="020B0604020202020204" pitchFamily="34" charset="0"/>
                </a:rPr>
                <a:t>非税收入收缴管理    </a:t>
              </a:r>
            </a:p>
          </p:txBody>
        </p:sp>
        <p:pic>
          <p:nvPicPr>
            <p:cNvPr id="16422" name="Picture 30" descr="1">
              <a:extLst>
                <a:ext uri="{FF2B5EF4-FFF2-40B4-BE49-F238E27FC236}">
                  <a16:creationId xmlns:a16="http://schemas.microsoft.com/office/drawing/2014/main" id="{C048E0BA-B15E-4095-BDE0-A8E550374615}"/>
                </a:ext>
              </a:extLst>
            </p:cNvPr>
            <p:cNvPicPr>
              <a:picLocks noChangeAspect="1" noChangeArrowheads="1"/>
            </p:cNvPicPr>
            <p:nvPr/>
          </p:nvPicPr>
          <p:blipFill>
            <a:blip r:embed="rId2">
              <a:lum bright="-6000" contrast="24000"/>
              <a:extLst>
                <a:ext uri="{28A0092B-C50C-407E-A947-70E740481C1C}">
                  <a14:useLocalDpi xmlns:a14="http://schemas.microsoft.com/office/drawing/2010/main" val="0"/>
                </a:ext>
              </a:extLst>
            </a:blip>
            <a:srcRect l="42606" t="64474" r="19473"/>
            <a:stretch>
              <a:fillRect/>
            </a:stretch>
          </p:blipFill>
          <p:spPr bwMode="auto">
            <a:xfrm>
              <a:off x="975" y="1253"/>
              <a:ext cx="499" cy="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23" name="Text Box 32">
              <a:extLst>
                <a:ext uri="{FF2B5EF4-FFF2-40B4-BE49-F238E27FC236}">
                  <a16:creationId xmlns:a16="http://schemas.microsoft.com/office/drawing/2014/main" id="{477B9DFE-65FC-4E63-B6F1-F8720F764446}"/>
                </a:ext>
              </a:extLst>
            </p:cNvPr>
            <p:cNvSpPr txBox="1">
              <a:spLocks noChangeArrowheads="1"/>
            </p:cNvSpPr>
            <p:nvPr/>
          </p:nvSpPr>
          <p:spPr bwMode="white">
            <a:xfrm>
              <a:off x="1202" y="1295"/>
              <a:ext cx="24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lgn="ctr" eaLnBrk="1" hangingPunct="1">
                <a:spcBef>
                  <a:spcPct val="50000"/>
                </a:spcBef>
                <a:buClrTx/>
                <a:buSzTx/>
                <a:buFontTx/>
                <a:buNone/>
              </a:pPr>
              <a:r>
                <a:rPr lang="en-US" altLang="zh-CN" sz="2400" b="1">
                  <a:solidFill>
                    <a:schemeClr val="bg1"/>
                  </a:solidFill>
                  <a:latin typeface="Arial" panose="020B0604020202020204" pitchFamily="34" charset="0"/>
                  <a:ea typeface="宋体" panose="02010600030101010101" pitchFamily="2" charset="-122"/>
                  <a:cs typeface="Arial" panose="020B0604020202020204" pitchFamily="34" charset="0"/>
                </a:rPr>
                <a:t>1</a:t>
              </a:r>
            </a:p>
          </p:txBody>
        </p:sp>
      </p:grpSp>
      <p:grpSp>
        <p:nvGrpSpPr>
          <p:cNvPr id="53306" name="Group 58">
            <a:extLst>
              <a:ext uri="{FF2B5EF4-FFF2-40B4-BE49-F238E27FC236}">
                <a16:creationId xmlns:a16="http://schemas.microsoft.com/office/drawing/2014/main" id="{47706974-7003-4704-A256-5B24F1B4D8CF}"/>
              </a:ext>
            </a:extLst>
          </p:cNvPr>
          <p:cNvGrpSpPr>
            <a:grpSpLocks/>
          </p:cNvGrpSpPr>
          <p:nvPr/>
        </p:nvGrpSpPr>
        <p:grpSpPr bwMode="auto">
          <a:xfrm>
            <a:off x="1531938" y="4221163"/>
            <a:ext cx="5527675" cy="1020762"/>
            <a:chOff x="1020" y="2387"/>
            <a:chExt cx="3482" cy="643"/>
          </a:xfrm>
        </p:grpSpPr>
        <p:grpSp>
          <p:nvGrpSpPr>
            <p:cNvPr id="16412" name="Group 8">
              <a:extLst>
                <a:ext uri="{FF2B5EF4-FFF2-40B4-BE49-F238E27FC236}">
                  <a16:creationId xmlns:a16="http://schemas.microsoft.com/office/drawing/2014/main" id="{F46133EB-BB9D-4D78-BDCC-DCA604AB77F5}"/>
                </a:ext>
              </a:extLst>
            </p:cNvPr>
            <p:cNvGrpSpPr>
              <a:grpSpLocks/>
            </p:cNvGrpSpPr>
            <p:nvPr/>
          </p:nvGrpSpPr>
          <p:grpSpPr bwMode="auto">
            <a:xfrm>
              <a:off x="1156" y="2387"/>
              <a:ext cx="3346" cy="434"/>
              <a:chOff x="720" y="1392"/>
              <a:chExt cx="4058" cy="480"/>
            </a:xfrm>
          </p:grpSpPr>
          <p:sp>
            <p:nvSpPr>
              <p:cNvPr id="287753" name="AutoShape 9">
                <a:extLst>
                  <a:ext uri="{FF2B5EF4-FFF2-40B4-BE49-F238E27FC236}">
                    <a16:creationId xmlns:a16="http://schemas.microsoft.com/office/drawing/2014/main" id="{F06E553E-B78D-436B-8A56-BDDE85F16153}"/>
                  </a:ext>
                </a:extLst>
              </p:cNvPr>
              <p:cNvSpPr>
                <a:spLocks noChangeArrowheads="1"/>
              </p:cNvSpPr>
              <p:nvPr/>
            </p:nvSpPr>
            <p:spPr bwMode="gray">
              <a:xfrm>
                <a:off x="720" y="1392"/>
                <a:ext cx="4058" cy="480"/>
              </a:xfrm>
              <a:prstGeom prst="roundRect">
                <a:avLst>
                  <a:gd name="adj" fmla="val 17509"/>
                </a:avLst>
              </a:prstGeom>
              <a:gradFill rotWithShape="1">
                <a:gsLst>
                  <a:gs pos="0">
                    <a:schemeClr val="hlink"/>
                  </a:gs>
                  <a:gs pos="50000">
                    <a:schemeClr val="hlink">
                      <a:gamma/>
                      <a:shade val="92157"/>
                      <a:invGamma/>
                    </a:schemeClr>
                  </a:gs>
                  <a:gs pos="100000">
                    <a:schemeClr val="hlink"/>
                  </a:gs>
                </a:gsLst>
                <a:lin ang="5400000" scaled="1"/>
              </a:gradFill>
              <a:ln w="9525">
                <a:noFill/>
                <a:round/>
                <a:headEnd/>
                <a:tailEnd/>
              </a:ln>
              <a:effec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r" eaLnBrk="1" hangingPunct="1">
                  <a:defRPr/>
                </a:pPr>
                <a:endParaRPr lang="zh-CN" altLang="en-US"/>
              </a:p>
            </p:txBody>
          </p:sp>
          <p:grpSp>
            <p:nvGrpSpPr>
              <p:cNvPr id="16417" name="Group 10">
                <a:extLst>
                  <a:ext uri="{FF2B5EF4-FFF2-40B4-BE49-F238E27FC236}">
                    <a16:creationId xmlns:a16="http://schemas.microsoft.com/office/drawing/2014/main" id="{EC79015B-6CA5-4CD8-BD5D-3983DDC35FF0}"/>
                  </a:ext>
                </a:extLst>
              </p:cNvPr>
              <p:cNvGrpSpPr>
                <a:grpSpLocks/>
              </p:cNvGrpSpPr>
              <p:nvPr/>
            </p:nvGrpSpPr>
            <p:grpSpPr bwMode="auto">
              <a:xfrm>
                <a:off x="730" y="1407"/>
                <a:ext cx="4043" cy="444"/>
                <a:chOff x="744" y="1407"/>
                <a:chExt cx="3988" cy="444"/>
              </a:xfrm>
            </p:grpSpPr>
            <p:sp>
              <p:nvSpPr>
                <p:cNvPr id="287755" name="AutoShape 11">
                  <a:extLst>
                    <a:ext uri="{FF2B5EF4-FFF2-40B4-BE49-F238E27FC236}">
                      <a16:creationId xmlns:a16="http://schemas.microsoft.com/office/drawing/2014/main" id="{0923FFFE-3C52-49B0-97DD-E43A5AD448F7}"/>
                    </a:ext>
                  </a:extLst>
                </p:cNvPr>
                <p:cNvSpPr>
                  <a:spLocks noChangeArrowheads="1"/>
                </p:cNvSpPr>
                <p:nvPr/>
              </p:nvSpPr>
              <p:spPr bwMode="gray">
                <a:xfrm>
                  <a:off x="744" y="1736"/>
                  <a:ext cx="3988" cy="115"/>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w="9525">
                  <a:noFill/>
                  <a:round/>
                  <a:headEnd/>
                  <a:tailEnd/>
                </a:ln>
                <a:effec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r" eaLnBrk="1" hangingPunct="1">
                    <a:defRPr/>
                  </a:pPr>
                  <a:endParaRPr lang="zh-CN" altLang="en-US"/>
                </a:p>
              </p:txBody>
            </p:sp>
            <p:sp>
              <p:nvSpPr>
                <p:cNvPr id="287756" name="AutoShape 12">
                  <a:extLst>
                    <a:ext uri="{FF2B5EF4-FFF2-40B4-BE49-F238E27FC236}">
                      <a16:creationId xmlns:a16="http://schemas.microsoft.com/office/drawing/2014/main" id="{0654A861-FA81-42CA-96F0-3B04BB71D25A}"/>
                    </a:ext>
                  </a:extLst>
                </p:cNvPr>
                <p:cNvSpPr>
                  <a:spLocks noChangeArrowheads="1"/>
                </p:cNvSpPr>
                <p:nvPr/>
              </p:nvSpPr>
              <p:spPr bwMode="gray">
                <a:xfrm>
                  <a:off x="744" y="1407"/>
                  <a:ext cx="3988" cy="115"/>
                </a:xfrm>
                <a:prstGeom prst="roundRect">
                  <a:avLst>
                    <a:gd name="adj" fmla="val 50000"/>
                  </a:avLst>
                </a:prstGeom>
                <a:gradFill rotWithShape="1">
                  <a:gsLst>
                    <a:gs pos="0">
                      <a:schemeClr val="hlink">
                        <a:gamma/>
                        <a:tint val="0"/>
                        <a:invGamma/>
                      </a:schemeClr>
                    </a:gs>
                    <a:gs pos="100000">
                      <a:schemeClr val="hlink">
                        <a:alpha val="0"/>
                      </a:schemeClr>
                    </a:gs>
                  </a:gsLst>
                  <a:lin ang="5400000" scaled="1"/>
                </a:gradFill>
                <a:ln w="9525">
                  <a:noFill/>
                  <a:round/>
                  <a:headEnd/>
                  <a:tailEnd/>
                </a:ln>
                <a:effec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r" eaLnBrk="1" hangingPunct="1">
                    <a:defRPr/>
                  </a:pPr>
                  <a:endParaRPr lang="zh-CN" altLang="en-US"/>
                </a:p>
              </p:txBody>
            </p:sp>
          </p:grpSp>
        </p:grpSp>
        <p:sp>
          <p:nvSpPr>
            <p:cNvPr id="16413" name="Text Box 25">
              <a:extLst>
                <a:ext uri="{FF2B5EF4-FFF2-40B4-BE49-F238E27FC236}">
                  <a16:creationId xmlns:a16="http://schemas.microsoft.com/office/drawing/2014/main" id="{67A95489-BCE0-4D8F-AFD4-660AD201BF60}"/>
                </a:ext>
              </a:extLst>
            </p:cNvPr>
            <p:cNvSpPr txBox="1">
              <a:spLocks noChangeArrowheads="1"/>
            </p:cNvSpPr>
            <p:nvPr/>
          </p:nvSpPr>
          <p:spPr bwMode="white">
            <a:xfrm>
              <a:off x="1292" y="2451"/>
              <a:ext cx="2567"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lgn="ctr" eaLnBrk="1" hangingPunct="1">
                <a:spcBef>
                  <a:spcPct val="50000"/>
                </a:spcBef>
                <a:buClr>
                  <a:schemeClr val="tx1"/>
                </a:buClr>
                <a:buSzTx/>
                <a:buFontTx/>
                <a:buNone/>
              </a:pPr>
              <a:r>
                <a:rPr lang="zh-CN" altLang="en-US" b="1">
                  <a:solidFill>
                    <a:schemeClr val="bg1"/>
                  </a:solidFill>
                  <a:latin typeface="Arial" panose="020B0604020202020204" pitchFamily="34" charset="0"/>
                  <a:ea typeface="宋体" panose="02010600030101010101" pitchFamily="2" charset="-122"/>
                  <a:cs typeface="Arial" panose="020B0604020202020204" pitchFamily="34" charset="0"/>
                </a:rPr>
                <a:t>非税收入分成结算    </a:t>
              </a:r>
            </a:p>
          </p:txBody>
        </p:sp>
        <p:pic>
          <p:nvPicPr>
            <p:cNvPr id="16414" name="Picture 28" descr="1">
              <a:extLst>
                <a:ext uri="{FF2B5EF4-FFF2-40B4-BE49-F238E27FC236}">
                  <a16:creationId xmlns:a16="http://schemas.microsoft.com/office/drawing/2014/main" id="{846548A4-1587-459D-86F9-8A93CB0E4533}"/>
                </a:ext>
              </a:extLst>
            </p:cNvPr>
            <p:cNvPicPr>
              <a:picLocks noChangeAspect="1" noChangeArrowheads="1"/>
            </p:cNvPicPr>
            <p:nvPr/>
          </p:nvPicPr>
          <p:blipFill>
            <a:blip r:embed="rId2">
              <a:lum bright="-6000" contrast="24000"/>
              <a:extLst>
                <a:ext uri="{28A0092B-C50C-407E-A947-70E740481C1C}">
                  <a14:useLocalDpi xmlns:a14="http://schemas.microsoft.com/office/drawing/2010/main" val="0"/>
                </a:ext>
              </a:extLst>
            </a:blip>
            <a:srcRect l="42606" t="64474" r="19473"/>
            <a:stretch>
              <a:fillRect/>
            </a:stretch>
          </p:blipFill>
          <p:spPr bwMode="auto">
            <a:xfrm>
              <a:off x="1020" y="2432"/>
              <a:ext cx="499" cy="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15" name="Text Box 34">
              <a:extLst>
                <a:ext uri="{FF2B5EF4-FFF2-40B4-BE49-F238E27FC236}">
                  <a16:creationId xmlns:a16="http://schemas.microsoft.com/office/drawing/2014/main" id="{D65439B4-4E5C-4D79-9ED6-0AAC3DDF6AAA}"/>
                </a:ext>
              </a:extLst>
            </p:cNvPr>
            <p:cNvSpPr txBox="1">
              <a:spLocks noChangeArrowheads="1"/>
            </p:cNvSpPr>
            <p:nvPr/>
          </p:nvSpPr>
          <p:spPr bwMode="white">
            <a:xfrm>
              <a:off x="1233" y="2478"/>
              <a:ext cx="24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lgn="ctr" eaLnBrk="1" hangingPunct="1">
                <a:spcBef>
                  <a:spcPct val="50000"/>
                </a:spcBef>
                <a:buClrTx/>
                <a:buSzTx/>
                <a:buFontTx/>
                <a:buNone/>
              </a:pPr>
              <a:r>
                <a:rPr lang="en-US" altLang="zh-CN" sz="2400" b="1">
                  <a:solidFill>
                    <a:schemeClr val="bg1"/>
                  </a:solidFill>
                  <a:latin typeface="Arial" panose="020B0604020202020204" pitchFamily="34" charset="0"/>
                  <a:ea typeface="宋体" panose="02010600030101010101" pitchFamily="2" charset="-122"/>
                  <a:cs typeface="Arial" panose="020B0604020202020204" pitchFamily="34" charset="0"/>
                </a:rPr>
                <a:t>4</a:t>
              </a:r>
            </a:p>
          </p:txBody>
        </p:sp>
      </p:grpSp>
      <p:grpSp>
        <p:nvGrpSpPr>
          <p:cNvPr id="53305" name="Group 57">
            <a:extLst>
              <a:ext uri="{FF2B5EF4-FFF2-40B4-BE49-F238E27FC236}">
                <a16:creationId xmlns:a16="http://schemas.microsoft.com/office/drawing/2014/main" id="{A8CECBE0-BED7-4AAE-BC49-662904A3C62C}"/>
              </a:ext>
            </a:extLst>
          </p:cNvPr>
          <p:cNvGrpSpPr>
            <a:grpSpLocks/>
          </p:cNvGrpSpPr>
          <p:nvPr/>
        </p:nvGrpSpPr>
        <p:grpSpPr bwMode="auto">
          <a:xfrm>
            <a:off x="1562100" y="3189288"/>
            <a:ext cx="5462588" cy="1136650"/>
            <a:chOff x="1025" y="1817"/>
            <a:chExt cx="3441" cy="710"/>
          </a:xfrm>
        </p:grpSpPr>
        <p:pic>
          <p:nvPicPr>
            <p:cNvPr id="16403" name="Picture 29" descr="1">
              <a:extLst>
                <a:ext uri="{FF2B5EF4-FFF2-40B4-BE49-F238E27FC236}">
                  <a16:creationId xmlns:a16="http://schemas.microsoft.com/office/drawing/2014/main" id="{5347D4AF-5BD6-47B4-8DE0-F5A4B97385C9}"/>
                </a:ext>
              </a:extLst>
            </p:cNvPr>
            <p:cNvPicPr>
              <a:picLocks noChangeAspect="1" noChangeArrowheads="1"/>
            </p:cNvPicPr>
            <p:nvPr/>
          </p:nvPicPr>
          <p:blipFill>
            <a:blip r:embed="rId2">
              <a:lum bright="-6000" contrast="24000"/>
              <a:extLst>
                <a:ext uri="{28A0092B-C50C-407E-A947-70E740481C1C}">
                  <a14:useLocalDpi xmlns:a14="http://schemas.microsoft.com/office/drawing/2010/main" val="0"/>
                </a:ext>
              </a:extLst>
            </a:blip>
            <a:srcRect l="42606" t="64474" r="19473"/>
            <a:stretch>
              <a:fillRect/>
            </a:stretch>
          </p:blipFill>
          <p:spPr bwMode="auto">
            <a:xfrm>
              <a:off x="1030" y="1929"/>
              <a:ext cx="499" cy="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404" name="Group 3">
              <a:extLst>
                <a:ext uri="{FF2B5EF4-FFF2-40B4-BE49-F238E27FC236}">
                  <a16:creationId xmlns:a16="http://schemas.microsoft.com/office/drawing/2014/main" id="{75C15069-3A41-4F1D-A9A6-CD2696D8E9F0}"/>
                </a:ext>
              </a:extLst>
            </p:cNvPr>
            <p:cNvGrpSpPr>
              <a:grpSpLocks/>
            </p:cNvGrpSpPr>
            <p:nvPr/>
          </p:nvGrpSpPr>
          <p:grpSpPr bwMode="auto">
            <a:xfrm>
              <a:off x="1146" y="1817"/>
              <a:ext cx="3320" cy="434"/>
              <a:chOff x="720" y="1392"/>
              <a:chExt cx="4058" cy="480"/>
            </a:xfrm>
          </p:grpSpPr>
          <p:sp>
            <p:nvSpPr>
              <p:cNvPr id="16408" name="AutoShape 4">
                <a:extLst>
                  <a:ext uri="{FF2B5EF4-FFF2-40B4-BE49-F238E27FC236}">
                    <a16:creationId xmlns:a16="http://schemas.microsoft.com/office/drawing/2014/main" id="{22CC2536-A6EB-4B33-A6F5-8356F3A774FE}"/>
                  </a:ext>
                </a:extLst>
              </p:cNvPr>
              <p:cNvSpPr>
                <a:spLocks noChangeArrowheads="1"/>
              </p:cNvSpPr>
              <p:nvPr/>
            </p:nvSpPr>
            <p:spPr bwMode="gray">
              <a:xfrm>
                <a:off x="720" y="1392"/>
                <a:ext cx="4058" cy="480"/>
              </a:xfrm>
              <a:prstGeom prst="roundRect">
                <a:avLst>
                  <a:gd name="adj" fmla="val 17509"/>
                </a:avLst>
              </a:pr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lgn="r" eaLnBrk="1" hangingPunct="1">
                  <a:spcBef>
                    <a:spcPct val="0"/>
                  </a:spcBef>
                  <a:buClrTx/>
                  <a:buSzTx/>
                  <a:buFontTx/>
                  <a:buNone/>
                </a:pPr>
                <a:endParaRPr lang="zh-CN" altLang="en-US" sz="1800">
                  <a:latin typeface="Arial" panose="020B0604020202020204" pitchFamily="34" charset="0"/>
                  <a:ea typeface="宋体" panose="02010600030101010101" pitchFamily="2" charset="-122"/>
                </a:endParaRPr>
              </a:p>
            </p:txBody>
          </p:sp>
          <p:grpSp>
            <p:nvGrpSpPr>
              <p:cNvPr id="16409" name="Group 5">
                <a:extLst>
                  <a:ext uri="{FF2B5EF4-FFF2-40B4-BE49-F238E27FC236}">
                    <a16:creationId xmlns:a16="http://schemas.microsoft.com/office/drawing/2014/main" id="{308A4912-949A-4A91-9C2C-5C10C152997F}"/>
                  </a:ext>
                </a:extLst>
              </p:cNvPr>
              <p:cNvGrpSpPr>
                <a:grpSpLocks/>
              </p:cNvGrpSpPr>
              <p:nvPr/>
            </p:nvGrpSpPr>
            <p:grpSpPr bwMode="auto">
              <a:xfrm>
                <a:off x="730" y="1407"/>
                <a:ext cx="4043" cy="444"/>
                <a:chOff x="744" y="1407"/>
                <a:chExt cx="3988" cy="444"/>
              </a:xfrm>
            </p:grpSpPr>
            <p:sp>
              <p:nvSpPr>
                <p:cNvPr id="287750" name="AutoShape 6">
                  <a:extLst>
                    <a:ext uri="{FF2B5EF4-FFF2-40B4-BE49-F238E27FC236}">
                      <a16:creationId xmlns:a16="http://schemas.microsoft.com/office/drawing/2014/main" id="{EB37BEC7-32BE-4401-88FF-CA05292C026D}"/>
                    </a:ext>
                  </a:extLst>
                </p:cNvPr>
                <p:cNvSpPr>
                  <a:spLocks noChangeArrowheads="1"/>
                </p:cNvSpPr>
                <p:nvPr/>
              </p:nvSpPr>
              <p:spPr bwMode="gray">
                <a:xfrm>
                  <a:off x="744" y="1736"/>
                  <a:ext cx="3988" cy="115"/>
                </a:xfrm>
                <a:prstGeom prst="roundRect">
                  <a:avLst>
                    <a:gd name="adj" fmla="val 50000"/>
                  </a:avLst>
                </a:prstGeom>
                <a:gradFill rotWithShape="1">
                  <a:gsLst>
                    <a:gs pos="0">
                      <a:schemeClr val="accent2">
                        <a:alpha val="0"/>
                      </a:schemeClr>
                    </a:gs>
                    <a:gs pos="100000">
                      <a:schemeClr val="accent2">
                        <a:gamma/>
                        <a:tint val="0"/>
                        <a:invGamma/>
                      </a:schemeClr>
                    </a:gs>
                  </a:gsLst>
                  <a:lin ang="5400000" scaled="1"/>
                </a:gradFill>
                <a:ln w="9525">
                  <a:noFill/>
                  <a:round/>
                  <a:headEnd/>
                  <a:tailEnd/>
                </a:ln>
                <a:effec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r" eaLnBrk="1" hangingPunct="1">
                    <a:defRPr/>
                  </a:pPr>
                  <a:endParaRPr lang="zh-CN" altLang="en-US"/>
                </a:p>
              </p:txBody>
            </p:sp>
            <p:sp>
              <p:nvSpPr>
                <p:cNvPr id="287751" name="AutoShape 7">
                  <a:extLst>
                    <a:ext uri="{FF2B5EF4-FFF2-40B4-BE49-F238E27FC236}">
                      <a16:creationId xmlns:a16="http://schemas.microsoft.com/office/drawing/2014/main" id="{6F315309-1CBA-4975-8E79-03A061A9A5CE}"/>
                    </a:ext>
                  </a:extLst>
                </p:cNvPr>
                <p:cNvSpPr>
                  <a:spLocks noChangeArrowheads="1"/>
                </p:cNvSpPr>
                <p:nvPr/>
              </p:nvSpPr>
              <p:spPr bwMode="gray">
                <a:xfrm>
                  <a:off x="744" y="1407"/>
                  <a:ext cx="3988" cy="115"/>
                </a:xfrm>
                <a:prstGeom prst="roundRect">
                  <a:avLst>
                    <a:gd name="adj" fmla="val 50000"/>
                  </a:avLst>
                </a:prstGeom>
                <a:gradFill rotWithShape="1">
                  <a:gsLst>
                    <a:gs pos="0">
                      <a:schemeClr val="accent2">
                        <a:gamma/>
                        <a:tint val="0"/>
                        <a:invGamma/>
                      </a:schemeClr>
                    </a:gs>
                    <a:gs pos="100000">
                      <a:schemeClr val="accent2">
                        <a:alpha val="0"/>
                      </a:schemeClr>
                    </a:gs>
                  </a:gsLst>
                  <a:lin ang="5400000" scaled="1"/>
                </a:gradFill>
                <a:ln w="9525">
                  <a:noFill/>
                  <a:round/>
                  <a:headEnd/>
                  <a:tailEnd/>
                </a:ln>
                <a:effec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r" eaLnBrk="1" hangingPunct="1">
                    <a:defRPr/>
                  </a:pPr>
                  <a:endParaRPr lang="zh-CN" altLang="en-US"/>
                </a:p>
              </p:txBody>
            </p:sp>
          </p:grpSp>
        </p:grpSp>
        <p:sp>
          <p:nvSpPr>
            <p:cNvPr id="16405" name="Text Box 24">
              <a:extLst>
                <a:ext uri="{FF2B5EF4-FFF2-40B4-BE49-F238E27FC236}">
                  <a16:creationId xmlns:a16="http://schemas.microsoft.com/office/drawing/2014/main" id="{6FCEF126-7586-405A-AB8C-4AACA66FF63E}"/>
                </a:ext>
              </a:extLst>
            </p:cNvPr>
            <p:cNvSpPr txBox="1">
              <a:spLocks noChangeArrowheads="1"/>
            </p:cNvSpPr>
            <p:nvPr/>
          </p:nvSpPr>
          <p:spPr bwMode="white">
            <a:xfrm>
              <a:off x="1383" y="1860"/>
              <a:ext cx="285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spcBef>
                  <a:spcPct val="50000"/>
                </a:spcBef>
                <a:buClr>
                  <a:schemeClr val="tx1"/>
                </a:buClr>
                <a:buSzTx/>
                <a:buFontTx/>
                <a:buNone/>
              </a:pPr>
              <a:r>
                <a:rPr lang="zh-CN" altLang="en-US" b="1">
                  <a:solidFill>
                    <a:schemeClr val="bg1"/>
                  </a:solidFill>
                  <a:latin typeface="Arial" panose="020B0604020202020204" pitchFamily="34" charset="0"/>
                  <a:ea typeface="宋体" panose="02010600030101010101" pitchFamily="2" charset="-122"/>
                  <a:cs typeface="Arial" panose="020B0604020202020204" pitchFamily="34" charset="0"/>
                </a:rPr>
                <a:t>非税收入资金管理    </a:t>
              </a:r>
            </a:p>
          </p:txBody>
        </p:sp>
        <p:sp>
          <p:nvSpPr>
            <p:cNvPr id="16406" name="Text Box 33">
              <a:extLst>
                <a:ext uri="{FF2B5EF4-FFF2-40B4-BE49-F238E27FC236}">
                  <a16:creationId xmlns:a16="http://schemas.microsoft.com/office/drawing/2014/main" id="{1FDC087D-7518-4972-97D9-7BA9EE233F98}"/>
                </a:ext>
              </a:extLst>
            </p:cNvPr>
            <p:cNvSpPr txBox="1">
              <a:spLocks noChangeArrowheads="1"/>
            </p:cNvSpPr>
            <p:nvPr/>
          </p:nvSpPr>
          <p:spPr bwMode="white">
            <a:xfrm>
              <a:off x="1233" y="1872"/>
              <a:ext cx="23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lgn="ctr" eaLnBrk="1" hangingPunct="1">
                <a:spcBef>
                  <a:spcPct val="50000"/>
                </a:spcBef>
                <a:buClrTx/>
                <a:buSzTx/>
                <a:buFontTx/>
                <a:buNone/>
              </a:pPr>
              <a:r>
                <a:rPr lang="en-US" altLang="zh-CN" sz="2400" b="1">
                  <a:solidFill>
                    <a:schemeClr val="bg1"/>
                  </a:solidFill>
                  <a:latin typeface="Arial" panose="020B0604020202020204" pitchFamily="34" charset="0"/>
                  <a:ea typeface="宋体" panose="02010600030101010101" pitchFamily="2" charset="-122"/>
                  <a:cs typeface="Arial" panose="020B0604020202020204" pitchFamily="34" charset="0"/>
                </a:rPr>
                <a:t>3</a:t>
              </a:r>
            </a:p>
          </p:txBody>
        </p:sp>
        <p:pic>
          <p:nvPicPr>
            <p:cNvPr id="16407" name="Picture 30" descr="1">
              <a:extLst>
                <a:ext uri="{FF2B5EF4-FFF2-40B4-BE49-F238E27FC236}">
                  <a16:creationId xmlns:a16="http://schemas.microsoft.com/office/drawing/2014/main" id="{88F42DB5-96D2-4418-81C0-A57969670508}"/>
                </a:ext>
              </a:extLst>
            </p:cNvPr>
            <p:cNvPicPr>
              <a:picLocks noChangeAspect="1" noChangeArrowheads="1"/>
            </p:cNvPicPr>
            <p:nvPr/>
          </p:nvPicPr>
          <p:blipFill>
            <a:blip r:embed="rId2">
              <a:lum bright="-6000" contrast="24000"/>
              <a:extLst>
                <a:ext uri="{28A0092B-C50C-407E-A947-70E740481C1C}">
                  <a14:useLocalDpi xmlns:a14="http://schemas.microsoft.com/office/drawing/2010/main" val="0"/>
                </a:ext>
              </a:extLst>
            </a:blip>
            <a:srcRect l="42606" t="64474" r="19473"/>
            <a:stretch>
              <a:fillRect/>
            </a:stretch>
          </p:blipFill>
          <p:spPr bwMode="auto">
            <a:xfrm>
              <a:off x="1025" y="1831"/>
              <a:ext cx="499" cy="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2" name="Group 57">
            <a:extLst>
              <a:ext uri="{FF2B5EF4-FFF2-40B4-BE49-F238E27FC236}">
                <a16:creationId xmlns:a16="http://schemas.microsoft.com/office/drawing/2014/main" id="{CBA17395-8244-4131-A3F7-3B168D5AC67C}"/>
              </a:ext>
            </a:extLst>
          </p:cNvPr>
          <p:cNvGrpSpPr>
            <a:grpSpLocks/>
          </p:cNvGrpSpPr>
          <p:nvPr/>
        </p:nvGrpSpPr>
        <p:grpSpPr bwMode="auto">
          <a:xfrm>
            <a:off x="1571625" y="2189163"/>
            <a:ext cx="5470525" cy="1158875"/>
            <a:chOff x="1020" y="1797"/>
            <a:chExt cx="3446" cy="730"/>
          </a:xfrm>
        </p:grpSpPr>
        <p:pic>
          <p:nvPicPr>
            <p:cNvPr id="16394" name="Picture 29" descr="1">
              <a:extLst>
                <a:ext uri="{FF2B5EF4-FFF2-40B4-BE49-F238E27FC236}">
                  <a16:creationId xmlns:a16="http://schemas.microsoft.com/office/drawing/2014/main" id="{31BF78C3-5B90-473C-9A40-D4A23E968C5E}"/>
                </a:ext>
              </a:extLst>
            </p:cNvPr>
            <p:cNvPicPr>
              <a:picLocks noChangeAspect="1" noChangeArrowheads="1"/>
            </p:cNvPicPr>
            <p:nvPr/>
          </p:nvPicPr>
          <p:blipFill>
            <a:blip r:embed="rId2">
              <a:lum bright="-6000" contrast="24000"/>
              <a:extLst>
                <a:ext uri="{28A0092B-C50C-407E-A947-70E740481C1C}">
                  <a14:useLocalDpi xmlns:a14="http://schemas.microsoft.com/office/drawing/2010/main" val="0"/>
                </a:ext>
              </a:extLst>
            </a:blip>
            <a:srcRect l="42606" t="64474" r="19473"/>
            <a:stretch>
              <a:fillRect/>
            </a:stretch>
          </p:blipFill>
          <p:spPr bwMode="auto">
            <a:xfrm>
              <a:off x="1030" y="1929"/>
              <a:ext cx="499" cy="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395" name="Group 3">
              <a:extLst>
                <a:ext uri="{FF2B5EF4-FFF2-40B4-BE49-F238E27FC236}">
                  <a16:creationId xmlns:a16="http://schemas.microsoft.com/office/drawing/2014/main" id="{3BC05598-8F4B-4832-AFEC-BDB564EFC5BE}"/>
                </a:ext>
              </a:extLst>
            </p:cNvPr>
            <p:cNvGrpSpPr>
              <a:grpSpLocks/>
            </p:cNvGrpSpPr>
            <p:nvPr/>
          </p:nvGrpSpPr>
          <p:grpSpPr bwMode="auto">
            <a:xfrm>
              <a:off x="1146" y="1817"/>
              <a:ext cx="3320" cy="434"/>
              <a:chOff x="720" y="1392"/>
              <a:chExt cx="4058" cy="480"/>
            </a:xfrm>
          </p:grpSpPr>
          <p:sp>
            <p:nvSpPr>
              <p:cNvPr id="58" name="AutoShape 4">
                <a:extLst>
                  <a:ext uri="{FF2B5EF4-FFF2-40B4-BE49-F238E27FC236}">
                    <a16:creationId xmlns:a16="http://schemas.microsoft.com/office/drawing/2014/main" id="{5B9A688D-EC31-4D5D-B1B8-AF9417FE1216}"/>
                  </a:ext>
                </a:extLst>
              </p:cNvPr>
              <p:cNvSpPr>
                <a:spLocks noChangeArrowheads="1"/>
              </p:cNvSpPr>
              <p:nvPr/>
            </p:nvSpPr>
            <p:spPr bwMode="gray">
              <a:xfrm>
                <a:off x="720" y="1392"/>
                <a:ext cx="4058" cy="480"/>
              </a:xfrm>
              <a:prstGeom prst="roundRect">
                <a:avLst>
                  <a:gd name="adj" fmla="val 17509"/>
                </a:avLst>
              </a:prstGeom>
              <a:gradFill rotWithShape="1">
                <a:gsLst>
                  <a:gs pos="0">
                    <a:schemeClr val="accent2"/>
                  </a:gs>
                  <a:gs pos="50000">
                    <a:schemeClr val="accent2">
                      <a:gamma/>
                      <a:shade val="92157"/>
                      <a:invGamma/>
                    </a:schemeClr>
                  </a:gs>
                  <a:gs pos="100000">
                    <a:schemeClr val="accent2"/>
                  </a:gs>
                </a:gsLst>
                <a:lin ang="5400000" scaled="1"/>
              </a:gradFill>
              <a:ln w="9525">
                <a:noFill/>
                <a:round/>
                <a:headEnd/>
                <a:tailEnd/>
              </a:ln>
              <a:effec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r" eaLnBrk="1" hangingPunct="1">
                  <a:defRPr/>
                </a:pPr>
                <a:endParaRPr lang="zh-CN" altLang="en-US"/>
              </a:p>
            </p:txBody>
          </p:sp>
          <p:grpSp>
            <p:nvGrpSpPr>
              <p:cNvPr id="16400" name="Group 5">
                <a:extLst>
                  <a:ext uri="{FF2B5EF4-FFF2-40B4-BE49-F238E27FC236}">
                    <a16:creationId xmlns:a16="http://schemas.microsoft.com/office/drawing/2014/main" id="{54843BA6-C216-44A0-A206-3A83C98D784C}"/>
                  </a:ext>
                </a:extLst>
              </p:cNvPr>
              <p:cNvGrpSpPr>
                <a:grpSpLocks/>
              </p:cNvGrpSpPr>
              <p:nvPr/>
            </p:nvGrpSpPr>
            <p:grpSpPr bwMode="auto">
              <a:xfrm>
                <a:off x="730" y="1407"/>
                <a:ext cx="4043" cy="444"/>
                <a:chOff x="744" y="1407"/>
                <a:chExt cx="3988" cy="444"/>
              </a:xfrm>
            </p:grpSpPr>
            <p:sp>
              <p:nvSpPr>
                <p:cNvPr id="60" name="AutoShape 6">
                  <a:extLst>
                    <a:ext uri="{FF2B5EF4-FFF2-40B4-BE49-F238E27FC236}">
                      <a16:creationId xmlns:a16="http://schemas.microsoft.com/office/drawing/2014/main" id="{3478B738-6B58-47D5-9DCE-EC7F6E74CDE9}"/>
                    </a:ext>
                  </a:extLst>
                </p:cNvPr>
                <p:cNvSpPr>
                  <a:spLocks noChangeArrowheads="1"/>
                </p:cNvSpPr>
                <p:nvPr/>
              </p:nvSpPr>
              <p:spPr bwMode="gray">
                <a:xfrm>
                  <a:off x="744" y="1736"/>
                  <a:ext cx="3988" cy="115"/>
                </a:xfrm>
                <a:prstGeom prst="roundRect">
                  <a:avLst>
                    <a:gd name="adj" fmla="val 50000"/>
                  </a:avLst>
                </a:prstGeom>
                <a:gradFill rotWithShape="1">
                  <a:gsLst>
                    <a:gs pos="0">
                      <a:schemeClr val="accent2">
                        <a:alpha val="0"/>
                      </a:schemeClr>
                    </a:gs>
                    <a:gs pos="100000">
                      <a:schemeClr val="accent2">
                        <a:gamma/>
                        <a:tint val="0"/>
                        <a:invGamma/>
                      </a:schemeClr>
                    </a:gs>
                  </a:gsLst>
                  <a:lin ang="5400000" scaled="1"/>
                </a:gradFill>
                <a:ln w="9525">
                  <a:noFill/>
                  <a:round/>
                  <a:headEnd/>
                  <a:tailEnd/>
                </a:ln>
                <a:effec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r" eaLnBrk="1" hangingPunct="1">
                    <a:defRPr/>
                  </a:pPr>
                  <a:endParaRPr lang="zh-CN" altLang="en-US"/>
                </a:p>
              </p:txBody>
            </p:sp>
            <p:sp>
              <p:nvSpPr>
                <p:cNvPr id="61" name="AutoShape 7">
                  <a:extLst>
                    <a:ext uri="{FF2B5EF4-FFF2-40B4-BE49-F238E27FC236}">
                      <a16:creationId xmlns:a16="http://schemas.microsoft.com/office/drawing/2014/main" id="{9450B591-C262-407B-9EB2-99AD415B0299}"/>
                    </a:ext>
                  </a:extLst>
                </p:cNvPr>
                <p:cNvSpPr>
                  <a:spLocks noChangeArrowheads="1"/>
                </p:cNvSpPr>
                <p:nvPr/>
              </p:nvSpPr>
              <p:spPr bwMode="gray">
                <a:xfrm>
                  <a:off x="744" y="1407"/>
                  <a:ext cx="3988" cy="115"/>
                </a:xfrm>
                <a:prstGeom prst="roundRect">
                  <a:avLst>
                    <a:gd name="adj" fmla="val 50000"/>
                  </a:avLst>
                </a:prstGeom>
                <a:gradFill rotWithShape="1">
                  <a:gsLst>
                    <a:gs pos="0">
                      <a:schemeClr val="accent2">
                        <a:gamma/>
                        <a:tint val="0"/>
                        <a:invGamma/>
                      </a:schemeClr>
                    </a:gs>
                    <a:gs pos="100000">
                      <a:schemeClr val="accent2">
                        <a:alpha val="0"/>
                      </a:schemeClr>
                    </a:gs>
                  </a:gsLst>
                  <a:lin ang="5400000" scaled="1"/>
                </a:gradFill>
                <a:ln w="9525">
                  <a:noFill/>
                  <a:round/>
                  <a:headEnd/>
                  <a:tailEnd/>
                </a:ln>
                <a:effec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r" eaLnBrk="1" hangingPunct="1">
                    <a:defRPr/>
                  </a:pPr>
                  <a:endParaRPr lang="zh-CN" altLang="en-US"/>
                </a:p>
              </p:txBody>
            </p:sp>
          </p:grpSp>
        </p:grpSp>
        <p:sp>
          <p:nvSpPr>
            <p:cNvPr id="16396" name="Text Box 24">
              <a:extLst>
                <a:ext uri="{FF2B5EF4-FFF2-40B4-BE49-F238E27FC236}">
                  <a16:creationId xmlns:a16="http://schemas.microsoft.com/office/drawing/2014/main" id="{4FD056A6-E48E-4BDA-89FC-F7F748BCC84A}"/>
                </a:ext>
              </a:extLst>
            </p:cNvPr>
            <p:cNvSpPr txBox="1">
              <a:spLocks noChangeArrowheads="1"/>
            </p:cNvSpPr>
            <p:nvPr/>
          </p:nvSpPr>
          <p:spPr bwMode="white">
            <a:xfrm>
              <a:off x="1383" y="1860"/>
              <a:ext cx="285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spcBef>
                  <a:spcPct val="50000"/>
                </a:spcBef>
                <a:buClr>
                  <a:schemeClr val="tx1"/>
                </a:buClr>
                <a:buSzTx/>
                <a:buFontTx/>
                <a:buNone/>
              </a:pPr>
              <a:r>
                <a:rPr lang="zh-CN" altLang="en-US" b="1">
                  <a:solidFill>
                    <a:schemeClr val="bg1"/>
                  </a:solidFill>
                  <a:latin typeface="Arial" panose="020B0604020202020204" pitchFamily="34" charset="0"/>
                  <a:ea typeface="宋体" panose="02010600030101010101" pitchFamily="2" charset="-122"/>
                  <a:cs typeface="Arial" panose="020B0604020202020204" pitchFamily="34" charset="0"/>
                </a:rPr>
                <a:t>非税收入收缴模式    </a:t>
              </a:r>
            </a:p>
          </p:txBody>
        </p:sp>
        <p:sp>
          <p:nvSpPr>
            <p:cNvPr id="16397" name="Text Box 33">
              <a:extLst>
                <a:ext uri="{FF2B5EF4-FFF2-40B4-BE49-F238E27FC236}">
                  <a16:creationId xmlns:a16="http://schemas.microsoft.com/office/drawing/2014/main" id="{DE271B67-6054-4FCC-899B-64980F6CD17C}"/>
                </a:ext>
              </a:extLst>
            </p:cNvPr>
            <p:cNvSpPr txBox="1">
              <a:spLocks noChangeArrowheads="1"/>
            </p:cNvSpPr>
            <p:nvPr/>
          </p:nvSpPr>
          <p:spPr bwMode="white">
            <a:xfrm>
              <a:off x="1233" y="1872"/>
              <a:ext cx="23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lgn="ctr" eaLnBrk="1" hangingPunct="1">
                <a:spcBef>
                  <a:spcPct val="50000"/>
                </a:spcBef>
                <a:buClrTx/>
                <a:buSzTx/>
                <a:buFontTx/>
                <a:buNone/>
              </a:pPr>
              <a:r>
                <a:rPr lang="en-US" altLang="zh-CN" sz="2400" b="1">
                  <a:solidFill>
                    <a:schemeClr val="bg1"/>
                  </a:solidFill>
                  <a:latin typeface="Arial" panose="020B0604020202020204" pitchFamily="34" charset="0"/>
                  <a:ea typeface="宋体" panose="02010600030101010101" pitchFamily="2" charset="-122"/>
                  <a:cs typeface="Arial" panose="020B0604020202020204" pitchFamily="34" charset="0"/>
                </a:rPr>
                <a:t>2</a:t>
              </a:r>
            </a:p>
          </p:txBody>
        </p:sp>
        <p:pic>
          <p:nvPicPr>
            <p:cNvPr id="16398" name="Picture 30" descr="1">
              <a:extLst>
                <a:ext uri="{FF2B5EF4-FFF2-40B4-BE49-F238E27FC236}">
                  <a16:creationId xmlns:a16="http://schemas.microsoft.com/office/drawing/2014/main" id="{9E3F8328-3494-48BC-A2F6-FFAA8E534891}"/>
                </a:ext>
              </a:extLst>
            </p:cNvPr>
            <p:cNvPicPr>
              <a:picLocks noChangeAspect="1" noChangeArrowheads="1"/>
            </p:cNvPicPr>
            <p:nvPr/>
          </p:nvPicPr>
          <p:blipFill>
            <a:blip r:embed="rId2">
              <a:lum bright="-6000" contrast="24000"/>
              <a:extLst>
                <a:ext uri="{28A0092B-C50C-407E-A947-70E740481C1C}">
                  <a14:useLocalDpi xmlns:a14="http://schemas.microsoft.com/office/drawing/2010/main" val="0"/>
                </a:ext>
              </a:extLst>
            </a:blip>
            <a:srcRect l="42606" t="64474" r="19473"/>
            <a:stretch>
              <a:fillRect/>
            </a:stretch>
          </p:blipFill>
          <p:spPr bwMode="auto">
            <a:xfrm>
              <a:off x="1020" y="1797"/>
              <a:ext cx="499" cy="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53304"/>
                                        </p:tgtEl>
                                        <p:attrNameLst>
                                          <p:attrName>style.visibility</p:attrName>
                                        </p:attrNameLst>
                                      </p:cBhvr>
                                      <p:to>
                                        <p:strVal val="visible"/>
                                      </p:to>
                                    </p:set>
                                    <p:animEffect transition="in" filter="slide(fromBottom)">
                                      <p:cBhvr>
                                        <p:cTn id="7" dur="500"/>
                                        <p:tgtEl>
                                          <p:spTgt spid="53304"/>
                                        </p:tgtEl>
                                      </p:cBhvr>
                                    </p:animEffect>
                                  </p:childTnLst>
                                </p:cTn>
                              </p:par>
                            </p:childTnLst>
                          </p:cTn>
                        </p:par>
                        <p:par>
                          <p:cTn id="8" fill="hold" nodeType="afterGroup">
                            <p:stCondLst>
                              <p:cond delay="500"/>
                            </p:stCondLst>
                            <p:childTnLst>
                              <p:par>
                                <p:cTn id="9" presetID="12" presetClass="entr" presetSubtype="4" fill="hold" nodeType="afterEffect">
                                  <p:stCondLst>
                                    <p:cond delay="0"/>
                                  </p:stCondLst>
                                  <p:childTnLst>
                                    <p:set>
                                      <p:cBhvr>
                                        <p:cTn id="10" dur="1" fill="hold">
                                          <p:stCondLst>
                                            <p:cond delay="0"/>
                                          </p:stCondLst>
                                        </p:cTn>
                                        <p:tgtEl>
                                          <p:spTgt spid="53305"/>
                                        </p:tgtEl>
                                        <p:attrNameLst>
                                          <p:attrName>style.visibility</p:attrName>
                                        </p:attrNameLst>
                                      </p:cBhvr>
                                      <p:to>
                                        <p:strVal val="visible"/>
                                      </p:to>
                                    </p:set>
                                    <p:animEffect transition="in" filter="slide(fromBottom)">
                                      <p:cBhvr>
                                        <p:cTn id="11" dur="500"/>
                                        <p:tgtEl>
                                          <p:spTgt spid="53305"/>
                                        </p:tgtEl>
                                      </p:cBhvr>
                                    </p:animEffect>
                                  </p:childTnLst>
                                </p:cTn>
                              </p:par>
                            </p:childTnLst>
                          </p:cTn>
                        </p:par>
                        <p:par>
                          <p:cTn id="12" fill="hold" nodeType="afterGroup">
                            <p:stCondLst>
                              <p:cond delay="1000"/>
                            </p:stCondLst>
                            <p:childTnLst>
                              <p:par>
                                <p:cTn id="13" presetID="12" presetClass="entr" presetSubtype="4" fill="hold" nodeType="afterEffect">
                                  <p:stCondLst>
                                    <p:cond delay="0"/>
                                  </p:stCondLst>
                                  <p:childTnLst>
                                    <p:set>
                                      <p:cBhvr>
                                        <p:cTn id="14" dur="1" fill="hold">
                                          <p:stCondLst>
                                            <p:cond delay="0"/>
                                          </p:stCondLst>
                                        </p:cTn>
                                        <p:tgtEl>
                                          <p:spTgt spid="53306"/>
                                        </p:tgtEl>
                                        <p:attrNameLst>
                                          <p:attrName>style.visibility</p:attrName>
                                        </p:attrNameLst>
                                      </p:cBhvr>
                                      <p:to>
                                        <p:strVal val="visible"/>
                                      </p:to>
                                    </p:set>
                                    <p:animEffect transition="in" filter="slide(fromBottom)">
                                      <p:cBhvr>
                                        <p:cTn id="15" dur="500"/>
                                        <p:tgtEl>
                                          <p:spTgt spid="53306"/>
                                        </p:tgtEl>
                                      </p:cBhvr>
                                    </p:animEffect>
                                  </p:childTnLst>
                                </p:cTn>
                              </p:par>
                            </p:childTnLst>
                          </p:cTn>
                        </p:par>
                        <p:par>
                          <p:cTn id="16" fill="hold" nodeType="afterGroup">
                            <p:stCondLst>
                              <p:cond delay="1500"/>
                            </p:stCondLst>
                            <p:childTnLst>
                              <p:par>
                                <p:cTn id="17" presetID="12" presetClass="entr" presetSubtype="4" fill="hold" nodeType="afterEffect">
                                  <p:stCondLst>
                                    <p:cond delay="0"/>
                                  </p:stCondLst>
                                  <p:childTnLst>
                                    <p:set>
                                      <p:cBhvr>
                                        <p:cTn id="18" dur="1" fill="hold">
                                          <p:stCondLst>
                                            <p:cond delay="0"/>
                                          </p:stCondLst>
                                        </p:cTn>
                                        <p:tgtEl>
                                          <p:spTgt spid="53259"/>
                                        </p:tgtEl>
                                        <p:attrNameLst>
                                          <p:attrName>style.visibility</p:attrName>
                                        </p:attrNameLst>
                                      </p:cBhvr>
                                      <p:to>
                                        <p:strVal val="visible"/>
                                      </p:to>
                                    </p:set>
                                    <p:animEffect transition="in" filter="slide(fromBottom)">
                                      <p:cBhvr>
                                        <p:cTn id="19" dur="500"/>
                                        <p:tgtEl>
                                          <p:spTgt spid="53259"/>
                                        </p:tgtEl>
                                      </p:cBhvr>
                                    </p:animEffect>
                                  </p:childTnLst>
                                </p:cTn>
                              </p:par>
                            </p:childTnLst>
                          </p:cTn>
                        </p:par>
                        <p:par>
                          <p:cTn id="20" fill="hold" nodeType="afterGroup">
                            <p:stCondLst>
                              <p:cond delay="2000"/>
                            </p:stCondLst>
                            <p:childTnLst>
                              <p:par>
                                <p:cTn id="21" presetID="12" presetClass="entr" presetSubtype="4"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slide(fromBottom)">
                                      <p:cBhvr>
                                        <p:cTn id="2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 name="日期占位符 1">
            <a:extLst>
              <a:ext uri="{FF2B5EF4-FFF2-40B4-BE49-F238E27FC236}">
                <a16:creationId xmlns:a16="http://schemas.microsoft.com/office/drawing/2014/main" id="{19F9EEDD-9B87-4329-A200-D9B289EB7DD1}"/>
              </a:ext>
            </a:extLst>
          </p:cNvPr>
          <p:cNvSpPr>
            <a:spLocks noGrp="1"/>
          </p:cNvSpPr>
          <p:nvPr>
            <p:ph type="dt" sz="quarter" idx="10"/>
          </p:nvPr>
        </p:nvSpPr>
        <p:spPr/>
        <p:txBody>
          <a:bodyPr/>
          <a:lstStyle/>
          <a:p>
            <a:pPr>
              <a:defRPr/>
            </a:pPr>
            <a:fld id="{ECE46854-5BAC-4577-B6DA-161A555B2907}" type="datetime3">
              <a:rPr lang="zh-CN" altLang="en-US"/>
              <a:pPr>
                <a:defRPr/>
              </a:pPr>
              <a:t>2018年12月13日星期四</a:t>
            </a:fld>
            <a:endParaRPr lang="en-US" altLang="zh-CN"/>
          </a:p>
        </p:txBody>
      </p:sp>
      <p:sp>
        <p:nvSpPr>
          <p:cNvPr id="62" name="灯片编号占位符 3">
            <a:extLst>
              <a:ext uri="{FF2B5EF4-FFF2-40B4-BE49-F238E27FC236}">
                <a16:creationId xmlns:a16="http://schemas.microsoft.com/office/drawing/2014/main" id="{F8AD753F-83EF-4193-9C1A-A432970E0B77}"/>
              </a:ext>
            </a:extLst>
          </p:cNvPr>
          <p:cNvSpPr>
            <a:spLocks noGrp="1"/>
          </p:cNvSpPr>
          <p:nvPr>
            <p:ph type="sldNum" sz="quarter" idx="11"/>
          </p:nvPr>
        </p:nvSpPr>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81FDF09C-2E8E-447C-B8A2-B732EF18DDCE}" type="slidenum">
              <a:rPr lang="zh-CN" altLang="en-US">
                <a:solidFill>
                  <a:srgbClr val="636363"/>
                </a:solidFill>
              </a:rPr>
              <a:pPr eaLnBrk="1" hangingPunct="1"/>
              <a:t>20</a:t>
            </a:fld>
            <a:endParaRPr lang="en-US" altLang="zh-CN">
              <a:solidFill>
                <a:srgbClr val="636363"/>
              </a:solidFill>
            </a:endParaRPr>
          </a:p>
        </p:txBody>
      </p:sp>
      <p:sp>
        <p:nvSpPr>
          <p:cNvPr id="34820" name="Rectangle 4">
            <a:extLst>
              <a:ext uri="{FF2B5EF4-FFF2-40B4-BE49-F238E27FC236}">
                <a16:creationId xmlns:a16="http://schemas.microsoft.com/office/drawing/2014/main" id="{7234F7AB-37AD-43E6-9B38-A0ADA39C0DB3}"/>
              </a:ext>
            </a:extLst>
          </p:cNvPr>
          <p:cNvSpPr>
            <a:spLocks noGrp="1" noRot="1" noChangeArrowheads="1"/>
          </p:cNvSpPr>
          <p:nvPr>
            <p:ph type="title" idx="4294967295"/>
          </p:nvPr>
        </p:nvSpPr>
        <p:spPr>
          <a:xfrm>
            <a:off x="-19050" y="-171450"/>
            <a:ext cx="8540750" cy="1143000"/>
          </a:xfrm>
        </p:spPr>
        <p:txBody>
          <a:bodyPr/>
          <a:lstStyle/>
          <a:p>
            <a:pPr eaLnBrk="1" hangingPunct="1"/>
            <a:r>
              <a:rPr lang="zh-CN" altLang="en-US" sz="2800" b="1"/>
              <a:t>非税收入收缴结算流程图</a:t>
            </a:r>
          </a:p>
        </p:txBody>
      </p:sp>
      <p:sp>
        <p:nvSpPr>
          <p:cNvPr id="64517" name="AutoShape 5">
            <a:extLst>
              <a:ext uri="{FF2B5EF4-FFF2-40B4-BE49-F238E27FC236}">
                <a16:creationId xmlns:a16="http://schemas.microsoft.com/office/drawing/2014/main" id="{BCF12117-98D7-4E4B-8BFB-7ABCFB6528F9}"/>
              </a:ext>
            </a:extLst>
          </p:cNvPr>
          <p:cNvSpPr>
            <a:spLocks noChangeArrowheads="1"/>
          </p:cNvSpPr>
          <p:nvPr/>
        </p:nvSpPr>
        <p:spPr bwMode="auto">
          <a:xfrm>
            <a:off x="179388" y="2268538"/>
            <a:ext cx="1189037" cy="2951162"/>
          </a:xfrm>
          <a:prstGeom prst="roundRect">
            <a:avLst>
              <a:gd name="adj" fmla="val 16667"/>
            </a:avLst>
          </a:prstGeom>
          <a:gradFill rotWithShape="1">
            <a:gsLst>
              <a:gs pos="0">
                <a:schemeClr val="accent1"/>
              </a:gs>
              <a:gs pos="50000">
                <a:schemeClr val="bg1"/>
              </a:gs>
              <a:gs pos="100000">
                <a:schemeClr val="accent1"/>
              </a:gs>
            </a:gsLst>
            <a:lin ang="5400000" scaled="1"/>
          </a:gradFill>
          <a:ln w="9525" algn="ctr">
            <a:solidFill>
              <a:schemeClr val="tx1"/>
            </a:solidFill>
            <a:round/>
            <a:headEnd/>
            <a:tailEnd/>
          </a:ln>
          <a:effectLst/>
        </p:spPr>
        <p:txBody>
          <a:bodyPr wrap="none" anchor="ctr"/>
          <a:lstStyle/>
          <a:p>
            <a:pPr>
              <a:defRPr/>
            </a:pPr>
            <a:endParaRPr lang="zh-CN" altLang="en-US" dirty="0">
              <a:latin typeface="Arial" charset="0"/>
              <a:ea typeface="黑体" pitchFamily="49" charset="-122"/>
            </a:endParaRPr>
          </a:p>
        </p:txBody>
      </p:sp>
      <p:grpSp>
        <p:nvGrpSpPr>
          <p:cNvPr id="34822" name="Group 6">
            <a:extLst>
              <a:ext uri="{FF2B5EF4-FFF2-40B4-BE49-F238E27FC236}">
                <a16:creationId xmlns:a16="http://schemas.microsoft.com/office/drawing/2014/main" id="{7544841E-CC23-44A7-9B10-058964ADE384}"/>
              </a:ext>
            </a:extLst>
          </p:cNvPr>
          <p:cNvGrpSpPr>
            <a:grpSpLocks/>
          </p:cNvGrpSpPr>
          <p:nvPr/>
        </p:nvGrpSpPr>
        <p:grpSpPr bwMode="auto">
          <a:xfrm>
            <a:off x="4140200" y="1331913"/>
            <a:ext cx="1441450" cy="504825"/>
            <a:chOff x="4694" y="2387"/>
            <a:chExt cx="908" cy="318"/>
          </a:xfrm>
        </p:grpSpPr>
        <p:sp>
          <p:nvSpPr>
            <p:cNvPr id="64519" name="AutoShape 7">
              <a:extLst>
                <a:ext uri="{FF2B5EF4-FFF2-40B4-BE49-F238E27FC236}">
                  <a16:creationId xmlns:a16="http://schemas.microsoft.com/office/drawing/2014/main" id="{35BA67FA-67FC-4526-86E1-BD497AE1B30A}"/>
                </a:ext>
              </a:extLst>
            </p:cNvPr>
            <p:cNvSpPr>
              <a:spLocks noChangeArrowheads="1"/>
            </p:cNvSpPr>
            <p:nvPr/>
          </p:nvSpPr>
          <p:spPr bwMode="auto">
            <a:xfrm>
              <a:off x="4694" y="2387"/>
              <a:ext cx="908" cy="318"/>
            </a:xfrm>
            <a:prstGeom prst="can">
              <a:avLst>
                <a:gd name="adj" fmla="val 25000"/>
              </a:avLst>
            </a:prstGeom>
            <a:gradFill rotWithShape="1">
              <a:gsLst>
                <a:gs pos="0">
                  <a:schemeClr val="accent1"/>
                </a:gs>
                <a:gs pos="50000">
                  <a:schemeClr val="bg1"/>
                </a:gs>
                <a:gs pos="100000">
                  <a:schemeClr val="accent1"/>
                </a:gs>
              </a:gsLst>
              <a:lin ang="5400000" scaled="1"/>
            </a:gradFill>
            <a:ln w="9525">
              <a:solidFill>
                <a:schemeClr val="tx1"/>
              </a:solidFill>
              <a:round/>
              <a:headEnd/>
              <a:tailEnd/>
            </a:ln>
            <a:effectLst/>
          </p:spPr>
          <p:txBody>
            <a:bodyPr wrap="none" anchor="ctr"/>
            <a:lstStyle/>
            <a:p>
              <a:pPr>
                <a:defRPr/>
              </a:pPr>
              <a:endParaRPr lang="zh-CN" altLang="en-US" dirty="0">
                <a:latin typeface="Arial" charset="0"/>
                <a:ea typeface="黑体" pitchFamily="49" charset="-122"/>
              </a:endParaRPr>
            </a:p>
          </p:txBody>
        </p:sp>
        <p:sp>
          <p:nvSpPr>
            <p:cNvPr id="64520" name="Text Box 8">
              <a:extLst>
                <a:ext uri="{FF2B5EF4-FFF2-40B4-BE49-F238E27FC236}">
                  <a16:creationId xmlns:a16="http://schemas.microsoft.com/office/drawing/2014/main" id="{C8B30E88-0988-4306-8018-150841DA45D8}"/>
                </a:ext>
              </a:extLst>
            </p:cNvPr>
            <p:cNvSpPr txBox="1">
              <a:spLocks noChangeArrowheads="1"/>
            </p:cNvSpPr>
            <p:nvPr/>
          </p:nvSpPr>
          <p:spPr bwMode="auto">
            <a:xfrm>
              <a:off x="4694" y="2478"/>
              <a:ext cx="907" cy="212"/>
            </a:xfrm>
            <a:prstGeom prst="rect">
              <a:avLst/>
            </a:prstGeom>
            <a:noFill/>
            <a:ln w="9525">
              <a:noFill/>
              <a:miter lim="800000"/>
              <a:headEnd/>
              <a:tailEnd/>
            </a:ln>
            <a:effectLst/>
          </p:spPr>
          <p:txBody>
            <a:bodyPr>
              <a:spAutoFit/>
            </a:bodyPr>
            <a:lstStyle/>
            <a:p>
              <a:pPr algn="ctr">
                <a:spcBef>
                  <a:spcPct val="50000"/>
                </a:spcBef>
                <a:defRPr/>
              </a:pPr>
              <a:r>
                <a:rPr lang="zh-CN" altLang="en-US" sz="1600" b="1" dirty="0">
                  <a:effectLst>
                    <a:outerShdw blurRad="38100" dist="38100" dir="2700000" algn="tl">
                      <a:srgbClr val="C0C0C0"/>
                    </a:outerShdw>
                  </a:effectLst>
                  <a:latin typeface="Arial" charset="0"/>
                  <a:ea typeface="黑体" pitchFamily="49" charset="-122"/>
                </a:rPr>
                <a:t>下级汇缴户</a:t>
              </a:r>
            </a:p>
          </p:txBody>
        </p:sp>
      </p:grpSp>
      <p:sp>
        <p:nvSpPr>
          <p:cNvPr id="64521" name="Rectangle 9">
            <a:extLst>
              <a:ext uri="{FF2B5EF4-FFF2-40B4-BE49-F238E27FC236}">
                <a16:creationId xmlns:a16="http://schemas.microsoft.com/office/drawing/2014/main" id="{78097DF6-EFD6-457E-A72B-EA5C370D8A3D}"/>
              </a:ext>
            </a:extLst>
          </p:cNvPr>
          <p:cNvSpPr>
            <a:spLocks noChangeArrowheads="1"/>
          </p:cNvSpPr>
          <p:nvPr/>
        </p:nvSpPr>
        <p:spPr bwMode="auto">
          <a:xfrm>
            <a:off x="2555875" y="5292725"/>
            <a:ext cx="1223963" cy="577850"/>
          </a:xfrm>
          <a:prstGeom prst="rect">
            <a:avLst/>
          </a:prstGeom>
          <a:gradFill rotWithShape="1">
            <a:gsLst>
              <a:gs pos="0">
                <a:schemeClr val="accent1"/>
              </a:gs>
              <a:gs pos="50000">
                <a:schemeClr val="bg1"/>
              </a:gs>
              <a:gs pos="100000">
                <a:schemeClr val="accent1"/>
              </a:gs>
            </a:gsLst>
            <a:lin ang="5400000" scaled="1"/>
          </a:gradFill>
          <a:ln w="9525" algn="ctr">
            <a:solidFill>
              <a:schemeClr val="tx1"/>
            </a:solidFill>
            <a:miter lim="800000"/>
            <a:headEnd/>
            <a:tailEnd/>
          </a:ln>
          <a:effectLst/>
        </p:spPr>
        <p:txBody>
          <a:bodyPr wrap="none" anchor="ctr"/>
          <a:lstStyle/>
          <a:p>
            <a:pPr>
              <a:defRPr/>
            </a:pPr>
            <a:endParaRPr lang="zh-CN" altLang="en-US" dirty="0">
              <a:latin typeface="Arial" charset="0"/>
              <a:ea typeface="黑体" pitchFamily="49" charset="-122"/>
            </a:endParaRPr>
          </a:p>
        </p:txBody>
      </p:sp>
      <p:sp>
        <p:nvSpPr>
          <p:cNvPr id="64522" name="AutoShape 10">
            <a:extLst>
              <a:ext uri="{FF2B5EF4-FFF2-40B4-BE49-F238E27FC236}">
                <a16:creationId xmlns:a16="http://schemas.microsoft.com/office/drawing/2014/main" id="{0E57B61E-3F14-4547-9A04-4A8BB4CEBD93}"/>
              </a:ext>
            </a:extLst>
          </p:cNvPr>
          <p:cNvSpPr>
            <a:spLocks noChangeArrowheads="1"/>
          </p:cNvSpPr>
          <p:nvPr/>
        </p:nvSpPr>
        <p:spPr bwMode="auto">
          <a:xfrm>
            <a:off x="2916238" y="2700338"/>
            <a:ext cx="2232025" cy="1511300"/>
          </a:xfrm>
          <a:prstGeom prst="roundRect">
            <a:avLst>
              <a:gd name="adj" fmla="val 16667"/>
            </a:avLst>
          </a:prstGeom>
          <a:gradFill rotWithShape="1">
            <a:gsLst>
              <a:gs pos="0">
                <a:schemeClr val="accent1"/>
              </a:gs>
              <a:gs pos="50000">
                <a:schemeClr val="bg1"/>
              </a:gs>
              <a:gs pos="100000">
                <a:schemeClr val="accent1"/>
              </a:gs>
            </a:gsLst>
            <a:lin ang="5400000" scaled="1"/>
          </a:gradFill>
          <a:ln w="9525">
            <a:solidFill>
              <a:schemeClr val="tx1"/>
            </a:solidFill>
            <a:round/>
            <a:headEnd/>
            <a:tailEnd/>
          </a:ln>
          <a:effectLst/>
        </p:spPr>
        <p:txBody>
          <a:bodyPr wrap="none" anchor="ctr"/>
          <a:lstStyle/>
          <a:p>
            <a:pPr>
              <a:defRPr/>
            </a:pPr>
            <a:endParaRPr lang="zh-CN" altLang="en-US" dirty="0">
              <a:latin typeface="Arial" charset="0"/>
              <a:ea typeface="黑体" pitchFamily="49" charset="-122"/>
            </a:endParaRPr>
          </a:p>
        </p:txBody>
      </p:sp>
      <p:sp>
        <p:nvSpPr>
          <p:cNvPr id="64523" name="Text Box 11">
            <a:extLst>
              <a:ext uri="{FF2B5EF4-FFF2-40B4-BE49-F238E27FC236}">
                <a16:creationId xmlns:a16="http://schemas.microsoft.com/office/drawing/2014/main" id="{3AFF4304-F9F0-4631-8312-6BF56BF04651}"/>
              </a:ext>
            </a:extLst>
          </p:cNvPr>
          <p:cNvSpPr txBox="1">
            <a:spLocks noChangeArrowheads="1"/>
          </p:cNvSpPr>
          <p:nvPr/>
        </p:nvSpPr>
        <p:spPr bwMode="auto">
          <a:xfrm>
            <a:off x="2700338" y="3060700"/>
            <a:ext cx="2663825" cy="1069975"/>
          </a:xfrm>
          <a:prstGeom prst="rect">
            <a:avLst/>
          </a:prstGeom>
          <a:noFill/>
          <a:ln w="9525">
            <a:noFill/>
            <a:miter lim="800000"/>
            <a:headEnd/>
            <a:tailEnd/>
          </a:ln>
          <a:effectLst/>
        </p:spPr>
        <p:txBody>
          <a:bodyPr>
            <a:spAutoFit/>
          </a:bodyPr>
          <a:lstStyle/>
          <a:p>
            <a:pPr algn="ctr">
              <a:spcBef>
                <a:spcPct val="50000"/>
              </a:spcBef>
              <a:defRPr/>
            </a:pPr>
            <a:r>
              <a:rPr lang="zh-CN" altLang="en-US" sz="1600" b="1" dirty="0">
                <a:effectLst>
                  <a:outerShdw blurRad="38100" dist="38100" dir="2700000" algn="tl">
                    <a:srgbClr val="C0C0C0"/>
                  </a:outerShdw>
                </a:effectLst>
                <a:latin typeface="Arial" charset="0"/>
                <a:ea typeface="黑体" pitchFamily="49" charset="-122"/>
              </a:rPr>
              <a:t>（代理银行）   </a:t>
            </a:r>
          </a:p>
          <a:p>
            <a:pPr algn="ctr">
              <a:spcBef>
                <a:spcPct val="50000"/>
              </a:spcBef>
              <a:defRPr/>
            </a:pPr>
            <a:r>
              <a:rPr lang="zh-CN" altLang="en-US" sz="1600" b="1" dirty="0">
                <a:effectLst>
                  <a:outerShdw blurRad="38100" dist="38100" dir="2700000" algn="tl">
                    <a:srgbClr val="C0C0C0"/>
                  </a:outerShdw>
                </a:effectLst>
                <a:latin typeface="Arial" charset="0"/>
                <a:ea typeface="黑体" pitchFamily="49" charset="-122"/>
              </a:rPr>
              <a:t>本级汇缴户</a:t>
            </a:r>
          </a:p>
          <a:p>
            <a:pPr>
              <a:spcBef>
                <a:spcPct val="50000"/>
              </a:spcBef>
              <a:defRPr/>
            </a:pPr>
            <a:endParaRPr lang="en-US" altLang="zh-CN" sz="1600" b="1" dirty="0">
              <a:effectLst>
                <a:outerShdw blurRad="38100" dist="38100" dir="2700000" algn="tl">
                  <a:srgbClr val="C0C0C0"/>
                </a:outerShdw>
              </a:effectLst>
              <a:latin typeface="Arial" charset="0"/>
              <a:ea typeface="黑体" pitchFamily="49" charset="-122"/>
            </a:endParaRPr>
          </a:p>
        </p:txBody>
      </p:sp>
      <p:grpSp>
        <p:nvGrpSpPr>
          <p:cNvPr id="34826" name="Group 12">
            <a:extLst>
              <a:ext uri="{FF2B5EF4-FFF2-40B4-BE49-F238E27FC236}">
                <a16:creationId xmlns:a16="http://schemas.microsoft.com/office/drawing/2014/main" id="{8B3D74EC-C084-4982-984B-508B4131309B}"/>
              </a:ext>
            </a:extLst>
          </p:cNvPr>
          <p:cNvGrpSpPr>
            <a:grpSpLocks/>
          </p:cNvGrpSpPr>
          <p:nvPr/>
        </p:nvGrpSpPr>
        <p:grpSpPr bwMode="auto">
          <a:xfrm>
            <a:off x="2627313" y="1331913"/>
            <a:ext cx="1441450" cy="504825"/>
            <a:chOff x="4694" y="889"/>
            <a:chExt cx="908" cy="318"/>
          </a:xfrm>
        </p:grpSpPr>
        <p:sp>
          <p:nvSpPr>
            <p:cNvPr id="64525" name="AutoShape 13">
              <a:extLst>
                <a:ext uri="{FF2B5EF4-FFF2-40B4-BE49-F238E27FC236}">
                  <a16:creationId xmlns:a16="http://schemas.microsoft.com/office/drawing/2014/main" id="{21929054-F077-45C9-A6C6-C7C452B2561D}"/>
                </a:ext>
              </a:extLst>
            </p:cNvPr>
            <p:cNvSpPr>
              <a:spLocks noChangeArrowheads="1"/>
            </p:cNvSpPr>
            <p:nvPr/>
          </p:nvSpPr>
          <p:spPr bwMode="auto">
            <a:xfrm>
              <a:off x="4694" y="889"/>
              <a:ext cx="908" cy="318"/>
            </a:xfrm>
            <a:prstGeom prst="can">
              <a:avLst>
                <a:gd name="adj" fmla="val 25000"/>
              </a:avLst>
            </a:prstGeom>
            <a:gradFill rotWithShape="1">
              <a:gsLst>
                <a:gs pos="0">
                  <a:schemeClr val="accent1"/>
                </a:gs>
                <a:gs pos="50000">
                  <a:schemeClr val="bg1"/>
                </a:gs>
                <a:gs pos="100000">
                  <a:schemeClr val="accent1"/>
                </a:gs>
              </a:gsLst>
              <a:lin ang="5400000" scaled="1"/>
            </a:gradFill>
            <a:ln w="9525">
              <a:solidFill>
                <a:schemeClr val="tx1"/>
              </a:solidFill>
              <a:round/>
              <a:headEnd/>
              <a:tailEnd/>
            </a:ln>
            <a:effectLst/>
          </p:spPr>
          <p:txBody>
            <a:bodyPr wrap="none" anchor="ctr"/>
            <a:lstStyle/>
            <a:p>
              <a:pPr>
                <a:defRPr/>
              </a:pPr>
              <a:endParaRPr lang="zh-CN" altLang="en-US" dirty="0">
                <a:latin typeface="Arial" charset="0"/>
                <a:ea typeface="黑体" pitchFamily="49" charset="-122"/>
              </a:endParaRPr>
            </a:p>
          </p:txBody>
        </p:sp>
        <p:sp>
          <p:nvSpPr>
            <p:cNvPr id="64526" name="Text Box 14">
              <a:extLst>
                <a:ext uri="{FF2B5EF4-FFF2-40B4-BE49-F238E27FC236}">
                  <a16:creationId xmlns:a16="http://schemas.microsoft.com/office/drawing/2014/main" id="{78753D00-A1A8-4C9D-A504-46C4C2786F3C}"/>
                </a:ext>
              </a:extLst>
            </p:cNvPr>
            <p:cNvSpPr txBox="1">
              <a:spLocks noChangeArrowheads="1"/>
            </p:cNvSpPr>
            <p:nvPr/>
          </p:nvSpPr>
          <p:spPr bwMode="auto">
            <a:xfrm>
              <a:off x="4694" y="981"/>
              <a:ext cx="907" cy="212"/>
            </a:xfrm>
            <a:prstGeom prst="rect">
              <a:avLst/>
            </a:prstGeom>
            <a:noFill/>
            <a:ln w="9525">
              <a:noFill/>
              <a:miter lim="800000"/>
              <a:headEnd/>
              <a:tailEnd/>
            </a:ln>
            <a:effectLst/>
          </p:spPr>
          <p:txBody>
            <a:bodyPr>
              <a:spAutoFit/>
            </a:bodyPr>
            <a:lstStyle/>
            <a:p>
              <a:pPr algn="ctr">
                <a:spcBef>
                  <a:spcPct val="50000"/>
                </a:spcBef>
                <a:defRPr/>
              </a:pPr>
              <a:r>
                <a:rPr lang="zh-CN" altLang="en-US" sz="1600" b="1" dirty="0">
                  <a:effectLst>
                    <a:outerShdw blurRad="38100" dist="38100" dir="2700000" algn="tl">
                      <a:srgbClr val="C0C0C0"/>
                    </a:outerShdw>
                  </a:effectLst>
                  <a:latin typeface="Arial" charset="0"/>
                  <a:ea typeface="黑体" pitchFamily="49" charset="-122"/>
                </a:rPr>
                <a:t>上级汇缴户</a:t>
              </a:r>
            </a:p>
          </p:txBody>
        </p:sp>
      </p:grpSp>
      <p:sp>
        <p:nvSpPr>
          <p:cNvPr id="64527" name="Rectangle 15">
            <a:extLst>
              <a:ext uri="{FF2B5EF4-FFF2-40B4-BE49-F238E27FC236}">
                <a16:creationId xmlns:a16="http://schemas.microsoft.com/office/drawing/2014/main" id="{DD43AA55-3C67-4CBD-8F3D-865CE2361D95}"/>
              </a:ext>
            </a:extLst>
          </p:cNvPr>
          <p:cNvSpPr>
            <a:spLocks noChangeArrowheads="1"/>
          </p:cNvSpPr>
          <p:nvPr/>
        </p:nvSpPr>
        <p:spPr bwMode="auto">
          <a:xfrm>
            <a:off x="4284663" y="5292725"/>
            <a:ext cx="1223962" cy="577850"/>
          </a:xfrm>
          <a:prstGeom prst="rect">
            <a:avLst/>
          </a:prstGeom>
          <a:gradFill rotWithShape="1">
            <a:gsLst>
              <a:gs pos="0">
                <a:schemeClr val="accent1"/>
              </a:gs>
              <a:gs pos="50000">
                <a:schemeClr val="bg1"/>
              </a:gs>
              <a:gs pos="100000">
                <a:schemeClr val="accent1"/>
              </a:gs>
            </a:gsLst>
            <a:lin ang="5400000" scaled="1"/>
          </a:gradFill>
          <a:ln w="9525" algn="ctr">
            <a:solidFill>
              <a:schemeClr val="tx1"/>
            </a:solidFill>
            <a:miter lim="800000"/>
            <a:headEnd/>
            <a:tailEnd/>
          </a:ln>
          <a:effectLst/>
        </p:spPr>
        <p:txBody>
          <a:bodyPr wrap="none" anchor="ctr"/>
          <a:lstStyle/>
          <a:p>
            <a:pPr>
              <a:defRPr/>
            </a:pPr>
            <a:endParaRPr lang="zh-CN" altLang="en-US" dirty="0">
              <a:latin typeface="Arial" charset="0"/>
              <a:ea typeface="黑体" pitchFamily="49" charset="-122"/>
            </a:endParaRPr>
          </a:p>
        </p:txBody>
      </p:sp>
      <p:sp>
        <p:nvSpPr>
          <p:cNvPr id="64528" name="Line 16">
            <a:extLst>
              <a:ext uri="{FF2B5EF4-FFF2-40B4-BE49-F238E27FC236}">
                <a16:creationId xmlns:a16="http://schemas.microsoft.com/office/drawing/2014/main" id="{4CF42BC9-DECE-48DC-8DD7-E4025950ECE5}"/>
              </a:ext>
            </a:extLst>
          </p:cNvPr>
          <p:cNvSpPr>
            <a:spLocks noChangeShapeType="1"/>
          </p:cNvSpPr>
          <p:nvPr/>
        </p:nvSpPr>
        <p:spPr bwMode="auto">
          <a:xfrm>
            <a:off x="3779838" y="5581650"/>
            <a:ext cx="504825"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64529" name="Line 17">
            <a:extLst>
              <a:ext uri="{FF2B5EF4-FFF2-40B4-BE49-F238E27FC236}">
                <a16:creationId xmlns:a16="http://schemas.microsoft.com/office/drawing/2014/main" id="{A7E16996-72A2-4025-A361-CE77F8CB9A1E}"/>
              </a:ext>
            </a:extLst>
          </p:cNvPr>
          <p:cNvSpPr>
            <a:spLocks noChangeShapeType="1"/>
          </p:cNvSpPr>
          <p:nvPr/>
        </p:nvSpPr>
        <p:spPr bwMode="auto">
          <a:xfrm flipV="1">
            <a:off x="3348038" y="4213225"/>
            <a:ext cx="0" cy="1008063"/>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64530" name="Line 18">
            <a:extLst>
              <a:ext uri="{FF2B5EF4-FFF2-40B4-BE49-F238E27FC236}">
                <a16:creationId xmlns:a16="http://schemas.microsoft.com/office/drawing/2014/main" id="{61C8D029-FBDD-4F15-BA85-C2515D4FC46F}"/>
              </a:ext>
            </a:extLst>
          </p:cNvPr>
          <p:cNvSpPr>
            <a:spLocks noChangeShapeType="1"/>
          </p:cNvSpPr>
          <p:nvPr/>
        </p:nvSpPr>
        <p:spPr bwMode="auto">
          <a:xfrm flipV="1">
            <a:off x="4572000" y="4213225"/>
            <a:ext cx="0" cy="1008063"/>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64531" name="Line 19">
            <a:extLst>
              <a:ext uri="{FF2B5EF4-FFF2-40B4-BE49-F238E27FC236}">
                <a16:creationId xmlns:a16="http://schemas.microsoft.com/office/drawing/2014/main" id="{0DD1AEA6-5700-4322-97B1-607156CD7E8D}"/>
              </a:ext>
            </a:extLst>
          </p:cNvPr>
          <p:cNvSpPr>
            <a:spLocks noChangeShapeType="1"/>
          </p:cNvSpPr>
          <p:nvPr/>
        </p:nvSpPr>
        <p:spPr bwMode="auto">
          <a:xfrm>
            <a:off x="1403350" y="3565525"/>
            <a:ext cx="1512888" cy="0"/>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64532" name="Line 20">
            <a:extLst>
              <a:ext uri="{FF2B5EF4-FFF2-40B4-BE49-F238E27FC236}">
                <a16:creationId xmlns:a16="http://schemas.microsoft.com/office/drawing/2014/main" id="{F321AD05-DD2E-45D2-A9EC-4611A4B84C88}"/>
              </a:ext>
            </a:extLst>
          </p:cNvPr>
          <p:cNvSpPr>
            <a:spLocks noChangeShapeType="1"/>
          </p:cNvSpPr>
          <p:nvPr/>
        </p:nvSpPr>
        <p:spPr bwMode="auto">
          <a:xfrm>
            <a:off x="5148263" y="3565525"/>
            <a:ext cx="792162" cy="0"/>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64533" name="Text Box 21">
            <a:extLst>
              <a:ext uri="{FF2B5EF4-FFF2-40B4-BE49-F238E27FC236}">
                <a16:creationId xmlns:a16="http://schemas.microsoft.com/office/drawing/2014/main" id="{B1875FDA-EA19-4E83-A9ED-5EB28A044D0F}"/>
              </a:ext>
            </a:extLst>
          </p:cNvPr>
          <p:cNvSpPr txBox="1">
            <a:spLocks noChangeArrowheads="1"/>
          </p:cNvSpPr>
          <p:nvPr/>
        </p:nvSpPr>
        <p:spPr bwMode="auto">
          <a:xfrm>
            <a:off x="2700338" y="5445125"/>
            <a:ext cx="1009650" cy="336550"/>
          </a:xfrm>
          <a:prstGeom prst="rect">
            <a:avLst/>
          </a:prstGeom>
          <a:noFill/>
          <a:ln w="9525">
            <a:noFill/>
            <a:miter lim="800000"/>
            <a:headEnd/>
            <a:tailEnd/>
          </a:ln>
          <a:effectLst/>
        </p:spPr>
        <p:txBody>
          <a:bodyPr>
            <a:spAutoFit/>
          </a:bodyPr>
          <a:lstStyle/>
          <a:p>
            <a:pPr algn="ctr">
              <a:spcBef>
                <a:spcPct val="50000"/>
              </a:spcBef>
              <a:defRPr/>
            </a:pPr>
            <a:r>
              <a:rPr lang="zh-CN" altLang="en-US" sz="1600" b="1" dirty="0">
                <a:effectLst>
                  <a:outerShdw blurRad="38100" dist="38100" dir="2700000" algn="tl">
                    <a:srgbClr val="C0C0C0"/>
                  </a:outerShdw>
                </a:effectLst>
                <a:latin typeface="Arial" charset="0"/>
                <a:ea typeface="黑体" pitchFamily="49" charset="-122"/>
              </a:rPr>
              <a:t>缴 款 人</a:t>
            </a:r>
          </a:p>
        </p:txBody>
      </p:sp>
      <p:sp>
        <p:nvSpPr>
          <p:cNvPr id="64534" name="Text Box 22">
            <a:extLst>
              <a:ext uri="{FF2B5EF4-FFF2-40B4-BE49-F238E27FC236}">
                <a16:creationId xmlns:a16="http://schemas.microsoft.com/office/drawing/2014/main" id="{61847CFF-6BEE-4201-B4CA-9091D70BBFA7}"/>
              </a:ext>
            </a:extLst>
          </p:cNvPr>
          <p:cNvSpPr txBox="1">
            <a:spLocks noChangeArrowheads="1"/>
          </p:cNvSpPr>
          <p:nvPr/>
        </p:nvSpPr>
        <p:spPr bwMode="auto">
          <a:xfrm>
            <a:off x="4356100" y="5437188"/>
            <a:ext cx="1081088" cy="336550"/>
          </a:xfrm>
          <a:prstGeom prst="rect">
            <a:avLst/>
          </a:prstGeom>
          <a:noFill/>
          <a:ln w="9525">
            <a:noFill/>
            <a:miter lim="800000"/>
            <a:headEnd/>
            <a:tailEnd/>
          </a:ln>
          <a:effectLst/>
        </p:spPr>
        <p:txBody>
          <a:bodyPr>
            <a:spAutoFit/>
          </a:bodyPr>
          <a:lstStyle/>
          <a:p>
            <a:pPr algn="ctr">
              <a:spcBef>
                <a:spcPct val="50000"/>
              </a:spcBef>
              <a:defRPr/>
            </a:pPr>
            <a:r>
              <a:rPr lang="zh-CN" altLang="en-US" sz="1600" b="1" dirty="0">
                <a:effectLst>
                  <a:outerShdw blurRad="38100" dist="38100" dir="2700000" algn="tl">
                    <a:srgbClr val="C0C0C0"/>
                  </a:outerShdw>
                </a:effectLst>
                <a:latin typeface="Arial" charset="0"/>
                <a:ea typeface="黑体" pitchFamily="49" charset="-122"/>
              </a:rPr>
              <a:t>执收单位</a:t>
            </a:r>
          </a:p>
        </p:txBody>
      </p:sp>
      <p:sp>
        <p:nvSpPr>
          <p:cNvPr id="64535" name="Text Box 23">
            <a:extLst>
              <a:ext uri="{FF2B5EF4-FFF2-40B4-BE49-F238E27FC236}">
                <a16:creationId xmlns:a16="http://schemas.microsoft.com/office/drawing/2014/main" id="{449C77F1-7804-4517-9D06-E9B8EEACA203}"/>
              </a:ext>
            </a:extLst>
          </p:cNvPr>
          <p:cNvSpPr txBox="1">
            <a:spLocks noChangeArrowheads="1"/>
          </p:cNvSpPr>
          <p:nvPr/>
        </p:nvSpPr>
        <p:spPr bwMode="auto">
          <a:xfrm>
            <a:off x="2840038" y="4357688"/>
            <a:ext cx="400050" cy="8636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eaVert">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spcBef>
                <a:spcPct val="50000"/>
              </a:spcBef>
              <a:buClrTx/>
              <a:buSzTx/>
              <a:buFontTx/>
              <a:buNone/>
            </a:pPr>
            <a:r>
              <a:rPr lang="zh-CN" altLang="en-US" sz="1400">
                <a:latin typeface="Arial" panose="020B0604020202020204" pitchFamily="34" charset="0"/>
              </a:rPr>
              <a:t>直接缴款</a:t>
            </a:r>
          </a:p>
        </p:txBody>
      </p:sp>
      <p:sp>
        <p:nvSpPr>
          <p:cNvPr id="64536" name="Text Box 24">
            <a:extLst>
              <a:ext uri="{FF2B5EF4-FFF2-40B4-BE49-F238E27FC236}">
                <a16:creationId xmlns:a16="http://schemas.microsoft.com/office/drawing/2014/main" id="{5716E399-5D2B-438F-A0CE-28A8506D94C3}"/>
              </a:ext>
            </a:extLst>
          </p:cNvPr>
          <p:cNvSpPr txBox="1">
            <a:spLocks noChangeArrowheads="1"/>
          </p:cNvSpPr>
          <p:nvPr/>
        </p:nvSpPr>
        <p:spPr bwMode="auto">
          <a:xfrm>
            <a:off x="4640263" y="4357688"/>
            <a:ext cx="400050" cy="93662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eaVert">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spcBef>
                <a:spcPct val="50000"/>
              </a:spcBef>
              <a:buClrTx/>
              <a:buSzTx/>
              <a:buFontTx/>
              <a:buNone/>
            </a:pPr>
            <a:r>
              <a:rPr lang="zh-CN" altLang="en-US" sz="1400">
                <a:latin typeface="Arial" panose="020B0604020202020204" pitchFamily="34" charset="0"/>
              </a:rPr>
              <a:t>集中汇缴</a:t>
            </a:r>
          </a:p>
        </p:txBody>
      </p:sp>
      <p:cxnSp>
        <p:nvCxnSpPr>
          <p:cNvPr id="64537" name="AutoShape 25">
            <a:extLst>
              <a:ext uri="{FF2B5EF4-FFF2-40B4-BE49-F238E27FC236}">
                <a16:creationId xmlns:a16="http://schemas.microsoft.com/office/drawing/2014/main" id="{F1D9C4E8-C7B0-4BEF-8493-0B5CE5180ACC}"/>
              </a:ext>
            </a:extLst>
          </p:cNvPr>
          <p:cNvCxnSpPr>
            <a:cxnSpLocks noChangeShapeType="1"/>
          </p:cNvCxnSpPr>
          <p:nvPr/>
        </p:nvCxnSpPr>
        <p:spPr bwMode="auto">
          <a:xfrm>
            <a:off x="5938838" y="1909763"/>
            <a:ext cx="1587" cy="3238500"/>
          </a:xfrm>
          <a:prstGeom prst="straightConnector1">
            <a:avLst/>
          </a:prstGeom>
          <a:noFill/>
          <a:ln w="38100">
            <a:solidFill>
              <a:srgbClr val="0000FF"/>
            </a:solidFill>
            <a:round/>
            <a:headEnd/>
            <a:tailEnd/>
          </a:ln>
          <a:extLst>
            <a:ext uri="{909E8E84-426E-40DD-AFC4-6F175D3DCCD1}">
              <a14:hiddenFill xmlns:a14="http://schemas.microsoft.com/office/drawing/2010/main">
                <a:noFill/>
              </a14:hiddenFill>
            </a:ext>
          </a:extLst>
        </p:spPr>
      </p:cxnSp>
      <p:sp>
        <p:nvSpPr>
          <p:cNvPr id="64538" name="Line 26">
            <a:extLst>
              <a:ext uri="{FF2B5EF4-FFF2-40B4-BE49-F238E27FC236}">
                <a16:creationId xmlns:a16="http://schemas.microsoft.com/office/drawing/2014/main" id="{2444F397-E13C-40FE-A03F-0E30A90ACE66}"/>
              </a:ext>
            </a:extLst>
          </p:cNvPr>
          <p:cNvSpPr>
            <a:spLocks noChangeShapeType="1"/>
          </p:cNvSpPr>
          <p:nvPr/>
        </p:nvSpPr>
        <p:spPr bwMode="auto">
          <a:xfrm>
            <a:off x="5938838" y="3565525"/>
            <a:ext cx="1512887" cy="0"/>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64539" name="Line 27">
            <a:extLst>
              <a:ext uri="{FF2B5EF4-FFF2-40B4-BE49-F238E27FC236}">
                <a16:creationId xmlns:a16="http://schemas.microsoft.com/office/drawing/2014/main" id="{2558E1B9-A14A-4E99-8DF0-4F89F5EF5AFA}"/>
              </a:ext>
            </a:extLst>
          </p:cNvPr>
          <p:cNvSpPr>
            <a:spLocks noChangeShapeType="1"/>
          </p:cNvSpPr>
          <p:nvPr/>
        </p:nvSpPr>
        <p:spPr bwMode="auto">
          <a:xfrm>
            <a:off x="5940425" y="1908175"/>
            <a:ext cx="1512888" cy="0"/>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64540" name="Line 28">
            <a:extLst>
              <a:ext uri="{FF2B5EF4-FFF2-40B4-BE49-F238E27FC236}">
                <a16:creationId xmlns:a16="http://schemas.microsoft.com/office/drawing/2014/main" id="{0BE94026-C84A-45E7-91C8-6A7B1C19970D}"/>
              </a:ext>
            </a:extLst>
          </p:cNvPr>
          <p:cNvSpPr>
            <a:spLocks noChangeShapeType="1"/>
          </p:cNvSpPr>
          <p:nvPr/>
        </p:nvSpPr>
        <p:spPr bwMode="auto">
          <a:xfrm>
            <a:off x="5938838" y="5149850"/>
            <a:ext cx="1512887" cy="0"/>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64541" name="Text Box 29">
            <a:extLst>
              <a:ext uri="{FF2B5EF4-FFF2-40B4-BE49-F238E27FC236}">
                <a16:creationId xmlns:a16="http://schemas.microsoft.com/office/drawing/2014/main" id="{739B98CB-48D0-4BF0-B9E9-4B89889DD244}"/>
              </a:ext>
            </a:extLst>
          </p:cNvPr>
          <p:cNvSpPr txBox="1">
            <a:spLocks noChangeArrowheads="1"/>
          </p:cNvSpPr>
          <p:nvPr/>
        </p:nvSpPr>
        <p:spPr bwMode="auto">
          <a:xfrm>
            <a:off x="5364163" y="2773363"/>
            <a:ext cx="431800" cy="59055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spcBef>
                <a:spcPct val="50000"/>
              </a:spcBef>
              <a:buClrTx/>
              <a:buSzTx/>
              <a:buFontTx/>
              <a:buNone/>
            </a:pPr>
            <a:r>
              <a:rPr lang="zh-CN" altLang="en-US" sz="1600">
                <a:latin typeface="Arial" panose="020B0604020202020204" pitchFamily="34" charset="0"/>
              </a:rPr>
              <a:t>划缴</a:t>
            </a:r>
          </a:p>
        </p:txBody>
      </p:sp>
      <p:sp>
        <p:nvSpPr>
          <p:cNvPr id="64542" name="Text Box 30">
            <a:extLst>
              <a:ext uri="{FF2B5EF4-FFF2-40B4-BE49-F238E27FC236}">
                <a16:creationId xmlns:a16="http://schemas.microsoft.com/office/drawing/2014/main" id="{CC5ACAC3-A6E6-4844-825C-2805E31F3793}"/>
              </a:ext>
            </a:extLst>
          </p:cNvPr>
          <p:cNvSpPr txBox="1">
            <a:spLocks noChangeArrowheads="1"/>
          </p:cNvSpPr>
          <p:nvPr/>
        </p:nvSpPr>
        <p:spPr bwMode="auto">
          <a:xfrm>
            <a:off x="5364163" y="3781425"/>
            <a:ext cx="360362" cy="59055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spcBef>
                <a:spcPct val="50000"/>
              </a:spcBef>
              <a:buClrTx/>
              <a:buSzTx/>
              <a:buFontTx/>
              <a:buNone/>
            </a:pPr>
            <a:r>
              <a:rPr lang="zh-CN" altLang="en-US" sz="1600">
                <a:latin typeface="Arial" panose="020B0604020202020204" pitchFamily="34" charset="0"/>
              </a:rPr>
              <a:t>退付</a:t>
            </a:r>
          </a:p>
        </p:txBody>
      </p:sp>
      <p:sp>
        <p:nvSpPr>
          <p:cNvPr id="64543" name="Text Box 31">
            <a:extLst>
              <a:ext uri="{FF2B5EF4-FFF2-40B4-BE49-F238E27FC236}">
                <a16:creationId xmlns:a16="http://schemas.microsoft.com/office/drawing/2014/main" id="{32FA2A41-517F-41ED-9A5E-07D0A30B2C03}"/>
              </a:ext>
            </a:extLst>
          </p:cNvPr>
          <p:cNvSpPr txBox="1">
            <a:spLocks noChangeArrowheads="1"/>
          </p:cNvSpPr>
          <p:nvPr/>
        </p:nvSpPr>
        <p:spPr bwMode="auto">
          <a:xfrm>
            <a:off x="5940425" y="1404938"/>
            <a:ext cx="1439863" cy="346075"/>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lgn="ctr" eaLnBrk="1" hangingPunct="1">
              <a:spcBef>
                <a:spcPct val="50000"/>
              </a:spcBef>
              <a:buClrTx/>
              <a:buSzTx/>
              <a:buFontTx/>
              <a:buNone/>
            </a:pPr>
            <a:r>
              <a:rPr lang="zh-CN" altLang="en-US" sz="1600">
                <a:latin typeface="Arial" panose="020B0604020202020204" pitchFamily="34" charset="0"/>
              </a:rPr>
              <a:t>划缴本级国库</a:t>
            </a:r>
          </a:p>
        </p:txBody>
      </p:sp>
      <p:sp>
        <p:nvSpPr>
          <p:cNvPr id="64544" name="Text Box 32">
            <a:extLst>
              <a:ext uri="{FF2B5EF4-FFF2-40B4-BE49-F238E27FC236}">
                <a16:creationId xmlns:a16="http://schemas.microsoft.com/office/drawing/2014/main" id="{47C1BF02-9DC8-4D16-829E-526267812BC8}"/>
              </a:ext>
            </a:extLst>
          </p:cNvPr>
          <p:cNvSpPr txBox="1">
            <a:spLocks noChangeArrowheads="1"/>
          </p:cNvSpPr>
          <p:nvPr/>
        </p:nvSpPr>
        <p:spPr bwMode="auto">
          <a:xfrm>
            <a:off x="5940425" y="3132138"/>
            <a:ext cx="1439863" cy="346075"/>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lgn="ctr" eaLnBrk="1" hangingPunct="1">
              <a:spcBef>
                <a:spcPct val="50000"/>
              </a:spcBef>
              <a:buClrTx/>
              <a:buSzTx/>
              <a:buFontTx/>
              <a:buNone/>
            </a:pPr>
            <a:r>
              <a:rPr lang="zh-CN" altLang="en-US" sz="1600">
                <a:latin typeface="Arial" panose="020B0604020202020204" pitchFamily="34" charset="0"/>
              </a:rPr>
              <a:t>划缴财政专户</a:t>
            </a:r>
          </a:p>
        </p:txBody>
      </p:sp>
      <p:sp>
        <p:nvSpPr>
          <p:cNvPr id="64545" name="Text Box 33">
            <a:extLst>
              <a:ext uri="{FF2B5EF4-FFF2-40B4-BE49-F238E27FC236}">
                <a16:creationId xmlns:a16="http://schemas.microsoft.com/office/drawing/2014/main" id="{6F340EDB-9B23-4727-803D-2E8938E957B4}"/>
              </a:ext>
            </a:extLst>
          </p:cNvPr>
          <p:cNvSpPr txBox="1">
            <a:spLocks noChangeArrowheads="1"/>
          </p:cNvSpPr>
          <p:nvPr/>
        </p:nvSpPr>
        <p:spPr bwMode="auto">
          <a:xfrm>
            <a:off x="6011863" y="4716463"/>
            <a:ext cx="1295400" cy="346075"/>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lgn="ctr" eaLnBrk="1" hangingPunct="1">
              <a:spcBef>
                <a:spcPct val="50000"/>
              </a:spcBef>
              <a:buClrTx/>
              <a:buSzTx/>
              <a:buFontTx/>
              <a:buNone/>
            </a:pPr>
            <a:r>
              <a:rPr lang="zh-CN" altLang="en-US" sz="1600">
                <a:latin typeface="Arial" panose="020B0604020202020204" pitchFamily="34" charset="0"/>
              </a:rPr>
              <a:t>收入退付</a:t>
            </a:r>
          </a:p>
        </p:txBody>
      </p:sp>
      <p:grpSp>
        <p:nvGrpSpPr>
          <p:cNvPr id="4" name="Group 34">
            <a:extLst>
              <a:ext uri="{FF2B5EF4-FFF2-40B4-BE49-F238E27FC236}">
                <a16:creationId xmlns:a16="http://schemas.microsoft.com/office/drawing/2014/main" id="{BA7D6240-FF07-4AA4-BE32-EDA681A64D6B}"/>
              </a:ext>
            </a:extLst>
          </p:cNvPr>
          <p:cNvGrpSpPr>
            <a:grpSpLocks/>
          </p:cNvGrpSpPr>
          <p:nvPr/>
        </p:nvGrpSpPr>
        <p:grpSpPr bwMode="auto">
          <a:xfrm>
            <a:off x="7451725" y="1620838"/>
            <a:ext cx="1370013" cy="504825"/>
            <a:chOff x="4694" y="1434"/>
            <a:chExt cx="863" cy="318"/>
          </a:xfrm>
        </p:grpSpPr>
        <p:sp>
          <p:nvSpPr>
            <p:cNvPr id="64547" name="AutoShape 35">
              <a:extLst>
                <a:ext uri="{FF2B5EF4-FFF2-40B4-BE49-F238E27FC236}">
                  <a16:creationId xmlns:a16="http://schemas.microsoft.com/office/drawing/2014/main" id="{CEED9280-711D-4D5B-9182-0B979B66FC0E}"/>
                </a:ext>
              </a:extLst>
            </p:cNvPr>
            <p:cNvSpPr>
              <a:spLocks noChangeArrowheads="1"/>
            </p:cNvSpPr>
            <p:nvPr/>
          </p:nvSpPr>
          <p:spPr bwMode="auto">
            <a:xfrm>
              <a:off x="4694" y="1434"/>
              <a:ext cx="863" cy="318"/>
            </a:xfrm>
            <a:prstGeom prst="can">
              <a:avLst>
                <a:gd name="adj" fmla="val 25000"/>
              </a:avLst>
            </a:prstGeom>
            <a:gradFill rotWithShape="1">
              <a:gsLst>
                <a:gs pos="0">
                  <a:schemeClr val="accent1"/>
                </a:gs>
                <a:gs pos="50000">
                  <a:schemeClr val="bg1"/>
                </a:gs>
                <a:gs pos="100000">
                  <a:schemeClr val="accent1"/>
                </a:gs>
              </a:gsLst>
              <a:lin ang="5400000" scaled="1"/>
            </a:gradFill>
            <a:ln w="9525">
              <a:solidFill>
                <a:schemeClr val="tx1"/>
              </a:solidFill>
              <a:round/>
              <a:headEnd/>
              <a:tailEnd/>
            </a:ln>
            <a:effectLst/>
          </p:spPr>
          <p:txBody>
            <a:bodyPr wrap="none" anchor="ctr"/>
            <a:lstStyle/>
            <a:p>
              <a:pPr>
                <a:defRPr/>
              </a:pPr>
              <a:endParaRPr lang="zh-CN" altLang="en-US" dirty="0">
                <a:latin typeface="Arial" charset="0"/>
                <a:ea typeface="黑体" pitchFamily="49" charset="-122"/>
              </a:endParaRPr>
            </a:p>
          </p:txBody>
        </p:sp>
        <p:sp>
          <p:nvSpPr>
            <p:cNvPr id="64548" name="Text Box 36">
              <a:extLst>
                <a:ext uri="{FF2B5EF4-FFF2-40B4-BE49-F238E27FC236}">
                  <a16:creationId xmlns:a16="http://schemas.microsoft.com/office/drawing/2014/main" id="{3740E281-EFE2-4F7D-BDD3-A3D3AFC72514}"/>
                </a:ext>
              </a:extLst>
            </p:cNvPr>
            <p:cNvSpPr txBox="1">
              <a:spLocks noChangeArrowheads="1"/>
            </p:cNvSpPr>
            <p:nvPr/>
          </p:nvSpPr>
          <p:spPr bwMode="auto">
            <a:xfrm>
              <a:off x="4921" y="1525"/>
              <a:ext cx="408" cy="212"/>
            </a:xfrm>
            <a:prstGeom prst="rect">
              <a:avLst/>
            </a:prstGeom>
            <a:noFill/>
            <a:ln w="9525">
              <a:noFill/>
              <a:miter lim="800000"/>
              <a:headEnd/>
              <a:tailEnd/>
            </a:ln>
            <a:effectLst/>
          </p:spPr>
          <p:txBody>
            <a:bodyPr>
              <a:spAutoFit/>
            </a:bodyPr>
            <a:lstStyle/>
            <a:p>
              <a:pPr>
                <a:spcBef>
                  <a:spcPct val="50000"/>
                </a:spcBef>
                <a:defRPr/>
              </a:pPr>
              <a:r>
                <a:rPr lang="zh-CN" altLang="en-US" sz="1600" b="1" dirty="0">
                  <a:effectLst>
                    <a:outerShdw blurRad="38100" dist="38100" dir="2700000" algn="tl">
                      <a:srgbClr val="C0C0C0"/>
                    </a:outerShdw>
                  </a:effectLst>
                  <a:latin typeface="Arial" charset="0"/>
                  <a:ea typeface="黑体" pitchFamily="49" charset="-122"/>
                </a:rPr>
                <a:t>国库</a:t>
              </a:r>
            </a:p>
          </p:txBody>
        </p:sp>
      </p:grpSp>
      <p:grpSp>
        <p:nvGrpSpPr>
          <p:cNvPr id="5" name="Group 37">
            <a:extLst>
              <a:ext uri="{FF2B5EF4-FFF2-40B4-BE49-F238E27FC236}">
                <a16:creationId xmlns:a16="http://schemas.microsoft.com/office/drawing/2014/main" id="{0740B459-5CEB-423A-B656-5C608D951829}"/>
              </a:ext>
            </a:extLst>
          </p:cNvPr>
          <p:cNvGrpSpPr>
            <a:grpSpLocks/>
          </p:cNvGrpSpPr>
          <p:nvPr/>
        </p:nvGrpSpPr>
        <p:grpSpPr bwMode="auto">
          <a:xfrm>
            <a:off x="7451725" y="3276600"/>
            <a:ext cx="1441450" cy="503238"/>
            <a:chOff x="4694" y="1933"/>
            <a:chExt cx="908" cy="317"/>
          </a:xfrm>
        </p:grpSpPr>
        <p:sp>
          <p:nvSpPr>
            <p:cNvPr id="64550" name="AutoShape 38">
              <a:extLst>
                <a:ext uri="{FF2B5EF4-FFF2-40B4-BE49-F238E27FC236}">
                  <a16:creationId xmlns:a16="http://schemas.microsoft.com/office/drawing/2014/main" id="{AF442369-C4D1-44B9-846B-3E76AC142773}"/>
                </a:ext>
              </a:extLst>
            </p:cNvPr>
            <p:cNvSpPr>
              <a:spLocks noChangeArrowheads="1"/>
            </p:cNvSpPr>
            <p:nvPr/>
          </p:nvSpPr>
          <p:spPr bwMode="auto">
            <a:xfrm>
              <a:off x="4694" y="1933"/>
              <a:ext cx="908" cy="317"/>
            </a:xfrm>
            <a:prstGeom prst="can">
              <a:avLst>
                <a:gd name="adj" fmla="val 25000"/>
              </a:avLst>
            </a:prstGeom>
            <a:gradFill rotWithShape="1">
              <a:gsLst>
                <a:gs pos="0">
                  <a:schemeClr val="accent1"/>
                </a:gs>
                <a:gs pos="50000">
                  <a:schemeClr val="bg1"/>
                </a:gs>
                <a:gs pos="100000">
                  <a:schemeClr val="accent1"/>
                </a:gs>
              </a:gsLst>
              <a:lin ang="5400000" scaled="1"/>
            </a:gradFill>
            <a:ln w="9525">
              <a:solidFill>
                <a:schemeClr val="tx1"/>
              </a:solidFill>
              <a:round/>
              <a:headEnd/>
              <a:tailEnd/>
            </a:ln>
            <a:effectLst/>
          </p:spPr>
          <p:txBody>
            <a:bodyPr wrap="none" anchor="ctr"/>
            <a:lstStyle/>
            <a:p>
              <a:pPr>
                <a:defRPr/>
              </a:pPr>
              <a:endParaRPr lang="zh-CN" altLang="en-US" dirty="0">
                <a:latin typeface="Arial" charset="0"/>
                <a:ea typeface="黑体" pitchFamily="49" charset="-122"/>
              </a:endParaRPr>
            </a:p>
          </p:txBody>
        </p:sp>
        <p:sp>
          <p:nvSpPr>
            <p:cNvPr id="64551" name="Text Box 39">
              <a:extLst>
                <a:ext uri="{FF2B5EF4-FFF2-40B4-BE49-F238E27FC236}">
                  <a16:creationId xmlns:a16="http://schemas.microsoft.com/office/drawing/2014/main" id="{C2E4096A-4B26-490A-BE8C-6AD74295F214}"/>
                </a:ext>
              </a:extLst>
            </p:cNvPr>
            <p:cNvSpPr txBox="1">
              <a:spLocks noChangeArrowheads="1"/>
            </p:cNvSpPr>
            <p:nvPr/>
          </p:nvSpPr>
          <p:spPr bwMode="auto">
            <a:xfrm>
              <a:off x="4830" y="2024"/>
              <a:ext cx="681" cy="212"/>
            </a:xfrm>
            <a:prstGeom prst="rect">
              <a:avLst/>
            </a:prstGeom>
            <a:noFill/>
            <a:ln w="9525">
              <a:noFill/>
              <a:miter lim="800000"/>
              <a:headEnd/>
              <a:tailEnd/>
            </a:ln>
            <a:effectLst/>
          </p:spPr>
          <p:txBody>
            <a:bodyPr>
              <a:spAutoFit/>
            </a:bodyPr>
            <a:lstStyle/>
            <a:p>
              <a:pPr>
                <a:spcBef>
                  <a:spcPct val="50000"/>
                </a:spcBef>
                <a:defRPr/>
              </a:pPr>
              <a:r>
                <a:rPr lang="zh-CN" altLang="en-US" sz="1600" b="1" dirty="0">
                  <a:effectLst>
                    <a:outerShdw blurRad="38100" dist="38100" dir="2700000" algn="tl">
                      <a:srgbClr val="C0C0C0"/>
                    </a:outerShdw>
                  </a:effectLst>
                  <a:latin typeface="Arial" charset="0"/>
                  <a:ea typeface="黑体" pitchFamily="49" charset="-122"/>
                </a:rPr>
                <a:t>财政专户</a:t>
              </a:r>
            </a:p>
          </p:txBody>
        </p:sp>
      </p:grpSp>
      <p:grpSp>
        <p:nvGrpSpPr>
          <p:cNvPr id="6" name="Group 40">
            <a:extLst>
              <a:ext uri="{FF2B5EF4-FFF2-40B4-BE49-F238E27FC236}">
                <a16:creationId xmlns:a16="http://schemas.microsoft.com/office/drawing/2014/main" id="{6430CB49-0E7A-40EE-8478-9A7C84EC677E}"/>
              </a:ext>
            </a:extLst>
          </p:cNvPr>
          <p:cNvGrpSpPr>
            <a:grpSpLocks/>
          </p:cNvGrpSpPr>
          <p:nvPr/>
        </p:nvGrpSpPr>
        <p:grpSpPr bwMode="auto">
          <a:xfrm>
            <a:off x="7451725" y="4860925"/>
            <a:ext cx="1441450" cy="504825"/>
            <a:chOff x="4694" y="2931"/>
            <a:chExt cx="908" cy="318"/>
          </a:xfrm>
        </p:grpSpPr>
        <p:sp>
          <p:nvSpPr>
            <p:cNvPr id="64553" name="AutoShape 41">
              <a:extLst>
                <a:ext uri="{FF2B5EF4-FFF2-40B4-BE49-F238E27FC236}">
                  <a16:creationId xmlns:a16="http://schemas.microsoft.com/office/drawing/2014/main" id="{2819EC66-6CA1-4AD0-8634-DC8BD6A45E1D}"/>
                </a:ext>
              </a:extLst>
            </p:cNvPr>
            <p:cNvSpPr>
              <a:spLocks noChangeArrowheads="1"/>
            </p:cNvSpPr>
            <p:nvPr/>
          </p:nvSpPr>
          <p:spPr bwMode="auto">
            <a:xfrm>
              <a:off x="4694" y="2931"/>
              <a:ext cx="908" cy="318"/>
            </a:xfrm>
            <a:prstGeom prst="can">
              <a:avLst>
                <a:gd name="adj" fmla="val 25000"/>
              </a:avLst>
            </a:prstGeom>
            <a:gradFill rotWithShape="1">
              <a:gsLst>
                <a:gs pos="0">
                  <a:schemeClr val="accent1"/>
                </a:gs>
                <a:gs pos="50000">
                  <a:schemeClr val="bg1"/>
                </a:gs>
                <a:gs pos="100000">
                  <a:schemeClr val="accent1"/>
                </a:gs>
              </a:gsLst>
              <a:lin ang="5400000" scaled="1"/>
            </a:gradFill>
            <a:ln w="9525">
              <a:solidFill>
                <a:schemeClr val="tx1"/>
              </a:solidFill>
              <a:round/>
              <a:headEnd/>
              <a:tailEnd/>
            </a:ln>
            <a:effectLst/>
          </p:spPr>
          <p:txBody>
            <a:bodyPr wrap="none" anchor="ctr"/>
            <a:lstStyle/>
            <a:p>
              <a:pPr>
                <a:defRPr/>
              </a:pPr>
              <a:endParaRPr lang="zh-CN" altLang="en-US" dirty="0">
                <a:latin typeface="Arial" charset="0"/>
                <a:ea typeface="黑体" pitchFamily="49" charset="-122"/>
              </a:endParaRPr>
            </a:p>
          </p:txBody>
        </p:sp>
        <p:sp>
          <p:nvSpPr>
            <p:cNvPr id="64554" name="Text Box 42">
              <a:extLst>
                <a:ext uri="{FF2B5EF4-FFF2-40B4-BE49-F238E27FC236}">
                  <a16:creationId xmlns:a16="http://schemas.microsoft.com/office/drawing/2014/main" id="{68B2895E-7E70-4DC9-A588-FFF33DC5B157}"/>
                </a:ext>
              </a:extLst>
            </p:cNvPr>
            <p:cNvSpPr txBox="1">
              <a:spLocks noChangeArrowheads="1"/>
            </p:cNvSpPr>
            <p:nvPr/>
          </p:nvSpPr>
          <p:spPr bwMode="auto">
            <a:xfrm>
              <a:off x="4876" y="3022"/>
              <a:ext cx="681" cy="212"/>
            </a:xfrm>
            <a:prstGeom prst="rect">
              <a:avLst/>
            </a:prstGeom>
            <a:noFill/>
            <a:ln w="9525">
              <a:noFill/>
              <a:miter lim="800000"/>
              <a:headEnd/>
              <a:tailEnd/>
            </a:ln>
            <a:effectLst/>
          </p:spPr>
          <p:txBody>
            <a:bodyPr>
              <a:spAutoFit/>
            </a:bodyPr>
            <a:lstStyle/>
            <a:p>
              <a:pPr>
                <a:spcBef>
                  <a:spcPct val="50000"/>
                </a:spcBef>
                <a:defRPr/>
              </a:pPr>
              <a:r>
                <a:rPr lang="zh-CN" altLang="en-US" sz="1600" b="1" dirty="0">
                  <a:effectLst>
                    <a:outerShdw blurRad="38100" dist="38100" dir="2700000" algn="tl">
                      <a:srgbClr val="C0C0C0"/>
                    </a:outerShdw>
                  </a:effectLst>
                  <a:latin typeface="Arial" charset="0"/>
                  <a:ea typeface="黑体" pitchFamily="49" charset="-122"/>
                </a:rPr>
                <a:t>缴款人</a:t>
              </a:r>
            </a:p>
          </p:txBody>
        </p:sp>
      </p:grpSp>
      <p:sp>
        <p:nvSpPr>
          <p:cNvPr id="64555" name="Text Box 43">
            <a:extLst>
              <a:ext uri="{FF2B5EF4-FFF2-40B4-BE49-F238E27FC236}">
                <a16:creationId xmlns:a16="http://schemas.microsoft.com/office/drawing/2014/main" id="{A6518B9F-92A1-47F2-8DB6-B480133DC6A4}"/>
              </a:ext>
            </a:extLst>
          </p:cNvPr>
          <p:cNvSpPr txBox="1">
            <a:spLocks noChangeArrowheads="1"/>
          </p:cNvSpPr>
          <p:nvPr/>
        </p:nvSpPr>
        <p:spPr bwMode="auto">
          <a:xfrm>
            <a:off x="1547813" y="3997325"/>
            <a:ext cx="1150937" cy="59055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spcBef>
                <a:spcPct val="50000"/>
              </a:spcBef>
              <a:buClrTx/>
              <a:buSzTx/>
              <a:buFontTx/>
              <a:buNone/>
            </a:pPr>
            <a:r>
              <a:rPr lang="zh-CN" altLang="en-US" sz="1600">
                <a:latin typeface="Arial" panose="020B0604020202020204" pitchFamily="34" charset="0"/>
              </a:rPr>
              <a:t>数据接收、账务核对</a:t>
            </a:r>
          </a:p>
        </p:txBody>
      </p:sp>
      <p:sp>
        <p:nvSpPr>
          <p:cNvPr id="64556" name="Text Box 44">
            <a:extLst>
              <a:ext uri="{FF2B5EF4-FFF2-40B4-BE49-F238E27FC236}">
                <a16:creationId xmlns:a16="http://schemas.microsoft.com/office/drawing/2014/main" id="{48BBD17C-7208-4F65-ADC0-9E8D59CDA098}"/>
              </a:ext>
            </a:extLst>
          </p:cNvPr>
          <p:cNvSpPr txBox="1">
            <a:spLocks noChangeArrowheads="1"/>
          </p:cNvSpPr>
          <p:nvPr/>
        </p:nvSpPr>
        <p:spPr bwMode="auto">
          <a:xfrm>
            <a:off x="1476375" y="3132138"/>
            <a:ext cx="1079500" cy="346075"/>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lgn="ctr" eaLnBrk="1" hangingPunct="1">
              <a:spcBef>
                <a:spcPct val="50000"/>
              </a:spcBef>
              <a:buClrTx/>
              <a:buSzTx/>
              <a:buFontTx/>
              <a:buNone/>
            </a:pPr>
            <a:r>
              <a:rPr lang="zh-CN" altLang="en-US" sz="1600">
                <a:latin typeface="Arial" panose="020B0604020202020204" pitchFamily="34" charset="0"/>
              </a:rPr>
              <a:t>划解票据</a:t>
            </a:r>
          </a:p>
        </p:txBody>
      </p:sp>
      <p:cxnSp>
        <p:nvCxnSpPr>
          <p:cNvPr id="64557" name="AutoShape 45">
            <a:extLst>
              <a:ext uri="{FF2B5EF4-FFF2-40B4-BE49-F238E27FC236}">
                <a16:creationId xmlns:a16="http://schemas.microsoft.com/office/drawing/2014/main" id="{FAAF8AF7-784D-450A-93A8-E53C5CD4554C}"/>
              </a:ext>
            </a:extLst>
          </p:cNvPr>
          <p:cNvCxnSpPr>
            <a:cxnSpLocks noChangeShapeType="1"/>
          </p:cNvCxnSpPr>
          <p:nvPr/>
        </p:nvCxnSpPr>
        <p:spPr bwMode="auto">
          <a:xfrm>
            <a:off x="6084888" y="6084888"/>
            <a:ext cx="792162" cy="1587"/>
          </a:xfrm>
          <a:prstGeom prst="straightConnector1">
            <a:avLst/>
          </a:prstGeom>
          <a:noFill/>
          <a:ln w="38100">
            <a:solidFill>
              <a:srgbClr val="FF0000"/>
            </a:solidFill>
            <a:round/>
            <a:headEnd/>
            <a:tailEnd/>
          </a:ln>
          <a:extLst>
            <a:ext uri="{909E8E84-426E-40DD-AFC4-6F175D3DCCD1}">
              <a14:hiddenFill xmlns:a14="http://schemas.microsoft.com/office/drawing/2010/main">
                <a:noFill/>
              </a14:hiddenFill>
            </a:ext>
          </a:extLst>
        </p:spPr>
      </p:cxnSp>
      <p:cxnSp>
        <p:nvCxnSpPr>
          <p:cNvPr id="64558" name="AutoShape 46">
            <a:extLst>
              <a:ext uri="{FF2B5EF4-FFF2-40B4-BE49-F238E27FC236}">
                <a16:creationId xmlns:a16="http://schemas.microsoft.com/office/drawing/2014/main" id="{88A410AF-D4D9-46B8-83C3-CEAA529773E1}"/>
              </a:ext>
            </a:extLst>
          </p:cNvPr>
          <p:cNvCxnSpPr>
            <a:cxnSpLocks noChangeShapeType="1"/>
          </p:cNvCxnSpPr>
          <p:nvPr/>
        </p:nvCxnSpPr>
        <p:spPr bwMode="auto">
          <a:xfrm>
            <a:off x="6084888" y="6524625"/>
            <a:ext cx="792162" cy="1588"/>
          </a:xfrm>
          <a:prstGeom prst="straightConnector1">
            <a:avLst/>
          </a:prstGeom>
          <a:noFill/>
          <a:ln w="38100">
            <a:solidFill>
              <a:srgbClr val="0000FF"/>
            </a:solidFill>
            <a:round/>
            <a:headEnd/>
            <a:tailEnd/>
          </a:ln>
          <a:extLst>
            <a:ext uri="{909E8E84-426E-40DD-AFC4-6F175D3DCCD1}">
              <a14:hiddenFill xmlns:a14="http://schemas.microsoft.com/office/drawing/2010/main">
                <a:noFill/>
              </a14:hiddenFill>
            </a:ext>
          </a:extLst>
        </p:spPr>
      </p:cxnSp>
      <p:sp>
        <p:nvSpPr>
          <p:cNvPr id="64559" name="Text Box 47">
            <a:extLst>
              <a:ext uri="{FF2B5EF4-FFF2-40B4-BE49-F238E27FC236}">
                <a16:creationId xmlns:a16="http://schemas.microsoft.com/office/drawing/2014/main" id="{E12C4790-3312-40E9-AB7C-4969DBDADCEA}"/>
              </a:ext>
            </a:extLst>
          </p:cNvPr>
          <p:cNvSpPr txBox="1">
            <a:spLocks noChangeArrowheads="1"/>
          </p:cNvSpPr>
          <p:nvPr/>
        </p:nvSpPr>
        <p:spPr bwMode="auto">
          <a:xfrm>
            <a:off x="6948488" y="5868988"/>
            <a:ext cx="1439862" cy="336550"/>
          </a:xfrm>
          <a:prstGeom prst="rect">
            <a:avLst/>
          </a:prstGeom>
          <a:noFill/>
          <a:ln w="9525">
            <a:noFill/>
            <a:miter lim="800000"/>
            <a:headEnd/>
            <a:tailEnd/>
          </a:ln>
          <a:effectLst/>
        </p:spPr>
        <p:txBody>
          <a:bodyPr>
            <a:spAutoFit/>
          </a:bodyPr>
          <a:lstStyle/>
          <a:p>
            <a:pPr>
              <a:spcBef>
                <a:spcPct val="50000"/>
              </a:spcBef>
              <a:defRPr/>
            </a:pPr>
            <a:r>
              <a:rPr lang="zh-CN" altLang="en-US" sz="1600" b="1" dirty="0">
                <a:effectLst>
                  <a:outerShdw blurRad="38100" dist="38100" dir="2700000" algn="tl">
                    <a:srgbClr val="C0C0C0"/>
                  </a:outerShdw>
                </a:effectLst>
                <a:latin typeface="Arial" charset="0"/>
                <a:ea typeface="黑体" pitchFamily="49" charset="-122"/>
              </a:rPr>
              <a:t>资金归集</a:t>
            </a:r>
          </a:p>
        </p:txBody>
      </p:sp>
      <p:sp>
        <p:nvSpPr>
          <p:cNvPr id="64560" name="Text Box 48">
            <a:extLst>
              <a:ext uri="{FF2B5EF4-FFF2-40B4-BE49-F238E27FC236}">
                <a16:creationId xmlns:a16="http://schemas.microsoft.com/office/drawing/2014/main" id="{4C59A538-D82A-4051-87A2-B4407F29FF74}"/>
              </a:ext>
            </a:extLst>
          </p:cNvPr>
          <p:cNvSpPr txBox="1">
            <a:spLocks noChangeArrowheads="1"/>
          </p:cNvSpPr>
          <p:nvPr/>
        </p:nvSpPr>
        <p:spPr bwMode="auto">
          <a:xfrm>
            <a:off x="3786188" y="5653088"/>
            <a:ext cx="400050" cy="93662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eaVert">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spcBef>
                <a:spcPct val="50000"/>
              </a:spcBef>
              <a:buClrTx/>
              <a:buSzTx/>
              <a:buFontTx/>
              <a:buNone/>
            </a:pPr>
            <a:r>
              <a:rPr lang="zh-CN" altLang="en-US" sz="1400">
                <a:latin typeface="Arial" panose="020B0604020202020204" pitchFamily="34" charset="0"/>
              </a:rPr>
              <a:t>现金 缴款</a:t>
            </a:r>
          </a:p>
        </p:txBody>
      </p:sp>
      <p:sp>
        <p:nvSpPr>
          <p:cNvPr id="64561" name="Line 49">
            <a:extLst>
              <a:ext uri="{FF2B5EF4-FFF2-40B4-BE49-F238E27FC236}">
                <a16:creationId xmlns:a16="http://schemas.microsoft.com/office/drawing/2014/main" id="{38212C29-B6E2-46D3-8CDD-3A9E4F5A873F}"/>
              </a:ext>
            </a:extLst>
          </p:cNvPr>
          <p:cNvSpPr>
            <a:spLocks noChangeShapeType="1"/>
          </p:cNvSpPr>
          <p:nvPr/>
        </p:nvSpPr>
        <p:spPr bwMode="auto">
          <a:xfrm>
            <a:off x="1403350" y="3924300"/>
            <a:ext cx="1512888" cy="0"/>
          </a:xfrm>
          <a:prstGeom prst="line">
            <a:avLst/>
          </a:prstGeom>
          <a:noFill/>
          <a:ln w="38100">
            <a:solidFill>
              <a:srgbClr val="FF0000"/>
            </a:solidFill>
            <a:round/>
            <a:headEnd type="triangle" w="med" len="med"/>
            <a:tailEnd/>
          </a:ln>
          <a:extLst>
            <a:ext uri="{909E8E84-426E-40DD-AFC4-6F175D3DCCD1}">
              <a14:hiddenFill xmlns:a14="http://schemas.microsoft.com/office/drawing/2010/main">
                <a:noFill/>
              </a14:hiddenFill>
            </a:ext>
          </a:extLst>
        </p:spPr>
        <p:txBody>
          <a:bodyPr/>
          <a:lstStyle/>
          <a:p>
            <a:endParaRPr lang="zh-CN" altLang="en-US"/>
          </a:p>
        </p:txBody>
      </p:sp>
      <p:sp>
        <p:nvSpPr>
          <p:cNvPr id="64562" name="Line 50">
            <a:extLst>
              <a:ext uri="{FF2B5EF4-FFF2-40B4-BE49-F238E27FC236}">
                <a16:creationId xmlns:a16="http://schemas.microsoft.com/office/drawing/2014/main" id="{169FC70A-B2D1-41B7-AA20-550592C12947}"/>
              </a:ext>
            </a:extLst>
          </p:cNvPr>
          <p:cNvSpPr>
            <a:spLocks noChangeShapeType="1"/>
          </p:cNvSpPr>
          <p:nvPr/>
        </p:nvSpPr>
        <p:spPr bwMode="auto">
          <a:xfrm flipH="1" flipV="1">
            <a:off x="2987675" y="1908175"/>
            <a:ext cx="0" cy="720725"/>
          </a:xfrm>
          <a:prstGeom prst="line">
            <a:avLst/>
          </a:prstGeom>
          <a:noFill/>
          <a:ln w="38100">
            <a:solidFill>
              <a:srgbClr val="FF0000"/>
            </a:solidFill>
            <a:round/>
            <a:headEnd type="triangle" w="med" len="med"/>
            <a:tailEnd/>
          </a:ln>
          <a:extLst>
            <a:ext uri="{909E8E84-426E-40DD-AFC4-6F175D3DCCD1}">
              <a14:hiddenFill xmlns:a14="http://schemas.microsoft.com/office/drawing/2010/main">
                <a:noFill/>
              </a14:hiddenFill>
            </a:ext>
          </a:extLst>
        </p:spPr>
        <p:txBody>
          <a:bodyPr/>
          <a:lstStyle/>
          <a:p>
            <a:endParaRPr lang="zh-CN" altLang="en-US"/>
          </a:p>
        </p:txBody>
      </p:sp>
      <p:sp>
        <p:nvSpPr>
          <p:cNvPr id="64563" name="Line 51">
            <a:extLst>
              <a:ext uri="{FF2B5EF4-FFF2-40B4-BE49-F238E27FC236}">
                <a16:creationId xmlns:a16="http://schemas.microsoft.com/office/drawing/2014/main" id="{C8ED0188-7ACF-40FE-9EAE-329AD9B8B2FE}"/>
              </a:ext>
            </a:extLst>
          </p:cNvPr>
          <p:cNvSpPr>
            <a:spLocks noChangeShapeType="1"/>
          </p:cNvSpPr>
          <p:nvPr/>
        </p:nvSpPr>
        <p:spPr bwMode="auto">
          <a:xfrm flipH="1" flipV="1">
            <a:off x="4716463" y="1908175"/>
            <a:ext cx="0" cy="720725"/>
          </a:xfrm>
          <a:prstGeom prst="line">
            <a:avLst/>
          </a:prstGeom>
          <a:noFill/>
          <a:ln w="38100">
            <a:solidFill>
              <a:srgbClr val="FF0000"/>
            </a:solidFill>
            <a:round/>
            <a:headEnd type="triangle" w="med" len="med"/>
            <a:tailEnd/>
          </a:ln>
          <a:extLst>
            <a:ext uri="{909E8E84-426E-40DD-AFC4-6F175D3DCCD1}">
              <a14:hiddenFill xmlns:a14="http://schemas.microsoft.com/office/drawing/2010/main">
                <a:noFill/>
              </a14:hiddenFill>
            </a:ext>
          </a:extLst>
        </p:spPr>
        <p:txBody>
          <a:bodyPr/>
          <a:lstStyle/>
          <a:p>
            <a:endParaRPr lang="zh-CN" altLang="en-US"/>
          </a:p>
        </p:txBody>
      </p:sp>
      <p:sp>
        <p:nvSpPr>
          <p:cNvPr id="64564" name="Line 52">
            <a:extLst>
              <a:ext uri="{FF2B5EF4-FFF2-40B4-BE49-F238E27FC236}">
                <a16:creationId xmlns:a16="http://schemas.microsoft.com/office/drawing/2014/main" id="{72A5132B-9844-4386-BE9F-01C1CEECFD97}"/>
              </a:ext>
            </a:extLst>
          </p:cNvPr>
          <p:cNvSpPr>
            <a:spLocks noChangeShapeType="1"/>
          </p:cNvSpPr>
          <p:nvPr/>
        </p:nvSpPr>
        <p:spPr bwMode="auto">
          <a:xfrm flipH="1" flipV="1">
            <a:off x="3132138" y="1908175"/>
            <a:ext cx="0" cy="720725"/>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64565" name="Line 53">
            <a:extLst>
              <a:ext uri="{FF2B5EF4-FFF2-40B4-BE49-F238E27FC236}">
                <a16:creationId xmlns:a16="http://schemas.microsoft.com/office/drawing/2014/main" id="{4C38F7D5-C462-4A6A-9BBC-2271CD12DBBF}"/>
              </a:ext>
            </a:extLst>
          </p:cNvPr>
          <p:cNvSpPr>
            <a:spLocks noChangeShapeType="1"/>
          </p:cNvSpPr>
          <p:nvPr/>
        </p:nvSpPr>
        <p:spPr bwMode="auto">
          <a:xfrm flipH="1" flipV="1">
            <a:off x="5003800" y="1908175"/>
            <a:ext cx="0" cy="720725"/>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64566" name="Text Box 54">
            <a:extLst>
              <a:ext uri="{FF2B5EF4-FFF2-40B4-BE49-F238E27FC236}">
                <a16:creationId xmlns:a16="http://schemas.microsoft.com/office/drawing/2014/main" id="{1829C5CE-B155-4565-85F0-AB26E56DF9FE}"/>
              </a:ext>
            </a:extLst>
          </p:cNvPr>
          <p:cNvSpPr txBox="1">
            <a:spLocks noChangeArrowheads="1"/>
          </p:cNvSpPr>
          <p:nvPr/>
        </p:nvSpPr>
        <p:spPr bwMode="auto">
          <a:xfrm>
            <a:off x="2270125" y="1908175"/>
            <a:ext cx="615950" cy="649288"/>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eaVert">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spcBef>
                <a:spcPct val="50000"/>
              </a:spcBef>
              <a:buClrTx/>
              <a:buSzTx/>
              <a:buFontTx/>
              <a:buNone/>
            </a:pPr>
            <a:r>
              <a:rPr lang="zh-CN" altLang="en-US" sz="1400">
                <a:latin typeface="Arial" panose="020B0604020202020204" pitchFamily="34" charset="0"/>
              </a:rPr>
              <a:t>返还下级分成</a:t>
            </a:r>
          </a:p>
        </p:txBody>
      </p:sp>
      <p:sp>
        <p:nvSpPr>
          <p:cNvPr id="64567" name="Text Box 55">
            <a:extLst>
              <a:ext uri="{FF2B5EF4-FFF2-40B4-BE49-F238E27FC236}">
                <a16:creationId xmlns:a16="http://schemas.microsoft.com/office/drawing/2014/main" id="{4E05DBAE-6DBD-4696-83EB-565FE4399579}"/>
              </a:ext>
            </a:extLst>
          </p:cNvPr>
          <p:cNvSpPr txBox="1">
            <a:spLocks noChangeArrowheads="1"/>
          </p:cNvSpPr>
          <p:nvPr/>
        </p:nvSpPr>
        <p:spPr bwMode="auto">
          <a:xfrm>
            <a:off x="3998913" y="1908175"/>
            <a:ext cx="615950" cy="649288"/>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eaVert">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spcBef>
                <a:spcPct val="50000"/>
              </a:spcBef>
              <a:buClrTx/>
              <a:buSzTx/>
              <a:buFontTx/>
              <a:buNone/>
            </a:pPr>
            <a:r>
              <a:rPr lang="zh-CN" altLang="en-US" sz="1400">
                <a:latin typeface="Arial" panose="020B0604020202020204" pitchFamily="34" charset="0"/>
              </a:rPr>
              <a:t>下级上解分成</a:t>
            </a:r>
          </a:p>
        </p:txBody>
      </p:sp>
      <p:sp>
        <p:nvSpPr>
          <p:cNvPr id="64568" name="Text Box 56">
            <a:extLst>
              <a:ext uri="{FF2B5EF4-FFF2-40B4-BE49-F238E27FC236}">
                <a16:creationId xmlns:a16="http://schemas.microsoft.com/office/drawing/2014/main" id="{29F76D83-5BF7-46CB-93E7-700AC5079E20}"/>
              </a:ext>
            </a:extLst>
          </p:cNvPr>
          <p:cNvSpPr txBox="1">
            <a:spLocks noChangeArrowheads="1"/>
          </p:cNvSpPr>
          <p:nvPr/>
        </p:nvSpPr>
        <p:spPr bwMode="auto">
          <a:xfrm>
            <a:off x="3206750" y="1908175"/>
            <a:ext cx="615950" cy="649288"/>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vert="eaVert">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spcBef>
                <a:spcPct val="50000"/>
              </a:spcBef>
              <a:buClrTx/>
              <a:buSzTx/>
              <a:buFontTx/>
              <a:buNone/>
            </a:pPr>
            <a:r>
              <a:rPr lang="zh-CN" altLang="en-US" sz="1400">
                <a:latin typeface="Arial" panose="020B0604020202020204" pitchFamily="34" charset="0"/>
              </a:rPr>
              <a:t>上解上级分成</a:t>
            </a:r>
          </a:p>
        </p:txBody>
      </p:sp>
      <p:sp>
        <p:nvSpPr>
          <p:cNvPr id="64569" name="Text Box 57">
            <a:extLst>
              <a:ext uri="{FF2B5EF4-FFF2-40B4-BE49-F238E27FC236}">
                <a16:creationId xmlns:a16="http://schemas.microsoft.com/office/drawing/2014/main" id="{3206C8A0-E023-45DF-B4FB-2DA21EBF5E79}"/>
              </a:ext>
            </a:extLst>
          </p:cNvPr>
          <p:cNvSpPr txBox="1">
            <a:spLocks noChangeArrowheads="1"/>
          </p:cNvSpPr>
          <p:nvPr/>
        </p:nvSpPr>
        <p:spPr bwMode="auto">
          <a:xfrm>
            <a:off x="5080000" y="1908175"/>
            <a:ext cx="615950" cy="649288"/>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vert="eaVert">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spcBef>
                <a:spcPct val="50000"/>
              </a:spcBef>
              <a:buClrTx/>
              <a:buSzTx/>
              <a:buFontTx/>
              <a:buNone/>
            </a:pPr>
            <a:r>
              <a:rPr lang="zh-CN" altLang="en-US" sz="1400">
                <a:latin typeface="Arial" panose="020B0604020202020204" pitchFamily="34" charset="0"/>
              </a:rPr>
              <a:t>返还下级分成</a:t>
            </a:r>
          </a:p>
        </p:txBody>
      </p:sp>
      <p:sp>
        <p:nvSpPr>
          <p:cNvPr id="64570" name="Text Box 58">
            <a:extLst>
              <a:ext uri="{FF2B5EF4-FFF2-40B4-BE49-F238E27FC236}">
                <a16:creationId xmlns:a16="http://schemas.microsoft.com/office/drawing/2014/main" id="{C2326AA0-1040-4BAF-8984-EED710FFB594}"/>
              </a:ext>
            </a:extLst>
          </p:cNvPr>
          <p:cNvSpPr txBox="1">
            <a:spLocks noChangeArrowheads="1"/>
          </p:cNvSpPr>
          <p:nvPr/>
        </p:nvSpPr>
        <p:spPr bwMode="auto">
          <a:xfrm>
            <a:off x="179388" y="2339975"/>
            <a:ext cx="1152525" cy="2843213"/>
          </a:xfrm>
          <a:prstGeom prst="rect">
            <a:avLst/>
          </a:prstGeom>
          <a:noFill/>
          <a:ln w="9525">
            <a:noFill/>
            <a:miter lim="800000"/>
            <a:headEnd/>
            <a:tailEnd/>
          </a:ln>
          <a:effectLst/>
        </p:spPr>
        <p:txBody>
          <a:bodyPr>
            <a:spAutoFit/>
          </a:bodyPr>
          <a:lstStyle/>
          <a:p>
            <a:pPr algn="ctr">
              <a:spcBef>
                <a:spcPct val="50000"/>
              </a:spcBef>
              <a:defRPr/>
            </a:pPr>
            <a:r>
              <a:rPr lang="zh-CN" altLang="en-US" b="1" dirty="0">
                <a:effectLst>
                  <a:outerShdw blurRad="38100" dist="38100" dir="2700000" algn="tl">
                    <a:srgbClr val="C0C0C0"/>
                  </a:outerShdw>
                </a:effectLst>
                <a:latin typeface="Arial" charset="0"/>
                <a:ea typeface="黑体" pitchFamily="49" charset="-122"/>
              </a:rPr>
              <a:t>本级财政</a:t>
            </a:r>
          </a:p>
          <a:p>
            <a:pPr algn="ctr">
              <a:spcBef>
                <a:spcPct val="50000"/>
              </a:spcBef>
              <a:defRPr/>
            </a:pPr>
            <a:endParaRPr lang="zh-CN" altLang="en-US" b="1" dirty="0">
              <a:effectLst>
                <a:outerShdw blurRad="38100" dist="38100" dir="2700000" algn="tl">
                  <a:srgbClr val="C0C0C0"/>
                </a:outerShdw>
              </a:effectLst>
              <a:latin typeface="Arial" charset="0"/>
              <a:ea typeface="黑体" pitchFamily="49" charset="-122"/>
            </a:endParaRPr>
          </a:p>
          <a:p>
            <a:pPr algn="ctr">
              <a:spcBef>
                <a:spcPct val="50000"/>
              </a:spcBef>
              <a:defRPr/>
            </a:pPr>
            <a:r>
              <a:rPr lang="zh-CN" altLang="en-US" b="1" dirty="0">
                <a:effectLst>
                  <a:outerShdw blurRad="38100" dist="38100" dir="2700000" algn="tl">
                    <a:srgbClr val="C0C0C0"/>
                  </a:outerShdw>
                </a:effectLst>
                <a:latin typeface="Arial" charset="0"/>
                <a:ea typeface="黑体" pitchFamily="49" charset="-122"/>
              </a:rPr>
              <a:t>预收确认</a:t>
            </a:r>
          </a:p>
          <a:p>
            <a:pPr algn="ctr">
              <a:spcBef>
                <a:spcPct val="50000"/>
              </a:spcBef>
              <a:defRPr/>
            </a:pPr>
            <a:r>
              <a:rPr lang="zh-CN" altLang="en-US" b="1" dirty="0">
                <a:effectLst>
                  <a:outerShdw blurRad="38100" dist="38100" dir="2700000" algn="tl">
                    <a:srgbClr val="C0C0C0"/>
                  </a:outerShdw>
                </a:effectLst>
                <a:latin typeface="Arial" charset="0"/>
                <a:ea typeface="黑体" pitchFamily="49" charset="-122"/>
              </a:rPr>
              <a:t>收入调整</a:t>
            </a:r>
          </a:p>
          <a:p>
            <a:pPr algn="ctr">
              <a:spcBef>
                <a:spcPct val="50000"/>
              </a:spcBef>
              <a:defRPr/>
            </a:pPr>
            <a:r>
              <a:rPr lang="zh-CN" altLang="en-US" b="1" dirty="0">
                <a:effectLst>
                  <a:outerShdw blurRad="38100" dist="38100" dir="2700000" algn="tl">
                    <a:srgbClr val="C0C0C0"/>
                  </a:outerShdw>
                </a:effectLst>
                <a:latin typeface="Arial" charset="0"/>
                <a:ea typeface="黑体" pitchFamily="49" charset="-122"/>
              </a:rPr>
              <a:t>退付审核</a:t>
            </a:r>
          </a:p>
          <a:p>
            <a:pPr algn="ctr">
              <a:spcBef>
                <a:spcPct val="50000"/>
              </a:spcBef>
              <a:defRPr/>
            </a:pPr>
            <a:r>
              <a:rPr lang="zh-CN" altLang="en-US" b="1" dirty="0">
                <a:effectLst>
                  <a:outerShdw blurRad="38100" dist="38100" dir="2700000" algn="tl">
                    <a:srgbClr val="C0C0C0"/>
                  </a:outerShdw>
                </a:effectLst>
                <a:latin typeface="Arial" charset="0"/>
                <a:ea typeface="黑体" pitchFamily="49" charset="-122"/>
              </a:rPr>
              <a:t>分成结转</a:t>
            </a:r>
          </a:p>
          <a:p>
            <a:pPr algn="ctr">
              <a:spcBef>
                <a:spcPct val="50000"/>
              </a:spcBef>
              <a:defRPr/>
            </a:pPr>
            <a:r>
              <a:rPr lang="en-US" altLang="zh-CN" b="1" dirty="0">
                <a:effectLst>
                  <a:outerShdw blurRad="38100" dist="38100" dir="2700000" algn="tl">
                    <a:srgbClr val="C0C0C0"/>
                  </a:outerShdw>
                </a:effectLst>
                <a:latin typeface="Arial" charset="0"/>
                <a:ea typeface="黑体" pitchFamily="49" charset="-122"/>
              </a:rPr>
              <a:t>…..</a:t>
            </a:r>
          </a:p>
        </p:txBody>
      </p:sp>
      <p:sp>
        <p:nvSpPr>
          <p:cNvPr id="34865" name="Line 59">
            <a:extLst>
              <a:ext uri="{FF2B5EF4-FFF2-40B4-BE49-F238E27FC236}">
                <a16:creationId xmlns:a16="http://schemas.microsoft.com/office/drawing/2014/main" id="{88FFF582-CBFC-47BB-ADB6-73351F9055B9}"/>
              </a:ext>
            </a:extLst>
          </p:cNvPr>
          <p:cNvSpPr>
            <a:spLocks noChangeShapeType="1"/>
          </p:cNvSpPr>
          <p:nvPr/>
        </p:nvSpPr>
        <p:spPr bwMode="auto">
          <a:xfrm>
            <a:off x="755650" y="2700338"/>
            <a:ext cx="0" cy="4318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64572" name="Text Box 60">
            <a:extLst>
              <a:ext uri="{FF2B5EF4-FFF2-40B4-BE49-F238E27FC236}">
                <a16:creationId xmlns:a16="http://schemas.microsoft.com/office/drawing/2014/main" id="{0E1B56FD-51DF-4B07-B22B-AE31034E756A}"/>
              </a:ext>
            </a:extLst>
          </p:cNvPr>
          <p:cNvSpPr txBox="1">
            <a:spLocks noChangeArrowheads="1"/>
          </p:cNvSpPr>
          <p:nvPr/>
        </p:nvSpPr>
        <p:spPr bwMode="auto">
          <a:xfrm>
            <a:off x="6877050" y="6300788"/>
            <a:ext cx="1368425" cy="703262"/>
          </a:xfrm>
          <a:prstGeom prst="rect">
            <a:avLst/>
          </a:prstGeom>
          <a:noFill/>
          <a:ln w="9525">
            <a:noFill/>
            <a:miter lim="800000"/>
            <a:headEnd/>
            <a:tailEnd/>
          </a:ln>
          <a:effectLst/>
        </p:spPr>
        <p:txBody>
          <a:bodyPr>
            <a:spAutoFit/>
          </a:bodyPr>
          <a:lstStyle/>
          <a:p>
            <a:pPr>
              <a:spcBef>
                <a:spcPct val="50000"/>
              </a:spcBef>
              <a:defRPr/>
            </a:pPr>
            <a:r>
              <a:rPr lang="en-US" altLang="zh-CN" sz="1600" b="1" dirty="0">
                <a:effectLst>
                  <a:outerShdw blurRad="38100" dist="38100" dir="2700000" algn="tl">
                    <a:srgbClr val="C0C0C0"/>
                  </a:outerShdw>
                </a:effectLst>
                <a:latin typeface="Arial" charset="0"/>
                <a:ea typeface="黑体" pitchFamily="49" charset="-122"/>
              </a:rPr>
              <a:t> </a:t>
            </a:r>
            <a:r>
              <a:rPr lang="zh-CN" altLang="en-US" sz="1600" b="1" dirty="0">
                <a:effectLst>
                  <a:outerShdw blurRad="38100" dist="38100" dir="2700000" algn="tl">
                    <a:srgbClr val="C0C0C0"/>
                  </a:outerShdw>
                </a:effectLst>
                <a:latin typeface="Arial" charset="0"/>
                <a:ea typeface="黑体" pitchFamily="49" charset="-122"/>
              </a:rPr>
              <a:t>资金划解</a:t>
            </a:r>
          </a:p>
          <a:p>
            <a:pPr>
              <a:spcBef>
                <a:spcPct val="50000"/>
              </a:spcBef>
              <a:defRPr/>
            </a:pPr>
            <a:endParaRPr lang="en-US" altLang="zh-CN" sz="1600" dirty="0">
              <a:latin typeface="Arial" charset="0"/>
              <a:ea typeface="黑体"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64557"/>
                                        </p:tgtEl>
                                        <p:attrNameLst>
                                          <p:attrName>style.visibility</p:attrName>
                                        </p:attrNameLst>
                                      </p:cBhvr>
                                      <p:to>
                                        <p:strVal val="visible"/>
                                      </p:to>
                                    </p:set>
                                    <p:anim calcmode="lin" valueType="num">
                                      <p:cBhvr>
                                        <p:cTn id="7" dur="1000" fill="hold"/>
                                        <p:tgtEl>
                                          <p:spTgt spid="64557"/>
                                        </p:tgtEl>
                                        <p:attrNameLst>
                                          <p:attrName>ppt_w</p:attrName>
                                        </p:attrNameLst>
                                      </p:cBhvr>
                                      <p:tavLst>
                                        <p:tav tm="0">
                                          <p:val>
                                            <p:fltVal val="0"/>
                                          </p:val>
                                        </p:tav>
                                        <p:tav tm="100000">
                                          <p:val>
                                            <p:strVal val="#ppt_w"/>
                                          </p:val>
                                        </p:tav>
                                      </p:tavLst>
                                    </p:anim>
                                    <p:anim calcmode="lin" valueType="num">
                                      <p:cBhvr>
                                        <p:cTn id="8" dur="1000" fill="hold"/>
                                        <p:tgtEl>
                                          <p:spTgt spid="64557"/>
                                        </p:tgtEl>
                                        <p:attrNameLst>
                                          <p:attrName>ppt_h</p:attrName>
                                        </p:attrNameLst>
                                      </p:cBhvr>
                                      <p:tavLst>
                                        <p:tav tm="0">
                                          <p:val>
                                            <p:fltVal val="0"/>
                                          </p:val>
                                        </p:tav>
                                        <p:tav tm="100000">
                                          <p:val>
                                            <p:strVal val="#ppt_h"/>
                                          </p:val>
                                        </p:tav>
                                      </p:tavLst>
                                    </p:anim>
                                    <p:anim calcmode="lin" valueType="num">
                                      <p:cBhvr>
                                        <p:cTn id="9" dur="1000" fill="hold"/>
                                        <p:tgtEl>
                                          <p:spTgt spid="64557"/>
                                        </p:tgtEl>
                                        <p:attrNameLst>
                                          <p:attrName>style.rotation</p:attrName>
                                        </p:attrNameLst>
                                      </p:cBhvr>
                                      <p:tavLst>
                                        <p:tav tm="0">
                                          <p:val>
                                            <p:fltVal val="90"/>
                                          </p:val>
                                        </p:tav>
                                        <p:tav tm="100000">
                                          <p:val>
                                            <p:fltVal val="0"/>
                                          </p:val>
                                        </p:tav>
                                      </p:tavLst>
                                    </p:anim>
                                    <p:animEffect transition="in" filter="fade">
                                      <p:cBhvr>
                                        <p:cTn id="10" dur="1000"/>
                                        <p:tgtEl>
                                          <p:spTgt spid="64557"/>
                                        </p:tgtEl>
                                      </p:cBhvr>
                                    </p:animEffect>
                                  </p:childTnLst>
                                </p:cTn>
                              </p:par>
                              <p:par>
                                <p:cTn id="11" presetID="31" presetClass="entr" presetSubtype="0" fill="hold" grpId="0" nodeType="withEffect">
                                  <p:stCondLst>
                                    <p:cond delay="0"/>
                                  </p:stCondLst>
                                  <p:iterate type="lt">
                                    <p:tmPct val="5000"/>
                                  </p:iterate>
                                  <p:childTnLst>
                                    <p:set>
                                      <p:cBhvr>
                                        <p:cTn id="12" dur="1" fill="hold">
                                          <p:stCondLst>
                                            <p:cond delay="0"/>
                                          </p:stCondLst>
                                        </p:cTn>
                                        <p:tgtEl>
                                          <p:spTgt spid="64559"/>
                                        </p:tgtEl>
                                        <p:attrNameLst>
                                          <p:attrName>style.visibility</p:attrName>
                                        </p:attrNameLst>
                                      </p:cBhvr>
                                      <p:to>
                                        <p:strVal val="visible"/>
                                      </p:to>
                                    </p:set>
                                    <p:anim calcmode="lin" valueType="num">
                                      <p:cBhvr>
                                        <p:cTn id="13" dur="1000" fill="hold"/>
                                        <p:tgtEl>
                                          <p:spTgt spid="64559"/>
                                        </p:tgtEl>
                                        <p:attrNameLst>
                                          <p:attrName>ppt_w</p:attrName>
                                        </p:attrNameLst>
                                      </p:cBhvr>
                                      <p:tavLst>
                                        <p:tav tm="0">
                                          <p:val>
                                            <p:fltVal val="0"/>
                                          </p:val>
                                        </p:tav>
                                        <p:tav tm="100000">
                                          <p:val>
                                            <p:strVal val="#ppt_w"/>
                                          </p:val>
                                        </p:tav>
                                      </p:tavLst>
                                    </p:anim>
                                    <p:anim calcmode="lin" valueType="num">
                                      <p:cBhvr>
                                        <p:cTn id="14" dur="1000" fill="hold"/>
                                        <p:tgtEl>
                                          <p:spTgt spid="64559"/>
                                        </p:tgtEl>
                                        <p:attrNameLst>
                                          <p:attrName>ppt_h</p:attrName>
                                        </p:attrNameLst>
                                      </p:cBhvr>
                                      <p:tavLst>
                                        <p:tav tm="0">
                                          <p:val>
                                            <p:fltVal val="0"/>
                                          </p:val>
                                        </p:tav>
                                        <p:tav tm="100000">
                                          <p:val>
                                            <p:strVal val="#ppt_h"/>
                                          </p:val>
                                        </p:tav>
                                      </p:tavLst>
                                    </p:anim>
                                    <p:anim calcmode="lin" valueType="num">
                                      <p:cBhvr>
                                        <p:cTn id="15" dur="1000" fill="hold"/>
                                        <p:tgtEl>
                                          <p:spTgt spid="64559"/>
                                        </p:tgtEl>
                                        <p:attrNameLst>
                                          <p:attrName>style.rotation</p:attrName>
                                        </p:attrNameLst>
                                      </p:cBhvr>
                                      <p:tavLst>
                                        <p:tav tm="0">
                                          <p:val>
                                            <p:fltVal val="90"/>
                                          </p:val>
                                        </p:tav>
                                        <p:tav tm="100000">
                                          <p:val>
                                            <p:fltVal val="0"/>
                                          </p:val>
                                        </p:tav>
                                      </p:tavLst>
                                    </p:anim>
                                    <p:animEffect transition="in" filter="fade">
                                      <p:cBhvr>
                                        <p:cTn id="16" dur="1000"/>
                                        <p:tgtEl>
                                          <p:spTgt spid="64559"/>
                                        </p:tgtEl>
                                      </p:cBhvr>
                                    </p:animEffect>
                                  </p:childTnLst>
                                </p:cTn>
                              </p:par>
                            </p:childTnLst>
                          </p:cTn>
                        </p:par>
                        <p:par>
                          <p:cTn id="17" fill="hold" nodeType="afterGroup">
                            <p:stCondLst>
                              <p:cond delay="1150"/>
                            </p:stCondLst>
                            <p:childTnLst>
                              <p:par>
                                <p:cTn id="18" presetID="22" presetClass="entr" presetSubtype="4" fill="hold" nodeType="afterEffect">
                                  <p:stCondLst>
                                    <p:cond delay="0"/>
                                  </p:stCondLst>
                                  <p:childTnLst>
                                    <p:set>
                                      <p:cBhvr>
                                        <p:cTn id="19" dur="1" fill="hold">
                                          <p:stCondLst>
                                            <p:cond delay="0"/>
                                          </p:stCondLst>
                                        </p:cTn>
                                        <p:tgtEl>
                                          <p:spTgt spid="64529"/>
                                        </p:tgtEl>
                                        <p:attrNameLst>
                                          <p:attrName>style.visibility</p:attrName>
                                        </p:attrNameLst>
                                      </p:cBhvr>
                                      <p:to>
                                        <p:strVal val="visible"/>
                                      </p:to>
                                    </p:set>
                                    <p:animEffect transition="in" filter="wipe(down)">
                                      <p:cBhvr>
                                        <p:cTn id="20" dur="500"/>
                                        <p:tgtEl>
                                          <p:spTgt spid="64529"/>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64535"/>
                                        </p:tgtEl>
                                        <p:attrNameLst>
                                          <p:attrName>style.visibility</p:attrName>
                                        </p:attrNameLst>
                                      </p:cBhvr>
                                      <p:to>
                                        <p:strVal val="visible"/>
                                      </p:to>
                                    </p:set>
                                    <p:animEffect transition="in" filter="wipe(down)">
                                      <p:cBhvr>
                                        <p:cTn id="23" dur="500"/>
                                        <p:tgtEl>
                                          <p:spTgt spid="64535"/>
                                        </p:tgtEl>
                                      </p:cBhvr>
                                    </p:animEffect>
                                  </p:childTnLst>
                                </p:cTn>
                              </p:par>
                            </p:childTnLst>
                          </p:cTn>
                        </p:par>
                        <p:par>
                          <p:cTn id="24" fill="hold" nodeType="afterGroup">
                            <p:stCondLst>
                              <p:cond delay="1650"/>
                            </p:stCondLst>
                            <p:childTnLst>
                              <p:par>
                                <p:cTn id="25" presetID="22" presetClass="entr" presetSubtype="8" fill="hold" nodeType="afterEffect">
                                  <p:stCondLst>
                                    <p:cond delay="0"/>
                                  </p:stCondLst>
                                  <p:childTnLst>
                                    <p:set>
                                      <p:cBhvr>
                                        <p:cTn id="26" dur="1" fill="hold">
                                          <p:stCondLst>
                                            <p:cond delay="0"/>
                                          </p:stCondLst>
                                        </p:cTn>
                                        <p:tgtEl>
                                          <p:spTgt spid="64528"/>
                                        </p:tgtEl>
                                        <p:attrNameLst>
                                          <p:attrName>style.visibility</p:attrName>
                                        </p:attrNameLst>
                                      </p:cBhvr>
                                      <p:to>
                                        <p:strVal val="visible"/>
                                      </p:to>
                                    </p:set>
                                    <p:animEffect transition="in" filter="wipe(left)">
                                      <p:cBhvr>
                                        <p:cTn id="27" dur="500"/>
                                        <p:tgtEl>
                                          <p:spTgt spid="64528"/>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64560"/>
                                        </p:tgtEl>
                                        <p:attrNameLst>
                                          <p:attrName>style.visibility</p:attrName>
                                        </p:attrNameLst>
                                      </p:cBhvr>
                                      <p:to>
                                        <p:strVal val="visible"/>
                                      </p:to>
                                    </p:set>
                                    <p:animEffect transition="in" filter="wipe(left)">
                                      <p:cBhvr>
                                        <p:cTn id="30" dur="500"/>
                                        <p:tgtEl>
                                          <p:spTgt spid="64560"/>
                                        </p:tgtEl>
                                      </p:cBhvr>
                                    </p:animEffect>
                                  </p:childTnLst>
                                </p:cTn>
                              </p:par>
                            </p:childTnLst>
                          </p:cTn>
                        </p:par>
                        <p:par>
                          <p:cTn id="31" fill="hold" nodeType="afterGroup">
                            <p:stCondLst>
                              <p:cond delay="2150"/>
                            </p:stCondLst>
                            <p:childTnLst>
                              <p:par>
                                <p:cTn id="32" presetID="22" presetClass="entr" presetSubtype="4" fill="hold" nodeType="afterEffect">
                                  <p:stCondLst>
                                    <p:cond delay="0"/>
                                  </p:stCondLst>
                                  <p:childTnLst>
                                    <p:set>
                                      <p:cBhvr>
                                        <p:cTn id="33" dur="1" fill="hold">
                                          <p:stCondLst>
                                            <p:cond delay="0"/>
                                          </p:stCondLst>
                                        </p:cTn>
                                        <p:tgtEl>
                                          <p:spTgt spid="64530"/>
                                        </p:tgtEl>
                                        <p:attrNameLst>
                                          <p:attrName>style.visibility</p:attrName>
                                        </p:attrNameLst>
                                      </p:cBhvr>
                                      <p:to>
                                        <p:strVal val="visible"/>
                                      </p:to>
                                    </p:set>
                                    <p:animEffect transition="in" filter="wipe(down)">
                                      <p:cBhvr>
                                        <p:cTn id="34" dur="500"/>
                                        <p:tgtEl>
                                          <p:spTgt spid="64530"/>
                                        </p:tgtEl>
                                      </p:cBhvr>
                                    </p:animEffect>
                                  </p:childTnLst>
                                </p:cTn>
                              </p:par>
                            </p:childTnLst>
                          </p:cTn>
                        </p:par>
                        <p:par>
                          <p:cTn id="35" fill="hold" nodeType="afterGroup">
                            <p:stCondLst>
                              <p:cond delay="2650"/>
                            </p:stCondLst>
                            <p:childTnLst>
                              <p:par>
                                <p:cTn id="36" presetID="22" presetClass="entr" presetSubtype="4" fill="hold" grpId="0" nodeType="afterEffect">
                                  <p:stCondLst>
                                    <p:cond delay="0"/>
                                  </p:stCondLst>
                                  <p:childTnLst>
                                    <p:set>
                                      <p:cBhvr>
                                        <p:cTn id="37" dur="1" fill="hold">
                                          <p:stCondLst>
                                            <p:cond delay="0"/>
                                          </p:stCondLst>
                                        </p:cTn>
                                        <p:tgtEl>
                                          <p:spTgt spid="64536"/>
                                        </p:tgtEl>
                                        <p:attrNameLst>
                                          <p:attrName>style.visibility</p:attrName>
                                        </p:attrNameLst>
                                      </p:cBhvr>
                                      <p:to>
                                        <p:strVal val="visible"/>
                                      </p:to>
                                    </p:set>
                                    <p:animEffect transition="in" filter="wipe(down)">
                                      <p:cBhvr>
                                        <p:cTn id="38" dur="500"/>
                                        <p:tgtEl>
                                          <p:spTgt spid="64536"/>
                                        </p:tgtEl>
                                      </p:cBhvr>
                                    </p:animEffect>
                                  </p:childTnLst>
                                </p:cTn>
                              </p:par>
                            </p:childTnLst>
                          </p:cTn>
                        </p:par>
                        <p:par>
                          <p:cTn id="39" fill="hold" nodeType="afterGroup">
                            <p:stCondLst>
                              <p:cond delay="3150"/>
                            </p:stCondLst>
                            <p:childTnLst>
                              <p:par>
                                <p:cTn id="40" presetID="22" presetClass="entr" presetSubtype="1" fill="hold" nodeType="afterEffect">
                                  <p:stCondLst>
                                    <p:cond delay="0"/>
                                  </p:stCondLst>
                                  <p:childTnLst>
                                    <p:set>
                                      <p:cBhvr>
                                        <p:cTn id="41" dur="1" fill="hold">
                                          <p:stCondLst>
                                            <p:cond delay="0"/>
                                          </p:stCondLst>
                                        </p:cTn>
                                        <p:tgtEl>
                                          <p:spTgt spid="64562"/>
                                        </p:tgtEl>
                                        <p:attrNameLst>
                                          <p:attrName>style.visibility</p:attrName>
                                        </p:attrNameLst>
                                      </p:cBhvr>
                                      <p:to>
                                        <p:strVal val="visible"/>
                                      </p:to>
                                    </p:set>
                                    <p:animEffect transition="in" filter="wipe(up)">
                                      <p:cBhvr>
                                        <p:cTn id="42" dur="500"/>
                                        <p:tgtEl>
                                          <p:spTgt spid="64562"/>
                                        </p:tgtEl>
                                      </p:cBhvr>
                                    </p:animEffect>
                                  </p:childTnLst>
                                </p:cTn>
                              </p:par>
                              <p:par>
                                <p:cTn id="43" presetID="22" presetClass="entr" presetSubtype="1" fill="hold" grpId="0" nodeType="withEffect">
                                  <p:stCondLst>
                                    <p:cond delay="0"/>
                                  </p:stCondLst>
                                  <p:childTnLst>
                                    <p:set>
                                      <p:cBhvr>
                                        <p:cTn id="44" dur="1" fill="hold">
                                          <p:stCondLst>
                                            <p:cond delay="0"/>
                                          </p:stCondLst>
                                        </p:cTn>
                                        <p:tgtEl>
                                          <p:spTgt spid="64566"/>
                                        </p:tgtEl>
                                        <p:attrNameLst>
                                          <p:attrName>style.visibility</p:attrName>
                                        </p:attrNameLst>
                                      </p:cBhvr>
                                      <p:to>
                                        <p:strVal val="visible"/>
                                      </p:to>
                                    </p:set>
                                    <p:animEffect transition="in" filter="wipe(up)">
                                      <p:cBhvr>
                                        <p:cTn id="45" dur="500"/>
                                        <p:tgtEl>
                                          <p:spTgt spid="64566"/>
                                        </p:tgtEl>
                                      </p:cBhvr>
                                    </p:animEffect>
                                  </p:childTnLst>
                                </p:cTn>
                              </p:par>
                            </p:childTnLst>
                          </p:cTn>
                        </p:par>
                        <p:par>
                          <p:cTn id="46" fill="hold" nodeType="afterGroup">
                            <p:stCondLst>
                              <p:cond delay="3650"/>
                            </p:stCondLst>
                            <p:childTnLst>
                              <p:par>
                                <p:cTn id="47" presetID="22" presetClass="entr" presetSubtype="1" fill="hold" nodeType="afterEffect">
                                  <p:stCondLst>
                                    <p:cond delay="0"/>
                                  </p:stCondLst>
                                  <p:childTnLst>
                                    <p:set>
                                      <p:cBhvr>
                                        <p:cTn id="48" dur="1" fill="hold">
                                          <p:stCondLst>
                                            <p:cond delay="0"/>
                                          </p:stCondLst>
                                        </p:cTn>
                                        <p:tgtEl>
                                          <p:spTgt spid="64563"/>
                                        </p:tgtEl>
                                        <p:attrNameLst>
                                          <p:attrName>style.visibility</p:attrName>
                                        </p:attrNameLst>
                                      </p:cBhvr>
                                      <p:to>
                                        <p:strVal val="visible"/>
                                      </p:to>
                                    </p:set>
                                    <p:animEffect transition="in" filter="wipe(up)">
                                      <p:cBhvr>
                                        <p:cTn id="49" dur="500"/>
                                        <p:tgtEl>
                                          <p:spTgt spid="64563"/>
                                        </p:tgtEl>
                                      </p:cBhvr>
                                    </p:animEffect>
                                  </p:childTnLst>
                                </p:cTn>
                              </p:par>
                              <p:par>
                                <p:cTn id="50" presetID="22" presetClass="entr" presetSubtype="1" fill="hold" grpId="0" nodeType="withEffect">
                                  <p:stCondLst>
                                    <p:cond delay="0"/>
                                  </p:stCondLst>
                                  <p:childTnLst>
                                    <p:set>
                                      <p:cBhvr>
                                        <p:cTn id="51" dur="1" fill="hold">
                                          <p:stCondLst>
                                            <p:cond delay="0"/>
                                          </p:stCondLst>
                                        </p:cTn>
                                        <p:tgtEl>
                                          <p:spTgt spid="64567"/>
                                        </p:tgtEl>
                                        <p:attrNameLst>
                                          <p:attrName>style.visibility</p:attrName>
                                        </p:attrNameLst>
                                      </p:cBhvr>
                                      <p:to>
                                        <p:strVal val="visible"/>
                                      </p:to>
                                    </p:set>
                                    <p:animEffect transition="in" filter="wipe(up)">
                                      <p:cBhvr>
                                        <p:cTn id="52" dur="500"/>
                                        <p:tgtEl>
                                          <p:spTgt spid="64567"/>
                                        </p:tgtEl>
                                      </p:cBhvr>
                                    </p:animEffect>
                                  </p:childTnLst>
                                </p:cTn>
                              </p:par>
                            </p:childTnLst>
                          </p:cTn>
                        </p:par>
                        <p:par>
                          <p:cTn id="53" fill="hold" nodeType="afterGroup">
                            <p:stCondLst>
                              <p:cond delay="4150"/>
                            </p:stCondLst>
                            <p:childTnLst>
                              <p:par>
                                <p:cTn id="54" presetID="22" presetClass="entr" presetSubtype="2" fill="hold" nodeType="afterEffect">
                                  <p:stCondLst>
                                    <p:cond delay="0"/>
                                  </p:stCondLst>
                                  <p:childTnLst>
                                    <p:set>
                                      <p:cBhvr>
                                        <p:cTn id="55" dur="1" fill="hold">
                                          <p:stCondLst>
                                            <p:cond delay="0"/>
                                          </p:stCondLst>
                                        </p:cTn>
                                        <p:tgtEl>
                                          <p:spTgt spid="64561"/>
                                        </p:tgtEl>
                                        <p:attrNameLst>
                                          <p:attrName>style.visibility</p:attrName>
                                        </p:attrNameLst>
                                      </p:cBhvr>
                                      <p:to>
                                        <p:strVal val="visible"/>
                                      </p:to>
                                    </p:set>
                                    <p:animEffect transition="in" filter="wipe(right)">
                                      <p:cBhvr>
                                        <p:cTn id="56" dur="500"/>
                                        <p:tgtEl>
                                          <p:spTgt spid="64561"/>
                                        </p:tgtEl>
                                      </p:cBhvr>
                                    </p:animEffect>
                                  </p:childTnLst>
                                </p:cTn>
                              </p:par>
                              <p:par>
                                <p:cTn id="57" presetID="22" presetClass="entr" presetSubtype="2" fill="hold" grpId="0" nodeType="withEffect">
                                  <p:stCondLst>
                                    <p:cond delay="0"/>
                                  </p:stCondLst>
                                  <p:childTnLst>
                                    <p:set>
                                      <p:cBhvr>
                                        <p:cTn id="58" dur="1" fill="hold">
                                          <p:stCondLst>
                                            <p:cond delay="0"/>
                                          </p:stCondLst>
                                        </p:cTn>
                                        <p:tgtEl>
                                          <p:spTgt spid="64555"/>
                                        </p:tgtEl>
                                        <p:attrNameLst>
                                          <p:attrName>style.visibility</p:attrName>
                                        </p:attrNameLst>
                                      </p:cBhvr>
                                      <p:to>
                                        <p:strVal val="visible"/>
                                      </p:to>
                                    </p:set>
                                    <p:animEffect transition="in" filter="wipe(right)">
                                      <p:cBhvr>
                                        <p:cTn id="59" dur="500"/>
                                        <p:tgtEl>
                                          <p:spTgt spid="64555"/>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2" presetClass="exit" presetSubtype="4" fill="hold" nodeType="clickEffect">
                                  <p:stCondLst>
                                    <p:cond delay="0"/>
                                  </p:stCondLst>
                                  <p:childTnLst>
                                    <p:anim calcmode="lin" valueType="num">
                                      <p:cBhvr additive="base">
                                        <p:cTn id="63" dur="500"/>
                                        <p:tgtEl>
                                          <p:spTgt spid="64529"/>
                                        </p:tgtEl>
                                        <p:attrNameLst>
                                          <p:attrName>ppt_x</p:attrName>
                                        </p:attrNameLst>
                                      </p:cBhvr>
                                      <p:tavLst>
                                        <p:tav tm="0">
                                          <p:val>
                                            <p:strVal val="ppt_x"/>
                                          </p:val>
                                        </p:tav>
                                        <p:tav tm="100000">
                                          <p:val>
                                            <p:strVal val="ppt_x"/>
                                          </p:val>
                                        </p:tav>
                                      </p:tavLst>
                                    </p:anim>
                                    <p:anim calcmode="lin" valueType="num">
                                      <p:cBhvr additive="base">
                                        <p:cTn id="64" dur="500"/>
                                        <p:tgtEl>
                                          <p:spTgt spid="64529"/>
                                        </p:tgtEl>
                                        <p:attrNameLst>
                                          <p:attrName>ppt_y</p:attrName>
                                        </p:attrNameLst>
                                      </p:cBhvr>
                                      <p:tavLst>
                                        <p:tav tm="0">
                                          <p:val>
                                            <p:strVal val="ppt_y"/>
                                          </p:val>
                                        </p:tav>
                                        <p:tav tm="100000">
                                          <p:val>
                                            <p:strVal val="1+ppt_h/2"/>
                                          </p:val>
                                        </p:tav>
                                      </p:tavLst>
                                    </p:anim>
                                    <p:set>
                                      <p:cBhvr>
                                        <p:cTn id="65" dur="1" fill="hold">
                                          <p:stCondLst>
                                            <p:cond delay="499"/>
                                          </p:stCondLst>
                                        </p:cTn>
                                        <p:tgtEl>
                                          <p:spTgt spid="64529"/>
                                        </p:tgtEl>
                                        <p:attrNameLst>
                                          <p:attrName>style.visibility</p:attrName>
                                        </p:attrNameLst>
                                      </p:cBhvr>
                                      <p:to>
                                        <p:strVal val="hidden"/>
                                      </p:to>
                                    </p:set>
                                  </p:childTnLst>
                                </p:cTn>
                              </p:par>
                              <p:par>
                                <p:cTn id="66" presetID="2" presetClass="exit" presetSubtype="4" fill="hold" grpId="1" nodeType="withEffect">
                                  <p:stCondLst>
                                    <p:cond delay="0"/>
                                  </p:stCondLst>
                                  <p:childTnLst>
                                    <p:anim calcmode="lin" valueType="num">
                                      <p:cBhvr additive="base">
                                        <p:cTn id="67" dur="500"/>
                                        <p:tgtEl>
                                          <p:spTgt spid="64535"/>
                                        </p:tgtEl>
                                        <p:attrNameLst>
                                          <p:attrName>ppt_x</p:attrName>
                                        </p:attrNameLst>
                                      </p:cBhvr>
                                      <p:tavLst>
                                        <p:tav tm="0">
                                          <p:val>
                                            <p:strVal val="ppt_x"/>
                                          </p:val>
                                        </p:tav>
                                        <p:tav tm="100000">
                                          <p:val>
                                            <p:strVal val="ppt_x"/>
                                          </p:val>
                                        </p:tav>
                                      </p:tavLst>
                                    </p:anim>
                                    <p:anim calcmode="lin" valueType="num">
                                      <p:cBhvr additive="base">
                                        <p:cTn id="68" dur="500"/>
                                        <p:tgtEl>
                                          <p:spTgt spid="64535"/>
                                        </p:tgtEl>
                                        <p:attrNameLst>
                                          <p:attrName>ppt_y</p:attrName>
                                        </p:attrNameLst>
                                      </p:cBhvr>
                                      <p:tavLst>
                                        <p:tav tm="0">
                                          <p:val>
                                            <p:strVal val="ppt_y"/>
                                          </p:val>
                                        </p:tav>
                                        <p:tav tm="100000">
                                          <p:val>
                                            <p:strVal val="1+ppt_h/2"/>
                                          </p:val>
                                        </p:tav>
                                      </p:tavLst>
                                    </p:anim>
                                    <p:set>
                                      <p:cBhvr>
                                        <p:cTn id="69" dur="1" fill="hold">
                                          <p:stCondLst>
                                            <p:cond delay="499"/>
                                          </p:stCondLst>
                                        </p:cTn>
                                        <p:tgtEl>
                                          <p:spTgt spid="64535"/>
                                        </p:tgtEl>
                                        <p:attrNameLst>
                                          <p:attrName>style.visibility</p:attrName>
                                        </p:attrNameLst>
                                      </p:cBhvr>
                                      <p:to>
                                        <p:strVal val="hidden"/>
                                      </p:to>
                                    </p:set>
                                  </p:childTnLst>
                                </p:cTn>
                              </p:par>
                              <p:par>
                                <p:cTn id="70" presetID="2" presetClass="exit" presetSubtype="4" fill="hold" nodeType="withEffect">
                                  <p:stCondLst>
                                    <p:cond delay="0"/>
                                  </p:stCondLst>
                                  <p:childTnLst>
                                    <p:anim calcmode="lin" valueType="num">
                                      <p:cBhvr additive="base">
                                        <p:cTn id="71" dur="500"/>
                                        <p:tgtEl>
                                          <p:spTgt spid="64528"/>
                                        </p:tgtEl>
                                        <p:attrNameLst>
                                          <p:attrName>ppt_x</p:attrName>
                                        </p:attrNameLst>
                                      </p:cBhvr>
                                      <p:tavLst>
                                        <p:tav tm="0">
                                          <p:val>
                                            <p:strVal val="ppt_x"/>
                                          </p:val>
                                        </p:tav>
                                        <p:tav tm="100000">
                                          <p:val>
                                            <p:strVal val="ppt_x"/>
                                          </p:val>
                                        </p:tav>
                                      </p:tavLst>
                                    </p:anim>
                                    <p:anim calcmode="lin" valueType="num">
                                      <p:cBhvr additive="base">
                                        <p:cTn id="72" dur="500"/>
                                        <p:tgtEl>
                                          <p:spTgt spid="64528"/>
                                        </p:tgtEl>
                                        <p:attrNameLst>
                                          <p:attrName>ppt_y</p:attrName>
                                        </p:attrNameLst>
                                      </p:cBhvr>
                                      <p:tavLst>
                                        <p:tav tm="0">
                                          <p:val>
                                            <p:strVal val="ppt_y"/>
                                          </p:val>
                                        </p:tav>
                                        <p:tav tm="100000">
                                          <p:val>
                                            <p:strVal val="1+ppt_h/2"/>
                                          </p:val>
                                        </p:tav>
                                      </p:tavLst>
                                    </p:anim>
                                    <p:set>
                                      <p:cBhvr>
                                        <p:cTn id="73" dur="1" fill="hold">
                                          <p:stCondLst>
                                            <p:cond delay="499"/>
                                          </p:stCondLst>
                                        </p:cTn>
                                        <p:tgtEl>
                                          <p:spTgt spid="64528"/>
                                        </p:tgtEl>
                                        <p:attrNameLst>
                                          <p:attrName>style.visibility</p:attrName>
                                        </p:attrNameLst>
                                      </p:cBhvr>
                                      <p:to>
                                        <p:strVal val="hidden"/>
                                      </p:to>
                                    </p:set>
                                  </p:childTnLst>
                                </p:cTn>
                              </p:par>
                              <p:par>
                                <p:cTn id="74" presetID="2" presetClass="exit" presetSubtype="4" fill="hold" grpId="1" nodeType="withEffect">
                                  <p:stCondLst>
                                    <p:cond delay="0"/>
                                  </p:stCondLst>
                                  <p:childTnLst>
                                    <p:anim calcmode="lin" valueType="num">
                                      <p:cBhvr additive="base">
                                        <p:cTn id="75" dur="500"/>
                                        <p:tgtEl>
                                          <p:spTgt spid="64560"/>
                                        </p:tgtEl>
                                        <p:attrNameLst>
                                          <p:attrName>ppt_x</p:attrName>
                                        </p:attrNameLst>
                                      </p:cBhvr>
                                      <p:tavLst>
                                        <p:tav tm="0">
                                          <p:val>
                                            <p:strVal val="ppt_x"/>
                                          </p:val>
                                        </p:tav>
                                        <p:tav tm="100000">
                                          <p:val>
                                            <p:strVal val="ppt_x"/>
                                          </p:val>
                                        </p:tav>
                                      </p:tavLst>
                                    </p:anim>
                                    <p:anim calcmode="lin" valueType="num">
                                      <p:cBhvr additive="base">
                                        <p:cTn id="76" dur="500"/>
                                        <p:tgtEl>
                                          <p:spTgt spid="64560"/>
                                        </p:tgtEl>
                                        <p:attrNameLst>
                                          <p:attrName>ppt_y</p:attrName>
                                        </p:attrNameLst>
                                      </p:cBhvr>
                                      <p:tavLst>
                                        <p:tav tm="0">
                                          <p:val>
                                            <p:strVal val="ppt_y"/>
                                          </p:val>
                                        </p:tav>
                                        <p:tav tm="100000">
                                          <p:val>
                                            <p:strVal val="1+ppt_h/2"/>
                                          </p:val>
                                        </p:tav>
                                      </p:tavLst>
                                    </p:anim>
                                    <p:set>
                                      <p:cBhvr>
                                        <p:cTn id="77" dur="1" fill="hold">
                                          <p:stCondLst>
                                            <p:cond delay="499"/>
                                          </p:stCondLst>
                                        </p:cTn>
                                        <p:tgtEl>
                                          <p:spTgt spid="64560"/>
                                        </p:tgtEl>
                                        <p:attrNameLst>
                                          <p:attrName>style.visibility</p:attrName>
                                        </p:attrNameLst>
                                      </p:cBhvr>
                                      <p:to>
                                        <p:strVal val="hidden"/>
                                      </p:to>
                                    </p:set>
                                  </p:childTnLst>
                                </p:cTn>
                              </p:par>
                              <p:par>
                                <p:cTn id="78" presetID="2" presetClass="exit" presetSubtype="4" fill="hold" nodeType="withEffect">
                                  <p:stCondLst>
                                    <p:cond delay="0"/>
                                  </p:stCondLst>
                                  <p:childTnLst>
                                    <p:anim calcmode="lin" valueType="num">
                                      <p:cBhvr additive="base">
                                        <p:cTn id="79" dur="500"/>
                                        <p:tgtEl>
                                          <p:spTgt spid="64530"/>
                                        </p:tgtEl>
                                        <p:attrNameLst>
                                          <p:attrName>ppt_x</p:attrName>
                                        </p:attrNameLst>
                                      </p:cBhvr>
                                      <p:tavLst>
                                        <p:tav tm="0">
                                          <p:val>
                                            <p:strVal val="ppt_x"/>
                                          </p:val>
                                        </p:tav>
                                        <p:tav tm="100000">
                                          <p:val>
                                            <p:strVal val="ppt_x"/>
                                          </p:val>
                                        </p:tav>
                                      </p:tavLst>
                                    </p:anim>
                                    <p:anim calcmode="lin" valueType="num">
                                      <p:cBhvr additive="base">
                                        <p:cTn id="80" dur="500"/>
                                        <p:tgtEl>
                                          <p:spTgt spid="64530"/>
                                        </p:tgtEl>
                                        <p:attrNameLst>
                                          <p:attrName>ppt_y</p:attrName>
                                        </p:attrNameLst>
                                      </p:cBhvr>
                                      <p:tavLst>
                                        <p:tav tm="0">
                                          <p:val>
                                            <p:strVal val="ppt_y"/>
                                          </p:val>
                                        </p:tav>
                                        <p:tav tm="100000">
                                          <p:val>
                                            <p:strVal val="1+ppt_h/2"/>
                                          </p:val>
                                        </p:tav>
                                      </p:tavLst>
                                    </p:anim>
                                    <p:set>
                                      <p:cBhvr>
                                        <p:cTn id="81" dur="1" fill="hold">
                                          <p:stCondLst>
                                            <p:cond delay="499"/>
                                          </p:stCondLst>
                                        </p:cTn>
                                        <p:tgtEl>
                                          <p:spTgt spid="64530"/>
                                        </p:tgtEl>
                                        <p:attrNameLst>
                                          <p:attrName>style.visibility</p:attrName>
                                        </p:attrNameLst>
                                      </p:cBhvr>
                                      <p:to>
                                        <p:strVal val="hidden"/>
                                      </p:to>
                                    </p:set>
                                  </p:childTnLst>
                                </p:cTn>
                              </p:par>
                              <p:par>
                                <p:cTn id="82" presetID="2" presetClass="exit" presetSubtype="4" fill="hold" grpId="1" nodeType="withEffect">
                                  <p:stCondLst>
                                    <p:cond delay="0"/>
                                  </p:stCondLst>
                                  <p:childTnLst>
                                    <p:anim calcmode="lin" valueType="num">
                                      <p:cBhvr additive="base">
                                        <p:cTn id="83" dur="500"/>
                                        <p:tgtEl>
                                          <p:spTgt spid="64536"/>
                                        </p:tgtEl>
                                        <p:attrNameLst>
                                          <p:attrName>ppt_x</p:attrName>
                                        </p:attrNameLst>
                                      </p:cBhvr>
                                      <p:tavLst>
                                        <p:tav tm="0">
                                          <p:val>
                                            <p:strVal val="ppt_x"/>
                                          </p:val>
                                        </p:tav>
                                        <p:tav tm="100000">
                                          <p:val>
                                            <p:strVal val="ppt_x"/>
                                          </p:val>
                                        </p:tav>
                                      </p:tavLst>
                                    </p:anim>
                                    <p:anim calcmode="lin" valueType="num">
                                      <p:cBhvr additive="base">
                                        <p:cTn id="84" dur="500"/>
                                        <p:tgtEl>
                                          <p:spTgt spid="64536"/>
                                        </p:tgtEl>
                                        <p:attrNameLst>
                                          <p:attrName>ppt_y</p:attrName>
                                        </p:attrNameLst>
                                      </p:cBhvr>
                                      <p:tavLst>
                                        <p:tav tm="0">
                                          <p:val>
                                            <p:strVal val="ppt_y"/>
                                          </p:val>
                                        </p:tav>
                                        <p:tav tm="100000">
                                          <p:val>
                                            <p:strVal val="1+ppt_h/2"/>
                                          </p:val>
                                        </p:tav>
                                      </p:tavLst>
                                    </p:anim>
                                    <p:set>
                                      <p:cBhvr>
                                        <p:cTn id="85" dur="1" fill="hold">
                                          <p:stCondLst>
                                            <p:cond delay="499"/>
                                          </p:stCondLst>
                                        </p:cTn>
                                        <p:tgtEl>
                                          <p:spTgt spid="64536"/>
                                        </p:tgtEl>
                                        <p:attrNameLst>
                                          <p:attrName>style.visibility</p:attrName>
                                        </p:attrNameLst>
                                      </p:cBhvr>
                                      <p:to>
                                        <p:strVal val="hidden"/>
                                      </p:to>
                                    </p:set>
                                  </p:childTnLst>
                                </p:cTn>
                              </p:par>
                              <p:par>
                                <p:cTn id="86" presetID="2" presetClass="exit" presetSubtype="4" fill="hold" nodeType="withEffect">
                                  <p:stCondLst>
                                    <p:cond delay="0"/>
                                  </p:stCondLst>
                                  <p:childTnLst>
                                    <p:anim calcmode="lin" valueType="num">
                                      <p:cBhvr additive="base">
                                        <p:cTn id="87" dur="500"/>
                                        <p:tgtEl>
                                          <p:spTgt spid="64563"/>
                                        </p:tgtEl>
                                        <p:attrNameLst>
                                          <p:attrName>ppt_x</p:attrName>
                                        </p:attrNameLst>
                                      </p:cBhvr>
                                      <p:tavLst>
                                        <p:tav tm="0">
                                          <p:val>
                                            <p:strVal val="ppt_x"/>
                                          </p:val>
                                        </p:tav>
                                        <p:tav tm="100000">
                                          <p:val>
                                            <p:strVal val="ppt_x"/>
                                          </p:val>
                                        </p:tav>
                                      </p:tavLst>
                                    </p:anim>
                                    <p:anim calcmode="lin" valueType="num">
                                      <p:cBhvr additive="base">
                                        <p:cTn id="88" dur="500"/>
                                        <p:tgtEl>
                                          <p:spTgt spid="64563"/>
                                        </p:tgtEl>
                                        <p:attrNameLst>
                                          <p:attrName>ppt_y</p:attrName>
                                        </p:attrNameLst>
                                      </p:cBhvr>
                                      <p:tavLst>
                                        <p:tav tm="0">
                                          <p:val>
                                            <p:strVal val="ppt_y"/>
                                          </p:val>
                                        </p:tav>
                                        <p:tav tm="100000">
                                          <p:val>
                                            <p:strVal val="1+ppt_h/2"/>
                                          </p:val>
                                        </p:tav>
                                      </p:tavLst>
                                    </p:anim>
                                    <p:set>
                                      <p:cBhvr>
                                        <p:cTn id="89" dur="1" fill="hold">
                                          <p:stCondLst>
                                            <p:cond delay="499"/>
                                          </p:stCondLst>
                                        </p:cTn>
                                        <p:tgtEl>
                                          <p:spTgt spid="64563"/>
                                        </p:tgtEl>
                                        <p:attrNameLst>
                                          <p:attrName>style.visibility</p:attrName>
                                        </p:attrNameLst>
                                      </p:cBhvr>
                                      <p:to>
                                        <p:strVal val="hidden"/>
                                      </p:to>
                                    </p:set>
                                  </p:childTnLst>
                                </p:cTn>
                              </p:par>
                              <p:par>
                                <p:cTn id="90" presetID="2" presetClass="exit" presetSubtype="4" fill="hold" grpId="1" nodeType="withEffect">
                                  <p:stCondLst>
                                    <p:cond delay="0"/>
                                  </p:stCondLst>
                                  <p:childTnLst>
                                    <p:anim calcmode="lin" valueType="num">
                                      <p:cBhvr additive="base">
                                        <p:cTn id="91" dur="500"/>
                                        <p:tgtEl>
                                          <p:spTgt spid="64567"/>
                                        </p:tgtEl>
                                        <p:attrNameLst>
                                          <p:attrName>ppt_x</p:attrName>
                                        </p:attrNameLst>
                                      </p:cBhvr>
                                      <p:tavLst>
                                        <p:tav tm="0">
                                          <p:val>
                                            <p:strVal val="ppt_x"/>
                                          </p:val>
                                        </p:tav>
                                        <p:tav tm="100000">
                                          <p:val>
                                            <p:strVal val="ppt_x"/>
                                          </p:val>
                                        </p:tav>
                                      </p:tavLst>
                                    </p:anim>
                                    <p:anim calcmode="lin" valueType="num">
                                      <p:cBhvr additive="base">
                                        <p:cTn id="92" dur="500"/>
                                        <p:tgtEl>
                                          <p:spTgt spid="64567"/>
                                        </p:tgtEl>
                                        <p:attrNameLst>
                                          <p:attrName>ppt_y</p:attrName>
                                        </p:attrNameLst>
                                      </p:cBhvr>
                                      <p:tavLst>
                                        <p:tav tm="0">
                                          <p:val>
                                            <p:strVal val="ppt_y"/>
                                          </p:val>
                                        </p:tav>
                                        <p:tav tm="100000">
                                          <p:val>
                                            <p:strVal val="1+ppt_h/2"/>
                                          </p:val>
                                        </p:tav>
                                      </p:tavLst>
                                    </p:anim>
                                    <p:set>
                                      <p:cBhvr>
                                        <p:cTn id="93" dur="1" fill="hold">
                                          <p:stCondLst>
                                            <p:cond delay="499"/>
                                          </p:stCondLst>
                                        </p:cTn>
                                        <p:tgtEl>
                                          <p:spTgt spid="64567"/>
                                        </p:tgtEl>
                                        <p:attrNameLst>
                                          <p:attrName>style.visibility</p:attrName>
                                        </p:attrNameLst>
                                      </p:cBhvr>
                                      <p:to>
                                        <p:strVal val="hidden"/>
                                      </p:to>
                                    </p:set>
                                  </p:childTnLst>
                                </p:cTn>
                              </p:par>
                              <p:par>
                                <p:cTn id="94" presetID="2" presetClass="exit" presetSubtype="4" fill="hold" nodeType="withEffect">
                                  <p:stCondLst>
                                    <p:cond delay="0"/>
                                  </p:stCondLst>
                                  <p:childTnLst>
                                    <p:anim calcmode="lin" valueType="num">
                                      <p:cBhvr additive="base">
                                        <p:cTn id="95" dur="500"/>
                                        <p:tgtEl>
                                          <p:spTgt spid="64562"/>
                                        </p:tgtEl>
                                        <p:attrNameLst>
                                          <p:attrName>ppt_x</p:attrName>
                                        </p:attrNameLst>
                                      </p:cBhvr>
                                      <p:tavLst>
                                        <p:tav tm="0">
                                          <p:val>
                                            <p:strVal val="ppt_x"/>
                                          </p:val>
                                        </p:tav>
                                        <p:tav tm="100000">
                                          <p:val>
                                            <p:strVal val="ppt_x"/>
                                          </p:val>
                                        </p:tav>
                                      </p:tavLst>
                                    </p:anim>
                                    <p:anim calcmode="lin" valueType="num">
                                      <p:cBhvr additive="base">
                                        <p:cTn id="96" dur="500"/>
                                        <p:tgtEl>
                                          <p:spTgt spid="64562"/>
                                        </p:tgtEl>
                                        <p:attrNameLst>
                                          <p:attrName>ppt_y</p:attrName>
                                        </p:attrNameLst>
                                      </p:cBhvr>
                                      <p:tavLst>
                                        <p:tav tm="0">
                                          <p:val>
                                            <p:strVal val="ppt_y"/>
                                          </p:val>
                                        </p:tav>
                                        <p:tav tm="100000">
                                          <p:val>
                                            <p:strVal val="1+ppt_h/2"/>
                                          </p:val>
                                        </p:tav>
                                      </p:tavLst>
                                    </p:anim>
                                    <p:set>
                                      <p:cBhvr>
                                        <p:cTn id="97" dur="1" fill="hold">
                                          <p:stCondLst>
                                            <p:cond delay="499"/>
                                          </p:stCondLst>
                                        </p:cTn>
                                        <p:tgtEl>
                                          <p:spTgt spid="64562"/>
                                        </p:tgtEl>
                                        <p:attrNameLst>
                                          <p:attrName>style.visibility</p:attrName>
                                        </p:attrNameLst>
                                      </p:cBhvr>
                                      <p:to>
                                        <p:strVal val="hidden"/>
                                      </p:to>
                                    </p:set>
                                  </p:childTnLst>
                                </p:cTn>
                              </p:par>
                              <p:par>
                                <p:cTn id="98" presetID="2" presetClass="exit" presetSubtype="4" fill="hold" grpId="1" nodeType="withEffect">
                                  <p:stCondLst>
                                    <p:cond delay="0"/>
                                  </p:stCondLst>
                                  <p:childTnLst>
                                    <p:anim calcmode="lin" valueType="num">
                                      <p:cBhvr additive="base">
                                        <p:cTn id="99" dur="500"/>
                                        <p:tgtEl>
                                          <p:spTgt spid="64566"/>
                                        </p:tgtEl>
                                        <p:attrNameLst>
                                          <p:attrName>ppt_x</p:attrName>
                                        </p:attrNameLst>
                                      </p:cBhvr>
                                      <p:tavLst>
                                        <p:tav tm="0">
                                          <p:val>
                                            <p:strVal val="ppt_x"/>
                                          </p:val>
                                        </p:tav>
                                        <p:tav tm="100000">
                                          <p:val>
                                            <p:strVal val="ppt_x"/>
                                          </p:val>
                                        </p:tav>
                                      </p:tavLst>
                                    </p:anim>
                                    <p:anim calcmode="lin" valueType="num">
                                      <p:cBhvr additive="base">
                                        <p:cTn id="100" dur="500"/>
                                        <p:tgtEl>
                                          <p:spTgt spid="64566"/>
                                        </p:tgtEl>
                                        <p:attrNameLst>
                                          <p:attrName>ppt_y</p:attrName>
                                        </p:attrNameLst>
                                      </p:cBhvr>
                                      <p:tavLst>
                                        <p:tav tm="0">
                                          <p:val>
                                            <p:strVal val="ppt_y"/>
                                          </p:val>
                                        </p:tav>
                                        <p:tav tm="100000">
                                          <p:val>
                                            <p:strVal val="1+ppt_h/2"/>
                                          </p:val>
                                        </p:tav>
                                      </p:tavLst>
                                    </p:anim>
                                    <p:set>
                                      <p:cBhvr>
                                        <p:cTn id="101" dur="1" fill="hold">
                                          <p:stCondLst>
                                            <p:cond delay="499"/>
                                          </p:stCondLst>
                                        </p:cTn>
                                        <p:tgtEl>
                                          <p:spTgt spid="64566"/>
                                        </p:tgtEl>
                                        <p:attrNameLst>
                                          <p:attrName>style.visibility</p:attrName>
                                        </p:attrNameLst>
                                      </p:cBhvr>
                                      <p:to>
                                        <p:strVal val="hidden"/>
                                      </p:to>
                                    </p:set>
                                  </p:childTnLst>
                                </p:cTn>
                              </p:par>
                              <p:par>
                                <p:cTn id="102" presetID="2" presetClass="exit" presetSubtype="4" fill="hold" nodeType="withEffect">
                                  <p:stCondLst>
                                    <p:cond delay="0"/>
                                  </p:stCondLst>
                                  <p:childTnLst>
                                    <p:anim calcmode="lin" valueType="num">
                                      <p:cBhvr additive="base">
                                        <p:cTn id="103" dur="500"/>
                                        <p:tgtEl>
                                          <p:spTgt spid="64561"/>
                                        </p:tgtEl>
                                        <p:attrNameLst>
                                          <p:attrName>ppt_x</p:attrName>
                                        </p:attrNameLst>
                                      </p:cBhvr>
                                      <p:tavLst>
                                        <p:tav tm="0">
                                          <p:val>
                                            <p:strVal val="ppt_x"/>
                                          </p:val>
                                        </p:tav>
                                        <p:tav tm="100000">
                                          <p:val>
                                            <p:strVal val="ppt_x"/>
                                          </p:val>
                                        </p:tav>
                                      </p:tavLst>
                                    </p:anim>
                                    <p:anim calcmode="lin" valueType="num">
                                      <p:cBhvr additive="base">
                                        <p:cTn id="104" dur="500"/>
                                        <p:tgtEl>
                                          <p:spTgt spid="64561"/>
                                        </p:tgtEl>
                                        <p:attrNameLst>
                                          <p:attrName>ppt_y</p:attrName>
                                        </p:attrNameLst>
                                      </p:cBhvr>
                                      <p:tavLst>
                                        <p:tav tm="0">
                                          <p:val>
                                            <p:strVal val="ppt_y"/>
                                          </p:val>
                                        </p:tav>
                                        <p:tav tm="100000">
                                          <p:val>
                                            <p:strVal val="1+ppt_h/2"/>
                                          </p:val>
                                        </p:tav>
                                      </p:tavLst>
                                    </p:anim>
                                    <p:set>
                                      <p:cBhvr>
                                        <p:cTn id="105" dur="1" fill="hold">
                                          <p:stCondLst>
                                            <p:cond delay="499"/>
                                          </p:stCondLst>
                                        </p:cTn>
                                        <p:tgtEl>
                                          <p:spTgt spid="64561"/>
                                        </p:tgtEl>
                                        <p:attrNameLst>
                                          <p:attrName>style.visibility</p:attrName>
                                        </p:attrNameLst>
                                      </p:cBhvr>
                                      <p:to>
                                        <p:strVal val="hidden"/>
                                      </p:to>
                                    </p:set>
                                  </p:childTnLst>
                                </p:cTn>
                              </p:par>
                              <p:par>
                                <p:cTn id="106" presetID="2" presetClass="exit" presetSubtype="4" fill="hold" grpId="1" nodeType="withEffect">
                                  <p:stCondLst>
                                    <p:cond delay="0"/>
                                  </p:stCondLst>
                                  <p:childTnLst>
                                    <p:anim calcmode="lin" valueType="num">
                                      <p:cBhvr additive="base">
                                        <p:cTn id="107" dur="500"/>
                                        <p:tgtEl>
                                          <p:spTgt spid="64555"/>
                                        </p:tgtEl>
                                        <p:attrNameLst>
                                          <p:attrName>ppt_x</p:attrName>
                                        </p:attrNameLst>
                                      </p:cBhvr>
                                      <p:tavLst>
                                        <p:tav tm="0">
                                          <p:val>
                                            <p:strVal val="ppt_x"/>
                                          </p:val>
                                        </p:tav>
                                        <p:tav tm="100000">
                                          <p:val>
                                            <p:strVal val="ppt_x"/>
                                          </p:val>
                                        </p:tav>
                                      </p:tavLst>
                                    </p:anim>
                                    <p:anim calcmode="lin" valueType="num">
                                      <p:cBhvr additive="base">
                                        <p:cTn id="108" dur="500"/>
                                        <p:tgtEl>
                                          <p:spTgt spid="64555"/>
                                        </p:tgtEl>
                                        <p:attrNameLst>
                                          <p:attrName>ppt_y</p:attrName>
                                        </p:attrNameLst>
                                      </p:cBhvr>
                                      <p:tavLst>
                                        <p:tav tm="0">
                                          <p:val>
                                            <p:strVal val="ppt_y"/>
                                          </p:val>
                                        </p:tav>
                                        <p:tav tm="100000">
                                          <p:val>
                                            <p:strVal val="1+ppt_h/2"/>
                                          </p:val>
                                        </p:tav>
                                      </p:tavLst>
                                    </p:anim>
                                    <p:set>
                                      <p:cBhvr>
                                        <p:cTn id="109" dur="1" fill="hold">
                                          <p:stCondLst>
                                            <p:cond delay="499"/>
                                          </p:stCondLst>
                                        </p:cTn>
                                        <p:tgtEl>
                                          <p:spTgt spid="64555"/>
                                        </p:tgtEl>
                                        <p:attrNameLst>
                                          <p:attrName>style.visibility</p:attrName>
                                        </p:attrNameLst>
                                      </p:cBhvr>
                                      <p:to>
                                        <p:strVal val="hidden"/>
                                      </p:to>
                                    </p:set>
                                  </p:childTnLst>
                                </p:cTn>
                              </p:par>
                              <p:par>
                                <p:cTn id="110" presetID="2" presetClass="exit" presetSubtype="4" fill="hold" nodeType="withEffect">
                                  <p:stCondLst>
                                    <p:cond delay="0"/>
                                  </p:stCondLst>
                                  <p:iterate type="lt">
                                    <p:tmPct val="0"/>
                                  </p:iterate>
                                  <p:childTnLst>
                                    <p:anim calcmode="lin" valueType="num">
                                      <p:cBhvr additive="base">
                                        <p:cTn id="111" dur="500"/>
                                        <p:tgtEl>
                                          <p:spTgt spid="64557"/>
                                        </p:tgtEl>
                                        <p:attrNameLst>
                                          <p:attrName>ppt_x</p:attrName>
                                        </p:attrNameLst>
                                      </p:cBhvr>
                                      <p:tavLst>
                                        <p:tav tm="0">
                                          <p:val>
                                            <p:strVal val="ppt_x"/>
                                          </p:val>
                                        </p:tav>
                                        <p:tav tm="100000">
                                          <p:val>
                                            <p:strVal val="ppt_x"/>
                                          </p:val>
                                        </p:tav>
                                      </p:tavLst>
                                    </p:anim>
                                    <p:anim calcmode="lin" valueType="num">
                                      <p:cBhvr additive="base">
                                        <p:cTn id="112" dur="500"/>
                                        <p:tgtEl>
                                          <p:spTgt spid="64557"/>
                                        </p:tgtEl>
                                        <p:attrNameLst>
                                          <p:attrName>ppt_y</p:attrName>
                                        </p:attrNameLst>
                                      </p:cBhvr>
                                      <p:tavLst>
                                        <p:tav tm="0">
                                          <p:val>
                                            <p:strVal val="ppt_y"/>
                                          </p:val>
                                        </p:tav>
                                        <p:tav tm="100000">
                                          <p:val>
                                            <p:strVal val="1+ppt_h/2"/>
                                          </p:val>
                                        </p:tav>
                                      </p:tavLst>
                                    </p:anim>
                                    <p:set>
                                      <p:cBhvr>
                                        <p:cTn id="113" dur="1" fill="hold">
                                          <p:stCondLst>
                                            <p:cond delay="499"/>
                                          </p:stCondLst>
                                        </p:cTn>
                                        <p:tgtEl>
                                          <p:spTgt spid="64557"/>
                                        </p:tgtEl>
                                        <p:attrNameLst>
                                          <p:attrName>style.visibility</p:attrName>
                                        </p:attrNameLst>
                                      </p:cBhvr>
                                      <p:to>
                                        <p:strVal val="hidden"/>
                                      </p:to>
                                    </p:set>
                                  </p:childTnLst>
                                </p:cTn>
                              </p:par>
                            </p:childTnLst>
                          </p:cTn>
                        </p:par>
                        <p:par>
                          <p:cTn id="114" fill="hold" nodeType="afterGroup">
                            <p:stCondLst>
                              <p:cond delay="500"/>
                            </p:stCondLst>
                            <p:childTnLst>
                              <p:par>
                                <p:cTn id="115" presetID="2" presetClass="exit" presetSubtype="4" fill="hold" nodeType="afterEffect">
                                  <p:stCondLst>
                                    <p:cond delay="0"/>
                                  </p:stCondLst>
                                  <p:iterate type="lt">
                                    <p:tmPct val="0"/>
                                  </p:iterate>
                                  <p:childTnLst>
                                    <p:anim calcmode="lin" valueType="num">
                                      <p:cBhvr additive="base">
                                        <p:cTn id="116" dur="500"/>
                                        <p:tgtEl>
                                          <p:spTgt spid="64559"/>
                                        </p:tgtEl>
                                        <p:attrNameLst>
                                          <p:attrName>ppt_x</p:attrName>
                                        </p:attrNameLst>
                                      </p:cBhvr>
                                      <p:tavLst>
                                        <p:tav tm="0">
                                          <p:val>
                                            <p:strVal val="ppt_x"/>
                                          </p:val>
                                        </p:tav>
                                        <p:tav tm="100000">
                                          <p:val>
                                            <p:strVal val="ppt_x"/>
                                          </p:val>
                                        </p:tav>
                                      </p:tavLst>
                                    </p:anim>
                                    <p:anim calcmode="lin" valueType="num">
                                      <p:cBhvr additive="base">
                                        <p:cTn id="117" dur="500"/>
                                        <p:tgtEl>
                                          <p:spTgt spid="64559"/>
                                        </p:tgtEl>
                                        <p:attrNameLst>
                                          <p:attrName>ppt_y</p:attrName>
                                        </p:attrNameLst>
                                      </p:cBhvr>
                                      <p:tavLst>
                                        <p:tav tm="0">
                                          <p:val>
                                            <p:strVal val="ppt_y"/>
                                          </p:val>
                                        </p:tav>
                                        <p:tav tm="100000">
                                          <p:val>
                                            <p:strVal val="1+ppt_h/2"/>
                                          </p:val>
                                        </p:tav>
                                      </p:tavLst>
                                    </p:anim>
                                    <p:set>
                                      <p:cBhvr>
                                        <p:cTn id="118" dur="1" fill="hold">
                                          <p:stCondLst>
                                            <p:cond delay="499"/>
                                          </p:stCondLst>
                                        </p:cTn>
                                        <p:tgtEl>
                                          <p:spTgt spid="64559"/>
                                        </p:tgtEl>
                                        <p:attrNameLst>
                                          <p:attrName>style.visibility</p:attrName>
                                        </p:attrNameLst>
                                      </p:cBhvr>
                                      <p:to>
                                        <p:strVal val="hidden"/>
                                      </p:to>
                                    </p:set>
                                  </p:childTnLst>
                                </p:cTn>
                              </p:par>
                            </p:childTnLst>
                          </p:cTn>
                        </p:par>
                        <p:par>
                          <p:cTn id="119" fill="hold" nodeType="afterGroup">
                            <p:stCondLst>
                              <p:cond delay="1000"/>
                            </p:stCondLst>
                            <p:childTnLst>
                              <p:par>
                                <p:cTn id="120" presetID="12" presetClass="entr" presetSubtype="4" fill="hold" nodeType="afterEffect">
                                  <p:stCondLst>
                                    <p:cond delay="0"/>
                                  </p:stCondLst>
                                  <p:childTnLst>
                                    <p:set>
                                      <p:cBhvr>
                                        <p:cTn id="121" dur="1" fill="hold">
                                          <p:stCondLst>
                                            <p:cond delay="0"/>
                                          </p:stCondLst>
                                        </p:cTn>
                                        <p:tgtEl>
                                          <p:spTgt spid="64558"/>
                                        </p:tgtEl>
                                        <p:attrNameLst>
                                          <p:attrName>style.visibility</p:attrName>
                                        </p:attrNameLst>
                                      </p:cBhvr>
                                      <p:to>
                                        <p:strVal val="visible"/>
                                      </p:to>
                                    </p:set>
                                    <p:animEffect transition="in" filter="slide(fromBottom)">
                                      <p:cBhvr>
                                        <p:cTn id="122" dur="500"/>
                                        <p:tgtEl>
                                          <p:spTgt spid="64558"/>
                                        </p:tgtEl>
                                      </p:cBhvr>
                                    </p:animEffect>
                                  </p:childTnLst>
                                </p:cTn>
                              </p:par>
                              <p:par>
                                <p:cTn id="123" presetID="12" presetClass="entr" presetSubtype="4" fill="hold" grpId="0" nodeType="withEffect">
                                  <p:stCondLst>
                                    <p:cond delay="0"/>
                                  </p:stCondLst>
                                  <p:childTnLst>
                                    <p:set>
                                      <p:cBhvr>
                                        <p:cTn id="124" dur="1" fill="hold">
                                          <p:stCondLst>
                                            <p:cond delay="0"/>
                                          </p:stCondLst>
                                        </p:cTn>
                                        <p:tgtEl>
                                          <p:spTgt spid="64572"/>
                                        </p:tgtEl>
                                        <p:attrNameLst>
                                          <p:attrName>style.visibility</p:attrName>
                                        </p:attrNameLst>
                                      </p:cBhvr>
                                      <p:to>
                                        <p:strVal val="visible"/>
                                      </p:to>
                                    </p:set>
                                    <p:animEffect transition="in" filter="slide(fromBottom)">
                                      <p:cBhvr>
                                        <p:cTn id="125" dur="500"/>
                                        <p:tgtEl>
                                          <p:spTgt spid="64572"/>
                                        </p:tgtEl>
                                      </p:cBhvr>
                                    </p:animEffect>
                                  </p:childTnLst>
                                </p:cTn>
                              </p:par>
                            </p:childTnLst>
                          </p:cTn>
                        </p:par>
                        <p:par>
                          <p:cTn id="126" fill="hold" nodeType="afterGroup">
                            <p:stCondLst>
                              <p:cond delay="1500"/>
                            </p:stCondLst>
                            <p:childTnLst>
                              <p:par>
                                <p:cTn id="127" presetID="22" presetClass="entr" presetSubtype="8" fill="hold" nodeType="afterEffect">
                                  <p:stCondLst>
                                    <p:cond delay="0"/>
                                  </p:stCondLst>
                                  <p:childTnLst>
                                    <p:set>
                                      <p:cBhvr>
                                        <p:cTn id="128" dur="1" fill="hold">
                                          <p:stCondLst>
                                            <p:cond delay="0"/>
                                          </p:stCondLst>
                                        </p:cTn>
                                        <p:tgtEl>
                                          <p:spTgt spid="64531"/>
                                        </p:tgtEl>
                                        <p:attrNameLst>
                                          <p:attrName>style.visibility</p:attrName>
                                        </p:attrNameLst>
                                      </p:cBhvr>
                                      <p:to>
                                        <p:strVal val="visible"/>
                                      </p:to>
                                    </p:set>
                                    <p:animEffect transition="in" filter="wipe(left)">
                                      <p:cBhvr>
                                        <p:cTn id="129" dur="500"/>
                                        <p:tgtEl>
                                          <p:spTgt spid="64531"/>
                                        </p:tgtEl>
                                      </p:cBhvr>
                                    </p:animEffect>
                                  </p:childTnLst>
                                </p:cTn>
                              </p:par>
                              <p:par>
                                <p:cTn id="130" presetID="22" presetClass="entr" presetSubtype="8" fill="hold" grpId="0" nodeType="withEffect">
                                  <p:stCondLst>
                                    <p:cond delay="0"/>
                                  </p:stCondLst>
                                  <p:childTnLst>
                                    <p:set>
                                      <p:cBhvr>
                                        <p:cTn id="131" dur="1" fill="hold">
                                          <p:stCondLst>
                                            <p:cond delay="0"/>
                                          </p:stCondLst>
                                        </p:cTn>
                                        <p:tgtEl>
                                          <p:spTgt spid="64556"/>
                                        </p:tgtEl>
                                        <p:attrNameLst>
                                          <p:attrName>style.visibility</p:attrName>
                                        </p:attrNameLst>
                                      </p:cBhvr>
                                      <p:to>
                                        <p:strVal val="visible"/>
                                      </p:to>
                                    </p:set>
                                    <p:animEffect transition="in" filter="wipe(left)">
                                      <p:cBhvr>
                                        <p:cTn id="132" dur="500"/>
                                        <p:tgtEl>
                                          <p:spTgt spid="64556"/>
                                        </p:tgtEl>
                                      </p:cBhvr>
                                    </p:animEffect>
                                  </p:childTnLst>
                                </p:cTn>
                              </p:par>
                            </p:childTnLst>
                          </p:cTn>
                        </p:par>
                        <p:par>
                          <p:cTn id="133" fill="hold" nodeType="afterGroup">
                            <p:stCondLst>
                              <p:cond delay="2000"/>
                            </p:stCondLst>
                            <p:childTnLst>
                              <p:par>
                                <p:cTn id="134" presetID="22" presetClass="entr" presetSubtype="4" fill="hold" nodeType="afterEffect">
                                  <p:stCondLst>
                                    <p:cond delay="0"/>
                                  </p:stCondLst>
                                  <p:childTnLst>
                                    <p:set>
                                      <p:cBhvr>
                                        <p:cTn id="135" dur="1" fill="hold">
                                          <p:stCondLst>
                                            <p:cond delay="0"/>
                                          </p:stCondLst>
                                        </p:cTn>
                                        <p:tgtEl>
                                          <p:spTgt spid="64564"/>
                                        </p:tgtEl>
                                        <p:attrNameLst>
                                          <p:attrName>style.visibility</p:attrName>
                                        </p:attrNameLst>
                                      </p:cBhvr>
                                      <p:to>
                                        <p:strVal val="visible"/>
                                      </p:to>
                                    </p:set>
                                    <p:animEffect transition="in" filter="wipe(down)">
                                      <p:cBhvr>
                                        <p:cTn id="136" dur="500"/>
                                        <p:tgtEl>
                                          <p:spTgt spid="64564"/>
                                        </p:tgtEl>
                                      </p:cBhvr>
                                    </p:animEffect>
                                  </p:childTnLst>
                                </p:cTn>
                              </p:par>
                              <p:par>
                                <p:cTn id="137" presetID="22" presetClass="entr" presetSubtype="4" fill="hold" grpId="0" nodeType="withEffect">
                                  <p:stCondLst>
                                    <p:cond delay="0"/>
                                  </p:stCondLst>
                                  <p:childTnLst>
                                    <p:set>
                                      <p:cBhvr>
                                        <p:cTn id="138" dur="1" fill="hold">
                                          <p:stCondLst>
                                            <p:cond delay="0"/>
                                          </p:stCondLst>
                                        </p:cTn>
                                        <p:tgtEl>
                                          <p:spTgt spid="64568"/>
                                        </p:tgtEl>
                                        <p:attrNameLst>
                                          <p:attrName>style.visibility</p:attrName>
                                        </p:attrNameLst>
                                      </p:cBhvr>
                                      <p:to>
                                        <p:strVal val="visible"/>
                                      </p:to>
                                    </p:set>
                                    <p:animEffect transition="in" filter="wipe(down)">
                                      <p:cBhvr>
                                        <p:cTn id="139" dur="500"/>
                                        <p:tgtEl>
                                          <p:spTgt spid="64568"/>
                                        </p:tgtEl>
                                      </p:cBhvr>
                                    </p:animEffect>
                                  </p:childTnLst>
                                </p:cTn>
                              </p:par>
                            </p:childTnLst>
                          </p:cTn>
                        </p:par>
                        <p:par>
                          <p:cTn id="140" fill="hold" nodeType="afterGroup">
                            <p:stCondLst>
                              <p:cond delay="2500"/>
                            </p:stCondLst>
                            <p:childTnLst>
                              <p:par>
                                <p:cTn id="141" presetID="22" presetClass="entr" presetSubtype="4" fill="hold" nodeType="afterEffect">
                                  <p:stCondLst>
                                    <p:cond delay="0"/>
                                  </p:stCondLst>
                                  <p:childTnLst>
                                    <p:set>
                                      <p:cBhvr>
                                        <p:cTn id="142" dur="1" fill="hold">
                                          <p:stCondLst>
                                            <p:cond delay="0"/>
                                          </p:stCondLst>
                                        </p:cTn>
                                        <p:tgtEl>
                                          <p:spTgt spid="64565"/>
                                        </p:tgtEl>
                                        <p:attrNameLst>
                                          <p:attrName>style.visibility</p:attrName>
                                        </p:attrNameLst>
                                      </p:cBhvr>
                                      <p:to>
                                        <p:strVal val="visible"/>
                                      </p:to>
                                    </p:set>
                                    <p:animEffect transition="in" filter="wipe(down)">
                                      <p:cBhvr>
                                        <p:cTn id="143" dur="500"/>
                                        <p:tgtEl>
                                          <p:spTgt spid="64565"/>
                                        </p:tgtEl>
                                      </p:cBhvr>
                                    </p:animEffect>
                                  </p:childTnLst>
                                </p:cTn>
                              </p:par>
                              <p:par>
                                <p:cTn id="144" presetID="22" presetClass="entr" presetSubtype="4" fill="hold" grpId="0" nodeType="withEffect">
                                  <p:stCondLst>
                                    <p:cond delay="0"/>
                                  </p:stCondLst>
                                  <p:childTnLst>
                                    <p:set>
                                      <p:cBhvr>
                                        <p:cTn id="145" dur="1" fill="hold">
                                          <p:stCondLst>
                                            <p:cond delay="0"/>
                                          </p:stCondLst>
                                        </p:cTn>
                                        <p:tgtEl>
                                          <p:spTgt spid="64569"/>
                                        </p:tgtEl>
                                        <p:attrNameLst>
                                          <p:attrName>style.visibility</p:attrName>
                                        </p:attrNameLst>
                                      </p:cBhvr>
                                      <p:to>
                                        <p:strVal val="visible"/>
                                      </p:to>
                                    </p:set>
                                    <p:animEffect transition="in" filter="wipe(down)">
                                      <p:cBhvr>
                                        <p:cTn id="146" dur="500"/>
                                        <p:tgtEl>
                                          <p:spTgt spid="64569"/>
                                        </p:tgtEl>
                                      </p:cBhvr>
                                    </p:animEffect>
                                  </p:childTnLst>
                                </p:cTn>
                              </p:par>
                            </p:childTnLst>
                          </p:cTn>
                        </p:par>
                        <p:par>
                          <p:cTn id="147" fill="hold" nodeType="afterGroup">
                            <p:stCondLst>
                              <p:cond delay="3000"/>
                            </p:stCondLst>
                            <p:childTnLst>
                              <p:par>
                                <p:cTn id="148" presetID="22" presetClass="entr" presetSubtype="8" fill="hold" nodeType="afterEffect">
                                  <p:stCondLst>
                                    <p:cond delay="0"/>
                                  </p:stCondLst>
                                  <p:childTnLst>
                                    <p:set>
                                      <p:cBhvr>
                                        <p:cTn id="149" dur="1" fill="hold">
                                          <p:stCondLst>
                                            <p:cond delay="0"/>
                                          </p:stCondLst>
                                        </p:cTn>
                                        <p:tgtEl>
                                          <p:spTgt spid="64532"/>
                                        </p:tgtEl>
                                        <p:attrNameLst>
                                          <p:attrName>style.visibility</p:attrName>
                                        </p:attrNameLst>
                                      </p:cBhvr>
                                      <p:to>
                                        <p:strVal val="visible"/>
                                      </p:to>
                                    </p:set>
                                    <p:animEffect transition="in" filter="wipe(left)">
                                      <p:cBhvr>
                                        <p:cTn id="150" dur="500"/>
                                        <p:tgtEl>
                                          <p:spTgt spid="64532"/>
                                        </p:tgtEl>
                                      </p:cBhvr>
                                    </p:animEffect>
                                  </p:childTnLst>
                                </p:cTn>
                              </p:par>
                              <p:par>
                                <p:cTn id="151" presetID="22" presetClass="entr" presetSubtype="8" fill="hold" grpId="0" nodeType="withEffect">
                                  <p:stCondLst>
                                    <p:cond delay="0"/>
                                  </p:stCondLst>
                                  <p:childTnLst>
                                    <p:set>
                                      <p:cBhvr>
                                        <p:cTn id="152" dur="1" fill="hold">
                                          <p:stCondLst>
                                            <p:cond delay="0"/>
                                          </p:stCondLst>
                                        </p:cTn>
                                        <p:tgtEl>
                                          <p:spTgt spid="64541"/>
                                        </p:tgtEl>
                                        <p:attrNameLst>
                                          <p:attrName>style.visibility</p:attrName>
                                        </p:attrNameLst>
                                      </p:cBhvr>
                                      <p:to>
                                        <p:strVal val="visible"/>
                                      </p:to>
                                    </p:set>
                                    <p:animEffect transition="in" filter="wipe(left)">
                                      <p:cBhvr>
                                        <p:cTn id="153" dur="500"/>
                                        <p:tgtEl>
                                          <p:spTgt spid="64541"/>
                                        </p:tgtEl>
                                      </p:cBhvr>
                                    </p:animEffect>
                                  </p:childTnLst>
                                </p:cTn>
                              </p:par>
                              <p:par>
                                <p:cTn id="154" presetID="22" presetClass="entr" presetSubtype="8" fill="hold" grpId="0" nodeType="withEffect">
                                  <p:stCondLst>
                                    <p:cond delay="0"/>
                                  </p:stCondLst>
                                  <p:childTnLst>
                                    <p:set>
                                      <p:cBhvr>
                                        <p:cTn id="155" dur="1" fill="hold">
                                          <p:stCondLst>
                                            <p:cond delay="0"/>
                                          </p:stCondLst>
                                        </p:cTn>
                                        <p:tgtEl>
                                          <p:spTgt spid="64542"/>
                                        </p:tgtEl>
                                        <p:attrNameLst>
                                          <p:attrName>style.visibility</p:attrName>
                                        </p:attrNameLst>
                                      </p:cBhvr>
                                      <p:to>
                                        <p:strVal val="visible"/>
                                      </p:to>
                                    </p:set>
                                    <p:animEffect transition="in" filter="wipe(left)">
                                      <p:cBhvr>
                                        <p:cTn id="156" dur="500"/>
                                        <p:tgtEl>
                                          <p:spTgt spid="64542"/>
                                        </p:tgtEl>
                                      </p:cBhvr>
                                    </p:animEffect>
                                  </p:childTnLst>
                                </p:cTn>
                              </p:par>
                            </p:childTnLst>
                          </p:cTn>
                        </p:par>
                        <p:par>
                          <p:cTn id="157" fill="hold" nodeType="afterGroup">
                            <p:stCondLst>
                              <p:cond delay="3500"/>
                            </p:stCondLst>
                            <p:childTnLst>
                              <p:par>
                                <p:cTn id="158" presetID="22" presetClass="entr" presetSubtype="4" fill="hold" nodeType="afterEffect">
                                  <p:stCondLst>
                                    <p:cond delay="0"/>
                                  </p:stCondLst>
                                  <p:childTnLst>
                                    <p:set>
                                      <p:cBhvr>
                                        <p:cTn id="159" dur="1" fill="hold">
                                          <p:stCondLst>
                                            <p:cond delay="0"/>
                                          </p:stCondLst>
                                        </p:cTn>
                                        <p:tgtEl>
                                          <p:spTgt spid="64537"/>
                                        </p:tgtEl>
                                        <p:attrNameLst>
                                          <p:attrName>style.visibility</p:attrName>
                                        </p:attrNameLst>
                                      </p:cBhvr>
                                      <p:to>
                                        <p:strVal val="visible"/>
                                      </p:to>
                                    </p:set>
                                    <p:animEffect transition="in" filter="wipe(down)">
                                      <p:cBhvr>
                                        <p:cTn id="160" dur="500"/>
                                        <p:tgtEl>
                                          <p:spTgt spid="64537"/>
                                        </p:tgtEl>
                                      </p:cBhvr>
                                    </p:animEffect>
                                  </p:childTnLst>
                                </p:cTn>
                              </p:par>
                            </p:childTnLst>
                          </p:cTn>
                        </p:par>
                        <p:par>
                          <p:cTn id="161" fill="hold" nodeType="afterGroup">
                            <p:stCondLst>
                              <p:cond delay="4000"/>
                            </p:stCondLst>
                            <p:childTnLst>
                              <p:par>
                                <p:cTn id="162" presetID="22" presetClass="entr" presetSubtype="8" fill="hold" nodeType="afterEffect">
                                  <p:stCondLst>
                                    <p:cond delay="0"/>
                                  </p:stCondLst>
                                  <p:childTnLst>
                                    <p:set>
                                      <p:cBhvr>
                                        <p:cTn id="163" dur="1" fill="hold">
                                          <p:stCondLst>
                                            <p:cond delay="0"/>
                                          </p:stCondLst>
                                        </p:cTn>
                                        <p:tgtEl>
                                          <p:spTgt spid="64539"/>
                                        </p:tgtEl>
                                        <p:attrNameLst>
                                          <p:attrName>style.visibility</p:attrName>
                                        </p:attrNameLst>
                                      </p:cBhvr>
                                      <p:to>
                                        <p:strVal val="visible"/>
                                      </p:to>
                                    </p:set>
                                    <p:animEffect transition="in" filter="wipe(left)">
                                      <p:cBhvr>
                                        <p:cTn id="164" dur="500"/>
                                        <p:tgtEl>
                                          <p:spTgt spid="64539"/>
                                        </p:tgtEl>
                                      </p:cBhvr>
                                    </p:animEffect>
                                  </p:childTnLst>
                                </p:cTn>
                              </p:par>
                              <p:par>
                                <p:cTn id="165" presetID="22" presetClass="entr" presetSubtype="8" fill="hold" grpId="0" nodeType="withEffect">
                                  <p:stCondLst>
                                    <p:cond delay="0"/>
                                  </p:stCondLst>
                                  <p:childTnLst>
                                    <p:set>
                                      <p:cBhvr>
                                        <p:cTn id="166" dur="1" fill="hold">
                                          <p:stCondLst>
                                            <p:cond delay="0"/>
                                          </p:stCondLst>
                                        </p:cTn>
                                        <p:tgtEl>
                                          <p:spTgt spid="64543"/>
                                        </p:tgtEl>
                                        <p:attrNameLst>
                                          <p:attrName>style.visibility</p:attrName>
                                        </p:attrNameLst>
                                      </p:cBhvr>
                                      <p:to>
                                        <p:strVal val="visible"/>
                                      </p:to>
                                    </p:set>
                                    <p:animEffect transition="in" filter="wipe(left)">
                                      <p:cBhvr>
                                        <p:cTn id="167" dur="500"/>
                                        <p:tgtEl>
                                          <p:spTgt spid="64543"/>
                                        </p:tgtEl>
                                      </p:cBhvr>
                                    </p:animEffect>
                                  </p:childTnLst>
                                </p:cTn>
                              </p:par>
                              <p:par>
                                <p:cTn id="168" presetID="22" presetClass="entr" presetSubtype="8" fill="hold" nodeType="withEffect">
                                  <p:stCondLst>
                                    <p:cond delay="0"/>
                                  </p:stCondLst>
                                  <p:childTnLst>
                                    <p:set>
                                      <p:cBhvr>
                                        <p:cTn id="169" dur="1" fill="hold">
                                          <p:stCondLst>
                                            <p:cond delay="0"/>
                                          </p:stCondLst>
                                        </p:cTn>
                                        <p:tgtEl>
                                          <p:spTgt spid="4"/>
                                        </p:tgtEl>
                                        <p:attrNameLst>
                                          <p:attrName>style.visibility</p:attrName>
                                        </p:attrNameLst>
                                      </p:cBhvr>
                                      <p:to>
                                        <p:strVal val="visible"/>
                                      </p:to>
                                    </p:set>
                                    <p:animEffect transition="in" filter="wipe(left)">
                                      <p:cBhvr>
                                        <p:cTn id="170" dur="500"/>
                                        <p:tgtEl>
                                          <p:spTgt spid="4"/>
                                        </p:tgtEl>
                                      </p:cBhvr>
                                    </p:animEffect>
                                  </p:childTnLst>
                                </p:cTn>
                              </p:par>
                            </p:childTnLst>
                          </p:cTn>
                        </p:par>
                        <p:par>
                          <p:cTn id="171" fill="hold" nodeType="afterGroup">
                            <p:stCondLst>
                              <p:cond delay="4500"/>
                            </p:stCondLst>
                            <p:childTnLst>
                              <p:par>
                                <p:cTn id="172" presetID="22" presetClass="entr" presetSubtype="8" fill="hold" nodeType="afterEffect">
                                  <p:stCondLst>
                                    <p:cond delay="0"/>
                                  </p:stCondLst>
                                  <p:childTnLst>
                                    <p:set>
                                      <p:cBhvr>
                                        <p:cTn id="173" dur="1" fill="hold">
                                          <p:stCondLst>
                                            <p:cond delay="0"/>
                                          </p:stCondLst>
                                        </p:cTn>
                                        <p:tgtEl>
                                          <p:spTgt spid="64538"/>
                                        </p:tgtEl>
                                        <p:attrNameLst>
                                          <p:attrName>style.visibility</p:attrName>
                                        </p:attrNameLst>
                                      </p:cBhvr>
                                      <p:to>
                                        <p:strVal val="visible"/>
                                      </p:to>
                                    </p:set>
                                    <p:animEffect transition="in" filter="wipe(left)">
                                      <p:cBhvr>
                                        <p:cTn id="174" dur="500"/>
                                        <p:tgtEl>
                                          <p:spTgt spid="64538"/>
                                        </p:tgtEl>
                                      </p:cBhvr>
                                    </p:animEffect>
                                  </p:childTnLst>
                                </p:cTn>
                              </p:par>
                              <p:par>
                                <p:cTn id="175" presetID="22" presetClass="entr" presetSubtype="8" fill="hold" grpId="0" nodeType="withEffect">
                                  <p:stCondLst>
                                    <p:cond delay="0"/>
                                  </p:stCondLst>
                                  <p:childTnLst>
                                    <p:set>
                                      <p:cBhvr>
                                        <p:cTn id="176" dur="1" fill="hold">
                                          <p:stCondLst>
                                            <p:cond delay="0"/>
                                          </p:stCondLst>
                                        </p:cTn>
                                        <p:tgtEl>
                                          <p:spTgt spid="64544"/>
                                        </p:tgtEl>
                                        <p:attrNameLst>
                                          <p:attrName>style.visibility</p:attrName>
                                        </p:attrNameLst>
                                      </p:cBhvr>
                                      <p:to>
                                        <p:strVal val="visible"/>
                                      </p:to>
                                    </p:set>
                                    <p:animEffect transition="in" filter="wipe(left)">
                                      <p:cBhvr>
                                        <p:cTn id="177" dur="500"/>
                                        <p:tgtEl>
                                          <p:spTgt spid="64544"/>
                                        </p:tgtEl>
                                      </p:cBhvr>
                                    </p:animEffect>
                                  </p:childTnLst>
                                </p:cTn>
                              </p:par>
                              <p:par>
                                <p:cTn id="178" presetID="22" presetClass="entr" presetSubtype="8" fill="hold" nodeType="withEffect">
                                  <p:stCondLst>
                                    <p:cond delay="0"/>
                                  </p:stCondLst>
                                  <p:childTnLst>
                                    <p:set>
                                      <p:cBhvr>
                                        <p:cTn id="179" dur="1" fill="hold">
                                          <p:stCondLst>
                                            <p:cond delay="0"/>
                                          </p:stCondLst>
                                        </p:cTn>
                                        <p:tgtEl>
                                          <p:spTgt spid="5"/>
                                        </p:tgtEl>
                                        <p:attrNameLst>
                                          <p:attrName>style.visibility</p:attrName>
                                        </p:attrNameLst>
                                      </p:cBhvr>
                                      <p:to>
                                        <p:strVal val="visible"/>
                                      </p:to>
                                    </p:set>
                                    <p:animEffect transition="in" filter="wipe(left)">
                                      <p:cBhvr>
                                        <p:cTn id="180" dur="500"/>
                                        <p:tgtEl>
                                          <p:spTgt spid="5"/>
                                        </p:tgtEl>
                                      </p:cBhvr>
                                    </p:animEffect>
                                  </p:childTnLst>
                                </p:cTn>
                              </p:par>
                            </p:childTnLst>
                          </p:cTn>
                        </p:par>
                        <p:par>
                          <p:cTn id="181" fill="hold" nodeType="afterGroup">
                            <p:stCondLst>
                              <p:cond delay="5000"/>
                            </p:stCondLst>
                            <p:childTnLst>
                              <p:par>
                                <p:cTn id="182" presetID="22" presetClass="entr" presetSubtype="8" fill="hold" nodeType="afterEffect">
                                  <p:stCondLst>
                                    <p:cond delay="0"/>
                                  </p:stCondLst>
                                  <p:childTnLst>
                                    <p:set>
                                      <p:cBhvr>
                                        <p:cTn id="183" dur="1" fill="hold">
                                          <p:stCondLst>
                                            <p:cond delay="0"/>
                                          </p:stCondLst>
                                        </p:cTn>
                                        <p:tgtEl>
                                          <p:spTgt spid="64540"/>
                                        </p:tgtEl>
                                        <p:attrNameLst>
                                          <p:attrName>style.visibility</p:attrName>
                                        </p:attrNameLst>
                                      </p:cBhvr>
                                      <p:to>
                                        <p:strVal val="visible"/>
                                      </p:to>
                                    </p:set>
                                    <p:animEffect transition="in" filter="wipe(left)">
                                      <p:cBhvr>
                                        <p:cTn id="184" dur="500"/>
                                        <p:tgtEl>
                                          <p:spTgt spid="64540"/>
                                        </p:tgtEl>
                                      </p:cBhvr>
                                    </p:animEffect>
                                  </p:childTnLst>
                                </p:cTn>
                              </p:par>
                              <p:par>
                                <p:cTn id="185" presetID="22" presetClass="entr" presetSubtype="8" fill="hold" grpId="0" nodeType="withEffect">
                                  <p:stCondLst>
                                    <p:cond delay="0"/>
                                  </p:stCondLst>
                                  <p:childTnLst>
                                    <p:set>
                                      <p:cBhvr>
                                        <p:cTn id="186" dur="1" fill="hold">
                                          <p:stCondLst>
                                            <p:cond delay="0"/>
                                          </p:stCondLst>
                                        </p:cTn>
                                        <p:tgtEl>
                                          <p:spTgt spid="64545"/>
                                        </p:tgtEl>
                                        <p:attrNameLst>
                                          <p:attrName>style.visibility</p:attrName>
                                        </p:attrNameLst>
                                      </p:cBhvr>
                                      <p:to>
                                        <p:strVal val="visible"/>
                                      </p:to>
                                    </p:set>
                                    <p:animEffect transition="in" filter="wipe(left)">
                                      <p:cBhvr>
                                        <p:cTn id="187" dur="500"/>
                                        <p:tgtEl>
                                          <p:spTgt spid="64545"/>
                                        </p:tgtEl>
                                      </p:cBhvr>
                                    </p:animEffect>
                                  </p:childTnLst>
                                </p:cTn>
                              </p:par>
                              <p:par>
                                <p:cTn id="188" presetID="22" presetClass="entr" presetSubtype="8" fill="hold" nodeType="withEffect">
                                  <p:stCondLst>
                                    <p:cond delay="0"/>
                                  </p:stCondLst>
                                  <p:childTnLst>
                                    <p:set>
                                      <p:cBhvr>
                                        <p:cTn id="189" dur="1" fill="hold">
                                          <p:stCondLst>
                                            <p:cond delay="0"/>
                                          </p:stCondLst>
                                        </p:cTn>
                                        <p:tgtEl>
                                          <p:spTgt spid="6"/>
                                        </p:tgtEl>
                                        <p:attrNameLst>
                                          <p:attrName>style.visibility</p:attrName>
                                        </p:attrNameLst>
                                      </p:cBhvr>
                                      <p:to>
                                        <p:strVal val="visible"/>
                                      </p:to>
                                    </p:set>
                                    <p:animEffect transition="in" filter="wipe(left)">
                                      <p:cBhvr>
                                        <p:cTn id="190" dur="500"/>
                                        <p:tgtEl>
                                          <p:spTgt spid="6"/>
                                        </p:tgtEl>
                                      </p:cBhvr>
                                    </p:animEffect>
                                  </p:childTnLst>
                                </p:cTn>
                              </p:par>
                            </p:childTnLst>
                          </p:cTn>
                        </p:par>
                      </p:childTnLst>
                    </p:cTn>
                  </p:par>
                  <p:par>
                    <p:cTn id="191" fill="hold" nodeType="clickPar">
                      <p:stCondLst>
                        <p:cond delay="indefinite"/>
                      </p:stCondLst>
                      <p:childTnLst>
                        <p:par>
                          <p:cTn id="192" fill="hold" nodeType="withGroup">
                            <p:stCondLst>
                              <p:cond delay="0"/>
                            </p:stCondLst>
                            <p:childTnLst>
                              <p:par>
                                <p:cTn id="193" presetID="2" presetClass="entr" presetSubtype="4" fill="hold" nodeType="clickEffect">
                                  <p:stCondLst>
                                    <p:cond delay="0"/>
                                  </p:stCondLst>
                                  <p:iterate type="lt">
                                    <p:tmPct val="0"/>
                                  </p:iterate>
                                  <p:childTnLst>
                                    <p:set>
                                      <p:cBhvr>
                                        <p:cTn id="194" dur="1" fill="hold">
                                          <p:stCondLst>
                                            <p:cond delay="0"/>
                                          </p:stCondLst>
                                        </p:cTn>
                                        <p:tgtEl>
                                          <p:spTgt spid="64557"/>
                                        </p:tgtEl>
                                        <p:attrNameLst>
                                          <p:attrName>style.visibility</p:attrName>
                                        </p:attrNameLst>
                                      </p:cBhvr>
                                      <p:to>
                                        <p:strVal val="visible"/>
                                      </p:to>
                                    </p:set>
                                    <p:anim calcmode="lin" valueType="num">
                                      <p:cBhvr additive="base">
                                        <p:cTn id="195" dur="500" fill="hold"/>
                                        <p:tgtEl>
                                          <p:spTgt spid="64557"/>
                                        </p:tgtEl>
                                        <p:attrNameLst>
                                          <p:attrName>ppt_x</p:attrName>
                                        </p:attrNameLst>
                                      </p:cBhvr>
                                      <p:tavLst>
                                        <p:tav tm="0">
                                          <p:val>
                                            <p:strVal val="#ppt_x"/>
                                          </p:val>
                                        </p:tav>
                                        <p:tav tm="100000">
                                          <p:val>
                                            <p:strVal val="#ppt_x"/>
                                          </p:val>
                                        </p:tav>
                                      </p:tavLst>
                                    </p:anim>
                                    <p:anim calcmode="lin" valueType="num">
                                      <p:cBhvr additive="base">
                                        <p:cTn id="196" dur="500" fill="hold"/>
                                        <p:tgtEl>
                                          <p:spTgt spid="64557"/>
                                        </p:tgtEl>
                                        <p:attrNameLst>
                                          <p:attrName>ppt_y</p:attrName>
                                        </p:attrNameLst>
                                      </p:cBhvr>
                                      <p:tavLst>
                                        <p:tav tm="0">
                                          <p:val>
                                            <p:strVal val="1+#ppt_h/2"/>
                                          </p:val>
                                        </p:tav>
                                        <p:tav tm="100000">
                                          <p:val>
                                            <p:strVal val="#ppt_y"/>
                                          </p:val>
                                        </p:tav>
                                      </p:tavLst>
                                    </p:anim>
                                  </p:childTnLst>
                                </p:cTn>
                              </p:par>
                              <p:par>
                                <p:cTn id="197" presetID="2" presetClass="entr" presetSubtype="4" fill="hold" grpId="1" nodeType="withEffect">
                                  <p:stCondLst>
                                    <p:cond delay="0"/>
                                  </p:stCondLst>
                                  <p:iterate type="lt">
                                    <p:tmPct val="0"/>
                                  </p:iterate>
                                  <p:childTnLst>
                                    <p:set>
                                      <p:cBhvr>
                                        <p:cTn id="198" dur="1" fill="hold">
                                          <p:stCondLst>
                                            <p:cond delay="0"/>
                                          </p:stCondLst>
                                        </p:cTn>
                                        <p:tgtEl>
                                          <p:spTgt spid="64559"/>
                                        </p:tgtEl>
                                        <p:attrNameLst>
                                          <p:attrName>style.visibility</p:attrName>
                                        </p:attrNameLst>
                                      </p:cBhvr>
                                      <p:to>
                                        <p:strVal val="visible"/>
                                      </p:to>
                                    </p:set>
                                    <p:anim calcmode="lin" valueType="num">
                                      <p:cBhvr additive="base">
                                        <p:cTn id="199" dur="500" fill="hold"/>
                                        <p:tgtEl>
                                          <p:spTgt spid="64559"/>
                                        </p:tgtEl>
                                        <p:attrNameLst>
                                          <p:attrName>ppt_x</p:attrName>
                                        </p:attrNameLst>
                                      </p:cBhvr>
                                      <p:tavLst>
                                        <p:tav tm="0">
                                          <p:val>
                                            <p:strVal val="#ppt_x"/>
                                          </p:val>
                                        </p:tav>
                                        <p:tav tm="100000">
                                          <p:val>
                                            <p:strVal val="#ppt_x"/>
                                          </p:val>
                                        </p:tav>
                                      </p:tavLst>
                                    </p:anim>
                                    <p:anim calcmode="lin" valueType="num">
                                      <p:cBhvr additive="base">
                                        <p:cTn id="200" dur="500" fill="hold"/>
                                        <p:tgtEl>
                                          <p:spTgt spid="64559"/>
                                        </p:tgtEl>
                                        <p:attrNameLst>
                                          <p:attrName>ppt_y</p:attrName>
                                        </p:attrNameLst>
                                      </p:cBhvr>
                                      <p:tavLst>
                                        <p:tav tm="0">
                                          <p:val>
                                            <p:strVal val="1+#ppt_h/2"/>
                                          </p:val>
                                        </p:tav>
                                        <p:tav tm="100000">
                                          <p:val>
                                            <p:strVal val="#ppt_y"/>
                                          </p:val>
                                        </p:tav>
                                      </p:tavLst>
                                    </p:anim>
                                  </p:childTnLst>
                                </p:cTn>
                              </p:par>
                              <p:par>
                                <p:cTn id="201" presetID="2" presetClass="entr" presetSubtype="4" fill="hold" nodeType="withEffect">
                                  <p:stCondLst>
                                    <p:cond delay="0"/>
                                  </p:stCondLst>
                                  <p:childTnLst>
                                    <p:set>
                                      <p:cBhvr>
                                        <p:cTn id="202" dur="1" fill="hold">
                                          <p:stCondLst>
                                            <p:cond delay="0"/>
                                          </p:stCondLst>
                                        </p:cTn>
                                        <p:tgtEl>
                                          <p:spTgt spid="64528"/>
                                        </p:tgtEl>
                                        <p:attrNameLst>
                                          <p:attrName>style.visibility</p:attrName>
                                        </p:attrNameLst>
                                      </p:cBhvr>
                                      <p:to>
                                        <p:strVal val="visible"/>
                                      </p:to>
                                    </p:set>
                                    <p:anim calcmode="lin" valueType="num">
                                      <p:cBhvr additive="base">
                                        <p:cTn id="203" dur="500" fill="hold"/>
                                        <p:tgtEl>
                                          <p:spTgt spid="64528"/>
                                        </p:tgtEl>
                                        <p:attrNameLst>
                                          <p:attrName>ppt_x</p:attrName>
                                        </p:attrNameLst>
                                      </p:cBhvr>
                                      <p:tavLst>
                                        <p:tav tm="0">
                                          <p:val>
                                            <p:strVal val="#ppt_x"/>
                                          </p:val>
                                        </p:tav>
                                        <p:tav tm="100000">
                                          <p:val>
                                            <p:strVal val="#ppt_x"/>
                                          </p:val>
                                        </p:tav>
                                      </p:tavLst>
                                    </p:anim>
                                    <p:anim calcmode="lin" valueType="num">
                                      <p:cBhvr additive="base">
                                        <p:cTn id="204" dur="500" fill="hold"/>
                                        <p:tgtEl>
                                          <p:spTgt spid="64528"/>
                                        </p:tgtEl>
                                        <p:attrNameLst>
                                          <p:attrName>ppt_y</p:attrName>
                                        </p:attrNameLst>
                                      </p:cBhvr>
                                      <p:tavLst>
                                        <p:tav tm="0">
                                          <p:val>
                                            <p:strVal val="1+#ppt_h/2"/>
                                          </p:val>
                                        </p:tav>
                                        <p:tav tm="100000">
                                          <p:val>
                                            <p:strVal val="#ppt_y"/>
                                          </p:val>
                                        </p:tav>
                                      </p:tavLst>
                                    </p:anim>
                                  </p:childTnLst>
                                </p:cTn>
                              </p:par>
                              <p:par>
                                <p:cTn id="205" presetID="2" presetClass="entr" presetSubtype="4" fill="hold" grpId="2" nodeType="withEffect">
                                  <p:stCondLst>
                                    <p:cond delay="0"/>
                                  </p:stCondLst>
                                  <p:childTnLst>
                                    <p:set>
                                      <p:cBhvr>
                                        <p:cTn id="206" dur="1" fill="hold">
                                          <p:stCondLst>
                                            <p:cond delay="0"/>
                                          </p:stCondLst>
                                        </p:cTn>
                                        <p:tgtEl>
                                          <p:spTgt spid="64560"/>
                                        </p:tgtEl>
                                        <p:attrNameLst>
                                          <p:attrName>style.visibility</p:attrName>
                                        </p:attrNameLst>
                                      </p:cBhvr>
                                      <p:to>
                                        <p:strVal val="visible"/>
                                      </p:to>
                                    </p:set>
                                    <p:anim calcmode="lin" valueType="num">
                                      <p:cBhvr additive="base">
                                        <p:cTn id="207" dur="500" fill="hold"/>
                                        <p:tgtEl>
                                          <p:spTgt spid="64560"/>
                                        </p:tgtEl>
                                        <p:attrNameLst>
                                          <p:attrName>ppt_x</p:attrName>
                                        </p:attrNameLst>
                                      </p:cBhvr>
                                      <p:tavLst>
                                        <p:tav tm="0">
                                          <p:val>
                                            <p:strVal val="#ppt_x"/>
                                          </p:val>
                                        </p:tav>
                                        <p:tav tm="100000">
                                          <p:val>
                                            <p:strVal val="#ppt_x"/>
                                          </p:val>
                                        </p:tav>
                                      </p:tavLst>
                                    </p:anim>
                                    <p:anim calcmode="lin" valueType="num">
                                      <p:cBhvr additive="base">
                                        <p:cTn id="208" dur="500" fill="hold"/>
                                        <p:tgtEl>
                                          <p:spTgt spid="64560"/>
                                        </p:tgtEl>
                                        <p:attrNameLst>
                                          <p:attrName>ppt_y</p:attrName>
                                        </p:attrNameLst>
                                      </p:cBhvr>
                                      <p:tavLst>
                                        <p:tav tm="0">
                                          <p:val>
                                            <p:strVal val="1+#ppt_h/2"/>
                                          </p:val>
                                        </p:tav>
                                        <p:tav tm="100000">
                                          <p:val>
                                            <p:strVal val="#ppt_y"/>
                                          </p:val>
                                        </p:tav>
                                      </p:tavLst>
                                    </p:anim>
                                  </p:childTnLst>
                                </p:cTn>
                              </p:par>
                              <p:par>
                                <p:cTn id="209" presetID="2" presetClass="entr" presetSubtype="4" fill="hold" nodeType="withEffect">
                                  <p:stCondLst>
                                    <p:cond delay="0"/>
                                  </p:stCondLst>
                                  <p:childTnLst>
                                    <p:set>
                                      <p:cBhvr>
                                        <p:cTn id="210" dur="1" fill="hold">
                                          <p:stCondLst>
                                            <p:cond delay="0"/>
                                          </p:stCondLst>
                                        </p:cTn>
                                        <p:tgtEl>
                                          <p:spTgt spid="64529"/>
                                        </p:tgtEl>
                                        <p:attrNameLst>
                                          <p:attrName>style.visibility</p:attrName>
                                        </p:attrNameLst>
                                      </p:cBhvr>
                                      <p:to>
                                        <p:strVal val="visible"/>
                                      </p:to>
                                    </p:set>
                                    <p:anim calcmode="lin" valueType="num">
                                      <p:cBhvr additive="base">
                                        <p:cTn id="211" dur="500" fill="hold"/>
                                        <p:tgtEl>
                                          <p:spTgt spid="64529"/>
                                        </p:tgtEl>
                                        <p:attrNameLst>
                                          <p:attrName>ppt_x</p:attrName>
                                        </p:attrNameLst>
                                      </p:cBhvr>
                                      <p:tavLst>
                                        <p:tav tm="0">
                                          <p:val>
                                            <p:strVal val="#ppt_x"/>
                                          </p:val>
                                        </p:tav>
                                        <p:tav tm="100000">
                                          <p:val>
                                            <p:strVal val="#ppt_x"/>
                                          </p:val>
                                        </p:tav>
                                      </p:tavLst>
                                    </p:anim>
                                    <p:anim calcmode="lin" valueType="num">
                                      <p:cBhvr additive="base">
                                        <p:cTn id="212" dur="500" fill="hold"/>
                                        <p:tgtEl>
                                          <p:spTgt spid="64529"/>
                                        </p:tgtEl>
                                        <p:attrNameLst>
                                          <p:attrName>ppt_y</p:attrName>
                                        </p:attrNameLst>
                                      </p:cBhvr>
                                      <p:tavLst>
                                        <p:tav tm="0">
                                          <p:val>
                                            <p:strVal val="1+#ppt_h/2"/>
                                          </p:val>
                                        </p:tav>
                                        <p:tav tm="100000">
                                          <p:val>
                                            <p:strVal val="#ppt_y"/>
                                          </p:val>
                                        </p:tav>
                                      </p:tavLst>
                                    </p:anim>
                                  </p:childTnLst>
                                </p:cTn>
                              </p:par>
                              <p:par>
                                <p:cTn id="213" presetID="2" presetClass="entr" presetSubtype="4" fill="hold" grpId="2" nodeType="withEffect">
                                  <p:stCondLst>
                                    <p:cond delay="0"/>
                                  </p:stCondLst>
                                  <p:childTnLst>
                                    <p:set>
                                      <p:cBhvr>
                                        <p:cTn id="214" dur="1" fill="hold">
                                          <p:stCondLst>
                                            <p:cond delay="0"/>
                                          </p:stCondLst>
                                        </p:cTn>
                                        <p:tgtEl>
                                          <p:spTgt spid="64535"/>
                                        </p:tgtEl>
                                        <p:attrNameLst>
                                          <p:attrName>style.visibility</p:attrName>
                                        </p:attrNameLst>
                                      </p:cBhvr>
                                      <p:to>
                                        <p:strVal val="visible"/>
                                      </p:to>
                                    </p:set>
                                    <p:anim calcmode="lin" valueType="num">
                                      <p:cBhvr additive="base">
                                        <p:cTn id="215" dur="500" fill="hold"/>
                                        <p:tgtEl>
                                          <p:spTgt spid="64535"/>
                                        </p:tgtEl>
                                        <p:attrNameLst>
                                          <p:attrName>ppt_x</p:attrName>
                                        </p:attrNameLst>
                                      </p:cBhvr>
                                      <p:tavLst>
                                        <p:tav tm="0">
                                          <p:val>
                                            <p:strVal val="#ppt_x"/>
                                          </p:val>
                                        </p:tav>
                                        <p:tav tm="100000">
                                          <p:val>
                                            <p:strVal val="#ppt_x"/>
                                          </p:val>
                                        </p:tav>
                                      </p:tavLst>
                                    </p:anim>
                                    <p:anim calcmode="lin" valueType="num">
                                      <p:cBhvr additive="base">
                                        <p:cTn id="216" dur="500" fill="hold"/>
                                        <p:tgtEl>
                                          <p:spTgt spid="64535"/>
                                        </p:tgtEl>
                                        <p:attrNameLst>
                                          <p:attrName>ppt_y</p:attrName>
                                        </p:attrNameLst>
                                      </p:cBhvr>
                                      <p:tavLst>
                                        <p:tav tm="0">
                                          <p:val>
                                            <p:strVal val="1+#ppt_h/2"/>
                                          </p:val>
                                        </p:tav>
                                        <p:tav tm="100000">
                                          <p:val>
                                            <p:strVal val="#ppt_y"/>
                                          </p:val>
                                        </p:tav>
                                      </p:tavLst>
                                    </p:anim>
                                  </p:childTnLst>
                                </p:cTn>
                              </p:par>
                              <p:par>
                                <p:cTn id="217" presetID="2" presetClass="entr" presetSubtype="4" fill="hold" nodeType="withEffect">
                                  <p:stCondLst>
                                    <p:cond delay="0"/>
                                  </p:stCondLst>
                                  <p:childTnLst>
                                    <p:set>
                                      <p:cBhvr>
                                        <p:cTn id="218" dur="1" fill="hold">
                                          <p:stCondLst>
                                            <p:cond delay="0"/>
                                          </p:stCondLst>
                                        </p:cTn>
                                        <p:tgtEl>
                                          <p:spTgt spid="64530"/>
                                        </p:tgtEl>
                                        <p:attrNameLst>
                                          <p:attrName>style.visibility</p:attrName>
                                        </p:attrNameLst>
                                      </p:cBhvr>
                                      <p:to>
                                        <p:strVal val="visible"/>
                                      </p:to>
                                    </p:set>
                                    <p:anim calcmode="lin" valueType="num">
                                      <p:cBhvr additive="base">
                                        <p:cTn id="219" dur="500" fill="hold"/>
                                        <p:tgtEl>
                                          <p:spTgt spid="64530"/>
                                        </p:tgtEl>
                                        <p:attrNameLst>
                                          <p:attrName>ppt_x</p:attrName>
                                        </p:attrNameLst>
                                      </p:cBhvr>
                                      <p:tavLst>
                                        <p:tav tm="0">
                                          <p:val>
                                            <p:strVal val="#ppt_x"/>
                                          </p:val>
                                        </p:tav>
                                        <p:tav tm="100000">
                                          <p:val>
                                            <p:strVal val="#ppt_x"/>
                                          </p:val>
                                        </p:tav>
                                      </p:tavLst>
                                    </p:anim>
                                    <p:anim calcmode="lin" valueType="num">
                                      <p:cBhvr additive="base">
                                        <p:cTn id="220" dur="500" fill="hold"/>
                                        <p:tgtEl>
                                          <p:spTgt spid="64530"/>
                                        </p:tgtEl>
                                        <p:attrNameLst>
                                          <p:attrName>ppt_y</p:attrName>
                                        </p:attrNameLst>
                                      </p:cBhvr>
                                      <p:tavLst>
                                        <p:tav tm="0">
                                          <p:val>
                                            <p:strVal val="1+#ppt_h/2"/>
                                          </p:val>
                                        </p:tav>
                                        <p:tav tm="100000">
                                          <p:val>
                                            <p:strVal val="#ppt_y"/>
                                          </p:val>
                                        </p:tav>
                                      </p:tavLst>
                                    </p:anim>
                                  </p:childTnLst>
                                </p:cTn>
                              </p:par>
                              <p:par>
                                <p:cTn id="221" presetID="2" presetClass="entr" presetSubtype="4" fill="hold" grpId="2" nodeType="withEffect">
                                  <p:stCondLst>
                                    <p:cond delay="0"/>
                                  </p:stCondLst>
                                  <p:childTnLst>
                                    <p:set>
                                      <p:cBhvr>
                                        <p:cTn id="222" dur="1" fill="hold">
                                          <p:stCondLst>
                                            <p:cond delay="0"/>
                                          </p:stCondLst>
                                        </p:cTn>
                                        <p:tgtEl>
                                          <p:spTgt spid="64536"/>
                                        </p:tgtEl>
                                        <p:attrNameLst>
                                          <p:attrName>style.visibility</p:attrName>
                                        </p:attrNameLst>
                                      </p:cBhvr>
                                      <p:to>
                                        <p:strVal val="visible"/>
                                      </p:to>
                                    </p:set>
                                    <p:anim calcmode="lin" valueType="num">
                                      <p:cBhvr additive="base">
                                        <p:cTn id="223" dur="500" fill="hold"/>
                                        <p:tgtEl>
                                          <p:spTgt spid="64536"/>
                                        </p:tgtEl>
                                        <p:attrNameLst>
                                          <p:attrName>ppt_x</p:attrName>
                                        </p:attrNameLst>
                                      </p:cBhvr>
                                      <p:tavLst>
                                        <p:tav tm="0">
                                          <p:val>
                                            <p:strVal val="#ppt_x"/>
                                          </p:val>
                                        </p:tav>
                                        <p:tav tm="100000">
                                          <p:val>
                                            <p:strVal val="#ppt_x"/>
                                          </p:val>
                                        </p:tav>
                                      </p:tavLst>
                                    </p:anim>
                                    <p:anim calcmode="lin" valueType="num">
                                      <p:cBhvr additive="base">
                                        <p:cTn id="224" dur="500" fill="hold"/>
                                        <p:tgtEl>
                                          <p:spTgt spid="64536"/>
                                        </p:tgtEl>
                                        <p:attrNameLst>
                                          <p:attrName>ppt_y</p:attrName>
                                        </p:attrNameLst>
                                      </p:cBhvr>
                                      <p:tavLst>
                                        <p:tav tm="0">
                                          <p:val>
                                            <p:strVal val="1+#ppt_h/2"/>
                                          </p:val>
                                        </p:tav>
                                        <p:tav tm="100000">
                                          <p:val>
                                            <p:strVal val="#ppt_y"/>
                                          </p:val>
                                        </p:tav>
                                      </p:tavLst>
                                    </p:anim>
                                  </p:childTnLst>
                                </p:cTn>
                              </p:par>
                              <p:par>
                                <p:cTn id="225" presetID="2" presetClass="entr" presetSubtype="4" fill="hold" nodeType="withEffect">
                                  <p:stCondLst>
                                    <p:cond delay="0"/>
                                  </p:stCondLst>
                                  <p:childTnLst>
                                    <p:set>
                                      <p:cBhvr>
                                        <p:cTn id="226" dur="1" fill="hold">
                                          <p:stCondLst>
                                            <p:cond delay="0"/>
                                          </p:stCondLst>
                                        </p:cTn>
                                        <p:tgtEl>
                                          <p:spTgt spid="64561"/>
                                        </p:tgtEl>
                                        <p:attrNameLst>
                                          <p:attrName>style.visibility</p:attrName>
                                        </p:attrNameLst>
                                      </p:cBhvr>
                                      <p:to>
                                        <p:strVal val="visible"/>
                                      </p:to>
                                    </p:set>
                                    <p:anim calcmode="lin" valueType="num">
                                      <p:cBhvr additive="base">
                                        <p:cTn id="227" dur="500" fill="hold"/>
                                        <p:tgtEl>
                                          <p:spTgt spid="64561"/>
                                        </p:tgtEl>
                                        <p:attrNameLst>
                                          <p:attrName>ppt_x</p:attrName>
                                        </p:attrNameLst>
                                      </p:cBhvr>
                                      <p:tavLst>
                                        <p:tav tm="0">
                                          <p:val>
                                            <p:strVal val="#ppt_x"/>
                                          </p:val>
                                        </p:tav>
                                        <p:tav tm="100000">
                                          <p:val>
                                            <p:strVal val="#ppt_x"/>
                                          </p:val>
                                        </p:tav>
                                      </p:tavLst>
                                    </p:anim>
                                    <p:anim calcmode="lin" valueType="num">
                                      <p:cBhvr additive="base">
                                        <p:cTn id="228" dur="500" fill="hold"/>
                                        <p:tgtEl>
                                          <p:spTgt spid="64561"/>
                                        </p:tgtEl>
                                        <p:attrNameLst>
                                          <p:attrName>ppt_y</p:attrName>
                                        </p:attrNameLst>
                                      </p:cBhvr>
                                      <p:tavLst>
                                        <p:tav tm="0">
                                          <p:val>
                                            <p:strVal val="1+#ppt_h/2"/>
                                          </p:val>
                                        </p:tav>
                                        <p:tav tm="100000">
                                          <p:val>
                                            <p:strVal val="#ppt_y"/>
                                          </p:val>
                                        </p:tav>
                                      </p:tavLst>
                                    </p:anim>
                                  </p:childTnLst>
                                </p:cTn>
                              </p:par>
                              <p:par>
                                <p:cTn id="229" presetID="2" presetClass="entr" presetSubtype="4" fill="hold" grpId="2" nodeType="withEffect">
                                  <p:stCondLst>
                                    <p:cond delay="0"/>
                                  </p:stCondLst>
                                  <p:childTnLst>
                                    <p:set>
                                      <p:cBhvr>
                                        <p:cTn id="230" dur="1" fill="hold">
                                          <p:stCondLst>
                                            <p:cond delay="0"/>
                                          </p:stCondLst>
                                        </p:cTn>
                                        <p:tgtEl>
                                          <p:spTgt spid="64555"/>
                                        </p:tgtEl>
                                        <p:attrNameLst>
                                          <p:attrName>style.visibility</p:attrName>
                                        </p:attrNameLst>
                                      </p:cBhvr>
                                      <p:to>
                                        <p:strVal val="visible"/>
                                      </p:to>
                                    </p:set>
                                    <p:anim calcmode="lin" valueType="num">
                                      <p:cBhvr additive="base">
                                        <p:cTn id="231" dur="500" fill="hold"/>
                                        <p:tgtEl>
                                          <p:spTgt spid="64555"/>
                                        </p:tgtEl>
                                        <p:attrNameLst>
                                          <p:attrName>ppt_x</p:attrName>
                                        </p:attrNameLst>
                                      </p:cBhvr>
                                      <p:tavLst>
                                        <p:tav tm="0">
                                          <p:val>
                                            <p:strVal val="#ppt_x"/>
                                          </p:val>
                                        </p:tav>
                                        <p:tav tm="100000">
                                          <p:val>
                                            <p:strVal val="#ppt_x"/>
                                          </p:val>
                                        </p:tav>
                                      </p:tavLst>
                                    </p:anim>
                                    <p:anim calcmode="lin" valueType="num">
                                      <p:cBhvr additive="base">
                                        <p:cTn id="232" dur="500" fill="hold"/>
                                        <p:tgtEl>
                                          <p:spTgt spid="64555"/>
                                        </p:tgtEl>
                                        <p:attrNameLst>
                                          <p:attrName>ppt_y</p:attrName>
                                        </p:attrNameLst>
                                      </p:cBhvr>
                                      <p:tavLst>
                                        <p:tav tm="0">
                                          <p:val>
                                            <p:strVal val="1+#ppt_h/2"/>
                                          </p:val>
                                        </p:tav>
                                        <p:tav tm="100000">
                                          <p:val>
                                            <p:strVal val="#ppt_y"/>
                                          </p:val>
                                        </p:tav>
                                      </p:tavLst>
                                    </p:anim>
                                  </p:childTnLst>
                                </p:cTn>
                              </p:par>
                              <p:par>
                                <p:cTn id="233" presetID="2" presetClass="entr" presetSubtype="4" fill="hold" nodeType="withEffect">
                                  <p:stCondLst>
                                    <p:cond delay="0"/>
                                  </p:stCondLst>
                                  <p:childTnLst>
                                    <p:set>
                                      <p:cBhvr>
                                        <p:cTn id="234" dur="1" fill="hold">
                                          <p:stCondLst>
                                            <p:cond delay="0"/>
                                          </p:stCondLst>
                                        </p:cTn>
                                        <p:tgtEl>
                                          <p:spTgt spid="64562"/>
                                        </p:tgtEl>
                                        <p:attrNameLst>
                                          <p:attrName>style.visibility</p:attrName>
                                        </p:attrNameLst>
                                      </p:cBhvr>
                                      <p:to>
                                        <p:strVal val="visible"/>
                                      </p:to>
                                    </p:set>
                                    <p:anim calcmode="lin" valueType="num">
                                      <p:cBhvr additive="base">
                                        <p:cTn id="235" dur="500" fill="hold"/>
                                        <p:tgtEl>
                                          <p:spTgt spid="64562"/>
                                        </p:tgtEl>
                                        <p:attrNameLst>
                                          <p:attrName>ppt_x</p:attrName>
                                        </p:attrNameLst>
                                      </p:cBhvr>
                                      <p:tavLst>
                                        <p:tav tm="0">
                                          <p:val>
                                            <p:strVal val="#ppt_x"/>
                                          </p:val>
                                        </p:tav>
                                        <p:tav tm="100000">
                                          <p:val>
                                            <p:strVal val="#ppt_x"/>
                                          </p:val>
                                        </p:tav>
                                      </p:tavLst>
                                    </p:anim>
                                    <p:anim calcmode="lin" valueType="num">
                                      <p:cBhvr additive="base">
                                        <p:cTn id="236" dur="500" fill="hold"/>
                                        <p:tgtEl>
                                          <p:spTgt spid="64562"/>
                                        </p:tgtEl>
                                        <p:attrNameLst>
                                          <p:attrName>ppt_y</p:attrName>
                                        </p:attrNameLst>
                                      </p:cBhvr>
                                      <p:tavLst>
                                        <p:tav tm="0">
                                          <p:val>
                                            <p:strVal val="1+#ppt_h/2"/>
                                          </p:val>
                                        </p:tav>
                                        <p:tav tm="100000">
                                          <p:val>
                                            <p:strVal val="#ppt_y"/>
                                          </p:val>
                                        </p:tav>
                                      </p:tavLst>
                                    </p:anim>
                                  </p:childTnLst>
                                </p:cTn>
                              </p:par>
                              <p:par>
                                <p:cTn id="237" presetID="2" presetClass="entr" presetSubtype="4" fill="hold" grpId="2" nodeType="withEffect">
                                  <p:stCondLst>
                                    <p:cond delay="0"/>
                                  </p:stCondLst>
                                  <p:childTnLst>
                                    <p:set>
                                      <p:cBhvr>
                                        <p:cTn id="238" dur="1" fill="hold">
                                          <p:stCondLst>
                                            <p:cond delay="0"/>
                                          </p:stCondLst>
                                        </p:cTn>
                                        <p:tgtEl>
                                          <p:spTgt spid="64566"/>
                                        </p:tgtEl>
                                        <p:attrNameLst>
                                          <p:attrName>style.visibility</p:attrName>
                                        </p:attrNameLst>
                                      </p:cBhvr>
                                      <p:to>
                                        <p:strVal val="visible"/>
                                      </p:to>
                                    </p:set>
                                    <p:anim calcmode="lin" valueType="num">
                                      <p:cBhvr additive="base">
                                        <p:cTn id="239" dur="500" fill="hold"/>
                                        <p:tgtEl>
                                          <p:spTgt spid="64566"/>
                                        </p:tgtEl>
                                        <p:attrNameLst>
                                          <p:attrName>ppt_x</p:attrName>
                                        </p:attrNameLst>
                                      </p:cBhvr>
                                      <p:tavLst>
                                        <p:tav tm="0">
                                          <p:val>
                                            <p:strVal val="#ppt_x"/>
                                          </p:val>
                                        </p:tav>
                                        <p:tav tm="100000">
                                          <p:val>
                                            <p:strVal val="#ppt_x"/>
                                          </p:val>
                                        </p:tav>
                                      </p:tavLst>
                                    </p:anim>
                                    <p:anim calcmode="lin" valueType="num">
                                      <p:cBhvr additive="base">
                                        <p:cTn id="240" dur="500" fill="hold"/>
                                        <p:tgtEl>
                                          <p:spTgt spid="64566"/>
                                        </p:tgtEl>
                                        <p:attrNameLst>
                                          <p:attrName>ppt_y</p:attrName>
                                        </p:attrNameLst>
                                      </p:cBhvr>
                                      <p:tavLst>
                                        <p:tav tm="0">
                                          <p:val>
                                            <p:strVal val="1+#ppt_h/2"/>
                                          </p:val>
                                        </p:tav>
                                        <p:tav tm="100000">
                                          <p:val>
                                            <p:strVal val="#ppt_y"/>
                                          </p:val>
                                        </p:tav>
                                      </p:tavLst>
                                    </p:anim>
                                  </p:childTnLst>
                                </p:cTn>
                              </p:par>
                              <p:par>
                                <p:cTn id="241" presetID="2" presetClass="entr" presetSubtype="4" fill="hold" nodeType="withEffect">
                                  <p:stCondLst>
                                    <p:cond delay="0"/>
                                  </p:stCondLst>
                                  <p:childTnLst>
                                    <p:set>
                                      <p:cBhvr>
                                        <p:cTn id="242" dur="1" fill="hold">
                                          <p:stCondLst>
                                            <p:cond delay="0"/>
                                          </p:stCondLst>
                                        </p:cTn>
                                        <p:tgtEl>
                                          <p:spTgt spid="64563"/>
                                        </p:tgtEl>
                                        <p:attrNameLst>
                                          <p:attrName>style.visibility</p:attrName>
                                        </p:attrNameLst>
                                      </p:cBhvr>
                                      <p:to>
                                        <p:strVal val="visible"/>
                                      </p:to>
                                    </p:set>
                                    <p:anim calcmode="lin" valueType="num">
                                      <p:cBhvr additive="base">
                                        <p:cTn id="243" dur="500" fill="hold"/>
                                        <p:tgtEl>
                                          <p:spTgt spid="64563"/>
                                        </p:tgtEl>
                                        <p:attrNameLst>
                                          <p:attrName>ppt_x</p:attrName>
                                        </p:attrNameLst>
                                      </p:cBhvr>
                                      <p:tavLst>
                                        <p:tav tm="0">
                                          <p:val>
                                            <p:strVal val="#ppt_x"/>
                                          </p:val>
                                        </p:tav>
                                        <p:tav tm="100000">
                                          <p:val>
                                            <p:strVal val="#ppt_x"/>
                                          </p:val>
                                        </p:tav>
                                      </p:tavLst>
                                    </p:anim>
                                    <p:anim calcmode="lin" valueType="num">
                                      <p:cBhvr additive="base">
                                        <p:cTn id="244" dur="500" fill="hold"/>
                                        <p:tgtEl>
                                          <p:spTgt spid="64563"/>
                                        </p:tgtEl>
                                        <p:attrNameLst>
                                          <p:attrName>ppt_y</p:attrName>
                                        </p:attrNameLst>
                                      </p:cBhvr>
                                      <p:tavLst>
                                        <p:tav tm="0">
                                          <p:val>
                                            <p:strVal val="1+#ppt_h/2"/>
                                          </p:val>
                                        </p:tav>
                                        <p:tav tm="100000">
                                          <p:val>
                                            <p:strVal val="#ppt_y"/>
                                          </p:val>
                                        </p:tav>
                                      </p:tavLst>
                                    </p:anim>
                                  </p:childTnLst>
                                </p:cTn>
                              </p:par>
                              <p:par>
                                <p:cTn id="245" presetID="2" presetClass="entr" presetSubtype="4" fill="hold" grpId="2" nodeType="withEffect">
                                  <p:stCondLst>
                                    <p:cond delay="0"/>
                                  </p:stCondLst>
                                  <p:childTnLst>
                                    <p:set>
                                      <p:cBhvr>
                                        <p:cTn id="246" dur="1" fill="hold">
                                          <p:stCondLst>
                                            <p:cond delay="0"/>
                                          </p:stCondLst>
                                        </p:cTn>
                                        <p:tgtEl>
                                          <p:spTgt spid="64567"/>
                                        </p:tgtEl>
                                        <p:attrNameLst>
                                          <p:attrName>style.visibility</p:attrName>
                                        </p:attrNameLst>
                                      </p:cBhvr>
                                      <p:to>
                                        <p:strVal val="visible"/>
                                      </p:to>
                                    </p:set>
                                    <p:anim calcmode="lin" valueType="num">
                                      <p:cBhvr additive="base">
                                        <p:cTn id="247" dur="500" fill="hold"/>
                                        <p:tgtEl>
                                          <p:spTgt spid="64567"/>
                                        </p:tgtEl>
                                        <p:attrNameLst>
                                          <p:attrName>ppt_x</p:attrName>
                                        </p:attrNameLst>
                                      </p:cBhvr>
                                      <p:tavLst>
                                        <p:tav tm="0">
                                          <p:val>
                                            <p:strVal val="#ppt_x"/>
                                          </p:val>
                                        </p:tav>
                                        <p:tav tm="100000">
                                          <p:val>
                                            <p:strVal val="#ppt_x"/>
                                          </p:val>
                                        </p:tav>
                                      </p:tavLst>
                                    </p:anim>
                                    <p:anim calcmode="lin" valueType="num">
                                      <p:cBhvr additive="base">
                                        <p:cTn id="248" dur="500" fill="hold"/>
                                        <p:tgtEl>
                                          <p:spTgt spid="6456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35" grpId="0" animBg="1"/>
      <p:bldP spid="64535" grpId="1" animBg="1"/>
      <p:bldP spid="64535" grpId="2" animBg="1"/>
      <p:bldP spid="64536" grpId="0" animBg="1"/>
      <p:bldP spid="64536" grpId="1" animBg="1"/>
      <p:bldP spid="64536" grpId="2" animBg="1"/>
      <p:bldP spid="64541" grpId="0" animBg="1"/>
      <p:bldP spid="64542" grpId="0" animBg="1"/>
      <p:bldP spid="64543" grpId="0" animBg="1"/>
      <p:bldP spid="64544" grpId="0" animBg="1"/>
      <p:bldP spid="64545" grpId="0" animBg="1"/>
      <p:bldP spid="64555" grpId="0" animBg="1"/>
      <p:bldP spid="64555" grpId="1" animBg="1"/>
      <p:bldP spid="64555" grpId="2" animBg="1"/>
      <p:bldP spid="64556" grpId="0" animBg="1"/>
      <p:bldP spid="64559" grpId="0"/>
      <p:bldP spid="64559" grpId="1"/>
      <p:bldP spid="64560" grpId="0" animBg="1"/>
      <p:bldP spid="64560" grpId="1" animBg="1"/>
      <p:bldP spid="64560" grpId="2" animBg="1"/>
      <p:bldP spid="64566" grpId="0" animBg="1"/>
      <p:bldP spid="64566" grpId="1" animBg="1"/>
      <p:bldP spid="64566" grpId="2" animBg="1"/>
      <p:bldP spid="64567" grpId="0" animBg="1"/>
      <p:bldP spid="64567" grpId="1" animBg="1"/>
      <p:bldP spid="64567" grpId="2" animBg="1"/>
      <p:bldP spid="64568" grpId="0" animBg="1"/>
      <p:bldP spid="64569" grpId="0" animBg="1"/>
      <p:bldP spid="64572"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805DD6AB-B79D-4694-B2D8-3E9D9F669096}"/>
              </a:ext>
            </a:extLst>
          </p:cNvPr>
          <p:cNvSpPr>
            <a:spLocks noGrp="1" noChangeArrowheads="1"/>
          </p:cNvSpPr>
          <p:nvPr>
            <p:ph type="title"/>
          </p:nvPr>
        </p:nvSpPr>
        <p:spPr/>
        <p:txBody>
          <a:bodyPr/>
          <a:lstStyle/>
          <a:p>
            <a:pPr eaLnBrk="1" hangingPunct="1"/>
            <a:endParaRPr lang="zh-CN" altLang="en-US"/>
          </a:p>
        </p:txBody>
      </p:sp>
      <p:sp>
        <p:nvSpPr>
          <p:cNvPr id="35843" name="Rectangle 3">
            <a:extLst>
              <a:ext uri="{FF2B5EF4-FFF2-40B4-BE49-F238E27FC236}">
                <a16:creationId xmlns:a16="http://schemas.microsoft.com/office/drawing/2014/main" id="{2F3CE2E5-97E6-4278-9B8D-C6D24A2F12D6}"/>
              </a:ext>
            </a:extLst>
          </p:cNvPr>
          <p:cNvSpPr>
            <a:spLocks noGrp="1" noChangeArrowheads="1"/>
          </p:cNvSpPr>
          <p:nvPr>
            <p:ph idx="1"/>
          </p:nvPr>
        </p:nvSpPr>
        <p:spPr/>
        <p:txBody>
          <a:bodyPr/>
          <a:lstStyle/>
          <a:p>
            <a:pPr eaLnBrk="1" hangingPunct="1"/>
            <a:endParaRPr lang="zh-CN" altLang="en-US"/>
          </a:p>
        </p:txBody>
      </p:sp>
      <p:sp>
        <p:nvSpPr>
          <p:cNvPr id="5" name="日期占位符 3">
            <a:extLst>
              <a:ext uri="{FF2B5EF4-FFF2-40B4-BE49-F238E27FC236}">
                <a16:creationId xmlns:a16="http://schemas.microsoft.com/office/drawing/2014/main" id="{C9551DA7-09B3-41D9-A2C8-65292DD67758}"/>
              </a:ext>
            </a:extLst>
          </p:cNvPr>
          <p:cNvSpPr>
            <a:spLocks noGrp="1"/>
          </p:cNvSpPr>
          <p:nvPr>
            <p:ph type="dt" sz="quarter" idx="10"/>
          </p:nvPr>
        </p:nvSpPr>
        <p:spPr/>
        <p:txBody>
          <a:bodyPr/>
          <a:lstStyle/>
          <a:p>
            <a:pPr>
              <a:defRPr/>
            </a:pPr>
            <a:fld id="{5D88DBD3-8586-4742-837D-6EDD80FDE310}" type="datetime3">
              <a:rPr lang="zh-CN" altLang="en-US"/>
              <a:pPr>
                <a:defRPr/>
              </a:pPr>
              <a:t>2018年12月13日星期四</a:t>
            </a:fld>
            <a:endParaRPr lang="en-US" altLang="zh-CN"/>
          </a:p>
        </p:txBody>
      </p:sp>
      <p:sp>
        <p:nvSpPr>
          <p:cNvPr id="7" name="灯片编号占位符 5">
            <a:extLst>
              <a:ext uri="{FF2B5EF4-FFF2-40B4-BE49-F238E27FC236}">
                <a16:creationId xmlns:a16="http://schemas.microsoft.com/office/drawing/2014/main" id="{D37E0407-DA8F-4DE8-8414-EB5B06A4B93C}"/>
              </a:ext>
            </a:extLst>
          </p:cNvPr>
          <p:cNvSpPr>
            <a:spLocks noGrp="1"/>
          </p:cNvSpPr>
          <p:nvPr>
            <p:ph type="sldNum" sz="quarter" idx="11"/>
          </p:nvPr>
        </p:nvSpPr>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59C9C792-3F71-43BB-9E63-1E385FDED706}" type="slidenum">
              <a:rPr lang="zh-CN" altLang="en-US">
                <a:solidFill>
                  <a:srgbClr val="636363"/>
                </a:solidFill>
              </a:rPr>
              <a:pPr eaLnBrk="1" hangingPunct="1"/>
              <a:t>21</a:t>
            </a:fld>
            <a:endParaRPr lang="en-US" altLang="zh-CN">
              <a:solidFill>
                <a:srgbClr val="636363"/>
              </a:solidFill>
            </a:endParaRPr>
          </a:p>
        </p:txBody>
      </p:sp>
      <p:pic>
        <p:nvPicPr>
          <p:cNvPr id="35846" name="Picture 5" descr="Z">
            <a:extLst>
              <a:ext uri="{FF2B5EF4-FFF2-40B4-BE49-F238E27FC236}">
                <a16:creationId xmlns:a16="http://schemas.microsoft.com/office/drawing/2014/main" id="{5C4CF133-3A8D-4231-A9A6-8C693A10DE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337300"/>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日期占位符 1">
            <a:extLst>
              <a:ext uri="{FF2B5EF4-FFF2-40B4-BE49-F238E27FC236}">
                <a16:creationId xmlns:a16="http://schemas.microsoft.com/office/drawing/2014/main" id="{A8A34255-8DDD-424C-A274-648086505E96}"/>
              </a:ext>
            </a:extLst>
          </p:cNvPr>
          <p:cNvSpPr>
            <a:spLocks noGrp="1"/>
          </p:cNvSpPr>
          <p:nvPr>
            <p:ph type="dt" sz="quarter" idx="10"/>
          </p:nvPr>
        </p:nvSpPr>
        <p:spPr/>
        <p:txBody>
          <a:bodyPr/>
          <a:lstStyle/>
          <a:p>
            <a:pPr>
              <a:defRPr/>
            </a:pPr>
            <a:fld id="{F84DC09A-7FD9-4925-A039-12B5D492F200}" type="datetime3">
              <a:rPr lang="zh-CN" altLang="en-US"/>
              <a:pPr>
                <a:defRPr/>
              </a:pPr>
              <a:t>2018年12月13日星期四</a:t>
            </a:fld>
            <a:endParaRPr lang="en-US" altLang="zh-CN"/>
          </a:p>
        </p:txBody>
      </p:sp>
      <p:sp>
        <p:nvSpPr>
          <p:cNvPr id="7" name="灯片编号占位符 3">
            <a:extLst>
              <a:ext uri="{FF2B5EF4-FFF2-40B4-BE49-F238E27FC236}">
                <a16:creationId xmlns:a16="http://schemas.microsoft.com/office/drawing/2014/main" id="{08F8D4B0-2F22-4DCC-9D0D-64765A1DF0AC}"/>
              </a:ext>
            </a:extLst>
          </p:cNvPr>
          <p:cNvSpPr>
            <a:spLocks noGrp="1"/>
          </p:cNvSpPr>
          <p:nvPr>
            <p:ph type="sldNum" sz="quarter" idx="11"/>
          </p:nvPr>
        </p:nvSpPr>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FCDDA6FE-4FAC-41B8-BED4-DE535EEC43CD}" type="slidenum">
              <a:rPr lang="zh-CN" altLang="en-US">
                <a:solidFill>
                  <a:srgbClr val="636363"/>
                </a:solidFill>
              </a:rPr>
              <a:pPr eaLnBrk="1" hangingPunct="1"/>
              <a:t>22</a:t>
            </a:fld>
            <a:endParaRPr lang="en-US" altLang="zh-CN">
              <a:solidFill>
                <a:srgbClr val="636363"/>
              </a:solidFill>
            </a:endParaRPr>
          </a:p>
        </p:txBody>
      </p:sp>
      <p:sp>
        <p:nvSpPr>
          <p:cNvPr id="1035" name="矩形 23">
            <a:extLst>
              <a:ext uri="{FF2B5EF4-FFF2-40B4-BE49-F238E27FC236}">
                <a16:creationId xmlns:a16="http://schemas.microsoft.com/office/drawing/2014/main" id="{18E32119-E2FB-492E-8CC0-6AE2D79C5BE1}"/>
              </a:ext>
            </a:extLst>
          </p:cNvPr>
          <p:cNvSpPr>
            <a:spLocks noChangeArrowheads="1"/>
          </p:cNvSpPr>
          <p:nvPr/>
        </p:nvSpPr>
        <p:spPr bwMode="auto">
          <a:xfrm>
            <a:off x="785813" y="0"/>
            <a:ext cx="406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spcBef>
                <a:spcPct val="0"/>
              </a:spcBef>
              <a:buClrTx/>
              <a:buSzTx/>
              <a:buFontTx/>
              <a:buNone/>
            </a:pPr>
            <a:endParaRPr lang="zh-CN" altLang="en-US" sz="1800">
              <a:latin typeface="Arial" panose="020B0604020202020204" pitchFamily="34" charset="0"/>
            </a:endParaRPr>
          </a:p>
        </p:txBody>
      </p:sp>
      <p:graphicFrame>
        <p:nvGraphicFramePr>
          <p:cNvPr id="2" name="图示 1">
            <a:extLst>
              <a:ext uri="{FF2B5EF4-FFF2-40B4-BE49-F238E27FC236}">
                <a16:creationId xmlns:a16="http://schemas.microsoft.com/office/drawing/2014/main" id="{B03B2E3F-404D-4A83-950A-C4A2F72EBFC8}"/>
              </a:ext>
            </a:extLst>
          </p:cNvPr>
          <p:cNvGraphicFramePr/>
          <p:nvPr/>
        </p:nvGraphicFramePr>
        <p:xfrm>
          <a:off x="684213" y="1196975"/>
          <a:ext cx="7705725" cy="3854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5333" name="Text Box 37">
            <a:extLst>
              <a:ext uri="{FF2B5EF4-FFF2-40B4-BE49-F238E27FC236}">
                <a16:creationId xmlns:a16="http://schemas.microsoft.com/office/drawing/2014/main" id="{C033D837-22D7-43B4-A737-F48CA60EA214}"/>
              </a:ext>
            </a:extLst>
          </p:cNvPr>
          <p:cNvSpPr txBox="1">
            <a:spLocks noChangeArrowheads="1"/>
          </p:cNvSpPr>
          <p:nvPr/>
        </p:nvSpPr>
        <p:spPr bwMode="auto">
          <a:xfrm>
            <a:off x="900113" y="0"/>
            <a:ext cx="4319587" cy="9318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defRPr/>
            </a:pPr>
            <a:r>
              <a:rPr lang="zh-CN" altLang="en-US" sz="2800" b="1" dirty="0">
                <a:solidFill>
                  <a:srgbClr val="003399"/>
                </a:solidFill>
                <a:latin typeface="Arial" charset="0"/>
                <a:ea typeface="黑体" pitchFamily="2" charset="-122"/>
              </a:rPr>
              <a:t>第四节 非税收入资金管理</a:t>
            </a:r>
          </a:p>
          <a:p>
            <a:pPr>
              <a:spcBef>
                <a:spcPct val="50000"/>
              </a:spcBef>
              <a:defRPr/>
            </a:pPr>
            <a:endParaRPr lang="zh-CN" altLang="en-US" dirty="0">
              <a:latin typeface="Arial" charset="0"/>
              <a:ea typeface="宋体"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日期占位符 1">
            <a:extLst>
              <a:ext uri="{FF2B5EF4-FFF2-40B4-BE49-F238E27FC236}">
                <a16:creationId xmlns:a16="http://schemas.microsoft.com/office/drawing/2014/main" id="{6233275C-B046-4FF5-843A-4E5E470B1C8C}"/>
              </a:ext>
            </a:extLst>
          </p:cNvPr>
          <p:cNvSpPr>
            <a:spLocks noGrp="1"/>
          </p:cNvSpPr>
          <p:nvPr>
            <p:ph type="dt" sz="quarter" idx="10"/>
          </p:nvPr>
        </p:nvSpPr>
        <p:spPr/>
        <p:txBody>
          <a:bodyPr/>
          <a:lstStyle/>
          <a:p>
            <a:pPr>
              <a:defRPr/>
            </a:pPr>
            <a:fld id="{2E82589E-24C7-49B9-9CC9-A1A9EC1C8475}" type="datetime3">
              <a:rPr lang="zh-CN" altLang="en-US"/>
              <a:pPr>
                <a:defRPr/>
              </a:pPr>
              <a:t>2018年12月13日星期四</a:t>
            </a:fld>
            <a:endParaRPr lang="en-US" altLang="zh-CN"/>
          </a:p>
        </p:txBody>
      </p:sp>
      <p:sp>
        <p:nvSpPr>
          <p:cNvPr id="17" name="灯片编号占位符 3">
            <a:extLst>
              <a:ext uri="{FF2B5EF4-FFF2-40B4-BE49-F238E27FC236}">
                <a16:creationId xmlns:a16="http://schemas.microsoft.com/office/drawing/2014/main" id="{EC7BC76F-64FD-43F6-91EA-6AD8D14BA523}"/>
              </a:ext>
            </a:extLst>
          </p:cNvPr>
          <p:cNvSpPr>
            <a:spLocks noGrp="1"/>
          </p:cNvSpPr>
          <p:nvPr>
            <p:ph type="sldNum" sz="quarter" idx="11"/>
          </p:nvPr>
        </p:nvSpPr>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46B5FA7A-2C2A-43DC-89C5-31BD6E944702}" type="slidenum">
              <a:rPr lang="zh-CN" altLang="en-US">
                <a:solidFill>
                  <a:srgbClr val="636363"/>
                </a:solidFill>
              </a:rPr>
              <a:pPr eaLnBrk="1" hangingPunct="1"/>
              <a:t>23</a:t>
            </a:fld>
            <a:endParaRPr lang="en-US" altLang="zh-CN">
              <a:solidFill>
                <a:srgbClr val="636363"/>
              </a:solidFill>
            </a:endParaRPr>
          </a:p>
        </p:txBody>
      </p:sp>
      <p:sp>
        <p:nvSpPr>
          <p:cNvPr id="20" name="Rectangle 39">
            <a:extLst>
              <a:ext uri="{FF2B5EF4-FFF2-40B4-BE49-F238E27FC236}">
                <a16:creationId xmlns:a16="http://schemas.microsoft.com/office/drawing/2014/main" id="{5184BB0D-0257-4C2B-958C-4B1FA4C46FA2}"/>
              </a:ext>
            </a:extLst>
          </p:cNvPr>
          <p:cNvSpPr txBox="1">
            <a:spLocks/>
          </p:cNvSpPr>
          <p:nvPr/>
        </p:nvSpPr>
        <p:spPr bwMode="gray">
          <a:xfrm>
            <a:off x="214313" y="1069975"/>
            <a:ext cx="8540750" cy="1358900"/>
          </a:xfrm>
          <a:custGeom>
            <a:avLst/>
            <a:gdLst/>
            <a:ahLst/>
            <a:cxnLst>
              <a:cxn ang="0">
                <a:pos x="3724" y="288"/>
              </a:cxn>
              <a:cxn ang="0">
                <a:pos x="1346" y="290"/>
              </a:cxn>
              <a:cxn ang="0">
                <a:pos x="1246" y="258"/>
              </a:cxn>
              <a:cxn ang="0">
                <a:pos x="1066" y="79"/>
              </a:cxn>
              <a:cxn ang="0">
                <a:pos x="923" y="4"/>
              </a:cxn>
              <a:cxn ang="0">
                <a:pos x="103" y="4"/>
              </a:cxn>
              <a:cxn ang="0">
                <a:pos x="2" y="88"/>
              </a:cxn>
              <a:cxn ang="0">
                <a:pos x="2" y="729"/>
              </a:cxn>
              <a:cxn ang="0">
                <a:pos x="103" y="804"/>
              </a:cxn>
              <a:cxn ang="0">
                <a:pos x="3688" y="804"/>
              </a:cxn>
              <a:cxn ang="0">
                <a:pos x="3790" y="716"/>
              </a:cxn>
              <a:cxn ang="0">
                <a:pos x="3790" y="356"/>
              </a:cxn>
              <a:cxn ang="0">
                <a:pos x="3724" y="288"/>
              </a:cxn>
            </a:cxnLst>
            <a:rect l="0" t="0" r="r" b="b"/>
            <a:pathLst>
              <a:path w="3796" h="816">
                <a:moveTo>
                  <a:pt x="3724" y="288"/>
                </a:moveTo>
                <a:cubicBezTo>
                  <a:pt x="2535" y="289"/>
                  <a:pt x="1346" y="290"/>
                  <a:pt x="1346" y="290"/>
                </a:cubicBezTo>
                <a:cubicBezTo>
                  <a:pt x="1304" y="288"/>
                  <a:pt x="1272" y="282"/>
                  <a:pt x="1246" y="258"/>
                </a:cubicBezTo>
                <a:cubicBezTo>
                  <a:pt x="1156" y="168"/>
                  <a:pt x="1066" y="79"/>
                  <a:pt x="1066" y="79"/>
                </a:cubicBezTo>
                <a:cubicBezTo>
                  <a:pt x="1034" y="48"/>
                  <a:pt x="1002" y="0"/>
                  <a:pt x="923" y="4"/>
                </a:cubicBezTo>
                <a:cubicBezTo>
                  <a:pt x="513" y="4"/>
                  <a:pt x="103" y="4"/>
                  <a:pt x="103" y="4"/>
                </a:cubicBezTo>
                <a:cubicBezTo>
                  <a:pt x="38" y="4"/>
                  <a:pt x="0" y="42"/>
                  <a:pt x="2" y="88"/>
                </a:cubicBezTo>
                <a:cubicBezTo>
                  <a:pt x="2" y="410"/>
                  <a:pt x="2" y="729"/>
                  <a:pt x="2" y="729"/>
                </a:cubicBezTo>
                <a:cubicBezTo>
                  <a:pt x="0" y="812"/>
                  <a:pt x="103" y="804"/>
                  <a:pt x="103" y="804"/>
                </a:cubicBezTo>
                <a:cubicBezTo>
                  <a:pt x="1895" y="804"/>
                  <a:pt x="3688" y="804"/>
                  <a:pt x="3688" y="804"/>
                </a:cubicBezTo>
                <a:cubicBezTo>
                  <a:pt x="3688" y="804"/>
                  <a:pt x="3794" y="816"/>
                  <a:pt x="3790" y="716"/>
                </a:cubicBezTo>
                <a:cubicBezTo>
                  <a:pt x="3790" y="536"/>
                  <a:pt x="3790" y="356"/>
                  <a:pt x="3790" y="356"/>
                </a:cubicBezTo>
                <a:cubicBezTo>
                  <a:pt x="3790" y="356"/>
                  <a:pt x="3796" y="288"/>
                  <a:pt x="3724" y="288"/>
                </a:cubicBezTo>
                <a:close/>
              </a:path>
            </a:pathLst>
          </a:custGeom>
          <a:gradFill rotWithShape="1">
            <a:gsLst>
              <a:gs pos="0">
                <a:schemeClr val="hlink"/>
              </a:gs>
              <a:gs pos="100000">
                <a:schemeClr val="hlink">
                  <a:gamma/>
                  <a:shade val="46275"/>
                  <a:invGamma/>
                </a:schemeClr>
              </a:gs>
            </a:gsLst>
            <a:lin ang="5400000" scaled="1"/>
          </a:gradFill>
          <a:ln w="9525">
            <a:noFill/>
            <a:miter lim="800000"/>
            <a:headEnd/>
            <a:tailEnd/>
          </a:ln>
          <a:effectLst>
            <a:outerShdw dist="35921" dir="2700000" algn="ctr" rotWithShape="0">
              <a:schemeClr val="bg2"/>
            </a:outerShdw>
          </a:effectLst>
        </p:spPr>
        <p:txBody>
          <a:bodyPr anchor="ctr"/>
          <a:lstStyle/>
          <a:p>
            <a:pPr algn="ctr">
              <a:defRPr/>
            </a:pPr>
            <a:endParaRPr lang="zh-CN" altLang="zh-CN" sz="4000" kern="0" dirty="0">
              <a:solidFill>
                <a:schemeClr val="tx2"/>
              </a:solidFill>
              <a:latin typeface="+mj-lt"/>
              <a:ea typeface="+mj-ea"/>
              <a:cs typeface="+mj-cs"/>
            </a:endParaRPr>
          </a:p>
        </p:txBody>
      </p:sp>
      <p:sp>
        <p:nvSpPr>
          <p:cNvPr id="310280" name="AutoShape 8">
            <a:extLst>
              <a:ext uri="{FF2B5EF4-FFF2-40B4-BE49-F238E27FC236}">
                <a16:creationId xmlns:a16="http://schemas.microsoft.com/office/drawing/2014/main" id="{4C4D407B-DC07-49EC-BE5D-9BF1E0B40D73}"/>
              </a:ext>
            </a:extLst>
          </p:cNvPr>
          <p:cNvSpPr>
            <a:spLocks noChangeArrowheads="1"/>
          </p:cNvSpPr>
          <p:nvPr/>
        </p:nvSpPr>
        <p:spPr bwMode="gray">
          <a:xfrm>
            <a:off x="250825" y="1460500"/>
            <a:ext cx="2851150" cy="5208588"/>
          </a:xfrm>
          <a:prstGeom prst="upArrow">
            <a:avLst>
              <a:gd name="adj1" fmla="val 50000"/>
              <a:gd name="adj2" fmla="val 18667"/>
            </a:avLst>
          </a:prstGeom>
          <a:solidFill>
            <a:schemeClr val="accent6">
              <a:lumMod val="75000"/>
            </a:schemeClr>
          </a:solidFill>
          <a:ln w="19050">
            <a:noFill/>
            <a:miter lim="800000"/>
            <a:headEnd/>
            <a:tailEnd/>
          </a:ln>
          <a:effectLst/>
          <a:scene3d>
            <a:camera prst="legacyPerspectiveBottomRight"/>
            <a:lightRig rig="legacyFlat1" dir="t"/>
          </a:scene3d>
          <a:sp3d extrusionH="430200" prstMaterial="legacyMatte">
            <a:bevelT w="13500" h="13500" prst="angle"/>
            <a:bevelB w="13500" h="13500" prst="angle"/>
            <a:extrusionClr>
              <a:schemeClr val="accent1"/>
            </a:extrusionClr>
          </a:sp3d>
        </p:spPr>
        <p:txBody>
          <a:bodyPr wrap="none" anchor="ctr">
            <a:flatTx/>
          </a:bodyPr>
          <a:lstStyle/>
          <a:p>
            <a:pPr algn="r">
              <a:defRPr/>
            </a:pPr>
            <a:endParaRPr lang="zh-CN" altLang="zh-CN" dirty="0">
              <a:latin typeface="Arial" charset="0"/>
              <a:ea typeface="黑体" pitchFamily="49" charset="-122"/>
            </a:endParaRPr>
          </a:p>
        </p:txBody>
      </p:sp>
      <p:sp>
        <p:nvSpPr>
          <p:cNvPr id="36870" name="AutoShape 7">
            <a:extLst>
              <a:ext uri="{FF2B5EF4-FFF2-40B4-BE49-F238E27FC236}">
                <a16:creationId xmlns:a16="http://schemas.microsoft.com/office/drawing/2014/main" id="{53BA4441-7188-4995-A5FF-9DAA50DECE83}"/>
              </a:ext>
            </a:extLst>
          </p:cNvPr>
          <p:cNvSpPr>
            <a:spLocks noChangeArrowheads="1"/>
          </p:cNvSpPr>
          <p:nvPr/>
        </p:nvSpPr>
        <p:spPr bwMode="gray">
          <a:xfrm>
            <a:off x="2843213" y="2636838"/>
            <a:ext cx="5715000" cy="3306762"/>
          </a:xfrm>
          <a:prstGeom prst="roundRect">
            <a:avLst>
              <a:gd name="adj" fmla="val 9144"/>
            </a:avLst>
          </a:prstGeom>
          <a:solidFill>
            <a:srgbClr val="F8F8F8"/>
          </a:solidFill>
          <a:ln w="28575">
            <a:solidFill>
              <a:schemeClr val="accent1"/>
            </a:solidFill>
            <a:round/>
            <a:headEnd/>
            <a:tailEnd/>
          </a:ln>
        </p:spPr>
        <p:txBody>
          <a:bodyPr wrap="none" anchor="ct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lgn="r" eaLnBrk="1" hangingPunct="1">
              <a:spcBef>
                <a:spcPct val="0"/>
              </a:spcBef>
              <a:buClrTx/>
              <a:buSzTx/>
              <a:buFontTx/>
              <a:buNone/>
            </a:pPr>
            <a:endParaRPr lang="zh-CN" altLang="zh-CN" sz="1800">
              <a:latin typeface="Arial" panose="020B0604020202020204" pitchFamily="34" charset="0"/>
            </a:endParaRPr>
          </a:p>
        </p:txBody>
      </p:sp>
      <p:sp>
        <p:nvSpPr>
          <p:cNvPr id="69644" name="Text Box 15">
            <a:extLst>
              <a:ext uri="{FF2B5EF4-FFF2-40B4-BE49-F238E27FC236}">
                <a16:creationId xmlns:a16="http://schemas.microsoft.com/office/drawing/2014/main" id="{899C6592-CB8C-4EEA-8622-1A1EF85DB364}"/>
              </a:ext>
            </a:extLst>
          </p:cNvPr>
          <p:cNvSpPr txBox="1">
            <a:spLocks noChangeArrowheads="1"/>
          </p:cNvSpPr>
          <p:nvPr/>
        </p:nvSpPr>
        <p:spPr bwMode="gray">
          <a:xfrm>
            <a:off x="3500438" y="2928938"/>
            <a:ext cx="4857750"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lnSpc>
                <a:spcPct val="110000"/>
              </a:lnSpc>
              <a:spcBef>
                <a:spcPct val="50000"/>
              </a:spcBef>
              <a:buClrTx/>
              <a:buSzTx/>
              <a:buFontTx/>
              <a:buChar char="•"/>
            </a:pPr>
            <a:r>
              <a:rPr lang="zh-CN" altLang="en-US" sz="2400" b="1">
                <a:solidFill>
                  <a:srgbClr val="000000"/>
                </a:solidFill>
                <a:latin typeface="Arial" panose="020B0604020202020204" pitchFamily="34" charset="0"/>
                <a:cs typeface="Arial" panose="020B0604020202020204" pitchFamily="34" charset="0"/>
              </a:rPr>
              <a:t>加强制度建设和内控机制</a:t>
            </a:r>
          </a:p>
          <a:p>
            <a:pPr eaLnBrk="1" hangingPunct="1">
              <a:lnSpc>
                <a:spcPct val="110000"/>
              </a:lnSpc>
              <a:spcBef>
                <a:spcPct val="50000"/>
              </a:spcBef>
              <a:buClrTx/>
              <a:buSzTx/>
              <a:buFontTx/>
              <a:buChar char="•"/>
            </a:pPr>
            <a:r>
              <a:rPr lang="zh-CN" altLang="en-US" sz="2400" b="1">
                <a:solidFill>
                  <a:srgbClr val="000000"/>
                </a:solidFill>
                <a:latin typeface="Arial" panose="020B0604020202020204" pitchFamily="34" charset="0"/>
                <a:cs typeface="Arial" panose="020B0604020202020204" pitchFamily="34" charset="0"/>
              </a:rPr>
              <a:t>加强资金运行流程管理</a:t>
            </a:r>
          </a:p>
          <a:p>
            <a:pPr eaLnBrk="1" hangingPunct="1">
              <a:lnSpc>
                <a:spcPct val="110000"/>
              </a:lnSpc>
              <a:spcBef>
                <a:spcPct val="50000"/>
              </a:spcBef>
              <a:buClrTx/>
              <a:buSzTx/>
              <a:buFontTx/>
              <a:buChar char="•"/>
            </a:pPr>
            <a:r>
              <a:rPr lang="zh-CN" altLang="en-US" sz="2400" b="1">
                <a:solidFill>
                  <a:srgbClr val="000000"/>
                </a:solidFill>
                <a:latin typeface="Arial" panose="020B0604020202020204" pitchFamily="34" charset="0"/>
                <a:cs typeface="Arial" panose="020B0604020202020204" pitchFamily="34" charset="0"/>
              </a:rPr>
              <a:t>规范账务处理和对账管理</a:t>
            </a:r>
          </a:p>
          <a:p>
            <a:pPr eaLnBrk="1" hangingPunct="1">
              <a:lnSpc>
                <a:spcPct val="110000"/>
              </a:lnSpc>
              <a:spcBef>
                <a:spcPct val="50000"/>
              </a:spcBef>
              <a:buClrTx/>
              <a:buSzTx/>
              <a:buFontTx/>
              <a:buChar char="•"/>
            </a:pPr>
            <a:r>
              <a:rPr lang="zh-CN" altLang="en-US" sz="2400" b="1">
                <a:solidFill>
                  <a:srgbClr val="000000"/>
                </a:solidFill>
                <a:latin typeface="Arial" panose="020B0604020202020204" pitchFamily="34" charset="0"/>
                <a:cs typeface="Arial" panose="020B0604020202020204" pitchFamily="34" charset="0"/>
              </a:rPr>
              <a:t>优化岗位设置和人员配备</a:t>
            </a:r>
          </a:p>
          <a:p>
            <a:pPr eaLnBrk="1" hangingPunct="1">
              <a:lnSpc>
                <a:spcPct val="110000"/>
              </a:lnSpc>
              <a:spcBef>
                <a:spcPct val="50000"/>
              </a:spcBef>
              <a:buClrTx/>
              <a:buSzTx/>
              <a:buFontTx/>
              <a:buChar char="•"/>
            </a:pPr>
            <a:r>
              <a:rPr lang="zh-CN" altLang="en-US" sz="2400" b="1">
                <a:solidFill>
                  <a:srgbClr val="000000"/>
                </a:solidFill>
                <a:latin typeface="Arial" panose="020B0604020202020204" pitchFamily="34" charset="0"/>
                <a:cs typeface="Arial" panose="020B0604020202020204" pitchFamily="34" charset="0"/>
              </a:rPr>
              <a:t>依托征管系统促进规范管理</a:t>
            </a:r>
          </a:p>
        </p:txBody>
      </p:sp>
      <p:sp>
        <p:nvSpPr>
          <p:cNvPr id="69672" name="Text Box 40">
            <a:extLst>
              <a:ext uri="{FF2B5EF4-FFF2-40B4-BE49-F238E27FC236}">
                <a16:creationId xmlns:a16="http://schemas.microsoft.com/office/drawing/2014/main" id="{5694C492-28A5-49C0-B9E4-67E5BE2D1F2B}"/>
              </a:ext>
            </a:extLst>
          </p:cNvPr>
          <p:cNvSpPr txBox="1">
            <a:spLocks noChangeArrowheads="1"/>
          </p:cNvSpPr>
          <p:nvPr/>
        </p:nvSpPr>
        <p:spPr bwMode="auto">
          <a:xfrm>
            <a:off x="3214688" y="1717675"/>
            <a:ext cx="55340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spcBef>
                <a:spcPct val="50000"/>
              </a:spcBef>
              <a:buClrTx/>
              <a:buSzTx/>
              <a:buFontTx/>
              <a:buNone/>
            </a:pPr>
            <a:r>
              <a:rPr lang="zh-CN" altLang="en-US" sz="1800" b="1">
                <a:solidFill>
                  <a:schemeClr val="bg1"/>
                </a:solidFill>
                <a:latin typeface="Arial" panose="020B0604020202020204" pitchFamily="34" charset="0"/>
              </a:rPr>
              <a:t>保证汇缴户内的资金安全，是非税收入管理机构的一项重要职责，是非税收入结算业务工作的重中之重。</a:t>
            </a:r>
          </a:p>
        </p:txBody>
      </p:sp>
      <p:sp>
        <p:nvSpPr>
          <p:cNvPr id="36873" name="Oval 15">
            <a:extLst>
              <a:ext uri="{FF2B5EF4-FFF2-40B4-BE49-F238E27FC236}">
                <a16:creationId xmlns:a16="http://schemas.microsoft.com/office/drawing/2014/main" id="{FA1F112D-CB65-429E-AAA6-BBA91FCE5F18}"/>
              </a:ext>
            </a:extLst>
          </p:cNvPr>
          <p:cNvSpPr>
            <a:spLocks noChangeArrowheads="1"/>
          </p:cNvSpPr>
          <p:nvPr/>
        </p:nvSpPr>
        <p:spPr bwMode="auto">
          <a:xfrm>
            <a:off x="1049338" y="974725"/>
            <a:ext cx="1209675" cy="830263"/>
          </a:xfrm>
          <a:prstGeom prst="ellipse">
            <a:avLst/>
          </a:prstGeom>
          <a:solidFill>
            <a:srgbClr val="CCE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lgn="ctr" eaLnBrk="1" hangingPunct="1">
              <a:spcBef>
                <a:spcPct val="0"/>
              </a:spcBef>
              <a:buClrTx/>
              <a:buSzTx/>
              <a:buFontTx/>
              <a:buNone/>
            </a:pPr>
            <a:endParaRPr lang="zh-CN" altLang="zh-CN" sz="1600" b="1">
              <a:solidFill>
                <a:srgbClr val="CC0099"/>
              </a:solidFill>
              <a:latin typeface="Book Antiqua" panose="02040602050305030304" pitchFamily="18" charset="0"/>
            </a:endParaRPr>
          </a:p>
        </p:txBody>
      </p:sp>
      <p:sp>
        <p:nvSpPr>
          <p:cNvPr id="36874" name="Freeform 16">
            <a:extLst>
              <a:ext uri="{FF2B5EF4-FFF2-40B4-BE49-F238E27FC236}">
                <a16:creationId xmlns:a16="http://schemas.microsoft.com/office/drawing/2014/main" id="{8C05FCCE-E915-49C2-A362-190F5B9EF82D}"/>
              </a:ext>
            </a:extLst>
          </p:cNvPr>
          <p:cNvSpPr>
            <a:spLocks/>
          </p:cNvSpPr>
          <p:nvPr/>
        </p:nvSpPr>
        <p:spPr bwMode="auto">
          <a:xfrm>
            <a:off x="1357313" y="449263"/>
            <a:ext cx="1155700" cy="1338262"/>
          </a:xfrm>
          <a:custGeom>
            <a:avLst/>
            <a:gdLst>
              <a:gd name="T0" fmla="*/ 2147483647 w 1315"/>
              <a:gd name="T1" fmla="*/ 2147483647 h 1653"/>
              <a:gd name="T2" fmla="*/ 2147483647 w 1315"/>
              <a:gd name="T3" fmla="*/ 2147483647 h 1653"/>
              <a:gd name="T4" fmla="*/ 2147483647 w 1315"/>
              <a:gd name="T5" fmla="*/ 2147483647 h 1653"/>
              <a:gd name="T6" fmla="*/ 2147483647 w 1315"/>
              <a:gd name="T7" fmla="*/ 2147483647 h 1653"/>
              <a:gd name="T8" fmla="*/ 2147483647 w 1315"/>
              <a:gd name="T9" fmla="*/ 2147483647 h 1653"/>
              <a:gd name="T10" fmla="*/ 2147483647 w 1315"/>
              <a:gd name="T11" fmla="*/ 2147483647 h 1653"/>
              <a:gd name="T12" fmla="*/ 2147483647 w 1315"/>
              <a:gd name="T13" fmla="*/ 2147483647 h 1653"/>
              <a:gd name="T14" fmla="*/ 2147483647 w 1315"/>
              <a:gd name="T15" fmla="*/ 2147483647 h 1653"/>
              <a:gd name="T16" fmla="*/ 2147483647 w 1315"/>
              <a:gd name="T17" fmla="*/ 2147483647 h 1653"/>
              <a:gd name="T18" fmla="*/ 2147483647 w 1315"/>
              <a:gd name="T19" fmla="*/ 2147483647 h 1653"/>
              <a:gd name="T20" fmla="*/ 2147483647 w 1315"/>
              <a:gd name="T21" fmla="*/ 2147483647 h 1653"/>
              <a:gd name="T22" fmla="*/ 2147483647 w 1315"/>
              <a:gd name="T23" fmla="*/ 2147483647 h 1653"/>
              <a:gd name="T24" fmla="*/ 2147483647 w 1315"/>
              <a:gd name="T25" fmla="*/ 2147483647 h 1653"/>
              <a:gd name="T26" fmla="*/ 2147483647 w 1315"/>
              <a:gd name="T27" fmla="*/ 2147483647 h 1653"/>
              <a:gd name="T28" fmla="*/ 2147483647 w 1315"/>
              <a:gd name="T29" fmla="*/ 2147483647 h 1653"/>
              <a:gd name="T30" fmla="*/ 2147483647 w 1315"/>
              <a:gd name="T31" fmla="*/ 2147483647 h 1653"/>
              <a:gd name="T32" fmla="*/ 2147483647 w 1315"/>
              <a:gd name="T33" fmla="*/ 2147483647 h 1653"/>
              <a:gd name="T34" fmla="*/ 2147483647 w 1315"/>
              <a:gd name="T35" fmla="*/ 2147483647 h 1653"/>
              <a:gd name="T36" fmla="*/ 2147483647 w 1315"/>
              <a:gd name="T37" fmla="*/ 2147483647 h 1653"/>
              <a:gd name="T38" fmla="*/ 2147483647 w 1315"/>
              <a:gd name="T39" fmla="*/ 2147483647 h 1653"/>
              <a:gd name="T40" fmla="*/ 2147483647 w 1315"/>
              <a:gd name="T41" fmla="*/ 2147483647 h 1653"/>
              <a:gd name="T42" fmla="*/ 2147483647 w 1315"/>
              <a:gd name="T43" fmla="*/ 2147483647 h 1653"/>
              <a:gd name="T44" fmla="*/ 2147483647 w 1315"/>
              <a:gd name="T45" fmla="*/ 2147483647 h 1653"/>
              <a:gd name="T46" fmla="*/ 2147483647 w 1315"/>
              <a:gd name="T47" fmla="*/ 2147483647 h 1653"/>
              <a:gd name="T48" fmla="*/ 2147483647 w 1315"/>
              <a:gd name="T49" fmla="*/ 2147483647 h 1653"/>
              <a:gd name="T50" fmla="*/ 2147483647 w 1315"/>
              <a:gd name="T51" fmla="*/ 2147483647 h 1653"/>
              <a:gd name="T52" fmla="*/ 2147483647 w 1315"/>
              <a:gd name="T53" fmla="*/ 2147483647 h 1653"/>
              <a:gd name="T54" fmla="*/ 2147483647 w 1315"/>
              <a:gd name="T55" fmla="*/ 2147483647 h 1653"/>
              <a:gd name="T56" fmla="*/ 2147483647 w 1315"/>
              <a:gd name="T57" fmla="*/ 2147483647 h 1653"/>
              <a:gd name="T58" fmla="*/ 2147483647 w 1315"/>
              <a:gd name="T59" fmla="*/ 2147483647 h 1653"/>
              <a:gd name="T60" fmla="*/ 2147483647 w 1315"/>
              <a:gd name="T61" fmla="*/ 2147483647 h 1653"/>
              <a:gd name="T62" fmla="*/ 2147483647 w 1315"/>
              <a:gd name="T63" fmla="*/ 2147483647 h 1653"/>
              <a:gd name="T64" fmla="*/ 2147483647 w 1315"/>
              <a:gd name="T65" fmla="*/ 2147483647 h 1653"/>
              <a:gd name="T66" fmla="*/ 2147483647 w 1315"/>
              <a:gd name="T67" fmla="*/ 2147483647 h 1653"/>
              <a:gd name="T68" fmla="*/ 2147483647 w 1315"/>
              <a:gd name="T69" fmla="*/ 2147483647 h 1653"/>
              <a:gd name="T70" fmla="*/ 2147483647 w 1315"/>
              <a:gd name="T71" fmla="*/ 2147483647 h 1653"/>
              <a:gd name="T72" fmla="*/ 2147483647 w 1315"/>
              <a:gd name="T73" fmla="*/ 2147483647 h 1653"/>
              <a:gd name="T74" fmla="*/ 2147483647 w 1315"/>
              <a:gd name="T75" fmla="*/ 2147483647 h 1653"/>
              <a:gd name="T76" fmla="*/ 2147483647 w 1315"/>
              <a:gd name="T77" fmla="*/ 2147483647 h 1653"/>
              <a:gd name="T78" fmla="*/ 2147483647 w 1315"/>
              <a:gd name="T79" fmla="*/ 2147483647 h 1653"/>
              <a:gd name="T80" fmla="*/ 2147483647 w 1315"/>
              <a:gd name="T81" fmla="*/ 2147483647 h 1653"/>
              <a:gd name="T82" fmla="*/ 2147483647 w 1315"/>
              <a:gd name="T83" fmla="*/ 2147483647 h 1653"/>
              <a:gd name="T84" fmla="*/ 2147483647 w 1315"/>
              <a:gd name="T85" fmla="*/ 2147483647 h 1653"/>
              <a:gd name="T86" fmla="*/ 2147483647 w 1315"/>
              <a:gd name="T87" fmla="*/ 2147483647 h 1653"/>
              <a:gd name="T88" fmla="*/ 2147483647 w 1315"/>
              <a:gd name="T89" fmla="*/ 2147483647 h 1653"/>
              <a:gd name="T90" fmla="*/ 2147483647 w 1315"/>
              <a:gd name="T91" fmla="*/ 2147483647 h 1653"/>
              <a:gd name="T92" fmla="*/ 2147483647 w 1315"/>
              <a:gd name="T93" fmla="*/ 2147483647 h 1653"/>
              <a:gd name="T94" fmla="*/ 2147483647 w 1315"/>
              <a:gd name="T95" fmla="*/ 2147483647 h 1653"/>
              <a:gd name="T96" fmla="*/ 2147483647 w 1315"/>
              <a:gd name="T97" fmla="*/ 0 h 1653"/>
              <a:gd name="T98" fmla="*/ 2147483647 w 1315"/>
              <a:gd name="T99" fmla="*/ 2147483647 h 1653"/>
              <a:gd name="T100" fmla="*/ 2147483647 w 1315"/>
              <a:gd name="T101" fmla="*/ 2147483647 h 1653"/>
              <a:gd name="T102" fmla="*/ 2147483647 w 1315"/>
              <a:gd name="T103" fmla="*/ 2147483647 h 165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315"/>
              <a:gd name="T157" fmla="*/ 0 h 1653"/>
              <a:gd name="T158" fmla="*/ 1315 w 1315"/>
              <a:gd name="T159" fmla="*/ 1653 h 165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315" h="1653">
                <a:moveTo>
                  <a:pt x="501" y="217"/>
                </a:moveTo>
                <a:lnTo>
                  <a:pt x="519" y="220"/>
                </a:lnTo>
                <a:lnTo>
                  <a:pt x="543" y="224"/>
                </a:lnTo>
                <a:lnTo>
                  <a:pt x="567" y="230"/>
                </a:lnTo>
                <a:lnTo>
                  <a:pt x="584" y="234"/>
                </a:lnTo>
                <a:lnTo>
                  <a:pt x="604" y="239"/>
                </a:lnTo>
                <a:lnTo>
                  <a:pt x="623" y="245"/>
                </a:lnTo>
                <a:lnTo>
                  <a:pt x="643" y="251"/>
                </a:lnTo>
                <a:lnTo>
                  <a:pt x="661" y="256"/>
                </a:lnTo>
                <a:lnTo>
                  <a:pt x="682" y="264"/>
                </a:lnTo>
                <a:lnTo>
                  <a:pt x="706" y="274"/>
                </a:lnTo>
                <a:lnTo>
                  <a:pt x="727" y="282"/>
                </a:lnTo>
                <a:lnTo>
                  <a:pt x="747" y="291"/>
                </a:lnTo>
                <a:lnTo>
                  <a:pt x="770" y="301"/>
                </a:lnTo>
                <a:lnTo>
                  <a:pt x="792" y="312"/>
                </a:lnTo>
                <a:lnTo>
                  <a:pt x="812" y="322"/>
                </a:lnTo>
                <a:lnTo>
                  <a:pt x="831" y="334"/>
                </a:lnTo>
                <a:lnTo>
                  <a:pt x="848" y="344"/>
                </a:lnTo>
                <a:lnTo>
                  <a:pt x="865" y="356"/>
                </a:lnTo>
                <a:lnTo>
                  <a:pt x="884" y="367"/>
                </a:lnTo>
                <a:lnTo>
                  <a:pt x="905" y="382"/>
                </a:lnTo>
                <a:lnTo>
                  <a:pt x="924" y="396"/>
                </a:lnTo>
                <a:lnTo>
                  <a:pt x="942" y="410"/>
                </a:lnTo>
                <a:lnTo>
                  <a:pt x="959" y="422"/>
                </a:lnTo>
                <a:lnTo>
                  <a:pt x="986" y="445"/>
                </a:lnTo>
                <a:lnTo>
                  <a:pt x="1014" y="471"/>
                </a:lnTo>
                <a:lnTo>
                  <a:pt x="1036" y="491"/>
                </a:lnTo>
                <a:lnTo>
                  <a:pt x="1062" y="520"/>
                </a:lnTo>
                <a:lnTo>
                  <a:pt x="1080" y="541"/>
                </a:lnTo>
                <a:lnTo>
                  <a:pt x="1100" y="565"/>
                </a:lnTo>
                <a:lnTo>
                  <a:pt x="1122" y="592"/>
                </a:lnTo>
                <a:lnTo>
                  <a:pt x="1140" y="618"/>
                </a:lnTo>
                <a:lnTo>
                  <a:pt x="1158" y="647"/>
                </a:lnTo>
                <a:lnTo>
                  <a:pt x="1177" y="675"/>
                </a:lnTo>
                <a:lnTo>
                  <a:pt x="1193" y="705"/>
                </a:lnTo>
                <a:lnTo>
                  <a:pt x="1209" y="731"/>
                </a:lnTo>
                <a:lnTo>
                  <a:pt x="1224" y="763"/>
                </a:lnTo>
                <a:lnTo>
                  <a:pt x="1238" y="794"/>
                </a:lnTo>
                <a:lnTo>
                  <a:pt x="1250" y="826"/>
                </a:lnTo>
                <a:lnTo>
                  <a:pt x="1262" y="861"/>
                </a:lnTo>
                <a:lnTo>
                  <a:pt x="1277" y="904"/>
                </a:lnTo>
                <a:lnTo>
                  <a:pt x="1287" y="944"/>
                </a:lnTo>
                <a:lnTo>
                  <a:pt x="1297" y="985"/>
                </a:lnTo>
                <a:lnTo>
                  <a:pt x="1302" y="1025"/>
                </a:lnTo>
                <a:lnTo>
                  <a:pt x="1309" y="1072"/>
                </a:lnTo>
                <a:lnTo>
                  <a:pt x="1314" y="1131"/>
                </a:lnTo>
                <a:lnTo>
                  <a:pt x="1315" y="1176"/>
                </a:lnTo>
                <a:lnTo>
                  <a:pt x="1314" y="1221"/>
                </a:lnTo>
                <a:lnTo>
                  <a:pt x="1310" y="1263"/>
                </a:lnTo>
                <a:lnTo>
                  <a:pt x="1305" y="1303"/>
                </a:lnTo>
                <a:lnTo>
                  <a:pt x="1300" y="1345"/>
                </a:lnTo>
                <a:lnTo>
                  <a:pt x="1291" y="1388"/>
                </a:lnTo>
                <a:lnTo>
                  <a:pt x="1279" y="1434"/>
                </a:lnTo>
                <a:lnTo>
                  <a:pt x="1264" y="1482"/>
                </a:lnTo>
                <a:lnTo>
                  <a:pt x="1249" y="1526"/>
                </a:lnTo>
                <a:lnTo>
                  <a:pt x="1232" y="1569"/>
                </a:lnTo>
                <a:lnTo>
                  <a:pt x="1207" y="1611"/>
                </a:lnTo>
                <a:lnTo>
                  <a:pt x="1182" y="1653"/>
                </a:lnTo>
                <a:lnTo>
                  <a:pt x="795" y="1429"/>
                </a:lnTo>
                <a:lnTo>
                  <a:pt x="816" y="1387"/>
                </a:lnTo>
                <a:lnTo>
                  <a:pt x="830" y="1355"/>
                </a:lnTo>
                <a:lnTo>
                  <a:pt x="840" y="1320"/>
                </a:lnTo>
                <a:lnTo>
                  <a:pt x="849" y="1286"/>
                </a:lnTo>
                <a:lnTo>
                  <a:pt x="855" y="1255"/>
                </a:lnTo>
                <a:lnTo>
                  <a:pt x="857" y="1224"/>
                </a:lnTo>
                <a:lnTo>
                  <a:pt x="860" y="1194"/>
                </a:lnTo>
                <a:lnTo>
                  <a:pt x="860" y="1162"/>
                </a:lnTo>
                <a:lnTo>
                  <a:pt x="858" y="1125"/>
                </a:lnTo>
                <a:lnTo>
                  <a:pt x="853" y="1089"/>
                </a:lnTo>
                <a:lnTo>
                  <a:pt x="846" y="1049"/>
                </a:lnTo>
                <a:lnTo>
                  <a:pt x="837" y="1017"/>
                </a:lnTo>
                <a:lnTo>
                  <a:pt x="823" y="981"/>
                </a:lnTo>
                <a:lnTo>
                  <a:pt x="810" y="950"/>
                </a:lnTo>
                <a:lnTo>
                  <a:pt x="794" y="920"/>
                </a:lnTo>
                <a:lnTo>
                  <a:pt x="780" y="897"/>
                </a:lnTo>
                <a:lnTo>
                  <a:pt x="766" y="878"/>
                </a:lnTo>
                <a:lnTo>
                  <a:pt x="752" y="859"/>
                </a:lnTo>
                <a:lnTo>
                  <a:pt x="736" y="840"/>
                </a:lnTo>
                <a:lnTo>
                  <a:pt x="718" y="820"/>
                </a:lnTo>
                <a:lnTo>
                  <a:pt x="703" y="806"/>
                </a:lnTo>
                <a:lnTo>
                  <a:pt x="686" y="789"/>
                </a:lnTo>
                <a:lnTo>
                  <a:pt x="669" y="774"/>
                </a:lnTo>
                <a:lnTo>
                  <a:pt x="649" y="759"/>
                </a:lnTo>
                <a:lnTo>
                  <a:pt x="625" y="744"/>
                </a:lnTo>
                <a:lnTo>
                  <a:pt x="605" y="730"/>
                </a:lnTo>
                <a:lnTo>
                  <a:pt x="588" y="721"/>
                </a:lnTo>
                <a:lnTo>
                  <a:pt x="563" y="706"/>
                </a:lnTo>
                <a:lnTo>
                  <a:pt x="541" y="698"/>
                </a:lnTo>
                <a:lnTo>
                  <a:pt x="522" y="691"/>
                </a:lnTo>
                <a:lnTo>
                  <a:pt x="502" y="684"/>
                </a:lnTo>
                <a:lnTo>
                  <a:pt x="472" y="677"/>
                </a:lnTo>
                <a:lnTo>
                  <a:pt x="444" y="672"/>
                </a:lnTo>
                <a:lnTo>
                  <a:pt x="415" y="669"/>
                </a:lnTo>
                <a:lnTo>
                  <a:pt x="386" y="667"/>
                </a:lnTo>
                <a:lnTo>
                  <a:pt x="370" y="666"/>
                </a:lnTo>
                <a:lnTo>
                  <a:pt x="370" y="907"/>
                </a:lnTo>
                <a:lnTo>
                  <a:pt x="0" y="460"/>
                </a:lnTo>
                <a:lnTo>
                  <a:pt x="369" y="0"/>
                </a:lnTo>
                <a:lnTo>
                  <a:pt x="369" y="207"/>
                </a:lnTo>
                <a:lnTo>
                  <a:pt x="389" y="208"/>
                </a:lnTo>
                <a:lnTo>
                  <a:pt x="418" y="209"/>
                </a:lnTo>
                <a:lnTo>
                  <a:pt x="448" y="211"/>
                </a:lnTo>
                <a:lnTo>
                  <a:pt x="477" y="214"/>
                </a:lnTo>
                <a:lnTo>
                  <a:pt x="501" y="217"/>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9677" name="Freeform 17">
            <a:extLst>
              <a:ext uri="{FF2B5EF4-FFF2-40B4-BE49-F238E27FC236}">
                <a16:creationId xmlns:a16="http://schemas.microsoft.com/office/drawing/2014/main" id="{36C3E1DB-71FD-49FD-82C4-62088044BE52}"/>
              </a:ext>
            </a:extLst>
          </p:cNvPr>
          <p:cNvSpPr>
            <a:spLocks/>
          </p:cNvSpPr>
          <p:nvPr/>
        </p:nvSpPr>
        <p:spPr bwMode="auto">
          <a:xfrm>
            <a:off x="1020763" y="1433513"/>
            <a:ext cx="1535112" cy="742950"/>
          </a:xfrm>
          <a:custGeom>
            <a:avLst/>
            <a:gdLst>
              <a:gd name="T0" fmla="*/ 2147483647 w 1745"/>
              <a:gd name="T1" fmla="*/ 2147483647 h 918"/>
              <a:gd name="T2" fmla="*/ 2147483647 w 1745"/>
              <a:gd name="T3" fmla="*/ 2147483647 h 918"/>
              <a:gd name="T4" fmla="*/ 2147483647 w 1745"/>
              <a:gd name="T5" fmla="*/ 2147483647 h 918"/>
              <a:gd name="T6" fmla="*/ 2147483647 w 1745"/>
              <a:gd name="T7" fmla="*/ 2147483647 h 918"/>
              <a:gd name="T8" fmla="*/ 2147483647 w 1745"/>
              <a:gd name="T9" fmla="*/ 2147483647 h 918"/>
              <a:gd name="T10" fmla="*/ 2147483647 w 1745"/>
              <a:gd name="T11" fmla="*/ 2147483647 h 918"/>
              <a:gd name="T12" fmla="*/ 2147483647 w 1745"/>
              <a:gd name="T13" fmla="*/ 2147483647 h 918"/>
              <a:gd name="T14" fmla="*/ 2147483647 w 1745"/>
              <a:gd name="T15" fmla="*/ 2147483647 h 918"/>
              <a:gd name="T16" fmla="*/ 2147483647 w 1745"/>
              <a:gd name="T17" fmla="*/ 2147483647 h 918"/>
              <a:gd name="T18" fmla="*/ 2147483647 w 1745"/>
              <a:gd name="T19" fmla="*/ 2147483647 h 918"/>
              <a:gd name="T20" fmla="*/ 2147483647 w 1745"/>
              <a:gd name="T21" fmla="*/ 2147483647 h 918"/>
              <a:gd name="T22" fmla="*/ 2147483647 w 1745"/>
              <a:gd name="T23" fmla="*/ 2147483647 h 918"/>
              <a:gd name="T24" fmla="*/ 2147483647 w 1745"/>
              <a:gd name="T25" fmla="*/ 2147483647 h 918"/>
              <a:gd name="T26" fmla="*/ 2147483647 w 1745"/>
              <a:gd name="T27" fmla="*/ 2147483647 h 918"/>
              <a:gd name="T28" fmla="*/ 2147483647 w 1745"/>
              <a:gd name="T29" fmla="*/ 2147483647 h 918"/>
              <a:gd name="T30" fmla="*/ 2147483647 w 1745"/>
              <a:gd name="T31" fmla="*/ 2147483647 h 918"/>
              <a:gd name="T32" fmla="*/ 2147483647 w 1745"/>
              <a:gd name="T33" fmla="*/ 2147483647 h 918"/>
              <a:gd name="T34" fmla="*/ 2147483647 w 1745"/>
              <a:gd name="T35" fmla="*/ 0 h 918"/>
              <a:gd name="T36" fmla="*/ 2147483647 w 1745"/>
              <a:gd name="T37" fmla="*/ 2147483647 h 918"/>
              <a:gd name="T38" fmla="*/ 2147483647 w 1745"/>
              <a:gd name="T39" fmla="*/ 2147483647 h 918"/>
              <a:gd name="T40" fmla="*/ 2147483647 w 1745"/>
              <a:gd name="T41" fmla="*/ 2147483647 h 918"/>
              <a:gd name="T42" fmla="*/ 2147483647 w 1745"/>
              <a:gd name="T43" fmla="*/ 2147483647 h 918"/>
              <a:gd name="T44" fmla="*/ 2147483647 w 1745"/>
              <a:gd name="T45" fmla="*/ 2147483647 h 918"/>
              <a:gd name="T46" fmla="*/ 2147483647 w 1745"/>
              <a:gd name="T47" fmla="*/ 2147483647 h 918"/>
              <a:gd name="T48" fmla="*/ 2147483647 w 1745"/>
              <a:gd name="T49" fmla="*/ 2147483647 h 918"/>
              <a:gd name="T50" fmla="*/ 2147483647 w 1745"/>
              <a:gd name="T51" fmla="*/ 2147483647 h 918"/>
              <a:gd name="T52" fmla="*/ 2147483647 w 1745"/>
              <a:gd name="T53" fmla="*/ 2147483647 h 918"/>
              <a:gd name="T54" fmla="*/ 2147483647 w 1745"/>
              <a:gd name="T55" fmla="*/ 2147483647 h 918"/>
              <a:gd name="T56" fmla="*/ 2147483647 w 1745"/>
              <a:gd name="T57" fmla="*/ 2147483647 h 918"/>
              <a:gd name="T58" fmla="*/ 2147483647 w 1745"/>
              <a:gd name="T59" fmla="*/ 2147483647 h 918"/>
              <a:gd name="T60" fmla="*/ 2147483647 w 1745"/>
              <a:gd name="T61" fmla="*/ 2147483647 h 918"/>
              <a:gd name="T62" fmla="*/ 2147483647 w 1745"/>
              <a:gd name="T63" fmla="*/ 2147483647 h 918"/>
              <a:gd name="T64" fmla="*/ 0 w 1745"/>
              <a:gd name="T65" fmla="*/ 2147483647 h 918"/>
              <a:gd name="T66" fmla="*/ 2147483647 w 1745"/>
              <a:gd name="T67" fmla="*/ 2147483647 h 918"/>
              <a:gd name="T68" fmla="*/ 2147483647 w 1745"/>
              <a:gd name="T69" fmla="*/ 2147483647 h 918"/>
              <a:gd name="T70" fmla="*/ 2147483647 w 1745"/>
              <a:gd name="T71" fmla="*/ 2147483647 h 918"/>
              <a:gd name="T72" fmla="*/ 2147483647 w 1745"/>
              <a:gd name="T73" fmla="*/ 2147483647 h 918"/>
              <a:gd name="T74" fmla="*/ 2147483647 w 1745"/>
              <a:gd name="T75" fmla="*/ 2147483647 h 918"/>
              <a:gd name="T76" fmla="*/ 2147483647 w 1745"/>
              <a:gd name="T77" fmla="*/ 2147483647 h 918"/>
              <a:gd name="T78" fmla="*/ 2147483647 w 1745"/>
              <a:gd name="T79" fmla="*/ 2147483647 h 918"/>
              <a:gd name="T80" fmla="*/ 2147483647 w 1745"/>
              <a:gd name="T81" fmla="*/ 2147483647 h 918"/>
              <a:gd name="T82" fmla="*/ 2147483647 w 1745"/>
              <a:gd name="T83" fmla="*/ 2147483647 h 918"/>
              <a:gd name="T84" fmla="*/ 2147483647 w 1745"/>
              <a:gd name="T85" fmla="*/ 2147483647 h 918"/>
              <a:gd name="T86" fmla="*/ 2147483647 w 1745"/>
              <a:gd name="T87" fmla="*/ 2147483647 h 918"/>
              <a:gd name="T88" fmla="*/ 2147483647 w 1745"/>
              <a:gd name="T89" fmla="*/ 2147483647 h 918"/>
              <a:gd name="T90" fmla="*/ 2147483647 w 1745"/>
              <a:gd name="T91" fmla="*/ 2147483647 h 918"/>
              <a:gd name="T92" fmla="*/ 2147483647 w 1745"/>
              <a:gd name="T93" fmla="*/ 2147483647 h 918"/>
              <a:gd name="T94" fmla="*/ 2147483647 w 1745"/>
              <a:gd name="T95" fmla="*/ 2147483647 h 918"/>
              <a:gd name="T96" fmla="*/ 2147483647 w 1745"/>
              <a:gd name="T97" fmla="*/ 2147483647 h 918"/>
              <a:gd name="T98" fmla="*/ 2147483647 w 1745"/>
              <a:gd name="T99" fmla="*/ 2147483647 h 91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745"/>
              <a:gd name="T151" fmla="*/ 0 h 918"/>
              <a:gd name="T152" fmla="*/ 1745 w 1745"/>
              <a:gd name="T153" fmla="*/ 918 h 91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745" h="918">
                <a:moveTo>
                  <a:pt x="877" y="907"/>
                </a:moveTo>
                <a:lnTo>
                  <a:pt x="895" y="904"/>
                </a:lnTo>
                <a:lnTo>
                  <a:pt x="919" y="900"/>
                </a:lnTo>
                <a:lnTo>
                  <a:pt x="943" y="895"/>
                </a:lnTo>
                <a:lnTo>
                  <a:pt x="960" y="891"/>
                </a:lnTo>
                <a:lnTo>
                  <a:pt x="980" y="886"/>
                </a:lnTo>
                <a:lnTo>
                  <a:pt x="1000" y="880"/>
                </a:lnTo>
                <a:lnTo>
                  <a:pt x="1020" y="875"/>
                </a:lnTo>
                <a:lnTo>
                  <a:pt x="1038" y="869"/>
                </a:lnTo>
                <a:lnTo>
                  <a:pt x="1058" y="861"/>
                </a:lnTo>
                <a:lnTo>
                  <a:pt x="1083" y="852"/>
                </a:lnTo>
                <a:lnTo>
                  <a:pt x="1104" y="843"/>
                </a:lnTo>
                <a:lnTo>
                  <a:pt x="1124" y="834"/>
                </a:lnTo>
                <a:lnTo>
                  <a:pt x="1147" y="824"/>
                </a:lnTo>
                <a:lnTo>
                  <a:pt x="1169" y="813"/>
                </a:lnTo>
                <a:lnTo>
                  <a:pt x="1189" y="803"/>
                </a:lnTo>
                <a:lnTo>
                  <a:pt x="1207" y="791"/>
                </a:lnTo>
                <a:lnTo>
                  <a:pt x="1224" y="781"/>
                </a:lnTo>
                <a:lnTo>
                  <a:pt x="1241" y="769"/>
                </a:lnTo>
                <a:lnTo>
                  <a:pt x="1260" y="758"/>
                </a:lnTo>
                <a:lnTo>
                  <a:pt x="1281" y="744"/>
                </a:lnTo>
                <a:lnTo>
                  <a:pt x="1300" y="730"/>
                </a:lnTo>
                <a:lnTo>
                  <a:pt x="1318" y="716"/>
                </a:lnTo>
                <a:lnTo>
                  <a:pt x="1334" y="704"/>
                </a:lnTo>
                <a:lnTo>
                  <a:pt x="1362" y="682"/>
                </a:lnTo>
                <a:lnTo>
                  <a:pt x="1387" y="660"/>
                </a:lnTo>
                <a:lnTo>
                  <a:pt x="1412" y="635"/>
                </a:lnTo>
                <a:lnTo>
                  <a:pt x="1438" y="606"/>
                </a:lnTo>
                <a:lnTo>
                  <a:pt x="1456" y="585"/>
                </a:lnTo>
                <a:lnTo>
                  <a:pt x="1476" y="561"/>
                </a:lnTo>
                <a:lnTo>
                  <a:pt x="1498" y="535"/>
                </a:lnTo>
                <a:lnTo>
                  <a:pt x="1517" y="509"/>
                </a:lnTo>
                <a:lnTo>
                  <a:pt x="1535" y="481"/>
                </a:lnTo>
                <a:lnTo>
                  <a:pt x="1557" y="449"/>
                </a:lnTo>
                <a:lnTo>
                  <a:pt x="1745" y="559"/>
                </a:lnTo>
                <a:lnTo>
                  <a:pt x="1561" y="0"/>
                </a:lnTo>
                <a:lnTo>
                  <a:pt x="964" y="106"/>
                </a:lnTo>
                <a:lnTo>
                  <a:pt x="1165" y="220"/>
                </a:lnTo>
                <a:lnTo>
                  <a:pt x="1148" y="244"/>
                </a:lnTo>
                <a:lnTo>
                  <a:pt x="1130" y="265"/>
                </a:lnTo>
                <a:lnTo>
                  <a:pt x="1112" y="286"/>
                </a:lnTo>
                <a:lnTo>
                  <a:pt x="1094" y="306"/>
                </a:lnTo>
                <a:lnTo>
                  <a:pt x="1079" y="321"/>
                </a:lnTo>
                <a:lnTo>
                  <a:pt x="1063" y="338"/>
                </a:lnTo>
                <a:lnTo>
                  <a:pt x="1045" y="352"/>
                </a:lnTo>
                <a:lnTo>
                  <a:pt x="1025" y="367"/>
                </a:lnTo>
                <a:lnTo>
                  <a:pt x="1001" y="383"/>
                </a:lnTo>
                <a:lnTo>
                  <a:pt x="981" y="396"/>
                </a:lnTo>
                <a:lnTo>
                  <a:pt x="964" y="406"/>
                </a:lnTo>
                <a:lnTo>
                  <a:pt x="939" y="420"/>
                </a:lnTo>
                <a:lnTo>
                  <a:pt x="917" y="429"/>
                </a:lnTo>
                <a:lnTo>
                  <a:pt x="898" y="435"/>
                </a:lnTo>
                <a:lnTo>
                  <a:pt x="878" y="442"/>
                </a:lnTo>
                <a:lnTo>
                  <a:pt x="849" y="450"/>
                </a:lnTo>
                <a:lnTo>
                  <a:pt x="820" y="454"/>
                </a:lnTo>
                <a:lnTo>
                  <a:pt x="791" y="457"/>
                </a:lnTo>
                <a:lnTo>
                  <a:pt x="748" y="459"/>
                </a:lnTo>
                <a:lnTo>
                  <a:pt x="692" y="460"/>
                </a:lnTo>
                <a:lnTo>
                  <a:pt x="649" y="454"/>
                </a:lnTo>
                <a:lnTo>
                  <a:pt x="610" y="445"/>
                </a:lnTo>
                <a:lnTo>
                  <a:pt x="565" y="432"/>
                </a:lnTo>
                <a:lnTo>
                  <a:pt x="525" y="415"/>
                </a:lnTo>
                <a:lnTo>
                  <a:pt x="485" y="395"/>
                </a:lnTo>
                <a:lnTo>
                  <a:pt x="449" y="372"/>
                </a:lnTo>
                <a:lnTo>
                  <a:pt x="414" y="341"/>
                </a:lnTo>
                <a:lnTo>
                  <a:pt x="0" y="580"/>
                </a:lnTo>
                <a:lnTo>
                  <a:pt x="17" y="600"/>
                </a:lnTo>
                <a:lnTo>
                  <a:pt x="41" y="623"/>
                </a:lnTo>
                <a:lnTo>
                  <a:pt x="61" y="643"/>
                </a:lnTo>
                <a:lnTo>
                  <a:pt x="81" y="662"/>
                </a:lnTo>
                <a:lnTo>
                  <a:pt x="101" y="681"/>
                </a:lnTo>
                <a:lnTo>
                  <a:pt x="125" y="701"/>
                </a:lnTo>
                <a:lnTo>
                  <a:pt x="147" y="718"/>
                </a:lnTo>
                <a:lnTo>
                  <a:pt x="169" y="734"/>
                </a:lnTo>
                <a:lnTo>
                  <a:pt x="194" y="750"/>
                </a:lnTo>
                <a:lnTo>
                  <a:pt x="218" y="767"/>
                </a:lnTo>
                <a:lnTo>
                  <a:pt x="243" y="783"/>
                </a:lnTo>
                <a:lnTo>
                  <a:pt x="266" y="796"/>
                </a:lnTo>
                <a:lnTo>
                  <a:pt x="289" y="809"/>
                </a:lnTo>
                <a:lnTo>
                  <a:pt x="311" y="820"/>
                </a:lnTo>
                <a:lnTo>
                  <a:pt x="341" y="834"/>
                </a:lnTo>
                <a:lnTo>
                  <a:pt x="369" y="846"/>
                </a:lnTo>
                <a:lnTo>
                  <a:pt x="401" y="858"/>
                </a:lnTo>
                <a:lnTo>
                  <a:pt x="425" y="867"/>
                </a:lnTo>
                <a:lnTo>
                  <a:pt x="448" y="876"/>
                </a:lnTo>
                <a:lnTo>
                  <a:pt x="475" y="884"/>
                </a:lnTo>
                <a:lnTo>
                  <a:pt x="501" y="891"/>
                </a:lnTo>
                <a:lnTo>
                  <a:pt x="527" y="897"/>
                </a:lnTo>
                <a:lnTo>
                  <a:pt x="557" y="903"/>
                </a:lnTo>
                <a:lnTo>
                  <a:pt x="587" y="908"/>
                </a:lnTo>
                <a:lnTo>
                  <a:pt x="618" y="912"/>
                </a:lnTo>
                <a:lnTo>
                  <a:pt x="650" y="915"/>
                </a:lnTo>
                <a:lnTo>
                  <a:pt x="674" y="916"/>
                </a:lnTo>
                <a:lnTo>
                  <a:pt x="707" y="918"/>
                </a:lnTo>
                <a:lnTo>
                  <a:pt x="740" y="918"/>
                </a:lnTo>
                <a:lnTo>
                  <a:pt x="766" y="917"/>
                </a:lnTo>
                <a:lnTo>
                  <a:pt x="794" y="916"/>
                </a:lnTo>
                <a:lnTo>
                  <a:pt x="825" y="914"/>
                </a:lnTo>
                <a:lnTo>
                  <a:pt x="853" y="910"/>
                </a:lnTo>
                <a:lnTo>
                  <a:pt x="877" y="907"/>
                </a:lnTo>
                <a:close/>
              </a:path>
            </a:pathLst>
          </a:custGeom>
          <a:gradFill rotWithShape="0">
            <a:gsLst>
              <a:gs pos="0">
                <a:srgbClr val="41A0FF"/>
              </a:gs>
              <a:gs pos="100000">
                <a:srgbClr val="0066FF"/>
              </a:gs>
            </a:gsLst>
            <a:lin ang="5400000" scaled="1"/>
          </a:gradFill>
          <a:ln w="9525">
            <a:round/>
            <a:headEnd/>
            <a:tailEnd/>
          </a:ln>
          <a:scene3d>
            <a:camera prst="legacyObliqueTopRight"/>
            <a:lightRig rig="legacyFlat3" dir="b"/>
          </a:scene3d>
          <a:sp3d extrusionH="163500" prstMaterial="legacyMatte">
            <a:bevelT w="13500" h="13500" prst="angle"/>
            <a:bevelB w="13500" h="13500" prst="angle"/>
            <a:extrusionClr>
              <a:srgbClr val="0066FF"/>
            </a:extrusionClr>
            <a:contourClr>
              <a:srgbClr val="41A0FF"/>
            </a:contourClr>
          </a:sp3d>
        </p:spPr>
        <p:txBody>
          <a:bodyPr>
            <a:flatTx/>
          </a:bodyPr>
          <a:lstStyle/>
          <a:p>
            <a:endParaRPr lang="zh-CN" altLang="en-US"/>
          </a:p>
        </p:txBody>
      </p:sp>
      <p:sp>
        <p:nvSpPr>
          <p:cNvPr id="69678" name="Freeform 18">
            <a:extLst>
              <a:ext uri="{FF2B5EF4-FFF2-40B4-BE49-F238E27FC236}">
                <a16:creationId xmlns:a16="http://schemas.microsoft.com/office/drawing/2014/main" id="{DBBD2AA5-041C-40EC-9E25-16C1515F7EC6}"/>
              </a:ext>
            </a:extLst>
          </p:cNvPr>
          <p:cNvSpPr>
            <a:spLocks/>
          </p:cNvSpPr>
          <p:nvPr/>
        </p:nvSpPr>
        <p:spPr bwMode="auto">
          <a:xfrm>
            <a:off x="755650" y="628650"/>
            <a:ext cx="779463" cy="1325563"/>
          </a:xfrm>
          <a:custGeom>
            <a:avLst/>
            <a:gdLst>
              <a:gd name="T0" fmla="*/ 2147483647 w 885"/>
              <a:gd name="T1" fmla="*/ 2147483647 h 1637"/>
              <a:gd name="T2" fmla="*/ 2147483647 w 885"/>
              <a:gd name="T3" fmla="*/ 2147483647 h 1637"/>
              <a:gd name="T4" fmla="*/ 2147483647 w 885"/>
              <a:gd name="T5" fmla="*/ 2147483647 h 1637"/>
              <a:gd name="T6" fmla="*/ 2147483647 w 885"/>
              <a:gd name="T7" fmla="*/ 2147483647 h 1637"/>
              <a:gd name="T8" fmla="*/ 2147483647 w 885"/>
              <a:gd name="T9" fmla="*/ 2147483647 h 1637"/>
              <a:gd name="T10" fmla="*/ 2147483647 w 885"/>
              <a:gd name="T11" fmla="*/ 2147483647 h 1637"/>
              <a:gd name="T12" fmla="*/ 2147483647 w 885"/>
              <a:gd name="T13" fmla="*/ 2147483647 h 1637"/>
              <a:gd name="T14" fmla="*/ 2147483647 w 885"/>
              <a:gd name="T15" fmla="*/ 2147483647 h 1637"/>
              <a:gd name="T16" fmla="*/ 2147483647 w 885"/>
              <a:gd name="T17" fmla="*/ 2147483647 h 1637"/>
              <a:gd name="T18" fmla="*/ 2147483647 w 885"/>
              <a:gd name="T19" fmla="*/ 2147483647 h 1637"/>
              <a:gd name="T20" fmla="*/ 2147483647 w 885"/>
              <a:gd name="T21" fmla="*/ 2147483647 h 1637"/>
              <a:gd name="T22" fmla="*/ 2147483647 w 885"/>
              <a:gd name="T23" fmla="*/ 2147483647 h 1637"/>
              <a:gd name="T24" fmla="*/ 2147483647 w 885"/>
              <a:gd name="T25" fmla="*/ 2147483647 h 1637"/>
              <a:gd name="T26" fmla="*/ 2147483647 w 885"/>
              <a:gd name="T27" fmla="*/ 2147483647 h 1637"/>
              <a:gd name="T28" fmla="*/ 2147483647 w 885"/>
              <a:gd name="T29" fmla="*/ 2147483647 h 1637"/>
              <a:gd name="T30" fmla="*/ 2147483647 w 885"/>
              <a:gd name="T31" fmla="*/ 2147483647 h 1637"/>
              <a:gd name="T32" fmla="*/ 2147483647 w 885"/>
              <a:gd name="T33" fmla="*/ 2147483647 h 1637"/>
              <a:gd name="T34" fmla="*/ 2147483647 w 885"/>
              <a:gd name="T35" fmla="*/ 2147483647 h 1637"/>
              <a:gd name="T36" fmla="*/ 2147483647 w 885"/>
              <a:gd name="T37" fmla="*/ 2147483647 h 1637"/>
              <a:gd name="T38" fmla="*/ 2147483647 w 885"/>
              <a:gd name="T39" fmla="*/ 2147483647 h 1637"/>
              <a:gd name="T40" fmla="*/ 2147483647 w 885"/>
              <a:gd name="T41" fmla="*/ 2147483647 h 1637"/>
              <a:gd name="T42" fmla="*/ 2147483647 w 885"/>
              <a:gd name="T43" fmla="*/ 2147483647 h 1637"/>
              <a:gd name="T44" fmla="*/ 2147483647 w 885"/>
              <a:gd name="T45" fmla="*/ 2147483647 h 1637"/>
              <a:gd name="T46" fmla="*/ 2147483647 w 885"/>
              <a:gd name="T47" fmla="*/ 2147483647 h 1637"/>
              <a:gd name="T48" fmla="*/ 2147483647 w 885"/>
              <a:gd name="T49" fmla="*/ 2147483647 h 1637"/>
              <a:gd name="T50" fmla="*/ 2147483647 w 885"/>
              <a:gd name="T51" fmla="*/ 2147483647 h 1637"/>
              <a:gd name="T52" fmla="*/ 2147483647 w 885"/>
              <a:gd name="T53" fmla="*/ 2147483647 h 1637"/>
              <a:gd name="T54" fmla="*/ 2147483647 w 885"/>
              <a:gd name="T55" fmla="*/ 2147483647 h 1637"/>
              <a:gd name="T56" fmla="*/ 2147483647 w 885"/>
              <a:gd name="T57" fmla="*/ 2147483647 h 1637"/>
              <a:gd name="T58" fmla="*/ 2147483647 w 885"/>
              <a:gd name="T59" fmla="*/ 2147483647 h 1637"/>
              <a:gd name="T60" fmla="*/ 2147483647 w 885"/>
              <a:gd name="T61" fmla="*/ 2147483647 h 1637"/>
              <a:gd name="T62" fmla="*/ 2147483647 w 885"/>
              <a:gd name="T63" fmla="*/ 2147483647 h 1637"/>
              <a:gd name="T64" fmla="*/ 2147483647 w 885"/>
              <a:gd name="T65" fmla="*/ 2147483647 h 1637"/>
              <a:gd name="T66" fmla="*/ 2147483647 w 885"/>
              <a:gd name="T67" fmla="*/ 2147483647 h 1637"/>
              <a:gd name="T68" fmla="*/ 2147483647 w 885"/>
              <a:gd name="T69" fmla="*/ 2147483647 h 1637"/>
              <a:gd name="T70" fmla="*/ 2147483647 w 885"/>
              <a:gd name="T71" fmla="*/ 2147483647 h 1637"/>
              <a:gd name="T72" fmla="*/ 2147483647 w 885"/>
              <a:gd name="T73" fmla="*/ 2147483647 h 1637"/>
              <a:gd name="T74" fmla="*/ 2147483647 w 885"/>
              <a:gd name="T75" fmla="*/ 2147483647 h 1637"/>
              <a:gd name="T76" fmla="*/ 2147483647 w 885"/>
              <a:gd name="T77" fmla="*/ 2147483647 h 1637"/>
              <a:gd name="T78" fmla="*/ 2147483647 w 885"/>
              <a:gd name="T79" fmla="*/ 2147483647 h 1637"/>
              <a:gd name="T80" fmla="*/ 2147483647 w 885"/>
              <a:gd name="T81" fmla="*/ 2147483647 h 1637"/>
              <a:gd name="T82" fmla="*/ 2147483647 w 885"/>
              <a:gd name="T83" fmla="*/ 2147483647 h 1637"/>
              <a:gd name="T84" fmla="*/ 2147483647 w 885"/>
              <a:gd name="T85" fmla="*/ 2147483647 h 1637"/>
              <a:gd name="T86" fmla="*/ 2147483647 w 885"/>
              <a:gd name="T87" fmla="*/ 2147483647 h 1637"/>
              <a:gd name="T88" fmla="*/ 2147483647 w 885"/>
              <a:gd name="T89" fmla="*/ 2147483647 h 1637"/>
              <a:gd name="T90" fmla="*/ 2147483647 w 885"/>
              <a:gd name="T91" fmla="*/ 2147483647 h 163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85"/>
              <a:gd name="T139" fmla="*/ 0 h 1637"/>
              <a:gd name="T140" fmla="*/ 885 w 885"/>
              <a:gd name="T141" fmla="*/ 1637 h 163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85" h="1637">
                <a:moveTo>
                  <a:pt x="885" y="0"/>
                </a:moveTo>
                <a:lnTo>
                  <a:pt x="866" y="3"/>
                </a:lnTo>
                <a:lnTo>
                  <a:pt x="847" y="6"/>
                </a:lnTo>
                <a:lnTo>
                  <a:pt x="821" y="12"/>
                </a:lnTo>
                <a:lnTo>
                  <a:pt x="802" y="16"/>
                </a:lnTo>
                <a:lnTo>
                  <a:pt x="782" y="22"/>
                </a:lnTo>
                <a:lnTo>
                  <a:pt x="763" y="28"/>
                </a:lnTo>
                <a:lnTo>
                  <a:pt x="743" y="33"/>
                </a:lnTo>
                <a:lnTo>
                  <a:pt x="724" y="39"/>
                </a:lnTo>
                <a:lnTo>
                  <a:pt x="704" y="47"/>
                </a:lnTo>
                <a:lnTo>
                  <a:pt x="680" y="56"/>
                </a:lnTo>
                <a:lnTo>
                  <a:pt x="660" y="65"/>
                </a:lnTo>
                <a:lnTo>
                  <a:pt x="639" y="74"/>
                </a:lnTo>
                <a:lnTo>
                  <a:pt x="617" y="84"/>
                </a:lnTo>
                <a:lnTo>
                  <a:pt x="595" y="95"/>
                </a:lnTo>
                <a:lnTo>
                  <a:pt x="575" y="105"/>
                </a:lnTo>
                <a:lnTo>
                  <a:pt x="556" y="117"/>
                </a:lnTo>
                <a:lnTo>
                  <a:pt x="539" y="127"/>
                </a:lnTo>
                <a:lnTo>
                  <a:pt x="522" y="139"/>
                </a:lnTo>
                <a:lnTo>
                  <a:pt x="503" y="150"/>
                </a:lnTo>
                <a:lnTo>
                  <a:pt x="482" y="164"/>
                </a:lnTo>
                <a:lnTo>
                  <a:pt x="463" y="179"/>
                </a:lnTo>
                <a:lnTo>
                  <a:pt x="445" y="193"/>
                </a:lnTo>
                <a:lnTo>
                  <a:pt x="428" y="205"/>
                </a:lnTo>
                <a:lnTo>
                  <a:pt x="400" y="228"/>
                </a:lnTo>
                <a:lnTo>
                  <a:pt x="372" y="255"/>
                </a:lnTo>
                <a:lnTo>
                  <a:pt x="350" y="275"/>
                </a:lnTo>
                <a:lnTo>
                  <a:pt x="324" y="304"/>
                </a:lnTo>
                <a:lnTo>
                  <a:pt x="306" y="325"/>
                </a:lnTo>
                <a:lnTo>
                  <a:pt x="286" y="349"/>
                </a:lnTo>
                <a:lnTo>
                  <a:pt x="264" y="376"/>
                </a:lnTo>
                <a:lnTo>
                  <a:pt x="246" y="401"/>
                </a:lnTo>
                <a:lnTo>
                  <a:pt x="228" y="430"/>
                </a:lnTo>
                <a:lnTo>
                  <a:pt x="210" y="458"/>
                </a:lnTo>
                <a:lnTo>
                  <a:pt x="192" y="488"/>
                </a:lnTo>
                <a:lnTo>
                  <a:pt x="177" y="514"/>
                </a:lnTo>
                <a:lnTo>
                  <a:pt x="163" y="546"/>
                </a:lnTo>
                <a:lnTo>
                  <a:pt x="149" y="577"/>
                </a:lnTo>
                <a:lnTo>
                  <a:pt x="137" y="609"/>
                </a:lnTo>
                <a:lnTo>
                  <a:pt x="125" y="644"/>
                </a:lnTo>
                <a:lnTo>
                  <a:pt x="110" y="687"/>
                </a:lnTo>
                <a:lnTo>
                  <a:pt x="100" y="727"/>
                </a:lnTo>
                <a:lnTo>
                  <a:pt x="90" y="768"/>
                </a:lnTo>
                <a:lnTo>
                  <a:pt x="85" y="808"/>
                </a:lnTo>
                <a:lnTo>
                  <a:pt x="78" y="855"/>
                </a:lnTo>
                <a:lnTo>
                  <a:pt x="73" y="913"/>
                </a:lnTo>
                <a:lnTo>
                  <a:pt x="72" y="959"/>
                </a:lnTo>
                <a:lnTo>
                  <a:pt x="73" y="1004"/>
                </a:lnTo>
                <a:lnTo>
                  <a:pt x="77" y="1047"/>
                </a:lnTo>
                <a:lnTo>
                  <a:pt x="82" y="1087"/>
                </a:lnTo>
                <a:lnTo>
                  <a:pt x="87" y="1129"/>
                </a:lnTo>
                <a:lnTo>
                  <a:pt x="96" y="1172"/>
                </a:lnTo>
                <a:lnTo>
                  <a:pt x="108" y="1218"/>
                </a:lnTo>
                <a:lnTo>
                  <a:pt x="123" y="1265"/>
                </a:lnTo>
                <a:lnTo>
                  <a:pt x="138" y="1309"/>
                </a:lnTo>
                <a:lnTo>
                  <a:pt x="155" y="1352"/>
                </a:lnTo>
                <a:lnTo>
                  <a:pt x="175" y="1394"/>
                </a:lnTo>
                <a:lnTo>
                  <a:pt x="199" y="1434"/>
                </a:lnTo>
                <a:lnTo>
                  <a:pt x="0" y="1547"/>
                </a:lnTo>
                <a:lnTo>
                  <a:pt x="607" y="1637"/>
                </a:lnTo>
                <a:lnTo>
                  <a:pt x="830" y="1079"/>
                </a:lnTo>
                <a:lnTo>
                  <a:pt x="597" y="1204"/>
                </a:lnTo>
                <a:lnTo>
                  <a:pt x="574" y="1168"/>
                </a:lnTo>
                <a:lnTo>
                  <a:pt x="560" y="1136"/>
                </a:lnTo>
                <a:lnTo>
                  <a:pt x="547" y="1103"/>
                </a:lnTo>
                <a:lnTo>
                  <a:pt x="538" y="1070"/>
                </a:lnTo>
                <a:lnTo>
                  <a:pt x="532" y="1038"/>
                </a:lnTo>
                <a:lnTo>
                  <a:pt x="530" y="1007"/>
                </a:lnTo>
                <a:lnTo>
                  <a:pt x="527" y="976"/>
                </a:lnTo>
                <a:lnTo>
                  <a:pt x="527" y="945"/>
                </a:lnTo>
                <a:lnTo>
                  <a:pt x="529" y="908"/>
                </a:lnTo>
                <a:lnTo>
                  <a:pt x="533" y="872"/>
                </a:lnTo>
                <a:lnTo>
                  <a:pt x="541" y="832"/>
                </a:lnTo>
                <a:lnTo>
                  <a:pt x="550" y="800"/>
                </a:lnTo>
                <a:lnTo>
                  <a:pt x="564" y="764"/>
                </a:lnTo>
                <a:lnTo>
                  <a:pt x="576" y="733"/>
                </a:lnTo>
                <a:lnTo>
                  <a:pt x="593" y="703"/>
                </a:lnTo>
                <a:lnTo>
                  <a:pt x="607" y="680"/>
                </a:lnTo>
                <a:lnTo>
                  <a:pt x="621" y="661"/>
                </a:lnTo>
                <a:lnTo>
                  <a:pt x="635" y="642"/>
                </a:lnTo>
                <a:lnTo>
                  <a:pt x="651" y="623"/>
                </a:lnTo>
                <a:lnTo>
                  <a:pt x="668" y="603"/>
                </a:lnTo>
                <a:lnTo>
                  <a:pt x="683" y="589"/>
                </a:lnTo>
                <a:lnTo>
                  <a:pt x="700" y="571"/>
                </a:lnTo>
                <a:lnTo>
                  <a:pt x="717" y="557"/>
                </a:lnTo>
                <a:lnTo>
                  <a:pt x="737" y="542"/>
                </a:lnTo>
                <a:lnTo>
                  <a:pt x="761" y="526"/>
                </a:lnTo>
                <a:lnTo>
                  <a:pt x="781" y="513"/>
                </a:lnTo>
                <a:lnTo>
                  <a:pt x="798" y="503"/>
                </a:lnTo>
                <a:lnTo>
                  <a:pt x="823" y="489"/>
                </a:lnTo>
                <a:lnTo>
                  <a:pt x="847" y="479"/>
                </a:lnTo>
                <a:lnTo>
                  <a:pt x="885" y="468"/>
                </a:lnTo>
                <a:lnTo>
                  <a:pt x="885" y="0"/>
                </a:lnTo>
                <a:close/>
              </a:path>
            </a:pathLst>
          </a:custGeom>
          <a:gradFill rotWithShape="0">
            <a:gsLst>
              <a:gs pos="0">
                <a:srgbClr val="0000CC"/>
              </a:gs>
              <a:gs pos="100000">
                <a:srgbClr val="0066FF"/>
              </a:gs>
            </a:gsLst>
            <a:lin ang="5400000" scaled="1"/>
          </a:gradFill>
          <a:ln w="9525">
            <a:round/>
            <a:headEnd/>
            <a:tailEnd/>
          </a:ln>
          <a:scene3d>
            <a:camera prst="legacyObliqueTopRight"/>
            <a:lightRig rig="legacyFlat3" dir="b"/>
          </a:scene3d>
          <a:sp3d extrusionH="163500" prstMaterial="legacyMatte">
            <a:bevelT w="13500" h="13500" prst="angle"/>
            <a:bevelB w="13500" h="13500" prst="angle"/>
            <a:extrusionClr>
              <a:srgbClr val="0000CC"/>
            </a:extrusionClr>
            <a:contourClr>
              <a:srgbClr val="0000CC"/>
            </a:contourClr>
          </a:sp3d>
        </p:spPr>
        <p:txBody>
          <a:bodyPr>
            <a:flatTx/>
          </a:bodyPr>
          <a:lstStyle/>
          <a:p>
            <a:endParaRPr lang="zh-CN" altLang="en-US"/>
          </a:p>
        </p:txBody>
      </p:sp>
      <p:sp>
        <p:nvSpPr>
          <p:cNvPr id="69679" name="Freeform 19">
            <a:extLst>
              <a:ext uri="{FF2B5EF4-FFF2-40B4-BE49-F238E27FC236}">
                <a16:creationId xmlns:a16="http://schemas.microsoft.com/office/drawing/2014/main" id="{224A7173-E696-49E6-A033-2CE83589FBE1}"/>
              </a:ext>
            </a:extLst>
          </p:cNvPr>
          <p:cNvSpPr>
            <a:spLocks/>
          </p:cNvSpPr>
          <p:nvPr/>
        </p:nvSpPr>
        <p:spPr bwMode="auto">
          <a:xfrm>
            <a:off x="1331913" y="449263"/>
            <a:ext cx="1155700" cy="1200150"/>
          </a:xfrm>
          <a:custGeom>
            <a:avLst/>
            <a:gdLst>
              <a:gd name="T0" fmla="*/ 2147483647 w 1315"/>
              <a:gd name="T1" fmla="*/ 2147483647 h 1482"/>
              <a:gd name="T2" fmla="*/ 2147483647 w 1315"/>
              <a:gd name="T3" fmla="*/ 2147483647 h 1482"/>
              <a:gd name="T4" fmla="*/ 2147483647 w 1315"/>
              <a:gd name="T5" fmla="*/ 2147483647 h 1482"/>
              <a:gd name="T6" fmla="*/ 2147483647 w 1315"/>
              <a:gd name="T7" fmla="*/ 2147483647 h 1482"/>
              <a:gd name="T8" fmla="*/ 2147483647 w 1315"/>
              <a:gd name="T9" fmla="*/ 2147483647 h 1482"/>
              <a:gd name="T10" fmla="*/ 2147483647 w 1315"/>
              <a:gd name="T11" fmla="*/ 2147483647 h 1482"/>
              <a:gd name="T12" fmla="*/ 2147483647 w 1315"/>
              <a:gd name="T13" fmla="*/ 2147483647 h 1482"/>
              <a:gd name="T14" fmla="*/ 2147483647 w 1315"/>
              <a:gd name="T15" fmla="*/ 2147483647 h 1482"/>
              <a:gd name="T16" fmla="*/ 2147483647 w 1315"/>
              <a:gd name="T17" fmla="*/ 2147483647 h 1482"/>
              <a:gd name="T18" fmla="*/ 2147483647 w 1315"/>
              <a:gd name="T19" fmla="*/ 2147483647 h 1482"/>
              <a:gd name="T20" fmla="*/ 2147483647 w 1315"/>
              <a:gd name="T21" fmla="*/ 2147483647 h 1482"/>
              <a:gd name="T22" fmla="*/ 2147483647 w 1315"/>
              <a:gd name="T23" fmla="*/ 2147483647 h 1482"/>
              <a:gd name="T24" fmla="*/ 2147483647 w 1315"/>
              <a:gd name="T25" fmla="*/ 2147483647 h 1482"/>
              <a:gd name="T26" fmla="*/ 2147483647 w 1315"/>
              <a:gd name="T27" fmla="*/ 2147483647 h 1482"/>
              <a:gd name="T28" fmla="*/ 2147483647 w 1315"/>
              <a:gd name="T29" fmla="*/ 2147483647 h 1482"/>
              <a:gd name="T30" fmla="*/ 2147483647 w 1315"/>
              <a:gd name="T31" fmla="*/ 2147483647 h 1482"/>
              <a:gd name="T32" fmla="*/ 2147483647 w 1315"/>
              <a:gd name="T33" fmla="*/ 2147483647 h 1482"/>
              <a:gd name="T34" fmla="*/ 2147483647 w 1315"/>
              <a:gd name="T35" fmla="*/ 2147483647 h 1482"/>
              <a:gd name="T36" fmla="*/ 2147483647 w 1315"/>
              <a:gd name="T37" fmla="*/ 2147483647 h 1482"/>
              <a:gd name="T38" fmla="*/ 2147483647 w 1315"/>
              <a:gd name="T39" fmla="*/ 2147483647 h 1482"/>
              <a:gd name="T40" fmla="*/ 2147483647 w 1315"/>
              <a:gd name="T41" fmla="*/ 2147483647 h 1482"/>
              <a:gd name="T42" fmla="*/ 2147483647 w 1315"/>
              <a:gd name="T43" fmla="*/ 2147483647 h 1482"/>
              <a:gd name="T44" fmla="*/ 2147483647 w 1315"/>
              <a:gd name="T45" fmla="*/ 2147483647 h 1482"/>
              <a:gd name="T46" fmla="*/ 2147483647 w 1315"/>
              <a:gd name="T47" fmla="*/ 2147483647 h 1482"/>
              <a:gd name="T48" fmla="*/ 2147483647 w 1315"/>
              <a:gd name="T49" fmla="*/ 2147483647 h 1482"/>
              <a:gd name="T50" fmla="*/ 2147483647 w 1315"/>
              <a:gd name="T51" fmla="*/ 2147483647 h 1482"/>
              <a:gd name="T52" fmla="*/ 2147483647 w 1315"/>
              <a:gd name="T53" fmla="*/ 2147483647 h 1482"/>
              <a:gd name="T54" fmla="*/ 2147483647 w 1315"/>
              <a:gd name="T55" fmla="*/ 2147483647 h 1482"/>
              <a:gd name="T56" fmla="*/ 2147483647 w 1315"/>
              <a:gd name="T57" fmla="*/ 2147483647 h 1482"/>
              <a:gd name="T58" fmla="*/ 2147483647 w 1315"/>
              <a:gd name="T59" fmla="*/ 2147483647 h 1482"/>
              <a:gd name="T60" fmla="*/ 2147483647 w 1315"/>
              <a:gd name="T61" fmla="*/ 2147483647 h 1482"/>
              <a:gd name="T62" fmla="*/ 2147483647 w 1315"/>
              <a:gd name="T63" fmla="*/ 2147483647 h 1482"/>
              <a:gd name="T64" fmla="*/ 2147483647 w 1315"/>
              <a:gd name="T65" fmla="*/ 2147483647 h 1482"/>
              <a:gd name="T66" fmla="*/ 2147483647 w 1315"/>
              <a:gd name="T67" fmla="*/ 2147483647 h 1482"/>
              <a:gd name="T68" fmla="*/ 2147483647 w 1315"/>
              <a:gd name="T69" fmla="*/ 2147483647 h 1482"/>
              <a:gd name="T70" fmla="*/ 2147483647 w 1315"/>
              <a:gd name="T71" fmla="*/ 2147483647 h 1482"/>
              <a:gd name="T72" fmla="*/ 2147483647 w 1315"/>
              <a:gd name="T73" fmla="*/ 2147483647 h 1482"/>
              <a:gd name="T74" fmla="*/ 2147483647 w 1315"/>
              <a:gd name="T75" fmla="*/ 2147483647 h 1482"/>
              <a:gd name="T76" fmla="*/ 2147483647 w 1315"/>
              <a:gd name="T77" fmla="*/ 2147483647 h 1482"/>
              <a:gd name="T78" fmla="*/ 2147483647 w 1315"/>
              <a:gd name="T79" fmla="*/ 2147483647 h 1482"/>
              <a:gd name="T80" fmla="*/ 2147483647 w 1315"/>
              <a:gd name="T81" fmla="*/ 2147483647 h 1482"/>
              <a:gd name="T82" fmla="*/ 2147483647 w 1315"/>
              <a:gd name="T83" fmla="*/ 2147483647 h 1482"/>
              <a:gd name="T84" fmla="*/ 2147483647 w 1315"/>
              <a:gd name="T85" fmla="*/ 2147483647 h 1482"/>
              <a:gd name="T86" fmla="*/ 2147483647 w 1315"/>
              <a:gd name="T87" fmla="*/ 2147483647 h 1482"/>
              <a:gd name="T88" fmla="*/ 2147483647 w 1315"/>
              <a:gd name="T89" fmla="*/ 0 h 1482"/>
              <a:gd name="T90" fmla="*/ 2147483647 w 1315"/>
              <a:gd name="T91" fmla="*/ 2147483647 h 1482"/>
              <a:gd name="T92" fmla="*/ 2147483647 w 1315"/>
              <a:gd name="T93" fmla="*/ 2147483647 h 1482"/>
              <a:gd name="T94" fmla="*/ 2147483647 w 1315"/>
              <a:gd name="T95" fmla="*/ 2147483647 h 148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15"/>
              <a:gd name="T145" fmla="*/ 0 h 1482"/>
              <a:gd name="T146" fmla="*/ 1315 w 1315"/>
              <a:gd name="T147" fmla="*/ 1482 h 148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15" h="1482">
                <a:moveTo>
                  <a:pt x="501" y="217"/>
                </a:moveTo>
                <a:lnTo>
                  <a:pt x="519" y="220"/>
                </a:lnTo>
                <a:lnTo>
                  <a:pt x="543" y="224"/>
                </a:lnTo>
                <a:lnTo>
                  <a:pt x="567" y="230"/>
                </a:lnTo>
                <a:lnTo>
                  <a:pt x="584" y="234"/>
                </a:lnTo>
                <a:lnTo>
                  <a:pt x="604" y="239"/>
                </a:lnTo>
                <a:lnTo>
                  <a:pt x="623" y="245"/>
                </a:lnTo>
                <a:lnTo>
                  <a:pt x="643" y="251"/>
                </a:lnTo>
                <a:lnTo>
                  <a:pt x="661" y="256"/>
                </a:lnTo>
                <a:lnTo>
                  <a:pt x="682" y="264"/>
                </a:lnTo>
                <a:lnTo>
                  <a:pt x="706" y="274"/>
                </a:lnTo>
                <a:lnTo>
                  <a:pt x="727" y="282"/>
                </a:lnTo>
                <a:lnTo>
                  <a:pt x="747" y="291"/>
                </a:lnTo>
                <a:lnTo>
                  <a:pt x="770" y="301"/>
                </a:lnTo>
                <a:lnTo>
                  <a:pt x="792" y="312"/>
                </a:lnTo>
                <a:lnTo>
                  <a:pt x="812" y="322"/>
                </a:lnTo>
                <a:lnTo>
                  <a:pt x="831" y="334"/>
                </a:lnTo>
                <a:lnTo>
                  <a:pt x="848" y="344"/>
                </a:lnTo>
                <a:lnTo>
                  <a:pt x="865" y="356"/>
                </a:lnTo>
                <a:lnTo>
                  <a:pt x="884" y="367"/>
                </a:lnTo>
                <a:lnTo>
                  <a:pt x="905" y="381"/>
                </a:lnTo>
                <a:lnTo>
                  <a:pt x="924" y="395"/>
                </a:lnTo>
                <a:lnTo>
                  <a:pt x="942" y="409"/>
                </a:lnTo>
                <a:lnTo>
                  <a:pt x="959" y="422"/>
                </a:lnTo>
                <a:lnTo>
                  <a:pt x="986" y="445"/>
                </a:lnTo>
                <a:lnTo>
                  <a:pt x="1014" y="471"/>
                </a:lnTo>
                <a:lnTo>
                  <a:pt x="1036" y="491"/>
                </a:lnTo>
                <a:lnTo>
                  <a:pt x="1062" y="520"/>
                </a:lnTo>
                <a:lnTo>
                  <a:pt x="1080" y="541"/>
                </a:lnTo>
                <a:lnTo>
                  <a:pt x="1100" y="565"/>
                </a:lnTo>
                <a:lnTo>
                  <a:pt x="1122" y="592"/>
                </a:lnTo>
                <a:lnTo>
                  <a:pt x="1140" y="618"/>
                </a:lnTo>
                <a:lnTo>
                  <a:pt x="1158" y="647"/>
                </a:lnTo>
                <a:lnTo>
                  <a:pt x="1177" y="675"/>
                </a:lnTo>
                <a:lnTo>
                  <a:pt x="1193" y="705"/>
                </a:lnTo>
                <a:lnTo>
                  <a:pt x="1209" y="731"/>
                </a:lnTo>
                <a:lnTo>
                  <a:pt x="1224" y="763"/>
                </a:lnTo>
                <a:lnTo>
                  <a:pt x="1238" y="794"/>
                </a:lnTo>
                <a:lnTo>
                  <a:pt x="1250" y="826"/>
                </a:lnTo>
                <a:lnTo>
                  <a:pt x="1262" y="861"/>
                </a:lnTo>
                <a:lnTo>
                  <a:pt x="1277" y="904"/>
                </a:lnTo>
                <a:lnTo>
                  <a:pt x="1287" y="944"/>
                </a:lnTo>
                <a:lnTo>
                  <a:pt x="1297" y="985"/>
                </a:lnTo>
                <a:lnTo>
                  <a:pt x="1302" y="1025"/>
                </a:lnTo>
                <a:lnTo>
                  <a:pt x="1309" y="1072"/>
                </a:lnTo>
                <a:lnTo>
                  <a:pt x="1314" y="1130"/>
                </a:lnTo>
                <a:lnTo>
                  <a:pt x="1315" y="1175"/>
                </a:lnTo>
                <a:lnTo>
                  <a:pt x="1314" y="1220"/>
                </a:lnTo>
                <a:lnTo>
                  <a:pt x="1310" y="1263"/>
                </a:lnTo>
                <a:lnTo>
                  <a:pt x="1305" y="1303"/>
                </a:lnTo>
                <a:lnTo>
                  <a:pt x="1300" y="1345"/>
                </a:lnTo>
                <a:lnTo>
                  <a:pt x="1291" y="1388"/>
                </a:lnTo>
                <a:lnTo>
                  <a:pt x="1279" y="1434"/>
                </a:lnTo>
                <a:lnTo>
                  <a:pt x="1264" y="1482"/>
                </a:lnTo>
                <a:lnTo>
                  <a:pt x="1178" y="1214"/>
                </a:lnTo>
                <a:lnTo>
                  <a:pt x="850" y="1270"/>
                </a:lnTo>
                <a:lnTo>
                  <a:pt x="857" y="1223"/>
                </a:lnTo>
                <a:lnTo>
                  <a:pt x="860" y="1193"/>
                </a:lnTo>
                <a:lnTo>
                  <a:pt x="860" y="1161"/>
                </a:lnTo>
                <a:lnTo>
                  <a:pt x="858" y="1124"/>
                </a:lnTo>
                <a:lnTo>
                  <a:pt x="853" y="1089"/>
                </a:lnTo>
                <a:lnTo>
                  <a:pt x="846" y="1049"/>
                </a:lnTo>
                <a:lnTo>
                  <a:pt x="837" y="1017"/>
                </a:lnTo>
                <a:lnTo>
                  <a:pt x="823" y="981"/>
                </a:lnTo>
                <a:lnTo>
                  <a:pt x="810" y="950"/>
                </a:lnTo>
                <a:lnTo>
                  <a:pt x="794" y="920"/>
                </a:lnTo>
                <a:lnTo>
                  <a:pt x="780" y="897"/>
                </a:lnTo>
                <a:lnTo>
                  <a:pt x="766" y="878"/>
                </a:lnTo>
                <a:lnTo>
                  <a:pt x="752" y="859"/>
                </a:lnTo>
                <a:lnTo>
                  <a:pt x="736" y="840"/>
                </a:lnTo>
                <a:lnTo>
                  <a:pt x="718" y="820"/>
                </a:lnTo>
                <a:lnTo>
                  <a:pt x="703" y="806"/>
                </a:lnTo>
                <a:lnTo>
                  <a:pt x="686" y="789"/>
                </a:lnTo>
                <a:lnTo>
                  <a:pt x="669" y="774"/>
                </a:lnTo>
                <a:lnTo>
                  <a:pt x="649" y="759"/>
                </a:lnTo>
                <a:lnTo>
                  <a:pt x="625" y="744"/>
                </a:lnTo>
                <a:lnTo>
                  <a:pt x="605" y="730"/>
                </a:lnTo>
                <a:lnTo>
                  <a:pt x="588" y="721"/>
                </a:lnTo>
                <a:lnTo>
                  <a:pt x="563" y="706"/>
                </a:lnTo>
                <a:lnTo>
                  <a:pt x="541" y="698"/>
                </a:lnTo>
                <a:lnTo>
                  <a:pt x="522" y="691"/>
                </a:lnTo>
                <a:lnTo>
                  <a:pt x="502" y="684"/>
                </a:lnTo>
                <a:lnTo>
                  <a:pt x="472" y="677"/>
                </a:lnTo>
                <a:lnTo>
                  <a:pt x="444" y="672"/>
                </a:lnTo>
                <a:lnTo>
                  <a:pt x="415" y="669"/>
                </a:lnTo>
                <a:lnTo>
                  <a:pt x="386" y="667"/>
                </a:lnTo>
                <a:lnTo>
                  <a:pt x="370" y="666"/>
                </a:lnTo>
                <a:lnTo>
                  <a:pt x="370" y="907"/>
                </a:lnTo>
                <a:lnTo>
                  <a:pt x="0" y="460"/>
                </a:lnTo>
                <a:lnTo>
                  <a:pt x="369" y="0"/>
                </a:lnTo>
                <a:lnTo>
                  <a:pt x="369" y="207"/>
                </a:lnTo>
                <a:lnTo>
                  <a:pt x="389" y="208"/>
                </a:lnTo>
                <a:lnTo>
                  <a:pt x="418" y="209"/>
                </a:lnTo>
                <a:lnTo>
                  <a:pt x="448" y="211"/>
                </a:lnTo>
                <a:lnTo>
                  <a:pt x="477" y="214"/>
                </a:lnTo>
                <a:lnTo>
                  <a:pt x="501" y="217"/>
                </a:lnTo>
                <a:close/>
              </a:path>
            </a:pathLst>
          </a:custGeom>
          <a:gradFill rotWithShape="0">
            <a:gsLst>
              <a:gs pos="0">
                <a:srgbClr val="BDE9FF"/>
              </a:gs>
              <a:gs pos="100000">
                <a:srgbClr val="59ACFF"/>
              </a:gs>
            </a:gsLst>
            <a:lin ang="5400000" scaled="1"/>
          </a:gradFill>
          <a:ln w="9525">
            <a:round/>
            <a:headEnd/>
            <a:tailEnd/>
          </a:ln>
          <a:scene3d>
            <a:camera prst="legacyObliqueTopRight"/>
            <a:lightRig rig="legacyFlat3" dir="b"/>
          </a:scene3d>
          <a:sp3d extrusionH="163500" prstMaterial="legacyMatte">
            <a:bevelT w="13500" h="13500" prst="angle"/>
            <a:bevelB w="13500" h="13500" prst="angle"/>
            <a:extrusionClr>
              <a:srgbClr val="59ACFF"/>
            </a:extrusionClr>
            <a:contourClr>
              <a:srgbClr val="BDE9FF"/>
            </a:contourClr>
          </a:sp3d>
        </p:spPr>
        <p:txBody>
          <a:bodyPr>
            <a:flatTx/>
          </a:bodyPr>
          <a:lstStyle/>
          <a:p>
            <a:endParaRPr lang="zh-CN" altLang="en-US"/>
          </a:p>
        </p:txBody>
      </p:sp>
      <p:sp>
        <p:nvSpPr>
          <p:cNvPr id="69670" name="Rectangle 38">
            <a:extLst>
              <a:ext uri="{FF2B5EF4-FFF2-40B4-BE49-F238E27FC236}">
                <a16:creationId xmlns:a16="http://schemas.microsoft.com/office/drawing/2014/main" id="{AC0232D3-4614-4CD2-BB1C-2F73EB5A4BBF}"/>
              </a:ext>
            </a:extLst>
          </p:cNvPr>
          <p:cNvSpPr>
            <a:spLocks noChangeArrowheads="1"/>
          </p:cNvSpPr>
          <p:nvPr/>
        </p:nvSpPr>
        <p:spPr bwMode="auto">
          <a:xfrm>
            <a:off x="1403350" y="1069975"/>
            <a:ext cx="541338" cy="519113"/>
          </a:xfrm>
          <a:prstGeom prst="rect">
            <a:avLst/>
          </a:prstGeom>
          <a:noFill/>
          <a:ln w="9525">
            <a:noFill/>
            <a:miter lim="800000"/>
            <a:headEnd/>
            <a:tailEnd/>
          </a:ln>
          <a:effectLst/>
        </p:spPr>
        <p:txBody>
          <a:bodyPr wrap="none">
            <a:spAutoFit/>
          </a:bodyPr>
          <a:lstStyle/>
          <a:p>
            <a:pPr>
              <a:defRPr/>
            </a:pPr>
            <a:r>
              <a:rPr lang="zh-CN" altLang="en-US" sz="2800" b="1">
                <a:solidFill>
                  <a:srgbClr val="FF0000"/>
                </a:solidFill>
                <a:effectLst>
                  <a:outerShdw blurRad="38100" dist="38100" dir="2700000" algn="tl">
                    <a:srgbClr val="C0C0C0"/>
                  </a:outerShdw>
                </a:effectLst>
                <a:latin typeface="Arial" charset="0"/>
                <a:ea typeface="黑体" pitchFamily="2" charset="-122"/>
              </a:rPr>
              <a:t>￥</a:t>
            </a:r>
          </a:p>
        </p:txBody>
      </p:sp>
      <p:sp>
        <p:nvSpPr>
          <p:cNvPr id="36879" name="矩形 18">
            <a:extLst>
              <a:ext uri="{FF2B5EF4-FFF2-40B4-BE49-F238E27FC236}">
                <a16:creationId xmlns:a16="http://schemas.microsoft.com/office/drawing/2014/main" id="{10FAC36C-FD92-4E60-8B7C-3A6AE1930FA1}"/>
              </a:ext>
            </a:extLst>
          </p:cNvPr>
          <p:cNvSpPr>
            <a:spLocks noChangeArrowheads="1"/>
          </p:cNvSpPr>
          <p:nvPr/>
        </p:nvSpPr>
        <p:spPr bwMode="auto">
          <a:xfrm>
            <a:off x="785813" y="0"/>
            <a:ext cx="429101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spcBef>
                <a:spcPct val="0"/>
              </a:spcBef>
              <a:buClrTx/>
              <a:buSzTx/>
              <a:buFontTx/>
              <a:buNone/>
            </a:pPr>
            <a:r>
              <a:rPr lang="zh-CN" altLang="en-US" sz="2800" b="1">
                <a:solidFill>
                  <a:srgbClr val="003399"/>
                </a:solidFill>
                <a:latin typeface="Arial" panose="020B0604020202020204" pitchFamily="34" charset="0"/>
              </a:rPr>
              <a:t>非税收入资金管理</a:t>
            </a:r>
          </a:p>
        </p:txBody>
      </p:sp>
      <p:sp>
        <p:nvSpPr>
          <p:cNvPr id="2" name="Text Box 16">
            <a:extLst>
              <a:ext uri="{FF2B5EF4-FFF2-40B4-BE49-F238E27FC236}">
                <a16:creationId xmlns:a16="http://schemas.microsoft.com/office/drawing/2014/main" id="{61CE8BCC-6E26-44E2-A12C-36A06F2649DC}"/>
              </a:ext>
            </a:extLst>
          </p:cNvPr>
          <p:cNvSpPr txBox="1">
            <a:spLocks noChangeArrowheads="1"/>
          </p:cNvSpPr>
          <p:nvPr/>
        </p:nvSpPr>
        <p:spPr bwMode="auto">
          <a:xfrm>
            <a:off x="1398588" y="2033588"/>
            <a:ext cx="554037" cy="4824412"/>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eaVert">
            <a:spAutoFit/>
          </a:bodyPr>
          <a:lstStyle/>
          <a:p>
            <a:pPr>
              <a:spcBef>
                <a:spcPct val="50000"/>
              </a:spcBef>
              <a:defRPr/>
            </a:pPr>
            <a:r>
              <a:rPr lang="zh-CN" altLang="en-US" sz="2400" b="1" dirty="0">
                <a:solidFill>
                  <a:schemeClr val="tx2"/>
                </a:solidFill>
                <a:latin typeface="Arial" charset="0"/>
                <a:ea typeface="黑体" pitchFamily="2" charset="-122"/>
              </a:rPr>
              <a:t>（一）规范资金管理的基础性工作</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2">
                                            <p:txEl>
                                              <p:pRg st="0" end="0"/>
                                            </p:txEl>
                                          </p:spTgt>
                                        </p:tgtEl>
                                      </p:cBhvr>
                                    </p:animEffect>
                                  </p:childTnLst>
                                </p:cTn>
                              </p:par>
                            </p:childTnLst>
                          </p:cTn>
                        </p:par>
                        <p:par>
                          <p:cTn id="11" fill="hold" nodeType="afterGroup">
                            <p:stCondLst>
                              <p:cond delay="1700"/>
                            </p:stCondLst>
                            <p:childTnLst>
                              <p:par>
                                <p:cTn id="12" presetID="2" presetClass="entr" presetSubtype="3" fill="hold" nodeType="afterEffect">
                                  <p:stCondLst>
                                    <p:cond delay="0"/>
                                  </p:stCondLst>
                                  <p:childTnLst>
                                    <p:set>
                                      <p:cBhvr>
                                        <p:cTn id="13" dur="1" fill="hold">
                                          <p:stCondLst>
                                            <p:cond delay="0"/>
                                          </p:stCondLst>
                                        </p:cTn>
                                        <p:tgtEl>
                                          <p:spTgt spid="69670">
                                            <p:txEl>
                                              <p:pRg st="0" end="0"/>
                                            </p:txEl>
                                          </p:spTgt>
                                        </p:tgtEl>
                                        <p:attrNameLst>
                                          <p:attrName>style.visibility</p:attrName>
                                        </p:attrNameLst>
                                      </p:cBhvr>
                                      <p:to>
                                        <p:strVal val="visible"/>
                                      </p:to>
                                    </p:set>
                                    <p:anim calcmode="lin" valueType="num">
                                      <p:cBhvr additive="base">
                                        <p:cTn id="14" dur="500" fill="hold"/>
                                        <p:tgtEl>
                                          <p:spTgt spid="69670">
                                            <p:txEl>
                                              <p:pRg st="0" end="0"/>
                                            </p:txEl>
                                          </p:spTgt>
                                        </p:tgtEl>
                                        <p:attrNameLst>
                                          <p:attrName>ppt_x</p:attrName>
                                        </p:attrNameLst>
                                      </p:cBhvr>
                                      <p:tavLst>
                                        <p:tav tm="0">
                                          <p:val>
                                            <p:strVal val="1+#ppt_w/2"/>
                                          </p:val>
                                        </p:tav>
                                        <p:tav tm="100000">
                                          <p:val>
                                            <p:strVal val="#ppt_x"/>
                                          </p:val>
                                        </p:tav>
                                      </p:tavLst>
                                    </p:anim>
                                    <p:anim calcmode="lin" valueType="num">
                                      <p:cBhvr additive="base">
                                        <p:cTn id="15" dur="500" fill="hold"/>
                                        <p:tgtEl>
                                          <p:spTgt spid="69670">
                                            <p:txEl>
                                              <p:pRg st="0" end="0"/>
                                            </p:txEl>
                                          </p:spTgt>
                                        </p:tgtEl>
                                        <p:attrNameLst>
                                          <p:attrName>ppt_y</p:attrName>
                                        </p:attrNameLst>
                                      </p:cBhvr>
                                      <p:tavLst>
                                        <p:tav tm="0">
                                          <p:val>
                                            <p:strVal val="0-#ppt_h/2"/>
                                          </p:val>
                                        </p:tav>
                                        <p:tav tm="100000">
                                          <p:val>
                                            <p:strVal val="#ppt_y"/>
                                          </p:val>
                                        </p:tav>
                                      </p:tavLst>
                                    </p:anim>
                                  </p:childTnLst>
                                </p:cTn>
                              </p:par>
                              <p:par>
                                <p:cTn id="16" presetID="22" presetClass="entr" presetSubtype="4" fill="hold" nodeType="withEffect">
                                  <p:stCondLst>
                                    <p:cond delay="0"/>
                                  </p:stCondLst>
                                  <p:childTnLst>
                                    <p:set>
                                      <p:cBhvr>
                                        <p:cTn id="17" dur="1" fill="hold">
                                          <p:stCondLst>
                                            <p:cond delay="0"/>
                                          </p:stCondLst>
                                        </p:cTn>
                                        <p:tgtEl>
                                          <p:spTgt spid="69679"/>
                                        </p:tgtEl>
                                        <p:attrNameLst>
                                          <p:attrName>style.visibility</p:attrName>
                                        </p:attrNameLst>
                                      </p:cBhvr>
                                      <p:to>
                                        <p:strVal val="visible"/>
                                      </p:to>
                                    </p:set>
                                    <p:animEffect transition="in" filter="wipe(down)">
                                      <p:cBhvr>
                                        <p:cTn id="18" dur="500"/>
                                        <p:tgtEl>
                                          <p:spTgt spid="69679"/>
                                        </p:tgtEl>
                                      </p:cBhvr>
                                    </p:animEffect>
                                  </p:childTnLst>
                                </p:cTn>
                              </p:par>
                              <p:par>
                                <p:cTn id="19" presetID="22" presetClass="entr" presetSubtype="1" fill="hold" nodeType="withEffect">
                                  <p:stCondLst>
                                    <p:cond delay="0"/>
                                  </p:stCondLst>
                                  <p:childTnLst>
                                    <p:set>
                                      <p:cBhvr>
                                        <p:cTn id="20" dur="1" fill="hold">
                                          <p:stCondLst>
                                            <p:cond delay="0"/>
                                          </p:stCondLst>
                                        </p:cTn>
                                        <p:tgtEl>
                                          <p:spTgt spid="69678"/>
                                        </p:tgtEl>
                                        <p:attrNameLst>
                                          <p:attrName>style.visibility</p:attrName>
                                        </p:attrNameLst>
                                      </p:cBhvr>
                                      <p:to>
                                        <p:strVal val="visible"/>
                                      </p:to>
                                    </p:set>
                                    <p:animEffect transition="in" filter="wipe(up)">
                                      <p:cBhvr>
                                        <p:cTn id="21" dur="500"/>
                                        <p:tgtEl>
                                          <p:spTgt spid="69678"/>
                                        </p:tgtEl>
                                      </p:cBhvr>
                                    </p:animEffect>
                                  </p:childTnLst>
                                </p:cTn>
                              </p:par>
                              <p:par>
                                <p:cTn id="22" presetID="22" presetClass="entr" presetSubtype="8" fill="hold" nodeType="withEffect">
                                  <p:stCondLst>
                                    <p:cond delay="0"/>
                                  </p:stCondLst>
                                  <p:childTnLst>
                                    <p:set>
                                      <p:cBhvr>
                                        <p:cTn id="23" dur="1" fill="hold">
                                          <p:stCondLst>
                                            <p:cond delay="0"/>
                                          </p:stCondLst>
                                        </p:cTn>
                                        <p:tgtEl>
                                          <p:spTgt spid="69677"/>
                                        </p:tgtEl>
                                        <p:attrNameLst>
                                          <p:attrName>style.visibility</p:attrName>
                                        </p:attrNameLst>
                                      </p:cBhvr>
                                      <p:to>
                                        <p:strVal val="visible"/>
                                      </p:to>
                                    </p:set>
                                    <p:animEffect transition="in" filter="wipe(left)">
                                      <p:cBhvr>
                                        <p:cTn id="24" dur="500"/>
                                        <p:tgtEl>
                                          <p:spTgt spid="69677"/>
                                        </p:tgtEl>
                                      </p:cBhvr>
                                    </p:animEffect>
                                  </p:childTnLst>
                                </p:cTn>
                              </p:par>
                            </p:childTnLst>
                          </p:cTn>
                        </p:par>
                        <p:par>
                          <p:cTn id="25" fill="hold" nodeType="afterGroup">
                            <p:stCondLst>
                              <p:cond delay="2200"/>
                            </p:stCondLst>
                            <p:childTnLst>
                              <p:par>
                                <p:cTn id="26" presetID="27" presetClass="entr" presetSubtype="0" fill="hold" nodeType="afterEffect">
                                  <p:stCondLst>
                                    <p:cond delay="0"/>
                                  </p:stCondLst>
                                  <p:iterate type="lt">
                                    <p:tmPct val="50000"/>
                                  </p:iterate>
                                  <p:childTnLst>
                                    <p:set>
                                      <p:cBhvr>
                                        <p:cTn id="27" dur="1" fill="hold">
                                          <p:stCondLst>
                                            <p:cond delay="0"/>
                                          </p:stCondLst>
                                        </p:cTn>
                                        <p:tgtEl>
                                          <p:spTgt spid="69672">
                                            <p:txEl>
                                              <p:pRg st="0" end="0"/>
                                            </p:txEl>
                                          </p:spTgt>
                                        </p:tgtEl>
                                        <p:attrNameLst>
                                          <p:attrName>style.visibility</p:attrName>
                                        </p:attrNameLst>
                                      </p:cBhvr>
                                      <p:to>
                                        <p:strVal val="visible"/>
                                      </p:to>
                                    </p:set>
                                    <p:anim calcmode="discrete" valueType="clr">
                                      <p:cBhvr override="childStyle">
                                        <p:cTn id="28" dur="80"/>
                                        <p:tgtEl>
                                          <p:spTgt spid="69672">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69672">
                                            <p:txEl>
                                              <p:pRg st="0" end="0"/>
                                            </p:txEl>
                                          </p:spTgt>
                                        </p:tgtEl>
                                        <p:attrNameLst>
                                          <p:attrName>fillcolor</p:attrName>
                                        </p:attrNameLst>
                                      </p:cBhvr>
                                      <p:tavLst>
                                        <p:tav tm="0">
                                          <p:val>
                                            <p:clrVal>
                                              <a:schemeClr val="accent2"/>
                                            </p:clrVal>
                                          </p:val>
                                        </p:tav>
                                        <p:tav tm="50000">
                                          <p:val>
                                            <p:clrVal>
                                              <a:schemeClr val="hlink"/>
                                            </p:clrVal>
                                          </p:val>
                                        </p:tav>
                                      </p:tavLst>
                                    </p:anim>
                                    <p:set>
                                      <p:cBhvr>
                                        <p:cTn id="30" dur="80"/>
                                        <p:tgtEl>
                                          <p:spTgt spid="69672">
                                            <p:txEl>
                                              <p:pRg st="0" end="0"/>
                                            </p:txEl>
                                          </p:spTgt>
                                        </p:tgtEl>
                                        <p:attrNameLst>
                                          <p:attrName>fill.type</p:attrName>
                                        </p:attrNameLst>
                                      </p:cBhvr>
                                      <p:to>
                                        <p:strVal val="solid"/>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27" presetClass="entr" presetSubtype="0" fill="hold" nodeType="clickEffect">
                                  <p:stCondLst>
                                    <p:cond delay="0"/>
                                  </p:stCondLst>
                                  <p:iterate type="lt">
                                    <p:tmPct val="50000"/>
                                  </p:iterate>
                                  <p:childTnLst>
                                    <p:set>
                                      <p:cBhvr>
                                        <p:cTn id="34" dur="1" fill="hold">
                                          <p:stCondLst>
                                            <p:cond delay="0"/>
                                          </p:stCondLst>
                                        </p:cTn>
                                        <p:tgtEl>
                                          <p:spTgt spid="69644">
                                            <p:txEl>
                                              <p:pRg st="0" end="0"/>
                                            </p:txEl>
                                          </p:spTgt>
                                        </p:tgtEl>
                                        <p:attrNameLst>
                                          <p:attrName>style.visibility</p:attrName>
                                        </p:attrNameLst>
                                      </p:cBhvr>
                                      <p:to>
                                        <p:strVal val="visible"/>
                                      </p:to>
                                    </p:set>
                                    <p:anim calcmode="discrete" valueType="clr">
                                      <p:cBhvr override="childStyle">
                                        <p:cTn id="35" dur="500"/>
                                        <p:tgtEl>
                                          <p:spTgt spid="6964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6" dur="500"/>
                                        <p:tgtEl>
                                          <p:spTgt spid="69644">
                                            <p:txEl>
                                              <p:pRg st="0" end="0"/>
                                            </p:txEl>
                                          </p:spTgt>
                                        </p:tgtEl>
                                        <p:attrNameLst>
                                          <p:attrName>fillcolor</p:attrName>
                                        </p:attrNameLst>
                                      </p:cBhvr>
                                      <p:tavLst>
                                        <p:tav tm="0">
                                          <p:val>
                                            <p:clrVal>
                                              <a:schemeClr val="accent2"/>
                                            </p:clrVal>
                                          </p:val>
                                        </p:tav>
                                        <p:tav tm="50000">
                                          <p:val>
                                            <p:clrVal>
                                              <a:schemeClr val="hlink"/>
                                            </p:clrVal>
                                          </p:val>
                                        </p:tav>
                                      </p:tavLst>
                                    </p:anim>
                                    <p:set>
                                      <p:cBhvr>
                                        <p:cTn id="37" dur="500"/>
                                        <p:tgtEl>
                                          <p:spTgt spid="69644">
                                            <p:txEl>
                                              <p:pRg st="0" end="0"/>
                                            </p:txEl>
                                          </p:spTgt>
                                        </p:tgtEl>
                                        <p:attrNameLst>
                                          <p:attrName>fill.type</p:attrName>
                                        </p:attrNameLst>
                                      </p:cBhvr>
                                      <p:to>
                                        <p:strVal val="solid"/>
                                      </p:to>
                                    </p:set>
                                  </p:childTnLst>
                                </p:cTn>
                              </p:par>
                            </p:childTnLst>
                          </p:cTn>
                        </p:par>
                        <p:par>
                          <p:cTn id="38" fill="hold" nodeType="afterGroup">
                            <p:stCondLst>
                              <p:cond delay="3000"/>
                            </p:stCondLst>
                            <p:childTnLst>
                              <p:par>
                                <p:cTn id="39" presetID="27" presetClass="entr" presetSubtype="0" fill="hold" nodeType="afterEffect">
                                  <p:stCondLst>
                                    <p:cond delay="0"/>
                                  </p:stCondLst>
                                  <p:iterate type="lt">
                                    <p:tmPct val="50000"/>
                                  </p:iterate>
                                  <p:childTnLst>
                                    <p:set>
                                      <p:cBhvr>
                                        <p:cTn id="40" dur="1" fill="hold">
                                          <p:stCondLst>
                                            <p:cond delay="0"/>
                                          </p:stCondLst>
                                        </p:cTn>
                                        <p:tgtEl>
                                          <p:spTgt spid="69644">
                                            <p:txEl>
                                              <p:pRg st="1" end="1"/>
                                            </p:txEl>
                                          </p:spTgt>
                                        </p:tgtEl>
                                        <p:attrNameLst>
                                          <p:attrName>style.visibility</p:attrName>
                                        </p:attrNameLst>
                                      </p:cBhvr>
                                      <p:to>
                                        <p:strVal val="visible"/>
                                      </p:to>
                                    </p:set>
                                    <p:anim calcmode="discrete" valueType="clr">
                                      <p:cBhvr override="childStyle">
                                        <p:cTn id="41" dur="500"/>
                                        <p:tgtEl>
                                          <p:spTgt spid="69644">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2" dur="500"/>
                                        <p:tgtEl>
                                          <p:spTgt spid="69644">
                                            <p:txEl>
                                              <p:pRg st="1" end="1"/>
                                            </p:txEl>
                                          </p:spTgt>
                                        </p:tgtEl>
                                        <p:attrNameLst>
                                          <p:attrName>fillcolor</p:attrName>
                                        </p:attrNameLst>
                                      </p:cBhvr>
                                      <p:tavLst>
                                        <p:tav tm="0">
                                          <p:val>
                                            <p:clrVal>
                                              <a:schemeClr val="accent2"/>
                                            </p:clrVal>
                                          </p:val>
                                        </p:tav>
                                        <p:tav tm="50000">
                                          <p:val>
                                            <p:clrVal>
                                              <a:schemeClr val="hlink"/>
                                            </p:clrVal>
                                          </p:val>
                                        </p:tav>
                                      </p:tavLst>
                                    </p:anim>
                                    <p:set>
                                      <p:cBhvr>
                                        <p:cTn id="43" dur="500"/>
                                        <p:tgtEl>
                                          <p:spTgt spid="69644">
                                            <p:txEl>
                                              <p:pRg st="1" end="1"/>
                                            </p:txEl>
                                          </p:spTgt>
                                        </p:tgtEl>
                                        <p:attrNameLst>
                                          <p:attrName>fill.type</p:attrName>
                                        </p:attrNameLst>
                                      </p:cBhvr>
                                      <p:to>
                                        <p:strVal val="solid"/>
                                      </p:to>
                                    </p:set>
                                  </p:childTnLst>
                                </p:cTn>
                              </p:par>
                            </p:childTnLst>
                          </p:cTn>
                        </p:par>
                        <p:par>
                          <p:cTn id="44" fill="hold" nodeType="afterGroup">
                            <p:stCondLst>
                              <p:cond delay="5750"/>
                            </p:stCondLst>
                            <p:childTnLst>
                              <p:par>
                                <p:cTn id="45" presetID="27" presetClass="entr" presetSubtype="0" fill="hold" nodeType="afterEffect">
                                  <p:stCondLst>
                                    <p:cond delay="0"/>
                                  </p:stCondLst>
                                  <p:iterate type="lt">
                                    <p:tmPct val="50000"/>
                                  </p:iterate>
                                  <p:childTnLst>
                                    <p:set>
                                      <p:cBhvr>
                                        <p:cTn id="46" dur="1" fill="hold">
                                          <p:stCondLst>
                                            <p:cond delay="0"/>
                                          </p:stCondLst>
                                        </p:cTn>
                                        <p:tgtEl>
                                          <p:spTgt spid="69644">
                                            <p:txEl>
                                              <p:pRg st="2" end="2"/>
                                            </p:txEl>
                                          </p:spTgt>
                                        </p:tgtEl>
                                        <p:attrNameLst>
                                          <p:attrName>style.visibility</p:attrName>
                                        </p:attrNameLst>
                                      </p:cBhvr>
                                      <p:to>
                                        <p:strVal val="visible"/>
                                      </p:to>
                                    </p:set>
                                    <p:anim calcmode="discrete" valueType="clr">
                                      <p:cBhvr override="childStyle">
                                        <p:cTn id="47" dur="500"/>
                                        <p:tgtEl>
                                          <p:spTgt spid="69644">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8" dur="500"/>
                                        <p:tgtEl>
                                          <p:spTgt spid="69644">
                                            <p:txEl>
                                              <p:pRg st="2" end="2"/>
                                            </p:txEl>
                                          </p:spTgt>
                                        </p:tgtEl>
                                        <p:attrNameLst>
                                          <p:attrName>fillcolor</p:attrName>
                                        </p:attrNameLst>
                                      </p:cBhvr>
                                      <p:tavLst>
                                        <p:tav tm="0">
                                          <p:val>
                                            <p:clrVal>
                                              <a:schemeClr val="accent2"/>
                                            </p:clrVal>
                                          </p:val>
                                        </p:tav>
                                        <p:tav tm="50000">
                                          <p:val>
                                            <p:clrVal>
                                              <a:schemeClr val="hlink"/>
                                            </p:clrVal>
                                          </p:val>
                                        </p:tav>
                                      </p:tavLst>
                                    </p:anim>
                                    <p:set>
                                      <p:cBhvr>
                                        <p:cTn id="49" dur="500"/>
                                        <p:tgtEl>
                                          <p:spTgt spid="69644">
                                            <p:txEl>
                                              <p:pRg st="2" end="2"/>
                                            </p:txEl>
                                          </p:spTgt>
                                        </p:tgtEl>
                                        <p:attrNameLst>
                                          <p:attrName>fill.type</p:attrName>
                                        </p:attrNameLst>
                                      </p:cBhvr>
                                      <p:to>
                                        <p:strVal val="solid"/>
                                      </p:to>
                                    </p:set>
                                  </p:childTnLst>
                                </p:cTn>
                              </p:par>
                            </p:childTnLst>
                          </p:cTn>
                        </p:par>
                        <p:par>
                          <p:cTn id="50" fill="hold" nodeType="afterGroup">
                            <p:stCondLst>
                              <p:cond delay="8750"/>
                            </p:stCondLst>
                            <p:childTnLst>
                              <p:par>
                                <p:cTn id="51" presetID="27" presetClass="entr" presetSubtype="0" fill="hold" nodeType="afterEffect">
                                  <p:stCondLst>
                                    <p:cond delay="0"/>
                                  </p:stCondLst>
                                  <p:iterate type="lt">
                                    <p:tmPct val="50000"/>
                                  </p:iterate>
                                  <p:childTnLst>
                                    <p:set>
                                      <p:cBhvr>
                                        <p:cTn id="52" dur="1" fill="hold">
                                          <p:stCondLst>
                                            <p:cond delay="0"/>
                                          </p:stCondLst>
                                        </p:cTn>
                                        <p:tgtEl>
                                          <p:spTgt spid="69644">
                                            <p:txEl>
                                              <p:pRg st="3" end="3"/>
                                            </p:txEl>
                                          </p:spTgt>
                                        </p:tgtEl>
                                        <p:attrNameLst>
                                          <p:attrName>style.visibility</p:attrName>
                                        </p:attrNameLst>
                                      </p:cBhvr>
                                      <p:to>
                                        <p:strVal val="visible"/>
                                      </p:to>
                                    </p:set>
                                    <p:anim calcmode="discrete" valueType="clr">
                                      <p:cBhvr override="childStyle">
                                        <p:cTn id="53" dur="500"/>
                                        <p:tgtEl>
                                          <p:spTgt spid="69644">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4" dur="500"/>
                                        <p:tgtEl>
                                          <p:spTgt spid="69644">
                                            <p:txEl>
                                              <p:pRg st="3" end="3"/>
                                            </p:txEl>
                                          </p:spTgt>
                                        </p:tgtEl>
                                        <p:attrNameLst>
                                          <p:attrName>fillcolor</p:attrName>
                                        </p:attrNameLst>
                                      </p:cBhvr>
                                      <p:tavLst>
                                        <p:tav tm="0">
                                          <p:val>
                                            <p:clrVal>
                                              <a:schemeClr val="accent2"/>
                                            </p:clrVal>
                                          </p:val>
                                        </p:tav>
                                        <p:tav tm="50000">
                                          <p:val>
                                            <p:clrVal>
                                              <a:schemeClr val="hlink"/>
                                            </p:clrVal>
                                          </p:val>
                                        </p:tav>
                                      </p:tavLst>
                                    </p:anim>
                                    <p:set>
                                      <p:cBhvr>
                                        <p:cTn id="55" dur="500"/>
                                        <p:tgtEl>
                                          <p:spTgt spid="69644">
                                            <p:txEl>
                                              <p:pRg st="3" end="3"/>
                                            </p:txEl>
                                          </p:spTgt>
                                        </p:tgtEl>
                                        <p:attrNameLst>
                                          <p:attrName>fill.type</p:attrName>
                                        </p:attrNameLst>
                                      </p:cBhvr>
                                      <p:to>
                                        <p:strVal val="solid"/>
                                      </p:to>
                                    </p:set>
                                  </p:childTnLst>
                                </p:cTn>
                              </p:par>
                            </p:childTnLst>
                          </p:cTn>
                        </p:par>
                        <p:par>
                          <p:cTn id="56" fill="hold" nodeType="afterGroup">
                            <p:stCondLst>
                              <p:cond delay="11750"/>
                            </p:stCondLst>
                            <p:childTnLst>
                              <p:par>
                                <p:cTn id="57" presetID="27" presetClass="entr" presetSubtype="0" fill="hold" nodeType="afterEffect">
                                  <p:stCondLst>
                                    <p:cond delay="0"/>
                                  </p:stCondLst>
                                  <p:iterate type="lt">
                                    <p:tmPct val="50000"/>
                                  </p:iterate>
                                  <p:childTnLst>
                                    <p:set>
                                      <p:cBhvr>
                                        <p:cTn id="58" dur="1" fill="hold">
                                          <p:stCondLst>
                                            <p:cond delay="0"/>
                                          </p:stCondLst>
                                        </p:cTn>
                                        <p:tgtEl>
                                          <p:spTgt spid="69644">
                                            <p:txEl>
                                              <p:pRg st="4" end="4"/>
                                            </p:txEl>
                                          </p:spTgt>
                                        </p:tgtEl>
                                        <p:attrNameLst>
                                          <p:attrName>style.visibility</p:attrName>
                                        </p:attrNameLst>
                                      </p:cBhvr>
                                      <p:to>
                                        <p:strVal val="visible"/>
                                      </p:to>
                                    </p:set>
                                    <p:anim calcmode="discrete" valueType="clr">
                                      <p:cBhvr override="childStyle">
                                        <p:cTn id="59" dur="500"/>
                                        <p:tgtEl>
                                          <p:spTgt spid="69644">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60" dur="500"/>
                                        <p:tgtEl>
                                          <p:spTgt spid="69644">
                                            <p:txEl>
                                              <p:pRg st="4" end="4"/>
                                            </p:txEl>
                                          </p:spTgt>
                                        </p:tgtEl>
                                        <p:attrNameLst>
                                          <p:attrName>fillcolor</p:attrName>
                                        </p:attrNameLst>
                                      </p:cBhvr>
                                      <p:tavLst>
                                        <p:tav tm="0">
                                          <p:val>
                                            <p:clrVal>
                                              <a:schemeClr val="accent2"/>
                                            </p:clrVal>
                                          </p:val>
                                        </p:tav>
                                        <p:tav tm="50000">
                                          <p:val>
                                            <p:clrVal>
                                              <a:schemeClr val="hlink"/>
                                            </p:clrVal>
                                          </p:val>
                                        </p:tav>
                                      </p:tavLst>
                                    </p:anim>
                                    <p:set>
                                      <p:cBhvr>
                                        <p:cTn id="61" dur="500"/>
                                        <p:tgtEl>
                                          <p:spTgt spid="69644">
                                            <p:txEl>
                                              <p:pRg st="4" end="4"/>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 name="日期占位符 1">
            <a:extLst>
              <a:ext uri="{FF2B5EF4-FFF2-40B4-BE49-F238E27FC236}">
                <a16:creationId xmlns:a16="http://schemas.microsoft.com/office/drawing/2014/main" id="{5C7EA634-CC1B-4117-B0FA-92BABC578CE5}"/>
              </a:ext>
            </a:extLst>
          </p:cNvPr>
          <p:cNvSpPr>
            <a:spLocks noGrp="1"/>
          </p:cNvSpPr>
          <p:nvPr>
            <p:ph type="dt" sz="quarter" idx="10"/>
          </p:nvPr>
        </p:nvSpPr>
        <p:spPr/>
        <p:txBody>
          <a:bodyPr/>
          <a:lstStyle/>
          <a:p>
            <a:pPr>
              <a:defRPr/>
            </a:pPr>
            <a:fld id="{5CBE98D9-8186-44B8-860B-F2CA7A294118}" type="datetime3">
              <a:rPr lang="zh-CN" altLang="en-US"/>
              <a:pPr>
                <a:defRPr/>
              </a:pPr>
              <a:t>2018年12月13日星期四</a:t>
            </a:fld>
            <a:endParaRPr lang="en-US" altLang="zh-CN"/>
          </a:p>
        </p:txBody>
      </p:sp>
      <p:sp>
        <p:nvSpPr>
          <p:cNvPr id="55" name="灯片编号占位符 3">
            <a:extLst>
              <a:ext uri="{FF2B5EF4-FFF2-40B4-BE49-F238E27FC236}">
                <a16:creationId xmlns:a16="http://schemas.microsoft.com/office/drawing/2014/main" id="{96D20784-C595-4E09-A92D-A745E71BACBD}"/>
              </a:ext>
            </a:extLst>
          </p:cNvPr>
          <p:cNvSpPr>
            <a:spLocks noGrp="1"/>
          </p:cNvSpPr>
          <p:nvPr>
            <p:ph type="sldNum" sz="quarter" idx="11"/>
          </p:nvPr>
        </p:nvSpPr>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0493E07C-73D8-4592-B011-2EBAAD44DD3C}" type="slidenum">
              <a:rPr lang="zh-CN" altLang="en-US">
                <a:solidFill>
                  <a:srgbClr val="636363"/>
                </a:solidFill>
              </a:rPr>
              <a:pPr eaLnBrk="1" hangingPunct="1"/>
              <a:t>24</a:t>
            </a:fld>
            <a:endParaRPr lang="en-US" altLang="zh-CN">
              <a:solidFill>
                <a:srgbClr val="636363"/>
              </a:solidFill>
            </a:endParaRPr>
          </a:p>
        </p:txBody>
      </p:sp>
      <p:sp>
        <p:nvSpPr>
          <p:cNvPr id="72706" name="Rectangle 2">
            <a:extLst>
              <a:ext uri="{FF2B5EF4-FFF2-40B4-BE49-F238E27FC236}">
                <a16:creationId xmlns:a16="http://schemas.microsoft.com/office/drawing/2014/main" id="{30880E11-4121-47E1-B760-93C77382FB48}"/>
              </a:ext>
            </a:extLst>
          </p:cNvPr>
          <p:cNvSpPr>
            <a:spLocks noGrp="1" noRot="1" noChangeArrowheads="1"/>
          </p:cNvSpPr>
          <p:nvPr>
            <p:ph type="title" idx="4294967295"/>
          </p:nvPr>
        </p:nvSpPr>
        <p:spPr>
          <a:xfrm>
            <a:off x="550863" y="0"/>
            <a:ext cx="8540750" cy="1143000"/>
          </a:xfrm>
        </p:spPr>
        <p:txBody>
          <a:bodyPr/>
          <a:lstStyle/>
          <a:p>
            <a:pPr eaLnBrk="1" hangingPunct="1"/>
            <a:r>
              <a:rPr lang="zh-CN" altLang="en-US" sz="2800"/>
              <a:t>（二）把握资金管理重点环节</a:t>
            </a:r>
          </a:p>
        </p:txBody>
      </p:sp>
      <p:sp>
        <p:nvSpPr>
          <p:cNvPr id="72770" name="Freeform 4">
            <a:extLst>
              <a:ext uri="{FF2B5EF4-FFF2-40B4-BE49-F238E27FC236}">
                <a16:creationId xmlns:a16="http://schemas.microsoft.com/office/drawing/2014/main" id="{401BB20F-AE25-41BF-BD22-5617AAFBBC82}"/>
              </a:ext>
            </a:extLst>
          </p:cNvPr>
          <p:cNvSpPr>
            <a:spLocks/>
          </p:cNvSpPr>
          <p:nvPr/>
        </p:nvSpPr>
        <p:spPr bwMode="gray">
          <a:xfrm>
            <a:off x="2484438" y="2492375"/>
            <a:ext cx="366712" cy="431800"/>
          </a:xfrm>
          <a:custGeom>
            <a:avLst/>
            <a:gdLst>
              <a:gd name="T0" fmla="*/ 2147483647 w 142"/>
              <a:gd name="T1" fmla="*/ 2147483647 h 604"/>
              <a:gd name="T2" fmla="*/ 2147483647 w 142"/>
              <a:gd name="T3" fmla="*/ 2147483647 h 604"/>
              <a:gd name="T4" fmla="*/ 0 w 142"/>
              <a:gd name="T5" fmla="*/ 2147483647 h 604"/>
              <a:gd name="T6" fmla="*/ 2147483647 w 142"/>
              <a:gd name="T7" fmla="*/ 2147483647 h 604"/>
              <a:gd name="T8" fmla="*/ 2147483647 w 142"/>
              <a:gd name="T9" fmla="*/ 2147483647 h 604"/>
              <a:gd name="T10" fmla="*/ 2147483647 w 142"/>
              <a:gd name="T11" fmla="*/ 2147483647 h 604"/>
              <a:gd name="T12" fmla="*/ 2147483647 w 142"/>
              <a:gd name="T13" fmla="*/ 0 h 604"/>
              <a:gd name="T14" fmla="*/ 2147483647 w 142"/>
              <a:gd name="T15" fmla="*/ 2147483647 h 604"/>
              <a:gd name="T16" fmla="*/ 0 60000 65536"/>
              <a:gd name="T17" fmla="*/ 0 60000 65536"/>
              <a:gd name="T18" fmla="*/ 0 60000 65536"/>
              <a:gd name="T19" fmla="*/ 0 60000 65536"/>
              <a:gd name="T20" fmla="*/ 0 60000 65536"/>
              <a:gd name="T21" fmla="*/ 0 60000 65536"/>
              <a:gd name="T22" fmla="*/ 0 60000 65536"/>
              <a:gd name="T23" fmla="*/ 0 60000 65536"/>
              <a:gd name="T24" fmla="*/ 0 w 142"/>
              <a:gd name="T25" fmla="*/ 0 h 604"/>
              <a:gd name="T26" fmla="*/ 142 w 142"/>
              <a:gd name="T27" fmla="*/ 604 h 6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2" h="604">
                <a:moveTo>
                  <a:pt x="37" y="1"/>
                </a:moveTo>
                <a:lnTo>
                  <a:pt x="45" y="472"/>
                </a:lnTo>
                <a:lnTo>
                  <a:pt x="0" y="474"/>
                </a:lnTo>
                <a:lnTo>
                  <a:pt x="72" y="604"/>
                </a:lnTo>
                <a:lnTo>
                  <a:pt x="142" y="474"/>
                </a:lnTo>
                <a:lnTo>
                  <a:pt x="100" y="474"/>
                </a:lnTo>
                <a:lnTo>
                  <a:pt x="99" y="0"/>
                </a:lnTo>
                <a:lnTo>
                  <a:pt x="37" y="1"/>
                </a:lnTo>
                <a:close/>
              </a:path>
            </a:pathLst>
          </a:custGeom>
          <a:gradFill rotWithShape="1">
            <a:gsLst>
              <a:gs pos="0">
                <a:schemeClr val="bg1">
                  <a:alpha val="0"/>
                </a:schemeClr>
              </a:gs>
              <a:gs pos="100000">
                <a:srgbClr val="80808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sp>
        <p:nvSpPr>
          <p:cNvPr id="72771" name="Freeform 4">
            <a:extLst>
              <a:ext uri="{FF2B5EF4-FFF2-40B4-BE49-F238E27FC236}">
                <a16:creationId xmlns:a16="http://schemas.microsoft.com/office/drawing/2014/main" id="{EC78BAEC-6AA8-4E32-9FB0-37C7F294B2A5}"/>
              </a:ext>
            </a:extLst>
          </p:cNvPr>
          <p:cNvSpPr>
            <a:spLocks/>
          </p:cNvSpPr>
          <p:nvPr/>
        </p:nvSpPr>
        <p:spPr bwMode="gray">
          <a:xfrm>
            <a:off x="6372225" y="2565400"/>
            <a:ext cx="366713" cy="360363"/>
          </a:xfrm>
          <a:custGeom>
            <a:avLst/>
            <a:gdLst>
              <a:gd name="T0" fmla="*/ 2147483647 w 142"/>
              <a:gd name="T1" fmla="*/ 2147483647 h 604"/>
              <a:gd name="T2" fmla="*/ 2147483647 w 142"/>
              <a:gd name="T3" fmla="*/ 2147483647 h 604"/>
              <a:gd name="T4" fmla="*/ 0 w 142"/>
              <a:gd name="T5" fmla="*/ 2147483647 h 604"/>
              <a:gd name="T6" fmla="*/ 2147483647 w 142"/>
              <a:gd name="T7" fmla="*/ 2147483647 h 604"/>
              <a:gd name="T8" fmla="*/ 2147483647 w 142"/>
              <a:gd name="T9" fmla="*/ 2147483647 h 604"/>
              <a:gd name="T10" fmla="*/ 2147483647 w 142"/>
              <a:gd name="T11" fmla="*/ 2147483647 h 604"/>
              <a:gd name="T12" fmla="*/ 2147483647 w 142"/>
              <a:gd name="T13" fmla="*/ 0 h 604"/>
              <a:gd name="T14" fmla="*/ 2147483647 w 142"/>
              <a:gd name="T15" fmla="*/ 2147483647 h 604"/>
              <a:gd name="T16" fmla="*/ 0 60000 65536"/>
              <a:gd name="T17" fmla="*/ 0 60000 65536"/>
              <a:gd name="T18" fmla="*/ 0 60000 65536"/>
              <a:gd name="T19" fmla="*/ 0 60000 65536"/>
              <a:gd name="T20" fmla="*/ 0 60000 65536"/>
              <a:gd name="T21" fmla="*/ 0 60000 65536"/>
              <a:gd name="T22" fmla="*/ 0 60000 65536"/>
              <a:gd name="T23" fmla="*/ 0 60000 65536"/>
              <a:gd name="T24" fmla="*/ 0 w 142"/>
              <a:gd name="T25" fmla="*/ 0 h 604"/>
              <a:gd name="T26" fmla="*/ 142 w 142"/>
              <a:gd name="T27" fmla="*/ 604 h 6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2" h="604">
                <a:moveTo>
                  <a:pt x="37" y="1"/>
                </a:moveTo>
                <a:lnTo>
                  <a:pt x="45" y="472"/>
                </a:lnTo>
                <a:lnTo>
                  <a:pt x="0" y="474"/>
                </a:lnTo>
                <a:lnTo>
                  <a:pt x="72" y="604"/>
                </a:lnTo>
                <a:lnTo>
                  <a:pt x="142" y="474"/>
                </a:lnTo>
                <a:lnTo>
                  <a:pt x="100" y="474"/>
                </a:lnTo>
                <a:lnTo>
                  <a:pt x="99" y="0"/>
                </a:lnTo>
                <a:lnTo>
                  <a:pt x="37" y="1"/>
                </a:lnTo>
                <a:close/>
              </a:path>
            </a:pathLst>
          </a:custGeom>
          <a:gradFill rotWithShape="1">
            <a:gsLst>
              <a:gs pos="0">
                <a:schemeClr val="bg1">
                  <a:alpha val="0"/>
                </a:schemeClr>
              </a:gs>
              <a:gs pos="100000">
                <a:srgbClr val="80808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grpSp>
        <p:nvGrpSpPr>
          <p:cNvPr id="6" name="Group 108">
            <a:extLst>
              <a:ext uri="{FF2B5EF4-FFF2-40B4-BE49-F238E27FC236}">
                <a16:creationId xmlns:a16="http://schemas.microsoft.com/office/drawing/2014/main" id="{9197460B-A9FF-4FA5-865F-5D110E80CFA0}"/>
              </a:ext>
            </a:extLst>
          </p:cNvPr>
          <p:cNvGrpSpPr>
            <a:grpSpLocks/>
          </p:cNvGrpSpPr>
          <p:nvPr/>
        </p:nvGrpSpPr>
        <p:grpSpPr bwMode="auto">
          <a:xfrm>
            <a:off x="1042988" y="2924175"/>
            <a:ext cx="2857500" cy="539750"/>
            <a:chOff x="657" y="1842"/>
            <a:chExt cx="1800" cy="340"/>
          </a:xfrm>
        </p:grpSpPr>
        <p:grpSp>
          <p:nvGrpSpPr>
            <p:cNvPr id="37937" name="Group 5">
              <a:extLst>
                <a:ext uri="{FF2B5EF4-FFF2-40B4-BE49-F238E27FC236}">
                  <a16:creationId xmlns:a16="http://schemas.microsoft.com/office/drawing/2014/main" id="{688E9682-7265-422C-877E-C7DE21DD0099}"/>
                </a:ext>
              </a:extLst>
            </p:cNvPr>
            <p:cNvGrpSpPr>
              <a:grpSpLocks/>
            </p:cNvGrpSpPr>
            <p:nvPr/>
          </p:nvGrpSpPr>
          <p:grpSpPr bwMode="auto">
            <a:xfrm>
              <a:off x="657" y="1842"/>
              <a:ext cx="1800" cy="340"/>
              <a:chOff x="752" y="1413"/>
              <a:chExt cx="1321" cy="294"/>
            </a:xfrm>
          </p:grpSpPr>
          <p:sp>
            <p:nvSpPr>
              <p:cNvPr id="2" name="AutoShape 6">
                <a:extLst>
                  <a:ext uri="{FF2B5EF4-FFF2-40B4-BE49-F238E27FC236}">
                    <a16:creationId xmlns:a16="http://schemas.microsoft.com/office/drawing/2014/main" id="{56BDF8E9-4951-445A-AF16-6A04EF51EF12}"/>
                  </a:ext>
                </a:extLst>
              </p:cNvPr>
              <p:cNvSpPr>
                <a:spLocks noChangeArrowheads="1"/>
              </p:cNvSpPr>
              <p:nvPr/>
            </p:nvSpPr>
            <p:spPr bwMode="gray">
              <a:xfrm>
                <a:off x="752" y="1413"/>
                <a:ext cx="1321" cy="294"/>
              </a:xfrm>
              <a:prstGeom prst="roundRect">
                <a:avLst>
                  <a:gd name="adj" fmla="val 50000"/>
                </a:avLst>
              </a:prstGeom>
              <a:gradFill rotWithShape="1">
                <a:gsLst>
                  <a:gs pos="0">
                    <a:srgbClr val="339966"/>
                  </a:gs>
                  <a:gs pos="50000">
                    <a:schemeClr val="bg1"/>
                  </a:gs>
                  <a:gs pos="100000">
                    <a:srgbClr val="339966"/>
                  </a:gs>
                </a:gsLst>
                <a:lin ang="5400000" scaled="1"/>
              </a:gradFill>
              <a:ln w="12700">
                <a:noFill/>
                <a:round/>
                <a:headEnd/>
                <a:tailEnd/>
              </a:ln>
              <a:effectLst>
                <a:outerShdw dist="53882" dir="2700000" algn="ctr" rotWithShape="0">
                  <a:srgbClr val="292929">
                    <a:alpha val="50000"/>
                  </a:srgbClr>
                </a:outerShdw>
              </a:effectLst>
            </p:spPr>
            <p:txBody>
              <a:bodyPr wrap="none" anchor="ctr"/>
              <a:lstStyle/>
              <a:p>
                <a:pPr algn="r">
                  <a:defRPr/>
                </a:pPr>
                <a:endParaRPr lang="zh-CN" altLang="zh-CN" dirty="0">
                  <a:latin typeface="Arial" charset="0"/>
                  <a:ea typeface="黑体" pitchFamily="49" charset="-122"/>
                </a:endParaRPr>
              </a:p>
            </p:txBody>
          </p:sp>
          <p:sp>
            <p:nvSpPr>
              <p:cNvPr id="3" name="AutoShape 7">
                <a:extLst>
                  <a:ext uri="{FF2B5EF4-FFF2-40B4-BE49-F238E27FC236}">
                    <a16:creationId xmlns:a16="http://schemas.microsoft.com/office/drawing/2014/main" id="{F7AC07C9-E23E-42D4-A4B5-D161909CA9FE}"/>
                  </a:ext>
                </a:extLst>
              </p:cNvPr>
              <p:cNvSpPr>
                <a:spLocks noChangeArrowheads="1"/>
              </p:cNvSpPr>
              <p:nvPr/>
            </p:nvSpPr>
            <p:spPr bwMode="gray">
              <a:xfrm flipH="1">
                <a:off x="2007" y="1457"/>
                <a:ext cx="59" cy="204"/>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w="9525">
                <a:noFill/>
                <a:miter lim="800000"/>
                <a:headEnd/>
                <a:tailEnd/>
              </a:ln>
              <a:effectLst/>
            </p:spPr>
            <p:txBody>
              <a:bodyPr wrap="none" anchor="ctr"/>
              <a:lstStyle/>
              <a:p>
                <a:pPr algn="r">
                  <a:defRPr/>
                </a:pPr>
                <a:endParaRPr lang="zh-CN" altLang="zh-CN" dirty="0">
                  <a:latin typeface="Arial" charset="0"/>
                  <a:ea typeface="黑体" pitchFamily="49" charset="-122"/>
                </a:endParaRPr>
              </a:p>
            </p:txBody>
          </p:sp>
          <p:sp>
            <p:nvSpPr>
              <p:cNvPr id="4" name="AutoShape 8">
                <a:extLst>
                  <a:ext uri="{FF2B5EF4-FFF2-40B4-BE49-F238E27FC236}">
                    <a16:creationId xmlns:a16="http://schemas.microsoft.com/office/drawing/2014/main" id="{1255E69B-D020-4A61-9D5F-06AC1627D671}"/>
                  </a:ext>
                </a:extLst>
              </p:cNvPr>
              <p:cNvSpPr>
                <a:spLocks noChangeArrowheads="1"/>
              </p:cNvSpPr>
              <p:nvPr/>
            </p:nvSpPr>
            <p:spPr bwMode="gray">
              <a:xfrm>
                <a:off x="766" y="1457"/>
                <a:ext cx="59" cy="204"/>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w="9525">
                <a:noFill/>
                <a:miter lim="800000"/>
                <a:headEnd/>
                <a:tailEnd/>
              </a:ln>
              <a:effectLst/>
            </p:spPr>
            <p:txBody>
              <a:bodyPr wrap="none" anchor="ctr"/>
              <a:lstStyle/>
              <a:p>
                <a:pPr algn="r">
                  <a:defRPr/>
                </a:pPr>
                <a:endParaRPr lang="zh-CN" altLang="zh-CN" dirty="0">
                  <a:latin typeface="Arial" charset="0"/>
                  <a:ea typeface="黑体" pitchFamily="49" charset="-122"/>
                </a:endParaRPr>
              </a:p>
            </p:txBody>
          </p:sp>
        </p:grpSp>
        <p:sp>
          <p:nvSpPr>
            <p:cNvPr id="72773" name="Text Box 69">
              <a:extLst>
                <a:ext uri="{FF2B5EF4-FFF2-40B4-BE49-F238E27FC236}">
                  <a16:creationId xmlns:a16="http://schemas.microsoft.com/office/drawing/2014/main" id="{6D662ED9-52F4-4DF8-9F4D-766584403B92}"/>
                </a:ext>
              </a:extLst>
            </p:cNvPr>
            <p:cNvSpPr txBox="1">
              <a:spLocks noChangeArrowheads="1"/>
            </p:cNvSpPr>
            <p:nvPr/>
          </p:nvSpPr>
          <p:spPr bwMode="auto">
            <a:xfrm>
              <a:off x="1156" y="1888"/>
              <a:ext cx="817" cy="250"/>
            </a:xfrm>
            <a:prstGeom prst="rect">
              <a:avLst/>
            </a:prstGeom>
            <a:noFill/>
            <a:ln w="9525">
              <a:noFill/>
              <a:miter lim="800000"/>
              <a:headEnd/>
              <a:tailEnd/>
            </a:ln>
            <a:effectLst/>
          </p:spPr>
          <p:txBody>
            <a:bodyPr>
              <a:spAutoFit/>
            </a:bodyPr>
            <a:lstStyle/>
            <a:p>
              <a:pPr>
                <a:spcBef>
                  <a:spcPct val="50000"/>
                </a:spcBef>
                <a:defRPr/>
              </a:pPr>
              <a:r>
                <a:rPr lang="zh-CN" altLang="en-US" sz="2000" b="1" dirty="0">
                  <a:solidFill>
                    <a:srgbClr val="000000"/>
                  </a:solidFill>
                  <a:effectLst>
                    <a:outerShdw blurRad="38100" dist="38100" dir="2700000" algn="tl">
                      <a:srgbClr val="C0C0C0"/>
                    </a:outerShdw>
                  </a:effectLst>
                  <a:latin typeface="Arial" charset="0"/>
                  <a:ea typeface="黑体" pitchFamily="49" charset="-122"/>
                </a:rPr>
                <a:t>资金流入</a:t>
              </a:r>
            </a:p>
          </p:txBody>
        </p:sp>
      </p:grpSp>
      <p:grpSp>
        <p:nvGrpSpPr>
          <p:cNvPr id="8" name="Group 110">
            <a:extLst>
              <a:ext uri="{FF2B5EF4-FFF2-40B4-BE49-F238E27FC236}">
                <a16:creationId xmlns:a16="http://schemas.microsoft.com/office/drawing/2014/main" id="{15C86843-FE31-4D45-85A2-AC77DD053E29}"/>
              </a:ext>
            </a:extLst>
          </p:cNvPr>
          <p:cNvGrpSpPr>
            <a:grpSpLocks/>
          </p:cNvGrpSpPr>
          <p:nvPr/>
        </p:nvGrpSpPr>
        <p:grpSpPr bwMode="auto">
          <a:xfrm>
            <a:off x="5435600" y="2924175"/>
            <a:ext cx="2857500" cy="539750"/>
            <a:chOff x="3424" y="1842"/>
            <a:chExt cx="1800" cy="340"/>
          </a:xfrm>
        </p:grpSpPr>
        <p:grpSp>
          <p:nvGrpSpPr>
            <p:cNvPr id="37928" name="Group 5">
              <a:extLst>
                <a:ext uri="{FF2B5EF4-FFF2-40B4-BE49-F238E27FC236}">
                  <a16:creationId xmlns:a16="http://schemas.microsoft.com/office/drawing/2014/main" id="{47ABE31C-3EB9-4DA8-AD9F-C423E098C9B1}"/>
                </a:ext>
              </a:extLst>
            </p:cNvPr>
            <p:cNvGrpSpPr>
              <a:grpSpLocks/>
            </p:cNvGrpSpPr>
            <p:nvPr/>
          </p:nvGrpSpPr>
          <p:grpSpPr bwMode="auto">
            <a:xfrm>
              <a:off x="3424" y="1842"/>
              <a:ext cx="1800" cy="340"/>
              <a:chOff x="752" y="1413"/>
              <a:chExt cx="1321" cy="294"/>
            </a:xfrm>
          </p:grpSpPr>
          <p:sp>
            <p:nvSpPr>
              <p:cNvPr id="288774" name="AutoShape 6">
                <a:extLst>
                  <a:ext uri="{FF2B5EF4-FFF2-40B4-BE49-F238E27FC236}">
                    <a16:creationId xmlns:a16="http://schemas.microsoft.com/office/drawing/2014/main" id="{63C17682-902D-4D86-BA8D-9062AF870861}"/>
                  </a:ext>
                </a:extLst>
              </p:cNvPr>
              <p:cNvSpPr>
                <a:spLocks noChangeArrowheads="1"/>
              </p:cNvSpPr>
              <p:nvPr/>
            </p:nvSpPr>
            <p:spPr bwMode="gray">
              <a:xfrm>
                <a:off x="752" y="1413"/>
                <a:ext cx="1321" cy="294"/>
              </a:xfrm>
              <a:prstGeom prst="roundRect">
                <a:avLst>
                  <a:gd name="adj" fmla="val 50000"/>
                </a:avLst>
              </a:prstGeom>
              <a:gradFill rotWithShape="1">
                <a:gsLst>
                  <a:gs pos="0">
                    <a:srgbClr val="339966"/>
                  </a:gs>
                  <a:gs pos="50000">
                    <a:schemeClr val="bg1"/>
                  </a:gs>
                  <a:gs pos="100000">
                    <a:srgbClr val="339966"/>
                  </a:gs>
                </a:gsLst>
                <a:lin ang="5400000" scaled="1"/>
              </a:gradFill>
              <a:ln w="12700">
                <a:noFill/>
                <a:round/>
                <a:headEnd/>
                <a:tailEnd/>
              </a:ln>
              <a:effectLst>
                <a:outerShdw dist="53882" dir="2700000" algn="ctr" rotWithShape="0">
                  <a:srgbClr val="292929">
                    <a:alpha val="50000"/>
                  </a:srgbClr>
                </a:outerShdw>
              </a:effectLst>
            </p:spPr>
            <p:txBody>
              <a:bodyPr wrap="none" anchor="ctr"/>
              <a:lstStyle/>
              <a:p>
                <a:pPr algn="r">
                  <a:defRPr/>
                </a:pPr>
                <a:endParaRPr lang="zh-CN" altLang="zh-CN" dirty="0">
                  <a:latin typeface="Arial" charset="0"/>
                  <a:ea typeface="黑体" pitchFamily="49" charset="-122"/>
                </a:endParaRPr>
              </a:p>
            </p:txBody>
          </p:sp>
          <p:sp>
            <p:nvSpPr>
              <p:cNvPr id="288775" name="AutoShape 7">
                <a:extLst>
                  <a:ext uri="{FF2B5EF4-FFF2-40B4-BE49-F238E27FC236}">
                    <a16:creationId xmlns:a16="http://schemas.microsoft.com/office/drawing/2014/main" id="{CD387388-8992-4638-94FE-9E98552F11D0}"/>
                  </a:ext>
                </a:extLst>
              </p:cNvPr>
              <p:cNvSpPr>
                <a:spLocks noChangeArrowheads="1"/>
              </p:cNvSpPr>
              <p:nvPr/>
            </p:nvSpPr>
            <p:spPr bwMode="gray">
              <a:xfrm flipH="1">
                <a:off x="2007" y="1457"/>
                <a:ext cx="59" cy="204"/>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w="9525">
                <a:noFill/>
                <a:miter lim="800000"/>
                <a:headEnd/>
                <a:tailEnd/>
              </a:ln>
              <a:effectLst/>
            </p:spPr>
            <p:txBody>
              <a:bodyPr wrap="none" anchor="ctr"/>
              <a:lstStyle/>
              <a:p>
                <a:pPr algn="r">
                  <a:defRPr/>
                </a:pPr>
                <a:endParaRPr lang="zh-CN" altLang="zh-CN" dirty="0">
                  <a:latin typeface="Arial" charset="0"/>
                  <a:ea typeface="黑体" pitchFamily="49" charset="-122"/>
                </a:endParaRPr>
              </a:p>
            </p:txBody>
          </p:sp>
          <p:sp>
            <p:nvSpPr>
              <p:cNvPr id="288776" name="AutoShape 8">
                <a:extLst>
                  <a:ext uri="{FF2B5EF4-FFF2-40B4-BE49-F238E27FC236}">
                    <a16:creationId xmlns:a16="http://schemas.microsoft.com/office/drawing/2014/main" id="{84796218-D350-408F-8214-0099307A2378}"/>
                  </a:ext>
                </a:extLst>
              </p:cNvPr>
              <p:cNvSpPr>
                <a:spLocks noChangeArrowheads="1"/>
              </p:cNvSpPr>
              <p:nvPr/>
            </p:nvSpPr>
            <p:spPr bwMode="gray">
              <a:xfrm>
                <a:off x="766" y="1457"/>
                <a:ext cx="59" cy="204"/>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w="9525">
                <a:noFill/>
                <a:miter lim="800000"/>
                <a:headEnd/>
                <a:tailEnd/>
              </a:ln>
              <a:effectLst/>
            </p:spPr>
            <p:txBody>
              <a:bodyPr wrap="none" anchor="ctr"/>
              <a:lstStyle/>
              <a:p>
                <a:pPr algn="r">
                  <a:defRPr/>
                </a:pPr>
                <a:endParaRPr lang="zh-CN" altLang="zh-CN" dirty="0">
                  <a:latin typeface="Arial" charset="0"/>
                  <a:ea typeface="黑体" pitchFamily="49" charset="-122"/>
                </a:endParaRPr>
              </a:p>
            </p:txBody>
          </p:sp>
        </p:grpSp>
        <p:sp>
          <p:nvSpPr>
            <p:cNvPr id="72774" name="Text Box 70">
              <a:extLst>
                <a:ext uri="{FF2B5EF4-FFF2-40B4-BE49-F238E27FC236}">
                  <a16:creationId xmlns:a16="http://schemas.microsoft.com/office/drawing/2014/main" id="{85AC0E2A-5AB5-4C37-AF89-247C3F02FF1A}"/>
                </a:ext>
              </a:extLst>
            </p:cNvPr>
            <p:cNvSpPr txBox="1">
              <a:spLocks noChangeArrowheads="1"/>
            </p:cNvSpPr>
            <p:nvPr/>
          </p:nvSpPr>
          <p:spPr bwMode="auto">
            <a:xfrm>
              <a:off x="4014" y="1888"/>
              <a:ext cx="817" cy="250"/>
            </a:xfrm>
            <a:prstGeom prst="rect">
              <a:avLst/>
            </a:prstGeom>
            <a:noFill/>
            <a:ln w="9525">
              <a:noFill/>
              <a:miter lim="800000"/>
              <a:headEnd/>
              <a:tailEnd/>
            </a:ln>
            <a:effectLst/>
          </p:spPr>
          <p:txBody>
            <a:bodyPr>
              <a:spAutoFit/>
            </a:bodyPr>
            <a:lstStyle/>
            <a:p>
              <a:pPr>
                <a:spcBef>
                  <a:spcPct val="50000"/>
                </a:spcBef>
                <a:defRPr/>
              </a:pPr>
              <a:r>
                <a:rPr lang="zh-CN" altLang="en-US" sz="2000" b="1" dirty="0">
                  <a:solidFill>
                    <a:srgbClr val="000000"/>
                  </a:solidFill>
                  <a:effectLst>
                    <a:outerShdw blurRad="38100" dist="38100" dir="2700000" algn="tl">
                      <a:srgbClr val="C0C0C0"/>
                    </a:outerShdw>
                  </a:effectLst>
                  <a:latin typeface="Arial" charset="0"/>
                  <a:ea typeface="黑体" pitchFamily="49" charset="-122"/>
                </a:rPr>
                <a:t>资金流出</a:t>
              </a:r>
            </a:p>
          </p:txBody>
        </p:sp>
      </p:grpSp>
      <p:grpSp>
        <p:nvGrpSpPr>
          <p:cNvPr id="10" name="Group 109">
            <a:extLst>
              <a:ext uri="{FF2B5EF4-FFF2-40B4-BE49-F238E27FC236}">
                <a16:creationId xmlns:a16="http://schemas.microsoft.com/office/drawing/2014/main" id="{9820BD59-DB69-4599-B23F-C8697A8F1C4B}"/>
              </a:ext>
            </a:extLst>
          </p:cNvPr>
          <p:cNvGrpSpPr>
            <a:grpSpLocks/>
          </p:cNvGrpSpPr>
          <p:nvPr/>
        </p:nvGrpSpPr>
        <p:grpSpPr bwMode="auto">
          <a:xfrm>
            <a:off x="1116013" y="3573463"/>
            <a:ext cx="2703512" cy="2016125"/>
            <a:chOff x="703" y="2251"/>
            <a:chExt cx="1703" cy="1270"/>
          </a:xfrm>
        </p:grpSpPr>
        <p:sp>
          <p:nvSpPr>
            <p:cNvPr id="5" name="AutoShape 4">
              <a:extLst>
                <a:ext uri="{FF2B5EF4-FFF2-40B4-BE49-F238E27FC236}">
                  <a16:creationId xmlns:a16="http://schemas.microsoft.com/office/drawing/2014/main" id="{1C3890F1-B798-4F8D-A4FE-59A6109663E0}"/>
                </a:ext>
              </a:extLst>
            </p:cNvPr>
            <p:cNvSpPr>
              <a:spLocks noChangeArrowheads="1"/>
            </p:cNvSpPr>
            <p:nvPr/>
          </p:nvSpPr>
          <p:spPr bwMode="gray">
            <a:xfrm>
              <a:off x="703" y="2251"/>
              <a:ext cx="1703" cy="1270"/>
            </a:xfrm>
            <a:prstGeom prst="roundRect">
              <a:avLst>
                <a:gd name="adj" fmla="val 7912"/>
              </a:avLst>
            </a:prstGeom>
            <a:gradFill rotWithShape="1">
              <a:gsLst>
                <a:gs pos="0">
                  <a:schemeClr val="accent1">
                    <a:gamma/>
                    <a:tint val="38039"/>
                    <a:invGamma/>
                  </a:schemeClr>
                </a:gs>
                <a:gs pos="100000">
                  <a:schemeClr val="accent1">
                    <a:alpha val="50000"/>
                  </a:schemeClr>
                </a:gs>
              </a:gsLst>
              <a:lin ang="5400000" scaled="1"/>
            </a:gradFill>
            <a:ln w="9525">
              <a:noFill/>
              <a:round/>
              <a:headEnd/>
              <a:tailEnd/>
            </a:ln>
            <a:effectLst/>
          </p:spPr>
          <p:txBody>
            <a:bodyPr wrap="none" anchor="ctr"/>
            <a:lstStyle/>
            <a:p>
              <a:pPr algn="r">
                <a:defRPr/>
              </a:pPr>
              <a:endParaRPr lang="zh-CN" altLang="zh-CN" dirty="0">
                <a:latin typeface="Arial" charset="0"/>
                <a:ea typeface="黑体" pitchFamily="49" charset="-122"/>
              </a:endParaRPr>
            </a:p>
          </p:txBody>
        </p:sp>
        <p:sp>
          <p:nvSpPr>
            <p:cNvPr id="72775" name="Text Box 71">
              <a:extLst>
                <a:ext uri="{FF2B5EF4-FFF2-40B4-BE49-F238E27FC236}">
                  <a16:creationId xmlns:a16="http://schemas.microsoft.com/office/drawing/2014/main" id="{CC7F2A14-F8A9-4254-8843-08D8152D852F}"/>
                </a:ext>
              </a:extLst>
            </p:cNvPr>
            <p:cNvSpPr txBox="1">
              <a:spLocks noChangeArrowheads="1"/>
            </p:cNvSpPr>
            <p:nvPr/>
          </p:nvSpPr>
          <p:spPr bwMode="auto">
            <a:xfrm>
              <a:off x="793" y="2341"/>
              <a:ext cx="1452" cy="923"/>
            </a:xfrm>
            <a:prstGeom prst="rect">
              <a:avLst/>
            </a:prstGeom>
            <a:noFill/>
            <a:ln w="9525">
              <a:noFill/>
              <a:miter lim="800000"/>
              <a:headEnd/>
              <a:tailEnd/>
            </a:ln>
            <a:effec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spcBef>
                  <a:spcPct val="50000"/>
                </a:spcBef>
                <a:defRPr/>
              </a:pPr>
              <a:r>
                <a:rPr lang="zh-CN" altLang="en-US" b="1">
                  <a:solidFill>
                    <a:srgbClr val="000000"/>
                  </a:solidFill>
                  <a:effectLst>
                    <a:outerShdw blurRad="38100" dist="38100" dir="2700000" algn="tl">
                      <a:srgbClr val="C0C0C0"/>
                    </a:outerShdw>
                  </a:effectLst>
                  <a:ea typeface="黑体" pitchFamily="2" charset="-122"/>
                </a:rPr>
                <a:t>主要内容为非税收入的缴入，通过银行数据接收来实现，反映汇缴结算户内资金流入的相关信息。</a:t>
              </a:r>
            </a:p>
          </p:txBody>
        </p:sp>
      </p:grpSp>
      <p:grpSp>
        <p:nvGrpSpPr>
          <p:cNvPr id="11" name="Group 111">
            <a:extLst>
              <a:ext uri="{FF2B5EF4-FFF2-40B4-BE49-F238E27FC236}">
                <a16:creationId xmlns:a16="http://schemas.microsoft.com/office/drawing/2014/main" id="{01ABEF95-24E6-4591-9F79-8244DF42A91F}"/>
              </a:ext>
            </a:extLst>
          </p:cNvPr>
          <p:cNvGrpSpPr>
            <a:grpSpLocks/>
          </p:cNvGrpSpPr>
          <p:nvPr/>
        </p:nvGrpSpPr>
        <p:grpSpPr bwMode="auto">
          <a:xfrm>
            <a:off x="5580063" y="3573463"/>
            <a:ext cx="2703512" cy="2016125"/>
            <a:chOff x="3515" y="2251"/>
            <a:chExt cx="1703" cy="1270"/>
          </a:xfrm>
        </p:grpSpPr>
        <p:sp>
          <p:nvSpPr>
            <p:cNvPr id="288772" name="AutoShape 4">
              <a:extLst>
                <a:ext uri="{FF2B5EF4-FFF2-40B4-BE49-F238E27FC236}">
                  <a16:creationId xmlns:a16="http://schemas.microsoft.com/office/drawing/2014/main" id="{6C81592E-FBE8-4A1D-A877-19C06398445E}"/>
                </a:ext>
              </a:extLst>
            </p:cNvPr>
            <p:cNvSpPr>
              <a:spLocks noChangeArrowheads="1"/>
            </p:cNvSpPr>
            <p:nvPr/>
          </p:nvSpPr>
          <p:spPr bwMode="gray">
            <a:xfrm>
              <a:off x="3515" y="2251"/>
              <a:ext cx="1703" cy="1270"/>
            </a:xfrm>
            <a:prstGeom prst="roundRect">
              <a:avLst>
                <a:gd name="adj" fmla="val 7912"/>
              </a:avLst>
            </a:prstGeom>
            <a:gradFill rotWithShape="1">
              <a:gsLst>
                <a:gs pos="0">
                  <a:schemeClr val="accent1">
                    <a:gamma/>
                    <a:tint val="38039"/>
                    <a:invGamma/>
                  </a:schemeClr>
                </a:gs>
                <a:gs pos="100000">
                  <a:schemeClr val="accent1">
                    <a:alpha val="50000"/>
                  </a:schemeClr>
                </a:gs>
              </a:gsLst>
              <a:lin ang="5400000" scaled="1"/>
            </a:gradFill>
            <a:ln w="9525">
              <a:noFill/>
              <a:round/>
              <a:headEnd/>
              <a:tailEnd/>
            </a:ln>
            <a:effectLst/>
          </p:spPr>
          <p:txBody>
            <a:bodyPr wrap="none" anchor="ctr"/>
            <a:lstStyle/>
            <a:p>
              <a:pPr algn="r">
                <a:defRPr/>
              </a:pPr>
              <a:endParaRPr lang="zh-CN" altLang="zh-CN" dirty="0">
                <a:latin typeface="Arial" charset="0"/>
                <a:ea typeface="黑体" pitchFamily="49" charset="-122"/>
              </a:endParaRPr>
            </a:p>
          </p:txBody>
        </p:sp>
        <p:sp>
          <p:nvSpPr>
            <p:cNvPr id="72776" name="Text Box 72">
              <a:extLst>
                <a:ext uri="{FF2B5EF4-FFF2-40B4-BE49-F238E27FC236}">
                  <a16:creationId xmlns:a16="http://schemas.microsoft.com/office/drawing/2014/main" id="{ABC24116-2E8A-402A-A2EF-1AB29B14AB25}"/>
                </a:ext>
              </a:extLst>
            </p:cNvPr>
            <p:cNvSpPr txBox="1">
              <a:spLocks noChangeArrowheads="1"/>
            </p:cNvSpPr>
            <p:nvPr/>
          </p:nvSpPr>
          <p:spPr bwMode="auto">
            <a:xfrm>
              <a:off x="3651" y="2341"/>
              <a:ext cx="1406" cy="404"/>
            </a:xfrm>
            <a:prstGeom prst="rect">
              <a:avLst/>
            </a:prstGeom>
            <a:noFill/>
            <a:ln w="9525">
              <a:noFill/>
              <a:miter lim="800000"/>
              <a:headEnd/>
              <a:tailEnd/>
            </a:ln>
            <a:effec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spcBef>
                  <a:spcPct val="50000"/>
                </a:spcBef>
                <a:defRPr/>
              </a:pPr>
              <a:r>
                <a:rPr lang="zh-CN" altLang="en-US" b="1">
                  <a:solidFill>
                    <a:srgbClr val="000000"/>
                  </a:solidFill>
                  <a:effectLst>
                    <a:outerShdw blurRad="38100" dist="38100" dir="2700000" algn="tl">
                      <a:srgbClr val="C0C0C0"/>
                    </a:outerShdw>
                  </a:effectLst>
                  <a:ea typeface="黑体" pitchFamily="2" charset="-122"/>
                </a:rPr>
                <a:t>主要内容为资金划缴、收入退付。</a:t>
              </a:r>
            </a:p>
          </p:txBody>
        </p:sp>
      </p:grpSp>
      <p:grpSp>
        <p:nvGrpSpPr>
          <p:cNvPr id="20489" name="Group 73">
            <a:extLst>
              <a:ext uri="{FF2B5EF4-FFF2-40B4-BE49-F238E27FC236}">
                <a16:creationId xmlns:a16="http://schemas.microsoft.com/office/drawing/2014/main" id="{03E990F9-26E7-4BBC-82B0-8CBE3E7AE687}"/>
              </a:ext>
            </a:extLst>
          </p:cNvPr>
          <p:cNvGrpSpPr>
            <a:grpSpLocks/>
          </p:cNvGrpSpPr>
          <p:nvPr/>
        </p:nvGrpSpPr>
        <p:grpSpPr bwMode="auto">
          <a:xfrm>
            <a:off x="5795963" y="5734050"/>
            <a:ext cx="1511300" cy="792163"/>
            <a:chOff x="2251" y="2333"/>
            <a:chExt cx="1332" cy="867"/>
          </a:xfrm>
        </p:grpSpPr>
        <p:sp>
          <p:nvSpPr>
            <p:cNvPr id="37919" name="AutoShape 74">
              <a:extLst>
                <a:ext uri="{FF2B5EF4-FFF2-40B4-BE49-F238E27FC236}">
                  <a16:creationId xmlns:a16="http://schemas.microsoft.com/office/drawing/2014/main" id="{1F2909D7-92E1-4DA3-A19B-38038BFAD2F2}"/>
                </a:ext>
              </a:extLst>
            </p:cNvPr>
            <p:cNvSpPr>
              <a:spLocks noChangeArrowheads="1"/>
            </p:cNvSpPr>
            <p:nvPr/>
          </p:nvSpPr>
          <p:spPr bwMode="auto">
            <a:xfrm>
              <a:off x="2251" y="2352"/>
              <a:ext cx="1332" cy="848"/>
            </a:xfrm>
            <a:prstGeom prst="triangle">
              <a:avLst>
                <a:gd name="adj" fmla="val 50000"/>
              </a:avLst>
            </a:prstGeom>
            <a:solidFill>
              <a:srgbClr val="B2B2B2"/>
            </a:solidFill>
            <a:ln w="9525">
              <a:miter lim="800000"/>
              <a:headEnd/>
              <a:tailEnd/>
            </a:ln>
            <a:scene3d>
              <a:camera prst="legacyObliqueTopRight"/>
              <a:lightRig rig="legacyFlat2" dir="b"/>
            </a:scene3d>
            <a:sp3d extrusionH="430200" prstMaterial="legacyMatte">
              <a:bevelT w="13500" h="13500" prst="angle"/>
              <a:bevelB w="13500" h="13500" prst="angle"/>
              <a:extrusionClr>
                <a:srgbClr val="B2B2B2"/>
              </a:extrusionClr>
              <a:contourClr>
                <a:srgbClr val="B2B2B2"/>
              </a:contourClr>
            </a:sp3d>
          </p:spPr>
          <p:txBody>
            <a:bodyPr wrap="none" anchor="ctr">
              <a:flatTx/>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spcBef>
                  <a:spcPct val="0"/>
                </a:spcBef>
                <a:buClrTx/>
                <a:buSzTx/>
                <a:buFontTx/>
                <a:buNone/>
              </a:pPr>
              <a:endParaRPr lang="zh-CN" altLang="en-US" sz="1800">
                <a:latin typeface="Arial" panose="020B0604020202020204" pitchFamily="34" charset="0"/>
              </a:endParaRPr>
            </a:p>
          </p:txBody>
        </p:sp>
        <p:sp>
          <p:nvSpPr>
            <p:cNvPr id="37920" name="Oval 75">
              <a:extLst>
                <a:ext uri="{FF2B5EF4-FFF2-40B4-BE49-F238E27FC236}">
                  <a16:creationId xmlns:a16="http://schemas.microsoft.com/office/drawing/2014/main" id="{86AA18EF-D1EF-413D-8D81-CE924CDC9A39}"/>
                </a:ext>
              </a:extLst>
            </p:cNvPr>
            <p:cNvSpPr>
              <a:spLocks noChangeArrowheads="1"/>
            </p:cNvSpPr>
            <p:nvPr/>
          </p:nvSpPr>
          <p:spPr bwMode="auto">
            <a:xfrm>
              <a:off x="2810" y="2341"/>
              <a:ext cx="224" cy="216"/>
            </a:xfrm>
            <a:prstGeom prst="ellipse">
              <a:avLst/>
            </a:prstGeom>
            <a:solidFill>
              <a:srgbClr val="969696"/>
            </a:solidFill>
            <a:ln w="9525">
              <a:round/>
              <a:headEnd/>
              <a:tailEnd/>
            </a:ln>
            <a:scene3d>
              <a:camera prst="legacyObliqueTopRight"/>
              <a:lightRig rig="legacyFlat3" dir="b"/>
            </a:scene3d>
            <a:sp3d extrusionH="430200" prstMaterial="legacyMatte">
              <a:bevelT w="13500" h="13500" prst="angle"/>
              <a:bevelB w="13500" h="13500" prst="angle"/>
              <a:extrusionClr>
                <a:srgbClr val="969696"/>
              </a:extrusionClr>
              <a:contourClr>
                <a:srgbClr val="969696"/>
              </a:contourClr>
            </a:sp3d>
          </p:spPr>
          <p:txBody>
            <a:bodyPr wrap="none" anchor="ctr">
              <a:flatTx/>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spcBef>
                  <a:spcPct val="0"/>
                </a:spcBef>
                <a:buClrTx/>
                <a:buSzTx/>
                <a:buFontTx/>
                <a:buNone/>
              </a:pPr>
              <a:endParaRPr lang="zh-CN" altLang="en-US" sz="1800">
                <a:latin typeface="Arial" panose="020B0604020202020204" pitchFamily="34" charset="0"/>
              </a:endParaRPr>
            </a:p>
          </p:txBody>
        </p:sp>
        <p:grpSp>
          <p:nvGrpSpPr>
            <p:cNvPr id="37921" name="Group 76">
              <a:extLst>
                <a:ext uri="{FF2B5EF4-FFF2-40B4-BE49-F238E27FC236}">
                  <a16:creationId xmlns:a16="http://schemas.microsoft.com/office/drawing/2014/main" id="{DBEFAC87-7D80-46E4-A0E7-9506C9B796F5}"/>
                </a:ext>
              </a:extLst>
            </p:cNvPr>
            <p:cNvGrpSpPr>
              <a:grpSpLocks/>
            </p:cNvGrpSpPr>
            <p:nvPr/>
          </p:nvGrpSpPr>
          <p:grpSpPr bwMode="auto">
            <a:xfrm>
              <a:off x="2806" y="2333"/>
              <a:ext cx="232" cy="225"/>
              <a:chOff x="2806" y="2333"/>
              <a:chExt cx="232" cy="225"/>
            </a:xfrm>
          </p:grpSpPr>
          <p:sp>
            <p:nvSpPr>
              <p:cNvPr id="37922" name="Oval 77">
                <a:extLst>
                  <a:ext uri="{FF2B5EF4-FFF2-40B4-BE49-F238E27FC236}">
                    <a16:creationId xmlns:a16="http://schemas.microsoft.com/office/drawing/2014/main" id="{29C447D7-AAB1-4F83-8836-1F3832B9BC5E}"/>
                  </a:ext>
                </a:extLst>
              </p:cNvPr>
              <p:cNvSpPr>
                <a:spLocks noChangeArrowheads="1"/>
              </p:cNvSpPr>
              <p:nvPr/>
            </p:nvSpPr>
            <p:spPr bwMode="gray">
              <a:xfrm>
                <a:off x="2806" y="2333"/>
                <a:ext cx="232" cy="225"/>
              </a:xfrm>
              <a:prstGeom prst="ellipse">
                <a:avLst/>
              </a:prstGeom>
              <a:gradFill rotWithShape="0">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spcBef>
                    <a:spcPct val="0"/>
                  </a:spcBef>
                  <a:buClrTx/>
                  <a:buSzTx/>
                  <a:buFontTx/>
                  <a:buNone/>
                </a:pPr>
                <a:endParaRPr lang="zh-CN" altLang="en-US" sz="1800">
                  <a:latin typeface="Arial" panose="020B0604020202020204" pitchFamily="34" charset="0"/>
                </a:endParaRPr>
              </a:p>
            </p:txBody>
          </p:sp>
          <p:sp>
            <p:nvSpPr>
              <p:cNvPr id="37923" name="Oval 78">
                <a:extLst>
                  <a:ext uri="{FF2B5EF4-FFF2-40B4-BE49-F238E27FC236}">
                    <a16:creationId xmlns:a16="http://schemas.microsoft.com/office/drawing/2014/main" id="{E519CA8A-6360-48B9-8D64-B9DED642375F}"/>
                  </a:ext>
                </a:extLst>
              </p:cNvPr>
              <p:cNvSpPr>
                <a:spLocks noChangeArrowheads="1"/>
              </p:cNvSpPr>
              <p:nvPr/>
            </p:nvSpPr>
            <p:spPr bwMode="gray">
              <a:xfrm>
                <a:off x="2817" y="2343"/>
                <a:ext cx="210" cy="204"/>
              </a:xfrm>
              <a:prstGeom prst="ellipse">
                <a:avLst/>
              </a:prstGeom>
              <a:gradFill rotWithShape="1">
                <a:gsLst>
                  <a:gs pos="0">
                    <a:srgbClr val="636869">
                      <a:alpha val="0"/>
                    </a:srgbClr>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spcBef>
                    <a:spcPct val="0"/>
                  </a:spcBef>
                  <a:buClrTx/>
                  <a:buSzTx/>
                  <a:buFontTx/>
                  <a:buNone/>
                </a:pPr>
                <a:endParaRPr lang="zh-CN" altLang="en-US" sz="1800">
                  <a:latin typeface="Arial" panose="020B0604020202020204" pitchFamily="34" charset="0"/>
                </a:endParaRPr>
              </a:p>
            </p:txBody>
          </p:sp>
        </p:grpSp>
      </p:grpSp>
      <p:grpSp>
        <p:nvGrpSpPr>
          <p:cNvPr id="20490" name="Group 79">
            <a:extLst>
              <a:ext uri="{FF2B5EF4-FFF2-40B4-BE49-F238E27FC236}">
                <a16:creationId xmlns:a16="http://schemas.microsoft.com/office/drawing/2014/main" id="{53784B0E-000F-4C73-A50C-4B7D57657403}"/>
              </a:ext>
            </a:extLst>
          </p:cNvPr>
          <p:cNvGrpSpPr>
            <a:grpSpLocks/>
          </p:cNvGrpSpPr>
          <p:nvPr/>
        </p:nvGrpSpPr>
        <p:grpSpPr bwMode="auto">
          <a:xfrm flipV="1">
            <a:off x="4284663" y="5589588"/>
            <a:ext cx="4579937" cy="69850"/>
            <a:chOff x="476" y="2277"/>
            <a:chExt cx="4763" cy="91"/>
          </a:xfrm>
        </p:grpSpPr>
        <p:sp>
          <p:nvSpPr>
            <p:cNvPr id="37916" name="Rectangle 80">
              <a:extLst>
                <a:ext uri="{FF2B5EF4-FFF2-40B4-BE49-F238E27FC236}">
                  <a16:creationId xmlns:a16="http://schemas.microsoft.com/office/drawing/2014/main" id="{47EB7F55-96C3-431A-BD41-480B1B090837}"/>
                </a:ext>
              </a:extLst>
            </p:cNvPr>
            <p:cNvSpPr>
              <a:spLocks noChangeArrowheads="1"/>
            </p:cNvSpPr>
            <p:nvPr/>
          </p:nvSpPr>
          <p:spPr bwMode="auto">
            <a:xfrm>
              <a:off x="476" y="2323"/>
              <a:ext cx="4763" cy="45"/>
            </a:xfrm>
            <a:prstGeom prst="rect">
              <a:avLst/>
            </a:prstGeom>
            <a:solidFill>
              <a:schemeClr val="folHlink"/>
            </a:solidFill>
            <a:ln w="9525">
              <a:miter lim="800000"/>
              <a:headEnd/>
              <a:tailEnd/>
            </a:ln>
            <a:scene3d>
              <a:camera prst="legacyObliqueTopRight"/>
              <a:lightRig rig="legacyFlat2" dir="t"/>
            </a:scene3d>
            <a:sp3d extrusionH="430200" prstMaterial="legacyMatte">
              <a:bevelT w="13500" h="13500" prst="angle"/>
              <a:bevelB w="13500" h="13500" prst="angle"/>
              <a:extrusionClr>
                <a:schemeClr val="folHlink"/>
              </a:extrusionClr>
              <a:contourClr>
                <a:schemeClr val="folHlink"/>
              </a:contourClr>
            </a:sp3d>
          </p:spPr>
          <p:txBody>
            <a:bodyPr wrap="none" anchor="ctr">
              <a:flatTx/>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spcBef>
                  <a:spcPct val="0"/>
                </a:spcBef>
                <a:buClrTx/>
                <a:buSzTx/>
                <a:buFontTx/>
                <a:buNone/>
              </a:pPr>
              <a:endParaRPr lang="zh-CN" altLang="en-US" sz="1800">
                <a:latin typeface="Arial" panose="020B0604020202020204" pitchFamily="34" charset="0"/>
              </a:endParaRPr>
            </a:p>
          </p:txBody>
        </p:sp>
        <p:sp>
          <p:nvSpPr>
            <p:cNvPr id="37917" name="AutoShape 81">
              <a:extLst>
                <a:ext uri="{FF2B5EF4-FFF2-40B4-BE49-F238E27FC236}">
                  <a16:creationId xmlns:a16="http://schemas.microsoft.com/office/drawing/2014/main" id="{8AF3C3A4-14CB-404B-86EF-2492F291D8D9}"/>
                </a:ext>
              </a:extLst>
            </p:cNvPr>
            <p:cNvSpPr>
              <a:spLocks noChangeArrowheads="1"/>
            </p:cNvSpPr>
            <p:nvPr/>
          </p:nvSpPr>
          <p:spPr bwMode="auto">
            <a:xfrm>
              <a:off x="531" y="2278"/>
              <a:ext cx="462" cy="44"/>
            </a:xfrm>
            <a:prstGeom prst="roundRect">
              <a:avLst>
                <a:gd name="adj" fmla="val 50000"/>
              </a:avLst>
            </a:prstGeom>
            <a:solidFill>
              <a:schemeClr val="accent2"/>
            </a:solidFill>
            <a:ln w="9525">
              <a:round/>
              <a:headEnd/>
              <a:tailEnd/>
            </a:ln>
            <a:scene3d>
              <a:camera prst="legacyObliqueTopRight"/>
              <a:lightRig rig="legacyFlat2" dir="t"/>
            </a:scene3d>
            <a:sp3d extrusionH="354000" prstMaterial="legacyMatte">
              <a:bevelT w="13500" h="13500" prst="angle"/>
              <a:bevelB w="13500" h="13500" prst="angle"/>
              <a:extrusionClr>
                <a:schemeClr val="accent2"/>
              </a:extrusionClr>
              <a:contourClr>
                <a:schemeClr val="accent2"/>
              </a:contourClr>
            </a:sp3d>
          </p:spPr>
          <p:txBody>
            <a:bodyPr wrap="none" anchor="ctr">
              <a:flatTx/>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spcBef>
                  <a:spcPct val="0"/>
                </a:spcBef>
                <a:buClrTx/>
                <a:buSzTx/>
                <a:buFontTx/>
                <a:buNone/>
              </a:pPr>
              <a:endParaRPr lang="zh-CN" altLang="en-US" sz="1800">
                <a:latin typeface="Arial" panose="020B0604020202020204" pitchFamily="34" charset="0"/>
              </a:endParaRPr>
            </a:p>
          </p:txBody>
        </p:sp>
        <p:sp>
          <p:nvSpPr>
            <p:cNvPr id="37918" name="AutoShape 82">
              <a:extLst>
                <a:ext uri="{FF2B5EF4-FFF2-40B4-BE49-F238E27FC236}">
                  <a16:creationId xmlns:a16="http://schemas.microsoft.com/office/drawing/2014/main" id="{99FFA42F-2B42-4CD1-90A2-5577ED977912}"/>
                </a:ext>
              </a:extLst>
            </p:cNvPr>
            <p:cNvSpPr>
              <a:spLocks noChangeArrowheads="1"/>
            </p:cNvSpPr>
            <p:nvPr/>
          </p:nvSpPr>
          <p:spPr bwMode="auto">
            <a:xfrm>
              <a:off x="4731" y="2277"/>
              <a:ext cx="458" cy="45"/>
            </a:xfrm>
            <a:prstGeom prst="roundRect">
              <a:avLst>
                <a:gd name="adj" fmla="val 50000"/>
              </a:avLst>
            </a:prstGeom>
            <a:solidFill>
              <a:schemeClr val="accent2"/>
            </a:solidFill>
            <a:ln w="9525">
              <a:round/>
              <a:headEnd/>
              <a:tailEnd/>
            </a:ln>
            <a:scene3d>
              <a:camera prst="legacyObliqueTopRight"/>
              <a:lightRig rig="legacyFlat2" dir="t"/>
            </a:scene3d>
            <a:sp3d extrusionH="354000" prstMaterial="legacyMatte">
              <a:bevelT w="13500" h="13500" prst="angle"/>
              <a:bevelB w="13500" h="13500" prst="angle"/>
              <a:extrusionClr>
                <a:schemeClr val="accent2"/>
              </a:extrusionClr>
              <a:contourClr>
                <a:schemeClr val="accent2"/>
              </a:contourClr>
            </a:sp3d>
          </p:spPr>
          <p:txBody>
            <a:bodyPr wrap="none" anchor="ctr">
              <a:flatTx/>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spcBef>
                  <a:spcPct val="0"/>
                </a:spcBef>
                <a:buClrTx/>
                <a:buSzTx/>
                <a:buFontTx/>
                <a:buNone/>
              </a:pPr>
              <a:endParaRPr lang="zh-CN" altLang="en-US" sz="1800">
                <a:latin typeface="Arial" panose="020B0604020202020204" pitchFamily="34" charset="0"/>
              </a:endParaRPr>
            </a:p>
          </p:txBody>
        </p:sp>
      </p:grpSp>
      <p:grpSp>
        <p:nvGrpSpPr>
          <p:cNvPr id="20491" name="Group 103">
            <a:extLst>
              <a:ext uri="{FF2B5EF4-FFF2-40B4-BE49-F238E27FC236}">
                <a16:creationId xmlns:a16="http://schemas.microsoft.com/office/drawing/2014/main" id="{24C956AA-4421-4D7A-B690-C258867367D3}"/>
              </a:ext>
            </a:extLst>
          </p:cNvPr>
          <p:cNvGrpSpPr>
            <a:grpSpLocks/>
          </p:cNvGrpSpPr>
          <p:nvPr/>
        </p:nvGrpSpPr>
        <p:grpSpPr bwMode="auto">
          <a:xfrm>
            <a:off x="4067175" y="4508500"/>
            <a:ext cx="1090613" cy="1106488"/>
            <a:chOff x="0" y="2840"/>
            <a:chExt cx="687" cy="697"/>
          </a:xfrm>
        </p:grpSpPr>
        <p:grpSp>
          <p:nvGrpSpPr>
            <p:cNvPr id="37910" name="Group 81">
              <a:extLst>
                <a:ext uri="{FF2B5EF4-FFF2-40B4-BE49-F238E27FC236}">
                  <a16:creationId xmlns:a16="http://schemas.microsoft.com/office/drawing/2014/main" id="{244751A0-C721-4F2B-ACFA-14D254C368D4}"/>
                </a:ext>
              </a:extLst>
            </p:cNvPr>
            <p:cNvGrpSpPr>
              <a:grpSpLocks/>
            </p:cNvGrpSpPr>
            <p:nvPr/>
          </p:nvGrpSpPr>
          <p:grpSpPr bwMode="auto">
            <a:xfrm>
              <a:off x="0" y="2840"/>
              <a:ext cx="687" cy="697"/>
              <a:chOff x="4166" y="1706"/>
              <a:chExt cx="1252" cy="1252"/>
            </a:xfrm>
          </p:grpSpPr>
          <p:sp>
            <p:nvSpPr>
              <p:cNvPr id="37912" name="Oval 82">
                <a:extLst>
                  <a:ext uri="{FF2B5EF4-FFF2-40B4-BE49-F238E27FC236}">
                    <a16:creationId xmlns:a16="http://schemas.microsoft.com/office/drawing/2014/main" id="{DE1F8C76-7585-4835-83FC-EA1B074D53D3}"/>
                  </a:ext>
                </a:extLst>
              </p:cNvPr>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lgn="r" eaLnBrk="1" hangingPunct="1">
                  <a:spcBef>
                    <a:spcPct val="0"/>
                  </a:spcBef>
                  <a:buClrTx/>
                  <a:buSzTx/>
                  <a:buFontTx/>
                  <a:buNone/>
                </a:pPr>
                <a:endParaRPr lang="zh-CN" altLang="zh-CN" sz="1800">
                  <a:latin typeface="Arial" panose="020B0604020202020204" pitchFamily="34" charset="0"/>
                </a:endParaRPr>
              </a:p>
            </p:txBody>
          </p:sp>
          <p:sp>
            <p:nvSpPr>
              <p:cNvPr id="37913" name="Oval 83">
                <a:extLst>
                  <a:ext uri="{FF2B5EF4-FFF2-40B4-BE49-F238E27FC236}">
                    <a16:creationId xmlns:a16="http://schemas.microsoft.com/office/drawing/2014/main" id="{D8616014-6DDB-4942-B5DB-FCB2EC4142B2}"/>
                  </a:ext>
                </a:extLst>
              </p:cNvPr>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lgn="r" eaLnBrk="1" hangingPunct="1">
                  <a:spcBef>
                    <a:spcPct val="0"/>
                  </a:spcBef>
                  <a:buClrTx/>
                  <a:buSzTx/>
                  <a:buFontTx/>
                  <a:buNone/>
                </a:pPr>
                <a:endParaRPr lang="zh-CN" altLang="zh-CN" sz="1800">
                  <a:latin typeface="Arial" panose="020B0604020202020204" pitchFamily="34" charset="0"/>
                </a:endParaRPr>
              </a:p>
            </p:txBody>
          </p:sp>
          <p:sp>
            <p:nvSpPr>
              <p:cNvPr id="37914" name="Oval 84">
                <a:extLst>
                  <a:ext uri="{FF2B5EF4-FFF2-40B4-BE49-F238E27FC236}">
                    <a16:creationId xmlns:a16="http://schemas.microsoft.com/office/drawing/2014/main" id="{F6658F6F-EA46-44C7-9D62-85C0D0CE1CEE}"/>
                  </a:ext>
                </a:extLst>
              </p:cNvPr>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lgn="r" eaLnBrk="1" hangingPunct="1">
                  <a:spcBef>
                    <a:spcPct val="0"/>
                  </a:spcBef>
                  <a:buClrTx/>
                  <a:buSzTx/>
                  <a:buFontTx/>
                  <a:buNone/>
                </a:pPr>
                <a:endParaRPr lang="zh-CN" altLang="zh-CN" sz="1800">
                  <a:latin typeface="Arial" panose="020B0604020202020204" pitchFamily="34" charset="0"/>
                </a:endParaRPr>
              </a:p>
            </p:txBody>
          </p:sp>
          <p:sp>
            <p:nvSpPr>
              <p:cNvPr id="37915" name="Oval 85">
                <a:extLst>
                  <a:ext uri="{FF2B5EF4-FFF2-40B4-BE49-F238E27FC236}">
                    <a16:creationId xmlns:a16="http://schemas.microsoft.com/office/drawing/2014/main" id="{DC0DF79E-2DA1-44B5-B99C-72FE2CBBF021}"/>
                  </a:ext>
                </a:extLst>
              </p:cNvPr>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lgn="r" eaLnBrk="1" hangingPunct="1">
                  <a:spcBef>
                    <a:spcPct val="0"/>
                  </a:spcBef>
                  <a:buClrTx/>
                  <a:buSzTx/>
                  <a:buFontTx/>
                  <a:buNone/>
                </a:pPr>
                <a:endParaRPr lang="zh-CN" altLang="zh-CN" sz="1800">
                  <a:latin typeface="Arial" panose="020B0604020202020204" pitchFamily="34" charset="0"/>
                </a:endParaRPr>
              </a:p>
            </p:txBody>
          </p:sp>
        </p:grpSp>
        <p:sp>
          <p:nvSpPr>
            <p:cNvPr id="37911" name="WordArt 100">
              <a:extLst>
                <a:ext uri="{FF2B5EF4-FFF2-40B4-BE49-F238E27FC236}">
                  <a16:creationId xmlns:a16="http://schemas.microsoft.com/office/drawing/2014/main" id="{51F8B788-2920-4BE3-873D-61D55E91C7FC}"/>
                </a:ext>
              </a:extLst>
            </p:cNvPr>
            <p:cNvSpPr>
              <a:spLocks noChangeArrowheads="1" noChangeShapeType="1" noTextEdit="1"/>
            </p:cNvSpPr>
            <p:nvPr/>
          </p:nvSpPr>
          <p:spPr bwMode="auto">
            <a:xfrm>
              <a:off x="113" y="3067"/>
              <a:ext cx="499" cy="272"/>
            </a:xfrm>
            <a:prstGeom prst="rect">
              <a:avLst/>
            </a:prstGeom>
          </p:spPr>
          <p:txBody>
            <a:bodyPr wrap="none" fromWordArt="1">
              <a:prstTxWarp prst="textCanDown">
                <a:avLst>
                  <a:gd name="adj" fmla="val 33333"/>
                </a:avLst>
              </a:prstTxWarp>
            </a:bodyPr>
            <a:lstStyle/>
            <a:p>
              <a:pPr algn="ctr"/>
              <a:r>
                <a:rPr lang="zh-CN" altLang="en-US" sz="2400" b="1" kern="10">
                  <a:ln w="9525">
                    <a:solidFill>
                      <a:srgbClr val="000000"/>
                    </a:solidFill>
                    <a:round/>
                    <a:headEnd/>
                    <a:tailEnd/>
                  </a:ln>
                  <a:solidFill>
                    <a:srgbClr val="000000"/>
                  </a:solidFill>
                  <a:latin typeface="黑体" panose="02010609060101010101" pitchFamily="49" charset="-122"/>
                  <a:ea typeface="黑体" panose="02010609060101010101" pitchFamily="49" charset="-122"/>
                </a:rPr>
                <a:t>业务</a:t>
              </a:r>
            </a:p>
          </p:txBody>
        </p:sp>
      </p:grpSp>
      <p:grpSp>
        <p:nvGrpSpPr>
          <p:cNvPr id="20492" name="Group 102">
            <a:extLst>
              <a:ext uri="{FF2B5EF4-FFF2-40B4-BE49-F238E27FC236}">
                <a16:creationId xmlns:a16="http://schemas.microsoft.com/office/drawing/2014/main" id="{BFE7530E-4E2B-4AD5-9A4B-49C3C0506383}"/>
              </a:ext>
            </a:extLst>
          </p:cNvPr>
          <p:cNvGrpSpPr>
            <a:grpSpLocks/>
          </p:cNvGrpSpPr>
          <p:nvPr/>
        </p:nvGrpSpPr>
        <p:grpSpPr bwMode="auto">
          <a:xfrm>
            <a:off x="8053388" y="4508500"/>
            <a:ext cx="1090612" cy="1106488"/>
            <a:chOff x="2562" y="2795"/>
            <a:chExt cx="687" cy="697"/>
          </a:xfrm>
        </p:grpSpPr>
        <p:grpSp>
          <p:nvGrpSpPr>
            <p:cNvPr id="37904" name="Group 81">
              <a:extLst>
                <a:ext uri="{FF2B5EF4-FFF2-40B4-BE49-F238E27FC236}">
                  <a16:creationId xmlns:a16="http://schemas.microsoft.com/office/drawing/2014/main" id="{D08C43F6-7374-4A1F-827A-0D22DDE99F07}"/>
                </a:ext>
              </a:extLst>
            </p:cNvPr>
            <p:cNvGrpSpPr>
              <a:grpSpLocks/>
            </p:cNvGrpSpPr>
            <p:nvPr/>
          </p:nvGrpSpPr>
          <p:grpSpPr bwMode="auto">
            <a:xfrm>
              <a:off x="2562" y="2795"/>
              <a:ext cx="687" cy="697"/>
              <a:chOff x="4166" y="1706"/>
              <a:chExt cx="1252" cy="1252"/>
            </a:xfrm>
          </p:grpSpPr>
          <p:sp>
            <p:nvSpPr>
              <p:cNvPr id="7" name="Oval 82">
                <a:extLst>
                  <a:ext uri="{FF2B5EF4-FFF2-40B4-BE49-F238E27FC236}">
                    <a16:creationId xmlns:a16="http://schemas.microsoft.com/office/drawing/2014/main" id="{AA6DBE75-740B-484B-82E6-ED4DAFE7547B}"/>
                  </a:ext>
                </a:extLst>
              </p:cNvPr>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lgn="r" eaLnBrk="1" hangingPunct="1">
                  <a:spcBef>
                    <a:spcPct val="0"/>
                  </a:spcBef>
                  <a:buClrTx/>
                  <a:buSzTx/>
                  <a:buFontTx/>
                  <a:buNone/>
                </a:pPr>
                <a:endParaRPr lang="zh-CN" altLang="zh-CN" sz="1800">
                  <a:latin typeface="Arial" panose="020B0604020202020204" pitchFamily="34" charset="0"/>
                </a:endParaRPr>
              </a:p>
            </p:txBody>
          </p:sp>
          <p:sp>
            <p:nvSpPr>
              <p:cNvPr id="37907" name="Oval 83">
                <a:extLst>
                  <a:ext uri="{FF2B5EF4-FFF2-40B4-BE49-F238E27FC236}">
                    <a16:creationId xmlns:a16="http://schemas.microsoft.com/office/drawing/2014/main" id="{6D7FFA45-C632-4BDB-8BE6-015356779121}"/>
                  </a:ext>
                </a:extLst>
              </p:cNvPr>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lgn="r" eaLnBrk="1" hangingPunct="1">
                  <a:spcBef>
                    <a:spcPct val="0"/>
                  </a:spcBef>
                  <a:buClrTx/>
                  <a:buSzTx/>
                  <a:buFontTx/>
                  <a:buNone/>
                </a:pPr>
                <a:endParaRPr lang="zh-CN" altLang="zh-CN" sz="1800">
                  <a:latin typeface="Arial" panose="020B0604020202020204" pitchFamily="34" charset="0"/>
                </a:endParaRPr>
              </a:p>
            </p:txBody>
          </p:sp>
          <p:sp>
            <p:nvSpPr>
              <p:cNvPr id="37908" name="Oval 84">
                <a:extLst>
                  <a:ext uri="{FF2B5EF4-FFF2-40B4-BE49-F238E27FC236}">
                    <a16:creationId xmlns:a16="http://schemas.microsoft.com/office/drawing/2014/main" id="{81A01DEE-4351-4D19-8330-2ABC162DF6AC}"/>
                  </a:ext>
                </a:extLst>
              </p:cNvPr>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lgn="r" eaLnBrk="1" hangingPunct="1">
                  <a:spcBef>
                    <a:spcPct val="0"/>
                  </a:spcBef>
                  <a:buClrTx/>
                  <a:buSzTx/>
                  <a:buFontTx/>
                  <a:buNone/>
                </a:pPr>
                <a:endParaRPr lang="zh-CN" altLang="zh-CN" sz="1800">
                  <a:latin typeface="Arial" panose="020B0604020202020204" pitchFamily="34" charset="0"/>
                </a:endParaRPr>
              </a:p>
            </p:txBody>
          </p:sp>
          <p:sp>
            <p:nvSpPr>
              <p:cNvPr id="37909" name="Oval 85">
                <a:extLst>
                  <a:ext uri="{FF2B5EF4-FFF2-40B4-BE49-F238E27FC236}">
                    <a16:creationId xmlns:a16="http://schemas.microsoft.com/office/drawing/2014/main" id="{CE4E70EF-1864-49A2-9B03-961B2E71569A}"/>
                  </a:ext>
                </a:extLst>
              </p:cNvPr>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lgn="r" eaLnBrk="1" hangingPunct="1">
                  <a:spcBef>
                    <a:spcPct val="0"/>
                  </a:spcBef>
                  <a:buClrTx/>
                  <a:buSzTx/>
                  <a:buFontTx/>
                  <a:buNone/>
                </a:pPr>
                <a:endParaRPr lang="zh-CN" altLang="zh-CN" sz="1800">
                  <a:latin typeface="Arial" panose="020B0604020202020204" pitchFamily="34" charset="0"/>
                </a:endParaRPr>
              </a:p>
            </p:txBody>
          </p:sp>
        </p:grpSp>
        <p:sp>
          <p:nvSpPr>
            <p:cNvPr id="37905" name="WordArt 101">
              <a:extLst>
                <a:ext uri="{FF2B5EF4-FFF2-40B4-BE49-F238E27FC236}">
                  <a16:creationId xmlns:a16="http://schemas.microsoft.com/office/drawing/2014/main" id="{733E6302-FED2-43BD-A16E-5F0BC391B4AA}"/>
                </a:ext>
              </a:extLst>
            </p:cNvPr>
            <p:cNvSpPr>
              <a:spLocks noChangeArrowheads="1" noChangeShapeType="1" noTextEdit="1"/>
            </p:cNvSpPr>
            <p:nvPr/>
          </p:nvSpPr>
          <p:spPr bwMode="auto">
            <a:xfrm>
              <a:off x="2699" y="3022"/>
              <a:ext cx="420" cy="317"/>
            </a:xfrm>
            <a:prstGeom prst="rect">
              <a:avLst/>
            </a:prstGeom>
          </p:spPr>
          <p:txBody>
            <a:bodyPr wrap="none" fromWordArt="1">
              <a:prstTxWarp prst="textCanDown">
                <a:avLst>
                  <a:gd name="adj" fmla="val 33333"/>
                </a:avLst>
              </a:prstTxWarp>
            </a:bodyPr>
            <a:lstStyle/>
            <a:p>
              <a:pPr algn="ctr"/>
              <a:r>
                <a:rPr lang="zh-CN" altLang="en-US" sz="2400" b="1" kern="10">
                  <a:ln w="9525">
                    <a:solidFill>
                      <a:srgbClr val="000000"/>
                    </a:solidFill>
                    <a:round/>
                    <a:headEnd/>
                    <a:tailEnd/>
                  </a:ln>
                  <a:solidFill>
                    <a:srgbClr val="000000"/>
                  </a:solidFill>
                  <a:latin typeface="黑体" panose="02010609060101010101" pitchFamily="49" charset="-122"/>
                  <a:ea typeface="黑体" panose="02010609060101010101" pitchFamily="49" charset="-122"/>
                </a:rPr>
                <a:t>安全</a:t>
              </a:r>
            </a:p>
          </p:txBody>
        </p:sp>
      </p:grpSp>
      <p:grpSp>
        <p:nvGrpSpPr>
          <p:cNvPr id="19" name="Group 107">
            <a:extLst>
              <a:ext uri="{FF2B5EF4-FFF2-40B4-BE49-F238E27FC236}">
                <a16:creationId xmlns:a16="http://schemas.microsoft.com/office/drawing/2014/main" id="{D65C0F16-300D-4638-912B-AF36400DAE86}"/>
              </a:ext>
            </a:extLst>
          </p:cNvPr>
          <p:cNvGrpSpPr>
            <a:grpSpLocks/>
          </p:cNvGrpSpPr>
          <p:nvPr/>
        </p:nvGrpSpPr>
        <p:grpSpPr bwMode="auto">
          <a:xfrm>
            <a:off x="1619250" y="1052513"/>
            <a:ext cx="6408738" cy="1439862"/>
            <a:chOff x="1020" y="663"/>
            <a:chExt cx="4037" cy="907"/>
          </a:xfrm>
          <a:solidFill>
            <a:srgbClr val="FFC000"/>
          </a:solidFill>
        </p:grpSpPr>
        <p:sp>
          <p:nvSpPr>
            <p:cNvPr id="72769" name="AutoShape 65">
              <a:extLst>
                <a:ext uri="{FF2B5EF4-FFF2-40B4-BE49-F238E27FC236}">
                  <a16:creationId xmlns:a16="http://schemas.microsoft.com/office/drawing/2014/main" id="{5C0A670E-332D-4841-90B6-E95D7851A20F}"/>
                </a:ext>
              </a:extLst>
            </p:cNvPr>
            <p:cNvSpPr>
              <a:spLocks noChangeArrowheads="1"/>
            </p:cNvSpPr>
            <p:nvPr/>
          </p:nvSpPr>
          <p:spPr bwMode="gray">
            <a:xfrm>
              <a:off x="1020" y="663"/>
              <a:ext cx="4037" cy="907"/>
            </a:xfrm>
            <a:prstGeom prst="homePlate">
              <a:avLst>
                <a:gd name="adj" fmla="val 90255"/>
              </a:avLst>
            </a:prstGeom>
            <a:grpFill/>
            <a:ln w="28575" algn="ctr">
              <a:solidFill>
                <a:srgbClr val="F8F8F8"/>
              </a:solidFill>
              <a:miter lim="800000"/>
              <a:headEnd/>
              <a:tailEnd/>
            </a:ln>
            <a:effectLst>
              <a:outerShdw dist="107763" dir="2700000" algn="ctr" rotWithShape="0">
                <a:srgbClr val="000000">
                  <a:alpha val="50000"/>
                </a:srgbClr>
              </a:outerShdw>
            </a:effectLst>
          </p:spPr>
          <p:txBody>
            <a:bodyPr wrap="none" anchor="ctr"/>
            <a:lstStyle/>
            <a:p>
              <a:pPr>
                <a:defRPr/>
              </a:pPr>
              <a:endParaRPr lang="zh-CN" altLang="en-US" dirty="0">
                <a:latin typeface="Arial" charset="0"/>
                <a:ea typeface="黑体" pitchFamily="49" charset="-122"/>
              </a:endParaRPr>
            </a:p>
          </p:txBody>
        </p:sp>
        <p:sp>
          <p:nvSpPr>
            <p:cNvPr id="72808" name="Text Box 104">
              <a:extLst>
                <a:ext uri="{FF2B5EF4-FFF2-40B4-BE49-F238E27FC236}">
                  <a16:creationId xmlns:a16="http://schemas.microsoft.com/office/drawing/2014/main" id="{8456259B-4543-4817-BC81-72CE6C96E427}"/>
                </a:ext>
              </a:extLst>
            </p:cNvPr>
            <p:cNvSpPr txBox="1">
              <a:spLocks noChangeArrowheads="1"/>
            </p:cNvSpPr>
            <p:nvPr/>
          </p:nvSpPr>
          <p:spPr bwMode="auto">
            <a:xfrm>
              <a:off x="1063" y="708"/>
              <a:ext cx="349" cy="816"/>
            </a:xfrm>
            <a:prstGeom prst="rect">
              <a:avLst/>
            </a:prstGeom>
            <a:grpFill/>
            <a:ln w="9525">
              <a:noFill/>
              <a:miter lim="800000"/>
              <a:headEnd/>
              <a:tailEnd/>
            </a:ln>
            <a:effectLst/>
          </p:spPr>
          <p:txBody>
            <a:bodyPr vert="eaVert">
              <a:spAutoFit/>
            </a:bodyPr>
            <a:lstStyle/>
            <a:p>
              <a:pPr>
                <a:spcBef>
                  <a:spcPct val="50000"/>
                </a:spcBef>
                <a:defRPr/>
              </a:pPr>
              <a:r>
                <a:rPr lang="zh-CN" altLang="en-US" sz="2400" b="1" dirty="0">
                  <a:solidFill>
                    <a:schemeClr val="bg1"/>
                  </a:solidFill>
                  <a:effectLst>
                    <a:outerShdw blurRad="38100" dist="38100" dir="2700000" algn="tl">
                      <a:srgbClr val="C0C0C0"/>
                    </a:outerShdw>
                  </a:effectLst>
                  <a:latin typeface="Arial" charset="0"/>
                  <a:ea typeface="黑体" pitchFamily="49" charset="-122"/>
                </a:rPr>
                <a:t>资金运行</a:t>
              </a:r>
            </a:p>
          </p:txBody>
        </p:sp>
        <p:sp>
          <p:nvSpPr>
            <p:cNvPr id="37906" name="Text Box 105">
              <a:extLst>
                <a:ext uri="{FF2B5EF4-FFF2-40B4-BE49-F238E27FC236}">
                  <a16:creationId xmlns:a16="http://schemas.microsoft.com/office/drawing/2014/main" id="{F04BECD0-864D-4206-AA65-2745B099B3BB}"/>
                </a:ext>
              </a:extLst>
            </p:cNvPr>
            <p:cNvSpPr txBox="1">
              <a:spLocks noChangeArrowheads="1"/>
            </p:cNvSpPr>
            <p:nvPr/>
          </p:nvSpPr>
          <p:spPr bwMode="auto">
            <a:xfrm>
              <a:off x="1610" y="845"/>
              <a:ext cx="2585" cy="583"/>
            </a:xfrm>
            <a:prstGeom prst="rect">
              <a:avLst/>
            </a:prstGeom>
            <a:grpFill/>
            <a:ln w="9525">
              <a:solidFill>
                <a:schemeClr val="bg1"/>
              </a:solidFill>
              <a:miter lim="800000"/>
              <a:headEnd/>
              <a:tailEnd/>
            </a:ln>
            <a:extLst/>
          </p:spPr>
          <p:txBody>
            <a:bodyPr>
              <a:spAutoFit/>
            </a:bodyPr>
            <a:lstStyle>
              <a:lvl1pPr>
                <a:spcBef>
                  <a:spcPct val="20000"/>
                </a:spcBef>
                <a:buClr>
                  <a:schemeClr val="tx2"/>
                </a:buClr>
                <a:buSzPct val="50000"/>
                <a:buFont typeface="Wingdings 2" pitchFamily="18" charset="2"/>
                <a:buChar char="ß"/>
                <a:defRPr sz="3200">
                  <a:solidFill>
                    <a:schemeClr val="tx1"/>
                  </a:solidFill>
                  <a:latin typeface="Franklin Gothic Book"/>
                  <a:ea typeface="黑体" pitchFamily="49" charset="-122"/>
                </a:defRPr>
              </a:lvl1pPr>
              <a:lvl2pPr marL="742950" indent="-285750">
                <a:spcBef>
                  <a:spcPct val="20000"/>
                </a:spcBef>
                <a:buClr>
                  <a:schemeClr val="tx2"/>
                </a:buClr>
                <a:buSzPct val="50000"/>
                <a:buFont typeface="Wingdings 2" pitchFamily="18" charset="2"/>
                <a:buChar char="Þ"/>
                <a:defRPr sz="2800">
                  <a:solidFill>
                    <a:schemeClr val="tx1"/>
                  </a:solidFill>
                  <a:latin typeface="Franklin Gothic Book"/>
                  <a:ea typeface="黑体" pitchFamily="49" charset="-122"/>
                </a:defRPr>
              </a:lvl2pPr>
              <a:lvl3pPr marL="1143000" indent="-228600">
                <a:spcBef>
                  <a:spcPct val="20000"/>
                </a:spcBef>
                <a:buClr>
                  <a:schemeClr val="tx2"/>
                </a:buClr>
                <a:buSzPct val="50000"/>
                <a:buFont typeface="Wingdings 2" pitchFamily="18" charset="2"/>
                <a:buChar char=""/>
                <a:defRPr sz="2400">
                  <a:solidFill>
                    <a:schemeClr val="tx1"/>
                  </a:solidFill>
                  <a:latin typeface="Franklin Gothic Book"/>
                  <a:ea typeface="黑体" pitchFamily="49" charset="-122"/>
                </a:defRPr>
              </a:lvl3pPr>
              <a:lvl4pPr marL="1600200" indent="-228600">
                <a:spcBef>
                  <a:spcPct val="20000"/>
                </a:spcBef>
                <a:buClr>
                  <a:schemeClr val="tx2"/>
                </a:buClr>
                <a:buSzPct val="50000"/>
                <a:buFont typeface="Wingdings 2" pitchFamily="18" charset="2"/>
                <a:buChar char=""/>
                <a:defRPr sz="2000">
                  <a:solidFill>
                    <a:schemeClr val="tx1"/>
                  </a:solidFill>
                  <a:latin typeface="Franklin Gothic Book"/>
                  <a:ea typeface="黑体" pitchFamily="49" charset="-122"/>
                </a:defRPr>
              </a:lvl4pPr>
              <a:lvl5pPr marL="2057400" indent="-228600">
                <a:spcBef>
                  <a:spcPct val="20000"/>
                </a:spcBef>
                <a:buClr>
                  <a:schemeClr val="tx2"/>
                </a:buClr>
                <a:buSzPct val="50000"/>
                <a:buFont typeface="Wingdings 2" pitchFamily="18" charset="2"/>
                <a:buChar char=""/>
                <a:defRPr sz="2000">
                  <a:solidFill>
                    <a:schemeClr val="tx1"/>
                  </a:solidFill>
                  <a:latin typeface="Franklin Gothic Book"/>
                  <a:ea typeface="黑体" pitchFamily="49" charset="-122"/>
                </a:defRPr>
              </a:lvl5pPr>
              <a:lvl6pPr marL="2514600" indent="-228600" fontAlgn="base">
                <a:spcBef>
                  <a:spcPct val="20000"/>
                </a:spcBef>
                <a:spcAft>
                  <a:spcPct val="0"/>
                </a:spcAft>
                <a:buClr>
                  <a:schemeClr val="tx2"/>
                </a:buClr>
                <a:buSzPct val="50000"/>
                <a:buFont typeface="Wingdings 2" pitchFamily="18" charset="2"/>
                <a:buChar char=""/>
                <a:defRPr sz="2000">
                  <a:solidFill>
                    <a:schemeClr val="tx1"/>
                  </a:solidFill>
                  <a:latin typeface="Franklin Gothic Book"/>
                  <a:ea typeface="黑体" pitchFamily="49" charset="-122"/>
                </a:defRPr>
              </a:lvl6pPr>
              <a:lvl7pPr marL="2971800" indent="-228600" fontAlgn="base">
                <a:spcBef>
                  <a:spcPct val="20000"/>
                </a:spcBef>
                <a:spcAft>
                  <a:spcPct val="0"/>
                </a:spcAft>
                <a:buClr>
                  <a:schemeClr val="tx2"/>
                </a:buClr>
                <a:buSzPct val="50000"/>
                <a:buFont typeface="Wingdings 2" pitchFamily="18" charset="2"/>
                <a:buChar char=""/>
                <a:defRPr sz="2000">
                  <a:solidFill>
                    <a:schemeClr val="tx1"/>
                  </a:solidFill>
                  <a:latin typeface="Franklin Gothic Book"/>
                  <a:ea typeface="黑体" pitchFamily="49" charset="-122"/>
                </a:defRPr>
              </a:lvl7pPr>
              <a:lvl8pPr marL="3429000" indent="-228600" fontAlgn="base">
                <a:spcBef>
                  <a:spcPct val="20000"/>
                </a:spcBef>
                <a:spcAft>
                  <a:spcPct val="0"/>
                </a:spcAft>
                <a:buClr>
                  <a:schemeClr val="tx2"/>
                </a:buClr>
                <a:buSzPct val="50000"/>
                <a:buFont typeface="Wingdings 2" pitchFamily="18" charset="2"/>
                <a:buChar char=""/>
                <a:defRPr sz="2000">
                  <a:solidFill>
                    <a:schemeClr val="tx1"/>
                  </a:solidFill>
                  <a:latin typeface="Franklin Gothic Book"/>
                  <a:ea typeface="黑体" pitchFamily="49" charset="-122"/>
                </a:defRPr>
              </a:lvl8pPr>
              <a:lvl9pPr marL="3886200" indent="-228600" fontAlgn="base">
                <a:spcBef>
                  <a:spcPct val="20000"/>
                </a:spcBef>
                <a:spcAft>
                  <a:spcPct val="0"/>
                </a:spcAft>
                <a:buClr>
                  <a:schemeClr val="tx2"/>
                </a:buClr>
                <a:buSzPct val="50000"/>
                <a:buFont typeface="Wingdings 2" pitchFamily="18" charset="2"/>
                <a:buChar char=""/>
                <a:defRPr sz="2000">
                  <a:solidFill>
                    <a:schemeClr val="tx1"/>
                  </a:solidFill>
                  <a:latin typeface="Franklin Gothic Book"/>
                  <a:ea typeface="黑体" pitchFamily="49" charset="-122"/>
                </a:defRPr>
              </a:lvl9pPr>
            </a:lstStyle>
            <a:p>
              <a:pPr>
                <a:spcBef>
                  <a:spcPct val="50000"/>
                </a:spcBef>
                <a:buClrTx/>
                <a:buSzTx/>
                <a:buFontTx/>
                <a:buNone/>
                <a:defRPr/>
              </a:pPr>
              <a:r>
                <a:rPr lang="zh-CN" altLang="en-US" sz="1800" b="1" dirty="0">
                  <a:solidFill>
                    <a:schemeClr val="bg1"/>
                  </a:solidFill>
                  <a:latin typeface="Arial" pitchFamily="34" charset="0"/>
                </a:rPr>
                <a:t>确保资金安全不仅要贯穿整个非税收入资金运行全过程，还应注重主要风险来源和风险点控制。</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2706"/>
                                        </p:tgtEl>
                                        <p:attrNameLst>
                                          <p:attrName>style.visibility</p:attrName>
                                        </p:attrNameLst>
                                      </p:cBhvr>
                                      <p:to>
                                        <p:strVal val="visible"/>
                                      </p:to>
                                    </p:set>
                                    <p:animEffect transition="in" filter="wipe(down)">
                                      <p:cBhvr>
                                        <p:cTn id="7" dur="1000"/>
                                        <p:tgtEl>
                                          <p:spTgt spid="72706"/>
                                        </p:tgtEl>
                                      </p:cBhvr>
                                    </p:animEffect>
                                  </p:childTnLst>
                                </p:cTn>
                              </p:par>
                            </p:childTnLst>
                          </p:cTn>
                        </p:par>
                        <p:par>
                          <p:cTn id="8" fill="hold" nodeType="afterGroup">
                            <p:stCondLst>
                              <p:cond delay="1000"/>
                            </p:stCondLst>
                            <p:childTnLst>
                              <p:par>
                                <p:cTn id="9" presetID="42" presetClass="entr" presetSubtype="0" fill="hold" nodeType="afterEffect">
                                  <p:stCondLst>
                                    <p:cond delay="0"/>
                                  </p:stCondLst>
                                  <p:childTnLst>
                                    <p:set>
                                      <p:cBhvr>
                                        <p:cTn id="10" dur="1" fill="hold">
                                          <p:stCondLst>
                                            <p:cond delay="0"/>
                                          </p:stCondLst>
                                        </p:cTn>
                                        <p:tgtEl>
                                          <p:spTgt spid="20489"/>
                                        </p:tgtEl>
                                        <p:attrNameLst>
                                          <p:attrName>style.visibility</p:attrName>
                                        </p:attrNameLst>
                                      </p:cBhvr>
                                      <p:to>
                                        <p:strVal val="visible"/>
                                      </p:to>
                                    </p:set>
                                    <p:animEffect transition="in" filter="fade">
                                      <p:cBhvr>
                                        <p:cTn id="11" dur="1000"/>
                                        <p:tgtEl>
                                          <p:spTgt spid="20489"/>
                                        </p:tgtEl>
                                      </p:cBhvr>
                                    </p:animEffect>
                                    <p:anim calcmode="lin" valueType="num">
                                      <p:cBhvr>
                                        <p:cTn id="12" dur="1000" fill="hold"/>
                                        <p:tgtEl>
                                          <p:spTgt spid="20489"/>
                                        </p:tgtEl>
                                        <p:attrNameLst>
                                          <p:attrName>ppt_x</p:attrName>
                                        </p:attrNameLst>
                                      </p:cBhvr>
                                      <p:tavLst>
                                        <p:tav tm="0">
                                          <p:val>
                                            <p:strVal val="#ppt_x"/>
                                          </p:val>
                                        </p:tav>
                                        <p:tav tm="100000">
                                          <p:val>
                                            <p:strVal val="#ppt_x"/>
                                          </p:val>
                                        </p:tav>
                                      </p:tavLst>
                                    </p:anim>
                                    <p:anim calcmode="lin" valueType="num">
                                      <p:cBhvr>
                                        <p:cTn id="13" dur="1000" fill="hold"/>
                                        <p:tgtEl>
                                          <p:spTgt spid="20489"/>
                                        </p:tgtEl>
                                        <p:attrNameLst>
                                          <p:attrName>ppt_y</p:attrName>
                                        </p:attrNameLst>
                                      </p:cBhvr>
                                      <p:tavLst>
                                        <p:tav tm="0">
                                          <p:val>
                                            <p:strVal val="#ppt_y+.1"/>
                                          </p:val>
                                        </p:tav>
                                        <p:tav tm="100000">
                                          <p:val>
                                            <p:strVal val="#ppt_y"/>
                                          </p:val>
                                        </p:tav>
                                      </p:tavLst>
                                    </p:anim>
                                  </p:childTnLst>
                                </p:cTn>
                              </p:par>
                              <p:par>
                                <p:cTn id="14" presetID="2" presetClass="entr" presetSubtype="1" fill="hold" nodeType="withEffect">
                                  <p:stCondLst>
                                    <p:cond delay="0"/>
                                  </p:stCondLst>
                                  <p:childTnLst>
                                    <p:set>
                                      <p:cBhvr>
                                        <p:cTn id="15" dur="1" fill="hold">
                                          <p:stCondLst>
                                            <p:cond delay="0"/>
                                          </p:stCondLst>
                                        </p:cTn>
                                        <p:tgtEl>
                                          <p:spTgt spid="20490"/>
                                        </p:tgtEl>
                                        <p:attrNameLst>
                                          <p:attrName>style.visibility</p:attrName>
                                        </p:attrNameLst>
                                      </p:cBhvr>
                                      <p:to>
                                        <p:strVal val="visible"/>
                                      </p:to>
                                    </p:set>
                                    <p:anim calcmode="lin" valueType="num">
                                      <p:cBhvr additive="base">
                                        <p:cTn id="16" dur="500" fill="hold"/>
                                        <p:tgtEl>
                                          <p:spTgt spid="20490"/>
                                        </p:tgtEl>
                                        <p:attrNameLst>
                                          <p:attrName>ppt_x</p:attrName>
                                        </p:attrNameLst>
                                      </p:cBhvr>
                                      <p:tavLst>
                                        <p:tav tm="0">
                                          <p:val>
                                            <p:strVal val="#ppt_x"/>
                                          </p:val>
                                        </p:tav>
                                        <p:tav tm="100000">
                                          <p:val>
                                            <p:strVal val="#ppt_x"/>
                                          </p:val>
                                        </p:tav>
                                      </p:tavLst>
                                    </p:anim>
                                    <p:anim calcmode="lin" valueType="num">
                                      <p:cBhvr additive="base">
                                        <p:cTn id="17" dur="500" fill="hold"/>
                                        <p:tgtEl>
                                          <p:spTgt spid="20490"/>
                                        </p:tgtEl>
                                        <p:attrNameLst>
                                          <p:attrName>ppt_y</p:attrName>
                                        </p:attrNameLst>
                                      </p:cBhvr>
                                      <p:tavLst>
                                        <p:tav tm="0">
                                          <p:val>
                                            <p:strVal val="0-#ppt_h/2"/>
                                          </p:val>
                                        </p:tav>
                                        <p:tav tm="100000">
                                          <p:val>
                                            <p:strVal val="#ppt_y"/>
                                          </p:val>
                                        </p:tav>
                                      </p:tavLst>
                                    </p:anim>
                                  </p:childTnLst>
                                </p:cTn>
                              </p:par>
                            </p:childTnLst>
                          </p:cTn>
                        </p:par>
                        <p:par>
                          <p:cTn id="18" fill="hold" nodeType="afterGroup">
                            <p:stCondLst>
                              <p:cond delay="2000"/>
                            </p:stCondLst>
                            <p:childTnLst>
                              <p:par>
                                <p:cTn id="19" presetID="2" presetClass="entr" presetSubtype="1" fill="hold" nodeType="afterEffect">
                                  <p:stCondLst>
                                    <p:cond delay="0"/>
                                  </p:stCondLst>
                                  <p:childTnLst>
                                    <p:set>
                                      <p:cBhvr>
                                        <p:cTn id="20" dur="1" fill="hold">
                                          <p:stCondLst>
                                            <p:cond delay="0"/>
                                          </p:stCondLst>
                                        </p:cTn>
                                        <p:tgtEl>
                                          <p:spTgt spid="20491"/>
                                        </p:tgtEl>
                                        <p:attrNameLst>
                                          <p:attrName>style.visibility</p:attrName>
                                        </p:attrNameLst>
                                      </p:cBhvr>
                                      <p:to>
                                        <p:strVal val="visible"/>
                                      </p:to>
                                    </p:set>
                                    <p:anim calcmode="lin" valueType="num">
                                      <p:cBhvr additive="base">
                                        <p:cTn id="21" dur="1000" fill="hold"/>
                                        <p:tgtEl>
                                          <p:spTgt spid="20491"/>
                                        </p:tgtEl>
                                        <p:attrNameLst>
                                          <p:attrName>ppt_x</p:attrName>
                                        </p:attrNameLst>
                                      </p:cBhvr>
                                      <p:tavLst>
                                        <p:tav tm="0">
                                          <p:val>
                                            <p:strVal val="#ppt_x"/>
                                          </p:val>
                                        </p:tav>
                                        <p:tav tm="100000">
                                          <p:val>
                                            <p:strVal val="#ppt_x"/>
                                          </p:val>
                                        </p:tav>
                                      </p:tavLst>
                                    </p:anim>
                                    <p:anim calcmode="lin" valueType="num">
                                      <p:cBhvr additive="base">
                                        <p:cTn id="22" dur="1000" fill="hold"/>
                                        <p:tgtEl>
                                          <p:spTgt spid="20491"/>
                                        </p:tgtEl>
                                        <p:attrNameLst>
                                          <p:attrName>ppt_y</p:attrName>
                                        </p:attrNameLst>
                                      </p:cBhvr>
                                      <p:tavLst>
                                        <p:tav tm="0">
                                          <p:val>
                                            <p:strVal val="0-#ppt_h/2"/>
                                          </p:val>
                                        </p:tav>
                                        <p:tav tm="100000">
                                          <p:val>
                                            <p:strVal val="#ppt_y"/>
                                          </p:val>
                                        </p:tav>
                                      </p:tavLst>
                                    </p:anim>
                                  </p:childTnLst>
                                </p:cTn>
                              </p:par>
                              <p:par>
                                <p:cTn id="23" presetID="2" presetClass="entr" presetSubtype="1" fill="hold" nodeType="withEffect">
                                  <p:stCondLst>
                                    <p:cond delay="0"/>
                                  </p:stCondLst>
                                  <p:childTnLst>
                                    <p:set>
                                      <p:cBhvr>
                                        <p:cTn id="24" dur="1" fill="hold">
                                          <p:stCondLst>
                                            <p:cond delay="0"/>
                                          </p:stCondLst>
                                        </p:cTn>
                                        <p:tgtEl>
                                          <p:spTgt spid="20492"/>
                                        </p:tgtEl>
                                        <p:attrNameLst>
                                          <p:attrName>style.visibility</p:attrName>
                                        </p:attrNameLst>
                                      </p:cBhvr>
                                      <p:to>
                                        <p:strVal val="visible"/>
                                      </p:to>
                                    </p:set>
                                    <p:anim calcmode="lin" valueType="num">
                                      <p:cBhvr additive="base">
                                        <p:cTn id="25" dur="1000" fill="hold"/>
                                        <p:tgtEl>
                                          <p:spTgt spid="20492"/>
                                        </p:tgtEl>
                                        <p:attrNameLst>
                                          <p:attrName>ppt_x</p:attrName>
                                        </p:attrNameLst>
                                      </p:cBhvr>
                                      <p:tavLst>
                                        <p:tav tm="0">
                                          <p:val>
                                            <p:strVal val="#ppt_x"/>
                                          </p:val>
                                        </p:tav>
                                        <p:tav tm="100000">
                                          <p:val>
                                            <p:strVal val="#ppt_x"/>
                                          </p:val>
                                        </p:tav>
                                      </p:tavLst>
                                    </p:anim>
                                    <p:anim calcmode="lin" valueType="num">
                                      <p:cBhvr additive="base">
                                        <p:cTn id="26" dur="1000" fill="hold"/>
                                        <p:tgtEl>
                                          <p:spTgt spid="20492"/>
                                        </p:tgtEl>
                                        <p:attrNameLst>
                                          <p:attrName>ppt_y</p:attrName>
                                        </p:attrNameLst>
                                      </p:cBhvr>
                                      <p:tavLst>
                                        <p:tav tm="0">
                                          <p:val>
                                            <p:strVal val="0-#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5" presetClass="entr" presetSubtype="10"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checkerboard(across)">
                                      <p:cBhvr>
                                        <p:cTn id="31" dur="2000"/>
                                        <p:tgtEl>
                                          <p:spTgt spid="19"/>
                                        </p:tgtEl>
                                      </p:cBhvr>
                                    </p:animEffect>
                                  </p:childTnLst>
                                </p:cTn>
                              </p:par>
                            </p:childTnLst>
                          </p:cTn>
                        </p:par>
                        <p:par>
                          <p:cTn id="32" fill="hold" nodeType="afterGroup">
                            <p:stCondLst>
                              <p:cond delay="2000"/>
                            </p:stCondLst>
                            <p:childTnLst>
                              <p:par>
                                <p:cTn id="33" presetID="2" presetClass="entr" presetSubtype="1" fill="hold" nodeType="afterEffect">
                                  <p:stCondLst>
                                    <p:cond delay="0"/>
                                  </p:stCondLst>
                                  <p:childTnLst>
                                    <p:set>
                                      <p:cBhvr>
                                        <p:cTn id="34" dur="1" fill="hold">
                                          <p:stCondLst>
                                            <p:cond delay="0"/>
                                          </p:stCondLst>
                                        </p:cTn>
                                        <p:tgtEl>
                                          <p:spTgt spid="72770"/>
                                        </p:tgtEl>
                                        <p:attrNameLst>
                                          <p:attrName>style.visibility</p:attrName>
                                        </p:attrNameLst>
                                      </p:cBhvr>
                                      <p:to>
                                        <p:strVal val="visible"/>
                                      </p:to>
                                    </p:set>
                                    <p:anim calcmode="lin" valueType="num">
                                      <p:cBhvr additive="base">
                                        <p:cTn id="35" dur="500" fill="hold"/>
                                        <p:tgtEl>
                                          <p:spTgt spid="72770"/>
                                        </p:tgtEl>
                                        <p:attrNameLst>
                                          <p:attrName>ppt_x</p:attrName>
                                        </p:attrNameLst>
                                      </p:cBhvr>
                                      <p:tavLst>
                                        <p:tav tm="0">
                                          <p:val>
                                            <p:strVal val="#ppt_x"/>
                                          </p:val>
                                        </p:tav>
                                        <p:tav tm="100000">
                                          <p:val>
                                            <p:strVal val="#ppt_x"/>
                                          </p:val>
                                        </p:tav>
                                      </p:tavLst>
                                    </p:anim>
                                    <p:anim calcmode="lin" valueType="num">
                                      <p:cBhvr additive="base">
                                        <p:cTn id="36" dur="500" fill="hold"/>
                                        <p:tgtEl>
                                          <p:spTgt spid="72770"/>
                                        </p:tgtEl>
                                        <p:attrNameLst>
                                          <p:attrName>ppt_y</p:attrName>
                                        </p:attrNameLst>
                                      </p:cBhvr>
                                      <p:tavLst>
                                        <p:tav tm="0">
                                          <p:val>
                                            <p:strVal val="0-#ppt_h/2"/>
                                          </p:val>
                                        </p:tav>
                                        <p:tav tm="100000">
                                          <p:val>
                                            <p:strVal val="#ppt_y"/>
                                          </p:val>
                                        </p:tav>
                                      </p:tavLst>
                                    </p:anim>
                                  </p:childTnLst>
                                </p:cTn>
                              </p:par>
                            </p:childTnLst>
                          </p:cTn>
                        </p:par>
                        <p:par>
                          <p:cTn id="37" fill="hold" nodeType="afterGroup">
                            <p:stCondLst>
                              <p:cond delay="2500"/>
                            </p:stCondLst>
                            <p:childTnLst>
                              <p:par>
                                <p:cTn id="38" presetID="2" presetClass="entr" presetSubtype="1"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additive="base">
                                        <p:cTn id="40" dur="500" fill="hold"/>
                                        <p:tgtEl>
                                          <p:spTgt spid="6"/>
                                        </p:tgtEl>
                                        <p:attrNameLst>
                                          <p:attrName>ppt_x</p:attrName>
                                        </p:attrNameLst>
                                      </p:cBhvr>
                                      <p:tavLst>
                                        <p:tav tm="0">
                                          <p:val>
                                            <p:strVal val="#ppt_x"/>
                                          </p:val>
                                        </p:tav>
                                        <p:tav tm="100000">
                                          <p:val>
                                            <p:strVal val="#ppt_x"/>
                                          </p:val>
                                        </p:tav>
                                      </p:tavLst>
                                    </p:anim>
                                    <p:anim calcmode="lin" valueType="num">
                                      <p:cBhvr additive="base">
                                        <p:cTn id="41" dur="500" fill="hold"/>
                                        <p:tgtEl>
                                          <p:spTgt spid="6"/>
                                        </p:tgtEl>
                                        <p:attrNameLst>
                                          <p:attrName>ppt_y</p:attrName>
                                        </p:attrNameLst>
                                      </p:cBhvr>
                                      <p:tavLst>
                                        <p:tav tm="0">
                                          <p:val>
                                            <p:strVal val="0-#ppt_h/2"/>
                                          </p:val>
                                        </p:tav>
                                        <p:tav tm="100000">
                                          <p:val>
                                            <p:strVal val="#ppt_y"/>
                                          </p:val>
                                        </p:tav>
                                      </p:tavLst>
                                    </p:anim>
                                  </p:childTnLst>
                                </p:cTn>
                              </p:par>
                            </p:childTnLst>
                          </p:cTn>
                        </p:par>
                        <p:par>
                          <p:cTn id="42" fill="hold" nodeType="afterGroup">
                            <p:stCondLst>
                              <p:cond delay="3000"/>
                            </p:stCondLst>
                            <p:childTnLst>
                              <p:par>
                                <p:cTn id="43" presetID="2" presetClass="entr" presetSubtype="1" fill="hold" nodeType="after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additive="base">
                                        <p:cTn id="45" dur="500" fill="hold"/>
                                        <p:tgtEl>
                                          <p:spTgt spid="10"/>
                                        </p:tgtEl>
                                        <p:attrNameLst>
                                          <p:attrName>ppt_x</p:attrName>
                                        </p:attrNameLst>
                                      </p:cBhvr>
                                      <p:tavLst>
                                        <p:tav tm="0">
                                          <p:val>
                                            <p:strVal val="#ppt_x"/>
                                          </p:val>
                                        </p:tav>
                                        <p:tav tm="100000">
                                          <p:val>
                                            <p:strVal val="#ppt_x"/>
                                          </p:val>
                                        </p:tav>
                                      </p:tavLst>
                                    </p:anim>
                                    <p:anim calcmode="lin" valueType="num">
                                      <p:cBhvr additive="base">
                                        <p:cTn id="46" dur="500" fill="hold"/>
                                        <p:tgtEl>
                                          <p:spTgt spid="10"/>
                                        </p:tgtEl>
                                        <p:attrNameLst>
                                          <p:attrName>ppt_y</p:attrName>
                                        </p:attrNameLst>
                                      </p:cBhvr>
                                      <p:tavLst>
                                        <p:tav tm="0">
                                          <p:val>
                                            <p:strVal val="0-#ppt_h/2"/>
                                          </p:val>
                                        </p:tav>
                                        <p:tav tm="100000">
                                          <p:val>
                                            <p:strVal val="#ppt_y"/>
                                          </p:val>
                                        </p:tav>
                                      </p:tavLst>
                                    </p:anim>
                                  </p:childTnLst>
                                </p:cTn>
                              </p:par>
                            </p:childTnLst>
                          </p:cTn>
                        </p:par>
                        <p:par>
                          <p:cTn id="47" fill="hold" nodeType="afterGroup">
                            <p:stCondLst>
                              <p:cond delay="3500"/>
                            </p:stCondLst>
                            <p:childTnLst>
                              <p:par>
                                <p:cTn id="48" presetID="2" presetClass="entr" presetSubtype="1" fill="hold" nodeType="afterEffect">
                                  <p:stCondLst>
                                    <p:cond delay="0"/>
                                  </p:stCondLst>
                                  <p:childTnLst>
                                    <p:set>
                                      <p:cBhvr>
                                        <p:cTn id="49" dur="1" fill="hold">
                                          <p:stCondLst>
                                            <p:cond delay="0"/>
                                          </p:stCondLst>
                                        </p:cTn>
                                        <p:tgtEl>
                                          <p:spTgt spid="72771"/>
                                        </p:tgtEl>
                                        <p:attrNameLst>
                                          <p:attrName>style.visibility</p:attrName>
                                        </p:attrNameLst>
                                      </p:cBhvr>
                                      <p:to>
                                        <p:strVal val="visible"/>
                                      </p:to>
                                    </p:set>
                                    <p:anim calcmode="lin" valueType="num">
                                      <p:cBhvr additive="base">
                                        <p:cTn id="50" dur="500" fill="hold"/>
                                        <p:tgtEl>
                                          <p:spTgt spid="72771"/>
                                        </p:tgtEl>
                                        <p:attrNameLst>
                                          <p:attrName>ppt_x</p:attrName>
                                        </p:attrNameLst>
                                      </p:cBhvr>
                                      <p:tavLst>
                                        <p:tav tm="0">
                                          <p:val>
                                            <p:strVal val="#ppt_x"/>
                                          </p:val>
                                        </p:tav>
                                        <p:tav tm="100000">
                                          <p:val>
                                            <p:strVal val="#ppt_x"/>
                                          </p:val>
                                        </p:tav>
                                      </p:tavLst>
                                    </p:anim>
                                    <p:anim calcmode="lin" valueType="num">
                                      <p:cBhvr additive="base">
                                        <p:cTn id="51" dur="500" fill="hold"/>
                                        <p:tgtEl>
                                          <p:spTgt spid="72771"/>
                                        </p:tgtEl>
                                        <p:attrNameLst>
                                          <p:attrName>ppt_y</p:attrName>
                                        </p:attrNameLst>
                                      </p:cBhvr>
                                      <p:tavLst>
                                        <p:tav tm="0">
                                          <p:val>
                                            <p:strVal val="0-#ppt_h/2"/>
                                          </p:val>
                                        </p:tav>
                                        <p:tav tm="100000">
                                          <p:val>
                                            <p:strVal val="#ppt_y"/>
                                          </p:val>
                                        </p:tav>
                                      </p:tavLst>
                                    </p:anim>
                                  </p:childTnLst>
                                </p:cTn>
                              </p:par>
                            </p:childTnLst>
                          </p:cTn>
                        </p:par>
                        <p:par>
                          <p:cTn id="52" fill="hold" nodeType="afterGroup">
                            <p:stCondLst>
                              <p:cond delay="4000"/>
                            </p:stCondLst>
                            <p:childTnLst>
                              <p:par>
                                <p:cTn id="53" presetID="2" presetClass="entr" presetSubtype="1" fill="hold" nodeType="after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additive="base">
                                        <p:cTn id="55" dur="500" fill="hold"/>
                                        <p:tgtEl>
                                          <p:spTgt spid="8"/>
                                        </p:tgtEl>
                                        <p:attrNameLst>
                                          <p:attrName>ppt_x</p:attrName>
                                        </p:attrNameLst>
                                      </p:cBhvr>
                                      <p:tavLst>
                                        <p:tav tm="0">
                                          <p:val>
                                            <p:strVal val="#ppt_x"/>
                                          </p:val>
                                        </p:tav>
                                        <p:tav tm="100000">
                                          <p:val>
                                            <p:strVal val="#ppt_x"/>
                                          </p:val>
                                        </p:tav>
                                      </p:tavLst>
                                    </p:anim>
                                    <p:anim calcmode="lin" valueType="num">
                                      <p:cBhvr additive="base">
                                        <p:cTn id="56" dur="500" fill="hold"/>
                                        <p:tgtEl>
                                          <p:spTgt spid="8"/>
                                        </p:tgtEl>
                                        <p:attrNameLst>
                                          <p:attrName>ppt_y</p:attrName>
                                        </p:attrNameLst>
                                      </p:cBhvr>
                                      <p:tavLst>
                                        <p:tav tm="0">
                                          <p:val>
                                            <p:strVal val="0-#ppt_h/2"/>
                                          </p:val>
                                        </p:tav>
                                        <p:tav tm="100000">
                                          <p:val>
                                            <p:strVal val="#ppt_y"/>
                                          </p:val>
                                        </p:tav>
                                      </p:tavLst>
                                    </p:anim>
                                  </p:childTnLst>
                                </p:cTn>
                              </p:par>
                            </p:childTnLst>
                          </p:cTn>
                        </p:par>
                        <p:par>
                          <p:cTn id="57" fill="hold" nodeType="afterGroup">
                            <p:stCondLst>
                              <p:cond delay="4500"/>
                            </p:stCondLst>
                            <p:childTnLst>
                              <p:par>
                                <p:cTn id="58" presetID="2" presetClass="entr" presetSubtype="1" fill="hold" nodeType="after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additive="base">
                                        <p:cTn id="60" dur="500" fill="hold"/>
                                        <p:tgtEl>
                                          <p:spTgt spid="11"/>
                                        </p:tgtEl>
                                        <p:attrNameLst>
                                          <p:attrName>ppt_x</p:attrName>
                                        </p:attrNameLst>
                                      </p:cBhvr>
                                      <p:tavLst>
                                        <p:tav tm="0">
                                          <p:val>
                                            <p:strVal val="#ppt_x"/>
                                          </p:val>
                                        </p:tav>
                                        <p:tav tm="100000">
                                          <p:val>
                                            <p:strVal val="#ppt_x"/>
                                          </p:val>
                                        </p:tav>
                                      </p:tavLst>
                                    </p:anim>
                                    <p:anim calcmode="lin" valueType="num">
                                      <p:cBhvr additive="base">
                                        <p:cTn id="61"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6"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日期占位符 1">
            <a:extLst>
              <a:ext uri="{FF2B5EF4-FFF2-40B4-BE49-F238E27FC236}">
                <a16:creationId xmlns:a16="http://schemas.microsoft.com/office/drawing/2014/main" id="{2AF1462E-FC78-493D-956A-7FC9DE77083C}"/>
              </a:ext>
            </a:extLst>
          </p:cNvPr>
          <p:cNvSpPr>
            <a:spLocks noGrp="1"/>
          </p:cNvSpPr>
          <p:nvPr>
            <p:ph type="dt" sz="quarter" idx="10"/>
          </p:nvPr>
        </p:nvSpPr>
        <p:spPr/>
        <p:txBody>
          <a:bodyPr/>
          <a:lstStyle/>
          <a:p>
            <a:pPr>
              <a:defRPr/>
            </a:pPr>
            <a:fld id="{DB6D1551-67CB-444F-9301-A566D821FC7C}" type="datetime3">
              <a:rPr lang="zh-CN" altLang="en-US"/>
              <a:pPr>
                <a:defRPr/>
              </a:pPr>
              <a:t>2018年12月13日星期四</a:t>
            </a:fld>
            <a:endParaRPr lang="en-US" altLang="zh-CN"/>
          </a:p>
        </p:txBody>
      </p:sp>
      <p:sp>
        <p:nvSpPr>
          <p:cNvPr id="22" name="灯片编号占位符 3">
            <a:extLst>
              <a:ext uri="{FF2B5EF4-FFF2-40B4-BE49-F238E27FC236}">
                <a16:creationId xmlns:a16="http://schemas.microsoft.com/office/drawing/2014/main" id="{45166872-FB41-4B11-BDB1-C436FDDF509F}"/>
              </a:ext>
            </a:extLst>
          </p:cNvPr>
          <p:cNvSpPr>
            <a:spLocks noGrp="1"/>
          </p:cNvSpPr>
          <p:nvPr>
            <p:ph type="sldNum" sz="quarter" idx="11"/>
          </p:nvPr>
        </p:nvSpPr>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40A0EE97-1AEA-4341-87E1-0623BDA4D3E8}" type="slidenum">
              <a:rPr lang="zh-CN" altLang="en-US">
                <a:solidFill>
                  <a:srgbClr val="636363"/>
                </a:solidFill>
              </a:rPr>
              <a:pPr eaLnBrk="1" hangingPunct="1"/>
              <a:t>25</a:t>
            </a:fld>
            <a:endParaRPr lang="en-US" altLang="zh-CN">
              <a:solidFill>
                <a:srgbClr val="636363"/>
              </a:solidFill>
            </a:endParaRPr>
          </a:p>
        </p:txBody>
      </p:sp>
      <p:sp>
        <p:nvSpPr>
          <p:cNvPr id="73730" name="Rectangle 2">
            <a:extLst>
              <a:ext uri="{FF2B5EF4-FFF2-40B4-BE49-F238E27FC236}">
                <a16:creationId xmlns:a16="http://schemas.microsoft.com/office/drawing/2014/main" id="{499F8F22-AB58-4DCB-A4E8-2832C06A22D8}"/>
              </a:ext>
            </a:extLst>
          </p:cNvPr>
          <p:cNvSpPr>
            <a:spLocks noGrp="1" noRot="1" noChangeArrowheads="1"/>
          </p:cNvSpPr>
          <p:nvPr>
            <p:ph type="title" idx="4294967295"/>
          </p:nvPr>
        </p:nvSpPr>
        <p:spPr>
          <a:xfrm>
            <a:off x="603250" y="692150"/>
            <a:ext cx="8540750" cy="1143000"/>
          </a:xfrm>
        </p:spPr>
        <p:txBody>
          <a:bodyPr/>
          <a:lstStyle/>
          <a:p>
            <a:pPr eaLnBrk="1" hangingPunct="1"/>
            <a:r>
              <a:rPr lang="zh-CN" altLang="en-US" sz="2800"/>
              <a:t>把握资金管理重点环节（</a:t>
            </a:r>
            <a:r>
              <a:rPr lang="en-US" altLang="zh-CN" sz="2800"/>
              <a:t>1</a:t>
            </a:r>
            <a:r>
              <a:rPr lang="zh-CN" altLang="en-US" sz="2800"/>
              <a:t>）</a:t>
            </a:r>
          </a:p>
        </p:txBody>
      </p:sp>
      <p:grpSp>
        <p:nvGrpSpPr>
          <p:cNvPr id="2" name="Group 20">
            <a:extLst>
              <a:ext uri="{FF2B5EF4-FFF2-40B4-BE49-F238E27FC236}">
                <a16:creationId xmlns:a16="http://schemas.microsoft.com/office/drawing/2014/main" id="{BCD26C74-75AF-4CCD-8520-F3FEE7F7FEAB}"/>
              </a:ext>
            </a:extLst>
          </p:cNvPr>
          <p:cNvGrpSpPr>
            <a:grpSpLocks/>
          </p:cNvGrpSpPr>
          <p:nvPr/>
        </p:nvGrpSpPr>
        <p:grpSpPr bwMode="auto">
          <a:xfrm rot="1693479">
            <a:off x="3132138" y="2708275"/>
            <a:ext cx="1965325" cy="3097213"/>
            <a:chOff x="1973" y="436"/>
            <a:chExt cx="1238" cy="1951"/>
          </a:xfrm>
        </p:grpSpPr>
        <p:sp>
          <p:nvSpPr>
            <p:cNvPr id="73747" name="AutoShape 19">
              <a:extLst>
                <a:ext uri="{FF2B5EF4-FFF2-40B4-BE49-F238E27FC236}">
                  <a16:creationId xmlns:a16="http://schemas.microsoft.com/office/drawing/2014/main" id="{F3E51AF6-B1CB-4E75-A42B-735B3E1A3494}"/>
                </a:ext>
              </a:extLst>
            </p:cNvPr>
            <p:cNvSpPr>
              <a:spLocks noChangeArrowheads="1"/>
            </p:cNvSpPr>
            <p:nvPr/>
          </p:nvSpPr>
          <p:spPr bwMode="auto">
            <a:xfrm rot="-4891483">
              <a:off x="1659" y="750"/>
              <a:ext cx="1865" cy="1238"/>
            </a:xfrm>
            <a:prstGeom prst="flowChartPunchedTape">
              <a:avLst/>
            </a:prstGeom>
            <a:gradFill rotWithShape="1">
              <a:gsLst>
                <a:gs pos="0">
                  <a:srgbClr val="C0C0C0"/>
                </a:gs>
                <a:gs pos="50000">
                  <a:schemeClr val="bg1"/>
                </a:gs>
                <a:gs pos="100000">
                  <a:srgbClr val="C0C0C0"/>
                </a:gs>
              </a:gsLst>
              <a:lin ang="5400000" scaled="1"/>
            </a:gradFill>
            <a:ln w="9525">
              <a:noFill/>
              <a:miter lim="800000"/>
              <a:headEnd/>
              <a:tailEnd/>
            </a:ln>
            <a:effectLst/>
          </p:spPr>
          <p:txBody>
            <a:bodyPr wrap="none" anchor="ctr"/>
            <a:lstStyle/>
            <a:p>
              <a:pPr>
                <a:defRPr/>
              </a:pPr>
              <a:endParaRPr lang="zh-CN" altLang="en-US" dirty="0">
                <a:latin typeface="Arial" charset="0"/>
                <a:ea typeface="黑体" pitchFamily="49" charset="-122"/>
              </a:endParaRPr>
            </a:p>
          </p:txBody>
        </p:sp>
        <p:sp>
          <p:nvSpPr>
            <p:cNvPr id="73746" name="Text Box 18">
              <a:extLst>
                <a:ext uri="{FF2B5EF4-FFF2-40B4-BE49-F238E27FC236}">
                  <a16:creationId xmlns:a16="http://schemas.microsoft.com/office/drawing/2014/main" id="{FB5FFF65-D3B0-44D5-91D8-9480F5A374C3}"/>
                </a:ext>
              </a:extLst>
            </p:cNvPr>
            <p:cNvSpPr txBox="1">
              <a:spLocks noChangeArrowheads="1"/>
            </p:cNvSpPr>
            <p:nvPr/>
          </p:nvSpPr>
          <p:spPr bwMode="auto">
            <a:xfrm>
              <a:off x="2421" y="481"/>
              <a:ext cx="310" cy="1905"/>
            </a:xfrm>
            <a:prstGeom prst="rect">
              <a:avLst/>
            </a:prstGeom>
            <a:noFill/>
            <a:ln w="9525">
              <a:noFill/>
              <a:miter lim="800000"/>
              <a:headEnd/>
              <a:tailEnd/>
            </a:ln>
            <a:effectLst/>
          </p:spPr>
          <p:txBody>
            <a:bodyPr vert="eaVert">
              <a:spAutoFit/>
            </a:bodyPr>
            <a:lstStyle/>
            <a:p>
              <a:pPr>
                <a:spcBef>
                  <a:spcPct val="50000"/>
                </a:spcBef>
                <a:defRPr/>
              </a:pPr>
              <a:r>
                <a:rPr lang="zh-CN" altLang="en-US" sz="2000" b="1" dirty="0">
                  <a:solidFill>
                    <a:srgbClr val="000000"/>
                  </a:solidFill>
                  <a:effectLst>
                    <a:outerShdw blurRad="38100" dist="38100" dir="2700000" algn="tl">
                      <a:srgbClr val="C0C0C0"/>
                    </a:outerShdw>
                  </a:effectLst>
                  <a:latin typeface="Arial" charset="0"/>
                  <a:ea typeface="黑体" pitchFamily="49" charset="-122"/>
                </a:rPr>
                <a:t>资金流入的安全控制重点</a:t>
              </a:r>
            </a:p>
          </p:txBody>
        </p:sp>
      </p:grpSp>
      <p:grpSp>
        <p:nvGrpSpPr>
          <p:cNvPr id="73740" name="AutoShape 12">
            <a:extLst>
              <a:ext uri="{FF2B5EF4-FFF2-40B4-BE49-F238E27FC236}">
                <a16:creationId xmlns:a16="http://schemas.microsoft.com/office/drawing/2014/main" id="{138C9FAE-59EB-41EF-B5C0-09E39FFAEE58}"/>
              </a:ext>
            </a:extLst>
          </p:cNvPr>
          <p:cNvGrpSpPr>
            <a:grpSpLocks/>
          </p:cNvGrpSpPr>
          <p:nvPr/>
        </p:nvGrpSpPr>
        <p:grpSpPr bwMode="auto">
          <a:xfrm>
            <a:off x="5076825" y="2276475"/>
            <a:ext cx="5035550" cy="3754438"/>
            <a:chOff x="3183" y="1417"/>
            <a:chExt cx="3172" cy="2365"/>
          </a:xfrm>
        </p:grpSpPr>
        <p:pic>
          <p:nvPicPr>
            <p:cNvPr id="38930" name="AutoShape 12">
              <a:extLst>
                <a:ext uri="{FF2B5EF4-FFF2-40B4-BE49-F238E27FC236}">
                  <a16:creationId xmlns:a16="http://schemas.microsoft.com/office/drawing/2014/main" id="{D5960B31-A743-43A2-B8F5-B5E5A4F8A81B}"/>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3183" y="1417"/>
              <a:ext cx="3172" cy="2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31" name="Text Box 4">
              <a:extLst>
                <a:ext uri="{FF2B5EF4-FFF2-40B4-BE49-F238E27FC236}">
                  <a16:creationId xmlns:a16="http://schemas.microsoft.com/office/drawing/2014/main" id="{C136716E-F0EF-4D85-BA8B-402AE4046A65}"/>
                </a:ext>
              </a:extLst>
            </p:cNvPr>
            <p:cNvSpPr txBox="1">
              <a:spLocks noChangeArrowheads="1"/>
            </p:cNvSpPr>
            <p:nvPr/>
          </p:nvSpPr>
          <p:spPr bwMode="auto">
            <a:xfrm rot="5400000">
              <a:off x="2725" y="2052"/>
              <a:ext cx="2188" cy="1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vert="eaVert" wrap="none" anchor="ct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spcBef>
                  <a:spcPct val="0"/>
                </a:spcBef>
                <a:buClrTx/>
                <a:buSzTx/>
                <a:buFontTx/>
                <a:buNone/>
              </a:pPr>
              <a:endParaRPr lang="zh-CN" altLang="en-US" sz="1800">
                <a:latin typeface="Arial" panose="020B0604020202020204" pitchFamily="34" charset="0"/>
              </a:endParaRPr>
            </a:p>
          </p:txBody>
        </p:sp>
      </p:grpSp>
      <p:sp>
        <p:nvSpPr>
          <p:cNvPr id="73733" name="AutoShape 5">
            <a:extLst>
              <a:ext uri="{FF2B5EF4-FFF2-40B4-BE49-F238E27FC236}">
                <a16:creationId xmlns:a16="http://schemas.microsoft.com/office/drawing/2014/main" id="{43833E8E-D8A2-4FD1-A224-A81267E09237}"/>
              </a:ext>
            </a:extLst>
          </p:cNvPr>
          <p:cNvSpPr>
            <a:spLocks noChangeArrowheads="1"/>
          </p:cNvSpPr>
          <p:nvPr/>
        </p:nvSpPr>
        <p:spPr bwMode="gray">
          <a:xfrm rot="5400000">
            <a:off x="250032" y="3215481"/>
            <a:ext cx="3703638" cy="1971675"/>
          </a:xfrm>
          <a:prstGeom prst="roundRect">
            <a:avLst>
              <a:gd name="adj" fmla="val 19894"/>
            </a:avLst>
          </a:prstGeom>
          <a:gradFill rotWithShape="1">
            <a:gsLst>
              <a:gs pos="0">
                <a:srgbClr val="F8F8F8">
                  <a:gamma/>
                  <a:shade val="77647"/>
                  <a:invGamma/>
                  <a:alpha val="98000"/>
                </a:srgbClr>
              </a:gs>
              <a:gs pos="50000">
                <a:srgbClr val="F8F8F8"/>
              </a:gs>
              <a:gs pos="100000">
                <a:srgbClr val="F8F8F8">
                  <a:gamma/>
                  <a:shade val="77647"/>
                  <a:invGamma/>
                  <a:alpha val="98000"/>
                </a:srgbClr>
              </a:gs>
            </a:gsLst>
            <a:lin ang="5400000" scaled="1"/>
          </a:gradFill>
          <a:ln w="38100" algn="ctr">
            <a:solidFill>
              <a:srgbClr val="808080"/>
            </a:solidFill>
            <a:round/>
            <a:headEnd/>
            <a:tailEnd/>
          </a:ln>
          <a:effectLst>
            <a:prstShdw prst="shdw12">
              <a:srgbClr val="1C1C1C">
                <a:alpha val="50000"/>
              </a:srgbClr>
            </a:prstShdw>
          </a:effectLst>
        </p:spPr>
        <p:txBody>
          <a:bodyPr wrap="none" anchor="ctr"/>
          <a:lstStyle/>
          <a:p>
            <a:pPr>
              <a:defRPr/>
            </a:pPr>
            <a:endParaRPr lang="zh-CN" altLang="en-US" dirty="0">
              <a:latin typeface="Arial" charset="0"/>
              <a:ea typeface="黑体" pitchFamily="49" charset="-122"/>
            </a:endParaRPr>
          </a:p>
        </p:txBody>
      </p:sp>
      <p:sp>
        <p:nvSpPr>
          <p:cNvPr id="73735" name="Text Box 7">
            <a:extLst>
              <a:ext uri="{FF2B5EF4-FFF2-40B4-BE49-F238E27FC236}">
                <a16:creationId xmlns:a16="http://schemas.microsoft.com/office/drawing/2014/main" id="{70ED4DCA-DDE4-42BD-BCA0-1AB3D1012A7D}"/>
              </a:ext>
            </a:extLst>
          </p:cNvPr>
          <p:cNvSpPr txBox="1">
            <a:spLocks noChangeArrowheads="1"/>
          </p:cNvSpPr>
          <p:nvPr/>
        </p:nvSpPr>
        <p:spPr bwMode="gray">
          <a:xfrm>
            <a:off x="1042988" y="4437063"/>
            <a:ext cx="2143125"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lgn="ctr">
              <a:spcBef>
                <a:spcPct val="0"/>
              </a:spcBef>
              <a:buClrTx/>
              <a:buSzTx/>
              <a:buFontTx/>
              <a:buNone/>
            </a:pPr>
            <a:r>
              <a:rPr lang="zh-CN" altLang="en-US" sz="1800" b="1">
                <a:solidFill>
                  <a:srgbClr val="000000"/>
                </a:solidFill>
                <a:latin typeface="Arial" panose="020B0604020202020204" pitchFamily="34" charset="0"/>
              </a:rPr>
              <a:t>重视银行数据接收</a:t>
            </a:r>
          </a:p>
          <a:p>
            <a:pPr algn="ctr">
              <a:spcBef>
                <a:spcPct val="0"/>
              </a:spcBef>
              <a:buClrTx/>
              <a:buSzTx/>
              <a:buFontTx/>
              <a:buNone/>
            </a:pPr>
            <a:endParaRPr lang="zh-CN" altLang="en-US" sz="1800" b="1">
              <a:solidFill>
                <a:srgbClr val="000000"/>
              </a:solidFill>
              <a:latin typeface="Arial" panose="020B0604020202020204" pitchFamily="34" charset="0"/>
            </a:endParaRPr>
          </a:p>
          <a:p>
            <a:pPr algn="ctr">
              <a:spcBef>
                <a:spcPct val="0"/>
              </a:spcBef>
              <a:buClrTx/>
              <a:buSzTx/>
              <a:buFontTx/>
              <a:buNone/>
            </a:pPr>
            <a:r>
              <a:rPr lang="zh-CN" altLang="en-US" sz="1800" b="1">
                <a:solidFill>
                  <a:srgbClr val="000000"/>
                </a:solidFill>
                <a:latin typeface="Arial" panose="020B0604020202020204" pitchFamily="34" charset="0"/>
              </a:rPr>
              <a:t>确保收入及时入账</a:t>
            </a:r>
          </a:p>
        </p:txBody>
      </p:sp>
      <p:pic>
        <p:nvPicPr>
          <p:cNvPr id="73736" name="Picture 8" descr="LB_circle001">
            <a:extLst>
              <a:ext uri="{FF2B5EF4-FFF2-40B4-BE49-F238E27FC236}">
                <a16:creationId xmlns:a16="http://schemas.microsoft.com/office/drawing/2014/main" id="{223683AD-6816-44D8-B95B-2613A6A9BA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2725" y="2555875"/>
            <a:ext cx="1176338"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7" name="Text Box 9">
            <a:extLst>
              <a:ext uri="{FF2B5EF4-FFF2-40B4-BE49-F238E27FC236}">
                <a16:creationId xmlns:a16="http://schemas.microsoft.com/office/drawing/2014/main" id="{0AAB6D56-3EDC-4B03-AC31-BBF867B2AE92}"/>
              </a:ext>
            </a:extLst>
          </p:cNvPr>
          <p:cNvSpPr txBox="1">
            <a:spLocks noChangeArrowheads="1"/>
          </p:cNvSpPr>
          <p:nvPr/>
        </p:nvSpPr>
        <p:spPr bwMode="auto">
          <a:xfrm>
            <a:off x="1619250" y="2997200"/>
            <a:ext cx="912813"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lgn="ctr">
              <a:lnSpc>
                <a:spcPct val="70000"/>
              </a:lnSpc>
              <a:spcBef>
                <a:spcPct val="50000"/>
              </a:spcBef>
              <a:buClrTx/>
              <a:buSzTx/>
              <a:buFontTx/>
              <a:buNone/>
            </a:pPr>
            <a:r>
              <a:rPr lang="en-US" altLang="zh-CN" sz="2000" b="1">
                <a:solidFill>
                  <a:srgbClr val="D13F11"/>
                </a:solidFill>
                <a:latin typeface="Arial" panose="020B0604020202020204" pitchFamily="34" charset="0"/>
              </a:rPr>
              <a:t>1</a:t>
            </a:r>
            <a:endParaRPr lang="en-US" altLang="zh-CN" sz="1400" b="1">
              <a:solidFill>
                <a:srgbClr val="5F5F5F"/>
              </a:solidFill>
              <a:latin typeface="Arial" panose="020B0604020202020204" pitchFamily="34" charset="0"/>
            </a:endParaRPr>
          </a:p>
        </p:txBody>
      </p:sp>
      <p:pic>
        <p:nvPicPr>
          <p:cNvPr id="73738" name="Picture 10" descr="O_chevron001">
            <a:extLst>
              <a:ext uri="{FF2B5EF4-FFF2-40B4-BE49-F238E27FC236}">
                <a16:creationId xmlns:a16="http://schemas.microsoft.com/office/drawing/2014/main" id="{837FD8A8-A2C7-4FAF-B292-9A1068B896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150" y="3789363"/>
            <a:ext cx="412750"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42" name="Text Box 14">
            <a:extLst>
              <a:ext uri="{FF2B5EF4-FFF2-40B4-BE49-F238E27FC236}">
                <a16:creationId xmlns:a16="http://schemas.microsoft.com/office/drawing/2014/main" id="{A2E787EE-F2FD-4AB2-A16E-307D66DA46F2}"/>
              </a:ext>
            </a:extLst>
          </p:cNvPr>
          <p:cNvSpPr txBox="1">
            <a:spLocks noChangeArrowheads="1"/>
          </p:cNvSpPr>
          <p:nvPr/>
        </p:nvSpPr>
        <p:spPr bwMode="gray">
          <a:xfrm>
            <a:off x="5076825" y="4365625"/>
            <a:ext cx="20701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lgn="ctr">
              <a:spcBef>
                <a:spcPct val="0"/>
              </a:spcBef>
              <a:buClrTx/>
              <a:buSzTx/>
              <a:buFontTx/>
              <a:buNone/>
            </a:pPr>
            <a:r>
              <a:rPr lang="zh-CN" altLang="en-US" sz="1800" b="1">
                <a:solidFill>
                  <a:srgbClr val="000000"/>
                </a:solidFill>
                <a:latin typeface="Arial" panose="020B0604020202020204" pitchFamily="34" charset="0"/>
              </a:rPr>
              <a:t>审核纸质对账单</a:t>
            </a:r>
          </a:p>
          <a:p>
            <a:pPr algn="ctr">
              <a:spcBef>
                <a:spcPct val="0"/>
              </a:spcBef>
              <a:buClrTx/>
              <a:buSzTx/>
              <a:buFontTx/>
              <a:buNone/>
            </a:pPr>
            <a:endParaRPr lang="zh-CN" altLang="en-US" sz="1800" b="1">
              <a:solidFill>
                <a:srgbClr val="000000"/>
              </a:solidFill>
              <a:latin typeface="Arial" panose="020B0604020202020204" pitchFamily="34" charset="0"/>
            </a:endParaRPr>
          </a:p>
          <a:p>
            <a:pPr algn="ctr">
              <a:spcBef>
                <a:spcPct val="0"/>
              </a:spcBef>
              <a:buClrTx/>
              <a:buSzTx/>
              <a:buFontTx/>
              <a:buNone/>
            </a:pPr>
            <a:r>
              <a:rPr lang="zh-CN" altLang="en-US" sz="1800" b="1">
                <a:solidFill>
                  <a:srgbClr val="000000"/>
                </a:solidFill>
                <a:latin typeface="Arial" panose="020B0604020202020204" pitchFamily="34" charset="0"/>
              </a:rPr>
              <a:t>确保收入准确无误</a:t>
            </a:r>
          </a:p>
        </p:txBody>
      </p:sp>
      <p:pic>
        <p:nvPicPr>
          <p:cNvPr id="73743" name="Picture 15" descr="LB_circle001">
            <a:extLst>
              <a:ext uri="{FF2B5EF4-FFF2-40B4-BE49-F238E27FC236}">
                <a16:creationId xmlns:a16="http://schemas.microsoft.com/office/drawing/2014/main" id="{00B8F607-3093-4739-93D7-1D52FD90C0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3538" y="2482850"/>
            <a:ext cx="1176337"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44" name="Text Box 16">
            <a:extLst>
              <a:ext uri="{FF2B5EF4-FFF2-40B4-BE49-F238E27FC236}">
                <a16:creationId xmlns:a16="http://schemas.microsoft.com/office/drawing/2014/main" id="{DBCC67F3-386E-4DC4-B65F-30CDFDB3FD2E}"/>
              </a:ext>
            </a:extLst>
          </p:cNvPr>
          <p:cNvSpPr txBox="1">
            <a:spLocks noChangeArrowheads="1"/>
          </p:cNvSpPr>
          <p:nvPr/>
        </p:nvSpPr>
        <p:spPr bwMode="auto">
          <a:xfrm>
            <a:off x="5580063" y="2924175"/>
            <a:ext cx="912812"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lgn="ctr">
              <a:lnSpc>
                <a:spcPct val="70000"/>
              </a:lnSpc>
              <a:spcBef>
                <a:spcPct val="50000"/>
              </a:spcBef>
              <a:buClrTx/>
              <a:buSzTx/>
              <a:buFontTx/>
              <a:buNone/>
            </a:pPr>
            <a:r>
              <a:rPr lang="en-US" altLang="zh-CN" sz="2000" b="1">
                <a:solidFill>
                  <a:srgbClr val="D13F11"/>
                </a:solidFill>
                <a:latin typeface="Arial" panose="020B0604020202020204" pitchFamily="34" charset="0"/>
              </a:rPr>
              <a:t>2</a:t>
            </a:r>
            <a:endParaRPr lang="en-US" altLang="zh-CN" sz="1400" b="1">
              <a:solidFill>
                <a:srgbClr val="5F5F5F"/>
              </a:solidFill>
              <a:latin typeface="Arial" panose="020B0604020202020204" pitchFamily="34" charset="0"/>
            </a:endParaRPr>
          </a:p>
        </p:txBody>
      </p:sp>
      <p:pic>
        <p:nvPicPr>
          <p:cNvPr id="73745" name="Picture 17" descr="O_chevron001">
            <a:extLst>
              <a:ext uri="{FF2B5EF4-FFF2-40B4-BE49-F238E27FC236}">
                <a16:creationId xmlns:a16="http://schemas.microsoft.com/office/drawing/2014/main" id="{849987B8-171C-417A-9FB8-6F1D4865BA1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5963" y="3716338"/>
            <a:ext cx="412750"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3730"/>
                                        </p:tgtEl>
                                        <p:attrNameLst>
                                          <p:attrName>style.visibility</p:attrName>
                                        </p:attrNameLst>
                                      </p:cBhvr>
                                      <p:to>
                                        <p:strVal val="visible"/>
                                      </p:to>
                                    </p:set>
                                    <p:animEffect transition="in" filter="wipe(down)">
                                      <p:cBhvr>
                                        <p:cTn id="7" dur="500"/>
                                        <p:tgtEl>
                                          <p:spTgt spid="73730"/>
                                        </p:tgtEl>
                                      </p:cBhvr>
                                    </p:animEffect>
                                  </p:childTnLst>
                                </p:cTn>
                              </p:par>
                            </p:childTnLst>
                          </p:cTn>
                        </p:par>
                        <p:par>
                          <p:cTn id="8" fill="hold" nodeType="afterGroup">
                            <p:stCondLst>
                              <p:cond delay="500"/>
                            </p:stCondLst>
                            <p:childTnLst>
                              <p:par>
                                <p:cTn id="9" presetID="31" presetClass="entr" presetSubtype="0" fill="hold" nodeType="afterEffect">
                                  <p:stCondLst>
                                    <p:cond delay="0"/>
                                  </p:stCondLst>
                                  <p:iterate type="lt">
                                    <p:tmPct val="5000"/>
                                  </p:iterate>
                                  <p:childTnLst>
                                    <p:set>
                                      <p:cBhvr>
                                        <p:cTn id="10" dur="1" fill="hold">
                                          <p:stCondLst>
                                            <p:cond delay="0"/>
                                          </p:stCondLst>
                                        </p:cTn>
                                        <p:tgtEl>
                                          <p:spTgt spid="73733"/>
                                        </p:tgtEl>
                                        <p:attrNameLst>
                                          <p:attrName>style.visibility</p:attrName>
                                        </p:attrNameLst>
                                      </p:cBhvr>
                                      <p:to>
                                        <p:strVal val="visible"/>
                                      </p:to>
                                    </p:set>
                                    <p:anim calcmode="lin" valueType="num">
                                      <p:cBhvr>
                                        <p:cTn id="11" dur="1000" fill="hold"/>
                                        <p:tgtEl>
                                          <p:spTgt spid="73733"/>
                                        </p:tgtEl>
                                        <p:attrNameLst>
                                          <p:attrName>ppt_w</p:attrName>
                                        </p:attrNameLst>
                                      </p:cBhvr>
                                      <p:tavLst>
                                        <p:tav tm="0">
                                          <p:val>
                                            <p:fltVal val="0"/>
                                          </p:val>
                                        </p:tav>
                                        <p:tav tm="100000">
                                          <p:val>
                                            <p:strVal val="#ppt_w"/>
                                          </p:val>
                                        </p:tav>
                                      </p:tavLst>
                                    </p:anim>
                                    <p:anim calcmode="lin" valueType="num">
                                      <p:cBhvr>
                                        <p:cTn id="12" dur="1000" fill="hold"/>
                                        <p:tgtEl>
                                          <p:spTgt spid="73733"/>
                                        </p:tgtEl>
                                        <p:attrNameLst>
                                          <p:attrName>ppt_h</p:attrName>
                                        </p:attrNameLst>
                                      </p:cBhvr>
                                      <p:tavLst>
                                        <p:tav tm="0">
                                          <p:val>
                                            <p:fltVal val="0"/>
                                          </p:val>
                                        </p:tav>
                                        <p:tav tm="100000">
                                          <p:val>
                                            <p:strVal val="#ppt_h"/>
                                          </p:val>
                                        </p:tav>
                                      </p:tavLst>
                                    </p:anim>
                                    <p:anim calcmode="lin" valueType="num">
                                      <p:cBhvr>
                                        <p:cTn id="13" dur="1000" fill="hold"/>
                                        <p:tgtEl>
                                          <p:spTgt spid="73733"/>
                                        </p:tgtEl>
                                        <p:attrNameLst>
                                          <p:attrName>style.rotation</p:attrName>
                                        </p:attrNameLst>
                                      </p:cBhvr>
                                      <p:tavLst>
                                        <p:tav tm="0">
                                          <p:val>
                                            <p:fltVal val="90"/>
                                          </p:val>
                                        </p:tav>
                                        <p:tav tm="100000">
                                          <p:val>
                                            <p:fltVal val="0"/>
                                          </p:val>
                                        </p:tav>
                                      </p:tavLst>
                                    </p:anim>
                                    <p:animEffect transition="in" filter="fade">
                                      <p:cBhvr>
                                        <p:cTn id="14" dur="1000"/>
                                        <p:tgtEl>
                                          <p:spTgt spid="73733"/>
                                        </p:tgtEl>
                                      </p:cBhvr>
                                    </p:animEffect>
                                  </p:childTnLst>
                                </p:cTn>
                              </p:par>
                              <p:par>
                                <p:cTn id="15" presetID="31" presetClass="entr" presetSubtype="0" fill="hold" nodeType="withEffect">
                                  <p:stCondLst>
                                    <p:cond delay="0"/>
                                  </p:stCondLst>
                                  <p:iterate type="lt">
                                    <p:tmPct val="5000"/>
                                  </p:iterate>
                                  <p:childTnLst>
                                    <p:set>
                                      <p:cBhvr>
                                        <p:cTn id="16" dur="1" fill="hold">
                                          <p:stCondLst>
                                            <p:cond delay="0"/>
                                          </p:stCondLst>
                                        </p:cTn>
                                        <p:tgtEl>
                                          <p:spTgt spid="73740"/>
                                        </p:tgtEl>
                                        <p:attrNameLst>
                                          <p:attrName>style.visibility</p:attrName>
                                        </p:attrNameLst>
                                      </p:cBhvr>
                                      <p:to>
                                        <p:strVal val="visible"/>
                                      </p:to>
                                    </p:set>
                                    <p:anim calcmode="lin" valueType="num">
                                      <p:cBhvr>
                                        <p:cTn id="17" dur="1000" fill="hold"/>
                                        <p:tgtEl>
                                          <p:spTgt spid="73740"/>
                                        </p:tgtEl>
                                        <p:attrNameLst>
                                          <p:attrName>ppt_w</p:attrName>
                                        </p:attrNameLst>
                                      </p:cBhvr>
                                      <p:tavLst>
                                        <p:tav tm="0">
                                          <p:val>
                                            <p:fltVal val="0"/>
                                          </p:val>
                                        </p:tav>
                                        <p:tav tm="100000">
                                          <p:val>
                                            <p:strVal val="#ppt_w"/>
                                          </p:val>
                                        </p:tav>
                                      </p:tavLst>
                                    </p:anim>
                                    <p:anim calcmode="lin" valueType="num">
                                      <p:cBhvr>
                                        <p:cTn id="18" dur="1000" fill="hold"/>
                                        <p:tgtEl>
                                          <p:spTgt spid="73740"/>
                                        </p:tgtEl>
                                        <p:attrNameLst>
                                          <p:attrName>ppt_h</p:attrName>
                                        </p:attrNameLst>
                                      </p:cBhvr>
                                      <p:tavLst>
                                        <p:tav tm="0">
                                          <p:val>
                                            <p:fltVal val="0"/>
                                          </p:val>
                                        </p:tav>
                                        <p:tav tm="100000">
                                          <p:val>
                                            <p:strVal val="#ppt_h"/>
                                          </p:val>
                                        </p:tav>
                                      </p:tavLst>
                                    </p:anim>
                                    <p:anim calcmode="lin" valueType="num">
                                      <p:cBhvr>
                                        <p:cTn id="19" dur="1000" fill="hold"/>
                                        <p:tgtEl>
                                          <p:spTgt spid="73740"/>
                                        </p:tgtEl>
                                        <p:attrNameLst>
                                          <p:attrName>style.rotation</p:attrName>
                                        </p:attrNameLst>
                                      </p:cBhvr>
                                      <p:tavLst>
                                        <p:tav tm="0">
                                          <p:val>
                                            <p:fltVal val="90"/>
                                          </p:val>
                                        </p:tav>
                                        <p:tav tm="100000">
                                          <p:val>
                                            <p:fltVal val="0"/>
                                          </p:val>
                                        </p:tav>
                                      </p:tavLst>
                                    </p:anim>
                                    <p:animEffect transition="in" filter="fade">
                                      <p:cBhvr>
                                        <p:cTn id="20" dur="1000"/>
                                        <p:tgtEl>
                                          <p:spTgt spid="73740"/>
                                        </p:tgtEl>
                                      </p:cBhvr>
                                    </p:animEffect>
                                  </p:childTnLst>
                                </p:cTn>
                              </p:par>
                            </p:childTnLst>
                          </p:cTn>
                        </p:par>
                        <p:par>
                          <p:cTn id="21" fill="hold" nodeType="afterGroup">
                            <p:stCondLst>
                              <p:cond delay="1500"/>
                            </p:stCondLst>
                            <p:childTnLst>
                              <p:par>
                                <p:cTn id="22" presetID="31" presetClass="entr" presetSubtype="0" fill="hold" nodeType="afterEffect">
                                  <p:stCondLst>
                                    <p:cond delay="0"/>
                                  </p:stCondLst>
                                  <p:iterate type="lt">
                                    <p:tmPct val="5000"/>
                                  </p:iterate>
                                  <p:childTnLst>
                                    <p:set>
                                      <p:cBhvr>
                                        <p:cTn id="23" dur="1" fill="hold">
                                          <p:stCondLst>
                                            <p:cond delay="0"/>
                                          </p:stCondLst>
                                        </p:cTn>
                                        <p:tgtEl>
                                          <p:spTgt spid="2"/>
                                        </p:tgtEl>
                                        <p:attrNameLst>
                                          <p:attrName>style.visibility</p:attrName>
                                        </p:attrNameLst>
                                      </p:cBhvr>
                                      <p:to>
                                        <p:strVal val="visible"/>
                                      </p:to>
                                    </p:set>
                                    <p:anim calcmode="lin" valueType="num">
                                      <p:cBhvr>
                                        <p:cTn id="24" dur="1000" fill="hold"/>
                                        <p:tgtEl>
                                          <p:spTgt spid="2"/>
                                        </p:tgtEl>
                                        <p:attrNameLst>
                                          <p:attrName>ppt_w</p:attrName>
                                        </p:attrNameLst>
                                      </p:cBhvr>
                                      <p:tavLst>
                                        <p:tav tm="0">
                                          <p:val>
                                            <p:fltVal val="0"/>
                                          </p:val>
                                        </p:tav>
                                        <p:tav tm="100000">
                                          <p:val>
                                            <p:strVal val="#ppt_w"/>
                                          </p:val>
                                        </p:tav>
                                      </p:tavLst>
                                    </p:anim>
                                    <p:anim calcmode="lin" valueType="num">
                                      <p:cBhvr>
                                        <p:cTn id="25" dur="1000" fill="hold"/>
                                        <p:tgtEl>
                                          <p:spTgt spid="2"/>
                                        </p:tgtEl>
                                        <p:attrNameLst>
                                          <p:attrName>ppt_h</p:attrName>
                                        </p:attrNameLst>
                                      </p:cBhvr>
                                      <p:tavLst>
                                        <p:tav tm="0">
                                          <p:val>
                                            <p:fltVal val="0"/>
                                          </p:val>
                                        </p:tav>
                                        <p:tav tm="100000">
                                          <p:val>
                                            <p:strVal val="#ppt_h"/>
                                          </p:val>
                                        </p:tav>
                                      </p:tavLst>
                                    </p:anim>
                                    <p:anim calcmode="lin" valueType="num">
                                      <p:cBhvr>
                                        <p:cTn id="26" dur="1000" fill="hold"/>
                                        <p:tgtEl>
                                          <p:spTgt spid="2"/>
                                        </p:tgtEl>
                                        <p:attrNameLst>
                                          <p:attrName>style.rotation</p:attrName>
                                        </p:attrNameLst>
                                      </p:cBhvr>
                                      <p:tavLst>
                                        <p:tav tm="0">
                                          <p:val>
                                            <p:fltVal val="90"/>
                                          </p:val>
                                        </p:tav>
                                        <p:tav tm="100000">
                                          <p:val>
                                            <p:fltVal val="0"/>
                                          </p:val>
                                        </p:tav>
                                      </p:tavLst>
                                    </p:anim>
                                    <p:animEffect transition="in" filter="fade">
                                      <p:cBhvr>
                                        <p:cTn id="27" dur="1000"/>
                                        <p:tgtEl>
                                          <p:spTgt spid="2"/>
                                        </p:tgtEl>
                                      </p:cBhvr>
                                    </p:animEffect>
                                  </p:childTnLst>
                                </p:cTn>
                              </p:par>
                            </p:childTnLst>
                          </p:cTn>
                        </p:par>
                        <p:par>
                          <p:cTn id="28" fill="hold" nodeType="afterGroup">
                            <p:stCondLst>
                              <p:cond delay="2500"/>
                            </p:stCondLst>
                            <p:childTnLst>
                              <p:par>
                                <p:cTn id="29" presetID="2" presetClass="entr" presetSubtype="1" fill="hold" nodeType="afterEffect">
                                  <p:stCondLst>
                                    <p:cond delay="0"/>
                                  </p:stCondLst>
                                  <p:childTnLst>
                                    <p:set>
                                      <p:cBhvr>
                                        <p:cTn id="30" dur="1" fill="hold">
                                          <p:stCondLst>
                                            <p:cond delay="0"/>
                                          </p:stCondLst>
                                        </p:cTn>
                                        <p:tgtEl>
                                          <p:spTgt spid="73736"/>
                                        </p:tgtEl>
                                        <p:attrNameLst>
                                          <p:attrName>style.visibility</p:attrName>
                                        </p:attrNameLst>
                                      </p:cBhvr>
                                      <p:to>
                                        <p:strVal val="visible"/>
                                      </p:to>
                                    </p:set>
                                    <p:anim calcmode="lin" valueType="num">
                                      <p:cBhvr additive="base">
                                        <p:cTn id="31" dur="500" fill="hold"/>
                                        <p:tgtEl>
                                          <p:spTgt spid="73736"/>
                                        </p:tgtEl>
                                        <p:attrNameLst>
                                          <p:attrName>ppt_x</p:attrName>
                                        </p:attrNameLst>
                                      </p:cBhvr>
                                      <p:tavLst>
                                        <p:tav tm="0">
                                          <p:val>
                                            <p:strVal val="#ppt_x"/>
                                          </p:val>
                                        </p:tav>
                                        <p:tav tm="100000">
                                          <p:val>
                                            <p:strVal val="#ppt_x"/>
                                          </p:val>
                                        </p:tav>
                                      </p:tavLst>
                                    </p:anim>
                                    <p:anim calcmode="lin" valueType="num">
                                      <p:cBhvr additive="base">
                                        <p:cTn id="32" dur="500" fill="hold"/>
                                        <p:tgtEl>
                                          <p:spTgt spid="73736"/>
                                        </p:tgtEl>
                                        <p:attrNameLst>
                                          <p:attrName>ppt_y</p:attrName>
                                        </p:attrNameLst>
                                      </p:cBhvr>
                                      <p:tavLst>
                                        <p:tav tm="0">
                                          <p:val>
                                            <p:strVal val="0-#ppt_h/2"/>
                                          </p:val>
                                        </p:tav>
                                        <p:tav tm="100000">
                                          <p:val>
                                            <p:strVal val="#ppt_y"/>
                                          </p:val>
                                        </p:tav>
                                      </p:tavLst>
                                    </p:anim>
                                  </p:childTnLst>
                                </p:cTn>
                              </p:par>
                              <p:par>
                                <p:cTn id="33" presetID="2" presetClass="entr" presetSubtype="1" fill="hold" grpId="0" nodeType="withEffect">
                                  <p:stCondLst>
                                    <p:cond delay="0"/>
                                  </p:stCondLst>
                                  <p:childTnLst>
                                    <p:set>
                                      <p:cBhvr>
                                        <p:cTn id="34" dur="1" fill="hold">
                                          <p:stCondLst>
                                            <p:cond delay="0"/>
                                          </p:stCondLst>
                                        </p:cTn>
                                        <p:tgtEl>
                                          <p:spTgt spid="73737"/>
                                        </p:tgtEl>
                                        <p:attrNameLst>
                                          <p:attrName>style.visibility</p:attrName>
                                        </p:attrNameLst>
                                      </p:cBhvr>
                                      <p:to>
                                        <p:strVal val="visible"/>
                                      </p:to>
                                    </p:set>
                                    <p:anim calcmode="lin" valueType="num">
                                      <p:cBhvr additive="base">
                                        <p:cTn id="35" dur="500" fill="hold"/>
                                        <p:tgtEl>
                                          <p:spTgt spid="73737"/>
                                        </p:tgtEl>
                                        <p:attrNameLst>
                                          <p:attrName>ppt_x</p:attrName>
                                        </p:attrNameLst>
                                      </p:cBhvr>
                                      <p:tavLst>
                                        <p:tav tm="0">
                                          <p:val>
                                            <p:strVal val="#ppt_x"/>
                                          </p:val>
                                        </p:tav>
                                        <p:tav tm="100000">
                                          <p:val>
                                            <p:strVal val="#ppt_x"/>
                                          </p:val>
                                        </p:tav>
                                      </p:tavLst>
                                    </p:anim>
                                    <p:anim calcmode="lin" valueType="num">
                                      <p:cBhvr additive="base">
                                        <p:cTn id="36" dur="500" fill="hold"/>
                                        <p:tgtEl>
                                          <p:spTgt spid="73737"/>
                                        </p:tgtEl>
                                        <p:attrNameLst>
                                          <p:attrName>ppt_y</p:attrName>
                                        </p:attrNameLst>
                                      </p:cBhvr>
                                      <p:tavLst>
                                        <p:tav tm="0">
                                          <p:val>
                                            <p:strVal val="0-#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73738"/>
                                        </p:tgtEl>
                                        <p:attrNameLst>
                                          <p:attrName>style.visibility</p:attrName>
                                        </p:attrNameLst>
                                      </p:cBhvr>
                                      <p:to>
                                        <p:strVal val="visible"/>
                                      </p:to>
                                    </p:set>
                                    <p:anim calcmode="lin" valueType="num">
                                      <p:cBhvr additive="base">
                                        <p:cTn id="39" dur="500" fill="hold"/>
                                        <p:tgtEl>
                                          <p:spTgt spid="73738"/>
                                        </p:tgtEl>
                                        <p:attrNameLst>
                                          <p:attrName>ppt_x</p:attrName>
                                        </p:attrNameLst>
                                      </p:cBhvr>
                                      <p:tavLst>
                                        <p:tav tm="0">
                                          <p:val>
                                            <p:strVal val="#ppt_x"/>
                                          </p:val>
                                        </p:tav>
                                        <p:tav tm="100000">
                                          <p:val>
                                            <p:strVal val="#ppt_x"/>
                                          </p:val>
                                        </p:tav>
                                      </p:tavLst>
                                    </p:anim>
                                    <p:anim calcmode="lin" valueType="num">
                                      <p:cBhvr additive="base">
                                        <p:cTn id="40" dur="500" fill="hold"/>
                                        <p:tgtEl>
                                          <p:spTgt spid="73738"/>
                                        </p:tgtEl>
                                        <p:attrNameLst>
                                          <p:attrName>ppt_y</p:attrName>
                                        </p:attrNameLst>
                                      </p:cBhvr>
                                      <p:tavLst>
                                        <p:tav tm="0">
                                          <p:val>
                                            <p:strVal val="0-#ppt_h/2"/>
                                          </p:val>
                                        </p:tav>
                                        <p:tav tm="100000">
                                          <p:val>
                                            <p:strVal val="#ppt_y"/>
                                          </p:val>
                                        </p:tav>
                                      </p:tavLst>
                                    </p:anim>
                                  </p:childTnLst>
                                </p:cTn>
                              </p:par>
                            </p:childTnLst>
                          </p:cTn>
                        </p:par>
                        <p:par>
                          <p:cTn id="41" fill="hold" nodeType="afterGroup">
                            <p:stCondLst>
                              <p:cond delay="3000"/>
                            </p:stCondLst>
                            <p:childTnLst>
                              <p:par>
                                <p:cTn id="42" presetID="27" presetClass="entr" presetSubtype="0" fill="hold" nodeType="afterEffect">
                                  <p:stCondLst>
                                    <p:cond delay="0"/>
                                  </p:stCondLst>
                                  <p:iterate type="lt">
                                    <p:tmPct val="50000"/>
                                  </p:iterate>
                                  <p:childTnLst>
                                    <p:set>
                                      <p:cBhvr>
                                        <p:cTn id="43" dur="1" fill="hold">
                                          <p:stCondLst>
                                            <p:cond delay="0"/>
                                          </p:stCondLst>
                                        </p:cTn>
                                        <p:tgtEl>
                                          <p:spTgt spid="73735">
                                            <p:txEl>
                                              <p:pRg st="0" end="0"/>
                                            </p:txEl>
                                          </p:spTgt>
                                        </p:tgtEl>
                                        <p:attrNameLst>
                                          <p:attrName>style.visibility</p:attrName>
                                        </p:attrNameLst>
                                      </p:cBhvr>
                                      <p:to>
                                        <p:strVal val="visible"/>
                                      </p:to>
                                    </p:set>
                                    <p:anim calcmode="discrete" valueType="clr">
                                      <p:cBhvr override="childStyle">
                                        <p:cTn id="44" dur="80"/>
                                        <p:tgtEl>
                                          <p:spTgt spid="7373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5" dur="80"/>
                                        <p:tgtEl>
                                          <p:spTgt spid="73735">
                                            <p:txEl>
                                              <p:pRg st="0" end="0"/>
                                            </p:txEl>
                                          </p:spTgt>
                                        </p:tgtEl>
                                        <p:attrNameLst>
                                          <p:attrName>fillcolor</p:attrName>
                                        </p:attrNameLst>
                                      </p:cBhvr>
                                      <p:tavLst>
                                        <p:tav tm="0">
                                          <p:val>
                                            <p:clrVal>
                                              <a:schemeClr val="accent2"/>
                                            </p:clrVal>
                                          </p:val>
                                        </p:tav>
                                        <p:tav tm="50000">
                                          <p:val>
                                            <p:clrVal>
                                              <a:schemeClr val="hlink"/>
                                            </p:clrVal>
                                          </p:val>
                                        </p:tav>
                                      </p:tavLst>
                                    </p:anim>
                                    <p:set>
                                      <p:cBhvr>
                                        <p:cTn id="46" dur="80"/>
                                        <p:tgtEl>
                                          <p:spTgt spid="73735">
                                            <p:txEl>
                                              <p:pRg st="0" end="0"/>
                                            </p:txEl>
                                          </p:spTgt>
                                        </p:tgtEl>
                                        <p:attrNameLst>
                                          <p:attrName>fill.type</p:attrName>
                                        </p:attrNameLst>
                                      </p:cBhvr>
                                      <p:to>
                                        <p:strVal val="solid"/>
                                      </p:to>
                                    </p:set>
                                  </p:childTnLst>
                                </p:cTn>
                              </p:par>
                            </p:childTnLst>
                          </p:cTn>
                        </p:par>
                        <p:par>
                          <p:cTn id="47" fill="hold" nodeType="afterGroup">
                            <p:stCondLst>
                              <p:cond delay="3360"/>
                            </p:stCondLst>
                            <p:childTnLst>
                              <p:par>
                                <p:cTn id="48" presetID="27" presetClass="entr" presetSubtype="0" fill="hold" nodeType="afterEffect">
                                  <p:stCondLst>
                                    <p:cond delay="0"/>
                                  </p:stCondLst>
                                  <p:iterate type="lt">
                                    <p:tmPct val="50000"/>
                                  </p:iterate>
                                  <p:childTnLst>
                                    <p:set>
                                      <p:cBhvr>
                                        <p:cTn id="49" dur="1" fill="hold">
                                          <p:stCondLst>
                                            <p:cond delay="0"/>
                                          </p:stCondLst>
                                        </p:cTn>
                                        <p:tgtEl>
                                          <p:spTgt spid="73735">
                                            <p:txEl>
                                              <p:pRg st="2" end="2"/>
                                            </p:txEl>
                                          </p:spTgt>
                                        </p:tgtEl>
                                        <p:attrNameLst>
                                          <p:attrName>style.visibility</p:attrName>
                                        </p:attrNameLst>
                                      </p:cBhvr>
                                      <p:to>
                                        <p:strVal val="visible"/>
                                      </p:to>
                                    </p:set>
                                    <p:anim calcmode="discrete" valueType="clr">
                                      <p:cBhvr override="childStyle">
                                        <p:cTn id="50" dur="80"/>
                                        <p:tgtEl>
                                          <p:spTgt spid="73735">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1" dur="80"/>
                                        <p:tgtEl>
                                          <p:spTgt spid="73735">
                                            <p:txEl>
                                              <p:pRg st="2" end="2"/>
                                            </p:txEl>
                                          </p:spTgt>
                                        </p:tgtEl>
                                        <p:attrNameLst>
                                          <p:attrName>fillcolor</p:attrName>
                                        </p:attrNameLst>
                                      </p:cBhvr>
                                      <p:tavLst>
                                        <p:tav tm="0">
                                          <p:val>
                                            <p:clrVal>
                                              <a:schemeClr val="accent2"/>
                                            </p:clrVal>
                                          </p:val>
                                        </p:tav>
                                        <p:tav tm="50000">
                                          <p:val>
                                            <p:clrVal>
                                              <a:schemeClr val="hlink"/>
                                            </p:clrVal>
                                          </p:val>
                                        </p:tav>
                                      </p:tavLst>
                                    </p:anim>
                                    <p:set>
                                      <p:cBhvr>
                                        <p:cTn id="52" dur="80"/>
                                        <p:tgtEl>
                                          <p:spTgt spid="73735">
                                            <p:txEl>
                                              <p:pRg st="2" end="2"/>
                                            </p:txEl>
                                          </p:spTgt>
                                        </p:tgtEl>
                                        <p:attrNameLst>
                                          <p:attrName>fill.type</p:attrName>
                                        </p:attrNameLst>
                                      </p:cBhvr>
                                      <p:to>
                                        <p:strVal val="solid"/>
                                      </p:to>
                                    </p:set>
                                  </p:childTnLst>
                                </p:cTn>
                              </p:par>
                            </p:childTnLst>
                          </p:cTn>
                        </p:par>
                        <p:par>
                          <p:cTn id="53" fill="hold" nodeType="afterGroup">
                            <p:stCondLst>
                              <p:cond delay="3720"/>
                            </p:stCondLst>
                            <p:childTnLst>
                              <p:par>
                                <p:cTn id="54" presetID="2" presetClass="entr" presetSubtype="1" fill="hold" nodeType="afterEffect">
                                  <p:stCondLst>
                                    <p:cond delay="0"/>
                                  </p:stCondLst>
                                  <p:childTnLst>
                                    <p:set>
                                      <p:cBhvr>
                                        <p:cTn id="55" dur="1" fill="hold">
                                          <p:stCondLst>
                                            <p:cond delay="0"/>
                                          </p:stCondLst>
                                        </p:cTn>
                                        <p:tgtEl>
                                          <p:spTgt spid="73743"/>
                                        </p:tgtEl>
                                        <p:attrNameLst>
                                          <p:attrName>style.visibility</p:attrName>
                                        </p:attrNameLst>
                                      </p:cBhvr>
                                      <p:to>
                                        <p:strVal val="visible"/>
                                      </p:to>
                                    </p:set>
                                    <p:anim calcmode="lin" valueType="num">
                                      <p:cBhvr additive="base">
                                        <p:cTn id="56" dur="500" fill="hold"/>
                                        <p:tgtEl>
                                          <p:spTgt spid="73743"/>
                                        </p:tgtEl>
                                        <p:attrNameLst>
                                          <p:attrName>ppt_x</p:attrName>
                                        </p:attrNameLst>
                                      </p:cBhvr>
                                      <p:tavLst>
                                        <p:tav tm="0">
                                          <p:val>
                                            <p:strVal val="#ppt_x"/>
                                          </p:val>
                                        </p:tav>
                                        <p:tav tm="100000">
                                          <p:val>
                                            <p:strVal val="#ppt_x"/>
                                          </p:val>
                                        </p:tav>
                                      </p:tavLst>
                                    </p:anim>
                                    <p:anim calcmode="lin" valueType="num">
                                      <p:cBhvr additive="base">
                                        <p:cTn id="57" dur="500" fill="hold"/>
                                        <p:tgtEl>
                                          <p:spTgt spid="73743"/>
                                        </p:tgtEl>
                                        <p:attrNameLst>
                                          <p:attrName>ppt_y</p:attrName>
                                        </p:attrNameLst>
                                      </p:cBhvr>
                                      <p:tavLst>
                                        <p:tav tm="0">
                                          <p:val>
                                            <p:strVal val="0-#ppt_h/2"/>
                                          </p:val>
                                        </p:tav>
                                        <p:tav tm="100000">
                                          <p:val>
                                            <p:strVal val="#ppt_y"/>
                                          </p:val>
                                        </p:tav>
                                      </p:tavLst>
                                    </p:anim>
                                  </p:childTnLst>
                                </p:cTn>
                              </p:par>
                              <p:par>
                                <p:cTn id="58" presetID="2" presetClass="entr" presetSubtype="1" fill="hold" grpId="0" nodeType="withEffect">
                                  <p:stCondLst>
                                    <p:cond delay="0"/>
                                  </p:stCondLst>
                                  <p:childTnLst>
                                    <p:set>
                                      <p:cBhvr>
                                        <p:cTn id="59" dur="1" fill="hold">
                                          <p:stCondLst>
                                            <p:cond delay="0"/>
                                          </p:stCondLst>
                                        </p:cTn>
                                        <p:tgtEl>
                                          <p:spTgt spid="73744"/>
                                        </p:tgtEl>
                                        <p:attrNameLst>
                                          <p:attrName>style.visibility</p:attrName>
                                        </p:attrNameLst>
                                      </p:cBhvr>
                                      <p:to>
                                        <p:strVal val="visible"/>
                                      </p:to>
                                    </p:set>
                                    <p:anim calcmode="lin" valueType="num">
                                      <p:cBhvr additive="base">
                                        <p:cTn id="60" dur="500" fill="hold"/>
                                        <p:tgtEl>
                                          <p:spTgt spid="73744"/>
                                        </p:tgtEl>
                                        <p:attrNameLst>
                                          <p:attrName>ppt_x</p:attrName>
                                        </p:attrNameLst>
                                      </p:cBhvr>
                                      <p:tavLst>
                                        <p:tav tm="0">
                                          <p:val>
                                            <p:strVal val="#ppt_x"/>
                                          </p:val>
                                        </p:tav>
                                        <p:tav tm="100000">
                                          <p:val>
                                            <p:strVal val="#ppt_x"/>
                                          </p:val>
                                        </p:tav>
                                      </p:tavLst>
                                    </p:anim>
                                    <p:anim calcmode="lin" valueType="num">
                                      <p:cBhvr additive="base">
                                        <p:cTn id="61" dur="500" fill="hold"/>
                                        <p:tgtEl>
                                          <p:spTgt spid="73744"/>
                                        </p:tgtEl>
                                        <p:attrNameLst>
                                          <p:attrName>ppt_y</p:attrName>
                                        </p:attrNameLst>
                                      </p:cBhvr>
                                      <p:tavLst>
                                        <p:tav tm="0">
                                          <p:val>
                                            <p:strVal val="0-#ppt_h/2"/>
                                          </p:val>
                                        </p:tav>
                                        <p:tav tm="100000">
                                          <p:val>
                                            <p:strVal val="#ppt_y"/>
                                          </p:val>
                                        </p:tav>
                                      </p:tavLst>
                                    </p:anim>
                                  </p:childTnLst>
                                </p:cTn>
                              </p:par>
                              <p:par>
                                <p:cTn id="62" presetID="2" presetClass="entr" presetSubtype="1" fill="hold" nodeType="withEffect">
                                  <p:stCondLst>
                                    <p:cond delay="0"/>
                                  </p:stCondLst>
                                  <p:childTnLst>
                                    <p:set>
                                      <p:cBhvr>
                                        <p:cTn id="63" dur="1" fill="hold">
                                          <p:stCondLst>
                                            <p:cond delay="0"/>
                                          </p:stCondLst>
                                        </p:cTn>
                                        <p:tgtEl>
                                          <p:spTgt spid="73745"/>
                                        </p:tgtEl>
                                        <p:attrNameLst>
                                          <p:attrName>style.visibility</p:attrName>
                                        </p:attrNameLst>
                                      </p:cBhvr>
                                      <p:to>
                                        <p:strVal val="visible"/>
                                      </p:to>
                                    </p:set>
                                    <p:anim calcmode="lin" valueType="num">
                                      <p:cBhvr additive="base">
                                        <p:cTn id="64" dur="500" fill="hold"/>
                                        <p:tgtEl>
                                          <p:spTgt spid="73745"/>
                                        </p:tgtEl>
                                        <p:attrNameLst>
                                          <p:attrName>ppt_x</p:attrName>
                                        </p:attrNameLst>
                                      </p:cBhvr>
                                      <p:tavLst>
                                        <p:tav tm="0">
                                          <p:val>
                                            <p:strVal val="#ppt_x"/>
                                          </p:val>
                                        </p:tav>
                                        <p:tav tm="100000">
                                          <p:val>
                                            <p:strVal val="#ppt_x"/>
                                          </p:val>
                                        </p:tav>
                                      </p:tavLst>
                                    </p:anim>
                                    <p:anim calcmode="lin" valueType="num">
                                      <p:cBhvr additive="base">
                                        <p:cTn id="65" dur="500" fill="hold"/>
                                        <p:tgtEl>
                                          <p:spTgt spid="73745"/>
                                        </p:tgtEl>
                                        <p:attrNameLst>
                                          <p:attrName>ppt_y</p:attrName>
                                        </p:attrNameLst>
                                      </p:cBhvr>
                                      <p:tavLst>
                                        <p:tav tm="0">
                                          <p:val>
                                            <p:strVal val="0-#ppt_h/2"/>
                                          </p:val>
                                        </p:tav>
                                        <p:tav tm="100000">
                                          <p:val>
                                            <p:strVal val="#ppt_y"/>
                                          </p:val>
                                        </p:tav>
                                      </p:tavLst>
                                    </p:anim>
                                  </p:childTnLst>
                                </p:cTn>
                              </p:par>
                            </p:childTnLst>
                          </p:cTn>
                        </p:par>
                        <p:par>
                          <p:cTn id="66" fill="hold" nodeType="afterGroup">
                            <p:stCondLst>
                              <p:cond delay="4220"/>
                            </p:stCondLst>
                            <p:childTnLst>
                              <p:par>
                                <p:cTn id="67" presetID="27" presetClass="entr" presetSubtype="0" fill="hold" nodeType="afterEffect">
                                  <p:stCondLst>
                                    <p:cond delay="0"/>
                                  </p:stCondLst>
                                  <p:iterate type="lt">
                                    <p:tmPct val="50000"/>
                                  </p:iterate>
                                  <p:childTnLst>
                                    <p:set>
                                      <p:cBhvr>
                                        <p:cTn id="68" dur="1" fill="hold">
                                          <p:stCondLst>
                                            <p:cond delay="0"/>
                                          </p:stCondLst>
                                        </p:cTn>
                                        <p:tgtEl>
                                          <p:spTgt spid="73742">
                                            <p:txEl>
                                              <p:pRg st="0" end="0"/>
                                            </p:txEl>
                                          </p:spTgt>
                                        </p:tgtEl>
                                        <p:attrNameLst>
                                          <p:attrName>style.visibility</p:attrName>
                                        </p:attrNameLst>
                                      </p:cBhvr>
                                      <p:to>
                                        <p:strVal val="visible"/>
                                      </p:to>
                                    </p:set>
                                    <p:anim calcmode="discrete" valueType="clr">
                                      <p:cBhvr override="childStyle">
                                        <p:cTn id="69" dur="80"/>
                                        <p:tgtEl>
                                          <p:spTgt spid="73742">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70" dur="80"/>
                                        <p:tgtEl>
                                          <p:spTgt spid="73742">
                                            <p:txEl>
                                              <p:pRg st="0" end="0"/>
                                            </p:txEl>
                                          </p:spTgt>
                                        </p:tgtEl>
                                        <p:attrNameLst>
                                          <p:attrName>fillcolor</p:attrName>
                                        </p:attrNameLst>
                                      </p:cBhvr>
                                      <p:tavLst>
                                        <p:tav tm="0">
                                          <p:val>
                                            <p:clrVal>
                                              <a:schemeClr val="accent2"/>
                                            </p:clrVal>
                                          </p:val>
                                        </p:tav>
                                        <p:tav tm="50000">
                                          <p:val>
                                            <p:clrVal>
                                              <a:schemeClr val="hlink"/>
                                            </p:clrVal>
                                          </p:val>
                                        </p:tav>
                                      </p:tavLst>
                                    </p:anim>
                                    <p:set>
                                      <p:cBhvr>
                                        <p:cTn id="71" dur="80"/>
                                        <p:tgtEl>
                                          <p:spTgt spid="73742">
                                            <p:txEl>
                                              <p:pRg st="0" end="0"/>
                                            </p:txEl>
                                          </p:spTgt>
                                        </p:tgtEl>
                                        <p:attrNameLst>
                                          <p:attrName>fill.type</p:attrName>
                                        </p:attrNameLst>
                                      </p:cBhvr>
                                      <p:to>
                                        <p:strVal val="solid"/>
                                      </p:to>
                                    </p:set>
                                  </p:childTnLst>
                                </p:cTn>
                              </p:par>
                            </p:childTnLst>
                          </p:cTn>
                        </p:par>
                        <p:par>
                          <p:cTn id="72" fill="hold" nodeType="afterGroup">
                            <p:stCondLst>
                              <p:cond delay="4540"/>
                            </p:stCondLst>
                            <p:childTnLst>
                              <p:par>
                                <p:cTn id="73" presetID="27" presetClass="entr" presetSubtype="0" fill="hold" nodeType="afterEffect">
                                  <p:stCondLst>
                                    <p:cond delay="0"/>
                                  </p:stCondLst>
                                  <p:iterate type="lt">
                                    <p:tmPct val="50000"/>
                                  </p:iterate>
                                  <p:childTnLst>
                                    <p:set>
                                      <p:cBhvr>
                                        <p:cTn id="74" dur="1" fill="hold">
                                          <p:stCondLst>
                                            <p:cond delay="0"/>
                                          </p:stCondLst>
                                        </p:cTn>
                                        <p:tgtEl>
                                          <p:spTgt spid="73742">
                                            <p:txEl>
                                              <p:pRg st="2" end="2"/>
                                            </p:txEl>
                                          </p:spTgt>
                                        </p:tgtEl>
                                        <p:attrNameLst>
                                          <p:attrName>style.visibility</p:attrName>
                                        </p:attrNameLst>
                                      </p:cBhvr>
                                      <p:to>
                                        <p:strVal val="visible"/>
                                      </p:to>
                                    </p:set>
                                    <p:anim calcmode="discrete" valueType="clr">
                                      <p:cBhvr override="childStyle">
                                        <p:cTn id="75" dur="80"/>
                                        <p:tgtEl>
                                          <p:spTgt spid="73742">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76" dur="80"/>
                                        <p:tgtEl>
                                          <p:spTgt spid="73742">
                                            <p:txEl>
                                              <p:pRg st="2" end="2"/>
                                            </p:txEl>
                                          </p:spTgt>
                                        </p:tgtEl>
                                        <p:attrNameLst>
                                          <p:attrName>fillcolor</p:attrName>
                                        </p:attrNameLst>
                                      </p:cBhvr>
                                      <p:tavLst>
                                        <p:tav tm="0">
                                          <p:val>
                                            <p:clrVal>
                                              <a:schemeClr val="accent2"/>
                                            </p:clrVal>
                                          </p:val>
                                        </p:tav>
                                        <p:tav tm="50000">
                                          <p:val>
                                            <p:clrVal>
                                              <a:schemeClr val="hlink"/>
                                            </p:clrVal>
                                          </p:val>
                                        </p:tav>
                                      </p:tavLst>
                                    </p:anim>
                                    <p:set>
                                      <p:cBhvr>
                                        <p:cTn id="77" dur="80"/>
                                        <p:tgtEl>
                                          <p:spTgt spid="73742">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0" grpId="0"/>
      <p:bldP spid="73737" grpId="0"/>
      <p:bldP spid="73744" grpId="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日期占位符 1">
            <a:extLst>
              <a:ext uri="{FF2B5EF4-FFF2-40B4-BE49-F238E27FC236}">
                <a16:creationId xmlns:a16="http://schemas.microsoft.com/office/drawing/2014/main" id="{69A92170-D103-47CC-8533-F3BF478BE543}"/>
              </a:ext>
            </a:extLst>
          </p:cNvPr>
          <p:cNvSpPr>
            <a:spLocks noGrp="1"/>
          </p:cNvSpPr>
          <p:nvPr>
            <p:ph type="dt" sz="quarter" idx="10"/>
          </p:nvPr>
        </p:nvSpPr>
        <p:spPr/>
        <p:txBody>
          <a:bodyPr/>
          <a:lstStyle/>
          <a:p>
            <a:pPr>
              <a:defRPr/>
            </a:pPr>
            <a:fld id="{F77F68FC-46CA-4268-BB16-4EDF8EEEDA9C}" type="datetime3">
              <a:rPr lang="zh-CN" altLang="en-US"/>
              <a:pPr>
                <a:defRPr/>
              </a:pPr>
              <a:t>2018年12月13日星期四</a:t>
            </a:fld>
            <a:endParaRPr lang="en-US" altLang="zh-CN"/>
          </a:p>
        </p:txBody>
      </p:sp>
      <p:sp>
        <p:nvSpPr>
          <p:cNvPr id="17" name="灯片编号占位符 3">
            <a:extLst>
              <a:ext uri="{FF2B5EF4-FFF2-40B4-BE49-F238E27FC236}">
                <a16:creationId xmlns:a16="http://schemas.microsoft.com/office/drawing/2014/main" id="{A0452429-CFB7-40C1-A28F-9CCD35D87D9A}"/>
              </a:ext>
            </a:extLst>
          </p:cNvPr>
          <p:cNvSpPr>
            <a:spLocks noGrp="1"/>
          </p:cNvSpPr>
          <p:nvPr>
            <p:ph type="sldNum" sz="quarter" idx="11"/>
          </p:nvPr>
        </p:nvSpPr>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BF4EC72D-A2B7-44E0-A428-8CBF623E851D}" type="slidenum">
              <a:rPr lang="zh-CN" altLang="en-US">
                <a:solidFill>
                  <a:srgbClr val="636363"/>
                </a:solidFill>
              </a:rPr>
              <a:pPr eaLnBrk="1" hangingPunct="1"/>
              <a:t>26</a:t>
            </a:fld>
            <a:endParaRPr lang="en-US" altLang="zh-CN">
              <a:solidFill>
                <a:srgbClr val="636363"/>
              </a:solidFill>
            </a:endParaRPr>
          </a:p>
        </p:txBody>
      </p:sp>
      <p:sp>
        <p:nvSpPr>
          <p:cNvPr id="74754" name="Rectangle 2">
            <a:extLst>
              <a:ext uri="{FF2B5EF4-FFF2-40B4-BE49-F238E27FC236}">
                <a16:creationId xmlns:a16="http://schemas.microsoft.com/office/drawing/2014/main" id="{EF56017F-3C26-417C-8A96-D6E2F3BC43FC}"/>
              </a:ext>
            </a:extLst>
          </p:cNvPr>
          <p:cNvSpPr>
            <a:spLocks noGrp="1" noRot="1" noChangeArrowheads="1"/>
          </p:cNvSpPr>
          <p:nvPr>
            <p:ph type="title" idx="4294967295"/>
          </p:nvPr>
        </p:nvSpPr>
        <p:spPr>
          <a:xfrm>
            <a:off x="1350963" y="214313"/>
            <a:ext cx="7793037" cy="1462087"/>
          </a:xfrm>
        </p:spPr>
        <p:txBody>
          <a:bodyPr/>
          <a:lstStyle/>
          <a:p>
            <a:pPr eaLnBrk="1" hangingPunct="1"/>
            <a:r>
              <a:rPr lang="zh-CN" altLang="en-US" sz="2800"/>
              <a:t>把握资金管理重点环节（</a:t>
            </a:r>
            <a:r>
              <a:rPr lang="en-US" altLang="zh-CN" sz="2800"/>
              <a:t>2</a:t>
            </a:r>
            <a:r>
              <a:rPr lang="zh-CN" altLang="en-US" sz="2800"/>
              <a:t>）</a:t>
            </a:r>
          </a:p>
        </p:txBody>
      </p:sp>
      <p:sp>
        <p:nvSpPr>
          <p:cNvPr id="39941" name="Rectangle 5">
            <a:extLst>
              <a:ext uri="{FF2B5EF4-FFF2-40B4-BE49-F238E27FC236}">
                <a16:creationId xmlns:a16="http://schemas.microsoft.com/office/drawing/2014/main" id="{F08E1924-881B-40D3-8EE3-09A74CBBF817}"/>
              </a:ext>
            </a:extLst>
          </p:cNvPr>
          <p:cNvSpPr>
            <a:spLocks noChangeArrowheads="1"/>
          </p:cNvSpPr>
          <p:nvPr/>
        </p:nvSpPr>
        <p:spPr bwMode="gray">
          <a:xfrm>
            <a:off x="827088" y="3860800"/>
            <a:ext cx="7400925" cy="369888"/>
          </a:xfrm>
          <a:prstGeom prst="rect">
            <a:avLst/>
          </a:prstGeom>
          <a:gradFill rotWithShape="1">
            <a:gsLst>
              <a:gs pos="0">
                <a:srgbClr val="767676"/>
              </a:gs>
              <a:gs pos="50000">
                <a:srgbClr val="FFFFFF"/>
              </a:gs>
              <a:gs pos="100000">
                <a:srgbClr val="767676"/>
              </a:gs>
            </a:gsLst>
            <a:lin ang="5400000" scaled="1"/>
          </a:gradFill>
          <a:ln w="9525">
            <a:miter lim="800000"/>
            <a:headEnd/>
            <a:tailEnd/>
          </a:ln>
          <a:scene3d>
            <a:camera prst="legacyPerspectiveTop"/>
            <a:lightRig rig="legacyFlat1" dir="t"/>
          </a:scene3d>
          <a:sp3d extrusionH="121893000" prstMaterial="legacyMatte">
            <a:bevelT w="13500" h="13500" prst="angle"/>
            <a:bevelB w="13500" h="13500" prst="angle"/>
            <a:extrusionClr>
              <a:srgbClr val="FFFFFF"/>
            </a:extrusionClr>
            <a:contourClr>
              <a:srgbClr val="767676"/>
            </a:contourClr>
          </a:sp3d>
        </p:spPr>
        <p:txBody>
          <a:bodyPr anchor="ctr">
            <a:spAutoFit/>
            <a:flatTx/>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spcBef>
                <a:spcPct val="0"/>
              </a:spcBef>
              <a:buClrTx/>
              <a:buSzTx/>
              <a:buFontTx/>
              <a:buNone/>
            </a:pPr>
            <a:endParaRPr lang="zh-CN" altLang="en-US" sz="1800">
              <a:latin typeface="Arial" panose="020B0604020202020204" pitchFamily="34" charset="0"/>
            </a:endParaRPr>
          </a:p>
        </p:txBody>
      </p:sp>
      <p:sp>
        <p:nvSpPr>
          <p:cNvPr id="39942" name="Rectangle 6">
            <a:extLst>
              <a:ext uri="{FF2B5EF4-FFF2-40B4-BE49-F238E27FC236}">
                <a16:creationId xmlns:a16="http://schemas.microsoft.com/office/drawing/2014/main" id="{E036EE99-B1AC-44BA-A436-3CC165439FF0}"/>
              </a:ext>
            </a:extLst>
          </p:cNvPr>
          <p:cNvSpPr>
            <a:spLocks noChangeArrowheads="1"/>
          </p:cNvSpPr>
          <p:nvPr/>
        </p:nvSpPr>
        <p:spPr bwMode="gray">
          <a:xfrm flipH="1">
            <a:off x="855663" y="4030663"/>
            <a:ext cx="2436812" cy="1774825"/>
          </a:xfrm>
          <a:prstGeom prst="rect">
            <a:avLst/>
          </a:prstGeom>
          <a:solidFill>
            <a:schemeClr val="hlink">
              <a:alpha val="50195"/>
            </a:schemeClr>
          </a:solidFill>
          <a:ln w="12700">
            <a:solidFill>
              <a:srgbClr val="FFFFFF"/>
            </a:solidFill>
            <a:miter lim="800000"/>
            <a:headEnd/>
            <a:tailEnd/>
          </a:ln>
        </p:spPr>
        <p:txBody>
          <a:bodyPr wrap="none" anchor="ct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spcBef>
                <a:spcPct val="0"/>
              </a:spcBef>
              <a:buClrTx/>
              <a:buSzTx/>
              <a:buFontTx/>
              <a:buNone/>
            </a:pPr>
            <a:endParaRPr lang="zh-CN" altLang="en-US" sz="1800">
              <a:latin typeface="Arial" panose="020B0604020202020204" pitchFamily="34" charset="0"/>
            </a:endParaRPr>
          </a:p>
        </p:txBody>
      </p:sp>
      <p:sp>
        <p:nvSpPr>
          <p:cNvPr id="39943" name="Rectangle 7">
            <a:extLst>
              <a:ext uri="{FF2B5EF4-FFF2-40B4-BE49-F238E27FC236}">
                <a16:creationId xmlns:a16="http://schemas.microsoft.com/office/drawing/2014/main" id="{1F4A3459-EE47-46CC-BA42-EA04262C119B}"/>
              </a:ext>
            </a:extLst>
          </p:cNvPr>
          <p:cNvSpPr>
            <a:spLocks noChangeArrowheads="1"/>
          </p:cNvSpPr>
          <p:nvPr/>
        </p:nvSpPr>
        <p:spPr bwMode="gray">
          <a:xfrm flipH="1">
            <a:off x="3302000" y="4030663"/>
            <a:ext cx="2436813" cy="1774825"/>
          </a:xfrm>
          <a:prstGeom prst="rect">
            <a:avLst/>
          </a:prstGeom>
          <a:solidFill>
            <a:schemeClr val="accent2">
              <a:alpha val="50195"/>
            </a:schemeClr>
          </a:solidFill>
          <a:ln w="12700">
            <a:solidFill>
              <a:srgbClr val="FFFFFF"/>
            </a:solidFill>
            <a:miter lim="800000"/>
            <a:headEnd/>
            <a:tailEnd/>
          </a:ln>
        </p:spPr>
        <p:txBody>
          <a:bodyPr wrap="none" anchor="ct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spcBef>
                <a:spcPct val="0"/>
              </a:spcBef>
              <a:buClrTx/>
              <a:buSzTx/>
              <a:buFontTx/>
              <a:buNone/>
            </a:pPr>
            <a:endParaRPr lang="zh-CN" altLang="en-US" sz="1800">
              <a:latin typeface="Arial" panose="020B0604020202020204" pitchFamily="34" charset="0"/>
            </a:endParaRPr>
          </a:p>
        </p:txBody>
      </p:sp>
      <p:sp>
        <p:nvSpPr>
          <p:cNvPr id="39944" name="Rectangle 8">
            <a:extLst>
              <a:ext uri="{FF2B5EF4-FFF2-40B4-BE49-F238E27FC236}">
                <a16:creationId xmlns:a16="http://schemas.microsoft.com/office/drawing/2014/main" id="{2C26F325-D673-42D3-A9EF-0F872692E3E0}"/>
              </a:ext>
            </a:extLst>
          </p:cNvPr>
          <p:cNvSpPr>
            <a:spLocks noChangeArrowheads="1"/>
          </p:cNvSpPr>
          <p:nvPr/>
        </p:nvSpPr>
        <p:spPr bwMode="gray">
          <a:xfrm flipH="1">
            <a:off x="5724525" y="4029075"/>
            <a:ext cx="2436813" cy="1776413"/>
          </a:xfrm>
          <a:prstGeom prst="rect">
            <a:avLst/>
          </a:prstGeom>
          <a:solidFill>
            <a:schemeClr val="folHlink">
              <a:alpha val="50195"/>
            </a:schemeClr>
          </a:solidFill>
          <a:ln w="12700">
            <a:solidFill>
              <a:srgbClr val="FFFFFF"/>
            </a:solidFill>
            <a:miter lim="800000"/>
            <a:headEnd/>
            <a:tailEnd/>
          </a:ln>
        </p:spPr>
        <p:txBody>
          <a:bodyPr wrap="none" anchor="ct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spcBef>
                <a:spcPct val="0"/>
              </a:spcBef>
              <a:buClrTx/>
              <a:buSzTx/>
              <a:buFontTx/>
              <a:buNone/>
            </a:pPr>
            <a:endParaRPr lang="zh-CN" altLang="en-US" sz="1800">
              <a:latin typeface="Arial" panose="020B0604020202020204" pitchFamily="34" charset="0"/>
            </a:endParaRPr>
          </a:p>
        </p:txBody>
      </p:sp>
      <p:sp>
        <p:nvSpPr>
          <p:cNvPr id="39945" name="Rectangle 9">
            <a:extLst>
              <a:ext uri="{FF2B5EF4-FFF2-40B4-BE49-F238E27FC236}">
                <a16:creationId xmlns:a16="http://schemas.microsoft.com/office/drawing/2014/main" id="{A27C824B-34DD-4573-92DF-0E5EF1ACFB11}"/>
              </a:ext>
            </a:extLst>
          </p:cNvPr>
          <p:cNvSpPr>
            <a:spLocks noChangeArrowheads="1"/>
          </p:cNvSpPr>
          <p:nvPr/>
        </p:nvSpPr>
        <p:spPr bwMode="gray">
          <a:xfrm>
            <a:off x="855663" y="4754563"/>
            <a:ext cx="24320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lgn="ctr" eaLnBrk="1" hangingPunct="1">
              <a:spcBef>
                <a:spcPct val="0"/>
              </a:spcBef>
              <a:buClrTx/>
              <a:buSzTx/>
              <a:buFontTx/>
              <a:buNone/>
            </a:pPr>
            <a:endParaRPr lang="zh-CN" altLang="zh-CN" sz="1600">
              <a:solidFill>
                <a:srgbClr val="000000"/>
              </a:solidFill>
              <a:latin typeface="Arial" panose="020B0604020202020204" pitchFamily="34" charset="0"/>
            </a:endParaRPr>
          </a:p>
        </p:txBody>
      </p:sp>
      <p:sp>
        <p:nvSpPr>
          <p:cNvPr id="74764" name="Rectangle 12">
            <a:extLst>
              <a:ext uri="{FF2B5EF4-FFF2-40B4-BE49-F238E27FC236}">
                <a16:creationId xmlns:a16="http://schemas.microsoft.com/office/drawing/2014/main" id="{200E163C-5447-476D-BED3-22B678460A50}"/>
              </a:ext>
            </a:extLst>
          </p:cNvPr>
          <p:cNvSpPr>
            <a:spLocks noChangeArrowheads="1"/>
          </p:cNvSpPr>
          <p:nvPr/>
        </p:nvSpPr>
        <p:spPr bwMode="gray">
          <a:xfrm>
            <a:off x="855663" y="4384675"/>
            <a:ext cx="2446337" cy="1076325"/>
          </a:xfrm>
          <a:prstGeom prst="rect">
            <a:avLst/>
          </a:prstGeom>
          <a:noFill/>
          <a:ln>
            <a:noFill/>
          </a:ln>
          <a:effectLst>
            <a:outerShdw dist="17961" dir="2700000" algn="ctr" rotWithShape="0">
              <a:srgbClr val="182326">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lgn="ctr" eaLnBrk="1" hangingPunct="1">
              <a:spcBef>
                <a:spcPct val="0"/>
              </a:spcBef>
              <a:buClrTx/>
              <a:buSzTx/>
              <a:buFontTx/>
              <a:buNone/>
            </a:pPr>
            <a:r>
              <a:rPr lang="zh-CN" altLang="en-US" b="1">
                <a:solidFill>
                  <a:srgbClr val="000000"/>
                </a:solidFill>
                <a:latin typeface="Arial" panose="020B0604020202020204" pitchFamily="34" charset="0"/>
              </a:rPr>
              <a:t>资金流出的主要形式</a:t>
            </a:r>
          </a:p>
        </p:txBody>
      </p:sp>
      <p:sp>
        <p:nvSpPr>
          <p:cNvPr id="74765" name="Rectangle 13">
            <a:extLst>
              <a:ext uri="{FF2B5EF4-FFF2-40B4-BE49-F238E27FC236}">
                <a16:creationId xmlns:a16="http://schemas.microsoft.com/office/drawing/2014/main" id="{B8338C7A-EC80-4D94-AD7A-A9D8BF0C5E88}"/>
              </a:ext>
            </a:extLst>
          </p:cNvPr>
          <p:cNvSpPr>
            <a:spLocks noChangeArrowheads="1"/>
          </p:cNvSpPr>
          <p:nvPr/>
        </p:nvSpPr>
        <p:spPr bwMode="gray">
          <a:xfrm>
            <a:off x="3324225" y="4370388"/>
            <a:ext cx="2479675" cy="1077912"/>
          </a:xfrm>
          <a:prstGeom prst="rect">
            <a:avLst/>
          </a:prstGeom>
          <a:noFill/>
          <a:ln>
            <a:noFill/>
          </a:ln>
          <a:effectLst>
            <a:outerShdw dist="17961" dir="2700000" algn="ctr" rotWithShape="0">
              <a:srgbClr val="182326">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lgn="ctr" eaLnBrk="1" hangingPunct="1">
              <a:spcBef>
                <a:spcPct val="0"/>
              </a:spcBef>
              <a:buClrTx/>
              <a:buSzTx/>
              <a:buFontTx/>
              <a:buNone/>
            </a:pPr>
            <a:r>
              <a:rPr lang="zh-CN" altLang="en-US" b="1">
                <a:solidFill>
                  <a:srgbClr val="000000"/>
                </a:solidFill>
                <a:latin typeface="Arial" panose="020B0604020202020204" pitchFamily="34" charset="0"/>
              </a:rPr>
              <a:t>资金流出的审核重点</a:t>
            </a:r>
          </a:p>
        </p:txBody>
      </p:sp>
      <p:sp>
        <p:nvSpPr>
          <p:cNvPr id="74766" name="Rectangle 14">
            <a:extLst>
              <a:ext uri="{FF2B5EF4-FFF2-40B4-BE49-F238E27FC236}">
                <a16:creationId xmlns:a16="http://schemas.microsoft.com/office/drawing/2014/main" id="{CB1F1365-45B2-460B-94F9-A5CA2DE1A7B2}"/>
              </a:ext>
            </a:extLst>
          </p:cNvPr>
          <p:cNvSpPr>
            <a:spLocks noChangeArrowheads="1"/>
          </p:cNvSpPr>
          <p:nvPr/>
        </p:nvSpPr>
        <p:spPr bwMode="gray">
          <a:xfrm>
            <a:off x="5748338" y="4384675"/>
            <a:ext cx="2479675" cy="1076325"/>
          </a:xfrm>
          <a:prstGeom prst="rect">
            <a:avLst/>
          </a:prstGeom>
          <a:noFill/>
          <a:ln>
            <a:noFill/>
          </a:ln>
          <a:effectLst>
            <a:outerShdw dist="17961" dir="2700000" algn="ctr" rotWithShape="0">
              <a:srgbClr val="182326">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lgn="ctr" eaLnBrk="1" hangingPunct="1">
              <a:spcBef>
                <a:spcPct val="0"/>
              </a:spcBef>
              <a:buClrTx/>
              <a:buSzTx/>
              <a:buFontTx/>
              <a:buNone/>
            </a:pPr>
            <a:r>
              <a:rPr lang="zh-CN" altLang="en-US" b="1">
                <a:solidFill>
                  <a:srgbClr val="000000"/>
                </a:solidFill>
                <a:latin typeface="Arial" panose="020B0604020202020204" pitchFamily="34" charset="0"/>
              </a:rPr>
              <a:t>收入退付的审核</a:t>
            </a:r>
          </a:p>
        </p:txBody>
      </p:sp>
      <p:pic>
        <p:nvPicPr>
          <p:cNvPr id="39949" name="Picture 15" descr="232">
            <a:extLst>
              <a:ext uri="{FF2B5EF4-FFF2-40B4-BE49-F238E27FC236}">
                <a16:creationId xmlns:a16="http://schemas.microsoft.com/office/drawing/2014/main" id="{1C983404-FAA2-466E-8F5D-0257C5CC24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44392">
            <a:off x="752475" y="1784350"/>
            <a:ext cx="6770688"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70" name="Text Box 18">
            <a:extLst>
              <a:ext uri="{FF2B5EF4-FFF2-40B4-BE49-F238E27FC236}">
                <a16:creationId xmlns:a16="http://schemas.microsoft.com/office/drawing/2014/main" id="{20BBB049-2955-4714-8D5C-B3F102D3EB82}"/>
              </a:ext>
            </a:extLst>
          </p:cNvPr>
          <p:cNvSpPr txBox="1">
            <a:spLocks noChangeArrowheads="1"/>
          </p:cNvSpPr>
          <p:nvPr/>
        </p:nvSpPr>
        <p:spPr bwMode="auto">
          <a:xfrm>
            <a:off x="1785938" y="1801813"/>
            <a:ext cx="2592387"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spcBef>
                <a:spcPct val="50000"/>
              </a:spcBef>
              <a:buClrTx/>
              <a:buSzTx/>
              <a:buFontTx/>
              <a:buNone/>
            </a:pPr>
            <a:r>
              <a:rPr lang="zh-CN" altLang="en-US" b="1">
                <a:solidFill>
                  <a:srgbClr val="FF0000"/>
                </a:solidFill>
                <a:latin typeface="Arial" panose="020B0604020202020204" pitchFamily="34" charset="0"/>
              </a:rPr>
              <a:t>资金流出安全控制重点</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4754"/>
                                        </p:tgtEl>
                                        <p:attrNameLst>
                                          <p:attrName>style.visibility</p:attrName>
                                        </p:attrNameLst>
                                      </p:cBhvr>
                                      <p:to>
                                        <p:strVal val="visible"/>
                                      </p:to>
                                    </p:set>
                                    <p:animEffect transition="in" filter="wipe(down)">
                                      <p:cBhvr>
                                        <p:cTn id="7" dur="500"/>
                                        <p:tgtEl>
                                          <p:spTgt spid="74754"/>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74770">
                                            <p:txEl>
                                              <p:pRg st="0" end="0"/>
                                            </p:txEl>
                                          </p:spTgt>
                                        </p:tgtEl>
                                        <p:attrNameLst>
                                          <p:attrName>style.visibility</p:attrName>
                                        </p:attrNameLst>
                                      </p:cBhvr>
                                      <p:to>
                                        <p:strVal val="visible"/>
                                      </p:to>
                                    </p:set>
                                    <p:animEffect transition="in" filter="wipe(left)">
                                      <p:cBhvr>
                                        <p:cTn id="11" dur="2000"/>
                                        <p:tgtEl>
                                          <p:spTgt spid="74770">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31" presetClass="entr" presetSubtype="0" fill="hold" grpId="0" nodeType="clickEffect">
                                  <p:stCondLst>
                                    <p:cond delay="0"/>
                                  </p:stCondLst>
                                  <p:iterate type="lt">
                                    <p:tmPct val="5000"/>
                                  </p:iterate>
                                  <p:childTnLst>
                                    <p:set>
                                      <p:cBhvr>
                                        <p:cTn id="15" dur="1" fill="hold">
                                          <p:stCondLst>
                                            <p:cond delay="0"/>
                                          </p:stCondLst>
                                        </p:cTn>
                                        <p:tgtEl>
                                          <p:spTgt spid="74764"/>
                                        </p:tgtEl>
                                        <p:attrNameLst>
                                          <p:attrName>style.visibility</p:attrName>
                                        </p:attrNameLst>
                                      </p:cBhvr>
                                      <p:to>
                                        <p:strVal val="visible"/>
                                      </p:to>
                                    </p:set>
                                    <p:anim calcmode="lin" valueType="num">
                                      <p:cBhvr>
                                        <p:cTn id="16" dur="1000" fill="hold"/>
                                        <p:tgtEl>
                                          <p:spTgt spid="74764"/>
                                        </p:tgtEl>
                                        <p:attrNameLst>
                                          <p:attrName>ppt_w</p:attrName>
                                        </p:attrNameLst>
                                      </p:cBhvr>
                                      <p:tavLst>
                                        <p:tav tm="0">
                                          <p:val>
                                            <p:fltVal val="0"/>
                                          </p:val>
                                        </p:tav>
                                        <p:tav tm="100000">
                                          <p:val>
                                            <p:strVal val="#ppt_w"/>
                                          </p:val>
                                        </p:tav>
                                      </p:tavLst>
                                    </p:anim>
                                    <p:anim calcmode="lin" valueType="num">
                                      <p:cBhvr>
                                        <p:cTn id="17" dur="1000" fill="hold"/>
                                        <p:tgtEl>
                                          <p:spTgt spid="74764"/>
                                        </p:tgtEl>
                                        <p:attrNameLst>
                                          <p:attrName>ppt_h</p:attrName>
                                        </p:attrNameLst>
                                      </p:cBhvr>
                                      <p:tavLst>
                                        <p:tav tm="0">
                                          <p:val>
                                            <p:fltVal val="0"/>
                                          </p:val>
                                        </p:tav>
                                        <p:tav tm="100000">
                                          <p:val>
                                            <p:strVal val="#ppt_h"/>
                                          </p:val>
                                        </p:tav>
                                      </p:tavLst>
                                    </p:anim>
                                    <p:anim calcmode="lin" valueType="num">
                                      <p:cBhvr>
                                        <p:cTn id="18" dur="1000" fill="hold"/>
                                        <p:tgtEl>
                                          <p:spTgt spid="74764"/>
                                        </p:tgtEl>
                                        <p:attrNameLst>
                                          <p:attrName>style.rotation</p:attrName>
                                        </p:attrNameLst>
                                      </p:cBhvr>
                                      <p:tavLst>
                                        <p:tav tm="0">
                                          <p:val>
                                            <p:fltVal val="90"/>
                                          </p:val>
                                        </p:tav>
                                        <p:tav tm="100000">
                                          <p:val>
                                            <p:fltVal val="0"/>
                                          </p:val>
                                        </p:tav>
                                      </p:tavLst>
                                    </p:anim>
                                    <p:animEffect transition="in" filter="fade">
                                      <p:cBhvr>
                                        <p:cTn id="19" dur="1000"/>
                                        <p:tgtEl>
                                          <p:spTgt spid="74764"/>
                                        </p:tgtEl>
                                      </p:cBhvr>
                                    </p:animEffect>
                                  </p:childTnLst>
                                </p:cTn>
                              </p:par>
                            </p:childTnLst>
                          </p:cTn>
                        </p:par>
                        <p:par>
                          <p:cTn id="20" fill="hold" nodeType="afterGroup">
                            <p:stCondLst>
                              <p:cond delay="1400"/>
                            </p:stCondLst>
                            <p:childTnLst>
                              <p:par>
                                <p:cTn id="21" presetID="31" presetClass="entr" presetSubtype="0" fill="hold" grpId="0" nodeType="afterEffect">
                                  <p:stCondLst>
                                    <p:cond delay="0"/>
                                  </p:stCondLst>
                                  <p:iterate type="lt">
                                    <p:tmPct val="5000"/>
                                  </p:iterate>
                                  <p:childTnLst>
                                    <p:set>
                                      <p:cBhvr>
                                        <p:cTn id="22" dur="1" fill="hold">
                                          <p:stCondLst>
                                            <p:cond delay="0"/>
                                          </p:stCondLst>
                                        </p:cTn>
                                        <p:tgtEl>
                                          <p:spTgt spid="74765"/>
                                        </p:tgtEl>
                                        <p:attrNameLst>
                                          <p:attrName>style.visibility</p:attrName>
                                        </p:attrNameLst>
                                      </p:cBhvr>
                                      <p:to>
                                        <p:strVal val="visible"/>
                                      </p:to>
                                    </p:set>
                                    <p:anim calcmode="lin" valueType="num">
                                      <p:cBhvr>
                                        <p:cTn id="23" dur="1000" fill="hold"/>
                                        <p:tgtEl>
                                          <p:spTgt spid="74765"/>
                                        </p:tgtEl>
                                        <p:attrNameLst>
                                          <p:attrName>ppt_w</p:attrName>
                                        </p:attrNameLst>
                                      </p:cBhvr>
                                      <p:tavLst>
                                        <p:tav tm="0">
                                          <p:val>
                                            <p:fltVal val="0"/>
                                          </p:val>
                                        </p:tav>
                                        <p:tav tm="100000">
                                          <p:val>
                                            <p:strVal val="#ppt_w"/>
                                          </p:val>
                                        </p:tav>
                                      </p:tavLst>
                                    </p:anim>
                                    <p:anim calcmode="lin" valueType="num">
                                      <p:cBhvr>
                                        <p:cTn id="24" dur="1000" fill="hold"/>
                                        <p:tgtEl>
                                          <p:spTgt spid="74765"/>
                                        </p:tgtEl>
                                        <p:attrNameLst>
                                          <p:attrName>ppt_h</p:attrName>
                                        </p:attrNameLst>
                                      </p:cBhvr>
                                      <p:tavLst>
                                        <p:tav tm="0">
                                          <p:val>
                                            <p:fltVal val="0"/>
                                          </p:val>
                                        </p:tav>
                                        <p:tav tm="100000">
                                          <p:val>
                                            <p:strVal val="#ppt_h"/>
                                          </p:val>
                                        </p:tav>
                                      </p:tavLst>
                                    </p:anim>
                                    <p:anim calcmode="lin" valueType="num">
                                      <p:cBhvr>
                                        <p:cTn id="25" dur="1000" fill="hold"/>
                                        <p:tgtEl>
                                          <p:spTgt spid="74765"/>
                                        </p:tgtEl>
                                        <p:attrNameLst>
                                          <p:attrName>style.rotation</p:attrName>
                                        </p:attrNameLst>
                                      </p:cBhvr>
                                      <p:tavLst>
                                        <p:tav tm="0">
                                          <p:val>
                                            <p:fltVal val="90"/>
                                          </p:val>
                                        </p:tav>
                                        <p:tav tm="100000">
                                          <p:val>
                                            <p:fltVal val="0"/>
                                          </p:val>
                                        </p:tav>
                                      </p:tavLst>
                                    </p:anim>
                                    <p:animEffect transition="in" filter="fade">
                                      <p:cBhvr>
                                        <p:cTn id="26" dur="1000"/>
                                        <p:tgtEl>
                                          <p:spTgt spid="74765"/>
                                        </p:tgtEl>
                                      </p:cBhvr>
                                    </p:animEffect>
                                  </p:childTnLst>
                                </p:cTn>
                              </p:par>
                            </p:childTnLst>
                          </p:cTn>
                        </p:par>
                        <p:par>
                          <p:cTn id="27" fill="hold" nodeType="afterGroup">
                            <p:stCondLst>
                              <p:cond delay="2800"/>
                            </p:stCondLst>
                            <p:childTnLst>
                              <p:par>
                                <p:cTn id="28" presetID="31" presetClass="entr" presetSubtype="0" fill="hold" grpId="0" nodeType="afterEffect">
                                  <p:stCondLst>
                                    <p:cond delay="0"/>
                                  </p:stCondLst>
                                  <p:iterate type="lt">
                                    <p:tmPct val="5000"/>
                                  </p:iterate>
                                  <p:childTnLst>
                                    <p:set>
                                      <p:cBhvr>
                                        <p:cTn id="29" dur="1" fill="hold">
                                          <p:stCondLst>
                                            <p:cond delay="0"/>
                                          </p:stCondLst>
                                        </p:cTn>
                                        <p:tgtEl>
                                          <p:spTgt spid="74766"/>
                                        </p:tgtEl>
                                        <p:attrNameLst>
                                          <p:attrName>style.visibility</p:attrName>
                                        </p:attrNameLst>
                                      </p:cBhvr>
                                      <p:to>
                                        <p:strVal val="visible"/>
                                      </p:to>
                                    </p:set>
                                    <p:anim calcmode="lin" valueType="num">
                                      <p:cBhvr>
                                        <p:cTn id="30" dur="1000" fill="hold"/>
                                        <p:tgtEl>
                                          <p:spTgt spid="74766"/>
                                        </p:tgtEl>
                                        <p:attrNameLst>
                                          <p:attrName>ppt_w</p:attrName>
                                        </p:attrNameLst>
                                      </p:cBhvr>
                                      <p:tavLst>
                                        <p:tav tm="0">
                                          <p:val>
                                            <p:fltVal val="0"/>
                                          </p:val>
                                        </p:tav>
                                        <p:tav tm="100000">
                                          <p:val>
                                            <p:strVal val="#ppt_w"/>
                                          </p:val>
                                        </p:tav>
                                      </p:tavLst>
                                    </p:anim>
                                    <p:anim calcmode="lin" valueType="num">
                                      <p:cBhvr>
                                        <p:cTn id="31" dur="1000" fill="hold"/>
                                        <p:tgtEl>
                                          <p:spTgt spid="74766"/>
                                        </p:tgtEl>
                                        <p:attrNameLst>
                                          <p:attrName>ppt_h</p:attrName>
                                        </p:attrNameLst>
                                      </p:cBhvr>
                                      <p:tavLst>
                                        <p:tav tm="0">
                                          <p:val>
                                            <p:fltVal val="0"/>
                                          </p:val>
                                        </p:tav>
                                        <p:tav tm="100000">
                                          <p:val>
                                            <p:strVal val="#ppt_h"/>
                                          </p:val>
                                        </p:tav>
                                      </p:tavLst>
                                    </p:anim>
                                    <p:anim calcmode="lin" valueType="num">
                                      <p:cBhvr>
                                        <p:cTn id="32" dur="1000" fill="hold"/>
                                        <p:tgtEl>
                                          <p:spTgt spid="74766"/>
                                        </p:tgtEl>
                                        <p:attrNameLst>
                                          <p:attrName>style.rotation</p:attrName>
                                        </p:attrNameLst>
                                      </p:cBhvr>
                                      <p:tavLst>
                                        <p:tav tm="0">
                                          <p:val>
                                            <p:fltVal val="90"/>
                                          </p:val>
                                        </p:tav>
                                        <p:tav tm="100000">
                                          <p:val>
                                            <p:fltVal val="0"/>
                                          </p:val>
                                        </p:tav>
                                      </p:tavLst>
                                    </p:anim>
                                    <p:animEffect transition="in" filter="fade">
                                      <p:cBhvr>
                                        <p:cTn id="33" dur="1000"/>
                                        <p:tgtEl>
                                          <p:spTgt spid="747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4" grpId="0"/>
      <p:bldP spid="74764" grpId="0"/>
      <p:bldP spid="74765" grpId="0"/>
      <p:bldP spid="74766" grpId="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日期占位符 1">
            <a:extLst>
              <a:ext uri="{FF2B5EF4-FFF2-40B4-BE49-F238E27FC236}">
                <a16:creationId xmlns:a16="http://schemas.microsoft.com/office/drawing/2014/main" id="{11A50C63-C4A9-43B0-9690-98F78982E4DC}"/>
              </a:ext>
            </a:extLst>
          </p:cNvPr>
          <p:cNvSpPr>
            <a:spLocks noGrp="1"/>
          </p:cNvSpPr>
          <p:nvPr>
            <p:ph type="dt" sz="quarter" idx="10"/>
          </p:nvPr>
        </p:nvSpPr>
        <p:spPr/>
        <p:txBody>
          <a:bodyPr/>
          <a:lstStyle/>
          <a:p>
            <a:pPr>
              <a:defRPr/>
            </a:pPr>
            <a:fld id="{9573641B-6E9B-444B-8AF7-E939A41CF800}" type="datetime3">
              <a:rPr lang="zh-CN" altLang="en-US"/>
              <a:pPr>
                <a:defRPr/>
              </a:pPr>
              <a:t>2018年12月13日星期四</a:t>
            </a:fld>
            <a:endParaRPr lang="en-US" altLang="zh-CN"/>
          </a:p>
        </p:txBody>
      </p:sp>
      <p:sp>
        <p:nvSpPr>
          <p:cNvPr id="15" name="灯片编号占位符 3">
            <a:extLst>
              <a:ext uri="{FF2B5EF4-FFF2-40B4-BE49-F238E27FC236}">
                <a16:creationId xmlns:a16="http://schemas.microsoft.com/office/drawing/2014/main" id="{D441BFAA-1365-4AE4-846E-28640140A089}"/>
              </a:ext>
            </a:extLst>
          </p:cNvPr>
          <p:cNvSpPr>
            <a:spLocks noGrp="1"/>
          </p:cNvSpPr>
          <p:nvPr>
            <p:ph type="sldNum" sz="quarter" idx="11"/>
          </p:nvPr>
        </p:nvSpPr>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2CB73450-5428-4B90-AAD7-807348BA0055}" type="slidenum">
              <a:rPr lang="zh-CN" altLang="en-US">
                <a:solidFill>
                  <a:srgbClr val="636363"/>
                </a:solidFill>
              </a:rPr>
              <a:pPr eaLnBrk="1" hangingPunct="1"/>
              <a:t>27</a:t>
            </a:fld>
            <a:endParaRPr lang="en-US" altLang="zh-CN">
              <a:solidFill>
                <a:srgbClr val="636363"/>
              </a:solidFill>
            </a:endParaRPr>
          </a:p>
        </p:txBody>
      </p:sp>
      <p:graphicFrame>
        <p:nvGraphicFramePr>
          <p:cNvPr id="2" name="图示 1">
            <a:extLst>
              <a:ext uri="{FF2B5EF4-FFF2-40B4-BE49-F238E27FC236}">
                <a16:creationId xmlns:a16="http://schemas.microsoft.com/office/drawing/2014/main" id="{C6114F74-7BA4-4E73-A5E6-3B1636E04B03}"/>
              </a:ext>
            </a:extLst>
          </p:cNvPr>
          <p:cNvGraphicFramePr/>
          <p:nvPr/>
        </p:nvGraphicFramePr>
        <p:xfrm>
          <a:off x="0" y="620713"/>
          <a:ext cx="4176713" cy="54006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063" name="AutoShape 20">
            <a:extLst>
              <a:ext uri="{FF2B5EF4-FFF2-40B4-BE49-F238E27FC236}">
                <a16:creationId xmlns:a16="http://schemas.microsoft.com/office/drawing/2014/main" id="{05D6DAC5-BD5C-43D9-A096-BA556A7D4AE6}"/>
              </a:ext>
            </a:extLst>
          </p:cNvPr>
          <p:cNvSpPr>
            <a:spLocks/>
          </p:cNvSpPr>
          <p:nvPr/>
        </p:nvSpPr>
        <p:spPr bwMode="auto">
          <a:xfrm>
            <a:off x="5003800" y="1412875"/>
            <a:ext cx="3889375" cy="863600"/>
          </a:xfrm>
          <a:prstGeom prst="borderCallout1">
            <a:avLst>
              <a:gd name="adj1" fmla="val 18750"/>
              <a:gd name="adj2" fmla="val -1958"/>
              <a:gd name="adj3" fmla="val 103907"/>
              <a:gd name="adj4" fmla="val -16981"/>
            </a:avLst>
          </a:prstGeom>
          <a:solidFill>
            <a:schemeClr val="accent1">
              <a:lumMod val="60000"/>
              <a:lumOff val="40000"/>
            </a:schemeClr>
          </a:solidFill>
          <a:ln w="38100">
            <a:solidFill>
              <a:schemeClr val="tx1"/>
            </a:solidFill>
            <a:miter lim="800000"/>
            <a:headEnd/>
            <a:tailEnd/>
          </a:ln>
        </p:spPr>
        <p:txBody>
          <a:bodyPr/>
          <a:lstStyle>
            <a:lvl1pPr>
              <a:spcBef>
                <a:spcPct val="20000"/>
              </a:spcBef>
              <a:buClr>
                <a:schemeClr val="tx2"/>
              </a:buClr>
              <a:buSzPct val="50000"/>
              <a:buFont typeface="Wingdings 2" pitchFamily="18" charset="2"/>
              <a:buChar char="ß"/>
              <a:defRPr sz="3200">
                <a:solidFill>
                  <a:schemeClr val="tx1"/>
                </a:solidFill>
                <a:latin typeface="Franklin Gothic Book"/>
                <a:ea typeface="黑体" pitchFamily="49" charset="-122"/>
              </a:defRPr>
            </a:lvl1pPr>
            <a:lvl2pPr marL="742950" indent="-285750">
              <a:spcBef>
                <a:spcPct val="20000"/>
              </a:spcBef>
              <a:buClr>
                <a:schemeClr val="tx2"/>
              </a:buClr>
              <a:buSzPct val="50000"/>
              <a:buFont typeface="Wingdings 2" pitchFamily="18" charset="2"/>
              <a:buChar char="Þ"/>
              <a:defRPr sz="2800">
                <a:solidFill>
                  <a:schemeClr val="tx1"/>
                </a:solidFill>
                <a:latin typeface="Franklin Gothic Book"/>
                <a:ea typeface="黑体" pitchFamily="49" charset="-122"/>
              </a:defRPr>
            </a:lvl2pPr>
            <a:lvl3pPr marL="1143000" indent="-228600">
              <a:spcBef>
                <a:spcPct val="20000"/>
              </a:spcBef>
              <a:buClr>
                <a:schemeClr val="tx2"/>
              </a:buClr>
              <a:buSzPct val="50000"/>
              <a:buFont typeface="Wingdings 2" pitchFamily="18" charset="2"/>
              <a:buChar char=""/>
              <a:defRPr sz="2400">
                <a:solidFill>
                  <a:schemeClr val="tx1"/>
                </a:solidFill>
                <a:latin typeface="Franklin Gothic Book"/>
                <a:ea typeface="黑体" pitchFamily="49" charset="-122"/>
              </a:defRPr>
            </a:lvl3pPr>
            <a:lvl4pPr marL="1600200" indent="-228600">
              <a:spcBef>
                <a:spcPct val="20000"/>
              </a:spcBef>
              <a:buClr>
                <a:schemeClr val="tx2"/>
              </a:buClr>
              <a:buSzPct val="50000"/>
              <a:buFont typeface="Wingdings 2" pitchFamily="18" charset="2"/>
              <a:buChar char=""/>
              <a:defRPr sz="2000">
                <a:solidFill>
                  <a:schemeClr val="tx1"/>
                </a:solidFill>
                <a:latin typeface="Franklin Gothic Book"/>
                <a:ea typeface="黑体" pitchFamily="49" charset="-122"/>
              </a:defRPr>
            </a:lvl4pPr>
            <a:lvl5pPr marL="2057400" indent="-228600">
              <a:spcBef>
                <a:spcPct val="20000"/>
              </a:spcBef>
              <a:buClr>
                <a:schemeClr val="tx2"/>
              </a:buClr>
              <a:buSzPct val="50000"/>
              <a:buFont typeface="Wingdings 2" pitchFamily="18" charset="2"/>
              <a:buChar char=""/>
              <a:defRPr sz="2000">
                <a:solidFill>
                  <a:schemeClr val="tx1"/>
                </a:solidFill>
                <a:latin typeface="Franklin Gothic Book"/>
                <a:ea typeface="黑体" pitchFamily="49" charset="-122"/>
              </a:defRPr>
            </a:lvl5pPr>
            <a:lvl6pPr marL="2514600" indent="-228600" fontAlgn="base">
              <a:spcBef>
                <a:spcPct val="20000"/>
              </a:spcBef>
              <a:spcAft>
                <a:spcPct val="0"/>
              </a:spcAft>
              <a:buClr>
                <a:schemeClr val="tx2"/>
              </a:buClr>
              <a:buSzPct val="50000"/>
              <a:buFont typeface="Wingdings 2" pitchFamily="18" charset="2"/>
              <a:buChar char=""/>
              <a:defRPr sz="2000">
                <a:solidFill>
                  <a:schemeClr val="tx1"/>
                </a:solidFill>
                <a:latin typeface="Franklin Gothic Book"/>
                <a:ea typeface="黑体" pitchFamily="49" charset="-122"/>
              </a:defRPr>
            </a:lvl6pPr>
            <a:lvl7pPr marL="2971800" indent="-228600" fontAlgn="base">
              <a:spcBef>
                <a:spcPct val="20000"/>
              </a:spcBef>
              <a:spcAft>
                <a:spcPct val="0"/>
              </a:spcAft>
              <a:buClr>
                <a:schemeClr val="tx2"/>
              </a:buClr>
              <a:buSzPct val="50000"/>
              <a:buFont typeface="Wingdings 2" pitchFamily="18" charset="2"/>
              <a:buChar char=""/>
              <a:defRPr sz="2000">
                <a:solidFill>
                  <a:schemeClr val="tx1"/>
                </a:solidFill>
                <a:latin typeface="Franklin Gothic Book"/>
                <a:ea typeface="黑体" pitchFamily="49" charset="-122"/>
              </a:defRPr>
            </a:lvl7pPr>
            <a:lvl8pPr marL="3429000" indent="-228600" fontAlgn="base">
              <a:spcBef>
                <a:spcPct val="20000"/>
              </a:spcBef>
              <a:spcAft>
                <a:spcPct val="0"/>
              </a:spcAft>
              <a:buClr>
                <a:schemeClr val="tx2"/>
              </a:buClr>
              <a:buSzPct val="50000"/>
              <a:buFont typeface="Wingdings 2" pitchFamily="18" charset="2"/>
              <a:buChar char=""/>
              <a:defRPr sz="2000">
                <a:solidFill>
                  <a:schemeClr val="tx1"/>
                </a:solidFill>
                <a:latin typeface="Franklin Gothic Book"/>
                <a:ea typeface="黑体" pitchFamily="49" charset="-122"/>
              </a:defRPr>
            </a:lvl8pPr>
            <a:lvl9pPr marL="3886200" indent="-228600" fontAlgn="base">
              <a:spcBef>
                <a:spcPct val="20000"/>
              </a:spcBef>
              <a:spcAft>
                <a:spcPct val="0"/>
              </a:spcAft>
              <a:buClr>
                <a:schemeClr val="tx2"/>
              </a:buClr>
              <a:buSzPct val="50000"/>
              <a:buFont typeface="Wingdings 2" pitchFamily="18" charset="2"/>
              <a:buChar char=""/>
              <a:defRPr sz="2000">
                <a:solidFill>
                  <a:schemeClr val="tx1"/>
                </a:solidFill>
                <a:latin typeface="Franklin Gothic Book"/>
                <a:ea typeface="黑体" pitchFamily="49" charset="-122"/>
              </a:defRPr>
            </a:lvl9pPr>
          </a:lstStyle>
          <a:p>
            <a:pPr algn="ctr">
              <a:spcBef>
                <a:spcPct val="0"/>
              </a:spcBef>
              <a:buClrTx/>
              <a:buSzTx/>
              <a:buFontTx/>
              <a:buNone/>
              <a:defRPr/>
            </a:pPr>
            <a:endParaRPr lang="zh-CN" altLang="zh-CN" sz="1800">
              <a:latin typeface="Arial" pitchFamily="34" charset="0"/>
            </a:endParaRPr>
          </a:p>
        </p:txBody>
      </p:sp>
      <p:sp>
        <p:nvSpPr>
          <p:cNvPr id="2064" name="AutoShape 21">
            <a:extLst>
              <a:ext uri="{FF2B5EF4-FFF2-40B4-BE49-F238E27FC236}">
                <a16:creationId xmlns:a16="http://schemas.microsoft.com/office/drawing/2014/main" id="{D95D0327-76F4-4340-91B7-79460D7CA6DD}"/>
              </a:ext>
            </a:extLst>
          </p:cNvPr>
          <p:cNvSpPr>
            <a:spLocks/>
          </p:cNvSpPr>
          <p:nvPr/>
        </p:nvSpPr>
        <p:spPr bwMode="auto">
          <a:xfrm>
            <a:off x="5076825" y="2708275"/>
            <a:ext cx="3816350" cy="865188"/>
          </a:xfrm>
          <a:prstGeom prst="borderCallout1">
            <a:avLst>
              <a:gd name="adj1" fmla="val 13213"/>
              <a:gd name="adj2" fmla="val -1995"/>
              <a:gd name="adj3" fmla="val 73213"/>
              <a:gd name="adj4" fmla="val -17306"/>
            </a:avLst>
          </a:prstGeom>
          <a:solidFill>
            <a:schemeClr val="bg2">
              <a:lumMod val="75000"/>
            </a:schemeClr>
          </a:solidFill>
          <a:ln w="38100">
            <a:solidFill>
              <a:schemeClr val="tx1"/>
            </a:solidFill>
            <a:miter lim="800000"/>
            <a:headEnd/>
            <a:tailEnd/>
          </a:ln>
        </p:spPr>
        <p:txBody>
          <a:bodyPr/>
          <a:lstStyle>
            <a:lvl1pPr>
              <a:spcBef>
                <a:spcPct val="20000"/>
              </a:spcBef>
              <a:buClr>
                <a:schemeClr val="tx2"/>
              </a:buClr>
              <a:buSzPct val="50000"/>
              <a:buFont typeface="Wingdings 2" pitchFamily="18" charset="2"/>
              <a:buChar char="ß"/>
              <a:defRPr sz="3200">
                <a:solidFill>
                  <a:schemeClr val="tx1"/>
                </a:solidFill>
                <a:latin typeface="Franklin Gothic Book"/>
                <a:ea typeface="黑体" pitchFamily="49" charset="-122"/>
              </a:defRPr>
            </a:lvl1pPr>
            <a:lvl2pPr marL="742950" indent="-285750">
              <a:spcBef>
                <a:spcPct val="20000"/>
              </a:spcBef>
              <a:buClr>
                <a:schemeClr val="tx2"/>
              </a:buClr>
              <a:buSzPct val="50000"/>
              <a:buFont typeface="Wingdings 2" pitchFamily="18" charset="2"/>
              <a:buChar char="Þ"/>
              <a:defRPr sz="2800">
                <a:solidFill>
                  <a:schemeClr val="tx1"/>
                </a:solidFill>
                <a:latin typeface="Franklin Gothic Book"/>
                <a:ea typeface="黑体" pitchFamily="49" charset="-122"/>
              </a:defRPr>
            </a:lvl2pPr>
            <a:lvl3pPr marL="1143000" indent="-228600">
              <a:spcBef>
                <a:spcPct val="20000"/>
              </a:spcBef>
              <a:buClr>
                <a:schemeClr val="tx2"/>
              </a:buClr>
              <a:buSzPct val="50000"/>
              <a:buFont typeface="Wingdings 2" pitchFamily="18" charset="2"/>
              <a:buChar char=""/>
              <a:defRPr sz="2400">
                <a:solidFill>
                  <a:schemeClr val="tx1"/>
                </a:solidFill>
                <a:latin typeface="Franklin Gothic Book"/>
                <a:ea typeface="黑体" pitchFamily="49" charset="-122"/>
              </a:defRPr>
            </a:lvl3pPr>
            <a:lvl4pPr marL="1600200" indent="-228600">
              <a:spcBef>
                <a:spcPct val="20000"/>
              </a:spcBef>
              <a:buClr>
                <a:schemeClr val="tx2"/>
              </a:buClr>
              <a:buSzPct val="50000"/>
              <a:buFont typeface="Wingdings 2" pitchFamily="18" charset="2"/>
              <a:buChar char=""/>
              <a:defRPr sz="2000">
                <a:solidFill>
                  <a:schemeClr val="tx1"/>
                </a:solidFill>
                <a:latin typeface="Franklin Gothic Book"/>
                <a:ea typeface="黑体" pitchFamily="49" charset="-122"/>
              </a:defRPr>
            </a:lvl4pPr>
            <a:lvl5pPr marL="2057400" indent="-228600">
              <a:spcBef>
                <a:spcPct val="20000"/>
              </a:spcBef>
              <a:buClr>
                <a:schemeClr val="tx2"/>
              </a:buClr>
              <a:buSzPct val="50000"/>
              <a:buFont typeface="Wingdings 2" pitchFamily="18" charset="2"/>
              <a:buChar char=""/>
              <a:defRPr sz="2000">
                <a:solidFill>
                  <a:schemeClr val="tx1"/>
                </a:solidFill>
                <a:latin typeface="Franklin Gothic Book"/>
                <a:ea typeface="黑体" pitchFamily="49" charset="-122"/>
              </a:defRPr>
            </a:lvl5pPr>
            <a:lvl6pPr marL="2514600" indent="-228600" fontAlgn="base">
              <a:spcBef>
                <a:spcPct val="20000"/>
              </a:spcBef>
              <a:spcAft>
                <a:spcPct val="0"/>
              </a:spcAft>
              <a:buClr>
                <a:schemeClr val="tx2"/>
              </a:buClr>
              <a:buSzPct val="50000"/>
              <a:buFont typeface="Wingdings 2" pitchFamily="18" charset="2"/>
              <a:buChar char=""/>
              <a:defRPr sz="2000">
                <a:solidFill>
                  <a:schemeClr val="tx1"/>
                </a:solidFill>
                <a:latin typeface="Franklin Gothic Book"/>
                <a:ea typeface="黑体" pitchFamily="49" charset="-122"/>
              </a:defRPr>
            </a:lvl6pPr>
            <a:lvl7pPr marL="2971800" indent="-228600" fontAlgn="base">
              <a:spcBef>
                <a:spcPct val="20000"/>
              </a:spcBef>
              <a:spcAft>
                <a:spcPct val="0"/>
              </a:spcAft>
              <a:buClr>
                <a:schemeClr val="tx2"/>
              </a:buClr>
              <a:buSzPct val="50000"/>
              <a:buFont typeface="Wingdings 2" pitchFamily="18" charset="2"/>
              <a:buChar char=""/>
              <a:defRPr sz="2000">
                <a:solidFill>
                  <a:schemeClr val="tx1"/>
                </a:solidFill>
                <a:latin typeface="Franklin Gothic Book"/>
                <a:ea typeface="黑体" pitchFamily="49" charset="-122"/>
              </a:defRPr>
            </a:lvl7pPr>
            <a:lvl8pPr marL="3429000" indent="-228600" fontAlgn="base">
              <a:spcBef>
                <a:spcPct val="20000"/>
              </a:spcBef>
              <a:spcAft>
                <a:spcPct val="0"/>
              </a:spcAft>
              <a:buClr>
                <a:schemeClr val="tx2"/>
              </a:buClr>
              <a:buSzPct val="50000"/>
              <a:buFont typeface="Wingdings 2" pitchFamily="18" charset="2"/>
              <a:buChar char=""/>
              <a:defRPr sz="2000">
                <a:solidFill>
                  <a:schemeClr val="tx1"/>
                </a:solidFill>
                <a:latin typeface="Franklin Gothic Book"/>
                <a:ea typeface="黑体" pitchFamily="49" charset="-122"/>
              </a:defRPr>
            </a:lvl8pPr>
            <a:lvl9pPr marL="3886200" indent="-228600" fontAlgn="base">
              <a:spcBef>
                <a:spcPct val="20000"/>
              </a:spcBef>
              <a:spcAft>
                <a:spcPct val="0"/>
              </a:spcAft>
              <a:buClr>
                <a:schemeClr val="tx2"/>
              </a:buClr>
              <a:buSzPct val="50000"/>
              <a:buFont typeface="Wingdings 2" pitchFamily="18" charset="2"/>
              <a:buChar char=""/>
              <a:defRPr sz="2000">
                <a:solidFill>
                  <a:schemeClr val="tx1"/>
                </a:solidFill>
                <a:latin typeface="Franklin Gothic Book"/>
                <a:ea typeface="黑体" pitchFamily="49" charset="-122"/>
              </a:defRPr>
            </a:lvl9pPr>
          </a:lstStyle>
          <a:p>
            <a:pPr algn="ctr">
              <a:spcBef>
                <a:spcPct val="0"/>
              </a:spcBef>
              <a:buClrTx/>
              <a:buSzTx/>
              <a:buFontTx/>
              <a:buNone/>
              <a:defRPr/>
            </a:pPr>
            <a:endParaRPr lang="zh-CN" altLang="zh-CN" sz="1800">
              <a:latin typeface="Arial" pitchFamily="34" charset="0"/>
            </a:endParaRPr>
          </a:p>
        </p:txBody>
      </p:sp>
      <p:sp>
        <p:nvSpPr>
          <p:cNvPr id="2065" name="AutoShape 22">
            <a:extLst>
              <a:ext uri="{FF2B5EF4-FFF2-40B4-BE49-F238E27FC236}">
                <a16:creationId xmlns:a16="http://schemas.microsoft.com/office/drawing/2014/main" id="{98842748-4096-4078-BDD6-726159C2A89D}"/>
              </a:ext>
            </a:extLst>
          </p:cNvPr>
          <p:cNvSpPr>
            <a:spLocks/>
          </p:cNvSpPr>
          <p:nvPr/>
        </p:nvSpPr>
        <p:spPr bwMode="auto">
          <a:xfrm>
            <a:off x="5003800" y="3933825"/>
            <a:ext cx="3816350" cy="863600"/>
          </a:xfrm>
          <a:prstGeom prst="borderCallout1">
            <a:avLst>
              <a:gd name="adj1" fmla="val 13236"/>
              <a:gd name="adj2" fmla="val -1995"/>
              <a:gd name="adj3" fmla="val 73347"/>
              <a:gd name="adj4" fmla="val -17306"/>
            </a:avLst>
          </a:prstGeom>
          <a:solidFill>
            <a:schemeClr val="bg2">
              <a:lumMod val="75000"/>
            </a:schemeClr>
          </a:solidFill>
          <a:ln w="38100">
            <a:solidFill>
              <a:schemeClr val="tx1"/>
            </a:solidFill>
            <a:miter lim="800000"/>
            <a:headEnd/>
            <a:tailEnd/>
          </a:ln>
        </p:spPr>
        <p:txBody>
          <a:bodyPr/>
          <a:lstStyle>
            <a:lvl1pPr>
              <a:spcBef>
                <a:spcPct val="20000"/>
              </a:spcBef>
              <a:buClr>
                <a:schemeClr val="tx2"/>
              </a:buClr>
              <a:buSzPct val="50000"/>
              <a:buFont typeface="Wingdings 2" pitchFamily="18" charset="2"/>
              <a:buChar char="ß"/>
              <a:defRPr sz="3200">
                <a:solidFill>
                  <a:schemeClr val="tx1"/>
                </a:solidFill>
                <a:latin typeface="Franklin Gothic Book"/>
                <a:ea typeface="黑体" pitchFamily="49" charset="-122"/>
              </a:defRPr>
            </a:lvl1pPr>
            <a:lvl2pPr marL="742950" indent="-285750">
              <a:spcBef>
                <a:spcPct val="20000"/>
              </a:spcBef>
              <a:buClr>
                <a:schemeClr val="tx2"/>
              </a:buClr>
              <a:buSzPct val="50000"/>
              <a:buFont typeface="Wingdings 2" pitchFamily="18" charset="2"/>
              <a:buChar char="Þ"/>
              <a:defRPr sz="2800">
                <a:solidFill>
                  <a:schemeClr val="tx1"/>
                </a:solidFill>
                <a:latin typeface="Franklin Gothic Book"/>
                <a:ea typeface="黑体" pitchFamily="49" charset="-122"/>
              </a:defRPr>
            </a:lvl2pPr>
            <a:lvl3pPr marL="1143000" indent="-228600">
              <a:spcBef>
                <a:spcPct val="20000"/>
              </a:spcBef>
              <a:buClr>
                <a:schemeClr val="tx2"/>
              </a:buClr>
              <a:buSzPct val="50000"/>
              <a:buFont typeface="Wingdings 2" pitchFamily="18" charset="2"/>
              <a:buChar char=""/>
              <a:defRPr sz="2400">
                <a:solidFill>
                  <a:schemeClr val="tx1"/>
                </a:solidFill>
                <a:latin typeface="Franklin Gothic Book"/>
                <a:ea typeface="黑体" pitchFamily="49" charset="-122"/>
              </a:defRPr>
            </a:lvl3pPr>
            <a:lvl4pPr marL="1600200" indent="-228600">
              <a:spcBef>
                <a:spcPct val="20000"/>
              </a:spcBef>
              <a:buClr>
                <a:schemeClr val="tx2"/>
              </a:buClr>
              <a:buSzPct val="50000"/>
              <a:buFont typeface="Wingdings 2" pitchFamily="18" charset="2"/>
              <a:buChar char=""/>
              <a:defRPr sz="2000">
                <a:solidFill>
                  <a:schemeClr val="tx1"/>
                </a:solidFill>
                <a:latin typeface="Franklin Gothic Book"/>
                <a:ea typeface="黑体" pitchFamily="49" charset="-122"/>
              </a:defRPr>
            </a:lvl4pPr>
            <a:lvl5pPr marL="2057400" indent="-228600">
              <a:spcBef>
                <a:spcPct val="20000"/>
              </a:spcBef>
              <a:buClr>
                <a:schemeClr val="tx2"/>
              </a:buClr>
              <a:buSzPct val="50000"/>
              <a:buFont typeface="Wingdings 2" pitchFamily="18" charset="2"/>
              <a:buChar char=""/>
              <a:defRPr sz="2000">
                <a:solidFill>
                  <a:schemeClr val="tx1"/>
                </a:solidFill>
                <a:latin typeface="Franklin Gothic Book"/>
                <a:ea typeface="黑体" pitchFamily="49" charset="-122"/>
              </a:defRPr>
            </a:lvl5pPr>
            <a:lvl6pPr marL="2514600" indent="-228600" fontAlgn="base">
              <a:spcBef>
                <a:spcPct val="20000"/>
              </a:spcBef>
              <a:spcAft>
                <a:spcPct val="0"/>
              </a:spcAft>
              <a:buClr>
                <a:schemeClr val="tx2"/>
              </a:buClr>
              <a:buSzPct val="50000"/>
              <a:buFont typeface="Wingdings 2" pitchFamily="18" charset="2"/>
              <a:buChar char=""/>
              <a:defRPr sz="2000">
                <a:solidFill>
                  <a:schemeClr val="tx1"/>
                </a:solidFill>
                <a:latin typeface="Franklin Gothic Book"/>
                <a:ea typeface="黑体" pitchFamily="49" charset="-122"/>
              </a:defRPr>
            </a:lvl6pPr>
            <a:lvl7pPr marL="2971800" indent="-228600" fontAlgn="base">
              <a:spcBef>
                <a:spcPct val="20000"/>
              </a:spcBef>
              <a:spcAft>
                <a:spcPct val="0"/>
              </a:spcAft>
              <a:buClr>
                <a:schemeClr val="tx2"/>
              </a:buClr>
              <a:buSzPct val="50000"/>
              <a:buFont typeface="Wingdings 2" pitchFamily="18" charset="2"/>
              <a:buChar char=""/>
              <a:defRPr sz="2000">
                <a:solidFill>
                  <a:schemeClr val="tx1"/>
                </a:solidFill>
                <a:latin typeface="Franklin Gothic Book"/>
                <a:ea typeface="黑体" pitchFamily="49" charset="-122"/>
              </a:defRPr>
            </a:lvl7pPr>
            <a:lvl8pPr marL="3429000" indent="-228600" fontAlgn="base">
              <a:spcBef>
                <a:spcPct val="20000"/>
              </a:spcBef>
              <a:spcAft>
                <a:spcPct val="0"/>
              </a:spcAft>
              <a:buClr>
                <a:schemeClr val="tx2"/>
              </a:buClr>
              <a:buSzPct val="50000"/>
              <a:buFont typeface="Wingdings 2" pitchFamily="18" charset="2"/>
              <a:buChar char=""/>
              <a:defRPr sz="2000">
                <a:solidFill>
                  <a:schemeClr val="tx1"/>
                </a:solidFill>
                <a:latin typeface="Franklin Gothic Book"/>
                <a:ea typeface="黑体" pitchFamily="49" charset="-122"/>
              </a:defRPr>
            </a:lvl8pPr>
            <a:lvl9pPr marL="3886200" indent="-228600" fontAlgn="base">
              <a:spcBef>
                <a:spcPct val="20000"/>
              </a:spcBef>
              <a:spcAft>
                <a:spcPct val="0"/>
              </a:spcAft>
              <a:buClr>
                <a:schemeClr val="tx2"/>
              </a:buClr>
              <a:buSzPct val="50000"/>
              <a:buFont typeface="Wingdings 2" pitchFamily="18" charset="2"/>
              <a:buChar char=""/>
              <a:defRPr sz="2000">
                <a:solidFill>
                  <a:schemeClr val="tx1"/>
                </a:solidFill>
                <a:latin typeface="Franklin Gothic Book"/>
                <a:ea typeface="黑体" pitchFamily="49" charset="-122"/>
              </a:defRPr>
            </a:lvl9pPr>
          </a:lstStyle>
          <a:p>
            <a:pPr algn="ctr">
              <a:spcBef>
                <a:spcPct val="0"/>
              </a:spcBef>
              <a:buClrTx/>
              <a:buSzTx/>
              <a:buFontTx/>
              <a:buNone/>
              <a:defRPr/>
            </a:pPr>
            <a:endParaRPr lang="zh-CN" altLang="zh-CN" sz="1800">
              <a:latin typeface="Arial" pitchFamily="34" charset="0"/>
            </a:endParaRPr>
          </a:p>
        </p:txBody>
      </p:sp>
      <p:sp>
        <p:nvSpPr>
          <p:cNvPr id="2066" name="AutoShape 23">
            <a:extLst>
              <a:ext uri="{FF2B5EF4-FFF2-40B4-BE49-F238E27FC236}">
                <a16:creationId xmlns:a16="http://schemas.microsoft.com/office/drawing/2014/main" id="{B2BA3E3C-4413-40CE-A0CB-58D761AD8FA3}"/>
              </a:ext>
            </a:extLst>
          </p:cNvPr>
          <p:cNvSpPr>
            <a:spLocks/>
          </p:cNvSpPr>
          <p:nvPr/>
        </p:nvSpPr>
        <p:spPr bwMode="auto">
          <a:xfrm>
            <a:off x="5003800" y="5084763"/>
            <a:ext cx="3816350" cy="1008062"/>
          </a:xfrm>
          <a:prstGeom prst="borderCallout1">
            <a:avLst>
              <a:gd name="adj1" fmla="val 11338"/>
              <a:gd name="adj2" fmla="val -1995"/>
              <a:gd name="adj3" fmla="val 62833"/>
              <a:gd name="adj4" fmla="val -17306"/>
            </a:avLst>
          </a:prstGeom>
          <a:solidFill>
            <a:schemeClr val="bg2">
              <a:lumMod val="75000"/>
            </a:schemeClr>
          </a:solidFill>
          <a:ln w="38100">
            <a:solidFill>
              <a:schemeClr val="tx1"/>
            </a:solidFill>
            <a:miter lim="800000"/>
            <a:headEnd/>
            <a:tailEnd/>
          </a:ln>
        </p:spPr>
        <p:txBody>
          <a:bodyPr/>
          <a:lstStyle>
            <a:lvl1pPr>
              <a:spcBef>
                <a:spcPct val="20000"/>
              </a:spcBef>
              <a:buClr>
                <a:schemeClr val="tx2"/>
              </a:buClr>
              <a:buSzPct val="50000"/>
              <a:buFont typeface="Wingdings 2" pitchFamily="18" charset="2"/>
              <a:buChar char="ß"/>
              <a:defRPr sz="3200">
                <a:solidFill>
                  <a:schemeClr val="tx1"/>
                </a:solidFill>
                <a:latin typeface="Franklin Gothic Book"/>
                <a:ea typeface="黑体" pitchFamily="49" charset="-122"/>
              </a:defRPr>
            </a:lvl1pPr>
            <a:lvl2pPr marL="742950" indent="-285750">
              <a:spcBef>
                <a:spcPct val="20000"/>
              </a:spcBef>
              <a:buClr>
                <a:schemeClr val="tx2"/>
              </a:buClr>
              <a:buSzPct val="50000"/>
              <a:buFont typeface="Wingdings 2" pitchFamily="18" charset="2"/>
              <a:buChar char="Þ"/>
              <a:defRPr sz="2800">
                <a:solidFill>
                  <a:schemeClr val="tx1"/>
                </a:solidFill>
                <a:latin typeface="Franklin Gothic Book"/>
                <a:ea typeface="黑体" pitchFamily="49" charset="-122"/>
              </a:defRPr>
            </a:lvl2pPr>
            <a:lvl3pPr marL="1143000" indent="-228600">
              <a:spcBef>
                <a:spcPct val="20000"/>
              </a:spcBef>
              <a:buClr>
                <a:schemeClr val="tx2"/>
              </a:buClr>
              <a:buSzPct val="50000"/>
              <a:buFont typeface="Wingdings 2" pitchFamily="18" charset="2"/>
              <a:buChar char=""/>
              <a:defRPr sz="2400">
                <a:solidFill>
                  <a:schemeClr val="tx1"/>
                </a:solidFill>
                <a:latin typeface="Franklin Gothic Book"/>
                <a:ea typeface="黑体" pitchFamily="49" charset="-122"/>
              </a:defRPr>
            </a:lvl3pPr>
            <a:lvl4pPr marL="1600200" indent="-228600">
              <a:spcBef>
                <a:spcPct val="20000"/>
              </a:spcBef>
              <a:buClr>
                <a:schemeClr val="tx2"/>
              </a:buClr>
              <a:buSzPct val="50000"/>
              <a:buFont typeface="Wingdings 2" pitchFamily="18" charset="2"/>
              <a:buChar char=""/>
              <a:defRPr sz="2000">
                <a:solidFill>
                  <a:schemeClr val="tx1"/>
                </a:solidFill>
                <a:latin typeface="Franklin Gothic Book"/>
                <a:ea typeface="黑体" pitchFamily="49" charset="-122"/>
              </a:defRPr>
            </a:lvl4pPr>
            <a:lvl5pPr marL="2057400" indent="-228600">
              <a:spcBef>
                <a:spcPct val="20000"/>
              </a:spcBef>
              <a:buClr>
                <a:schemeClr val="tx2"/>
              </a:buClr>
              <a:buSzPct val="50000"/>
              <a:buFont typeface="Wingdings 2" pitchFamily="18" charset="2"/>
              <a:buChar char=""/>
              <a:defRPr sz="2000">
                <a:solidFill>
                  <a:schemeClr val="tx1"/>
                </a:solidFill>
                <a:latin typeface="Franklin Gothic Book"/>
                <a:ea typeface="黑体" pitchFamily="49" charset="-122"/>
              </a:defRPr>
            </a:lvl5pPr>
            <a:lvl6pPr marL="2514600" indent="-228600" fontAlgn="base">
              <a:spcBef>
                <a:spcPct val="20000"/>
              </a:spcBef>
              <a:spcAft>
                <a:spcPct val="0"/>
              </a:spcAft>
              <a:buClr>
                <a:schemeClr val="tx2"/>
              </a:buClr>
              <a:buSzPct val="50000"/>
              <a:buFont typeface="Wingdings 2" pitchFamily="18" charset="2"/>
              <a:buChar char=""/>
              <a:defRPr sz="2000">
                <a:solidFill>
                  <a:schemeClr val="tx1"/>
                </a:solidFill>
                <a:latin typeface="Franklin Gothic Book"/>
                <a:ea typeface="黑体" pitchFamily="49" charset="-122"/>
              </a:defRPr>
            </a:lvl6pPr>
            <a:lvl7pPr marL="2971800" indent="-228600" fontAlgn="base">
              <a:spcBef>
                <a:spcPct val="20000"/>
              </a:spcBef>
              <a:spcAft>
                <a:spcPct val="0"/>
              </a:spcAft>
              <a:buClr>
                <a:schemeClr val="tx2"/>
              </a:buClr>
              <a:buSzPct val="50000"/>
              <a:buFont typeface="Wingdings 2" pitchFamily="18" charset="2"/>
              <a:buChar char=""/>
              <a:defRPr sz="2000">
                <a:solidFill>
                  <a:schemeClr val="tx1"/>
                </a:solidFill>
                <a:latin typeface="Franklin Gothic Book"/>
                <a:ea typeface="黑体" pitchFamily="49" charset="-122"/>
              </a:defRPr>
            </a:lvl7pPr>
            <a:lvl8pPr marL="3429000" indent="-228600" fontAlgn="base">
              <a:spcBef>
                <a:spcPct val="20000"/>
              </a:spcBef>
              <a:spcAft>
                <a:spcPct val="0"/>
              </a:spcAft>
              <a:buClr>
                <a:schemeClr val="tx2"/>
              </a:buClr>
              <a:buSzPct val="50000"/>
              <a:buFont typeface="Wingdings 2" pitchFamily="18" charset="2"/>
              <a:buChar char=""/>
              <a:defRPr sz="2000">
                <a:solidFill>
                  <a:schemeClr val="tx1"/>
                </a:solidFill>
                <a:latin typeface="Franklin Gothic Book"/>
                <a:ea typeface="黑体" pitchFamily="49" charset="-122"/>
              </a:defRPr>
            </a:lvl8pPr>
            <a:lvl9pPr marL="3886200" indent="-228600" fontAlgn="base">
              <a:spcBef>
                <a:spcPct val="20000"/>
              </a:spcBef>
              <a:spcAft>
                <a:spcPct val="0"/>
              </a:spcAft>
              <a:buClr>
                <a:schemeClr val="tx2"/>
              </a:buClr>
              <a:buSzPct val="50000"/>
              <a:buFont typeface="Wingdings 2" pitchFamily="18" charset="2"/>
              <a:buChar char=""/>
              <a:defRPr sz="2000">
                <a:solidFill>
                  <a:schemeClr val="tx1"/>
                </a:solidFill>
                <a:latin typeface="Franklin Gothic Book"/>
                <a:ea typeface="黑体" pitchFamily="49" charset="-122"/>
              </a:defRPr>
            </a:lvl9pPr>
          </a:lstStyle>
          <a:p>
            <a:pPr algn="ctr">
              <a:spcBef>
                <a:spcPct val="0"/>
              </a:spcBef>
              <a:buClrTx/>
              <a:buSzTx/>
              <a:buFontTx/>
              <a:buNone/>
              <a:defRPr/>
            </a:pPr>
            <a:endParaRPr lang="zh-CN" altLang="zh-CN" sz="1800">
              <a:latin typeface="Arial" pitchFamily="34" charset="0"/>
            </a:endParaRPr>
          </a:p>
        </p:txBody>
      </p:sp>
      <p:sp>
        <p:nvSpPr>
          <p:cNvPr id="2067" name="Text Box 24">
            <a:extLst>
              <a:ext uri="{FF2B5EF4-FFF2-40B4-BE49-F238E27FC236}">
                <a16:creationId xmlns:a16="http://schemas.microsoft.com/office/drawing/2014/main" id="{61C5731A-42F9-48A0-9F41-17145ABB6563}"/>
              </a:ext>
            </a:extLst>
          </p:cNvPr>
          <p:cNvSpPr txBox="1">
            <a:spLocks noChangeArrowheads="1"/>
          </p:cNvSpPr>
          <p:nvPr/>
        </p:nvSpPr>
        <p:spPr bwMode="auto">
          <a:xfrm>
            <a:off x="5003800" y="1557338"/>
            <a:ext cx="3889375" cy="584200"/>
          </a:xfrm>
          <a:prstGeom prst="rect">
            <a:avLst/>
          </a:prstGeom>
          <a:solidFill>
            <a:schemeClr val="bg2">
              <a:lumMod val="75000"/>
            </a:schemeClr>
          </a:solidFill>
          <a:ln>
            <a:noFill/>
          </a:ln>
        </p:spPr>
        <p:txBody>
          <a:bodyPr>
            <a:spAutoFit/>
          </a:bodyPr>
          <a:lstStyle>
            <a:lvl1pPr>
              <a:spcBef>
                <a:spcPct val="20000"/>
              </a:spcBef>
              <a:buClr>
                <a:schemeClr val="tx2"/>
              </a:buClr>
              <a:buSzPct val="50000"/>
              <a:buFont typeface="Wingdings 2" pitchFamily="18" charset="2"/>
              <a:buChar char="ß"/>
              <a:defRPr sz="3200">
                <a:solidFill>
                  <a:schemeClr val="tx1"/>
                </a:solidFill>
                <a:latin typeface="Franklin Gothic Book"/>
                <a:ea typeface="黑体" pitchFamily="49" charset="-122"/>
              </a:defRPr>
            </a:lvl1pPr>
            <a:lvl2pPr marL="742950" indent="-285750">
              <a:spcBef>
                <a:spcPct val="20000"/>
              </a:spcBef>
              <a:buClr>
                <a:schemeClr val="tx2"/>
              </a:buClr>
              <a:buSzPct val="50000"/>
              <a:buFont typeface="Wingdings 2" pitchFamily="18" charset="2"/>
              <a:buChar char="Þ"/>
              <a:defRPr sz="2800">
                <a:solidFill>
                  <a:schemeClr val="tx1"/>
                </a:solidFill>
                <a:latin typeface="Franklin Gothic Book"/>
                <a:ea typeface="黑体" pitchFamily="49" charset="-122"/>
              </a:defRPr>
            </a:lvl2pPr>
            <a:lvl3pPr marL="1143000" indent="-228600">
              <a:spcBef>
                <a:spcPct val="20000"/>
              </a:spcBef>
              <a:buClr>
                <a:schemeClr val="tx2"/>
              </a:buClr>
              <a:buSzPct val="50000"/>
              <a:buFont typeface="Wingdings 2" pitchFamily="18" charset="2"/>
              <a:buChar char=""/>
              <a:defRPr sz="2400">
                <a:solidFill>
                  <a:schemeClr val="tx1"/>
                </a:solidFill>
                <a:latin typeface="Franklin Gothic Book"/>
                <a:ea typeface="黑体" pitchFamily="49" charset="-122"/>
              </a:defRPr>
            </a:lvl3pPr>
            <a:lvl4pPr marL="1600200" indent="-228600">
              <a:spcBef>
                <a:spcPct val="20000"/>
              </a:spcBef>
              <a:buClr>
                <a:schemeClr val="tx2"/>
              </a:buClr>
              <a:buSzPct val="50000"/>
              <a:buFont typeface="Wingdings 2" pitchFamily="18" charset="2"/>
              <a:buChar char=""/>
              <a:defRPr sz="2000">
                <a:solidFill>
                  <a:schemeClr val="tx1"/>
                </a:solidFill>
                <a:latin typeface="Franklin Gothic Book"/>
                <a:ea typeface="黑体" pitchFamily="49" charset="-122"/>
              </a:defRPr>
            </a:lvl4pPr>
            <a:lvl5pPr marL="2057400" indent="-228600">
              <a:spcBef>
                <a:spcPct val="20000"/>
              </a:spcBef>
              <a:buClr>
                <a:schemeClr val="tx2"/>
              </a:buClr>
              <a:buSzPct val="50000"/>
              <a:buFont typeface="Wingdings 2" pitchFamily="18" charset="2"/>
              <a:buChar char=""/>
              <a:defRPr sz="2000">
                <a:solidFill>
                  <a:schemeClr val="tx1"/>
                </a:solidFill>
                <a:latin typeface="Franklin Gothic Book"/>
                <a:ea typeface="黑体" pitchFamily="49" charset="-122"/>
              </a:defRPr>
            </a:lvl5pPr>
            <a:lvl6pPr marL="2514600" indent="-228600" fontAlgn="base">
              <a:spcBef>
                <a:spcPct val="20000"/>
              </a:spcBef>
              <a:spcAft>
                <a:spcPct val="0"/>
              </a:spcAft>
              <a:buClr>
                <a:schemeClr val="tx2"/>
              </a:buClr>
              <a:buSzPct val="50000"/>
              <a:buFont typeface="Wingdings 2" pitchFamily="18" charset="2"/>
              <a:buChar char=""/>
              <a:defRPr sz="2000">
                <a:solidFill>
                  <a:schemeClr val="tx1"/>
                </a:solidFill>
                <a:latin typeface="Franklin Gothic Book"/>
                <a:ea typeface="黑体" pitchFamily="49" charset="-122"/>
              </a:defRPr>
            </a:lvl6pPr>
            <a:lvl7pPr marL="2971800" indent="-228600" fontAlgn="base">
              <a:spcBef>
                <a:spcPct val="20000"/>
              </a:spcBef>
              <a:spcAft>
                <a:spcPct val="0"/>
              </a:spcAft>
              <a:buClr>
                <a:schemeClr val="tx2"/>
              </a:buClr>
              <a:buSzPct val="50000"/>
              <a:buFont typeface="Wingdings 2" pitchFamily="18" charset="2"/>
              <a:buChar char=""/>
              <a:defRPr sz="2000">
                <a:solidFill>
                  <a:schemeClr val="tx1"/>
                </a:solidFill>
                <a:latin typeface="Franklin Gothic Book"/>
                <a:ea typeface="黑体" pitchFamily="49" charset="-122"/>
              </a:defRPr>
            </a:lvl7pPr>
            <a:lvl8pPr marL="3429000" indent="-228600" fontAlgn="base">
              <a:spcBef>
                <a:spcPct val="20000"/>
              </a:spcBef>
              <a:spcAft>
                <a:spcPct val="0"/>
              </a:spcAft>
              <a:buClr>
                <a:schemeClr val="tx2"/>
              </a:buClr>
              <a:buSzPct val="50000"/>
              <a:buFont typeface="Wingdings 2" pitchFamily="18" charset="2"/>
              <a:buChar char=""/>
              <a:defRPr sz="2000">
                <a:solidFill>
                  <a:schemeClr val="tx1"/>
                </a:solidFill>
                <a:latin typeface="Franklin Gothic Book"/>
                <a:ea typeface="黑体" pitchFamily="49" charset="-122"/>
              </a:defRPr>
            </a:lvl8pPr>
            <a:lvl9pPr marL="3886200" indent="-228600" fontAlgn="base">
              <a:spcBef>
                <a:spcPct val="20000"/>
              </a:spcBef>
              <a:spcAft>
                <a:spcPct val="0"/>
              </a:spcAft>
              <a:buClr>
                <a:schemeClr val="tx2"/>
              </a:buClr>
              <a:buSzPct val="50000"/>
              <a:buFont typeface="Wingdings 2" pitchFamily="18" charset="2"/>
              <a:buChar char=""/>
              <a:defRPr sz="2000">
                <a:solidFill>
                  <a:schemeClr val="tx1"/>
                </a:solidFill>
                <a:latin typeface="Franklin Gothic Book"/>
                <a:ea typeface="黑体" pitchFamily="49" charset="-122"/>
              </a:defRPr>
            </a:lvl9pPr>
          </a:lstStyle>
          <a:p>
            <a:pPr>
              <a:spcBef>
                <a:spcPct val="50000"/>
              </a:spcBef>
              <a:buClrTx/>
              <a:buSzTx/>
              <a:buFontTx/>
              <a:buNone/>
              <a:defRPr/>
            </a:pPr>
            <a:r>
              <a:rPr lang="zh-CN" altLang="en-US" sz="1600" b="1" dirty="0">
                <a:solidFill>
                  <a:srgbClr val="000000"/>
                </a:solidFill>
                <a:latin typeface="Arial" pitchFamily="34" charset="0"/>
              </a:rPr>
              <a:t>按照预算管理方式要求，将汇缴结算户内的资金定期划缴至本级国库或财政专户。</a:t>
            </a:r>
          </a:p>
        </p:txBody>
      </p:sp>
      <p:sp>
        <p:nvSpPr>
          <p:cNvPr id="2068" name="Text Box 25">
            <a:extLst>
              <a:ext uri="{FF2B5EF4-FFF2-40B4-BE49-F238E27FC236}">
                <a16:creationId xmlns:a16="http://schemas.microsoft.com/office/drawing/2014/main" id="{CFEC053A-8B05-433F-9E37-BB8C9A55E7A3}"/>
              </a:ext>
            </a:extLst>
          </p:cNvPr>
          <p:cNvSpPr txBox="1">
            <a:spLocks noChangeArrowheads="1"/>
          </p:cNvSpPr>
          <p:nvPr/>
        </p:nvSpPr>
        <p:spPr bwMode="auto">
          <a:xfrm>
            <a:off x="5076825" y="2708275"/>
            <a:ext cx="3671888"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spcBef>
                <a:spcPct val="50000"/>
              </a:spcBef>
              <a:buClrTx/>
              <a:buSzTx/>
              <a:buFontTx/>
              <a:buNone/>
            </a:pPr>
            <a:r>
              <a:rPr lang="zh-CN" altLang="en-US" sz="1600" b="1">
                <a:solidFill>
                  <a:srgbClr val="000000"/>
                </a:solidFill>
                <a:latin typeface="Arial" panose="020B0604020202020204" pitchFamily="34" charset="0"/>
              </a:rPr>
              <a:t>根据执收单位提交的书面报告，按照非税收入分成结算有关规定，将汇缴结算户内的非税收入资金划解上级财政。</a:t>
            </a:r>
          </a:p>
        </p:txBody>
      </p:sp>
      <p:sp>
        <p:nvSpPr>
          <p:cNvPr id="2069" name="Text Box 26">
            <a:extLst>
              <a:ext uri="{FF2B5EF4-FFF2-40B4-BE49-F238E27FC236}">
                <a16:creationId xmlns:a16="http://schemas.microsoft.com/office/drawing/2014/main" id="{663F7AC5-EB0E-4946-9CDB-6C07EEB1D11D}"/>
              </a:ext>
            </a:extLst>
          </p:cNvPr>
          <p:cNvSpPr txBox="1">
            <a:spLocks noChangeArrowheads="1"/>
          </p:cNvSpPr>
          <p:nvPr/>
        </p:nvSpPr>
        <p:spPr bwMode="auto">
          <a:xfrm>
            <a:off x="5003800" y="3933825"/>
            <a:ext cx="3744913"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spcBef>
                <a:spcPct val="50000"/>
              </a:spcBef>
              <a:buClrTx/>
              <a:buSzTx/>
              <a:buFontTx/>
              <a:buNone/>
            </a:pPr>
            <a:r>
              <a:rPr lang="zh-CN" altLang="en-US" sz="1600" b="1">
                <a:solidFill>
                  <a:srgbClr val="000000"/>
                </a:solidFill>
                <a:latin typeface="Arial" panose="020B0604020202020204" pitchFamily="34" charset="0"/>
              </a:rPr>
              <a:t>根据执收单位提交的书面报告，按照非税收入分成结算有关规定，将汇缴结算户内的非税收入资金返还至下级财政。</a:t>
            </a:r>
          </a:p>
        </p:txBody>
      </p:sp>
      <p:sp>
        <p:nvSpPr>
          <p:cNvPr id="2070" name="Text Box 27">
            <a:extLst>
              <a:ext uri="{FF2B5EF4-FFF2-40B4-BE49-F238E27FC236}">
                <a16:creationId xmlns:a16="http://schemas.microsoft.com/office/drawing/2014/main" id="{77F10304-1DE8-457A-9D53-11E8C5642C5A}"/>
              </a:ext>
            </a:extLst>
          </p:cNvPr>
          <p:cNvSpPr txBox="1">
            <a:spLocks noChangeArrowheads="1"/>
          </p:cNvSpPr>
          <p:nvPr/>
        </p:nvSpPr>
        <p:spPr bwMode="auto">
          <a:xfrm>
            <a:off x="5003800" y="5157788"/>
            <a:ext cx="3744913"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spcBef>
                <a:spcPct val="50000"/>
              </a:spcBef>
              <a:buClrTx/>
              <a:buSzTx/>
              <a:buFontTx/>
              <a:buNone/>
            </a:pPr>
            <a:r>
              <a:rPr lang="zh-CN" altLang="en-US" sz="1600" b="1">
                <a:solidFill>
                  <a:srgbClr val="000000"/>
                </a:solidFill>
                <a:latin typeface="Arial" panose="020B0604020202020204" pitchFamily="34" charset="0"/>
              </a:rPr>
              <a:t>对符合退还条件的待结算收入或依法确定为多征、误征的非税收入，由本级财政部门按照相关规程直接退还给缴款人。</a:t>
            </a:r>
          </a:p>
        </p:txBody>
      </p:sp>
      <p:sp>
        <p:nvSpPr>
          <p:cNvPr id="2071" name="矩形 13">
            <a:extLst>
              <a:ext uri="{FF2B5EF4-FFF2-40B4-BE49-F238E27FC236}">
                <a16:creationId xmlns:a16="http://schemas.microsoft.com/office/drawing/2014/main" id="{7AF225E3-7C9B-41EC-92F0-3E3FE5E5CC8F}"/>
              </a:ext>
            </a:extLst>
          </p:cNvPr>
          <p:cNvSpPr>
            <a:spLocks noChangeArrowheads="1"/>
          </p:cNvSpPr>
          <p:nvPr/>
        </p:nvSpPr>
        <p:spPr bwMode="auto">
          <a:xfrm>
            <a:off x="785813" y="0"/>
            <a:ext cx="429101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spcBef>
                <a:spcPct val="0"/>
              </a:spcBef>
              <a:buClrTx/>
              <a:buSzTx/>
              <a:buFontTx/>
              <a:buNone/>
            </a:pPr>
            <a:r>
              <a:rPr lang="zh-CN" altLang="en-US" sz="2800" b="1">
                <a:solidFill>
                  <a:srgbClr val="003399"/>
                </a:solidFill>
                <a:latin typeface="Arial" panose="020B0604020202020204" pitchFamily="34" charset="0"/>
              </a:rPr>
              <a:t>非税收入资金流出管理</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 name="日期占位符 1">
            <a:extLst>
              <a:ext uri="{FF2B5EF4-FFF2-40B4-BE49-F238E27FC236}">
                <a16:creationId xmlns:a16="http://schemas.microsoft.com/office/drawing/2014/main" id="{365FA38F-6B4C-4454-8688-58F1A6B6D262}"/>
              </a:ext>
            </a:extLst>
          </p:cNvPr>
          <p:cNvSpPr>
            <a:spLocks noGrp="1"/>
          </p:cNvSpPr>
          <p:nvPr>
            <p:ph type="dt" sz="quarter" idx="10"/>
          </p:nvPr>
        </p:nvSpPr>
        <p:spPr/>
        <p:txBody>
          <a:bodyPr/>
          <a:lstStyle/>
          <a:p>
            <a:pPr>
              <a:defRPr/>
            </a:pPr>
            <a:fld id="{D9C80C5A-2BFD-4867-9055-12D337231A3F}" type="datetime3">
              <a:rPr lang="zh-CN" altLang="en-US"/>
              <a:pPr>
                <a:defRPr/>
              </a:pPr>
              <a:t>2018年12月13日星期四</a:t>
            </a:fld>
            <a:endParaRPr lang="en-US" altLang="zh-CN"/>
          </a:p>
        </p:txBody>
      </p:sp>
      <p:sp>
        <p:nvSpPr>
          <p:cNvPr id="26" name="灯片编号占位符 3">
            <a:extLst>
              <a:ext uri="{FF2B5EF4-FFF2-40B4-BE49-F238E27FC236}">
                <a16:creationId xmlns:a16="http://schemas.microsoft.com/office/drawing/2014/main" id="{03AA07D6-D788-44FD-8AA0-07E4B143E9C4}"/>
              </a:ext>
            </a:extLst>
          </p:cNvPr>
          <p:cNvSpPr>
            <a:spLocks noGrp="1"/>
          </p:cNvSpPr>
          <p:nvPr>
            <p:ph type="sldNum" sz="quarter" idx="11"/>
          </p:nvPr>
        </p:nvSpPr>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B8457C74-3602-4361-82E2-50271BDE0419}" type="slidenum">
              <a:rPr lang="zh-CN" altLang="en-US">
                <a:solidFill>
                  <a:srgbClr val="636363"/>
                </a:solidFill>
              </a:rPr>
              <a:pPr eaLnBrk="1" hangingPunct="1"/>
              <a:t>28</a:t>
            </a:fld>
            <a:endParaRPr lang="en-US" altLang="zh-CN">
              <a:solidFill>
                <a:srgbClr val="636363"/>
              </a:solidFill>
            </a:endParaRPr>
          </a:p>
        </p:txBody>
      </p:sp>
      <p:sp>
        <p:nvSpPr>
          <p:cNvPr id="76806" name="Text Box 4">
            <a:extLst>
              <a:ext uri="{FF2B5EF4-FFF2-40B4-BE49-F238E27FC236}">
                <a16:creationId xmlns:a16="http://schemas.microsoft.com/office/drawing/2014/main" id="{28777A05-F9A8-491C-B485-F513225A2F69}"/>
              </a:ext>
            </a:extLst>
          </p:cNvPr>
          <p:cNvSpPr txBox="1">
            <a:spLocks noChangeArrowheads="1"/>
          </p:cNvSpPr>
          <p:nvPr/>
        </p:nvSpPr>
        <p:spPr bwMode="gray">
          <a:xfrm>
            <a:off x="4140200" y="2205038"/>
            <a:ext cx="1512888" cy="914400"/>
          </a:xfrm>
          <a:prstGeom prst="rect">
            <a:avLst/>
          </a:prstGeom>
          <a:solidFill>
            <a:srgbClr val="3399FF"/>
          </a:solidFill>
          <a:ln w="9525" algn="ctr">
            <a:noFill/>
            <a:miter lim="800000"/>
            <a:headEnd/>
            <a:tailEnd/>
          </a:ln>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spcBef>
                <a:spcPct val="50000"/>
              </a:spcBef>
              <a:defRPr/>
            </a:pPr>
            <a:r>
              <a:rPr lang="en-US" altLang="zh-CN" sz="2400" b="1">
                <a:solidFill>
                  <a:srgbClr val="000000"/>
                </a:solidFill>
                <a:effectLst>
                  <a:outerShdw blurRad="38100" dist="38100" dir="2700000" algn="tl">
                    <a:srgbClr val="FFFFFF"/>
                  </a:outerShdw>
                </a:effectLst>
                <a:ea typeface="黑体" pitchFamily="2" charset="-122"/>
                <a:cs typeface="Arial" charset="0"/>
              </a:rPr>
              <a:t>b</a:t>
            </a:r>
            <a:r>
              <a:rPr lang="en-US" altLang="zh-CN" sz="2000" b="1">
                <a:solidFill>
                  <a:srgbClr val="000000"/>
                </a:solidFill>
                <a:effectLst>
                  <a:outerShdw blurRad="38100" dist="38100" dir="2700000" algn="tl">
                    <a:srgbClr val="FFFFFF"/>
                  </a:outerShdw>
                </a:effectLst>
                <a:ea typeface="黑体" pitchFamily="2" charset="-122"/>
                <a:cs typeface="Arial" charset="0"/>
              </a:rPr>
              <a:t>.</a:t>
            </a:r>
            <a:r>
              <a:rPr lang="zh-CN" altLang="en-US" sz="2000" b="1">
                <a:solidFill>
                  <a:srgbClr val="000000"/>
                </a:solidFill>
                <a:effectLst>
                  <a:outerShdw blurRad="38100" dist="38100" dir="2700000" algn="tl">
                    <a:srgbClr val="FFFFFF"/>
                  </a:outerShdw>
                </a:effectLst>
                <a:ea typeface="黑体" pitchFamily="2" charset="-122"/>
                <a:cs typeface="Arial" charset="0"/>
              </a:rPr>
              <a:t>资金流出</a:t>
            </a:r>
          </a:p>
          <a:p>
            <a:pPr algn="ctr" eaLnBrk="1" hangingPunct="1">
              <a:spcBef>
                <a:spcPct val="50000"/>
              </a:spcBef>
              <a:defRPr/>
            </a:pPr>
            <a:r>
              <a:rPr lang="zh-CN" altLang="en-US" sz="2000" b="1">
                <a:solidFill>
                  <a:srgbClr val="000000"/>
                </a:solidFill>
                <a:effectLst>
                  <a:outerShdw blurRad="38100" dist="38100" dir="2700000" algn="tl">
                    <a:srgbClr val="FFFFFF"/>
                  </a:outerShdw>
                </a:effectLst>
                <a:ea typeface="黑体" pitchFamily="2" charset="-122"/>
                <a:cs typeface="Arial" charset="0"/>
              </a:rPr>
              <a:t>审核重点</a:t>
            </a:r>
          </a:p>
        </p:txBody>
      </p:sp>
      <p:sp>
        <p:nvSpPr>
          <p:cNvPr id="293909" name="AutoShape 21">
            <a:extLst>
              <a:ext uri="{FF2B5EF4-FFF2-40B4-BE49-F238E27FC236}">
                <a16:creationId xmlns:a16="http://schemas.microsoft.com/office/drawing/2014/main" id="{1BC06459-6737-4226-9579-D7AAADD8A108}"/>
              </a:ext>
            </a:extLst>
          </p:cNvPr>
          <p:cNvSpPr>
            <a:spLocks noChangeArrowheads="1"/>
          </p:cNvSpPr>
          <p:nvPr/>
        </p:nvSpPr>
        <p:spPr bwMode="gray">
          <a:xfrm rot="-3666498">
            <a:off x="3790950" y="1544638"/>
            <a:ext cx="1943100" cy="225425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1 w 21600"/>
              <a:gd name="T19" fmla="*/ 3167 h 21600"/>
              <a:gd name="T20" fmla="*/ 18439 w 21600"/>
              <a:gd name="T21" fmla="*/ 18433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8093" y="7698"/>
                </a:moveTo>
                <a:cubicBezTo>
                  <a:pt x="16849" y="4772"/>
                  <a:pt x="13978" y="2874"/>
                  <a:pt x="10800" y="2874"/>
                </a:cubicBezTo>
                <a:cubicBezTo>
                  <a:pt x="10759" y="2873"/>
                  <a:pt x="10719" y="2874"/>
                  <a:pt x="10679" y="2874"/>
                </a:cubicBezTo>
                <a:lnTo>
                  <a:pt x="10635" y="1"/>
                </a:lnTo>
                <a:cubicBezTo>
                  <a:pt x="10690" y="0"/>
                  <a:pt x="10745" y="-1"/>
                  <a:pt x="10800" y="0"/>
                </a:cubicBezTo>
                <a:cubicBezTo>
                  <a:pt x="15131" y="0"/>
                  <a:pt x="19043" y="2587"/>
                  <a:pt x="20738" y="6573"/>
                </a:cubicBezTo>
                <a:lnTo>
                  <a:pt x="23223" y="5516"/>
                </a:lnTo>
                <a:lnTo>
                  <a:pt x="21035" y="10942"/>
                </a:lnTo>
                <a:lnTo>
                  <a:pt x="15609" y="8754"/>
                </a:lnTo>
                <a:lnTo>
                  <a:pt x="18093" y="7698"/>
                </a:lnTo>
                <a:close/>
              </a:path>
            </a:pathLst>
          </a:custGeom>
          <a:gradFill rotWithShape="1">
            <a:gsLst>
              <a:gs pos="0">
                <a:srgbClr val="000000"/>
              </a:gs>
              <a:gs pos="100000">
                <a:schemeClr val="hlink"/>
              </a:gs>
            </a:gsLst>
            <a:lin ang="2700000" scaled="1"/>
          </a:gradFill>
          <a:ln w="9525">
            <a:round/>
            <a:headEnd/>
            <a:tailEnd/>
          </a:ln>
          <a:scene3d>
            <a:camera prst="legacyObliqueTopRight"/>
            <a:lightRig rig="legacyFlat3" dir="b"/>
          </a:scene3d>
          <a:sp3d extrusionH="176200" prstMaterial="legacyMatte">
            <a:bevelT w="13500" h="13500" prst="angle"/>
            <a:bevelB w="13500" h="13500" prst="angle"/>
            <a:extrusionClr>
              <a:schemeClr val="hlink"/>
            </a:extrusionClr>
            <a:contourClr>
              <a:srgbClr val="000000"/>
            </a:contourClr>
          </a:sp3d>
        </p:spPr>
        <p:txBody>
          <a:bodyPr rot="10800000" wrap="none" anchor="ctr">
            <a:flatTx/>
          </a:bodyPr>
          <a:lstStyle/>
          <a:p>
            <a:endParaRPr lang="zh-CN" altLang="en-US"/>
          </a:p>
        </p:txBody>
      </p:sp>
      <p:sp>
        <p:nvSpPr>
          <p:cNvPr id="293910" name="AutoShape 22">
            <a:extLst>
              <a:ext uri="{FF2B5EF4-FFF2-40B4-BE49-F238E27FC236}">
                <a16:creationId xmlns:a16="http://schemas.microsoft.com/office/drawing/2014/main" id="{6181F52E-BE24-412A-AB6D-C150EA5AFAE3}"/>
              </a:ext>
            </a:extLst>
          </p:cNvPr>
          <p:cNvSpPr>
            <a:spLocks noChangeArrowheads="1"/>
          </p:cNvSpPr>
          <p:nvPr/>
        </p:nvSpPr>
        <p:spPr bwMode="gray">
          <a:xfrm rot="1733502">
            <a:off x="3740150" y="1703388"/>
            <a:ext cx="2287588" cy="182086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1 w 21600"/>
              <a:gd name="T19" fmla="*/ 3167 h 21600"/>
              <a:gd name="T20" fmla="*/ 18439 w 21600"/>
              <a:gd name="T21" fmla="*/ 18433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8093" y="7698"/>
                </a:moveTo>
                <a:cubicBezTo>
                  <a:pt x="16849" y="4772"/>
                  <a:pt x="13978" y="2874"/>
                  <a:pt x="10800" y="2874"/>
                </a:cubicBezTo>
                <a:cubicBezTo>
                  <a:pt x="10759" y="2873"/>
                  <a:pt x="10719" y="2874"/>
                  <a:pt x="10679" y="2874"/>
                </a:cubicBezTo>
                <a:lnTo>
                  <a:pt x="10635" y="1"/>
                </a:lnTo>
                <a:cubicBezTo>
                  <a:pt x="10690" y="0"/>
                  <a:pt x="10745" y="-1"/>
                  <a:pt x="10800" y="0"/>
                </a:cubicBezTo>
                <a:cubicBezTo>
                  <a:pt x="15131" y="0"/>
                  <a:pt x="19043" y="2587"/>
                  <a:pt x="20738" y="6573"/>
                </a:cubicBezTo>
                <a:lnTo>
                  <a:pt x="23223" y="5516"/>
                </a:lnTo>
                <a:lnTo>
                  <a:pt x="21035" y="10942"/>
                </a:lnTo>
                <a:lnTo>
                  <a:pt x="15609" y="8754"/>
                </a:lnTo>
                <a:lnTo>
                  <a:pt x="18093" y="7698"/>
                </a:lnTo>
                <a:close/>
              </a:path>
            </a:pathLst>
          </a:custGeom>
          <a:solidFill>
            <a:srgbClr val="800080"/>
          </a:solidFill>
          <a:ln w="9525">
            <a:round/>
            <a:headEnd/>
            <a:tailEnd/>
          </a:ln>
          <a:scene3d>
            <a:camera prst="legacyObliqueTopRight"/>
            <a:lightRig rig="legacyFlat3" dir="b"/>
          </a:scene3d>
          <a:sp3d extrusionH="176200" prstMaterial="legacyMatte">
            <a:bevelT w="13500" h="13500" prst="angle"/>
            <a:bevelB w="13500" h="13500" prst="angle"/>
            <a:extrusionClr>
              <a:schemeClr val="accent1"/>
            </a:extrusionClr>
            <a:contourClr>
              <a:srgbClr val="800080"/>
            </a:contourClr>
          </a:sp3d>
        </p:spPr>
        <p:txBody>
          <a:bodyPr wrap="none" anchor="ctr">
            <a:flatTx/>
          </a:bodyPr>
          <a:lstStyle/>
          <a:p>
            <a:endParaRPr lang="zh-CN" altLang="en-US"/>
          </a:p>
        </p:txBody>
      </p:sp>
      <p:sp>
        <p:nvSpPr>
          <p:cNvPr id="293911" name="AutoShape 23">
            <a:extLst>
              <a:ext uri="{FF2B5EF4-FFF2-40B4-BE49-F238E27FC236}">
                <a16:creationId xmlns:a16="http://schemas.microsoft.com/office/drawing/2014/main" id="{5ABAD760-AA5D-4662-835A-E4AC046374B2}"/>
              </a:ext>
            </a:extLst>
          </p:cNvPr>
          <p:cNvSpPr>
            <a:spLocks noChangeArrowheads="1"/>
          </p:cNvSpPr>
          <p:nvPr/>
        </p:nvSpPr>
        <p:spPr bwMode="gray">
          <a:xfrm rot="7133502">
            <a:off x="3875881" y="1610519"/>
            <a:ext cx="1776413" cy="22574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1 w 21600"/>
              <a:gd name="T19" fmla="*/ 3167 h 21600"/>
              <a:gd name="T20" fmla="*/ 18439 w 21600"/>
              <a:gd name="T21" fmla="*/ 18433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8093" y="7698"/>
                </a:moveTo>
                <a:cubicBezTo>
                  <a:pt x="16849" y="4772"/>
                  <a:pt x="13978" y="2874"/>
                  <a:pt x="10800" y="2874"/>
                </a:cubicBezTo>
                <a:cubicBezTo>
                  <a:pt x="10759" y="2873"/>
                  <a:pt x="10719" y="2874"/>
                  <a:pt x="10679" y="2874"/>
                </a:cubicBezTo>
                <a:lnTo>
                  <a:pt x="10635" y="1"/>
                </a:lnTo>
                <a:cubicBezTo>
                  <a:pt x="10690" y="0"/>
                  <a:pt x="10745" y="-1"/>
                  <a:pt x="10800" y="0"/>
                </a:cubicBezTo>
                <a:cubicBezTo>
                  <a:pt x="15131" y="0"/>
                  <a:pt x="19043" y="2587"/>
                  <a:pt x="20738" y="6573"/>
                </a:cubicBezTo>
                <a:lnTo>
                  <a:pt x="23223" y="5516"/>
                </a:lnTo>
                <a:lnTo>
                  <a:pt x="21035" y="10942"/>
                </a:lnTo>
                <a:lnTo>
                  <a:pt x="15609" y="8754"/>
                </a:lnTo>
                <a:lnTo>
                  <a:pt x="18093" y="7698"/>
                </a:lnTo>
                <a:close/>
              </a:path>
            </a:pathLst>
          </a:custGeom>
          <a:gradFill rotWithShape="1">
            <a:gsLst>
              <a:gs pos="0">
                <a:srgbClr val="090B0B"/>
              </a:gs>
              <a:gs pos="100000">
                <a:schemeClr val="folHlink"/>
              </a:gs>
            </a:gsLst>
            <a:lin ang="2700000" scaled="1"/>
          </a:gradFill>
          <a:ln w="9525">
            <a:round/>
            <a:headEnd/>
            <a:tailEnd/>
          </a:ln>
          <a:scene3d>
            <a:camera prst="legacyObliqueTopRight"/>
            <a:lightRig rig="legacyFlat3" dir="b"/>
          </a:scene3d>
          <a:sp3d extrusionH="176200" prstMaterial="legacyMatte">
            <a:bevelT w="13500" h="13500" prst="angle"/>
            <a:bevelB w="13500" h="13500" prst="angle"/>
            <a:extrusionClr>
              <a:schemeClr val="folHlink"/>
            </a:extrusionClr>
            <a:contourClr>
              <a:srgbClr val="090B0B"/>
            </a:contourClr>
          </a:sp3d>
        </p:spPr>
        <p:txBody>
          <a:bodyPr wrap="none" anchor="ctr">
            <a:flatTx/>
          </a:bodyPr>
          <a:lstStyle/>
          <a:p>
            <a:endParaRPr lang="zh-CN" altLang="en-US"/>
          </a:p>
        </p:txBody>
      </p:sp>
      <p:sp>
        <p:nvSpPr>
          <p:cNvPr id="293912" name="AutoShape 24">
            <a:extLst>
              <a:ext uri="{FF2B5EF4-FFF2-40B4-BE49-F238E27FC236}">
                <a16:creationId xmlns:a16="http://schemas.microsoft.com/office/drawing/2014/main" id="{0DCD10D3-8AB4-4253-AD2E-BF530E545372}"/>
              </a:ext>
            </a:extLst>
          </p:cNvPr>
          <p:cNvSpPr>
            <a:spLocks noChangeArrowheads="1"/>
          </p:cNvSpPr>
          <p:nvPr/>
        </p:nvSpPr>
        <p:spPr bwMode="gray">
          <a:xfrm rot="-9066498">
            <a:off x="3635375" y="1851025"/>
            <a:ext cx="2287588" cy="1751013"/>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1 w 21600"/>
              <a:gd name="T19" fmla="*/ 3167 h 21600"/>
              <a:gd name="T20" fmla="*/ 18439 w 21600"/>
              <a:gd name="T21" fmla="*/ 18433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8093" y="7698"/>
                </a:moveTo>
                <a:cubicBezTo>
                  <a:pt x="16849" y="4772"/>
                  <a:pt x="13978" y="2874"/>
                  <a:pt x="10800" y="2874"/>
                </a:cubicBezTo>
                <a:cubicBezTo>
                  <a:pt x="10759" y="2873"/>
                  <a:pt x="10719" y="2874"/>
                  <a:pt x="10679" y="2874"/>
                </a:cubicBezTo>
                <a:lnTo>
                  <a:pt x="10635" y="1"/>
                </a:lnTo>
                <a:cubicBezTo>
                  <a:pt x="10690" y="0"/>
                  <a:pt x="10745" y="-1"/>
                  <a:pt x="10800" y="0"/>
                </a:cubicBezTo>
                <a:cubicBezTo>
                  <a:pt x="15131" y="0"/>
                  <a:pt x="19043" y="2587"/>
                  <a:pt x="20738" y="6573"/>
                </a:cubicBezTo>
                <a:lnTo>
                  <a:pt x="23223" y="5516"/>
                </a:lnTo>
                <a:lnTo>
                  <a:pt x="21035" y="10942"/>
                </a:lnTo>
                <a:lnTo>
                  <a:pt x="15609" y="8754"/>
                </a:lnTo>
                <a:lnTo>
                  <a:pt x="18093" y="7698"/>
                </a:lnTo>
                <a:close/>
              </a:path>
            </a:pathLst>
          </a:custGeom>
          <a:gradFill rotWithShape="1">
            <a:gsLst>
              <a:gs pos="0">
                <a:srgbClr val="000000"/>
              </a:gs>
              <a:gs pos="100000">
                <a:schemeClr val="accent2"/>
              </a:gs>
            </a:gsLst>
            <a:lin ang="2700000" scaled="1"/>
          </a:gradFill>
          <a:ln w="9525">
            <a:round/>
            <a:headEnd/>
            <a:tailEnd/>
          </a:ln>
          <a:scene3d>
            <a:camera prst="legacyObliqueTopRight"/>
            <a:lightRig rig="legacyFlat3" dir="b"/>
          </a:scene3d>
          <a:sp3d extrusionH="176200" prstMaterial="legacyMatte">
            <a:bevelT w="13500" h="13500" prst="angle"/>
            <a:bevelB w="13500" h="13500" prst="angle"/>
            <a:extrusionClr>
              <a:schemeClr val="accent2"/>
            </a:extrusionClr>
            <a:contourClr>
              <a:srgbClr val="000000"/>
            </a:contourClr>
          </a:sp3d>
        </p:spPr>
        <p:txBody>
          <a:bodyPr rot="10800000" wrap="none" anchor="ctr">
            <a:flatTx/>
          </a:bodyPr>
          <a:lstStyle/>
          <a:p>
            <a:endParaRPr lang="zh-CN" altLang="en-US"/>
          </a:p>
        </p:txBody>
      </p:sp>
      <p:grpSp>
        <p:nvGrpSpPr>
          <p:cNvPr id="23577" name="Group 25">
            <a:extLst>
              <a:ext uri="{FF2B5EF4-FFF2-40B4-BE49-F238E27FC236}">
                <a16:creationId xmlns:a16="http://schemas.microsoft.com/office/drawing/2014/main" id="{02B5A5EA-658F-4264-857B-8545BAEA98CE}"/>
              </a:ext>
            </a:extLst>
          </p:cNvPr>
          <p:cNvGrpSpPr>
            <a:grpSpLocks/>
          </p:cNvGrpSpPr>
          <p:nvPr/>
        </p:nvGrpSpPr>
        <p:grpSpPr bwMode="auto">
          <a:xfrm>
            <a:off x="3276600" y="4005263"/>
            <a:ext cx="2651125" cy="2232025"/>
            <a:chOff x="2064" y="2523"/>
            <a:chExt cx="1670" cy="1406"/>
          </a:xfrm>
        </p:grpSpPr>
        <p:sp>
          <p:nvSpPr>
            <p:cNvPr id="40981" name="AutoShape 3">
              <a:extLst>
                <a:ext uri="{FF2B5EF4-FFF2-40B4-BE49-F238E27FC236}">
                  <a16:creationId xmlns:a16="http://schemas.microsoft.com/office/drawing/2014/main" id="{18785689-DD1E-4499-B4F3-92EFF4736DF4}"/>
                </a:ext>
              </a:extLst>
            </p:cNvPr>
            <p:cNvSpPr>
              <a:spLocks noChangeArrowheads="1"/>
            </p:cNvSpPr>
            <p:nvPr/>
          </p:nvSpPr>
          <p:spPr bwMode="gray">
            <a:xfrm>
              <a:off x="2064" y="2523"/>
              <a:ext cx="1670" cy="1406"/>
            </a:xfrm>
            <a:prstGeom prst="roundRect">
              <a:avLst>
                <a:gd name="adj" fmla="val 12699"/>
              </a:avLst>
            </a:prstGeom>
            <a:solidFill>
              <a:srgbClr val="80008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lgn="r" eaLnBrk="1" hangingPunct="1">
                <a:spcBef>
                  <a:spcPct val="0"/>
                </a:spcBef>
                <a:buClrTx/>
                <a:buSzTx/>
                <a:buFontTx/>
                <a:buNone/>
              </a:pPr>
              <a:endParaRPr lang="zh-CN" altLang="zh-CN" sz="1800">
                <a:latin typeface="Arial" panose="020B0604020202020204" pitchFamily="34" charset="0"/>
              </a:endParaRPr>
            </a:p>
          </p:txBody>
        </p:sp>
        <p:sp>
          <p:nvSpPr>
            <p:cNvPr id="40982" name="AutoShape 5">
              <a:extLst>
                <a:ext uri="{FF2B5EF4-FFF2-40B4-BE49-F238E27FC236}">
                  <a16:creationId xmlns:a16="http://schemas.microsoft.com/office/drawing/2014/main" id="{BE2EAFE0-A622-41CA-BE60-AC488A5C1A72}"/>
                </a:ext>
              </a:extLst>
            </p:cNvPr>
            <p:cNvSpPr>
              <a:spLocks noChangeArrowheads="1"/>
            </p:cNvSpPr>
            <p:nvPr/>
          </p:nvSpPr>
          <p:spPr bwMode="gray">
            <a:xfrm>
              <a:off x="2099" y="2899"/>
              <a:ext cx="1582" cy="980"/>
            </a:xfrm>
            <a:prstGeom prst="roundRect">
              <a:avLst>
                <a:gd name="adj" fmla="val 16667"/>
              </a:avLst>
            </a:prstGeom>
            <a:solidFill>
              <a:srgbClr val="FFFFFF"/>
            </a:solidFill>
            <a:ln>
              <a:noFill/>
            </a:ln>
            <a:effectLst>
              <a:prstShdw prst="shdw17" dist="17961" dir="13500000">
                <a:srgbClr val="999999"/>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lgn="r" eaLnBrk="1" hangingPunct="1">
                <a:spcBef>
                  <a:spcPct val="0"/>
                </a:spcBef>
                <a:buClrTx/>
                <a:buSzTx/>
                <a:buFontTx/>
                <a:buNone/>
              </a:pPr>
              <a:endParaRPr lang="zh-CN" altLang="zh-CN" sz="1800">
                <a:latin typeface="Arial" panose="020B0604020202020204" pitchFamily="34" charset="0"/>
              </a:endParaRPr>
            </a:p>
          </p:txBody>
        </p:sp>
        <p:sp>
          <p:nvSpPr>
            <p:cNvPr id="76808" name="Text Box 18">
              <a:extLst>
                <a:ext uri="{FF2B5EF4-FFF2-40B4-BE49-F238E27FC236}">
                  <a16:creationId xmlns:a16="http://schemas.microsoft.com/office/drawing/2014/main" id="{F819D01F-CF3C-4099-BB0D-5D30375B736D}"/>
                </a:ext>
              </a:extLst>
            </p:cNvPr>
            <p:cNvSpPr txBox="1">
              <a:spLocks noChangeArrowheads="1"/>
            </p:cNvSpPr>
            <p:nvPr/>
          </p:nvSpPr>
          <p:spPr bwMode="white">
            <a:xfrm>
              <a:off x="2336" y="2568"/>
              <a:ext cx="1152" cy="231"/>
            </a:xfrm>
            <a:prstGeom prst="rect">
              <a:avLst/>
            </a:prstGeom>
            <a:noFill/>
            <a:ln w="9525" algn="ctr">
              <a:noFill/>
              <a:miter lim="800000"/>
              <a:headEnd/>
              <a:tailEnd/>
            </a:ln>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spcBef>
                  <a:spcPct val="50000"/>
                </a:spcBef>
                <a:defRPr/>
              </a:pPr>
              <a:r>
                <a:rPr lang="zh-CN" altLang="en-US" b="1">
                  <a:solidFill>
                    <a:schemeClr val="bg1"/>
                  </a:solidFill>
                  <a:effectLst>
                    <a:outerShdw blurRad="38100" dist="38100" dir="2700000" algn="tl">
                      <a:srgbClr val="C0C0C0"/>
                    </a:outerShdw>
                  </a:effectLst>
                  <a:ea typeface="黑体" pitchFamily="2" charset="-122"/>
                  <a:cs typeface="Arial" charset="0"/>
                </a:rPr>
                <a:t>收款方信息审核</a:t>
              </a:r>
            </a:p>
          </p:txBody>
        </p:sp>
        <p:sp>
          <p:nvSpPr>
            <p:cNvPr id="40984" name="Text Box 9">
              <a:extLst>
                <a:ext uri="{FF2B5EF4-FFF2-40B4-BE49-F238E27FC236}">
                  <a16:creationId xmlns:a16="http://schemas.microsoft.com/office/drawing/2014/main" id="{F7B60A98-3823-42F0-A40D-56A7BC28F255}"/>
                </a:ext>
              </a:extLst>
            </p:cNvPr>
            <p:cNvSpPr txBox="1">
              <a:spLocks noChangeArrowheads="1"/>
            </p:cNvSpPr>
            <p:nvPr/>
          </p:nvSpPr>
          <p:spPr bwMode="gray">
            <a:xfrm>
              <a:off x="2127" y="2967"/>
              <a:ext cx="1520"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spcBef>
                  <a:spcPct val="0"/>
                </a:spcBef>
                <a:buClrTx/>
                <a:buSzTx/>
                <a:buFontTx/>
                <a:buNone/>
              </a:pPr>
              <a:r>
                <a:rPr lang="zh-CN" altLang="en-US" sz="1800" b="1">
                  <a:solidFill>
                    <a:srgbClr val="000000"/>
                  </a:solidFill>
                  <a:latin typeface="Arial" panose="020B0604020202020204" pitchFamily="34" charset="0"/>
                  <a:cs typeface="Arial" panose="020B0604020202020204" pitchFamily="34" charset="0"/>
                </a:rPr>
                <a:t>确认收款方户名、账号、开户行等无误。</a:t>
              </a:r>
            </a:p>
          </p:txBody>
        </p:sp>
      </p:grpSp>
      <p:sp>
        <p:nvSpPr>
          <p:cNvPr id="76810" name="AutoShape 8">
            <a:extLst>
              <a:ext uri="{FF2B5EF4-FFF2-40B4-BE49-F238E27FC236}">
                <a16:creationId xmlns:a16="http://schemas.microsoft.com/office/drawing/2014/main" id="{DB19E96D-DEAE-468C-8604-887B0F76FAC4}"/>
              </a:ext>
            </a:extLst>
          </p:cNvPr>
          <p:cNvSpPr>
            <a:spLocks noChangeArrowheads="1"/>
          </p:cNvSpPr>
          <p:nvPr/>
        </p:nvSpPr>
        <p:spPr bwMode="gray">
          <a:xfrm>
            <a:off x="928688" y="738188"/>
            <a:ext cx="2651125" cy="2403475"/>
          </a:xfrm>
          <a:prstGeom prst="roundRect">
            <a:avLst>
              <a:gd name="adj" fmla="val 12699"/>
            </a:avLst>
          </a:prstGeom>
          <a:solidFill>
            <a:srgbClr val="333333"/>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lgn="r" eaLnBrk="1" hangingPunct="1">
              <a:spcBef>
                <a:spcPct val="0"/>
              </a:spcBef>
              <a:buClrTx/>
              <a:buSzTx/>
              <a:buFontTx/>
              <a:buNone/>
            </a:pPr>
            <a:endParaRPr lang="zh-CN" altLang="zh-CN" sz="1800">
              <a:latin typeface="Arial" panose="020B0604020202020204" pitchFamily="34" charset="0"/>
            </a:endParaRPr>
          </a:p>
        </p:txBody>
      </p:sp>
      <p:sp>
        <p:nvSpPr>
          <p:cNvPr id="76811" name="AutoShape 9">
            <a:extLst>
              <a:ext uri="{FF2B5EF4-FFF2-40B4-BE49-F238E27FC236}">
                <a16:creationId xmlns:a16="http://schemas.microsoft.com/office/drawing/2014/main" id="{99544E58-55FD-4B20-9F62-29B4D89120A3}"/>
              </a:ext>
            </a:extLst>
          </p:cNvPr>
          <p:cNvSpPr>
            <a:spLocks noChangeArrowheads="1"/>
          </p:cNvSpPr>
          <p:nvPr/>
        </p:nvSpPr>
        <p:spPr bwMode="gray">
          <a:xfrm>
            <a:off x="984250" y="1212850"/>
            <a:ext cx="2511425" cy="1855788"/>
          </a:xfrm>
          <a:prstGeom prst="roundRect">
            <a:avLst>
              <a:gd name="adj" fmla="val 16667"/>
            </a:avLst>
          </a:prstGeom>
          <a:solidFill>
            <a:srgbClr val="FFFFFF"/>
          </a:solidFill>
          <a:ln>
            <a:noFill/>
          </a:ln>
          <a:effectLst>
            <a:prstShdw prst="shdw17" dist="17961" dir="13500000">
              <a:srgbClr val="999999"/>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lgn="r" eaLnBrk="1" hangingPunct="1">
              <a:spcBef>
                <a:spcPct val="0"/>
              </a:spcBef>
              <a:buClrTx/>
              <a:buSzTx/>
              <a:buFontTx/>
              <a:buNone/>
            </a:pPr>
            <a:endParaRPr lang="zh-CN" altLang="zh-CN" sz="1800">
              <a:latin typeface="Arial" panose="020B0604020202020204" pitchFamily="34" charset="0"/>
            </a:endParaRPr>
          </a:p>
        </p:txBody>
      </p:sp>
      <p:sp>
        <p:nvSpPr>
          <p:cNvPr id="76812" name="Text Box 18">
            <a:extLst>
              <a:ext uri="{FF2B5EF4-FFF2-40B4-BE49-F238E27FC236}">
                <a16:creationId xmlns:a16="http://schemas.microsoft.com/office/drawing/2014/main" id="{20CE776D-F899-40CA-BE0C-2BF7800F17A8}"/>
              </a:ext>
            </a:extLst>
          </p:cNvPr>
          <p:cNvSpPr txBox="1">
            <a:spLocks noChangeArrowheads="1"/>
          </p:cNvSpPr>
          <p:nvPr/>
        </p:nvSpPr>
        <p:spPr bwMode="white">
          <a:xfrm>
            <a:off x="1403350" y="765175"/>
            <a:ext cx="1720850" cy="366713"/>
          </a:xfrm>
          <a:prstGeom prst="rect">
            <a:avLst/>
          </a:prstGeom>
          <a:noFill/>
          <a:ln w="9525" algn="ctr">
            <a:noFill/>
            <a:miter lim="800000"/>
            <a:headEnd/>
            <a:tailEnd/>
          </a:ln>
        </p:spPr>
        <p:txBody>
          <a:bodyPr>
            <a:spAutoFit/>
          </a:bodyPr>
          <a:lstStyle/>
          <a:p>
            <a:pPr algn="ctr">
              <a:spcBef>
                <a:spcPct val="50000"/>
              </a:spcBef>
              <a:defRPr/>
            </a:pPr>
            <a:r>
              <a:rPr lang="zh-CN" altLang="en-US" b="1" dirty="0">
                <a:solidFill>
                  <a:schemeClr val="bg1"/>
                </a:solidFill>
                <a:effectLst>
                  <a:outerShdw blurRad="38100" dist="38100" dir="2700000" algn="tl">
                    <a:srgbClr val="C0C0C0"/>
                  </a:outerShdw>
                </a:effectLst>
                <a:latin typeface="Arial" charset="0"/>
                <a:ea typeface="黑体" pitchFamily="49" charset="-122"/>
                <a:cs typeface="Arial" charset="0"/>
              </a:rPr>
              <a:t>划缴资料审核</a:t>
            </a:r>
          </a:p>
        </p:txBody>
      </p:sp>
      <p:sp>
        <p:nvSpPr>
          <p:cNvPr id="76813" name="Text Box 9">
            <a:extLst>
              <a:ext uri="{FF2B5EF4-FFF2-40B4-BE49-F238E27FC236}">
                <a16:creationId xmlns:a16="http://schemas.microsoft.com/office/drawing/2014/main" id="{420B311B-9B8A-4165-8850-1DA14674B715}"/>
              </a:ext>
            </a:extLst>
          </p:cNvPr>
          <p:cNvSpPr txBox="1">
            <a:spLocks noChangeArrowheads="1"/>
          </p:cNvSpPr>
          <p:nvPr/>
        </p:nvSpPr>
        <p:spPr bwMode="gray">
          <a:xfrm>
            <a:off x="1028700" y="1300163"/>
            <a:ext cx="24130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spcBef>
                <a:spcPct val="0"/>
              </a:spcBef>
              <a:buClrTx/>
              <a:buSzTx/>
              <a:buFontTx/>
              <a:buNone/>
            </a:pPr>
            <a:r>
              <a:rPr lang="zh-CN" altLang="en-US" sz="1800" b="1">
                <a:solidFill>
                  <a:srgbClr val="000000"/>
                </a:solidFill>
                <a:latin typeface="Arial" panose="020B0604020202020204" pitchFamily="34" charset="0"/>
                <a:cs typeface="Arial" panose="020B0604020202020204" pitchFamily="34" charset="0"/>
              </a:rPr>
              <a:t>严格审核单位提交的划缴申请等，检查相关文件、批示是否符合要求。</a:t>
            </a:r>
          </a:p>
        </p:txBody>
      </p:sp>
      <p:sp>
        <p:nvSpPr>
          <p:cNvPr id="76818" name="AutoShape 16">
            <a:extLst>
              <a:ext uri="{FF2B5EF4-FFF2-40B4-BE49-F238E27FC236}">
                <a16:creationId xmlns:a16="http://schemas.microsoft.com/office/drawing/2014/main" id="{BEB0243D-034E-4ECE-A237-6DC4725CF3D0}"/>
              </a:ext>
            </a:extLst>
          </p:cNvPr>
          <p:cNvSpPr>
            <a:spLocks noChangeArrowheads="1"/>
          </p:cNvSpPr>
          <p:nvPr/>
        </p:nvSpPr>
        <p:spPr bwMode="gray">
          <a:xfrm>
            <a:off x="6257925" y="665163"/>
            <a:ext cx="2651125" cy="2476500"/>
          </a:xfrm>
          <a:prstGeom prst="roundRect">
            <a:avLst>
              <a:gd name="adj" fmla="val 12699"/>
            </a:avLst>
          </a:pr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lgn="r" eaLnBrk="1" hangingPunct="1">
              <a:spcBef>
                <a:spcPct val="0"/>
              </a:spcBef>
              <a:buClrTx/>
              <a:buSzTx/>
              <a:buFontTx/>
              <a:buNone/>
            </a:pPr>
            <a:endParaRPr lang="zh-CN" altLang="zh-CN" sz="1800">
              <a:latin typeface="Arial" panose="020B0604020202020204" pitchFamily="34" charset="0"/>
            </a:endParaRPr>
          </a:p>
        </p:txBody>
      </p:sp>
      <p:sp>
        <p:nvSpPr>
          <p:cNvPr id="76819" name="AutoShape 17">
            <a:extLst>
              <a:ext uri="{FF2B5EF4-FFF2-40B4-BE49-F238E27FC236}">
                <a16:creationId xmlns:a16="http://schemas.microsoft.com/office/drawing/2014/main" id="{C21A0604-B9C8-4D67-9F5F-B0F3C0B25859}"/>
              </a:ext>
            </a:extLst>
          </p:cNvPr>
          <p:cNvSpPr>
            <a:spLocks noChangeArrowheads="1"/>
          </p:cNvSpPr>
          <p:nvPr/>
        </p:nvSpPr>
        <p:spPr bwMode="gray">
          <a:xfrm>
            <a:off x="6315075" y="1139825"/>
            <a:ext cx="2509838" cy="1928813"/>
          </a:xfrm>
          <a:prstGeom prst="roundRect">
            <a:avLst>
              <a:gd name="adj" fmla="val 16667"/>
            </a:avLst>
          </a:prstGeom>
          <a:solidFill>
            <a:srgbClr val="FFFFFF"/>
          </a:solidFill>
          <a:ln>
            <a:noFill/>
          </a:ln>
          <a:effectLst>
            <a:prstShdw prst="shdw17" dist="17961" dir="13500000">
              <a:srgbClr val="999999"/>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lgn="r" eaLnBrk="1" hangingPunct="1">
              <a:spcBef>
                <a:spcPct val="0"/>
              </a:spcBef>
              <a:buClrTx/>
              <a:buSzTx/>
              <a:buFontTx/>
              <a:buNone/>
            </a:pPr>
            <a:endParaRPr lang="zh-CN" altLang="zh-CN" sz="1800">
              <a:latin typeface="Arial" panose="020B0604020202020204" pitchFamily="34" charset="0"/>
            </a:endParaRPr>
          </a:p>
        </p:txBody>
      </p:sp>
      <p:sp>
        <p:nvSpPr>
          <p:cNvPr id="76820" name="Text Box 18">
            <a:extLst>
              <a:ext uri="{FF2B5EF4-FFF2-40B4-BE49-F238E27FC236}">
                <a16:creationId xmlns:a16="http://schemas.microsoft.com/office/drawing/2014/main" id="{B467F3D9-B6A9-4335-83B1-3A5005F6FA95}"/>
              </a:ext>
            </a:extLst>
          </p:cNvPr>
          <p:cNvSpPr txBox="1">
            <a:spLocks noChangeArrowheads="1"/>
          </p:cNvSpPr>
          <p:nvPr/>
        </p:nvSpPr>
        <p:spPr bwMode="white">
          <a:xfrm>
            <a:off x="6732588" y="692150"/>
            <a:ext cx="1720850" cy="366713"/>
          </a:xfrm>
          <a:prstGeom prst="rect">
            <a:avLst/>
          </a:prstGeom>
          <a:noFill/>
          <a:ln w="9525" algn="ctr">
            <a:noFill/>
            <a:miter lim="800000"/>
            <a:headEnd/>
            <a:tailEnd/>
          </a:ln>
        </p:spPr>
        <p:txBody>
          <a:bodyPr>
            <a:spAutoFit/>
          </a:bodyPr>
          <a:lstStyle/>
          <a:p>
            <a:pPr algn="ctr">
              <a:spcBef>
                <a:spcPct val="50000"/>
              </a:spcBef>
              <a:defRPr/>
            </a:pPr>
            <a:r>
              <a:rPr lang="zh-CN" altLang="en-US" b="1" dirty="0">
                <a:solidFill>
                  <a:schemeClr val="bg1"/>
                </a:solidFill>
                <a:effectLst>
                  <a:outerShdw blurRad="38100" dist="38100" dir="2700000" algn="tl">
                    <a:srgbClr val="C0C0C0"/>
                  </a:outerShdw>
                </a:effectLst>
                <a:latin typeface="Arial" charset="0"/>
                <a:ea typeface="黑体" pitchFamily="49" charset="-122"/>
                <a:cs typeface="Arial" charset="0"/>
              </a:rPr>
              <a:t>划款金额审核</a:t>
            </a:r>
          </a:p>
        </p:txBody>
      </p:sp>
      <p:sp>
        <p:nvSpPr>
          <p:cNvPr id="76821" name="Text Box 9">
            <a:extLst>
              <a:ext uri="{FF2B5EF4-FFF2-40B4-BE49-F238E27FC236}">
                <a16:creationId xmlns:a16="http://schemas.microsoft.com/office/drawing/2014/main" id="{C8087D1D-61B2-42CB-BC61-A9B29FCBB5DC}"/>
              </a:ext>
            </a:extLst>
          </p:cNvPr>
          <p:cNvSpPr txBox="1">
            <a:spLocks noChangeArrowheads="1"/>
          </p:cNvSpPr>
          <p:nvPr/>
        </p:nvSpPr>
        <p:spPr bwMode="gray">
          <a:xfrm>
            <a:off x="6372225" y="1123950"/>
            <a:ext cx="24130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spcBef>
                <a:spcPct val="0"/>
              </a:spcBef>
              <a:buClrTx/>
              <a:buSzTx/>
              <a:buFontTx/>
              <a:buNone/>
            </a:pPr>
            <a:r>
              <a:rPr lang="zh-CN" altLang="en-US" sz="1800" b="1">
                <a:solidFill>
                  <a:srgbClr val="000000"/>
                </a:solidFill>
                <a:latin typeface="Arial" panose="020B0604020202020204" pitchFamily="34" charset="0"/>
                <a:cs typeface="Arial" panose="020B0604020202020204" pitchFamily="34" charset="0"/>
              </a:rPr>
              <a:t>核对划缴申请金额及相关账、表记录，确认本次划款额未超过划缴款账面余额。</a:t>
            </a:r>
          </a:p>
        </p:txBody>
      </p:sp>
      <p:sp>
        <p:nvSpPr>
          <p:cNvPr id="76829" name="AutoShape 29">
            <a:extLst>
              <a:ext uri="{FF2B5EF4-FFF2-40B4-BE49-F238E27FC236}">
                <a16:creationId xmlns:a16="http://schemas.microsoft.com/office/drawing/2014/main" id="{1997FFE6-2E60-4F6D-80F6-F88561C31E94}"/>
              </a:ext>
            </a:extLst>
          </p:cNvPr>
          <p:cNvSpPr>
            <a:spLocks noChangeArrowheads="1"/>
          </p:cNvSpPr>
          <p:nvPr/>
        </p:nvSpPr>
        <p:spPr bwMode="auto">
          <a:xfrm rot="-7300749">
            <a:off x="352426" y="3616325"/>
            <a:ext cx="2449512" cy="2363787"/>
          </a:xfrm>
          <a:prstGeom prst="flowChartPunchedTape">
            <a:avLst/>
          </a:prstGeom>
          <a:solidFill>
            <a:schemeClr val="bg1"/>
          </a:solidFill>
          <a:ln w="9525">
            <a:solidFill>
              <a:schemeClr val="accent1"/>
            </a:solidFill>
            <a:miter lim="800000"/>
            <a:headEnd/>
            <a:tailEnd/>
          </a:ln>
        </p:spPr>
        <p:txBody>
          <a:bodyPr wrap="none" anchor="ct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spcBef>
                <a:spcPct val="0"/>
              </a:spcBef>
              <a:buClrTx/>
              <a:buSzTx/>
              <a:buFontTx/>
              <a:buNone/>
            </a:pPr>
            <a:endParaRPr lang="zh-CN" altLang="en-US" sz="1800">
              <a:latin typeface="Arial" panose="020B0604020202020204" pitchFamily="34" charset="0"/>
            </a:endParaRPr>
          </a:p>
        </p:txBody>
      </p:sp>
      <p:sp>
        <p:nvSpPr>
          <p:cNvPr id="76830" name="Text Box 30">
            <a:extLst>
              <a:ext uri="{FF2B5EF4-FFF2-40B4-BE49-F238E27FC236}">
                <a16:creationId xmlns:a16="http://schemas.microsoft.com/office/drawing/2014/main" id="{61BFB028-2BD6-49F9-99B1-B3B42DD4CFF9}"/>
              </a:ext>
            </a:extLst>
          </p:cNvPr>
          <p:cNvSpPr txBox="1">
            <a:spLocks noChangeArrowheads="1"/>
          </p:cNvSpPr>
          <p:nvPr/>
        </p:nvSpPr>
        <p:spPr bwMode="auto">
          <a:xfrm rot="-1990178">
            <a:off x="692150" y="3708400"/>
            <a:ext cx="160655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spcBef>
                <a:spcPct val="50000"/>
              </a:spcBef>
              <a:buClrTx/>
              <a:buSzTx/>
              <a:buFontTx/>
              <a:buNone/>
            </a:pPr>
            <a:r>
              <a:rPr lang="zh-CN" altLang="en-US" sz="1800">
                <a:solidFill>
                  <a:srgbClr val="000000"/>
                </a:solidFill>
                <a:latin typeface="Arial" panose="020B0604020202020204" pitchFamily="34" charset="0"/>
              </a:rPr>
              <a:t>对于临时性、不定期的划缴，在收到单位申请或领导批示时，应及时办理。</a:t>
            </a:r>
          </a:p>
        </p:txBody>
      </p:sp>
      <p:sp>
        <p:nvSpPr>
          <p:cNvPr id="40980" name="矩形 24">
            <a:extLst>
              <a:ext uri="{FF2B5EF4-FFF2-40B4-BE49-F238E27FC236}">
                <a16:creationId xmlns:a16="http://schemas.microsoft.com/office/drawing/2014/main" id="{090353CE-6FDE-4E67-AFB5-3191134FCE41}"/>
              </a:ext>
            </a:extLst>
          </p:cNvPr>
          <p:cNvSpPr>
            <a:spLocks noChangeArrowheads="1"/>
          </p:cNvSpPr>
          <p:nvPr/>
        </p:nvSpPr>
        <p:spPr bwMode="auto">
          <a:xfrm>
            <a:off x="785813" y="0"/>
            <a:ext cx="429101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spcBef>
                <a:spcPct val="0"/>
              </a:spcBef>
              <a:buClrTx/>
              <a:buSzTx/>
              <a:buFontTx/>
              <a:buNone/>
            </a:pPr>
            <a:r>
              <a:rPr lang="zh-CN" altLang="en-US" sz="2800" b="1">
                <a:solidFill>
                  <a:srgbClr val="003399"/>
                </a:solidFill>
                <a:latin typeface="Arial" panose="020B0604020202020204" pitchFamily="34" charset="0"/>
              </a:rPr>
              <a:t>非税收入资金流出管理</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76806"/>
                                        </p:tgtEl>
                                        <p:attrNameLst>
                                          <p:attrName>style.visibility</p:attrName>
                                        </p:attrNameLst>
                                      </p:cBhvr>
                                      <p:to>
                                        <p:strVal val="visible"/>
                                      </p:to>
                                    </p:set>
                                    <p:anim calcmode="lin" valueType="num">
                                      <p:cBhvr>
                                        <p:cTn id="7" dur="500" fill="hold"/>
                                        <p:tgtEl>
                                          <p:spTgt spid="76806"/>
                                        </p:tgtEl>
                                        <p:attrNameLst>
                                          <p:attrName>ppt_w</p:attrName>
                                        </p:attrNameLst>
                                      </p:cBhvr>
                                      <p:tavLst>
                                        <p:tav tm="0">
                                          <p:val>
                                            <p:fltVal val="0"/>
                                          </p:val>
                                        </p:tav>
                                        <p:tav tm="100000">
                                          <p:val>
                                            <p:strVal val="#ppt_w"/>
                                          </p:val>
                                        </p:tav>
                                      </p:tavLst>
                                    </p:anim>
                                    <p:anim calcmode="lin" valueType="num">
                                      <p:cBhvr>
                                        <p:cTn id="8" dur="500" fill="hold"/>
                                        <p:tgtEl>
                                          <p:spTgt spid="76806"/>
                                        </p:tgtEl>
                                        <p:attrNameLst>
                                          <p:attrName>ppt_h</p:attrName>
                                        </p:attrNameLst>
                                      </p:cBhvr>
                                      <p:tavLst>
                                        <p:tav tm="0">
                                          <p:val>
                                            <p:fltVal val="0"/>
                                          </p:val>
                                        </p:tav>
                                        <p:tav tm="100000">
                                          <p:val>
                                            <p:strVal val="#ppt_h"/>
                                          </p:val>
                                        </p:tav>
                                      </p:tavLst>
                                    </p:anim>
                                    <p:anim calcmode="lin" valueType="num">
                                      <p:cBhvr>
                                        <p:cTn id="9" dur="500" fill="hold"/>
                                        <p:tgtEl>
                                          <p:spTgt spid="76806"/>
                                        </p:tgtEl>
                                        <p:attrNameLst>
                                          <p:attrName>style.rotation</p:attrName>
                                        </p:attrNameLst>
                                      </p:cBhvr>
                                      <p:tavLst>
                                        <p:tav tm="0">
                                          <p:val>
                                            <p:fltVal val="90"/>
                                          </p:val>
                                        </p:tav>
                                        <p:tav tm="100000">
                                          <p:val>
                                            <p:fltVal val="0"/>
                                          </p:val>
                                        </p:tav>
                                      </p:tavLst>
                                    </p:anim>
                                    <p:animEffect transition="in" filter="fade">
                                      <p:cBhvr>
                                        <p:cTn id="10" dur="500"/>
                                        <p:tgtEl>
                                          <p:spTgt spid="76806"/>
                                        </p:tgtEl>
                                      </p:cBhvr>
                                    </p:animEffect>
                                  </p:childTnLst>
                                </p:cTn>
                              </p:par>
                              <p:par>
                                <p:cTn id="11" presetID="22" presetClass="entr" presetSubtype="1" fill="hold" nodeType="withEffect">
                                  <p:stCondLst>
                                    <p:cond delay="0"/>
                                  </p:stCondLst>
                                  <p:childTnLst>
                                    <p:set>
                                      <p:cBhvr>
                                        <p:cTn id="12" dur="1" fill="hold">
                                          <p:stCondLst>
                                            <p:cond delay="0"/>
                                          </p:stCondLst>
                                        </p:cTn>
                                        <p:tgtEl>
                                          <p:spTgt spid="293910"/>
                                        </p:tgtEl>
                                        <p:attrNameLst>
                                          <p:attrName>style.visibility</p:attrName>
                                        </p:attrNameLst>
                                      </p:cBhvr>
                                      <p:to>
                                        <p:strVal val="visible"/>
                                      </p:to>
                                    </p:set>
                                    <p:animEffect transition="in" filter="wipe(up)">
                                      <p:cBhvr>
                                        <p:cTn id="13" dur="500"/>
                                        <p:tgtEl>
                                          <p:spTgt spid="293910"/>
                                        </p:tgtEl>
                                      </p:cBhvr>
                                    </p:animEffect>
                                  </p:childTnLst>
                                </p:cTn>
                              </p:par>
                              <p:par>
                                <p:cTn id="14" presetID="22" presetClass="entr" presetSubtype="2" fill="hold" nodeType="withEffect">
                                  <p:stCondLst>
                                    <p:cond delay="0"/>
                                  </p:stCondLst>
                                  <p:childTnLst>
                                    <p:set>
                                      <p:cBhvr>
                                        <p:cTn id="15" dur="1" fill="hold">
                                          <p:stCondLst>
                                            <p:cond delay="0"/>
                                          </p:stCondLst>
                                        </p:cTn>
                                        <p:tgtEl>
                                          <p:spTgt spid="293911"/>
                                        </p:tgtEl>
                                        <p:attrNameLst>
                                          <p:attrName>style.visibility</p:attrName>
                                        </p:attrNameLst>
                                      </p:cBhvr>
                                      <p:to>
                                        <p:strVal val="visible"/>
                                      </p:to>
                                    </p:set>
                                    <p:animEffect transition="in" filter="wipe(right)">
                                      <p:cBhvr>
                                        <p:cTn id="16" dur="500"/>
                                        <p:tgtEl>
                                          <p:spTgt spid="293911"/>
                                        </p:tgtEl>
                                      </p:cBhvr>
                                    </p:animEffect>
                                  </p:childTnLst>
                                </p:cTn>
                              </p:par>
                              <p:par>
                                <p:cTn id="17" presetID="22" presetClass="entr" presetSubtype="4" fill="hold" nodeType="withEffect">
                                  <p:stCondLst>
                                    <p:cond delay="0"/>
                                  </p:stCondLst>
                                  <p:childTnLst>
                                    <p:set>
                                      <p:cBhvr>
                                        <p:cTn id="18" dur="1" fill="hold">
                                          <p:stCondLst>
                                            <p:cond delay="0"/>
                                          </p:stCondLst>
                                        </p:cTn>
                                        <p:tgtEl>
                                          <p:spTgt spid="293912"/>
                                        </p:tgtEl>
                                        <p:attrNameLst>
                                          <p:attrName>style.visibility</p:attrName>
                                        </p:attrNameLst>
                                      </p:cBhvr>
                                      <p:to>
                                        <p:strVal val="visible"/>
                                      </p:to>
                                    </p:set>
                                    <p:animEffect transition="in" filter="wipe(down)">
                                      <p:cBhvr>
                                        <p:cTn id="19" dur="500"/>
                                        <p:tgtEl>
                                          <p:spTgt spid="293912"/>
                                        </p:tgtEl>
                                      </p:cBhvr>
                                    </p:animEffect>
                                  </p:childTnLst>
                                </p:cTn>
                              </p:par>
                              <p:par>
                                <p:cTn id="20" presetID="22" presetClass="entr" presetSubtype="8" fill="hold" nodeType="withEffect">
                                  <p:stCondLst>
                                    <p:cond delay="0"/>
                                  </p:stCondLst>
                                  <p:childTnLst>
                                    <p:set>
                                      <p:cBhvr>
                                        <p:cTn id="21" dur="1" fill="hold">
                                          <p:stCondLst>
                                            <p:cond delay="0"/>
                                          </p:stCondLst>
                                        </p:cTn>
                                        <p:tgtEl>
                                          <p:spTgt spid="293909"/>
                                        </p:tgtEl>
                                        <p:attrNameLst>
                                          <p:attrName>style.visibility</p:attrName>
                                        </p:attrNameLst>
                                      </p:cBhvr>
                                      <p:to>
                                        <p:strVal val="visible"/>
                                      </p:to>
                                    </p:set>
                                    <p:animEffect transition="in" filter="wipe(left)">
                                      <p:cBhvr>
                                        <p:cTn id="22" dur="500"/>
                                        <p:tgtEl>
                                          <p:spTgt spid="29390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6" presetClass="entr" presetSubtype="0" fill="hold" grpId="0" nodeType="clickEffect">
                                  <p:stCondLst>
                                    <p:cond delay="0"/>
                                  </p:stCondLst>
                                  <p:childTnLst>
                                    <p:set>
                                      <p:cBhvr>
                                        <p:cTn id="26" dur="1" fill="hold">
                                          <p:stCondLst>
                                            <p:cond delay="0"/>
                                          </p:stCondLst>
                                        </p:cTn>
                                        <p:tgtEl>
                                          <p:spTgt spid="76810"/>
                                        </p:tgtEl>
                                        <p:attrNameLst>
                                          <p:attrName>style.visibility</p:attrName>
                                        </p:attrNameLst>
                                      </p:cBhvr>
                                      <p:to>
                                        <p:strVal val="visible"/>
                                      </p:to>
                                    </p:set>
                                    <p:animEffect transition="in" filter="wipe(down)">
                                      <p:cBhvr>
                                        <p:cTn id="27" dur="580">
                                          <p:stCondLst>
                                            <p:cond delay="0"/>
                                          </p:stCondLst>
                                        </p:cTn>
                                        <p:tgtEl>
                                          <p:spTgt spid="76810"/>
                                        </p:tgtEl>
                                      </p:cBhvr>
                                    </p:animEffect>
                                    <p:anim calcmode="lin" valueType="num">
                                      <p:cBhvr>
                                        <p:cTn id="28" dur="1822" tmFilter="0,0; 0.14,0.36; 0.43,0.73; 0.71,0.91; 1.0,1.0">
                                          <p:stCondLst>
                                            <p:cond delay="0"/>
                                          </p:stCondLst>
                                        </p:cTn>
                                        <p:tgtEl>
                                          <p:spTgt spid="76810"/>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76810"/>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76810"/>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76810"/>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76810"/>
                                        </p:tgtEl>
                                        <p:attrNameLst>
                                          <p:attrName>ppt_y</p:attrName>
                                        </p:attrNameLst>
                                      </p:cBhvr>
                                      <p:tavLst>
                                        <p:tav tm="0" fmla="#ppt_y-sin(pi*$)/81">
                                          <p:val>
                                            <p:fltVal val="0"/>
                                          </p:val>
                                        </p:tav>
                                        <p:tav tm="100000">
                                          <p:val>
                                            <p:fltVal val="1"/>
                                          </p:val>
                                        </p:tav>
                                      </p:tavLst>
                                    </p:anim>
                                    <p:animScale>
                                      <p:cBhvr>
                                        <p:cTn id="33" dur="26">
                                          <p:stCondLst>
                                            <p:cond delay="650"/>
                                          </p:stCondLst>
                                        </p:cTn>
                                        <p:tgtEl>
                                          <p:spTgt spid="76810"/>
                                        </p:tgtEl>
                                      </p:cBhvr>
                                      <p:to x="100000" y="60000"/>
                                    </p:animScale>
                                    <p:animScale>
                                      <p:cBhvr>
                                        <p:cTn id="34" dur="166" decel="50000">
                                          <p:stCondLst>
                                            <p:cond delay="676"/>
                                          </p:stCondLst>
                                        </p:cTn>
                                        <p:tgtEl>
                                          <p:spTgt spid="76810"/>
                                        </p:tgtEl>
                                      </p:cBhvr>
                                      <p:to x="100000" y="100000"/>
                                    </p:animScale>
                                    <p:animScale>
                                      <p:cBhvr>
                                        <p:cTn id="35" dur="26">
                                          <p:stCondLst>
                                            <p:cond delay="1312"/>
                                          </p:stCondLst>
                                        </p:cTn>
                                        <p:tgtEl>
                                          <p:spTgt spid="76810"/>
                                        </p:tgtEl>
                                      </p:cBhvr>
                                      <p:to x="100000" y="80000"/>
                                    </p:animScale>
                                    <p:animScale>
                                      <p:cBhvr>
                                        <p:cTn id="36" dur="166" decel="50000">
                                          <p:stCondLst>
                                            <p:cond delay="1338"/>
                                          </p:stCondLst>
                                        </p:cTn>
                                        <p:tgtEl>
                                          <p:spTgt spid="76810"/>
                                        </p:tgtEl>
                                      </p:cBhvr>
                                      <p:to x="100000" y="100000"/>
                                    </p:animScale>
                                    <p:animScale>
                                      <p:cBhvr>
                                        <p:cTn id="37" dur="26">
                                          <p:stCondLst>
                                            <p:cond delay="1642"/>
                                          </p:stCondLst>
                                        </p:cTn>
                                        <p:tgtEl>
                                          <p:spTgt spid="76810"/>
                                        </p:tgtEl>
                                      </p:cBhvr>
                                      <p:to x="100000" y="90000"/>
                                    </p:animScale>
                                    <p:animScale>
                                      <p:cBhvr>
                                        <p:cTn id="38" dur="166" decel="50000">
                                          <p:stCondLst>
                                            <p:cond delay="1668"/>
                                          </p:stCondLst>
                                        </p:cTn>
                                        <p:tgtEl>
                                          <p:spTgt spid="76810"/>
                                        </p:tgtEl>
                                      </p:cBhvr>
                                      <p:to x="100000" y="100000"/>
                                    </p:animScale>
                                    <p:animScale>
                                      <p:cBhvr>
                                        <p:cTn id="39" dur="26">
                                          <p:stCondLst>
                                            <p:cond delay="1808"/>
                                          </p:stCondLst>
                                        </p:cTn>
                                        <p:tgtEl>
                                          <p:spTgt spid="76810"/>
                                        </p:tgtEl>
                                      </p:cBhvr>
                                      <p:to x="100000" y="95000"/>
                                    </p:animScale>
                                    <p:animScale>
                                      <p:cBhvr>
                                        <p:cTn id="40" dur="166" decel="50000">
                                          <p:stCondLst>
                                            <p:cond delay="1834"/>
                                          </p:stCondLst>
                                        </p:cTn>
                                        <p:tgtEl>
                                          <p:spTgt spid="76810"/>
                                        </p:tgtEl>
                                      </p:cBhvr>
                                      <p:to x="100000" y="100000"/>
                                    </p:animScale>
                                  </p:childTnLst>
                                </p:cTn>
                              </p:par>
                              <p:par>
                                <p:cTn id="41" presetID="26" presetClass="entr" presetSubtype="0" fill="hold" grpId="0" nodeType="withEffect">
                                  <p:stCondLst>
                                    <p:cond delay="0"/>
                                  </p:stCondLst>
                                  <p:childTnLst>
                                    <p:set>
                                      <p:cBhvr>
                                        <p:cTn id="42" dur="1" fill="hold">
                                          <p:stCondLst>
                                            <p:cond delay="0"/>
                                          </p:stCondLst>
                                        </p:cTn>
                                        <p:tgtEl>
                                          <p:spTgt spid="76811"/>
                                        </p:tgtEl>
                                        <p:attrNameLst>
                                          <p:attrName>style.visibility</p:attrName>
                                        </p:attrNameLst>
                                      </p:cBhvr>
                                      <p:to>
                                        <p:strVal val="visible"/>
                                      </p:to>
                                    </p:set>
                                    <p:animEffect transition="in" filter="wipe(down)">
                                      <p:cBhvr>
                                        <p:cTn id="43" dur="580">
                                          <p:stCondLst>
                                            <p:cond delay="0"/>
                                          </p:stCondLst>
                                        </p:cTn>
                                        <p:tgtEl>
                                          <p:spTgt spid="76811"/>
                                        </p:tgtEl>
                                      </p:cBhvr>
                                    </p:animEffect>
                                    <p:anim calcmode="lin" valueType="num">
                                      <p:cBhvr>
                                        <p:cTn id="44" dur="1822" tmFilter="0,0; 0.14,0.36; 0.43,0.73; 0.71,0.91; 1.0,1.0">
                                          <p:stCondLst>
                                            <p:cond delay="0"/>
                                          </p:stCondLst>
                                        </p:cTn>
                                        <p:tgtEl>
                                          <p:spTgt spid="76811"/>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76811"/>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76811"/>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76811"/>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76811"/>
                                        </p:tgtEl>
                                        <p:attrNameLst>
                                          <p:attrName>ppt_y</p:attrName>
                                        </p:attrNameLst>
                                      </p:cBhvr>
                                      <p:tavLst>
                                        <p:tav tm="0" fmla="#ppt_y-sin(pi*$)/81">
                                          <p:val>
                                            <p:fltVal val="0"/>
                                          </p:val>
                                        </p:tav>
                                        <p:tav tm="100000">
                                          <p:val>
                                            <p:fltVal val="1"/>
                                          </p:val>
                                        </p:tav>
                                      </p:tavLst>
                                    </p:anim>
                                    <p:animScale>
                                      <p:cBhvr>
                                        <p:cTn id="49" dur="26">
                                          <p:stCondLst>
                                            <p:cond delay="650"/>
                                          </p:stCondLst>
                                        </p:cTn>
                                        <p:tgtEl>
                                          <p:spTgt spid="76811"/>
                                        </p:tgtEl>
                                      </p:cBhvr>
                                      <p:to x="100000" y="60000"/>
                                    </p:animScale>
                                    <p:animScale>
                                      <p:cBhvr>
                                        <p:cTn id="50" dur="166" decel="50000">
                                          <p:stCondLst>
                                            <p:cond delay="676"/>
                                          </p:stCondLst>
                                        </p:cTn>
                                        <p:tgtEl>
                                          <p:spTgt spid="76811"/>
                                        </p:tgtEl>
                                      </p:cBhvr>
                                      <p:to x="100000" y="100000"/>
                                    </p:animScale>
                                    <p:animScale>
                                      <p:cBhvr>
                                        <p:cTn id="51" dur="26">
                                          <p:stCondLst>
                                            <p:cond delay="1312"/>
                                          </p:stCondLst>
                                        </p:cTn>
                                        <p:tgtEl>
                                          <p:spTgt spid="76811"/>
                                        </p:tgtEl>
                                      </p:cBhvr>
                                      <p:to x="100000" y="80000"/>
                                    </p:animScale>
                                    <p:animScale>
                                      <p:cBhvr>
                                        <p:cTn id="52" dur="166" decel="50000">
                                          <p:stCondLst>
                                            <p:cond delay="1338"/>
                                          </p:stCondLst>
                                        </p:cTn>
                                        <p:tgtEl>
                                          <p:spTgt spid="76811"/>
                                        </p:tgtEl>
                                      </p:cBhvr>
                                      <p:to x="100000" y="100000"/>
                                    </p:animScale>
                                    <p:animScale>
                                      <p:cBhvr>
                                        <p:cTn id="53" dur="26">
                                          <p:stCondLst>
                                            <p:cond delay="1642"/>
                                          </p:stCondLst>
                                        </p:cTn>
                                        <p:tgtEl>
                                          <p:spTgt spid="76811"/>
                                        </p:tgtEl>
                                      </p:cBhvr>
                                      <p:to x="100000" y="90000"/>
                                    </p:animScale>
                                    <p:animScale>
                                      <p:cBhvr>
                                        <p:cTn id="54" dur="166" decel="50000">
                                          <p:stCondLst>
                                            <p:cond delay="1668"/>
                                          </p:stCondLst>
                                        </p:cTn>
                                        <p:tgtEl>
                                          <p:spTgt spid="76811"/>
                                        </p:tgtEl>
                                      </p:cBhvr>
                                      <p:to x="100000" y="100000"/>
                                    </p:animScale>
                                    <p:animScale>
                                      <p:cBhvr>
                                        <p:cTn id="55" dur="26">
                                          <p:stCondLst>
                                            <p:cond delay="1808"/>
                                          </p:stCondLst>
                                        </p:cTn>
                                        <p:tgtEl>
                                          <p:spTgt spid="76811"/>
                                        </p:tgtEl>
                                      </p:cBhvr>
                                      <p:to x="100000" y="95000"/>
                                    </p:animScale>
                                    <p:animScale>
                                      <p:cBhvr>
                                        <p:cTn id="56" dur="166" decel="50000">
                                          <p:stCondLst>
                                            <p:cond delay="1834"/>
                                          </p:stCondLst>
                                        </p:cTn>
                                        <p:tgtEl>
                                          <p:spTgt spid="76811"/>
                                        </p:tgtEl>
                                      </p:cBhvr>
                                      <p:to x="100000" y="100000"/>
                                    </p:animScale>
                                  </p:childTnLst>
                                </p:cTn>
                              </p:par>
                              <p:par>
                                <p:cTn id="57" presetID="26" presetClass="entr" presetSubtype="0" fill="hold" grpId="0" nodeType="withEffect">
                                  <p:stCondLst>
                                    <p:cond delay="0"/>
                                  </p:stCondLst>
                                  <p:childTnLst>
                                    <p:set>
                                      <p:cBhvr>
                                        <p:cTn id="58" dur="1" fill="hold">
                                          <p:stCondLst>
                                            <p:cond delay="0"/>
                                          </p:stCondLst>
                                        </p:cTn>
                                        <p:tgtEl>
                                          <p:spTgt spid="76812"/>
                                        </p:tgtEl>
                                        <p:attrNameLst>
                                          <p:attrName>style.visibility</p:attrName>
                                        </p:attrNameLst>
                                      </p:cBhvr>
                                      <p:to>
                                        <p:strVal val="visible"/>
                                      </p:to>
                                    </p:set>
                                    <p:animEffect transition="in" filter="wipe(down)">
                                      <p:cBhvr>
                                        <p:cTn id="59" dur="580">
                                          <p:stCondLst>
                                            <p:cond delay="0"/>
                                          </p:stCondLst>
                                        </p:cTn>
                                        <p:tgtEl>
                                          <p:spTgt spid="76812"/>
                                        </p:tgtEl>
                                      </p:cBhvr>
                                    </p:animEffect>
                                    <p:anim calcmode="lin" valueType="num">
                                      <p:cBhvr>
                                        <p:cTn id="60" dur="1822" tmFilter="0,0; 0.14,0.36; 0.43,0.73; 0.71,0.91; 1.0,1.0">
                                          <p:stCondLst>
                                            <p:cond delay="0"/>
                                          </p:stCondLst>
                                        </p:cTn>
                                        <p:tgtEl>
                                          <p:spTgt spid="76812"/>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76812"/>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76812"/>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76812"/>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76812"/>
                                        </p:tgtEl>
                                        <p:attrNameLst>
                                          <p:attrName>ppt_y</p:attrName>
                                        </p:attrNameLst>
                                      </p:cBhvr>
                                      <p:tavLst>
                                        <p:tav tm="0" fmla="#ppt_y-sin(pi*$)/81">
                                          <p:val>
                                            <p:fltVal val="0"/>
                                          </p:val>
                                        </p:tav>
                                        <p:tav tm="100000">
                                          <p:val>
                                            <p:fltVal val="1"/>
                                          </p:val>
                                        </p:tav>
                                      </p:tavLst>
                                    </p:anim>
                                    <p:animScale>
                                      <p:cBhvr>
                                        <p:cTn id="65" dur="26">
                                          <p:stCondLst>
                                            <p:cond delay="650"/>
                                          </p:stCondLst>
                                        </p:cTn>
                                        <p:tgtEl>
                                          <p:spTgt spid="76812"/>
                                        </p:tgtEl>
                                      </p:cBhvr>
                                      <p:to x="100000" y="60000"/>
                                    </p:animScale>
                                    <p:animScale>
                                      <p:cBhvr>
                                        <p:cTn id="66" dur="166" decel="50000">
                                          <p:stCondLst>
                                            <p:cond delay="676"/>
                                          </p:stCondLst>
                                        </p:cTn>
                                        <p:tgtEl>
                                          <p:spTgt spid="76812"/>
                                        </p:tgtEl>
                                      </p:cBhvr>
                                      <p:to x="100000" y="100000"/>
                                    </p:animScale>
                                    <p:animScale>
                                      <p:cBhvr>
                                        <p:cTn id="67" dur="26">
                                          <p:stCondLst>
                                            <p:cond delay="1312"/>
                                          </p:stCondLst>
                                        </p:cTn>
                                        <p:tgtEl>
                                          <p:spTgt spid="76812"/>
                                        </p:tgtEl>
                                      </p:cBhvr>
                                      <p:to x="100000" y="80000"/>
                                    </p:animScale>
                                    <p:animScale>
                                      <p:cBhvr>
                                        <p:cTn id="68" dur="166" decel="50000">
                                          <p:stCondLst>
                                            <p:cond delay="1338"/>
                                          </p:stCondLst>
                                        </p:cTn>
                                        <p:tgtEl>
                                          <p:spTgt spid="76812"/>
                                        </p:tgtEl>
                                      </p:cBhvr>
                                      <p:to x="100000" y="100000"/>
                                    </p:animScale>
                                    <p:animScale>
                                      <p:cBhvr>
                                        <p:cTn id="69" dur="26">
                                          <p:stCondLst>
                                            <p:cond delay="1642"/>
                                          </p:stCondLst>
                                        </p:cTn>
                                        <p:tgtEl>
                                          <p:spTgt spid="76812"/>
                                        </p:tgtEl>
                                      </p:cBhvr>
                                      <p:to x="100000" y="90000"/>
                                    </p:animScale>
                                    <p:animScale>
                                      <p:cBhvr>
                                        <p:cTn id="70" dur="166" decel="50000">
                                          <p:stCondLst>
                                            <p:cond delay="1668"/>
                                          </p:stCondLst>
                                        </p:cTn>
                                        <p:tgtEl>
                                          <p:spTgt spid="76812"/>
                                        </p:tgtEl>
                                      </p:cBhvr>
                                      <p:to x="100000" y="100000"/>
                                    </p:animScale>
                                    <p:animScale>
                                      <p:cBhvr>
                                        <p:cTn id="71" dur="26">
                                          <p:stCondLst>
                                            <p:cond delay="1808"/>
                                          </p:stCondLst>
                                        </p:cTn>
                                        <p:tgtEl>
                                          <p:spTgt spid="76812"/>
                                        </p:tgtEl>
                                      </p:cBhvr>
                                      <p:to x="100000" y="95000"/>
                                    </p:animScale>
                                    <p:animScale>
                                      <p:cBhvr>
                                        <p:cTn id="72" dur="166" decel="50000">
                                          <p:stCondLst>
                                            <p:cond delay="1834"/>
                                          </p:stCondLst>
                                        </p:cTn>
                                        <p:tgtEl>
                                          <p:spTgt spid="76812"/>
                                        </p:tgtEl>
                                      </p:cBhvr>
                                      <p:to x="100000" y="100000"/>
                                    </p:animScale>
                                  </p:childTnLst>
                                </p:cTn>
                              </p:par>
                              <p:par>
                                <p:cTn id="73" presetID="26" presetClass="entr" presetSubtype="0" fill="hold" grpId="0" nodeType="withEffect">
                                  <p:stCondLst>
                                    <p:cond delay="0"/>
                                  </p:stCondLst>
                                  <p:childTnLst>
                                    <p:set>
                                      <p:cBhvr>
                                        <p:cTn id="74" dur="1" fill="hold">
                                          <p:stCondLst>
                                            <p:cond delay="0"/>
                                          </p:stCondLst>
                                        </p:cTn>
                                        <p:tgtEl>
                                          <p:spTgt spid="76813"/>
                                        </p:tgtEl>
                                        <p:attrNameLst>
                                          <p:attrName>style.visibility</p:attrName>
                                        </p:attrNameLst>
                                      </p:cBhvr>
                                      <p:to>
                                        <p:strVal val="visible"/>
                                      </p:to>
                                    </p:set>
                                    <p:animEffect transition="in" filter="wipe(down)">
                                      <p:cBhvr>
                                        <p:cTn id="75" dur="580">
                                          <p:stCondLst>
                                            <p:cond delay="0"/>
                                          </p:stCondLst>
                                        </p:cTn>
                                        <p:tgtEl>
                                          <p:spTgt spid="76813"/>
                                        </p:tgtEl>
                                      </p:cBhvr>
                                    </p:animEffect>
                                    <p:anim calcmode="lin" valueType="num">
                                      <p:cBhvr>
                                        <p:cTn id="76" dur="1822" tmFilter="0,0; 0.14,0.36; 0.43,0.73; 0.71,0.91; 1.0,1.0">
                                          <p:stCondLst>
                                            <p:cond delay="0"/>
                                          </p:stCondLst>
                                        </p:cTn>
                                        <p:tgtEl>
                                          <p:spTgt spid="76813"/>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76813"/>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76813"/>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76813"/>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76813"/>
                                        </p:tgtEl>
                                        <p:attrNameLst>
                                          <p:attrName>ppt_y</p:attrName>
                                        </p:attrNameLst>
                                      </p:cBhvr>
                                      <p:tavLst>
                                        <p:tav tm="0" fmla="#ppt_y-sin(pi*$)/81">
                                          <p:val>
                                            <p:fltVal val="0"/>
                                          </p:val>
                                        </p:tav>
                                        <p:tav tm="100000">
                                          <p:val>
                                            <p:fltVal val="1"/>
                                          </p:val>
                                        </p:tav>
                                      </p:tavLst>
                                    </p:anim>
                                    <p:animScale>
                                      <p:cBhvr>
                                        <p:cTn id="81" dur="26">
                                          <p:stCondLst>
                                            <p:cond delay="650"/>
                                          </p:stCondLst>
                                        </p:cTn>
                                        <p:tgtEl>
                                          <p:spTgt spid="76813"/>
                                        </p:tgtEl>
                                      </p:cBhvr>
                                      <p:to x="100000" y="60000"/>
                                    </p:animScale>
                                    <p:animScale>
                                      <p:cBhvr>
                                        <p:cTn id="82" dur="166" decel="50000">
                                          <p:stCondLst>
                                            <p:cond delay="676"/>
                                          </p:stCondLst>
                                        </p:cTn>
                                        <p:tgtEl>
                                          <p:spTgt spid="76813"/>
                                        </p:tgtEl>
                                      </p:cBhvr>
                                      <p:to x="100000" y="100000"/>
                                    </p:animScale>
                                    <p:animScale>
                                      <p:cBhvr>
                                        <p:cTn id="83" dur="26">
                                          <p:stCondLst>
                                            <p:cond delay="1312"/>
                                          </p:stCondLst>
                                        </p:cTn>
                                        <p:tgtEl>
                                          <p:spTgt spid="76813"/>
                                        </p:tgtEl>
                                      </p:cBhvr>
                                      <p:to x="100000" y="80000"/>
                                    </p:animScale>
                                    <p:animScale>
                                      <p:cBhvr>
                                        <p:cTn id="84" dur="166" decel="50000">
                                          <p:stCondLst>
                                            <p:cond delay="1338"/>
                                          </p:stCondLst>
                                        </p:cTn>
                                        <p:tgtEl>
                                          <p:spTgt spid="76813"/>
                                        </p:tgtEl>
                                      </p:cBhvr>
                                      <p:to x="100000" y="100000"/>
                                    </p:animScale>
                                    <p:animScale>
                                      <p:cBhvr>
                                        <p:cTn id="85" dur="26">
                                          <p:stCondLst>
                                            <p:cond delay="1642"/>
                                          </p:stCondLst>
                                        </p:cTn>
                                        <p:tgtEl>
                                          <p:spTgt spid="76813"/>
                                        </p:tgtEl>
                                      </p:cBhvr>
                                      <p:to x="100000" y="90000"/>
                                    </p:animScale>
                                    <p:animScale>
                                      <p:cBhvr>
                                        <p:cTn id="86" dur="166" decel="50000">
                                          <p:stCondLst>
                                            <p:cond delay="1668"/>
                                          </p:stCondLst>
                                        </p:cTn>
                                        <p:tgtEl>
                                          <p:spTgt spid="76813"/>
                                        </p:tgtEl>
                                      </p:cBhvr>
                                      <p:to x="100000" y="100000"/>
                                    </p:animScale>
                                    <p:animScale>
                                      <p:cBhvr>
                                        <p:cTn id="87" dur="26">
                                          <p:stCondLst>
                                            <p:cond delay="1808"/>
                                          </p:stCondLst>
                                        </p:cTn>
                                        <p:tgtEl>
                                          <p:spTgt spid="76813"/>
                                        </p:tgtEl>
                                      </p:cBhvr>
                                      <p:to x="100000" y="95000"/>
                                    </p:animScale>
                                    <p:animScale>
                                      <p:cBhvr>
                                        <p:cTn id="88" dur="166" decel="50000">
                                          <p:stCondLst>
                                            <p:cond delay="1834"/>
                                          </p:stCondLst>
                                        </p:cTn>
                                        <p:tgtEl>
                                          <p:spTgt spid="76813"/>
                                        </p:tgtEl>
                                      </p:cBhvr>
                                      <p:to x="100000" y="100000"/>
                                    </p:animScale>
                                  </p:childTnLst>
                                </p:cTn>
                              </p:par>
                            </p:childTnLst>
                          </p:cTn>
                        </p:par>
                      </p:childTnLst>
                    </p:cTn>
                  </p:par>
                  <p:par>
                    <p:cTn id="89" fill="hold" nodeType="clickPar">
                      <p:stCondLst>
                        <p:cond delay="indefinite"/>
                      </p:stCondLst>
                      <p:childTnLst>
                        <p:par>
                          <p:cTn id="90" fill="hold" nodeType="withGroup">
                            <p:stCondLst>
                              <p:cond delay="0"/>
                            </p:stCondLst>
                            <p:childTnLst>
                              <p:par>
                                <p:cTn id="91" presetID="26" presetClass="entr" presetSubtype="0" fill="hold" grpId="0" nodeType="clickEffect">
                                  <p:stCondLst>
                                    <p:cond delay="0"/>
                                  </p:stCondLst>
                                  <p:childTnLst>
                                    <p:set>
                                      <p:cBhvr>
                                        <p:cTn id="92" dur="1" fill="hold">
                                          <p:stCondLst>
                                            <p:cond delay="0"/>
                                          </p:stCondLst>
                                        </p:cTn>
                                        <p:tgtEl>
                                          <p:spTgt spid="76818"/>
                                        </p:tgtEl>
                                        <p:attrNameLst>
                                          <p:attrName>style.visibility</p:attrName>
                                        </p:attrNameLst>
                                      </p:cBhvr>
                                      <p:to>
                                        <p:strVal val="visible"/>
                                      </p:to>
                                    </p:set>
                                    <p:animEffect transition="in" filter="wipe(down)">
                                      <p:cBhvr>
                                        <p:cTn id="93" dur="580">
                                          <p:stCondLst>
                                            <p:cond delay="0"/>
                                          </p:stCondLst>
                                        </p:cTn>
                                        <p:tgtEl>
                                          <p:spTgt spid="76818"/>
                                        </p:tgtEl>
                                      </p:cBhvr>
                                    </p:animEffect>
                                    <p:anim calcmode="lin" valueType="num">
                                      <p:cBhvr>
                                        <p:cTn id="94" dur="1822" tmFilter="0,0; 0.14,0.36; 0.43,0.73; 0.71,0.91; 1.0,1.0">
                                          <p:stCondLst>
                                            <p:cond delay="0"/>
                                          </p:stCondLst>
                                        </p:cTn>
                                        <p:tgtEl>
                                          <p:spTgt spid="76818"/>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76818"/>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76818"/>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76818"/>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76818"/>
                                        </p:tgtEl>
                                        <p:attrNameLst>
                                          <p:attrName>ppt_y</p:attrName>
                                        </p:attrNameLst>
                                      </p:cBhvr>
                                      <p:tavLst>
                                        <p:tav tm="0" fmla="#ppt_y-sin(pi*$)/81">
                                          <p:val>
                                            <p:fltVal val="0"/>
                                          </p:val>
                                        </p:tav>
                                        <p:tav tm="100000">
                                          <p:val>
                                            <p:fltVal val="1"/>
                                          </p:val>
                                        </p:tav>
                                      </p:tavLst>
                                    </p:anim>
                                    <p:animScale>
                                      <p:cBhvr>
                                        <p:cTn id="99" dur="26">
                                          <p:stCondLst>
                                            <p:cond delay="650"/>
                                          </p:stCondLst>
                                        </p:cTn>
                                        <p:tgtEl>
                                          <p:spTgt spid="76818"/>
                                        </p:tgtEl>
                                      </p:cBhvr>
                                      <p:to x="100000" y="60000"/>
                                    </p:animScale>
                                    <p:animScale>
                                      <p:cBhvr>
                                        <p:cTn id="100" dur="166" decel="50000">
                                          <p:stCondLst>
                                            <p:cond delay="676"/>
                                          </p:stCondLst>
                                        </p:cTn>
                                        <p:tgtEl>
                                          <p:spTgt spid="76818"/>
                                        </p:tgtEl>
                                      </p:cBhvr>
                                      <p:to x="100000" y="100000"/>
                                    </p:animScale>
                                    <p:animScale>
                                      <p:cBhvr>
                                        <p:cTn id="101" dur="26">
                                          <p:stCondLst>
                                            <p:cond delay="1312"/>
                                          </p:stCondLst>
                                        </p:cTn>
                                        <p:tgtEl>
                                          <p:spTgt spid="76818"/>
                                        </p:tgtEl>
                                      </p:cBhvr>
                                      <p:to x="100000" y="80000"/>
                                    </p:animScale>
                                    <p:animScale>
                                      <p:cBhvr>
                                        <p:cTn id="102" dur="166" decel="50000">
                                          <p:stCondLst>
                                            <p:cond delay="1338"/>
                                          </p:stCondLst>
                                        </p:cTn>
                                        <p:tgtEl>
                                          <p:spTgt spid="76818"/>
                                        </p:tgtEl>
                                      </p:cBhvr>
                                      <p:to x="100000" y="100000"/>
                                    </p:animScale>
                                    <p:animScale>
                                      <p:cBhvr>
                                        <p:cTn id="103" dur="26">
                                          <p:stCondLst>
                                            <p:cond delay="1642"/>
                                          </p:stCondLst>
                                        </p:cTn>
                                        <p:tgtEl>
                                          <p:spTgt spid="76818"/>
                                        </p:tgtEl>
                                      </p:cBhvr>
                                      <p:to x="100000" y="90000"/>
                                    </p:animScale>
                                    <p:animScale>
                                      <p:cBhvr>
                                        <p:cTn id="104" dur="166" decel="50000">
                                          <p:stCondLst>
                                            <p:cond delay="1668"/>
                                          </p:stCondLst>
                                        </p:cTn>
                                        <p:tgtEl>
                                          <p:spTgt spid="76818"/>
                                        </p:tgtEl>
                                      </p:cBhvr>
                                      <p:to x="100000" y="100000"/>
                                    </p:animScale>
                                    <p:animScale>
                                      <p:cBhvr>
                                        <p:cTn id="105" dur="26">
                                          <p:stCondLst>
                                            <p:cond delay="1808"/>
                                          </p:stCondLst>
                                        </p:cTn>
                                        <p:tgtEl>
                                          <p:spTgt spid="76818"/>
                                        </p:tgtEl>
                                      </p:cBhvr>
                                      <p:to x="100000" y="95000"/>
                                    </p:animScale>
                                    <p:animScale>
                                      <p:cBhvr>
                                        <p:cTn id="106" dur="166" decel="50000">
                                          <p:stCondLst>
                                            <p:cond delay="1834"/>
                                          </p:stCondLst>
                                        </p:cTn>
                                        <p:tgtEl>
                                          <p:spTgt spid="76818"/>
                                        </p:tgtEl>
                                      </p:cBhvr>
                                      <p:to x="100000" y="100000"/>
                                    </p:animScale>
                                  </p:childTnLst>
                                </p:cTn>
                              </p:par>
                              <p:par>
                                <p:cTn id="107" presetID="26" presetClass="entr" presetSubtype="0" fill="hold" grpId="0" nodeType="withEffect">
                                  <p:stCondLst>
                                    <p:cond delay="0"/>
                                  </p:stCondLst>
                                  <p:childTnLst>
                                    <p:set>
                                      <p:cBhvr>
                                        <p:cTn id="108" dur="1" fill="hold">
                                          <p:stCondLst>
                                            <p:cond delay="0"/>
                                          </p:stCondLst>
                                        </p:cTn>
                                        <p:tgtEl>
                                          <p:spTgt spid="76819"/>
                                        </p:tgtEl>
                                        <p:attrNameLst>
                                          <p:attrName>style.visibility</p:attrName>
                                        </p:attrNameLst>
                                      </p:cBhvr>
                                      <p:to>
                                        <p:strVal val="visible"/>
                                      </p:to>
                                    </p:set>
                                    <p:animEffect transition="in" filter="wipe(down)">
                                      <p:cBhvr>
                                        <p:cTn id="109" dur="580">
                                          <p:stCondLst>
                                            <p:cond delay="0"/>
                                          </p:stCondLst>
                                        </p:cTn>
                                        <p:tgtEl>
                                          <p:spTgt spid="76819"/>
                                        </p:tgtEl>
                                      </p:cBhvr>
                                    </p:animEffect>
                                    <p:anim calcmode="lin" valueType="num">
                                      <p:cBhvr>
                                        <p:cTn id="110" dur="1822" tmFilter="0,0; 0.14,0.36; 0.43,0.73; 0.71,0.91; 1.0,1.0">
                                          <p:stCondLst>
                                            <p:cond delay="0"/>
                                          </p:stCondLst>
                                        </p:cTn>
                                        <p:tgtEl>
                                          <p:spTgt spid="76819"/>
                                        </p:tgtEl>
                                        <p:attrNameLst>
                                          <p:attrName>ppt_x</p:attrName>
                                        </p:attrNameLst>
                                      </p:cBhvr>
                                      <p:tavLst>
                                        <p:tav tm="0">
                                          <p:val>
                                            <p:strVal val="#ppt_x-0.25"/>
                                          </p:val>
                                        </p:tav>
                                        <p:tav tm="100000">
                                          <p:val>
                                            <p:strVal val="#ppt_x"/>
                                          </p:val>
                                        </p:tav>
                                      </p:tavLst>
                                    </p:anim>
                                    <p:anim calcmode="lin" valueType="num">
                                      <p:cBhvr>
                                        <p:cTn id="111" dur="664" tmFilter="0.0,0.0; 0.25,0.07; 0.50,0.2; 0.75,0.467; 1.0,1.0">
                                          <p:stCondLst>
                                            <p:cond delay="0"/>
                                          </p:stCondLst>
                                        </p:cTn>
                                        <p:tgtEl>
                                          <p:spTgt spid="76819"/>
                                        </p:tgtEl>
                                        <p:attrNameLst>
                                          <p:attrName>ppt_y</p:attrName>
                                        </p:attrNameLst>
                                      </p:cBhvr>
                                      <p:tavLst>
                                        <p:tav tm="0" fmla="#ppt_y-sin(pi*$)/3">
                                          <p:val>
                                            <p:fltVal val="0.5"/>
                                          </p:val>
                                        </p:tav>
                                        <p:tav tm="100000">
                                          <p:val>
                                            <p:fltVal val="1"/>
                                          </p:val>
                                        </p:tav>
                                      </p:tavLst>
                                    </p:anim>
                                    <p:anim calcmode="lin" valueType="num">
                                      <p:cBhvr>
                                        <p:cTn id="112" dur="664" tmFilter="0, 0; 0.125,0.2665; 0.25,0.4; 0.375,0.465; 0.5,0.5;  0.625,0.535; 0.75,0.6; 0.875,0.7335; 1,1">
                                          <p:stCondLst>
                                            <p:cond delay="664"/>
                                          </p:stCondLst>
                                        </p:cTn>
                                        <p:tgtEl>
                                          <p:spTgt spid="76819"/>
                                        </p:tgtEl>
                                        <p:attrNameLst>
                                          <p:attrName>ppt_y</p:attrName>
                                        </p:attrNameLst>
                                      </p:cBhvr>
                                      <p:tavLst>
                                        <p:tav tm="0" fmla="#ppt_y-sin(pi*$)/9">
                                          <p:val>
                                            <p:fltVal val="0"/>
                                          </p:val>
                                        </p:tav>
                                        <p:tav tm="100000">
                                          <p:val>
                                            <p:fltVal val="1"/>
                                          </p:val>
                                        </p:tav>
                                      </p:tavLst>
                                    </p:anim>
                                    <p:anim calcmode="lin" valueType="num">
                                      <p:cBhvr>
                                        <p:cTn id="113" dur="332" tmFilter="0, 0; 0.125,0.2665; 0.25,0.4; 0.375,0.465; 0.5,0.5;  0.625,0.535; 0.75,0.6; 0.875,0.7335; 1,1">
                                          <p:stCondLst>
                                            <p:cond delay="1324"/>
                                          </p:stCondLst>
                                        </p:cTn>
                                        <p:tgtEl>
                                          <p:spTgt spid="76819"/>
                                        </p:tgtEl>
                                        <p:attrNameLst>
                                          <p:attrName>ppt_y</p:attrName>
                                        </p:attrNameLst>
                                      </p:cBhvr>
                                      <p:tavLst>
                                        <p:tav tm="0" fmla="#ppt_y-sin(pi*$)/27">
                                          <p:val>
                                            <p:fltVal val="0"/>
                                          </p:val>
                                        </p:tav>
                                        <p:tav tm="100000">
                                          <p:val>
                                            <p:fltVal val="1"/>
                                          </p:val>
                                        </p:tav>
                                      </p:tavLst>
                                    </p:anim>
                                    <p:anim calcmode="lin" valueType="num">
                                      <p:cBhvr>
                                        <p:cTn id="114" dur="164" tmFilter="0, 0; 0.125,0.2665; 0.25,0.4; 0.375,0.465; 0.5,0.5;  0.625,0.535; 0.75,0.6; 0.875,0.7335; 1,1">
                                          <p:stCondLst>
                                            <p:cond delay="1656"/>
                                          </p:stCondLst>
                                        </p:cTn>
                                        <p:tgtEl>
                                          <p:spTgt spid="76819"/>
                                        </p:tgtEl>
                                        <p:attrNameLst>
                                          <p:attrName>ppt_y</p:attrName>
                                        </p:attrNameLst>
                                      </p:cBhvr>
                                      <p:tavLst>
                                        <p:tav tm="0" fmla="#ppt_y-sin(pi*$)/81">
                                          <p:val>
                                            <p:fltVal val="0"/>
                                          </p:val>
                                        </p:tav>
                                        <p:tav tm="100000">
                                          <p:val>
                                            <p:fltVal val="1"/>
                                          </p:val>
                                        </p:tav>
                                      </p:tavLst>
                                    </p:anim>
                                    <p:animScale>
                                      <p:cBhvr>
                                        <p:cTn id="115" dur="26">
                                          <p:stCondLst>
                                            <p:cond delay="650"/>
                                          </p:stCondLst>
                                        </p:cTn>
                                        <p:tgtEl>
                                          <p:spTgt spid="76819"/>
                                        </p:tgtEl>
                                      </p:cBhvr>
                                      <p:to x="100000" y="60000"/>
                                    </p:animScale>
                                    <p:animScale>
                                      <p:cBhvr>
                                        <p:cTn id="116" dur="166" decel="50000">
                                          <p:stCondLst>
                                            <p:cond delay="676"/>
                                          </p:stCondLst>
                                        </p:cTn>
                                        <p:tgtEl>
                                          <p:spTgt spid="76819"/>
                                        </p:tgtEl>
                                      </p:cBhvr>
                                      <p:to x="100000" y="100000"/>
                                    </p:animScale>
                                    <p:animScale>
                                      <p:cBhvr>
                                        <p:cTn id="117" dur="26">
                                          <p:stCondLst>
                                            <p:cond delay="1312"/>
                                          </p:stCondLst>
                                        </p:cTn>
                                        <p:tgtEl>
                                          <p:spTgt spid="76819"/>
                                        </p:tgtEl>
                                      </p:cBhvr>
                                      <p:to x="100000" y="80000"/>
                                    </p:animScale>
                                    <p:animScale>
                                      <p:cBhvr>
                                        <p:cTn id="118" dur="166" decel="50000">
                                          <p:stCondLst>
                                            <p:cond delay="1338"/>
                                          </p:stCondLst>
                                        </p:cTn>
                                        <p:tgtEl>
                                          <p:spTgt spid="76819"/>
                                        </p:tgtEl>
                                      </p:cBhvr>
                                      <p:to x="100000" y="100000"/>
                                    </p:animScale>
                                    <p:animScale>
                                      <p:cBhvr>
                                        <p:cTn id="119" dur="26">
                                          <p:stCondLst>
                                            <p:cond delay="1642"/>
                                          </p:stCondLst>
                                        </p:cTn>
                                        <p:tgtEl>
                                          <p:spTgt spid="76819"/>
                                        </p:tgtEl>
                                      </p:cBhvr>
                                      <p:to x="100000" y="90000"/>
                                    </p:animScale>
                                    <p:animScale>
                                      <p:cBhvr>
                                        <p:cTn id="120" dur="166" decel="50000">
                                          <p:stCondLst>
                                            <p:cond delay="1668"/>
                                          </p:stCondLst>
                                        </p:cTn>
                                        <p:tgtEl>
                                          <p:spTgt spid="76819"/>
                                        </p:tgtEl>
                                      </p:cBhvr>
                                      <p:to x="100000" y="100000"/>
                                    </p:animScale>
                                    <p:animScale>
                                      <p:cBhvr>
                                        <p:cTn id="121" dur="26">
                                          <p:stCondLst>
                                            <p:cond delay="1808"/>
                                          </p:stCondLst>
                                        </p:cTn>
                                        <p:tgtEl>
                                          <p:spTgt spid="76819"/>
                                        </p:tgtEl>
                                      </p:cBhvr>
                                      <p:to x="100000" y="95000"/>
                                    </p:animScale>
                                    <p:animScale>
                                      <p:cBhvr>
                                        <p:cTn id="122" dur="166" decel="50000">
                                          <p:stCondLst>
                                            <p:cond delay="1834"/>
                                          </p:stCondLst>
                                        </p:cTn>
                                        <p:tgtEl>
                                          <p:spTgt spid="76819"/>
                                        </p:tgtEl>
                                      </p:cBhvr>
                                      <p:to x="100000" y="100000"/>
                                    </p:animScale>
                                  </p:childTnLst>
                                </p:cTn>
                              </p:par>
                              <p:par>
                                <p:cTn id="123" presetID="26" presetClass="entr" presetSubtype="0" fill="hold" grpId="0" nodeType="withEffect">
                                  <p:stCondLst>
                                    <p:cond delay="0"/>
                                  </p:stCondLst>
                                  <p:childTnLst>
                                    <p:set>
                                      <p:cBhvr>
                                        <p:cTn id="124" dur="1" fill="hold">
                                          <p:stCondLst>
                                            <p:cond delay="0"/>
                                          </p:stCondLst>
                                        </p:cTn>
                                        <p:tgtEl>
                                          <p:spTgt spid="76820"/>
                                        </p:tgtEl>
                                        <p:attrNameLst>
                                          <p:attrName>style.visibility</p:attrName>
                                        </p:attrNameLst>
                                      </p:cBhvr>
                                      <p:to>
                                        <p:strVal val="visible"/>
                                      </p:to>
                                    </p:set>
                                    <p:animEffect transition="in" filter="wipe(down)">
                                      <p:cBhvr>
                                        <p:cTn id="125" dur="580">
                                          <p:stCondLst>
                                            <p:cond delay="0"/>
                                          </p:stCondLst>
                                        </p:cTn>
                                        <p:tgtEl>
                                          <p:spTgt spid="76820"/>
                                        </p:tgtEl>
                                      </p:cBhvr>
                                    </p:animEffect>
                                    <p:anim calcmode="lin" valueType="num">
                                      <p:cBhvr>
                                        <p:cTn id="126" dur="1822" tmFilter="0,0; 0.14,0.36; 0.43,0.73; 0.71,0.91; 1.0,1.0">
                                          <p:stCondLst>
                                            <p:cond delay="0"/>
                                          </p:stCondLst>
                                        </p:cTn>
                                        <p:tgtEl>
                                          <p:spTgt spid="76820"/>
                                        </p:tgtEl>
                                        <p:attrNameLst>
                                          <p:attrName>ppt_x</p:attrName>
                                        </p:attrNameLst>
                                      </p:cBhvr>
                                      <p:tavLst>
                                        <p:tav tm="0">
                                          <p:val>
                                            <p:strVal val="#ppt_x-0.25"/>
                                          </p:val>
                                        </p:tav>
                                        <p:tav tm="100000">
                                          <p:val>
                                            <p:strVal val="#ppt_x"/>
                                          </p:val>
                                        </p:tav>
                                      </p:tavLst>
                                    </p:anim>
                                    <p:anim calcmode="lin" valueType="num">
                                      <p:cBhvr>
                                        <p:cTn id="127" dur="664" tmFilter="0.0,0.0; 0.25,0.07; 0.50,0.2; 0.75,0.467; 1.0,1.0">
                                          <p:stCondLst>
                                            <p:cond delay="0"/>
                                          </p:stCondLst>
                                        </p:cTn>
                                        <p:tgtEl>
                                          <p:spTgt spid="76820"/>
                                        </p:tgtEl>
                                        <p:attrNameLst>
                                          <p:attrName>ppt_y</p:attrName>
                                        </p:attrNameLst>
                                      </p:cBhvr>
                                      <p:tavLst>
                                        <p:tav tm="0" fmla="#ppt_y-sin(pi*$)/3">
                                          <p:val>
                                            <p:fltVal val="0.5"/>
                                          </p:val>
                                        </p:tav>
                                        <p:tav tm="100000">
                                          <p:val>
                                            <p:fltVal val="1"/>
                                          </p:val>
                                        </p:tav>
                                      </p:tavLst>
                                    </p:anim>
                                    <p:anim calcmode="lin" valueType="num">
                                      <p:cBhvr>
                                        <p:cTn id="128" dur="664" tmFilter="0, 0; 0.125,0.2665; 0.25,0.4; 0.375,0.465; 0.5,0.5;  0.625,0.535; 0.75,0.6; 0.875,0.7335; 1,1">
                                          <p:stCondLst>
                                            <p:cond delay="664"/>
                                          </p:stCondLst>
                                        </p:cTn>
                                        <p:tgtEl>
                                          <p:spTgt spid="76820"/>
                                        </p:tgtEl>
                                        <p:attrNameLst>
                                          <p:attrName>ppt_y</p:attrName>
                                        </p:attrNameLst>
                                      </p:cBhvr>
                                      <p:tavLst>
                                        <p:tav tm="0" fmla="#ppt_y-sin(pi*$)/9">
                                          <p:val>
                                            <p:fltVal val="0"/>
                                          </p:val>
                                        </p:tav>
                                        <p:tav tm="100000">
                                          <p:val>
                                            <p:fltVal val="1"/>
                                          </p:val>
                                        </p:tav>
                                      </p:tavLst>
                                    </p:anim>
                                    <p:anim calcmode="lin" valueType="num">
                                      <p:cBhvr>
                                        <p:cTn id="129" dur="332" tmFilter="0, 0; 0.125,0.2665; 0.25,0.4; 0.375,0.465; 0.5,0.5;  0.625,0.535; 0.75,0.6; 0.875,0.7335; 1,1">
                                          <p:stCondLst>
                                            <p:cond delay="1324"/>
                                          </p:stCondLst>
                                        </p:cTn>
                                        <p:tgtEl>
                                          <p:spTgt spid="76820"/>
                                        </p:tgtEl>
                                        <p:attrNameLst>
                                          <p:attrName>ppt_y</p:attrName>
                                        </p:attrNameLst>
                                      </p:cBhvr>
                                      <p:tavLst>
                                        <p:tav tm="0" fmla="#ppt_y-sin(pi*$)/27">
                                          <p:val>
                                            <p:fltVal val="0"/>
                                          </p:val>
                                        </p:tav>
                                        <p:tav tm="100000">
                                          <p:val>
                                            <p:fltVal val="1"/>
                                          </p:val>
                                        </p:tav>
                                      </p:tavLst>
                                    </p:anim>
                                    <p:anim calcmode="lin" valueType="num">
                                      <p:cBhvr>
                                        <p:cTn id="130" dur="164" tmFilter="0, 0; 0.125,0.2665; 0.25,0.4; 0.375,0.465; 0.5,0.5;  0.625,0.535; 0.75,0.6; 0.875,0.7335; 1,1">
                                          <p:stCondLst>
                                            <p:cond delay="1656"/>
                                          </p:stCondLst>
                                        </p:cTn>
                                        <p:tgtEl>
                                          <p:spTgt spid="76820"/>
                                        </p:tgtEl>
                                        <p:attrNameLst>
                                          <p:attrName>ppt_y</p:attrName>
                                        </p:attrNameLst>
                                      </p:cBhvr>
                                      <p:tavLst>
                                        <p:tav tm="0" fmla="#ppt_y-sin(pi*$)/81">
                                          <p:val>
                                            <p:fltVal val="0"/>
                                          </p:val>
                                        </p:tav>
                                        <p:tav tm="100000">
                                          <p:val>
                                            <p:fltVal val="1"/>
                                          </p:val>
                                        </p:tav>
                                      </p:tavLst>
                                    </p:anim>
                                    <p:animScale>
                                      <p:cBhvr>
                                        <p:cTn id="131" dur="26">
                                          <p:stCondLst>
                                            <p:cond delay="650"/>
                                          </p:stCondLst>
                                        </p:cTn>
                                        <p:tgtEl>
                                          <p:spTgt spid="76820"/>
                                        </p:tgtEl>
                                      </p:cBhvr>
                                      <p:to x="100000" y="60000"/>
                                    </p:animScale>
                                    <p:animScale>
                                      <p:cBhvr>
                                        <p:cTn id="132" dur="166" decel="50000">
                                          <p:stCondLst>
                                            <p:cond delay="676"/>
                                          </p:stCondLst>
                                        </p:cTn>
                                        <p:tgtEl>
                                          <p:spTgt spid="76820"/>
                                        </p:tgtEl>
                                      </p:cBhvr>
                                      <p:to x="100000" y="100000"/>
                                    </p:animScale>
                                    <p:animScale>
                                      <p:cBhvr>
                                        <p:cTn id="133" dur="26">
                                          <p:stCondLst>
                                            <p:cond delay="1312"/>
                                          </p:stCondLst>
                                        </p:cTn>
                                        <p:tgtEl>
                                          <p:spTgt spid="76820"/>
                                        </p:tgtEl>
                                      </p:cBhvr>
                                      <p:to x="100000" y="80000"/>
                                    </p:animScale>
                                    <p:animScale>
                                      <p:cBhvr>
                                        <p:cTn id="134" dur="166" decel="50000">
                                          <p:stCondLst>
                                            <p:cond delay="1338"/>
                                          </p:stCondLst>
                                        </p:cTn>
                                        <p:tgtEl>
                                          <p:spTgt spid="76820"/>
                                        </p:tgtEl>
                                      </p:cBhvr>
                                      <p:to x="100000" y="100000"/>
                                    </p:animScale>
                                    <p:animScale>
                                      <p:cBhvr>
                                        <p:cTn id="135" dur="26">
                                          <p:stCondLst>
                                            <p:cond delay="1642"/>
                                          </p:stCondLst>
                                        </p:cTn>
                                        <p:tgtEl>
                                          <p:spTgt spid="76820"/>
                                        </p:tgtEl>
                                      </p:cBhvr>
                                      <p:to x="100000" y="90000"/>
                                    </p:animScale>
                                    <p:animScale>
                                      <p:cBhvr>
                                        <p:cTn id="136" dur="166" decel="50000">
                                          <p:stCondLst>
                                            <p:cond delay="1668"/>
                                          </p:stCondLst>
                                        </p:cTn>
                                        <p:tgtEl>
                                          <p:spTgt spid="76820"/>
                                        </p:tgtEl>
                                      </p:cBhvr>
                                      <p:to x="100000" y="100000"/>
                                    </p:animScale>
                                    <p:animScale>
                                      <p:cBhvr>
                                        <p:cTn id="137" dur="26">
                                          <p:stCondLst>
                                            <p:cond delay="1808"/>
                                          </p:stCondLst>
                                        </p:cTn>
                                        <p:tgtEl>
                                          <p:spTgt spid="76820"/>
                                        </p:tgtEl>
                                      </p:cBhvr>
                                      <p:to x="100000" y="95000"/>
                                    </p:animScale>
                                    <p:animScale>
                                      <p:cBhvr>
                                        <p:cTn id="138" dur="166" decel="50000">
                                          <p:stCondLst>
                                            <p:cond delay="1834"/>
                                          </p:stCondLst>
                                        </p:cTn>
                                        <p:tgtEl>
                                          <p:spTgt spid="76820"/>
                                        </p:tgtEl>
                                      </p:cBhvr>
                                      <p:to x="100000" y="100000"/>
                                    </p:animScale>
                                  </p:childTnLst>
                                </p:cTn>
                              </p:par>
                              <p:par>
                                <p:cTn id="139" presetID="26" presetClass="entr" presetSubtype="0" fill="hold" grpId="0" nodeType="withEffect">
                                  <p:stCondLst>
                                    <p:cond delay="0"/>
                                  </p:stCondLst>
                                  <p:childTnLst>
                                    <p:set>
                                      <p:cBhvr>
                                        <p:cTn id="140" dur="1" fill="hold">
                                          <p:stCondLst>
                                            <p:cond delay="0"/>
                                          </p:stCondLst>
                                        </p:cTn>
                                        <p:tgtEl>
                                          <p:spTgt spid="76821"/>
                                        </p:tgtEl>
                                        <p:attrNameLst>
                                          <p:attrName>style.visibility</p:attrName>
                                        </p:attrNameLst>
                                      </p:cBhvr>
                                      <p:to>
                                        <p:strVal val="visible"/>
                                      </p:to>
                                    </p:set>
                                    <p:animEffect transition="in" filter="wipe(down)">
                                      <p:cBhvr>
                                        <p:cTn id="141" dur="580">
                                          <p:stCondLst>
                                            <p:cond delay="0"/>
                                          </p:stCondLst>
                                        </p:cTn>
                                        <p:tgtEl>
                                          <p:spTgt spid="76821"/>
                                        </p:tgtEl>
                                      </p:cBhvr>
                                    </p:animEffect>
                                    <p:anim calcmode="lin" valueType="num">
                                      <p:cBhvr>
                                        <p:cTn id="142" dur="1822" tmFilter="0,0; 0.14,0.36; 0.43,0.73; 0.71,0.91; 1.0,1.0">
                                          <p:stCondLst>
                                            <p:cond delay="0"/>
                                          </p:stCondLst>
                                        </p:cTn>
                                        <p:tgtEl>
                                          <p:spTgt spid="76821"/>
                                        </p:tgtEl>
                                        <p:attrNameLst>
                                          <p:attrName>ppt_x</p:attrName>
                                        </p:attrNameLst>
                                      </p:cBhvr>
                                      <p:tavLst>
                                        <p:tav tm="0">
                                          <p:val>
                                            <p:strVal val="#ppt_x-0.25"/>
                                          </p:val>
                                        </p:tav>
                                        <p:tav tm="100000">
                                          <p:val>
                                            <p:strVal val="#ppt_x"/>
                                          </p:val>
                                        </p:tav>
                                      </p:tavLst>
                                    </p:anim>
                                    <p:anim calcmode="lin" valueType="num">
                                      <p:cBhvr>
                                        <p:cTn id="143" dur="664" tmFilter="0.0,0.0; 0.25,0.07; 0.50,0.2; 0.75,0.467; 1.0,1.0">
                                          <p:stCondLst>
                                            <p:cond delay="0"/>
                                          </p:stCondLst>
                                        </p:cTn>
                                        <p:tgtEl>
                                          <p:spTgt spid="76821"/>
                                        </p:tgtEl>
                                        <p:attrNameLst>
                                          <p:attrName>ppt_y</p:attrName>
                                        </p:attrNameLst>
                                      </p:cBhvr>
                                      <p:tavLst>
                                        <p:tav tm="0" fmla="#ppt_y-sin(pi*$)/3">
                                          <p:val>
                                            <p:fltVal val="0.5"/>
                                          </p:val>
                                        </p:tav>
                                        <p:tav tm="100000">
                                          <p:val>
                                            <p:fltVal val="1"/>
                                          </p:val>
                                        </p:tav>
                                      </p:tavLst>
                                    </p:anim>
                                    <p:anim calcmode="lin" valueType="num">
                                      <p:cBhvr>
                                        <p:cTn id="144" dur="664" tmFilter="0, 0; 0.125,0.2665; 0.25,0.4; 0.375,0.465; 0.5,0.5;  0.625,0.535; 0.75,0.6; 0.875,0.7335; 1,1">
                                          <p:stCondLst>
                                            <p:cond delay="664"/>
                                          </p:stCondLst>
                                        </p:cTn>
                                        <p:tgtEl>
                                          <p:spTgt spid="76821"/>
                                        </p:tgtEl>
                                        <p:attrNameLst>
                                          <p:attrName>ppt_y</p:attrName>
                                        </p:attrNameLst>
                                      </p:cBhvr>
                                      <p:tavLst>
                                        <p:tav tm="0" fmla="#ppt_y-sin(pi*$)/9">
                                          <p:val>
                                            <p:fltVal val="0"/>
                                          </p:val>
                                        </p:tav>
                                        <p:tav tm="100000">
                                          <p:val>
                                            <p:fltVal val="1"/>
                                          </p:val>
                                        </p:tav>
                                      </p:tavLst>
                                    </p:anim>
                                    <p:anim calcmode="lin" valueType="num">
                                      <p:cBhvr>
                                        <p:cTn id="145" dur="332" tmFilter="0, 0; 0.125,0.2665; 0.25,0.4; 0.375,0.465; 0.5,0.5;  0.625,0.535; 0.75,0.6; 0.875,0.7335; 1,1">
                                          <p:stCondLst>
                                            <p:cond delay="1324"/>
                                          </p:stCondLst>
                                        </p:cTn>
                                        <p:tgtEl>
                                          <p:spTgt spid="76821"/>
                                        </p:tgtEl>
                                        <p:attrNameLst>
                                          <p:attrName>ppt_y</p:attrName>
                                        </p:attrNameLst>
                                      </p:cBhvr>
                                      <p:tavLst>
                                        <p:tav tm="0" fmla="#ppt_y-sin(pi*$)/27">
                                          <p:val>
                                            <p:fltVal val="0"/>
                                          </p:val>
                                        </p:tav>
                                        <p:tav tm="100000">
                                          <p:val>
                                            <p:fltVal val="1"/>
                                          </p:val>
                                        </p:tav>
                                      </p:tavLst>
                                    </p:anim>
                                    <p:anim calcmode="lin" valueType="num">
                                      <p:cBhvr>
                                        <p:cTn id="146" dur="164" tmFilter="0, 0; 0.125,0.2665; 0.25,0.4; 0.375,0.465; 0.5,0.5;  0.625,0.535; 0.75,0.6; 0.875,0.7335; 1,1">
                                          <p:stCondLst>
                                            <p:cond delay="1656"/>
                                          </p:stCondLst>
                                        </p:cTn>
                                        <p:tgtEl>
                                          <p:spTgt spid="76821"/>
                                        </p:tgtEl>
                                        <p:attrNameLst>
                                          <p:attrName>ppt_y</p:attrName>
                                        </p:attrNameLst>
                                      </p:cBhvr>
                                      <p:tavLst>
                                        <p:tav tm="0" fmla="#ppt_y-sin(pi*$)/81">
                                          <p:val>
                                            <p:fltVal val="0"/>
                                          </p:val>
                                        </p:tav>
                                        <p:tav tm="100000">
                                          <p:val>
                                            <p:fltVal val="1"/>
                                          </p:val>
                                        </p:tav>
                                      </p:tavLst>
                                    </p:anim>
                                    <p:animScale>
                                      <p:cBhvr>
                                        <p:cTn id="147" dur="26">
                                          <p:stCondLst>
                                            <p:cond delay="650"/>
                                          </p:stCondLst>
                                        </p:cTn>
                                        <p:tgtEl>
                                          <p:spTgt spid="76821"/>
                                        </p:tgtEl>
                                      </p:cBhvr>
                                      <p:to x="100000" y="60000"/>
                                    </p:animScale>
                                    <p:animScale>
                                      <p:cBhvr>
                                        <p:cTn id="148" dur="166" decel="50000">
                                          <p:stCondLst>
                                            <p:cond delay="676"/>
                                          </p:stCondLst>
                                        </p:cTn>
                                        <p:tgtEl>
                                          <p:spTgt spid="76821"/>
                                        </p:tgtEl>
                                      </p:cBhvr>
                                      <p:to x="100000" y="100000"/>
                                    </p:animScale>
                                    <p:animScale>
                                      <p:cBhvr>
                                        <p:cTn id="149" dur="26">
                                          <p:stCondLst>
                                            <p:cond delay="1312"/>
                                          </p:stCondLst>
                                        </p:cTn>
                                        <p:tgtEl>
                                          <p:spTgt spid="76821"/>
                                        </p:tgtEl>
                                      </p:cBhvr>
                                      <p:to x="100000" y="80000"/>
                                    </p:animScale>
                                    <p:animScale>
                                      <p:cBhvr>
                                        <p:cTn id="150" dur="166" decel="50000">
                                          <p:stCondLst>
                                            <p:cond delay="1338"/>
                                          </p:stCondLst>
                                        </p:cTn>
                                        <p:tgtEl>
                                          <p:spTgt spid="76821"/>
                                        </p:tgtEl>
                                      </p:cBhvr>
                                      <p:to x="100000" y="100000"/>
                                    </p:animScale>
                                    <p:animScale>
                                      <p:cBhvr>
                                        <p:cTn id="151" dur="26">
                                          <p:stCondLst>
                                            <p:cond delay="1642"/>
                                          </p:stCondLst>
                                        </p:cTn>
                                        <p:tgtEl>
                                          <p:spTgt spid="76821"/>
                                        </p:tgtEl>
                                      </p:cBhvr>
                                      <p:to x="100000" y="90000"/>
                                    </p:animScale>
                                    <p:animScale>
                                      <p:cBhvr>
                                        <p:cTn id="152" dur="166" decel="50000">
                                          <p:stCondLst>
                                            <p:cond delay="1668"/>
                                          </p:stCondLst>
                                        </p:cTn>
                                        <p:tgtEl>
                                          <p:spTgt spid="76821"/>
                                        </p:tgtEl>
                                      </p:cBhvr>
                                      <p:to x="100000" y="100000"/>
                                    </p:animScale>
                                    <p:animScale>
                                      <p:cBhvr>
                                        <p:cTn id="153" dur="26">
                                          <p:stCondLst>
                                            <p:cond delay="1808"/>
                                          </p:stCondLst>
                                        </p:cTn>
                                        <p:tgtEl>
                                          <p:spTgt spid="76821"/>
                                        </p:tgtEl>
                                      </p:cBhvr>
                                      <p:to x="100000" y="95000"/>
                                    </p:animScale>
                                    <p:animScale>
                                      <p:cBhvr>
                                        <p:cTn id="154" dur="166" decel="50000">
                                          <p:stCondLst>
                                            <p:cond delay="1834"/>
                                          </p:stCondLst>
                                        </p:cTn>
                                        <p:tgtEl>
                                          <p:spTgt spid="76821"/>
                                        </p:tgtEl>
                                      </p:cBhvr>
                                      <p:to x="100000" y="100000"/>
                                    </p:animScale>
                                  </p:childTnLst>
                                </p:cTn>
                              </p:par>
                            </p:childTnLst>
                          </p:cTn>
                        </p:par>
                      </p:childTnLst>
                    </p:cTn>
                  </p:par>
                  <p:par>
                    <p:cTn id="155" fill="hold" nodeType="clickPar">
                      <p:stCondLst>
                        <p:cond delay="indefinite"/>
                      </p:stCondLst>
                      <p:childTnLst>
                        <p:par>
                          <p:cTn id="156" fill="hold" nodeType="withGroup">
                            <p:stCondLst>
                              <p:cond delay="0"/>
                            </p:stCondLst>
                            <p:childTnLst>
                              <p:par>
                                <p:cTn id="157" presetID="26" presetClass="entr" presetSubtype="0" fill="hold" nodeType="clickEffect">
                                  <p:stCondLst>
                                    <p:cond delay="0"/>
                                  </p:stCondLst>
                                  <p:childTnLst>
                                    <p:set>
                                      <p:cBhvr>
                                        <p:cTn id="158" dur="1" fill="hold">
                                          <p:stCondLst>
                                            <p:cond delay="0"/>
                                          </p:stCondLst>
                                        </p:cTn>
                                        <p:tgtEl>
                                          <p:spTgt spid="23577"/>
                                        </p:tgtEl>
                                        <p:attrNameLst>
                                          <p:attrName>style.visibility</p:attrName>
                                        </p:attrNameLst>
                                      </p:cBhvr>
                                      <p:to>
                                        <p:strVal val="visible"/>
                                      </p:to>
                                    </p:set>
                                    <p:animEffect transition="in" filter="wipe(down)">
                                      <p:cBhvr>
                                        <p:cTn id="159" dur="580">
                                          <p:stCondLst>
                                            <p:cond delay="0"/>
                                          </p:stCondLst>
                                        </p:cTn>
                                        <p:tgtEl>
                                          <p:spTgt spid="23577"/>
                                        </p:tgtEl>
                                      </p:cBhvr>
                                    </p:animEffect>
                                    <p:anim calcmode="lin" valueType="num">
                                      <p:cBhvr>
                                        <p:cTn id="160" dur="1822" tmFilter="0,0; 0.14,0.36; 0.43,0.73; 0.71,0.91; 1.0,1.0">
                                          <p:stCondLst>
                                            <p:cond delay="0"/>
                                          </p:stCondLst>
                                        </p:cTn>
                                        <p:tgtEl>
                                          <p:spTgt spid="23577"/>
                                        </p:tgtEl>
                                        <p:attrNameLst>
                                          <p:attrName>ppt_x</p:attrName>
                                        </p:attrNameLst>
                                      </p:cBhvr>
                                      <p:tavLst>
                                        <p:tav tm="0">
                                          <p:val>
                                            <p:strVal val="#ppt_x-0.25"/>
                                          </p:val>
                                        </p:tav>
                                        <p:tav tm="100000">
                                          <p:val>
                                            <p:strVal val="#ppt_x"/>
                                          </p:val>
                                        </p:tav>
                                      </p:tavLst>
                                    </p:anim>
                                    <p:anim calcmode="lin" valueType="num">
                                      <p:cBhvr>
                                        <p:cTn id="161" dur="664" tmFilter="0.0,0.0; 0.25,0.07; 0.50,0.2; 0.75,0.467; 1.0,1.0">
                                          <p:stCondLst>
                                            <p:cond delay="0"/>
                                          </p:stCondLst>
                                        </p:cTn>
                                        <p:tgtEl>
                                          <p:spTgt spid="23577"/>
                                        </p:tgtEl>
                                        <p:attrNameLst>
                                          <p:attrName>ppt_y</p:attrName>
                                        </p:attrNameLst>
                                      </p:cBhvr>
                                      <p:tavLst>
                                        <p:tav tm="0" fmla="#ppt_y-sin(pi*$)/3">
                                          <p:val>
                                            <p:fltVal val="0.5"/>
                                          </p:val>
                                        </p:tav>
                                        <p:tav tm="100000">
                                          <p:val>
                                            <p:fltVal val="1"/>
                                          </p:val>
                                        </p:tav>
                                      </p:tavLst>
                                    </p:anim>
                                    <p:anim calcmode="lin" valueType="num">
                                      <p:cBhvr>
                                        <p:cTn id="162" dur="664" tmFilter="0, 0; 0.125,0.2665; 0.25,0.4; 0.375,0.465; 0.5,0.5;  0.625,0.535; 0.75,0.6; 0.875,0.7335; 1,1">
                                          <p:stCondLst>
                                            <p:cond delay="664"/>
                                          </p:stCondLst>
                                        </p:cTn>
                                        <p:tgtEl>
                                          <p:spTgt spid="23577"/>
                                        </p:tgtEl>
                                        <p:attrNameLst>
                                          <p:attrName>ppt_y</p:attrName>
                                        </p:attrNameLst>
                                      </p:cBhvr>
                                      <p:tavLst>
                                        <p:tav tm="0" fmla="#ppt_y-sin(pi*$)/9">
                                          <p:val>
                                            <p:fltVal val="0"/>
                                          </p:val>
                                        </p:tav>
                                        <p:tav tm="100000">
                                          <p:val>
                                            <p:fltVal val="1"/>
                                          </p:val>
                                        </p:tav>
                                      </p:tavLst>
                                    </p:anim>
                                    <p:anim calcmode="lin" valueType="num">
                                      <p:cBhvr>
                                        <p:cTn id="163" dur="332" tmFilter="0, 0; 0.125,0.2665; 0.25,0.4; 0.375,0.465; 0.5,0.5;  0.625,0.535; 0.75,0.6; 0.875,0.7335; 1,1">
                                          <p:stCondLst>
                                            <p:cond delay="1324"/>
                                          </p:stCondLst>
                                        </p:cTn>
                                        <p:tgtEl>
                                          <p:spTgt spid="23577"/>
                                        </p:tgtEl>
                                        <p:attrNameLst>
                                          <p:attrName>ppt_y</p:attrName>
                                        </p:attrNameLst>
                                      </p:cBhvr>
                                      <p:tavLst>
                                        <p:tav tm="0" fmla="#ppt_y-sin(pi*$)/27">
                                          <p:val>
                                            <p:fltVal val="0"/>
                                          </p:val>
                                        </p:tav>
                                        <p:tav tm="100000">
                                          <p:val>
                                            <p:fltVal val="1"/>
                                          </p:val>
                                        </p:tav>
                                      </p:tavLst>
                                    </p:anim>
                                    <p:anim calcmode="lin" valueType="num">
                                      <p:cBhvr>
                                        <p:cTn id="164" dur="164" tmFilter="0, 0; 0.125,0.2665; 0.25,0.4; 0.375,0.465; 0.5,0.5;  0.625,0.535; 0.75,0.6; 0.875,0.7335; 1,1">
                                          <p:stCondLst>
                                            <p:cond delay="1656"/>
                                          </p:stCondLst>
                                        </p:cTn>
                                        <p:tgtEl>
                                          <p:spTgt spid="23577"/>
                                        </p:tgtEl>
                                        <p:attrNameLst>
                                          <p:attrName>ppt_y</p:attrName>
                                        </p:attrNameLst>
                                      </p:cBhvr>
                                      <p:tavLst>
                                        <p:tav tm="0" fmla="#ppt_y-sin(pi*$)/81">
                                          <p:val>
                                            <p:fltVal val="0"/>
                                          </p:val>
                                        </p:tav>
                                        <p:tav tm="100000">
                                          <p:val>
                                            <p:fltVal val="1"/>
                                          </p:val>
                                        </p:tav>
                                      </p:tavLst>
                                    </p:anim>
                                    <p:animScale>
                                      <p:cBhvr>
                                        <p:cTn id="165" dur="26">
                                          <p:stCondLst>
                                            <p:cond delay="650"/>
                                          </p:stCondLst>
                                        </p:cTn>
                                        <p:tgtEl>
                                          <p:spTgt spid="23577"/>
                                        </p:tgtEl>
                                      </p:cBhvr>
                                      <p:to x="100000" y="60000"/>
                                    </p:animScale>
                                    <p:animScale>
                                      <p:cBhvr>
                                        <p:cTn id="166" dur="166" decel="50000">
                                          <p:stCondLst>
                                            <p:cond delay="676"/>
                                          </p:stCondLst>
                                        </p:cTn>
                                        <p:tgtEl>
                                          <p:spTgt spid="23577"/>
                                        </p:tgtEl>
                                      </p:cBhvr>
                                      <p:to x="100000" y="100000"/>
                                    </p:animScale>
                                    <p:animScale>
                                      <p:cBhvr>
                                        <p:cTn id="167" dur="26">
                                          <p:stCondLst>
                                            <p:cond delay="1312"/>
                                          </p:stCondLst>
                                        </p:cTn>
                                        <p:tgtEl>
                                          <p:spTgt spid="23577"/>
                                        </p:tgtEl>
                                      </p:cBhvr>
                                      <p:to x="100000" y="80000"/>
                                    </p:animScale>
                                    <p:animScale>
                                      <p:cBhvr>
                                        <p:cTn id="168" dur="166" decel="50000">
                                          <p:stCondLst>
                                            <p:cond delay="1338"/>
                                          </p:stCondLst>
                                        </p:cTn>
                                        <p:tgtEl>
                                          <p:spTgt spid="23577"/>
                                        </p:tgtEl>
                                      </p:cBhvr>
                                      <p:to x="100000" y="100000"/>
                                    </p:animScale>
                                    <p:animScale>
                                      <p:cBhvr>
                                        <p:cTn id="169" dur="26">
                                          <p:stCondLst>
                                            <p:cond delay="1642"/>
                                          </p:stCondLst>
                                        </p:cTn>
                                        <p:tgtEl>
                                          <p:spTgt spid="23577"/>
                                        </p:tgtEl>
                                      </p:cBhvr>
                                      <p:to x="100000" y="90000"/>
                                    </p:animScale>
                                    <p:animScale>
                                      <p:cBhvr>
                                        <p:cTn id="170" dur="166" decel="50000">
                                          <p:stCondLst>
                                            <p:cond delay="1668"/>
                                          </p:stCondLst>
                                        </p:cTn>
                                        <p:tgtEl>
                                          <p:spTgt spid="23577"/>
                                        </p:tgtEl>
                                      </p:cBhvr>
                                      <p:to x="100000" y="100000"/>
                                    </p:animScale>
                                    <p:animScale>
                                      <p:cBhvr>
                                        <p:cTn id="171" dur="26">
                                          <p:stCondLst>
                                            <p:cond delay="1808"/>
                                          </p:stCondLst>
                                        </p:cTn>
                                        <p:tgtEl>
                                          <p:spTgt spid="23577"/>
                                        </p:tgtEl>
                                      </p:cBhvr>
                                      <p:to x="100000" y="95000"/>
                                    </p:animScale>
                                    <p:animScale>
                                      <p:cBhvr>
                                        <p:cTn id="172" dur="166" decel="50000">
                                          <p:stCondLst>
                                            <p:cond delay="1834"/>
                                          </p:stCondLst>
                                        </p:cTn>
                                        <p:tgtEl>
                                          <p:spTgt spid="23577"/>
                                        </p:tgtEl>
                                      </p:cBhvr>
                                      <p:to x="100000" y="100000"/>
                                    </p:animScale>
                                  </p:childTnLst>
                                </p:cTn>
                              </p:par>
                            </p:childTnLst>
                          </p:cTn>
                        </p:par>
                      </p:childTnLst>
                    </p:cTn>
                  </p:par>
                  <p:par>
                    <p:cTn id="173" fill="hold" nodeType="clickPar">
                      <p:stCondLst>
                        <p:cond delay="indefinite"/>
                      </p:stCondLst>
                      <p:childTnLst>
                        <p:par>
                          <p:cTn id="174" fill="hold" nodeType="withGroup">
                            <p:stCondLst>
                              <p:cond delay="0"/>
                            </p:stCondLst>
                            <p:childTnLst>
                              <p:par>
                                <p:cTn id="175" presetID="31" presetClass="entr" presetSubtype="0" fill="hold" grpId="0" nodeType="clickEffect">
                                  <p:stCondLst>
                                    <p:cond delay="0"/>
                                  </p:stCondLst>
                                  <p:iterate type="lt">
                                    <p:tmPct val="5000"/>
                                  </p:iterate>
                                  <p:childTnLst>
                                    <p:set>
                                      <p:cBhvr>
                                        <p:cTn id="176" dur="1" fill="hold">
                                          <p:stCondLst>
                                            <p:cond delay="0"/>
                                          </p:stCondLst>
                                        </p:cTn>
                                        <p:tgtEl>
                                          <p:spTgt spid="76829"/>
                                        </p:tgtEl>
                                        <p:attrNameLst>
                                          <p:attrName>style.visibility</p:attrName>
                                        </p:attrNameLst>
                                      </p:cBhvr>
                                      <p:to>
                                        <p:strVal val="visible"/>
                                      </p:to>
                                    </p:set>
                                    <p:anim calcmode="lin" valueType="num">
                                      <p:cBhvr>
                                        <p:cTn id="177" dur="1000" fill="hold"/>
                                        <p:tgtEl>
                                          <p:spTgt spid="76829"/>
                                        </p:tgtEl>
                                        <p:attrNameLst>
                                          <p:attrName>ppt_w</p:attrName>
                                        </p:attrNameLst>
                                      </p:cBhvr>
                                      <p:tavLst>
                                        <p:tav tm="0">
                                          <p:val>
                                            <p:fltVal val="0"/>
                                          </p:val>
                                        </p:tav>
                                        <p:tav tm="100000">
                                          <p:val>
                                            <p:strVal val="#ppt_w"/>
                                          </p:val>
                                        </p:tav>
                                      </p:tavLst>
                                    </p:anim>
                                    <p:anim calcmode="lin" valueType="num">
                                      <p:cBhvr>
                                        <p:cTn id="178" dur="1000" fill="hold"/>
                                        <p:tgtEl>
                                          <p:spTgt spid="76829"/>
                                        </p:tgtEl>
                                        <p:attrNameLst>
                                          <p:attrName>ppt_h</p:attrName>
                                        </p:attrNameLst>
                                      </p:cBhvr>
                                      <p:tavLst>
                                        <p:tav tm="0">
                                          <p:val>
                                            <p:fltVal val="0"/>
                                          </p:val>
                                        </p:tav>
                                        <p:tav tm="100000">
                                          <p:val>
                                            <p:strVal val="#ppt_h"/>
                                          </p:val>
                                        </p:tav>
                                      </p:tavLst>
                                    </p:anim>
                                    <p:anim calcmode="lin" valueType="num">
                                      <p:cBhvr>
                                        <p:cTn id="179" dur="1000" fill="hold"/>
                                        <p:tgtEl>
                                          <p:spTgt spid="76829"/>
                                        </p:tgtEl>
                                        <p:attrNameLst>
                                          <p:attrName>style.rotation</p:attrName>
                                        </p:attrNameLst>
                                      </p:cBhvr>
                                      <p:tavLst>
                                        <p:tav tm="0">
                                          <p:val>
                                            <p:fltVal val="90"/>
                                          </p:val>
                                        </p:tav>
                                        <p:tav tm="100000">
                                          <p:val>
                                            <p:fltVal val="0"/>
                                          </p:val>
                                        </p:tav>
                                      </p:tavLst>
                                    </p:anim>
                                    <p:animEffect transition="in" filter="fade">
                                      <p:cBhvr>
                                        <p:cTn id="180" dur="1000"/>
                                        <p:tgtEl>
                                          <p:spTgt spid="76829"/>
                                        </p:tgtEl>
                                      </p:cBhvr>
                                    </p:animEffect>
                                  </p:childTnLst>
                                </p:cTn>
                              </p:par>
                            </p:childTnLst>
                          </p:cTn>
                        </p:par>
                        <p:par>
                          <p:cTn id="181" fill="hold" nodeType="afterGroup">
                            <p:stCondLst>
                              <p:cond delay="950"/>
                            </p:stCondLst>
                            <p:childTnLst>
                              <p:par>
                                <p:cTn id="182" presetID="27" presetClass="entr" presetSubtype="0" fill="hold" nodeType="afterEffect">
                                  <p:stCondLst>
                                    <p:cond delay="0"/>
                                  </p:stCondLst>
                                  <p:iterate type="lt">
                                    <p:tmPct val="50000"/>
                                  </p:iterate>
                                  <p:childTnLst>
                                    <p:set>
                                      <p:cBhvr>
                                        <p:cTn id="183" dur="1" fill="hold">
                                          <p:stCondLst>
                                            <p:cond delay="0"/>
                                          </p:stCondLst>
                                        </p:cTn>
                                        <p:tgtEl>
                                          <p:spTgt spid="76830">
                                            <p:txEl>
                                              <p:pRg st="0" end="0"/>
                                            </p:txEl>
                                          </p:spTgt>
                                        </p:tgtEl>
                                        <p:attrNameLst>
                                          <p:attrName>style.visibility</p:attrName>
                                        </p:attrNameLst>
                                      </p:cBhvr>
                                      <p:to>
                                        <p:strVal val="visible"/>
                                      </p:to>
                                    </p:set>
                                    <p:anim calcmode="discrete" valueType="clr">
                                      <p:cBhvr override="childStyle">
                                        <p:cTn id="184" dur="80"/>
                                        <p:tgtEl>
                                          <p:spTgt spid="7683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85" dur="80"/>
                                        <p:tgtEl>
                                          <p:spTgt spid="76830">
                                            <p:txEl>
                                              <p:pRg st="0" end="0"/>
                                            </p:txEl>
                                          </p:spTgt>
                                        </p:tgtEl>
                                        <p:attrNameLst>
                                          <p:attrName>fillcolor</p:attrName>
                                        </p:attrNameLst>
                                      </p:cBhvr>
                                      <p:tavLst>
                                        <p:tav tm="0">
                                          <p:val>
                                            <p:clrVal>
                                              <a:schemeClr val="accent2"/>
                                            </p:clrVal>
                                          </p:val>
                                        </p:tav>
                                        <p:tav tm="50000">
                                          <p:val>
                                            <p:clrVal>
                                              <a:schemeClr val="hlink"/>
                                            </p:clrVal>
                                          </p:val>
                                        </p:tav>
                                      </p:tavLst>
                                    </p:anim>
                                    <p:set>
                                      <p:cBhvr>
                                        <p:cTn id="186" dur="80"/>
                                        <p:tgtEl>
                                          <p:spTgt spid="76830">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6" grpId="0" animBg="1"/>
      <p:bldP spid="76810" grpId="0" animBg="1"/>
      <p:bldP spid="76811" grpId="0" animBg="1"/>
      <p:bldP spid="76812" grpId="0"/>
      <p:bldP spid="76813" grpId="0"/>
      <p:bldP spid="76818" grpId="0" animBg="1"/>
      <p:bldP spid="76819" grpId="0" animBg="1"/>
      <p:bldP spid="76820" grpId="0"/>
      <p:bldP spid="76821" grpId="0"/>
      <p:bldP spid="76829"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 name="日期占位符 1">
            <a:extLst>
              <a:ext uri="{FF2B5EF4-FFF2-40B4-BE49-F238E27FC236}">
                <a16:creationId xmlns:a16="http://schemas.microsoft.com/office/drawing/2014/main" id="{69C4E4CF-6A62-4050-B189-ACABDEC6C60B}"/>
              </a:ext>
            </a:extLst>
          </p:cNvPr>
          <p:cNvSpPr>
            <a:spLocks noGrp="1"/>
          </p:cNvSpPr>
          <p:nvPr>
            <p:ph type="dt" sz="quarter" idx="10"/>
          </p:nvPr>
        </p:nvSpPr>
        <p:spPr/>
        <p:txBody>
          <a:bodyPr/>
          <a:lstStyle/>
          <a:p>
            <a:pPr>
              <a:defRPr/>
            </a:pPr>
            <a:fld id="{19CF166E-CB5D-4758-A875-21CE8F59BADB}" type="datetime3">
              <a:rPr lang="zh-CN" altLang="en-US"/>
              <a:pPr>
                <a:defRPr/>
              </a:pPr>
              <a:t>2018年12月13日星期四</a:t>
            </a:fld>
            <a:endParaRPr lang="en-US" altLang="zh-CN"/>
          </a:p>
        </p:txBody>
      </p:sp>
      <p:sp>
        <p:nvSpPr>
          <p:cNvPr id="34" name="灯片编号占位符 3">
            <a:extLst>
              <a:ext uri="{FF2B5EF4-FFF2-40B4-BE49-F238E27FC236}">
                <a16:creationId xmlns:a16="http://schemas.microsoft.com/office/drawing/2014/main" id="{8287D3BA-CB3D-42B4-A502-D0EBE9F65AFF}"/>
              </a:ext>
            </a:extLst>
          </p:cNvPr>
          <p:cNvSpPr>
            <a:spLocks noGrp="1"/>
          </p:cNvSpPr>
          <p:nvPr>
            <p:ph type="sldNum" sz="quarter" idx="11"/>
          </p:nvPr>
        </p:nvSpPr>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5CF5C767-4EC5-408A-9BBB-322777E06D9D}" type="slidenum">
              <a:rPr lang="zh-CN" altLang="en-US">
                <a:solidFill>
                  <a:srgbClr val="636363"/>
                </a:solidFill>
              </a:rPr>
              <a:pPr eaLnBrk="1" hangingPunct="1"/>
              <a:t>29</a:t>
            </a:fld>
            <a:endParaRPr lang="en-US" altLang="zh-CN">
              <a:solidFill>
                <a:srgbClr val="636363"/>
              </a:solidFill>
            </a:endParaRPr>
          </a:p>
        </p:txBody>
      </p:sp>
      <p:grpSp>
        <p:nvGrpSpPr>
          <p:cNvPr id="41988" name="Group 6">
            <a:extLst>
              <a:ext uri="{FF2B5EF4-FFF2-40B4-BE49-F238E27FC236}">
                <a16:creationId xmlns:a16="http://schemas.microsoft.com/office/drawing/2014/main" id="{ECFA957D-C261-411D-A31A-87452A8C1D1A}"/>
              </a:ext>
            </a:extLst>
          </p:cNvPr>
          <p:cNvGrpSpPr>
            <a:grpSpLocks/>
          </p:cNvGrpSpPr>
          <p:nvPr/>
        </p:nvGrpSpPr>
        <p:grpSpPr bwMode="auto">
          <a:xfrm>
            <a:off x="900113" y="476250"/>
            <a:ext cx="7343775" cy="2160588"/>
            <a:chOff x="4320" y="1152"/>
            <a:chExt cx="414" cy="402"/>
          </a:xfrm>
          <a:solidFill>
            <a:schemeClr val="accent1">
              <a:lumMod val="20000"/>
              <a:lumOff val="80000"/>
            </a:schemeClr>
          </a:solidFill>
        </p:grpSpPr>
        <p:sp>
          <p:nvSpPr>
            <p:cNvPr id="295943" name="AutoShape 7">
              <a:extLst>
                <a:ext uri="{FF2B5EF4-FFF2-40B4-BE49-F238E27FC236}">
                  <a16:creationId xmlns:a16="http://schemas.microsoft.com/office/drawing/2014/main" id="{D62ED836-C3BA-4400-83FA-8776261AB9F9}"/>
                </a:ext>
              </a:extLst>
            </p:cNvPr>
            <p:cNvSpPr>
              <a:spLocks noChangeArrowheads="1"/>
            </p:cNvSpPr>
            <p:nvPr/>
          </p:nvSpPr>
          <p:spPr bwMode="gray">
            <a:xfrm>
              <a:off x="4320" y="1152"/>
              <a:ext cx="414" cy="402"/>
            </a:xfrm>
            <a:prstGeom prst="roundRect">
              <a:avLst>
                <a:gd name="adj" fmla="val 11921"/>
              </a:avLst>
            </a:prstGeom>
            <a:grpFill/>
            <a:ln w="25400">
              <a:solidFill>
                <a:srgbClr val="FFFFFF"/>
              </a:solidFill>
              <a:round/>
              <a:headEnd/>
              <a:tailEnd/>
            </a:ln>
            <a:effectLst>
              <a:outerShdw dist="53882" dir="2700000" algn="ctr" rotWithShape="0">
                <a:srgbClr val="000000">
                  <a:alpha val="50000"/>
                </a:srgbClr>
              </a:outerShdw>
            </a:effectLst>
          </p:spPr>
          <p:txBody>
            <a:bodyPr wrap="none" anchor="ctr"/>
            <a:lstStyle/>
            <a:p>
              <a:pPr algn="r">
                <a:defRPr/>
              </a:pPr>
              <a:endParaRPr lang="zh-CN" altLang="zh-CN" dirty="0">
                <a:latin typeface="Arial" charset="0"/>
                <a:ea typeface="黑体" pitchFamily="49" charset="-122"/>
              </a:endParaRPr>
            </a:p>
          </p:txBody>
        </p:sp>
        <p:sp>
          <p:nvSpPr>
            <p:cNvPr id="295944" name="Freeform 8">
              <a:extLst>
                <a:ext uri="{FF2B5EF4-FFF2-40B4-BE49-F238E27FC236}">
                  <a16:creationId xmlns:a16="http://schemas.microsoft.com/office/drawing/2014/main" id="{8616983F-F8FB-4248-8AA5-4C1E3E30F865}"/>
                </a:ext>
              </a:extLst>
            </p:cNvPr>
            <p:cNvSpPr>
              <a:spLocks/>
            </p:cNvSpPr>
            <p:nvPr/>
          </p:nvSpPr>
          <p:spPr bwMode="gray">
            <a:xfrm>
              <a:off x="4346" y="1178"/>
              <a:ext cx="206" cy="201"/>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pFill/>
            <a:ln w="0">
              <a:noFill/>
              <a:prstDash val="solid"/>
              <a:round/>
              <a:headEnd/>
              <a:tailEnd/>
            </a:ln>
          </p:spPr>
          <p:txBody>
            <a:bodyPr/>
            <a:lstStyle/>
            <a:p>
              <a:pPr algn="r">
                <a:defRPr/>
              </a:pPr>
              <a:endParaRPr lang="zh-CN" altLang="zh-CN" dirty="0">
                <a:latin typeface="Arial" charset="0"/>
                <a:ea typeface="黑体" pitchFamily="49" charset="-122"/>
              </a:endParaRPr>
            </a:p>
          </p:txBody>
        </p:sp>
      </p:grpSp>
      <p:grpSp>
        <p:nvGrpSpPr>
          <p:cNvPr id="41989" name="Group 10">
            <a:extLst>
              <a:ext uri="{FF2B5EF4-FFF2-40B4-BE49-F238E27FC236}">
                <a16:creationId xmlns:a16="http://schemas.microsoft.com/office/drawing/2014/main" id="{C0C925CA-376E-40B2-B0AA-AF51DDC87538}"/>
              </a:ext>
            </a:extLst>
          </p:cNvPr>
          <p:cNvGrpSpPr>
            <a:grpSpLocks/>
          </p:cNvGrpSpPr>
          <p:nvPr/>
        </p:nvGrpSpPr>
        <p:grpSpPr bwMode="auto">
          <a:xfrm>
            <a:off x="900113" y="2636838"/>
            <a:ext cx="3600450" cy="3600450"/>
            <a:chOff x="4320" y="1152"/>
            <a:chExt cx="414" cy="402"/>
          </a:xfrm>
          <a:solidFill>
            <a:schemeClr val="accent6"/>
          </a:solidFill>
        </p:grpSpPr>
        <p:sp>
          <p:nvSpPr>
            <p:cNvPr id="295947" name="AutoShape 11">
              <a:extLst>
                <a:ext uri="{FF2B5EF4-FFF2-40B4-BE49-F238E27FC236}">
                  <a16:creationId xmlns:a16="http://schemas.microsoft.com/office/drawing/2014/main" id="{3499CA44-6C60-40D4-A6E3-61DFC662671D}"/>
                </a:ext>
              </a:extLst>
            </p:cNvPr>
            <p:cNvSpPr>
              <a:spLocks noChangeArrowheads="1"/>
            </p:cNvSpPr>
            <p:nvPr/>
          </p:nvSpPr>
          <p:spPr bwMode="gray">
            <a:xfrm>
              <a:off x="4320" y="1152"/>
              <a:ext cx="414" cy="402"/>
            </a:xfrm>
            <a:prstGeom prst="roundRect">
              <a:avLst>
                <a:gd name="adj" fmla="val 11921"/>
              </a:avLst>
            </a:prstGeom>
            <a:grpFill/>
            <a:ln w="25400">
              <a:solidFill>
                <a:srgbClr val="FFFFFF"/>
              </a:solidFill>
              <a:round/>
              <a:headEnd/>
              <a:tailEnd/>
            </a:ln>
            <a:effectLst>
              <a:outerShdw dist="53882" dir="2700000" algn="ctr" rotWithShape="0">
                <a:srgbClr val="000000">
                  <a:alpha val="50000"/>
                </a:srgbClr>
              </a:outerShdw>
            </a:effectLst>
          </p:spPr>
          <p:txBody>
            <a:bodyPr wrap="none" anchor="ctr"/>
            <a:lstStyle/>
            <a:p>
              <a:pPr algn="r">
                <a:defRPr/>
              </a:pPr>
              <a:endParaRPr lang="zh-CN" altLang="zh-CN" dirty="0">
                <a:latin typeface="Arial" charset="0"/>
                <a:ea typeface="黑体" pitchFamily="49" charset="-122"/>
              </a:endParaRPr>
            </a:p>
          </p:txBody>
        </p:sp>
        <p:sp>
          <p:nvSpPr>
            <p:cNvPr id="295948" name="Freeform 12">
              <a:extLst>
                <a:ext uri="{FF2B5EF4-FFF2-40B4-BE49-F238E27FC236}">
                  <a16:creationId xmlns:a16="http://schemas.microsoft.com/office/drawing/2014/main" id="{5A4422A5-FC09-47FA-A62A-92FC8D8AAB3A}"/>
                </a:ext>
              </a:extLst>
            </p:cNvPr>
            <p:cNvSpPr>
              <a:spLocks/>
            </p:cNvSpPr>
            <p:nvPr/>
          </p:nvSpPr>
          <p:spPr bwMode="gray">
            <a:xfrm>
              <a:off x="4346" y="1178"/>
              <a:ext cx="206" cy="201"/>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pFill/>
            <a:ln w="0">
              <a:noFill/>
              <a:prstDash val="solid"/>
              <a:round/>
              <a:headEnd/>
              <a:tailEnd/>
            </a:ln>
          </p:spPr>
          <p:txBody>
            <a:bodyPr/>
            <a:lstStyle/>
            <a:p>
              <a:pPr algn="r">
                <a:defRPr/>
              </a:pPr>
              <a:endParaRPr lang="zh-CN" altLang="zh-CN" dirty="0">
                <a:latin typeface="Arial" charset="0"/>
                <a:ea typeface="黑体" pitchFamily="49" charset="-122"/>
              </a:endParaRPr>
            </a:p>
          </p:txBody>
        </p:sp>
      </p:grpSp>
      <p:grpSp>
        <p:nvGrpSpPr>
          <p:cNvPr id="41990" name="Group 13">
            <a:extLst>
              <a:ext uri="{FF2B5EF4-FFF2-40B4-BE49-F238E27FC236}">
                <a16:creationId xmlns:a16="http://schemas.microsoft.com/office/drawing/2014/main" id="{8E9807D7-DC6F-4224-B197-FBE37F4E34EA}"/>
              </a:ext>
            </a:extLst>
          </p:cNvPr>
          <p:cNvGrpSpPr>
            <a:grpSpLocks/>
          </p:cNvGrpSpPr>
          <p:nvPr/>
        </p:nvGrpSpPr>
        <p:grpSpPr bwMode="auto">
          <a:xfrm rot="10800000">
            <a:off x="4643438" y="2636838"/>
            <a:ext cx="3529012" cy="3600450"/>
            <a:chOff x="4320" y="1152"/>
            <a:chExt cx="414" cy="402"/>
          </a:xfrm>
          <a:solidFill>
            <a:srgbClr val="00B0F0"/>
          </a:solidFill>
        </p:grpSpPr>
        <p:sp>
          <p:nvSpPr>
            <p:cNvPr id="42011" name="AutoShape 14">
              <a:extLst>
                <a:ext uri="{FF2B5EF4-FFF2-40B4-BE49-F238E27FC236}">
                  <a16:creationId xmlns:a16="http://schemas.microsoft.com/office/drawing/2014/main" id="{704C060D-79AB-44C4-8708-055BA8452572}"/>
                </a:ext>
              </a:extLst>
            </p:cNvPr>
            <p:cNvSpPr>
              <a:spLocks noChangeArrowheads="1"/>
            </p:cNvSpPr>
            <p:nvPr/>
          </p:nvSpPr>
          <p:spPr bwMode="gray">
            <a:xfrm>
              <a:off x="4320" y="1152"/>
              <a:ext cx="414" cy="402"/>
            </a:xfrm>
            <a:prstGeom prst="roundRect">
              <a:avLst>
                <a:gd name="adj" fmla="val 11921"/>
              </a:avLst>
            </a:prstGeom>
            <a:grpFill/>
            <a:ln w="25400">
              <a:solidFill>
                <a:srgbClr val="FFFFFF"/>
              </a:solidFill>
              <a:round/>
              <a:headEnd/>
              <a:tailEnd/>
            </a:ln>
            <a:effectLst>
              <a:outerShdw dist="53882" dir="2700000" algn="ctr" rotWithShape="0">
                <a:srgbClr val="000000">
                  <a:alpha val="50000"/>
                </a:srgbClr>
              </a:outerShdw>
            </a:effectLst>
          </p:spPr>
          <p:txBody>
            <a:bodyPr rot="10800000" wrap="none" anchor="ctr"/>
            <a:lstStyle>
              <a:lvl1pPr>
                <a:spcBef>
                  <a:spcPct val="20000"/>
                </a:spcBef>
                <a:buClr>
                  <a:schemeClr val="tx2"/>
                </a:buClr>
                <a:buSzPct val="50000"/>
                <a:buFont typeface="Wingdings 2" pitchFamily="18" charset="2"/>
                <a:buChar char="ß"/>
                <a:defRPr sz="3200">
                  <a:solidFill>
                    <a:schemeClr val="tx1"/>
                  </a:solidFill>
                  <a:latin typeface="Franklin Gothic Book"/>
                  <a:ea typeface="黑体" pitchFamily="49" charset="-122"/>
                </a:defRPr>
              </a:lvl1pPr>
              <a:lvl2pPr marL="742950" indent="-285750">
                <a:spcBef>
                  <a:spcPct val="20000"/>
                </a:spcBef>
                <a:buClr>
                  <a:schemeClr val="tx2"/>
                </a:buClr>
                <a:buSzPct val="50000"/>
                <a:buFont typeface="Wingdings 2" pitchFamily="18" charset="2"/>
                <a:buChar char="Þ"/>
                <a:defRPr sz="2800">
                  <a:solidFill>
                    <a:schemeClr val="tx1"/>
                  </a:solidFill>
                  <a:latin typeface="Franklin Gothic Book"/>
                  <a:ea typeface="黑体" pitchFamily="49" charset="-122"/>
                </a:defRPr>
              </a:lvl2pPr>
              <a:lvl3pPr marL="1143000" indent="-228600">
                <a:spcBef>
                  <a:spcPct val="20000"/>
                </a:spcBef>
                <a:buClr>
                  <a:schemeClr val="tx2"/>
                </a:buClr>
                <a:buSzPct val="50000"/>
                <a:buFont typeface="Wingdings 2" pitchFamily="18" charset="2"/>
                <a:buChar char=""/>
                <a:defRPr sz="2400">
                  <a:solidFill>
                    <a:schemeClr val="tx1"/>
                  </a:solidFill>
                  <a:latin typeface="Franklin Gothic Book"/>
                  <a:ea typeface="黑体" pitchFamily="49" charset="-122"/>
                </a:defRPr>
              </a:lvl3pPr>
              <a:lvl4pPr marL="1600200" indent="-228600">
                <a:spcBef>
                  <a:spcPct val="20000"/>
                </a:spcBef>
                <a:buClr>
                  <a:schemeClr val="tx2"/>
                </a:buClr>
                <a:buSzPct val="50000"/>
                <a:buFont typeface="Wingdings 2" pitchFamily="18" charset="2"/>
                <a:buChar char=""/>
                <a:defRPr sz="2000">
                  <a:solidFill>
                    <a:schemeClr val="tx1"/>
                  </a:solidFill>
                  <a:latin typeface="Franklin Gothic Book"/>
                  <a:ea typeface="黑体" pitchFamily="49" charset="-122"/>
                </a:defRPr>
              </a:lvl4pPr>
              <a:lvl5pPr marL="2057400" indent="-228600">
                <a:spcBef>
                  <a:spcPct val="20000"/>
                </a:spcBef>
                <a:buClr>
                  <a:schemeClr val="tx2"/>
                </a:buClr>
                <a:buSzPct val="50000"/>
                <a:buFont typeface="Wingdings 2" pitchFamily="18" charset="2"/>
                <a:buChar char=""/>
                <a:defRPr sz="2000">
                  <a:solidFill>
                    <a:schemeClr val="tx1"/>
                  </a:solidFill>
                  <a:latin typeface="Franklin Gothic Book"/>
                  <a:ea typeface="黑体" pitchFamily="49" charset="-122"/>
                </a:defRPr>
              </a:lvl5pPr>
              <a:lvl6pPr marL="2514600" indent="-228600" fontAlgn="base">
                <a:spcBef>
                  <a:spcPct val="20000"/>
                </a:spcBef>
                <a:spcAft>
                  <a:spcPct val="0"/>
                </a:spcAft>
                <a:buClr>
                  <a:schemeClr val="tx2"/>
                </a:buClr>
                <a:buSzPct val="50000"/>
                <a:buFont typeface="Wingdings 2" pitchFamily="18" charset="2"/>
                <a:buChar char=""/>
                <a:defRPr sz="2000">
                  <a:solidFill>
                    <a:schemeClr val="tx1"/>
                  </a:solidFill>
                  <a:latin typeface="Franklin Gothic Book"/>
                  <a:ea typeface="黑体" pitchFamily="49" charset="-122"/>
                </a:defRPr>
              </a:lvl6pPr>
              <a:lvl7pPr marL="2971800" indent="-228600" fontAlgn="base">
                <a:spcBef>
                  <a:spcPct val="20000"/>
                </a:spcBef>
                <a:spcAft>
                  <a:spcPct val="0"/>
                </a:spcAft>
                <a:buClr>
                  <a:schemeClr val="tx2"/>
                </a:buClr>
                <a:buSzPct val="50000"/>
                <a:buFont typeface="Wingdings 2" pitchFamily="18" charset="2"/>
                <a:buChar char=""/>
                <a:defRPr sz="2000">
                  <a:solidFill>
                    <a:schemeClr val="tx1"/>
                  </a:solidFill>
                  <a:latin typeface="Franklin Gothic Book"/>
                  <a:ea typeface="黑体" pitchFamily="49" charset="-122"/>
                </a:defRPr>
              </a:lvl7pPr>
              <a:lvl8pPr marL="3429000" indent="-228600" fontAlgn="base">
                <a:spcBef>
                  <a:spcPct val="20000"/>
                </a:spcBef>
                <a:spcAft>
                  <a:spcPct val="0"/>
                </a:spcAft>
                <a:buClr>
                  <a:schemeClr val="tx2"/>
                </a:buClr>
                <a:buSzPct val="50000"/>
                <a:buFont typeface="Wingdings 2" pitchFamily="18" charset="2"/>
                <a:buChar char=""/>
                <a:defRPr sz="2000">
                  <a:solidFill>
                    <a:schemeClr val="tx1"/>
                  </a:solidFill>
                  <a:latin typeface="Franklin Gothic Book"/>
                  <a:ea typeface="黑体" pitchFamily="49" charset="-122"/>
                </a:defRPr>
              </a:lvl8pPr>
              <a:lvl9pPr marL="3886200" indent="-228600" fontAlgn="base">
                <a:spcBef>
                  <a:spcPct val="20000"/>
                </a:spcBef>
                <a:spcAft>
                  <a:spcPct val="0"/>
                </a:spcAft>
                <a:buClr>
                  <a:schemeClr val="tx2"/>
                </a:buClr>
                <a:buSzPct val="50000"/>
                <a:buFont typeface="Wingdings 2" pitchFamily="18" charset="2"/>
                <a:buChar char=""/>
                <a:defRPr sz="2000">
                  <a:solidFill>
                    <a:schemeClr val="tx1"/>
                  </a:solidFill>
                  <a:latin typeface="Franklin Gothic Book"/>
                  <a:ea typeface="黑体" pitchFamily="49" charset="-122"/>
                </a:defRPr>
              </a:lvl9pPr>
            </a:lstStyle>
            <a:p>
              <a:pPr algn="r">
                <a:spcBef>
                  <a:spcPct val="0"/>
                </a:spcBef>
                <a:buClrTx/>
                <a:buSzTx/>
                <a:buFontTx/>
                <a:buNone/>
                <a:defRPr/>
              </a:pPr>
              <a:endParaRPr lang="zh-CN" altLang="zh-CN" sz="1800">
                <a:latin typeface="Arial" pitchFamily="34" charset="0"/>
              </a:endParaRPr>
            </a:p>
          </p:txBody>
        </p:sp>
        <p:sp>
          <p:nvSpPr>
            <p:cNvPr id="295951" name="Freeform 15">
              <a:extLst>
                <a:ext uri="{FF2B5EF4-FFF2-40B4-BE49-F238E27FC236}">
                  <a16:creationId xmlns:a16="http://schemas.microsoft.com/office/drawing/2014/main" id="{AA810126-6D43-4005-9DE0-9EC11760F044}"/>
                </a:ext>
              </a:extLst>
            </p:cNvPr>
            <p:cNvSpPr>
              <a:spLocks/>
            </p:cNvSpPr>
            <p:nvPr/>
          </p:nvSpPr>
          <p:spPr bwMode="gray">
            <a:xfrm>
              <a:off x="4346" y="1178"/>
              <a:ext cx="206" cy="201"/>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 name="T12" fmla="*/ 0 60000 65536"/>
                <a:gd name="T13" fmla="*/ 0 60000 65536"/>
                <a:gd name="T14" fmla="*/ 0 60000 65536"/>
                <a:gd name="T15" fmla="*/ 0 60000 65536"/>
                <a:gd name="T16" fmla="*/ 0 60000 65536"/>
                <a:gd name="T17" fmla="*/ 0 60000 65536"/>
                <a:gd name="T18" fmla="*/ 0 w 596"/>
                <a:gd name="T19" fmla="*/ 0 h 598"/>
                <a:gd name="T20" fmla="*/ 596 w 596"/>
                <a:gd name="T21" fmla="*/ 598 h 598"/>
              </a:gdLst>
              <a:ahLst/>
              <a:cxnLst>
                <a:cxn ang="T12">
                  <a:pos x="T0" y="T1"/>
                </a:cxn>
                <a:cxn ang="T13">
                  <a:pos x="T2" y="T3"/>
                </a:cxn>
                <a:cxn ang="T14">
                  <a:pos x="T4" y="T5"/>
                </a:cxn>
                <a:cxn ang="T15">
                  <a:pos x="T6" y="T7"/>
                </a:cxn>
                <a:cxn ang="T16">
                  <a:pos x="T8" y="T9"/>
                </a:cxn>
                <a:cxn ang="T17">
                  <a:pos x="T10" y="T11"/>
                </a:cxn>
              </a:cxnLst>
              <a:rect l="T18" t="T19" r="T20" b="T21"/>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pFill/>
            <a:ln w="0">
              <a:noFill/>
              <a:round/>
              <a:headEnd/>
              <a:tailEnd/>
            </a:ln>
          </p:spPr>
          <p:txBody>
            <a:bodyPr rot="10800000"/>
            <a:lstStyle/>
            <a:p>
              <a:pPr algn="r">
                <a:defRPr/>
              </a:pPr>
              <a:endParaRPr lang="zh-CN" altLang="zh-CN" dirty="0">
                <a:latin typeface="Arial" charset="0"/>
                <a:ea typeface="黑体" pitchFamily="49" charset="-122"/>
              </a:endParaRPr>
            </a:p>
          </p:txBody>
        </p:sp>
      </p:grpSp>
      <p:sp>
        <p:nvSpPr>
          <p:cNvPr id="79891" name="Text Box 19">
            <a:extLst>
              <a:ext uri="{FF2B5EF4-FFF2-40B4-BE49-F238E27FC236}">
                <a16:creationId xmlns:a16="http://schemas.microsoft.com/office/drawing/2014/main" id="{A7826A24-61FD-42C3-991C-6677CA35EFF0}"/>
              </a:ext>
            </a:extLst>
          </p:cNvPr>
          <p:cNvSpPr txBox="1">
            <a:spLocks noChangeArrowheads="1"/>
          </p:cNvSpPr>
          <p:nvPr/>
        </p:nvSpPr>
        <p:spPr bwMode="auto">
          <a:xfrm>
            <a:off x="1979613" y="692150"/>
            <a:ext cx="53292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spcBef>
                <a:spcPct val="50000"/>
              </a:spcBef>
              <a:buClrTx/>
              <a:buSzTx/>
              <a:buFontTx/>
              <a:buNone/>
            </a:pPr>
            <a:r>
              <a:rPr lang="en-US" altLang="zh-CN" sz="2400" b="1">
                <a:solidFill>
                  <a:srgbClr val="000000"/>
                </a:solidFill>
                <a:latin typeface="Arial" panose="020B0604020202020204" pitchFamily="34" charset="0"/>
              </a:rPr>
              <a:t>c</a:t>
            </a:r>
            <a:r>
              <a:rPr lang="en-US" altLang="zh-CN" sz="2000" b="1">
                <a:solidFill>
                  <a:srgbClr val="000000"/>
                </a:solidFill>
                <a:latin typeface="Arial" panose="020B0604020202020204" pitchFamily="34" charset="0"/>
              </a:rPr>
              <a:t>.</a:t>
            </a:r>
            <a:r>
              <a:rPr lang="zh-CN" altLang="en-US" sz="2000" b="1">
                <a:solidFill>
                  <a:srgbClr val="000000"/>
                </a:solidFill>
                <a:latin typeface="Arial" panose="020B0604020202020204" pitchFamily="34" charset="0"/>
              </a:rPr>
              <a:t>资金流出安全的重要环节</a:t>
            </a:r>
            <a:r>
              <a:rPr lang="en-US" altLang="zh-CN" sz="2000" b="1">
                <a:solidFill>
                  <a:srgbClr val="000000"/>
                </a:solidFill>
                <a:latin typeface="Arial" panose="020B0604020202020204" pitchFamily="34" charset="0"/>
              </a:rPr>
              <a:t>——</a:t>
            </a:r>
            <a:r>
              <a:rPr lang="zh-CN" altLang="en-US" sz="2000" b="1">
                <a:solidFill>
                  <a:srgbClr val="000000"/>
                </a:solidFill>
                <a:latin typeface="Arial" panose="020B0604020202020204" pitchFamily="34" charset="0"/>
              </a:rPr>
              <a:t>收入退付</a:t>
            </a:r>
          </a:p>
        </p:txBody>
      </p:sp>
      <p:sp>
        <p:nvSpPr>
          <p:cNvPr id="79892" name="Text Box 20">
            <a:extLst>
              <a:ext uri="{FF2B5EF4-FFF2-40B4-BE49-F238E27FC236}">
                <a16:creationId xmlns:a16="http://schemas.microsoft.com/office/drawing/2014/main" id="{9626EF18-53C8-47AA-9B0D-5B0326A31E2C}"/>
              </a:ext>
            </a:extLst>
          </p:cNvPr>
          <p:cNvSpPr txBox="1">
            <a:spLocks noChangeArrowheads="1"/>
          </p:cNvSpPr>
          <p:nvPr/>
        </p:nvSpPr>
        <p:spPr bwMode="auto">
          <a:xfrm>
            <a:off x="1476375" y="1341438"/>
            <a:ext cx="6192838" cy="5810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spcBef>
                <a:spcPct val="50000"/>
              </a:spcBef>
              <a:buClrTx/>
              <a:buSzTx/>
              <a:buFontTx/>
              <a:buNone/>
            </a:pPr>
            <a:r>
              <a:rPr lang="en-US" altLang="zh-CN" sz="1600" b="1">
                <a:solidFill>
                  <a:srgbClr val="000000"/>
                </a:solidFill>
                <a:latin typeface="Arial" panose="020B0604020202020204" pitchFamily="34" charset="0"/>
              </a:rPr>
              <a:t>——</a:t>
            </a:r>
            <a:r>
              <a:rPr lang="zh-CN" altLang="en-US" sz="1600" b="1">
                <a:solidFill>
                  <a:srgbClr val="000000"/>
                </a:solidFill>
                <a:latin typeface="Arial" panose="020B0604020202020204" pitchFamily="34" charset="0"/>
              </a:rPr>
              <a:t>收入退付是资金流出的重要环节，结算统计部门是办理退付业务的最后执行者，担负着执行和监督的双重职责。</a:t>
            </a:r>
          </a:p>
        </p:txBody>
      </p:sp>
      <p:sp>
        <p:nvSpPr>
          <p:cNvPr id="79893" name="Text Box 21">
            <a:extLst>
              <a:ext uri="{FF2B5EF4-FFF2-40B4-BE49-F238E27FC236}">
                <a16:creationId xmlns:a16="http://schemas.microsoft.com/office/drawing/2014/main" id="{A347AFE3-8045-4025-9D3A-CE6239EB1FC6}"/>
              </a:ext>
            </a:extLst>
          </p:cNvPr>
          <p:cNvSpPr txBox="1">
            <a:spLocks noChangeArrowheads="1"/>
          </p:cNvSpPr>
          <p:nvPr/>
        </p:nvSpPr>
        <p:spPr bwMode="auto">
          <a:xfrm>
            <a:off x="2843213" y="2852738"/>
            <a:ext cx="1152525" cy="366712"/>
          </a:xfrm>
          <a:prstGeom prst="rect">
            <a:avLst/>
          </a:prstGeom>
          <a:noFill/>
          <a:ln w="9525">
            <a:noFill/>
            <a:miter lim="800000"/>
            <a:headEnd/>
            <a:tailEnd/>
          </a:ln>
          <a:effectLst/>
        </p:spPr>
        <p:txBody>
          <a:bodyPr>
            <a:spAutoFit/>
          </a:bodyPr>
          <a:lstStyle/>
          <a:p>
            <a:pPr>
              <a:spcBef>
                <a:spcPct val="50000"/>
              </a:spcBef>
              <a:defRPr/>
            </a:pPr>
            <a:r>
              <a:rPr lang="zh-CN" altLang="en-US" b="1" dirty="0">
                <a:solidFill>
                  <a:srgbClr val="000000"/>
                </a:solidFill>
                <a:effectLst>
                  <a:outerShdw blurRad="38100" dist="38100" dir="2700000" algn="tl">
                    <a:srgbClr val="C0C0C0"/>
                  </a:outerShdw>
                </a:effectLst>
                <a:latin typeface="Arial" charset="0"/>
                <a:ea typeface="黑体" pitchFamily="49" charset="-122"/>
              </a:rPr>
              <a:t>退付范围</a:t>
            </a:r>
          </a:p>
        </p:txBody>
      </p:sp>
      <p:sp>
        <p:nvSpPr>
          <p:cNvPr id="79899" name="Text Box 27">
            <a:extLst>
              <a:ext uri="{FF2B5EF4-FFF2-40B4-BE49-F238E27FC236}">
                <a16:creationId xmlns:a16="http://schemas.microsoft.com/office/drawing/2014/main" id="{044BDE01-8567-49E8-906D-487F49BACDB7}"/>
              </a:ext>
            </a:extLst>
          </p:cNvPr>
          <p:cNvSpPr txBox="1">
            <a:spLocks noChangeArrowheads="1"/>
          </p:cNvSpPr>
          <p:nvPr/>
        </p:nvSpPr>
        <p:spPr bwMode="auto">
          <a:xfrm>
            <a:off x="5076825" y="2852738"/>
            <a:ext cx="1295400" cy="366712"/>
          </a:xfrm>
          <a:prstGeom prst="rect">
            <a:avLst/>
          </a:prstGeom>
          <a:noFill/>
          <a:ln w="9525">
            <a:noFill/>
            <a:miter lim="800000"/>
            <a:headEnd/>
            <a:tailEnd/>
          </a:ln>
          <a:effec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spcBef>
                <a:spcPct val="50000"/>
              </a:spcBef>
              <a:defRPr/>
            </a:pPr>
            <a:r>
              <a:rPr lang="zh-CN" altLang="en-US" b="1">
                <a:solidFill>
                  <a:srgbClr val="000000"/>
                </a:solidFill>
                <a:effectLst>
                  <a:outerShdw blurRad="38100" dist="38100" dir="2700000" algn="tl">
                    <a:srgbClr val="C0C0C0"/>
                  </a:outerShdw>
                </a:effectLst>
                <a:ea typeface="黑体" pitchFamily="2" charset="-122"/>
              </a:rPr>
              <a:t>业务流程</a:t>
            </a:r>
            <a:endParaRPr lang="en-US" altLang="zh-CN" b="1">
              <a:solidFill>
                <a:srgbClr val="000000"/>
              </a:solidFill>
              <a:effectLst>
                <a:outerShdw blurRad="38100" dist="38100" dir="2700000" algn="tl">
                  <a:srgbClr val="C0C0C0"/>
                </a:outerShdw>
              </a:effectLst>
              <a:ea typeface="黑体" pitchFamily="2" charset="-122"/>
            </a:endParaRPr>
          </a:p>
        </p:txBody>
      </p:sp>
      <p:sp>
        <p:nvSpPr>
          <p:cNvPr id="79901" name="Text Box 29">
            <a:extLst>
              <a:ext uri="{FF2B5EF4-FFF2-40B4-BE49-F238E27FC236}">
                <a16:creationId xmlns:a16="http://schemas.microsoft.com/office/drawing/2014/main" id="{5DBA7B6E-4056-40DC-8869-5FB82B7CBACB}"/>
              </a:ext>
            </a:extLst>
          </p:cNvPr>
          <p:cNvSpPr txBox="1">
            <a:spLocks noChangeArrowheads="1"/>
          </p:cNvSpPr>
          <p:nvPr/>
        </p:nvSpPr>
        <p:spPr bwMode="auto">
          <a:xfrm>
            <a:off x="1116013" y="3357563"/>
            <a:ext cx="3024187" cy="3365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spcBef>
                <a:spcPct val="50000"/>
              </a:spcBef>
              <a:buClrTx/>
              <a:buSzTx/>
              <a:buFontTx/>
              <a:buNone/>
            </a:pPr>
            <a:r>
              <a:rPr lang="zh-CN" altLang="en-US" sz="1600" b="1">
                <a:solidFill>
                  <a:srgbClr val="000000"/>
                </a:solidFill>
                <a:latin typeface="黑体" panose="02010609060101010101" pitchFamily="49" charset="-122"/>
              </a:rPr>
              <a:t>技术性差错退付</a:t>
            </a:r>
          </a:p>
        </p:txBody>
      </p:sp>
      <p:sp>
        <p:nvSpPr>
          <p:cNvPr id="79902" name="Text Box 30">
            <a:extLst>
              <a:ext uri="{FF2B5EF4-FFF2-40B4-BE49-F238E27FC236}">
                <a16:creationId xmlns:a16="http://schemas.microsoft.com/office/drawing/2014/main" id="{00F32D83-0AFC-45A2-99E9-0819D653FE73}"/>
              </a:ext>
            </a:extLst>
          </p:cNvPr>
          <p:cNvSpPr txBox="1">
            <a:spLocks noChangeArrowheads="1"/>
          </p:cNvSpPr>
          <p:nvPr/>
        </p:nvSpPr>
        <p:spPr bwMode="auto">
          <a:xfrm>
            <a:off x="1116013" y="3789363"/>
            <a:ext cx="3024187" cy="3365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spcBef>
                <a:spcPct val="50000"/>
              </a:spcBef>
              <a:buClrTx/>
              <a:buSzTx/>
              <a:buFontTx/>
              <a:buNone/>
            </a:pPr>
            <a:r>
              <a:rPr lang="zh-CN" altLang="en-US" sz="1600" b="1">
                <a:solidFill>
                  <a:srgbClr val="000000"/>
                </a:solidFill>
                <a:latin typeface="黑体" panose="02010609060101010101" pitchFamily="49" charset="-122"/>
              </a:rPr>
              <a:t>改变行政隶属关系退付</a:t>
            </a:r>
          </a:p>
        </p:txBody>
      </p:sp>
      <p:sp>
        <p:nvSpPr>
          <p:cNvPr id="79903" name="Text Box 31">
            <a:extLst>
              <a:ext uri="{FF2B5EF4-FFF2-40B4-BE49-F238E27FC236}">
                <a16:creationId xmlns:a16="http://schemas.microsoft.com/office/drawing/2014/main" id="{96801C16-8E6D-4945-B5D3-7A300712161B}"/>
              </a:ext>
            </a:extLst>
          </p:cNvPr>
          <p:cNvSpPr txBox="1">
            <a:spLocks noChangeArrowheads="1"/>
          </p:cNvSpPr>
          <p:nvPr/>
        </p:nvSpPr>
        <p:spPr bwMode="auto">
          <a:xfrm>
            <a:off x="1116013" y="4221163"/>
            <a:ext cx="3024187" cy="3365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spcBef>
                <a:spcPct val="50000"/>
              </a:spcBef>
              <a:buClrTx/>
              <a:buSzTx/>
              <a:buFontTx/>
              <a:buNone/>
            </a:pPr>
            <a:r>
              <a:rPr lang="zh-CN" altLang="en-US" sz="1600" b="1">
                <a:solidFill>
                  <a:srgbClr val="000000"/>
                </a:solidFill>
                <a:latin typeface="黑体" panose="02010609060101010101" pitchFamily="49" charset="-122"/>
              </a:rPr>
              <a:t>政策性调整</a:t>
            </a:r>
          </a:p>
        </p:txBody>
      </p:sp>
      <p:sp>
        <p:nvSpPr>
          <p:cNvPr id="79904" name="Text Box 32">
            <a:extLst>
              <a:ext uri="{FF2B5EF4-FFF2-40B4-BE49-F238E27FC236}">
                <a16:creationId xmlns:a16="http://schemas.microsoft.com/office/drawing/2014/main" id="{0FFE1872-43E3-44A4-A324-F64C38DDE24F}"/>
              </a:ext>
            </a:extLst>
          </p:cNvPr>
          <p:cNvSpPr txBox="1">
            <a:spLocks noChangeArrowheads="1"/>
          </p:cNvSpPr>
          <p:nvPr/>
        </p:nvSpPr>
        <p:spPr bwMode="auto">
          <a:xfrm>
            <a:off x="1116013" y="4652963"/>
            <a:ext cx="3024187" cy="3365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spcBef>
                <a:spcPct val="50000"/>
              </a:spcBef>
              <a:buClrTx/>
              <a:buSzTx/>
              <a:buFontTx/>
              <a:buNone/>
            </a:pPr>
            <a:r>
              <a:rPr lang="zh-CN" altLang="en-US" sz="1600" b="1">
                <a:solidFill>
                  <a:srgbClr val="000000"/>
                </a:solidFill>
                <a:latin typeface="黑体" panose="02010609060101010101" pitchFamily="49" charset="-122"/>
              </a:rPr>
              <a:t>经专项审批可以退付</a:t>
            </a:r>
          </a:p>
        </p:txBody>
      </p:sp>
      <p:sp>
        <p:nvSpPr>
          <p:cNvPr id="79905" name="Text Box 33">
            <a:extLst>
              <a:ext uri="{FF2B5EF4-FFF2-40B4-BE49-F238E27FC236}">
                <a16:creationId xmlns:a16="http://schemas.microsoft.com/office/drawing/2014/main" id="{A7326289-6C9E-4F88-B0FC-13AAAD06DCBA}"/>
              </a:ext>
            </a:extLst>
          </p:cNvPr>
          <p:cNvSpPr txBox="1">
            <a:spLocks noChangeArrowheads="1"/>
          </p:cNvSpPr>
          <p:nvPr/>
        </p:nvSpPr>
        <p:spPr bwMode="auto">
          <a:xfrm>
            <a:off x="1116013" y="5084763"/>
            <a:ext cx="3024187" cy="3365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spcBef>
                <a:spcPct val="50000"/>
              </a:spcBef>
              <a:buClrTx/>
              <a:buSzTx/>
              <a:buFontTx/>
              <a:buNone/>
            </a:pPr>
            <a:r>
              <a:rPr lang="zh-CN" altLang="en-US" sz="1600" b="1">
                <a:solidFill>
                  <a:srgbClr val="000000"/>
                </a:solidFill>
                <a:latin typeface="黑体" panose="02010609060101010101" pitchFamily="49" charset="-122"/>
              </a:rPr>
              <a:t>经权威部门认定可以退付</a:t>
            </a:r>
          </a:p>
        </p:txBody>
      </p:sp>
      <p:grpSp>
        <p:nvGrpSpPr>
          <p:cNvPr id="5" name="Group 45">
            <a:extLst>
              <a:ext uri="{FF2B5EF4-FFF2-40B4-BE49-F238E27FC236}">
                <a16:creationId xmlns:a16="http://schemas.microsoft.com/office/drawing/2014/main" id="{6D7F9BB5-3587-416B-8446-7690C057DD23}"/>
              </a:ext>
            </a:extLst>
          </p:cNvPr>
          <p:cNvGrpSpPr>
            <a:grpSpLocks/>
          </p:cNvGrpSpPr>
          <p:nvPr/>
        </p:nvGrpSpPr>
        <p:grpSpPr bwMode="auto">
          <a:xfrm>
            <a:off x="4932363" y="3357563"/>
            <a:ext cx="2808287" cy="2520950"/>
            <a:chOff x="3061" y="2069"/>
            <a:chExt cx="1769" cy="1588"/>
          </a:xfrm>
        </p:grpSpPr>
        <p:sp>
          <p:nvSpPr>
            <p:cNvPr id="42003" name="AutoShape 36">
              <a:extLst>
                <a:ext uri="{FF2B5EF4-FFF2-40B4-BE49-F238E27FC236}">
                  <a16:creationId xmlns:a16="http://schemas.microsoft.com/office/drawing/2014/main" id="{55B1835F-E2F6-4704-B2BF-E89C10F26F6C}"/>
                </a:ext>
              </a:extLst>
            </p:cNvPr>
            <p:cNvSpPr>
              <a:spLocks noChangeArrowheads="1"/>
            </p:cNvSpPr>
            <p:nvPr/>
          </p:nvSpPr>
          <p:spPr bwMode="auto">
            <a:xfrm rot="5400000">
              <a:off x="3742" y="1751"/>
              <a:ext cx="408" cy="1769"/>
            </a:xfrm>
            <a:prstGeom prst="homePlate">
              <a:avLst>
                <a:gd name="adj" fmla="val 79634"/>
              </a:avLst>
            </a:prstGeom>
            <a:solidFill>
              <a:schemeClr val="bg1"/>
            </a:solidFill>
            <a:ln w="9525">
              <a:solidFill>
                <a:schemeClr val="bg1"/>
              </a:solidFill>
              <a:miter lim="800000"/>
              <a:headEnd/>
              <a:tailEnd/>
            </a:ln>
          </p:spPr>
          <p:txBody>
            <a:bodyPr rot="10800000" vert="eaVert" wrap="none" anchor="ct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spcBef>
                  <a:spcPct val="0"/>
                </a:spcBef>
                <a:buClrTx/>
                <a:buSzTx/>
                <a:buFontTx/>
                <a:buNone/>
              </a:pPr>
              <a:endParaRPr lang="zh-CN" altLang="en-US" sz="1800">
                <a:latin typeface="Arial" panose="020B0604020202020204" pitchFamily="34" charset="0"/>
              </a:endParaRPr>
            </a:p>
          </p:txBody>
        </p:sp>
        <p:sp>
          <p:nvSpPr>
            <p:cNvPr id="42004" name="AutoShape 37">
              <a:extLst>
                <a:ext uri="{FF2B5EF4-FFF2-40B4-BE49-F238E27FC236}">
                  <a16:creationId xmlns:a16="http://schemas.microsoft.com/office/drawing/2014/main" id="{EB776CF0-9040-46D2-A68A-357C38AABED1}"/>
                </a:ext>
              </a:extLst>
            </p:cNvPr>
            <p:cNvSpPr>
              <a:spLocks noChangeArrowheads="1"/>
            </p:cNvSpPr>
            <p:nvPr/>
          </p:nvSpPr>
          <p:spPr bwMode="auto">
            <a:xfrm rot="5400000">
              <a:off x="3742" y="2159"/>
              <a:ext cx="408" cy="1769"/>
            </a:xfrm>
            <a:prstGeom prst="homePlate">
              <a:avLst>
                <a:gd name="adj" fmla="val 79634"/>
              </a:avLst>
            </a:prstGeom>
            <a:solidFill>
              <a:schemeClr val="bg1"/>
            </a:solidFill>
            <a:ln w="9525">
              <a:solidFill>
                <a:schemeClr val="bg1"/>
              </a:solidFill>
              <a:miter lim="800000"/>
              <a:headEnd/>
              <a:tailEnd/>
            </a:ln>
          </p:spPr>
          <p:txBody>
            <a:bodyPr rot="10800000" vert="eaVert" wrap="none" anchor="ct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spcBef>
                  <a:spcPct val="0"/>
                </a:spcBef>
                <a:buClrTx/>
                <a:buSzTx/>
                <a:buFontTx/>
                <a:buNone/>
              </a:pPr>
              <a:endParaRPr lang="zh-CN" altLang="en-US" sz="1800">
                <a:latin typeface="Arial" panose="020B0604020202020204" pitchFamily="34" charset="0"/>
              </a:endParaRPr>
            </a:p>
          </p:txBody>
        </p:sp>
        <p:sp>
          <p:nvSpPr>
            <p:cNvPr id="42005" name="AutoShape 38">
              <a:extLst>
                <a:ext uri="{FF2B5EF4-FFF2-40B4-BE49-F238E27FC236}">
                  <a16:creationId xmlns:a16="http://schemas.microsoft.com/office/drawing/2014/main" id="{91447A50-4F91-4F45-8E81-115345297862}"/>
                </a:ext>
              </a:extLst>
            </p:cNvPr>
            <p:cNvSpPr>
              <a:spLocks noChangeArrowheads="1"/>
            </p:cNvSpPr>
            <p:nvPr/>
          </p:nvSpPr>
          <p:spPr bwMode="auto">
            <a:xfrm rot="5400000">
              <a:off x="3742" y="2568"/>
              <a:ext cx="408" cy="1769"/>
            </a:xfrm>
            <a:prstGeom prst="homePlate">
              <a:avLst>
                <a:gd name="adj" fmla="val 79634"/>
              </a:avLst>
            </a:prstGeom>
            <a:solidFill>
              <a:schemeClr val="bg1"/>
            </a:solidFill>
            <a:ln w="9525">
              <a:solidFill>
                <a:schemeClr val="bg1"/>
              </a:solidFill>
              <a:miter lim="800000"/>
              <a:headEnd/>
              <a:tailEnd/>
            </a:ln>
          </p:spPr>
          <p:txBody>
            <a:bodyPr rot="10800000" vert="eaVert" wrap="none" anchor="ct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spcBef>
                  <a:spcPct val="0"/>
                </a:spcBef>
                <a:buClrTx/>
                <a:buSzTx/>
                <a:buFontTx/>
                <a:buNone/>
              </a:pPr>
              <a:endParaRPr lang="zh-CN" altLang="en-US" sz="1800">
                <a:latin typeface="Arial" panose="020B0604020202020204" pitchFamily="34" charset="0"/>
              </a:endParaRPr>
            </a:p>
          </p:txBody>
        </p:sp>
        <p:sp>
          <p:nvSpPr>
            <p:cNvPr id="42006" name="AutoShape 39">
              <a:extLst>
                <a:ext uri="{FF2B5EF4-FFF2-40B4-BE49-F238E27FC236}">
                  <a16:creationId xmlns:a16="http://schemas.microsoft.com/office/drawing/2014/main" id="{43CA2740-2E05-41CB-859F-3BB32B40E81C}"/>
                </a:ext>
              </a:extLst>
            </p:cNvPr>
            <p:cNvSpPr>
              <a:spLocks noChangeArrowheads="1"/>
            </p:cNvSpPr>
            <p:nvPr/>
          </p:nvSpPr>
          <p:spPr bwMode="auto">
            <a:xfrm rot="5400000">
              <a:off x="3742" y="1388"/>
              <a:ext cx="408" cy="1769"/>
            </a:xfrm>
            <a:prstGeom prst="homePlate">
              <a:avLst>
                <a:gd name="adj" fmla="val 79634"/>
              </a:avLst>
            </a:prstGeom>
            <a:solidFill>
              <a:schemeClr val="bg1"/>
            </a:solidFill>
            <a:ln w="9525">
              <a:solidFill>
                <a:schemeClr val="bg1"/>
              </a:solidFill>
              <a:miter lim="800000"/>
              <a:headEnd/>
              <a:tailEnd/>
            </a:ln>
          </p:spPr>
          <p:txBody>
            <a:bodyPr rot="10800000" vert="eaVert" wrap="none" anchor="ct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spcBef>
                  <a:spcPct val="0"/>
                </a:spcBef>
                <a:buClrTx/>
                <a:buSzTx/>
                <a:buFontTx/>
                <a:buNone/>
              </a:pPr>
              <a:endParaRPr lang="zh-CN" altLang="en-US" sz="1800">
                <a:latin typeface="Arial" panose="020B0604020202020204" pitchFamily="34" charset="0"/>
              </a:endParaRPr>
            </a:p>
          </p:txBody>
        </p:sp>
        <p:sp>
          <p:nvSpPr>
            <p:cNvPr id="42007" name="Text Box 40">
              <a:extLst>
                <a:ext uri="{FF2B5EF4-FFF2-40B4-BE49-F238E27FC236}">
                  <a16:creationId xmlns:a16="http://schemas.microsoft.com/office/drawing/2014/main" id="{33FB8B74-1B20-4DD6-A9CD-EB82028D800B}"/>
                </a:ext>
              </a:extLst>
            </p:cNvPr>
            <p:cNvSpPr txBox="1">
              <a:spLocks noChangeArrowheads="1"/>
            </p:cNvSpPr>
            <p:nvPr/>
          </p:nvSpPr>
          <p:spPr bwMode="auto">
            <a:xfrm>
              <a:off x="3470" y="2115"/>
              <a:ext cx="95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spcBef>
                  <a:spcPct val="50000"/>
                </a:spcBef>
                <a:buClrTx/>
                <a:buSzTx/>
                <a:buFontTx/>
                <a:buNone/>
              </a:pPr>
              <a:r>
                <a:rPr lang="zh-CN" altLang="en-US" sz="1600" b="1">
                  <a:solidFill>
                    <a:srgbClr val="000000"/>
                  </a:solidFill>
                  <a:latin typeface="黑体" panose="02010609060101010101" pitchFamily="49" charset="-122"/>
                </a:rPr>
                <a:t>退付申请审核</a:t>
              </a:r>
            </a:p>
          </p:txBody>
        </p:sp>
        <p:sp>
          <p:nvSpPr>
            <p:cNvPr id="42008" name="Text Box 41">
              <a:extLst>
                <a:ext uri="{FF2B5EF4-FFF2-40B4-BE49-F238E27FC236}">
                  <a16:creationId xmlns:a16="http://schemas.microsoft.com/office/drawing/2014/main" id="{73D84D71-2B5A-450A-BD17-9947FBEACC1F}"/>
                </a:ext>
              </a:extLst>
            </p:cNvPr>
            <p:cNvSpPr txBox="1">
              <a:spLocks noChangeArrowheads="1"/>
            </p:cNvSpPr>
            <p:nvPr/>
          </p:nvSpPr>
          <p:spPr bwMode="auto">
            <a:xfrm>
              <a:off x="3515" y="2523"/>
              <a:ext cx="104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spcBef>
                  <a:spcPct val="50000"/>
                </a:spcBef>
                <a:buClrTx/>
                <a:buSzTx/>
                <a:buFontTx/>
                <a:buNone/>
              </a:pPr>
              <a:r>
                <a:rPr lang="zh-CN" altLang="en-US" sz="1600" b="1">
                  <a:solidFill>
                    <a:srgbClr val="000000"/>
                  </a:solidFill>
                  <a:latin typeface="黑体" panose="02010609060101010101" pitchFamily="49" charset="-122"/>
                </a:rPr>
                <a:t>退付申请录入</a:t>
              </a:r>
            </a:p>
          </p:txBody>
        </p:sp>
        <p:sp>
          <p:nvSpPr>
            <p:cNvPr id="42009" name="Text Box 42">
              <a:extLst>
                <a:ext uri="{FF2B5EF4-FFF2-40B4-BE49-F238E27FC236}">
                  <a16:creationId xmlns:a16="http://schemas.microsoft.com/office/drawing/2014/main" id="{6F593C96-B3E1-47DF-BDFD-509721BA2DF1}"/>
                </a:ext>
              </a:extLst>
            </p:cNvPr>
            <p:cNvSpPr txBox="1">
              <a:spLocks noChangeArrowheads="1"/>
            </p:cNvSpPr>
            <p:nvPr/>
          </p:nvSpPr>
          <p:spPr bwMode="auto">
            <a:xfrm>
              <a:off x="3651" y="2931"/>
              <a:ext cx="90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spcBef>
                  <a:spcPct val="50000"/>
                </a:spcBef>
                <a:buClrTx/>
                <a:buSzTx/>
                <a:buFontTx/>
                <a:buNone/>
              </a:pPr>
              <a:r>
                <a:rPr lang="zh-CN" altLang="en-US" sz="1600" b="1">
                  <a:solidFill>
                    <a:srgbClr val="000000"/>
                  </a:solidFill>
                  <a:latin typeface="黑体" panose="02010609060101010101" pitchFamily="49" charset="-122"/>
                </a:rPr>
                <a:t>退付审批</a:t>
              </a:r>
            </a:p>
          </p:txBody>
        </p:sp>
        <p:sp>
          <p:nvSpPr>
            <p:cNvPr id="42010" name="Text Box 43">
              <a:extLst>
                <a:ext uri="{FF2B5EF4-FFF2-40B4-BE49-F238E27FC236}">
                  <a16:creationId xmlns:a16="http://schemas.microsoft.com/office/drawing/2014/main" id="{05323011-FDEE-4409-9500-EB410E36CBF7}"/>
                </a:ext>
              </a:extLst>
            </p:cNvPr>
            <p:cNvSpPr txBox="1">
              <a:spLocks noChangeArrowheads="1"/>
            </p:cNvSpPr>
            <p:nvPr/>
          </p:nvSpPr>
          <p:spPr bwMode="auto">
            <a:xfrm>
              <a:off x="3651" y="3339"/>
              <a:ext cx="95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spcBef>
                  <a:spcPct val="50000"/>
                </a:spcBef>
                <a:buClrTx/>
                <a:buSzTx/>
                <a:buFontTx/>
                <a:buNone/>
              </a:pPr>
              <a:r>
                <a:rPr lang="zh-CN" altLang="en-US" sz="1600" b="1">
                  <a:solidFill>
                    <a:srgbClr val="000000"/>
                  </a:solidFill>
                  <a:latin typeface="黑体" panose="02010609060101010101" pitchFamily="49" charset="-122"/>
                </a:rPr>
                <a:t>办理退款</a:t>
              </a:r>
            </a:p>
          </p:txBody>
        </p:sp>
      </p:grpSp>
      <p:sp>
        <p:nvSpPr>
          <p:cNvPr id="42001" name="矩形 31">
            <a:extLst>
              <a:ext uri="{FF2B5EF4-FFF2-40B4-BE49-F238E27FC236}">
                <a16:creationId xmlns:a16="http://schemas.microsoft.com/office/drawing/2014/main" id="{58A810F1-B188-45E2-B020-60E75D7DF122}"/>
              </a:ext>
            </a:extLst>
          </p:cNvPr>
          <p:cNvSpPr>
            <a:spLocks noChangeArrowheads="1"/>
          </p:cNvSpPr>
          <p:nvPr/>
        </p:nvSpPr>
        <p:spPr bwMode="auto">
          <a:xfrm>
            <a:off x="785813" y="0"/>
            <a:ext cx="43624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spcBef>
                <a:spcPct val="0"/>
              </a:spcBef>
              <a:buClrTx/>
              <a:buSzTx/>
              <a:buFontTx/>
              <a:buNone/>
            </a:pPr>
            <a:r>
              <a:rPr lang="zh-CN" altLang="en-US" sz="2800" b="1">
                <a:solidFill>
                  <a:srgbClr val="003399"/>
                </a:solidFill>
                <a:latin typeface="Arial" panose="020B0604020202020204" pitchFamily="34" charset="0"/>
              </a:rPr>
              <a:t>非税收入资金流出管理</a:t>
            </a:r>
          </a:p>
        </p:txBody>
      </p:sp>
      <p:sp>
        <p:nvSpPr>
          <p:cNvPr id="2" name="Text Box 33">
            <a:extLst>
              <a:ext uri="{FF2B5EF4-FFF2-40B4-BE49-F238E27FC236}">
                <a16:creationId xmlns:a16="http://schemas.microsoft.com/office/drawing/2014/main" id="{DFD7B285-CB34-432E-BADE-02B890D3C043}"/>
              </a:ext>
            </a:extLst>
          </p:cNvPr>
          <p:cNvSpPr txBox="1">
            <a:spLocks noChangeArrowheads="1"/>
          </p:cNvSpPr>
          <p:nvPr/>
        </p:nvSpPr>
        <p:spPr bwMode="auto">
          <a:xfrm>
            <a:off x="1116013" y="5516563"/>
            <a:ext cx="3024187" cy="5810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spcBef>
                <a:spcPct val="50000"/>
              </a:spcBef>
              <a:buClrTx/>
              <a:buSzTx/>
              <a:buFontTx/>
              <a:buNone/>
            </a:pPr>
            <a:r>
              <a:rPr lang="zh-CN" altLang="en-US" sz="1600" b="1">
                <a:solidFill>
                  <a:srgbClr val="000000"/>
                </a:solidFill>
                <a:latin typeface="黑体" panose="02010609060101010101" pitchFamily="49" charset="-122"/>
              </a:rPr>
              <a:t>依照规定确认为误征、多征的非税收入</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79891">
                                            <p:txEl>
                                              <p:pRg st="0" end="0"/>
                                            </p:txEl>
                                          </p:spTgt>
                                        </p:tgtEl>
                                        <p:attrNameLst>
                                          <p:attrName>style.visibility</p:attrName>
                                        </p:attrNameLst>
                                      </p:cBhvr>
                                      <p:to>
                                        <p:strVal val="visible"/>
                                      </p:to>
                                    </p:set>
                                    <p:animEffect transition="in" filter="wipe(left)">
                                      <p:cBhvr>
                                        <p:cTn id="7" dur="1000"/>
                                        <p:tgtEl>
                                          <p:spTgt spid="79891">
                                            <p:txEl>
                                              <p:pRg st="0" end="0"/>
                                            </p:txEl>
                                          </p:spTgt>
                                        </p:tgtEl>
                                      </p:cBhvr>
                                    </p:animEffect>
                                  </p:childTnLst>
                                </p:cTn>
                              </p:par>
                            </p:childTnLst>
                          </p:cTn>
                        </p:par>
                        <p:par>
                          <p:cTn id="8" fill="hold" nodeType="afterGroup">
                            <p:stCondLst>
                              <p:cond delay="1000"/>
                            </p:stCondLst>
                            <p:childTnLst>
                              <p:par>
                                <p:cTn id="9" presetID="5" presetClass="entr" presetSubtype="10" fill="hold" grpId="0" nodeType="afterEffect">
                                  <p:stCondLst>
                                    <p:cond delay="0"/>
                                  </p:stCondLst>
                                  <p:childTnLst>
                                    <p:set>
                                      <p:cBhvr>
                                        <p:cTn id="10" dur="1" fill="hold">
                                          <p:stCondLst>
                                            <p:cond delay="0"/>
                                          </p:stCondLst>
                                        </p:cTn>
                                        <p:tgtEl>
                                          <p:spTgt spid="79892"/>
                                        </p:tgtEl>
                                        <p:attrNameLst>
                                          <p:attrName>style.visibility</p:attrName>
                                        </p:attrNameLst>
                                      </p:cBhvr>
                                      <p:to>
                                        <p:strVal val="visible"/>
                                      </p:to>
                                    </p:set>
                                    <p:animEffect transition="in" filter="checkerboard(across)">
                                      <p:cBhvr>
                                        <p:cTn id="11" dur="2000"/>
                                        <p:tgtEl>
                                          <p:spTgt spid="79892"/>
                                        </p:tgtEl>
                                      </p:cBhvr>
                                    </p:animEffect>
                                  </p:childTnLst>
                                </p:cTn>
                              </p:par>
                            </p:childTnLst>
                          </p:cTn>
                        </p:par>
                        <p:par>
                          <p:cTn id="12" fill="hold" nodeType="afterGroup">
                            <p:stCondLst>
                              <p:cond delay="3000"/>
                            </p:stCondLst>
                            <p:childTnLst>
                              <p:par>
                                <p:cTn id="13" presetID="22" presetClass="entr" presetSubtype="4" fill="hold" nodeType="afterEffect">
                                  <p:stCondLst>
                                    <p:cond delay="0"/>
                                  </p:stCondLst>
                                  <p:childTnLst>
                                    <p:set>
                                      <p:cBhvr>
                                        <p:cTn id="14" dur="1" fill="hold">
                                          <p:stCondLst>
                                            <p:cond delay="0"/>
                                          </p:stCondLst>
                                        </p:cTn>
                                        <p:tgtEl>
                                          <p:spTgt spid="79893">
                                            <p:txEl>
                                              <p:pRg st="0" end="0"/>
                                            </p:txEl>
                                          </p:spTgt>
                                        </p:tgtEl>
                                        <p:attrNameLst>
                                          <p:attrName>style.visibility</p:attrName>
                                        </p:attrNameLst>
                                      </p:cBhvr>
                                      <p:to>
                                        <p:strVal val="visible"/>
                                      </p:to>
                                    </p:set>
                                    <p:animEffect transition="in" filter="wipe(down)">
                                      <p:cBhvr>
                                        <p:cTn id="15" dur="1000"/>
                                        <p:tgtEl>
                                          <p:spTgt spid="79893">
                                            <p:txEl>
                                              <p:pRg st="0" end="0"/>
                                            </p:txEl>
                                          </p:spTgt>
                                        </p:tgtEl>
                                      </p:cBhvr>
                                    </p:animEffect>
                                  </p:childTnLst>
                                </p:cTn>
                              </p:par>
                            </p:childTnLst>
                          </p:cTn>
                        </p:par>
                        <p:par>
                          <p:cTn id="16" fill="hold" nodeType="afterGroup">
                            <p:stCondLst>
                              <p:cond delay="4000"/>
                            </p:stCondLst>
                            <p:childTnLst>
                              <p:par>
                                <p:cTn id="17" presetID="2" presetClass="entr" presetSubtype="4" fill="hold" grpId="0" nodeType="afterEffect">
                                  <p:stCondLst>
                                    <p:cond delay="0"/>
                                  </p:stCondLst>
                                  <p:childTnLst>
                                    <p:set>
                                      <p:cBhvr>
                                        <p:cTn id="18" dur="1" fill="hold">
                                          <p:stCondLst>
                                            <p:cond delay="0"/>
                                          </p:stCondLst>
                                        </p:cTn>
                                        <p:tgtEl>
                                          <p:spTgt spid="79901"/>
                                        </p:tgtEl>
                                        <p:attrNameLst>
                                          <p:attrName>style.visibility</p:attrName>
                                        </p:attrNameLst>
                                      </p:cBhvr>
                                      <p:to>
                                        <p:strVal val="visible"/>
                                      </p:to>
                                    </p:set>
                                    <p:anim calcmode="lin" valueType="num">
                                      <p:cBhvr additive="base">
                                        <p:cTn id="19" dur="1000" fill="hold"/>
                                        <p:tgtEl>
                                          <p:spTgt spid="79901"/>
                                        </p:tgtEl>
                                        <p:attrNameLst>
                                          <p:attrName>ppt_x</p:attrName>
                                        </p:attrNameLst>
                                      </p:cBhvr>
                                      <p:tavLst>
                                        <p:tav tm="0">
                                          <p:val>
                                            <p:strVal val="#ppt_x"/>
                                          </p:val>
                                        </p:tav>
                                        <p:tav tm="100000">
                                          <p:val>
                                            <p:strVal val="#ppt_x"/>
                                          </p:val>
                                        </p:tav>
                                      </p:tavLst>
                                    </p:anim>
                                    <p:anim calcmode="lin" valueType="num">
                                      <p:cBhvr additive="base">
                                        <p:cTn id="20" dur="1000" fill="hold"/>
                                        <p:tgtEl>
                                          <p:spTgt spid="79901"/>
                                        </p:tgtEl>
                                        <p:attrNameLst>
                                          <p:attrName>ppt_y</p:attrName>
                                        </p:attrNameLst>
                                      </p:cBhvr>
                                      <p:tavLst>
                                        <p:tav tm="0">
                                          <p:val>
                                            <p:strVal val="1+#ppt_h/2"/>
                                          </p:val>
                                        </p:tav>
                                        <p:tav tm="100000">
                                          <p:val>
                                            <p:strVal val="#ppt_y"/>
                                          </p:val>
                                        </p:tav>
                                      </p:tavLst>
                                    </p:anim>
                                  </p:childTnLst>
                                </p:cTn>
                              </p:par>
                            </p:childTnLst>
                          </p:cTn>
                        </p:par>
                        <p:par>
                          <p:cTn id="21" fill="hold" nodeType="afterGroup">
                            <p:stCondLst>
                              <p:cond delay="5000"/>
                            </p:stCondLst>
                            <p:childTnLst>
                              <p:par>
                                <p:cTn id="22" presetID="2" presetClass="entr" presetSubtype="4" fill="hold" grpId="0" nodeType="afterEffect">
                                  <p:stCondLst>
                                    <p:cond delay="0"/>
                                  </p:stCondLst>
                                  <p:childTnLst>
                                    <p:set>
                                      <p:cBhvr>
                                        <p:cTn id="23" dur="1" fill="hold">
                                          <p:stCondLst>
                                            <p:cond delay="0"/>
                                          </p:stCondLst>
                                        </p:cTn>
                                        <p:tgtEl>
                                          <p:spTgt spid="79902"/>
                                        </p:tgtEl>
                                        <p:attrNameLst>
                                          <p:attrName>style.visibility</p:attrName>
                                        </p:attrNameLst>
                                      </p:cBhvr>
                                      <p:to>
                                        <p:strVal val="visible"/>
                                      </p:to>
                                    </p:set>
                                    <p:anim calcmode="lin" valueType="num">
                                      <p:cBhvr additive="base">
                                        <p:cTn id="24" dur="1000" fill="hold"/>
                                        <p:tgtEl>
                                          <p:spTgt spid="79902"/>
                                        </p:tgtEl>
                                        <p:attrNameLst>
                                          <p:attrName>ppt_x</p:attrName>
                                        </p:attrNameLst>
                                      </p:cBhvr>
                                      <p:tavLst>
                                        <p:tav tm="0">
                                          <p:val>
                                            <p:strVal val="#ppt_x"/>
                                          </p:val>
                                        </p:tav>
                                        <p:tav tm="100000">
                                          <p:val>
                                            <p:strVal val="#ppt_x"/>
                                          </p:val>
                                        </p:tav>
                                      </p:tavLst>
                                    </p:anim>
                                    <p:anim calcmode="lin" valueType="num">
                                      <p:cBhvr additive="base">
                                        <p:cTn id="25" dur="1000" fill="hold"/>
                                        <p:tgtEl>
                                          <p:spTgt spid="79902"/>
                                        </p:tgtEl>
                                        <p:attrNameLst>
                                          <p:attrName>ppt_y</p:attrName>
                                        </p:attrNameLst>
                                      </p:cBhvr>
                                      <p:tavLst>
                                        <p:tav tm="0">
                                          <p:val>
                                            <p:strVal val="1+#ppt_h/2"/>
                                          </p:val>
                                        </p:tav>
                                        <p:tav tm="100000">
                                          <p:val>
                                            <p:strVal val="#ppt_y"/>
                                          </p:val>
                                        </p:tav>
                                      </p:tavLst>
                                    </p:anim>
                                  </p:childTnLst>
                                </p:cTn>
                              </p:par>
                            </p:childTnLst>
                          </p:cTn>
                        </p:par>
                        <p:par>
                          <p:cTn id="26" fill="hold" nodeType="afterGroup">
                            <p:stCondLst>
                              <p:cond delay="6000"/>
                            </p:stCondLst>
                            <p:childTnLst>
                              <p:par>
                                <p:cTn id="27" presetID="2" presetClass="entr" presetSubtype="4" fill="hold" grpId="0" nodeType="afterEffect">
                                  <p:stCondLst>
                                    <p:cond delay="0"/>
                                  </p:stCondLst>
                                  <p:childTnLst>
                                    <p:set>
                                      <p:cBhvr>
                                        <p:cTn id="28" dur="1" fill="hold">
                                          <p:stCondLst>
                                            <p:cond delay="0"/>
                                          </p:stCondLst>
                                        </p:cTn>
                                        <p:tgtEl>
                                          <p:spTgt spid="79903"/>
                                        </p:tgtEl>
                                        <p:attrNameLst>
                                          <p:attrName>style.visibility</p:attrName>
                                        </p:attrNameLst>
                                      </p:cBhvr>
                                      <p:to>
                                        <p:strVal val="visible"/>
                                      </p:to>
                                    </p:set>
                                    <p:anim calcmode="lin" valueType="num">
                                      <p:cBhvr additive="base">
                                        <p:cTn id="29" dur="1000" fill="hold"/>
                                        <p:tgtEl>
                                          <p:spTgt spid="79903"/>
                                        </p:tgtEl>
                                        <p:attrNameLst>
                                          <p:attrName>ppt_x</p:attrName>
                                        </p:attrNameLst>
                                      </p:cBhvr>
                                      <p:tavLst>
                                        <p:tav tm="0">
                                          <p:val>
                                            <p:strVal val="#ppt_x"/>
                                          </p:val>
                                        </p:tav>
                                        <p:tav tm="100000">
                                          <p:val>
                                            <p:strVal val="#ppt_x"/>
                                          </p:val>
                                        </p:tav>
                                      </p:tavLst>
                                    </p:anim>
                                    <p:anim calcmode="lin" valueType="num">
                                      <p:cBhvr additive="base">
                                        <p:cTn id="30" dur="1000" fill="hold"/>
                                        <p:tgtEl>
                                          <p:spTgt spid="79903"/>
                                        </p:tgtEl>
                                        <p:attrNameLst>
                                          <p:attrName>ppt_y</p:attrName>
                                        </p:attrNameLst>
                                      </p:cBhvr>
                                      <p:tavLst>
                                        <p:tav tm="0">
                                          <p:val>
                                            <p:strVal val="1+#ppt_h/2"/>
                                          </p:val>
                                        </p:tav>
                                        <p:tav tm="100000">
                                          <p:val>
                                            <p:strVal val="#ppt_y"/>
                                          </p:val>
                                        </p:tav>
                                      </p:tavLst>
                                    </p:anim>
                                  </p:childTnLst>
                                </p:cTn>
                              </p:par>
                            </p:childTnLst>
                          </p:cTn>
                        </p:par>
                        <p:par>
                          <p:cTn id="31" fill="hold" nodeType="afterGroup">
                            <p:stCondLst>
                              <p:cond delay="7000"/>
                            </p:stCondLst>
                            <p:childTnLst>
                              <p:par>
                                <p:cTn id="32" presetID="2" presetClass="entr" presetSubtype="4" fill="hold" grpId="0" nodeType="afterEffect">
                                  <p:stCondLst>
                                    <p:cond delay="0"/>
                                  </p:stCondLst>
                                  <p:childTnLst>
                                    <p:set>
                                      <p:cBhvr>
                                        <p:cTn id="33" dur="1" fill="hold">
                                          <p:stCondLst>
                                            <p:cond delay="0"/>
                                          </p:stCondLst>
                                        </p:cTn>
                                        <p:tgtEl>
                                          <p:spTgt spid="79904"/>
                                        </p:tgtEl>
                                        <p:attrNameLst>
                                          <p:attrName>style.visibility</p:attrName>
                                        </p:attrNameLst>
                                      </p:cBhvr>
                                      <p:to>
                                        <p:strVal val="visible"/>
                                      </p:to>
                                    </p:set>
                                    <p:anim calcmode="lin" valueType="num">
                                      <p:cBhvr additive="base">
                                        <p:cTn id="34" dur="1000" fill="hold"/>
                                        <p:tgtEl>
                                          <p:spTgt spid="79904"/>
                                        </p:tgtEl>
                                        <p:attrNameLst>
                                          <p:attrName>ppt_x</p:attrName>
                                        </p:attrNameLst>
                                      </p:cBhvr>
                                      <p:tavLst>
                                        <p:tav tm="0">
                                          <p:val>
                                            <p:strVal val="#ppt_x"/>
                                          </p:val>
                                        </p:tav>
                                        <p:tav tm="100000">
                                          <p:val>
                                            <p:strVal val="#ppt_x"/>
                                          </p:val>
                                        </p:tav>
                                      </p:tavLst>
                                    </p:anim>
                                    <p:anim calcmode="lin" valueType="num">
                                      <p:cBhvr additive="base">
                                        <p:cTn id="35" dur="1000" fill="hold"/>
                                        <p:tgtEl>
                                          <p:spTgt spid="79904"/>
                                        </p:tgtEl>
                                        <p:attrNameLst>
                                          <p:attrName>ppt_y</p:attrName>
                                        </p:attrNameLst>
                                      </p:cBhvr>
                                      <p:tavLst>
                                        <p:tav tm="0">
                                          <p:val>
                                            <p:strVal val="1+#ppt_h/2"/>
                                          </p:val>
                                        </p:tav>
                                        <p:tav tm="100000">
                                          <p:val>
                                            <p:strVal val="#ppt_y"/>
                                          </p:val>
                                        </p:tav>
                                      </p:tavLst>
                                    </p:anim>
                                  </p:childTnLst>
                                </p:cTn>
                              </p:par>
                            </p:childTnLst>
                          </p:cTn>
                        </p:par>
                        <p:par>
                          <p:cTn id="36" fill="hold" nodeType="afterGroup">
                            <p:stCondLst>
                              <p:cond delay="8000"/>
                            </p:stCondLst>
                            <p:childTnLst>
                              <p:par>
                                <p:cTn id="37" presetID="2" presetClass="entr" presetSubtype="4" fill="hold" grpId="0" nodeType="afterEffect">
                                  <p:stCondLst>
                                    <p:cond delay="0"/>
                                  </p:stCondLst>
                                  <p:childTnLst>
                                    <p:set>
                                      <p:cBhvr>
                                        <p:cTn id="38" dur="1" fill="hold">
                                          <p:stCondLst>
                                            <p:cond delay="0"/>
                                          </p:stCondLst>
                                        </p:cTn>
                                        <p:tgtEl>
                                          <p:spTgt spid="79905"/>
                                        </p:tgtEl>
                                        <p:attrNameLst>
                                          <p:attrName>style.visibility</p:attrName>
                                        </p:attrNameLst>
                                      </p:cBhvr>
                                      <p:to>
                                        <p:strVal val="visible"/>
                                      </p:to>
                                    </p:set>
                                    <p:anim calcmode="lin" valueType="num">
                                      <p:cBhvr additive="base">
                                        <p:cTn id="39" dur="1000" fill="hold"/>
                                        <p:tgtEl>
                                          <p:spTgt spid="79905"/>
                                        </p:tgtEl>
                                        <p:attrNameLst>
                                          <p:attrName>ppt_x</p:attrName>
                                        </p:attrNameLst>
                                      </p:cBhvr>
                                      <p:tavLst>
                                        <p:tav tm="0">
                                          <p:val>
                                            <p:strVal val="#ppt_x"/>
                                          </p:val>
                                        </p:tav>
                                        <p:tav tm="100000">
                                          <p:val>
                                            <p:strVal val="#ppt_x"/>
                                          </p:val>
                                        </p:tav>
                                      </p:tavLst>
                                    </p:anim>
                                    <p:anim calcmode="lin" valueType="num">
                                      <p:cBhvr additive="base">
                                        <p:cTn id="40" dur="1000" fill="hold"/>
                                        <p:tgtEl>
                                          <p:spTgt spid="79905"/>
                                        </p:tgtEl>
                                        <p:attrNameLst>
                                          <p:attrName>ppt_y</p:attrName>
                                        </p:attrNameLst>
                                      </p:cBhvr>
                                      <p:tavLst>
                                        <p:tav tm="0">
                                          <p:val>
                                            <p:strVal val="1+#ppt_h/2"/>
                                          </p:val>
                                        </p:tav>
                                        <p:tav tm="100000">
                                          <p:val>
                                            <p:strVal val="#ppt_y"/>
                                          </p:val>
                                        </p:tav>
                                      </p:tavLst>
                                    </p:anim>
                                  </p:childTnLst>
                                </p:cTn>
                              </p:par>
                            </p:childTnLst>
                          </p:cTn>
                        </p:par>
                        <p:par>
                          <p:cTn id="41" fill="hold" nodeType="afterGroup">
                            <p:stCondLst>
                              <p:cond delay="9000"/>
                            </p:stCondLst>
                            <p:childTnLst>
                              <p:par>
                                <p:cTn id="42" presetID="2" presetClass="entr" presetSubtype="4" fill="hold" grpId="0" nodeType="afterEffect">
                                  <p:stCondLst>
                                    <p:cond delay="0"/>
                                  </p:stCondLst>
                                  <p:childTnLst>
                                    <p:set>
                                      <p:cBhvr>
                                        <p:cTn id="43" dur="1" fill="hold">
                                          <p:stCondLst>
                                            <p:cond delay="0"/>
                                          </p:stCondLst>
                                        </p:cTn>
                                        <p:tgtEl>
                                          <p:spTgt spid="2"/>
                                        </p:tgtEl>
                                        <p:attrNameLst>
                                          <p:attrName>style.visibility</p:attrName>
                                        </p:attrNameLst>
                                      </p:cBhvr>
                                      <p:to>
                                        <p:strVal val="visible"/>
                                      </p:to>
                                    </p:set>
                                    <p:anim calcmode="lin" valueType="num">
                                      <p:cBhvr additive="base">
                                        <p:cTn id="44" dur="1000" fill="hold"/>
                                        <p:tgtEl>
                                          <p:spTgt spid="2"/>
                                        </p:tgtEl>
                                        <p:attrNameLst>
                                          <p:attrName>ppt_x</p:attrName>
                                        </p:attrNameLst>
                                      </p:cBhvr>
                                      <p:tavLst>
                                        <p:tav tm="0">
                                          <p:val>
                                            <p:strVal val="#ppt_x"/>
                                          </p:val>
                                        </p:tav>
                                        <p:tav tm="100000">
                                          <p:val>
                                            <p:strVal val="#ppt_x"/>
                                          </p:val>
                                        </p:tav>
                                      </p:tavLst>
                                    </p:anim>
                                    <p:anim calcmode="lin" valueType="num">
                                      <p:cBhvr additive="base">
                                        <p:cTn id="45" dur="1000" fill="hold"/>
                                        <p:tgtEl>
                                          <p:spTgt spid="2"/>
                                        </p:tgtEl>
                                        <p:attrNameLst>
                                          <p:attrName>ppt_y</p:attrName>
                                        </p:attrNameLst>
                                      </p:cBhvr>
                                      <p:tavLst>
                                        <p:tav tm="0">
                                          <p:val>
                                            <p:strVal val="1+#ppt_h/2"/>
                                          </p:val>
                                        </p:tav>
                                        <p:tav tm="100000">
                                          <p:val>
                                            <p:strVal val="#ppt_y"/>
                                          </p:val>
                                        </p:tav>
                                      </p:tavLst>
                                    </p:anim>
                                  </p:childTnLst>
                                </p:cTn>
                              </p:par>
                            </p:childTnLst>
                          </p:cTn>
                        </p:par>
                        <p:par>
                          <p:cTn id="46" fill="hold" nodeType="afterGroup">
                            <p:stCondLst>
                              <p:cond delay="10000"/>
                            </p:stCondLst>
                            <p:childTnLst>
                              <p:par>
                                <p:cTn id="47" presetID="22" presetClass="entr" presetSubtype="4" fill="hold" nodeType="afterEffect">
                                  <p:stCondLst>
                                    <p:cond delay="0"/>
                                  </p:stCondLst>
                                  <p:childTnLst>
                                    <p:set>
                                      <p:cBhvr>
                                        <p:cTn id="48" dur="1" fill="hold">
                                          <p:stCondLst>
                                            <p:cond delay="0"/>
                                          </p:stCondLst>
                                        </p:cTn>
                                        <p:tgtEl>
                                          <p:spTgt spid="79899">
                                            <p:txEl>
                                              <p:pRg st="0" end="0"/>
                                            </p:txEl>
                                          </p:spTgt>
                                        </p:tgtEl>
                                        <p:attrNameLst>
                                          <p:attrName>style.visibility</p:attrName>
                                        </p:attrNameLst>
                                      </p:cBhvr>
                                      <p:to>
                                        <p:strVal val="visible"/>
                                      </p:to>
                                    </p:set>
                                    <p:animEffect transition="in" filter="wipe(down)">
                                      <p:cBhvr>
                                        <p:cTn id="49" dur="1000"/>
                                        <p:tgtEl>
                                          <p:spTgt spid="79899">
                                            <p:txEl>
                                              <p:pRg st="0" end="0"/>
                                            </p:txEl>
                                          </p:spTgt>
                                        </p:tgtEl>
                                      </p:cBhvr>
                                    </p:animEffect>
                                  </p:childTnLst>
                                </p:cTn>
                              </p:par>
                            </p:childTnLst>
                          </p:cTn>
                        </p:par>
                        <p:par>
                          <p:cTn id="50" fill="hold" nodeType="afterGroup">
                            <p:stCondLst>
                              <p:cond delay="11000"/>
                            </p:stCondLst>
                            <p:childTnLst>
                              <p:par>
                                <p:cTn id="51" presetID="22" presetClass="entr" presetSubtype="1"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wipe(up)">
                                      <p:cBhvr>
                                        <p:cTn id="53" dur="5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92" grpId="0" animBg="1"/>
      <p:bldP spid="79901" grpId="0" animBg="1"/>
      <p:bldP spid="79902" grpId="0" animBg="1"/>
      <p:bldP spid="79903" grpId="0" animBg="1"/>
      <p:bldP spid="79904" grpId="0" animBg="1"/>
      <p:bldP spid="79905" grpId="0" animBg="1"/>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页脚占位符 3">
            <a:extLst>
              <a:ext uri="{FF2B5EF4-FFF2-40B4-BE49-F238E27FC236}">
                <a16:creationId xmlns:a16="http://schemas.microsoft.com/office/drawing/2014/main" id="{1F776E2F-48B7-46C0-837F-A73CBFA005D1}"/>
              </a:ext>
            </a:extLst>
          </p:cNvPr>
          <p:cNvSpPr>
            <a:spLocks noGrp="1"/>
          </p:cNvSpPr>
          <p:nvPr>
            <p:ph type="ftr" sz="quarter" idx="4294967295"/>
          </p:nvPr>
        </p:nvSpPr>
        <p:spPr bwMode="auto">
          <a:xfrm>
            <a:off x="1125538" y="1484313"/>
            <a:ext cx="4137025" cy="3603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spcBef>
                <a:spcPct val="0"/>
              </a:spcBef>
              <a:buClrTx/>
              <a:buSzTx/>
              <a:buFontTx/>
              <a:buNone/>
            </a:pPr>
            <a:r>
              <a:rPr lang="zh-CN" altLang="en-US" sz="2800">
                <a:latin typeface="黑体" panose="02010609060101010101" pitchFamily="49" charset="-122"/>
              </a:rPr>
              <a:t>何谓非税收入收缴管理？</a:t>
            </a:r>
            <a:endParaRPr lang="en-US" altLang="zh-CN" sz="2800">
              <a:latin typeface="黑体" panose="02010609060101010101" pitchFamily="49" charset="-122"/>
            </a:endParaRPr>
          </a:p>
        </p:txBody>
      </p:sp>
      <p:sp>
        <p:nvSpPr>
          <p:cNvPr id="17411" name="Rectangle 2">
            <a:extLst>
              <a:ext uri="{FF2B5EF4-FFF2-40B4-BE49-F238E27FC236}">
                <a16:creationId xmlns:a16="http://schemas.microsoft.com/office/drawing/2014/main" id="{2049B659-B0A9-4E55-B78A-230AD288F666}"/>
              </a:ext>
            </a:extLst>
          </p:cNvPr>
          <p:cNvSpPr>
            <a:spLocks noGrp="1" noChangeArrowheads="1"/>
          </p:cNvSpPr>
          <p:nvPr>
            <p:ph type="title"/>
          </p:nvPr>
        </p:nvSpPr>
        <p:spPr>
          <a:xfrm>
            <a:off x="385763" y="115888"/>
            <a:ext cx="8229600" cy="1143000"/>
          </a:xfrm>
        </p:spPr>
        <p:txBody>
          <a:bodyPr/>
          <a:lstStyle/>
          <a:p>
            <a:pPr eaLnBrk="1" hangingPunct="1"/>
            <a:r>
              <a:rPr lang="zh-CN" altLang="en-US" sz="4000"/>
              <a:t>第一节 非税收入收缴管理</a:t>
            </a:r>
            <a:endParaRPr lang="en-US" altLang="zh-CN" sz="4000">
              <a:ea typeface="宋体" panose="02010600030101010101" pitchFamily="2" charset="-122"/>
            </a:endParaRPr>
          </a:p>
        </p:txBody>
      </p:sp>
      <p:sp>
        <p:nvSpPr>
          <p:cNvPr id="17412" name="AutoShape 3">
            <a:extLst>
              <a:ext uri="{FF2B5EF4-FFF2-40B4-BE49-F238E27FC236}">
                <a16:creationId xmlns:a16="http://schemas.microsoft.com/office/drawing/2014/main" id="{CDDAD7B1-92CB-439F-A6E0-6A0C0008CC79}"/>
              </a:ext>
            </a:extLst>
          </p:cNvPr>
          <p:cNvSpPr>
            <a:spLocks noChangeArrowheads="1"/>
          </p:cNvSpPr>
          <p:nvPr/>
        </p:nvSpPr>
        <p:spPr bwMode="auto">
          <a:xfrm>
            <a:off x="6281738" y="4084638"/>
            <a:ext cx="1387475" cy="2087562"/>
          </a:xfrm>
          <a:prstGeom prst="roundRect">
            <a:avLst>
              <a:gd name="adj" fmla="val 13745"/>
            </a:avLst>
          </a:prstGeom>
          <a:noFill/>
          <a:ln w="38100">
            <a:solidFill>
              <a:schemeClr val="tx1"/>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spcBef>
                <a:spcPct val="0"/>
              </a:spcBef>
              <a:buClrTx/>
              <a:buSzTx/>
              <a:buFontTx/>
              <a:buNone/>
            </a:pPr>
            <a:endParaRPr lang="zh-CN" altLang="en-US" sz="1800">
              <a:latin typeface="Arial" panose="020B0604020202020204" pitchFamily="34" charset="0"/>
              <a:ea typeface="宋体" panose="02010600030101010101" pitchFamily="2" charset="-122"/>
            </a:endParaRPr>
          </a:p>
        </p:txBody>
      </p:sp>
      <p:sp>
        <p:nvSpPr>
          <p:cNvPr id="17413" name="AutoShape 4">
            <a:extLst>
              <a:ext uri="{FF2B5EF4-FFF2-40B4-BE49-F238E27FC236}">
                <a16:creationId xmlns:a16="http://schemas.microsoft.com/office/drawing/2014/main" id="{66FC0F23-E794-4BB7-AD38-2C3A33F4770D}"/>
              </a:ext>
            </a:extLst>
          </p:cNvPr>
          <p:cNvSpPr>
            <a:spLocks noChangeArrowheads="1"/>
          </p:cNvSpPr>
          <p:nvPr/>
        </p:nvSpPr>
        <p:spPr bwMode="auto">
          <a:xfrm>
            <a:off x="4703763" y="4084638"/>
            <a:ext cx="1363662" cy="2087562"/>
          </a:xfrm>
          <a:prstGeom prst="roundRect">
            <a:avLst>
              <a:gd name="adj" fmla="val 13745"/>
            </a:avLst>
          </a:prstGeom>
          <a:noFill/>
          <a:ln w="38100">
            <a:solidFill>
              <a:schemeClr val="tx1"/>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spcBef>
                <a:spcPct val="0"/>
              </a:spcBef>
              <a:buClrTx/>
              <a:buSzTx/>
              <a:buFontTx/>
              <a:buNone/>
            </a:pPr>
            <a:endParaRPr lang="zh-CN" altLang="en-US" sz="1800">
              <a:latin typeface="Arial" panose="020B0604020202020204" pitchFamily="34" charset="0"/>
              <a:ea typeface="宋体" panose="02010600030101010101" pitchFamily="2" charset="-122"/>
            </a:endParaRPr>
          </a:p>
        </p:txBody>
      </p:sp>
      <p:sp>
        <p:nvSpPr>
          <p:cNvPr id="17414" name="AutoShape 5">
            <a:extLst>
              <a:ext uri="{FF2B5EF4-FFF2-40B4-BE49-F238E27FC236}">
                <a16:creationId xmlns:a16="http://schemas.microsoft.com/office/drawing/2014/main" id="{081D5A68-7B4D-49DE-B725-2CE4BCB90C18}"/>
              </a:ext>
            </a:extLst>
          </p:cNvPr>
          <p:cNvSpPr>
            <a:spLocks noChangeArrowheads="1"/>
          </p:cNvSpPr>
          <p:nvPr/>
        </p:nvSpPr>
        <p:spPr bwMode="auto">
          <a:xfrm>
            <a:off x="2987675" y="4084638"/>
            <a:ext cx="1379538" cy="2087562"/>
          </a:xfrm>
          <a:prstGeom prst="roundRect">
            <a:avLst>
              <a:gd name="adj" fmla="val 13745"/>
            </a:avLst>
          </a:prstGeom>
          <a:noFill/>
          <a:ln w="38100">
            <a:solidFill>
              <a:schemeClr val="tx1"/>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spcBef>
                <a:spcPct val="0"/>
              </a:spcBef>
              <a:buClrTx/>
              <a:buSzTx/>
              <a:buFontTx/>
              <a:buNone/>
            </a:pPr>
            <a:endParaRPr lang="zh-CN" altLang="en-US" sz="1800">
              <a:latin typeface="Arial" panose="020B0604020202020204" pitchFamily="34" charset="0"/>
              <a:ea typeface="宋体" panose="02010600030101010101" pitchFamily="2" charset="-122"/>
            </a:endParaRPr>
          </a:p>
        </p:txBody>
      </p:sp>
      <p:sp>
        <p:nvSpPr>
          <p:cNvPr id="17415" name="AutoShape 6">
            <a:extLst>
              <a:ext uri="{FF2B5EF4-FFF2-40B4-BE49-F238E27FC236}">
                <a16:creationId xmlns:a16="http://schemas.microsoft.com/office/drawing/2014/main" id="{D4D340E7-ECC4-4C51-96FB-AE20810F3B98}"/>
              </a:ext>
            </a:extLst>
          </p:cNvPr>
          <p:cNvSpPr>
            <a:spLocks noChangeArrowheads="1"/>
          </p:cNvSpPr>
          <p:nvPr/>
        </p:nvSpPr>
        <p:spPr bwMode="auto">
          <a:xfrm>
            <a:off x="1331913" y="4084638"/>
            <a:ext cx="1355725" cy="2087562"/>
          </a:xfrm>
          <a:prstGeom prst="roundRect">
            <a:avLst>
              <a:gd name="adj" fmla="val 13745"/>
            </a:avLst>
          </a:prstGeom>
          <a:noFill/>
          <a:ln w="38100">
            <a:solidFill>
              <a:schemeClr val="tx1"/>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spcBef>
                <a:spcPct val="0"/>
              </a:spcBef>
              <a:buClrTx/>
              <a:buSzTx/>
              <a:buFontTx/>
              <a:buNone/>
            </a:pPr>
            <a:endParaRPr lang="zh-CN" altLang="en-US" sz="1800">
              <a:latin typeface="Arial" panose="020B0604020202020204" pitchFamily="34" charset="0"/>
              <a:ea typeface="宋体" panose="02010600030101010101" pitchFamily="2" charset="-122"/>
            </a:endParaRPr>
          </a:p>
        </p:txBody>
      </p:sp>
      <p:grpSp>
        <p:nvGrpSpPr>
          <p:cNvPr id="17416" name="Group 7">
            <a:extLst>
              <a:ext uri="{FF2B5EF4-FFF2-40B4-BE49-F238E27FC236}">
                <a16:creationId xmlns:a16="http://schemas.microsoft.com/office/drawing/2014/main" id="{B55ABEBF-39BF-43D8-AEFA-54898870F1D9}"/>
              </a:ext>
            </a:extLst>
          </p:cNvPr>
          <p:cNvGrpSpPr>
            <a:grpSpLocks/>
          </p:cNvGrpSpPr>
          <p:nvPr/>
        </p:nvGrpSpPr>
        <p:grpSpPr bwMode="auto">
          <a:xfrm>
            <a:off x="1371600" y="2579688"/>
            <a:ext cx="5895975" cy="936625"/>
            <a:chOff x="624" y="1152"/>
            <a:chExt cx="4080" cy="720"/>
          </a:xfrm>
        </p:grpSpPr>
        <p:sp>
          <p:nvSpPr>
            <p:cNvPr id="81928" name="Rectangle 8">
              <a:extLst>
                <a:ext uri="{FF2B5EF4-FFF2-40B4-BE49-F238E27FC236}">
                  <a16:creationId xmlns:a16="http://schemas.microsoft.com/office/drawing/2014/main" id="{9D84657F-8BDC-4B87-8C19-D5946D6945CC}"/>
                </a:ext>
              </a:extLst>
            </p:cNvPr>
            <p:cNvSpPr>
              <a:spLocks noChangeArrowheads="1"/>
            </p:cNvSpPr>
            <p:nvPr/>
          </p:nvSpPr>
          <p:spPr bwMode="gray">
            <a:xfrm rot="3419336">
              <a:off x="624" y="1200"/>
              <a:ext cx="672" cy="672"/>
            </a:xfrm>
            <a:prstGeom prst="rect">
              <a:avLst/>
            </a:prstGeom>
            <a:gradFill rotWithShape="1">
              <a:gsLst>
                <a:gs pos="0">
                  <a:schemeClr val="hlink"/>
                </a:gs>
                <a:gs pos="100000">
                  <a:schemeClr val="hlink">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887400" prstMaterial="legacyMatte">
              <a:bevelT w="13500" h="13500" prst="angle"/>
              <a:bevelB w="13500" h="13500" prst="angle"/>
              <a:extrusionClr>
                <a:schemeClr val="hlink"/>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defRPr/>
              </a:pPr>
              <a:endParaRPr lang="zh-CN" altLang="en-US">
                <a:latin typeface="Arial" charset="0"/>
                <a:ea typeface="宋体" charset="-122"/>
              </a:endParaRPr>
            </a:p>
          </p:txBody>
        </p:sp>
        <p:grpSp>
          <p:nvGrpSpPr>
            <p:cNvPr id="17426" name="Group 9">
              <a:extLst>
                <a:ext uri="{FF2B5EF4-FFF2-40B4-BE49-F238E27FC236}">
                  <a16:creationId xmlns:a16="http://schemas.microsoft.com/office/drawing/2014/main" id="{A40D4874-0BFA-43D3-879B-4E57C11BE12E}"/>
                </a:ext>
              </a:extLst>
            </p:cNvPr>
            <p:cNvGrpSpPr>
              <a:grpSpLocks/>
            </p:cNvGrpSpPr>
            <p:nvPr/>
          </p:nvGrpSpPr>
          <p:grpSpPr bwMode="auto">
            <a:xfrm>
              <a:off x="1296" y="1296"/>
              <a:ext cx="624" cy="96"/>
              <a:chOff x="2003" y="3439"/>
              <a:chExt cx="468" cy="244"/>
            </a:xfrm>
          </p:grpSpPr>
          <p:sp>
            <p:nvSpPr>
              <p:cNvPr id="17440" name="Oval 10">
                <a:extLst>
                  <a:ext uri="{FF2B5EF4-FFF2-40B4-BE49-F238E27FC236}">
                    <a16:creationId xmlns:a16="http://schemas.microsoft.com/office/drawing/2014/main" id="{BD111242-3D07-447D-AE9F-E4BEB7A49AF2}"/>
                  </a:ext>
                </a:extLst>
              </p:cNvPr>
              <p:cNvSpPr>
                <a:spLocks noChangeArrowheads="1"/>
              </p:cNvSpPr>
              <p:nvPr/>
            </p:nvSpPr>
            <p:spPr bwMode="gray">
              <a:xfrm>
                <a:off x="2003" y="3439"/>
                <a:ext cx="79" cy="242"/>
              </a:xfrm>
              <a:prstGeom prst="ellipse">
                <a:avLst/>
              </a:prstGeom>
              <a:gradFill rotWithShape="0">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spcBef>
                    <a:spcPct val="0"/>
                  </a:spcBef>
                  <a:buClrTx/>
                  <a:buSzTx/>
                  <a:buFontTx/>
                  <a:buNone/>
                </a:pPr>
                <a:endParaRPr lang="zh-CN" altLang="en-US" sz="1800">
                  <a:latin typeface="Arial" panose="020B0604020202020204" pitchFamily="34" charset="0"/>
                  <a:ea typeface="宋体" panose="02010600030101010101" pitchFamily="2" charset="-122"/>
                </a:endParaRPr>
              </a:p>
            </p:txBody>
          </p:sp>
          <p:sp>
            <p:nvSpPr>
              <p:cNvPr id="17441" name="Rectangle 11">
                <a:extLst>
                  <a:ext uri="{FF2B5EF4-FFF2-40B4-BE49-F238E27FC236}">
                    <a16:creationId xmlns:a16="http://schemas.microsoft.com/office/drawing/2014/main" id="{7578760D-7D14-4E4F-BDEF-030752705385}"/>
                  </a:ext>
                </a:extLst>
              </p:cNvPr>
              <p:cNvSpPr>
                <a:spLocks noChangeArrowheads="1"/>
              </p:cNvSpPr>
              <p:nvPr/>
            </p:nvSpPr>
            <p:spPr bwMode="gray">
              <a:xfrm>
                <a:off x="2048" y="3441"/>
                <a:ext cx="388" cy="242"/>
              </a:xfrm>
              <a:prstGeom prst="rect">
                <a:avLst/>
              </a:prstGeom>
              <a:gradFill rotWithShape="0">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spcBef>
                    <a:spcPct val="0"/>
                  </a:spcBef>
                  <a:buClrTx/>
                  <a:buSzTx/>
                  <a:buFontTx/>
                  <a:buNone/>
                </a:pPr>
                <a:endParaRPr lang="zh-CN" altLang="en-US" sz="1800">
                  <a:latin typeface="Arial" panose="020B0604020202020204" pitchFamily="34" charset="0"/>
                  <a:ea typeface="宋体" panose="02010600030101010101" pitchFamily="2" charset="-122"/>
                </a:endParaRPr>
              </a:p>
            </p:txBody>
          </p:sp>
          <p:sp>
            <p:nvSpPr>
              <p:cNvPr id="81932" name="Oval 12">
                <a:extLst>
                  <a:ext uri="{FF2B5EF4-FFF2-40B4-BE49-F238E27FC236}">
                    <a16:creationId xmlns:a16="http://schemas.microsoft.com/office/drawing/2014/main" id="{3C8E84BF-2CC9-4E42-9C75-E2E4A1704777}"/>
                  </a:ext>
                </a:extLst>
              </p:cNvPr>
              <p:cNvSpPr>
                <a:spLocks noChangeArrowheads="1"/>
              </p:cNvSpPr>
              <p:nvPr/>
            </p:nvSpPr>
            <p:spPr bwMode="gray">
              <a:xfrm>
                <a:off x="2400" y="3442"/>
                <a:ext cx="71" cy="236"/>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127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a:latin typeface="Arial" charset="0"/>
                  <a:ea typeface="宋体" charset="-122"/>
                </a:endParaRPr>
              </a:p>
            </p:txBody>
          </p:sp>
          <p:sp>
            <p:nvSpPr>
              <p:cNvPr id="81933" name="Oval 13">
                <a:extLst>
                  <a:ext uri="{FF2B5EF4-FFF2-40B4-BE49-F238E27FC236}">
                    <a16:creationId xmlns:a16="http://schemas.microsoft.com/office/drawing/2014/main" id="{66E91AE7-FBC7-4C72-97C9-55E6C9ED5388}"/>
                  </a:ext>
                </a:extLst>
              </p:cNvPr>
              <p:cNvSpPr>
                <a:spLocks noChangeArrowheads="1"/>
              </p:cNvSpPr>
              <p:nvPr/>
            </p:nvSpPr>
            <p:spPr bwMode="gray">
              <a:xfrm>
                <a:off x="2438" y="3520"/>
                <a:ext cx="20" cy="68"/>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a:latin typeface="Arial" charset="0"/>
                  <a:ea typeface="宋体" charset="-122"/>
                </a:endParaRPr>
              </a:p>
            </p:txBody>
          </p:sp>
        </p:grpSp>
        <p:sp>
          <p:nvSpPr>
            <p:cNvPr id="17427" name="Rectangle 14">
              <a:extLst>
                <a:ext uri="{FF2B5EF4-FFF2-40B4-BE49-F238E27FC236}">
                  <a16:creationId xmlns:a16="http://schemas.microsoft.com/office/drawing/2014/main" id="{64502BEB-5CA0-4B5C-9465-94479BEEF58F}"/>
                </a:ext>
              </a:extLst>
            </p:cNvPr>
            <p:cNvSpPr>
              <a:spLocks noChangeArrowheads="1"/>
            </p:cNvSpPr>
            <p:nvPr/>
          </p:nvSpPr>
          <p:spPr bwMode="gray">
            <a:xfrm rot="3419336">
              <a:off x="1776" y="1152"/>
              <a:ext cx="672" cy="672"/>
            </a:xfrm>
            <a:prstGeom prst="rect">
              <a:avLst/>
            </a:prstGeom>
            <a:solidFill>
              <a:schemeClr val="accent1"/>
            </a:solidFill>
            <a:ln w="9525">
              <a:miter lim="800000"/>
              <a:headEnd/>
              <a:tailEnd/>
            </a:ln>
            <a:effectLst/>
            <a:scene3d>
              <a:camera prst="legacyPerspectiveFront">
                <a:rot lat="0" lon="1500000" rev="0"/>
              </a:camera>
              <a:lightRig rig="legacyFlat4" dir="b"/>
            </a:scene3d>
            <a:sp3d extrusionH="887400" prstMaterial="legacyMatte">
              <a:bevelT w="13500" h="13500" prst="angle"/>
              <a:bevelB w="13500" h="13500" prst="angle"/>
              <a:extrusionClr>
                <a:schemeClr val="accent1"/>
              </a:extrusionClr>
              <a:contourClr>
                <a:schemeClr val="accent1"/>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spcBef>
                  <a:spcPct val="0"/>
                </a:spcBef>
                <a:buClrTx/>
                <a:buSzTx/>
                <a:buFontTx/>
                <a:buNone/>
              </a:pPr>
              <a:endParaRPr lang="zh-CN" altLang="en-US" sz="1800">
                <a:latin typeface="Arial" panose="020B0604020202020204" pitchFamily="34" charset="0"/>
                <a:ea typeface="宋体" panose="02010600030101010101" pitchFamily="2" charset="-122"/>
              </a:endParaRPr>
            </a:p>
          </p:txBody>
        </p:sp>
        <p:grpSp>
          <p:nvGrpSpPr>
            <p:cNvPr id="17428" name="Group 15">
              <a:extLst>
                <a:ext uri="{FF2B5EF4-FFF2-40B4-BE49-F238E27FC236}">
                  <a16:creationId xmlns:a16="http://schemas.microsoft.com/office/drawing/2014/main" id="{E4DDA9BE-7427-4A8C-BE41-21F85BE910DA}"/>
                </a:ext>
              </a:extLst>
            </p:cNvPr>
            <p:cNvGrpSpPr>
              <a:grpSpLocks/>
            </p:cNvGrpSpPr>
            <p:nvPr/>
          </p:nvGrpSpPr>
          <p:grpSpPr bwMode="auto">
            <a:xfrm>
              <a:off x="2448" y="1296"/>
              <a:ext cx="624" cy="96"/>
              <a:chOff x="2003" y="3439"/>
              <a:chExt cx="468" cy="244"/>
            </a:xfrm>
          </p:grpSpPr>
          <p:sp>
            <p:nvSpPr>
              <p:cNvPr id="17436" name="Oval 16">
                <a:extLst>
                  <a:ext uri="{FF2B5EF4-FFF2-40B4-BE49-F238E27FC236}">
                    <a16:creationId xmlns:a16="http://schemas.microsoft.com/office/drawing/2014/main" id="{757AB3F5-27BC-4CFB-BF40-824495B69178}"/>
                  </a:ext>
                </a:extLst>
              </p:cNvPr>
              <p:cNvSpPr>
                <a:spLocks noChangeArrowheads="1"/>
              </p:cNvSpPr>
              <p:nvPr/>
            </p:nvSpPr>
            <p:spPr bwMode="gray">
              <a:xfrm>
                <a:off x="2003" y="3439"/>
                <a:ext cx="79" cy="242"/>
              </a:xfrm>
              <a:prstGeom prst="ellipse">
                <a:avLst/>
              </a:prstGeom>
              <a:gradFill rotWithShape="0">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spcBef>
                    <a:spcPct val="0"/>
                  </a:spcBef>
                  <a:buClrTx/>
                  <a:buSzTx/>
                  <a:buFontTx/>
                  <a:buNone/>
                </a:pPr>
                <a:endParaRPr lang="zh-CN" altLang="en-US" sz="1800">
                  <a:latin typeface="Arial" panose="020B0604020202020204" pitchFamily="34" charset="0"/>
                  <a:ea typeface="宋体" panose="02010600030101010101" pitchFamily="2" charset="-122"/>
                </a:endParaRPr>
              </a:p>
            </p:txBody>
          </p:sp>
          <p:sp>
            <p:nvSpPr>
              <p:cNvPr id="17437" name="Rectangle 17">
                <a:extLst>
                  <a:ext uri="{FF2B5EF4-FFF2-40B4-BE49-F238E27FC236}">
                    <a16:creationId xmlns:a16="http://schemas.microsoft.com/office/drawing/2014/main" id="{9C65A444-FD45-436D-8F16-9757C957FE1F}"/>
                  </a:ext>
                </a:extLst>
              </p:cNvPr>
              <p:cNvSpPr>
                <a:spLocks noChangeArrowheads="1"/>
              </p:cNvSpPr>
              <p:nvPr/>
            </p:nvSpPr>
            <p:spPr bwMode="gray">
              <a:xfrm>
                <a:off x="2048" y="3441"/>
                <a:ext cx="388" cy="242"/>
              </a:xfrm>
              <a:prstGeom prst="rect">
                <a:avLst/>
              </a:prstGeom>
              <a:gradFill rotWithShape="0">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spcBef>
                    <a:spcPct val="0"/>
                  </a:spcBef>
                  <a:buClrTx/>
                  <a:buSzTx/>
                  <a:buFontTx/>
                  <a:buNone/>
                </a:pPr>
                <a:endParaRPr lang="zh-CN" altLang="en-US" sz="1800">
                  <a:latin typeface="Arial" panose="020B0604020202020204" pitchFamily="34" charset="0"/>
                  <a:ea typeface="宋体" panose="02010600030101010101" pitchFamily="2" charset="-122"/>
                </a:endParaRPr>
              </a:p>
            </p:txBody>
          </p:sp>
          <p:sp>
            <p:nvSpPr>
              <p:cNvPr id="81938" name="Oval 18">
                <a:extLst>
                  <a:ext uri="{FF2B5EF4-FFF2-40B4-BE49-F238E27FC236}">
                    <a16:creationId xmlns:a16="http://schemas.microsoft.com/office/drawing/2014/main" id="{001FC4BF-7211-418F-9863-3310C4697ED9}"/>
                  </a:ext>
                </a:extLst>
              </p:cNvPr>
              <p:cNvSpPr>
                <a:spLocks noChangeArrowheads="1"/>
              </p:cNvSpPr>
              <p:nvPr/>
            </p:nvSpPr>
            <p:spPr bwMode="gray">
              <a:xfrm>
                <a:off x="2400" y="3442"/>
                <a:ext cx="71" cy="236"/>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127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a:latin typeface="Arial" charset="0"/>
                  <a:ea typeface="宋体" charset="-122"/>
                </a:endParaRPr>
              </a:p>
            </p:txBody>
          </p:sp>
          <p:sp>
            <p:nvSpPr>
              <p:cNvPr id="81939" name="Oval 19">
                <a:extLst>
                  <a:ext uri="{FF2B5EF4-FFF2-40B4-BE49-F238E27FC236}">
                    <a16:creationId xmlns:a16="http://schemas.microsoft.com/office/drawing/2014/main" id="{E928784D-4897-49BB-B72E-F17CD02D7591}"/>
                  </a:ext>
                </a:extLst>
              </p:cNvPr>
              <p:cNvSpPr>
                <a:spLocks noChangeArrowheads="1"/>
              </p:cNvSpPr>
              <p:nvPr/>
            </p:nvSpPr>
            <p:spPr bwMode="gray">
              <a:xfrm>
                <a:off x="2438" y="3520"/>
                <a:ext cx="20" cy="68"/>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a:latin typeface="Arial" charset="0"/>
                  <a:ea typeface="宋体" charset="-122"/>
                </a:endParaRPr>
              </a:p>
            </p:txBody>
          </p:sp>
        </p:grpSp>
        <p:sp>
          <p:nvSpPr>
            <p:cNvPr id="81940" name="Rectangle 20">
              <a:extLst>
                <a:ext uri="{FF2B5EF4-FFF2-40B4-BE49-F238E27FC236}">
                  <a16:creationId xmlns:a16="http://schemas.microsoft.com/office/drawing/2014/main" id="{804A2553-2847-4D48-8BE2-8AF9101DBAA4}"/>
                </a:ext>
              </a:extLst>
            </p:cNvPr>
            <p:cNvSpPr>
              <a:spLocks noChangeArrowheads="1"/>
            </p:cNvSpPr>
            <p:nvPr/>
          </p:nvSpPr>
          <p:spPr bwMode="gray">
            <a:xfrm rot="3419336">
              <a:off x="2880" y="1154"/>
              <a:ext cx="671" cy="670"/>
            </a:xfrm>
            <a:prstGeom prst="rect">
              <a:avLst/>
            </a:prstGeom>
            <a:gradFill rotWithShape="1">
              <a:gsLst>
                <a:gs pos="0">
                  <a:schemeClr val="hlink"/>
                </a:gs>
                <a:gs pos="100000">
                  <a:schemeClr val="hlink">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887400" prstMaterial="legacyMatte">
              <a:bevelT w="13500" h="13500" prst="angle"/>
              <a:bevelB w="13500" h="13500" prst="angle"/>
              <a:extrusionClr>
                <a:schemeClr val="hlink"/>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defRPr/>
              </a:pPr>
              <a:endParaRPr lang="zh-CN" altLang="en-US">
                <a:latin typeface="Arial" charset="0"/>
                <a:ea typeface="宋体" charset="-122"/>
              </a:endParaRPr>
            </a:p>
          </p:txBody>
        </p:sp>
        <p:grpSp>
          <p:nvGrpSpPr>
            <p:cNvPr id="17430" name="Group 21">
              <a:extLst>
                <a:ext uri="{FF2B5EF4-FFF2-40B4-BE49-F238E27FC236}">
                  <a16:creationId xmlns:a16="http://schemas.microsoft.com/office/drawing/2014/main" id="{74A03984-0071-4880-8D65-48D6EA65B921}"/>
                </a:ext>
              </a:extLst>
            </p:cNvPr>
            <p:cNvGrpSpPr>
              <a:grpSpLocks/>
            </p:cNvGrpSpPr>
            <p:nvPr/>
          </p:nvGrpSpPr>
          <p:grpSpPr bwMode="auto">
            <a:xfrm>
              <a:off x="3600" y="1296"/>
              <a:ext cx="816" cy="96"/>
              <a:chOff x="2003" y="3439"/>
              <a:chExt cx="468" cy="244"/>
            </a:xfrm>
          </p:grpSpPr>
          <p:sp>
            <p:nvSpPr>
              <p:cNvPr id="17432" name="Oval 22">
                <a:extLst>
                  <a:ext uri="{FF2B5EF4-FFF2-40B4-BE49-F238E27FC236}">
                    <a16:creationId xmlns:a16="http://schemas.microsoft.com/office/drawing/2014/main" id="{1504DAA6-69D2-49F5-8299-0ED2222C5EFD}"/>
                  </a:ext>
                </a:extLst>
              </p:cNvPr>
              <p:cNvSpPr>
                <a:spLocks noChangeArrowheads="1"/>
              </p:cNvSpPr>
              <p:nvPr/>
            </p:nvSpPr>
            <p:spPr bwMode="gray">
              <a:xfrm>
                <a:off x="2003" y="3439"/>
                <a:ext cx="79" cy="242"/>
              </a:xfrm>
              <a:prstGeom prst="ellipse">
                <a:avLst/>
              </a:prstGeom>
              <a:gradFill rotWithShape="0">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spcBef>
                    <a:spcPct val="0"/>
                  </a:spcBef>
                  <a:buClrTx/>
                  <a:buSzTx/>
                  <a:buFontTx/>
                  <a:buNone/>
                </a:pPr>
                <a:endParaRPr lang="zh-CN" altLang="en-US" sz="1800">
                  <a:latin typeface="Arial" panose="020B0604020202020204" pitchFamily="34" charset="0"/>
                  <a:ea typeface="宋体" panose="02010600030101010101" pitchFamily="2" charset="-122"/>
                </a:endParaRPr>
              </a:p>
            </p:txBody>
          </p:sp>
          <p:sp>
            <p:nvSpPr>
              <p:cNvPr id="17433" name="Rectangle 23">
                <a:extLst>
                  <a:ext uri="{FF2B5EF4-FFF2-40B4-BE49-F238E27FC236}">
                    <a16:creationId xmlns:a16="http://schemas.microsoft.com/office/drawing/2014/main" id="{0EE2CD3B-B0F2-49D7-BC63-E04A3C40813D}"/>
                  </a:ext>
                </a:extLst>
              </p:cNvPr>
              <p:cNvSpPr>
                <a:spLocks noChangeArrowheads="1"/>
              </p:cNvSpPr>
              <p:nvPr/>
            </p:nvSpPr>
            <p:spPr bwMode="gray">
              <a:xfrm>
                <a:off x="2048" y="3441"/>
                <a:ext cx="388" cy="242"/>
              </a:xfrm>
              <a:prstGeom prst="rect">
                <a:avLst/>
              </a:prstGeom>
              <a:gradFill rotWithShape="0">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spcBef>
                    <a:spcPct val="0"/>
                  </a:spcBef>
                  <a:buClrTx/>
                  <a:buSzTx/>
                  <a:buFontTx/>
                  <a:buNone/>
                </a:pPr>
                <a:endParaRPr lang="zh-CN" altLang="en-US" sz="1800">
                  <a:latin typeface="Arial" panose="020B0604020202020204" pitchFamily="34" charset="0"/>
                  <a:ea typeface="宋体" panose="02010600030101010101" pitchFamily="2" charset="-122"/>
                </a:endParaRPr>
              </a:p>
            </p:txBody>
          </p:sp>
          <p:sp>
            <p:nvSpPr>
              <p:cNvPr id="81944" name="Oval 24">
                <a:extLst>
                  <a:ext uri="{FF2B5EF4-FFF2-40B4-BE49-F238E27FC236}">
                    <a16:creationId xmlns:a16="http://schemas.microsoft.com/office/drawing/2014/main" id="{3630489D-9A36-4CFC-99C3-1E2A05950B69}"/>
                  </a:ext>
                </a:extLst>
              </p:cNvPr>
              <p:cNvSpPr>
                <a:spLocks noChangeArrowheads="1"/>
              </p:cNvSpPr>
              <p:nvPr/>
            </p:nvSpPr>
            <p:spPr bwMode="gray">
              <a:xfrm>
                <a:off x="2400" y="3442"/>
                <a:ext cx="71" cy="236"/>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127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a:latin typeface="Arial" charset="0"/>
                  <a:ea typeface="宋体" charset="-122"/>
                </a:endParaRPr>
              </a:p>
            </p:txBody>
          </p:sp>
          <p:sp>
            <p:nvSpPr>
              <p:cNvPr id="81945" name="Oval 25">
                <a:extLst>
                  <a:ext uri="{FF2B5EF4-FFF2-40B4-BE49-F238E27FC236}">
                    <a16:creationId xmlns:a16="http://schemas.microsoft.com/office/drawing/2014/main" id="{9C7A1EBB-18D3-4C47-864A-59F3E68B9722}"/>
                  </a:ext>
                </a:extLst>
              </p:cNvPr>
              <p:cNvSpPr>
                <a:spLocks noChangeArrowheads="1"/>
              </p:cNvSpPr>
              <p:nvPr/>
            </p:nvSpPr>
            <p:spPr bwMode="gray">
              <a:xfrm>
                <a:off x="2438" y="3520"/>
                <a:ext cx="20" cy="68"/>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a:latin typeface="Arial" charset="0"/>
                  <a:ea typeface="宋体" charset="-122"/>
                </a:endParaRPr>
              </a:p>
            </p:txBody>
          </p:sp>
        </p:grpSp>
        <p:sp>
          <p:nvSpPr>
            <p:cNvPr id="17431" name="Rectangle 26">
              <a:extLst>
                <a:ext uri="{FF2B5EF4-FFF2-40B4-BE49-F238E27FC236}">
                  <a16:creationId xmlns:a16="http://schemas.microsoft.com/office/drawing/2014/main" id="{966BD774-EF1C-4D1D-AC0C-C21CD215CB2E}"/>
                </a:ext>
              </a:extLst>
            </p:cNvPr>
            <p:cNvSpPr>
              <a:spLocks noChangeArrowheads="1"/>
            </p:cNvSpPr>
            <p:nvPr/>
          </p:nvSpPr>
          <p:spPr bwMode="gray">
            <a:xfrm rot="3419336">
              <a:off x="4032" y="1152"/>
              <a:ext cx="672" cy="672"/>
            </a:xfrm>
            <a:prstGeom prst="rect">
              <a:avLst/>
            </a:prstGeom>
            <a:solidFill>
              <a:schemeClr val="accent1"/>
            </a:solidFill>
            <a:ln w="9525">
              <a:miter lim="800000"/>
              <a:headEnd/>
              <a:tailEnd/>
            </a:ln>
            <a:effectLst/>
            <a:scene3d>
              <a:camera prst="legacyPerspectiveFront">
                <a:rot lat="0" lon="1500000" rev="0"/>
              </a:camera>
              <a:lightRig rig="legacyFlat4" dir="b"/>
            </a:scene3d>
            <a:sp3d extrusionH="887400" prstMaterial="legacyMatte">
              <a:bevelT w="13500" h="13500" prst="angle"/>
              <a:bevelB w="13500" h="13500" prst="angle"/>
              <a:extrusionClr>
                <a:schemeClr val="accent1"/>
              </a:extrusionClr>
              <a:contourClr>
                <a:schemeClr val="accent1"/>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spcBef>
                  <a:spcPct val="0"/>
                </a:spcBef>
                <a:buClrTx/>
                <a:buSzTx/>
                <a:buFontTx/>
                <a:buNone/>
              </a:pPr>
              <a:endParaRPr lang="zh-CN" altLang="en-US" sz="1800">
                <a:latin typeface="Arial" panose="020B0604020202020204" pitchFamily="34" charset="0"/>
                <a:ea typeface="宋体" panose="02010600030101010101" pitchFamily="2" charset="-122"/>
              </a:endParaRPr>
            </a:p>
          </p:txBody>
        </p:sp>
      </p:grpSp>
      <p:sp>
        <p:nvSpPr>
          <p:cNvPr id="17417" name="Rectangle 27">
            <a:extLst>
              <a:ext uri="{FF2B5EF4-FFF2-40B4-BE49-F238E27FC236}">
                <a16:creationId xmlns:a16="http://schemas.microsoft.com/office/drawing/2014/main" id="{0BDD72F7-9B64-4D92-8DFC-0A6D26C18E08}"/>
              </a:ext>
            </a:extLst>
          </p:cNvPr>
          <p:cNvSpPr>
            <a:spLocks noChangeArrowheads="1"/>
          </p:cNvSpPr>
          <p:nvPr/>
        </p:nvSpPr>
        <p:spPr bwMode="gray">
          <a:xfrm>
            <a:off x="1423988" y="2768600"/>
            <a:ext cx="906462"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spcBef>
                <a:spcPct val="0"/>
              </a:spcBef>
              <a:buClrTx/>
              <a:buSzTx/>
              <a:buFontTx/>
              <a:buNone/>
            </a:pPr>
            <a:r>
              <a:rPr lang="zh-CN" altLang="en-US" sz="2800" b="1">
                <a:solidFill>
                  <a:schemeClr val="bg1"/>
                </a:solidFill>
                <a:latin typeface="Arial" panose="020B0604020202020204" pitchFamily="34" charset="0"/>
                <a:ea typeface="宋体" panose="02010600030101010101" pitchFamily="2" charset="-122"/>
              </a:rPr>
              <a:t>征收</a:t>
            </a:r>
            <a:endParaRPr lang="en-US" altLang="zh-CN" sz="2800" b="1">
              <a:solidFill>
                <a:schemeClr val="bg1"/>
              </a:solidFill>
              <a:latin typeface="Arial" panose="020B0604020202020204" pitchFamily="34" charset="0"/>
              <a:ea typeface="宋体" panose="02010600030101010101" pitchFamily="2" charset="-122"/>
            </a:endParaRPr>
          </a:p>
        </p:txBody>
      </p:sp>
      <p:sp>
        <p:nvSpPr>
          <p:cNvPr id="17418" name="Rectangle 28">
            <a:extLst>
              <a:ext uri="{FF2B5EF4-FFF2-40B4-BE49-F238E27FC236}">
                <a16:creationId xmlns:a16="http://schemas.microsoft.com/office/drawing/2014/main" id="{AFBA3C5B-EDA2-47AF-A71B-7B49727CBD8E}"/>
              </a:ext>
            </a:extLst>
          </p:cNvPr>
          <p:cNvSpPr>
            <a:spLocks noChangeArrowheads="1"/>
          </p:cNvSpPr>
          <p:nvPr/>
        </p:nvSpPr>
        <p:spPr bwMode="gray">
          <a:xfrm>
            <a:off x="3176588" y="2703513"/>
            <a:ext cx="906462"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spcBef>
                <a:spcPct val="0"/>
              </a:spcBef>
              <a:buClrTx/>
              <a:buSzTx/>
              <a:buFontTx/>
              <a:buNone/>
            </a:pPr>
            <a:r>
              <a:rPr lang="zh-CN" altLang="en-US" sz="2800" b="1">
                <a:solidFill>
                  <a:schemeClr val="bg1"/>
                </a:solidFill>
                <a:latin typeface="Arial" panose="020B0604020202020204" pitchFamily="34" charset="0"/>
                <a:ea typeface="宋体" panose="02010600030101010101" pitchFamily="2" charset="-122"/>
              </a:rPr>
              <a:t>入库</a:t>
            </a:r>
            <a:endParaRPr lang="en-US" altLang="zh-CN" sz="2800" b="1">
              <a:solidFill>
                <a:schemeClr val="bg1"/>
              </a:solidFill>
              <a:latin typeface="Arial" panose="020B0604020202020204" pitchFamily="34" charset="0"/>
              <a:ea typeface="宋体" panose="02010600030101010101" pitchFamily="2" charset="-122"/>
            </a:endParaRPr>
          </a:p>
        </p:txBody>
      </p:sp>
      <p:sp>
        <p:nvSpPr>
          <p:cNvPr id="17419" name="Rectangle 29">
            <a:extLst>
              <a:ext uri="{FF2B5EF4-FFF2-40B4-BE49-F238E27FC236}">
                <a16:creationId xmlns:a16="http://schemas.microsoft.com/office/drawing/2014/main" id="{17F44ECC-3B04-41D3-8DBF-33AE2A491E9D}"/>
              </a:ext>
            </a:extLst>
          </p:cNvPr>
          <p:cNvSpPr>
            <a:spLocks noChangeArrowheads="1"/>
          </p:cNvSpPr>
          <p:nvPr/>
        </p:nvSpPr>
        <p:spPr bwMode="gray">
          <a:xfrm>
            <a:off x="4703763" y="2728913"/>
            <a:ext cx="906462" cy="522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spcBef>
                <a:spcPct val="0"/>
              </a:spcBef>
              <a:buClrTx/>
              <a:buSzTx/>
              <a:buFontTx/>
              <a:buNone/>
            </a:pPr>
            <a:r>
              <a:rPr lang="zh-CN" altLang="en-US" sz="2800" b="1">
                <a:solidFill>
                  <a:schemeClr val="bg1"/>
                </a:solidFill>
                <a:latin typeface="Arial" panose="020B0604020202020204" pitchFamily="34" charset="0"/>
                <a:ea typeface="宋体" panose="02010600030101010101" pitchFamily="2" charset="-122"/>
              </a:rPr>
              <a:t>分成</a:t>
            </a:r>
            <a:endParaRPr lang="en-US" altLang="zh-CN" sz="2800" b="1">
              <a:solidFill>
                <a:schemeClr val="bg1"/>
              </a:solidFill>
              <a:latin typeface="Arial" panose="020B0604020202020204" pitchFamily="34" charset="0"/>
              <a:ea typeface="宋体" panose="02010600030101010101" pitchFamily="2" charset="-122"/>
            </a:endParaRPr>
          </a:p>
        </p:txBody>
      </p:sp>
      <p:sp>
        <p:nvSpPr>
          <p:cNvPr id="17420" name="Rectangle 30">
            <a:extLst>
              <a:ext uri="{FF2B5EF4-FFF2-40B4-BE49-F238E27FC236}">
                <a16:creationId xmlns:a16="http://schemas.microsoft.com/office/drawing/2014/main" id="{0F8DC3DC-A3A3-4EB5-980D-79CAB54394BF}"/>
              </a:ext>
            </a:extLst>
          </p:cNvPr>
          <p:cNvSpPr>
            <a:spLocks noChangeArrowheads="1"/>
          </p:cNvSpPr>
          <p:nvPr/>
        </p:nvSpPr>
        <p:spPr bwMode="gray">
          <a:xfrm>
            <a:off x="6281738" y="2489200"/>
            <a:ext cx="1266825" cy="95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spcBef>
                <a:spcPct val="0"/>
              </a:spcBef>
              <a:buClrTx/>
              <a:buSzTx/>
              <a:buFontTx/>
              <a:buNone/>
            </a:pPr>
            <a:r>
              <a:rPr lang="zh-CN" altLang="en-US" sz="2800" b="1">
                <a:solidFill>
                  <a:schemeClr val="bg1"/>
                </a:solidFill>
                <a:latin typeface="Arial" panose="020B0604020202020204" pitchFamily="34" charset="0"/>
                <a:ea typeface="宋体" panose="02010600030101010101" pitchFamily="2" charset="-122"/>
              </a:rPr>
              <a:t>汇总与</a:t>
            </a:r>
            <a:endParaRPr lang="en-US" altLang="zh-CN" sz="2800" b="1">
              <a:solidFill>
                <a:schemeClr val="bg1"/>
              </a:solidFill>
              <a:latin typeface="Arial" panose="020B0604020202020204" pitchFamily="34" charset="0"/>
              <a:ea typeface="宋体" panose="02010600030101010101" pitchFamily="2" charset="-122"/>
            </a:endParaRPr>
          </a:p>
          <a:p>
            <a:pPr eaLnBrk="1" hangingPunct="1">
              <a:spcBef>
                <a:spcPct val="0"/>
              </a:spcBef>
              <a:buClrTx/>
              <a:buSzTx/>
              <a:buFontTx/>
              <a:buNone/>
            </a:pPr>
            <a:r>
              <a:rPr lang="en-US" altLang="zh-CN" sz="2800" b="1">
                <a:solidFill>
                  <a:schemeClr val="bg1"/>
                </a:solidFill>
                <a:latin typeface="Arial" panose="020B0604020202020204" pitchFamily="34" charset="0"/>
                <a:ea typeface="宋体" panose="02010600030101010101" pitchFamily="2" charset="-122"/>
              </a:rPr>
              <a:t>  </a:t>
            </a:r>
            <a:r>
              <a:rPr lang="zh-CN" altLang="en-US" sz="2800" b="1">
                <a:solidFill>
                  <a:schemeClr val="bg1"/>
                </a:solidFill>
                <a:latin typeface="Arial" panose="020B0604020202020204" pitchFamily="34" charset="0"/>
                <a:ea typeface="宋体" panose="02010600030101010101" pitchFamily="2" charset="-122"/>
              </a:rPr>
              <a:t>监管</a:t>
            </a:r>
            <a:endParaRPr lang="en-US" altLang="zh-CN" sz="2800" b="1">
              <a:solidFill>
                <a:schemeClr val="bg1"/>
              </a:solidFill>
              <a:latin typeface="Arial" panose="020B0604020202020204" pitchFamily="34" charset="0"/>
              <a:ea typeface="宋体" panose="02010600030101010101" pitchFamily="2" charset="-122"/>
            </a:endParaRPr>
          </a:p>
        </p:txBody>
      </p:sp>
      <p:sp>
        <p:nvSpPr>
          <p:cNvPr id="17421" name="Rectangle 31">
            <a:extLst>
              <a:ext uri="{FF2B5EF4-FFF2-40B4-BE49-F238E27FC236}">
                <a16:creationId xmlns:a16="http://schemas.microsoft.com/office/drawing/2014/main" id="{DB8F864E-7432-4D17-A9C8-E82CC69A6706}"/>
              </a:ext>
            </a:extLst>
          </p:cNvPr>
          <p:cNvSpPr>
            <a:spLocks noChangeArrowheads="1"/>
          </p:cNvSpPr>
          <p:nvPr/>
        </p:nvSpPr>
        <p:spPr bwMode="auto">
          <a:xfrm>
            <a:off x="1462088" y="4233863"/>
            <a:ext cx="1341437" cy="1938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spcBef>
                <a:spcPct val="0"/>
              </a:spcBef>
              <a:buClrTx/>
              <a:buSzTx/>
              <a:buFontTx/>
              <a:buNone/>
            </a:pPr>
            <a:r>
              <a:rPr lang="zh-CN" altLang="en-US" sz="2400">
                <a:latin typeface="Arial" panose="020B0604020202020204" pitchFamily="34" charset="0"/>
                <a:ea typeface="宋体" panose="02010600030101010101" pitchFamily="2" charset="-122"/>
              </a:rPr>
              <a:t>收缴方式和</a:t>
            </a:r>
            <a:endParaRPr lang="en-US" altLang="zh-CN" sz="2400">
              <a:latin typeface="Arial" panose="020B0604020202020204" pitchFamily="34" charset="0"/>
              <a:ea typeface="宋体" panose="02010600030101010101" pitchFamily="2" charset="-122"/>
            </a:endParaRPr>
          </a:p>
          <a:p>
            <a:pPr eaLnBrk="1" hangingPunct="1">
              <a:spcBef>
                <a:spcPct val="0"/>
              </a:spcBef>
              <a:buClrTx/>
              <a:buSzTx/>
              <a:buFontTx/>
              <a:buNone/>
            </a:pPr>
            <a:r>
              <a:rPr lang="zh-CN" altLang="en-US" sz="2400">
                <a:latin typeface="Arial" panose="020B0604020202020204" pitchFamily="34" charset="0"/>
                <a:ea typeface="宋体" panose="02010600030101010101" pitchFamily="2" charset="-122"/>
              </a:rPr>
              <a:t>收缴账户的</a:t>
            </a:r>
            <a:endParaRPr lang="en-US" altLang="zh-CN" sz="2400">
              <a:latin typeface="Arial" panose="020B0604020202020204" pitchFamily="34" charset="0"/>
              <a:ea typeface="宋体" panose="02010600030101010101" pitchFamily="2" charset="-122"/>
            </a:endParaRPr>
          </a:p>
          <a:p>
            <a:pPr eaLnBrk="1" hangingPunct="1">
              <a:spcBef>
                <a:spcPct val="0"/>
              </a:spcBef>
              <a:buClrTx/>
              <a:buSzTx/>
              <a:buFontTx/>
              <a:buNone/>
            </a:pPr>
            <a:r>
              <a:rPr lang="zh-CN" altLang="en-US" sz="2400">
                <a:latin typeface="Arial" panose="020B0604020202020204" pitchFamily="34" charset="0"/>
                <a:ea typeface="宋体" panose="02010600030101010101" pitchFamily="2" charset="-122"/>
              </a:rPr>
              <a:t>规范</a:t>
            </a:r>
            <a:endParaRPr lang="en-US" altLang="zh-CN" sz="2400" b="1">
              <a:latin typeface="Arial" panose="020B0604020202020204" pitchFamily="34" charset="0"/>
              <a:ea typeface="宋体" panose="02010600030101010101" pitchFamily="2" charset="-122"/>
            </a:endParaRPr>
          </a:p>
        </p:txBody>
      </p:sp>
      <p:sp>
        <p:nvSpPr>
          <p:cNvPr id="17422" name="Rectangle 32">
            <a:extLst>
              <a:ext uri="{FF2B5EF4-FFF2-40B4-BE49-F238E27FC236}">
                <a16:creationId xmlns:a16="http://schemas.microsoft.com/office/drawing/2014/main" id="{AC2E8CF6-A6A9-4B10-9DF5-BFEBA4FB0C9F}"/>
              </a:ext>
            </a:extLst>
          </p:cNvPr>
          <p:cNvSpPr>
            <a:spLocks noChangeArrowheads="1"/>
          </p:cNvSpPr>
          <p:nvPr/>
        </p:nvSpPr>
        <p:spPr bwMode="auto">
          <a:xfrm>
            <a:off x="3203575" y="4356100"/>
            <a:ext cx="1081088" cy="157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spcBef>
                <a:spcPct val="0"/>
              </a:spcBef>
              <a:buClrTx/>
              <a:buSzTx/>
              <a:buFontTx/>
              <a:buNone/>
            </a:pPr>
            <a:r>
              <a:rPr lang="zh-CN" altLang="en-US" sz="2400">
                <a:latin typeface="Arial" panose="020B0604020202020204" pitchFamily="34" charset="0"/>
                <a:ea typeface="宋体" panose="02010600030101010101" pitchFamily="2" charset="-122"/>
              </a:rPr>
              <a:t>收缴管理</a:t>
            </a:r>
            <a:endParaRPr lang="en-US" altLang="zh-CN" sz="2400">
              <a:latin typeface="Arial" panose="020B0604020202020204" pitchFamily="34" charset="0"/>
              <a:ea typeface="宋体" panose="02010600030101010101" pitchFamily="2" charset="-122"/>
            </a:endParaRPr>
          </a:p>
          <a:p>
            <a:pPr eaLnBrk="1" hangingPunct="1">
              <a:spcBef>
                <a:spcPct val="0"/>
              </a:spcBef>
              <a:buClrTx/>
              <a:buSzTx/>
              <a:buFontTx/>
              <a:buNone/>
            </a:pPr>
            <a:r>
              <a:rPr lang="zh-CN" altLang="en-US" sz="2400">
                <a:latin typeface="Arial" panose="020B0604020202020204" pitchFamily="34" charset="0"/>
                <a:ea typeface="宋体" panose="02010600030101010101" pitchFamily="2" charset="-122"/>
              </a:rPr>
              <a:t>制度建设</a:t>
            </a:r>
            <a:endParaRPr lang="en-US" altLang="zh-CN" sz="2400" b="1">
              <a:latin typeface="Arial" panose="020B0604020202020204" pitchFamily="34" charset="0"/>
              <a:ea typeface="宋体" panose="02010600030101010101" pitchFamily="2" charset="-122"/>
            </a:endParaRPr>
          </a:p>
        </p:txBody>
      </p:sp>
      <p:sp>
        <p:nvSpPr>
          <p:cNvPr id="17423" name="Rectangle 33">
            <a:extLst>
              <a:ext uri="{FF2B5EF4-FFF2-40B4-BE49-F238E27FC236}">
                <a16:creationId xmlns:a16="http://schemas.microsoft.com/office/drawing/2014/main" id="{B4349408-17F3-4E0F-A2EA-1699CAE7ADDB}"/>
              </a:ext>
            </a:extLst>
          </p:cNvPr>
          <p:cNvSpPr>
            <a:spLocks noChangeArrowheads="1"/>
          </p:cNvSpPr>
          <p:nvPr/>
        </p:nvSpPr>
        <p:spPr bwMode="auto">
          <a:xfrm>
            <a:off x="4884738" y="4343400"/>
            <a:ext cx="1084262" cy="157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spcBef>
                <a:spcPct val="0"/>
              </a:spcBef>
              <a:buClrTx/>
              <a:buSzTx/>
              <a:buFontTx/>
              <a:buNone/>
            </a:pPr>
            <a:r>
              <a:rPr lang="zh-CN" altLang="en-US" sz="2400">
                <a:latin typeface="Arial" panose="020B0604020202020204" pitchFamily="34" charset="0"/>
                <a:ea typeface="宋体" panose="02010600030101010101" pitchFamily="2" charset="-122"/>
              </a:rPr>
              <a:t>收缴管理</a:t>
            </a:r>
            <a:endParaRPr lang="en-US" altLang="zh-CN" sz="2400">
              <a:latin typeface="Arial" panose="020B0604020202020204" pitchFamily="34" charset="0"/>
              <a:ea typeface="宋体" panose="02010600030101010101" pitchFamily="2" charset="-122"/>
            </a:endParaRPr>
          </a:p>
          <a:p>
            <a:pPr eaLnBrk="1" hangingPunct="1">
              <a:spcBef>
                <a:spcPct val="0"/>
              </a:spcBef>
              <a:buClrTx/>
              <a:buSzTx/>
              <a:buFontTx/>
              <a:buNone/>
            </a:pPr>
            <a:r>
              <a:rPr lang="zh-CN" altLang="en-US" sz="2400">
                <a:latin typeface="Arial" panose="020B0604020202020204" pitchFamily="34" charset="0"/>
                <a:ea typeface="宋体" panose="02010600030101010101" pitchFamily="2" charset="-122"/>
              </a:rPr>
              <a:t>系统建设</a:t>
            </a:r>
            <a:endParaRPr lang="en-US" altLang="zh-CN" sz="2400" b="1">
              <a:latin typeface="Arial" panose="020B0604020202020204" pitchFamily="34" charset="0"/>
              <a:ea typeface="宋体" panose="02010600030101010101" pitchFamily="2" charset="-122"/>
            </a:endParaRPr>
          </a:p>
        </p:txBody>
      </p:sp>
      <p:sp>
        <p:nvSpPr>
          <p:cNvPr id="17424" name="Rectangle 34">
            <a:extLst>
              <a:ext uri="{FF2B5EF4-FFF2-40B4-BE49-F238E27FC236}">
                <a16:creationId xmlns:a16="http://schemas.microsoft.com/office/drawing/2014/main" id="{C35F449C-D7FA-46D7-8B42-AF15F23D2AF3}"/>
              </a:ext>
            </a:extLst>
          </p:cNvPr>
          <p:cNvSpPr>
            <a:spLocks noChangeArrowheads="1"/>
          </p:cNvSpPr>
          <p:nvPr/>
        </p:nvSpPr>
        <p:spPr bwMode="auto">
          <a:xfrm>
            <a:off x="6407150" y="4159250"/>
            <a:ext cx="1365250" cy="1938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spcBef>
                <a:spcPct val="0"/>
              </a:spcBef>
              <a:buClrTx/>
              <a:buSzTx/>
              <a:buFontTx/>
              <a:buNone/>
            </a:pPr>
            <a:r>
              <a:rPr lang="zh-CN" altLang="en-US" sz="2400">
                <a:latin typeface="Arial" panose="020B0604020202020204" pitchFamily="34" charset="0"/>
                <a:ea typeface="宋体" panose="02010600030101010101" pitchFamily="2" charset="-122"/>
              </a:rPr>
              <a:t>收缴执行情</a:t>
            </a:r>
            <a:endParaRPr lang="en-US" altLang="zh-CN" sz="2400">
              <a:latin typeface="Arial" panose="020B0604020202020204" pitchFamily="34" charset="0"/>
              <a:ea typeface="宋体" panose="02010600030101010101" pitchFamily="2" charset="-122"/>
            </a:endParaRPr>
          </a:p>
          <a:p>
            <a:pPr eaLnBrk="1" hangingPunct="1">
              <a:spcBef>
                <a:spcPct val="0"/>
              </a:spcBef>
              <a:buClrTx/>
              <a:buSzTx/>
              <a:buFontTx/>
              <a:buNone/>
            </a:pPr>
            <a:r>
              <a:rPr lang="zh-CN" altLang="en-US" sz="2400">
                <a:latin typeface="Arial" panose="020B0604020202020204" pitchFamily="34" charset="0"/>
                <a:ea typeface="宋体" panose="02010600030101010101" pitchFamily="2" charset="-122"/>
              </a:rPr>
              <a:t>况分析和收</a:t>
            </a:r>
            <a:endParaRPr lang="en-US" altLang="zh-CN" sz="2400">
              <a:latin typeface="Arial" panose="020B0604020202020204" pitchFamily="34" charset="0"/>
              <a:ea typeface="宋体" panose="02010600030101010101" pitchFamily="2" charset="-122"/>
            </a:endParaRPr>
          </a:p>
          <a:p>
            <a:pPr eaLnBrk="1" hangingPunct="1">
              <a:spcBef>
                <a:spcPct val="0"/>
              </a:spcBef>
              <a:buClrTx/>
              <a:buSzTx/>
              <a:buFontTx/>
              <a:buNone/>
            </a:pPr>
            <a:r>
              <a:rPr lang="zh-CN" altLang="en-US" sz="2400">
                <a:latin typeface="Arial" panose="020B0604020202020204" pitchFamily="34" charset="0"/>
                <a:ea typeface="宋体" panose="02010600030101010101" pitchFamily="2" charset="-122"/>
              </a:rPr>
              <a:t>缴监管</a:t>
            </a:r>
            <a:endParaRPr lang="en-US" altLang="zh-CN" sz="2400" b="1">
              <a:latin typeface="Arial" panose="020B0604020202020204" pitchFamily="34" charset="0"/>
              <a:ea typeface="宋体" panose="02010600030101010101" pitchFamily="2" charset="-122"/>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93301FC5-6F12-4CE8-8117-87AE5E0FC8D5}"/>
              </a:ext>
            </a:extLst>
          </p:cNvPr>
          <p:cNvSpPr>
            <a:spLocks noGrp="1" noChangeArrowheads="1"/>
          </p:cNvSpPr>
          <p:nvPr>
            <p:ph type="title"/>
          </p:nvPr>
        </p:nvSpPr>
        <p:spPr>
          <a:xfrm>
            <a:off x="352425" y="122238"/>
            <a:ext cx="4365625" cy="1382712"/>
          </a:xfrm>
        </p:spPr>
        <p:txBody>
          <a:bodyPr/>
          <a:lstStyle/>
          <a:p>
            <a:pPr eaLnBrk="1" hangingPunct="1"/>
            <a:r>
              <a:rPr lang="zh-CN" altLang="en-US" sz="3200">
                <a:solidFill>
                  <a:srgbClr val="000000"/>
                </a:solidFill>
              </a:rPr>
              <a:t> 收入退付业务操作</a:t>
            </a:r>
            <a:r>
              <a:rPr lang="en-US" altLang="zh-CN" sz="3200">
                <a:solidFill>
                  <a:srgbClr val="000000"/>
                </a:solidFill>
              </a:rPr>
              <a:t>(1)</a:t>
            </a:r>
            <a:endParaRPr lang="zh-CN" altLang="en-US" sz="3200">
              <a:solidFill>
                <a:srgbClr val="000000"/>
              </a:solidFill>
            </a:endParaRPr>
          </a:p>
        </p:txBody>
      </p:sp>
      <p:sp>
        <p:nvSpPr>
          <p:cNvPr id="34" name="日期占位符 3">
            <a:extLst>
              <a:ext uri="{FF2B5EF4-FFF2-40B4-BE49-F238E27FC236}">
                <a16:creationId xmlns:a16="http://schemas.microsoft.com/office/drawing/2014/main" id="{F1982937-25E8-4F90-8975-9A2A4794FBC5}"/>
              </a:ext>
            </a:extLst>
          </p:cNvPr>
          <p:cNvSpPr>
            <a:spLocks noGrp="1"/>
          </p:cNvSpPr>
          <p:nvPr>
            <p:ph type="dt" sz="quarter" idx="10"/>
          </p:nvPr>
        </p:nvSpPr>
        <p:spPr/>
        <p:txBody>
          <a:bodyPr/>
          <a:lstStyle/>
          <a:p>
            <a:pPr>
              <a:defRPr/>
            </a:pPr>
            <a:fld id="{C9D51F86-2EA1-4B1F-A81F-0E77B75189D9}" type="datetime3">
              <a:rPr lang="zh-CN" altLang="en-US"/>
              <a:pPr>
                <a:defRPr/>
              </a:pPr>
              <a:t>2018年12月13日星期四</a:t>
            </a:fld>
            <a:endParaRPr lang="en-US" altLang="zh-CN"/>
          </a:p>
        </p:txBody>
      </p:sp>
      <p:sp>
        <p:nvSpPr>
          <p:cNvPr id="36" name="灯片编号占位符 5">
            <a:extLst>
              <a:ext uri="{FF2B5EF4-FFF2-40B4-BE49-F238E27FC236}">
                <a16:creationId xmlns:a16="http://schemas.microsoft.com/office/drawing/2014/main" id="{BB54B3F0-B21D-4C54-964B-D0DD6812064A}"/>
              </a:ext>
            </a:extLst>
          </p:cNvPr>
          <p:cNvSpPr>
            <a:spLocks noGrp="1"/>
          </p:cNvSpPr>
          <p:nvPr>
            <p:ph type="sldNum" sz="quarter" idx="11"/>
          </p:nvPr>
        </p:nvSpPr>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DF2F305B-4DEC-45A9-98CC-688A64D7EDCD}" type="slidenum">
              <a:rPr lang="zh-CN" altLang="en-US">
                <a:solidFill>
                  <a:srgbClr val="636363"/>
                </a:solidFill>
              </a:rPr>
              <a:pPr eaLnBrk="1" hangingPunct="1"/>
              <a:t>30</a:t>
            </a:fld>
            <a:endParaRPr lang="en-US" altLang="zh-CN">
              <a:solidFill>
                <a:srgbClr val="636363"/>
              </a:solidFill>
            </a:endParaRPr>
          </a:p>
        </p:txBody>
      </p:sp>
      <p:grpSp>
        <p:nvGrpSpPr>
          <p:cNvPr id="58371" name="Group 3">
            <a:extLst>
              <a:ext uri="{FF2B5EF4-FFF2-40B4-BE49-F238E27FC236}">
                <a16:creationId xmlns:a16="http://schemas.microsoft.com/office/drawing/2014/main" id="{9F561EDD-7E9D-4787-AB71-306B1CDD5633}"/>
              </a:ext>
            </a:extLst>
          </p:cNvPr>
          <p:cNvGrpSpPr>
            <a:grpSpLocks/>
          </p:cNvGrpSpPr>
          <p:nvPr/>
        </p:nvGrpSpPr>
        <p:grpSpPr bwMode="auto">
          <a:xfrm>
            <a:off x="5364163" y="908050"/>
            <a:ext cx="2881312" cy="1511300"/>
            <a:chOff x="2292" y="1117"/>
            <a:chExt cx="1815" cy="952"/>
          </a:xfrm>
        </p:grpSpPr>
        <p:grpSp>
          <p:nvGrpSpPr>
            <p:cNvPr id="10" name="Group 5">
              <a:extLst>
                <a:ext uri="{FF2B5EF4-FFF2-40B4-BE49-F238E27FC236}">
                  <a16:creationId xmlns:a16="http://schemas.microsoft.com/office/drawing/2014/main" id="{9E90EA80-6AEA-4514-B58A-D7CEA0A277ED}"/>
                </a:ext>
              </a:extLst>
            </p:cNvPr>
            <p:cNvGrpSpPr>
              <a:grpSpLocks/>
            </p:cNvGrpSpPr>
            <p:nvPr/>
          </p:nvGrpSpPr>
          <p:grpSpPr bwMode="auto">
            <a:xfrm>
              <a:off x="2292" y="1117"/>
              <a:ext cx="1800" cy="340"/>
              <a:chOff x="752" y="1413"/>
              <a:chExt cx="1321" cy="294"/>
            </a:xfrm>
          </p:grpSpPr>
          <p:sp>
            <p:nvSpPr>
              <p:cNvPr id="2" name="AutoShape 6">
                <a:extLst>
                  <a:ext uri="{FF2B5EF4-FFF2-40B4-BE49-F238E27FC236}">
                    <a16:creationId xmlns:a16="http://schemas.microsoft.com/office/drawing/2014/main" id="{A3488073-2FB2-445D-A226-976F1E580D33}"/>
                  </a:ext>
                </a:extLst>
              </p:cNvPr>
              <p:cNvSpPr>
                <a:spLocks noChangeArrowheads="1"/>
              </p:cNvSpPr>
              <p:nvPr/>
            </p:nvSpPr>
            <p:spPr bwMode="gray">
              <a:xfrm>
                <a:off x="752" y="1413"/>
                <a:ext cx="1321" cy="294"/>
              </a:xfrm>
              <a:prstGeom prst="roundRect">
                <a:avLst>
                  <a:gd name="adj" fmla="val 50000"/>
                </a:avLst>
              </a:prstGeom>
              <a:gradFill rotWithShape="1">
                <a:gsLst>
                  <a:gs pos="0">
                    <a:srgbClr val="CCFFCC"/>
                  </a:gs>
                  <a:gs pos="50000">
                    <a:schemeClr val="bg1"/>
                  </a:gs>
                  <a:gs pos="100000">
                    <a:srgbClr val="CCFFCC"/>
                  </a:gs>
                </a:gsLst>
                <a:lin ang="5400000" scaled="1"/>
              </a:gradFill>
              <a:ln w="12700">
                <a:noFill/>
                <a:round/>
                <a:headEnd/>
                <a:tailEnd/>
              </a:ln>
              <a:effectLst>
                <a:outerShdw dist="53882" dir="2700000" algn="ctr" rotWithShape="0">
                  <a:srgbClr val="292929">
                    <a:alpha val="50000"/>
                  </a:srgbClr>
                </a:outerShdw>
              </a:effectLst>
            </p:spPr>
            <p:txBody>
              <a:bodyPr wrap="none" anchor="ctr"/>
              <a:lstStyle/>
              <a:p>
                <a:pPr algn="r">
                  <a:defRPr/>
                </a:pPr>
                <a:endParaRPr lang="zh-CN" altLang="zh-CN" dirty="0">
                  <a:latin typeface="Arial" charset="0"/>
                  <a:ea typeface="黑体" pitchFamily="49" charset="-122"/>
                </a:endParaRPr>
              </a:p>
            </p:txBody>
          </p:sp>
          <p:sp>
            <p:nvSpPr>
              <p:cNvPr id="3" name="AutoShape 7">
                <a:extLst>
                  <a:ext uri="{FF2B5EF4-FFF2-40B4-BE49-F238E27FC236}">
                    <a16:creationId xmlns:a16="http://schemas.microsoft.com/office/drawing/2014/main" id="{28DF160D-D2E8-4918-A21E-B9E9EC13257F}"/>
                  </a:ext>
                </a:extLst>
              </p:cNvPr>
              <p:cNvSpPr>
                <a:spLocks noChangeArrowheads="1"/>
              </p:cNvSpPr>
              <p:nvPr/>
            </p:nvSpPr>
            <p:spPr bwMode="gray">
              <a:xfrm flipH="1">
                <a:off x="2007" y="1457"/>
                <a:ext cx="59" cy="204"/>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w="9525">
                <a:noFill/>
                <a:miter lim="800000"/>
                <a:headEnd/>
                <a:tailEnd/>
              </a:ln>
              <a:effectLst/>
            </p:spPr>
            <p:txBody>
              <a:bodyPr wrap="none" anchor="ctr"/>
              <a:lstStyle/>
              <a:p>
                <a:pPr algn="r">
                  <a:defRPr/>
                </a:pPr>
                <a:endParaRPr lang="zh-CN" altLang="zh-CN" dirty="0">
                  <a:latin typeface="Arial" charset="0"/>
                  <a:ea typeface="黑体" pitchFamily="49" charset="-122"/>
                </a:endParaRPr>
              </a:p>
            </p:txBody>
          </p:sp>
          <p:sp>
            <p:nvSpPr>
              <p:cNvPr id="4" name="AutoShape 8">
                <a:extLst>
                  <a:ext uri="{FF2B5EF4-FFF2-40B4-BE49-F238E27FC236}">
                    <a16:creationId xmlns:a16="http://schemas.microsoft.com/office/drawing/2014/main" id="{228A1138-0A15-421B-8FC2-743C8CCF1093}"/>
                  </a:ext>
                </a:extLst>
              </p:cNvPr>
              <p:cNvSpPr>
                <a:spLocks noChangeArrowheads="1"/>
              </p:cNvSpPr>
              <p:nvPr/>
            </p:nvSpPr>
            <p:spPr bwMode="gray">
              <a:xfrm>
                <a:off x="766" y="1457"/>
                <a:ext cx="59" cy="204"/>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w="9525">
                <a:noFill/>
                <a:miter lim="800000"/>
                <a:headEnd/>
                <a:tailEnd/>
              </a:ln>
              <a:effectLst/>
            </p:spPr>
            <p:txBody>
              <a:bodyPr wrap="none" anchor="ctr"/>
              <a:lstStyle/>
              <a:p>
                <a:pPr algn="r">
                  <a:defRPr/>
                </a:pPr>
                <a:endParaRPr lang="zh-CN" altLang="zh-CN" dirty="0">
                  <a:latin typeface="Arial" charset="0"/>
                  <a:ea typeface="黑体" pitchFamily="49" charset="-122"/>
                </a:endParaRPr>
              </a:p>
            </p:txBody>
          </p:sp>
        </p:grpSp>
        <p:sp>
          <p:nvSpPr>
            <p:cNvPr id="288772" name="AutoShape 4">
              <a:extLst>
                <a:ext uri="{FF2B5EF4-FFF2-40B4-BE49-F238E27FC236}">
                  <a16:creationId xmlns:a16="http://schemas.microsoft.com/office/drawing/2014/main" id="{1624CDD8-A43C-4EBB-A245-D918640E6C45}"/>
                </a:ext>
              </a:extLst>
            </p:cNvPr>
            <p:cNvSpPr>
              <a:spLocks noChangeArrowheads="1"/>
            </p:cNvSpPr>
            <p:nvPr/>
          </p:nvSpPr>
          <p:spPr bwMode="gray">
            <a:xfrm>
              <a:off x="2382" y="1479"/>
              <a:ext cx="1703" cy="590"/>
            </a:xfrm>
            <a:prstGeom prst="roundRect">
              <a:avLst>
                <a:gd name="adj" fmla="val 7912"/>
              </a:avLst>
            </a:prstGeom>
            <a:gradFill rotWithShape="1">
              <a:gsLst>
                <a:gs pos="0">
                  <a:schemeClr val="accent1">
                    <a:gamma/>
                    <a:tint val="38039"/>
                    <a:invGamma/>
                  </a:schemeClr>
                </a:gs>
                <a:gs pos="100000">
                  <a:schemeClr val="accent1">
                    <a:alpha val="50000"/>
                  </a:schemeClr>
                </a:gs>
              </a:gsLst>
              <a:lin ang="5400000" scaled="1"/>
            </a:gradFill>
            <a:ln w="9525">
              <a:noFill/>
              <a:round/>
              <a:headEnd/>
              <a:tailEnd/>
            </a:ln>
            <a:effectLst/>
          </p:spPr>
          <p:txBody>
            <a:bodyPr wrap="none" anchor="ctr"/>
            <a:lstStyle/>
            <a:p>
              <a:pPr algn="r">
                <a:defRPr/>
              </a:pPr>
              <a:endParaRPr lang="zh-CN" altLang="zh-CN" dirty="0">
                <a:latin typeface="Arial" charset="0"/>
                <a:ea typeface="黑体" pitchFamily="49" charset="-122"/>
              </a:endParaRPr>
            </a:p>
          </p:txBody>
        </p:sp>
        <p:sp>
          <p:nvSpPr>
            <p:cNvPr id="99364" name="Text Box 36">
              <a:extLst>
                <a:ext uri="{FF2B5EF4-FFF2-40B4-BE49-F238E27FC236}">
                  <a16:creationId xmlns:a16="http://schemas.microsoft.com/office/drawing/2014/main" id="{CC304626-CCD3-401E-A9BA-FA0DD2808662}"/>
                </a:ext>
              </a:extLst>
            </p:cNvPr>
            <p:cNvSpPr txBox="1">
              <a:spLocks noChangeArrowheads="1"/>
            </p:cNvSpPr>
            <p:nvPr/>
          </p:nvSpPr>
          <p:spPr bwMode="auto">
            <a:xfrm>
              <a:off x="2700" y="1162"/>
              <a:ext cx="1225" cy="231"/>
            </a:xfrm>
            <a:prstGeom prst="rect">
              <a:avLst/>
            </a:prstGeom>
            <a:noFill/>
            <a:ln w="9525">
              <a:noFill/>
              <a:miter lim="800000"/>
              <a:headEnd/>
              <a:tailEnd/>
            </a:ln>
            <a:effectLst/>
          </p:spPr>
          <p:txBody>
            <a:bodyPr>
              <a:spAutoFit/>
            </a:bodyPr>
            <a:lstStyle/>
            <a:p>
              <a:pPr>
                <a:spcBef>
                  <a:spcPct val="50000"/>
                </a:spcBef>
                <a:defRPr/>
              </a:pPr>
              <a:r>
                <a:rPr lang="zh-CN" altLang="en-US" b="1" dirty="0">
                  <a:solidFill>
                    <a:srgbClr val="000000"/>
                  </a:solidFill>
                  <a:effectLst>
                    <a:outerShdw blurRad="38100" dist="38100" dir="2700000" algn="tl">
                      <a:srgbClr val="C0C0C0"/>
                    </a:outerShdw>
                  </a:effectLst>
                  <a:latin typeface="Arial" charset="0"/>
                  <a:ea typeface="黑体" pitchFamily="49" charset="-122"/>
                </a:rPr>
                <a:t>退付原由审核</a:t>
              </a:r>
            </a:p>
          </p:txBody>
        </p:sp>
        <p:sp>
          <p:nvSpPr>
            <p:cNvPr id="99365" name="Text Box 37">
              <a:extLst>
                <a:ext uri="{FF2B5EF4-FFF2-40B4-BE49-F238E27FC236}">
                  <a16:creationId xmlns:a16="http://schemas.microsoft.com/office/drawing/2014/main" id="{DBA7D049-6F43-4210-B4CA-A31C999CABD3}"/>
                </a:ext>
              </a:extLst>
            </p:cNvPr>
            <p:cNvSpPr txBox="1">
              <a:spLocks noChangeArrowheads="1"/>
            </p:cNvSpPr>
            <p:nvPr/>
          </p:nvSpPr>
          <p:spPr bwMode="auto">
            <a:xfrm>
              <a:off x="2428" y="1479"/>
              <a:ext cx="1679" cy="577"/>
            </a:xfrm>
            <a:prstGeom prst="rect">
              <a:avLst/>
            </a:prstGeom>
            <a:solidFill>
              <a:schemeClr val="accent1">
                <a:lumMod val="20000"/>
                <a:lumOff val="80000"/>
              </a:schemeClr>
            </a:solidFill>
            <a:ln w="9525">
              <a:noFill/>
              <a:miter lim="800000"/>
              <a:headEnd/>
              <a:tailEnd/>
            </a:ln>
            <a:effec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spcBef>
                  <a:spcPct val="50000"/>
                </a:spcBef>
                <a:defRPr/>
              </a:pPr>
              <a:r>
                <a:rPr lang="zh-CN" altLang="en-US" b="1" dirty="0">
                  <a:solidFill>
                    <a:srgbClr val="000000"/>
                  </a:solidFill>
                  <a:effectLst>
                    <a:outerShdw blurRad="38100" dist="38100" dir="2700000" algn="tl">
                      <a:srgbClr val="C0C0C0"/>
                    </a:outerShdw>
                  </a:effectLst>
                  <a:ea typeface="黑体" pitchFamily="2" charset="-122"/>
                </a:rPr>
                <a:t>根据退付申请及附件，审定理由是否成立，文件是否齐全。</a:t>
              </a:r>
            </a:p>
          </p:txBody>
        </p:sp>
      </p:grpSp>
      <p:grpSp>
        <p:nvGrpSpPr>
          <p:cNvPr id="58383" name="Group 15">
            <a:extLst>
              <a:ext uri="{FF2B5EF4-FFF2-40B4-BE49-F238E27FC236}">
                <a16:creationId xmlns:a16="http://schemas.microsoft.com/office/drawing/2014/main" id="{FAC06519-4B58-42F2-A277-EF4E76D1D0DC}"/>
              </a:ext>
            </a:extLst>
          </p:cNvPr>
          <p:cNvGrpSpPr>
            <a:grpSpLocks/>
          </p:cNvGrpSpPr>
          <p:nvPr/>
        </p:nvGrpSpPr>
        <p:grpSpPr bwMode="auto">
          <a:xfrm>
            <a:off x="5364163" y="2708275"/>
            <a:ext cx="2857500" cy="1512888"/>
            <a:chOff x="2292" y="2160"/>
            <a:chExt cx="1800" cy="953"/>
          </a:xfrm>
          <a:solidFill>
            <a:schemeClr val="accent6"/>
          </a:solidFill>
        </p:grpSpPr>
        <p:sp>
          <p:nvSpPr>
            <p:cNvPr id="5" name="AutoShape 4">
              <a:extLst>
                <a:ext uri="{FF2B5EF4-FFF2-40B4-BE49-F238E27FC236}">
                  <a16:creationId xmlns:a16="http://schemas.microsoft.com/office/drawing/2014/main" id="{2EEB3B8F-B455-4251-BEDB-D4CF4E2AD29D}"/>
                </a:ext>
              </a:extLst>
            </p:cNvPr>
            <p:cNvSpPr>
              <a:spLocks noChangeArrowheads="1"/>
            </p:cNvSpPr>
            <p:nvPr/>
          </p:nvSpPr>
          <p:spPr bwMode="gray">
            <a:xfrm>
              <a:off x="2382" y="2523"/>
              <a:ext cx="1703" cy="590"/>
            </a:xfrm>
            <a:prstGeom prst="roundRect">
              <a:avLst>
                <a:gd name="adj" fmla="val 7912"/>
              </a:avLst>
            </a:prstGeom>
            <a:grpFill/>
            <a:ln w="9525">
              <a:noFill/>
              <a:round/>
              <a:headEnd/>
              <a:tailEnd/>
            </a:ln>
            <a:effectLst/>
          </p:spPr>
          <p:txBody>
            <a:bodyPr wrap="none" anchor="ctr"/>
            <a:lstStyle/>
            <a:p>
              <a:pPr algn="r">
                <a:defRPr/>
              </a:pPr>
              <a:endParaRPr lang="zh-CN" altLang="zh-CN" dirty="0">
                <a:latin typeface="Arial" charset="0"/>
                <a:ea typeface="黑体" pitchFamily="49" charset="-122"/>
              </a:endParaRPr>
            </a:p>
          </p:txBody>
        </p:sp>
        <p:sp>
          <p:nvSpPr>
            <p:cNvPr id="99376" name="Text Box 48">
              <a:extLst>
                <a:ext uri="{FF2B5EF4-FFF2-40B4-BE49-F238E27FC236}">
                  <a16:creationId xmlns:a16="http://schemas.microsoft.com/office/drawing/2014/main" id="{A9010D7E-0574-48FF-8D6F-BB5814170921}"/>
                </a:ext>
              </a:extLst>
            </p:cNvPr>
            <p:cNvSpPr txBox="1">
              <a:spLocks noChangeArrowheads="1"/>
            </p:cNvSpPr>
            <p:nvPr/>
          </p:nvSpPr>
          <p:spPr bwMode="auto">
            <a:xfrm>
              <a:off x="2382" y="2568"/>
              <a:ext cx="1587" cy="404"/>
            </a:xfrm>
            <a:prstGeom prst="rect">
              <a:avLst/>
            </a:prstGeom>
            <a:grpFill/>
            <a:ln w="9525">
              <a:noFill/>
              <a:miter lim="800000"/>
              <a:headEnd/>
              <a:tailEnd/>
            </a:ln>
            <a:effec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spcBef>
                  <a:spcPct val="50000"/>
                </a:spcBef>
                <a:defRPr/>
              </a:pPr>
              <a:r>
                <a:rPr lang="en-US" altLang="zh-CN" b="1">
                  <a:solidFill>
                    <a:srgbClr val="000000"/>
                  </a:solidFill>
                  <a:effectLst>
                    <a:outerShdw blurRad="38100" dist="38100" dir="2700000" algn="tl">
                      <a:srgbClr val="C0C0C0"/>
                    </a:outerShdw>
                  </a:effectLst>
                  <a:ea typeface="黑体" pitchFamily="2" charset="-122"/>
                </a:rPr>
                <a:t> </a:t>
              </a:r>
              <a:r>
                <a:rPr lang="zh-CN" altLang="en-US" b="1">
                  <a:solidFill>
                    <a:srgbClr val="000000"/>
                  </a:solidFill>
                  <a:effectLst>
                    <a:outerShdw blurRad="38100" dist="38100" dir="2700000" algn="tl">
                      <a:srgbClr val="C0C0C0"/>
                    </a:outerShdw>
                  </a:effectLst>
                  <a:ea typeface="黑体" pitchFamily="2" charset="-122"/>
                </a:rPr>
                <a:t>审核拟退付资金在汇缴户的实际情况</a:t>
              </a:r>
            </a:p>
          </p:txBody>
        </p:sp>
        <p:grpSp>
          <p:nvGrpSpPr>
            <p:cNvPr id="43036" name="Group 5">
              <a:extLst>
                <a:ext uri="{FF2B5EF4-FFF2-40B4-BE49-F238E27FC236}">
                  <a16:creationId xmlns:a16="http://schemas.microsoft.com/office/drawing/2014/main" id="{23D58B1C-C302-4749-94C5-5E252EDA753B}"/>
                </a:ext>
              </a:extLst>
            </p:cNvPr>
            <p:cNvGrpSpPr>
              <a:grpSpLocks/>
            </p:cNvGrpSpPr>
            <p:nvPr/>
          </p:nvGrpSpPr>
          <p:grpSpPr bwMode="auto">
            <a:xfrm>
              <a:off x="2292" y="2160"/>
              <a:ext cx="1800" cy="340"/>
              <a:chOff x="752" y="1413"/>
              <a:chExt cx="1321" cy="294"/>
            </a:xfrm>
            <a:grpFill/>
          </p:grpSpPr>
          <p:sp>
            <p:nvSpPr>
              <p:cNvPr id="6" name="AutoShape 6">
                <a:extLst>
                  <a:ext uri="{FF2B5EF4-FFF2-40B4-BE49-F238E27FC236}">
                    <a16:creationId xmlns:a16="http://schemas.microsoft.com/office/drawing/2014/main" id="{8A9947D4-D343-4DD5-8DC4-172ED43F4193}"/>
                  </a:ext>
                </a:extLst>
              </p:cNvPr>
              <p:cNvSpPr>
                <a:spLocks noChangeArrowheads="1"/>
              </p:cNvSpPr>
              <p:nvPr/>
            </p:nvSpPr>
            <p:spPr bwMode="gray">
              <a:xfrm>
                <a:off x="752" y="1413"/>
                <a:ext cx="1321" cy="294"/>
              </a:xfrm>
              <a:prstGeom prst="roundRect">
                <a:avLst>
                  <a:gd name="adj" fmla="val 50000"/>
                </a:avLst>
              </a:prstGeom>
              <a:grpFill/>
              <a:ln w="12700">
                <a:noFill/>
                <a:round/>
                <a:headEnd/>
                <a:tailEnd/>
              </a:ln>
              <a:effectLst>
                <a:outerShdw dist="53882" dir="2700000" algn="ctr" rotWithShape="0">
                  <a:srgbClr val="292929">
                    <a:alpha val="50000"/>
                  </a:srgbClr>
                </a:outerShdw>
              </a:effectLst>
            </p:spPr>
            <p:txBody>
              <a:bodyPr wrap="none" anchor="ctr"/>
              <a:lstStyle/>
              <a:p>
                <a:pPr algn="r">
                  <a:defRPr/>
                </a:pPr>
                <a:endParaRPr lang="zh-CN" altLang="zh-CN" dirty="0">
                  <a:latin typeface="Arial" charset="0"/>
                  <a:ea typeface="黑体" pitchFamily="49" charset="-122"/>
                </a:endParaRPr>
              </a:p>
            </p:txBody>
          </p:sp>
          <p:sp>
            <p:nvSpPr>
              <p:cNvPr id="7" name="AutoShape 7">
                <a:extLst>
                  <a:ext uri="{FF2B5EF4-FFF2-40B4-BE49-F238E27FC236}">
                    <a16:creationId xmlns:a16="http://schemas.microsoft.com/office/drawing/2014/main" id="{BE07AED3-466D-4EA8-B5D3-6F58A477A536}"/>
                  </a:ext>
                </a:extLst>
              </p:cNvPr>
              <p:cNvSpPr>
                <a:spLocks noChangeArrowheads="1"/>
              </p:cNvSpPr>
              <p:nvPr/>
            </p:nvSpPr>
            <p:spPr bwMode="gray">
              <a:xfrm flipH="1">
                <a:off x="2007" y="1457"/>
                <a:ext cx="59" cy="204"/>
              </a:xfrm>
              <a:prstGeom prst="moon">
                <a:avLst>
                  <a:gd name="adj" fmla="val 22032"/>
                </a:avLst>
              </a:prstGeom>
              <a:grpFill/>
              <a:ln w="9525">
                <a:noFill/>
                <a:miter lim="800000"/>
                <a:headEnd/>
                <a:tailEnd/>
              </a:ln>
              <a:effectLst/>
            </p:spPr>
            <p:txBody>
              <a:bodyPr wrap="none" anchor="ctr"/>
              <a:lstStyle/>
              <a:p>
                <a:pPr algn="r">
                  <a:defRPr/>
                </a:pPr>
                <a:endParaRPr lang="zh-CN" altLang="zh-CN" dirty="0">
                  <a:latin typeface="Arial" charset="0"/>
                  <a:ea typeface="黑体" pitchFamily="49" charset="-122"/>
                </a:endParaRPr>
              </a:p>
            </p:txBody>
          </p:sp>
          <p:sp>
            <p:nvSpPr>
              <p:cNvPr id="8" name="AutoShape 8">
                <a:extLst>
                  <a:ext uri="{FF2B5EF4-FFF2-40B4-BE49-F238E27FC236}">
                    <a16:creationId xmlns:a16="http://schemas.microsoft.com/office/drawing/2014/main" id="{6DCB7C82-EFE6-4F63-A672-2F42432BF7CC}"/>
                  </a:ext>
                </a:extLst>
              </p:cNvPr>
              <p:cNvSpPr>
                <a:spLocks noChangeArrowheads="1"/>
              </p:cNvSpPr>
              <p:nvPr/>
            </p:nvSpPr>
            <p:spPr bwMode="gray">
              <a:xfrm>
                <a:off x="766" y="1457"/>
                <a:ext cx="59" cy="204"/>
              </a:xfrm>
              <a:prstGeom prst="moon">
                <a:avLst>
                  <a:gd name="adj" fmla="val 22032"/>
                </a:avLst>
              </a:prstGeom>
              <a:grpFill/>
              <a:ln w="9525">
                <a:noFill/>
                <a:miter lim="800000"/>
                <a:headEnd/>
                <a:tailEnd/>
              </a:ln>
              <a:effectLst/>
            </p:spPr>
            <p:txBody>
              <a:bodyPr wrap="none" anchor="ctr"/>
              <a:lstStyle/>
              <a:p>
                <a:pPr algn="r">
                  <a:defRPr/>
                </a:pPr>
                <a:endParaRPr lang="zh-CN" altLang="zh-CN" dirty="0">
                  <a:latin typeface="Arial" charset="0"/>
                  <a:ea typeface="黑体" pitchFamily="49" charset="-122"/>
                </a:endParaRPr>
              </a:p>
            </p:txBody>
          </p:sp>
        </p:grpSp>
        <p:sp>
          <p:nvSpPr>
            <p:cNvPr id="99409" name="Text Box 81">
              <a:extLst>
                <a:ext uri="{FF2B5EF4-FFF2-40B4-BE49-F238E27FC236}">
                  <a16:creationId xmlns:a16="http://schemas.microsoft.com/office/drawing/2014/main" id="{4BD8A13C-57D2-49A9-84B6-B5EED33BDE99}"/>
                </a:ext>
              </a:extLst>
            </p:cNvPr>
            <p:cNvSpPr txBox="1">
              <a:spLocks noChangeArrowheads="1"/>
            </p:cNvSpPr>
            <p:nvPr/>
          </p:nvSpPr>
          <p:spPr bwMode="auto">
            <a:xfrm>
              <a:off x="2791" y="2205"/>
              <a:ext cx="1043" cy="231"/>
            </a:xfrm>
            <a:prstGeom prst="rect">
              <a:avLst/>
            </a:prstGeom>
            <a:grpFill/>
            <a:ln w="9525">
              <a:noFill/>
              <a:miter lim="800000"/>
              <a:headEnd/>
              <a:tailEnd/>
            </a:ln>
            <a:effectLst/>
          </p:spPr>
          <p:txBody>
            <a:bodyPr>
              <a:spAutoFit/>
            </a:bodyPr>
            <a:lstStyle/>
            <a:p>
              <a:pPr>
                <a:spcBef>
                  <a:spcPct val="50000"/>
                </a:spcBef>
                <a:defRPr/>
              </a:pPr>
              <a:r>
                <a:rPr lang="zh-CN" altLang="en-US" b="1" dirty="0">
                  <a:solidFill>
                    <a:srgbClr val="000000"/>
                  </a:solidFill>
                  <a:effectLst>
                    <a:outerShdw blurRad="38100" dist="38100" dir="2700000" algn="tl">
                      <a:srgbClr val="C0C0C0"/>
                    </a:outerShdw>
                  </a:effectLst>
                  <a:latin typeface="Arial" charset="0"/>
                  <a:ea typeface="黑体" pitchFamily="49" charset="-122"/>
                </a:rPr>
                <a:t>退付资金审核</a:t>
              </a:r>
            </a:p>
          </p:txBody>
        </p:sp>
      </p:grpSp>
      <p:grpSp>
        <p:nvGrpSpPr>
          <p:cNvPr id="58395" name="Group 27">
            <a:extLst>
              <a:ext uri="{FF2B5EF4-FFF2-40B4-BE49-F238E27FC236}">
                <a16:creationId xmlns:a16="http://schemas.microsoft.com/office/drawing/2014/main" id="{C907A31D-2B43-42BE-A691-55764B2A32F0}"/>
              </a:ext>
            </a:extLst>
          </p:cNvPr>
          <p:cNvGrpSpPr>
            <a:grpSpLocks/>
          </p:cNvGrpSpPr>
          <p:nvPr/>
        </p:nvGrpSpPr>
        <p:grpSpPr bwMode="auto">
          <a:xfrm>
            <a:off x="5364163" y="4508500"/>
            <a:ext cx="2857500" cy="1441450"/>
            <a:chOff x="2292" y="3248"/>
            <a:chExt cx="1800" cy="908"/>
          </a:xfrm>
          <a:solidFill>
            <a:schemeClr val="accent6">
              <a:lumMod val="60000"/>
              <a:lumOff val="40000"/>
            </a:schemeClr>
          </a:solidFill>
        </p:grpSpPr>
        <p:grpSp>
          <p:nvGrpSpPr>
            <p:cNvPr id="43023" name="Group 5">
              <a:extLst>
                <a:ext uri="{FF2B5EF4-FFF2-40B4-BE49-F238E27FC236}">
                  <a16:creationId xmlns:a16="http://schemas.microsoft.com/office/drawing/2014/main" id="{AC4434B6-1084-4E33-9BFD-AF0D3EC0C8F6}"/>
                </a:ext>
              </a:extLst>
            </p:cNvPr>
            <p:cNvGrpSpPr>
              <a:grpSpLocks/>
            </p:cNvGrpSpPr>
            <p:nvPr/>
          </p:nvGrpSpPr>
          <p:grpSpPr bwMode="auto">
            <a:xfrm>
              <a:off x="2292" y="3248"/>
              <a:ext cx="1800" cy="340"/>
              <a:chOff x="752" y="1413"/>
              <a:chExt cx="1321" cy="294"/>
            </a:xfrm>
            <a:grpFill/>
          </p:grpSpPr>
          <p:sp>
            <p:nvSpPr>
              <p:cNvPr id="288774" name="AutoShape 6">
                <a:extLst>
                  <a:ext uri="{FF2B5EF4-FFF2-40B4-BE49-F238E27FC236}">
                    <a16:creationId xmlns:a16="http://schemas.microsoft.com/office/drawing/2014/main" id="{AD0764BA-EEF6-4C2D-A878-9107D03C16CC}"/>
                  </a:ext>
                </a:extLst>
              </p:cNvPr>
              <p:cNvSpPr>
                <a:spLocks noChangeArrowheads="1"/>
              </p:cNvSpPr>
              <p:nvPr/>
            </p:nvSpPr>
            <p:spPr bwMode="gray">
              <a:xfrm>
                <a:off x="752" y="1413"/>
                <a:ext cx="1321" cy="294"/>
              </a:xfrm>
              <a:prstGeom prst="roundRect">
                <a:avLst>
                  <a:gd name="adj" fmla="val 50000"/>
                </a:avLst>
              </a:prstGeom>
              <a:grpFill/>
              <a:ln w="12700">
                <a:noFill/>
                <a:round/>
                <a:headEnd/>
                <a:tailEnd/>
              </a:ln>
              <a:effectLst>
                <a:outerShdw dist="53882" dir="2700000" algn="ctr" rotWithShape="0">
                  <a:srgbClr val="292929">
                    <a:alpha val="50000"/>
                  </a:srgbClr>
                </a:outerShdw>
              </a:effectLst>
            </p:spPr>
            <p:txBody>
              <a:bodyPr wrap="none" anchor="ctr"/>
              <a:lstStyle/>
              <a:p>
                <a:pPr algn="r">
                  <a:defRPr/>
                </a:pPr>
                <a:endParaRPr lang="zh-CN" altLang="zh-CN" dirty="0">
                  <a:latin typeface="Arial" charset="0"/>
                  <a:ea typeface="黑体" pitchFamily="49" charset="-122"/>
                </a:endParaRPr>
              </a:p>
            </p:txBody>
          </p:sp>
          <p:sp>
            <p:nvSpPr>
              <p:cNvPr id="288775" name="AutoShape 7">
                <a:extLst>
                  <a:ext uri="{FF2B5EF4-FFF2-40B4-BE49-F238E27FC236}">
                    <a16:creationId xmlns:a16="http://schemas.microsoft.com/office/drawing/2014/main" id="{D8B1864E-DEEC-4141-9651-F46C6D757B59}"/>
                  </a:ext>
                </a:extLst>
              </p:cNvPr>
              <p:cNvSpPr>
                <a:spLocks noChangeArrowheads="1"/>
              </p:cNvSpPr>
              <p:nvPr/>
            </p:nvSpPr>
            <p:spPr bwMode="gray">
              <a:xfrm flipH="1">
                <a:off x="2007" y="1457"/>
                <a:ext cx="59" cy="204"/>
              </a:xfrm>
              <a:prstGeom prst="moon">
                <a:avLst>
                  <a:gd name="adj" fmla="val 22032"/>
                </a:avLst>
              </a:prstGeom>
              <a:grpFill/>
              <a:ln w="9525">
                <a:noFill/>
                <a:miter lim="800000"/>
                <a:headEnd/>
                <a:tailEnd/>
              </a:ln>
              <a:effectLst/>
            </p:spPr>
            <p:txBody>
              <a:bodyPr wrap="none" anchor="ctr"/>
              <a:lstStyle/>
              <a:p>
                <a:pPr algn="r">
                  <a:defRPr/>
                </a:pPr>
                <a:endParaRPr lang="zh-CN" altLang="zh-CN" dirty="0">
                  <a:latin typeface="Arial" charset="0"/>
                  <a:ea typeface="黑体" pitchFamily="49" charset="-122"/>
                </a:endParaRPr>
              </a:p>
            </p:txBody>
          </p:sp>
          <p:sp>
            <p:nvSpPr>
              <p:cNvPr id="288776" name="AutoShape 8">
                <a:extLst>
                  <a:ext uri="{FF2B5EF4-FFF2-40B4-BE49-F238E27FC236}">
                    <a16:creationId xmlns:a16="http://schemas.microsoft.com/office/drawing/2014/main" id="{FABA250F-8B45-4F54-9491-8D3975368D3A}"/>
                  </a:ext>
                </a:extLst>
              </p:cNvPr>
              <p:cNvSpPr>
                <a:spLocks noChangeArrowheads="1"/>
              </p:cNvSpPr>
              <p:nvPr/>
            </p:nvSpPr>
            <p:spPr bwMode="gray">
              <a:xfrm>
                <a:off x="766" y="1457"/>
                <a:ext cx="59" cy="204"/>
              </a:xfrm>
              <a:prstGeom prst="moon">
                <a:avLst>
                  <a:gd name="adj" fmla="val 22032"/>
                </a:avLst>
              </a:prstGeom>
              <a:grpFill/>
              <a:ln w="9525">
                <a:noFill/>
                <a:miter lim="800000"/>
                <a:headEnd/>
                <a:tailEnd/>
              </a:ln>
              <a:effectLst/>
            </p:spPr>
            <p:txBody>
              <a:bodyPr wrap="none" anchor="ctr"/>
              <a:lstStyle/>
              <a:p>
                <a:pPr algn="r">
                  <a:defRPr/>
                </a:pPr>
                <a:endParaRPr lang="zh-CN" altLang="zh-CN" dirty="0">
                  <a:latin typeface="Arial" charset="0"/>
                  <a:ea typeface="黑体" pitchFamily="49" charset="-122"/>
                </a:endParaRPr>
              </a:p>
            </p:txBody>
          </p:sp>
        </p:grpSp>
        <p:sp>
          <p:nvSpPr>
            <p:cNvPr id="9" name="AutoShape 4">
              <a:extLst>
                <a:ext uri="{FF2B5EF4-FFF2-40B4-BE49-F238E27FC236}">
                  <a16:creationId xmlns:a16="http://schemas.microsoft.com/office/drawing/2014/main" id="{3B040D68-E008-4573-86BC-85957B6A141C}"/>
                </a:ext>
              </a:extLst>
            </p:cNvPr>
            <p:cNvSpPr>
              <a:spLocks noChangeArrowheads="1"/>
            </p:cNvSpPr>
            <p:nvPr/>
          </p:nvSpPr>
          <p:spPr bwMode="gray">
            <a:xfrm>
              <a:off x="2382" y="3566"/>
              <a:ext cx="1703" cy="590"/>
            </a:xfrm>
            <a:prstGeom prst="roundRect">
              <a:avLst>
                <a:gd name="adj" fmla="val 7912"/>
              </a:avLst>
            </a:prstGeom>
            <a:grpFill/>
            <a:ln w="9525">
              <a:noFill/>
              <a:round/>
              <a:headEnd/>
              <a:tailEnd/>
            </a:ln>
            <a:effectLst/>
          </p:spPr>
          <p:txBody>
            <a:bodyPr wrap="none" anchor="ctr"/>
            <a:lstStyle/>
            <a:p>
              <a:pPr algn="r">
                <a:defRPr/>
              </a:pPr>
              <a:endParaRPr lang="zh-CN" altLang="zh-CN" dirty="0">
                <a:latin typeface="Arial" charset="0"/>
                <a:ea typeface="黑体" pitchFamily="49" charset="-122"/>
              </a:endParaRPr>
            </a:p>
          </p:txBody>
        </p:sp>
        <p:sp>
          <p:nvSpPr>
            <p:cNvPr id="99411" name="Text Box 83">
              <a:extLst>
                <a:ext uri="{FF2B5EF4-FFF2-40B4-BE49-F238E27FC236}">
                  <a16:creationId xmlns:a16="http://schemas.microsoft.com/office/drawing/2014/main" id="{4BA4671B-CA14-431F-9446-72EA7100C548}"/>
                </a:ext>
              </a:extLst>
            </p:cNvPr>
            <p:cNvSpPr txBox="1">
              <a:spLocks noChangeArrowheads="1"/>
            </p:cNvSpPr>
            <p:nvPr/>
          </p:nvSpPr>
          <p:spPr bwMode="auto">
            <a:xfrm>
              <a:off x="2745" y="3294"/>
              <a:ext cx="1043" cy="231"/>
            </a:xfrm>
            <a:prstGeom prst="rect">
              <a:avLst/>
            </a:prstGeom>
            <a:grpFill/>
            <a:ln w="9525">
              <a:noFill/>
              <a:miter lim="800000"/>
              <a:headEnd/>
              <a:tailEnd/>
            </a:ln>
            <a:effectLst/>
          </p:spPr>
          <p:txBody>
            <a:bodyPr>
              <a:spAutoFit/>
            </a:bodyPr>
            <a:lstStyle/>
            <a:p>
              <a:pPr>
                <a:spcBef>
                  <a:spcPct val="50000"/>
                </a:spcBef>
                <a:defRPr/>
              </a:pPr>
              <a:r>
                <a:rPr lang="zh-CN" altLang="en-US" b="1" dirty="0">
                  <a:solidFill>
                    <a:srgbClr val="000000"/>
                  </a:solidFill>
                  <a:effectLst>
                    <a:outerShdw blurRad="38100" dist="38100" dir="2700000" algn="tl">
                      <a:srgbClr val="C0C0C0"/>
                    </a:outerShdw>
                  </a:effectLst>
                  <a:latin typeface="Arial" charset="0"/>
                  <a:ea typeface="黑体" pitchFamily="49" charset="-122"/>
                </a:rPr>
                <a:t>收款要素审核</a:t>
              </a:r>
            </a:p>
          </p:txBody>
        </p:sp>
        <p:sp>
          <p:nvSpPr>
            <p:cNvPr id="99412" name="Text Box 84">
              <a:extLst>
                <a:ext uri="{FF2B5EF4-FFF2-40B4-BE49-F238E27FC236}">
                  <a16:creationId xmlns:a16="http://schemas.microsoft.com/office/drawing/2014/main" id="{C5BCFB07-6D98-4F48-917C-6B4C77BEAB2A}"/>
                </a:ext>
              </a:extLst>
            </p:cNvPr>
            <p:cNvSpPr txBox="1">
              <a:spLocks noChangeArrowheads="1"/>
            </p:cNvSpPr>
            <p:nvPr/>
          </p:nvSpPr>
          <p:spPr bwMode="auto">
            <a:xfrm>
              <a:off x="2382" y="3657"/>
              <a:ext cx="1633" cy="404"/>
            </a:xfrm>
            <a:prstGeom prst="rect">
              <a:avLst/>
            </a:prstGeom>
            <a:grpFill/>
            <a:ln w="9525">
              <a:noFill/>
              <a:miter lim="800000"/>
              <a:headEnd/>
              <a:tailEnd/>
            </a:ln>
            <a:effectLst/>
          </p:spPr>
          <p:txBody>
            <a:bodyPr>
              <a:spAutoFit/>
            </a:bodyPr>
            <a:lstStyle/>
            <a:p>
              <a:pPr>
                <a:spcBef>
                  <a:spcPct val="50000"/>
                </a:spcBef>
                <a:defRPr/>
              </a:pPr>
              <a:r>
                <a:rPr lang="en-US" altLang="zh-CN" b="1" dirty="0">
                  <a:solidFill>
                    <a:srgbClr val="000000"/>
                  </a:solidFill>
                  <a:effectLst>
                    <a:outerShdw blurRad="38100" dist="38100" dir="2700000" algn="tl">
                      <a:srgbClr val="C0C0C0"/>
                    </a:outerShdw>
                  </a:effectLst>
                  <a:latin typeface="Arial" charset="0"/>
                  <a:ea typeface="黑体" pitchFamily="49" charset="-122"/>
                </a:rPr>
                <a:t> </a:t>
              </a:r>
              <a:r>
                <a:rPr lang="zh-CN" altLang="en-US" b="1" dirty="0">
                  <a:solidFill>
                    <a:srgbClr val="000000"/>
                  </a:solidFill>
                  <a:effectLst>
                    <a:outerShdw blurRad="38100" dist="38100" dir="2700000" algn="tl">
                      <a:srgbClr val="C0C0C0"/>
                    </a:outerShdw>
                  </a:effectLst>
                  <a:latin typeface="Arial" charset="0"/>
                  <a:ea typeface="黑体" pitchFamily="49" charset="-122"/>
                </a:rPr>
                <a:t>预留固定收款账号，变更时提交有关说明文件</a:t>
              </a:r>
            </a:p>
          </p:txBody>
        </p:sp>
      </p:grpSp>
      <p:sp>
        <p:nvSpPr>
          <p:cNvPr id="99415" name="AutoShape 37">
            <a:extLst>
              <a:ext uri="{FF2B5EF4-FFF2-40B4-BE49-F238E27FC236}">
                <a16:creationId xmlns:a16="http://schemas.microsoft.com/office/drawing/2014/main" id="{C6501301-7214-4CAB-A4E1-BABE7E048DCC}"/>
              </a:ext>
            </a:extLst>
          </p:cNvPr>
          <p:cNvSpPr>
            <a:spLocks noChangeArrowheads="1"/>
          </p:cNvSpPr>
          <p:nvPr/>
        </p:nvSpPr>
        <p:spPr bwMode="auto">
          <a:xfrm>
            <a:off x="4067175" y="2924175"/>
            <a:ext cx="1225550" cy="465138"/>
          </a:xfrm>
          <a:prstGeom prst="rightArrow">
            <a:avLst>
              <a:gd name="adj1" fmla="val 50000"/>
              <a:gd name="adj2" fmla="val 65870"/>
            </a:avLst>
          </a:prstGeom>
          <a:gradFill rotWithShape="0">
            <a:gsLst>
              <a:gs pos="0">
                <a:srgbClr val="FFFFFF"/>
              </a:gs>
              <a:gs pos="100000">
                <a:srgbClr val="9999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spcBef>
                <a:spcPct val="0"/>
              </a:spcBef>
              <a:buClrTx/>
              <a:buSzTx/>
              <a:buFontTx/>
              <a:buNone/>
            </a:pPr>
            <a:endParaRPr lang="zh-CN" altLang="zh-CN" sz="1800">
              <a:latin typeface="Calibri" panose="020F0502020204030204" pitchFamily="34" charset="0"/>
            </a:endParaRPr>
          </a:p>
        </p:txBody>
      </p:sp>
      <p:grpSp>
        <p:nvGrpSpPr>
          <p:cNvPr id="58408" name="Group 40">
            <a:extLst>
              <a:ext uri="{FF2B5EF4-FFF2-40B4-BE49-F238E27FC236}">
                <a16:creationId xmlns:a16="http://schemas.microsoft.com/office/drawing/2014/main" id="{1EE048ED-C19B-47A0-B48B-2A78DEB14F61}"/>
              </a:ext>
            </a:extLst>
          </p:cNvPr>
          <p:cNvGrpSpPr>
            <a:grpSpLocks/>
          </p:cNvGrpSpPr>
          <p:nvPr/>
        </p:nvGrpSpPr>
        <p:grpSpPr bwMode="auto">
          <a:xfrm>
            <a:off x="1908175" y="1773238"/>
            <a:ext cx="1871663" cy="2879725"/>
            <a:chOff x="1202" y="1117"/>
            <a:chExt cx="1179" cy="1814"/>
          </a:xfrm>
        </p:grpSpPr>
        <p:sp>
          <p:nvSpPr>
            <p:cNvPr id="43018" name="AutoShape 6">
              <a:extLst>
                <a:ext uri="{FF2B5EF4-FFF2-40B4-BE49-F238E27FC236}">
                  <a16:creationId xmlns:a16="http://schemas.microsoft.com/office/drawing/2014/main" id="{F346518D-63B1-4146-A5DA-36435A7C1601}"/>
                </a:ext>
              </a:extLst>
            </p:cNvPr>
            <p:cNvSpPr>
              <a:spLocks noChangeArrowheads="1"/>
            </p:cNvSpPr>
            <p:nvPr/>
          </p:nvSpPr>
          <p:spPr bwMode="gray">
            <a:xfrm>
              <a:off x="1202" y="1117"/>
              <a:ext cx="1179" cy="1814"/>
            </a:xfrm>
            <a:prstGeom prst="can">
              <a:avLst>
                <a:gd name="adj" fmla="val 49363"/>
              </a:avLst>
            </a:prstGeom>
            <a:gradFill rotWithShape="1">
              <a:gsLst>
                <a:gs pos="0">
                  <a:srgbClr val="C0CDB3"/>
                </a:gs>
                <a:gs pos="50000">
                  <a:srgbClr val="FFFFFF"/>
                </a:gs>
                <a:gs pos="100000">
                  <a:srgbClr val="C0CDB3"/>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lgn="r" eaLnBrk="1" hangingPunct="1">
                <a:spcBef>
                  <a:spcPct val="0"/>
                </a:spcBef>
                <a:buClrTx/>
                <a:buSzTx/>
                <a:buFontTx/>
                <a:buNone/>
              </a:pPr>
              <a:endParaRPr lang="zh-CN" altLang="zh-CN" sz="1800">
                <a:latin typeface="Arial" panose="020B0604020202020204" pitchFamily="34" charset="0"/>
              </a:endParaRPr>
            </a:p>
          </p:txBody>
        </p:sp>
        <p:sp>
          <p:nvSpPr>
            <p:cNvPr id="43019" name="Oval 7">
              <a:extLst>
                <a:ext uri="{FF2B5EF4-FFF2-40B4-BE49-F238E27FC236}">
                  <a16:creationId xmlns:a16="http://schemas.microsoft.com/office/drawing/2014/main" id="{93B9B126-8570-432E-9FC6-A80E2CFDCF7A}"/>
                </a:ext>
              </a:extLst>
            </p:cNvPr>
            <p:cNvSpPr>
              <a:spLocks noChangeArrowheads="1"/>
            </p:cNvSpPr>
            <p:nvPr/>
          </p:nvSpPr>
          <p:spPr bwMode="gray">
            <a:xfrm>
              <a:off x="1202" y="1149"/>
              <a:ext cx="1179" cy="546"/>
            </a:xfrm>
            <a:prstGeom prst="ellipse">
              <a:avLst/>
            </a:prstGeom>
            <a:gradFill rotWithShape="1">
              <a:gsLst>
                <a:gs pos="0">
                  <a:srgbClr val="E6E6E6"/>
                </a:gs>
                <a:gs pos="14999">
                  <a:srgbClr val="7D8496"/>
                </a:gs>
                <a:gs pos="53000">
                  <a:srgbClr val="E6E6E6"/>
                </a:gs>
                <a:gs pos="67999">
                  <a:srgbClr val="7D8496"/>
                </a:gs>
                <a:gs pos="92999">
                  <a:srgbClr val="E6E6E6"/>
                </a:gs>
                <a:gs pos="100000">
                  <a:srgbClr val="FFFFFF"/>
                </a:gs>
              </a:gsLst>
              <a:lin ang="5400000" scaled="1"/>
            </a:gradFill>
            <a:ln w="28575">
              <a:solidFill>
                <a:srgbClr val="B2B2B2"/>
              </a:solidFill>
              <a:round/>
              <a:headEnd/>
              <a:tailEnd/>
            </a:ln>
          </p:spPr>
          <p:txBody>
            <a:bodyPr wrap="none" anchor="ct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lgn="r" eaLnBrk="1" hangingPunct="1">
                <a:spcBef>
                  <a:spcPct val="0"/>
                </a:spcBef>
                <a:buClrTx/>
                <a:buSzTx/>
                <a:buFontTx/>
                <a:buNone/>
              </a:pPr>
              <a:endParaRPr lang="zh-CN" altLang="zh-CN" sz="1800">
                <a:latin typeface="Arial" panose="020B0604020202020204" pitchFamily="34" charset="0"/>
              </a:endParaRPr>
            </a:p>
          </p:txBody>
        </p:sp>
        <p:sp>
          <p:nvSpPr>
            <p:cNvPr id="43020" name="Oval 8">
              <a:extLst>
                <a:ext uri="{FF2B5EF4-FFF2-40B4-BE49-F238E27FC236}">
                  <a16:creationId xmlns:a16="http://schemas.microsoft.com/office/drawing/2014/main" id="{447C3323-211A-442C-82D7-F5D85BB2CC98}"/>
                </a:ext>
              </a:extLst>
            </p:cNvPr>
            <p:cNvSpPr>
              <a:spLocks noChangeArrowheads="1"/>
            </p:cNvSpPr>
            <p:nvPr/>
          </p:nvSpPr>
          <p:spPr bwMode="gray">
            <a:xfrm>
              <a:off x="1264" y="1155"/>
              <a:ext cx="1046" cy="534"/>
            </a:xfrm>
            <a:prstGeom prst="ellipse">
              <a:avLst/>
            </a:prstGeom>
            <a:solidFill>
              <a:srgbClr val="E1C797"/>
            </a:solidFill>
            <a:ln w="28575">
              <a:solidFill>
                <a:srgbClr val="FEFEFE"/>
              </a:solidFill>
              <a:round/>
              <a:headEnd/>
              <a:tailEnd/>
            </a:ln>
          </p:spPr>
          <p:txBody>
            <a:bodyPr wrap="none" anchor="ct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lgn="r" eaLnBrk="1" hangingPunct="1">
                <a:spcBef>
                  <a:spcPct val="0"/>
                </a:spcBef>
                <a:buClrTx/>
                <a:buSzTx/>
                <a:buFontTx/>
                <a:buNone/>
              </a:pPr>
              <a:endParaRPr lang="zh-CN" altLang="zh-CN" sz="1800">
                <a:latin typeface="Arial" panose="020B0604020202020204" pitchFamily="34" charset="0"/>
              </a:endParaRPr>
            </a:p>
          </p:txBody>
        </p:sp>
        <p:sp>
          <p:nvSpPr>
            <p:cNvPr id="58412" name="Text Box 44">
              <a:extLst>
                <a:ext uri="{FF2B5EF4-FFF2-40B4-BE49-F238E27FC236}">
                  <a16:creationId xmlns:a16="http://schemas.microsoft.com/office/drawing/2014/main" id="{CBC7A598-07AF-4AA3-B1DD-B4603E666FD8}"/>
                </a:ext>
              </a:extLst>
            </p:cNvPr>
            <p:cNvSpPr txBox="1">
              <a:spLocks noChangeArrowheads="1"/>
            </p:cNvSpPr>
            <p:nvPr/>
          </p:nvSpPr>
          <p:spPr bwMode="auto">
            <a:xfrm>
              <a:off x="2030" y="1842"/>
              <a:ext cx="289" cy="817"/>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eaVert">
              <a:spAutoFit/>
            </a:bodyPr>
            <a:lstStyle/>
            <a:p>
              <a:pPr>
                <a:spcBef>
                  <a:spcPct val="50000"/>
                </a:spcBef>
                <a:defRPr/>
              </a:pPr>
              <a:endParaRPr lang="zh-CN" altLang="en-US">
                <a:latin typeface="Arial" charset="0"/>
                <a:ea typeface="宋体" charset="-122"/>
              </a:endParaRPr>
            </a:p>
          </p:txBody>
        </p:sp>
        <p:sp>
          <p:nvSpPr>
            <p:cNvPr id="58413" name="Text Box 45">
              <a:extLst>
                <a:ext uri="{FF2B5EF4-FFF2-40B4-BE49-F238E27FC236}">
                  <a16:creationId xmlns:a16="http://schemas.microsoft.com/office/drawing/2014/main" id="{AB8E808B-5441-4EAC-AB25-AE3BADEBCE4A}"/>
                </a:ext>
              </a:extLst>
            </p:cNvPr>
            <p:cNvSpPr txBox="1">
              <a:spLocks noChangeArrowheads="1"/>
            </p:cNvSpPr>
            <p:nvPr/>
          </p:nvSpPr>
          <p:spPr bwMode="auto">
            <a:xfrm>
              <a:off x="1597" y="1757"/>
              <a:ext cx="388" cy="1049"/>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eaVert">
              <a:spAutoFit/>
            </a:bodyPr>
            <a:lstStyle/>
            <a:p>
              <a:pPr>
                <a:spcBef>
                  <a:spcPct val="50000"/>
                </a:spcBef>
                <a:defRPr/>
              </a:pPr>
              <a:r>
                <a:rPr lang="zh-CN" altLang="en-US" sz="2800" dirty="0">
                  <a:solidFill>
                    <a:srgbClr val="000000"/>
                  </a:solidFill>
                  <a:latin typeface="Arial" charset="0"/>
                  <a:ea typeface="黑体" pitchFamily="2" charset="-122"/>
                </a:rPr>
                <a:t>审核要点</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8370"/>
                                        </p:tgtEl>
                                        <p:attrNameLst>
                                          <p:attrName>style.visibility</p:attrName>
                                        </p:attrNameLst>
                                      </p:cBhvr>
                                      <p:to>
                                        <p:strVal val="visible"/>
                                      </p:to>
                                    </p:set>
                                    <p:animEffect transition="in" filter="wipe(down)">
                                      <p:cBhvr>
                                        <p:cTn id="7" dur="580">
                                          <p:stCondLst>
                                            <p:cond delay="0"/>
                                          </p:stCondLst>
                                        </p:cTn>
                                        <p:tgtEl>
                                          <p:spTgt spid="58370"/>
                                        </p:tgtEl>
                                      </p:cBhvr>
                                    </p:animEffect>
                                    <p:anim calcmode="lin" valueType="num">
                                      <p:cBhvr>
                                        <p:cTn id="8" dur="1822" tmFilter="0,0; 0.14,0.36; 0.43,0.73; 0.71,0.91; 1.0,1.0">
                                          <p:stCondLst>
                                            <p:cond delay="0"/>
                                          </p:stCondLst>
                                        </p:cTn>
                                        <p:tgtEl>
                                          <p:spTgt spid="5837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837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837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837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8370"/>
                                        </p:tgtEl>
                                        <p:attrNameLst>
                                          <p:attrName>ppt_y</p:attrName>
                                        </p:attrNameLst>
                                      </p:cBhvr>
                                      <p:tavLst>
                                        <p:tav tm="0" fmla="#ppt_y-sin(pi*$)/81">
                                          <p:val>
                                            <p:fltVal val="0"/>
                                          </p:val>
                                        </p:tav>
                                        <p:tav tm="100000">
                                          <p:val>
                                            <p:fltVal val="1"/>
                                          </p:val>
                                        </p:tav>
                                      </p:tavLst>
                                    </p:anim>
                                    <p:animScale>
                                      <p:cBhvr>
                                        <p:cTn id="13" dur="26">
                                          <p:stCondLst>
                                            <p:cond delay="650"/>
                                          </p:stCondLst>
                                        </p:cTn>
                                        <p:tgtEl>
                                          <p:spTgt spid="58370"/>
                                        </p:tgtEl>
                                      </p:cBhvr>
                                      <p:to x="100000" y="60000"/>
                                    </p:animScale>
                                    <p:animScale>
                                      <p:cBhvr>
                                        <p:cTn id="14" dur="166" decel="50000">
                                          <p:stCondLst>
                                            <p:cond delay="676"/>
                                          </p:stCondLst>
                                        </p:cTn>
                                        <p:tgtEl>
                                          <p:spTgt spid="58370"/>
                                        </p:tgtEl>
                                      </p:cBhvr>
                                      <p:to x="100000" y="100000"/>
                                    </p:animScale>
                                    <p:animScale>
                                      <p:cBhvr>
                                        <p:cTn id="15" dur="26">
                                          <p:stCondLst>
                                            <p:cond delay="1312"/>
                                          </p:stCondLst>
                                        </p:cTn>
                                        <p:tgtEl>
                                          <p:spTgt spid="58370"/>
                                        </p:tgtEl>
                                      </p:cBhvr>
                                      <p:to x="100000" y="80000"/>
                                    </p:animScale>
                                    <p:animScale>
                                      <p:cBhvr>
                                        <p:cTn id="16" dur="166" decel="50000">
                                          <p:stCondLst>
                                            <p:cond delay="1338"/>
                                          </p:stCondLst>
                                        </p:cTn>
                                        <p:tgtEl>
                                          <p:spTgt spid="58370"/>
                                        </p:tgtEl>
                                      </p:cBhvr>
                                      <p:to x="100000" y="100000"/>
                                    </p:animScale>
                                    <p:animScale>
                                      <p:cBhvr>
                                        <p:cTn id="17" dur="26">
                                          <p:stCondLst>
                                            <p:cond delay="1642"/>
                                          </p:stCondLst>
                                        </p:cTn>
                                        <p:tgtEl>
                                          <p:spTgt spid="58370"/>
                                        </p:tgtEl>
                                      </p:cBhvr>
                                      <p:to x="100000" y="90000"/>
                                    </p:animScale>
                                    <p:animScale>
                                      <p:cBhvr>
                                        <p:cTn id="18" dur="166" decel="50000">
                                          <p:stCondLst>
                                            <p:cond delay="1668"/>
                                          </p:stCondLst>
                                        </p:cTn>
                                        <p:tgtEl>
                                          <p:spTgt spid="58370"/>
                                        </p:tgtEl>
                                      </p:cBhvr>
                                      <p:to x="100000" y="100000"/>
                                    </p:animScale>
                                    <p:animScale>
                                      <p:cBhvr>
                                        <p:cTn id="19" dur="26">
                                          <p:stCondLst>
                                            <p:cond delay="1808"/>
                                          </p:stCondLst>
                                        </p:cTn>
                                        <p:tgtEl>
                                          <p:spTgt spid="58370"/>
                                        </p:tgtEl>
                                      </p:cBhvr>
                                      <p:to x="100000" y="95000"/>
                                    </p:animScale>
                                    <p:animScale>
                                      <p:cBhvr>
                                        <p:cTn id="20" dur="166" decel="50000">
                                          <p:stCondLst>
                                            <p:cond delay="1834"/>
                                          </p:stCondLst>
                                        </p:cTn>
                                        <p:tgtEl>
                                          <p:spTgt spid="58370"/>
                                        </p:tgtEl>
                                      </p:cBhvr>
                                      <p:to x="100000" y="100000"/>
                                    </p:animScale>
                                  </p:childTnLst>
                                </p:cTn>
                              </p:par>
                            </p:childTnLst>
                          </p:cTn>
                        </p:par>
                        <p:par>
                          <p:cTn id="21" fill="hold" nodeType="afterGroup">
                            <p:stCondLst>
                              <p:cond delay="2000"/>
                            </p:stCondLst>
                            <p:childTnLst>
                              <p:par>
                                <p:cTn id="22" presetID="31" presetClass="entr" presetSubtype="0" fill="hold" nodeType="afterEffect">
                                  <p:stCondLst>
                                    <p:cond delay="0"/>
                                  </p:stCondLst>
                                  <p:iterate type="lt">
                                    <p:tmPct val="5000"/>
                                  </p:iterate>
                                  <p:childTnLst>
                                    <p:set>
                                      <p:cBhvr>
                                        <p:cTn id="23" dur="1" fill="hold">
                                          <p:stCondLst>
                                            <p:cond delay="0"/>
                                          </p:stCondLst>
                                        </p:cTn>
                                        <p:tgtEl>
                                          <p:spTgt spid="58408"/>
                                        </p:tgtEl>
                                        <p:attrNameLst>
                                          <p:attrName>style.visibility</p:attrName>
                                        </p:attrNameLst>
                                      </p:cBhvr>
                                      <p:to>
                                        <p:strVal val="visible"/>
                                      </p:to>
                                    </p:set>
                                    <p:anim calcmode="lin" valueType="num">
                                      <p:cBhvr>
                                        <p:cTn id="24" dur="2000" fill="hold"/>
                                        <p:tgtEl>
                                          <p:spTgt spid="58408"/>
                                        </p:tgtEl>
                                        <p:attrNameLst>
                                          <p:attrName>ppt_w</p:attrName>
                                        </p:attrNameLst>
                                      </p:cBhvr>
                                      <p:tavLst>
                                        <p:tav tm="0">
                                          <p:val>
                                            <p:fltVal val="0"/>
                                          </p:val>
                                        </p:tav>
                                        <p:tav tm="100000">
                                          <p:val>
                                            <p:strVal val="#ppt_w"/>
                                          </p:val>
                                        </p:tav>
                                      </p:tavLst>
                                    </p:anim>
                                    <p:anim calcmode="lin" valueType="num">
                                      <p:cBhvr>
                                        <p:cTn id="25" dur="2000" fill="hold"/>
                                        <p:tgtEl>
                                          <p:spTgt spid="58408"/>
                                        </p:tgtEl>
                                        <p:attrNameLst>
                                          <p:attrName>ppt_h</p:attrName>
                                        </p:attrNameLst>
                                      </p:cBhvr>
                                      <p:tavLst>
                                        <p:tav tm="0">
                                          <p:val>
                                            <p:fltVal val="0"/>
                                          </p:val>
                                        </p:tav>
                                        <p:tav tm="100000">
                                          <p:val>
                                            <p:strVal val="#ppt_h"/>
                                          </p:val>
                                        </p:tav>
                                      </p:tavLst>
                                    </p:anim>
                                    <p:anim calcmode="lin" valueType="num">
                                      <p:cBhvr>
                                        <p:cTn id="26" dur="2000" fill="hold"/>
                                        <p:tgtEl>
                                          <p:spTgt spid="58408"/>
                                        </p:tgtEl>
                                        <p:attrNameLst>
                                          <p:attrName>style.rotation</p:attrName>
                                        </p:attrNameLst>
                                      </p:cBhvr>
                                      <p:tavLst>
                                        <p:tav tm="0">
                                          <p:val>
                                            <p:fltVal val="90"/>
                                          </p:val>
                                        </p:tav>
                                        <p:tav tm="100000">
                                          <p:val>
                                            <p:fltVal val="0"/>
                                          </p:val>
                                        </p:tav>
                                      </p:tavLst>
                                    </p:anim>
                                    <p:animEffect transition="in" filter="fade">
                                      <p:cBhvr>
                                        <p:cTn id="27" dur="2000"/>
                                        <p:tgtEl>
                                          <p:spTgt spid="58408"/>
                                        </p:tgtEl>
                                      </p:cBhvr>
                                    </p:animEffect>
                                  </p:childTnLst>
                                </p:cTn>
                              </p:par>
                            </p:childTnLst>
                          </p:cTn>
                        </p:par>
                        <p:par>
                          <p:cTn id="28" fill="hold" nodeType="afterGroup">
                            <p:stCondLst>
                              <p:cond delay="4000"/>
                            </p:stCondLst>
                            <p:childTnLst>
                              <p:par>
                                <p:cTn id="29" presetID="22" presetClass="entr" presetSubtype="8" fill="hold" grpId="0" nodeType="afterEffect">
                                  <p:stCondLst>
                                    <p:cond delay="0"/>
                                  </p:stCondLst>
                                  <p:childTnLst>
                                    <p:set>
                                      <p:cBhvr>
                                        <p:cTn id="30" dur="1" fill="hold">
                                          <p:stCondLst>
                                            <p:cond delay="0"/>
                                          </p:stCondLst>
                                        </p:cTn>
                                        <p:tgtEl>
                                          <p:spTgt spid="99415"/>
                                        </p:tgtEl>
                                        <p:attrNameLst>
                                          <p:attrName>style.visibility</p:attrName>
                                        </p:attrNameLst>
                                      </p:cBhvr>
                                      <p:to>
                                        <p:strVal val="visible"/>
                                      </p:to>
                                    </p:set>
                                    <p:animEffect transition="in" filter="wipe(left)">
                                      <p:cBhvr>
                                        <p:cTn id="31" dur="1000"/>
                                        <p:tgtEl>
                                          <p:spTgt spid="99415"/>
                                        </p:tgtEl>
                                      </p:cBhvr>
                                    </p:animEffect>
                                  </p:childTnLst>
                                </p:cTn>
                              </p:par>
                            </p:childTnLst>
                          </p:cTn>
                        </p:par>
                        <p:par>
                          <p:cTn id="32" fill="hold" nodeType="afterGroup">
                            <p:stCondLst>
                              <p:cond delay="5000"/>
                            </p:stCondLst>
                            <p:childTnLst>
                              <p:par>
                                <p:cTn id="33" presetID="5" presetClass="entr" presetSubtype="5" fill="hold" nodeType="afterEffect">
                                  <p:stCondLst>
                                    <p:cond delay="0"/>
                                  </p:stCondLst>
                                  <p:childTnLst>
                                    <p:set>
                                      <p:cBhvr>
                                        <p:cTn id="34" dur="1" fill="hold">
                                          <p:stCondLst>
                                            <p:cond delay="0"/>
                                          </p:stCondLst>
                                        </p:cTn>
                                        <p:tgtEl>
                                          <p:spTgt spid="58371"/>
                                        </p:tgtEl>
                                        <p:attrNameLst>
                                          <p:attrName>style.visibility</p:attrName>
                                        </p:attrNameLst>
                                      </p:cBhvr>
                                      <p:to>
                                        <p:strVal val="visible"/>
                                      </p:to>
                                    </p:set>
                                    <p:animEffect transition="in" filter="checkerboard(down)">
                                      <p:cBhvr>
                                        <p:cTn id="35" dur="2000"/>
                                        <p:tgtEl>
                                          <p:spTgt spid="58371"/>
                                        </p:tgtEl>
                                      </p:cBhvr>
                                    </p:animEffect>
                                  </p:childTnLst>
                                </p:cTn>
                              </p:par>
                            </p:childTnLst>
                          </p:cTn>
                        </p:par>
                        <p:par>
                          <p:cTn id="36" fill="hold" nodeType="afterGroup">
                            <p:stCondLst>
                              <p:cond delay="7000"/>
                            </p:stCondLst>
                            <p:childTnLst>
                              <p:par>
                                <p:cTn id="37" presetID="5" presetClass="entr" presetSubtype="5" fill="hold" nodeType="afterEffect">
                                  <p:stCondLst>
                                    <p:cond delay="0"/>
                                  </p:stCondLst>
                                  <p:childTnLst>
                                    <p:set>
                                      <p:cBhvr>
                                        <p:cTn id="38" dur="1" fill="hold">
                                          <p:stCondLst>
                                            <p:cond delay="0"/>
                                          </p:stCondLst>
                                        </p:cTn>
                                        <p:tgtEl>
                                          <p:spTgt spid="58383"/>
                                        </p:tgtEl>
                                        <p:attrNameLst>
                                          <p:attrName>style.visibility</p:attrName>
                                        </p:attrNameLst>
                                      </p:cBhvr>
                                      <p:to>
                                        <p:strVal val="visible"/>
                                      </p:to>
                                    </p:set>
                                    <p:animEffect transition="in" filter="checkerboard(down)">
                                      <p:cBhvr>
                                        <p:cTn id="39" dur="2000"/>
                                        <p:tgtEl>
                                          <p:spTgt spid="58383"/>
                                        </p:tgtEl>
                                      </p:cBhvr>
                                    </p:animEffect>
                                  </p:childTnLst>
                                </p:cTn>
                              </p:par>
                            </p:childTnLst>
                          </p:cTn>
                        </p:par>
                        <p:par>
                          <p:cTn id="40" fill="hold" nodeType="afterGroup">
                            <p:stCondLst>
                              <p:cond delay="9000"/>
                            </p:stCondLst>
                            <p:childTnLst>
                              <p:par>
                                <p:cTn id="41" presetID="5" presetClass="entr" presetSubtype="5" fill="hold" nodeType="afterEffect">
                                  <p:stCondLst>
                                    <p:cond delay="0"/>
                                  </p:stCondLst>
                                  <p:childTnLst>
                                    <p:set>
                                      <p:cBhvr>
                                        <p:cTn id="42" dur="1" fill="hold">
                                          <p:stCondLst>
                                            <p:cond delay="0"/>
                                          </p:stCondLst>
                                        </p:cTn>
                                        <p:tgtEl>
                                          <p:spTgt spid="58395"/>
                                        </p:tgtEl>
                                        <p:attrNameLst>
                                          <p:attrName>style.visibility</p:attrName>
                                        </p:attrNameLst>
                                      </p:cBhvr>
                                      <p:to>
                                        <p:strVal val="visible"/>
                                      </p:to>
                                    </p:set>
                                    <p:animEffect transition="in" filter="checkerboard(down)">
                                      <p:cBhvr>
                                        <p:cTn id="43" dur="2000"/>
                                        <p:tgtEl>
                                          <p:spTgt spid="583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0" grpId="0"/>
      <p:bldP spid="99415"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 name="日期占位符 1">
            <a:extLst>
              <a:ext uri="{FF2B5EF4-FFF2-40B4-BE49-F238E27FC236}">
                <a16:creationId xmlns:a16="http://schemas.microsoft.com/office/drawing/2014/main" id="{CB57AD1C-B7C6-4D87-BBA5-48C6D948153D}"/>
              </a:ext>
            </a:extLst>
          </p:cNvPr>
          <p:cNvSpPr>
            <a:spLocks noGrp="1"/>
          </p:cNvSpPr>
          <p:nvPr>
            <p:ph type="dt" sz="quarter" idx="10"/>
          </p:nvPr>
        </p:nvSpPr>
        <p:spPr/>
        <p:txBody>
          <a:bodyPr/>
          <a:lstStyle/>
          <a:p>
            <a:pPr>
              <a:defRPr/>
            </a:pPr>
            <a:fld id="{F98901D9-88E9-41B6-A3F7-6993F24E0D56}" type="datetime3">
              <a:rPr lang="zh-CN" altLang="en-US"/>
              <a:pPr>
                <a:defRPr/>
              </a:pPr>
              <a:t>2018年12月13日星期四</a:t>
            </a:fld>
            <a:endParaRPr lang="en-US" altLang="zh-CN"/>
          </a:p>
        </p:txBody>
      </p:sp>
      <p:sp>
        <p:nvSpPr>
          <p:cNvPr id="28" name="灯片编号占位符 3">
            <a:extLst>
              <a:ext uri="{FF2B5EF4-FFF2-40B4-BE49-F238E27FC236}">
                <a16:creationId xmlns:a16="http://schemas.microsoft.com/office/drawing/2014/main" id="{BC866778-7231-4C7F-8DCA-BF85A8B69336}"/>
              </a:ext>
            </a:extLst>
          </p:cNvPr>
          <p:cNvSpPr>
            <a:spLocks noGrp="1"/>
          </p:cNvSpPr>
          <p:nvPr>
            <p:ph type="sldNum" sz="quarter" idx="11"/>
          </p:nvPr>
        </p:nvSpPr>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1A2D08A4-A611-439D-B459-37F00D240B4D}" type="slidenum">
              <a:rPr lang="zh-CN" altLang="en-US">
                <a:solidFill>
                  <a:srgbClr val="636363"/>
                </a:solidFill>
              </a:rPr>
              <a:pPr eaLnBrk="1" hangingPunct="1"/>
              <a:t>31</a:t>
            </a:fld>
            <a:endParaRPr lang="en-US" altLang="zh-CN">
              <a:solidFill>
                <a:srgbClr val="636363"/>
              </a:solidFill>
            </a:endParaRPr>
          </a:p>
        </p:txBody>
      </p:sp>
      <p:grpSp>
        <p:nvGrpSpPr>
          <p:cNvPr id="25659" name="Group 5">
            <a:extLst>
              <a:ext uri="{FF2B5EF4-FFF2-40B4-BE49-F238E27FC236}">
                <a16:creationId xmlns:a16="http://schemas.microsoft.com/office/drawing/2014/main" id="{95B6267D-2023-4E3A-80D8-A5898994AEB0}"/>
              </a:ext>
            </a:extLst>
          </p:cNvPr>
          <p:cNvGrpSpPr>
            <a:grpSpLocks/>
          </p:cNvGrpSpPr>
          <p:nvPr/>
        </p:nvGrpSpPr>
        <p:grpSpPr bwMode="auto">
          <a:xfrm>
            <a:off x="1547813" y="4437063"/>
            <a:ext cx="6264275" cy="1784350"/>
            <a:chOff x="479" y="2723"/>
            <a:chExt cx="4796" cy="1259"/>
          </a:xfrm>
        </p:grpSpPr>
        <p:sp>
          <p:nvSpPr>
            <p:cNvPr id="44056" name="AutoShape 6">
              <a:extLst>
                <a:ext uri="{FF2B5EF4-FFF2-40B4-BE49-F238E27FC236}">
                  <a16:creationId xmlns:a16="http://schemas.microsoft.com/office/drawing/2014/main" id="{C984FF70-7BF9-43B8-9D2D-B92591096F76}"/>
                </a:ext>
              </a:extLst>
            </p:cNvPr>
            <p:cNvSpPr>
              <a:spLocks noChangeArrowheads="1"/>
            </p:cNvSpPr>
            <p:nvPr/>
          </p:nvSpPr>
          <p:spPr bwMode="gray">
            <a:xfrm flipV="1">
              <a:off x="548" y="2723"/>
              <a:ext cx="4654" cy="330"/>
            </a:xfrm>
            <a:custGeom>
              <a:avLst/>
              <a:gdLst>
                <a:gd name="T0" fmla="*/ 9 w 21600"/>
                <a:gd name="T1" fmla="*/ 0 h 21600"/>
                <a:gd name="T2" fmla="*/ 5 w 21600"/>
                <a:gd name="T3" fmla="*/ 0 h 21600"/>
                <a:gd name="T4" fmla="*/ 0 w 21600"/>
                <a:gd name="T5" fmla="*/ 0 h 21600"/>
                <a:gd name="T6" fmla="*/ 5 w 21600"/>
                <a:gd name="T7" fmla="*/ 0 h 21600"/>
                <a:gd name="T8" fmla="*/ 0 60000 65536"/>
                <a:gd name="T9" fmla="*/ 0 60000 65536"/>
                <a:gd name="T10" fmla="*/ 0 60000 65536"/>
                <a:gd name="T11" fmla="*/ 0 60000 65536"/>
                <a:gd name="T12" fmla="*/ 2878 w 21600"/>
                <a:gd name="T13" fmla="*/ 2880 h 21600"/>
                <a:gd name="T14" fmla="*/ 18722 w 21600"/>
                <a:gd name="T15" fmla="*/ 18720 h 21600"/>
              </a:gdLst>
              <a:ahLst/>
              <a:cxnLst>
                <a:cxn ang="T8">
                  <a:pos x="T0" y="T1"/>
                </a:cxn>
                <a:cxn ang="T9">
                  <a:pos x="T2" y="T3"/>
                </a:cxn>
                <a:cxn ang="T10">
                  <a:pos x="T4" y="T5"/>
                </a:cxn>
                <a:cxn ang="T11">
                  <a:pos x="T6" y="T7"/>
                </a:cxn>
              </a:cxnLst>
              <a:rect l="T12" t="T13" r="T14" b="T15"/>
              <a:pathLst>
                <a:path w="21600" h="21600">
                  <a:moveTo>
                    <a:pt x="0" y="0"/>
                  </a:moveTo>
                  <a:lnTo>
                    <a:pt x="2158" y="21600"/>
                  </a:lnTo>
                  <a:lnTo>
                    <a:pt x="19442" y="21600"/>
                  </a:lnTo>
                  <a:lnTo>
                    <a:pt x="21600" y="0"/>
                  </a:lnTo>
                  <a:lnTo>
                    <a:pt x="0" y="0"/>
                  </a:lnTo>
                  <a:close/>
                </a:path>
              </a:pathLst>
            </a:custGeom>
            <a:gradFill rotWithShape="1">
              <a:gsLst>
                <a:gs pos="0">
                  <a:srgbClr val="CAD9E3"/>
                </a:gs>
                <a:gs pos="100000">
                  <a:srgbClr val="9DB9CB">
                    <a:alpha val="0"/>
                  </a:srgbClr>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anchor="ctr">
              <a:spAutoFit/>
            </a:bodyPr>
            <a:lstStyle/>
            <a:p>
              <a:endParaRPr lang="zh-CN" altLang="en-US"/>
            </a:p>
          </p:txBody>
        </p:sp>
        <p:sp>
          <p:nvSpPr>
            <p:cNvPr id="44057" name="AutoShape 7">
              <a:extLst>
                <a:ext uri="{FF2B5EF4-FFF2-40B4-BE49-F238E27FC236}">
                  <a16:creationId xmlns:a16="http://schemas.microsoft.com/office/drawing/2014/main" id="{05DA7C48-DAE4-4C56-8CBC-17B957C0AE54}"/>
                </a:ext>
              </a:extLst>
            </p:cNvPr>
            <p:cNvSpPr>
              <a:spLocks noChangeArrowheads="1"/>
            </p:cNvSpPr>
            <p:nvPr/>
          </p:nvSpPr>
          <p:spPr bwMode="gray">
            <a:xfrm>
              <a:off x="479" y="2932"/>
              <a:ext cx="4796" cy="1050"/>
            </a:xfrm>
            <a:prstGeom prst="roundRect">
              <a:avLst>
                <a:gd name="adj" fmla="val 9514"/>
              </a:avLst>
            </a:prstGeom>
            <a:gradFill rotWithShape="1">
              <a:gsLst>
                <a:gs pos="0">
                  <a:srgbClr val="8198A6"/>
                </a:gs>
                <a:gs pos="50000">
                  <a:srgbClr val="9DB9CB"/>
                </a:gs>
                <a:gs pos="100000">
                  <a:srgbClr val="8198A6"/>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spcBef>
                  <a:spcPct val="0"/>
                </a:spcBef>
                <a:buClrTx/>
                <a:buSzTx/>
                <a:buFontTx/>
                <a:buNone/>
              </a:pPr>
              <a:endParaRPr lang="zh-CN" altLang="en-US" sz="1800">
                <a:latin typeface="Arial" panose="020B0604020202020204" pitchFamily="34" charset="0"/>
              </a:endParaRPr>
            </a:p>
          </p:txBody>
        </p:sp>
      </p:grpSp>
      <p:sp>
        <p:nvSpPr>
          <p:cNvPr id="25660" name="AutoShape 8">
            <a:extLst>
              <a:ext uri="{FF2B5EF4-FFF2-40B4-BE49-F238E27FC236}">
                <a16:creationId xmlns:a16="http://schemas.microsoft.com/office/drawing/2014/main" id="{21F5D1FE-36E3-45A3-8F3B-28E9D7FFAB4C}"/>
              </a:ext>
            </a:extLst>
          </p:cNvPr>
          <p:cNvSpPr>
            <a:spLocks noChangeArrowheads="1"/>
          </p:cNvSpPr>
          <p:nvPr/>
        </p:nvSpPr>
        <p:spPr bwMode="gray">
          <a:xfrm>
            <a:off x="1692275" y="5300663"/>
            <a:ext cx="5918200" cy="412750"/>
          </a:xfrm>
          <a:prstGeom prst="roundRect">
            <a:avLst>
              <a:gd name="adj" fmla="val 9782"/>
            </a:avLst>
          </a:prstGeom>
          <a:solidFill>
            <a:schemeClr val="folHlink"/>
          </a:solidFill>
          <a:ln w="28575" algn="ctr">
            <a:solidFill>
              <a:srgbClr val="F8F8F8"/>
            </a:solidFill>
            <a:round/>
            <a:headEnd/>
            <a:tailEnd/>
          </a:ln>
        </p:spPr>
        <p:txBody>
          <a:bodyPr anchor="ctr">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spcBef>
                <a:spcPct val="0"/>
              </a:spcBef>
              <a:buClrTx/>
              <a:buSzTx/>
              <a:buFontTx/>
              <a:buNone/>
            </a:pPr>
            <a:endParaRPr lang="zh-CN" altLang="en-US" sz="1800">
              <a:latin typeface="Arial" panose="020B0604020202020204" pitchFamily="34" charset="0"/>
            </a:endParaRPr>
          </a:p>
        </p:txBody>
      </p:sp>
      <p:sp>
        <p:nvSpPr>
          <p:cNvPr id="25658" name="Text Box 9">
            <a:extLst>
              <a:ext uri="{FF2B5EF4-FFF2-40B4-BE49-F238E27FC236}">
                <a16:creationId xmlns:a16="http://schemas.microsoft.com/office/drawing/2014/main" id="{997F7C92-31E9-4B6B-BF24-5A269D048F30}"/>
              </a:ext>
            </a:extLst>
          </p:cNvPr>
          <p:cNvSpPr txBox="1">
            <a:spLocks noChangeArrowheads="1"/>
          </p:cNvSpPr>
          <p:nvPr/>
        </p:nvSpPr>
        <p:spPr bwMode="auto">
          <a:xfrm>
            <a:off x="3203575" y="5276850"/>
            <a:ext cx="2952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spcBef>
                <a:spcPct val="50000"/>
              </a:spcBef>
              <a:buClrTx/>
              <a:buSzTx/>
              <a:buFontTx/>
              <a:buNone/>
            </a:pPr>
            <a:r>
              <a:rPr lang="zh-CN" altLang="en-US" sz="2400" b="1">
                <a:solidFill>
                  <a:schemeClr val="bg1"/>
                </a:solidFill>
                <a:latin typeface="Arial" panose="020B0604020202020204" pitchFamily="34" charset="0"/>
              </a:rPr>
              <a:t>收入退付的风险控制</a:t>
            </a:r>
          </a:p>
        </p:txBody>
      </p:sp>
      <p:sp>
        <p:nvSpPr>
          <p:cNvPr id="99413" name="Text Box 85">
            <a:extLst>
              <a:ext uri="{FF2B5EF4-FFF2-40B4-BE49-F238E27FC236}">
                <a16:creationId xmlns:a16="http://schemas.microsoft.com/office/drawing/2014/main" id="{99ADAFDB-155A-4BE5-BF36-B9112D8BF715}"/>
              </a:ext>
            </a:extLst>
          </p:cNvPr>
          <p:cNvSpPr txBox="1">
            <a:spLocks noChangeArrowheads="1"/>
          </p:cNvSpPr>
          <p:nvPr/>
        </p:nvSpPr>
        <p:spPr bwMode="auto">
          <a:xfrm>
            <a:off x="1228725" y="765175"/>
            <a:ext cx="65833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spcBef>
                <a:spcPct val="50000"/>
              </a:spcBef>
              <a:buClrTx/>
              <a:buSzTx/>
              <a:buFontTx/>
              <a:buNone/>
            </a:pPr>
            <a:r>
              <a:rPr lang="zh-CN" altLang="en-US" sz="2000" b="1">
                <a:solidFill>
                  <a:srgbClr val="0000CC"/>
                </a:solidFill>
                <a:latin typeface="方正姚体" panose="02010601030101010101" pitchFamily="2" charset="-122"/>
                <a:ea typeface="方正姚体" panose="02010601030101010101" pitchFamily="2" charset="-122"/>
              </a:rPr>
              <a:t>在具体业务中，各级财政部门应根据</a:t>
            </a:r>
            <a:r>
              <a:rPr lang="en-US" altLang="zh-CN" sz="2000" b="1">
                <a:solidFill>
                  <a:srgbClr val="0000CC"/>
                </a:solidFill>
                <a:latin typeface="方正姚体" panose="02010601030101010101" pitchFamily="2" charset="-122"/>
                <a:ea typeface="方正姚体" panose="02010601030101010101" pitchFamily="2" charset="-122"/>
              </a:rPr>
              <a:t>《</a:t>
            </a:r>
            <a:r>
              <a:rPr lang="zh-CN" altLang="en-US" sz="2000" b="1">
                <a:solidFill>
                  <a:srgbClr val="0000CC"/>
                </a:solidFill>
                <a:latin typeface="方正姚体" panose="02010601030101010101" pitchFamily="2" charset="-122"/>
                <a:ea typeface="方正姚体" panose="02010601030101010101" pitchFamily="2" charset="-122"/>
              </a:rPr>
              <a:t>条例</a:t>
            </a:r>
            <a:r>
              <a:rPr lang="en-US" altLang="zh-CN" sz="2000" b="1">
                <a:solidFill>
                  <a:srgbClr val="0000CC"/>
                </a:solidFill>
                <a:latin typeface="方正姚体" panose="02010601030101010101" pitchFamily="2" charset="-122"/>
                <a:ea typeface="方正姚体" panose="02010601030101010101" pitchFamily="2" charset="-122"/>
              </a:rPr>
              <a:t>》</a:t>
            </a:r>
            <a:r>
              <a:rPr lang="zh-CN" altLang="en-US" sz="2000" b="1">
                <a:solidFill>
                  <a:srgbClr val="0000CC"/>
                </a:solidFill>
                <a:latin typeface="方正姚体" panose="02010601030101010101" pitchFamily="2" charset="-122"/>
                <a:ea typeface="方正姚体" panose="02010601030101010101" pitchFamily="2" charset="-122"/>
              </a:rPr>
              <a:t>规定，明确岗位职责，严格退付审核，建立完善系统内退付台帐。</a:t>
            </a:r>
          </a:p>
        </p:txBody>
      </p:sp>
      <p:grpSp>
        <p:nvGrpSpPr>
          <p:cNvPr id="25666" name="Group 66">
            <a:extLst>
              <a:ext uri="{FF2B5EF4-FFF2-40B4-BE49-F238E27FC236}">
                <a16:creationId xmlns:a16="http://schemas.microsoft.com/office/drawing/2014/main" id="{7D8091CD-DB43-469C-A8BC-F4E7E0E42C17}"/>
              </a:ext>
            </a:extLst>
          </p:cNvPr>
          <p:cNvGrpSpPr>
            <a:grpSpLocks/>
          </p:cNvGrpSpPr>
          <p:nvPr/>
        </p:nvGrpSpPr>
        <p:grpSpPr bwMode="auto">
          <a:xfrm>
            <a:off x="5314950" y="1844675"/>
            <a:ext cx="2016125" cy="2093913"/>
            <a:chOff x="3620" y="1117"/>
            <a:chExt cx="1270" cy="1183"/>
          </a:xfrm>
        </p:grpSpPr>
        <p:sp>
          <p:nvSpPr>
            <p:cNvPr id="44054" name="Rectangle 9">
              <a:extLst>
                <a:ext uri="{FF2B5EF4-FFF2-40B4-BE49-F238E27FC236}">
                  <a16:creationId xmlns:a16="http://schemas.microsoft.com/office/drawing/2014/main" id="{00D890CF-8B30-4A8E-B881-DCC5A09F2D27}"/>
                </a:ext>
              </a:extLst>
            </p:cNvPr>
            <p:cNvSpPr>
              <a:spLocks noChangeArrowheads="1"/>
            </p:cNvSpPr>
            <p:nvPr/>
          </p:nvSpPr>
          <p:spPr bwMode="gray">
            <a:xfrm>
              <a:off x="3651" y="1117"/>
              <a:ext cx="1211" cy="1183"/>
            </a:xfrm>
            <a:prstGeom prst="rect">
              <a:avLst/>
            </a:prstGeom>
            <a:gradFill rotWithShape="1">
              <a:gsLst>
                <a:gs pos="0">
                  <a:srgbClr val="FFFFFF">
                    <a:alpha val="0"/>
                  </a:srgbClr>
                </a:gs>
                <a:gs pos="100000">
                  <a:srgbClr val="E1C797"/>
                </a:gs>
              </a:gsLst>
              <a:lin ang="5400000" scaled="1"/>
            </a:gradFill>
            <a:ln>
              <a:noFill/>
            </a:ln>
            <a:extLst>
              <a:ext uri="{91240B29-F687-4F45-9708-019B960494DF}">
                <a14:hiddenLine xmlns:a14="http://schemas.microsoft.com/office/drawing/2010/main" w="12700" algn="ctr">
                  <a:solidFill>
                    <a:srgbClr val="000000"/>
                  </a:solidFill>
                  <a:prstDash val="dash"/>
                  <a:miter lim="800000"/>
                  <a:headEnd/>
                  <a:tailEnd/>
                </a14:hiddenLine>
              </a:ext>
            </a:extLst>
          </p:spPr>
          <p:txBody>
            <a:bodyPr wrap="none" anchor="ct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lgn="r" eaLnBrk="1" hangingPunct="1">
                <a:spcBef>
                  <a:spcPct val="0"/>
                </a:spcBef>
                <a:buClrTx/>
                <a:buSzTx/>
                <a:buFontTx/>
                <a:buNone/>
              </a:pPr>
              <a:endParaRPr lang="zh-CN" altLang="zh-CN" sz="1800">
                <a:latin typeface="Arial" panose="020B0604020202020204" pitchFamily="34" charset="0"/>
              </a:endParaRPr>
            </a:p>
          </p:txBody>
        </p:sp>
        <p:sp>
          <p:nvSpPr>
            <p:cNvPr id="44055" name="Rectangle 10">
              <a:extLst>
                <a:ext uri="{FF2B5EF4-FFF2-40B4-BE49-F238E27FC236}">
                  <a16:creationId xmlns:a16="http://schemas.microsoft.com/office/drawing/2014/main" id="{3D58FDF3-018C-487E-B339-915F50DCFB72}"/>
                </a:ext>
              </a:extLst>
            </p:cNvPr>
            <p:cNvSpPr>
              <a:spLocks noChangeArrowheads="1"/>
            </p:cNvSpPr>
            <p:nvPr/>
          </p:nvSpPr>
          <p:spPr bwMode="black">
            <a:xfrm>
              <a:off x="3620" y="1140"/>
              <a:ext cx="1270" cy="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spcBef>
                  <a:spcPct val="0"/>
                </a:spcBef>
                <a:buClrTx/>
                <a:buSzTx/>
                <a:buFontTx/>
                <a:buNone/>
              </a:pPr>
              <a:r>
                <a:rPr lang="zh-CN" altLang="en-US" sz="1800" b="1">
                  <a:solidFill>
                    <a:srgbClr val="1C1C1C"/>
                  </a:solidFill>
                  <a:latin typeface="Arial" panose="020B0604020202020204" pitchFamily="34" charset="0"/>
                </a:rPr>
                <a:t>退付业务对退付申请、预留账号、原缴款记录、收款人变更说明、退付原因等要素，均有严格的审核要求。</a:t>
              </a:r>
            </a:p>
          </p:txBody>
        </p:sp>
      </p:grpSp>
      <p:grpSp>
        <p:nvGrpSpPr>
          <p:cNvPr id="25667" name="Group 67">
            <a:extLst>
              <a:ext uri="{FF2B5EF4-FFF2-40B4-BE49-F238E27FC236}">
                <a16:creationId xmlns:a16="http://schemas.microsoft.com/office/drawing/2014/main" id="{943479B2-66EA-4CAC-835E-407493E68B24}"/>
              </a:ext>
            </a:extLst>
          </p:cNvPr>
          <p:cNvGrpSpPr>
            <a:grpSpLocks/>
          </p:cNvGrpSpPr>
          <p:nvPr/>
        </p:nvGrpSpPr>
        <p:grpSpPr bwMode="auto">
          <a:xfrm>
            <a:off x="5221288" y="3729038"/>
            <a:ext cx="2203450" cy="1370012"/>
            <a:chOff x="2835" y="2349"/>
            <a:chExt cx="1388" cy="863"/>
          </a:xfrm>
        </p:grpSpPr>
        <p:sp>
          <p:nvSpPr>
            <p:cNvPr id="44050" name="AutoShape 6">
              <a:extLst>
                <a:ext uri="{FF2B5EF4-FFF2-40B4-BE49-F238E27FC236}">
                  <a16:creationId xmlns:a16="http://schemas.microsoft.com/office/drawing/2014/main" id="{D6911BB1-4ADE-4B2A-B052-1CBAF5AFFF42}"/>
                </a:ext>
              </a:extLst>
            </p:cNvPr>
            <p:cNvSpPr>
              <a:spLocks noChangeArrowheads="1"/>
            </p:cNvSpPr>
            <p:nvPr/>
          </p:nvSpPr>
          <p:spPr bwMode="gray">
            <a:xfrm>
              <a:off x="2835" y="2349"/>
              <a:ext cx="1388" cy="863"/>
            </a:xfrm>
            <a:prstGeom prst="can">
              <a:avLst>
                <a:gd name="adj" fmla="val 32083"/>
              </a:avLst>
            </a:prstGeom>
            <a:gradFill rotWithShape="1">
              <a:gsLst>
                <a:gs pos="0">
                  <a:srgbClr val="C0CDB3"/>
                </a:gs>
                <a:gs pos="50000">
                  <a:srgbClr val="FFFFFF"/>
                </a:gs>
                <a:gs pos="100000">
                  <a:srgbClr val="C0CDB3"/>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lgn="r" eaLnBrk="1" hangingPunct="1">
                <a:spcBef>
                  <a:spcPct val="0"/>
                </a:spcBef>
                <a:buClrTx/>
                <a:buSzTx/>
                <a:buFontTx/>
                <a:buNone/>
              </a:pPr>
              <a:endParaRPr lang="zh-CN" altLang="zh-CN" sz="1800">
                <a:latin typeface="Arial" panose="020B0604020202020204" pitchFamily="34" charset="0"/>
              </a:endParaRPr>
            </a:p>
          </p:txBody>
        </p:sp>
        <p:sp>
          <p:nvSpPr>
            <p:cNvPr id="44051" name="Oval 7">
              <a:extLst>
                <a:ext uri="{FF2B5EF4-FFF2-40B4-BE49-F238E27FC236}">
                  <a16:creationId xmlns:a16="http://schemas.microsoft.com/office/drawing/2014/main" id="{88349528-BADD-4B54-81BE-B45820CA36B0}"/>
                </a:ext>
              </a:extLst>
            </p:cNvPr>
            <p:cNvSpPr>
              <a:spLocks noChangeArrowheads="1"/>
            </p:cNvSpPr>
            <p:nvPr/>
          </p:nvSpPr>
          <p:spPr bwMode="gray">
            <a:xfrm>
              <a:off x="2835" y="2364"/>
              <a:ext cx="1388" cy="260"/>
            </a:xfrm>
            <a:prstGeom prst="ellipse">
              <a:avLst/>
            </a:prstGeom>
            <a:gradFill rotWithShape="1">
              <a:gsLst>
                <a:gs pos="0">
                  <a:srgbClr val="E6E6E6"/>
                </a:gs>
                <a:gs pos="14999">
                  <a:srgbClr val="7D8496"/>
                </a:gs>
                <a:gs pos="53000">
                  <a:srgbClr val="E6E6E6"/>
                </a:gs>
                <a:gs pos="67999">
                  <a:srgbClr val="7D8496"/>
                </a:gs>
                <a:gs pos="92999">
                  <a:srgbClr val="E6E6E6"/>
                </a:gs>
                <a:gs pos="100000">
                  <a:srgbClr val="FFFFFF"/>
                </a:gs>
              </a:gsLst>
              <a:lin ang="5400000" scaled="1"/>
            </a:gradFill>
            <a:ln w="28575">
              <a:solidFill>
                <a:srgbClr val="B2B2B2"/>
              </a:solidFill>
              <a:round/>
              <a:headEnd/>
              <a:tailEnd/>
            </a:ln>
          </p:spPr>
          <p:txBody>
            <a:bodyPr wrap="none" anchor="ct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lgn="r" eaLnBrk="1" hangingPunct="1">
                <a:spcBef>
                  <a:spcPct val="0"/>
                </a:spcBef>
                <a:buClrTx/>
                <a:buSzTx/>
                <a:buFontTx/>
                <a:buNone/>
              </a:pPr>
              <a:endParaRPr lang="zh-CN" altLang="zh-CN" sz="1800">
                <a:latin typeface="Arial" panose="020B0604020202020204" pitchFamily="34" charset="0"/>
              </a:endParaRPr>
            </a:p>
          </p:txBody>
        </p:sp>
        <p:sp>
          <p:nvSpPr>
            <p:cNvPr id="44052" name="Oval 8">
              <a:extLst>
                <a:ext uri="{FF2B5EF4-FFF2-40B4-BE49-F238E27FC236}">
                  <a16:creationId xmlns:a16="http://schemas.microsoft.com/office/drawing/2014/main" id="{972EFEC5-86F9-4A0A-966A-D8E51825E2E5}"/>
                </a:ext>
              </a:extLst>
            </p:cNvPr>
            <p:cNvSpPr>
              <a:spLocks noChangeArrowheads="1"/>
            </p:cNvSpPr>
            <p:nvPr/>
          </p:nvSpPr>
          <p:spPr bwMode="gray">
            <a:xfrm>
              <a:off x="2908" y="2367"/>
              <a:ext cx="1231" cy="254"/>
            </a:xfrm>
            <a:prstGeom prst="ellipse">
              <a:avLst/>
            </a:prstGeom>
            <a:solidFill>
              <a:srgbClr val="E1C797"/>
            </a:solidFill>
            <a:ln w="28575">
              <a:solidFill>
                <a:srgbClr val="FEFEFE"/>
              </a:solidFill>
              <a:round/>
              <a:headEnd/>
              <a:tailEnd/>
            </a:ln>
          </p:spPr>
          <p:txBody>
            <a:bodyPr wrap="none" anchor="ct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lgn="r" eaLnBrk="1" hangingPunct="1">
                <a:spcBef>
                  <a:spcPct val="0"/>
                </a:spcBef>
                <a:buClrTx/>
                <a:buSzTx/>
                <a:buFontTx/>
                <a:buNone/>
              </a:pPr>
              <a:endParaRPr lang="zh-CN" altLang="zh-CN" sz="1800">
                <a:latin typeface="Arial" panose="020B0604020202020204" pitchFamily="34" charset="0"/>
              </a:endParaRPr>
            </a:p>
          </p:txBody>
        </p:sp>
        <p:sp>
          <p:nvSpPr>
            <p:cNvPr id="44053" name="Text Box 29">
              <a:extLst>
                <a:ext uri="{FF2B5EF4-FFF2-40B4-BE49-F238E27FC236}">
                  <a16:creationId xmlns:a16="http://schemas.microsoft.com/office/drawing/2014/main" id="{7D48F939-90C2-4ABD-AB34-400CD1083CA1}"/>
                </a:ext>
              </a:extLst>
            </p:cNvPr>
            <p:cNvSpPr txBox="1">
              <a:spLocks noChangeArrowheads="1"/>
            </p:cNvSpPr>
            <p:nvPr/>
          </p:nvSpPr>
          <p:spPr bwMode="auto">
            <a:xfrm>
              <a:off x="2884" y="2822"/>
              <a:ext cx="131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lgn="ctr" eaLnBrk="1" hangingPunct="1">
                <a:spcBef>
                  <a:spcPct val="50000"/>
                </a:spcBef>
                <a:buClrTx/>
                <a:buSzTx/>
                <a:buFont typeface="Wingdings" panose="05000000000000000000" pitchFamily="2" charset="2"/>
                <a:buChar char="Ø"/>
              </a:pPr>
              <a:r>
                <a:rPr lang="zh-CN" altLang="en-US" sz="2000" b="1">
                  <a:solidFill>
                    <a:srgbClr val="333333"/>
                  </a:solidFill>
                  <a:latin typeface="Arial" panose="020B0604020202020204" pitchFamily="34" charset="0"/>
                </a:rPr>
                <a:t>审核要点复杂</a:t>
              </a:r>
            </a:p>
          </p:txBody>
        </p:sp>
      </p:grpSp>
      <p:sp>
        <p:nvSpPr>
          <p:cNvPr id="25625" name="AutoShape 6">
            <a:extLst>
              <a:ext uri="{FF2B5EF4-FFF2-40B4-BE49-F238E27FC236}">
                <a16:creationId xmlns:a16="http://schemas.microsoft.com/office/drawing/2014/main" id="{0EC148AD-6BA8-4BC9-B9E5-8CDCEA8140A4}"/>
              </a:ext>
            </a:extLst>
          </p:cNvPr>
          <p:cNvSpPr>
            <a:spLocks noChangeArrowheads="1"/>
          </p:cNvSpPr>
          <p:nvPr/>
        </p:nvSpPr>
        <p:spPr bwMode="gray">
          <a:xfrm>
            <a:off x="1836738" y="3713163"/>
            <a:ext cx="2212975" cy="1343025"/>
          </a:xfrm>
          <a:prstGeom prst="can">
            <a:avLst>
              <a:gd name="adj" fmla="val 32083"/>
            </a:avLst>
          </a:prstGeom>
          <a:gradFill rotWithShape="1">
            <a:gsLst>
              <a:gs pos="0">
                <a:srgbClr val="C0CDB3"/>
              </a:gs>
              <a:gs pos="50000">
                <a:srgbClr val="FFFFFF"/>
              </a:gs>
              <a:gs pos="100000">
                <a:srgbClr val="C0CDB3"/>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lgn="r" eaLnBrk="1" hangingPunct="1">
              <a:spcBef>
                <a:spcPct val="0"/>
              </a:spcBef>
              <a:buClrTx/>
              <a:buSzTx/>
              <a:buFontTx/>
              <a:buNone/>
            </a:pPr>
            <a:endParaRPr lang="zh-CN" altLang="zh-CN" sz="1800">
              <a:latin typeface="Arial" panose="020B0604020202020204" pitchFamily="34" charset="0"/>
            </a:endParaRPr>
          </a:p>
        </p:txBody>
      </p:sp>
      <p:sp>
        <p:nvSpPr>
          <p:cNvPr id="25626" name="Oval 7">
            <a:extLst>
              <a:ext uri="{FF2B5EF4-FFF2-40B4-BE49-F238E27FC236}">
                <a16:creationId xmlns:a16="http://schemas.microsoft.com/office/drawing/2014/main" id="{C9ABA1EE-C661-4FA3-B485-10982A279A83}"/>
              </a:ext>
            </a:extLst>
          </p:cNvPr>
          <p:cNvSpPr>
            <a:spLocks noChangeArrowheads="1"/>
          </p:cNvSpPr>
          <p:nvPr/>
        </p:nvSpPr>
        <p:spPr bwMode="gray">
          <a:xfrm>
            <a:off x="1862138" y="3743325"/>
            <a:ext cx="2212975" cy="403225"/>
          </a:xfrm>
          <a:prstGeom prst="ellipse">
            <a:avLst/>
          </a:prstGeom>
          <a:gradFill rotWithShape="1">
            <a:gsLst>
              <a:gs pos="0">
                <a:srgbClr val="E6E6E6"/>
              </a:gs>
              <a:gs pos="14999">
                <a:srgbClr val="7D8496"/>
              </a:gs>
              <a:gs pos="53000">
                <a:srgbClr val="E6E6E6"/>
              </a:gs>
              <a:gs pos="67999">
                <a:srgbClr val="7D8496"/>
              </a:gs>
              <a:gs pos="92999">
                <a:srgbClr val="E6E6E6"/>
              </a:gs>
              <a:gs pos="100000">
                <a:srgbClr val="FFFFFF"/>
              </a:gs>
            </a:gsLst>
            <a:lin ang="5400000" scaled="1"/>
          </a:gradFill>
          <a:ln w="28575">
            <a:solidFill>
              <a:srgbClr val="B2B2B2"/>
            </a:solidFill>
            <a:round/>
            <a:headEnd/>
            <a:tailEnd/>
          </a:ln>
        </p:spPr>
        <p:txBody>
          <a:bodyPr wrap="none" anchor="ct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lgn="r" eaLnBrk="1" hangingPunct="1">
              <a:spcBef>
                <a:spcPct val="0"/>
              </a:spcBef>
              <a:buClrTx/>
              <a:buSzTx/>
              <a:buFontTx/>
              <a:buNone/>
            </a:pPr>
            <a:endParaRPr lang="zh-CN" altLang="zh-CN" sz="1800">
              <a:latin typeface="Arial" panose="020B0604020202020204" pitchFamily="34" charset="0"/>
            </a:endParaRPr>
          </a:p>
        </p:txBody>
      </p:sp>
      <p:grpSp>
        <p:nvGrpSpPr>
          <p:cNvPr id="25665" name="Group 65">
            <a:extLst>
              <a:ext uri="{FF2B5EF4-FFF2-40B4-BE49-F238E27FC236}">
                <a16:creationId xmlns:a16="http://schemas.microsoft.com/office/drawing/2014/main" id="{8EC7374F-A961-4024-89F4-10C8B196E86E}"/>
              </a:ext>
            </a:extLst>
          </p:cNvPr>
          <p:cNvGrpSpPr>
            <a:grpSpLocks/>
          </p:cNvGrpSpPr>
          <p:nvPr/>
        </p:nvGrpSpPr>
        <p:grpSpPr bwMode="auto">
          <a:xfrm>
            <a:off x="1979613" y="1628775"/>
            <a:ext cx="2071687" cy="2332038"/>
            <a:chOff x="975" y="663"/>
            <a:chExt cx="1305" cy="1469"/>
          </a:xfrm>
        </p:grpSpPr>
        <p:sp>
          <p:nvSpPr>
            <p:cNvPr id="44048" name="Rectangle 9">
              <a:extLst>
                <a:ext uri="{FF2B5EF4-FFF2-40B4-BE49-F238E27FC236}">
                  <a16:creationId xmlns:a16="http://schemas.microsoft.com/office/drawing/2014/main" id="{F527591A-B731-4D9B-9CB7-EDDCECBDDBB9}"/>
                </a:ext>
              </a:extLst>
            </p:cNvPr>
            <p:cNvSpPr>
              <a:spLocks noChangeArrowheads="1"/>
            </p:cNvSpPr>
            <p:nvPr/>
          </p:nvSpPr>
          <p:spPr bwMode="gray">
            <a:xfrm>
              <a:off x="1020" y="663"/>
              <a:ext cx="1217" cy="1469"/>
            </a:xfrm>
            <a:prstGeom prst="rect">
              <a:avLst/>
            </a:prstGeom>
            <a:gradFill rotWithShape="1">
              <a:gsLst>
                <a:gs pos="0">
                  <a:srgbClr val="FFFFFF">
                    <a:alpha val="0"/>
                  </a:srgbClr>
                </a:gs>
                <a:gs pos="100000">
                  <a:srgbClr val="E1C797"/>
                </a:gs>
              </a:gsLst>
              <a:lin ang="5400000" scaled="1"/>
            </a:gradFill>
            <a:ln>
              <a:noFill/>
            </a:ln>
            <a:extLst>
              <a:ext uri="{91240B29-F687-4F45-9708-019B960494DF}">
                <a14:hiddenLine xmlns:a14="http://schemas.microsoft.com/office/drawing/2010/main" w="12700" algn="ctr">
                  <a:solidFill>
                    <a:srgbClr val="000000"/>
                  </a:solidFill>
                  <a:prstDash val="dash"/>
                  <a:miter lim="800000"/>
                  <a:headEnd/>
                  <a:tailEnd/>
                </a14:hiddenLine>
              </a:ext>
            </a:extLst>
          </p:spPr>
          <p:txBody>
            <a:bodyPr wrap="none" anchor="ct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lgn="r" eaLnBrk="1" hangingPunct="1">
                <a:spcBef>
                  <a:spcPct val="0"/>
                </a:spcBef>
                <a:buClrTx/>
                <a:buSzTx/>
                <a:buFontTx/>
                <a:buNone/>
              </a:pPr>
              <a:endParaRPr lang="zh-CN" altLang="zh-CN" sz="1800">
                <a:latin typeface="Arial" panose="020B0604020202020204" pitchFamily="34" charset="0"/>
              </a:endParaRPr>
            </a:p>
          </p:txBody>
        </p:sp>
        <p:sp>
          <p:nvSpPr>
            <p:cNvPr id="44049" name="Rectangle 10">
              <a:extLst>
                <a:ext uri="{FF2B5EF4-FFF2-40B4-BE49-F238E27FC236}">
                  <a16:creationId xmlns:a16="http://schemas.microsoft.com/office/drawing/2014/main" id="{3806B51F-EC6A-4C16-AA74-E271C6961A46}"/>
                </a:ext>
              </a:extLst>
            </p:cNvPr>
            <p:cNvSpPr>
              <a:spLocks noChangeArrowheads="1"/>
            </p:cNvSpPr>
            <p:nvPr/>
          </p:nvSpPr>
          <p:spPr bwMode="black">
            <a:xfrm>
              <a:off x="975" y="845"/>
              <a:ext cx="1305" cy="1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spcBef>
                  <a:spcPct val="0"/>
                </a:spcBef>
                <a:buClrTx/>
                <a:buSzTx/>
                <a:buFontTx/>
                <a:buNone/>
              </a:pPr>
              <a:r>
                <a:rPr lang="zh-CN" altLang="en-US" sz="1800" b="1">
                  <a:solidFill>
                    <a:srgbClr val="1C1C1C"/>
                  </a:solidFill>
                  <a:latin typeface="Arial" panose="020B0604020202020204" pitchFamily="34" charset="0"/>
                </a:rPr>
                <a:t>退付业务收款对象包括公司、个人等部门和自然人，一旦发生差错，冲正、退款等后续处理复杂，风险较大。</a:t>
              </a:r>
            </a:p>
          </p:txBody>
        </p:sp>
      </p:grpSp>
      <p:sp>
        <p:nvSpPr>
          <p:cNvPr id="25623" name="Text Box 29">
            <a:extLst>
              <a:ext uri="{FF2B5EF4-FFF2-40B4-BE49-F238E27FC236}">
                <a16:creationId xmlns:a16="http://schemas.microsoft.com/office/drawing/2014/main" id="{B4162981-55A2-4285-ABF5-7387549EB654}"/>
              </a:ext>
            </a:extLst>
          </p:cNvPr>
          <p:cNvSpPr txBox="1">
            <a:spLocks noChangeArrowheads="1"/>
          </p:cNvSpPr>
          <p:nvPr/>
        </p:nvSpPr>
        <p:spPr bwMode="auto">
          <a:xfrm>
            <a:off x="1871663" y="4357688"/>
            <a:ext cx="2089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lgn="ctr" eaLnBrk="1" hangingPunct="1">
              <a:spcBef>
                <a:spcPct val="50000"/>
              </a:spcBef>
              <a:buClrTx/>
              <a:buSzTx/>
              <a:buFont typeface="Wingdings" panose="05000000000000000000" pitchFamily="2" charset="2"/>
              <a:buChar char="Ø"/>
            </a:pPr>
            <a:r>
              <a:rPr lang="zh-CN" altLang="en-US" sz="2000" b="1">
                <a:solidFill>
                  <a:srgbClr val="333333"/>
                </a:solidFill>
                <a:latin typeface="Arial" panose="020B0604020202020204" pitchFamily="34" charset="0"/>
              </a:rPr>
              <a:t>退付对象复杂</a:t>
            </a:r>
          </a:p>
        </p:txBody>
      </p:sp>
      <p:sp>
        <p:nvSpPr>
          <p:cNvPr id="44046" name="矩形 53">
            <a:extLst>
              <a:ext uri="{FF2B5EF4-FFF2-40B4-BE49-F238E27FC236}">
                <a16:creationId xmlns:a16="http://schemas.microsoft.com/office/drawing/2014/main" id="{9386A02B-7E82-4515-8365-81AD68304089}"/>
              </a:ext>
            </a:extLst>
          </p:cNvPr>
          <p:cNvSpPr>
            <a:spLocks noChangeArrowheads="1"/>
          </p:cNvSpPr>
          <p:nvPr/>
        </p:nvSpPr>
        <p:spPr bwMode="auto">
          <a:xfrm>
            <a:off x="785813" y="0"/>
            <a:ext cx="49387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spcBef>
                <a:spcPct val="0"/>
              </a:spcBef>
              <a:buClrTx/>
              <a:buSzTx/>
              <a:buFontTx/>
              <a:buNone/>
            </a:pPr>
            <a:r>
              <a:rPr lang="zh-CN" altLang="en-US" sz="2800" b="1">
                <a:solidFill>
                  <a:srgbClr val="003399"/>
                </a:solidFill>
                <a:latin typeface="Arial" panose="020B0604020202020204" pitchFamily="34" charset="0"/>
              </a:rPr>
              <a:t>非税收入退付业务（</a:t>
            </a:r>
            <a:r>
              <a:rPr lang="en-US" altLang="zh-CN" sz="2800" b="1">
                <a:solidFill>
                  <a:srgbClr val="003399"/>
                </a:solidFill>
                <a:latin typeface="Arial" panose="020B0604020202020204" pitchFamily="34" charset="0"/>
              </a:rPr>
              <a:t>2</a:t>
            </a:r>
            <a:r>
              <a:rPr lang="zh-CN" altLang="en-US" sz="2800" b="1">
                <a:solidFill>
                  <a:srgbClr val="003399"/>
                </a:solidFill>
                <a:latin typeface="Arial" panose="020B0604020202020204" pitchFamily="34" charset="0"/>
              </a:rPr>
              <a:t>）</a:t>
            </a:r>
          </a:p>
        </p:txBody>
      </p:sp>
      <p:sp>
        <p:nvSpPr>
          <p:cNvPr id="25627" name="Oval 8">
            <a:extLst>
              <a:ext uri="{FF2B5EF4-FFF2-40B4-BE49-F238E27FC236}">
                <a16:creationId xmlns:a16="http://schemas.microsoft.com/office/drawing/2014/main" id="{FFED2177-0606-41CD-B504-00F50DF81980}"/>
              </a:ext>
            </a:extLst>
          </p:cNvPr>
          <p:cNvSpPr>
            <a:spLocks noChangeArrowheads="1"/>
          </p:cNvSpPr>
          <p:nvPr/>
        </p:nvSpPr>
        <p:spPr bwMode="gray">
          <a:xfrm>
            <a:off x="2006600" y="3743325"/>
            <a:ext cx="1963738" cy="395288"/>
          </a:xfrm>
          <a:prstGeom prst="ellipse">
            <a:avLst/>
          </a:prstGeom>
          <a:solidFill>
            <a:srgbClr val="E1C797"/>
          </a:solidFill>
          <a:ln w="28575">
            <a:solidFill>
              <a:srgbClr val="FEFEFE"/>
            </a:solidFill>
            <a:round/>
            <a:headEnd/>
            <a:tailEnd/>
          </a:ln>
        </p:spPr>
        <p:txBody>
          <a:bodyPr wrap="none" anchor="ct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lgn="r" eaLnBrk="1" hangingPunct="1">
              <a:spcBef>
                <a:spcPct val="0"/>
              </a:spcBef>
              <a:buClrTx/>
              <a:buSzTx/>
              <a:buFontTx/>
              <a:buNone/>
            </a:pPr>
            <a:endParaRPr lang="zh-CN" altLang="zh-CN" sz="1800">
              <a:latin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nodeType="afterEffect">
                                  <p:stCondLst>
                                    <p:cond delay="0"/>
                                  </p:stCondLst>
                                  <p:iterate type="lt">
                                    <p:tmPct val="50000"/>
                                  </p:iterate>
                                  <p:childTnLst>
                                    <p:set>
                                      <p:cBhvr>
                                        <p:cTn id="6" dur="1" fill="hold">
                                          <p:stCondLst>
                                            <p:cond delay="0"/>
                                          </p:stCondLst>
                                        </p:cTn>
                                        <p:tgtEl>
                                          <p:spTgt spid="99413">
                                            <p:txEl>
                                              <p:pRg st="0" end="0"/>
                                            </p:txEl>
                                          </p:spTgt>
                                        </p:tgtEl>
                                        <p:attrNameLst>
                                          <p:attrName>style.visibility</p:attrName>
                                        </p:attrNameLst>
                                      </p:cBhvr>
                                      <p:to>
                                        <p:strVal val="visible"/>
                                      </p:to>
                                    </p:set>
                                    <p:anim calcmode="discrete" valueType="clr">
                                      <p:cBhvr override="childStyle">
                                        <p:cTn id="7" dur="80"/>
                                        <p:tgtEl>
                                          <p:spTgt spid="9941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9413">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99413">
                                            <p:txEl>
                                              <p:pRg st="0" end="0"/>
                                            </p:txEl>
                                          </p:spTgt>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5" presetClass="entr" presetSubtype="5" fill="hold" nodeType="clickEffect">
                                  <p:stCondLst>
                                    <p:cond delay="0"/>
                                  </p:stCondLst>
                                  <p:childTnLst>
                                    <p:set>
                                      <p:cBhvr>
                                        <p:cTn id="13" dur="1" fill="hold">
                                          <p:stCondLst>
                                            <p:cond delay="0"/>
                                          </p:stCondLst>
                                        </p:cTn>
                                        <p:tgtEl>
                                          <p:spTgt spid="25659"/>
                                        </p:tgtEl>
                                        <p:attrNameLst>
                                          <p:attrName>style.visibility</p:attrName>
                                        </p:attrNameLst>
                                      </p:cBhvr>
                                      <p:to>
                                        <p:strVal val="visible"/>
                                      </p:to>
                                    </p:set>
                                    <p:animEffect transition="in" filter="checkerboard(down)">
                                      <p:cBhvr>
                                        <p:cTn id="14" dur="1000"/>
                                        <p:tgtEl>
                                          <p:spTgt spid="25659"/>
                                        </p:tgtEl>
                                      </p:cBhvr>
                                    </p:animEffect>
                                  </p:childTnLst>
                                </p:cTn>
                              </p:par>
                              <p:par>
                                <p:cTn id="15" presetID="5" presetClass="entr" presetSubtype="5" fill="hold" grpId="0" nodeType="withEffect">
                                  <p:stCondLst>
                                    <p:cond delay="0"/>
                                  </p:stCondLst>
                                  <p:childTnLst>
                                    <p:set>
                                      <p:cBhvr>
                                        <p:cTn id="16" dur="1" fill="hold">
                                          <p:stCondLst>
                                            <p:cond delay="0"/>
                                          </p:stCondLst>
                                        </p:cTn>
                                        <p:tgtEl>
                                          <p:spTgt spid="25660"/>
                                        </p:tgtEl>
                                        <p:attrNameLst>
                                          <p:attrName>style.visibility</p:attrName>
                                        </p:attrNameLst>
                                      </p:cBhvr>
                                      <p:to>
                                        <p:strVal val="visible"/>
                                      </p:to>
                                    </p:set>
                                    <p:animEffect transition="in" filter="checkerboard(down)">
                                      <p:cBhvr>
                                        <p:cTn id="17" dur="1000"/>
                                        <p:tgtEl>
                                          <p:spTgt spid="25660"/>
                                        </p:tgtEl>
                                      </p:cBhvr>
                                    </p:animEffect>
                                  </p:childTnLst>
                                </p:cTn>
                              </p:par>
                              <p:par>
                                <p:cTn id="18" presetID="5" presetClass="entr" presetSubtype="5" fill="hold" grpId="0" nodeType="withEffect">
                                  <p:stCondLst>
                                    <p:cond delay="0"/>
                                  </p:stCondLst>
                                  <p:childTnLst>
                                    <p:set>
                                      <p:cBhvr>
                                        <p:cTn id="19" dur="1" fill="hold">
                                          <p:stCondLst>
                                            <p:cond delay="0"/>
                                          </p:stCondLst>
                                        </p:cTn>
                                        <p:tgtEl>
                                          <p:spTgt spid="25658"/>
                                        </p:tgtEl>
                                        <p:attrNameLst>
                                          <p:attrName>style.visibility</p:attrName>
                                        </p:attrNameLst>
                                      </p:cBhvr>
                                      <p:to>
                                        <p:strVal val="visible"/>
                                      </p:to>
                                    </p:set>
                                    <p:animEffect transition="in" filter="checkerboard(down)">
                                      <p:cBhvr>
                                        <p:cTn id="20" dur="1000"/>
                                        <p:tgtEl>
                                          <p:spTgt spid="25658"/>
                                        </p:tgtEl>
                                      </p:cBhvr>
                                    </p:animEffect>
                                  </p:childTnLst>
                                </p:cTn>
                              </p:par>
                            </p:childTnLst>
                          </p:cTn>
                        </p:par>
                        <p:par>
                          <p:cTn id="21" fill="hold" nodeType="afterGroup">
                            <p:stCondLst>
                              <p:cond delay="1000"/>
                            </p:stCondLst>
                            <p:childTnLst>
                              <p:par>
                                <p:cTn id="22" presetID="2" presetClass="entr" presetSubtype="8" fill="hold" grpId="0" nodeType="afterEffect">
                                  <p:stCondLst>
                                    <p:cond delay="0"/>
                                  </p:stCondLst>
                                  <p:childTnLst>
                                    <p:set>
                                      <p:cBhvr>
                                        <p:cTn id="23" dur="1" fill="hold">
                                          <p:stCondLst>
                                            <p:cond delay="0"/>
                                          </p:stCondLst>
                                        </p:cTn>
                                        <p:tgtEl>
                                          <p:spTgt spid="25625"/>
                                        </p:tgtEl>
                                        <p:attrNameLst>
                                          <p:attrName>style.visibility</p:attrName>
                                        </p:attrNameLst>
                                      </p:cBhvr>
                                      <p:to>
                                        <p:strVal val="visible"/>
                                      </p:to>
                                    </p:set>
                                    <p:anim calcmode="lin" valueType="num">
                                      <p:cBhvr additive="base">
                                        <p:cTn id="24" dur="1000" fill="hold"/>
                                        <p:tgtEl>
                                          <p:spTgt spid="25625"/>
                                        </p:tgtEl>
                                        <p:attrNameLst>
                                          <p:attrName>ppt_x</p:attrName>
                                        </p:attrNameLst>
                                      </p:cBhvr>
                                      <p:tavLst>
                                        <p:tav tm="0">
                                          <p:val>
                                            <p:strVal val="0-#ppt_w/2"/>
                                          </p:val>
                                        </p:tav>
                                        <p:tav tm="100000">
                                          <p:val>
                                            <p:strVal val="#ppt_x"/>
                                          </p:val>
                                        </p:tav>
                                      </p:tavLst>
                                    </p:anim>
                                    <p:anim calcmode="lin" valueType="num">
                                      <p:cBhvr additive="base">
                                        <p:cTn id="25" dur="1000" fill="hold"/>
                                        <p:tgtEl>
                                          <p:spTgt spid="25625"/>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25626"/>
                                        </p:tgtEl>
                                        <p:attrNameLst>
                                          <p:attrName>style.visibility</p:attrName>
                                        </p:attrNameLst>
                                      </p:cBhvr>
                                      <p:to>
                                        <p:strVal val="visible"/>
                                      </p:to>
                                    </p:set>
                                    <p:anim calcmode="lin" valueType="num">
                                      <p:cBhvr additive="base">
                                        <p:cTn id="28" dur="1000" fill="hold"/>
                                        <p:tgtEl>
                                          <p:spTgt spid="25626"/>
                                        </p:tgtEl>
                                        <p:attrNameLst>
                                          <p:attrName>ppt_x</p:attrName>
                                        </p:attrNameLst>
                                      </p:cBhvr>
                                      <p:tavLst>
                                        <p:tav tm="0">
                                          <p:val>
                                            <p:strVal val="0-#ppt_w/2"/>
                                          </p:val>
                                        </p:tav>
                                        <p:tav tm="100000">
                                          <p:val>
                                            <p:strVal val="#ppt_x"/>
                                          </p:val>
                                        </p:tav>
                                      </p:tavLst>
                                    </p:anim>
                                    <p:anim calcmode="lin" valueType="num">
                                      <p:cBhvr additive="base">
                                        <p:cTn id="29" dur="1000" fill="hold"/>
                                        <p:tgtEl>
                                          <p:spTgt spid="25626"/>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25627"/>
                                        </p:tgtEl>
                                        <p:attrNameLst>
                                          <p:attrName>style.visibility</p:attrName>
                                        </p:attrNameLst>
                                      </p:cBhvr>
                                      <p:to>
                                        <p:strVal val="visible"/>
                                      </p:to>
                                    </p:set>
                                    <p:anim calcmode="lin" valueType="num">
                                      <p:cBhvr additive="base">
                                        <p:cTn id="32" dur="1000" fill="hold"/>
                                        <p:tgtEl>
                                          <p:spTgt spid="25627"/>
                                        </p:tgtEl>
                                        <p:attrNameLst>
                                          <p:attrName>ppt_x</p:attrName>
                                        </p:attrNameLst>
                                      </p:cBhvr>
                                      <p:tavLst>
                                        <p:tav tm="0">
                                          <p:val>
                                            <p:strVal val="0-#ppt_w/2"/>
                                          </p:val>
                                        </p:tav>
                                        <p:tav tm="100000">
                                          <p:val>
                                            <p:strVal val="#ppt_x"/>
                                          </p:val>
                                        </p:tav>
                                      </p:tavLst>
                                    </p:anim>
                                    <p:anim calcmode="lin" valueType="num">
                                      <p:cBhvr additive="base">
                                        <p:cTn id="33" dur="1000" fill="hold"/>
                                        <p:tgtEl>
                                          <p:spTgt spid="25627"/>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25623"/>
                                        </p:tgtEl>
                                        <p:attrNameLst>
                                          <p:attrName>style.visibility</p:attrName>
                                        </p:attrNameLst>
                                      </p:cBhvr>
                                      <p:to>
                                        <p:strVal val="visible"/>
                                      </p:to>
                                    </p:set>
                                    <p:anim calcmode="lin" valueType="num">
                                      <p:cBhvr additive="base">
                                        <p:cTn id="36" dur="1000" fill="hold"/>
                                        <p:tgtEl>
                                          <p:spTgt spid="25623"/>
                                        </p:tgtEl>
                                        <p:attrNameLst>
                                          <p:attrName>ppt_x</p:attrName>
                                        </p:attrNameLst>
                                      </p:cBhvr>
                                      <p:tavLst>
                                        <p:tav tm="0">
                                          <p:val>
                                            <p:strVal val="0-#ppt_w/2"/>
                                          </p:val>
                                        </p:tav>
                                        <p:tav tm="100000">
                                          <p:val>
                                            <p:strVal val="#ppt_x"/>
                                          </p:val>
                                        </p:tav>
                                      </p:tavLst>
                                    </p:anim>
                                    <p:anim calcmode="lin" valueType="num">
                                      <p:cBhvr additive="base">
                                        <p:cTn id="37" dur="1000" fill="hold"/>
                                        <p:tgtEl>
                                          <p:spTgt spid="25623"/>
                                        </p:tgtEl>
                                        <p:attrNameLst>
                                          <p:attrName>ppt_y</p:attrName>
                                        </p:attrNameLst>
                                      </p:cBhvr>
                                      <p:tavLst>
                                        <p:tav tm="0">
                                          <p:val>
                                            <p:strVal val="#ppt_y"/>
                                          </p:val>
                                        </p:tav>
                                        <p:tav tm="100000">
                                          <p:val>
                                            <p:strVal val="#ppt_y"/>
                                          </p:val>
                                        </p:tav>
                                      </p:tavLst>
                                    </p:anim>
                                  </p:childTnLst>
                                </p:cTn>
                              </p:par>
                            </p:childTnLst>
                          </p:cTn>
                        </p:par>
                        <p:par>
                          <p:cTn id="38" fill="hold" nodeType="afterGroup">
                            <p:stCondLst>
                              <p:cond delay="2000"/>
                            </p:stCondLst>
                            <p:childTnLst>
                              <p:par>
                                <p:cTn id="39" presetID="5" presetClass="entr" presetSubtype="10" fill="hold" nodeType="afterEffect">
                                  <p:stCondLst>
                                    <p:cond delay="0"/>
                                  </p:stCondLst>
                                  <p:childTnLst>
                                    <p:set>
                                      <p:cBhvr>
                                        <p:cTn id="40" dur="1" fill="hold">
                                          <p:stCondLst>
                                            <p:cond delay="0"/>
                                          </p:stCondLst>
                                        </p:cTn>
                                        <p:tgtEl>
                                          <p:spTgt spid="25665"/>
                                        </p:tgtEl>
                                        <p:attrNameLst>
                                          <p:attrName>style.visibility</p:attrName>
                                        </p:attrNameLst>
                                      </p:cBhvr>
                                      <p:to>
                                        <p:strVal val="visible"/>
                                      </p:to>
                                    </p:set>
                                    <p:animEffect transition="in" filter="checkerboard(across)">
                                      <p:cBhvr>
                                        <p:cTn id="41" dur="1000"/>
                                        <p:tgtEl>
                                          <p:spTgt spid="25665"/>
                                        </p:tgtEl>
                                      </p:cBhvr>
                                    </p:animEffect>
                                  </p:childTnLst>
                                </p:cTn>
                              </p:par>
                            </p:childTnLst>
                          </p:cTn>
                        </p:par>
                        <p:par>
                          <p:cTn id="42" fill="hold" nodeType="afterGroup">
                            <p:stCondLst>
                              <p:cond delay="3000"/>
                            </p:stCondLst>
                            <p:childTnLst>
                              <p:par>
                                <p:cTn id="43" presetID="2" presetClass="entr" presetSubtype="2" fill="hold" nodeType="afterEffect">
                                  <p:stCondLst>
                                    <p:cond delay="0"/>
                                  </p:stCondLst>
                                  <p:childTnLst>
                                    <p:set>
                                      <p:cBhvr>
                                        <p:cTn id="44" dur="1" fill="hold">
                                          <p:stCondLst>
                                            <p:cond delay="0"/>
                                          </p:stCondLst>
                                        </p:cTn>
                                        <p:tgtEl>
                                          <p:spTgt spid="25667"/>
                                        </p:tgtEl>
                                        <p:attrNameLst>
                                          <p:attrName>style.visibility</p:attrName>
                                        </p:attrNameLst>
                                      </p:cBhvr>
                                      <p:to>
                                        <p:strVal val="visible"/>
                                      </p:to>
                                    </p:set>
                                    <p:anim calcmode="lin" valueType="num">
                                      <p:cBhvr additive="base">
                                        <p:cTn id="45" dur="1000" fill="hold"/>
                                        <p:tgtEl>
                                          <p:spTgt spid="25667"/>
                                        </p:tgtEl>
                                        <p:attrNameLst>
                                          <p:attrName>ppt_x</p:attrName>
                                        </p:attrNameLst>
                                      </p:cBhvr>
                                      <p:tavLst>
                                        <p:tav tm="0">
                                          <p:val>
                                            <p:strVal val="1+#ppt_w/2"/>
                                          </p:val>
                                        </p:tav>
                                        <p:tav tm="100000">
                                          <p:val>
                                            <p:strVal val="#ppt_x"/>
                                          </p:val>
                                        </p:tav>
                                      </p:tavLst>
                                    </p:anim>
                                    <p:anim calcmode="lin" valueType="num">
                                      <p:cBhvr additive="base">
                                        <p:cTn id="46" dur="1000" fill="hold"/>
                                        <p:tgtEl>
                                          <p:spTgt spid="25667"/>
                                        </p:tgtEl>
                                        <p:attrNameLst>
                                          <p:attrName>ppt_y</p:attrName>
                                        </p:attrNameLst>
                                      </p:cBhvr>
                                      <p:tavLst>
                                        <p:tav tm="0">
                                          <p:val>
                                            <p:strVal val="#ppt_y"/>
                                          </p:val>
                                        </p:tav>
                                        <p:tav tm="100000">
                                          <p:val>
                                            <p:strVal val="#ppt_y"/>
                                          </p:val>
                                        </p:tav>
                                      </p:tavLst>
                                    </p:anim>
                                  </p:childTnLst>
                                </p:cTn>
                              </p:par>
                            </p:childTnLst>
                          </p:cTn>
                        </p:par>
                        <p:par>
                          <p:cTn id="47" fill="hold" nodeType="afterGroup">
                            <p:stCondLst>
                              <p:cond delay="4000"/>
                            </p:stCondLst>
                            <p:childTnLst>
                              <p:par>
                                <p:cTn id="48" presetID="5" presetClass="entr" presetSubtype="10" fill="hold" nodeType="afterEffect">
                                  <p:stCondLst>
                                    <p:cond delay="0"/>
                                  </p:stCondLst>
                                  <p:childTnLst>
                                    <p:set>
                                      <p:cBhvr>
                                        <p:cTn id="49" dur="1" fill="hold">
                                          <p:stCondLst>
                                            <p:cond delay="0"/>
                                          </p:stCondLst>
                                        </p:cTn>
                                        <p:tgtEl>
                                          <p:spTgt spid="25666"/>
                                        </p:tgtEl>
                                        <p:attrNameLst>
                                          <p:attrName>style.visibility</p:attrName>
                                        </p:attrNameLst>
                                      </p:cBhvr>
                                      <p:to>
                                        <p:strVal val="visible"/>
                                      </p:to>
                                    </p:set>
                                    <p:animEffect transition="in" filter="checkerboard(across)">
                                      <p:cBhvr>
                                        <p:cTn id="50" dur="1000"/>
                                        <p:tgtEl>
                                          <p:spTgt spid="256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60" grpId="0" animBg="1"/>
      <p:bldP spid="25658" grpId="0"/>
      <p:bldP spid="25625" grpId="0" animBg="1"/>
      <p:bldP spid="25626" grpId="0" animBg="1"/>
      <p:bldP spid="25623" grpId="0"/>
      <p:bldP spid="25627"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 name="日期占位符 1">
            <a:extLst>
              <a:ext uri="{FF2B5EF4-FFF2-40B4-BE49-F238E27FC236}">
                <a16:creationId xmlns:a16="http://schemas.microsoft.com/office/drawing/2014/main" id="{79F4644C-2FFE-4B9B-9F5F-B53B2CDB5A47}"/>
              </a:ext>
            </a:extLst>
          </p:cNvPr>
          <p:cNvSpPr>
            <a:spLocks noGrp="1"/>
          </p:cNvSpPr>
          <p:nvPr>
            <p:ph type="dt" sz="quarter" idx="10"/>
          </p:nvPr>
        </p:nvSpPr>
        <p:spPr/>
        <p:txBody>
          <a:bodyPr/>
          <a:lstStyle/>
          <a:p>
            <a:pPr>
              <a:defRPr/>
            </a:pPr>
            <a:fld id="{DC732164-0B85-4C59-A66A-C31C2CDAA442}" type="datetime3">
              <a:rPr lang="zh-CN" altLang="en-US"/>
              <a:pPr>
                <a:defRPr/>
              </a:pPr>
              <a:t>2018年12月13日星期四</a:t>
            </a:fld>
            <a:endParaRPr lang="en-US" altLang="zh-CN"/>
          </a:p>
        </p:txBody>
      </p:sp>
      <p:sp>
        <p:nvSpPr>
          <p:cNvPr id="33" name="灯片编号占位符 3">
            <a:extLst>
              <a:ext uri="{FF2B5EF4-FFF2-40B4-BE49-F238E27FC236}">
                <a16:creationId xmlns:a16="http://schemas.microsoft.com/office/drawing/2014/main" id="{9330B02A-5CA5-498D-B5F6-ABE582D7719F}"/>
              </a:ext>
            </a:extLst>
          </p:cNvPr>
          <p:cNvSpPr>
            <a:spLocks noGrp="1"/>
          </p:cNvSpPr>
          <p:nvPr>
            <p:ph type="sldNum" sz="quarter" idx="11"/>
          </p:nvPr>
        </p:nvSpPr>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A2C5241F-8F5D-44E9-BDC9-8ACC5EB63BB7}" type="slidenum">
              <a:rPr lang="zh-CN" altLang="en-US">
                <a:solidFill>
                  <a:srgbClr val="636363"/>
                </a:solidFill>
              </a:rPr>
              <a:pPr eaLnBrk="1" hangingPunct="1"/>
              <a:t>32</a:t>
            </a:fld>
            <a:endParaRPr lang="en-US" altLang="zh-CN">
              <a:solidFill>
                <a:srgbClr val="636363"/>
              </a:solidFill>
            </a:endParaRPr>
          </a:p>
        </p:txBody>
      </p:sp>
      <p:sp>
        <p:nvSpPr>
          <p:cNvPr id="45060" name="AutoShape 40">
            <a:extLst>
              <a:ext uri="{FF2B5EF4-FFF2-40B4-BE49-F238E27FC236}">
                <a16:creationId xmlns:a16="http://schemas.microsoft.com/office/drawing/2014/main" id="{DCDDEB46-108F-4469-BEAB-040EF8133080}"/>
              </a:ext>
            </a:extLst>
          </p:cNvPr>
          <p:cNvSpPr>
            <a:spLocks noChangeArrowheads="1"/>
          </p:cNvSpPr>
          <p:nvPr/>
        </p:nvSpPr>
        <p:spPr bwMode="auto">
          <a:xfrm>
            <a:off x="539750" y="1052513"/>
            <a:ext cx="1008063" cy="4681537"/>
          </a:xfrm>
          <a:prstGeom prst="roundRect">
            <a:avLst>
              <a:gd name="adj" fmla="val 16667"/>
            </a:avLst>
          </a:prstGeom>
          <a:solidFill>
            <a:schemeClr val="bg1"/>
          </a:solidFill>
          <a:ln w="38100">
            <a:solidFill>
              <a:srgbClr val="FF6600"/>
            </a:solidFill>
            <a:round/>
            <a:headEnd/>
            <a:tailEnd/>
          </a:ln>
        </p:spPr>
        <p:txBody>
          <a:bodyPr wrap="none" anchor="ct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spcBef>
                <a:spcPct val="0"/>
              </a:spcBef>
              <a:buClrTx/>
              <a:buSzTx/>
              <a:buFontTx/>
              <a:buNone/>
            </a:pPr>
            <a:endParaRPr lang="zh-CN" altLang="en-US" sz="1800">
              <a:latin typeface="Arial" panose="020B0604020202020204" pitchFamily="34" charset="0"/>
            </a:endParaRPr>
          </a:p>
        </p:txBody>
      </p:sp>
      <p:grpSp>
        <p:nvGrpSpPr>
          <p:cNvPr id="56323" name="Group 6">
            <a:extLst>
              <a:ext uri="{FF2B5EF4-FFF2-40B4-BE49-F238E27FC236}">
                <a16:creationId xmlns:a16="http://schemas.microsoft.com/office/drawing/2014/main" id="{40C698E6-BC70-442D-A262-0C98F9AC502D}"/>
              </a:ext>
            </a:extLst>
          </p:cNvPr>
          <p:cNvGrpSpPr>
            <a:grpSpLocks/>
          </p:cNvGrpSpPr>
          <p:nvPr/>
        </p:nvGrpSpPr>
        <p:grpSpPr bwMode="auto">
          <a:xfrm>
            <a:off x="1619250" y="1557338"/>
            <a:ext cx="1192213" cy="3605212"/>
            <a:chOff x="513" y="998"/>
            <a:chExt cx="1109" cy="2271"/>
          </a:xfrm>
        </p:grpSpPr>
        <p:sp>
          <p:nvSpPr>
            <p:cNvPr id="13319" name="Freeform 7">
              <a:extLst>
                <a:ext uri="{FF2B5EF4-FFF2-40B4-BE49-F238E27FC236}">
                  <a16:creationId xmlns:a16="http://schemas.microsoft.com/office/drawing/2014/main" id="{AEE3B347-C852-48CC-A619-CD3CB641D376}"/>
                </a:ext>
              </a:extLst>
            </p:cNvPr>
            <p:cNvSpPr>
              <a:spLocks/>
            </p:cNvSpPr>
            <p:nvPr/>
          </p:nvSpPr>
          <p:spPr bwMode="gray">
            <a:xfrm flipV="1">
              <a:off x="683" y="2087"/>
              <a:ext cx="933" cy="1182"/>
            </a:xfrm>
            <a:custGeom>
              <a:avLst/>
              <a:gdLst/>
              <a:ahLst/>
              <a:cxnLst>
                <a:cxn ang="0">
                  <a:pos x="118" y="1044"/>
                </a:cxn>
                <a:cxn ang="0">
                  <a:pos x="128" y="340"/>
                </a:cxn>
                <a:cxn ang="0">
                  <a:pos x="264" y="210"/>
                </a:cxn>
                <a:cxn ang="0">
                  <a:pos x="720" y="202"/>
                </a:cxn>
                <a:cxn ang="0">
                  <a:pos x="720" y="320"/>
                </a:cxn>
                <a:cxn ang="0">
                  <a:pos x="933" y="153"/>
                </a:cxn>
                <a:cxn ang="0">
                  <a:pos x="712" y="0"/>
                </a:cxn>
                <a:cxn ang="0">
                  <a:pos x="714" y="92"/>
                </a:cxn>
                <a:cxn ang="0">
                  <a:pos x="234" y="94"/>
                </a:cxn>
                <a:cxn ang="0">
                  <a:pos x="0" y="298"/>
                </a:cxn>
                <a:cxn ang="0">
                  <a:pos x="0" y="1058"/>
                </a:cxn>
                <a:cxn ang="0">
                  <a:pos x="118" y="1044"/>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gradFill rotWithShape="1">
              <a:gsLst>
                <a:gs pos="0">
                  <a:srgbClr val="0066FF"/>
                </a:gs>
                <a:gs pos="50000">
                  <a:schemeClr val="bg1"/>
                </a:gs>
                <a:gs pos="100000">
                  <a:srgbClr val="0066FF"/>
                </a:gs>
              </a:gsLst>
              <a:lin ang="5400000" scaled="1"/>
            </a:gradFill>
            <a:ln w="9525" cap="flat" cmpd="sng">
              <a:noFill/>
              <a:prstDash val="solid"/>
              <a:round/>
              <a:headEnd type="none" w="med" len="med"/>
              <a:tailEnd type="none" w="med" len="med"/>
            </a:ln>
            <a:effectLst/>
          </p:spPr>
          <p:txBody>
            <a:bodyPr wrap="none" anchor="ctr"/>
            <a:lstStyle/>
            <a:p>
              <a:pPr>
                <a:defRPr/>
              </a:pPr>
              <a:endParaRPr lang="zh-CN" altLang="en-US" dirty="0">
                <a:latin typeface="Arial" charset="0"/>
                <a:ea typeface="黑体" pitchFamily="49" charset="-122"/>
              </a:endParaRPr>
            </a:p>
          </p:txBody>
        </p:sp>
        <p:sp>
          <p:nvSpPr>
            <p:cNvPr id="13320" name="Freeform 8">
              <a:extLst>
                <a:ext uri="{FF2B5EF4-FFF2-40B4-BE49-F238E27FC236}">
                  <a16:creationId xmlns:a16="http://schemas.microsoft.com/office/drawing/2014/main" id="{2BFD1EDE-32A8-41AB-B42C-F07CC2A91F9D}"/>
                </a:ext>
              </a:extLst>
            </p:cNvPr>
            <p:cNvSpPr>
              <a:spLocks/>
            </p:cNvSpPr>
            <p:nvPr/>
          </p:nvSpPr>
          <p:spPr bwMode="gray">
            <a:xfrm rot="-5400000">
              <a:off x="917" y="1548"/>
              <a:ext cx="301" cy="1109"/>
            </a:xfrm>
            <a:custGeom>
              <a:avLst/>
              <a:gdLst/>
              <a:ahLst/>
              <a:cxnLst>
                <a:cxn ang="0">
                  <a:pos x="37" y="1"/>
                </a:cxn>
                <a:cxn ang="0">
                  <a:pos x="45" y="472"/>
                </a:cxn>
                <a:cxn ang="0">
                  <a:pos x="0" y="474"/>
                </a:cxn>
                <a:cxn ang="0">
                  <a:pos x="72" y="604"/>
                </a:cxn>
                <a:cxn ang="0">
                  <a:pos x="142" y="474"/>
                </a:cxn>
                <a:cxn ang="0">
                  <a:pos x="100" y="474"/>
                </a:cxn>
                <a:cxn ang="0">
                  <a:pos x="99" y="0"/>
                </a:cxn>
                <a:cxn ang="0">
                  <a:pos x="37" y="1"/>
                </a:cxn>
              </a:cxnLst>
              <a:rect l="0" t="0" r="r" b="b"/>
              <a:pathLst>
                <a:path w="142" h="604">
                  <a:moveTo>
                    <a:pt x="37" y="1"/>
                  </a:moveTo>
                  <a:lnTo>
                    <a:pt x="45" y="472"/>
                  </a:lnTo>
                  <a:lnTo>
                    <a:pt x="0" y="474"/>
                  </a:lnTo>
                  <a:lnTo>
                    <a:pt x="72" y="604"/>
                  </a:lnTo>
                  <a:lnTo>
                    <a:pt x="142" y="474"/>
                  </a:lnTo>
                  <a:lnTo>
                    <a:pt x="100" y="474"/>
                  </a:lnTo>
                  <a:lnTo>
                    <a:pt x="99" y="0"/>
                  </a:lnTo>
                  <a:lnTo>
                    <a:pt x="37" y="1"/>
                  </a:lnTo>
                  <a:close/>
                </a:path>
              </a:pathLst>
            </a:custGeom>
            <a:gradFill rotWithShape="1">
              <a:gsLst>
                <a:gs pos="0">
                  <a:srgbClr val="0066FF"/>
                </a:gs>
                <a:gs pos="50000">
                  <a:schemeClr val="bg1"/>
                </a:gs>
                <a:gs pos="100000">
                  <a:srgbClr val="0066FF"/>
                </a:gs>
              </a:gsLst>
              <a:lin ang="5400000" scaled="1"/>
            </a:gradFill>
            <a:ln w="9525" cap="flat" cmpd="sng">
              <a:noFill/>
              <a:prstDash val="solid"/>
              <a:round/>
              <a:headEnd type="none" w="med" len="med"/>
              <a:tailEnd type="none" w="med" len="med"/>
            </a:ln>
            <a:effectLst/>
          </p:spPr>
          <p:txBody>
            <a:bodyPr wrap="none" anchor="ctr"/>
            <a:lstStyle/>
            <a:p>
              <a:pPr>
                <a:defRPr/>
              </a:pPr>
              <a:endParaRPr lang="zh-CN" altLang="en-US" dirty="0">
                <a:latin typeface="Arial" charset="0"/>
                <a:ea typeface="黑体" pitchFamily="49" charset="-122"/>
              </a:endParaRPr>
            </a:p>
          </p:txBody>
        </p:sp>
        <p:sp>
          <p:nvSpPr>
            <p:cNvPr id="13321" name="Freeform 9">
              <a:extLst>
                <a:ext uri="{FF2B5EF4-FFF2-40B4-BE49-F238E27FC236}">
                  <a16:creationId xmlns:a16="http://schemas.microsoft.com/office/drawing/2014/main" id="{ABE19CA7-7AF5-4097-886C-5DC6B79B6C01}"/>
                </a:ext>
              </a:extLst>
            </p:cNvPr>
            <p:cNvSpPr>
              <a:spLocks/>
            </p:cNvSpPr>
            <p:nvPr/>
          </p:nvSpPr>
          <p:spPr bwMode="gray">
            <a:xfrm>
              <a:off x="677" y="998"/>
              <a:ext cx="933" cy="1182"/>
            </a:xfrm>
            <a:custGeom>
              <a:avLst/>
              <a:gdLst/>
              <a:ahLst/>
              <a:cxnLst>
                <a:cxn ang="0">
                  <a:pos x="118" y="1044"/>
                </a:cxn>
                <a:cxn ang="0">
                  <a:pos x="128" y="340"/>
                </a:cxn>
                <a:cxn ang="0">
                  <a:pos x="264" y="210"/>
                </a:cxn>
                <a:cxn ang="0">
                  <a:pos x="720" y="202"/>
                </a:cxn>
                <a:cxn ang="0">
                  <a:pos x="720" y="320"/>
                </a:cxn>
                <a:cxn ang="0">
                  <a:pos x="933" y="153"/>
                </a:cxn>
                <a:cxn ang="0">
                  <a:pos x="712" y="0"/>
                </a:cxn>
                <a:cxn ang="0">
                  <a:pos x="714" y="92"/>
                </a:cxn>
                <a:cxn ang="0">
                  <a:pos x="234" y="94"/>
                </a:cxn>
                <a:cxn ang="0">
                  <a:pos x="0" y="298"/>
                </a:cxn>
                <a:cxn ang="0">
                  <a:pos x="0" y="1058"/>
                </a:cxn>
                <a:cxn ang="0">
                  <a:pos x="118" y="1044"/>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gradFill rotWithShape="1">
              <a:gsLst>
                <a:gs pos="0">
                  <a:srgbClr val="0000FF"/>
                </a:gs>
                <a:gs pos="50000">
                  <a:schemeClr val="bg1"/>
                </a:gs>
                <a:gs pos="100000">
                  <a:srgbClr val="0000FF"/>
                </a:gs>
              </a:gsLst>
              <a:lin ang="5400000" scaled="1"/>
            </a:gradFill>
            <a:ln w="9525" cap="flat" cmpd="sng">
              <a:noFill/>
              <a:prstDash val="solid"/>
              <a:round/>
              <a:headEnd type="none" w="med" len="med"/>
              <a:tailEnd type="none" w="med" len="med"/>
            </a:ln>
            <a:effectLst/>
          </p:spPr>
          <p:txBody>
            <a:bodyPr wrap="none" anchor="ctr"/>
            <a:lstStyle/>
            <a:p>
              <a:pPr>
                <a:defRPr/>
              </a:pPr>
              <a:endParaRPr lang="zh-CN" altLang="en-US" dirty="0">
                <a:latin typeface="Arial" charset="0"/>
                <a:ea typeface="黑体" pitchFamily="49" charset="-122"/>
              </a:endParaRPr>
            </a:p>
          </p:txBody>
        </p:sp>
      </p:grpSp>
      <p:sp>
        <p:nvSpPr>
          <p:cNvPr id="45062" name="AutoShape 30">
            <a:extLst>
              <a:ext uri="{FF2B5EF4-FFF2-40B4-BE49-F238E27FC236}">
                <a16:creationId xmlns:a16="http://schemas.microsoft.com/office/drawing/2014/main" id="{3B8C463B-83AC-4194-9F1E-EAF1E2B61B34}"/>
              </a:ext>
            </a:extLst>
          </p:cNvPr>
          <p:cNvSpPr>
            <a:spLocks noChangeArrowheads="1"/>
          </p:cNvSpPr>
          <p:nvPr/>
        </p:nvSpPr>
        <p:spPr bwMode="auto">
          <a:xfrm>
            <a:off x="611188" y="1052513"/>
            <a:ext cx="863600" cy="4681537"/>
          </a:xfrm>
          <a:prstGeom prst="roundRect">
            <a:avLst>
              <a:gd name="adj" fmla="val 16667"/>
            </a:avLst>
          </a:prstGeom>
          <a:gradFill rotWithShape="1">
            <a:gsLst>
              <a:gs pos="0">
                <a:srgbClr val="FF9900"/>
              </a:gs>
              <a:gs pos="50000">
                <a:srgbClr val="99CC00"/>
              </a:gs>
              <a:gs pos="100000">
                <a:srgbClr val="FF990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spcBef>
                <a:spcPct val="0"/>
              </a:spcBef>
              <a:buClrTx/>
              <a:buSzTx/>
              <a:buFontTx/>
              <a:buNone/>
            </a:pPr>
            <a:endParaRPr lang="zh-CN" altLang="en-US" sz="1800">
              <a:latin typeface="Arial" panose="020B0604020202020204" pitchFamily="34" charset="0"/>
            </a:endParaRPr>
          </a:p>
        </p:txBody>
      </p:sp>
      <p:sp>
        <p:nvSpPr>
          <p:cNvPr id="45063" name="Text Box 31">
            <a:extLst>
              <a:ext uri="{FF2B5EF4-FFF2-40B4-BE49-F238E27FC236}">
                <a16:creationId xmlns:a16="http://schemas.microsoft.com/office/drawing/2014/main" id="{3392DF70-6890-4F42-9FA6-AAE9C12E254F}"/>
              </a:ext>
            </a:extLst>
          </p:cNvPr>
          <p:cNvSpPr txBox="1">
            <a:spLocks noChangeArrowheads="1"/>
          </p:cNvSpPr>
          <p:nvPr/>
        </p:nvSpPr>
        <p:spPr bwMode="auto">
          <a:xfrm>
            <a:off x="684213" y="1123950"/>
            <a:ext cx="671512" cy="468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lgn="ctr" eaLnBrk="1" hangingPunct="1">
              <a:spcBef>
                <a:spcPct val="50000"/>
              </a:spcBef>
              <a:buClrTx/>
              <a:buSzTx/>
              <a:buFontTx/>
              <a:buNone/>
            </a:pPr>
            <a:r>
              <a:rPr lang="zh-CN" altLang="en-US" b="1">
                <a:solidFill>
                  <a:schemeClr val="bg1"/>
                </a:solidFill>
                <a:latin typeface="Arial" panose="020B0604020202020204" pitchFamily="34" charset="0"/>
              </a:rPr>
              <a:t>非税收入分成结算</a:t>
            </a:r>
          </a:p>
        </p:txBody>
      </p:sp>
      <p:grpSp>
        <p:nvGrpSpPr>
          <p:cNvPr id="56348" name="Group 28">
            <a:extLst>
              <a:ext uri="{FF2B5EF4-FFF2-40B4-BE49-F238E27FC236}">
                <a16:creationId xmlns:a16="http://schemas.microsoft.com/office/drawing/2014/main" id="{9349F0A6-154A-4F2E-80D7-E5E9A58CC204}"/>
              </a:ext>
            </a:extLst>
          </p:cNvPr>
          <p:cNvGrpSpPr>
            <a:grpSpLocks/>
          </p:cNvGrpSpPr>
          <p:nvPr/>
        </p:nvGrpSpPr>
        <p:grpSpPr bwMode="auto">
          <a:xfrm>
            <a:off x="2843213" y="1123950"/>
            <a:ext cx="6040437" cy="1320800"/>
            <a:chOff x="1785" y="708"/>
            <a:chExt cx="3805" cy="832"/>
          </a:xfrm>
        </p:grpSpPr>
        <p:sp>
          <p:nvSpPr>
            <p:cNvPr id="13326" name="AutoShape 14">
              <a:extLst>
                <a:ext uri="{FF2B5EF4-FFF2-40B4-BE49-F238E27FC236}">
                  <a16:creationId xmlns:a16="http://schemas.microsoft.com/office/drawing/2014/main" id="{7BEA4DE8-815A-4927-95FA-1C6C1BA4680A}"/>
                </a:ext>
              </a:extLst>
            </p:cNvPr>
            <p:cNvSpPr>
              <a:spLocks noChangeArrowheads="1"/>
            </p:cNvSpPr>
            <p:nvPr/>
          </p:nvSpPr>
          <p:spPr bwMode="gray">
            <a:xfrm>
              <a:off x="2152" y="718"/>
              <a:ext cx="3438" cy="822"/>
            </a:xfrm>
            <a:prstGeom prst="roundRect">
              <a:avLst>
                <a:gd name="adj" fmla="val 11505"/>
              </a:avLst>
            </a:prstGeom>
            <a:gradFill rotWithShape="1">
              <a:gsLst>
                <a:gs pos="0">
                  <a:schemeClr val="hlink">
                    <a:alpha val="80000"/>
                  </a:schemeClr>
                </a:gs>
                <a:gs pos="100000">
                  <a:schemeClr val="hlink">
                    <a:gamma/>
                    <a:shade val="46275"/>
                    <a:invGamma/>
                    <a:alpha val="0"/>
                  </a:schemeClr>
                </a:gs>
              </a:gsLst>
              <a:lin ang="0" scaled="1"/>
            </a:gradFill>
            <a:ln w="6350" algn="ctr">
              <a:noFill/>
              <a:prstDash val="sysDot"/>
              <a:round/>
              <a:headEnd/>
              <a:tailEnd/>
            </a:ln>
            <a:effectLst/>
          </p:spPr>
          <p:txBody>
            <a:bodyPr wrap="none" anchor="ctr"/>
            <a:lstStyle/>
            <a:p>
              <a:pPr>
                <a:defRPr/>
              </a:pPr>
              <a:endParaRPr lang="zh-CN" altLang="en-US" dirty="0">
                <a:latin typeface="Arial" charset="0"/>
                <a:ea typeface="黑体" pitchFamily="49" charset="-122"/>
              </a:endParaRPr>
            </a:p>
          </p:txBody>
        </p:sp>
        <p:sp>
          <p:nvSpPr>
            <p:cNvPr id="45082" name="AutoShape 15">
              <a:extLst>
                <a:ext uri="{FF2B5EF4-FFF2-40B4-BE49-F238E27FC236}">
                  <a16:creationId xmlns:a16="http://schemas.microsoft.com/office/drawing/2014/main" id="{9548BA7B-6DF4-47C7-955E-37D08E0E6A12}"/>
                </a:ext>
              </a:extLst>
            </p:cNvPr>
            <p:cNvSpPr>
              <a:spLocks noChangeArrowheads="1"/>
            </p:cNvSpPr>
            <p:nvPr/>
          </p:nvSpPr>
          <p:spPr bwMode="gray">
            <a:xfrm>
              <a:off x="2694" y="999"/>
              <a:ext cx="237" cy="217"/>
            </a:xfrm>
            <a:prstGeom prst="rightArrow">
              <a:avLst>
                <a:gd name="adj1" fmla="val 50000"/>
                <a:gd name="adj2" fmla="val 45507"/>
              </a:avLst>
            </a:prstGeom>
            <a:solidFill>
              <a:srgbClr val="FEFEF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spcBef>
                  <a:spcPct val="0"/>
                </a:spcBef>
                <a:buClrTx/>
                <a:buSzTx/>
                <a:buFontTx/>
                <a:buNone/>
              </a:pPr>
              <a:endParaRPr lang="zh-CN" altLang="en-US" sz="1800">
                <a:latin typeface="Arial" panose="020B0604020202020204" pitchFamily="34" charset="0"/>
              </a:endParaRPr>
            </a:p>
          </p:txBody>
        </p:sp>
        <p:sp>
          <p:nvSpPr>
            <p:cNvPr id="13328" name="AutoShape 16">
              <a:extLst>
                <a:ext uri="{FF2B5EF4-FFF2-40B4-BE49-F238E27FC236}">
                  <a16:creationId xmlns:a16="http://schemas.microsoft.com/office/drawing/2014/main" id="{7FA3A3AB-916B-48A1-B86A-9981C7418373}"/>
                </a:ext>
              </a:extLst>
            </p:cNvPr>
            <p:cNvSpPr>
              <a:spLocks noChangeArrowheads="1"/>
            </p:cNvSpPr>
            <p:nvPr/>
          </p:nvSpPr>
          <p:spPr bwMode="gray">
            <a:xfrm>
              <a:off x="1785" y="708"/>
              <a:ext cx="1026" cy="818"/>
            </a:xfrm>
            <a:prstGeom prst="roundRect">
              <a:avLst>
                <a:gd name="adj" fmla="val 11921"/>
              </a:avLst>
            </a:prstGeom>
            <a:gradFill rotWithShape="1">
              <a:gsLst>
                <a:gs pos="0">
                  <a:schemeClr val="hlink"/>
                </a:gs>
                <a:gs pos="100000">
                  <a:schemeClr val="hlink">
                    <a:gamma/>
                    <a:shade val="69804"/>
                    <a:invGamma/>
                  </a:schemeClr>
                </a:gs>
              </a:gsLst>
              <a:lin ang="5400000" scaled="1"/>
            </a:gradFill>
            <a:ln w="25400">
              <a:solidFill>
                <a:srgbClr val="FEFEFE"/>
              </a:solidFill>
              <a:round/>
              <a:headEnd/>
              <a:tailEnd/>
            </a:ln>
            <a:effectLst>
              <a:outerShdw dist="53882" dir="2700000" algn="ctr" rotWithShape="0">
                <a:srgbClr val="000000">
                  <a:alpha val="50000"/>
                </a:srgbClr>
              </a:outerShdw>
            </a:effectLst>
          </p:spPr>
          <p:txBody>
            <a:bodyPr wrap="none" anchor="ctr"/>
            <a:lstStyle/>
            <a:p>
              <a:pPr>
                <a:defRPr/>
              </a:pPr>
              <a:endParaRPr lang="zh-CN" altLang="en-US" dirty="0">
                <a:latin typeface="Arial" charset="0"/>
                <a:ea typeface="黑体" pitchFamily="49" charset="-122"/>
              </a:endParaRPr>
            </a:p>
          </p:txBody>
        </p:sp>
        <p:sp>
          <p:nvSpPr>
            <p:cNvPr id="13329" name="Freeform 17">
              <a:extLst>
                <a:ext uri="{FF2B5EF4-FFF2-40B4-BE49-F238E27FC236}">
                  <a16:creationId xmlns:a16="http://schemas.microsoft.com/office/drawing/2014/main" id="{41E8CD1F-8A3C-4EF6-A482-3F760B8E53FE}"/>
                </a:ext>
              </a:extLst>
            </p:cNvPr>
            <p:cNvSpPr>
              <a:spLocks/>
            </p:cNvSpPr>
            <p:nvPr/>
          </p:nvSpPr>
          <p:spPr bwMode="gray">
            <a:xfrm>
              <a:off x="1825" y="749"/>
              <a:ext cx="511" cy="40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8627"/>
                    <a:invGamma/>
                  </a:schemeClr>
                </a:gs>
                <a:gs pos="50000">
                  <a:schemeClr val="hlink">
                    <a:alpha val="0"/>
                  </a:schemeClr>
                </a:gs>
                <a:gs pos="100000">
                  <a:schemeClr val="hlink">
                    <a:gamma/>
                    <a:tint val="48627"/>
                    <a:invGamma/>
                  </a:schemeClr>
                </a:gs>
              </a:gsLst>
              <a:lin ang="2700000" scaled="1"/>
            </a:gradFill>
            <a:ln w="0">
              <a:noFill/>
              <a:prstDash val="solid"/>
              <a:round/>
              <a:headEnd/>
              <a:tailEnd/>
            </a:ln>
          </p:spPr>
          <p:txBody>
            <a:bodyPr/>
            <a:lstStyle/>
            <a:p>
              <a:pPr>
                <a:defRPr/>
              </a:pPr>
              <a:endParaRPr lang="zh-CN" altLang="en-US" dirty="0">
                <a:latin typeface="Arial" charset="0"/>
                <a:ea typeface="黑体" pitchFamily="49" charset="-122"/>
              </a:endParaRPr>
            </a:p>
          </p:txBody>
        </p:sp>
        <p:sp>
          <p:nvSpPr>
            <p:cNvPr id="13339" name="Text Box 27">
              <a:extLst>
                <a:ext uri="{FF2B5EF4-FFF2-40B4-BE49-F238E27FC236}">
                  <a16:creationId xmlns:a16="http://schemas.microsoft.com/office/drawing/2014/main" id="{6E2CD32E-FDC8-466A-9D2C-AE05B3658D44}"/>
                </a:ext>
              </a:extLst>
            </p:cNvPr>
            <p:cNvSpPr txBox="1">
              <a:spLocks noChangeArrowheads="1"/>
            </p:cNvSpPr>
            <p:nvPr/>
          </p:nvSpPr>
          <p:spPr bwMode="white">
            <a:xfrm>
              <a:off x="1791" y="1026"/>
              <a:ext cx="1054" cy="193"/>
            </a:xfrm>
            <a:prstGeom prst="rect">
              <a:avLst/>
            </a:prstGeom>
            <a:noFill/>
            <a:ln w="9525" algn="ctr">
              <a:noFill/>
              <a:miter lim="800000"/>
              <a:headEnd/>
              <a:tailEnd/>
            </a:ln>
            <a:effec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lnSpc>
                  <a:spcPct val="50000"/>
                </a:lnSpc>
                <a:spcBef>
                  <a:spcPct val="50000"/>
                </a:spcBef>
                <a:defRPr/>
              </a:pPr>
              <a:r>
                <a:rPr lang="en-US" altLang="zh-CN" sz="2800" b="1">
                  <a:solidFill>
                    <a:srgbClr val="FEFFFF"/>
                  </a:solidFill>
                  <a:effectLst>
                    <a:outerShdw blurRad="38100" dist="38100" dir="2700000" algn="tl">
                      <a:srgbClr val="C0C0C0"/>
                    </a:outerShdw>
                  </a:effectLst>
                  <a:ea typeface="黑体" pitchFamily="2" charset="-122"/>
                </a:rPr>
                <a:t>1</a:t>
              </a:r>
            </a:p>
          </p:txBody>
        </p:sp>
        <p:sp>
          <p:nvSpPr>
            <p:cNvPr id="45086" name="Text Box 41">
              <a:extLst>
                <a:ext uri="{FF2B5EF4-FFF2-40B4-BE49-F238E27FC236}">
                  <a16:creationId xmlns:a16="http://schemas.microsoft.com/office/drawing/2014/main" id="{1CA7AF3C-D82F-4FCA-A113-3F1039FAAFE5}"/>
                </a:ext>
              </a:extLst>
            </p:cNvPr>
            <p:cNvSpPr txBox="1">
              <a:spLocks noChangeArrowheads="1"/>
            </p:cNvSpPr>
            <p:nvPr/>
          </p:nvSpPr>
          <p:spPr bwMode="auto">
            <a:xfrm>
              <a:off x="2971" y="981"/>
              <a:ext cx="186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spcBef>
                  <a:spcPct val="50000"/>
                </a:spcBef>
                <a:buClrTx/>
                <a:buSzTx/>
                <a:buFontTx/>
                <a:buNone/>
              </a:pPr>
              <a:r>
                <a:rPr lang="zh-CN" altLang="en-US" sz="2400" b="1">
                  <a:solidFill>
                    <a:srgbClr val="000000"/>
                  </a:solidFill>
                  <a:latin typeface="Arial" panose="020B0604020202020204" pitchFamily="34" charset="0"/>
                </a:rPr>
                <a:t>非税收入分成概述</a:t>
              </a:r>
            </a:p>
          </p:txBody>
        </p:sp>
      </p:grpSp>
      <p:grpSp>
        <p:nvGrpSpPr>
          <p:cNvPr id="56349" name="Group 29">
            <a:extLst>
              <a:ext uri="{FF2B5EF4-FFF2-40B4-BE49-F238E27FC236}">
                <a16:creationId xmlns:a16="http://schemas.microsoft.com/office/drawing/2014/main" id="{6B01629E-C790-419F-ACB7-05241E602D48}"/>
              </a:ext>
            </a:extLst>
          </p:cNvPr>
          <p:cNvGrpSpPr>
            <a:grpSpLocks/>
          </p:cNvGrpSpPr>
          <p:nvPr/>
        </p:nvGrpSpPr>
        <p:grpSpPr bwMode="auto">
          <a:xfrm>
            <a:off x="2700338" y="2636838"/>
            <a:ext cx="6173787" cy="1314450"/>
            <a:chOff x="1701" y="1654"/>
            <a:chExt cx="3889" cy="828"/>
          </a:xfrm>
        </p:grpSpPr>
        <p:sp>
          <p:nvSpPr>
            <p:cNvPr id="13322" name="AutoShape 10">
              <a:extLst>
                <a:ext uri="{FF2B5EF4-FFF2-40B4-BE49-F238E27FC236}">
                  <a16:creationId xmlns:a16="http://schemas.microsoft.com/office/drawing/2014/main" id="{155C312F-BF9C-4FA2-A5A6-DE4179303565}"/>
                </a:ext>
              </a:extLst>
            </p:cNvPr>
            <p:cNvSpPr>
              <a:spLocks noChangeArrowheads="1"/>
            </p:cNvSpPr>
            <p:nvPr/>
          </p:nvSpPr>
          <p:spPr bwMode="gray">
            <a:xfrm>
              <a:off x="2152" y="1660"/>
              <a:ext cx="3438" cy="822"/>
            </a:xfrm>
            <a:prstGeom prst="roundRect">
              <a:avLst>
                <a:gd name="adj" fmla="val 11505"/>
              </a:avLst>
            </a:prstGeom>
            <a:gradFill rotWithShape="1">
              <a:gsLst>
                <a:gs pos="0">
                  <a:schemeClr val="folHlink"/>
                </a:gs>
                <a:gs pos="100000">
                  <a:schemeClr val="folHlink">
                    <a:gamma/>
                    <a:shade val="46275"/>
                    <a:invGamma/>
                    <a:alpha val="0"/>
                  </a:schemeClr>
                </a:gs>
              </a:gsLst>
              <a:lin ang="0" scaled="1"/>
            </a:gradFill>
            <a:ln w="6350" algn="ctr">
              <a:noFill/>
              <a:prstDash val="sysDot"/>
              <a:round/>
              <a:headEnd/>
              <a:tailEnd/>
            </a:ln>
            <a:effectLst/>
          </p:spPr>
          <p:txBody>
            <a:bodyPr wrap="none" anchor="ctr"/>
            <a:lstStyle/>
            <a:p>
              <a:pPr>
                <a:defRPr/>
              </a:pPr>
              <a:endParaRPr lang="zh-CN" altLang="en-US" dirty="0">
                <a:latin typeface="Arial" charset="0"/>
                <a:ea typeface="黑体" pitchFamily="49" charset="-122"/>
              </a:endParaRPr>
            </a:p>
          </p:txBody>
        </p:sp>
        <p:sp>
          <p:nvSpPr>
            <p:cNvPr id="45076" name="AutoShape 11">
              <a:extLst>
                <a:ext uri="{FF2B5EF4-FFF2-40B4-BE49-F238E27FC236}">
                  <a16:creationId xmlns:a16="http://schemas.microsoft.com/office/drawing/2014/main" id="{748CE349-9B7D-4A6C-B2B9-3E346A91DE6E}"/>
                </a:ext>
              </a:extLst>
            </p:cNvPr>
            <p:cNvSpPr>
              <a:spLocks noChangeArrowheads="1"/>
            </p:cNvSpPr>
            <p:nvPr/>
          </p:nvSpPr>
          <p:spPr bwMode="gray">
            <a:xfrm>
              <a:off x="2706" y="1941"/>
              <a:ext cx="237" cy="217"/>
            </a:xfrm>
            <a:prstGeom prst="rightArrow">
              <a:avLst>
                <a:gd name="adj1" fmla="val 50000"/>
                <a:gd name="adj2" fmla="val 45507"/>
              </a:avLst>
            </a:prstGeom>
            <a:solidFill>
              <a:srgbClr val="FEFEF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spcBef>
                  <a:spcPct val="0"/>
                </a:spcBef>
                <a:buClrTx/>
                <a:buSzTx/>
                <a:buFontTx/>
                <a:buNone/>
              </a:pPr>
              <a:endParaRPr lang="zh-CN" altLang="en-US" sz="1800">
                <a:latin typeface="Arial" panose="020B0604020202020204" pitchFamily="34" charset="0"/>
              </a:endParaRPr>
            </a:p>
          </p:txBody>
        </p:sp>
        <p:sp>
          <p:nvSpPr>
            <p:cNvPr id="13330" name="AutoShape 18">
              <a:extLst>
                <a:ext uri="{FF2B5EF4-FFF2-40B4-BE49-F238E27FC236}">
                  <a16:creationId xmlns:a16="http://schemas.microsoft.com/office/drawing/2014/main" id="{2672491E-19CD-46B8-A2C8-4C78B145E428}"/>
                </a:ext>
              </a:extLst>
            </p:cNvPr>
            <p:cNvSpPr>
              <a:spLocks noChangeArrowheads="1"/>
            </p:cNvSpPr>
            <p:nvPr/>
          </p:nvSpPr>
          <p:spPr bwMode="gray">
            <a:xfrm>
              <a:off x="1793" y="1654"/>
              <a:ext cx="1026" cy="818"/>
            </a:xfrm>
            <a:prstGeom prst="roundRect">
              <a:avLst>
                <a:gd name="adj" fmla="val 11921"/>
              </a:avLst>
            </a:prstGeom>
            <a:gradFill rotWithShape="1">
              <a:gsLst>
                <a:gs pos="0">
                  <a:schemeClr val="folHlink"/>
                </a:gs>
                <a:gs pos="100000">
                  <a:schemeClr val="folHlink">
                    <a:gamma/>
                    <a:shade val="69804"/>
                    <a:invGamma/>
                  </a:schemeClr>
                </a:gs>
              </a:gsLst>
              <a:lin ang="5400000" scaled="1"/>
            </a:gradFill>
            <a:ln w="25400">
              <a:solidFill>
                <a:srgbClr val="FEFEFE"/>
              </a:solidFill>
              <a:round/>
              <a:headEnd/>
              <a:tailEnd/>
            </a:ln>
            <a:effectLst>
              <a:outerShdw dist="53882" dir="2700000" algn="ctr" rotWithShape="0">
                <a:srgbClr val="000000">
                  <a:alpha val="50000"/>
                </a:srgbClr>
              </a:outerShdw>
            </a:effectLst>
          </p:spPr>
          <p:txBody>
            <a:bodyPr wrap="none" anchor="ctr"/>
            <a:lstStyle/>
            <a:p>
              <a:pPr>
                <a:defRPr/>
              </a:pPr>
              <a:endParaRPr lang="zh-CN" altLang="en-US" dirty="0">
                <a:latin typeface="Arial" charset="0"/>
                <a:ea typeface="黑体" pitchFamily="49" charset="-122"/>
              </a:endParaRPr>
            </a:p>
          </p:txBody>
        </p:sp>
        <p:sp>
          <p:nvSpPr>
            <p:cNvPr id="13331" name="Freeform 19">
              <a:extLst>
                <a:ext uri="{FF2B5EF4-FFF2-40B4-BE49-F238E27FC236}">
                  <a16:creationId xmlns:a16="http://schemas.microsoft.com/office/drawing/2014/main" id="{D5A9407C-0E77-4B20-9107-C4BAB2337B72}"/>
                </a:ext>
              </a:extLst>
            </p:cNvPr>
            <p:cNvSpPr>
              <a:spLocks/>
            </p:cNvSpPr>
            <p:nvPr/>
          </p:nvSpPr>
          <p:spPr bwMode="gray">
            <a:xfrm>
              <a:off x="1827" y="1695"/>
              <a:ext cx="511" cy="40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folHlink">
                    <a:gamma/>
                    <a:tint val="48627"/>
                    <a:invGamma/>
                  </a:schemeClr>
                </a:gs>
                <a:gs pos="50000">
                  <a:schemeClr val="folHlink">
                    <a:alpha val="0"/>
                  </a:schemeClr>
                </a:gs>
                <a:gs pos="100000">
                  <a:schemeClr val="folHlink">
                    <a:gamma/>
                    <a:tint val="48627"/>
                    <a:invGamma/>
                  </a:schemeClr>
                </a:gs>
              </a:gsLst>
              <a:lin ang="2700000" scaled="1"/>
            </a:gradFill>
            <a:ln w="0">
              <a:noFill/>
              <a:prstDash val="solid"/>
              <a:round/>
              <a:headEnd/>
              <a:tailEnd/>
            </a:ln>
          </p:spPr>
          <p:txBody>
            <a:bodyPr/>
            <a:lstStyle/>
            <a:p>
              <a:pPr>
                <a:defRPr/>
              </a:pPr>
              <a:endParaRPr lang="zh-CN" altLang="en-US" dirty="0">
                <a:latin typeface="Arial" charset="0"/>
                <a:ea typeface="黑体" pitchFamily="49" charset="-122"/>
              </a:endParaRPr>
            </a:p>
          </p:txBody>
        </p:sp>
        <p:sp>
          <p:nvSpPr>
            <p:cNvPr id="13340" name="Text Box 28">
              <a:extLst>
                <a:ext uri="{FF2B5EF4-FFF2-40B4-BE49-F238E27FC236}">
                  <a16:creationId xmlns:a16="http://schemas.microsoft.com/office/drawing/2014/main" id="{D4497838-AC63-4D2E-8026-BD7D100DD1E8}"/>
                </a:ext>
              </a:extLst>
            </p:cNvPr>
            <p:cNvSpPr txBox="1">
              <a:spLocks noChangeArrowheads="1"/>
            </p:cNvSpPr>
            <p:nvPr/>
          </p:nvSpPr>
          <p:spPr bwMode="white">
            <a:xfrm>
              <a:off x="1701" y="1842"/>
              <a:ext cx="1198" cy="327"/>
            </a:xfrm>
            <a:prstGeom prst="rect">
              <a:avLst/>
            </a:prstGeom>
            <a:noFill/>
            <a:ln w="9525" algn="ctr">
              <a:noFill/>
              <a:miter lim="800000"/>
              <a:headEnd/>
              <a:tailEnd/>
            </a:ln>
            <a:effec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spcBef>
                  <a:spcPct val="50000"/>
                </a:spcBef>
                <a:defRPr/>
              </a:pPr>
              <a:r>
                <a:rPr lang="en-US" altLang="zh-CN" sz="2800" b="1">
                  <a:solidFill>
                    <a:srgbClr val="FEFFFF"/>
                  </a:solidFill>
                  <a:effectLst>
                    <a:outerShdw blurRad="38100" dist="38100" dir="2700000" algn="tl">
                      <a:srgbClr val="C0C0C0"/>
                    </a:outerShdw>
                  </a:effectLst>
                  <a:ea typeface="黑体" pitchFamily="2" charset="-122"/>
                </a:rPr>
                <a:t>2</a:t>
              </a:r>
            </a:p>
          </p:txBody>
        </p:sp>
        <p:sp>
          <p:nvSpPr>
            <p:cNvPr id="45080" name="Text Box 43">
              <a:extLst>
                <a:ext uri="{FF2B5EF4-FFF2-40B4-BE49-F238E27FC236}">
                  <a16:creationId xmlns:a16="http://schemas.microsoft.com/office/drawing/2014/main" id="{4B14BB40-E5A6-4772-AA7F-101DFBF3077D}"/>
                </a:ext>
              </a:extLst>
            </p:cNvPr>
            <p:cNvSpPr txBox="1">
              <a:spLocks noChangeArrowheads="1"/>
            </p:cNvSpPr>
            <p:nvPr/>
          </p:nvSpPr>
          <p:spPr bwMode="auto">
            <a:xfrm>
              <a:off x="3016" y="1888"/>
              <a:ext cx="185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spcBef>
                  <a:spcPct val="50000"/>
                </a:spcBef>
                <a:buClrTx/>
                <a:buSzTx/>
                <a:buFontTx/>
                <a:buNone/>
              </a:pPr>
              <a:r>
                <a:rPr lang="zh-CN" altLang="en-US" sz="2400" b="1">
                  <a:solidFill>
                    <a:srgbClr val="000000"/>
                  </a:solidFill>
                  <a:latin typeface="Arial" panose="020B0604020202020204" pitchFamily="34" charset="0"/>
                </a:rPr>
                <a:t>非税收入分成流程</a:t>
              </a:r>
            </a:p>
          </p:txBody>
        </p:sp>
      </p:grpSp>
      <p:grpSp>
        <p:nvGrpSpPr>
          <p:cNvPr id="56350" name="Group 30">
            <a:extLst>
              <a:ext uri="{FF2B5EF4-FFF2-40B4-BE49-F238E27FC236}">
                <a16:creationId xmlns:a16="http://schemas.microsoft.com/office/drawing/2014/main" id="{3C5BE6F6-9FE5-4A25-B7A2-5AE584EC3A65}"/>
              </a:ext>
            </a:extLst>
          </p:cNvPr>
          <p:cNvGrpSpPr>
            <a:grpSpLocks/>
          </p:cNvGrpSpPr>
          <p:nvPr/>
        </p:nvGrpSpPr>
        <p:grpSpPr bwMode="auto">
          <a:xfrm>
            <a:off x="2771775" y="4148138"/>
            <a:ext cx="5616575" cy="1316037"/>
            <a:chOff x="1746" y="2613"/>
            <a:chExt cx="3538" cy="829"/>
          </a:xfrm>
        </p:grpSpPr>
        <p:sp>
          <p:nvSpPr>
            <p:cNvPr id="13324" name="AutoShape 12">
              <a:extLst>
                <a:ext uri="{FF2B5EF4-FFF2-40B4-BE49-F238E27FC236}">
                  <a16:creationId xmlns:a16="http://schemas.microsoft.com/office/drawing/2014/main" id="{F168C273-C7C7-4289-ADB6-1436F9696652}"/>
                </a:ext>
              </a:extLst>
            </p:cNvPr>
            <p:cNvSpPr>
              <a:spLocks noChangeArrowheads="1"/>
            </p:cNvSpPr>
            <p:nvPr/>
          </p:nvSpPr>
          <p:spPr bwMode="ltGray">
            <a:xfrm>
              <a:off x="1791" y="2614"/>
              <a:ext cx="3416" cy="828"/>
            </a:xfrm>
            <a:prstGeom prst="roundRect">
              <a:avLst>
                <a:gd name="adj" fmla="val 11505"/>
              </a:avLst>
            </a:prstGeom>
            <a:gradFill rotWithShape="1">
              <a:gsLst>
                <a:gs pos="0">
                  <a:schemeClr val="accent2"/>
                </a:gs>
                <a:gs pos="100000">
                  <a:schemeClr val="accent2">
                    <a:gamma/>
                    <a:shade val="46275"/>
                    <a:invGamma/>
                    <a:alpha val="0"/>
                  </a:schemeClr>
                </a:gs>
              </a:gsLst>
              <a:lin ang="0" scaled="1"/>
            </a:gradFill>
            <a:ln w="6350" algn="ctr">
              <a:noFill/>
              <a:prstDash val="sysDot"/>
              <a:round/>
              <a:headEnd/>
              <a:tailEnd/>
            </a:ln>
            <a:effectLst/>
          </p:spPr>
          <p:txBody>
            <a:bodyPr wrap="none" anchor="ctr"/>
            <a:lstStyle/>
            <a:p>
              <a:pPr>
                <a:defRPr/>
              </a:pPr>
              <a:endParaRPr lang="zh-CN" altLang="en-US" dirty="0">
                <a:latin typeface="Arial" charset="0"/>
                <a:ea typeface="黑体" pitchFamily="49" charset="-122"/>
              </a:endParaRPr>
            </a:p>
          </p:txBody>
        </p:sp>
        <p:sp>
          <p:nvSpPr>
            <p:cNvPr id="45070" name="AutoShape 13">
              <a:extLst>
                <a:ext uri="{FF2B5EF4-FFF2-40B4-BE49-F238E27FC236}">
                  <a16:creationId xmlns:a16="http://schemas.microsoft.com/office/drawing/2014/main" id="{BBCBF083-561B-486A-9457-7BC929A0217F}"/>
                </a:ext>
              </a:extLst>
            </p:cNvPr>
            <p:cNvSpPr>
              <a:spLocks noChangeArrowheads="1"/>
            </p:cNvSpPr>
            <p:nvPr/>
          </p:nvSpPr>
          <p:spPr bwMode="gray">
            <a:xfrm>
              <a:off x="2689" y="2912"/>
              <a:ext cx="237" cy="219"/>
            </a:xfrm>
            <a:prstGeom prst="rightArrow">
              <a:avLst>
                <a:gd name="adj1" fmla="val 50000"/>
                <a:gd name="adj2" fmla="val 45091"/>
              </a:avLst>
            </a:prstGeom>
            <a:solidFill>
              <a:srgbClr val="FEFEF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spcBef>
                  <a:spcPct val="0"/>
                </a:spcBef>
                <a:buClrTx/>
                <a:buSzTx/>
                <a:buFontTx/>
                <a:buNone/>
              </a:pPr>
              <a:endParaRPr lang="zh-CN" altLang="en-US" sz="1800">
                <a:latin typeface="Arial" panose="020B0604020202020204" pitchFamily="34" charset="0"/>
              </a:endParaRPr>
            </a:p>
          </p:txBody>
        </p:sp>
        <p:sp>
          <p:nvSpPr>
            <p:cNvPr id="13332" name="AutoShape 20">
              <a:extLst>
                <a:ext uri="{FF2B5EF4-FFF2-40B4-BE49-F238E27FC236}">
                  <a16:creationId xmlns:a16="http://schemas.microsoft.com/office/drawing/2014/main" id="{B22FA2C3-4474-4718-8FE9-4E16F08872E2}"/>
                </a:ext>
              </a:extLst>
            </p:cNvPr>
            <p:cNvSpPr>
              <a:spLocks noChangeArrowheads="1"/>
            </p:cNvSpPr>
            <p:nvPr/>
          </p:nvSpPr>
          <p:spPr bwMode="gray">
            <a:xfrm>
              <a:off x="1781" y="2613"/>
              <a:ext cx="1026" cy="818"/>
            </a:xfrm>
            <a:prstGeom prst="roundRect">
              <a:avLst>
                <a:gd name="adj" fmla="val 11921"/>
              </a:avLst>
            </a:prstGeom>
            <a:gradFill rotWithShape="1">
              <a:gsLst>
                <a:gs pos="0">
                  <a:schemeClr val="accent2"/>
                </a:gs>
                <a:gs pos="100000">
                  <a:schemeClr val="accent2">
                    <a:gamma/>
                    <a:shade val="69804"/>
                    <a:invGamma/>
                  </a:schemeClr>
                </a:gs>
              </a:gsLst>
              <a:lin ang="5400000" scaled="1"/>
            </a:gradFill>
            <a:ln w="25400">
              <a:solidFill>
                <a:srgbClr val="FEFEFE"/>
              </a:solidFill>
              <a:round/>
              <a:headEnd/>
              <a:tailEnd/>
            </a:ln>
            <a:effectLst>
              <a:outerShdw dist="53882" dir="2700000" algn="ctr" rotWithShape="0">
                <a:srgbClr val="000000">
                  <a:alpha val="50000"/>
                </a:srgbClr>
              </a:outerShdw>
            </a:effectLst>
          </p:spPr>
          <p:txBody>
            <a:bodyPr wrap="none" anchor="ctr"/>
            <a:lstStyle/>
            <a:p>
              <a:pPr>
                <a:defRPr/>
              </a:pPr>
              <a:endParaRPr lang="zh-CN" altLang="en-US" dirty="0">
                <a:latin typeface="Arial" charset="0"/>
                <a:ea typeface="黑体" pitchFamily="49" charset="-122"/>
              </a:endParaRPr>
            </a:p>
          </p:txBody>
        </p:sp>
        <p:sp>
          <p:nvSpPr>
            <p:cNvPr id="13333" name="Freeform 21">
              <a:extLst>
                <a:ext uri="{FF2B5EF4-FFF2-40B4-BE49-F238E27FC236}">
                  <a16:creationId xmlns:a16="http://schemas.microsoft.com/office/drawing/2014/main" id="{F96037D8-580B-4ABB-B232-31D4F514ADBA}"/>
                </a:ext>
              </a:extLst>
            </p:cNvPr>
            <p:cNvSpPr>
              <a:spLocks/>
            </p:cNvSpPr>
            <p:nvPr/>
          </p:nvSpPr>
          <p:spPr bwMode="gray">
            <a:xfrm>
              <a:off x="1815" y="2648"/>
              <a:ext cx="511" cy="40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2">
                    <a:gamma/>
                    <a:tint val="48627"/>
                    <a:invGamma/>
                  </a:schemeClr>
                </a:gs>
                <a:gs pos="50000">
                  <a:schemeClr val="accent2">
                    <a:alpha val="0"/>
                  </a:schemeClr>
                </a:gs>
                <a:gs pos="100000">
                  <a:schemeClr val="accent2">
                    <a:gamma/>
                    <a:tint val="48627"/>
                    <a:invGamma/>
                  </a:schemeClr>
                </a:gs>
              </a:gsLst>
              <a:lin ang="2700000" scaled="1"/>
            </a:gradFill>
            <a:ln w="0">
              <a:noFill/>
              <a:prstDash val="solid"/>
              <a:round/>
              <a:headEnd/>
              <a:tailEnd/>
            </a:ln>
          </p:spPr>
          <p:txBody>
            <a:bodyPr/>
            <a:lstStyle/>
            <a:p>
              <a:pPr>
                <a:defRPr/>
              </a:pPr>
              <a:endParaRPr lang="zh-CN" altLang="en-US" dirty="0">
                <a:latin typeface="Arial" charset="0"/>
                <a:ea typeface="黑体" pitchFamily="49" charset="-122"/>
              </a:endParaRPr>
            </a:p>
          </p:txBody>
        </p:sp>
        <p:sp>
          <p:nvSpPr>
            <p:cNvPr id="13341" name="Text Box 29">
              <a:extLst>
                <a:ext uri="{FF2B5EF4-FFF2-40B4-BE49-F238E27FC236}">
                  <a16:creationId xmlns:a16="http://schemas.microsoft.com/office/drawing/2014/main" id="{F3B183A2-72D2-42A7-9024-7B33997934DB}"/>
                </a:ext>
              </a:extLst>
            </p:cNvPr>
            <p:cNvSpPr txBox="1">
              <a:spLocks noChangeArrowheads="1"/>
            </p:cNvSpPr>
            <p:nvPr/>
          </p:nvSpPr>
          <p:spPr bwMode="white">
            <a:xfrm>
              <a:off x="1746" y="2840"/>
              <a:ext cx="1089" cy="327"/>
            </a:xfrm>
            <a:prstGeom prst="rect">
              <a:avLst/>
            </a:prstGeom>
            <a:noFill/>
            <a:ln w="9525" algn="ctr">
              <a:noFill/>
              <a:miter lim="800000"/>
              <a:headEnd/>
              <a:tailEnd/>
            </a:ln>
            <a:effec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spcBef>
                  <a:spcPct val="50000"/>
                </a:spcBef>
                <a:defRPr/>
              </a:pPr>
              <a:r>
                <a:rPr lang="en-US" altLang="zh-CN" sz="2800" b="1">
                  <a:solidFill>
                    <a:srgbClr val="FEFFFF"/>
                  </a:solidFill>
                  <a:effectLst>
                    <a:outerShdw blurRad="38100" dist="38100" dir="2700000" algn="tl">
                      <a:srgbClr val="C0C0C0"/>
                    </a:outerShdw>
                  </a:effectLst>
                  <a:ea typeface="黑体" pitchFamily="2" charset="-122"/>
                </a:rPr>
                <a:t>3</a:t>
              </a:r>
            </a:p>
          </p:txBody>
        </p:sp>
        <p:sp>
          <p:nvSpPr>
            <p:cNvPr id="45074" name="Text Box 45">
              <a:extLst>
                <a:ext uri="{FF2B5EF4-FFF2-40B4-BE49-F238E27FC236}">
                  <a16:creationId xmlns:a16="http://schemas.microsoft.com/office/drawing/2014/main" id="{7A326267-75AA-4E0E-B3A4-8B52C726428D}"/>
                </a:ext>
              </a:extLst>
            </p:cNvPr>
            <p:cNvSpPr txBox="1">
              <a:spLocks noChangeArrowheads="1"/>
            </p:cNvSpPr>
            <p:nvPr/>
          </p:nvSpPr>
          <p:spPr bwMode="auto">
            <a:xfrm>
              <a:off x="2971" y="2886"/>
              <a:ext cx="231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spcBef>
                  <a:spcPct val="50000"/>
                </a:spcBef>
                <a:buClrTx/>
                <a:buSzTx/>
                <a:buFontTx/>
                <a:buNone/>
              </a:pPr>
              <a:r>
                <a:rPr lang="zh-CN" altLang="en-US" sz="2400" b="1">
                  <a:solidFill>
                    <a:srgbClr val="000000"/>
                  </a:solidFill>
                  <a:latin typeface="Arial" panose="020B0604020202020204" pitchFamily="34" charset="0"/>
                </a:rPr>
                <a:t>非税收入分成结算要求</a:t>
              </a:r>
            </a:p>
          </p:txBody>
        </p:sp>
      </p:grpSp>
      <p:sp>
        <p:nvSpPr>
          <p:cNvPr id="45067" name="矩形 29">
            <a:extLst>
              <a:ext uri="{FF2B5EF4-FFF2-40B4-BE49-F238E27FC236}">
                <a16:creationId xmlns:a16="http://schemas.microsoft.com/office/drawing/2014/main" id="{931C4791-3088-42BE-A211-17D588FA532D}"/>
              </a:ext>
            </a:extLst>
          </p:cNvPr>
          <p:cNvSpPr>
            <a:spLocks noChangeArrowheads="1"/>
          </p:cNvSpPr>
          <p:nvPr/>
        </p:nvSpPr>
        <p:spPr bwMode="auto">
          <a:xfrm>
            <a:off x="785813" y="0"/>
            <a:ext cx="406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spcBef>
                <a:spcPct val="0"/>
              </a:spcBef>
              <a:buClrTx/>
              <a:buSzTx/>
              <a:buFontTx/>
              <a:buNone/>
            </a:pPr>
            <a:endParaRPr lang="zh-CN" altLang="en-US" sz="1800">
              <a:latin typeface="Arial" panose="020B0604020202020204" pitchFamily="34" charset="0"/>
            </a:endParaRPr>
          </a:p>
        </p:txBody>
      </p:sp>
      <p:sp>
        <p:nvSpPr>
          <p:cNvPr id="45068" name="矩形 19">
            <a:extLst>
              <a:ext uri="{FF2B5EF4-FFF2-40B4-BE49-F238E27FC236}">
                <a16:creationId xmlns:a16="http://schemas.microsoft.com/office/drawing/2014/main" id="{398B38F3-23E3-490C-8085-F8828AEA1DA2}"/>
              </a:ext>
            </a:extLst>
          </p:cNvPr>
          <p:cNvSpPr>
            <a:spLocks noChangeArrowheads="1"/>
          </p:cNvSpPr>
          <p:nvPr/>
        </p:nvSpPr>
        <p:spPr bwMode="auto">
          <a:xfrm>
            <a:off x="785813" y="0"/>
            <a:ext cx="60182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spcBef>
                <a:spcPct val="0"/>
              </a:spcBef>
              <a:buClrTx/>
              <a:buSzTx/>
              <a:buFontTx/>
              <a:buNone/>
            </a:pPr>
            <a:r>
              <a:rPr lang="zh-CN" altLang="en-US" sz="3600" b="1">
                <a:solidFill>
                  <a:srgbClr val="003399"/>
                </a:solidFill>
                <a:latin typeface="Arial" panose="020B0604020202020204" pitchFamily="34" charset="0"/>
              </a:rPr>
              <a:t>第四节 非税收入分成结算</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6323"/>
                                        </p:tgtEl>
                                        <p:attrNameLst>
                                          <p:attrName>style.visibility</p:attrName>
                                        </p:attrNameLst>
                                      </p:cBhvr>
                                      <p:to>
                                        <p:strVal val="visible"/>
                                      </p:to>
                                    </p:set>
                                    <p:animEffect transition="in" filter="wipe(left)">
                                      <p:cBhvr>
                                        <p:cTn id="7" dur="1000"/>
                                        <p:tgtEl>
                                          <p:spTgt spid="56323"/>
                                        </p:tgtEl>
                                      </p:cBhvr>
                                    </p:animEffect>
                                  </p:childTnLst>
                                </p:cTn>
                              </p:par>
                              <p:par>
                                <p:cTn id="8" presetID="22" presetClass="entr" presetSubtype="8" fill="hold" nodeType="withEffect">
                                  <p:stCondLst>
                                    <p:cond delay="0"/>
                                  </p:stCondLst>
                                  <p:childTnLst>
                                    <p:set>
                                      <p:cBhvr>
                                        <p:cTn id="9" dur="1" fill="hold">
                                          <p:stCondLst>
                                            <p:cond delay="0"/>
                                          </p:stCondLst>
                                        </p:cTn>
                                        <p:tgtEl>
                                          <p:spTgt spid="56348"/>
                                        </p:tgtEl>
                                        <p:attrNameLst>
                                          <p:attrName>style.visibility</p:attrName>
                                        </p:attrNameLst>
                                      </p:cBhvr>
                                      <p:to>
                                        <p:strVal val="visible"/>
                                      </p:to>
                                    </p:set>
                                    <p:animEffect transition="in" filter="wipe(left)">
                                      <p:cBhvr>
                                        <p:cTn id="10" dur="500"/>
                                        <p:tgtEl>
                                          <p:spTgt spid="56348"/>
                                        </p:tgtEl>
                                      </p:cBhvr>
                                    </p:animEffect>
                                  </p:childTnLst>
                                </p:cTn>
                              </p:par>
                              <p:par>
                                <p:cTn id="11" presetID="22" presetClass="entr" presetSubtype="8" fill="hold" nodeType="withEffect">
                                  <p:stCondLst>
                                    <p:cond delay="0"/>
                                  </p:stCondLst>
                                  <p:childTnLst>
                                    <p:set>
                                      <p:cBhvr>
                                        <p:cTn id="12" dur="1" fill="hold">
                                          <p:stCondLst>
                                            <p:cond delay="0"/>
                                          </p:stCondLst>
                                        </p:cTn>
                                        <p:tgtEl>
                                          <p:spTgt spid="56349"/>
                                        </p:tgtEl>
                                        <p:attrNameLst>
                                          <p:attrName>style.visibility</p:attrName>
                                        </p:attrNameLst>
                                      </p:cBhvr>
                                      <p:to>
                                        <p:strVal val="visible"/>
                                      </p:to>
                                    </p:set>
                                    <p:animEffect transition="in" filter="wipe(left)">
                                      <p:cBhvr>
                                        <p:cTn id="13" dur="500"/>
                                        <p:tgtEl>
                                          <p:spTgt spid="56349"/>
                                        </p:tgtEl>
                                      </p:cBhvr>
                                    </p:animEffect>
                                  </p:childTnLst>
                                </p:cTn>
                              </p:par>
                              <p:par>
                                <p:cTn id="14" presetID="22" presetClass="entr" presetSubtype="8" fill="hold" nodeType="withEffect">
                                  <p:stCondLst>
                                    <p:cond delay="0"/>
                                  </p:stCondLst>
                                  <p:childTnLst>
                                    <p:set>
                                      <p:cBhvr>
                                        <p:cTn id="15" dur="1" fill="hold">
                                          <p:stCondLst>
                                            <p:cond delay="0"/>
                                          </p:stCondLst>
                                        </p:cTn>
                                        <p:tgtEl>
                                          <p:spTgt spid="56350"/>
                                        </p:tgtEl>
                                        <p:attrNameLst>
                                          <p:attrName>style.visibility</p:attrName>
                                        </p:attrNameLst>
                                      </p:cBhvr>
                                      <p:to>
                                        <p:strVal val="visible"/>
                                      </p:to>
                                    </p:set>
                                    <p:animEffect transition="in" filter="wipe(left)">
                                      <p:cBhvr>
                                        <p:cTn id="16" dur="500"/>
                                        <p:tgtEl>
                                          <p:spTgt spid="563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日期占位符 1">
            <a:extLst>
              <a:ext uri="{FF2B5EF4-FFF2-40B4-BE49-F238E27FC236}">
                <a16:creationId xmlns:a16="http://schemas.microsoft.com/office/drawing/2014/main" id="{1C2D6B9C-12C1-4376-85E9-29E5997CFBF7}"/>
              </a:ext>
            </a:extLst>
          </p:cNvPr>
          <p:cNvSpPr>
            <a:spLocks noGrp="1"/>
          </p:cNvSpPr>
          <p:nvPr>
            <p:ph type="dt" sz="quarter" idx="10"/>
          </p:nvPr>
        </p:nvSpPr>
        <p:spPr/>
        <p:txBody>
          <a:bodyPr/>
          <a:lstStyle/>
          <a:p>
            <a:pPr>
              <a:defRPr/>
            </a:pPr>
            <a:fld id="{41643BD3-0BCA-4787-945D-63C0926B4CC4}" type="datetime3">
              <a:rPr lang="zh-CN" altLang="en-US"/>
              <a:pPr>
                <a:defRPr/>
              </a:pPr>
              <a:t>2018年12月13日星期四</a:t>
            </a:fld>
            <a:endParaRPr lang="en-US" altLang="zh-CN"/>
          </a:p>
        </p:txBody>
      </p:sp>
      <p:sp>
        <p:nvSpPr>
          <p:cNvPr id="21" name="灯片编号占位符 3">
            <a:extLst>
              <a:ext uri="{FF2B5EF4-FFF2-40B4-BE49-F238E27FC236}">
                <a16:creationId xmlns:a16="http://schemas.microsoft.com/office/drawing/2014/main" id="{A4248A56-CF71-4411-BF94-BBD97C9523A9}"/>
              </a:ext>
            </a:extLst>
          </p:cNvPr>
          <p:cNvSpPr>
            <a:spLocks noGrp="1"/>
          </p:cNvSpPr>
          <p:nvPr>
            <p:ph type="sldNum" sz="quarter" idx="11"/>
          </p:nvPr>
        </p:nvSpPr>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4D1DB584-851D-479F-BA34-B829508504B9}" type="slidenum">
              <a:rPr lang="zh-CN" altLang="en-US">
                <a:solidFill>
                  <a:srgbClr val="636363"/>
                </a:solidFill>
              </a:rPr>
              <a:pPr eaLnBrk="1" hangingPunct="1"/>
              <a:t>33</a:t>
            </a:fld>
            <a:endParaRPr lang="en-US" altLang="zh-CN">
              <a:solidFill>
                <a:srgbClr val="636363"/>
              </a:solidFill>
            </a:endParaRPr>
          </a:p>
        </p:txBody>
      </p:sp>
      <p:sp>
        <p:nvSpPr>
          <p:cNvPr id="80898" name="Rectangle 2">
            <a:extLst>
              <a:ext uri="{FF2B5EF4-FFF2-40B4-BE49-F238E27FC236}">
                <a16:creationId xmlns:a16="http://schemas.microsoft.com/office/drawing/2014/main" id="{AAB61CF7-9916-4B59-AEAA-3A4CE33BB905}"/>
              </a:ext>
            </a:extLst>
          </p:cNvPr>
          <p:cNvSpPr>
            <a:spLocks noGrp="1" noRot="1" noChangeArrowheads="1"/>
          </p:cNvSpPr>
          <p:nvPr>
            <p:ph type="title" idx="4294967295"/>
          </p:nvPr>
        </p:nvSpPr>
        <p:spPr>
          <a:xfrm>
            <a:off x="207963" y="115888"/>
            <a:ext cx="7793037" cy="1055687"/>
          </a:xfrm>
        </p:spPr>
        <p:txBody>
          <a:bodyPr/>
          <a:lstStyle/>
          <a:p>
            <a:pPr algn="l" eaLnBrk="1" hangingPunct="1"/>
            <a:r>
              <a:rPr lang="zh-CN" altLang="en-US" sz="3200" b="1">
                <a:solidFill>
                  <a:srgbClr val="7030A0"/>
                </a:solidFill>
              </a:rPr>
              <a:t>非税收入分成概述</a:t>
            </a:r>
          </a:p>
        </p:txBody>
      </p:sp>
      <p:grpSp>
        <p:nvGrpSpPr>
          <p:cNvPr id="46085" name="Group 18">
            <a:extLst>
              <a:ext uri="{FF2B5EF4-FFF2-40B4-BE49-F238E27FC236}">
                <a16:creationId xmlns:a16="http://schemas.microsoft.com/office/drawing/2014/main" id="{ECC0E7B9-5E93-4BAB-B925-49CB61145D68}"/>
              </a:ext>
            </a:extLst>
          </p:cNvPr>
          <p:cNvGrpSpPr>
            <a:grpSpLocks/>
          </p:cNvGrpSpPr>
          <p:nvPr/>
        </p:nvGrpSpPr>
        <p:grpSpPr bwMode="auto">
          <a:xfrm>
            <a:off x="971550" y="1773238"/>
            <a:ext cx="2016125" cy="1870075"/>
            <a:chOff x="471" y="272"/>
            <a:chExt cx="1161" cy="1539"/>
          </a:xfrm>
        </p:grpSpPr>
        <p:sp>
          <p:nvSpPr>
            <p:cNvPr id="46097" name="Oval 19">
              <a:extLst>
                <a:ext uri="{FF2B5EF4-FFF2-40B4-BE49-F238E27FC236}">
                  <a16:creationId xmlns:a16="http://schemas.microsoft.com/office/drawing/2014/main" id="{0DBC43D6-7069-486D-9856-615AA520553E}"/>
                </a:ext>
              </a:extLst>
            </p:cNvPr>
            <p:cNvSpPr>
              <a:spLocks noChangeArrowheads="1"/>
            </p:cNvSpPr>
            <p:nvPr/>
          </p:nvSpPr>
          <p:spPr bwMode="ltGray">
            <a:xfrm>
              <a:off x="471" y="1438"/>
              <a:ext cx="1159" cy="362"/>
            </a:xfrm>
            <a:prstGeom prst="ellipse">
              <a:avLst/>
            </a:prstGeom>
            <a:gradFill rotWithShape="1">
              <a:gsLst>
                <a:gs pos="0">
                  <a:srgbClr val="C1CF9D"/>
                </a:gs>
                <a:gs pos="50000">
                  <a:srgbClr val="E5EBD5"/>
                </a:gs>
                <a:gs pos="100000">
                  <a:srgbClr val="C1CF9D"/>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spcBef>
                  <a:spcPct val="0"/>
                </a:spcBef>
                <a:buClrTx/>
                <a:buSzTx/>
                <a:buFontTx/>
                <a:buNone/>
              </a:pPr>
              <a:endParaRPr lang="zh-CN" altLang="en-US" sz="1800">
                <a:latin typeface="Arial" panose="020B0604020202020204" pitchFamily="34" charset="0"/>
              </a:endParaRPr>
            </a:p>
          </p:txBody>
        </p:sp>
        <p:sp>
          <p:nvSpPr>
            <p:cNvPr id="80916" name="AutoShape 20">
              <a:extLst>
                <a:ext uri="{FF2B5EF4-FFF2-40B4-BE49-F238E27FC236}">
                  <a16:creationId xmlns:a16="http://schemas.microsoft.com/office/drawing/2014/main" id="{E9B0FED4-ACFC-46EF-867E-C89E8C991516}"/>
                </a:ext>
              </a:extLst>
            </p:cNvPr>
            <p:cNvSpPr>
              <a:spLocks noChangeArrowheads="1"/>
            </p:cNvSpPr>
            <p:nvPr/>
          </p:nvSpPr>
          <p:spPr bwMode="ltGray">
            <a:xfrm>
              <a:off x="473" y="272"/>
              <a:ext cx="1159" cy="1539"/>
            </a:xfrm>
            <a:prstGeom prst="can">
              <a:avLst>
                <a:gd name="adj" fmla="val 33197"/>
              </a:avLst>
            </a:prstGeom>
            <a:gradFill rotWithShape="1">
              <a:gsLst>
                <a:gs pos="0">
                  <a:schemeClr val="accent2">
                    <a:gamma/>
                    <a:shade val="46275"/>
                    <a:invGamma/>
                  </a:schemeClr>
                </a:gs>
                <a:gs pos="50000">
                  <a:schemeClr val="accent2">
                    <a:alpha val="50000"/>
                  </a:schemeClr>
                </a:gs>
                <a:gs pos="100000">
                  <a:schemeClr val="accent2">
                    <a:gamma/>
                    <a:shade val="46275"/>
                    <a:invGamma/>
                  </a:schemeClr>
                </a:gs>
              </a:gsLst>
              <a:lin ang="0" scaled="1"/>
            </a:gradFill>
            <a:ln w="9525">
              <a:noFill/>
              <a:round/>
              <a:headEnd/>
              <a:tailEnd/>
            </a:ln>
            <a:effectLst/>
          </p:spPr>
          <p:txBody>
            <a:bodyPr wrap="none" anchor="ctr"/>
            <a:lstStyle/>
            <a:p>
              <a:pPr>
                <a:defRPr/>
              </a:pPr>
              <a:endParaRPr lang="zh-CN" altLang="en-US" dirty="0">
                <a:latin typeface="Arial" charset="0"/>
                <a:ea typeface="黑体" pitchFamily="49" charset="-122"/>
              </a:endParaRPr>
            </a:p>
          </p:txBody>
        </p:sp>
      </p:grpSp>
      <p:sp>
        <p:nvSpPr>
          <p:cNvPr id="46086" name="AutoShape 21">
            <a:extLst>
              <a:ext uri="{FF2B5EF4-FFF2-40B4-BE49-F238E27FC236}">
                <a16:creationId xmlns:a16="http://schemas.microsoft.com/office/drawing/2014/main" id="{70E295A8-9B7B-4673-B6CB-4827926899A6}"/>
              </a:ext>
            </a:extLst>
          </p:cNvPr>
          <p:cNvSpPr>
            <a:spLocks noChangeArrowheads="1"/>
          </p:cNvSpPr>
          <p:nvPr/>
        </p:nvSpPr>
        <p:spPr bwMode="ltGray">
          <a:xfrm>
            <a:off x="2987675" y="1989138"/>
            <a:ext cx="4994275" cy="1439862"/>
          </a:xfrm>
          <a:prstGeom prst="roundRect">
            <a:avLst>
              <a:gd name="adj" fmla="val 11505"/>
            </a:avLst>
          </a:prstGeom>
          <a:gradFill rotWithShape="1">
            <a:gsLst>
              <a:gs pos="0">
                <a:schemeClr val="accent2"/>
              </a:gs>
              <a:gs pos="100000">
                <a:schemeClr val="bg1"/>
              </a:gs>
            </a:gsLst>
            <a:lin ang="0" scaled="1"/>
          </a:gradFill>
          <a:ln>
            <a:noFill/>
          </a:ln>
          <a:extLst>
            <a:ext uri="{91240B29-F687-4F45-9708-019B960494DF}">
              <a14:hiddenLine xmlns:a14="http://schemas.microsoft.com/office/drawing/2010/main" w="6350" algn="ctr">
                <a:solidFill>
                  <a:srgbClr val="000000"/>
                </a:solidFill>
                <a:prstDash val="sysDot"/>
                <a:round/>
                <a:headEnd/>
                <a:tailEnd/>
              </a14:hiddenLine>
            </a:ext>
          </a:extLst>
        </p:spPr>
        <p:txBody>
          <a:bodyPr wrap="none" anchor="ct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spcBef>
                <a:spcPct val="0"/>
              </a:spcBef>
              <a:buClrTx/>
              <a:buSzTx/>
              <a:buFontTx/>
              <a:buNone/>
            </a:pPr>
            <a:endParaRPr lang="zh-CN" altLang="en-US" sz="1800">
              <a:latin typeface="Arial" panose="020B0604020202020204" pitchFamily="34" charset="0"/>
            </a:endParaRPr>
          </a:p>
        </p:txBody>
      </p:sp>
      <p:sp>
        <p:nvSpPr>
          <p:cNvPr id="80918" name="Text Box 22">
            <a:extLst>
              <a:ext uri="{FF2B5EF4-FFF2-40B4-BE49-F238E27FC236}">
                <a16:creationId xmlns:a16="http://schemas.microsoft.com/office/drawing/2014/main" id="{8202A327-623E-4243-BF46-9DE6AE79629C}"/>
              </a:ext>
            </a:extLst>
          </p:cNvPr>
          <p:cNvSpPr txBox="1">
            <a:spLocks noChangeArrowheads="1"/>
          </p:cNvSpPr>
          <p:nvPr/>
        </p:nvSpPr>
        <p:spPr bwMode="white">
          <a:xfrm>
            <a:off x="728663" y="2565400"/>
            <a:ext cx="2128837" cy="457200"/>
          </a:xfrm>
          <a:prstGeom prst="rect">
            <a:avLst/>
          </a:prstGeom>
          <a:noFill/>
          <a:ln w="9525" algn="ctr">
            <a:noFill/>
            <a:miter lim="800000"/>
            <a:headEnd/>
            <a:tailEnd/>
          </a:ln>
          <a:effectLst/>
        </p:spPr>
        <p:txBody>
          <a:bodyPr>
            <a:spAutoFit/>
          </a:bodyPr>
          <a:lstStyle/>
          <a:p>
            <a:pPr algn="ctr">
              <a:spcBef>
                <a:spcPct val="50000"/>
              </a:spcBef>
              <a:defRPr/>
            </a:pPr>
            <a:r>
              <a:rPr lang="en-US" altLang="zh-CN" sz="2400" b="1" dirty="0">
                <a:solidFill>
                  <a:srgbClr val="FFFFFF"/>
                </a:solidFill>
                <a:effectLst>
                  <a:outerShdw blurRad="38100" dist="38100" dir="2700000" algn="tl">
                    <a:srgbClr val="C0C0C0"/>
                  </a:outerShdw>
                </a:effectLst>
                <a:latin typeface="黑体" pitchFamily="49" charset="-122"/>
                <a:ea typeface="黑体" pitchFamily="49" charset="-122"/>
              </a:rPr>
              <a:t>  </a:t>
            </a:r>
            <a:r>
              <a:rPr lang="zh-CN" altLang="en-US" sz="2400" b="1" dirty="0">
                <a:solidFill>
                  <a:srgbClr val="FFFFFF"/>
                </a:solidFill>
                <a:effectLst>
                  <a:outerShdw blurRad="38100" dist="38100" dir="2700000" algn="tl">
                    <a:srgbClr val="C0C0C0"/>
                  </a:outerShdw>
                </a:effectLst>
                <a:latin typeface="黑体" pitchFamily="49" charset="-122"/>
                <a:ea typeface="黑体" pitchFamily="49" charset="-122"/>
              </a:rPr>
              <a:t>概念</a:t>
            </a:r>
          </a:p>
        </p:txBody>
      </p:sp>
      <p:sp>
        <p:nvSpPr>
          <p:cNvPr id="80919" name="Text Box 23">
            <a:extLst>
              <a:ext uri="{FF2B5EF4-FFF2-40B4-BE49-F238E27FC236}">
                <a16:creationId xmlns:a16="http://schemas.microsoft.com/office/drawing/2014/main" id="{6BCCE053-E4B2-4C25-806B-4F37C3DF0D25}"/>
              </a:ext>
            </a:extLst>
          </p:cNvPr>
          <p:cNvSpPr txBox="1">
            <a:spLocks noChangeArrowheads="1"/>
          </p:cNvSpPr>
          <p:nvPr/>
        </p:nvSpPr>
        <p:spPr bwMode="gray">
          <a:xfrm>
            <a:off x="3635375" y="1989138"/>
            <a:ext cx="4249738" cy="146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spcBef>
                <a:spcPct val="50000"/>
              </a:spcBef>
              <a:buClrTx/>
              <a:buSzTx/>
              <a:buFontTx/>
              <a:buNone/>
            </a:pPr>
            <a:r>
              <a:rPr lang="zh-CN" altLang="en-US" sz="1800" b="1">
                <a:solidFill>
                  <a:srgbClr val="000000"/>
                </a:solidFill>
                <a:latin typeface="Arial" panose="020B0604020202020204" pitchFamily="34" charset="0"/>
              </a:rPr>
              <a:t>是指将执收单位依法依规收取的某项收费或基金收入按照所有权、事权及相应的管理成本等因素在部门与单位、单位与单位之间以及上下级之间按规定比例进行再分配。</a:t>
            </a:r>
          </a:p>
        </p:txBody>
      </p:sp>
      <p:sp>
        <p:nvSpPr>
          <p:cNvPr id="80923" name="AutoShape 27">
            <a:extLst>
              <a:ext uri="{FF2B5EF4-FFF2-40B4-BE49-F238E27FC236}">
                <a16:creationId xmlns:a16="http://schemas.microsoft.com/office/drawing/2014/main" id="{6C8B746D-6A6E-4893-9A2C-97DBB14FFCF7}"/>
              </a:ext>
            </a:extLst>
          </p:cNvPr>
          <p:cNvSpPr>
            <a:spLocks noChangeArrowheads="1"/>
          </p:cNvSpPr>
          <p:nvPr/>
        </p:nvSpPr>
        <p:spPr bwMode="gray">
          <a:xfrm>
            <a:off x="2987675" y="2492375"/>
            <a:ext cx="533400" cy="522288"/>
          </a:xfrm>
          <a:prstGeom prst="rightArrow">
            <a:avLst>
              <a:gd name="adj1" fmla="val 50000"/>
              <a:gd name="adj2" fmla="val 42553"/>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spcBef>
                <a:spcPct val="0"/>
              </a:spcBef>
              <a:buClrTx/>
              <a:buSzTx/>
              <a:buFontTx/>
              <a:buNone/>
            </a:pPr>
            <a:endParaRPr lang="zh-CN" altLang="en-US" sz="1800">
              <a:latin typeface="Arial" panose="020B0604020202020204" pitchFamily="34" charset="0"/>
            </a:endParaRPr>
          </a:p>
        </p:txBody>
      </p:sp>
      <p:grpSp>
        <p:nvGrpSpPr>
          <p:cNvPr id="46090" name="Group 15">
            <a:extLst>
              <a:ext uri="{FF2B5EF4-FFF2-40B4-BE49-F238E27FC236}">
                <a16:creationId xmlns:a16="http://schemas.microsoft.com/office/drawing/2014/main" id="{2ABAAE1E-939C-4F3C-B38E-E13C6C733F56}"/>
              </a:ext>
            </a:extLst>
          </p:cNvPr>
          <p:cNvGrpSpPr>
            <a:grpSpLocks/>
          </p:cNvGrpSpPr>
          <p:nvPr/>
        </p:nvGrpSpPr>
        <p:grpSpPr bwMode="auto">
          <a:xfrm>
            <a:off x="971550" y="3789363"/>
            <a:ext cx="2016125" cy="2087562"/>
            <a:chOff x="471" y="272"/>
            <a:chExt cx="1161" cy="1539"/>
          </a:xfrm>
        </p:grpSpPr>
        <p:sp>
          <p:nvSpPr>
            <p:cNvPr id="46095" name="Oval 16">
              <a:extLst>
                <a:ext uri="{FF2B5EF4-FFF2-40B4-BE49-F238E27FC236}">
                  <a16:creationId xmlns:a16="http://schemas.microsoft.com/office/drawing/2014/main" id="{CB35C8D4-3D6F-4D19-B244-29556F8B1ED7}"/>
                </a:ext>
              </a:extLst>
            </p:cNvPr>
            <p:cNvSpPr>
              <a:spLocks noChangeArrowheads="1"/>
            </p:cNvSpPr>
            <p:nvPr/>
          </p:nvSpPr>
          <p:spPr bwMode="gray">
            <a:xfrm>
              <a:off x="471" y="1438"/>
              <a:ext cx="1159" cy="362"/>
            </a:xfrm>
            <a:prstGeom prst="ellipse">
              <a:avLst/>
            </a:prstGeom>
            <a:gradFill rotWithShape="1">
              <a:gsLst>
                <a:gs pos="0">
                  <a:srgbClr val="C1CF9D"/>
                </a:gs>
                <a:gs pos="50000">
                  <a:srgbClr val="E5EBD5"/>
                </a:gs>
                <a:gs pos="100000">
                  <a:srgbClr val="C1CF9D"/>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spcBef>
                  <a:spcPct val="0"/>
                </a:spcBef>
                <a:buClrTx/>
                <a:buSzTx/>
                <a:buFontTx/>
                <a:buNone/>
              </a:pPr>
              <a:endParaRPr lang="zh-CN" altLang="en-US" sz="1800">
                <a:latin typeface="Arial" panose="020B0604020202020204" pitchFamily="34" charset="0"/>
              </a:endParaRPr>
            </a:p>
          </p:txBody>
        </p:sp>
        <p:sp>
          <p:nvSpPr>
            <p:cNvPr id="80913" name="AutoShape 17">
              <a:extLst>
                <a:ext uri="{FF2B5EF4-FFF2-40B4-BE49-F238E27FC236}">
                  <a16:creationId xmlns:a16="http://schemas.microsoft.com/office/drawing/2014/main" id="{95474A8A-85F3-466F-9A9A-7D22909462C9}"/>
                </a:ext>
              </a:extLst>
            </p:cNvPr>
            <p:cNvSpPr>
              <a:spLocks noChangeArrowheads="1"/>
            </p:cNvSpPr>
            <p:nvPr/>
          </p:nvSpPr>
          <p:spPr bwMode="gray">
            <a:xfrm>
              <a:off x="473" y="272"/>
              <a:ext cx="1159" cy="1539"/>
            </a:xfrm>
            <a:prstGeom prst="can">
              <a:avLst>
                <a:gd name="adj" fmla="val 33197"/>
              </a:avLst>
            </a:prstGeom>
            <a:gradFill rotWithShape="1">
              <a:gsLst>
                <a:gs pos="0">
                  <a:schemeClr val="folHlink">
                    <a:gamma/>
                    <a:shade val="46275"/>
                    <a:invGamma/>
                  </a:schemeClr>
                </a:gs>
                <a:gs pos="50000">
                  <a:schemeClr val="folHlink">
                    <a:alpha val="50000"/>
                  </a:schemeClr>
                </a:gs>
                <a:gs pos="100000">
                  <a:schemeClr val="folHlink">
                    <a:gamma/>
                    <a:shade val="46275"/>
                    <a:invGamma/>
                  </a:schemeClr>
                </a:gs>
              </a:gsLst>
              <a:lin ang="0" scaled="1"/>
            </a:gradFill>
            <a:ln w="9525">
              <a:noFill/>
              <a:round/>
              <a:headEnd/>
              <a:tailEnd/>
            </a:ln>
            <a:effectLst/>
          </p:spPr>
          <p:txBody>
            <a:bodyPr wrap="none" anchor="ctr"/>
            <a:lstStyle/>
            <a:p>
              <a:pPr>
                <a:defRPr/>
              </a:pPr>
              <a:endParaRPr lang="zh-CN" altLang="en-US" dirty="0">
                <a:latin typeface="Arial" charset="0"/>
                <a:ea typeface="黑体" pitchFamily="49" charset="-122"/>
              </a:endParaRPr>
            </a:p>
          </p:txBody>
        </p:sp>
      </p:grpSp>
      <p:sp>
        <p:nvSpPr>
          <p:cNvPr id="80920" name="Text Box 24">
            <a:extLst>
              <a:ext uri="{FF2B5EF4-FFF2-40B4-BE49-F238E27FC236}">
                <a16:creationId xmlns:a16="http://schemas.microsoft.com/office/drawing/2014/main" id="{8048D827-C1DC-4482-8B3F-BF12E703B8E3}"/>
              </a:ext>
            </a:extLst>
          </p:cNvPr>
          <p:cNvSpPr txBox="1">
            <a:spLocks noChangeArrowheads="1"/>
          </p:cNvSpPr>
          <p:nvPr/>
        </p:nvSpPr>
        <p:spPr bwMode="white">
          <a:xfrm>
            <a:off x="755650" y="4724400"/>
            <a:ext cx="2128838" cy="457200"/>
          </a:xfrm>
          <a:prstGeom prst="rect">
            <a:avLst/>
          </a:prstGeom>
          <a:noFill/>
          <a:ln w="9525" algn="ctr">
            <a:noFill/>
            <a:miter lim="800000"/>
            <a:headEnd/>
            <a:tailEnd/>
          </a:ln>
          <a:effectLst/>
        </p:spPr>
        <p:txBody>
          <a:bodyPr>
            <a:spAutoFit/>
          </a:bodyPr>
          <a:lstStyle/>
          <a:p>
            <a:pPr algn="ctr">
              <a:spcBef>
                <a:spcPct val="50000"/>
              </a:spcBef>
              <a:defRPr/>
            </a:pPr>
            <a:r>
              <a:rPr lang="en-US" altLang="zh-CN" sz="2000" b="1" dirty="0">
                <a:solidFill>
                  <a:srgbClr val="FFFFFF"/>
                </a:solidFill>
                <a:latin typeface="Arial" charset="0"/>
                <a:ea typeface="黑体" pitchFamily="49" charset="-122"/>
              </a:rPr>
              <a:t>  </a:t>
            </a:r>
            <a:r>
              <a:rPr lang="zh-CN" altLang="en-US" sz="2400" b="1" dirty="0">
                <a:solidFill>
                  <a:srgbClr val="FFFFFF"/>
                </a:solidFill>
                <a:effectLst>
                  <a:outerShdw blurRad="38100" dist="38100" dir="2700000" algn="tl">
                    <a:srgbClr val="C0C0C0"/>
                  </a:outerShdw>
                </a:effectLst>
                <a:latin typeface="黑体" pitchFamily="49" charset="-122"/>
                <a:ea typeface="黑体" pitchFamily="49" charset="-122"/>
              </a:rPr>
              <a:t>分类</a:t>
            </a:r>
          </a:p>
        </p:txBody>
      </p:sp>
      <p:sp>
        <p:nvSpPr>
          <p:cNvPr id="46092" name="AutoShape 25">
            <a:extLst>
              <a:ext uri="{FF2B5EF4-FFF2-40B4-BE49-F238E27FC236}">
                <a16:creationId xmlns:a16="http://schemas.microsoft.com/office/drawing/2014/main" id="{D4148905-C1EE-448D-B648-8DEEA356905D}"/>
              </a:ext>
            </a:extLst>
          </p:cNvPr>
          <p:cNvSpPr>
            <a:spLocks noChangeArrowheads="1"/>
          </p:cNvSpPr>
          <p:nvPr/>
        </p:nvSpPr>
        <p:spPr bwMode="gray">
          <a:xfrm>
            <a:off x="2987675" y="4005263"/>
            <a:ext cx="4918075" cy="1800225"/>
          </a:xfrm>
          <a:prstGeom prst="roundRect">
            <a:avLst>
              <a:gd name="adj" fmla="val 11505"/>
            </a:avLst>
          </a:prstGeom>
          <a:gradFill rotWithShape="1">
            <a:gsLst>
              <a:gs pos="0">
                <a:schemeClr val="folHlink"/>
              </a:gs>
              <a:gs pos="100000">
                <a:schemeClr val="bg1"/>
              </a:gs>
            </a:gsLst>
            <a:lin ang="0" scaled="1"/>
          </a:gradFill>
          <a:ln>
            <a:noFill/>
          </a:ln>
          <a:extLst>
            <a:ext uri="{91240B29-F687-4F45-9708-019B960494DF}">
              <a14:hiddenLine xmlns:a14="http://schemas.microsoft.com/office/drawing/2010/main" w="6350" algn="ctr">
                <a:solidFill>
                  <a:srgbClr val="000000"/>
                </a:solidFill>
                <a:prstDash val="sysDot"/>
                <a:round/>
                <a:headEnd/>
                <a:tailEnd/>
              </a14:hiddenLine>
            </a:ext>
          </a:extLst>
        </p:spPr>
        <p:txBody>
          <a:bodyPr wrap="none" anchor="ct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spcBef>
                <a:spcPct val="0"/>
              </a:spcBef>
              <a:buClrTx/>
              <a:buSzTx/>
              <a:buFontTx/>
              <a:buNone/>
            </a:pPr>
            <a:endParaRPr lang="zh-CN" altLang="en-US" sz="1800">
              <a:latin typeface="Arial" panose="020B0604020202020204" pitchFamily="34" charset="0"/>
            </a:endParaRPr>
          </a:p>
        </p:txBody>
      </p:sp>
      <p:sp>
        <p:nvSpPr>
          <p:cNvPr id="80922" name="Text Box 26">
            <a:extLst>
              <a:ext uri="{FF2B5EF4-FFF2-40B4-BE49-F238E27FC236}">
                <a16:creationId xmlns:a16="http://schemas.microsoft.com/office/drawing/2014/main" id="{E6AB87FA-1C4D-470D-9A54-AEEF12F9F38A}"/>
              </a:ext>
            </a:extLst>
          </p:cNvPr>
          <p:cNvSpPr txBox="1">
            <a:spLocks noChangeArrowheads="1"/>
          </p:cNvSpPr>
          <p:nvPr/>
        </p:nvSpPr>
        <p:spPr bwMode="gray">
          <a:xfrm>
            <a:off x="3643313" y="4133850"/>
            <a:ext cx="4071937"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spcBef>
                <a:spcPct val="50000"/>
              </a:spcBef>
              <a:buClrTx/>
              <a:buSzTx/>
              <a:buFontTx/>
              <a:buNone/>
            </a:pPr>
            <a:r>
              <a:rPr lang="en-US" altLang="zh-CN" sz="1800" b="1">
                <a:solidFill>
                  <a:srgbClr val="000000"/>
                </a:solidFill>
                <a:latin typeface="Arial" panose="020B0604020202020204" pitchFamily="34" charset="0"/>
              </a:rPr>
              <a:t>1.</a:t>
            </a:r>
            <a:r>
              <a:rPr lang="zh-CN" altLang="en-US" sz="1800" b="1">
                <a:solidFill>
                  <a:srgbClr val="000000"/>
                </a:solidFill>
                <a:latin typeface="Arial" panose="020B0604020202020204" pitchFamily="34" charset="0"/>
              </a:rPr>
              <a:t>同级分成</a:t>
            </a:r>
            <a:r>
              <a:rPr lang="en-US" altLang="zh-CN" sz="1800" b="1">
                <a:solidFill>
                  <a:srgbClr val="000000"/>
                </a:solidFill>
                <a:latin typeface="Arial" panose="020B0604020202020204" pitchFamily="34" charset="0"/>
              </a:rPr>
              <a:t>——</a:t>
            </a:r>
            <a:r>
              <a:rPr lang="zh-CN" altLang="en-US" sz="1800" b="1">
                <a:solidFill>
                  <a:srgbClr val="000000"/>
                </a:solidFill>
                <a:latin typeface="Arial" panose="020B0604020202020204" pitchFamily="34" charset="0"/>
              </a:rPr>
              <a:t>同一预算级次不同执收单位之间的分成</a:t>
            </a:r>
          </a:p>
          <a:p>
            <a:pPr eaLnBrk="1" hangingPunct="1">
              <a:spcBef>
                <a:spcPct val="50000"/>
              </a:spcBef>
              <a:buClrTx/>
              <a:buSzTx/>
              <a:buFontTx/>
              <a:buNone/>
            </a:pPr>
            <a:r>
              <a:rPr lang="en-US" altLang="zh-CN" sz="1800" b="1">
                <a:solidFill>
                  <a:srgbClr val="000000"/>
                </a:solidFill>
                <a:latin typeface="Arial" panose="020B0604020202020204" pitchFamily="34" charset="0"/>
              </a:rPr>
              <a:t>2.</a:t>
            </a:r>
            <a:r>
              <a:rPr lang="zh-CN" altLang="en-US" sz="1800" b="1">
                <a:solidFill>
                  <a:srgbClr val="000000"/>
                </a:solidFill>
                <a:latin typeface="Arial" panose="020B0604020202020204" pitchFamily="34" charset="0"/>
              </a:rPr>
              <a:t>上下级分成</a:t>
            </a:r>
            <a:r>
              <a:rPr lang="en-US" altLang="zh-CN" sz="1800" b="1">
                <a:solidFill>
                  <a:srgbClr val="000000"/>
                </a:solidFill>
                <a:latin typeface="Arial" panose="020B0604020202020204" pitchFamily="34" charset="0"/>
              </a:rPr>
              <a:t>——</a:t>
            </a:r>
            <a:r>
              <a:rPr lang="zh-CN" altLang="en-US" sz="1800" b="1">
                <a:solidFill>
                  <a:srgbClr val="000000"/>
                </a:solidFill>
                <a:latin typeface="Arial" panose="020B0604020202020204" pitchFamily="34" charset="0"/>
              </a:rPr>
              <a:t>在不同预算级次之间进行的分成，包括执收分成和分成转入</a:t>
            </a:r>
          </a:p>
        </p:txBody>
      </p:sp>
      <p:sp>
        <p:nvSpPr>
          <p:cNvPr id="80924" name="AutoShape 28">
            <a:extLst>
              <a:ext uri="{FF2B5EF4-FFF2-40B4-BE49-F238E27FC236}">
                <a16:creationId xmlns:a16="http://schemas.microsoft.com/office/drawing/2014/main" id="{80C7DCBC-FED4-42B8-BB78-5A61D0B9AFF7}"/>
              </a:ext>
            </a:extLst>
          </p:cNvPr>
          <p:cNvSpPr>
            <a:spLocks noChangeArrowheads="1"/>
          </p:cNvSpPr>
          <p:nvPr/>
        </p:nvSpPr>
        <p:spPr bwMode="gray">
          <a:xfrm>
            <a:off x="2987675" y="4724400"/>
            <a:ext cx="533400" cy="522288"/>
          </a:xfrm>
          <a:prstGeom prst="rightArrow">
            <a:avLst>
              <a:gd name="adj1" fmla="val 50000"/>
              <a:gd name="adj2" fmla="val 42553"/>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spcBef>
                <a:spcPct val="0"/>
              </a:spcBef>
              <a:buClrTx/>
              <a:buSzTx/>
              <a:buFontTx/>
              <a:buNone/>
            </a:pPr>
            <a:endParaRPr lang="zh-CN" altLang="en-US" sz="1800">
              <a:latin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0898"/>
                                        </p:tgtEl>
                                        <p:attrNameLst>
                                          <p:attrName>style.visibility</p:attrName>
                                        </p:attrNameLst>
                                      </p:cBhvr>
                                      <p:to>
                                        <p:strVal val="visible"/>
                                      </p:to>
                                    </p:set>
                                    <p:animEffect transition="in" filter="wipe(down)">
                                      <p:cBhvr>
                                        <p:cTn id="7" dur="500"/>
                                        <p:tgtEl>
                                          <p:spTgt spid="80898"/>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80918">
                                            <p:txEl>
                                              <p:pRg st="0" end="0"/>
                                            </p:txEl>
                                          </p:spTgt>
                                        </p:tgtEl>
                                        <p:attrNameLst>
                                          <p:attrName>style.visibility</p:attrName>
                                        </p:attrNameLst>
                                      </p:cBhvr>
                                      <p:to>
                                        <p:strVal val="visible"/>
                                      </p:to>
                                    </p:set>
                                    <p:animEffect transition="in" filter="wipe(left)">
                                      <p:cBhvr>
                                        <p:cTn id="11" dur="500"/>
                                        <p:tgtEl>
                                          <p:spTgt spid="80918">
                                            <p:txEl>
                                              <p:pRg st="0" end="0"/>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80923"/>
                                        </p:tgtEl>
                                        <p:attrNameLst>
                                          <p:attrName>style.visibility</p:attrName>
                                        </p:attrNameLst>
                                      </p:cBhvr>
                                      <p:to>
                                        <p:strVal val="visible"/>
                                      </p:to>
                                    </p:set>
                                    <p:animEffect transition="in" filter="wipe(left)">
                                      <p:cBhvr>
                                        <p:cTn id="15" dur="500"/>
                                        <p:tgtEl>
                                          <p:spTgt spid="80923"/>
                                        </p:tgtEl>
                                      </p:cBhvr>
                                    </p:animEffect>
                                  </p:childTnLst>
                                </p:cTn>
                              </p:par>
                            </p:childTnLst>
                          </p:cTn>
                        </p:par>
                        <p:par>
                          <p:cTn id="16" fill="hold" nodeType="afterGroup">
                            <p:stCondLst>
                              <p:cond delay="1500"/>
                            </p:stCondLst>
                            <p:childTnLst>
                              <p:par>
                                <p:cTn id="17" presetID="27" presetClass="entr" presetSubtype="0" fill="hold" nodeType="afterEffect">
                                  <p:stCondLst>
                                    <p:cond delay="0"/>
                                  </p:stCondLst>
                                  <p:iterate type="lt">
                                    <p:tmPct val="50000"/>
                                  </p:iterate>
                                  <p:childTnLst>
                                    <p:set>
                                      <p:cBhvr>
                                        <p:cTn id="18" dur="1" fill="hold">
                                          <p:stCondLst>
                                            <p:cond delay="0"/>
                                          </p:stCondLst>
                                        </p:cTn>
                                        <p:tgtEl>
                                          <p:spTgt spid="80919">
                                            <p:txEl>
                                              <p:pRg st="0" end="0"/>
                                            </p:txEl>
                                          </p:spTgt>
                                        </p:tgtEl>
                                        <p:attrNameLst>
                                          <p:attrName>style.visibility</p:attrName>
                                        </p:attrNameLst>
                                      </p:cBhvr>
                                      <p:to>
                                        <p:strVal val="visible"/>
                                      </p:to>
                                    </p:set>
                                    <p:anim calcmode="discrete" valueType="clr">
                                      <p:cBhvr override="childStyle">
                                        <p:cTn id="19" dur="80"/>
                                        <p:tgtEl>
                                          <p:spTgt spid="8091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80919">
                                            <p:txEl>
                                              <p:pRg st="0" end="0"/>
                                            </p:txEl>
                                          </p:spTgt>
                                        </p:tgtEl>
                                        <p:attrNameLst>
                                          <p:attrName>fillcolor</p:attrName>
                                        </p:attrNameLst>
                                      </p:cBhvr>
                                      <p:tavLst>
                                        <p:tav tm="0">
                                          <p:val>
                                            <p:clrVal>
                                              <a:schemeClr val="accent2"/>
                                            </p:clrVal>
                                          </p:val>
                                        </p:tav>
                                        <p:tav tm="50000">
                                          <p:val>
                                            <p:clrVal>
                                              <a:schemeClr val="hlink"/>
                                            </p:clrVal>
                                          </p:val>
                                        </p:tav>
                                      </p:tavLst>
                                    </p:anim>
                                    <p:set>
                                      <p:cBhvr>
                                        <p:cTn id="21" dur="80"/>
                                        <p:tgtEl>
                                          <p:spTgt spid="80919">
                                            <p:txEl>
                                              <p:pRg st="0" end="0"/>
                                            </p:txEl>
                                          </p:spTgt>
                                        </p:tgtEl>
                                        <p:attrNameLst>
                                          <p:attrName>fill.type</p:attrName>
                                        </p:attrNameLst>
                                      </p:cBhvr>
                                      <p:to>
                                        <p:strVal val="solid"/>
                                      </p:to>
                                    </p:set>
                                  </p:childTnLst>
                                </p:cTn>
                              </p:par>
                            </p:childTnLst>
                          </p:cTn>
                        </p:par>
                        <p:par>
                          <p:cTn id="22" fill="hold" nodeType="afterGroup">
                            <p:stCondLst>
                              <p:cond delay="4500"/>
                            </p:stCondLst>
                            <p:childTnLst>
                              <p:par>
                                <p:cTn id="23" presetID="22" presetClass="entr" presetSubtype="8" fill="hold" nodeType="afterEffect">
                                  <p:stCondLst>
                                    <p:cond delay="0"/>
                                  </p:stCondLst>
                                  <p:childTnLst>
                                    <p:set>
                                      <p:cBhvr>
                                        <p:cTn id="24" dur="1" fill="hold">
                                          <p:stCondLst>
                                            <p:cond delay="0"/>
                                          </p:stCondLst>
                                        </p:cTn>
                                        <p:tgtEl>
                                          <p:spTgt spid="80920">
                                            <p:txEl>
                                              <p:pRg st="0" end="0"/>
                                            </p:txEl>
                                          </p:spTgt>
                                        </p:tgtEl>
                                        <p:attrNameLst>
                                          <p:attrName>style.visibility</p:attrName>
                                        </p:attrNameLst>
                                      </p:cBhvr>
                                      <p:to>
                                        <p:strVal val="visible"/>
                                      </p:to>
                                    </p:set>
                                    <p:animEffect transition="in" filter="wipe(left)">
                                      <p:cBhvr>
                                        <p:cTn id="25" dur="500"/>
                                        <p:tgtEl>
                                          <p:spTgt spid="80920">
                                            <p:txEl>
                                              <p:pRg st="0" end="0"/>
                                            </p:txEl>
                                          </p:spTgt>
                                        </p:tgtEl>
                                      </p:cBhvr>
                                    </p:animEffect>
                                  </p:childTnLst>
                                </p:cTn>
                              </p:par>
                            </p:childTnLst>
                          </p:cTn>
                        </p:par>
                        <p:par>
                          <p:cTn id="26" fill="hold" nodeType="afterGroup">
                            <p:stCondLst>
                              <p:cond delay="5000"/>
                            </p:stCondLst>
                            <p:childTnLst>
                              <p:par>
                                <p:cTn id="27" presetID="22" presetClass="entr" presetSubtype="8" fill="hold" grpId="0" nodeType="afterEffect">
                                  <p:stCondLst>
                                    <p:cond delay="0"/>
                                  </p:stCondLst>
                                  <p:childTnLst>
                                    <p:set>
                                      <p:cBhvr>
                                        <p:cTn id="28" dur="1" fill="hold">
                                          <p:stCondLst>
                                            <p:cond delay="0"/>
                                          </p:stCondLst>
                                        </p:cTn>
                                        <p:tgtEl>
                                          <p:spTgt spid="80924"/>
                                        </p:tgtEl>
                                        <p:attrNameLst>
                                          <p:attrName>style.visibility</p:attrName>
                                        </p:attrNameLst>
                                      </p:cBhvr>
                                      <p:to>
                                        <p:strVal val="visible"/>
                                      </p:to>
                                    </p:set>
                                    <p:animEffect transition="in" filter="wipe(left)">
                                      <p:cBhvr>
                                        <p:cTn id="29" dur="500"/>
                                        <p:tgtEl>
                                          <p:spTgt spid="80924"/>
                                        </p:tgtEl>
                                      </p:cBhvr>
                                    </p:animEffect>
                                  </p:childTnLst>
                                </p:cTn>
                              </p:par>
                            </p:childTnLst>
                          </p:cTn>
                        </p:par>
                        <p:par>
                          <p:cTn id="30" fill="hold" nodeType="afterGroup">
                            <p:stCondLst>
                              <p:cond delay="5500"/>
                            </p:stCondLst>
                            <p:childTnLst>
                              <p:par>
                                <p:cTn id="31" presetID="27" presetClass="entr" presetSubtype="0" fill="hold" nodeType="afterEffect">
                                  <p:stCondLst>
                                    <p:cond delay="0"/>
                                  </p:stCondLst>
                                  <p:iterate type="lt">
                                    <p:tmPct val="50000"/>
                                  </p:iterate>
                                  <p:childTnLst>
                                    <p:set>
                                      <p:cBhvr>
                                        <p:cTn id="32" dur="1" fill="hold">
                                          <p:stCondLst>
                                            <p:cond delay="0"/>
                                          </p:stCondLst>
                                        </p:cTn>
                                        <p:tgtEl>
                                          <p:spTgt spid="80922">
                                            <p:txEl>
                                              <p:pRg st="0" end="0"/>
                                            </p:txEl>
                                          </p:spTgt>
                                        </p:tgtEl>
                                        <p:attrNameLst>
                                          <p:attrName>style.visibility</p:attrName>
                                        </p:attrNameLst>
                                      </p:cBhvr>
                                      <p:to>
                                        <p:strVal val="visible"/>
                                      </p:to>
                                    </p:set>
                                    <p:anim calcmode="discrete" valueType="clr">
                                      <p:cBhvr override="childStyle">
                                        <p:cTn id="33" dur="80"/>
                                        <p:tgtEl>
                                          <p:spTgt spid="80922">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4" dur="80"/>
                                        <p:tgtEl>
                                          <p:spTgt spid="80922">
                                            <p:txEl>
                                              <p:pRg st="0" end="0"/>
                                            </p:txEl>
                                          </p:spTgt>
                                        </p:tgtEl>
                                        <p:attrNameLst>
                                          <p:attrName>fillcolor</p:attrName>
                                        </p:attrNameLst>
                                      </p:cBhvr>
                                      <p:tavLst>
                                        <p:tav tm="0">
                                          <p:val>
                                            <p:clrVal>
                                              <a:schemeClr val="accent2"/>
                                            </p:clrVal>
                                          </p:val>
                                        </p:tav>
                                        <p:tav tm="50000">
                                          <p:val>
                                            <p:clrVal>
                                              <a:schemeClr val="hlink"/>
                                            </p:clrVal>
                                          </p:val>
                                        </p:tav>
                                      </p:tavLst>
                                    </p:anim>
                                    <p:set>
                                      <p:cBhvr>
                                        <p:cTn id="35" dur="80"/>
                                        <p:tgtEl>
                                          <p:spTgt spid="80922">
                                            <p:txEl>
                                              <p:pRg st="0" end="0"/>
                                            </p:txEl>
                                          </p:spTgt>
                                        </p:tgtEl>
                                        <p:attrNameLst>
                                          <p:attrName>fill.type</p:attrName>
                                        </p:attrNameLst>
                                      </p:cBhvr>
                                      <p:to>
                                        <p:strVal val="solid"/>
                                      </p:to>
                                    </p:set>
                                  </p:childTnLst>
                                </p:cTn>
                              </p:par>
                              <p:par>
                                <p:cTn id="36" presetID="27" presetClass="entr" presetSubtype="0" fill="hold" nodeType="withEffect">
                                  <p:stCondLst>
                                    <p:cond delay="0"/>
                                  </p:stCondLst>
                                  <p:iterate type="lt">
                                    <p:tmPct val="50000"/>
                                  </p:iterate>
                                  <p:childTnLst>
                                    <p:set>
                                      <p:cBhvr>
                                        <p:cTn id="37" dur="1" fill="hold">
                                          <p:stCondLst>
                                            <p:cond delay="0"/>
                                          </p:stCondLst>
                                        </p:cTn>
                                        <p:tgtEl>
                                          <p:spTgt spid="80922">
                                            <p:txEl>
                                              <p:pRg st="1" end="1"/>
                                            </p:txEl>
                                          </p:spTgt>
                                        </p:tgtEl>
                                        <p:attrNameLst>
                                          <p:attrName>style.visibility</p:attrName>
                                        </p:attrNameLst>
                                      </p:cBhvr>
                                      <p:to>
                                        <p:strVal val="visible"/>
                                      </p:to>
                                    </p:set>
                                    <p:anim calcmode="discrete" valueType="clr">
                                      <p:cBhvr override="childStyle">
                                        <p:cTn id="38" dur="80"/>
                                        <p:tgtEl>
                                          <p:spTgt spid="80922">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9" dur="80"/>
                                        <p:tgtEl>
                                          <p:spTgt spid="80922">
                                            <p:txEl>
                                              <p:pRg st="1" end="1"/>
                                            </p:txEl>
                                          </p:spTgt>
                                        </p:tgtEl>
                                        <p:attrNameLst>
                                          <p:attrName>fillcolor</p:attrName>
                                        </p:attrNameLst>
                                      </p:cBhvr>
                                      <p:tavLst>
                                        <p:tav tm="0">
                                          <p:val>
                                            <p:clrVal>
                                              <a:schemeClr val="accent2"/>
                                            </p:clrVal>
                                          </p:val>
                                        </p:tav>
                                        <p:tav tm="50000">
                                          <p:val>
                                            <p:clrVal>
                                              <a:schemeClr val="hlink"/>
                                            </p:clrVal>
                                          </p:val>
                                        </p:tav>
                                      </p:tavLst>
                                    </p:anim>
                                    <p:set>
                                      <p:cBhvr>
                                        <p:cTn id="40" dur="80"/>
                                        <p:tgtEl>
                                          <p:spTgt spid="80922">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8" grpId="0"/>
      <p:bldP spid="80923" grpId="0" animBg="1"/>
      <p:bldP spid="80924"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 name="日期占位符 1">
            <a:extLst>
              <a:ext uri="{FF2B5EF4-FFF2-40B4-BE49-F238E27FC236}">
                <a16:creationId xmlns:a16="http://schemas.microsoft.com/office/drawing/2014/main" id="{0C9B3988-A559-47CD-8A5C-D970AD809A10}"/>
              </a:ext>
            </a:extLst>
          </p:cNvPr>
          <p:cNvSpPr>
            <a:spLocks noGrp="1"/>
          </p:cNvSpPr>
          <p:nvPr>
            <p:ph type="dt" sz="quarter" idx="10"/>
          </p:nvPr>
        </p:nvSpPr>
        <p:spPr/>
        <p:txBody>
          <a:bodyPr/>
          <a:lstStyle/>
          <a:p>
            <a:pPr>
              <a:defRPr/>
            </a:pPr>
            <a:fld id="{570CA31D-88F2-477B-B7A5-D82C669CB220}" type="datetime3">
              <a:rPr lang="zh-CN" altLang="en-US"/>
              <a:pPr>
                <a:defRPr/>
              </a:pPr>
              <a:t>2018年12月13日星期四</a:t>
            </a:fld>
            <a:endParaRPr lang="en-US" altLang="zh-CN"/>
          </a:p>
        </p:txBody>
      </p:sp>
      <p:sp>
        <p:nvSpPr>
          <p:cNvPr id="42" name="灯片编号占位符 3">
            <a:extLst>
              <a:ext uri="{FF2B5EF4-FFF2-40B4-BE49-F238E27FC236}">
                <a16:creationId xmlns:a16="http://schemas.microsoft.com/office/drawing/2014/main" id="{42E14C15-953E-40A8-AA23-C9BC19D71380}"/>
              </a:ext>
            </a:extLst>
          </p:cNvPr>
          <p:cNvSpPr>
            <a:spLocks noGrp="1"/>
          </p:cNvSpPr>
          <p:nvPr>
            <p:ph type="sldNum" sz="quarter" idx="11"/>
          </p:nvPr>
        </p:nvSpPr>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AE36993B-ADC1-4A17-9D8B-F999B39B357E}" type="slidenum">
              <a:rPr lang="zh-CN" altLang="en-US">
                <a:solidFill>
                  <a:srgbClr val="636363"/>
                </a:solidFill>
              </a:rPr>
              <a:pPr eaLnBrk="1" hangingPunct="1"/>
              <a:t>34</a:t>
            </a:fld>
            <a:endParaRPr lang="en-US" altLang="zh-CN">
              <a:solidFill>
                <a:srgbClr val="636363"/>
              </a:solidFill>
            </a:endParaRPr>
          </a:p>
        </p:txBody>
      </p:sp>
      <p:sp>
        <p:nvSpPr>
          <p:cNvPr id="81922" name="Rectangle 2">
            <a:extLst>
              <a:ext uri="{FF2B5EF4-FFF2-40B4-BE49-F238E27FC236}">
                <a16:creationId xmlns:a16="http://schemas.microsoft.com/office/drawing/2014/main" id="{F974F5D2-BA70-43FE-9196-86270D004633}"/>
              </a:ext>
            </a:extLst>
          </p:cNvPr>
          <p:cNvSpPr>
            <a:spLocks noGrp="1" noRot="1" noChangeArrowheads="1"/>
          </p:cNvSpPr>
          <p:nvPr>
            <p:ph type="title" idx="4294967295"/>
          </p:nvPr>
        </p:nvSpPr>
        <p:spPr>
          <a:xfrm>
            <a:off x="519113" y="115888"/>
            <a:ext cx="8540750" cy="865187"/>
          </a:xfrm>
        </p:spPr>
        <p:txBody>
          <a:bodyPr/>
          <a:lstStyle/>
          <a:p>
            <a:pPr algn="l" eaLnBrk="1" hangingPunct="1"/>
            <a:r>
              <a:rPr lang="zh-CN" altLang="en-US" sz="3200"/>
              <a:t>非税收入上下级分成类型</a:t>
            </a:r>
          </a:p>
        </p:txBody>
      </p:sp>
      <p:sp>
        <p:nvSpPr>
          <p:cNvPr id="304131" name="Freeform 3">
            <a:extLst>
              <a:ext uri="{FF2B5EF4-FFF2-40B4-BE49-F238E27FC236}">
                <a16:creationId xmlns:a16="http://schemas.microsoft.com/office/drawing/2014/main" id="{8695A702-9466-40AA-A67E-3229B0E0D256}"/>
              </a:ext>
            </a:extLst>
          </p:cNvPr>
          <p:cNvSpPr>
            <a:spLocks/>
          </p:cNvSpPr>
          <p:nvPr/>
        </p:nvSpPr>
        <p:spPr bwMode="gray">
          <a:xfrm>
            <a:off x="1331913" y="2462213"/>
            <a:ext cx="7058025" cy="2974975"/>
          </a:xfrm>
          <a:custGeom>
            <a:avLst/>
            <a:gdLst/>
            <a:ahLst/>
            <a:cxnLst>
              <a:cxn ang="0">
                <a:pos x="0" y="1440"/>
              </a:cxn>
              <a:cxn ang="0">
                <a:pos x="0" y="1488"/>
              </a:cxn>
              <a:cxn ang="0">
                <a:pos x="1152" y="1488"/>
              </a:cxn>
              <a:cxn ang="0">
                <a:pos x="1392" y="1008"/>
              </a:cxn>
              <a:cxn ang="0">
                <a:pos x="2544" y="1008"/>
              </a:cxn>
              <a:cxn ang="0">
                <a:pos x="2832" y="528"/>
              </a:cxn>
              <a:cxn ang="0">
                <a:pos x="3984" y="528"/>
              </a:cxn>
              <a:cxn ang="0">
                <a:pos x="4272" y="48"/>
              </a:cxn>
              <a:cxn ang="0">
                <a:pos x="5424" y="48"/>
              </a:cxn>
              <a:cxn ang="0">
                <a:pos x="5424" y="0"/>
              </a:cxn>
              <a:cxn ang="0">
                <a:pos x="4272" y="0"/>
              </a:cxn>
              <a:cxn ang="0">
                <a:pos x="3984" y="480"/>
              </a:cxn>
              <a:cxn ang="0">
                <a:pos x="2832" y="480"/>
              </a:cxn>
              <a:cxn ang="0">
                <a:pos x="2544" y="960"/>
              </a:cxn>
              <a:cxn ang="0">
                <a:pos x="1392" y="960"/>
              </a:cxn>
              <a:cxn ang="0">
                <a:pos x="1152" y="1440"/>
              </a:cxn>
              <a:cxn ang="0">
                <a:pos x="0" y="1440"/>
              </a:cxn>
            </a:cxnLst>
            <a:rect l="0" t="0" r="r" b="b"/>
            <a:pathLst>
              <a:path w="5424" h="1488">
                <a:moveTo>
                  <a:pt x="0" y="1440"/>
                </a:moveTo>
                <a:lnTo>
                  <a:pt x="0" y="1488"/>
                </a:lnTo>
                <a:lnTo>
                  <a:pt x="1152" y="1488"/>
                </a:lnTo>
                <a:lnTo>
                  <a:pt x="1392" y="1008"/>
                </a:lnTo>
                <a:lnTo>
                  <a:pt x="2544" y="1008"/>
                </a:lnTo>
                <a:lnTo>
                  <a:pt x="2832" y="528"/>
                </a:lnTo>
                <a:lnTo>
                  <a:pt x="3984" y="528"/>
                </a:lnTo>
                <a:lnTo>
                  <a:pt x="4272" y="48"/>
                </a:lnTo>
                <a:lnTo>
                  <a:pt x="5424" y="48"/>
                </a:lnTo>
                <a:lnTo>
                  <a:pt x="5424" y="0"/>
                </a:lnTo>
                <a:lnTo>
                  <a:pt x="4272" y="0"/>
                </a:lnTo>
                <a:lnTo>
                  <a:pt x="3984" y="480"/>
                </a:lnTo>
                <a:lnTo>
                  <a:pt x="2832" y="480"/>
                </a:lnTo>
                <a:lnTo>
                  <a:pt x="2544" y="960"/>
                </a:lnTo>
                <a:lnTo>
                  <a:pt x="1392" y="960"/>
                </a:lnTo>
                <a:lnTo>
                  <a:pt x="1152" y="1440"/>
                </a:lnTo>
                <a:lnTo>
                  <a:pt x="0" y="1440"/>
                </a:lnTo>
                <a:close/>
              </a:path>
            </a:pathLst>
          </a:custGeom>
          <a:gradFill rotWithShape="1">
            <a:gsLst>
              <a:gs pos="0">
                <a:schemeClr val="accent2"/>
              </a:gs>
              <a:gs pos="100000">
                <a:schemeClr val="accent2">
                  <a:gamma/>
                  <a:tint val="54118"/>
                  <a:invGamma/>
                </a:schemeClr>
              </a:gs>
            </a:gsLst>
            <a:path path="rect">
              <a:fillToRect l="100000" b="100000"/>
            </a:path>
          </a:gradFill>
          <a:ln w="9525">
            <a:noFill/>
            <a:round/>
            <a:headEnd/>
            <a:tailEnd/>
          </a:ln>
          <a:effectLst/>
          <a:scene3d>
            <a:camera prst="legacyPerspectiveTop"/>
            <a:lightRig rig="legacyNormal3" dir="r"/>
          </a:scene3d>
          <a:sp3d extrusionH="1801800" prstMaterial="legacyPlastic">
            <a:bevelT w="13500" h="13500" prst="angle"/>
            <a:bevelB w="13500" h="13500" prst="angle"/>
            <a:extrusionClr>
              <a:schemeClr val="accent2"/>
            </a:extrusionClr>
          </a:sp3d>
        </p:spPr>
        <p:txBody>
          <a:bodyPr>
            <a:flatTx/>
          </a:bodyPr>
          <a:lstStyle/>
          <a:p>
            <a:pPr algn="r">
              <a:defRPr/>
            </a:pPr>
            <a:endParaRPr lang="zh-CN" altLang="zh-CN" dirty="0">
              <a:latin typeface="Arial" charset="0"/>
              <a:ea typeface="黑体" pitchFamily="49" charset="-122"/>
            </a:endParaRPr>
          </a:p>
        </p:txBody>
      </p:sp>
      <p:grpSp>
        <p:nvGrpSpPr>
          <p:cNvPr id="11" name="Group 14">
            <a:extLst>
              <a:ext uri="{FF2B5EF4-FFF2-40B4-BE49-F238E27FC236}">
                <a16:creationId xmlns:a16="http://schemas.microsoft.com/office/drawing/2014/main" id="{0D33C3C4-A8D4-4904-BACC-1A87DC2A49C3}"/>
              </a:ext>
            </a:extLst>
          </p:cNvPr>
          <p:cNvGrpSpPr>
            <a:grpSpLocks/>
          </p:cNvGrpSpPr>
          <p:nvPr/>
        </p:nvGrpSpPr>
        <p:grpSpPr bwMode="auto">
          <a:xfrm>
            <a:off x="1331913" y="4210050"/>
            <a:ext cx="1495425" cy="796925"/>
            <a:chOff x="406" y="980"/>
            <a:chExt cx="2330" cy="294"/>
          </a:xfrm>
        </p:grpSpPr>
        <p:sp>
          <p:nvSpPr>
            <p:cNvPr id="2" name="AutoShape 15">
              <a:extLst>
                <a:ext uri="{FF2B5EF4-FFF2-40B4-BE49-F238E27FC236}">
                  <a16:creationId xmlns:a16="http://schemas.microsoft.com/office/drawing/2014/main" id="{8939CA37-9789-4174-8F29-EE97460404BA}"/>
                </a:ext>
              </a:extLst>
            </p:cNvPr>
            <p:cNvSpPr>
              <a:spLocks noChangeArrowheads="1"/>
            </p:cNvSpPr>
            <p:nvPr/>
          </p:nvSpPr>
          <p:spPr bwMode="gray">
            <a:xfrm>
              <a:off x="406" y="980"/>
              <a:ext cx="2330" cy="294"/>
            </a:xfrm>
            <a:prstGeom prst="roundRect">
              <a:avLst>
                <a:gd name="adj" fmla="val 50000"/>
              </a:avLst>
            </a:prstGeom>
            <a:gradFill rotWithShape="1">
              <a:gsLst>
                <a:gs pos="0">
                  <a:schemeClr val="hlink"/>
                </a:gs>
                <a:gs pos="50000">
                  <a:schemeClr val="hlink">
                    <a:gamma/>
                    <a:tint val="72941"/>
                    <a:invGamma/>
                  </a:schemeClr>
                </a:gs>
                <a:gs pos="100000">
                  <a:schemeClr val="hlink"/>
                </a:gs>
              </a:gsLst>
              <a:lin ang="0" scaled="1"/>
            </a:gradFill>
            <a:ln w="12700">
              <a:noFill/>
              <a:round/>
              <a:headEnd/>
              <a:tailEnd/>
            </a:ln>
            <a:effectLst>
              <a:outerShdw dist="35921" dir="2700000" algn="ctr" rotWithShape="0">
                <a:srgbClr val="080808">
                  <a:alpha val="50000"/>
                </a:srgbClr>
              </a:outerShdw>
            </a:effectLst>
          </p:spPr>
          <p:txBody>
            <a:bodyPr wrap="none" anchor="ctr"/>
            <a:lstStyle/>
            <a:p>
              <a:pPr algn="r">
                <a:defRPr/>
              </a:pPr>
              <a:endParaRPr lang="zh-CN" altLang="zh-CN" dirty="0">
                <a:latin typeface="Arial" charset="0"/>
                <a:ea typeface="黑体" pitchFamily="49" charset="-122"/>
              </a:endParaRPr>
            </a:p>
          </p:txBody>
        </p:sp>
        <p:sp>
          <p:nvSpPr>
            <p:cNvPr id="3" name="AutoShape 16">
              <a:extLst>
                <a:ext uri="{FF2B5EF4-FFF2-40B4-BE49-F238E27FC236}">
                  <a16:creationId xmlns:a16="http://schemas.microsoft.com/office/drawing/2014/main" id="{F551F7A3-1BA0-4323-86B5-4080ED45B18C}"/>
                </a:ext>
              </a:extLst>
            </p:cNvPr>
            <p:cNvSpPr>
              <a:spLocks noChangeArrowheads="1"/>
            </p:cNvSpPr>
            <p:nvPr/>
          </p:nvSpPr>
          <p:spPr bwMode="gray">
            <a:xfrm flipH="1">
              <a:off x="2620" y="1005"/>
              <a:ext cx="104" cy="246"/>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w="9525">
              <a:noFill/>
              <a:miter lim="800000"/>
              <a:headEnd/>
              <a:tailEnd/>
            </a:ln>
            <a:effectLst/>
          </p:spPr>
          <p:txBody>
            <a:bodyPr wrap="none" anchor="ctr"/>
            <a:lstStyle/>
            <a:p>
              <a:pPr algn="r">
                <a:defRPr/>
              </a:pPr>
              <a:endParaRPr lang="zh-CN" altLang="zh-CN" dirty="0">
                <a:latin typeface="Arial" charset="0"/>
                <a:ea typeface="黑体" pitchFamily="49" charset="-122"/>
              </a:endParaRPr>
            </a:p>
          </p:txBody>
        </p:sp>
        <p:sp>
          <p:nvSpPr>
            <p:cNvPr id="4" name="AutoShape 17">
              <a:extLst>
                <a:ext uri="{FF2B5EF4-FFF2-40B4-BE49-F238E27FC236}">
                  <a16:creationId xmlns:a16="http://schemas.microsoft.com/office/drawing/2014/main" id="{F8B078BB-D217-4B9E-8AD0-4C29C7F5B12D}"/>
                </a:ext>
              </a:extLst>
            </p:cNvPr>
            <p:cNvSpPr>
              <a:spLocks noChangeArrowheads="1"/>
            </p:cNvSpPr>
            <p:nvPr/>
          </p:nvSpPr>
          <p:spPr bwMode="gray">
            <a:xfrm>
              <a:off x="420" y="1006"/>
              <a:ext cx="104" cy="242"/>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w="9525">
              <a:noFill/>
              <a:miter lim="800000"/>
              <a:headEnd/>
              <a:tailEnd/>
            </a:ln>
            <a:effectLst/>
          </p:spPr>
          <p:txBody>
            <a:bodyPr wrap="none" anchor="ctr"/>
            <a:lstStyle/>
            <a:p>
              <a:pPr algn="r">
                <a:defRPr/>
              </a:pPr>
              <a:endParaRPr lang="zh-CN" altLang="zh-CN" dirty="0">
                <a:latin typeface="Arial" charset="0"/>
                <a:ea typeface="黑体" pitchFamily="49" charset="-122"/>
              </a:endParaRPr>
            </a:p>
          </p:txBody>
        </p:sp>
      </p:grpSp>
      <p:sp>
        <p:nvSpPr>
          <p:cNvPr id="81936" name="Rectangle 20">
            <a:extLst>
              <a:ext uri="{FF2B5EF4-FFF2-40B4-BE49-F238E27FC236}">
                <a16:creationId xmlns:a16="http://schemas.microsoft.com/office/drawing/2014/main" id="{2F20318A-6973-48CE-873E-A794CE20629B}"/>
              </a:ext>
            </a:extLst>
          </p:cNvPr>
          <p:cNvSpPr>
            <a:spLocks noChangeArrowheads="1"/>
          </p:cNvSpPr>
          <p:nvPr/>
        </p:nvSpPr>
        <p:spPr bwMode="gray">
          <a:xfrm>
            <a:off x="1331913" y="5461000"/>
            <a:ext cx="1458912" cy="825500"/>
          </a:xfrm>
          <a:prstGeom prst="rect">
            <a:avLst/>
          </a:prstGeom>
          <a:solidFill>
            <a:srgbClr val="00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spcBef>
                <a:spcPct val="0"/>
              </a:spcBef>
              <a:buClrTx/>
              <a:buSzTx/>
              <a:buFontTx/>
              <a:buNone/>
            </a:pPr>
            <a:r>
              <a:rPr lang="zh-CN" altLang="en-US" sz="1600" b="1">
                <a:solidFill>
                  <a:srgbClr val="000000"/>
                </a:solidFill>
                <a:latin typeface="Arial" panose="020B0604020202020204" pitchFamily="34" charset="0"/>
                <a:cs typeface="Arial" panose="020B0604020202020204" pitchFamily="34" charset="0"/>
              </a:rPr>
              <a:t>本级汇缴户收到的下级上解分成收入</a:t>
            </a:r>
          </a:p>
        </p:txBody>
      </p:sp>
      <p:grpSp>
        <p:nvGrpSpPr>
          <p:cNvPr id="12" name="Group 14">
            <a:extLst>
              <a:ext uri="{FF2B5EF4-FFF2-40B4-BE49-F238E27FC236}">
                <a16:creationId xmlns:a16="http://schemas.microsoft.com/office/drawing/2014/main" id="{BFCC8C78-36B2-4F9E-9F0A-E560D5FD965C}"/>
              </a:ext>
            </a:extLst>
          </p:cNvPr>
          <p:cNvGrpSpPr>
            <a:grpSpLocks/>
          </p:cNvGrpSpPr>
          <p:nvPr/>
        </p:nvGrpSpPr>
        <p:grpSpPr bwMode="auto">
          <a:xfrm>
            <a:off x="3119438" y="3128963"/>
            <a:ext cx="1677987" cy="962025"/>
            <a:chOff x="406" y="980"/>
            <a:chExt cx="2330" cy="294"/>
          </a:xfrm>
        </p:grpSpPr>
        <p:sp>
          <p:nvSpPr>
            <p:cNvPr id="5" name="AutoShape 15">
              <a:extLst>
                <a:ext uri="{FF2B5EF4-FFF2-40B4-BE49-F238E27FC236}">
                  <a16:creationId xmlns:a16="http://schemas.microsoft.com/office/drawing/2014/main" id="{E43C29FF-877C-4225-950C-6ED55BF3CF5F}"/>
                </a:ext>
              </a:extLst>
            </p:cNvPr>
            <p:cNvSpPr>
              <a:spLocks noChangeArrowheads="1"/>
            </p:cNvSpPr>
            <p:nvPr/>
          </p:nvSpPr>
          <p:spPr bwMode="gray">
            <a:xfrm>
              <a:off x="406" y="980"/>
              <a:ext cx="2330" cy="294"/>
            </a:xfrm>
            <a:prstGeom prst="roundRect">
              <a:avLst>
                <a:gd name="adj" fmla="val 50000"/>
              </a:avLst>
            </a:prstGeom>
            <a:gradFill rotWithShape="1">
              <a:gsLst>
                <a:gs pos="0">
                  <a:schemeClr val="hlink"/>
                </a:gs>
                <a:gs pos="50000">
                  <a:schemeClr val="hlink">
                    <a:gamma/>
                    <a:tint val="72941"/>
                    <a:invGamma/>
                  </a:schemeClr>
                </a:gs>
                <a:gs pos="100000">
                  <a:schemeClr val="hlink"/>
                </a:gs>
              </a:gsLst>
              <a:lin ang="0" scaled="1"/>
            </a:gradFill>
            <a:ln w="12700">
              <a:noFill/>
              <a:round/>
              <a:headEnd/>
              <a:tailEnd/>
            </a:ln>
            <a:effectLst>
              <a:outerShdw dist="35921" dir="2700000" algn="ctr" rotWithShape="0">
                <a:srgbClr val="080808">
                  <a:alpha val="50000"/>
                </a:srgbClr>
              </a:outerShdw>
            </a:effectLst>
          </p:spPr>
          <p:txBody>
            <a:bodyPr wrap="none" anchor="ctr"/>
            <a:lstStyle/>
            <a:p>
              <a:pPr algn="r">
                <a:defRPr/>
              </a:pPr>
              <a:endParaRPr lang="zh-CN" altLang="zh-CN" dirty="0">
                <a:latin typeface="Arial" charset="0"/>
                <a:ea typeface="黑体" pitchFamily="49" charset="-122"/>
              </a:endParaRPr>
            </a:p>
          </p:txBody>
        </p:sp>
        <p:sp>
          <p:nvSpPr>
            <p:cNvPr id="6" name="AutoShape 16">
              <a:extLst>
                <a:ext uri="{FF2B5EF4-FFF2-40B4-BE49-F238E27FC236}">
                  <a16:creationId xmlns:a16="http://schemas.microsoft.com/office/drawing/2014/main" id="{E0161FFB-0717-492A-A3B3-D8A63125FBC8}"/>
                </a:ext>
              </a:extLst>
            </p:cNvPr>
            <p:cNvSpPr>
              <a:spLocks noChangeArrowheads="1"/>
            </p:cNvSpPr>
            <p:nvPr/>
          </p:nvSpPr>
          <p:spPr bwMode="gray">
            <a:xfrm flipH="1">
              <a:off x="2620" y="1005"/>
              <a:ext cx="104" cy="246"/>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w="9525">
              <a:noFill/>
              <a:miter lim="800000"/>
              <a:headEnd/>
              <a:tailEnd/>
            </a:ln>
            <a:effectLst/>
          </p:spPr>
          <p:txBody>
            <a:bodyPr wrap="none" anchor="ctr"/>
            <a:lstStyle/>
            <a:p>
              <a:pPr algn="r">
                <a:defRPr/>
              </a:pPr>
              <a:endParaRPr lang="zh-CN" altLang="zh-CN" dirty="0">
                <a:latin typeface="Arial" charset="0"/>
                <a:ea typeface="黑体" pitchFamily="49" charset="-122"/>
              </a:endParaRPr>
            </a:p>
          </p:txBody>
        </p:sp>
        <p:sp>
          <p:nvSpPr>
            <p:cNvPr id="7" name="AutoShape 17">
              <a:extLst>
                <a:ext uri="{FF2B5EF4-FFF2-40B4-BE49-F238E27FC236}">
                  <a16:creationId xmlns:a16="http://schemas.microsoft.com/office/drawing/2014/main" id="{3AEA9408-7AC8-40AE-8DBC-1B1BD5EA4027}"/>
                </a:ext>
              </a:extLst>
            </p:cNvPr>
            <p:cNvSpPr>
              <a:spLocks noChangeArrowheads="1"/>
            </p:cNvSpPr>
            <p:nvPr/>
          </p:nvSpPr>
          <p:spPr bwMode="gray">
            <a:xfrm>
              <a:off x="420" y="1006"/>
              <a:ext cx="104" cy="242"/>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w="9525">
              <a:noFill/>
              <a:miter lim="800000"/>
              <a:headEnd/>
              <a:tailEnd/>
            </a:ln>
            <a:effectLst/>
          </p:spPr>
          <p:txBody>
            <a:bodyPr wrap="none" anchor="ctr"/>
            <a:lstStyle/>
            <a:p>
              <a:pPr algn="r">
                <a:defRPr/>
              </a:pPr>
              <a:endParaRPr lang="zh-CN" altLang="zh-CN" dirty="0">
                <a:latin typeface="Arial" charset="0"/>
                <a:ea typeface="黑体" pitchFamily="49" charset="-122"/>
              </a:endParaRPr>
            </a:p>
          </p:txBody>
        </p:sp>
      </p:grpSp>
      <p:grpSp>
        <p:nvGrpSpPr>
          <p:cNvPr id="13" name="Group 14">
            <a:extLst>
              <a:ext uri="{FF2B5EF4-FFF2-40B4-BE49-F238E27FC236}">
                <a16:creationId xmlns:a16="http://schemas.microsoft.com/office/drawing/2014/main" id="{E93AE805-4105-4CAE-89BA-05EB1FB5C52A}"/>
              </a:ext>
            </a:extLst>
          </p:cNvPr>
          <p:cNvGrpSpPr>
            <a:grpSpLocks/>
          </p:cNvGrpSpPr>
          <p:nvPr/>
        </p:nvGrpSpPr>
        <p:grpSpPr bwMode="auto">
          <a:xfrm>
            <a:off x="4797425" y="2212975"/>
            <a:ext cx="1751013" cy="962025"/>
            <a:chOff x="406" y="980"/>
            <a:chExt cx="2330" cy="294"/>
          </a:xfrm>
        </p:grpSpPr>
        <p:sp>
          <p:nvSpPr>
            <p:cNvPr id="8" name="AutoShape 15">
              <a:extLst>
                <a:ext uri="{FF2B5EF4-FFF2-40B4-BE49-F238E27FC236}">
                  <a16:creationId xmlns:a16="http://schemas.microsoft.com/office/drawing/2014/main" id="{5CE119F0-9E9A-40D6-A9E3-54F5142F274A}"/>
                </a:ext>
              </a:extLst>
            </p:cNvPr>
            <p:cNvSpPr>
              <a:spLocks noChangeArrowheads="1"/>
            </p:cNvSpPr>
            <p:nvPr/>
          </p:nvSpPr>
          <p:spPr bwMode="gray">
            <a:xfrm>
              <a:off x="406" y="980"/>
              <a:ext cx="2330" cy="294"/>
            </a:xfrm>
            <a:prstGeom prst="roundRect">
              <a:avLst>
                <a:gd name="adj" fmla="val 50000"/>
              </a:avLst>
            </a:prstGeom>
            <a:gradFill rotWithShape="1">
              <a:gsLst>
                <a:gs pos="0">
                  <a:schemeClr val="hlink"/>
                </a:gs>
                <a:gs pos="50000">
                  <a:schemeClr val="hlink">
                    <a:gamma/>
                    <a:tint val="72941"/>
                    <a:invGamma/>
                  </a:schemeClr>
                </a:gs>
                <a:gs pos="100000">
                  <a:schemeClr val="hlink"/>
                </a:gs>
              </a:gsLst>
              <a:lin ang="0" scaled="1"/>
            </a:gradFill>
            <a:ln w="12700">
              <a:noFill/>
              <a:round/>
              <a:headEnd/>
              <a:tailEnd/>
            </a:ln>
            <a:effectLst>
              <a:outerShdw dist="35921" dir="2700000" algn="ctr" rotWithShape="0">
                <a:srgbClr val="080808">
                  <a:alpha val="50000"/>
                </a:srgbClr>
              </a:outerShdw>
            </a:effectLst>
          </p:spPr>
          <p:txBody>
            <a:bodyPr wrap="none" anchor="ctr"/>
            <a:lstStyle/>
            <a:p>
              <a:pPr algn="r">
                <a:defRPr/>
              </a:pPr>
              <a:endParaRPr lang="zh-CN" altLang="zh-CN" dirty="0">
                <a:latin typeface="Arial" charset="0"/>
                <a:ea typeface="黑体" pitchFamily="49" charset="-122"/>
              </a:endParaRPr>
            </a:p>
          </p:txBody>
        </p:sp>
        <p:sp>
          <p:nvSpPr>
            <p:cNvPr id="9" name="AutoShape 16">
              <a:extLst>
                <a:ext uri="{FF2B5EF4-FFF2-40B4-BE49-F238E27FC236}">
                  <a16:creationId xmlns:a16="http://schemas.microsoft.com/office/drawing/2014/main" id="{5652DFF3-FFCE-4CC7-850A-9508DB5386BA}"/>
                </a:ext>
              </a:extLst>
            </p:cNvPr>
            <p:cNvSpPr>
              <a:spLocks noChangeArrowheads="1"/>
            </p:cNvSpPr>
            <p:nvPr/>
          </p:nvSpPr>
          <p:spPr bwMode="gray">
            <a:xfrm flipH="1">
              <a:off x="2620" y="1005"/>
              <a:ext cx="104" cy="246"/>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w="9525">
              <a:noFill/>
              <a:miter lim="800000"/>
              <a:headEnd/>
              <a:tailEnd/>
            </a:ln>
            <a:effectLst/>
          </p:spPr>
          <p:txBody>
            <a:bodyPr wrap="none" anchor="ctr"/>
            <a:lstStyle/>
            <a:p>
              <a:pPr algn="r">
                <a:defRPr/>
              </a:pPr>
              <a:endParaRPr lang="zh-CN" altLang="zh-CN" dirty="0">
                <a:latin typeface="Arial" charset="0"/>
                <a:ea typeface="黑体" pitchFamily="49" charset="-122"/>
              </a:endParaRPr>
            </a:p>
          </p:txBody>
        </p:sp>
        <p:sp>
          <p:nvSpPr>
            <p:cNvPr id="10" name="AutoShape 17">
              <a:extLst>
                <a:ext uri="{FF2B5EF4-FFF2-40B4-BE49-F238E27FC236}">
                  <a16:creationId xmlns:a16="http://schemas.microsoft.com/office/drawing/2014/main" id="{3B2258D8-80C3-41EB-9212-CCF98BA23671}"/>
                </a:ext>
              </a:extLst>
            </p:cNvPr>
            <p:cNvSpPr>
              <a:spLocks noChangeArrowheads="1"/>
            </p:cNvSpPr>
            <p:nvPr/>
          </p:nvSpPr>
          <p:spPr bwMode="gray">
            <a:xfrm>
              <a:off x="420" y="1006"/>
              <a:ext cx="104" cy="242"/>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w="9525">
              <a:noFill/>
              <a:miter lim="800000"/>
              <a:headEnd/>
              <a:tailEnd/>
            </a:ln>
            <a:effectLst/>
          </p:spPr>
          <p:txBody>
            <a:bodyPr wrap="none" anchor="ctr"/>
            <a:lstStyle/>
            <a:p>
              <a:pPr algn="r">
                <a:defRPr/>
              </a:pPr>
              <a:endParaRPr lang="zh-CN" altLang="zh-CN" dirty="0">
                <a:latin typeface="Arial" charset="0"/>
                <a:ea typeface="黑体" pitchFamily="49" charset="-122"/>
              </a:endParaRPr>
            </a:p>
          </p:txBody>
        </p:sp>
      </p:grpSp>
      <p:grpSp>
        <p:nvGrpSpPr>
          <p:cNvPr id="14" name="Group 14">
            <a:extLst>
              <a:ext uri="{FF2B5EF4-FFF2-40B4-BE49-F238E27FC236}">
                <a16:creationId xmlns:a16="http://schemas.microsoft.com/office/drawing/2014/main" id="{A1F99C37-DD5B-43B9-8BE2-6246C7C188D5}"/>
              </a:ext>
            </a:extLst>
          </p:cNvPr>
          <p:cNvGrpSpPr>
            <a:grpSpLocks/>
          </p:cNvGrpSpPr>
          <p:nvPr/>
        </p:nvGrpSpPr>
        <p:grpSpPr bwMode="auto">
          <a:xfrm>
            <a:off x="6621463" y="1628775"/>
            <a:ext cx="1749425" cy="795338"/>
            <a:chOff x="406" y="980"/>
            <a:chExt cx="2330" cy="294"/>
          </a:xfrm>
        </p:grpSpPr>
        <p:sp>
          <p:nvSpPr>
            <p:cNvPr id="304143" name="AutoShape 15">
              <a:extLst>
                <a:ext uri="{FF2B5EF4-FFF2-40B4-BE49-F238E27FC236}">
                  <a16:creationId xmlns:a16="http://schemas.microsoft.com/office/drawing/2014/main" id="{B2F8DDA8-695F-4C7F-A79B-D2236A359A20}"/>
                </a:ext>
              </a:extLst>
            </p:cNvPr>
            <p:cNvSpPr>
              <a:spLocks noChangeArrowheads="1"/>
            </p:cNvSpPr>
            <p:nvPr/>
          </p:nvSpPr>
          <p:spPr bwMode="gray">
            <a:xfrm>
              <a:off x="406" y="980"/>
              <a:ext cx="2330" cy="294"/>
            </a:xfrm>
            <a:prstGeom prst="roundRect">
              <a:avLst>
                <a:gd name="adj" fmla="val 50000"/>
              </a:avLst>
            </a:prstGeom>
            <a:gradFill rotWithShape="1">
              <a:gsLst>
                <a:gs pos="0">
                  <a:schemeClr val="hlink"/>
                </a:gs>
                <a:gs pos="50000">
                  <a:schemeClr val="hlink">
                    <a:gamma/>
                    <a:tint val="72941"/>
                    <a:invGamma/>
                  </a:schemeClr>
                </a:gs>
                <a:gs pos="100000">
                  <a:schemeClr val="hlink"/>
                </a:gs>
              </a:gsLst>
              <a:lin ang="0" scaled="1"/>
            </a:gradFill>
            <a:ln w="12700">
              <a:noFill/>
              <a:round/>
              <a:headEnd/>
              <a:tailEnd/>
            </a:ln>
            <a:effectLst>
              <a:outerShdw dist="35921" dir="2700000" algn="ctr" rotWithShape="0">
                <a:srgbClr val="080808">
                  <a:alpha val="50000"/>
                </a:srgbClr>
              </a:outerShdw>
            </a:effectLst>
          </p:spPr>
          <p:txBody>
            <a:bodyPr wrap="none" anchor="ctr"/>
            <a:lstStyle/>
            <a:p>
              <a:pPr algn="r">
                <a:defRPr/>
              </a:pPr>
              <a:endParaRPr lang="zh-CN" altLang="zh-CN" dirty="0">
                <a:latin typeface="Arial" charset="0"/>
                <a:ea typeface="黑体" pitchFamily="49" charset="-122"/>
              </a:endParaRPr>
            </a:p>
          </p:txBody>
        </p:sp>
        <p:sp>
          <p:nvSpPr>
            <p:cNvPr id="304144" name="AutoShape 16">
              <a:extLst>
                <a:ext uri="{FF2B5EF4-FFF2-40B4-BE49-F238E27FC236}">
                  <a16:creationId xmlns:a16="http://schemas.microsoft.com/office/drawing/2014/main" id="{B6BF61A5-5E7C-414D-9D94-B99DBA81BF7C}"/>
                </a:ext>
              </a:extLst>
            </p:cNvPr>
            <p:cNvSpPr>
              <a:spLocks noChangeArrowheads="1"/>
            </p:cNvSpPr>
            <p:nvPr/>
          </p:nvSpPr>
          <p:spPr bwMode="gray">
            <a:xfrm flipH="1">
              <a:off x="2620" y="1005"/>
              <a:ext cx="104" cy="246"/>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w="9525">
              <a:noFill/>
              <a:miter lim="800000"/>
              <a:headEnd/>
              <a:tailEnd/>
            </a:ln>
            <a:effectLst/>
          </p:spPr>
          <p:txBody>
            <a:bodyPr wrap="none" anchor="ctr"/>
            <a:lstStyle/>
            <a:p>
              <a:pPr algn="r">
                <a:defRPr/>
              </a:pPr>
              <a:endParaRPr lang="zh-CN" altLang="zh-CN" dirty="0">
                <a:latin typeface="Arial" charset="0"/>
                <a:ea typeface="黑体" pitchFamily="49" charset="-122"/>
              </a:endParaRPr>
            </a:p>
          </p:txBody>
        </p:sp>
        <p:sp>
          <p:nvSpPr>
            <p:cNvPr id="304145" name="AutoShape 17">
              <a:extLst>
                <a:ext uri="{FF2B5EF4-FFF2-40B4-BE49-F238E27FC236}">
                  <a16:creationId xmlns:a16="http://schemas.microsoft.com/office/drawing/2014/main" id="{BCFD58E5-D8FE-4793-A2CA-8EE08B194B9C}"/>
                </a:ext>
              </a:extLst>
            </p:cNvPr>
            <p:cNvSpPr>
              <a:spLocks noChangeArrowheads="1"/>
            </p:cNvSpPr>
            <p:nvPr/>
          </p:nvSpPr>
          <p:spPr bwMode="gray">
            <a:xfrm>
              <a:off x="420" y="1006"/>
              <a:ext cx="104" cy="242"/>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w="9525">
              <a:noFill/>
              <a:miter lim="800000"/>
              <a:headEnd/>
              <a:tailEnd/>
            </a:ln>
            <a:effectLst/>
          </p:spPr>
          <p:txBody>
            <a:bodyPr wrap="none" anchor="ctr"/>
            <a:lstStyle/>
            <a:p>
              <a:pPr algn="r">
                <a:defRPr/>
              </a:pPr>
              <a:endParaRPr lang="zh-CN" altLang="zh-CN" dirty="0">
                <a:latin typeface="Arial" charset="0"/>
                <a:ea typeface="黑体" pitchFamily="49" charset="-122"/>
              </a:endParaRPr>
            </a:p>
          </p:txBody>
        </p:sp>
      </p:grpSp>
      <p:sp>
        <p:nvSpPr>
          <p:cNvPr id="82001" name="Text Box 81">
            <a:extLst>
              <a:ext uri="{FF2B5EF4-FFF2-40B4-BE49-F238E27FC236}">
                <a16:creationId xmlns:a16="http://schemas.microsoft.com/office/drawing/2014/main" id="{991D8450-ADCB-4BCE-98CF-E8FECF576D91}"/>
              </a:ext>
            </a:extLst>
          </p:cNvPr>
          <p:cNvSpPr txBox="1">
            <a:spLocks noChangeArrowheads="1"/>
          </p:cNvSpPr>
          <p:nvPr/>
        </p:nvSpPr>
        <p:spPr bwMode="auto">
          <a:xfrm>
            <a:off x="1512888" y="4376738"/>
            <a:ext cx="1203325"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lnSpc>
                <a:spcPct val="50000"/>
              </a:lnSpc>
              <a:spcBef>
                <a:spcPct val="50000"/>
              </a:spcBef>
              <a:buClrTx/>
              <a:buSzTx/>
              <a:buFontTx/>
              <a:buNone/>
            </a:pPr>
            <a:r>
              <a:rPr lang="zh-CN" altLang="en-US" sz="1800" b="1">
                <a:solidFill>
                  <a:srgbClr val="000000"/>
                </a:solidFill>
                <a:latin typeface="Arial" panose="020B0604020202020204" pitchFamily="34" charset="0"/>
              </a:rPr>
              <a:t>下级上解</a:t>
            </a:r>
          </a:p>
          <a:p>
            <a:pPr eaLnBrk="1" hangingPunct="1">
              <a:lnSpc>
                <a:spcPct val="50000"/>
              </a:lnSpc>
              <a:spcBef>
                <a:spcPct val="50000"/>
              </a:spcBef>
              <a:buClrTx/>
              <a:buSzTx/>
              <a:buFontTx/>
              <a:buNone/>
            </a:pPr>
            <a:r>
              <a:rPr lang="zh-CN" altLang="en-US" sz="1800" b="1">
                <a:solidFill>
                  <a:srgbClr val="000000"/>
                </a:solidFill>
                <a:latin typeface="Arial" panose="020B0604020202020204" pitchFamily="34" charset="0"/>
              </a:rPr>
              <a:t>分成收入</a:t>
            </a:r>
          </a:p>
        </p:txBody>
      </p:sp>
      <p:sp>
        <p:nvSpPr>
          <p:cNvPr id="82002" name="Text Box 82">
            <a:extLst>
              <a:ext uri="{FF2B5EF4-FFF2-40B4-BE49-F238E27FC236}">
                <a16:creationId xmlns:a16="http://schemas.microsoft.com/office/drawing/2014/main" id="{BC1E2D51-A800-484D-B169-6A511B8F7D44}"/>
              </a:ext>
            </a:extLst>
          </p:cNvPr>
          <p:cNvSpPr txBox="1">
            <a:spLocks noChangeArrowheads="1"/>
          </p:cNvSpPr>
          <p:nvPr/>
        </p:nvSpPr>
        <p:spPr bwMode="auto">
          <a:xfrm>
            <a:off x="3338513" y="3294063"/>
            <a:ext cx="1201737"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lnSpc>
                <a:spcPct val="50000"/>
              </a:lnSpc>
              <a:spcBef>
                <a:spcPct val="50000"/>
              </a:spcBef>
              <a:buClrTx/>
              <a:buSzTx/>
              <a:buFontTx/>
              <a:buNone/>
            </a:pPr>
            <a:r>
              <a:rPr lang="zh-CN" altLang="en-US" sz="1800" b="1">
                <a:solidFill>
                  <a:srgbClr val="000000"/>
                </a:solidFill>
                <a:latin typeface="Arial" panose="020B0604020202020204" pitchFamily="34" charset="0"/>
              </a:rPr>
              <a:t>应返下级</a:t>
            </a:r>
          </a:p>
          <a:p>
            <a:pPr eaLnBrk="1" hangingPunct="1">
              <a:lnSpc>
                <a:spcPct val="50000"/>
              </a:lnSpc>
              <a:spcBef>
                <a:spcPct val="50000"/>
              </a:spcBef>
              <a:buClrTx/>
              <a:buSzTx/>
              <a:buFontTx/>
              <a:buNone/>
            </a:pPr>
            <a:r>
              <a:rPr lang="zh-CN" altLang="en-US" sz="1800" b="1">
                <a:solidFill>
                  <a:srgbClr val="000000"/>
                </a:solidFill>
                <a:latin typeface="Arial" panose="020B0604020202020204" pitchFamily="34" charset="0"/>
              </a:rPr>
              <a:t>分成收入</a:t>
            </a:r>
          </a:p>
        </p:txBody>
      </p:sp>
      <p:sp>
        <p:nvSpPr>
          <p:cNvPr id="82003" name="Text Box 83">
            <a:extLst>
              <a:ext uri="{FF2B5EF4-FFF2-40B4-BE49-F238E27FC236}">
                <a16:creationId xmlns:a16="http://schemas.microsoft.com/office/drawing/2014/main" id="{450D0D60-369D-439B-90EC-3E218AB430CB}"/>
              </a:ext>
            </a:extLst>
          </p:cNvPr>
          <p:cNvSpPr txBox="1">
            <a:spLocks noChangeArrowheads="1"/>
          </p:cNvSpPr>
          <p:nvPr/>
        </p:nvSpPr>
        <p:spPr bwMode="auto">
          <a:xfrm>
            <a:off x="5089525" y="2462213"/>
            <a:ext cx="1203325"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lnSpc>
                <a:spcPct val="50000"/>
              </a:lnSpc>
              <a:spcBef>
                <a:spcPct val="50000"/>
              </a:spcBef>
              <a:buClrTx/>
              <a:buSzTx/>
              <a:buFontTx/>
              <a:buNone/>
            </a:pPr>
            <a:r>
              <a:rPr lang="zh-CN" altLang="en-US" sz="1800" b="1">
                <a:solidFill>
                  <a:srgbClr val="000000"/>
                </a:solidFill>
                <a:latin typeface="Arial" panose="020B0604020202020204" pitchFamily="34" charset="0"/>
              </a:rPr>
              <a:t>应解上级</a:t>
            </a:r>
          </a:p>
          <a:p>
            <a:pPr eaLnBrk="1" hangingPunct="1">
              <a:lnSpc>
                <a:spcPct val="50000"/>
              </a:lnSpc>
              <a:spcBef>
                <a:spcPct val="50000"/>
              </a:spcBef>
              <a:buClrTx/>
              <a:buSzTx/>
              <a:buFontTx/>
              <a:buNone/>
            </a:pPr>
            <a:r>
              <a:rPr lang="zh-CN" altLang="en-US" sz="1800" b="1">
                <a:solidFill>
                  <a:srgbClr val="000000"/>
                </a:solidFill>
                <a:latin typeface="Arial" panose="020B0604020202020204" pitchFamily="34" charset="0"/>
              </a:rPr>
              <a:t>分成收入</a:t>
            </a:r>
          </a:p>
        </p:txBody>
      </p:sp>
      <p:sp>
        <p:nvSpPr>
          <p:cNvPr id="82004" name="Text Box 84">
            <a:extLst>
              <a:ext uri="{FF2B5EF4-FFF2-40B4-BE49-F238E27FC236}">
                <a16:creationId xmlns:a16="http://schemas.microsoft.com/office/drawing/2014/main" id="{8DAEE0AC-782D-46B5-B89C-722EF1293D3B}"/>
              </a:ext>
            </a:extLst>
          </p:cNvPr>
          <p:cNvSpPr txBox="1">
            <a:spLocks noChangeArrowheads="1"/>
          </p:cNvSpPr>
          <p:nvPr/>
        </p:nvSpPr>
        <p:spPr bwMode="auto">
          <a:xfrm>
            <a:off x="6838950" y="1795463"/>
            <a:ext cx="1203325"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lnSpc>
                <a:spcPct val="50000"/>
              </a:lnSpc>
              <a:spcBef>
                <a:spcPct val="50000"/>
              </a:spcBef>
              <a:buClrTx/>
              <a:buSzTx/>
              <a:buFontTx/>
              <a:buNone/>
            </a:pPr>
            <a:r>
              <a:rPr lang="zh-CN" altLang="en-US" sz="1800" b="1">
                <a:solidFill>
                  <a:srgbClr val="000000"/>
                </a:solidFill>
                <a:latin typeface="Arial" panose="020B0604020202020204" pitchFamily="34" charset="0"/>
              </a:rPr>
              <a:t>上级返还</a:t>
            </a:r>
          </a:p>
          <a:p>
            <a:pPr eaLnBrk="1" hangingPunct="1">
              <a:lnSpc>
                <a:spcPct val="50000"/>
              </a:lnSpc>
              <a:spcBef>
                <a:spcPct val="50000"/>
              </a:spcBef>
              <a:buClrTx/>
              <a:buSzTx/>
              <a:buFontTx/>
              <a:buNone/>
            </a:pPr>
            <a:r>
              <a:rPr lang="zh-CN" altLang="en-US" sz="1800" b="1">
                <a:solidFill>
                  <a:srgbClr val="000000"/>
                </a:solidFill>
                <a:latin typeface="Arial" panose="020B0604020202020204" pitchFamily="34" charset="0"/>
              </a:rPr>
              <a:t>分成收入</a:t>
            </a:r>
          </a:p>
        </p:txBody>
      </p:sp>
      <p:sp>
        <p:nvSpPr>
          <p:cNvPr id="82005" name="Rectangle 20">
            <a:extLst>
              <a:ext uri="{FF2B5EF4-FFF2-40B4-BE49-F238E27FC236}">
                <a16:creationId xmlns:a16="http://schemas.microsoft.com/office/drawing/2014/main" id="{E2DA26C4-1F47-4DD4-B0C4-86142CD551B2}"/>
              </a:ext>
            </a:extLst>
          </p:cNvPr>
          <p:cNvSpPr>
            <a:spLocks noChangeArrowheads="1"/>
          </p:cNvSpPr>
          <p:nvPr/>
        </p:nvSpPr>
        <p:spPr bwMode="gray">
          <a:xfrm>
            <a:off x="3190875" y="4460875"/>
            <a:ext cx="1458913" cy="825500"/>
          </a:xfrm>
          <a:prstGeom prst="rect">
            <a:avLst/>
          </a:prstGeom>
          <a:solidFill>
            <a:srgbClr val="00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spcBef>
                <a:spcPct val="0"/>
              </a:spcBef>
              <a:buClrTx/>
              <a:buSzTx/>
              <a:buFontTx/>
              <a:buNone/>
            </a:pPr>
            <a:r>
              <a:rPr lang="zh-CN" altLang="en-US" sz="1600" b="1">
                <a:solidFill>
                  <a:srgbClr val="000000"/>
                </a:solidFill>
                <a:latin typeface="Arial" panose="020B0604020202020204" pitchFamily="34" charset="0"/>
                <a:cs typeface="Arial" panose="020B0604020202020204" pitchFamily="34" charset="0"/>
              </a:rPr>
              <a:t>本级汇缴户中应返还下级的分成收入</a:t>
            </a:r>
          </a:p>
        </p:txBody>
      </p:sp>
      <p:sp>
        <p:nvSpPr>
          <p:cNvPr id="82006" name="Rectangle 20">
            <a:extLst>
              <a:ext uri="{FF2B5EF4-FFF2-40B4-BE49-F238E27FC236}">
                <a16:creationId xmlns:a16="http://schemas.microsoft.com/office/drawing/2014/main" id="{D052A64B-5FCC-4577-BE2E-A211784B19E3}"/>
              </a:ext>
            </a:extLst>
          </p:cNvPr>
          <p:cNvSpPr>
            <a:spLocks noChangeArrowheads="1"/>
          </p:cNvSpPr>
          <p:nvPr/>
        </p:nvSpPr>
        <p:spPr bwMode="gray">
          <a:xfrm>
            <a:off x="5014913" y="3460750"/>
            <a:ext cx="1458912" cy="823913"/>
          </a:xfrm>
          <a:prstGeom prst="rect">
            <a:avLst/>
          </a:prstGeom>
          <a:solidFill>
            <a:srgbClr val="00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spcBef>
                <a:spcPct val="0"/>
              </a:spcBef>
              <a:buClrTx/>
              <a:buSzTx/>
              <a:buFontTx/>
              <a:buNone/>
            </a:pPr>
            <a:r>
              <a:rPr lang="zh-CN" altLang="en-US" sz="1600" b="1">
                <a:solidFill>
                  <a:srgbClr val="000000"/>
                </a:solidFill>
                <a:latin typeface="Arial" panose="020B0604020202020204" pitchFamily="34" charset="0"/>
                <a:cs typeface="Arial" panose="020B0604020202020204" pitchFamily="34" charset="0"/>
              </a:rPr>
              <a:t>本级汇缴户中应上解上级的分成收入</a:t>
            </a:r>
          </a:p>
        </p:txBody>
      </p:sp>
      <p:sp>
        <p:nvSpPr>
          <p:cNvPr id="82007" name="Rectangle 20">
            <a:extLst>
              <a:ext uri="{FF2B5EF4-FFF2-40B4-BE49-F238E27FC236}">
                <a16:creationId xmlns:a16="http://schemas.microsoft.com/office/drawing/2014/main" id="{6ECF0A11-B448-4BB0-AD8A-CEB895BF3572}"/>
              </a:ext>
            </a:extLst>
          </p:cNvPr>
          <p:cNvSpPr>
            <a:spLocks noChangeArrowheads="1"/>
          </p:cNvSpPr>
          <p:nvPr/>
        </p:nvSpPr>
        <p:spPr bwMode="gray">
          <a:xfrm>
            <a:off x="6913563" y="2544763"/>
            <a:ext cx="1458912" cy="827087"/>
          </a:xfrm>
          <a:prstGeom prst="rect">
            <a:avLst/>
          </a:prstGeom>
          <a:solidFill>
            <a:srgbClr val="00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spcBef>
                <a:spcPct val="0"/>
              </a:spcBef>
              <a:buClrTx/>
              <a:buSzTx/>
              <a:buFontTx/>
              <a:buNone/>
            </a:pPr>
            <a:r>
              <a:rPr lang="zh-CN" altLang="en-US" sz="1600" b="1">
                <a:solidFill>
                  <a:srgbClr val="000000"/>
                </a:solidFill>
                <a:latin typeface="Arial" panose="020B0604020202020204" pitchFamily="34" charset="0"/>
                <a:cs typeface="Arial" panose="020B0604020202020204" pitchFamily="34" charset="0"/>
              </a:rPr>
              <a:t>本级汇缴户收到的上级返还分成收入</a:t>
            </a:r>
          </a:p>
        </p:txBody>
      </p:sp>
      <p:sp>
        <p:nvSpPr>
          <p:cNvPr id="47122" name="Line 138">
            <a:extLst>
              <a:ext uri="{FF2B5EF4-FFF2-40B4-BE49-F238E27FC236}">
                <a16:creationId xmlns:a16="http://schemas.microsoft.com/office/drawing/2014/main" id="{786E9E64-55FE-48A2-9891-1FFAC2D20C87}"/>
              </a:ext>
            </a:extLst>
          </p:cNvPr>
          <p:cNvSpPr>
            <a:spLocks noChangeShapeType="1"/>
          </p:cNvSpPr>
          <p:nvPr/>
        </p:nvSpPr>
        <p:spPr bwMode="gray">
          <a:xfrm flipH="1">
            <a:off x="4394200" y="5446713"/>
            <a:ext cx="684213" cy="139700"/>
          </a:xfrm>
          <a:prstGeom prst="line">
            <a:avLst/>
          </a:prstGeom>
          <a:noFill/>
          <a:ln w="9525">
            <a:solidFill>
              <a:srgbClr val="F8F8F8">
                <a:alpha val="10196"/>
              </a:srgbClr>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7123" name="Line 139">
            <a:extLst>
              <a:ext uri="{FF2B5EF4-FFF2-40B4-BE49-F238E27FC236}">
                <a16:creationId xmlns:a16="http://schemas.microsoft.com/office/drawing/2014/main" id="{9005AC2C-B77E-4EC4-8BB0-5F2FE0933DBE}"/>
              </a:ext>
            </a:extLst>
          </p:cNvPr>
          <p:cNvSpPr>
            <a:spLocks noChangeShapeType="1"/>
          </p:cNvSpPr>
          <p:nvPr/>
        </p:nvSpPr>
        <p:spPr bwMode="gray">
          <a:xfrm>
            <a:off x="4716463" y="3933825"/>
            <a:ext cx="658812" cy="141288"/>
          </a:xfrm>
          <a:prstGeom prst="line">
            <a:avLst/>
          </a:prstGeom>
          <a:noFill/>
          <a:ln w="9525">
            <a:solidFill>
              <a:srgbClr val="F8F8F8">
                <a:alpha val="10196"/>
              </a:srgbClr>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7124" name="Line 147">
            <a:extLst>
              <a:ext uri="{FF2B5EF4-FFF2-40B4-BE49-F238E27FC236}">
                <a16:creationId xmlns:a16="http://schemas.microsoft.com/office/drawing/2014/main" id="{DE4E5B42-835B-483F-8477-11DBD4D9881E}"/>
              </a:ext>
            </a:extLst>
          </p:cNvPr>
          <p:cNvSpPr>
            <a:spLocks noChangeShapeType="1"/>
          </p:cNvSpPr>
          <p:nvPr/>
        </p:nvSpPr>
        <p:spPr bwMode="gray">
          <a:xfrm flipH="1">
            <a:off x="4394200" y="5421313"/>
            <a:ext cx="684213" cy="139700"/>
          </a:xfrm>
          <a:prstGeom prst="line">
            <a:avLst/>
          </a:prstGeom>
          <a:noFill/>
          <a:ln w="9525">
            <a:solidFill>
              <a:srgbClr val="F8F8F8">
                <a:alpha val="10196"/>
              </a:srgbClr>
            </a:solidFill>
            <a:round/>
            <a:headEnd/>
            <a:tailEnd/>
          </a:ln>
          <a:extLst>
            <a:ext uri="{909E8E84-426E-40DD-AFC4-6F175D3DCCD1}">
              <a14:hiddenFill xmlns:a14="http://schemas.microsoft.com/office/drawing/2010/main">
                <a:noFill/>
              </a14:hiddenFill>
            </a:ext>
          </a:extLst>
        </p:spPr>
        <p:txBody>
          <a:bodyPr/>
          <a:lstStyle/>
          <a:p>
            <a:endParaRPr lang="zh-CN" altLang="en-US"/>
          </a:p>
        </p:txBody>
      </p:sp>
      <p:pic>
        <p:nvPicPr>
          <p:cNvPr id="82138" name="Picture 218" descr="11">
            <a:extLst>
              <a:ext uri="{FF2B5EF4-FFF2-40B4-BE49-F238E27FC236}">
                <a16:creationId xmlns:a16="http://schemas.microsoft.com/office/drawing/2014/main" id="{62C821B9-9385-420F-A2B7-BE230E8D086F}"/>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31913" y="1484313"/>
            <a:ext cx="1439862"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40" name="Picture 220" descr="11">
            <a:extLst>
              <a:ext uri="{FF2B5EF4-FFF2-40B4-BE49-F238E27FC236}">
                <a16:creationId xmlns:a16="http://schemas.microsoft.com/office/drawing/2014/main" id="{0CEB3086-C7C4-476C-B5BA-57BAF92E1E4E}"/>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59113" y="1989138"/>
            <a:ext cx="1439862"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141" name="Text Box 221">
            <a:extLst>
              <a:ext uri="{FF2B5EF4-FFF2-40B4-BE49-F238E27FC236}">
                <a16:creationId xmlns:a16="http://schemas.microsoft.com/office/drawing/2014/main" id="{5219A231-E3D0-4AED-86E7-94F25DF860FB}"/>
              </a:ext>
            </a:extLst>
          </p:cNvPr>
          <p:cNvSpPr txBox="1">
            <a:spLocks noChangeArrowheads="1"/>
          </p:cNvSpPr>
          <p:nvPr/>
        </p:nvSpPr>
        <p:spPr bwMode="auto">
          <a:xfrm>
            <a:off x="1547813" y="1628775"/>
            <a:ext cx="12239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spcBef>
                <a:spcPct val="50000"/>
              </a:spcBef>
              <a:buClrTx/>
              <a:buSzTx/>
              <a:buFontTx/>
              <a:buNone/>
            </a:pPr>
            <a:r>
              <a:rPr lang="zh-CN" altLang="en-US" sz="1800" b="1">
                <a:solidFill>
                  <a:srgbClr val="000000"/>
                </a:solidFill>
                <a:latin typeface="Arial" panose="020B0604020202020204" pitchFamily="34" charset="0"/>
              </a:rPr>
              <a:t>分成转入</a:t>
            </a:r>
          </a:p>
        </p:txBody>
      </p:sp>
      <p:sp>
        <p:nvSpPr>
          <p:cNvPr id="82142" name="Text Box 222">
            <a:extLst>
              <a:ext uri="{FF2B5EF4-FFF2-40B4-BE49-F238E27FC236}">
                <a16:creationId xmlns:a16="http://schemas.microsoft.com/office/drawing/2014/main" id="{7DCB6C81-AC21-4E4C-A138-182839935D6F}"/>
              </a:ext>
            </a:extLst>
          </p:cNvPr>
          <p:cNvSpPr txBox="1">
            <a:spLocks noChangeArrowheads="1"/>
          </p:cNvSpPr>
          <p:nvPr/>
        </p:nvSpPr>
        <p:spPr bwMode="auto">
          <a:xfrm>
            <a:off x="3203575" y="2133600"/>
            <a:ext cx="12239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spcBef>
                <a:spcPct val="50000"/>
              </a:spcBef>
              <a:buClrTx/>
              <a:buSzTx/>
              <a:buFontTx/>
              <a:buNone/>
            </a:pPr>
            <a:r>
              <a:rPr lang="zh-CN" altLang="en-US" sz="1800" b="1">
                <a:solidFill>
                  <a:srgbClr val="000000"/>
                </a:solidFill>
                <a:latin typeface="Arial" panose="020B0604020202020204" pitchFamily="34" charset="0"/>
              </a:rPr>
              <a:t>执收分成</a:t>
            </a:r>
          </a:p>
        </p:txBody>
      </p:sp>
      <p:sp>
        <p:nvSpPr>
          <p:cNvPr id="82143" name="Line 223">
            <a:extLst>
              <a:ext uri="{FF2B5EF4-FFF2-40B4-BE49-F238E27FC236}">
                <a16:creationId xmlns:a16="http://schemas.microsoft.com/office/drawing/2014/main" id="{1D8A4413-D9A5-4C72-818F-80D0D7EA0808}"/>
              </a:ext>
            </a:extLst>
          </p:cNvPr>
          <p:cNvSpPr>
            <a:spLocks noChangeShapeType="1"/>
          </p:cNvSpPr>
          <p:nvPr/>
        </p:nvSpPr>
        <p:spPr bwMode="auto">
          <a:xfrm>
            <a:off x="2843213" y="1773238"/>
            <a:ext cx="3744912" cy="0"/>
          </a:xfrm>
          <a:prstGeom prst="line">
            <a:avLst/>
          </a:prstGeom>
          <a:noFill/>
          <a:ln w="38100">
            <a:solidFill>
              <a:schemeClr val="tx1"/>
            </a:solidFill>
            <a:prstDash val="sysDot"/>
            <a:round/>
            <a:headEnd type="triangle" w="med" len="med"/>
            <a:tailEnd/>
          </a:ln>
          <a:extLst>
            <a:ext uri="{909E8E84-426E-40DD-AFC4-6F175D3DCCD1}">
              <a14:hiddenFill xmlns:a14="http://schemas.microsoft.com/office/drawing/2010/main">
                <a:noFill/>
              </a14:hiddenFill>
            </a:ext>
          </a:extLst>
        </p:spPr>
        <p:txBody>
          <a:bodyPr/>
          <a:lstStyle/>
          <a:p>
            <a:endParaRPr lang="zh-CN" altLang="en-US"/>
          </a:p>
        </p:txBody>
      </p:sp>
      <p:sp>
        <p:nvSpPr>
          <p:cNvPr id="82144" name="Line 224">
            <a:extLst>
              <a:ext uri="{FF2B5EF4-FFF2-40B4-BE49-F238E27FC236}">
                <a16:creationId xmlns:a16="http://schemas.microsoft.com/office/drawing/2014/main" id="{1E6561F1-ED1E-4FC7-BFA5-A903DB4CA410}"/>
              </a:ext>
            </a:extLst>
          </p:cNvPr>
          <p:cNvSpPr>
            <a:spLocks noChangeShapeType="1"/>
          </p:cNvSpPr>
          <p:nvPr/>
        </p:nvSpPr>
        <p:spPr bwMode="auto">
          <a:xfrm>
            <a:off x="2051050" y="2349500"/>
            <a:ext cx="0" cy="1655763"/>
          </a:xfrm>
          <a:prstGeom prst="line">
            <a:avLst/>
          </a:prstGeom>
          <a:noFill/>
          <a:ln w="38100">
            <a:solidFill>
              <a:schemeClr val="tx1"/>
            </a:solidFill>
            <a:prstDash val="sysDot"/>
            <a:round/>
            <a:headEnd type="triangle" w="med" len="med"/>
            <a:tailEnd/>
          </a:ln>
          <a:extLst>
            <a:ext uri="{909E8E84-426E-40DD-AFC4-6F175D3DCCD1}">
              <a14:hiddenFill xmlns:a14="http://schemas.microsoft.com/office/drawing/2010/main">
                <a:noFill/>
              </a14:hiddenFill>
            </a:ext>
          </a:extLst>
        </p:spPr>
        <p:txBody>
          <a:bodyPr/>
          <a:lstStyle/>
          <a:p>
            <a:endParaRPr lang="zh-CN" altLang="en-US"/>
          </a:p>
        </p:txBody>
      </p:sp>
      <p:sp>
        <p:nvSpPr>
          <p:cNvPr id="82145" name="Line 225">
            <a:extLst>
              <a:ext uri="{FF2B5EF4-FFF2-40B4-BE49-F238E27FC236}">
                <a16:creationId xmlns:a16="http://schemas.microsoft.com/office/drawing/2014/main" id="{EEECAF55-2D8F-4F7F-B7B7-89366A6EA28F}"/>
              </a:ext>
            </a:extLst>
          </p:cNvPr>
          <p:cNvSpPr>
            <a:spLocks noChangeShapeType="1"/>
          </p:cNvSpPr>
          <p:nvPr/>
        </p:nvSpPr>
        <p:spPr bwMode="auto">
          <a:xfrm>
            <a:off x="3851275" y="2781300"/>
            <a:ext cx="0" cy="287338"/>
          </a:xfrm>
          <a:prstGeom prst="line">
            <a:avLst/>
          </a:prstGeom>
          <a:noFill/>
          <a:ln w="38100">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82146" name="Line 226">
            <a:extLst>
              <a:ext uri="{FF2B5EF4-FFF2-40B4-BE49-F238E27FC236}">
                <a16:creationId xmlns:a16="http://schemas.microsoft.com/office/drawing/2014/main" id="{B4097290-923D-4D2D-BC45-717C45EFA051}"/>
              </a:ext>
            </a:extLst>
          </p:cNvPr>
          <p:cNvSpPr>
            <a:spLocks noChangeShapeType="1"/>
          </p:cNvSpPr>
          <p:nvPr/>
        </p:nvSpPr>
        <p:spPr bwMode="auto">
          <a:xfrm>
            <a:off x="4427538" y="2565400"/>
            <a:ext cx="360362" cy="0"/>
          </a:xfrm>
          <a:prstGeom prst="line">
            <a:avLst/>
          </a:prstGeom>
          <a:noFill/>
          <a:ln w="38100">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1922"/>
                                        </p:tgtEl>
                                        <p:attrNameLst>
                                          <p:attrName>style.visibility</p:attrName>
                                        </p:attrNameLst>
                                      </p:cBhvr>
                                      <p:to>
                                        <p:strVal val="visible"/>
                                      </p:to>
                                    </p:set>
                                    <p:animEffect transition="in" filter="wipe(down)">
                                      <p:cBhvr>
                                        <p:cTn id="7" dur="500"/>
                                        <p:tgtEl>
                                          <p:spTgt spid="81922"/>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304131"/>
                                        </p:tgtEl>
                                        <p:attrNameLst>
                                          <p:attrName>style.visibility</p:attrName>
                                        </p:attrNameLst>
                                      </p:cBhvr>
                                      <p:to>
                                        <p:strVal val="visible"/>
                                      </p:to>
                                    </p:set>
                                    <p:animEffect transition="in" filter="wipe(left)">
                                      <p:cBhvr>
                                        <p:cTn id="11" dur="1000"/>
                                        <p:tgtEl>
                                          <p:spTgt spid="304131"/>
                                        </p:tgtEl>
                                      </p:cBhvr>
                                    </p:animEffect>
                                  </p:childTnLst>
                                </p:cTn>
                              </p:par>
                            </p:childTnLst>
                          </p:cTn>
                        </p:par>
                        <p:par>
                          <p:cTn id="12" fill="hold" nodeType="afterGroup">
                            <p:stCondLst>
                              <p:cond delay="1500"/>
                            </p:stCondLst>
                            <p:childTnLst>
                              <p:par>
                                <p:cTn id="13" presetID="26" presetClass="entr" presetSubtype="0" fill="hold" nodeType="afterEffect">
                                  <p:stCondLst>
                                    <p:cond delay="0"/>
                                  </p:stCondLst>
                                  <p:childTnLst>
                                    <p:set>
                                      <p:cBhvr>
                                        <p:cTn id="14" dur="1" fill="hold">
                                          <p:stCondLst>
                                            <p:cond delay="0"/>
                                          </p:stCondLst>
                                        </p:cTn>
                                        <p:tgtEl>
                                          <p:spTgt spid="82138"/>
                                        </p:tgtEl>
                                        <p:attrNameLst>
                                          <p:attrName>style.visibility</p:attrName>
                                        </p:attrNameLst>
                                      </p:cBhvr>
                                      <p:to>
                                        <p:strVal val="visible"/>
                                      </p:to>
                                    </p:set>
                                    <p:animEffect transition="in" filter="wipe(down)">
                                      <p:cBhvr>
                                        <p:cTn id="15" dur="580">
                                          <p:stCondLst>
                                            <p:cond delay="0"/>
                                          </p:stCondLst>
                                        </p:cTn>
                                        <p:tgtEl>
                                          <p:spTgt spid="82138"/>
                                        </p:tgtEl>
                                      </p:cBhvr>
                                    </p:animEffect>
                                    <p:anim calcmode="lin" valueType="num">
                                      <p:cBhvr>
                                        <p:cTn id="16" dur="1822" tmFilter="0,0; 0.14,0.36; 0.43,0.73; 0.71,0.91; 1.0,1.0">
                                          <p:stCondLst>
                                            <p:cond delay="0"/>
                                          </p:stCondLst>
                                        </p:cTn>
                                        <p:tgtEl>
                                          <p:spTgt spid="8213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8213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8213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8213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82138"/>
                                        </p:tgtEl>
                                        <p:attrNameLst>
                                          <p:attrName>ppt_y</p:attrName>
                                        </p:attrNameLst>
                                      </p:cBhvr>
                                      <p:tavLst>
                                        <p:tav tm="0" fmla="#ppt_y-sin(pi*$)/81">
                                          <p:val>
                                            <p:fltVal val="0"/>
                                          </p:val>
                                        </p:tav>
                                        <p:tav tm="100000">
                                          <p:val>
                                            <p:fltVal val="1"/>
                                          </p:val>
                                        </p:tav>
                                      </p:tavLst>
                                    </p:anim>
                                    <p:animScale>
                                      <p:cBhvr>
                                        <p:cTn id="21" dur="26">
                                          <p:stCondLst>
                                            <p:cond delay="650"/>
                                          </p:stCondLst>
                                        </p:cTn>
                                        <p:tgtEl>
                                          <p:spTgt spid="82138"/>
                                        </p:tgtEl>
                                      </p:cBhvr>
                                      <p:to x="100000" y="60000"/>
                                    </p:animScale>
                                    <p:animScale>
                                      <p:cBhvr>
                                        <p:cTn id="22" dur="166" decel="50000">
                                          <p:stCondLst>
                                            <p:cond delay="676"/>
                                          </p:stCondLst>
                                        </p:cTn>
                                        <p:tgtEl>
                                          <p:spTgt spid="82138"/>
                                        </p:tgtEl>
                                      </p:cBhvr>
                                      <p:to x="100000" y="100000"/>
                                    </p:animScale>
                                    <p:animScale>
                                      <p:cBhvr>
                                        <p:cTn id="23" dur="26">
                                          <p:stCondLst>
                                            <p:cond delay="1312"/>
                                          </p:stCondLst>
                                        </p:cTn>
                                        <p:tgtEl>
                                          <p:spTgt spid="82138"/>
                                        </p:tgtEl>
                                      </p:cBhvr>
                                      <p:to x="100000" y="80000"/>
                                    </p:animScale>
                                    <p:animScale>
                                      <p:cBhvr>
                                        <p:cTn id="24" dur="166" decel="50000">
                                          <p:stCondLst>
                                            <p:cond delay="1338"/>
                                          </p:stCondLst>
                                        </p:cTn>
                                        <p:tgtEl>
                                          <p:spTgt spid="82138"/>
                                        </p:tgtEl>
                                      </p:cBhvr>
                                      <p:to x="100000" y="100000"/>
                                    </p:animScale>
                                    <p:animScale>
                                      <p:cBhvr>
                                        <p:cTn id="25" dur="26">
                                          <p:stCondLst>
                                            <p:cond delay="1642"/>
                                          </p:stCondLst>
                                        </p:cTn>
                                        <p:tgtEl>
                                          <p:spTgt spid="82138"/>
                                        </p:tgtEl>
                                      </p:cBhvr>
                                      <p:to x="100000" y="90000"/>
                                    </p:animScale>
                                    <p:animScale>
                                      <p:cBhvr>
                                        <p:cTn id="26" dur="166" decel="50000">
                                          <p:stCondLst>
                                            <p:cond delay="1668"/>
                                          </p:stCondLst>
                                        </p:cTn>
                                        <p:tgtEl>
                                          <p:spTgt spid="82138"/>
                                        </p:tgtEl>
                                      </p:cBhvr>
                                      <p:to x="100000" y="100000"/>
                                    </p:animScale>
                                    <p:animScale>
                                      <p:cBhvr>
                                        <p:cTn id="27" dur="26">
                                          <p:stCondLst>
                                            <p:cond delay="1808"/>
                                          </p:stCondLst>
                                        </p:cTn>
                                        <p:tgtEl>
                                          <p:spTgt spid="82138"/>
                                        </p:tgtEl>
                                      </p:cBhvr>
                                      <p:to x="100000" y="95000"/>
                                    </p:animScale>
                                    <p:animScale>
                                      <p:cBhvr>
                                        <p:cTn id="28" dur="166" decel="50000">
                                          <p:stCondLst>
                                            <p:cond delay="1834"/>
                                          </p:stCondLst>
                                        </p:cTn>
                                        <p:tgtEl>
                                          <p:spTgt spid="82138"/>
                                        </p:tgtEl>
                                      </p:cBhvr>
                                      <p:to x="100000" y="100000"/>
                                    </p:animScale>
                                  </p:childTnLst>
                                </p:cTn>
                              </p:par>
                              <p:par>
                                <p:cTn id="29" presetID="26" presetClass="entr" presetSubtype="0" fill="hold" grpId="0" nodeType="withEffect">
                                  <p:stCondLst>
                                    <p:cond delay="0"/>
                                  </p:stCondLst>
                                  <p:childTnLst>
                                    <p:set>
                                      <p:cBhvr>
                                        <p:cTn id="30" dur="1" fill="hold">
                                          <p:stCondLst>
                                            <p:cond delay="0"/>
                                          </p:stCondLst>
                                        </p:cTn>
                                        <p:tgtEl>
                                          <p:spTgt spid="82141"/>
                                        </p:tgtEl>
                                        <p:attrNameLst>
                                          <p:attrName>style.visibility</p:attrName>
                                        </p:attrNameLst>
                                      </p:cBhvr>
                                      <p:to>
                                        <p:strVal val="visible"/>
                                      </p:to>
                                    </p:set>
                                    <p:animEffect transition="in" filter="wipe(down)">
                                      <p:cBhvr>
                                        <p:cTn id="31" dur="580">
                                          <p:stCondLst>
                                            <p:cond delay="0"/>
                                          </p:stCondLst>
                                        </p:cTn>
                                        <p:tgtEl>
                                          <p:spTgt spid="82141"/>
                                        </p:tgtEl>
                                      </p:cBhvr>
                                    </p:animEffect>
                                    <p:anim calcmode="lin" valueType="num">
                                      <p:cBhvr>
                                        <p:cTn id="32" dur="1822" tmFilter="0,0; 0.14,0.36; 0.43,0.73; 0.71,0.91; 1.0,1.0">
                                          <p:stCondLst>
                                            <p:cond delay="0"/>
                                          </p:stCondLst>
                                        </p:cTn>
                                        <p:tgtEl>
                                          <p:spTgt spid="82141"/>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82141"/>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82141"/>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82141"/>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82141"/>
                                        </p:tgtEl>
                                        <p:attrNameLst>
                                          <p:attrName>ppt_y</p:attrName>
                                        </p:attrNameLst>
                                      </p:cBhvr>
                                      <p:tavLst>
                                        <p:tav tm="0" fmla="#ppt_y-sin(pi*$)/81">
                                          <p:val>
                                            <p:fltVal val="0"/>
                                          </p:val>
                                        </p:tav>
                                        <p:tav tm="100000">
                                          <p:val>
                                            <p:fltVal val="1"/>
                                          </p:val>
                                        </p:tav>
                                      </p:tavLst>
                                    </p:anim>
                                    <p:animScale>
                                      <p:cBhvr>
                                        <p:cTn id="37" dur="26">
                                          <p:stCondLst>
                                            <p:cond delay="650"/>
                                          </p:stCondLst>
                                        </p:cTn>
                                        <p:tgtEl>
                                          <p:spTgt spid="82141"/>
                                        </p:tgtEl>
                                      </p:cBhvr>
                                      <p:to x="100000" y="60000"/>
                                    </p:animScale>
                                    <p:animScale>
                                      <p:cBhvr>
                                        <p:cTn id="38" dur="166" decel="50000">
                                          <p:stCondLst>
                                            <p:cond delay="676"/>
                                          </p:stCondLst>
                                        </p:cTn>
                                        <p:tgtEl>
                                          <p:spTgt spid="82141"/>
                                        </p:tgtEl>
                                      </p:cBhvr>
                                      <p:to x="100000" y="100000"/>
                                    </p:animScale>
                                    <p:animScale>
                                      <p:cBhvr>
                                        <p:cTn id="39" dur="26">
                                          <p:stCondLst>
                                            <p:cond delay="1312"/>
                                          </p:stCondLst>
                                        </p:cTn>
                                        <p:tgtEl>
                                          <p:spTgt spid="82141"/>
                                        </p:tgtEl>
                                      </p:cBhvr>
                                      <p:to x="100000" y="80000"/>
                                    </p:animScale>
                                    <p:animScale>
                                      <p:cBhvr>
                                        <p:cTn id="40" dur="166" decel="50000">
                                          <p:stCondLst>
                                            <p:cond delay="1338"/>
                                          </p:stCondLst>
                                        </p:cTn>
                                        <p:tgtEl>
                                          <p:spTgt spid="82141"/>
                                        </p:tgtEl>
                                      </p:cBhvr>
                                      <p:to x="100000" y="100000"/>
                                    </p:animScale>
                                    <p:animScale>
                                      <p:cBhvr>
                                        <p:cTn id="41" dur="26">
                                          <p:stCondLst>
                                            <p:cond delay="1642"/>
                                          </p:stCondLst>
                                        </p:cTn>
                                        <p:tgtEl>
                                          <p:spTgt spid="82141"/>
                                        </p:tgtEl>
                                      </p:cBhvr>
                                      <p:to x="100000" y="90000"/>
                                    </p:animScale>
                                    <p:animScale>
                                      <p:cBhvr>
                                        <p:cTn id="42" dur="166" decel="50000">
                                          <p:stCondLst>
                                            <p:cond delay="1668"/>
                                          </p:stCondLst>
                                        </p:cTn>
                                        <p:tgtEl>
                                          <p:spTgt spid="82141"/>
                                        </p:tgtEl>
                                      </p:cBhvr>
                                      <p:to x="100000" y="100000"/>
                                    </p:animScale>
                                    <p:animScale>
                                      <p:cBhvr>
                                        <p:cTn id="43" dur="26">
                                          <p:stCondLst>
                                            <p:cond delay="1808"/>
                                          </p:stCondLst>
                                        </p:cTn>
                                        <p:tgtEl>
                                          <p:spTgt spid="82141"/>
                                        </p:tgtEl>
                                      </p:cBhvr>
                                      <p:to x="100000" y="95000"/>
                                    </p:animScale>
                                    <p:animScale>
                                      <p:cBhvr>
                                        <p:cTn id="44" dur="166" decel="50000">
                                          <p:stCondLst>
                                            <p:cond delay="1834"/>
                                          </p:stCondLst>
                                        </p:cTn>
                                        <p:tgtEl>
                                          <p:spTgt spid="82141"/>
                                        </p:tgtEl>
                                      </p:cBhvr>
                                      <p:to x="100000" y="100000"/>
                                    </p:animScale>
                                  </p:childTnLst>
                                </p:cTn>
                              </p:par>
                            </p:childTnLst>
                          </p:cTn>
                        </p:par>
                        <p:par>
                          <p:cTn id="45" fill="hold" nodeType="afterGroup">
                            <p:stCondLst>
                              <p:cond delay="3500"/>
                            </p:stCondLst>
                            <p:childTnLst>
                              <p:par>
                                <p:cTn id="46" presetID="22" presetClass="entr" presetSubtype="2" fill="hold" nodeType="afterEffect">
                                  <p:stCondLst>
                                    <p:cond delay="0"/>
                                  </p:stCondLst>
                                  <p:childTnLst>
                                    <p:set>
                                      <p:cBhvr>
                                        <p:cTn id="47" dur="1" fill="hold">
                                          <p:stCondLst>
                                            <p:cond delay="0"/>
                                          </p:stCondLst>
                                        </p:cTn>
                                        <p:tgtEl>
                                          <p:spTgt spid="82143"/>
                                        </p:tgtEl>
                                        <p:attrNameLst>
                                          <p:attrName>style.visibility</p:attrName>
                                        </p:attrNameLst>
                                      </p:cBhvr>
                                      <p:to>
                                        <p:strVal val="visible"/>
                                      </p:to>
                                    </p:set>
                                    <p:animEffect transition="in" filter="wipe(right)">
                                      <p:cBhvr>
                                        <p:cTn id="48" dur="1000"/>
                                        <p:tgtEl>
                                          <p:spTgt spid="82143"/>
                                        </p:tgtEl>
                                      </p:cBhvr>
                                    </p:animEffect>
                                  </p:childTnLst>
                                </p:cTn>
                              </p:par>
                              <p:par>
                                <p:cTn id="49" presetID="22" presetClass="entr" presetSubtype="4" fill="hold" nodeType="withEffect">
                                  <p:stCondLst>
                                    <p:cond delay="0"/>
                                  </p:stCondLst>
                                  <p:childTnLst>
                                    <p:set>
                                      <p:cBhvr>
                                        <p:cTn id="50" dur="1" fill="hold">
                                          <p:stCondLst>
                                            <p:cond delay="0"/>
                                          </p:stCondLst>
                                        </p:cTn>
                                        <p:tgtEl>
                                          <p:spTgt spid="82144"/>
                                        </p:tgtEl>
                                        <p:attrNameLst>
                                          <p:attrName>style.visibility</p:attrName>
                                        </p:attrNameLst>
                                      </p:cBhvr>
                                      <p:to>
                                        <p:strVal val="visible"/>
                                      </p:to>
                                    </p:set>
                                    <p:animEffect transition="in" filter="wipe(down)">
                                      <p:cBhvr>
                                        <p:cTn id="51" dur="1000"/>
                                        <p:tgtEl>
                                          <p:spTgt spid="82144"/>
                                        </p:tgtEl>
                                      </p:cBhvr>
                                    </p:animEffect>
                                  </p:childTnLst>
                                </p:cTn>
                              </p:par>
                            </p:childTnLst>
                          </p:cTn>
                        </p:par>
                        <p:par>
                          <p:cTn id="52" fill="hold" nodeType="afterGroup">
                            <p:stCondLst>
                              <p:cond delay="4500"/>
                            </p:stCondLst>
                            <p:childTnLst>
                              <p:par>
                                <p:cTn id="53" presetID="5" presetClass="entr" presetSubtype="10" fill="hold"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checkerboard(across)">
                                      <p:cBhvr>
                                        <p:cTn id="55" dur="1000"/>
                                        <p:tgtEl>
                                          <p:spTgt spid="14"/>
                                        </p:tgtEl>
                                      </p:cBhvr>
                                    </p:animEffect>
                                  </p:childTnLst>
                                </p:cTn>
                              </p:par>
                            </p:childTnLst>
                          </p:cTn>
                        </p:par>
                        <p:par>
                          <p:cTn id="56" fill="hold" nodeType="afterGroup">
                            <p:stCondLst>
                              <p:cond delay="5500"/>
                            </p:stCondLst>
                            <p:childTnLst>
                              <p:par>
                                <p:cTn id="57" presetID="5" presetClass="entr" presetSubtype="10" fill="hold" grpId="0" nodeType="afterEffect">
                                  <p:stCondLst>
                                    <p:cond delay="0"/>
                                  </p:stCondLst>
                                  <p:childTnLst>
                                    <p:set>
                                      <p:cBhvr>
                                        <p:cTn id="58" dur="1" fill="hold">
                                          <p:stCondLst>
                                            <p:cond delay="0"/>
                                          </p:stCondLst>
                                        </p:cTn>
                                        <p:tgtEl>
                                          <p:spTgt spid="82004"/>
                                        </p:tgtEl>
                                        <p:attrNameLst>
                                          <p:attrName>style.visibility</p:attrName>
                                        </p:attrNameLst>
                                      </p:cBhvr>
                                      <p:to>
                                        <p:strVal val="visible"/>
                                      </p:to>
                                    </p:set>
                                    <p:animEffect transition="in" filter="checkerboard(across)">
                                      <p:cBhvr>
                                        <p:cTn id="59" dur="1000"/>
                                        <p:tgtEl>
                                          <p:spTgt spid="82004"/>
                                        </p:tgtEl>
                                      </p:cBhvr>
                                    </p:animEffect>
                                  </p:childTnLst>
                                </p:cTn>
                              </p:par>
                              <p:par>
                                <p:cTn id="60" presetID="5" presetClass="entr" presetSubtype="10" fill="hold" nodeType="with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checkerboard(across)">
                                      <p:cBhvr>
                                        <p:cTn id="62" dur="1000"/>
                                        <p:tgtEl>
                                          <p:spTgt spid="11"/>
                                        </p:tgtEl>
                                      </p:cBhvr>
                                    </p:animEffect>
                                  </p:childTnLst>
                                </p:cTn>
                              </p:par>
                              <p:par>
                                <p:cTn id="63" presetID="5" presetClass="entr" presetSubtype="10" fill="hold" grpId="0" nodeType="withEffect">
                                  <p:stCondLst>
                                    <p:cond delay="0"/>
                                  </p:stCondLst>
                                  <p:childTnLst>
                                    <p:set>
                                      <p:cBhvr>
                                        <p:cTn id="64" dur="1" fill="hold">
                                          <p:stCondLst>
                                            <p:cond delay="0"/>
                                          </p:stCondLst>
                                        </p:cTn>
                                        <p:tgtEl>
                                          <p:spTgt spid="82001"/>
                                        </p:tgtEl>
                                        <p:attrNameLst>
                                          <p:attrName>style.visibility</p:attrName>
                                        </p:attrNameLst>
                                      </p:cBhvr>
                                      <p:to>
                                        <p:strVal val="visible"/>
                                      </p:to>
                                    </p:set>
                                    <p:animEffect transition="in" filter="checkerboard(across)">
                                      <p:cBhvr>
                                        <p:cTn id="65" dur="1000"/>
                                        <p:tgtEl>
                                          <p:spTgt spid="82001"/>
                                        </p:tgtEl>
                                      </p:cBhvr>
                                    </p:animEffect>
                                  </p:childTnLst>
                                </p:cTn>
                              </p:par>
                            </p:childTnLst>
                          </p:cTn>
                        </p:par>
                        <p:par>
                          <p:cTn id="66" fill="hold" nodeType="afterGroup">
                            <p:stCondLst>
                              <p:cond delay="6500"/>
                            </p:stCondLst>
                            <p:childTnLst>
                              <p:par>
                                <p:cTn id="67" presetID="2" presetClass="entr" presetSubtype="1" fill="hold" grpId="0" nodeType="afterEffect">
                                  <p:stCondLst>
                                    <p:cond delay="0"/>
                                  </p:stCondLst>
                                  <p:childTnLst>
                                    <p:set>
                                      <p:cBhvr>
                                        <p:cTn id="68" dur="1" fill="hold">
                                          <p:stCondLst>
                                            <p:cond delay="0"/>
                                          </p:stCondLst>
                                        </p:cTn>
                                        <p:tgtEl>
                                          <p:spTgt spid="82007"/>
                                        </p:tgtEl>
                                        <p:attrNameLst>
                                          <p:attrName>style.visibility</p:attrName>
                                        </p:attrNameLst>
                                      </p:cBhvr>
                                      <p:to>
                                        <p:strVal val="visible"/>
                                      </p:to>
                                    </p:set>
                                    <p:anim calcmode="lin" valueType="num">
                                      <p:cBhvr additive="base">
                                        <p:cTn id="69" dur="1000" fill="hold"/>
                                        <p:tgtEl>
                                          <p:spTgt spid="82007"/>
                                        </p:tgtEl>
                                        <p:attrNameLst>
                                          <p:attrName>ppt_x</p:attrName>
                                        </p:attrNameLst>
                                      </p:cBhvr>
                                      <p:tavLst>
                                        <p:tav tm="0">
                                          <p:val>
                                            <p:strVal val="#ppt_x"/>
                                          </p:val>
                                        </p:tav>
                                        <p:tav tm="100000">
                                          <p:val>
                                            <p:strVal val="#ppt_x"/>
                                          </p:val>
                                        </p:tav>
                                      </p:tavLst>
                                    </p:anim>
                                    <p:anim calcmode="lin" valueType="num">
                                      <p:cBhvr additive="base">
                                        <p:cTn id="70" dur="1000" fill="hold"/>
                                        <p:tgtEl>
                                          <p:spTgt spid="82007"/>
                                        </p:tgtEl>
                                        <p:attrNameLst>
                                          <p:attrName>ppt_y</p:attrName>
                                        </p:attrNameLst>
                                      </p:cBhvr>
                                      <p:tavLst>
                                        <p:tav tm="0">
                                          <p:val>
                                            <p:strVal val="0-#ppt_h/2"/>
                                          </p:val>
                                        </p:tav>
                                        <p:tav tm="100000">
                                          <p:val>
                                            <p:strVal val="#ppt_y"/>
                                          </p:val>
                                        </p:tav>
                                      </p:tavLst>
                                    </p:anim>
                                  </p:childTnLst>
                                </p:cTn>
                              </p:par>
                              <p:par>
                                <p:cTn id="71" presetID="2" presetClass="entr" presetSubtype="1" fill="hold" grpId="0" nodeType="withEffect">
                                  <p:stCondLst>
                                    <p:cond delay="0"/>
                                  </p:stCondLst>
                                  <p:childTnLst>
                                    <p:set>
                                      <p:cBhvr>
                                        <p:cTn id="72" dur="1" fill="hold">
                                          <p:stCondLst>
                                            <p:cond delay="0"/>
                                          </p:stCondLst>
                                        </p:cTn>
                                        <p:tgtEl>
                                          <p:spTgt spid="81936"/>
                                        </p:tgtEl>
                                        <p:attrNameLst>
                                          <p:attrName>style.visibility</p:attrName>
                                        </p:attrNameLst>
                                      </p:cBhvr>
                                      <p:to>
                                        <p:strVal val="visible"/>
                                      </p:to>
                                    </p:set>
                                    <p:anim calcmode="lin" valueType="num">
                                      <p:cBhvr additive="base">
                                        <p:cTn id="73" dur="1000" fill="hold"/>
                                        <p:tgtEl>
                                          <p:spTgt spid="81936"/>
                                        </p:tgtEl>
                                        <p:attrNameLst>
                                          <p:attrName>ppt_x</p:attrName>
                                        </p:attrNameLst>
                                      </p:cBhvr>
                                      <p:tavLst>
                                        <p:tav tm="0">
                                          <p:val>
                                            <p:strVal val="#ppt_x"/>
                                          </p:val>
                                        </p:tav>
                                        <p:tav tm="100000">
                                          <p:val>
                                            <p:strVal val="#ppt_x"/>
                                          </p:val>
                                        </p:tav>
                                      </p:tavLst>
                                    </p:anim>
                                    <p:anim calcmode="lin" valueType="num">
                                      <p:cBhvr additive="base">
                                        <p:cTn id="74" dur="1000" fill="hold"/>
                                        <p:tgtEl>
                                          <p:spTgt spid="81936"/>
                                        </p:tgtEl>
                                        <p:attrNameLst>
                                          <p:attrName>ppt_y</p:attrName>
                                        </p:attrNameLst>
                                      </p:cBhvr>
                                      <p:tavLst>
                                        <p:tav tm="0">
                                          <p:val>
                                            <p:strVal val="0-#ppt_h/2"/>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6" presetClass="entr" presetSubtype="0" fill="hold" nodeType="clickEffect">
                                  <p:stCondLst>
                                    <p:cond delay="0"/>
                                  </p:stCondLst>
                                  <p:childTnLst>
                                    <p:set>
                                      <p:cBhvr>
                                        <p:cTn id="78" dur="1" fill="hold">
                                          <p:stCondLst>
                                            <p:cond delay="0"/>
                                          </p:stCondLst>
                                        </p:cTn>
                                        <p:tgtEl>
                                          <p:spTgt spid="82140"/>
                                        </p:tgtEl>
                                        <p:attrNameLst>
                                          <p:attrName>style.visibility</p:attrName>
                                        </p:attrNameLst>
                                      </p:cBhvr>
                                      <p:to>
                                        <p:strVal val="visible"/>
                                      </p:to>
                                    </p:set>
                                    <p:animEffect transition="in" filter="wipe(down)">
                                      <p:cBhvr>
                                        <p:cTn id="79" dur="580">
                                          <p:stCondLst>
                                            <p:cond delay="0"/>
                                          </p:stCondLst>
                                        </p:cTn>
                                        <p:tgtEl>
                                          <p:spTgt spid="82140"/>
                                        </p:tgtEl>
                                      </p:cBhvr>
                                    </p:animEffect>
                                    <p:anim calcmode="lin" valueType="num">
                                      <p:cBhvr>
                                        <p:cTn id="80" dur="1822" tmFilter="0,0; 0.14,0.36; 0.43,0.73; 0.71,0.91; 1.0,1.0">
                                          <p:stCondLst>
                                            <p:cond delay="0"/>
                                          </p:stCondLst>
                                        </p:cTn>
                                        <p:tgtEl>
                                          <p:spTgt spid="82140"/>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82140"/>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82140"/>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82140"/>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82140"/>
                                        </p:tgtEl>
                                        <p:attrNameLst>
                                          <p:attrName>ppt_y</p:attrName>
                                        </p:attrNameLst>
                                      </p:cBhvr>
                                      <p:tavLst>
                                        <p:tav tm="0" fmla="#ppt_y-sin(pi*$)/81">
                                          <p:val>
                                            <p:fltVal val="0"/>
                                          </p:val>
                                        </p:tav>
                                        <p:tav tm="100000">
                                          <p:val>
                                            <p:fltVal val="1"/>
                                          </p:val>
                                        </p:tav>
                                      </p:tavLst>
                                    </p:anim>
                                    <p:animScale>
                                      <p:cBhvr>
                                        <p:cTn id="85" dur="26">
                                          <p:stCondLst>
                                            <p:cond delay="650"/>
                                          </p:stCondLst>
                                        </p:cTn>
                                        <p:tgtEl>
                                          <p:spTgt spid="82140"/>
                                        </p:tgtEl>
                                      </p:cBhvr>
                                      <p:to x="100000" y="60000"/>
                                    </p:animScale>
                                    <p:animScale>
                                      <p:cBhvr>
                                        <p:cTn id="86" dur="166" decel="50000">
                                          <p:stCondLst>
                                            <p:cond delay="676"/>
                                          </p:stCondLst>
                                        </p:cTn>
                                        <p:tgtEl>
                                          <p:spTgt spid="82140"/>
                                        </p:tgtEl>
                                      </p:cBhvr>
                                      <p:to x="100000" y="100000"/>
                                    </p:animScale>
                                    <p:animScale>
                                      <p:cBhvr>
                                        <p:cTn id="87" dur="26">
                                          <p:stCondLst>
                                            <p:cond delay="1312"/>
                                          </p:stCondLst>
                                        </p:cTn>
                                        <p:tgtEl>
                                          <p:spTgt spid="82140"/>
                                        </p:tgtEl>
                                      </p:cBhvr>
                                      <p:to x="100000" y="80000"/>
                                    </p:animScale>
                                    <p:animScale>
                                      <p:cBhvr>
                                        <p:cTn id="88" dur="166" decel="50000">
                                          <p:stCondLst>
                                            <p:cond delay="1338"/>
                                          </p:stCondLst>
                                        </p:cTn>
                                        <p:tgtEl>
                                          <p:spTgt spid="82140"/>
                                        </p:tgtEl>
                                      </p:cBhvr>
                                      <p:to x="100000" y="100000"/>
                                    </p:animScale>
                                    <p:animScale>
                                      <p:cBhvr>
                                        <p:cTn id="89" dur="26">
                                          <p:stCondLst>
                                            <p:cond delay="1642"/>
                                          </p:stCondLst>
                                        </p:cTn>
                                        <p:tgtEl>
                                          <p:spTgt spid="82140"/>
                                        </p:tgtEl>
                                      </p:cBhvr>
                                      <p:to x="100000" y="90000"/>
                                    </p:animScale>
                                    <p:animScale>
                                      <p:cBhvr>
                                        <p:cTn id="90" dur="166" decel="50000">
                                          <p:stCondLst>
                                            <p:cond delay="1668"/>
                                          </p:stCondLst>
                                        </p:cTn>
                                        <p:tgtEl>
                                          <p:spTgt spid="82140"/>
                                        </p:tgtEl>
                                      </p:cBhvr>
                                      <p:to x="100000" y="100000"/>
                                    </p:animScale>
                                    <p:animScale>
                                      <p:cBhvr>
                                        <p:cTn id="91" dur="26">
                                          <p:stCondLst>
                                            <p:cond delay="1808"/>
                                          </p:stCondLst>
                                        </p:cTn>
                                        <p:tgtEl>
                                          <p:spTgt spid="82140"/>
                                        </p:tgtEl>
                                      </p:cBhvr>
                                      <p:to x="100000" y="95000"/>
                                    </p:animScale>
                                    <p:animScale>
                                      <p:cBhvr>
                                        <p:cTn id="92" dur="166" decel="50000">
                                          <p:stCondLst>
                                            <p:cond delay="1834"/>
                                          </p:stCondLst>
                                        </p:cTn>
                                        <p:tgtEl>
                                          <p:spTgt spid="82140"/>
                                        </p:tgtEl>
                                      </p:cBhvr>
                                      <p:to x="100000" y="100000"/>
                                    </p:animScale>
                                  </p:childTnLst>
                                </p:cTn>
                              </p:par>
                              <p:par>
                                <p:cTn id="93" presetID="26" presetClass="entr" presetSubtype="0" fill="hold" grpId="0" nodeType="withEffect">
                                  <p:stCondLst>
                                    <p:cond delay="0"/>
                                  </p:stCondLst>
                                  <p:childTnLst>
                                    <p:set>
                                      <p:cBhvr>
                                        <p:cTn id="94" dur="1" fill="hold">
                                          <p:stCondLst>
                                            <p:cond delay="0"/>
                                          </p:stCondLst>
                                        </p:cTn>
                                        <p:tgtEl>
                                          <p:spTgt spid="82142"/>
                                        </p:tgtEl>
                                        <p:attrNameLst>
                                          <p:attrName>style.visibility</p:attrName>
                                        </p:attrNameLst>
                                      </p:cBhvr>
                                      <p:to>
                                        <p:strVal val="visible"/>
                                      </p:to>
                                    </p:set>
                                    <p:animEffect transition="in" filter="wipe(down)">
                                      <p:cBhvr>
                                        <p:cTn id="95" dur="580">
                                          <p:stCondLst>
                                            <p:cond delay="0"/>
                                          </p:stCondLst>
                                        </p:cTn>
                                        <p:tgtEl>
                                          <p:spTgt spid="82142"/>
                                        </p:tgtEl>
                                      </p:cBhvr>
                                    </p:animEffect>
                                    <p:anim calcmode="lin" valueType="num">
                                      <p:cBhvr>
                                        <p:cTn id="96" dur="1822" tmFilter="0,0; 0.14,0.36; 0.43,0.73; 0.71,0.91; 1.0,1.0">
                                          <p:stCondLst>
                                            <p:cond delay="0"/>
                                          </p:stCondLst>
                                        </p:cTn>
                                        <p:tgtEl>
                                          <p:spTgt spid="82142"/>
                                        </p:tgtEl>
                                        <p:attrNameLst>
                                          <p:attrName>ppt_x</p:attrName>
                                        </p:attrNameLst>
                                      </p:cBhvr>
                                      <p:tavLst>
                                        <p:tav tm="0">
                                          <p:val>
                                            <p:strVal val="#ppt_x-0.25"/>
                                          </p:val>
                                        </p:tav>
                                        <p:tav tm="100000">
                                          <p:val>
                                            <p:strVal val="#ppt_x"/>
                                          </p:val>
                                        </p:tav>
                                      </p:tavLst>
                                    </p:anim>
                                    <p:anim calcmode="lin" valueType="num">
                                      <p:cBhvr>
                                        <p:cTn id="97" dur="664" tmFilter="0.0,0.0; 0.25,0.07; 0.50,0.2; 0.75,0.467; 1.0,1.0">
                                          <p:stCondLst>
                                            <p:cond delay="0"/>
                                          </p:stCondLst>
                                        </p:cTn>
                                        <p:tgtEl>
                                          <p:spTgt spid="82142"/>
                                        </p:tgtEl>
                                        <p:attrNameLst>
                                          <p:attrName>ppt_y</p:attrName>
                                        </p:attrNameLst>
                                      </p:cBhvr>
                                      <p:tavLst>
                                        <p:tav tm="0" fmla="#ppt_y-sin(pi*$)/3">
                                          <p:val>
                                            <p:fltVal val="0.5"/>
                                          </p:val>
                                        </p:tav>
                                        <p:tav tm="100000">
                                          <p:val>
                                            <p:fltVal val="1"/>
                                          </p:val>
                                        </p:tav>
                                      </p:tavLst>
                                    </p:anim>
                                    <p:anim calcmode="lin" valueType="num">
                                      <p:cBhvr>
                                        <p:cTn id="98" dur="664" tmFilter="0, 0; 0.125,0.2665; 0.25,0.4; 0.375,0.465; 0.5,0.5;  0.625,0.535; 0.75,0.6; 0.875,0.7335; 1,1">
                                          <p:stCondLst>
                                            <p:cond delay="664"/>
                                          </p:stCondLst>
                                        </p:cTn>
                                        <p:tgtEl>
                                          <p:spTgt spid="82142"/>
                                        </p:tgtEl>
                                        <p:attrNameLst>
                                          <p:attrName>ppt_y</p:attrName>
                                        </p:attrNameLst>
                                      </p:cBhvr>
                                      <p:tavLst>
                                        <p:tav tm="0" fmla="#ppt_y-sin(pi*$)/9">
                                          <p:val>
                                            <p:fltVal val="0"/>
                                          </p:val>
                                        </p:tav>
                                        <p:tav tm="100000">
                                          <p:val>
                                            <p:fltVal val="1"/>
                                          </p:val>
                                        </p:tav>
                                      </p:tavLst>
                                    </p:anim>
                                    <p:anim calcmode="lin" valueType="num">
                                      <p:cBhvr>
                                        <p:cTn id="99" dur="332" tmFilter="0, 0; 0.125,0.2665; 0.25,0.4; 0.375,0.465; 0.5,0.5;  0.625,0.535; 0.75,0.6; 0.875,0.7335; 1,1">
                                          <p:stCondLst>
                                            <p:cond delay="1324"/>
                                          </p:stCondLst>
                                        </p:cTn>
                                        <p:tgtEl>
                                          <p:spTgt spid="82142"/>
                                        </p:tgtEl>
                                        <p:attrNameLst>
                                          <p:attrName>ppt_y</p:attrName>
                                        </p:attrNameLst>
                                      </p:cBhvr>
                                      <p:tavLst>
                                        <p:tav tm="0" fmla="#ppt_y-sin(pi*$)/27">
                                          <p:val>
                                            <p:fltVal val="0"/>
                                          </p:val>
                                        </p:tav>
                                        <p:tav tm="100000">
                                          <p:val>
                                            <p:fltVal val="1"/>
                                          </p:val>
                                        </p:tav>
                                      </p:tavLst>
                                    </p:anim>
                                    <p:anim calcmode="lin" valueType="num">
                                      <p:cBhvr>
                                        <p:cTn id="100" dur="164" tmFilter="0, 0; 0.125,0.2665; 0.25,0.4; 0.375,0.465; 0.5,0.5;  0.625,0.535; 0.75,0.6; 0.875,0.7335; 1,1">
                                          <p:stCondLst>
                                            <p:cond delay="1656"/>
                                          </p:stCondLst>
                                        </p:cTn>
                                        <p:tgtEl>
                                          <p:spTgt spid="82142"/>
                                        </p:tgtEl>
                                        <p:attrNameLst>
                                          <p:attrName>ppt_y</p:attrName>
                                        </p:attrNameLst>
                                      </p:cBhvr>
                                      <p:tavLst>
                                        <p:tav tm="0" fmla="#ppt_y-sin(pi*$)/81">
                                          <p:val>
                                            <p:fltVal val="0"/>
                                          </p:val>
                                        </p:tav>
                                        <p:tav tm="100000">
                                          <p:val>
                                            <p:fltVal val="1"/>
                                          </p:val>
                                        </p:tav>
                                      </p:tavLst>
                                    </p:anim>
                                    <p:animScale>
                                      <p:cBhvr>
                                        <p:cTn id="101" dur="26">
                                          <p:stCondLst>
                                            <p:cond delay="650"/>
                                          </p:stCondLst>
                                        </p:cTn>
                                        <p:tgtEl>
                                          <p:spTgt spid="82142"/>
                                        </p:tgtEl>
                                      </p:cBhvr>
                                      <p:to x="100000" y="60000"/>
                                    </p:animScale>
                                    <p:animScale>
                                      <p:cBhvr>
                                        <p:cTn id="102" dur="166" decel="50000">
                                          <p:stCondLst>
                                            <p:cond delay="676"/>
                                          </p:stCondLst>
                                        </p:cTn>
                                        <p:tgtEl>
                                          <p:spTgt spid="82142"/>
                                        </p:tgtEl>
                                      </p:cBhvr>
                                      <p:to x="100000" y="100000"/>
                                    </p:animScale>
                                    <p:animScale>
                                      <p:cBhvr>
                                        <p:cTn id="103" dur="26">
                                          <p:stCondLst>
                                            <p:cond delay="1312"/>
                                          </p:stCondLst>
                                        </p:cTn>
                                        <p:tgtEl>
                                          <p:spTgt spid="82142"/>
                                        </p:tgtEl>
                                      </p:cBhvr>
                                      <p:to x="100000" y="80000"/>
                                    </p:animScale>
                                    <p:animScale>
                                      <p:cBhvr>
                                        <p:cTn id="104" dur="166" decel="50000">
                                          <p:stCondLst>
                                            <p:cond delay="1338"/>
                                          </p:stCondLst>
                                        </p:cTn>
                                        <p:tgtEl>
                                          <p:spTgt spid="82142"/>
                                        </p:tgtEl>
                                      </p:cBhvr>
                                      <p:to x="100000" y="100000"/>
                                    </p:animScale>
                                    <p:animScale>
                                      <p:cBhvr>
                                        <p:cTn id="105" dur="26">
                                          <p:stCondLst>
                                            <p:cond delay="1642"/>
                                          </p:stCondLst>
                                        </p:cTn>
                                        <p:tgtEl>
                                          <p:spTgt spid="82142"/>
                                        </p:tgtEl>
                                      </p:cBhvr>
                                      <p:to x="100000" y="90000"/>
                                    </p:animScale>
                                    <p:animScale>
                                      <p:cBhvr>
                                        <p:cTn id="106" dur="166" decel="50000">
                                          <p:stCondLst>
                                            <p:cond delay="1668"/>
                                          </p:stCondLst>
                                        </p:cTn>
                                        <p:tgtEl>
                                          <p:spTgt spid="82142"/>
                                        </p:tgtEl>
                                      </p:cBhvr>
                                      <p:to x="100000" y="100000"/>
                                    </p:animScale>
                                    <p:animScale>
                                      <p:cBhvr>
                                        <p:cTn id="107" dur="26">
                                          <p:stCondLst>
                                            <p:cond delay="1808"/>
                                          </p:stCondLst>
                                        </p:cTn>
                                        <p:tgtEl>
                                          <p:spTgt spid="82142"/>
                                        </p:tgtEl>
                                      </p:cBhvr>
                                      <p:to x="100000" y="95000"/>
                                    </p:animScale>
                                    <p:animScale>
                                      <p:cBhvr>
                                        <p:cTn id="108" dur="166" decel="50000">
                                          <p:stCondLst>
                                            <p:cond delay="1834"/>
                                          </p:stCondLst>
                                        </p:cTn>
                                        <p:tgtEl>
                                          <p:spTgt spid="82142"/>
                                        </p:tgtEl>
                                      </p:cBhvr>
                                      <p:to x="100000" y="100000"/>
                                    </p:animScale>
                                  </p:childTnLst>
                                </p:cTn>
                              </p:par>
                            </p:childTnLst>
                          </p:cTn>
                        </p:par>
                        <p:par>
                          <p:cTn id="109" fill="hold" nodeType="afterGroup">
                            <p:stCondLst>
                              <p:cond delay="2000"/>
                            </p:stCondLst>
                            <p:childTnLst>
                              <p:par>
                                <p:cTn id="110" presetID="22" presetClass="entr" presetSubtype="8" fill="hold" nodeType="afterEffect">
                                  <p:stCondLst>
                                    <p:cond delay="0"/>
                                  </p:stCondLst>
                                  <p:childTnLst>
                                    <p:set>
                                      <p:cBhvr>
                                        <p:cTn id="111" dur="1" fill="hold">
                                          <p:stCondLst>
                                            <p:cond delay="0"/>
                                          </p:stCondLst>
                                        </p:cTn>
                                        <p:tgtEl>
                                          <p:spTgt spid="82146"/>
                                        </p:tgtEl>
                                        <p:attrNameLst>
                                          <p:attrName>style.visibility</p:attrName>
                                        </p:attrNameLst>
                                      </p:cBhvr>
                                      <p:to>
                                        <p:strVal val="visible"/>
                                      </p:to>
                                    </p:set>
                                    <p:animEffect transition="in" filter="wipe(left)">
                                      <p:cBhvr>
                                        <p:cTn id="112" dur="1000"/>
                                        <p:tgtEl>
                                          <p:spTgt spid="82146"/>
                                        </p:tgtEl>
                                      </p:cBhvr>
                                    </p:animEffect>
                                  </p:childTnLst>
                                </p:cTn>
                              </p:par>
                              <p:par>
                                <p:cTn id="113" presetID="22" presetClass="entr" presetSubtype="1" fill="hold" nodeType="withEffect">
                                  <p:stCondLst>
                                    <p:cond delay="0"/>
                                  </p:stCondLst>
                                  <p:childTnLst>
                                    <p:set>
                                      <p:cBhvr>
                                        <p:cTn id="114" dur="1" fill="hold">
                                          <p:stCondLst>
                                            <p:cond delay="0"/>
                                          </p:stCondLst>
                                        </p:cTn>
                                        <p:tgtEl>
                                          <p:spTgt spid="82145"/>
                                        </p:tgtEl>
                                        <p:attrNameLst>
                                          <p:attrName>style.visibility</p:attrName>
                                        </p:attrNameLst>
                                      </p:cBhvr>
                                      <p:to>
                                        <p:strVal val="visible"/>
                                      </p:to>
                                    </p:set>
                                    <p:animEffect transition="in" filter="wipe(up)">
                                      <p:cBhvr>
                                        <p:cTn id="115" dur="500"/>
                                        <p:tgtEl>
                                          <p:spTgt spid="82145"/>
                                        </p:tgtEl>
                                      </p:cBhvr>
                                    </p:animEffect>
                                  </p:childTnLst>
                                </p:cTn>
                              </p:par>
                            </p:childTnLst>
                          </p:cTn>
                        </p:par>
                        <p:par>
                          <p:cTn id="116" fill="hold" nodeType="afterGroup">
                            <p:stCondLst>
                              <p:cond delay="3000"/>
                            </p:stCondLst>
                            <p:childTnLst>
                              <p:par>
                                <p:cTn id="117" presetID="5" presetClass="entr" presetSubtype="10" fill="hold" nodeType="afterEffect">
                                  <p:stCondLst>
                                    <p:cond delay="0"/>
                                  </p:stCondLst>
                                  <p:childTnLst>
                                    <p:set>
                                      <p:cBhvr>
                                        <p:cTn id="118" dur="1" fill="hold">
                                          <p:stCondLst>
                                            <p:cond delay="0"/>
                                          </p:stCondLst>
                                        </p:cTn>
                                        <p:tgtEl>
                                          <p:spTgt spid="13"/>
                                        </p:tgtEl>
                                        <p:attrNameLst>
                                          <p:attrName>style.visibility</p:attrName>
                                        </p:attrNameLst>
                                      </p:cBhvr>
                                      <p:to>
                                        <p:strVal val="visible"/>
                                      </p:to>
                                    </p:set>
                                    <p:animEffect transition="in" filter="checkerboard(across)">
                                      <p:cBhvr>
                                        <p:cTn id="119" dur="1000"/>
                                        <p:tgtEl>
                                          <p:spTgt spid="13"/>
                                        </p:tgtEl>
                                      </p:cBhvr>
                                    </p:animEffect>
                                  </p:childTnLst>
                                </p:cTn>
                              </p:par>
                            </p:childTnLst>
                          </p:cTn>
                        </p:par>
                        <p:par>
                          <p:cTn id="120" fill="hold" nodeType="afterGroup">
                            <p:stCondLst>
                              <p:cond delay="4000"/>
                            </p:stCondLst>
                            <p:childTnLst>
                              <p:par>
                                <p:cTn id="121" presetID="5" presetClass="entr" presetSubtype="10" fill="hold" grpId="0" nodeType="afterEffect">
                                  <p:stCondLst>
                                    <p:cond delay="0"/>
                                  </p:stCondLst>
                                  <p:childTnLst>
                                    <p:set>
                                      <p:cBhvr>
                                        <p:cTn id="122" dur="1" fill="hold">
                                          <p:stCondLst>
                                            <p:cond delay="0"/>
                                          </p:stCondLst>
                                        </p:cTn>
                                        <p:tgtEl>
                                          <p:spTgt spid="82003"/>
                                        </p:tgtEl>
                                        <p:attrNameLst>
                                          <p:attrName>style.visibility</p:attrName>
                                        </p:attrNameLst>
                                      </p:cBhvr>
                                      <p:to>
                                        <p:strVal val="visible"/>
                                      </p:to>
                                    </p:set>
                                    <p:animEffect transition="in" filter="checkerboard(across)">
                                      <p:cBhvr>
                                        <p:cTn id="123" dur="1000"/>
                                        <p:tgtEl>
                                          <p:spTgt spid="82003"/>
                                        </p:tgtEl>
                                      </p:cBhvr>
                                    </p:animEffect>
                                  </p:childTnLst>
                                </p:cTn>
                              </p:par>
                              <p:par>
                                <p:cTn id="124" presetID="5" presetClass="entr" presetSubtype="10" fill="hold" nodeType="withEffect">
                                  <p:stCondLst>
                                    <p:cond delay="0"/>
                                  </p:stCondLst>
                                  <p:childTnLst>
                                    <p:set>
                                      <p:cBhvr>
                                        <p:cTn id="125" dur="1" fill="hold">
                                          <p:stCondLst>
                                            <p:cond delay="0"/>
                                          </p:stCondLst>
                                        </p:cTn>
                                        <p:tgtEl>
                                          <p:spTgt spid="12"/>
                                        </p:tgtEl>
                                        <p:attrNameLst>
                                          <p:attrName>style.visibility</p:attrName>
                                        </p:attrNameLst>
                                      </p:cBhvr>
                                      <p:to>
                                        <p:strVal val="visible"/>
                                      </p:to>
                                    </p:set>
                                    <p:animEffect transition="in" filter="checkerboard(across)">
                                      <p:cBhvr>
                                        <p:cTn id="126" dur="1000"/>
                                        <p:tgtEl>
                                          <p:spTgt spid="12"/>
                                        </p:tgtEl>
                                      </p:cBhvr>
                                    </p:animEffect>
                                  </p:childTnLst>
                                </p:cTn>
                              </p:par>
                              <p:par>
                                <p:cTn id="127" presetID="5" presetClass="entr" presetSubtype="10" fill="hold" grpId="0" nodeType="withEffect">
                                  <p:stCondLst>
                                    <p:cond delay="0"/>
                                  </p:stCondLst>
                                  <p:childTnLst>
                                    <p:set>
                                      <p:cBhvr>
                                        <p:cTn id="128" dur="1" fill="hold">
                                          <p:stCondLst>
                                            <p:cond delay="0"/>
                                          </p:stCondLst>
                                        </p:cTn>
                                        <p:tgtEl>
                                          <p:spTgt spid="82002"/>
                                        </p:tgtEl>
                                        <p:attrNameLst>
                                          <p:attrName>style.visibility</p:attrName>
                                        </p:attrNameLst>
                                      </p:cBhvr>
                                      <p:to>
                                        <p:strVal val="visible"/>
                                      </p:to>
                                    </p:set>
                                    <p:animEffect transition="in" filter="checkerboard(across)">
                                      <p:cBhvr>
                                        <p:cTn id="129" dur="1000"/>
                                        <p:tgtEl>
                                          <p:spTgt spid="82002"/>
                                        </p:tgtEl>
                                      </p:cBhvr>
                                    </p:animEffect>
                                  </p:childTnLst>
                                </p:cTn>
                              </p:par>
                            </p:childTnLst>
                          </p:cTn>
                        </p:par>
                        <p:par>
                          <p:cTn id="130" fill="hold" nodeType="afterGroup">
                            <p:stCondLst>
                              <p:cond delay="5000"/>
                            </p:stCondLst>
                            <p:childTnLst>
                              <p:par>
                                <p:cTn id="131" presetID="2" presetClass="entr" presetSubtype="1" fill="hold" grpId="0" nodeType="afterEffect">
                                  <p:stCondLst>
                                    <p:cond delay="0"/>
                                  </p:stCondLst>
                                  <p:childTnLst>
                                    <p:set>
                                      <p:cBhvr>
                                        <p:cTn id="132" dur="1" fill="hold">
                                          <p:stCondLst>
                                            <p:cond delay="0"/>
                                          </p:stCondLst>
                                        </p:cTn>
                                        <p:tgtEl>
                                          <p:spTgt spid="82006"/>
                                        </p:tgtEl>
                                        <p:attrNameLst>
                                          <p:attrName>style.visibility</p:attrName>
                                        </p:attrNameLst>
                                      </p:cBhvr>
                                      <p:to>
                                        <p:strVal val="visible"/>
                                      </p:to>
                                    </p:set>
                                    <p:anim calcmode="lin" valueType="num">
                                      <p:cBhvr additive="base">
                                        <p:cTn id="133" dur="1000" fill="hold"/>
                                        <p:tgtEl>
                                          <p:spTgt spid="82006"/>
                                        </p:tgtEl>
                                        <p:attrNameLst>
                                          <p:attrName>ppt_x</p:attrName>
                                        </p:attrNameLst>
                                      </p:cBhvr>
                                      <p:tavLst>
                                        <p:tav tm="0">
                                          <p:val>
                                            <p:strVal val="#ppt_x"/>
                                          </p:val>
                                        </p:tav>
                                        <p:tav tm="100000">
                                          <p:val>
                                            <p:strVal val="#ppt_x"/>
                                          </p:val>
                                        </p:tav>
                                      </p:tavLst>
                                    </p:anim>
                                    <p:anim calcmode="lin" valueType="num">
                                      <p:cBhvr additive="base">
                                        <p:cTn id="134" dur="1000" fill="hold"/>
                                        <p:tgtEl>
                                          <p:spTgt spid="82006"/>
                                        </p:tgtEl>
                                        <p:attrNameLst>
                                          <p:attrName>ppt_y</p:attrName>
                                        </p:attrNameLst>
                                      </p:cBhvr>
                                      <p:tavLst>
                                        <p:tav tm="0">
                                          <p:val>
                                            <p:strVal val="0-#ppt_h/2"/>
                                          </p:val>
                                        </p:tav>
                                        <p:tav tm="100000">
                                          <p:val>
                                            <p:strVal val="#ppt_y"/>
                                          </p:val>
                                        </p:tav>
                                      </p:tavLst>
                                    </p:anim>
                                  </p:childTnLst>
                                </p:cTn>
                              </p:par>
                              <p:par>
                                <p:cTn id="135" presetID="2" presetClass="entr" presetSubtype="1" fill="hold" grpId="0" nodeType="withEffect">
                                  <p:stCondLst>
                                    <p:cond delay="0"/>
                                  </p:stCondLst>
                                  <p:childTnLst>
                                    <p:set>
                                      <p:cBhvr>
                                        <p:cTn id="136" dur="1" fill="hold">
                                          <p:stCondLst>
                                            <p:cond delay="0"/>
                                          </p:stCondLst>
                                        </p:cTn>
                                        <p:tgtEl>
                                          <p:spTgt spid="82005"/>
                                        </p:tgtEl>
                                        <p:attrNameLst>
                                          <p:attrName>style.visibility</p:attrName>
                                        </p:attrNameLst>
                                      </p:cBhvr>
                                      <p:to>
                                        <p:strVal val="visible"/>
                                      </p:to>
                                    </p:set>
                                    <p:anim calcmode="lin" valueType="num">
                                      <p:cBhvr additive="base">
                                        <p:cTn id="137" dur="1000" fill="hold"/>
                                        <p:tgtEl>
                                          <p:spTgt spid="82005"/>
                                        </p:tgtEl>
                                        <p:attrNameLst>
                                          <p:attrName>ppt_x</p:attrName>
                                        </p:attrNameLst>
                                      </p:cBhvr>
                                      <p:tavLst>
                                        <p:tav tm="0">
                                          <p:val>
                                            <p:strVal val="#ppt_x"/>
                                          </p:val>
                                        </p:tav>
                                        <p:tav tm="100000">
                                          <p:val>
                                            <p:strVal val="#ppt_x"/>
                                          </p:val>
                                        </p:tav>
                                      </p:tavLst>
                                    </p:anim>
                                    <p:anim calcmode="lin" valueType="num">
                                      <p:cBhvr additive="base">
                                        <p:cTn id="138" dur="1000" fill="hold"/>
                                        <p:tgtEl>
                                          <p:spTgt spid="8200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2" grpId="0"/>
      <p:bldP spid="81936" grpId="0" animBg="1"/>
      <p:bldP spid="82001" grpId="0"/>
      <p:bldP spid="82002" grpId="0"/>
      <p:bldP spid="82003" grpId="0"/>
      <p:bldP spid="82004" grpId="0"/>
      <p:bldP spid="82005" grpId="0" animBg="1"/>
      <p:bldP spid="82006" grpId="0" animBg="1"/>
      <p:bldP spid="82007" grpId="0" animBg="1"/>
      <p:bldP spid="82141" grpId="0"/>
      <p:bldP spid="82142" grpId="0"/>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 name="日期占位符 1">
            <a:extLst>
              <a:ext uri="{FF2B5EF4-FFF2-40B4-BE49-F238E27FC236}">
                <a16:creationId xmlns:a16="http://schemas.microsoft.com/office/drawing/2014/main" id="{4FF7BFD1-58F2-4ABF-9A25-9434ED0F0D0C}"/>
              </a:ext>
            </a:extLst>
          </p:cNvPr>
          <p:cNvSpPr>
            <a:spLocks noGrp="1"/>
          </p:cNvSpPr>
          <p:nvPr>
            <p:ph type="dt" sz="quarter" idx="10"/>
          </p:nvPr>
        </p:nvSpPr>
        <p:spPr/>
        <p:txBody>
          <a:bodyPr/>
          <a:lstStyle/>
          <a:p>
            <a:pPr>
              <a:defRPr/>
            </a:pPr>
            <a:fld id="{FD66E677-1B51-4325-BAC7-D404F27E6F61}" type="datetime3">
              <a:rPr lang="zh-CN" altLang="en-US"/>
              <a:pPr>
                <a:defRPr/>
              </a:pPr>
              <a:t>2018年12月13日星期四</a:t>
            </a:fld>
            <a:endParaRPr lang="en-US" altLang="zh-CN"/>
          </a:p>
        </p:txBody>
      </p:sp>
      <p:sp>
        <p:nvSpPr>
          <p:cNvPr id="29" name="灯片编号占位符 3">
            <a:extLst>
              <a:ext uri="{FF2B5EF4-FFF2-40B4-BE49-F238E27FC236}">
                <a16:creationId xmlns:a16="http://schemas.microsoft.com/office/drawing/2014/main" id="{FEB2797D-B719-4576-9C99-007876C7C0FE}"/>
              </a:ext>
            </a:extLst>
          </p:cNvPr>
          <p:cNvSpPr>
            <a:spLocks noGrp="1"/>
          </p:cNvSpPr>
          <p:nvPr>
            <p:ph type="sldNum" sz="quarter" idx="11"/>
          </p:nvPr>
        </p:nvSpPr>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7E756954-4F12-4452-B18E-D091E36B9C25}" type="slidenum">
              <a:rPr lang="zh-CN" altLang="en-US">
                <a:solidFill>
                  <a:srgbClr val="636363"/>
                </a:solidFill>
              </a:rPr>
              <a:pPr eaLnBrk="1" hangingPunct="1"/>
              <a:t>35</a:t>
            </a:fld>
            <a:endParaRPr lang="en-US" altLang="zh-CN">
              <a:solidFill>
                <a:srgbClr val="636363"/>
              </a:solidFill>
            </a:endParaRPr>
          </a:p>
        </p:txBody>
      </p:sp>
      <p:sp>
        <p:nvSpPr>
          <p:cNvPr id="48132" name="Rectangle 2">
            <a:extLst>
              <a:ext uri="{FF2B5EF4-FFF2-40B4-BE49-F238E27FC236}">
                <a16:creationId xmlns:a16="http://schemas.microsoft.com/office/drawing/2014/main" id="{BB4A3BBE-232E-421D-A695-C2DD0F511EBC}"/>
              </a:ext>
            </a:extLst>
          </p:cNvPr>
          <p:cNvSpPr>
            <a:spLocks noGrp="1" noRot="1" noChangeArrowheads="1"/>
          </p:cNvSpPr>
          <p:nvPr>
            <p:ph type="title" idx="4294967295"/>
          </p:nvPr>
        </p:nvSpPr>
        <p:spPr>
          <a:xfrm>
            <a:off x="250825" y="115888"/>
            <a:ext cx="8540750" cy="720725"/>
          </a:xfrm>
        </p:spPr>
        <p:txBody>
          <a:bodyPr/>
          <a:lstStyle/>
          <a:p>
            <a:pPr algn="l" eaLnBrk="1" hangingPunct="1"/>
            <a:r>
              <a:rPr lang="zh-CN" altLang="en-US" sz="3200"/>
              <a:t>非税收入分成资金流程</a:t>
            </a:r>
          </a:p>
        </p:txBody>
      </p:sp>
      <p:sp>
        <p:nvSpPr>
          <p:cNvPr id="100356" name="Rectangle 4">
            <a:extLst>
              <a:ext uri="{FF2B5EF4-FFF2-40B4-BE49-F238E27FC236}">
                <a16:creationId xmlns:a16="http://schemas.microsoft.com/office/drawing/2014/main" id="{B2FF4692-38B9-4E33-AFB0-73FA32388A7E}"/>
              </a:ext>
            </a:extLst>
          </p:cNvPr>
          <p:cNvSpPr>
            <a:spLocks noChangeArrowheads="1"/>
          </p:cNvSpPr>
          <p:nvPr/>
        </p:nvSpPr>
        <p:spPr bwMode="auto">
          <a:xfrm>
            <a:off x="1258888" y="3355975"/>
            <a:ext cx="1798637" cy="457200"/>
          </a:xfrm>
          <a:prstGeom prst="rect">
            <a:avLst/>
          </a:prstGeom>
          <a:gradFill rotWithShape="1">
            <a:gsLst>
              <a:gs pos="0">
                <a:schemeClr val="accent2"/>
              </a:gs>
              <a:gs pos="50000">
                <a:srgbClr val="FFFFFF"/>
              </a:gs>
              <a:gs pos="100000">
                <a:schemeClr val="accent2"/>
              </a:gs>
            </a:gsLst>
            <a:lin ang="5400000" scaled="1"/>
          </a:gradFill>
          <a:ln w="9525">
            <a:solidFill>
              <a:srgbClr val="000000"/>
            </a:solidFill>
            <a:miter lim="800000"/>
            <a:headEnd/>
            <a:tailEnd/>
          </a:ln>
        </p:spPr>
        <p:txBody>
          <a:bodyPr/>
          <a:lstStyle/>
          <a:p>
            <a:pPr algn="ctr" eaLnBrk="0" hangingPunct="0">
              <a:defRPr/>
            </a:pPr>
            <a:r>
              <a:rPr lang="zh-CN" altLang="en-US" sz="2000" b="1" dirty="0">
                <a:solidFill>
                  <a:srgbClr val="000000"/>
                </a:solidFill>
                <a:latin typeface="Times New Roman" pitchFamily="18" charset="0"/>
                <a:ea typeface="黑体" pitchFamily="49" charset="-122"/>
              </a:rPr>
              <a:t>待分成收入</a:t>
            </a:r>
          </a:p>
        </p:txBody>
      </p:sp>
      <p:sp>
        <p:nvSpPr>
          <p:cNvPr id="100357" name="Rectangle 5">
            <a:extLst>
              <a:ext uri="{FF2B5EF4-FFF2-40B4-BE49-F238E27FC236}">
                <a16:creationId xmlns:a16="http://schemas.microsoft.com/office/drawing/2014/main" id="{57CBAE00-8068-4B9B-AF65-387BCAE4E4AC}"/>
              </a:ext>
            </a:extLst>
          </p:cNvPr>
          <p:cNvSpPr>
            <a:spLocks noChangeArrowheads="1"/>
          </p:cNvSpPr>
          <p:nvPr/>
        </p:nvSpPr>
        <p:spPr bwMode="auto">
          <a:xfrm>
            <a:off x="1296988" y="1963738"/>
            <a:ext cx="1757362" cy="431800"/>
          </a:xfrm>
          <a:prstGeom prst="rect">
            <a:avLst/>
          </a:prstGeom>
          <a:gradFill rotWithShape="1">
            <a:gsLst>
              <a:gs pos="0">
                <a:schemeClr val="folHlink"/>
              </a:gs>
              <a:gs pos="50000">
                <a:srgbClr val="FFFFFF"/>
              </a:gs>
              <a:gs pos="100000">
                <a:schemeClr val="folHlink"/>
              </a:gs>
            </a:gsLst>
            <a:lin ang="5400000" scaled="1"/>
          </a:gradFill>
          <a:ln w="9525">
            <a:solidFill>
              <a:srgbClr val="000000"/>
            </a:solidFill>
            <a:miter lim="800000"/>
            <a:headEnd/>
            <a:tailEnd/>
          </a:ln>
        </p:spPr>
        <p:txBody>
          <a:bodyPr/>
          <a:lstStyle/>
          <a:p>
            <a:pPr algn="ctr" eaLnBrk="0" hangingPunct="0">
              <a:defRPr/>
            </a:pPr>
            <a:r>
              <a:rPr lang="zh-CN" altLang="en-US" sz="2000" b="1" dirty="0">
                <a:solidFill>
                  <a:srgbClr val="000000"/>
                </a:solidFill>
                <a:latin typeface="Times New Roman" pitchFamily="18" charset="0"/>
                <a:ea typeface="黑体" pitchFamily="49" charset="-122"/>
              </a:rPr>
              <a:t>上级返还收入</a:t>
            </a:r>
          </a:p>
        </p:txBody>
      </p:sp>
      <p:sp>
        <p:nvSpPr>
          <p:cNvPr id="48135" name="Rectangle 6">
            <a:extLst>
              <a:ext uri="{FF2B5EF4-FFF2-40B4-BE49-F238E27FC236}">
                <a16:creationId xmlns:a16="http://schemas.microsoft.com/office/drawing/2014/main" id="{9734D692-DDD6-4D6D-9262-48E4D249243E}"/>
              </a:ext>
            </a:extLst>
          </p:cNvPr>
          <p:cNvSpPr>
            <a:spLocks noChangeArrowheads="1"/>
          </p:cNvSpPr>
          <p:nvPr/>
        </p:nvSpPr>
        <p:spPr bwMode="auto">
          <a:xfrm>
            <a:off x="1296988" y="4954588"/>
            <a:ext cx="1800225" cy="433387"/>
          </a:xfrm>
          <a:prstGeom prst="rect">
            <a:avLst/>
          </a:prstGeom>
          <a:gradFill rotWithShape="1">
            <a:gsLst>
              <a:gs pos="0">
                <a:srgbClr val="FF99FF"/>
              </a:gs>
              <a:gs pos="50000">
                <a:srgbClr val="FFFFFF"/>
              </a:gs>
              <a:gs pos="100000">
                <a:srgbClr val="FF99FF"/>
              </a:gs>
            </a:gsLst>
            <a:lin ang="5400000" scaled="1"/>
          </a:gradFill>
          <a:ln w="9525">
            <a:solidFill>
              <a:srgbClr val="000000"/>
            </a:solidFill>
            <a:miter lim="800000"/>
            <a:headEnd/>
            <a:tailEnd/>
          </a:ln>
        </p:spPr>
        <p:txBody>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lgn="ctr">
              <a:spcBef>
                <a:spcPct val="0"/>
              </a:spcBef>
              <a:buClrTx/>
              <a:buSzTx/>
              <a:buFontTx/>
              <a:buNone/>
            </a:pPr>
            <a:r>
              <a:rPr lang="zh-CN" altLang="en-US" sz="2000" b="1">
                <a:solidFill>
                  <a:srgbClr val="000000"/>
                </a:solidFill>
                <a:latin typeface="Times New Roman" panose="02020603050405020304" pitchFamily="18" charset="0"/>
              </a:rPr>
              <a:t>下级上解收入</a:t>
            </a:r>
          </a:p>
        </p:txBody>
      </p:sp>
      <p:sp>
        <p:nvSpPr>
          <p:cNvPr id="100359" name="Rectangle 7">
            <a:extLst>
              <a:ext uri="{FF2B5EF4-FFF2-40B4-BE49-F238E27FC236}">
                <a16:creationId xmlns:a16="http://schemas.microsoft.com/office/drawing/2014/main" id="{BBF00A4D-209A-4677-8753-000B12F56217}"/>
              </a:ext>
            </a:extLst>
          </p:cNvPr>
          <p:cNvSpPr>
            <a:spLocks noChangeArrowheads="1"/>
          </p:cNvSpPr>
          <p:nvPr/>
        </p:nvSpPr>
        <p:spPr bwMode="auto">
          <a:xfrm>
            <a:off x="3973513" y="3349625"/>
            <a:ext cx="935037" cy="511175"/>
          </a:xfrm>
          <a:prstGeom prst="rect">
            <a:avLst/>
          </a:prstGeom>
          <a:gradFill rotWithShape="1">
            <a:gsLst>
              <a:gs pos="0">
                <a:schemeClr val="accent2"/>
              </a:gs>
              <a:gs pos="50000">
                <a:srgbClr val="FFFFFF"/>
              </a:gs>
              <a:gs pos="100000">
                <a:schemeClr val="accent2"/>
              </a:gs>
            </a:gsLst>
            <a:lin ang="5400000" scaled="1"/>
          </a:gradFill>
          <a:ln w="9525" algn="ctr">
            <a:solidFill>
              <a:srgbClr val="000000"/>
            </a:solidFill>
            <a:miter lim="800000"/>
            <a:headEnd/>
            <a:tailEnd/>
          </a:ln>
          <a:effectLst/>
        </p:spPr>
        <p:txBody>
          <a:bodyPr/>
          <a:lstStyle/>
          <a:p>
            <a:pPr algn="ctr" eaLnBrk="0" hangingPunct="0">
              <a:defRPr/>
            </a:pPr>
            <a:r>
              <a:rPr lang="zh-CN" altLang="en-US" sz="2000" b="1" dirty="0">
                <a:solidFill>
                  <a:srgbClr val="000000"/>
                </a:solidFill>
                <a:latin typeface="Times New Roman" pitchFamily="18" charset="0"/>
                <a:ea typeface="黑体" pitchFamily="49" charset="-122"/>
              </a:rPr>
              <a:t>分 成</a:t>
            </a:r>
          </a:p>
        </p:txBody>
      </p:sp>
      <p:sp>
        <p:nvSpPr>
          <p:cNvPr id="48137" name="Line 8">
            <a:extLst>
              <a:ext uri="{FF2B5EF4-FFF2-40B4-BE49-F238E27FC236}">
                <a16:creationId xmlns:a16="http://schemas.microsoft.com/office/drawing/2014/main" id="{9D5ADC61-7EC0-4DD8-92B8-9E4399726D0E}"/>
              </a:ext>
            </a:extLst>
          </p:cNvPr>
          <p:cNvSpPr>
            <a:spLocks noChangeShapeType="1"/>
          </p:cNvSpPr>
          <p:nvPr/>
        </p:nvSpPr>
        <p:spPr bwMode="auto">
          <a:xfrm>
            <a:off x="3057525" y="3627438"/>
            <a:ext cx="915988"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8138" name="Rectangle 9">
            <a:extLst>
              <a:ext uri="{FF2B5EF4-FFF2-40B4-BE49-F238E27FC236}">
                <a16:creationId xmlns:a16="http://schemas.microsoft.com/office/drawing/2014/main" id="{2F594BAD-66A2-482F-B3F3-E310F37E8D95}"/>
              </a:ext>
            </a:extLst>
          </p:cNvPr>
          <p:cNvSpPr>
            <a:spLocks noChangeArrowheads="1"/>
          </p:cNvSpPr>
          <p:nvPr/>
        </p:nvSpPr>
        <p:spPr bwMode="auto">
          <a:xfrm>
            <a:off x="3490913" y="4954588"/>
            <a:ext cx="1873250" cy="433387"/>
          </a:xfrm>
          <a:prstGeom prst="rect">
            <a:avLst/>
          </a:prstGeom>
          <a:gradFill rotWithShape="1">
            <a:gsLst>
              <a:gs pos="0">
                <a:srgbClr val="FF99FF"/>
              </a:gs>
              <a:gs pos="50000">
                <a:srgbClr val="FFFFFF"/>
              </a:gs>
              <a:gs pos="100000">
                <a:srgbClr val="FF99FF"/>
              </a:gs>
            </a:gsLst>
            <a:lin ang="5400000" scaled="1"/>
          </a:gradFill>
          <a:ln w="9525" algn="ctr">
            <a:solidFill>
              <a:srgbClr val="000000"/>
            </a:solidFill>
            <a:miter lim="800000"/>
            <a:headEnd/>
            <a:tailEnd/>
          </a:ln>
        </p:spPr>
        <p:txBody>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lgn="ctr">
              <a:spcBef>
                <a:spcPct val="0"/>
              </a:spcBef>
              <a:buClrTx/>
              <a:buSzTx/>
              <a:buFontTx/>
              <a:buNone/>
            </a:pPr>
            <a:r>
              <a:rPr lang="zh-CN" altLang="en-US" sz="2000" b="1">
                <a:solidFill>
                  <a:srgbClr val="000000"/>
                </a:solidFill>
                <a:latin typeface="Times New Roman" panose="02020603050405020304" pitchFamily="18" charset="0"/>
              </a:rPr>
              <a:t>返还下级收入</a:t>
            </a:r>
          </a:p>
        </p:txBody>
      </p:sp>
      <p:sp>
        <p:nvSpPr>
          <p:cNvPr id="100362" name="Rectangle 10">
            <a:extLst>
              <a:ext uri="{FF2B5EF4-FFF2-40B4-BE49-F238E27FC236}">
                <a16:creationId xmlns:a16="http://schemas.microsoft.com/office/drawing/2014/main" id="{56077F70-0AA3-47E6-9FCD-D2322271D2C4}"/>
              </a:ext>
            </a:extLst>
          </p:cNvPr>
          <p:cNvSpPr>
            <a:spLocks noChangeArrowheads="1"/>
          </p:cNvSpPr>
          <p:nvPr/>
        </p:nvSpPr>
        <p:spPr bwMode="auto">
          <a:xfrm>
            <a:off x="5526088" y="3381375"/>
            <a:ext cx="1655762" cy="431800"/>
          </a:xfrm>
          <a:prstGeom prst="rect">
            <a:avLst/>
          </a:prstGeom>
          <a:gradFill rotWithShape="1">
            <a:gsLst>
              <a:gs pos="0">
                <a:schemeClr val="accent2"/>
              </a:gs>
              <a:gs pos="50000">
                <a:srgbClr val="FFFFFF"/>
              </a:gs>
              <a:gs pos="100000">
                <a:schemeClr val="accent2"/>
              </a:gs>
            </a:gsLst>
            <a:lin ang="5400000" scaled="1"/>
          </a:gradFill>
          <a:ln w="9525" algn="ctr">
            <a:solidFill>
              <a:srgbClr val="000000"/>
            </a:solidFill>
            <a:miter lim="800000"/>
            <a:headEnd/>
            <a:tailEnd/>
          </a:ln>
          <a:effectLst/>
        </p:spPr>
        <p:txBody>
          <a:bodyPr/>
          <a:lstStyle/>
          <a:p>
            <a:pPr algn="ctr" eaLnBrk="0" hangingPunct="0">
              <a:defRPr/>
            </a:pPr>
            <a:r>
              <a:rPr lang="zh-CN" altLang="en-US" sz="2000" b="1" dirty="0">
                <a:solidFill>
                  <a:srgbClr val="000000"/>
                </a:solidFill>
                <a:latin typeface="Times New Roman" pitchFamily="18" charset="0"/>
                <a:ea typeface="黑体" pitchFamily="49" charset="-122"/>
              </a:rPr>
              <a:t>非税收入</a:t>
            </a:r>
          </a:p>
        </p:txBody>
      </p:sp>
      <p:sp>
        <p:nvSpPr>
          <p:cNvPr id="100363" name="Rectangle 11">
            <a:extLst>
              <a:ext uri="{FF2B5EF4-FFF2-40B4-BE49-F238E27FC236}">
                <a16:creationId xmlns:a16="http://schemas.microsoft.com/office/drawing/2014/main" id="{AF9730C3-A2F5-4772-9718-A81DDE22FB44}"/>
              </a:ext>
            </a:extLst>
          </p:cNvPr>
          <p:cNvSpPr>
            <a:spLocks noChangeArrowheads="1"/>
          </p:cNvSpPr>
          <p:nvPr/>
        </p:nvSpPr>
        <p:spPr bwMode="auto">
          <a:xfrm>
            <a:off x="3492500" y="1989138"/>
            <a:ext cx="1873250" cy="438150"/>
          </a:xfrm>
          <a:prstGeom prst="rect">
            <a:avLst/>
          </a:prstGeom>
          <a:gradFill rotWithShape="1">
            <a:gsLst>
              <a:gs pos="0">
                <a:schemeClr val="folHlink"/>
              </a:gs>
              <a:gs pos="50000">
                <a:srgbClr val="FFFFFF"/>
              </a:gs>
              <a:gs pos="100000">
                <a:schemeClr val="folHlink"/>
              </a:gs>
            </a:gsLst>
            <a:lin ang="5400000" scaled="1"/>
          </a:gradFill>
          <a:ln w="9525" algn="ctr">
            <a:solidFill>
              <a:srgbClr val="000000"/>
            </a:solidFill>
            <a:miter lim="800000"/>
            <a:headEnd/>
            <a:tailEnd/>
          </a:ln>
          <a:effectLst/>
        </p:spPr>
        <p:txBody>
          <a:bodyPr/>
          <a:lstStyle/>
          <a:p>
            <a:pPr algn="ctr" eaLnBrk="0" hangingPunct="0">
              <a:defRPr/>
            </a:pPr>
            <a:r>
              <a:rPr lang="zh-CN" altLang="en-US" sz="2000" b="1" dirty="0">
                <a:solidFill>
                  <a:srgbClr val="000000"/>
                </a:solidFill>
                <a:latin typeface="Times New Roman" pitchFamily="18" charset="0"/>
                <a:ea typeface="黑体" pitchFamily="49" charset="-122"/>
              </a:rPr>
              <a:t>上解上级收入</a:t>
            </a:r>
          </a:p>
        </p:txBody>
      </p:sp>
      <p:sp>
        <p:nvSpPr>
          <p:cNvPr id="48141" name="Line 12">
            <a:extLst>
              <a:ext uri="{FF2B5EF4-FFF2-40B4-BE49-F238E27FC236}">
                <a16:creationId xmlns:a16="http://schemas.microsoft.com/office/drawing/2014/main" id="{B6A57B1B-B97E-4D26-8CA0-2901CFD57D3F}"/>
              </a:ext>
            </a:extLst>
          </p:cNvPr>
          <p:cNvSpPr>
            <a:spLocks noChangeShapeType="1"/>
          </p:cNvSpPr>
          <p:nvPr/>
        </p:nvSpPr>
        <p:spPr bwMode="auto">
          <a:xfrm>
            <a:off x="2205038" y="1606550"/>
            <a:ext cx="410368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8142" name="Line 13">
            <a:extLst>
              <a:ext uri="{FF2B5EF4-FFF2-40B4-BE49-F238E27FC236}">
                <a16:creationId xmlns:a16="http://schemas.microsoft.com/office/drawing/2014/main" id="{6F19655A-BC14-44A2-B380-D9795BCCE876}"/>
              </a:ext>
            </a:extLst>
          </p:cNvPr>
          <p:cNvSpPr>
            <a:spLocks noChangeShapeType="1"/>
          </p:cNvSpPr>
          <p:nvPr/>
        </p:nvSpPr>
        <p:spPr bwMode="auto">
          <a:xfrm>
            <a:off x="6296025" y="1598613"/>
            <a:ext cx="4763" cy="1782762"/>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8143" name="Line 14">
            <a:extLst>
              <a:ext uri="{FF2B5EF4-FFF2-40B4-BE49-F238E27FC236}">
                <a16:creationId xmlns:a16="http://schemas.microsoft.com/office/drawing/2014/main" id="{C77F4C76-0949-4945-9907-4B4DC7D95FEE}"/>
              </a:ext>
            </a:extLst>
          </p:cNvPr>
          <p:cNvSpPr>
            <a:spLocks noChangeShapeType="1"/>
          </p:cNvSpPr>
          <p:nvPr/>
        </p:nvSpPr>
        <p:spPr bwMode="auto">
          <a:xfrm>
            <a:off x="2197100" y="5915025"/>
            <a:ext cx="410368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8144" name="Line 15">
            <a:extLst>
              <a:ext uri="{FF2B5EF4-FFF2-40B4-BE49-F238E27FC236}">
                <a16:creationId xmlns:a16="http://schemas.microsoft.com/office/drawing/2014/main" id="{A057C18E-97C9-48C5-BBBE-98E599644017}"/>
              </a:ext>
            </a:extLst>
          </p:cNvPr>
          <p:cNvSpPr>
            <a:spLocks noChangeShapeType="1"/>
          </p:cNvSpPr>
          <p:nvPr/>
        </p:nvSpPr>
        <p:spPr bwMode="auto">
          <a:xfrm flipV="1">
            <a:off x="6296025" y="3790950"/>
            <a:ext cx="0" cy="2124075"/>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8145" name="Line 16">
            <a:extLst>
              <a:ext uri="{FF2B5EF4-FFF2-40B4-BE49-F238E27FC236}">
                <a16:creationId xmlns:a16="http://schemas.microsoft.com/office/drawing/2014/main" id="{A76E449C-263B-4E89-B71E-01FD8937E49D}"/>
              </a:ext>
            </a:extLst>
          </p:cNvPr>
          <p:cNvSpPr>
            <a:spLocks noChangeShapeType="1"/>
          </p:cNvSpPr>
          <p:nvPr/>
        </p:nvSpPr>
        <p:spPr bwMode="auto">
          <a:xfrm flipV="1">
            <a:off x="4427538" y="2427288"/>
            <a:ext cx="0" cy="954087"/>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8146" name="Line 17">
            <a:extLst>
              <a:ext uri="{FF2B5EF4-FFF2-40B4-BE49-F238E27FC236}">
                <a16:creationId xmlns:a16="http://schemas.microsoft.com/office/drawing/2014/main" id="{612D5CD3-E650-4E47-BB9D-11E6F5DFEE59}"/>
              </a:ext>
            </a:extLst>
          </p:cNvPr>
          <p:cNvSpPr>
            <a:spLocks noChangeShapeType="1"/>
          </p:cNvSpPr>
          <p:nvPr/>
        </p:nvSpPr>
        <p:spPr bwMode="auto">
          <a:xfrm>
            <a:off x="4427538" y="3860800"/>
            <a:ext cx="0" cy="1089025"/>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8147" name="Line 18">
            <a:extLst>
              <a:ext uri="{FF2B5EF4-FFF2-40B4-BE49-F238E27FC236}">
                <a16:creationId xmlns:a16="http://schemas.microsoft.com/office/drawing/2014/main" id="{E895A085-07C4-4704-915A-029AD6F4538A}"/>
              </a:ext>
            </a:extLst>
          </p:cNvPr>
          <p:cNvSpPr>
            <a:spLocks noChangeShapeType="1"/>
          </p:cNvSpPr>
          <p:nvPr/>
        </p:nvSpPr>
        <p:spPr bwMode="auto">
          <a:xfrm>
            <a:off x="4932363" y="3614738"/>
            <a:ext cx="57785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8148" name="Oval 19">
            <a:extLst>
              <a:ext uri="{FF2B5EF4-FFF2-40B4-BE49-F238E27FC236}">
                <a16:creationId xmlns:a16="http://schemas.microsoft.com/office/drawing/2014/main" id="{140C7F21-30CE-4764-ABAB-381E016C2A62}"/>
              </a:ext>
            </a:extLst>
          </p:cNvPr>
          <p:cNvSpPr>
            <a:spLocks noChangeArrowheads="1"/>
          </p:cNvSpPr>
          <p:nvPr/>
        </p:nvSpPr>
        <p:spPr bwMode="auto">
          <a:xfrm>
            <a:off x="8016875" y="3124200"/>
            <a:ext cx="1117600" cy="1008063"/>
          </a:xfrm>
          <a:prstGeom prst="ellipse">
            <a:avLst/>
          </a:prstGeom>
          <a:gradFill rotWithShape="1">
            <a:gsLst>
              <a:gs pos="0">
                <a:srgbClr val="FFFFFF"/>
              </a:gs>
              <a:gs pos="100000">
                <a:schemeClr val="accent2"/>
              </a:gs>
            </a:gsLst>
            <a:path path="shape">
              <a:fillToRect l="50000" t="50000" r="50000" b="50000"/>
            </a:path>
          </a:gradFill>
          <a:ln w="9525" algn="ctr">
            <a:solidFill>
              <a:srgbClr val="000000"/>
            </a:solidFill>
            <a:round/>
            <a:headEnd/>
            <a:tailEnd/>
          </a:ln>
        </p:spPr>
        <p:txBody>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lgn="ctr">
              <a:spcBef>
                <a:spcPct val="0"/>
              </a:spcBef>
              <a:buClrTx/>
              <a:buSzTx/>
              <a:buFontTx/>
              <a:buNone/>
            </a:pPr>
            <a:endParaRPr lang="en-US" altLang="zh-CN" sz="1000" b="1">
              <a:solidFill>
                <a:srgbClr val="0000CC"/>
              </a:solidFill>
              <a:latin typeface="Times New Roman" panose="02020603050405020304" pitchFamily="18" charset="0"/>
            </a:endParaRPr>
          </a:p>
          <a:p>
            <a:pPr algn="ctr">
              <a:spcBef>
                <a:spcPct val="0"/>
              </a:spcBef>
              <a:buClrTx/>
              <a:buSzTx/>
              <a:buFontTx/>
              <a:buNone/>
            </a:pPr>
            <a:r>
              <a:rPr lang="zh-CN" altLang="en-US" sz="2000" b="1">
                <a:solidFill>
                  <a:srgbClr val="000000"/>
                </a:solidFill>
                <a:latin typeface="Times New Roman" panose="02020603050405020304" pitchFamily="18" charset="0"/>
              </a:rPr>
              <a:t>国库</a:t>
            </a:r>
          </a:p>
        </p:txBody>
      </p:sp>
      <p:sp>
        <p:nvSpPr>
          <p:cNvPr id="48149" name="Line 23">
            <a:extLst>
              <a:ext uri="{FF2B5EF4-FFF2-40B4-BE49-F238E27FC236}">
                <a16:creationId xmlns:a16="http://schemas.microsoft.com/office/drawing/2014/main" id="{1049FBC6-57F0-4078-A5F6-5EA25C99FF76}"/>
              </a:ext>
            </a:extLst>
          </p:cNvPr>
          <p:cNvSpPr>
            <a:spLocks noChangeShapeType="1"/>
          </p:cNvSpPr>
          <p:nvPr/>
        </p:nvSpPr>
        <p:spPr bwMode="auto">
          <a:xfrm>
            <a:off x="2212975" y="1606550"/>
            <a:ext cx="0" cy="35083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8150" name="Line 24">
            <a:extLst>
              <a:ext uri="{FF2B5EF4-FFF2-40B4-BE49-F238E27FC236}">
                <a16:creationId xmlns:a16="http://schemas.microsoft.com/office/drawing/2014/main" id="{B02AB880-C5B1-4D38-A660-5DB99C728ABA}"/>
              </a:ext>
            </a:extLst>
          </p:cNvPr>
          <p:cNvSpPr>
            <a:spLocks noChangeShapeType="1"/>
          </p:cNvSpPr>
          <p:nvPr/>
        </p:nvSpPr>
        <p:spPr bwMode="auto">
          <a:xfrm flipV="1">
            <a:off x="2197100" y="5387975"/>
            <a:ext cx="0" cy="5270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0377" name="Rectangle 25">
            <a:extLst>
              <a:ext uri="{FF2B5EF4-FFF2-40B4-BE49-F238E27FC236}">
                <a16:creationId xmlns:a16="http://schemas.microsoft.com/office/drawing/2014/main" id="{55047CAF-D381-4562-AB35-F1E3D7939020}"/>
              </a:ext>
            </a:extLst>
          </p:cNvPr>
          <p:cNvSpPr>
            <a:spLocks noChangeArrowheads="1"/>
          </p:cNvSpPr>
          <p:nvPr/>
        </p:nvSpPr>
        <p:spPr bwMode="auto">
          <a:xfrm>
            <a:off x="479425" y="2816225"/>
            <a:ext cx="554038" cy="1681163"/>
          </a:xfrm>
          <a:prstGeom prst="rect">
            <a:avLst/>
          </a:prstGeom>
          <a:gradFill rotWithShape="1">
            <a:gsLst>
              <a:gs pos="0">
                <a:schemeClr val="accent2"/>
              </a:gs>
              <a:gs pos="50000">
                <a:srgbClr val="FFFFFF"/>
              </a:gs>
              <a:gs pos="100000">
                <a:schemeClr val="accent2"/>
              </a:gs>
            </a:gsLst>
            <a:lin ang="0" scaled="1"/>
          </a:gradFill>
          <a:ln w="9525">
            <a:solidFill>
              <a:srgbClr val="000000"/>
            </a:solidFill>
            <a:miter lim="800000"/>
            <a:headEnd/>
            <a:tailEnd/>
          </a:ln>
        </p:spPr>
        <p:txBody>
          <a:bodyPr/>
          <a:lstStyle/>
          <a:p>
            <a:pPr algn="ctr">
              <a:defRPr/>
            </a:pPr>
            <a:r>
              <a:rPr lang="zh-CN" altLang="en-US" sz="2000" b="1" dirty="0">
                <a:solidFill>
                  <a:srgbClr val="000000"/>
                </a:solidFill>
                <a:latin typeface="Times New Roman" pitchFamily="18" charset="0"/>
                <a:ea typeface="黑体" pitchFamily="49" charset="-122"/>
              </a:rPr>
              <a:t>本级汇缴户</a:t>
            </a:r>
          </a:p>
        </p:txBody>
      </p:sp>
      <p:sp>
        <p:nvSpPr>
          <p:cNvPr id="48152" name="Rectangle 26">
            <a:extLst>
              <a:ext uri="{FF2B5EF4-FFF2-40B4-BE49-F238E27FC236}">
                <a16:creationId xmlns:a16="http://schemas.microsoft.com/office/drawing/2014/main" id="{6CAE3EAD-E68C-4767-A6D2-8C9EEB2A4D71}"/>
              </a:ext>
            </a:extLst>
          </p:cNvPr>
          <p:cNvSpPr>
            <a:spLocks noChangeArrowheads="1"/>
          </p:cNvSpPr>
          <p:nvPr/>
        </p:nvSpPr>
        <p:spPr bwMode="auto">
          <a:xfrm>
            <a:off x="503238" y="4672013"/>
            <a:ext cx="525462" cy="1655762"/>
          </a:xfrm>
          <a:prstGeom prst="rect">
            <a:avLst/>
          </a:prstGeom>
          <a:gradFill rotWithShape="1">
            <a:gsLst>
              <a:gs pos="0">
                <a:srgbClr val="FF99FF"/>
              </a:gs>
              <a:gs pos="50000">
                <a:srgbClr val="FFFFFF"/>
              </a:gs>
              <a:gs pos="100000">
                <a:srgbClr val="FF99FF"/>
              </a:gs>
            </a:gsLst>
            <a:lin ang="0" scaled="1"/>
          </a:gradFill>
          <a:ln w="9525" algn="ctr">
            <a:solidFill>
              <a:srgbClr val="000000"/>
            </a:solidFill>
            <a:miter lim="800000"/>
            <a:headEnd/>
            <a:tailEnd/>
          </a:ln>
        </p:spPr>
        <p:txBody>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lgn="ctr" eaLnBrk="1" hangingPunct="1">
              <a:spcBef>
                <a:spcPct val="0"/>
              </a:spcBef>
              <a:buClrTx/>
              <a:buSzTx/>
              <a:buFontTx/>
              <a:buNone/>
            </a:pPr>
            <a:r>
              <a:rPr lang="zh-CN" altLang="en-US" sz="2000" b="1">
                <a:solidFill>
                  <a:srgbClr val="000000"/>
                </a:solidFill>
                <a:latin typeface="Times New Roman" panose="02020603050405020304" pitchFamily="18" charset="0"/>
              </a:rPr>
              <a:t>下级汇缴户</a:t>
            </a:r>
          </a:p>
        </p:txBody>
      </p:sp>
      <p:sp>
        <p:nvSpPr>
          <p:cNvPr id="100379" name="Rectangle 27">
            <a:extLst>
              <a:ext uri="{FF2B5EF4-FFF2-40B4-BE49-F238E27FC236}">
                <a16:creationId xmlns:a16="http://schemas.microsoft.com/office/drawing/2014/main" id="{17CFCABD-5F87-4A36-A885-8355C921EC37}"/>
              </a:ext>
            </a:extLst>
          </p:cNvPr>
          <p:cNvSpPr>
            <a:spLocks noChangeArrowheads="1"/>
          </p:cNvSpPr>
          <p:nvPr/>
        </p:nvSpPr>
        <p:spPr bwMode="auto">
          <a:xfrm>
            <a:off x="500063" y="1071563"/>
            <a:ext cx="528637" cy="1570037"/>
          </a:xfrm>
          <a:prstGeom prst="rect">
            <a:avLst/>
          </a:prstGeom>
          <a:gradFill rotWithShape="1">
            <a:gsLst>
              <a:gs pos="0">
                <a:schemeClr val="folHlink"/>
              </a:gs>
              <a:gs pos="50000">
                <a:srgbClr val="FFFFFF"/>
              </a:gs>
              <a:gs pos="100000">
                <a:schemeClr val="folHlink"/>
              </a:gs>
            </a:gsLst>
            <a:lin ang="0" scaled="1"/>
          </a:gradFill>
          <a:ln w="9525">
            <a:solidFill>
              <a:srgbClr val="000000"/>
            </a:solidFill>
            <a:miter lim="800000"/>
            <a:headEnd/>
            <a:tailEnd/>
          </a:ln>
        </p:spPr>
        <p:txBody>
          <a:bodyPr/>
          <a:lstStyle/>
          <a:p>
            <a:pPr algn="ctr">
              <a:defRPr/>
            </a:pPr>
            <a:r>
              <a:rPr lang="zh-CN" altLang="en-US" sz="2000" b="1" dirty="0">
                <a:solidFill>
                  <a:srgbClr val="000000"/>
                </a:solidFill>
                <a:latin typeface="Times New Roman" pitchFamily="18" charset="0"/>
                <a:ea typeface="黑体" pitchFamily="49" charset="-122"/>
              </a:rPr>
              <a:t>上级汇缴户</a:t>
            </a:r>
            <a:endParaRPr lang="zh-CN" altLang="en-US" b="1" dirty="0">
              <a:solidFill>
                <a:srgbClr val="000000"/>
              </a:solidFill>
              <a:latin typeface="Tahoma" pitchFamily="34" charset="0"/>
              <a:ea typeface="黑体" pitchFamily="49" charset="-122"/>
            </a:endParaRPr>
          </a:p>
        </p:txBody>
      </p:sp>
      <p:sp>
        <p:nvSpPr>
          <p:cNvPr id="48154" name="Line 18">
            <a:extLst>
              <a:ext uri="{FF2B5EF4-FFF2-40B4-BE49-F238E27FC236}">
                <a16:creationId xmlns:a16="http://schemas.microsoft.com/office/drawing/2014/main" id="{E896BBD3-8B89-43EC-8AEB-0756CF9D021E}"/>
              </a:ext>
            </a:extLst>
          </p:cNvPr>
          <p:cNvSpPr>
            <a:spLocks noChangeShapeType="1"/>
          </p:cNvSpPr>
          <p:nvPr/>
        </p:nvSpPr>
        <p:spPr bwMode="auto">
          <a:xfrm>
            <a:off x="7286625" y="3614738"/>
            <a:ext cx="57785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日期占位符 1">
            <a:extLst>
              <a:ext uri="{FF2B5EF4-FFF2-40B4-BE49-F238E27FC236}">
                <a16:creationId xmlns:a16="http://schemas.microsoft.com/office/drawing/2014/main" id="{9E214B72-30F4-4D43-8BC9-0FF2165AF03C}"/>
              </a:ext>
            </a:extLst>
          </p:cNvPr>
          <p:cNvSpPr>
            <a:spLocks noGrp="1"/>
          </p:cNvSpPr>
          <p:nvPr>
            <p:ph type="dt" sz="quarter" idx="10"/>
          </p:nvPr>
        </p:nvSpPr>
        <p:spPr/>
        <p:txBody>
          <a:bodyPr/>
          <a:lstStyle/>
          <a:p>
            <a:pPr>
              <a:defRPr/>
            </a:pPr>
            <a:fld id="{7CED9A50-4065-4F78-A4DE-A9C19B2101FD}" type="datetime3">
              <a:rPr lang="zh-CN" altLang="en-US"/>
              <a:pPr>
                <a:defRPr/>
              </a:pPr>
              <a:t>2018年12月13日星期四</a:t>
            </a:fld>
            <a:endParaRPr lang="en-US" altLang="zh-CN"/>
          </a:p>
        </p:txBody>
      </p:sp>
      <p:sp>
        <p:nvSpPr>
          <p:cNvPr id="12" name="灯片编号占位符 3">
            <a:extLst>
              <a:ext uri="{FF2B5EF4-FFF2-40B4-BE49-F238E27FC236}">
                <a16:creationId xmlns:a16="http://schemas.microsoft.com/office/drawing/2014/main" id="{EA58E94A-4999-4335-A3DD-DC3E93B410DB}"/>
              </a:ext>
            </a:extLst>
          </p:cNvPr>
          <p:cNvSpPr>
            <a:spLocks noGrp="1"/>
          </p:cNvSpPr>
          <p:nvPr>
            <p:ph type="sldNum" sz="quarter" idx="11"/>
          </p:nvPr>
        </p:nvSpPr>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96559B4A-9FD4-4AE5-A5AD-352DE7C21D9B}" type="slidenum">
              <a:rPr lang="zh-CN" altLang="en-US">
                <a:solidFill>
                  <a:srgbClr val="636363"/>
                </a:solidFill>
              </a:rPr>
              <a:pPr eaLnBrk="1" hangingPunct="1"/>
              <a:t>36</a:t>
            </a:fld>
            <a:endParaRPr lang="en-US" altLang="zh-CN">
              <a:solidFill>
                <a:srgbClr val="636363"/>
              </a:solidFill>
            </a:endParaRPr>
          </a:p>
        </p:txBody>
      </p:sp>
      <p:sp>
        <p:nvSpPr>
          <p:cNvPr id="101378" name="Rectangle 2">
            <a:extLst>
              <a:ext uri="{FF2B5EF4-FFF2-40B4-BE49-F238E27FC236}">
                <a16:creationId xmlns:a16="http://schemas.microsoft.com/office/drawing/2014/main" id="{9879D94E-122B-4204-BE01-574507597A74}"/>
              </a:ext>
            </a:extLst>
          </p:cNvPr>
          <p:cNvSpPr>
            <a:spLocks noGrp="1" noRot="1" noChangeArrowheads="1"/>
          </p:cNvSpPr>
          <p:nvPr>
            <p:ph type="title" idx="4294967295"/>
          </p:nvPr>
        </p:nvSpPr>
        <p:spPr>
          <a:xfrm>
            <a:off x="242888" y="188913"/>
            <a:ext cx="7793037" cy="863600"/>
          </a:xfrm>
        </p:spPr>
        <p:txBody>
          <a:bodyPr/>
          <a:lstStyle/>
          <a:p>
            <a:pPr algn="l" eaLnBrk="1" hangingPunct="1"/>
            <a:r>
              <a:rPr lang="zh-CN" altLang="en-US" sz="3200"/>
              <a:t>非税收入分成结算要求</a:t>
            </a:r>
          </a:p>
        </p:txBody>
      </p:sp>
      <p:sp>
        <p:nvSpPr>
          <p:cNvPr id="288772" name="AutoShape 4">
            <a:extLst>
              <a:ext uri="{FF2B5EF4-FFF2-40B4-BE49-F238E27FC236}">
                <a16:creationId xmlns:a16="http://schemas.microsoft.com/office/drawing/2014/main" id="{8068E8CB-F0BA-40C7-89F4-B52F0B48710D}"/>
              </a:ext>
            </a:extLst>
          </p:cNvPr>
          <p:cNvSpPr>
            <a:spLocks noGrp="1" noChangeArrowheads="1"/>
          </p:cNvSpPr>
          <p:nvPr>
            <p:ph type="body" sz="half" idx="4294967295"/>
          </p:nvPr>
        </p:nvSpPr>
        <p:spPr bwMode="gray">
          <a:xfrm>
            <a:off x="0" y="2017713"/>
            <a:ext cx="3816350" cy="4114800"/>
          </a:xfrm>
          <a:prstGeom prst="roundRect">
            <a:avLst>
              <a:gd name="adj" fmla="val 7912"/>
            </a:avLst>
          </a:prstGeom>
          <a:gradFill rotWithShape="1">
            <a:gsLst>
              <a:gs pos="0">
                <a:srgbClr val="C4C6F2"/>
              </a:gs>
              <a:gs pos="100000">
                <a:schemeClr val="accent1">
                  <a:alpha val="50000"/>
                </a:schemeClr>
              </a:gs>
            </a:gsLst>
            <a:lin ang="5400000" scaled="1"/>
          </a:gradFill>
        </p:spPr>
        <p:txBody>
          <a:bodyPr rtlCol="0">
            <a:normAutofit/>
          </a:bodyPr>
          <a:lstStyle/>
          <a:p>
            <a:pPr eaLnBrk="1" fontAlgn="auto" hangingPunct="1">
              <a:spcAft>
                <a:spcPts val="0"/>
              </a:spcAft>
              <a:buFont typeface="Wingdings 2"/>
              <a:buChar char="ß"/>
              <a:defRPr/>
            </a:pPr>
            <a:r>
              <a:rPr lang="zh-CN" altLang="en-US" sz="2400" b="1">
                <a:solidFill>
                  <a:srgbClr val="000000"/>
                </a:solidFill>
                <a:effectLst>
                  <a:outerShdw blurRad="38100" dist="38100" dir="2700000" algn="tl">
                    <a:srgbClr val="FFFFFF"/>
                  </a:outerShdw>
                </a:effectLst>
              </a:rPr>
              <a:t>严格执行上下级分成收入制度规定</a:t>
            </a:r>
          </a:p>
          <a:p>
            <a:pPr eaLnBrk="1" fontAlgn="auto" hangingPunct="1">
              <a:spcAft>
                <a:spcPts val="0"/>
              </a:spcAft>
              <a:buFont typeface="Wingdings" pitchFamily="2" charset="2"/>
              <a:buNone/>
              <a:defRPr/>
            </a:pPr>
            <a:r>
              <a:rPr lang="zh-CN" altLang="en-US" sz="2400" b="1">
                <a:solidFill>
                  <a:srgbClr val="000000"/>
                </a:solidFill>
                <a:effectLst>
                  <a:outerShdw blurRad="38100" dist="38100" dir="2700000" algn="tl">
                    <a:srgbClr val="FFFFFF"/>
                  </a:outerShdw>
                </a:effectLst>
              </a:rPr>
              <a:t>  </a:t>
            </a:r>
          </a:p>
        </p:txBody>
      </p:sp>
      <p:sp>
        <p:nvSpPr>
          <p:cNvPr id="2" name="AutoShape 4">
            <a:extLst>
              <a:ext uri="{FF2B5EF4-FFF2-40B4-BE49-F238E27FC236}">
                <a16:creationId xmlns:a16="http://schemas.microsoft.com/office/drawing/2014/main" id="{C4364A15-C7F6-43ED-9F49-74E48884848C}"/>
              </a:ext>
            </a:extLst>
          </p:cNvPr>
          <p:cNvSpPr>
            <a:spLocks noGrp="1" noChangeArrowheads="1"/>
          </p:cNvSpPr>
          <p:nvPr>
            <p:ph type="body" sz="half" idx="4294967295"/>
          </p:nvPr>
        </p:nvSpPr>
        <p:spPr bwMode="gray">
          <a:xfrm>
            <a:off x="4949825" y="1916113"/>
            <a:ext cx="4194175" cy="4194175"/>
          </a:xfrm>
          <a:prstGeom prst="roundRect">
            <a:avLst>
              <a:gd name="adj" fmla="val 7912"/>
            </a:avLst>
          </a:prstGeom>
          <a:gradFill rotWithShape="1">
            <a:gsLst>
              <a:gs pos="0">
                <a:srgbClr val="C4C6F2"/>
              </a:gs>
              <a:gs pos="100000">
                <a:schemeClr val="accent1">
                  <a:alpha val="50000"/>
                </a:schemeClr>
              </a:gs>
            </a:gsLst>
            <a:lin ang="5400000" scaled="1"/>
          </a:gradFill>
        </p:spPr>
        <p:txBody>
          <a:bodyPr rtlCol="0">
            <a:normAutofit/>
          </a:bodyPr>
          <a:lstStyle/>
          <a:p>
            <a:pPr eaLnBrk="1" fontAlgn="auto" hangingPunct="1">
              <a:spcAft>
                <a:spcPts val="0"/>
              </a:spcAft>
              <a:buFont typeface="Wingdings 2"/>
              <a:buChar char="ß"/>
              <a:defRPr/>
            </a:pPr>
            <a:r>
              <a:rPr lang="zh-CN" altLang="en-US" sz="2400" b="1">
                <a:solidFill>
                  <a:srgbClr val="000000"/>
                </a:solidFill>
                <a:effectLst>
                  <a:outerShdw blurRad="38100" dist="38100" dir="2700000" algn="tl">
                    <a:srgbClr val="FFFFFF"/>
                  </a:outerShdw>
                </a:effectLst>
              </a:rPr>
              <a:t>规范上下级分成收入业务操作</a:t>
            </a:r>
          </a:p>
        </p:txBody>
      </p:sp>
      <p:sp>
        <p:nvSpPr>
          <p:cNvPr id="49159" name="AutoShape 8">
            <a:extLst>
              <a:ext uri="{FF2B5EF4-FFF2-40B4-BE49-F238E27FC236}">
                <a16:creationId xmlns:a16="http://schemas.microsoft.com/office/drawing/2014/main" id="{DF0A807A-2E22-4063-84FB-F09935CEDDC9}"/>
              </a:ext>
            </a:extLst>
          </p:cNvPr>
          <p:cNvSpPr>
            <a:spLocks noChangeArrowheads="1"/>
          </p:cNvSpPr>
          <p:nvPr/>
        </p:nvSpPr>
        <p:spPr bwMode="auto">
          <a:xfrm>
            <a:off x="684213" y="2997200"/>
            <a:ext cx="3455987" cy="3024188"/>
          </a:xfrm>
          <a:prstGeom prst="roundRect">
            <a:avLst>
              <a:gd name="adj" fmla="val 16667"/>
            </a:avLst>
          </a:prstGeom>
          <a:solidFill>
            <a:schemeClr val="bg1"/>
          </a:solidFill>
          <a:ln w="9525">
            <a:solidFill>
              <a:schemeClr val="tx1"/>
            </a:solidFill>
            <a:round/>
            <a:headEnd/>
            <a:tailEnd/>
          </a:ln>
        </p:spPr>
        <p:txBody>
          <a:bodyPr wrap="none" anchor="ct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spcBef>
                <a:spcPct val="0"/>
              </a:spcBef>
              <a:buClrTx/>
              <a:buSzTx/>
              <a:buFontTx/>
              <a:buNone/>
            </a:pPr>
            <a:endParaRPr lang="zh-CN" altLang="en-US" sz="1800">
              <a:latin typeface="Arial" panose="020B0604020202020204" pitchFamily="34" charset="0"/>
            </a:endParaRPr>
          </a:p>
        </p:txBody>
      </p:sp>
      <p:sp>
        <p:nvSpPr>
          <p:cNvPr id="101385" name="Text Box 9">
            <a:extLst>
              <a:ext uri="{FF2B5EF4-FFF2-40B4-BE49-F238E27FC236}">
                <a16:creationId xmlns:a16="http://schemas.microsoft.com/office/drawing/2014/main" id="{2ABCF566-ADE1-44FC-8813-BB8D49D65CC1}"/>
              </a:ext>
            </a:extLst>
          </p:cNvPr>
          <p:cNvSpPr txBox="1">
            <a:spLocks noChangeArrowheads="1"/>
          </p:cNvSpPr>
          <p:nvPr/>
        </p:nvSpPr>
        <p:spPr bwMode="auto">
          <a:xfrm>
            <a:off x="928688" y="3217863"/>
            <a:ext cx="3024187" cy="215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lnSpc>
                <a:spcPct val="150000"/>
              </a:lnSpc>
              <a:spcBef>
                <a:spcPct val="50000"/>
              </a:spcBef>
              <a:buClrTx/>
              <a:buSzTx/>
              <a:buFontTx/>
              <a:buNone/>
            </a:pPr>
            <a:r>
              <a:rPr lang="zh-CN" altLang="en-US" sz="1800" b="1">
                <a:solidFill>
                  <a:srgbClr val="000000"/>
                </a:solidFill>
                <a:latin typeface="Arial" panose="020B0604020202020204" pitchFamily="34" charset="0"/>
              </a:rPr>
              <a:t>根据</a:t>
            </a:r>
            <a:r>
              <a:rPr lang="en-US" altLang="zh-CN" sz="1800" b="1">
                <a:solidFill>
                  <a:srgbClr val="000000"/>
                </a:solidFill>
                <a:latin typeface="Arial" panose="020B0604020202020204" pitchFamily="34" charset="0"/>
              </a:rPr>
              <a:t>《</a:t>
            </a:r>
            <a:r>
              <a:rPr lang="zh-CN" altLang="en-US" sz="1800" b="1">
                <a:solidFill>
                  <a:srgbClr val="000000"/>
                </a:solidFill>
                <a:latin typeface="Arial" panose="020B0604020202020204" pitchFamily="34" charset="0"/>
              </a:rPr>
              <a:t>条例</a:t>
            </a:r>
            <a:r>
              <a:rPr lang="en-US" altLang="zh-CN" sz="1800" b="1">
                <a:solidFill>
                  <a:srgbClr val="000000"/>
                </a:solidFill>
                <a:latin typeface="Arial" panose="020B0604020202020204" pitchFamily="34" charset="0"/>
              </a:rPr>
              <a:t>》</a:t>
            </a:r>
            <a:r>
              <a:rPr lang="zh-CN" altLang="en-US" sz="1800" b="1">
                <a:solidFill>
                  <a:srgbClr val="000000"/>
                </a:solidFill>
                <a:latin typeface="Arial" panose="020B0604020202020204" pitchFamily="34" charset="0"/>
              </a:rPr>
              <a:t>明确规定，上下级分成收入实行就地解缴、分级划解、及时结算的原则，定期划解、结算，不得拖延、滞压、隐瞒、截留。</a:t>
            </a:r>
          </a:p>
        </p:txBody>
      </p:sp>
      <p:sp>
        <p:nvSpPr>
          <p:cNvPr id="49161" name="AutoShape 10">
            <a:extLst>
              <a:ext uri="{FF2B5EF4-FFF2-40B4-BE49-F238E27FC236}">
                <a16:creationId xmlns:a16="http://schemas.microsoft.com/office/drawing/2014/main" id="{7C537DF8-BF32-4838-BF72-370356B75D6A}"/>
              </a:ext>
            </a:extLst>
          </p:cNvPr>
          <p:cNvSpPr>
            <a:spLocks noChangeArrowheads="1"/>
          </p:cNvSpPr>
          <p:nvPr/>
        </p:nvSpPr>
        <p:spPr bwMode="auto">
          <a:xfrm>
            <a:off x="5076825" y="2924175"/>
            <a:ext cx="3455988" cy="3024188"/>
          </a:xfrm>
          <a:prstGeom prst="roundRect">
            <a:avLst>
              <a:gd name="adj" fmla="val 16667"/>
            </a:avLst>
          </a:prstGeom>
          <a:solidFill>
            <a:schemeClr val="bg1"/>
          </a:solidFill>
          <a:ln w="9525">
            <a:solidFill>
              <a:schemeClr val="tx1"/>
            </a:solidFill>
            <a:round/>
            <a:headEnd/>
            <a:tailEnd/>
          </a:ln>
        </p:spPr>
        <p:txBody>
          <a:bodyPr wrap="none" anchor="ct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spcBef>
                <a:spcPct val="0"/>
              </a:spcBef>
              <a:buClrTx/>
              <a:buSzTx/>
              <a:buFontTx/>
              <a:buNone/>
            </a:pPr>
            <a:endParaRPr lang="zh-CN" altLang="en-US" sz="1800">
              <a:latin typeface="Arial" panose="020B0604020202020204" pitchFamily="34" charset="0"/>
            </a:endParaRPr>
          </a:p>
        </p:txBody>
      </p:sp>
      <p:sp>
        <p:nvSpPr>
          <p:cNvPr id="101387" name="Text Box 11">
            <a:extLst>
              <a:ext uri="{FF2B5EF4-FFF2-40B4-BE49-F238E27FC236}">
                <a16:creationId xmlns:a16="http://schemas.microsoft.com/office/drawing/2014/main" id="{30C79DF8-6E0A-4960-B4B5-75065CC4A3B4}"/>
              </a:ext>
            </a:extLst>
          </p:cNvPr>
          <p:cNvSpPr txBox="1">
            <a:spLocks noChangeArrowheads="1"/>
          </p:cNvSpPr>
          <p:nvPr/>
        </p:nvSpPr>
        <p:spPr bwMode="auto">
          <a:xfrm>
            <a:off x="5334000" y="3935413"/>
            <a:ext cx="3024188"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spcBef>
                <a:spcPct val="50000"/>
              </a:spcBef>
              <a:buClrTx/>
              <a:buSzTx/>
              <a:buFontTx/>
              <a:buNone/>
            </a:pPr>
            <a:r>
              <a:rPr lang="zh-CN" altLang="en-US" sz="1800" b="1">
                <a:solidFill>
                  <a:srgbClr val="000000"/>
                </a:solidFill>
                <a:latin typeface="Arial" panose="020B0604020202020204" pitchFamily="34" charset="0"/>
              </a:rPr>
              <a:t>分成结算业务月清年结</a:t>
            </a:r>
          </a:p>
          <a:p>
            <a:pPr eaLnBrk="1" hangingPunct="1">
              <a:spcBef>
                <a:spcPct val="50000"/>
              </a:spcBef>
              <a:buClrTx/>
              <a:buSzTx/>
              <a:buFontTx/>
              <a:buNone/>
            </a:pPr>
            <a:r>
              <a:rPr lang="zh-CN" altLang="en-US" sz="1800" b="1">
                <a:solidFill>
                  <a:srgbClr val="000000"/>
                </a:solidFill>
                <a:latin typeface="Arial" panose="020B0604020202020204" pitchFamily="34" charset="0"/>
              </a:rPr>
              <a:t>分成结算处理及时规范</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1378"/>
                                        </p:tgtEl>
                                        <p:attrNameLst>
                                          <p:attrName>style.visibility</p:attrName>
                                        </p:attrNameLst>
                                      </p:cBhvr>
                                      <p:to>
                                        <p:strVal val="visible"/>
                                      </p:to>
                                    </p:set>
                                    <p:animEffect transition="in" filter="wipe(down)">
                                      <p:cBhvr>
                                        <p:cTn id="7" dur="500"/>
                                        <p:tgtEl>
                                          <p:spTgt spid="101378"/>
                                        </p:tgtEl>
                                      </p:cBhvr>
                                    </p:animEffect>
                                  </p:childTnLst>
                                </p:cTn>
                              </p:par>
                            </p:childTnLst>
                          </p:cTn>
                        </p:par>
                        <p:par>
                          <p:cTn id="8" fill="hold" nodeType="afterGroup">
                            <p:stCondLst>
                              <p:cond delay="500"/>
                            </p:stCondLst>
                            <p:childTnLst>
                              <p:par>
                                <p:cTn id="9" presetID="31" presetClass="entr" presetSubtype="0" fill="hold" nodeType="afterEffect">
                                  <p:stCondLst>
                                    <p:cond delay="0"/>
                                  </p:stCondLst>
                                  <p:iterate type="lt">
                                    <p:tmPct val="5000"/>
                                  </p:iterate>
                                  <p:childTnLst>
                                    <p:set>
                                      <p:cBhvr>
                                        <p:cTn id="10" dur="1" fill="hold">
                                          <p:stCondLst>
                                            <p:cond delay="0"/>
                                          </p:stCondLst>
                                        </p:cTn>
                                        <p:tgtEl>
                                          <p:spTgt spid="288772">
                                            <p:txEl>
                                              <p:pRg st="0" end="0"/>
                                            </p:txEl>
                                          </p:spTgt>
                                        </p:tgtEl>
                                        <p:attrNameLst>
                                          <p:attrName>style.visibility</p:attrName>
                                        </p:attrNameLst>
                                      </p:cBhvr>
                                      <p:to>
                                        <p:strVal val="visible"/>
                                      </p:to>
                                    </p:set>
                                    <p:anim calcmode="lin" valueType="num">
                                      <p:cBhvr>
                                        <p:cTn id="11" dur="1000" fill="hold"/>
                                        <p:tgtEl>
                                          <p:spTgt spid="288772">
                                            <p:txEl>
                                              <p:pRg st="0" end="0"/>
                                            </p:txEl>
                                          </p:spTgt>
                                        </p:tgtEl>
                                        <p:attrNameLst>
                                          <p:attrName>ppt_w</p:attrName>
                                        </p:attrNameLst>
                                      </p:cBhvr>
                                      <p:tavLst>
                                        <p:tav tm="0">
                                          <p:val>
                                            <p:fltVal val="0"/>
                                          </p:val>
                                        </p:tav>
                                        <p:tav tm="100000">
                                          <p:val>
                                            <p:strVal val="#ppt_w"/>
                                          </p:val>
                                        </p:tav>
                                      </p:tavLst>
                                    </p:anim>
                                    <p:anim calcmode="lin" valueType="num">
                                      <p:cBhvr>
                                        <p:cTn id="12" dur="1000" fill="hold"/>
                                        <p:tgtEl>
                                          <p:spTgt spid="288772">
                                            <p:txEl>
                                              <p:pRg st="0" end="0"/>
                                            </p:txEl>
                                          </p:spTgt>
                                        </p:tgtEl>
                                        <p:attrNameLst>
                                          <p:attrName>ppt_h</p:attrName>
                                        </p:attrNameLst>
                                      </p:cBhvr>
                                      <p:tavLst>
                                        <p:tav tm="0">
                                          <p:val>
                                            <p:fltVal val="0"/>
                                          </p:val>
                                        </p:tav>
                                        <p:tav tm="100000">
                                          <p:val>
                                            <p:strVal val="#ppt_h"/>
                                          </p:val>
                                        </p:tav>
                                      </p:tavLst>
                                    </p:anim>
                                    <p:anim calcmode="lin" valueType="num">
                                      <p:cBhvr>
                                        <p:cTn id="13" dur="1000" fill="hold"/>
                                        <p:tgtEl>
                                          <p:spTgt spid="288772">
                                            <p:txEl>
                                              <p:pRg st="0" end="0"/>
                                            </p:txEl>
                                          </p:spTgt>
                                        </p:tgtEl>
                                        <p:attrNameLst>
                                          <p:attrName>style.rotation</p:attrName>
                                        </p:attrNameLst>
                                      </p:cBhvr>
                                      <p:tavLst>
                                        <p:tav tm="0">
                                          <p:val>
                                            <p:fltVal val="90"/>
                                          </p:val>
                                        </p:tav>
                                        <p:tav tm="100000">
                                          <p:val>
                                            <p:fltVal val="0"/>
                                          </p:val>
                                        </p:tav>
                                      </p:tavLst>
                                    </p:anim>
                                    <p:animEffect transition="in" filter="fade">
                                      <p:cBhvr>
                                        <p:cTn id="14" dur="1000"/>
                                        <p:tgtEl>
                                          <p:spTgt spid="288772">
                                            <p:txEl>
                                              <p:pRg st="0" end="0"/>
                                            </p:txEl>
                                          </p:spTgt>
                                        </p:tgtEl>
                                      </p:cBhvr>
                                    </p:animEffect>
                                  </p:childTnLst>
                                </p:cTn>
                              </p:par>
                            </p:childTnLst>
                          </p:cTn>
                        </p:par>
                        <p:par>
                          <p:cTn id="15" fill="hold" nodeType="afterGroup">
                            <p:stCondLst>
                              <p:cond delay="2200"/>
                            </p:stCondLst>
                            <p:childTnLst>
                              <p:par>
                                <p:cTn id="16" presetID="27" presetClass="entr" presetSubtype="0" fill="hold" nodeType="afterEffect">
                                  <p:stCondLst>
                                    <p:cond delay="0"/>
                                  </p:stCondLst>
                                  <p:iterate type="lt">
                                    <p:tmPct val="50000"/>
                                  </p:iterate>
                                  <p:childTnLst>
                                    <p:set>
                                      <p:cBhvr>
                                        <p:cTn id="17" dur="1" fill="hold">
                                          <p:stCondLst>
                                            <p:cond delay="0"/>
                                          </p:stCondLst>
                                        </p:cTn>
                                        <p:tgtEl>
                                          <p:spTgt spid="101385">
                                            <p:txEl>
                                              <p:pRg st="0" end="0"/>
                                            </p:txEl>
                                          </p:spTgt>
                                        </p:tgtEl>
                                        <p:attrNameLst>
                                          <p:attrName>style.visibility</p:attrName>
                                        </p:attrNameLst>
                                      </p:cBhvr>
                                      <p:to>
                                        <p:strVal val="visible"/>
                                      </p:to>
                                    </p:set>
                                    <p:anim calcmode="discrete" valueType="clr">
                                      <p:cBhvr override="childStyle">
                                        <p:cTn id="18" dur="80"/>
                                        <p:tgtEl>
                                          <p:spTgt spid="10138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101385">
                                            <p:txEl>
                                              <p:pRg st="0" end="0"/>
                                            </p:txEl>
                                          </p:spTgt>
                                        </p:tgtEl>
                                        <p:attrNameLst>
                                          <p:attrName>fillcolor</p:attrName>
                                        </p:attrNameLst>
                                      </p:cBhvr>
                                      <p:tavLst>
                                        <p:tav tm="0">
                                          <p:val>
                                            <p:clrVal>
                                              <a:schemeClr val="accent2"/>
                                            </p:clrVal>
                                          </p:val>
                                        </p:tav>
                                        <p:tav tm="50000">
                                          <p:val>
                                            <p:clrVal>
                                              <a:schemeClr val="hlink"/>
                                            </p:clrVal>
                                          </p:val>
                                        </p:tav>
                                      </p:tavLst>
                                    </p:anim>
                                    <p:set>
                                      <p:cBhvr>
                                        <p:cTn id="20" dur="80"/>
                                        <p:tgtEl>
                                          <p:spTgt spid="101385">
                                            <p:txEl>
                                              <p:pRg st="0" end="0"/>
                                            </p:txEl>
                                          </p:spTgt>
                                        </p:tgtEl>
                                        <p:attrNameLst>
                                          <p:attrName>fill.type</p:attrName>
                                        </p:attrNameLst>
                                      </p:cBhvr>
                                      <p:to>
                                        <p:strVal val="solid"/>
                                      </p:to>
                                    </p:set>
                                  </p:childTnLst>
                                </p:cTn>
                              </p:par>
                            </p:childTnLst>
                          </p:cTn>
                        </p:par>
                        <p:par>
                          <p:cTn id="21" fill="hold" nodeType="afterGroup">
                            <p:stCondLst>
                              <p:cond delay="4640"/>
                            </p:stCondLst>
                            <p:childTnLst>
                              <p:par>
                                <p:cTn id="22" presetID="31" presetClass="entr" presetSubtype="0" fill="hold" nodeType="afterEffect">
                                  <p:stCondLst>
                                    <p:cond delay="0"/>
                                  </p:stCondLst>
                                  <p:iterate type="lt">
                                    <p:tmPct val="5000"/>
                                  </p:iterate>
                                  <p:childTnLst>
                                    <p:set>
                                      <p:cBhvr>
                                        <p:cTn id="23" dur="1" fill="hold">
                                          <p:stCondLst>
                                            <p:cond delay="0"/>
                                          </p:stCondLst>
                                        </p:cTn>
                                        <p:tgtEl>
                                          <p:spTgt spid="2">
                                            <p:txEl>
                                              <p:pRg st="0" end="0"/>
                                            </p:txEl>
                                          </p:spTgt>
                                        </p:tgtEl>
                                        <p:attrNameLst>
                                          <p:attrName>style.visibility</p:attrName>
                                        </p:attrNameLst>
                                      </p:cBhvr>
                                      <p:to>
                                        <p:strVal val="visible"/>
                                      </p:to>
                                    </p:set>
                                    <p:anim calcmode="lin" valueType="num">
                                      <p:cBhvr>
                                        <p:cTn id="24"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25"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26"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27" dur="1000"/>
                                        <p:tgtEl>
                                          <p:spTgt spid="2">
                                            <p:txEl>
                                              <p:pRg st="0" end="0"/>
                                            </p:txEl>
                                          </p:spTgt>
                                        </p:tgtEl>
                                      </p:cBhvr>
                                    </p:animEffect>
                                  </p:childTnLst>
                                </p:cTn>
                              </p:par>
                            </p:childTnLst>
                          </p:cTn>
                        </p:par>
                        <p:par>
                          <p:cTn id="28" fill="hold" nodeType="afterGroup">
                            <p:stCondLst>
                              <p:cond delay="6240"/>
                            </p:stCondLst>
                            <p:childTnLst>
                              <p:par>
                                <p:cTn id="29" presetID="27" presetClass="entr" presetSubtype="0" fill="hold" nodeType="afterEffect">
                                  <p:stCondLst>
                                    <p:cond delay="0"/>
                                  </p:stCondLst>
                                  <p:iterate type="lt">
                                    <p:tmPct val="50000"/>
                                  </p:iterate>
                                  <p:childTnLst>
                                    <p:set>
                                      <p:cBhvr>
                                        <p:cTn id="30" dur="1" fill="hold">
                                          <p:stCondLst>
                                            <p:cond delay="0"/>
                                          </p:stCondLst>
                                        </p:cTn>
                                        <p:tgtEl>
                                          <p:spTgt spid="101387">
                                            <p:txEl>
                                              <p:pRg st="0" end="0"/>
                                            </p:txEl>
                                          </p:spTgt>
                                        </p:tgtEl>
                                        <p:attrNameLst>
                                          <p:attrName>style.visibility</p:attrName>
                                        </p:attrNameLst>
                                      </p:cBhvr>
                                      <p:to>
                                        <p:strVal val="visible"/>
                                      </p:to>
                                    </p:set>
                                    <p:anim calcmode="discrete" valueType="clr">
                                      <p:cBhvr override="childStyle">
                                        <p:cTn id="31" dur="80"/>
                                        <p:tgtEl>
                                          <p:spTgt spid="10138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2" dur="80"/>
                                        <p:tgtEl>
                                          <p:spTgt spid="101387">
                                            <p:txEl>
                                              <p:pRg st="0" end="0"/>
                                            </p:txEl>
                                          </p:spTgt>
                                        </p:tgtEl>
                                        <p:attrNameLst>
                                          <p:attrName>fillcolor</p:attrName>
                                        </p:attrNameLst>
                                      </p:cBhvr>
                                      <p:tavLst>
                                        <p:tav tm="0">
                                          <p:val>
                                            <p:clrVal>
                                              <a:schemeClr val="accent2"/>
                                            </p:clrVal>
                                          </p:val>
                                        </p:tav>
                                        <p:tav tm="50000">
                                          <p:val>
                                            <p:clrVal>
                                              <a:schemeClr val="hlink"/>
                                            </p:clrVal>
                                          </p:val>
                                        </p:tav>
                                      </p:tavLst>
                                    </p:anim>
                                    <p:set>
                                      <p:cBhvr>
                                        <p:cTn id="33" dur="80"/>
                                        <p:tgtEl>
                                          <p:spTgt spid="101387">
                                            <p:txEl>
                                              <p:pRg st="0" end="0"/>
                                            </p:txEl>
                                          </p:spTgt>
                                        </p:tgtEl>
                                        <p:attrNameLst>
                                          <p:attrName>fill.type</p:attrName>
                                        </p:attrNameLst>
                                      </p:cBhvr>
                                      <p:to>
                                        <p:strVal val="solid"/>
                                      </p:to>
                                    </p:set>
                                  </p:childTnLst>
                                </p:cTn>
                              </p:par>
                            </p:childTnLst>
                          </p:cTn>
                        </p:par>
                        <p:par>
                          <p:cTn id="34" fill="hold" nodeType="afterGroup">
                            <p:stCondLst>
                              <p:cond delay="6680"/>
                            </p:stCondLst>
                            <p:childTnLst>
                              <p:par>
                                <p:cTn id="35" presetID="27" presetClass="entr" presetSubtype="0" fill="hold" nodeType="afterEffect">
                                  <p:stCondLst>
                                    <p:cond delay="0"/>
                                  </p:stCondLst>
                                  <p:iterate type="lt">
                                    <p:tmPct val="50000"/>
                                  </p:iterate>
                                  <p:childTnLst>
                                    <p:set>
                                      <p:cBhvr>
                                        <p:cTn id="36" dur="1" fill="hold">
                                          <p:stCondLst>
                                            <p:cond delay="0"/>
                                          </p:stCondLst>
                                        </p:cTn>
                                        <p:tgtEl>
                                          <p:spTgt spid="101387">
                                            <p:txEl>
                                              <p:pRg st="1" end="1"/>
                                            </p:txEl>
                                          </p:spTgt>
                                        </p:tgtEl>
                                        <p:attrNameLst>
                                          <p:attrName>style.visibility</p:attrName>
                                        </p:attrNameLst>
                                      </p:cBhvr>
                                      <p:to>
                                        <p:strVal val="visible"/>
                                      </p:to>
                                    </p:set>
                                    <p:anim calcmode="discrete" valueType="clr">
                                      <p:cBhvr override="childStyle">
                                        <p:cTn id="37" dur="80"/>
                                        <p:tgtEl>
                                          <p:spTgt spid="101387">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8" dur="80"/>
                                        <p:tgtEl>
                                          <p:spTgt spid="101387">
                                            <p:txEl>
                                              <p:pRg st="1" end="1"/>
                                            </p:txEl>
                                          </p:spTgt>
                                        </p:tgtEl>
                                        <p:attrNameLst>
                                          <p:attrName>fillcolor</p:attrName>
                                        </p:attrNameLst>
                                      </p:cBhvr>
                                      <p:tavLst>
                                        <p:tav tm="0">
                                          <p:val>
                                            <p:clrVal>
                                              <a:schemeClr val="accent2"/>
                                            </p:clrVal>
                                          </p:val>
                                        </p:tav>
                                        <p:tav tm="50000">
                                          <p:val>
                                            <p:clrVal>
                                              <a:schemeClr val="hlink"/>
                                            </p:clrVal>
                                          </p:val>
                                        </p:tav>
                                      </p:tavLst>
                                    </p:anim>
                                    <p:set>
                                      <p:cBhvr>
                                        <p:cTn id="39" dur="80"/>
                                        <p:tgtEl>
                                          <p:spTgt spid="101387">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8" grpId="0"/>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 name="日期占位符 1">
            <a:extLst>
              <a:ext uri="{FF2B5EF4-FFF2-40B4-BE49-F238E27FC236}">
                <a16:creationId xmlns:a16="http://schemas.microsoft.com/office/drawing/2014/main" id="{193965D2-B80D-4517-8F61-36E657D669FD}"/>
              </a:ext>
            </a:extLst>
          </p:cNvPr>
          <p:cNvSpPr>
            <a:spLocks noGrp="1"/>
          </p:cNvSpPr>
          <p:nvPr>
            <p:ph type="dt" sz="quarter" idx="10"/>
          </p:nvPr>
        </p:nvSpPr>
        <p:spPr/>
        <p:txBody>
          <a:bodyPr/>
          <a:lstStyle/>
          <a:p>
            <a:pPr>
              <a:defRPr/>
            </a:pPr>
            <a:fld id="{224D95E9-73AE-4646-9EA9-D4F5D089F9FE}" type="datetime3">
              <a:rPr lang="zh-CN" altLang="en-US"/>
              <a:pPr>
                <a:defRPr/>
              </a:pPr>
              <a:t>2018年12月13日星期四</a:t>
            </a:fld>
            <a:endParaRPr lang="en-US" altLang="zh-CN"/>
          </a:p>
        </p:txBody>
      </p:sp>
      <p:sp>
        <p:nvSpPr>
          <p:cNvPr id="43" name="灯片编号占位符 3">
            <a:extLst>
              <a:ext uri="{FF2B5EF4-FFF2-40B4-BE49-F238E27FC236}">
                <a16:creationId xmlns:a16="http://schemas.microsoft.com/office/drawing/2014/main" id="{DFC07344-E490-495D-BB46-4A4D3AB0F80E}"/>
              </a:ext>
            </a:extLst>
          </p:cNvPr>
          <p:cNvSpPr>
            <a:spLocks noGrp="1"/>
          </p:cNvSpPr>
          <p:nvPr>
            <p:ph type="sldNum" sz="quarter" idx="11"/>
          </p:nvPr>
        </p:nvSpPr>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162D2F20-4070-4675-8877-1A89B5891065}" type="slidenum">
              <a:rPr lang="zh-CN" altLang="en-US">
                <a:solidFill>
                  <a:srgbClr val="636363"/>
                </a:solidFill>
              </a:rPr>
              <a:pPr eaLnBrk="1" hangingPunct="1"/>
              <a:t>37</a:t>
            </a:fld>
            <a:endParaRPr lang="en-US" altLang="zh-CN">
              <a:solidFill>
                <a:srgbClr val="636363"/>
              </a:solidFill>
            </a:endParaRPr>
          </a:p>
        </p:txBody>
      </p:sp>
      <p:grpSp>
        <p:nvGrpSpPr>
          <p:cNvPr id="57385" name="Group 41">
            <a:extLst>
              <a:ext uri="{FF2B5EF4-FFF2-40B4-BE49-F238E27FC236}">
                <a16:creationId xmlns:a16="http://schemas.microsoft.com/office/drawing/2014/main" id="{8A44BD1E-BB01-45E8-AAF1-2E5E6EB44A9D}"/>
              </a:ext>
            </a:extLst>
          </p:cNvPr>
          <p:cNvGrpSpPr>
            <a:grpSpLocks/>
          </p:cNvGrpSpPr>
          <p:nvPr/>
        </p:nvGrpSpPr>
        <p:grpSpPr bwMode="auto">
          <a:xfrm>
            <a:off x="1878013" y="2462213"/>
            <a:ext cx="1655762" cy="3600450"/>
            <a:chOff x="1202" y="935"/>
            <a:chExt cx="1043" cy="2268"/>
          </a:xfrm>
        </p:grpSpPr>
        <p:grpSp>
          <p:nvGrpSpPr>
            <p:cNvPr id="50205" name="Group 65">
              <a:extLst>
                <a:ext uri="{FF2B5EF4-FFF2-40B4-BE49-F238E27FC236}">
                  <a16:creationId xmlns:a16="http://schemas.microsoft.com/office/drawing/2014/main" id="{8E874209-83A0-4C78-86B1-EB10F75FDEC9}"/>
                </a:ext>
              </a:extLst>
            </p:cNvPr>
            <p:cNvGrpSpPr>
              <a:grpSpLocks/>
            </p:cNvGrpSpPr>
            <p:nvPr/>
          </p:nvGrpSpPr>
          <p:grpSpPr bwMode="auto">
            <a:xfrm rot="3145569">
              <a:off x="703" y="1660"/>
              <a:ext cx="2268" cy="817"/>
              <a:chOff x="521" y="2976"/>
              <a:chExt cx="2522" cy="817"/>
            </a:xfrm>
          </p:grpSpPr>
          <p:grpSp>
            <p:nvGrpSpPr>
              <p:cNvPr id="50208" name="Group 66">
                <a:extLst>
                  <a:ext uri="{FF2B5EF4-FFF2-40B4-BE49-F238E27FC236}">
                    <a16:creationId xmlns:a16="http://schemas.microsoft.com/office/drawing/2014/main" id="{DE8F6FBB-F1E9-4081-B103-BB660A4D4752}"/>
                  </a:ext>
                </a:extLst>
              </p:cNvPr>
              <p:cNvGrpSpPr>
                <a:grpSpLocks/>
              </p:cNvGrpSpPr>
              <p:nvPr/>
            </p:nvGrpSpPr>
            <p:grpSpPr bwMode="auto">
              <a:xfrm>
                <a:off x="612" y="2976"/>
                <a:ext cx="2431" cy="735"/>
                <a:chOff x="2380" y="2741"/>
                <a:chExt cx="2431" cy="735"/>
              </a:xfrm>
            </p:grpSpPr>
            <p:grpSp>
              <p:nvGrpSpPr>
                <p:cNvPr id="50214" name="Group 68">
                  <a:extLst>
                    <a:ext uri="{FF2B5EF4-FFF2-40B4-BE49-F238E27FC236}">
                      <a16:creationId xmlns:a16="http://schemas.microsoft.com/office/drawing/2014/main" id="{FB6A85AC-031B-4AC6-926E-D3B0C396C063}"/>
                    </a:ext>
                  </a:extLst>
                </p:cNvPr>
                <p:cNvGrpSpPr>
                  <a:grpSpLocks/>
                </p:cNvGrpSpPr>
                <p:nvPr/>
              </p:nvGrpSpPr>
              <p:grpSpPr bwMode="auto">
                <a:xfrm rot="-458275">
                  <a:off x="2410" y="2932"/>
                  <a:ext cx="2401" cy="544"/>
                  <a:chOff x="2290" y="3030"/>
                  <a:chExt cx="1832" cy="408"/>
                </a:xfrm>
              </p:grpSpPr>
              <p:sp>
                <p:nvSpPr>
                  <p:cNvPr id="50218" name="Freeform 69">
                    <a:extLst>
                      <a:ext uri="{FF2B5EF4-FFF2-40B4-BE49-F238E27FC236}">
                        <a16:creationId xmlns:a16="http://schemas.microsoft.com/office/drawing/2014/main" id="{72F7F9F1-E261-448A-8BA5-16D20CAD1CC9}"/>
                      </a:ext>
                    </a:extLst>
                  </p:cNvPr>
                  <p:cNvSpPr>
                    <a:spLocks/>
                  </p:cNvSpPr>
                  <p:nvPr/>
                </p:nvSpPr>
                <p:spPr bwMode="gray">
                  <a:xfrm>
                    <a:off x="2290" y="3030"/>
                    <a:ext cx="1832" cy="408"/>
                  </a:xfrm>
                  <a:custGeom>
                    <a:avLst/>
                    <a:gdLst>
                      <a:gd name="T0" fmla="*/ 1832 w 1832"/>
                      <a:gd name="T1" fmla="*/ 32 h 408"/>
                      <a:gd name="T2" fmla="*/ 1830 w 1832"/>
                      <a:gd name="T3" fmla="*/ 66 h 408"/>
                      <a:gd name="T4" fmla="*/ 1814 w 1832"/>
                      <a:gd name="T5" fmla="*/ 128 h 408"/>
                      <a:gd name="T6" fmla="*/ 1788 w 1832"/>
                      <a:gd name="T7" fmla="*/ 188 h 408"/>
                      <a:gd name="T8" fmla="*/ 1754 w 1832"/>
                      <a:gd name="T9" fmla="*/ 240 h 408"/>
                      <a:gd name="T10" fmla="*/ 1712 w 1832"/>
                      <a:gd name="T11" fmla="*/ 288 h 408"/>
                      <a:gd name="T12" fmla="*/ 1664 w 1832"/>
                      <a:gd name="T13" fmla="*/ 330 h 408"/>
                      <a:gd name="T14" fmla="*/ 1610 w 1832"/>
                      <a:gd name="T15" fmla="*/ 362 h 408"/>
                      <a:gd name="T16" fmla="*/ 1550 w 1832"/>
                      <a:gd name="T17" fmla="*/ 388 h 408"/>
                      <a:gd name="T18" fmla="*/ 1486 w 1832"/>
                      <a:gd name="T19" fmla="*/ 402 h 408"/>
                      <a:gd name="T20" fmla="*/ 1418 w 1832"/>
                      <a:gd name="T21" fmla="*/ 408 h 408"/>
                      <a:gd name="T22" fmla="*/ 0 w 1832"/>
                      <a:gd name="T23" fmla="*/ 408 h 408"/>
                      <a:gd name="T24" fmla="*/ 0 w 1832"/>
                      <a:gd name="T25" fmla="*/ 0 h 408"/>
                      <a:gd name="T26" fmla="*/ 1832 w 1832"/>
                      <a:gd name="T27" fmla="*/ 0 h 408"/>
                      <a:gd name="T28" fmla="*/ 1832 w 1832"/>
                      <a:gd name="T29" fmla="*/ 32 h 408"/>
                      <a:gd name="T30" fmla="*/ 1832 w 1832"/>
                      <a:gd name="T31" fmla="*/ 32 h 40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32"/>
                      <a:gd name="T49" fmla="*/ 0 h 408"/>
                      <a:gd name="T50" fmla="*/ 1832 w 1832"/>
                      <a:gd name="T51" fmla="*/ 408 h 40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close/>
                      </a:path>
                    </a:pathLst>
                  </a:custGeom>
                  <a:gradFill rotWithShape="1">
                    <a:gsLst>
                      <a:gs pos="0">
                        <a:srgbClr val="969696"/>
                      </a:gs>
                      <a:gs pos="50000">
                        <a:srgbClr val="FFFFFF"/>
                      </a:gs>
                      <a:gs pos="100000">
                        <a:srgbClr val="969696"/>
                      </a:gs>
                    </a:gsLst>
                    <a:lin ang="5400000" scaled="1"/>
                  </a:gra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50219" name="Freeform 70">
                    <a:extLst>
                      <a:ext uri="{FF2B5EF4-FFF2-40B4-BE49-F238E27FC236}">
                        <a16:creationId xmlns:a16="http://schemas.microsoft.com/office/drawing/2014/main" id="{95E4C842-357F-413B-9166-C33C16D76374}"/>
                      </a:ext>
                    </a:extLst>
                  </p:cNvPr>
                  <p:cNvSpPr>
                    <a:spLocks/>
                  </p:cNvSpPr>
                  <p:nvPr/>
                </p:nvSpPr>
                <p:spPr bwMode="gray">
                  <a:xfrm>
                    <a:off x="3810" y="3058"/>
                    <a:ext cx="288" cy="334"/>
                  </a:xfrm>
                  <a:custGeom>
                    <a:avLst/>
                    <a:gdLst>
                      <a:gd name="T0" fmla="*/ 288 w 288"/>
                      <a:gd name="T1" fmla="*/ 0 h 334"/>
                      <a:gd name="T2" fmla="*/ 284 w 288"/>
                      <a:gd name="T3" fmla="*/ 52 h 334"/>
                      <a:gd name="T4" fmla="*/ 272 w 288"/>
                      <a:gd name="T5" fmla="*/ 98 h 334"/>
                      <a:gd name="T6" fmla="*/ 254 w 288"/>
                      <a:gd name="T7" fmla="*/ 140 h 334"/>
                      <a:gd name="T8" fmla="*/ 230 w 288"/>
                      <a:gd name="T9" fmla="*/ 176 h 334"/>
                      <a:gd name="T10" fmla="*/ 204 w 288"/>
                      <a:gd name="T11" fmla="*/ 208 h 334"/>
                      <a:gd name="T12" fmla="*/ 174 w 288"/>
                      <a:gd name="T13" fmla="*/ 238 h 334"/>
                      <a:gd name="T14" fmla="*/ 144 w 288"/>
                      <a:gd name="T15" fmla="*/ 262 h 334"/>
                      <a:gd name="T16" fmla="*/ 112 w 288"/>
                      <a:gd name="T17" fmla="*/ 282 h 334"/>
                      <a:gd name="T18" fmla="*/ 84 w 288"/>
                      <a:gd name="T19" fmla="*/ 298 h 334"/>
                      <a:gd name="T20" fmla="*/ 56 w 288"/>
                      <a:gd name="T21" fmla="*/ 312 h 334"/>
                      <a:gd name="T22" fmla="*/ 34 w 288"/>
                      <a:gd name="T23" fmla="*/ 322 h 334"/>
                      <a:gd name="T24" fmla="*/ 16 w 288"/>
                      <a:gd name="T25" fmla="*/ 328 h 334"/>
                      <a:gd name="T26" fmla="*/ 4 w 288"/>
                      <a:gd name="T27" fmla="*/ 332 h 334"/>
                      <a:gd name="T28" fmla="*/ 0 w 288"/>
                      <a:gd name="T29" fmla="*/ 334 h 334"/>
                      <a:gd name="T30" fmla="*/ 4 w 288"/>
                      <a:gd name="T31" fmla="*/ 332 h 334"/>
                      <a:gd name="T32" fmla="*/ 16 w 288"/>
                      <a:gd name="T33" fmla="*/ 326 h 334"/>
                      <a:gd name="T34" fmla="*/ 34 w 288"/>
                      <a:gd name="T35" fmla="*/ 318 h 334"/>
                      <a:gd name="T36" fmla="*/ 56 w 288"/>
                      <a:gd name="T37" fmla="*/ 304 h 334"/>
                      <a:gd name="T38" fmla="*/ 84 w 288"/>
                      <a:gd name="T39" fmla="*/ 288 h 334"/>
                      <a:gd name="T40" fmla="*/ 112 w 288"/>
                      <a:gd name="T41" fmla="*/ 266 h 334"/>
                      <a:gd name="T42" fmla="*/ 142 w 288"/>
                      <a:gd name="T43" fmla="*/ 242 h 334"/>
                      <a:gd name="T44" fmla="*/ 170 w 288"/>
                      <a:gd name="T45" fmla="*/ 212 h 334"/>
                      <a:gd name="T46" fmla="*/ 196 w 288"/>
                      <a:gd name="T47" fmla="*/ 180 h 334"/>
                      <a:gd name="T48" fmla="*/ 220 w 288"/>
                      <a:gd name="T49" fmla="*/ 142 h 334"/>
                      <a:gd name="T50" fmla="*/ 238 w 288"/>
                      <a:gd name="T51" fmla="*/ 100 h 334"/>
                      <a:gd name="T52" fmla="*/ 250 w 288"/>
                      <a:gd name="T53" fmla="*/ 54 h 334"/>
                      <a:gd name="T54" fmla="*/ 254 w 288"/>
                      <a:gd name="T55" fmla="*/ 2 h 334"/>
                      <a:gd name="T56" fmla="*/ 288 w 288"/>
                      <a:gd name="T57" fmla="*/ 0 h 33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88"/>
                      <a:gd name="T88" fmla="*/ 0 h 334"/>
                      <a:gd name="T89" fmla="*/ 288 w 288"/>
                      <a:gd name="T90" fmla="*/ 334 h 33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19"/>
                    </a:srgbClr>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grpSp>
            <p:grpSp>
              <p:nvGrpSpPr>
                <p:cNvPr id="50215" name="Group 71">
                  <a:extLst>
                    <a:ext uri="{FF2B5EF4-FFF2-40B4-BE49-F238E27FC236}">
                      <a16:creationId xmlns:a16="http://schemas.microsoft.com/office/drawing/2014/main" id="{B3F57343-CB37-4815-93C8-55ECC7ECEEBE}"/>
                    </a:ext>
                  </a:extLst>
                </p:cNvPr>
                <p:cNvGrpSpPr>
                  <a:grpSpLocks/>
                </p:cNvGrpSpPr>
                <p:nvPr/>
              </p:nvGrpSpPr>
              <p:grpSpPr bwMode="auto">
                <a:xfrm rot="21283390" flipV="1">
                  <a:off x="2380" y="2741"/>
                  <a:ext cx="1769" cy="270"/>
                  <a:chOff x="2290" y="3030"/>
                  <a:chExt cx="1832" cy="408"/>
                </a:xfrm>
              </p:grpSpPr>
              <p:sp>
                <p:nvSpPr>
                  <p:cNvPr id="50216" name="Freeform 72">
                    <a:extLst>
                      <a:ext uri="{FF2B5EF4-FFF2-40B4-BE49-F238E27FC236}">
                        <a16:creationId xmlns:a16="http://schemas.microsoft.com/office/drawing/2014/main" id="{8FCE2972-B0BA-4B2C-A03B-48D69D2F2590}"/>
                      </a:ext>
                    </a:extLst>
                  </p:cNvPr>
                  <p:cNvSpPr>
                    <a:spLocks/>
                  </p:cNvSpPr>
                  <p:nvPr/>
                </p:nvSpPr>
                <p:spPr bwMode="gray">
                  <a:xfrm>
                    <a:off x="2290" y="3030"/>
                    <a:ext cx="1832" cy="408"/>
                  </a:xfrm>
                  <a:custGeom>
                    <a:avLst/>
                    <a:gdLst>
                      <a:gd name="T0" fmla="*/ 1832 w 1832"/>
                      <a:gd name="T1" fmla="*/ 32 h 408"/>
                      <a:gd name="T2" fmla="*/ 1830 w 1832"/>
                      <a:gd name="T3" fmla="*/ 66 h 408"/>
                      <a:gd name="T4" fmla="*/ 1814 w 1832"/>
                      <a:gd name="T5" fmla="*/ 128 h 408"/>
                      <a:gd name="T6" fmla="*/ 1788 w 1832"/>
                      <a:gd name="T7" fmla="*/ 188 h 408"/>
                      <a:gd name="T8" fmla="*/ 1754 w 1832"/>
                      <a:gd name="T9" fmla="*/ 240 h 408"/>
                      <a:gd name="T10" fmla="*/ 1712 w 1832"/>
                      <a:gd name="T11" fmla="*/ 288 h 408"/>
                      <a:gd name="T12" fmla="*/ 1664 w 1832"/>
                      <a:gd name="T13" fmla="*/ 330 h 408"/>
                      <a:gd name="T14" fmla="*/ 1610 w 1832"/>
                      <a:gd name="T15" fmla="*/ 362 h 408"/>
                      <a:gd name="T16" fmla="*/ 1550 w 1832"/>
                      <a:gd name="T17" fmla="*/ 388 h 408"/>
                      <a:gd name="T18" fmla="*/ 1486 w 1832"/>
                      <a:gd name="T19" fmla="*/ 402 h 408"/>
                      <a:gd name="T20" fmla="*/ 1418 w 1832"/>
                      <a:gd name="T21" fmla="*/ 408 h 408"/>
                      <a:gd name="T22" fmla="*/ 0 w 1832"/>
                      <a:gd name="T23" fmla="*/ 408 h 408"/>
                      <a:gd name="T24" fmla="*/ 0 w 1832"/>
                      <a:gd name="T25" fmla="*/ 0 h 408"/>
                      <a:gd name="T26" fmla="*/ 1832 w 1832"/>
                      <a:gd name="T27" fmla="*/ 0 h 408"/>
                      <a:gd name="T28" fmla="*/ 1832 w 1832"/>
                      <a:gd name="T29" fmla="*/ 32 h 408"/>
                      <a:gd name="T30" fmla="*/ 1832 w 1832"/>
                      <a:gd name="T31" fmla="*/ 32 h 40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32"/>
                      <a:gd name="T49" fmla="*/ 0 h 408"/>
                      <a:gd name="T50" fmla="*/ 1832 w 1832"/>
                      <a:gd name="T51" fmla="*/ 408 h 40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close/>
                      </a:path>
                    </a:pathLst>
                  </a:custGeom>
                  <a:solidFill>
                    <a:srgbClr val="C0C0C0"/>
                  </a:solidFill>
                  <a:ln>
                    <a:noFill/>
                  </a:ln>
                  <a:extLst>
                    <a:ext uri="{91240B29-F687-4F45-9708-019B960494DF}">
                      <a14:hiddenLine xmlns:a14="http://schemas.microsoft.com/office/drawing/2010/main" w="0">
                        <a:solidFill>
                          <a:srgbClr val="000000"/>
                        </a:solidFill>
                        <a:round/>
                        <a:headEnd/>
                        <a:tailEnd/>
                      </a14:hiddenLine>
                    </a:ext>
                  </a:extLst>
                </p:spPr>
                <p:txBody>
                  <a:bodyPr rot="10800000"/>
                  <a:lstStyle/>
                  <a:p>
                    <a:endParaRPr lang="zh-CN" altLang="en-US"/>
                  </a:p>
                </p:txBody>
              </p:sp>
              <p:sp>
                <p:nvSpPr>
                  <p:cNvPr id="50217" name="Freeform 73">
                    <a:extLst>
                      <a:ext uri="{FF2B5EF4-FFF2-40B4-BE49-F238E27FC236}">
                        <a16:creationId xmlns:a16="http://schemas.microsoft.com/office/drawing/2014/main" id="{8E052C8F-AD4E-4320-BE7F-7B51F3E9B646}"/>
                      </a:ext>
                    </a:extLst>
                  </p:cNvPr>
                  <p:cNvSpPr>
                    <a:spLocks/>
                  </p:cNvSpPr>
                  <p:nvPr/>
                </p:nvSpPr>
                <p:spPr bwMode="gray">
                  <a:xfrm>
                    <a:off x="3810" y="3058"/>
                    <a:ext cx="288" cy="334"/>
                  </a:xfrm>
                  <a:custGeom>
                    <a:avLst/>
                    <a:gdLst>
                      <a:gd name="T0" fmla="*/ 288 w 288"/>
                      <a:gd name="T1" fmla="*/ 0 h 334"/>
                      <a:gd name="T2" fmla="*/ 284 w 288"/>
                      <a:gd name="T3" fmla="*/ 52 h 334"/>
                      <a:gd name="T4" fmla="*/ 272 w 288"/>
                      <a:gd name="T5" fmla="*/ 98 h 334"/>
                      <a:gd name="T6" fmla="*/ 254 w 288"/>
                      <a:gd name="T7" fmla="*/ 140 h 334"/>
                      <a:gd name="T8" fmla="*/ 230 w 288"/>
                      <a:gd name="T9" fmla="*/ 176 h 334"/>
                      <a:gd name="T10" fmla="*/ 204 w 288"/>
                      <a:gd name="T11" fmla="*/ 208 h 334"/>
                      <a:gd name="T12" fmla="*/ 174 w 288"/>
                      <a:gd name="T13" fmla="*/ 238 h 334"/>
                      <a:gd name="T14" fmla="*/ 144 w 288"/>
                      <a:gd name="T15" fmla="*/ 262 h 334"/>
                      <a:gd name="T16" fmla="*/ 112 w 288"/>
                      <a:gd name="T17" fmla="*/ 282 h 334"/>
                      <a:gd name="T18" fmla="*/ 84 w 288"/>
                      <a:gd name="T19" fmla="*/ 298 h 334"/>
                      <a:gd name="T20" fmla="*/ 56 w 288"/>
                      <a:gd name="T21" fmla="*/ 312 h 334"/>
                      <a:gd name="T22" fmla="*/ 34 w 288"/>
                      <a:gd name="T23" fmla="*/ 322 h 334"/>
                      <a:gd name="T24" fmla="*/ 16 w 288"/>
                      <a:gd name="T25" fmla="*/ 328 h 334"/>
                      <a:gd name="T26" fmla="*/ 4 w 288"/>
                      <a:gd name="T27" fmla="*/ 332 h 334"/>
                      <a:gd name="T28" fmla="*/ 0 w 288"/>
                      <a:gd name="T29" fmla="*/ 334 h 334"/>
                      <a:gd name="T30" fmla="*/ 4 w 288"/>
                      <a:gd name="T31" fmla="*/ 332 h 334"/>
                      <a:gd name="T32" fmla="*/ 16 w 288"/>
                      <a:gd name="T33" fmla="*/ 326 h 334"/>
                      <a:gd name="T34" fmla="*/ 34 w 288"/>
                      <a:gd name="T35" fmla="*/ 318 h 334"/>
                      <a:gd name="T36" fmla="*/ 56 w 288"/>
                      <a:gd name="T37" fmla="*/ 304 h 334"/>
                      <a:gd name="T38" fmla="*/ 84 w 288"/>
                      <a:gd name="T39" fmla="*/ 288 h 334"/>
                      <a:gd name="T40" fmla="*/ 112 w 288"/>
                      <a:gd name="T41" fmla="*/ 266 h 334"/>
                      <a:gd name="T42" fmla="*/ 142 w 288"/>
                      <a:gd name="T43" fmla="*/ 242 h 334"/>
                      <a:gd name="T44" fmla="*/ 170 w 288"/>
                      <a:gd name="T45" fmla="*/ 212 h 334"/>
                      <a:gd name="T46" fmla="*/ 196 w 288"/>
                      <a:gd name="T47" fmla="*/ 180 h 334"/>
                      <a:gd name="T48" fmla="*/ 220 w 288"/>
                      <a:gd name="T49" fmla="*/ 142 h 334"/>
                      <a:gd name="T50" fmla="*/ 238 w 288"/>
                      <a:gd name="T51" fmla="*/ 100 h 334"/>
                      <a:gd name="T52" fmla="*/ 250 w 288"/>
                      <a:gd name="T53" fmla="*/ 54 h 334"/>
                      <a:gd name="T54" fmla="*/ 254 w 288"/>
                      <a:gd name="T55" fmla="*/ 2 h 334"/>
                      <a:gd name="T56" fmla="*/ 288 w 288"/>
                      <a:gd name="T57" fmla="*/ 0 h 33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88"/>
                      <a:gd name="T88" fmla="*/ 0 h 334"/>
                      <a:gd name="T89" fmla="*/ 288 w 288"/>
                      <a:gd name="T90" fmla="*/ 334 h 33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19"/>
                    </a:srgbClr>
                  </a:solidFill>
                  <a:ln>
                    <a:noFill/>
                  </a:ln>
                  <a:extLst>
                    <a:ext uri="{91240B29-F687-4F45-9708-019B960494DF}">
                      <a14:hiddenLine xmlns:a14="http://schemas.microsoft.com/office/drawing/2010/main" w="0">
                        <a:solidFill>
                          <a:srgbClr val="000000"/>
                        </a:solidFill>
                        <a:round/>
                        <a:headEnd/>
                        <a:tailEnd/>
                      </a14:hiddenLine>
                    </a:ext>
                  </a:extLst>
                </p:spPr>
                <p:txBody>
                  <a:bodyPr rot="10800000"/>
                  <a:lstStyle/>
                  <a:p>
                    <a:endParaRPr lang="zh-CN" altLang="en-US"/>
                  </a:p>
                </p:txBody>
              </p:sp>
            </p:grpSp>
          </p:grpSp>
          <p:grpSp>
            <p:nvGrpSpPr>
              <p:cNvPr id="50209" name="Group 81">
                <a:extLst>
                  <a:ext uri="{FF2B5EF4-FFF2-40B4-BE49-F238E27FC236}">
                    <a16:creationId xmlns:a16="http://schemas.microsoft.com/office/drawing/2014/main" id="{E96A4D0F-EF78-4625-811F-40F9246E9D2A}"/>
                  </a:ext>
                </a:extLst>
              </p:cNvPr>
              <p:cNvGrpSpPr>
                <a:grpSpLocks/>
              </p:cNvGrpSpPr>
              <p:nvPr/>
            </p:nvGrpSpPr>
            <p:grpSpPr bwMode="auto">
              <a:xfrm>
                <a:off x="521" y="3022"/>
                <a:ext cx="771" cy="771"/>
                <a:chOff x="4166" y="1706"/>
                <a:chExt cx="1252" cy="1252"/>
              </a:xfrm>
            </p:grpSpPr>
            <p:sp>
              <p:nvSpPr>
                <p:cNvPr id="50210" name="Oval 82">
                  <a:extLst>
                    <a:ext uri="{FF2B5EF4-FFF2-40B4-BE49-F238E27FC236}">
                      <a16:creationId xmlns:a16="http://schemas.microsoft.com/office/drawing/2014/main" id="{637A149D-158F-4D82-B013-B0F047E6B9AD}"/>
                    </a:ext>
                  </a:extLst>
                </p:cNvPr>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rot="10800000" vert="eaVert" wrap="none" anchor="ct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lgn="r" eaLnBrk="1" hangingPunct="1">
                    <a:spcBef>
                      <a:spcPct val="0"/>
                    </a:spcBef>
                    <a:buClrTx/>
                    <a:buSzTx/>
                    <a:buFontTx/>
                    <a:buNone/>
                  </a:pPr>
                  <a:endParaRPr lang="zh-CN" altLang="zh-CN" sz="1800">
                    <a:latin typeface="Arial" panose="020B0604020202020204" pitchFamily="34" charset="0"/>
                  </a:endParaRPr>
                </a:p>
              </p:txBody>
            </p:sp>
            <p:sp>
              <p:nvSpPr>
                <p:cNvPr id="50211" name="Oval 83">
                  <a:extLst>
                    <a:ext uri="{FF2B5EF4-FFF2-40B4-BE49-F238E27FC236}">
                      <a16:creationId xmlns:a16="http://schemas.microsoft.com/office/drawing/2014/main" id="{AB76CC1E-4E7A-4CF8-AC0B-D14B6CCB8211}"/>
                    </a:ext>
                  </a:extLst>
                </p:cNvPr>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rot="10800000" vert="eaVert" wrap="none" anchor="ct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lgn="r" eaLnBrk="1" hangingPunct="1">
                    <a:spcBef>
                      <a:spcPct val="0"/>
                    </a:spcBef>
                    <a:buClrTx/>
                    <a:buSzTx/>
                    <a:buFontTx/>
                    <a:buNone/>
                  </a:pPr>
                  <a:endParaRPr lang="zh-CN" altLang="zh-CN" sz="1800">
                    <a:latin typeface="Arial" panose="020B0604020202020204" pitchFamily="34" charset="0"/>
                  </a:endParaRPr>
                </a:p>
              </p:txBody>
            </p:sp>
            <p:sp>
              <p:nvSpPr>
                <p:cNvPr id="50212" name="Oval 84">
                  <a:extLst>
                    <a:ext uri="{FF2B5EF4-FFF2-40B4-BE49-F238E27FC236}">
                      <a16:creationId xmlns:a16="http://schemas.microsoft.com/office/drawing/2014/main" id="{B258A84C-3487-4DB6-872A-D5D4276129B6}"/>
                    </a:ext>
                  </a:extLst>
                </p:cNvPr>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rot="10800000" vert="eaVert" wrap="none" anchor="ct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lgn="r" eaLnBrk="1" hangingPunct="1">
                    <a:spcBef>
                      <a:spcPct val="0"/>
                    </a:spcBef>
                    <a:buClrTx/>
                    <a:buSzTx/>
                    <a:buFontTx/>
                    <a:buNone/>
                  </a:pPr>
                  <a:endParaRPr lang="zh-CN" altLang="zh-CN" sz="1800">
                    <a:latin typeface="Arial" panose="020B0604020202020204" pitchFamily="34" charset="0"/>
                  </a:endParaRPr>
                </a:p>
              </p:txBody>
            </p:sp>
            <p:sp>
              <p:nvSpPr>
                <p:cNvPr id="50213" name="Oval 85">
                  <a:extLst>
                    <a:ext uri="{FF2B5EF4-FFF2-40B4-BE49-F238E27FC236}">
                      <a16:creationId xmlns:a16="http://schemas.microsoft.com/office/drawing/2014/main" id="{4468A5D5-54F1-47AB-944F-BA7066DC0A12}"/>
                    </a:ext>
                  </a:extLst>
                </p:cNvPr>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rot="10800000" vert="eaVert" wrap="none" anchor="ct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lgn="r" eaLnBrk="1" hangingPunct="1">
                    <a:spcBef>
                      <a:spcPct val="0"/>
                    </a:spcBef>
                    <a:buClrTx/>
                    <a:buSzTx/>
                    <a:buFontTx/>
                    <a:buNone/>
                  </a:pPr>
                  <a:endParaRPr lang="zh-CN" altLang="zh-CN" sz="1800">
                    <a:latin typeface="Arial" panose="020B0604020202020204" pitchFamily="34" charset="0"/>
                  </a:endParaRPr>
                </a:p>
              </p:txBody>
            </p:sp>
          </p:grpSp>
        </p:grpSp>
        <p:sp>
          <p:nvSpPr>
            <p:cNvPr id="56359" name="Text Box 39">
              <a:extLst>
                <a:ext uri="{FF2B5EF4-FFF2-40B4-BE49-F238E27FC236}">
                  <a16:creationId xmlns:a16="http://schemas.microsoft.com/office/drawing/2014/main" id="{652EA012-B69B-4A75-BAC3-9FC0549880EA}"/>
                </a:ext>
              </a:extLst>
            </p:cNvPr>
            <p:cNvSpPr txBox="1">
              <a:spLocks noChangeArrowheads="1"/>
            </p:cNvSpPr>
            <p:nvPr/>
          </p:nvSpPr>
          <p:spPr bwMode="auto">
            <a:xfrm rot="2719406">
              <a:off x="1236" y="2172"/>
              <a:ext cx="1620" cy="327"/>
            </a:xfrm>
            <a:prstGeom prst="rect">
              <a:avLst/>
            </a:prstGeom>
            <a:noFill/>
            <a:ln w="9525">
              <a:noFill/>
              <a:miter lim="800000"/>
              <a:headEnd/>
              <a:tailEnd/>
            </a:ln>
            <a:effectLst/>
          </p:spPr>
          <p:txBody>
            <a:bodyPr>
              <a:spAutoFit/>
            </a:bodyPr>
            <a:lstStyle/>
            <a:p>
              <a:pPr>
                <a:spcBef>
                  <a:spcPct val="50000"/>
                </a:spcBef>
                <a:defRPr/>
              </a:pPr>
              <a:r>
                <a:rPr lang="zh-CN" altLang="en-US" sz="2800" b="1" dirty="0">
                  <a:solidFill>
                    <a:srgbClr val="000000"/>
                  </a:solidFill>
                  <a:effectLst>
                    <a:outerShdw blurRad="38100" dist="38100" dir="2700000" algn="tl">
                      <a:srgbClr val="C0C0C0"/>
                    </a:outerShdw>
                  </a:effectLst>
                  <a:latin typeface="Arial" charset="0"/>
                  <a:ea typeface="黑体" pitchFamily="49" charset="-122"/>
                </a:rPr>
                <a:t>执行分析要求</a:t>
              </a:r>
            </a:p>
          </p:txBody>
        </p:sp>
        <p:sp>
          <p:nvSpPr>
            <p:cNvPr id="50207" name="Text Box 93">
              <a:extLst>
                <a:ext uri="{FF2B5EF4-FFF2-40B4-BE49-F238E27FC236}">
                  <a16:creationId xmlns:a16="http://schemas.microsoft.com/office/drawing/2014/main" id="{EF5DA238-0BB8-481A-96D1-96663809A6EC}"/>
                </a:ext>
              </a:extLst>
            </p:cNvPr>
            <p:cNvSpPr txBox="1">
              <a:spLocks noChangeArrowheads="1"/>
            </p:cNvSpPr>
            <p:nvPr/>
          </p:nvSpPr>
          <p:spPr bwMode="auto">
            <a:xfrm rot="3145569">
              <a:off x="1204" y="1342"/>
              <a:ext cx="323"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spcBef>
                  <a:spcPct val="50000"/>
                </a:spcBef>
                <a:buClrTx/>
                <a:buSzTx/>
                <a:buFontTx/>
                <a:buNone/>
              </a:pPr>
              <a:r>
                <a:rPr lang="en-US" altLang="zh-CN" sz="2800" b="1">
                  <a:solidFill>
                    <a:srgbClr val="000000"/>
                  </a:solidFill>
                  <a:latin typeface="Arial" panose="020B0604020202020204" pitchFamily="34" charset="0"/>
                </a:rPr>
                <a:t>2</a:t>
              </a:r>
            </a:p>
          </p:txBody>
        </p:sp>
      </p:grpSp>
      <p:grpSp>
        <p:nvGrpSpPr>
          <p:cNvPr id="57384" name="Group 40">
            <a:extLst>
              <a:ext uri="{FF2B5EF4-FFF2-40B4-BE49-F238E27FC236}">
                <a16:creationId xmlns:a16="http://schemas.microsoft.com/office/drawing/2014/main" id="{A01ED271-F8BA-48FB-A3A2-5CF631A0162C}"/>
              </a:ext>
            </a:extLst>
          </p:cNvPr>
          <p:cNvGrpSpPr>
            <a:grpSpLocks/>
          </p:cNvGrpSpPr>
          <p:nvPr/>
        </p:nvGrpSpPr>
        <p:grpSpPr bwMode="auto">
          <a:xfrm>
            <a:off x="5813425" y="2433638"/>
            <a:ext cx="1603375" cy="3529012"/>
            <a:chOff x="3503" y="1026"/>
            <a:chExt cx="1010" cy="2223"/>
          </a:xfrm>
        </p:grpSpPr>
        <p:grpSp>
          <p:nvGrpSpPr>
            <p:cNvPr id="50190" name="Group 100">
              <a:extLst>
                <a:ext uri="{FF2B5EF4-FFF2-40B4-BE49-F238E27FC236}">
                  <a16:creationId xmlns:a16="http://schemas.microsoft.com/office/drawing/2014/main" id="{D8DB0B74-1A16-4F67-B33B-14C163262D9C}"/>
                </a:ext>
              </a:extLst>
            </p:cNvPr>
            <p:cNvGrpSpPr>
              <a:grpSpLocks/>
            </p:cNvGrpSpPr>
            <p:nvPr/>
          </p:nvGrpSpPr>
          <p:grpSpPr bwMode="auto">
            <a:xfrm rot="3306771">
              <a:off x="2993" y="1729"/>
              <a:ext cx="2223" cy="817"/>
              <a:chOff x="521" y="2976"/>
              <a:chExt cx="2522" cy="817"/>
            </a:xfrm>
          </p:grpSpPr>
          <p:grpSp>
            <p:nvGrpSpPr>
              <p:cNvPr id="50193" name="Group 101">
                <a:extLst>
                  <a:ext uri="{FF2B5EF4-FFF2-40B4-BE49-F238E27FC236}">
                    <a16:creationId xmlns:a16="http://schemas.microsoft.com/office/drawing/2014/main" id="{FE7F54F7-E796-4D2A-AAD9-517914336593}"/>
                  </a:ext>
                </a:extLst>
              </p:cNvPr>
              <p:cNvGrpSpPr>
                <a:grpSpLocks/>
              </p:cNvGrpSpPr>
              <p:nvPr/>
            </p:nvGrpSpPr>
            <p:grpSpPr bwMode="auto">
              <a:xfrm>
                <a:off x="612" y="2976"/>
                <a:ext cx="2431" cy="735"/>
                <a:chOff x="2380" y="2741"/>
                <a:chExt cx="2431" cy="735"/>
              </a:xfrm>
            </p:grpSpPr>
            <p:grpSp>
              <p:nvGrpSpPr>
                <p:cNvPr id="50199" name="Group 68">
                  <a:extLst>
                    <a:ext uri="{FF2B5EF4-FFF2-40B4-BE49-F238E27FC236}">
                      <a16:creationId xmlns:a16="http://schemas.microsoft.com/office/drawing/2014/main" id="{0F65CD67-0BBC-4FA2-8C05-F28589614BE9}"/>
                    </a:ext>
                  </a:extLst>
                </p:cNvPr>
                <p:cNvGrpSpPr>
                  <a:grpSpLocks/>
                </p:cNvGrpSpPr>
                <p:nvPr/>
              </p:nvGrpSpPr>
              <p:grpSpPr bwMode="auto">
                <a:xfrm rot="-458275">
                  <a:off x="2410" y="2932"/>
                  <a:ext cx="2401" cy="544"/>
                  <a:chOff x="2290" y="3030"/>
                  <a:chExt cx="1832" cy="408"/>
                </a:xfrm>
              </p:grpSpPr>
              <p:sp>
                <p:nvSpPr>
                  <p:cNvPr id="50203" name="Freeform 69">
                    <a:extLst>
                      <a:ext uri="{FF2B5EF4-FFF2-40B4-BE49-F238E27FC236}">
                        <a16:creationId xmlns:a16="http://schemas.microsoft.com/office/drawing/2014/main" id="{B199F391-5282-4C1F-9F13-336305F52A91}"/>
                      </a:ext>
                    </a:extLst>
                  </p:cNvPr>
                  <p:cNvSpPr>
                    <a:spLocks/>
                  </p:cNvSpPr>
                  <p:nvPr/>
                </p:nvSpPr>
                <p:spPr bwMode="gray">
                  <a:xfrm>
                    <a:off x="2290" y="3030"/>
                    <a:ext cx="1832" cy="408"/>
                  </a:xfrm>
                  <a:custGeom>
                    <a:avLst/>
                    <a:gdLst>
                      <a:gd name="T0" fmla="*/ 1832 w 1832"/>
                      <a:gd name="T1" fmla="*/ 32 h 408"/>
                      <a:gd name="T2" fmla="*/ 1830 w 1832"/>
                      <a:gd name="T3" fmla="*/ 66 h 408"/>
                      <a:gd name="T4" fmla="*/ 1814 w 1832"/>
                      <a:gd name="T5" fmla="*/ 128 h 408"/>
                      <a:gd name="T6" fmla="*/ 1788 w 1832"/>
                      <a:gd name="T7" fmla="*/ 188 h 408"/>
                      <a:gd name="T8" fmla="*/ 1754 w 1832"/>
                      <a:gd name="T9" fmla="*/ 240 h 408"/>
                      <a:gd name="T10" fmla="*/ 1712 w 1832"/>
                      <a:gd name="T11" fmla="*/ 288 h 408"/>
                      <a:gd name="T12" fmla="*/ 1664 w 1832"/>
                      <a:gd name="T13" fmla="*/ 330 h 408"/>
                      <a:gd name="T14" fmla="*/ 1610 w 1832"/>
                      <a:gd name="T15" fmla="*/ 362 h 408"/>
                      <a:gd name="T16" fmla="*/ 1550 w 1832"/>
                      <a:gd name="T17" fmla="*/ 388 h 408"/>
                      <a:gd name="T18" fmla="*/ 1486 w 1832"/>
                      <a:gd name="T19" fmla="*/ 402 h 408"/>
                      <a:gd name="T20" fmla="*/ 1418 w 1832"/>
                      <a:gd name="T21" fmla="*/ 408 h 408"/>
                      <a:gd name="T22" fmla="*/ 0 w 1832"/>
                      <a:gd name="T23" fmla="*/ 408 h 408"/>
                      <a:gd name="T24" fmla="*/ 0 w 1832"/>
                      <a:gd name="T25" fmla="*/ 0 h 408"/>
                      <a:gd name="T26" fmla="*/ 1832 w 1832"/>
                      <a:gd name="T27" fmla="*/ 0 h 408"/>
                      <a:gd name="T28" fmla="*/ 1832 w 1832"/>
                      <a:gd name="T29" fmla="*/ 32 h 408"/>
                      <a:gd name="T30" fmla="*/ 1832 w 1832"/>
                      <a:gd name="T31" fmla="*/ 32 h 40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32"/>
                      <a:gd name="T49" fmla="*/ 0 h 408"/>
                      <a:gd name="T50" fmla="*/ 1832 w 1832"/>
                      <a:gd name="T51" fmla="*/ 408 h 40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close/>
                      </a:path>
                    </a:pathLst>
                  </a:custGeom>
                  <a:gradFill rotWithShape="1">
                    <a:gsLst>
                      <a:gs pos="0">
                        <a:srgbClr val="969696"/>
                      </a:gs>
                      <a:gs pos="50000">
                        <a:srgbClr val="FFFFFF"/>
                      </a:gs>
                      <a:gs pos="100000">
                        <a:srgbClr val="969696"/>
                      </a:gs>
                    </a:gsLst>
                    <a:lin ang="5400000" scaled="1"/>
                  </a:gra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50204" name="Freeform 70">
                    <a:extLst>
                      <a:ext uri="{FF2B5EF4-FFF2-40B4-BE49-F238E27FC236}">
                        <a16:creationId xmlns:a16="http://schemas.microsoft.com/office/drawing/2014/main" id="{823EF28F-A296-41DF-8109-965C654281D1}"/>
                      </a:ext>
                    </a:extLst>
                  </p:cNvPr>
                  <p:cNvSpPr>
                    <a:spLocks/>
                  </p:cNvSpPr>
                  <p:nvPr/>
                </p:nvSpPr>
                <p:spPr bwMode="gray">
                  <a:xfrm>
                    <a:off x="3810" y="3058"/>
                    <a:ext cx="288" cy="334"/>
                  </a:xfrm>
                  <a:custGeom>
                    <a:avLst/>
                    <a:gdLst>
                      <a:gd name="T0" fmla="*/ 288 w 288"/>
                      <a:gd name="T1" fmla="*/ 0 h 334"/>
                      <a:gd name="T2" fmla="*/ 284 w 288"/>
                      <a:gd name="T3" fmla="*/ 52 h 334"/>
                      <a:gd name="T4" fmla="*/ 272 w 288"/>
                      <a:gd name="T5" fmla="*/ 98 h 334"/>
                      <a:gd name="T6" fmla="*/ 254 w 288"/>
                      <a:gd name="T7" fmla="*/ 140 h 334"/>
                      <a:gd name="T8" fmla="*/ 230 w 288"/>
                      <a:gd name="T9" fmla="*/ 176 h 334"/>
                      <a:gd name="T10" fmla="*/ 204 w 288"/>
                      <a:gd name="T11" fmla="*/ 208 h 334"/>
                      <a:gd name="T12" fmla="*/ 174 w 288"/>
                      <a:gd name="T13" fmla="*/ 238 h 334"/>
                      <a:gd name="T14" fmla="*/ 144 w 288"/>
                      <a:gd name="T15" fmla="*/ 262 h 334"/>
                      <a:gd name="T16" fmla="*/ 112 w 288"/>
                      <a:gd name="T17" fmla="*/ 282 h 334"/>
                      <a:gd name="T18" fmla="*/ 84 w 288"/>
                      <a:gd name="T19" fmla="*/ 298 h 334"/>
                      <a:gd name="T20" fmla="*/ 56 w 288"/>
                      <a:gd name="T21" fmla="*/ 312 h 334"/>
                      <a:gd name="T22" fmla="*/ 34 w 288"/>
                      <a:gd name="T23" fmla="*/ 322 h 334"/>
                      <a:gd name="T24" fmla="*/ 16 w 288"/>
                      <a:gd name="T25" fmla="*/ 328 h 334"/>
                      <a:gd name="T26" fmla="*/ 4 w 288"/>
                      <a:gd name="T27" fmla="*/ 332 h 334"/>
                      <a:gd name="T28" fmla="*/ 0 w 288"/>
                      <a:gd name="T29" fmla="*/ 334 h 334"/>
                      <a:gd name="T30" fmla="*/ 4 w 288"/>
                      <a:gd name="T31" fmla="*/ 332 h 334"/>
                      <a:gd name="T32" fmla="*/ 16 w 288"/>
                      <a:gd name="T33" fmla="*/ 326 h 334"/>
                      <a:gd name="T34" fmla="*/ 34 w 288"/>
                      <a:gd name="T35" fmla="*/ 318 h 334"/>
                      <a:gd name="T36" fmla="*/ 56 w 288"/>
                      <a:gd name="T37" fmla="*/ 304 h 334"/>
                      <a:gd name="T38" fmla="*/ 84 w 288"/>
                      <a:gd name="T39" fmla="*/ 288 h 334"/>
                      <a:gd name="T40" fmla="*/ 112 w 288"/>
                      <a:gd name="T41" fmla="*/ 266 h 334"/>
                      <a:gd name="T42" fmla="*/ 142 w 288"/>
                      <a:gd name="T43" fmla="*/ 242 h 334"/>
                      <a:gd name="T44" fmla="*/ 170 w 288"/>
                      <a:gd name="T45" fmla="*/ 212 h 334"/>
                      <a:gd name="T46" fmla="*/ 196 w 288"/>
                      <a:gd name="T47" fmla="*/ 180 h 334"/>
                      <a:gd name="T48" fmla="*/ 220 w 288"/>
                      <a:gd name="T49" fmla="*/ 142 h 334"/>
                      <a:gd name="T50" fmla="*/ 238 w 288"/>
                      <a:gd name="T51" fmla="*/ 100 h 334"/>
                      <a:gd name="T52" fmla="*/ 250 w 288"/>
                      <a:gd name="T53" fmla="*/ 54 h 334"/>
                      <a:gd name="T54" fmla="*/ 254 w 288"/>
                      <a:gd name="T55" fmla="*/ 2 h 334"/>
                      <a:gd name="T56" fmla="*/ 288 w 288"/>
                      <a:gd name="T57" fmla="*/ 0 h 33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88"/>
                      <a:gd name="T88" fmla="*/ 0 h 334"/>
                      <a:gd name="T89" fmla="*/ 288 w 288"/>
                      <a:gd name="T90" fmla="*/ 334 h 33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19"/>
                    </a:srgbClr>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grpSp>
            <p:grpSp>
              <p:nvGrpSpPr>
                <p:cNvPr id="50200" name="Group 71">
                  <a:extLst>
                    <a:ext uri="{FF2B5EF4-FFF2-40B4-BE49-F238E27FC236}">
                      <a16:creationId xmlns:a16="http://schemas.microsoft.com/office/drawing/2014/main" id="{BB0DDA00-1EC5-428A-ACDB-DCF009DB6334}"/>
                    </a:ext>
                  </a:extLst>
                </p:cNvPr>
                <p:cNvGrpSpPr>
                  <a:grpSpLocks/>
                </p:cNvGrpSpPr>
                <p:nvPr/>
              </p:nvGrpSpPr>
              <p:grpSpPr bwMode="auto">
                <a:xfrm rot="21283390" flipV="1">
                  <a:off x="2380" y="2741"/>
                  <a:ext cx="1769" cy="270"/>
                  <a:chOff x="2290" y="3030"/>
                  <a:chExt cx="1832" cy="408"/>
                </a:xfrm>
              </p:grpSpPr>
              <p:sp>
                <p:nvSpPr>
                  <p:cNvPr id="50201" name="Freeform 72">
                    <a:extLst>
                      <a:ext uri="{FF2B5EF4-FFF2-40B4-BE49-F238E27FC236}">
                        <a16:creationId xmlns:a16="http://schemas.microsoft.com/office/drawing/2014/main" id="{7DFF125C-31BF-46F2-838A-875A4EFAA20E}"/>
                      </a:ext>
                    </a:extLst>
                  </p:cNvPr>
                  <p:cNvSpPr>
                    <a:spLocks/>
                  </p:cNvSpPr>
                  <p:nvPr/>
                </p:nvSpPr>
                <p:spPr bwMode="gray">
                  <a:xfrm>
                    <a:off x="2290" y="3030"/>
                    <a:ext cx="1832" cy="408"/>
                  </a:xfrm>
                  <a:custGeom>
                    <a:avLst/>
                    <a:gdLst>
                      <a:gd name="T0" fmla="*/ 1832 w 1832"/>
                      <a:gd name="T1" fmla="*/ 32 h 408"/>
                      <a:gd name="T2" fmla="*/ 1830 w 1832"/>
                      <a:gd name="T3" fmla="*/ 66 h 408"/>
                      <a:gd name="T4" fmla="*/ 1814 w 1832"/>
                      <a:gd name="T5" fmla="*/ 128 h 408"/>
                      <a:gd name="T6" fmla="*/ 1788 w 1832"/>
                      <a:gd name="T7" fmla="*/ 188 h 408"/>
                      <a:gd name="T8" fmla="*/ 1754 w 1832"/>
                      <a:gd name="T9" fmla="*/ 240 h 408"/>
                      <a:gd name="T10" fmla="*/ 1712 w 1832"/>
                      <a:gd name="T11" fmla="*/ 288 h 408"/>
                      <a:gd name="T12" fmla="*/ 1664 w 1832"/>
                      <a:gd name="T13" fmla="*/ 330 h 408"/>
                      <a:gd name="T14" fmla="*/ 1610 w 1832"/>
                      <a:gd name="T15" fmla="*/ 362 h 408"/>
                      <a:gd name="T16" fmla="*/ 1550 w 1832"/>
                      <a:gd name="T17" fmla="*/ 388 h 408"/>
                      <a:gd name="T18" fmla="*/ 1486 w 1832"/>
                      <a:gd name="T19" fmla="*/ 402 h 408"/>
                      <a:gd name="T20" fmla="*/ 1418 w 1832"/>
                      <a:gd name="T21" fmla="*/ 408 h 408"/>
                      <a:gd name="T22" fmla="*/ 0 w 1832"/>
                      <a:gd name="T23" fmla="*/ 408 h 408"/>
                      <a:gd name="T24" fmla="*/ 0 w 1832"/>
                      <a:gd name="T25" fmla="*/ 0 h 408"/>
                      <a:gd name="T26" fmla="*/ 1832 w 1832"/>
                      <a:gd name="T27" fmla="*/ 0 h 408"/>
                      <a:gd name="T28" fmla="*/ 1832 w 1832"/>
                      <a:gd name="T29" fmla="*/ 32 h 408"/>
                      <a:gd name="T30" fmla="*/ 1832 w 1832"/>
                      <a:gd name="T31" fmla="*/ 32 h 40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32"/>
                      <a:gd name="T49" fmla="*/ 0 h 408"/>
                      <a:gd name="T50" fmla="*/ 1832 w 1832"/>
                      <a:gd name="T51" fmla="*/ 408 h 40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close/>
                      </a:path>
                    </a:pathLst>
                  </a:custGeom>
                  <a:solidFill>
                    <a:srgbClr val="C0C0C0"/>
                  </a:solidFill>
                  <a:ln>
                    <a:noFill/>
                  </a:ln>
                  <a:extLst>
                    <a:ext uri="{91240B29-F687-4F45-9708-019B960494DF}">
                      <a14:hiddenLine xmlns:a14="http://schemas.microsoft.com/office/drawing/2010/main" w="0">
                        <a:solidFill>
                          <a:srgbClr val="000000"/>
                        </a:solidFill>
                        <a:round/>
                        <a:headEnd/>
                        <a:tailEnd/>
                      </a14:hiddenLine>
                    </a:ext>
                  </a:extLst>
                </p:spPr>
                <p:txBody>
                  <a:bodyPr rot="10800000"/>
                  <a:lstStyle/>
                  <a:p>
                    <a:endParaRPr lang="zh-CN" altLang="en-US"/>
                  </a:p>
                </p:txBody>
              </p:sp>
              <p:sp>
                <p:nvSpPr>
                  <p:cNvPr id="50202" name="Freeform 73">
                    <a:extLst>
                      <a:ext uri="{FF2B5EF4-FFF2-40B4-BE49-F238E27FC236}">
                        <a16:creationId xmlns:a16="http://schemas.microsoft.com/office/drawing/2014/main" id="{51375720-5964-41F0-BF3B-39C562F4691F}"/>
                      </a:ext>
                    </a:extLst>
                  </p:cNvPr>
                  <p:cNvSpPr>
                    <a:spLocks/>
                  </p:cNvSpPr>
                  <p:nvPr/>
                </p:nvSpPr>
                <p:spPr bwMode="gray">
                  <a:xfrm>
                    <a:off x="3810" y="3058"/>
                    <a:ext cx="288" cy="334"/>
                  </a:xfrm>
                  <a:custGeom>
                    <a:avLst/>
                    <a:gdLst>
                      <a:gd name="T0" fmla="*/ 288 w 288"/>
                      <a:gd name="T1" fmla="*/ 0 h 334"/>
                      <a:gd name="T2" fmla="*/ 284 w 288"/>
                      <a:gd name="T3" fmla="*/ 52 h 334"/>
                      <a:gd name="T4" fmla="*/ 272 w 288"/>
                      <a:gd name="T5" fmla="*/ 98 h 334"/>
                      <a:gd name="T6" fmla="*/ 254 w 288"/>
                      <a:gd name="T7" fmla="*/ 140 h 334"/>
                      <a:gd name="T8" fmla="*/ 230 w 288"/>
                      <a:gd name="T9" fmla="*/ 176 h 334"/>
                      <a:gd name="T10" fmla="*/ 204 w 288"/>
                      <a:gd name="T11" fmla="*/ 208 h 334"/>
                      <a:gd name="T12" fmla="*/ 174 w 288"/>
                      <a:gd name="T13" fmla="*/ 238 h 334"/>
                      <a:gd name="T14" fmla="*/ 144 w 288"/>
                      <a:gd name="T15" fmla="*/ 262 h 334"/>
                      <a:gd name="T16" fmla="*/ 112 w 288"/>
                      <a:gd name="T17" fmla="*/ 282 h 334"/>
                      <a:gd name="T18" fmla="*/ 84 w 288"/>
                      <a:gd name="T19" fmla="*/ 298 h 334"/>
                      <a:gd name="T20" fmla="*/ 56 w 288"/>
                      <a:gd name="T21" fmla="*/ 312 h 334"/>
                      <a:gd name="T22" fmla="*/ 34 w 288"/>
                      <a:gd name="T23" fmla="*/ 322 h 334"/>
                      <a:gd name="T24" fmla="*/ 16 w 288"/>
                      <a:gd name="T25" fmla="*/ 328 h 334"/>
                      <a:gd name="T26" fmla="*/ 4 w 288"/>
                      <a:gd name="T27" fmla="*/ 332 h 334"/>
                      <a:gd name="T28" fmla="*/ 0 w 288"/>
                      <a:gd name="T29" fmla="*/ 334 h 334"/>
                      <a:gd name="T30" fmla="*/ 4 w 288"/>
                      <a:gd name="T31" fmla="*/ 332 h 334"/>
                      <a:gd name="T32" fmla="*/ 16 w 288"/>
                      <a:gd name="T33" fmla="*/ 326 h 334"/>
                      <a:gd name="T34" fmla="*/ 34 w 288"/>
                      <a:gd name="T35" fmla="*/ 318 h 334"/>
                      <a:gd name="T36" fmla="*/ 56 w 288"/>
                      <a:gd name="T37" fmla="*/ 304 h 334"/>
                      <a:gd name="T38" fmla="*/ 84 w 288"/>
                      <a:gd name="T39" fmla="*/ 288 h 334"/>
                      <a:gd name="T40" fmla="*/ 112 w 288"/>
                      <a:gd name="T41" fmla="*/ 266 h 334"/>
                      <a:gd name="T42" fmla="*/ 142 w 288"/>
                      <a:gd name="T43" fmla="*/ 242 h 334"/>
                      <a:gd name="T44" fmla="*/ 170 w 288"/>
                      <a:gd name="T45" fmla="*/ 212 h 334"/>
                      <a:gd name="T46" fmla="*/ 196 w 288"/>
                      <a:gd name="T47" fmla="*/ 180 h 334"/>
                      <a:gd name="T48" fmla="*/ 220 w 288"/>
                      <a:gd name="T49" fmla="*/ 142 h 334"/>
                      <a:gd name="T50" fmla="*/ 238 w 288"/>
                      <a:gd name="T51" fmla="*/ 100 h 334"/>
                      <a:gd name="T52" fmla="*/ 250 w 288"/>
                      <a:gd name="T53" fmla="*/ 54 h 334"/>
                      <a:gd name="T54" fmla="*/ 254 w 288"/>
                      <a:gd name="T55" fmla="*/ 2 h 334"/>
                      <a:gd name="T56" fmla="*/ 288 w 288"/>
                      <a:gd name="T57" fmla="*/ 0 h 33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88"/>
                      <a:gd name="T88" fmla="*/ 0 h 334"/>
                      <a:gd name="T89" fmla="*/ 288 w 288"/>
                      <a:gd name="T90" fmla="*/ 334 h 33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19"/>
                    </a:srgbClr>
                  </a:solidFill>
                  <a:ln>
                    <a:noFill/>
                  </a:ln>
                  <a:extLst>
                    <a:ext uri="{91240B29-F687-4F45-9708-019B960494DF}">
                      <a14:hiddenLine xmlns:a14="http://schemas.microsoft.com/office/drawing/2010/main" w="0">
                        <a:solidFill>
                          <a:srgbClr val="000000"/>
                        </a:solidFill>
                        <a:round/>
                        <a:headEnd/>
                        <a:tailEnd/>
                      </a14:hiddenLine>
                    </a:ext>
                  </a:extLst>
                </p:spPr>
                <p:txBody>
                  <a:bodyPr rot="10800000"/>
                  <a:lstStyle/>
                  <a:p>
                    <a:endParaRPr lang="zh-CN" altLang="en-US"/>
                  </a:p>
                </p:txBody>
              </p:sp>
            </p:grpSp>
          </p:grpSp>
          <p:grpSp>
            <p:nvGrpSpPr>
              <p:cNvPr id="50194" name="Group 81">
                <a:extLst>
                  <a:ext uri="{FF2B5EF4-FFF2-40B4-BE49-F238E27FC236}">
                    <a16:creationId xmlns:a16="http://schemas.microsoft.com/office/drawing/2014/main" id="{EB064EA4-D5EC-4B64-917E-956C751D56E0}"/>
                  </a:ext>
                </a:extLst>
              </p:cNvPr>
              <p:cNvGrpSpPr>
                <a:grpSpLocks/>
              </p:cNvGrpSpPr>
              <p:nvPr/>
            </p:nvGrpSpPr>
            <p:grpSpPr bwMode="auto">
              <a:xfrm>
                <a:off x="521" y="3022"/>
                <a:ext cx="771" cy="771"/>
                <a:chOff x="4166" y="1706"/>
                <a:chExt cx="1252" cy="1252"/>
              </a:xfrm>
            </p:grpSpPr>
            <p:sp>
              <p:nvSpPr>
                <p:cNvPr id="50195" name="Oval 82">
                  <a:extLst>
                    <a:ext uri="{FF2B5EF4-FFF2-40B4-BE49-F238E27FC236}">
                      <a16:creationId xmlns:a16="http://schemas.microsoft.com/office/drawing/2014/main" id="{0267419A-938C-4F4C-A2DA-91EB7AA4D7DF}"/>
                    </a:ext>
                  </a:extLst>
                </p:cNvPr>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rot="10800000" vert="eaVert" wrap="none" anchor="ct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lgn="r" eaLnBrk="1" hangingPunct="1">
                    <a:spcBef>
                      <a:spcPct val="0"/>
                    </a:spcBef>
                    <a:buClrTx/>
                    <a:buSzTx/>
                    <a:buFontTx/>
                    <a:buNone/>
                  </a:pPr>
                  <a:endParaRPr lang="zh-CN" altLang="zh-CN" sz="1800">
                    <a:latin typeface="Arial" panose="020B0604020202020204" pitchFamily="34" charset="0"/>
                  </a:endParaRPr>
                </a:p>
              </p:txBody>
            </p:sp>
            <p:sp>
              <p:nvSpPr>
                <p:cNvPr id="50196" name="Oval 83">
                  <a:extLst>
                    <a:ext uri="{FF2B5EF4-FFF2-40B4-BE49-F238E27FC236}">
                      <a16:creationId xmlns:a16="http://schemas.microsoft.com/office/drawing/2014/main" id="{A8A4244E-61E4-413A-88E8-C0CE2F2C6087}"/>
                    </a:ext>
                  </a:extLst>
                </p:cNvPr>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rot="10800000" vert="eaVert" wrap="none" anchor="ct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lgn="r" eaLnBrk="1" hangingPunct="1">
                    <a:spcBef>
                      <a:spcPct val="0"/>
                    </a:spcBef>
                    <a:buClrTx/>
                    <a:buSzTx/>
                    <a:buFontTx/>
                    <a:buNone/>
                  </a:pPr>
                  <a:endParaRPr lang="zh-CN" altLang="zh-CN" sz="1800">
                    <a:latin typeface="Arial" panose="020B0604020202020204" pitchFamily="34" charset="0"/>
                  </a:endParaRPr>
                </a:p>
              </p:txBody>
            </p:sp>
            <p:sp>
              <p:nvSpPr>
                <p:cNvPr id="50197" name="Oval 84">
                  <a:extLst>
                    <a:ext uri="{FF2B5EF4-FFF2-40B4-BE49-F238E27FC236}">
                      <a16:creationId xmlns:a16="http://schemas.microsoft.com/office/drawing/2014/main" id="{0918C64A-435C-4EC7-8267-BFB2A7B1F7EB}"/>
                    </a:ext>
                  </a:extLst>
                </p:cNvPr>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rot="10800000" vert="eaVert" wrap="none" anchor="ct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lgn="r" eaLnBrk="1" hangingPunct="1">
                    <a:spcBef>
                      <a:spcPct val="0"/>
                    </a:spcBef>
                    <a:buClrTx/>
                    <a:buSzTx/>
                    <a:buFontTx/>
                    <a:buNone/>
                  </a:pPr>
                  <a:endParaRPr lang="zh-CN" altLang="zh-CN" sz="1800">
                    <a:latin typeface="Arial" panose="020B0604020202020204" pitchFamily="34" charset="0"/>
                  </a:endParaRPr>
                </a:p>
              </p:txBody>
            </p:sp>
            <p:sp>
              <p:nvSpPr>
                <p:cNvPr id="50198" name="Oval 85">
                  <a:extLst>
                    <a:ext uri="{FF2B5EF4-FFF2-40B4-BE49-F238E27FC236}">
                      <a16:creationId xmlns:a16="http://schemas.microsoft.com/office/drawing/2014/main" id="{E609A97B-D394-4B7C-B343-B82691CD18EC}"/>
                    </a:ext>
                  </a:extLst>
                </p:cNvPr>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rot="10800000" vert="eaVert" wrap="none" anchor="ct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lgn="r" eaLnBrk="1" hangingPunct="1">
                    <a:spcBef>
                      <a:spcPct val="0"/>
                    </a:spcBef>
                    <a:buClrTx/>
                    <a:buSzTx/>
                    <a:buFontTx/>
                    <a:buNone/>
                  </a:pPr>
                  <a:endParaRPr lang="zh-CN" altLang="zh-CN" sz="1800">
                    <a:latin typeface="Arial" panose="020B0604020202020204" pitchFamily="34" charset="0"/>
                  </a:endParaRPr>
                </a:p>
              </p:txBody>
            </p:sp>
          </p:grpSp>
        </p:grpSp>
        <p:sp>
          <p:nvSpPr>
            <p:cNvPr id="56433" name="Text Box 113">
              <a:extLst>
                <a:ext uri="{FF2B5EF4-FFF2-40B4-BE49-F238E27FC236}">
                  <a16:creationId xmlns:a16="http://schemas.microsoft.com/office/drawing/2014/main" id="{6055D5E2-2D8D-4FD6-9D44-A8379D8E572D}"/>
                </a:ext>
              </a:extLst>
            </p:cNvPr>
            <p:cNvSpPr txBox="1">
              <a:spLocks noChangeArrowheads="1"/>
            </p:cNvSpPr>
            <p:nvPr/>
          </p:nvSpPr>
          <p:spPr bwMode="auto">
            <a:xfrm rot="2880609">
              <a:off x="3442" y="2214"/>
              <a:ext cx="158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defRPr/>
              </a:pPr>
              <a:r>
                <a:rPr lang="zh-CN" altLang="en-US" sz="2800" b="1" dirty="0">
                  <a:solidFill>
                    <a:srgbClr val="000000"/>
                  </a:solidFill>
                  <a:effectLst>
                    <a:outerShdw blurRad="38100" dist="38100" dir="2700000" algn="tl">
                      <a:srgbClr val="C0C0C0"/>
                    </a:outerShdw>
                  </a:effectLst>
                  <a:latin typeface="Arial" charset="0"/>
                  <a:ea typeface="黑体" pitchFamily="49" charset="-122"/>
                </a:rPr>
                <a:t>收入报表编制</a:t>
              </a:r>
            </a:p>
          </p:txBody>
        </p:sp>
        <p:sp>
          <p:nvSpPr>
            <p:cNvPr id="50192" name="Text Box 114">
              <a:extLst>
                <a:ext uri="{FF2B5EF4-FFF2-40B4-BE49-F238E27FC236}">
                  <a16:creationId xmlns:a16="http://schemas.microsoft.com/office/drawing/2014/main" id="{9F72C242-B7B9-4832-8B2F-0A67ACE680D3}"/>
                </a:ext>
              </a:extLst>
            </p:cNvPr>
            <p:cNvSpPr txBox="1">
              <a:spLocks noChangeArrowheads="1"/>
            </p:cNvSpPr>
            <p:nvPr/>
          </p:nvSpPr>
          <p:spPr bwMode="auto">
            <a:xfrm rot="3306771">
              <a:off x="3508" y="1393"/>
              <a:ext cx="317"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spcBef>
                  <a:spcPct val="50000"/>
                </a:spcBef>
                <a:buClrTx/>
                <a:buSzTx/>
                <a:buFontTx/>
                <a:buNone/>
              </a:pPr>
              <a:r>
                <a:rPr lang="en-US" altLang="zh-CN" sz="2800" b="1">
                  <a:solidFill>
                    <a:srgbClr val="000000"/>
                  </a:solidFill>
                  <a:latin typeface="Arial" panose="020B0604020202020204" pitchFamily="34" charset="0"/>
                </a:rPr>
                <a:t>1</a:t>
              </a:r>
            </a:p>
          </p:txBody>
        </p:sp>
      </p:grpSp>
      <p:grpSp>
        <p:nvGrpSpPr>
          <p:cNvPr id="50182" name="Group 13">
            <a:extLst>
              <a:ext uri="{FF2B5EF4-FFF2-40B4-BE49-F238E27FC236}">
                <a16:creationId xmlns:a16="http://schemas.microsoft.com/office/drawing/2014/main" id="{94FFCB11-FC4F-4D1A-B4D2-7C02427E6403}"/>
              </a:ext>
            </a:extLst>
          </p:cNvPr>
          <p:cNvGrpSpPr>
            <a:grpSpLocks/>
          </p:cNvGrpSpPr>
          <p:nvPr/>
        </p:nvGrpSpPr>
        <p:grpSpPr bwMode="auto">
          <a:xfrm>
            <a:off x="1327150" y="1703388"/>
            <a:ext cx="5976938" cy="688975"/>
            <a:chOff x="720" y="1392"/>
            <a:chExt cx="4058" cy="480"/>
          </a:xfrm>
        </p:grpSpPr>
        <p:sp>
          <p:nvSpPr>
            <p:cNvPr id="287758" name="AutoShape 14">
              <a:extLst>
                <a:ext uri="{FF2B5EF4-FFF2-40B4-BE49-F238E27FC236}">
                  <a16:creationId xmlns:a16="http://schemas.microsoft.com/office/drawing/2014/main" id="{64812868-A402-4514-9643-4D9DBA888F8B}"/>
                </a:ext>
              </a:extLst>
            </p:cNvPr>
            <p:cNvSpPr>
              <a:spLocks noChangeArrowheads="1"/>
            </p:cNvSpPr>
            <p:nvPr/>
          </p:nvSpPr>
          <p:spPr bwMode="gray">
            <a:xfrm>
              <a:off x="720" y="1392"/>
              <a:ext cx="4058" cy="480"/>
            </a:xfrm>
            <a:prstGeom prst="roundRect">
              <a:avLst>
                <a:gd name="adj" fmla="val 17509"/>
              </a:avLst>
            </a:prstGeom>
            <a:gradFill rotWithShape="1">
              <a:gsLst>
                <a:gs pos="0">
                  <a:schemeClr val="folHlink"/>
                </a:gs>
                <a:gs pos="50000">
                  <a:schemeClr val="folHlink">
                    <a:gamma/>
                    <a:shade val="92157"/>
                    <a:invGamma/>
                  </a:schemeClr>
                </a:gs>
                <a:gs pos="100000">
                  <a:schemeClr val="folHlink"/>
                </a:gs>
              </a:gsLst>
              <a:lin ang="5400000" scaled="1"/>
            </a:gradFill>
            <a:ln w="9525">
              <a:noFill/>
              <a:round/>
              <a:headEnd/>
              <a:tailEnd/>
            </a:ln>
            <a:effectLst/>
          </p:spPr>
          <p:txBody>
            <a:bodyPr wrap="none" anchor="ctr"/>
            <a:lstStyle/>
            <a:p>
              <a:pPr algn="r">
                <a:defRPr/>
              </a:pPr>
              <a:endParaRPr lang="zh-CN" altLang="zh-CN" dirty="0">
                <a:latin typeface="Arial" charset="0"/>
                <a:ea typeface="黑体" pitchFamily="49" charset="-122"/>
              </a:endParaRPr>
            </a:p>
          </p:txBody>
        </p:sp>
        <p:grpSp>
          <p:nvGrpSpPr>
            <p:cNvPr id="50187" name="Group 15">
              <a:extLst>
                <a:ext uri="{FF2B5EF4-FFF2-40B4-BE49-F238E27FC236}">
                  <a16:creationId xmlns:a16="http://schemas.microsoft.com/office/drawing/2014/main" id="{9EDE244C-F70D-4F88-9238-B71547FFBE73}"/>
                </a:ext>
              </a:extLst>
            </p:cNvPr>
            <p:cNvGrpSpPr>
              <a:grpSpLocks/>
            </p:cNvGrpSpPr>
            <p:nvPr/>
          </p:nvGrpSpPr>
          <p:grpSpPr bwMode="auto">
            <a:xfrm>
              <a:off x="730" y="1407"/>
              <a:ext cx="4043" cy="444"/>
              <a:chOff x="744" y="1407"/>
              <a:chExt cx="3988" cy="444"/>
            </a:xfrm>
          </p:grpSpPr>
          <p:sp>
            <p:nvSpPr>
              <p:cNvPr id="287760" name="AutoShape 16">
                <a:extLst>
                  <a:ext uri="{FF2B5EF4-FFF2-40B4-BE49-F238E27FC236}">
                    <a16:creationId xmlns:a16="http://schemas.microsoft.com/office/drawing/2014/main" id="{941D742F-5BDA-4AD4-BD06-3AC75698C54B}"/>
                  </a:ext>
                </a:extLst>
              </p:cNvPr>
              <p:cNvSpPr>
                <a:spLocks noChangeArrowheads="1"/>
              </p:cNvSpPr>
              <p:nvPr/>
            </p:nvSpPr>
            <p:spPr bwMode="gray">
              <a:xfrm>
                <a:off x="744" y="1736"/>
                <a:ext cx="3988" cy="115"/>
              </a:xfrm>
              <a:prstGeom prst="roundRect">
                <a:avLst>
                  <a:gd name="adj" fmla="val 50000"/>
                </a:avLst>
              </a:prstGeom>
              <a:gradFill rotWithShape="1">
                <a:gsLst>
                  <a:gs pos="0">
                    <a:schemeClr val="folHlink">
                      <a:alpha val="0"/>
                    </a:schemeClr>
                  </a:gs>
                  <a:gs pos="100000">
                    <a:schemeClr val="folHlink">
                      <a:gamma/>
                      <a:tint val="0"/>
                      <a:invGamma/>
                    </a:schemeClr>
                  </a:gs>
                </a:gsLst>
                <a:lin ang="5400000" scaled="1"/>
              </a:gradFill>
              <a:ln w="9525">
                <a:noFill/>
                <a:round/>
                <a:headEnd/>
                <a:tailEnd/>
              </a:ln>
              <a:effectLst/>
            </p:spPr>
            <p:txBody>
              <a:bodyPr wrap="none" anchor="ctr"/>
              <a:lstStyle/>
              <a:p>
                <a:pPr algn="r">
                  <a:defRPr/>
                </a:pPr>
                <a:endParaRPr lang="zh-CN" altLang="zh-CN" dirty="0">
                  <a:latin typeface="Arial" charset="0"/>
                  <a:ea typeface="黑体" pitchFamily="49" charset="-122"/>
                </a:endParaRPr>
              </a:p>
            </p:txBody>
          </p:sp>
          <p:sp>
            <p:nvSpPr>
              <p:cNvPr id="287761" name="AutoShape 17">
                <a:extLst>
                  <a:ext uri="{FF2B5EF4-FFF2-40B4-BE49-F238E27FC236}">
                    <a16:creationId xmlns:a16="http://schemas.microsoft.com/office/drawing/2014/main" id="{B2E957C8-077F-4AB2-B5C3-60A37F429967}"/>
                  </a:ext>
                </a:extLst>
              </p:cNvPr>
              <p:cNvSpPr>
                <a:spLocks noChangeArrowheads="1"/>
              </p:cNvSpPr>
              <p:nvPr/>
            </p:nvSpPr>
            <p:spPr bwMode="gray">
              <a:xfrm>
                <a:off x="744" y="1407"/>
                <a:ext cx="3988" cy="115"/>
              </a:xfrm>
              <a:prstGeom prst="roundRect">
                <a:avLst>
                  <a:gd name="adj" fmla="val 50000"/>
                </a:avLst>
              </a:prstGeom>
              <a:gradFill rotWithShape="1">
                <a:gsLst>
                  <a:gs pos="0">
                    <a:schemeClr val="folHlink">
                      <a:gamma/>
                      <a:tint val="0"/>
                      <a:invGamma/>
                    </a:schemeClr>
                  </a:gs>
                  <a:gs pos="100000">
                    <a:schemeClr val="folHlink">
                      <a:alpha val="0"/>
                    </a:schemeClr>
                  </a:gs>
                </a:gsLst>
                <a:lin ang="5400000" scaled="1"/>
              </a:gradFill>
              <a:ln w="9525">
                <a:noFill/>
                <a:round/>
                <a:headEnd/>
                <a:tailEnd/>
              </a:ln>
              <a:effectLst/>
            </p:spPr>
            <p:txBody>
              <a:bodyPr wrap="none" anchor="ctr"/>
              <a:lstStyle/>
              <a:p>
                <a:pPr algn="r">
                  <a:defRPr/>
                </a:pPr>
                <a:endParaRPr lang="zh-CN" altLang="zh-CN" dirty="0">
                  <a:latin typeface="Arial" charset="0"/>
                  <a:ea typeface="黑体" pitchFamily="49" charset="-122"/>
                </a:endParaRPr>
              </a:p>
            </p:txBody>
          </p:sp>
        </p:grpSp>
      </p:grpSp>
      <p:sp>
        <p:nvSpPr>
          <p:cNvPr id="50183" name="Text Box 26">
            <a:extLst>
              <a:ext uri="{FF2B5EF4-FFF2-40B4-BE49-F238E27FC236}">
                <a16:creationId xmlns:a16="http://schemas.microsoft.com/office/drawing/2014/main" id="{EBDE7D41-530D-4973-B52E-3D6D5859B981}"/>
              </a:ext>
            </a:extLst>
          </p:cNvPr>
          <p:cNvSpPr txBox="1">
            <a:spLocks noChangeArrowheads="1"/>
          </p:cNvSpPr>
          <p:nvPr/>
        </p:nvSpPr>
        <p:spPr bwMode="white">
          <a:xfrm>
            <a:off x="1908175" y="1700213"/>
            <a:ext cx="4795838"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lgn="ctr" eaLnBrk="1" hangingPunct="1">
              <a:spcBef>
                <a:spcPct val="50000"/>
              </a:spcBef>
              <a:buClr>
                <a:schemeClr val="tx1"/>
              </a:buClr>
              <a:buSzTx/>
              <a:buFontTx/>
              <a:buNone/>
            </a:pPr>
            <a:r>
              <a:rPr lang="zh-CN" altLang="en-US" b="1">
                <a:solidFill>
                  <a:schemeClr val="bg1"/>
                </a:solidFill>
                <a:latin typeface="Arial" panose="020B0604020202020204" pitchFamily="34" charset="0"/>
                <a:cs typeface="Arial" panose="020B0604020202020204" pitchFamily="34" charset="0"/>
              </a:rPr>
              <a:t>统计报表编制及分析工作    </a:t>
            </a:r>
          </a:p>
        </p:txBody>
      </p:sp>
      <p:sp>
        <p:nvSpPr>
          <p:cNvPr id="50184" name="矩形 57">
            <a:extLst>
              <a:ext uri="{FF2B5EF4-FFF2-40B4-BE49-F238E27FC236}">
                <a16:creationId xmlns:a16="http://schemas.microsoft.com/office/drawing/2014/main" id="{2B1583ED-38AC-41FA-ABBA-ABFC0E53B959}"/>
              </a:ext>
            </a:extLst>
          </p:cNvPr>
          <p:cNvSpPr>
            <a:spLocks noChangeArrowheads="1"/>
          </p:cNvSpPr>
          <p:nvPr/>
        </p:nvSpPr>
        <p:spPr bwMode="auto">
          <a:xfrm>
            <a:off x="785813" y="0"/>
            <a:ext cx="406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spcBef>
                <a:spcPct val="0"/>
              </a:spcBef>
              <a:buClrTx/>
              <a:buSzTx/>
              <a:buFontTx/>
              <a:buNone/>
            </a:pPr>
            <a:endParaRPr lang="zh-CN" altLang="en-US" sz="1800">
              <a:latin typeface="Arial" panose="020B0604020202020204" pitchFamily="34" charset="0"/>
            </a:endParaRPr>
          </a:p>
        </p:txBody>
      </p:sp>
      <p:sp>
        <p:nvSpPr>
          <p:cNvPr id="50185" name="矩形 10">
            <a:extLst>
              <a:ext uri="{FF2B5EF4-FFF2-40B4-BE49-F238E27FC236}">
                <a16:creationId xmlns:a16="http://schemas.microsoft.com/office/drawing/2014/main" id="{916EE323-B6C9-42B6-AB8C-3FBBF9C0EFFC}"/>
              </a:ext>
            </a:extLst>
          </p:cNvPr>
          <p:cNvSpPr>
            <a:spLocks noChangeArrowheads="1"/>
          </p:cNvSpPr>
          <p:nvPr/>
        </p:nvSpPr>
        <p:spPr bwMode="auto">
          <a:xfrm>
            <a:off x="127000" y="106363"/>
            <a:ext cx="542925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spcBef>
                <a:spcPct val="0"/>
              </a:spcBef>
              <a:buClrTx/>
              <a:buSzTx/>
              <a:buFontTx/>
              <a:buNone/>
            </a:pPr>
            <a:r>
              <a:rPr lang="zh-CN" altLang="en-US" sz="2800" b="1">
                <a:solidFill>
                  <a:srgbClr val="003399"/>
                </a:solidFill>
                <a:latin typeface="Arial" panose="020B0604020202020204" pitchFamily="34" charset="0"/>
              </a:rPr>
              <a:t>第五节 统计报表编制及分析工作</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57384"/>
                                        </p:tgtEl>
                                        <p:attrNameLst>
                                          <p:attrName>style.visibility</p:attrName>
                                        </p:attrNameLst>
                                      </p:cBhvr>
                                      <p:to>
                                        <p:strVal val="visible"/>
                                      </p:to>
                                    </p:set>
                                    <p:animEffect transition="in" filter="slide(fromBottom)">
                                      <p:cBhvr>
                                        <p:cTn id="7" dur="500"/>
                                        <p:tgtEl>
                                          <p:spTgt spid="57384"/>
                                        </p:tgtEl>
                                      </p:cBhvr>
                                    </p:animEffect>
                                  </p:childTnLst>
                                </p:cTn>
                              </p:par>
                            </p:childTnLst>
                          </p:cTn>
                        </p:par>
                        <p:par>
                          <p:cTn id="8" fill="hold" nodeType="afterGroup">
                            <p:stCondLst>
                              <p:cond delay="500"/>
                            </p:stCondLst>
                            <p:childTnLst>
                              <p:par>
                                <p:cTn id="9" presetID="12" presetClass="entr" presetSubtype="4" fill="hold" nodeType="afterEffect">
                                  <p:stCondLst>
                                    <p:cond delay="0"/>
                                  </p:stCondLst>
                                  <p:childTnLst>
                                    <p:set>
                                      <p:cBhvr>
                                        <p:cTn id="10" dur="1" fill="hold">
                                          <p:stCondLst>
                                            <p:cond delay="0"/>
                                          </p:stCondLst>
                                        </p:cTn>
                                        <p:tgtEl>
                                          <p:spTgt spid="57385"/>
                                        </p:tgtEl>
                                        <p:attrNameLst>
                                          <p:attrName>style.visibility</p:attrName>
                                        </p:attrNameLst>
                                      </p:cBhvr>
                                      <p:to>
                                        <p:strVal val="visible"/>
                                      </p:to>
                                    </p:set>
                                    <p:animEffect transition="in" filter="slide(fromBottom)">
                                      <p:cBhvr>
                                        <p:cTn id="11" dur="500"/>
                                        <p:tgtEl>
                                          <p:spTgt spid="573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日期占位符 1">
            <a:extLst>
              <a:ext uri="{FF2B5EF4-FFF2-40B4-BE49-F238E27FC236}">
                <a16:creationId xmlns:a16="http://schemas.microsoft.com/office/drawing/2014/main" id="{84907467-D8EB-4448-9AE5-360908416AC1}"/>
              </a:ext>
            </a:extLst>
          </p:cNvPr>
          <p:cNvSpPr>
            <a:spLocks noGrp="1"/>
          </p:cNvSpPr>
          <p:nvPr>
            <p:ph type="dt" sz="quarter" idx="10"/>
          </p:nvPr>
        </p:nvSpPr>
        <p:spPr/>
        <p:txBody>
          <a:bodyPr/>
          <a:lstStyle/>
          <a:p>
            <a:pPr>
              <a:defRPr/>
            </a:pPr>
            <a:fld id="{E827CBE2-80E4-4A1D-8358-28FC92BBF079}" type="datetime3">
              <a:rPr lang="zh-CN" altLang="en-US"/>
              <a:pPr>
                <a:defRPr/>
              </a:pPr>
              <a:t>2018年12月13日星期四</a:t>
            </a:fld>
            <a:endParaRPr lang="en-US" altLang="zh-CN"/>
          </a:p>
        </p:txBody>
      </p:sp>
      <p:sp>
        <p:nvSpPr>
          <p:cNvPr id="10" name="灯片编号占位符 3">
            <a:extLst>
              <a:ext uri="{FF2B5EF4-FFF2-40B4-BE49-F238E27FC236}">
                <a16:creationId xmlns:a16="http://schemas.microsoft.com/office/drawing/2014/main" id="{55162CD0-53C3-4BED-B10A-EA836A6C2DF5}"/>
              </a:ext>
            </a:extLst>
          </p:cNvPr>
          <p:cNvSpPr>
            <a:spLocks noGrp="1"/>
          </p:cNvSpPr>
          <p:nvPr>
            <p:ph type="sldNum" sz="quarter" idx="11"/>
          </p:nvPr>
        </p:nvSpPr>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02DE97E9-8986-4103-BE8A-802677982589}" type="slidenum">
              <a:rPr lang="zh-CN" altLang="en-US">
                <a:solidFill>
                  <a:srgbClr val="636363"/>
                </a:solidFill>
              </a:rPr>
              <a:pPr eaLnBrk="1" hangingPunct="1"/>
              <a:t>38</a:t>
            </a:fld>
            <a:endParaRPr lang="en-US" altLang="zh-CN">
              <a:solidFill>
                <a:srgbClr val="636363"/>
              </a:solidFill>
            </a:endParaRPr>
          </a:p>
        </p:txBody>
      </p:sp>
      <p:grpSp>
        <p:nvGrpSpPr>
          <p:cNvPr id="51204" name="Group 10">
            <a:extLst>
              <a:ext uri="{FF2B5EF4-FFF2-40B4-BE49-F238E27FC236}">
                <a16:creationId xmlns:a16="http://schemas.microsoft.com/office/drawing/2014/main" id="{C7AAFD4D-16D9-4A1B-86C4-2A437EA49461}"/>
              </a:ext>
            </a:extLst>
          </p:cNvPr>
          <p:cNvGrpSpPr>
            <a:grpSpLocks/>
          </p:cNvGrpSpPr>
          <p:nvPr/>
        </p:nvGrpSpPr>
        <p:grpSpPr bwMode="auto">
          <a:xfrm>
            <a:off x="785813" y="476250"/>
            <a:ext cx="7775575" cy="4592638"/>
            <a:chOff x="4320" y="1184"/>
            <a:chExt cx="414" cy="370"/>
          </a:xfrm>
          <a:solidFill>
            <a:schemeClr val="accent6"/>
          </a:solidFill>
        </p:grpSpPr>
        <p:sp>
          <p:nvSpPr>
            <p:cNvPr id="295947" name="AutoShape 11">
              <a:extLst>
                <a:ext uri="{FF2B5EF4-FFF2-40B4-BE49-F238E27FC236}">
                  <a16:creationId xmlns:a16="http://schemas.microsoft.com/office/drawing/2014/main" id="{A7BB3CB6-2D79-46C8-824B-C5D9B9D26025}"/>
                </a:ext>
              </a:extLst>
            </p:cNvPr>
            <p:cNvSpPr>
              <a:spLocks noChangeArrowheads="1"/>
            </p:cNvSpPr>
            <p:nvPr/>
          </p:nvSpPr>
          <p:spPr bwMode="gray">
            <a:xfrm>
              <a:off x="4320" y="1184"/>
              <a:ext cx="414" cy="370"/>
            </a:xfrm>
            <a:prstGeom prst="roundRect">
              <a:avLst>
                <a:gd name="adj" fmla="val 11921"/>
              </a:avLst>
            </a:prstGeom>
            <a:grpFill/>
            <a:ln w="25400">
              <a:solidFill>
                <a:srgbClr val="FFFFFF"/>
              </a:solidFill>
              <a:round/>
              <a:headEnd/>
              <a:tailEnd/>
            </a:ln>
            <a:effectLst>
              <a:outerShdw dist="53882" dir="2700000" algn="ctr" rotWithShape="0">
                <a:srgbClr val="000000">
                  <a:alpha val="50000"/>
                </a:srgbClr>
              </a:outerShdw>
            </a:effectLst>
          </p:spPr>
          <p:txBody>
            <a:bodyPr wrap="none" anchor="ctr"/>
            <a:lstStyle/>
            <a:p>
              <a:pPr algn="r">
                <a:defRPr/>
              </a:pPr>
              <a:endParaRPr lang="zh-CN" altLang="zh-CN" dirty="0">
                <a:latin typeface="Arial" charset="0"/>
                <a:ea typeface="黑体" pitchFamily="49" charset="-122"/>
              </a:endParaRPr>
            </a:p>
          </p:txBody>
        </p:sp>
        <p:sp>
          <p:nvSpPr>
            <p:cNvPr id="295948" name="Freeform 12">
              <a:extLst>
                <a:ext uri="{FF2B5EF4-FFF2-40B4-BE49-F238E27FC236}">
                  <a16:creationId xmlns:a16="http://schemas.microsoft.com/office/drawing/2014/main" id="{2EA5AC24-C168-419C-87C6-7DA071478639}"/>
                </a:ext>
              </a:extLst>
            </p:cNvPr>
            <p:cNvSpPr>
              <a:spLocks/>
            </p:cNvSpPr>
            <p:nvPr/>
          </p:nvSpPr>
          <p:spPr bwMode="gray">
            <a:xfrm>
              <a:off x="4327" y="1195"/>
              <a:ext cx="206" cy="201"/>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pFill/>
            <a:ln w="0">
              <a:noFill/>
              <a:prstDash val="solid"/>
              <a:round/>
              <a:headEnd/>
              <a:tailEnd/>
            </a:ln>
          </p:spPr>
          <p:txBody>
            <a:bodyPr/>
            <a:lstStyle/>
            <a:p>
              <a:pPr algn="r">
                <a:defRPr/>
              </a:pPr>
              <a:endParaRPr lang="zh-CN" altLang="zh-CN" dirty="0">
                <a:latin typeface="Arial" charset="0"/>
                <a:ea typeface="黑体" pitchFamily="49" charset="-122"/>
              </a:endParaRPr>
            </a:p>
          </p:txBody>
        </p:sp>
      </p:grpSp>
      <p:sp>
        <p:nvSpPr>
          <p:cNvPr id="102407" name="Text Box 7">
            <a:extLst>
              <a:ext uri="{FF2B5EF4-FFF2-40B4-BE49-F238E27FC236}">
                <a16:creationId xmlns:a16="http://schemas.microsoft.com/office/drawing/2014/main" id="{1B2020AE-8593-4994-A2F7-FF49DCB65A79}"/>
              </a:ext>
            </a:extLst>
          </p:cNvPr>
          <p:cNvSpPr txBox="1">
            <a:spLocks noChangeArrowheads="1"/>
          </p:cNvSpPr>
          <p:nvPr/>
        </p:nvSpPr>
        <p:spPr bwMode="auto">
          <a:xfrm>
            <a:off x="3276600" y="657225"/>
            <a:ext cx="5146675"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lnSpc>
                <a:spcPct val="150000"/>
              </a:lnSpc>
              <a:spcBef>
                <a:spcPct val="50000"/>
              </a:spcBef>
              <a:buClrTx/>
              <a:buSzTx/>
              <a:buFontTx/>
              <a:buNone/>
            </a:pPr>
            <a:r>
              <a:rPr lang="zh-CN" altLang="en-US" b="1">
                <a:solidFill>
                  <a:schemeClr val="bg1"/>
                </a:solidFill>
                <a:latin typeface="黑体" panose="02010609060101010101" pitchFamily="49" charset="-122"/>
              </a:rPr>
              <a:t>各级财政部门要高度重视，加强协调，密切配合，牵头部门要切实负起责任，确保非税收入收缴执行情况报表和文字分析及时报送。 </a:t>
            </a:r>
          </a:p>
        </p:txBody>
      </p:sp>
      <p:pic>
        <p:nvPicPr>
          <p:cNvPr id="51206" name="Picture 18" descr="report-edit">
            <a:extLst>
              <a:ext uri="{FF2B5EF4-FFF2-40B4-BE49-F238E27FC236}">
                <a16:creationId xmlns:a16="http://schemas.microsoft.com/office/drawing/2014/main" id="{7153A513-0180-4821-AE56-6738995362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3214688"/>
            <a:ext cx="1928813" cy="192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102407">
                                            <p:txEl>
                                              <p:pRg st="0" end="0"/>
                                            </p:txEl>
                                          </p:spTgt>
                                        </p:tgtEl>
                                        <p:attrNameLst>
                                          <p:attrName>style.visibility</p:attrName>
                                        </p:attrNameLst>
                                      </p:cBhvr>
                                      <p:to>
                                        <p:strVal val="visible"/>
                                      </p:to>
                                    </p:set>
                                    <p:anim calcmode="discrete" valueType="clr">
                                      <p:cBhvr override="childStyle">
                                        <p:cTn id="7" dur="80"/>
                                        <p:tgtEl>
                                          <p:spTgt spid="10240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02407">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102407">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日期占位符 1">
            <a:extLst>
              <a:ext uri="{FF2B5EF4-FFF2-40B4-BE49-F238E27FC236}">
                <a16:creationId xmlns:a16="http://schemas.microsoft.com/office/drawing/2014/main" id="{955B254C-F47B-4331-9159-5E733D91EE77}"/>
              </a:ext>
            </a:extLst>
          </p:cNvPr>
          <p:cNvSpPr>
            <a:spLocks noGrp="1"/>
          </p:cNvSpPr>
          <p:nvPr>
            <p:ph type="dt" sz="quarter" idx="10"/>
          </p:nvPr>
        </p:nvSpPr>
        <p:spPr/>
        <p:txBody>
          <a:bodyPr/>
          <a:lstStyle/>
          <a:p>
            <a:pPr>
              <a:defRPr/>
            </a:pPr>
            <a:fld id="{AE074E4C-87BC-42C0-8DFB-54211319F67E}" type="datetime3">
              <a:rPr lang="zh-CN" altLang="en-US"/>
              <a:pPr>
                <a:defRPr/>
              </a:pPr>
              <a:t>2018年12月13日星期四</a:t>
            </a:fld>
            <a:endParaRPr lang="en-US" altLang="zh-CN"/>
          </a:p>
        </p:txBody>
      </p:sp>
      <p:sp>
        <p:nvSpPr>
          <p:cNvPr id="17" name="灯片编号占位符 3">
            <a:extLst>
              <a:ext uri="{FF2B5EF4-FFF2-40B4-BE49-F238E27FC236}">
                <a16:creationId xmlns:a16="http://schemas.microsoft.com/office/drawing/2014/main" id="{05257344-07BF-4046-BD9E-37D2CEA19674}"/>
              </a:ext>
            </a:extLst>
          </p:cNvPr>
          <p:cNvSpPr>
            <a:spLocks noGrp="1"/>
          </p:cNvSpPr>
          <p:nvPr>
            <p:ph type="sldNum" sz="quarter" idx="11"/>
          </p:nvPr>
        </p:nvSpPr>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D7297989-7A1E-4719-95EC-00B64365AF60}" type="slidenum">
              <a:rPr lang="zh-CN" altLang="en-US">
                <a:solidFill>
                  <a:srgbClr val="636363"/>
                </a:solidFill>
              </a:rPr>
              <a:pPr eaLnBrk="1" hangingPunct="1"/>
              <a:t>39</a:t>
            </a:fld>
            <a:endParaRPr lang="en-US" altLang="zh-CN">
              <a:solidFill>
                <a:srgbClr val="636363"/>
              </a:solidFill>
            </a:endParaRPr>
          </a:p>
        </p:txBody>
      </p:sp>
      <p:sp>
        <p:nvSpPr>
          <p:cNvPr id="91138" name="Rectangle 2">
            <a:extLst>
              <a:ext uri="{FF2B5EF4-FFF2-40B4-BE49-F238E27FC236}">
                <a16:creationId xmlns:a16="http://schemas.microsoft.com/office/drawing/2014/main" id="{07DD3F49-68D5-4F35-94BA-5716399DCC23}"/>
              </a:ext>
            </a:extLst>
          </p:cNvPr>
          <p:cNvSpPr>
            <a:spLocks noGrp="1" noRot="1" noChangeArrowheads="1"/>
          </p:cNvSpPr>
          <p:nvPr>
            <p:ph type="title" idx="4294967295"/>
          </p:nvPr>
        </p:nvSpPr>
        <p:spPr>
          <a:xfrm>
            <a:off x="466725" y="188913"/>
            <a:ext cx="8540750" cy="720725"/>
          </a:xfrm>
        </p:spPr>
        <p:txBody>
          <a:bodyPr/>
          <a:lstStyle/>
          <a:p>
            <a:pPr eaLnBrk="1" hangingPunct="1"/>
            <a:r>
              <a:rPr lang="zh-CN" altLang="en-US" sz="3200"/>
              <a:t>非税收入报表编制（</a:t>
            </a:r>
            <a:r>
              <a:rPr lang="en-US" altLang="zh-CN" sz="3200"/>
              <a:t>1</a:t>
            </a:r>
            <a:r>
              <a:rPr lang="zh-CN" altLang="en-US" sz="3200"/>
              <a:t>）</a:t>
            </a:r>
          </a:p>
        </p:txBody>
      </p:sp>
      <p:sp>
        <p:nvSpPr>
          <p:cNvPr id="52229" name="Rectangle 6">
            <a:extLst>
              <a:ext uri="{FF2B5EF4-FFF2-40B4-BE49-F238E27FC236}">
                <a16:creationId xmlns:a16="http://schemas.microsoft.com/office/drawing/2014/main" id="{3BCE4FDB-59C9-4089-83F5-CCE52F22D88E}"/>
              </a:ext>
            </a:extLst>
          </p:cNvPr>
          <p:cNvSpPr>
            <a:spLocks noChangeArrowheads="1"/>
          </p:cNvSpPr>
          <p:nvPr/>
        </p:nvSpPr>
        <p:spPr bwMode="gray">
          <a:xfrm>
            <a:off x="466725" y="2803525"/>
            <a:ext cx="6049963" cy="3433763"/>
          </a:xfrm>
          <a:prstGeom prst="rect">
            <a:avLst/>
          </a:prstGeom>
          <a:gradFill rotWithShape="1">
            <a:gsLst>
              <a:gs pos="0">
                <a:srgbClr val="FFFFFF"/>
              </a:gs>
              <a:gs pos="100000">
                <a:srgbClr val="DAE9FA"/>
              </a:gs>
            </a:gsLst>
            <a:lin ang="5400000" scaled="1"/>
          </a:gradFill>
          <a:ln w="9525">
            <a:solidFill>
              <a:srgbClr val="F8F8F8"/>
            </a:solidFill>
            <a:miter lim="800000"/>
            <a:headEnd/>
            <a:tailEnd/>
          </a:ln>
          <a:effectLst>
            <a:outerShdw dist="35921" dir="2700000" algn="ctr" rotWithShape="0">
              <a:srgbClr val="080808">
                <a:alpha val="50000"/>
              </a:srgbClr>
            </a:outerShdw>
          </a:effectLst>
        </p:spPr>
        <p:txBody>
          <a:bodyPr wrap="none" anchor="ct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spcBef>
                <a:spcPct val="0"/>
              </a:spcBef>
              <a:buClrTx/>
              <a:buSzTx/>
              <a:buFontTx/>
              <a:buNone/>
            </a:pPr>
            <a:endParaRPr lang="zh-CN" altLang="en-US" sz="1800">
              <a:latin typeface="Arial" panose="020B0604020202020204" pitchFamily="34" charset="0"/>
            </a:endParaRPr>
          </a:p>
        </p:txBody>
      </p:sp>
      <p:sp>
        <p:nvSpPr>
          <p:cNvPr id="52230" name="Freeform 4">
            <a:extLst>
              <a:ext uri="{FF2B5EF4-FFF2-40B4-BE49-F238E27FC236}">
                <a16:creationId xmlns:a16="http://schemas.microsoft.com/office/drawing/2014/main" id="{F7173A9C-DFA6-4078-ABAE-CEE4B8B37C0F}"/>
              </a:ext>
            </a:extLst>
          </p:cNvPr>
          <p:cNvSpPr>
            <a:spLocks/>
          </p:cNvSpPr>
          <p:nvPr/>
        </p:nvSpPr>
        <p:spPr bwMode="gray">
          <a:xfrm flipH="1" flipV="1">
            <a:off x="395288" y="1557338"/>
            <a:ext cx="8183562" cy="1944687"/>
          </a:xfrm>
          <a:custGeom>
            <a:avLst/>
            <a:gdLst>
              <a:gd name="T0" fmla="*/ 2147483647 w 3796"/>
              <a:gd name="T1" fmla="*/ 1635729619 h 816"/>
              <a:gd name="T2" fmla="*/ 2147483647 w 3796"/>
              <a:gd name="T3" fmla="*/ 1647090309 h 816"/>
              <a:gd name="T4" fmla="*/ 2147483647 w 3796"/>
              <a:gd name="T5" fmla="*/ 1465340720 h 816"/>
              <a:gd name="T6" fmla="*/ 2147483647 w 3796"/>
              <a:gd name="T7" fmla="*/ 448688861 h 816"/>
              <a:gd name="T8" fmla="*/ 2147483647 w 3796"/>
              <a:gd name="T9" fmla="*/ 22718997 h 816"/>
              <a:gd name="T10" fmla="*/ 478706039 w 3796"/>
              <a:gd name="T11" fmla="*/ 22718997 h 816"/>
              <a:gd name="T12" fmla="*/ 9295975 w 3796"/>
              <a:gd name="T13" fmla="*/ 499806008 h 816"/>
              <a:gd name="T14" fmla="*/ 9295975 w 3796"/>
              <a:gd name="T15" fmla="*/ 2147483647 h 816"/>
              <a:gd name="T16" fmla="*/ 478706039 w 3796"/>
              <a:gd name="T17" fmla="*/ 2147483647 h 816"/>
              <a:gd name="T18" fmla="*/ 2147483647 w 3796"/>
              <a:gd name="T19" fmla="*/ 2147483647 h 816"/>
              <a:gd name="T20" fmla="*/ 2147483647 w 3796"/>
              <a:gd name="T21" fmla="*/ 2147483647 h 816"/>
              <a:gd name="T22" fmla="*/ 2147483647 w 3796"/>
              <a:gd name="T23" fmla="*/ 2021943028 h 816"/>
              <a:gd name="T24" fmla="*/ 2147483647 w 3796"/>
              <a:gd name="T25" fmla="*/ 1635729619 h 8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796" h="816">
                <a:moveTo>
                  <a:pt x="3724" y="288"/>
                </a:moveTo>
                <a:cubicBezTo>
                  <a:pt x="2535" y="289"/>
                  <a:pt x="1346" y="290"/>
                  <a:pt x="1346" y="290"/>
                </a:cubicBezTo>
                <a:cubicBezTo>
                  <a:pt x="1304" y="288"/>
                  <a:pt x="1272" y="282"/>
                  <a:pt x="1246" y="258"/>
                </a:cubicBezTo>
                <a:cubicBezTo>
                  <a:pt x="1156" y="168"/>
                  <a:pt x="1066" y="79"/>
                  <a:pt x="1066" y="79"/>
                </a:cubicBezTo>
                <a:cubicBezTo>
                  <a:pt x="1034" y="48"/>
                  <a:pt x="1002" y="0"/>
                  <a:pt x="923" y="4"/>
                </a:cubicBezTo>
                <a:cubicBezTo>
                  <a:pt x="513" y="4"/>
                  <a:pt x="103" y="4"/>
                  <a:pt x="103" y="4"/>
                </a:cubicBezTo>
                <a:cubicBezTo>
                  <a:pt x="38" y="4"/>
                  <a:pt x="0" y="42"/>
                  <a:pt x="2" y="88"/>
                </a:cubicBezTo>
                <a:cubicBezTo>
                  <a:pt x="2" y="410"/>
                  <a:pt x="2" y="729"/>
                  <a:pt x="2" y="729"/>
                </a:cubicBezTo>
                <a:cubicBezTo>
                  <a:pt x="0" y="812"/>
                  <a:pt x="103" y="804"/>
                  <a:pt x="103" y="804"/>
                </a:cubicBezTo>
                <a:cubicBezTo>
                  <a:pt x="1895" y="804"/>
                  <a:pt x="3688" y="804"/>
                  <a:pt x="3688" y="804"/>
                </a:cubicBezTo>
                <a:cubicBezTo>
                  <a:pt x="3688" y="804"/>
                  <a:pt x="3794" y="816"/>
                  <a:pt x="3790" y="716"/>
                </a:cubicBezTo>
                <a:cubicBezTo>
                  <a:pt x="3790" y="536"/>
                  <a:pt x="3790" y="356"/>
                  <a:pt x="3790" y="356"/>
                </a:cubicBezTo>
                <a:cubicBezTo>
                  <a:pt x="3790" y="356"/>
                  <a:pt x="3796" y="288"/>
                  <a:pt x="3724" y="288"/>
                </a:cubicBezTo>
                <a:close/>
              </a:path>
            </a:pathLst>
          </a:custGeom>
          <a:gradFill rotWithShape="1">
            <a:gsLst>
              <a:gs pos="0">
                <a:srgbClr val="B6D74D"/>
              </a:gs>
              <a:gs pos="100000">
                <a:srgbClr val="546324"/>
              </a:gs>
            </a:gsLst>
            <a:lin ang="5400000" scaled="1"/>
          </a:gra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91141" name="Text Box 5">
            <a:extLst>
              <a:ext uri="{FF2B5EF4-FFF2-40B4-BE49-F238E27FC236}">
                <a16:creationId xmlns:a16="http://schemas.microsoft.com/office/drawing/2014/main" id="{71AFE654-650D-404C-BDDB-EF0186F0A358}"/>
              </a:ext>
            </a:extLst>
          </p:cNvPr>
          <p:cNvSpPr txBox="1">
            <a:spLocks noChangeArrowheads="1"/>
          </p:cNvSpPr>
          <p:nvPr/>
        </p:nvSpPr>
        <p:spPr bwMode="auto">
          <a:xfrm>
            <a:off x="5724525" y="1916113"/>
            <a:ext cx="2663825" cy="457200"/>
          </a:xfrm>
          <a:prstGeom prst="rect">
            <a:avLst/>
          </a:prstGeom>
          <a:noFill/>
          <a:ln w="9525">
            <a:noFill/>
            <a:miter lim="800000"/>
            <a:headEnd/>
            <a:tailEnd/>
          </a:ln>
          <a:effectLst/>
        </p:spPr>
        <p:txBody>
          <a:bodyPr>
            <a:spAutoFit/>
          </a:bodyPr>
          <a:lstStyle/>
          <a:p>
            <a:pPr>
              <a:spcBef>
                <a:spcPct val="50000"/>
              </a:spcBef>
              <a:defRPr/>
            </a:pPr>
            <a:r>
              <a:rPr lang="zh-CN" altLang="en-US" sz="2400" b="1" dirty="0">
                <a:solidFill>
                  <a:schemeClr val="bg1"/>
                </a:solidFill>
                <a:effectLst>
                  <a:outerShdw blurRad="38100" dist="38100" dir="2700000" algn="tl">
                    <a:srgbClr val="C0C0C0"/>
                  </a:outerShdw>
                </a:effectLst>
                <a:latin typeface="Arial" charset="0"/>
                <a:ea typeface="黑体" pitchFamily="49" charset="-122"/>
              </a:rPr>
              <a:t>非税收入报表构成</a:t>
            </a:r>
          </a:p>
        </p:txBody>
      </p:sp>
      <p:sp>
        <p:nvSpPr>
          <p:cNvPr id="52232" name="Rectangle 7">
            <a:extLst>
              <a:ext uri="{FF2B5EF4-FFF2-40B4-BE49-F238E27FC236}">
                <a16:creationId xmlns:a16="http://schemas.microsoft.com/office/drawing/2014/main" id="{BCBB48CB-E591-4769-A52C-969471A158F1}"/>
              </a:ext>
            </a:extLst>
          </p:cNvPr>
          <p:cNvSpPr>
            <a:spLocks noChangeArrowheads="1"/>
          </p:cNvSpPr>
          <p:nvPr/>
        </p:nvSpPr>
        <p:spPr bwMode="gray">
          <a:xfrm flipH="1">
            <a:off x="6516688" y="3500438"/>
            <a:ext cx="2087562" cy="2736850"/>
          </a:xfrm>
          <a:prstGeom prst="rect">
            <a:avLst/>
          </a:prstGeom>
          <a:solidFill>
            <a:schemeClr val="accent2">
              <a:alpha val="50195"/>
            </a:schemeClr>
          </a:solidFill>
          <a:ln w="12700">
            <a:solidFill>
              <a:srgbClr val="FFFFFF"/>
            </a:solidFill>
            <a:miter lim="800000"/>
            <a:headEnd/>
            <a:tailEnd/>
          </a:ln>
        </p:spPr>
        <p:txBody>
          <a:bodyPr wrap="none" anchor="ct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spcBef>
                <a:spcPct val="0"/>
              </a:spcBef>
              <a:buClrTx/>
              <a:buSzTx/>
              <a:buFontTx/>
              <a:buNone/>
            </a:pPr>
            <a:endParaRPr lang="zh-CN" altLang="en-US" sz="1800">
              <a:latin typeface="Arial" panose="020B0604020202020204" pitchFamily="34" charset="0"/>
            </a:endParaRPr>
          </a:p>
        </p:txBody>
      </p:sp>
      <p:pic>
        <p:nvPicPr>
          <p:cNvPr id="91144" name="Picture 8" descr="表一">
            <a:extLst>
              <a:ext uri="{FF2B5EF4-FFF2-40B4-BE49-F238E27FC236}">
                <a16:creationId xmlns:a16="http://schemas.microsoft.com/office/drawing/2014/main" id="{A14FD307-BB85-42F5-99B7-81FC8D7482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2636838"/>
            <a:ext cx="6049962"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46" name="Text Box 10">
            <a:extLst>
              <a:ext uri="{FF2B5EF4-FFF2-40B4-BE49-F238E27FC236}">
                <a16:creationId xmlns:a16="http://schemas.microsoft.com/office/drawing/2014/main" id="{A162DDE9-A993-4933-A4E6-C96364B1F4D3}"/>
              </a:ext>
            </a:extLst>
          </p:cNvPr>
          <p:cNvSpPr txBox="1">
            <a:spLocks noChangeArrowheads="1"/>
          </p:cNvSpPr>
          <p:nvPr/>
        </p:nvSpPr>
        <p:spPr bwMode="auto">
          <a:xfrm>
            <a:off x="7380288" y="2565400"/>
            <a:ext cx="458787"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spcBef>
                <a:spcPct val="50000"/>
              </a:spcBef>
              <a:buClrTx/>
              <a:buSzTx/>
              <a:buFontTx/>
              <a:buNone/>
            </a:pPr>
            <a:r>
              <a:rPr lang="zh-CN" altLang="en-US" sz="1800" b="1">
                <a:solidFill>
                  <a:srgbClr val="000000"/>
                </a:solidFill>
                <a:latin typeface="黑体" panose="02010609060101010101" pitchFamily="49" charset="-122"/>
              </a:rPr>
              <a:t>表一</a:t>
            </a:r>
            <a:r>
              <a:rPr lang="en-US" altLang="zh-CN" sz="1800" b="1">
                <a:solidFill>
                  <a:srgbClr val="000000"/>
                </a:solidFill>
                <a:latin typeface="Arial" panose="020B0604020202020204" pitchFamily="34" charset="0"/>
              </a:rPr>
              <a:t>——</a:t>
            </a:r>
            <a:r>
              <a:rPr lang="en-US" altLang="zh-CN" sz="1800" b="1">
                <a:solidFill>
                  <a:srgbClr val="000000"/>
                </a:solidFill>
                <a:latin typeface="黑体" panose="02010609060101010101" pitchFamily="49" charset="-122"/>
              </a:rPr>
              <a:t> </a:t>
            </a:r>
            <a:r>
              <a:rPr lang="zh-CN" altLang="en-US" sz="1800" b="1">
                <a:solidFill>
                  <a:srgbClr val="000000"/>
                </a:solidFill>
                <a:latin typeface="黑体" panose="02010609060101010101" pitchFamily="49" charset="-122"/>
              </a:rPr>
              <a:t>非税收入预算完成情况表</a:t>
            </a:r>
          </a:p>
        </p:txBody>
      </p:sp>
      <p:pic>
        <p:nvPicPr>
          <p:cNvPr id="91148" name="Picture 12" descr="表二">
            <a:extLst>
              <a:ext uri="{FF2B5EF4-FFF2-40B4-BE49-F238E27FC236}">
                <a16:creationId xmlns:a16="http://schemas.microsoft.com/office/drawing/2014/main" id="{DBB950B4-AC4E-4BA3-A670-5F3B7BE94D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725" y="2636838"/>
            <a:ext cx="6049963" cy="355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49" name="Text Box 13">
            <a:extLst>
              <a:ext uri="{FF2B5EF4-FFF2-40B4-BE49-F238E27FC236}">
                <a16:creationId xmlns:a16="http://schemas.microsoft.com/office/drawing/2014/main" id="{0E6996F7-3157-48E7-80A0-0AF865B2F7FC}"/>
              </a:ext>
            </a:extLst>
          </p:cNvPr>
          <p:cNvSpPr txBox="1">
            <a:spLocks noChangeArrowheads="1"/>
          </p:cNvSpPr>
          <p:nvPr/>
        </p:nvSpPr>
        <p:spPr bwMode="auto">
          <a:xfrm>
            <a:off x="7380288" y="2565400"/>
            <a:ext cx="458787"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spcBef>
                <a:spcPct val="50000"/>
              </a:spcBef>
              <a:buClrTx/>
              <a:buSzTx/>
              <a:buFontTx/>
              <a:buNone/>
            </a:pPr>
            <a:r>
              <a:rPr lang="zh-CN" altLang="en-US" sz="1800" b="1">
                <a:solidFill>
                  <a:srgbClr val="000000"/>
                </a:solidFill>
                <a:latin typeface="黑体" panose="02010609060101010101" pitchFamily="49" charset="-122"/>
              </a:rPr>
              <a:t>表二</a:t>
            </a:r>
            <a:r>
              <a:rPr lang="en-US" altLang="zh-CN" sz="1800" b="1">
                <a:solidFill>
                  <a:srgbClr val="000000"/>
                </a:solidFill>
                <a:latin typeface="Arial" panose="020B0604020202020204" pitchFamily="34" charset="0"/>
              </a:rPr>
              <a:t>—</a:t>
            </a:r>
            <a:r>
              <a:rPr lang="en-US" altLang="zh-CN" sz="1800" b="1">
                <a:solidFill>
                  <a:srgbClr val="000000"/>
                </a:solidFill>
                <a:latin typeface="黑体" panose="02010609060101010101" pitchFamily="49" charset="-122"/>
              </a:rPr>
              <a:t> </a:t>
            </a:r>
            <a:r>
              <a:rPr lang="zh-CN" altLang="en-US" sz="1800" b="1">
                <a:solidFill>
                  <a:srgbClr val="000000"/>
                </a:solidFill>
                <a:latin typeface="黑体" panose="02010609060101010101" pitchFamily="49" charset="-122"/>
              </a:rPr>
              <a:t>非税收入分级次完成情况表</a:t>
            </a:r>
          </a:p>
        </p:txBody>
      </p:sp>
      <p:sp>
        <p:nvSpPr>
          <p:cNvPr id="91150" name="Text Box 14">
            <a:extLst>
              <a:ext uri="{FF2B5EF4-FFF2-40B4-BE49-F238E27FC236}">
                <a16:creationId xmlns:a16="http://schemas.microsoft.com/office/drawing/2014/main" id="{354CF71B-0B1C-40D6-9175-E96F7FDEFB16}"/>
              </a:ext>
            </a:extLst>
          </p:cNvPr>
          <p:cNvSpPr txBox="1">
            <a:spLocks noChangeArrowheads="1"/>
          </p:cNvSpPr>
          <p:nvPr/>
        </p:nvSpPr>
        <p:spPr bwMode="auto">
          <a:xfrm>
            <a:off x="7380288" y="2565400"/>
            <a:ext cx="458787"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spcBef>
                <a:spcPct val="50000"/>
              </a:spcBef>
              <a:buClrTx/>
              <a:buSzTx/>
              <a:buFontTx/>
              <a:buNone/>
            </a:pPr>
            <a:r>
              <a:rPr lang="zh-CN" altLang="en-US" sz="1800" b="1">
                <a:solidFill>
                  <a:srgbClr val="000000"/>
                </a:solidFill>
                <a:latin typeface="黑体" panose="02010609060101010101" pitchFamily="49" charset="-122"/>
              </a:rPr>
              <a:t>表三</a:t>
            </a:r>
            <a:r>
              <a:rPr lang="en-US" altLang="zh-CN" sz="1800" b="1">
                <a:solidFill>
                  <a:srgbClr val="000000"/>
                </a:solidFill>
                <a:latin typeface="Arial" panose="020B0604020202020204" pitchFamily="34" charset="0"/>
              </a:rPr>
              <a:t>—</a:t>
            </a:r>
            <a:r>
              <a:rPr lang="en-US" altLang="zh-CN" sz="1800" b="1">
                <a:solidFill>
                  <a:srgbClr val="000000"/>
                </a:solidFill>
                <a:latin typeface="黑体" panose="02010609060101010101" pitchFamily="49" charset="-122"/>
              </a:rPr>
              <a:t> </a:t>
            </a:r>
            <a:r>
              <a:rPr lang="zh-CN" altLang="en-US" sz="1800" b="1">
                <a:solidFill>
                  <a:srgbClr val="000000"/>
                </a:solidFill>
                <a:latin typeface="黑体" panose="02010609060101010101" pitchFamily="49" charset="-122"/>
              </a:rPr>
              <a:t>非税收入市州县完成情况表</a:t>
            </a:r>
          </a:p>
        </p:txBody>
      </p:sp>
      <p:pic>
        <p:nvPicPr>
          <p:cNvPr id="91151" name="Picture 15" descr="表三">
            <a:extLst>
              <a:ext uri="{FF2B5EF4-FFF2-40B4-BE49-F238E27FC236}">
                <a16:creationId xmlns:a16="http://schemas.microsoft.com/office/drawing/2014/main" id="{847794A6-EC4C-485F-9AC2-386C8D5843D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725" y="2708275"/>
            <a:ext cx="6049963" cy="354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1138"/>
                                        </p:tgtEl>
                                        <p:attrNameLst>
                                          <p:attrName>style.visibility</p:attrName>
                                        </p:attrNameLst>
                                      </p:cBhvr>
                                      <p:to>
                                        <p:strVal val="visible"/>
                                      </p:to>
                                    </p:set>
                                    <p:animEffect transition="in" filter="wipe(down)">
                                      <p:cBhvr>
                                        <p:cTn id="7" dur="500"/>
                                        <p:tgtEl>
                                          <p:spTgt spid="91138"/>
                                        </p:tgtEl>
                                      </p:cBhvr>
                                    </p:animEffect>
                                  </p:childTnLst>
                                </p:cTn>
                              </p:par>
                            </p:childTnLst>
                          </p:cTn>
                        </p:par>
                        <p:par>
                          <p:cTn id="8" fill="hold" nodeType="afterGroup">
                            <p:stCondLst>
                              <p:cond delay="500"/>
                            </p:stCondLst>
                            <p:childTnLst>
                              <p:par>
                                <p:cTn id="9" presetID="5" presetClass="entr" presetSubtype="10" fill="hold" nodeType="afterEffect">
                                  <p:stCondLst>
                                    <p:cond delay="0"/>
                                  </p:stCondLst>
                                  <p:childTnLst>
                                    <p:set>
                                      <p:cBhvr>
                                        <p:cTn id="10" dur="1" fill="hold">
                                          <p:stCondLst>
                                            <p:cond delay="0"/>
                                          </p:stCondLst>
                                        </p:cTn>
                                        <p:tgtEl>
                                          <p:spTgt spid="91141">
                                            <p:txEl>
                                              <p:pRg st="0" end="0"/>
                                            </p:txEl>
                                          </p:spTgt>
                                        </p:tgtEl>
                                        <p:attrNameLst>
                                          <p:attrName>style.visibility</p:attrName>
                                        </p:attrNameLst>
                                      </p:cBhvr>
                                      <p:to>
                                        <p:strVal val="visible"/>
                                      </p:to>
                                    </p:set>
                                    <p:animEffect transition="in" filter="checkerboard(across)">
                                      <p:cBhvr>
                                        <p:cTn id="11" dur="1000"/>
                                        <p:tgtEl>
                                          <p:spTgt spid="91141">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6" presetClass="entr" presetSubtype="0" fill="hold" nodeType="clickEffect">
                                  <p:stCondLst>
                                    <p:cond delay="0"/>
                                  </p:stCondLst>
                                  <p:childTnLst>
                                    <p:set>
                                      <p:cBhvr>
                                        <p:cTn id="15" dur="1" fill="hold">
                                          <p:stCondLst>
                                            <p:cond delay="0"/>
                                          </p:stCondLst>
                                        </p:cTn>
                                        <p:tgtEl>
                                          <p:spTgt spid="91144"/>
                                        </p:tgtEl>
                                        <p:attrNameLst>
                                          <p:attrName>style.visibility</p:attrName>
                                        </p:attrNameLst>
                                      </p:cBhvr>
                                      <p:to>
                                        <p:strVal val="visible"/>
                                      </p:to>
                                    </p:set>
                                    <p:animEffect transition="in" filter="wipe(down)">
                                      <p:cBhvr>
                                        <p:cTn id="16" dur="870">
                                          <p:stCondLst>
                                            <p:cond delay="0"/>
                                          </p:stCondLst>
                                        </p:cTn>
                                        <p:tgtEl>
                                          <p:spTgt spid="91144"/>
                                        </p:tgtEl>
                                      </p:cBhvr>
                                    </p:animEffect>
                                    <p:anim calcmode="lin" valueType="num">
                                      <p:cBhvr>
                                        <p:cTn id="17" dur="2733" tmFilter="0,0; 0.14,0.36; 0.43,0.73; 0.71,0.91; 1.0,1.0">
                                          <p:stCondLst>
                                            <p:cond delay="0"/>
                                          </p:stCondLst>
                                        </p:cTn>
                                        <p:tgtEl>
                                          <p:spTgt spid="91144"/>
                                        </p:tgtEl>
                                        <p:attrNameLst>
                                          <p:attrName>ppt_x</p:attrName>
                                        </p:attrNameLst>
                                      </p:cBhvr>
                                      <p:tavLst>
                                        <p:tav tm="0">
                                          <p:val>
                                            <p:strVal val="#ppt_x-0.25"/>
                                          </p:val>
                                        </p:tav>
                                        <p:tav tm="100000">
                                          <p:val>
                                            <p:strVal val="#ppt_x"/>
                                          </p:val>
                                        </p:tav>
                                      </p:tavLst>
                                    </p:anim>
                                    <p:anim calcmode="lin" valueType="num">
                                      <p:cBhvr>
                                        <p:cTn id="18" dur="996" tmFilter="0.0,0.0; 0.25,0.07; 0.50,0.2; 0.75,0.467; 1.0,1.0">
                                          <p:stCondLst>
                                            <p:cond delay="0"/>
                                          </p:stCondLst>
                                        </p:cTn>
                                        <p:tgtEl>
                                          <p:spTgt spid="91144"/>
                                        </p:tgtEl>
                                        <p:attrNameLst>
                                          <p:attrName>ppt_y</p:attrName>
                                        </p:attrNameLst>
                                      </p:cBhvr>
                                      <p:tavLst>
                                        <p:tav tm="0" fmla="#ppt_y-sin(pi*$)/3">
                                          <p:val>
                                            <p:fltVal val="0.5"/>
                                          </p:val>
                                        </p:tav>
                                        <p:tav tm="100000">
                                          <p:val>
                                            <p:fltVal val="1"/>
                                          </p:val>
                                        </p:tav>
                                      </p:tavLst>
                                    </p:anim>
                                    <p:anim calcmode="lin" valueType="num">
                                      <p:cBhvr>
                                        <p:cTn id="19" dur="996" tmFilter="0, 0; 0.125,0.2665; 0.25,0.4; 0.375,0.465; 0.5,0.5;  0.625,0.535; 0.75,0.6; 0.875,0.7335; 1,1">
                                          <p:stCondLst>
                                            <p:cond delay="996"/>
                                          </p:stCondLst>
                                        </p:cTn>
                                        <p:tgtEl>
                                          <p:spTgt spid="91144"/>
                                        </p:tgtEl>
                                        <p:attrNameLst>
                                          <p:attrName>ppt_y</p:attrName>
                                        </p:attrNameLst>
                                      </p:cBhvr>
                                      <p:tavLst>
                                        <p:tav tm="0" fmla="#ppt_y-sin(pi*$)/9">
                                          <p:val>
                                            <p:fltVal val="0"/>
                                          </p:val>
                                        </p:tav>
                                        <p:tav tm="100000">
                                          <p:val>
                                            <p:fltVal val="1"/>
                                          </p:val>
                                        </p:tav>
                                      </p:tavLst>
                                    </p:anim>
                                    <p:anim calcmode="lin" valueType="num">
                                      <p:cBhvr>
                                        <p:cTn id="20" dur="498" tmFilter="0, 0; 0.125,0.2665; 0.25,0.4; 0.375,0.465; 0.5,0.5;  0.625,0.535; 0.75,0.6; 0.875,0.7335; 1,1">
                                          <p:stCondLst>
                                            <p:cond delay="1986"/>
                                          </p:stCondLst>
                                        </p:cTn>
                                        <p:tgtEl>
                                          <p:spTgt spid="91144"/>
                                        </p:tgtEl>
                                        <p:attrNameLst>
                                          <p:attrName>ppt_y</p:attrName>
                                        </p:attrNameLst>
                                      </p:cBhvr>
                                      <p:tavLst>
                                        <p:tav tm="0" fmla="#ppt_y-sin(pi*$)/27">
                                          <p:val>
                                            <p:fltVal val="0"/>
                                          </p:val>
                                        </p:tav>
                                        <p:tav tm="100000">
                                          <p:val>
                                            <p:fltVal val="1"/>
                                          </p:val>
                                        </p:tav>
                                      </p:tavLst>
                                    </p:anim>
                                    <p:anim calcmode="lin" valueType="num">
                                      <p:cBhvr>
                                        <p:cTn id="21" dur="246" tmFilter="0, 0; 0.125,0.2665; 0.25,0.4; 0.375,0.465; 0.5,0.5;  0.625,0.535; 0.75,0.6; 0.875,0.7335; 1,1">
                                          <p:stCondLst>
                                            <p:cond delay="2484"/>
                                          </p:stCondLst>
                                        </p:cTn>
                                        <p:tgtEl>
                                          <p:spTgt spid="91144"/>
                                        </p:tgtEl>
                                        <p:attrNameLst>
                                          <p:attrName>ppt_y</p:attrName>
                                        </p:attrNameLst>
                                      </p:cBhvr>
                                      <p:tavLst>
                                        <p:tav tm="0" fmla="#ppt_y-sin(pi*$)/81">
                                          <p:val>
                                            <p:fltVal val="0"/>
                                          </p:val>
                                        </p:tav>
                                        <p:tav tm="100000">
                                          <p:val>
                                            <p:fltVal val="1"/>
                                          </p:val>
                                        </p:tav>
                                      </p:tavLst>
                                    </p:anim>
                                    <p:animScale>
                                      <p:cBhvr>
                                        <p:cTn id="22" dur="39">
                                          <p:stCondLst>
                                            <p:cond delay="975"/>
                                          </p:stCondLst>
                                        </p:cTn>
                                        <p:tgtEl>
                                          <p:spTgt spid="91144"/>
                                        </p:tgtEl>
                                      </p:cBhvr>
                                      <p:to x="100000" y="60000"/>
                                    </p:animScale>
                                    <p:animScale>
                                      <p:cBhvr>
                                        <p:cTn id="23" dur="249" decel="50000">
                                          <p:stCondLst>
                                            <p:cond delay="1014"/>
                                          </p:stCondLst>
                                        </p:cTn>
                                        <p:tgtEl>
                                          <p:spTgt spid="91144"/>
                                        </p:tgtEl>
                                      </p:cBhvr>
                                      <p:to x="100000" y="100000"/>
                                    </p:animScale>
                                    <p:animScale>
                                      <p:cBhvr>
                                        <p:cTn id="24" dur="39">
                                          <p:stCondLst>
                                            <p:cond delay="1968"/>
                                          </p:stCondLst>
                                        </p:cTn>
                                        <p:tgtEl>
                                          <p:spTgt spid="91144"/>
                                        </p:tgtEl>
                                      </p:cBhvr>
                                      <p:to x="100000" y="80000"/>
                                    </p:animScale>
                                    <p:animScale>
                                      <p:cBhvr>
                                        <p:cTn id="25" dur="249" decel="50000">
                                          <p:stCondLst>
                                            <p:cond delay="2007"/>
                                          </p:stCondLst>
                                        </p:cTn>
                                        <p:tgtEl>
                                          <p:spTgt spid="91144"/>
                                        </p:tgtEl>
                                      </p:cBhvr>
                                      <p:to x="100000" y="100000"/>
                                    </p:animScale>
                                    <p:animScale>
                                      <p:cBhvr>
                                        <p:cTn id="26" dur="39">
                                          <p:stCondLst>
                                            <p:cond delay="2463"/>
                                          </p:stCondLst>
                                        </p:cTn>
                                        <p:tgtEl>
                                          <p:spTgt spid="91144"/>
                                        </p:tgtEl>
                                      </p:cBhvr>
                                      <p:to x="100000" y="90000"/>
                                    </p:animScale>
                                    <p:animScale>
                                      <p:cBhvr>
                                        <p:cTn id="27" dur="249" decel="50000">
                                          <p:stCondLst>
                                            <p:cond delay="2502"/>
                                          </p:stCondLst>
                                        </p:cTn>
                                        <p:tgtEl>
                                          <p:spTgt spid="91144"/>
                                        </p:tgtEl>
                                      </p:cBhvr>
                                      <p:to x="100000" y="100000"/>
                                    </p:animScale>
                                    <p:animScale>
                                      <p:cBhvr>
                                        <p:cTn id="28" dur="39">
                                          <p:stCondLst>
                                            <p:cond delay="2712"/>
                                          </p:stCondLst>
                                        </p:cTn>
                                        <p:tgtEl>
                                          <p:spTgt spid="91144"/>
                                        </p:tgtEl>
                                      </p:cBhvr>
                                      <p:to x="100000" y="95000"/>
                                    </p:animScale>
                                    <p:animScale>
                                      <p:cBhvr>
                                        <p:cTn id="29" dur="249" decel="50000">
                                          <p:stCondLst>
                                            <p:cond delay="2751"/>
                                          </p:stCondLst>
                                        </p:cTn>
                                        <p:tgtEl>
                                          <p:spTgt spid="91144"/>
                                        </p:tgtEl>
                                      </p:cBhvr>
                                      <p:to x="100000" y="100000"/>
                                    </p:animScale>
                                  </p:childTnLst>
                                </p:cTn>
                              </p:par>
                              <p:par>
                                <p:cTn id="30" presetID="22" presetClass="entr" presetSubtype="1" fill="hold" grpId="0" nodeType="withEffect">
                                  <p:stCondLst>
                                    <p:cond delay="0"/>
                                  </p:stCondLst>
                                  <p:childTnLst>
                                    <p:set>
                                      <p:cBhvr>
                                        <p:cTn id="31" dur="1" fill="hold">
                                          <p:stCondLst>
                                            <p:cond delay="0"/>
                                          </p:stCondLst>
                                        </p:cTn>
                                        <p:tgtEl>
                                          <p:spTgt spid="91146"/>
                                        </p:tgtEl>
                                        <p:attrNameLst>
                                          <p:attrName>style.visibility</p:attrName>
                                        </p:attrNameLst>
                                      </p:cBhvr>
                                      <p:to>
                                        <p:strVal val="visible"/>
                                      </p:to>
                                    </p:set>
                                    <p:animEffect transition="in" filter="wipe(up)">
                                      <p:cBhvr>
                                        <p:cTn id="32" dur="2000"/>
                                        <p:tgtEl>
                                          <p:spTgt spid="9114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xit" presetSubtype="4" fill="hold" grpId="1" nodeType="clickEffect">
                                  <p:stCondLst>
                                    <p:cond delay="0"/>
                                  </p:stCondLst>
                                  <p:childTnLst>
                                    <p:anim calcmode="lin" valueType="num">
                                      <p:cBhvr additive="base">
                                        <p:cTn id="36" dur="500"/>
                                        <p:tgtEl>
                                          <p:spTgt spid="91146"/>
                                        </p:tgtEl>
                                        <p:attrNameLst>
                                          <p:attrName>ppt_x</p:attrName>
                                        </p:attrNameLst>
                                      </p:cBhvr>
                                      <p:tavLst>
                                        <p:tav tm="0">
                                          <p:val>
                                            <p:strVal val="ppt_x"/>
                                          </p:val>
                                        </p:tav>
                                        <p:tav tm="100000">
                                          <p:val>
                                            <p:strVal val="ppt_x"/>
                                          </p:val>
                                        </p:tav>
                                      </p:tavLst>
                                    </p:anim>
                                    <p:anim calcmode="lin" valueType="num">
                                      <p:cBhvr additive="base">
                                        <p:cTn id="37" dur="500"/>
                                        <p:tgtEl>
                                          <p:spTgt spid="91146"/>
                                        </p:tgtEl>
                                        <p:attrNameLst>
                                          <p:attrName>ppt_y</p:attrName>
                                        </p:attrNameLst>
                                      </p:cBhvr>
                                      <p:tavLst>
                                        <p:tav tm="0">
                                          <p:val>
                                            <p:strVal val="ppt_y"/>
                                          </p:val>
                                        </p:tav>
                                        <p:tav tm="100000">
                                          <p:val>
                                            <p:strVal val="1+ppt_h/2"/>
                                          </p:val>
                                        </p:tav>
                                      </p:tavLst>
                                    </p:anim>
                                    <p:set>
                                      <p:cBhvr>
                                        <p:cTn id="38" dur="1" fill="hold">
                                          <p:stCondLst>
                                            <p:cond delay="499"/>
                                          </p:stCondLst>
                                        </p:cTn>
                                        <p:tgtEl>
                                          <p:spTgt spid="91146"/>
                                        </p:tgtEl>
                                        <p:attrNameLst>
                                          <p:attrName>style.visibility</p:attrName>
                                        </p:attrNameLst>
                                      </p:cBhvr>
                                      <p:to>
                                        <p:strVal val="hidden"/>
                                      </p:to>
                                    </p:set>
                                  </p:childTnLst>
                                </p:cTn>
                              </p:par>
                            </p:childTnLst>
                          </p:cTn>
                        </p:par>
                        <p:par>
                          <p:cTn id="39" fill="hold" nodeType="afterGroup">
                            <p:stCondLst>
                              <p:cond delay="500"/>
                            </p:stCondLst>
                            <p:childTnLst>
                              <p:par>
                                <p:cTn id="40" presetID="26" presetClass="entr" presetSubtype="0" fill="hold" nodeType="afterEffect">
                                  <p:stCondLst>
                                    <p:cond delay="0"/>
                                  </p:stCondLst>
                                  <p:childTnLst>
                                    <p:set>
                                      <p:cBhvr>
                                        <p:cTn id="41" dur="1" fill="hold">
                                          <p:stCondLst>
                                            <p:cond delay="0"/>
                                          </p:stCondLst>
                                        </p:cTn>
                                        <p:tgtEl>
                                          <p:spTgt spid="91148"/>
                                        </p:tgtEl>
                                        <p:attrNameLst>
                                          <p:attrName>style.visibility</p:attrName>
                                        </p:attrNameLst>
                                      </p:cBhvr>
                                      <p:to>
                                        <p:strVal val="visible"/>
                                      </p:to>
                                    </p:set>
                                    <p:animEffect transition="in" filter="wipe(down)">
                                      <p:cBhvr>
                                        <p:cTn id="42" dur="870">
                                          <p:stCondLst>
                                            <p:cond delay="0"/>
                                          </p:stCondLst>
                                        </p:cTn>
                                        <p:tgtEl>
                                          <p:spTgt spid="91148"/>
                                        </p:tgtEl>
                                      </p:cBhvr>
                                    </p:animEffect>
                                    <p:anim calcmode="lin" valueType="num">
                                      <p:cBhvr>
                                        <p:cTn id="43" dur="2733" tmFilter="0,0; 0.14,0.36; 0.43,0.73; 0.71,0.91; 1.0,1.0">
                                          <p:stCondLst>
                                            <p:cond delay="0"/>
                                          </p:stCondLst>
                                        </p:cTn>
                                        <p:tgtEl>
                                          <p:spTgt spid="91148"/>
                                        </p:tgtEl>
                                        <p:attrNameLst>
                                          <p:attrName>ppt_x</p:attrName>
                                        </p:attrNameLst>
                                      </p:cBhvr>
                                      <p:tavLst>
                                        <p:tav tm="0">
                                          <p:val>
                                            <p:strVal val="#ppt_x-0.25"/>
                                          </p:val>
                                        </p:tav>
                                        <p:tav tm="100000">
                                          <p:val>
                                            <p:strVal val="#ppt_x"/>
                                          </p:val>
                                        </p:tav>
                                      </p:tavLst>
                                    </p:anim>
                                    <p:anim calcmode="lin" valueType="num">
                                      <p:cBhvr>
                                        <p:cTn id="44" dur="996" tmFilter="0.0,0.0; 0.25,0.07; 0.50,0.2; 0.75,0.467; 1.0,1.0">
                                          <p:stCondLst>
                                            <p:cond delay="0"/>
                                          </p:stCondLst>
                                        </p:cTn>
                                        <p:tgtEl>
                                          <p:spTgt spid="91148"/>
                                        </p:tgtEl>
                                        <p:attrNameLst>
                                          <p:attrName>ppt_y</p:attrName>
                                        </p:attrNameLst>
                                      </p:cBhvr>
                                      <p:tavLst>
                                        <p:tav tm="0" fmla="#ppt_y-sin(pi*$)/3">
                                          <p:val>
                                            <p:fltVal val="0.5"/>
                                          </p:val>
                                        </p:tav>
                                        <p:tav tm="100000">
                                          <p:val>
                                            <p:fltVal val="1"/>
                                          </p:val>
                                        </p:tav>
                                      </p:tavLst>
                                    </p:anim>
                                    <p:anim calcmode="lin" valueType="num">
                                      <p:cBhvr>
                                        <p:cTn id="45" dur="996" tmFilter="0, 0; 0.125,0.2665; 0.25,0.4; 0.375,0.465; 0.5,0.5;  0.625,0.535; 0.75,0.6; 0.875,0.7335; 1,1">
                                          <p:stCondLst>
                                            <p:cond delay="996"/>
                                          </p:stCondLst>
                                        </p:cTn>
                                        <p:tgtEl>
                                          <p:spTgt spid="91148"/>
                                        </p:tgtEl>
                                        <p:attrNameLst>
                                          <p:attrName>ppt_y</p:attrName>
                                        </p:attrNameLst>
                                      </p:cBhvr>
                                      <p:tavLst>
                                        <p:tav tm="0" fmla="#ppt_y-sin(pi*$)/9">
                                          <p:val>
                                            <p:fltVal val="0"/>
                                          </p:val>
                                        </p:tav>
                                        <p:tav tm="100000">
                                          <p:val>
                                            <p:fltVal val="1"/>
                                          </p:val>
                                        </p:tav>
                                      </p:tavLst>
                                    </p:anim>
                                    <p:anim calcmode="lin" valueType="num">
                                      <p:cBhvr>
                                        <p:cTn id="46" dur="498" tmFilter="0, 0; 0.125,0.2665; 0.25,0.4; 0.375,0.465; 0.5,0.5;  0.625,0.535; 0.75,0.6; 0.875,0.7335; 1,1">
                                          <p:stCondLst>
                                            <p:cond delay="1986"/>
                                          </p:stCondLst>
                                        </p:cTn>
                                        <p:tgtEl>
                                          <p:spTgt spid="91148"/>
                                        </p:tgtEl>
                                        <p:attrNameLst>
                                          <p:attrName>ppt_y</p:attrName>
                                        </p:attrNameLst>
                                      </p:cBhvr>
                                      <p:tavLst>
                                        <p:tav tm="0" fmla="#ppt_y-sin(pi*$)/27">
                                          <p:val>
                                            <p:fltVal val="0"/>
                                          </p:val>
                                        </p:tav>
                                        <p:tav tm="100000">
                                          <p:val>
                                            <p:fltVal val="1"/>
                                          </p:val>
                                        </p:tav>
                                      </p:tavLst>
                                    </p:anim>
                                    <p:anim calcmode="lin" valueType="num">
                                      <p:cBhvr>
                                        <p:cTn id="47" dur="246" tmFilter="0, 0; 0.125,0.2665; 0.25,0.4; 0.375,0.465; 0.5,0.5;  0.625,0.535; 0.75,0.6; 0.875,0.7335; 1,1">
                                          <p:stCondLst>
                                            <p:cond delay="2484"/>
                                          </p:stCondLst>
                                        </p:cTn>
                                        <p:tgtEl>
                                          <p:spTgt spid="91148"/>
                                        </p:tgtEl>
                                        <p:attrNameLst>
                                          <p:attrName>ppt_y</p:attrName>
                                        </p:attrNameLst>
                                      </p:cBhvr>
                                      <p:tavLst>
                                        <p:tav tm="0" fmla="#ppt_y-sin(pi*$)/81">
                                          <p:val>
                                            <p:fltVal val="0"/>
                                          </p:val>
                                        </p:tav>
                                        <p:tav tm="100000">
                                          <p:val>
                                            <p:fltVal val="1"/>
                                          </p:val>
                                        </p:tav>
                                      </p:tavLst>
                                    </p:anim>
                                    <p:animScale>
                                      <p:cBhvr>
                                        <p:cTn id="48" dur="39">
                                          <p:stCondLst>
                                            <p:cond delay="975"/>
                                          </p:stCondLst>
                                        </p:cTn>
                                        <p:tgtEl>
                                          <p:spTgt spid="91148"/>
                                        </p:tgtEl>
                                      </p:cBhvr>
                                      <p:to x="100000" y="60000"/>
                                    </p:animScale>
                                    <p:animScale>
                                      <p:cBhvr>
                                        <p:cTn id="49" dur="249" decel="50000">
                                          <p:stCondLst>
                                            <p:cond delay="1014"/>
                                          </p:stCondLst>
                                        </p:cTn>
                                        <p:tgtEl>
                                          <p:spTgt spid="91148"/>
                                        </p:tgtEl>
                                      </p:cBhvr>
                                      <p:to x="100000" y="100000"/>
                                    </p:animScale>
                                    <p:animScale>
                                      <p:cBhvr>
                                        <p:cTn id="50" dur="39">
                                          <p:stCondLst>
                                            <p:cond delay="1968"/>
                                          </p:stCondLst>
                                        </p:cTn>
                                        <p:tgtEl>
                                          <p:spTgt spid="91148"/>
                                        </p:tgtEl>
                                      </p:cBhvr>
                                      <p:to x="100000" y="80000"/>
                                    </p:animScale>
                                    <p:animScale>
                                      <p:cBhvr>
                                        <p:cTn id="51" dur="249" decel="50000">
                                          <p:stCondLst>
                                            <p:cond delay="2007"/>
                                          </p:stCondLst>
                                        </p:cTn>
                                        <p:tgtEl>
                                          <p:spTgt spid="91148"/>
                                        </p:tgtEl>
                                      </p:cBhvr>
                                      <p:to x="100000" y="100000"/>
                                    </p:animScale>
                                    <p:animScale>
                                      <p:cBhvr>
                                        <p:cTn id="52" dur="39">
                                          <p:stCondLst>
                                            <p:cond delay="2463"/>
                                          </p:stCondLst>
                                        </p:cTn>
                                        <p:tgtEl>
                                          <p:spTgt spid="91148"/>
                                        </p:tgtEl>
                                      </p:cBhvr>
                                      <p:to x="100000" y="90000"/>
                                    </p:animScale>
                                    <p:animScale>
                                      <p:cBhvr>
                                        <p:cTn id="53" dur="249" decel="50000">
                                          <p:stCondLst>
                                            <p:cond delay="2502"/>
                                          </p:stCondLst>
                                        </p:cTn>
                                        <p:tgtEl>
                                          <p:spTgt spid="91148"/>
                                        </p:tgtEl>
                                      </p:cBhvr>
                                      <p:to x="100000" y="100000"/>
                                    </p:animScale>
                                    <p:animScale>
                                      <p:cBhvr>
                                        <p:cTn id="54" dur="39">
                                          <p:stCondLst>
                                            <p:cond delay="2712"/>
                                          </p:stCondLst>
                                        </p:cTn>
                                        <p:tgtEl>
                                          <p:spTgt spid="91148"/>
                                        </p:tgtEl>
                                      </p:cBhvr>
                                      <p:to x="100000" y="95000"/>
                                    </p:animScale>
                                    <p:animScale>
                                      <p:cBhvr>
                                        <p:cTn id="55" dur="249" decel="50000">
                                          <p:stCondLst>
                                            <p:cond delay="2751"/>
                                          </p:stCondLst>
                                        </p:cTn>
                                        <p:tgtEl>
                                          <p:spTgt spid="91148"/>
                                        </p:tgtEl>
                                      </p:cBhvr>
                                      <p:to x="100000" y="100000"/>
                                    </p:animScale>
                                  </p:childTnLst>
                                </p:cTn>
                              </p:par>
                              <p:par>
                                <p:cTn id="56" presetID="22" presetClass="entr" presetSubtype="1" fill="hold" grpId="0" nodeType="withEffect">
                                  <p:stCondLst>
                                    <p:cond delay="0"/>
                                  </p:stCondLst>
                                  <p:childTnLst>
                                    <p:set>
                                      <p:cBhvr>
                                        <p:cTn id="57" dur="1" fill="hold">
                                          <p:stCondLst>
                                            <p:cond delay="0"/>
                                          </p:stCondLst>
                                        </p:cTn>
                                        <p:tgtEl>
                                          <p:spTgt spid="91149"/>
                                        </p:tgtEl>
                                        <p:attrNameLst>
                                          <p:attrName>style.visibility</p:attrName>
                                        </p:attrNameLst>
                                      </p:cBhvr>
                                      <p:to>
                                        <p:strVal val="visible"/>
                                      </p:to>
                                    </p:set>
                                    <p:animEffect transition="in" filter="wipe(up)">
                                      <p:cBhvr>
                                        <p:cTn id="58" dur="2000"/>
                                        <p:tgtEl>
                                          <p:spTgt spid="91149"/>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2" presetClass="exit" presetSubtype="4" fill="hold" grpId="1" nodeType="clickEffect">
                                  <p:stCondLst>
                                    <p:cond delay="0"/>
                                  </p:stCondLst>
                                  <p:childTnLst>
                                    <p:anim calcmode="lin" valueType="num">
                                      <p:cBhvr additive="base">
                                        <p:cTn id="62" dur="500"/>
                                        <p:tgtEl>
                                          <p:spTgt spid="91149"/>
                                        </p:tgtEl>
                                        <p:attrNameLst>
                                          <p:attrName>ppt_x</p:attrName>
                                        </p:attrNameLst>
                                      </p:cBhvr>
                                      <p:tavLst>
                                        <p:tav tm="0">
                                          <p:val>
                                            <p:strVal val="ppt_x"/>
                                          </p:val>
                                        </p:tav>
                                        <p:tav tm="100000">
                                          <p:val>
                                            <p:strVal val="ppt_x"/>
                                          </p:val>
                                        </p:tav>
                                      </p:tavLst>
                                    </p:anim>
                                    <p:anim calcmode="lin" valueType="num">
                                      <p:cBhvr additive="base">
                                        <p:cTn id="63" dur="500"/>
                                        <p:tgtEl>
                                          <p:spTgt spid="91149"/>
                                        </p:tgtEl>
                                        <p:attrNameLst>
                                          <p:attrName>ppt_y</p:attrName>
                                        </p:attrNameLst>
                                      </p:cBhvr>
                                      <p:tavLst>
                                        <p:tav tm="0">
                                          <p:val>
                                            <p:strVal val="ppt_y"/>
                                          </p:val>
                                        </p:tav>
                                        <p:tav tm="100000">
                                          <p:val>
                                            <p:strVal val="1+ppt_h/2"/>
                                          </p:val>
                                        </p:tav>
                                      </p:tavLst>
                                    </p:anim>
                                    <p:set>
                                      <p:cBhvr>
                                        <p:cTn id="64" dur="1" fill="hold">
                                          <p:stCondLst>
                                            <p:cond delay="499"/>
                                          </p:stCondLst>
                                        </p:cTn>
                                        <p:tgtEl>
                                          <p:spTgt spid="91149"/>
                                        </p:tgtEl>
                                        <p:attrNameLst>
                                          <p:attrName>style.visibility</p:attrName>
                                        </p:attrNameLst>
                                      </p:cBhvr>
                                      <p:to>
                                        <p:strVal val="hidden"/>
                                      </p:to>
                                    </p:set>
                                  </p:childTnLst>
                                </p:cTn>
                              </p:par>
                            </p:childTnLst>
                          </p:cTn>
                        </p:par>
                        <p:par>
                          <p:cTn id="65" fill="hold" nodeType="afterGroup">
                            <p:stCondLst>
                              <p:cond delay="500"/>
                            </p:stCondLst>
                            <p:childTnLst>
                              <p:par>
                                <p:cTn id="66" presetID="26" presetClass="entr" presetSubtype="0" fill="hold" nodeType="afterEffect">
                                  <p:stCondLst>
                                    <p:cond delay="0"/>
                                  </p:stCondLst>
                                  <p:childTnLst>
                                    <p:set>
                                      <p:cBhvr>
                                        <p:cTn id="67" dur="1" fill="hold">
                                          <p:stCondLst>
                                            <p:cond delay="0"/>
                                          </p:stCondLst>
                                        </p:cTn>
                                        <p:tgtEl>
                                          <p:spTgt spid="91151"/>
                                        </p:tgtEl>
                                        <p:attrNameLst>
                                          <p:attrName>style.visibility</p:attrName>
                                        </p:attrNameLst>
                                      </p:cBhvr>
                                      <p:to>
                                        <p:strVal val="visible"/>
                                      </p:to>
                                    </p:set>
                                    <p:animEffect transition="in" filter="wipe(down)">
                                      <p:cBhvr>
                                        <p:cTn id="68" dur="870">
                                          <p:stCondLst>
                                            <p:cond delay="0"/>
                                          </p:stCondLst>
                                        </p:cTn>
                                        <p:tgtEl>
                                          <p:spTgt spid="91151"/>
                                        </p:tgtEl>
                                      </p:cBhvr>
                                    </p:animEffect>
                                    <p:anim calcmode="lin" valueType="num">
                                      <p:cBhvr>
                                        <p:cTn id="69" dur="2733" tmFilter="0,0; 0.14,0.36; 0.43,0.73; 0.71,0.91; 1.0,1.0">
                                          <p:stCondLst>
                                            <p:cond delay="0"/>
                                          </p:stCondLst>
                                        </p:cTn>
                                        <p:tgtEl>
                                          <p:spTgt spid="91151"/>
                                        </p:tgtEl>
                                        <p:attrNameLst>
                                          <p:attrName>ppt_x</p:attrName>
                                        </p:attrNameLst>
                                      </p:cBhvr>
                                      <p:tavLst>
                                        <p:tav tm="0">
                                          <p:val>
                                            <p:strVal val="#ppt_x-0.25"/>
                                          </p:val>
                                        </p:tav>
                                        <p:tav tm="100000">
                                          <p:val>
                                            <p:strVal val="#ppt_x"/>
                                          </p:val>
                                        </p:tav>
                                      </p:tavLst>
                                    </p:anim>
                                    <p:anim calcmode="lin" valueType="num">
                                      <p:cBhvr>
                                        <p:cTn id="70" dur="996" tmFilter="0.0,0.0; 0.25,0.07; 0.50,0.2; 0.75,0.467; 1.0,1.0">
                                          <p:stCondLst>
                                            <p:cond delay="0"/>
                                          </p:stCondLst>
                                        </p:cTn>
                                        <p:tgtEl>
                                          <p:spTgt spid="91151"/>
                                        </p:tgtEl>
                                        <p:attrNameLst>
                                          <p:attrName>ppt_y</p:attrName>
                                        </p:attrNameLst>
                                      </p:cBhvr>
                                      <p:tavLst>
                                        <p:tav tm="0" fmla="#ppt_y-sin(pi*$)/3">
                                          <p:val>
                                            <p:fltVal val="0.5"/>
                                          </p:val>
                                        </p:tav>
                                        <p:tav tm="100000">
                                          <p:val>
                                            <p:fltVal val="1"/>
                                          </p:val>
                                        </p:tav>
                                      </p:tavLst>
                                    </p:anim>
                                    <p:anim calcmode="lin" valueType="num">
                                      <p:cBhvr>
                                        <p:cTn id="71" dur="996" tmFilter="0, 0; 0.125,0.2665; 0.25,0.4; 0.375,0.465; 0.5,0.5;  0.625,0.535; 0.75,0.6; 0.875,0.7335; 1,1">
                                          <p:stCondLst>
                                            <p:cond delay="996"/>
                                          </p:stCondLst>
                                        </p:cTn>
                                        <p:tgtEl>
                                          <p:spTgt spid="91151"/>
                                        </p:tgtEl>
                                        <p:attrNameLst>
                                          <p:attrName>ppt_y</p:attrName>
                                        </p:attrNameLst>
                                      </p:cBhvr>
                                      <p:tavLst>
                                        <p:tav tm="0" fmla="#ppt_y-sin(pi*$)/9">
                                          <p:val>
                                            <p:fltVal val="0"/>
                                          </p:val>
                                        </p:tav>
                                        <p:tav tm="100000">
                                          <p:val>
                                            <p:fltVal val="1"/>
                                          </p:val>
                                        </p:tav>
                                      </p:tavLst>
                                    </p:anim>
                                    <p:anim calcmode="lin" valueType="num">
                                      <p:cBhvr>
                                        <p:cTn id="72" dur="498" tmFilter="0, 0; 0.125,0.2665; 0.25,0.4; 0.375,0.465; 0.5,0.5;  0.625,0.535; 0.75,0.6; 0.875,0.7335; 1,1">
                                          <p:stCondLst>
                                            <p:cond delay="1986"/>
                                          </p:stCondLst>
                                        </p:cTn>
                                        <p:tgtEl>
                                          <p:spTgt spid="91151"/>
                                        </p:tgtEl>
                                        <p:attrNameLst>
                                          <p:attrName>ppt_y</p:attrName>
                                        </p:attrNameLst>
                                      </p:cBhvr>
                                      <p:tavLst>
                                        <p:tav tm="0" fmla="#ppt_y-sin(pi*$)/27">
                                          <p:val>
                                            <p:fltVal val="0"/>
                                          </p:val>
                                        </p:tav>
                                        <p:tav tm="100000">
                                          <p:val>
                                            <p:fltVal val="1"/>
                                          </p:val>
                                        </p:tav>
                                      </p:tavLst>
                                    </p:anim>
                                    <p:anim calcmode="lin" valueType="num">
                                      <p:cBhvr>
                                        <p:cTn id="73" dur="246" tmFilter="0, 0; 0.125,0.2665; 0.25,0.4; 0.375,0.465; 0.5,0.5;  0.625,0.535; 0.75,0.6; 0.875,0.7335; 1,1">
                                          <p:stCondLst>
                                            <p:cond delay="2484"/>
                                          </p:stCondLst>
                                        </p:cTn>
                                        <p:tgtEl>
                                          <p:spTgt spid="91151"/>
                                        </p:tgtEl>
                                        <p:attrNameLst>
                                          <p:attrName>ppt_y</p:attrName>
                                        </p:attrNameLst>
                                      </p:cBhvr>
                                      <p:tavLst>
                                        <p:tav tm="0" fmla="#ppt_y-sin(pi*$)/81">
                                          <p:val>
                                            <p:fltVal val="0"/>
                                          </p:val>
                                        </p:tav>
                                        <p:tav tm="100000">
                                          <p:val>
                                            <p:fltVal val="1"/>
                                          </p:val>
                                        </p:tav>
                                      </p:tavLst>
                                    </p:anim>
                                    <p:animScale>
                                      <p:cBhvr>
                                        <p:cTn id="74" dur="39">
                                          <p:stCondLst>
                                            <p:cond delay="975"/>
                                          </p:stCondLst>
                                        </p:cTn>
                                        <p:tgtEl>
                                          <p:spTgt spid="91151"/>
                                        </p:tgtEl>
                                      </p:cBhvr>
                                      <p:to x="100000" y="60000"/>
                                    </p:animScale>
                                    <p:animScale>
                                      <p:cBhvr>
                                        <p:cTn id="75" dur="249" decel="50000">
                                          <p:stCondLst>
                                            <p:cond delay="1014"/>
                                          </p:stCondLst>
                                        </p:cTn>
                                        <p:tgtEl>
                                          <p:spTgt spid="91151"/>
                                        </p:tgtEl>
                                      </p:cBhvr>
                                      <p:to x="100000" y="100000"/>
                                    </p:animScale>
                                    <p:animScale>
                                      <p:cBhvr>
                                        <p:cTn id="76" dur="39">
                                          <p:stCondLst>
                                            <p:cond delay="1968"/>
                                          </p:stCondLst>
                                        </p:cTn>
                                        <p:tgtEl>
                                          <p:spTgt spid="91151"/>
                                        </p:tgtEl>
                                      </p:cBhvr>
                                      <p:to x="100000" y="80000"/>
                                    </p:animScale>
                                    <p:animScale>
                                      <p:cBhvr>
                                        <p:cTn id="77" dur="249" decel="50000">
                                          <p:stCondLst>
                                            <p:cond delay="2007"/>
                                          </p:stCondLst>
                                        </p:cTn>
                                        <p:tgtEl>
                                          <p:spTgt spid="91151"/>
                                        </p:tgtEl>
                                      </p:cBhvr>
                                      <p:to x="100000" y="100000"/>
                                    </p:animScale>
                                    <p:animScale>
                                      <p:cBhvr>
                                        <p:cTn id="78" dur="39">
                                          <p:stCondLst>
                                            <p:cond delay="2463"/>
                                          </p:stCondLst>
                                        </p:cTn>
                                        <p:tgtEl>
                                          <p:spTgt spid="91151"/>
                                        </p:tgtEl>
                                      </p:cBhvr>
                                      <p:to x="100000" y="90000"/>
                                    </p:animScale>
                                    <p:animScale>
                                      <p:cBhvr>
                                        <p:cTn id="79" dur="249" decel="50000">
                                          <p:stCondLst>
                                            <p:cond delay="2502"/>
                                          </p:stCondLst>
                                        </p:cTn>
                                        <p:tgtEl>
                                          <p:spTgt spid="91151"/>
                                        </p:tgtEl>
                                      </p:cBhvr>
                                      <p:to x="100000" y="100000"/>
                                    </p:animScale>
                                    <p:animScale>
                                      <p:cBhvr>
                                        <p:cTn id="80" dur="39">
                                          <p:stCondLst>
                                            <p:cond delay="2712"/>
                                          </p:stCondLst>
                                        </p:cTn>
                                        <p:tgtEl>
                                          <p:spTgt spid="91151"/>
                                        </p:tgtEl>
                                      </p:cBhvr>
                                      <p:to x="100000" y="95000"/>
                                    </p:animScale>
                                    <p:animScale>
                                      <p:cBhvr>
                                        <p:cTn id="81" dur="249" decel="50000">
                                          <p:stCondLst>
                                            <p:cond delay="2751"/>
                                          </p:stCondLst>
                                        </p:cTn>
                                        <p:tgtEl>
                                          <p:spTgt spid="91151"/>
                                        </p:tgtEl>
                                      </p:cBhvr>
                                      <p:to x="100000" y="100000"/>
                                    </p:animScale>
                                  </p:childTnLst>
                                </p:cTn>
                              </p:par>
                              <p:par>
                                <p:cTn id="82" presetID="22" presetClass="entr" presetSubtype="1" fill="hold" grpId="0" nodeType="withEffect">
                                  <p:stCondLst>
                                    <p:cond delay="0"/>
                                  </p:stCondLst>
                                  <p:childTnLst>
                                    <p:set>
                                      <p:cBhvr>
                                        <p:cTn id="83" dur="1" fill="hold">
                                          <p:stCondLst>
                                            <p:cond delay="0"/>
                                          </p:stCondLst>
                                        </p:cTn>
                                        <p:tgtEl>
                                          <p:spTgt spid="91150"/>
                                        </p:tgtEl>
                                        <p:attrNameLst>
                                          <p:attrName>style.visibility</p:attrName>
                                        </p:attrNameLst>
                                      </p:cBhvr>
                                      <p:to>
                                        <p:strVal val="visible"/>
                                      </p:to>
                                    </p:set>
                                    <p:animEffect transition="in" filter="wipe(up)">
                                      <p:cBhvr>
                                        <p:cTn id="84" dur="2000"/>
                                        <p:tgtEl>
                                          <p:spTgt spid="91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8" grpId="0"/>
      <p:bldP spid="91146" grpId="0"/>
      <p:bldP spid="91146" grpId="1"/>
      <p:bldP spid="91149" grpId="0"/>
      <p:bldP spid="91149" grpId="1"/>
      <p:bldP spid="91150"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4DA455E2-1A63-42F0-9477-86FABF3AE2C0}"/>
              </a:ext>
            </a:extLst>
          </p:cNvPr>
          <p:cNvSpPr>
            <a:spLocks noGrp="1" noChangeArrowheads="1"/>
          </p:cNvSpPr>
          <p:nvPr>
            <p:ph type="title"/>
          </p:nvPr>
        </p:nvSpPr>
        <p:spPr/>
        <p:txBody>
          <a:bodyPr/>
          <a:lstStyle/>
          <a:p>
            <a:pPr eaLnBrk="1" hangingPunct="1"/>
            <a:r>
              <a:rPr lang="zh-CN" altLang="en-US">
                <a:ea typeface="宋体" panose="02010600030101010101" pitchFamily="2" charset="-122"/>
              </a:rPr>
              <a:t>非税收入收缴管理的意义</a:t>
            </a:r>
            <a:endParaRPr lang="en-US" altLang="zh-CN">
              <a:ea typeface="宋体" panose="02010600030101010101" pitchFamily="2" charset="-122"/>
            </a:endParaRPr>
          </a:p>
        </p:txBody>
      </p:sp>
      <p:grpSp>
        <p:nvGrpSpPr>
          <p:cNvPr id="18435" name="Group 3">
            <a:extLst>
              <a:ext uri="{FF2B5EF4-FFF2-40B4-BE49-F238E27FC236}">
                <a16:creationId xmlns:a16="http://schemas.microsoft.com/office/drawing/2014/main" id="{46AFA9AA-791D-45EF-9E52-E11562E6929B}"/>
              </a:ext>
            </a:extLst>
          </p:cNvPr>
          <p:cNvGrpSpPr>
            <a:grpSpLocks/>
          </p:cNvGrpSpPr>
          <p:nvPr/>
        </p:nvGrpSpPr>
        <p:grpSpPr bwMode="auto">
          <a:xfrm>
            <a:off x="1676400" y="1524000"/>
            <a:ext cx="5867400" cy="981075"/>
            <a:chOff x="912" y="1008"/>
            <a:chExt cx="3984" cy="912"/>
          </a:xfrm>
        </p:grpSpPr>
        <p:sp>
          <p:nvSpPr>
            <p:cNvPr id="18456" name="AutoShape 4">
              <a:extLst>
                <a:ext uri="{FF2B5EF4-FFF2-40B4-BE49-F238E27FC236}">
                  <a16:creationId xmlns:a16="http://schemas.microsoft.com/office/drawing/2014/main" id="{84876566-AE21-403C-804B-D83EE6B73576}"/>
                </a:ext>
              </a:extLst>
            </p:cNvPr>
            <p:cNvSpPr>
              <a:spLocks noChangeArrowheads="1"/>
            </p:cNvSpPr>
            <p:nvPr/>
          </p:nvSpPr>
          <p:spPr bwMode="gray">
            <a:xfrm>
              <a:off x="912" y="1008"/>
              <a:ext cx="3984" cy="912"/>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spcBef>
                  <a:spcPct val="0"/>
                </a:spcBef>
                <a:buClrTx/>
                <a:buSzTx/>
                <a:buFontTx/>
                <a:buNone/>
              </a:pPr>
              <a:endParaRPr lang="zh-CN" altLang="en-US" sz="1800">
                <a:latin typeface="Arial" panose="020B0604020202020204" pitchFamily="34" charset="0"/>
                <a:ea typeface="宋体" panose="02010600030101010101" pitchFamily="2" charset="-122"/>
              </a:endParaRPr>
            </a:p>
          </p:txBody>
        </p:sp>
        <p:grpSp>
          <p:nvGrpSpPr>
            <p:cNvPr id="18457" name="Group 5">
              <a:extLst>
                <a:ext uri="{FF2B5EF4-FFF2-40B4-BE49-F238E27FC236}">
                  <a16:creationId xmlns:a16="http://schemas.microsoft.com/office/drawing/2014/main" id="{EC3B7679-91D4-42F3-B0B0-60ABAEC3D9D5}"/>
                </a:ext>
              </a:extLst>
            </p:cNvPr>
            <p:cNvGrpSpPr>
              <a:grpSpLocks/>
            </p:cNvGrpSpPr>
            <p:nvPr/>
          </p:nvGrpSpPr>
          <p:grpSpPr bwMode="auto">
            <a:xfrm>
              <a:off x="999" y="1092"/>
              <a:ext cx="768" cy="746"/>
              <a:chOff x="999" y="1092"/>
              <a:chExt cx="768" cy="746"/>
            </a:xfrm>
          </p:grpSpPr>
          <p:sp>
            <p:nvSpPr>
              <p:cNvPr id="92166" name="AutoShape 6">
                <a:extLst>
                  <a:ext uri="{FF2B5EF4-FFF2-40B4-BE49-F238E27FC236}">
                    <a16:creationId xmlns:a16="http://schemas.microsoft.com/office/drawing/2014/main" id="{1005DCD2-DA49-4522-AB5C-7C6463F9ED77}"/>
                  </a:ext>
                </a:extLst>
              </p:cNvPr>
              <p:cNvSpPr>
                <a:spLocks noChangeArrowheads="1"/>
              </p:cNvSpPr>
              <p:nvPr/>
            </p:nvSpPr>
            <p:spPr bwMode="gray">
              <a:xfrm>
                <a:off x="999" y="1092"/>
                <a:ext cx="766" cy="744"/>
              </a:xfrm>
              <a:prstGeom prst="roundRect">
                <a:avLst>
                  <a:gd name="adj" fmla="val 11921"/>
                </a:avLst>
              </a:prstGeom>
              <a:gradFill rotWithShape="1">
                <a:gsLst>
                  <a:gs pos="0">
                    <a:schemeClr val="accent1"/>
                  </a:gs>
                  <a:gs pos="100000">
                    <a:schemeClr val="accent1">
                      <a:gamma/>
                      <a:shade val="69804"/>
                      <a:invGamma/>
                    </a:schemeClr>
                  </a:gs>
                </a:gsLst>
                <a:lin ang="5400000" scaled="1"/>
              </a:gradFill>
              <a:ln w="381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a:latin typeface="Arial" charset="0"/>
                  <a:ea typeface="宋体" charset="-122"/>
                </a:endParaRPr>
              </a:p>
            </p:txBody>
          </p:sp>
          <p:sp>
            <p:nvSpPr>
              <p:cNvPr id="92167" name="Freeform 7">
                <a:extLst>
                  <a:ext uri="{FF2B5EF4-FFF2-40B4-BE49-F238E27FC236}">
                    <a16:creationId xmlns:a16="http://schemas.microsoft.com/office/drawing/2014/main" id="{FF346D59-0791-4876-8576-0CCA350EC5F6}"/>
                  </a:ext>
                </a:extLst>
              </p:cNvPr>
              <p:cNvSpPr>
                <a:spLocks/>
              </p:cNvSpPr>
              <p:nvPr/>
            </p:nvSpPr>
            <p:spPr bwMode="gray">
              <a:xfrm>
                <a:off x="1048" y="1139"/>
                <a:ext cx="384" cy="372"/>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a:defRPr/>
                </a:pPr>
                <a:endParaRPr lang="zh-CN" altLang="en-US">
                  <a:latin typeface="Arial" charset="0"/>
                  <a:ea typeface="宋体" charset="-122"/>
                </a:endParaRPr>
              </a:p>
            </p:txBody>
          </p:sp>
          <p:sp>
            <p:nvSpPr>
              <p:cNvPr id="92168" name="Text Box 8">
                <a:extLst>
                  <a:ext uri="{FF2B5EF4-FFF2-40B4-BE49-F238E27FC236}">
                    <a16:creationId xmlns:a16="http://schemas.microsoft.com/office/drawing/2014/main" id="{4DA278A4-A46E-4A97-A7FF-14C24C730C94}"/>
                  </a:ext>
                </a:extLst>
              </p:cNvPr>
              <p:cNvSpPr txBox="1">
                <a:spLocks noChangeArrowheads="1"/>
              </p:cNvSpPr>
              <p:nvPr/>
            </p:nvSpPr>
            <p:spPr bwMode="gray">
              <a:xfrm>
                <a:off x="1244" y="1294"/>
                <a:ext cx="261" cy="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defRPr/>
                </a:pPr>
                <a:r>
                  <a:rPr lang="en-US" altLang="zh-CN" sz="2800" dirty="0">
                    <a:solidFill>
                      <a:srgbClr val="FFFFFF"/>
                    </a:solidFill>
                    <a:effectLst>
                      <a:outerShdw blurRad="38100" dist="38100" dir="2700000" algn="tl">
                        <a:srgbClr val="C0C0C0"/>
                      </a:outerShdw>
                    </a:effectLst>
                    <a:latin typeface="Arial" charset="0"/>
                    <a:ea typeface="宋体" charset="-122"/>
                  </a:rPr>
                  <a:t>1</a:t>
                </a:r>
              </a:p>
            </p:txBody>
          </p:sp>
        </p:grpSp>
        <p:sp>
          <p:nvSpPr>
            <p:cNvPr id="18458" name="Text Box 9">
              <a:extLst>
                <a:ext uri="{FF2B5EF4-FFF2-40B4-BE49-F238E27FC236}">
                  <a16:creationId xmlns:a16="http://schemas.microsoft.com/office/drawing/2014/main" id="{274D946F-B922-4B69-B434-64F3222D5EA5}"/>
                </a:ext>
              </a:extLst>
            </p:cNvPr>
            <p:cNvSpPr txBox="1">
              <a:spLocks noChangeArrowheads="1"/>
            </p:cNvSpPr>
            <p:nvPr/>
          </p:nvSpPr>
          <p:spPr bwMode="gray">
            <a:xfrm>
              <a:off x="1872" y="1149"/>
              <a:ext cx="2928" cy="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spcBef>
                  <a:spcPct val="0"/>
                </a:spcBef>
                <a:buClrTx/>
                <a:buSzTx/>
                <a:buFontTx/>
                <a:buNone/>
              </a:pPr>
              <a:r>
                <a:rPr lang="zh-CN" altLang="en-US" sz="2400">
                  <a:latin typeface="Arial" panose="020B0604020202020204" pitchFamily="34" charset="0"/>
                  <a:ea typeface="宋体" panose="02010600030101010101" pitchFamily="2" charset="-122"/>
                </a:rPr>
                <a:t>实施系统化的收入项目管理</a:t>
              </a:r>
              <a:endParaRPr lang="en-US" altLang="zh-CN" sz="2400">
                <a:solidFill>
                  <a:srgbClr val="000000"/>
                </a:solidFill>
                <a:latin typeface="Arial" panose="020B0604020202020204" pitchFamily="34" charset="0"/>
                <a:ea typeface="宋体" panose="02010600030101010101" pitchFamily="2" charset="-122"/>
              </a:endParaRPr>
            </a:p>
          </p:txBody>
        </p:sp>
      </p:grpSp>
      <p:grpSp>
        <p:nvGrpSpPr>
          <p:cNvPr id="18436" name="Group 10">
            <a:extLst>
              <a:ext uri="{FF2B5EF4-FFF2-40B4-BE49-F238E27FC236}">
                <a16:creationId xmlns:a16="http://schemas.microsoft.com/office/drawing/2014/main" id="{6D0213C0-EF67-4437-8C1B-D1340BFD6A5D}"/>
              </a:ext>
            </a:extLst>
          </p:cNvPr>
          <p:cNvGrpSpPr>
            <a:grpSpLocks/>
          </p:cNvGrpSpPr>
          <p:nvPr/>
        </p:nvGrpSpPr>
        <p:grpSpPr bwMode="auto">
          <a:xfrm>
            <a:off x="1703388" y="2790825"/>
            <a:ext cx="5867400" cy="996950"/>
            <a:chOff x="912" y="2016"/>
            <a:chExt cx="3984" cy="912"/>
          </a:xfrm>
        </p:grpSpPr>
        <p:sp>
          <p:nvSpPr>
            <p:cNvPr id="18450" name="AutoShape 11">
              <a:extLst>
                <a:ext uri="{FF2B5EF4-FFF2-40B4-BE49-F238E27FC236}">
                  <a16:creationId xmlns:a16="http://schemas.microsoft.com/office/drawing/2014/main" id="{96E3B054-6328-4F22-AE13-40B018CAE324}"/>
                </a:ext>
              </a:extLst>
            </p:cNvPr>
            <p:cNvSpPr>
              <a:spLocks noChangeArrowheads="1"/>
            </p:cNvSpPr>
            <p:nvPr/>
          </p:nvSpPr>
          <p:spPr bwMode="gray">
            <a:xfrm>
              <a:off x="912" y="2016"/>
              <a:ext cx="3984" cy="912"/>
            </a:xfrm>
            <a:prstGeom prst="roundRect">
              <a:avLst>
                <a:gd name="adj" fmla="val 10889"/>
              </a:avLst>
            </a:prstGeom>
            <a:gradFill rotWithShape="1">
              <a:gsLst>
                <a:gs pos="0">
                  <a:srgbClr val="DDDDDD"/>
                </a:gs>
                <a:gs pos="50000">
                  <a:srgbClr val="F2F2F2"/>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spcBef>
                  <a:spcPct val="0"/>
                </a:spcBef>
                <a:buClrTx/>
                <a:buSzTx/>
                <a:buFontTx/>
                <a:buNone/>
              </a:pPr>
              <a:endParaRPr lang="zh-CN" altLang="en-US" sz="1800">
                <a:latin typeface="Arial" panose="020B0604020202020204" pitchFamily="34" charset="0"/>
                <a:ea typeface="宋体" panose="02010600030101010101" pitchFamily="2" charset="-122"/>
              </a:endParaRPr>
            </a:p>
          </p:txBody>
        </p:sp>
        <p:grpSp>
          <p:nvGrpSpPr>
            <p:cNvPr id="18451" name="Group 12">
              <a:extLst>
                <a:ext uri="{FF2B5EF4-FFF2-40B4-BE49-F238E27FC236}">
                  <a16:creationId xmlns:a16="http://schemas.microsoft.com/office/drawing/2014/main" id="{2BA42D52-71ED-4D60-911F-7CE654605D35}"/>
                </a:ext>
              </a:extLst>
            </p:cNvPr>
            <p:cNvGrpSpPr>
              <a:grpSpLocks/>
            </p:cNvGrpSpPr>
            <p:nvPr/>
          </p:nvGrpSpPr>
          <p:grpSpPr bwMode="auto">
            <a:xfrm>
              <a:off x="999" y="2100"/>
              <a:ext cx="768" cy="746"/>
              <a:chOff x="999" y="2100"/>
              <a:chExt cx="768" cy="746"/>
            </a:xfrm>
          </p:grpSpPr>
          <p:sp>
            <p:nvSpPr>
              <p:cNvPr id="92173" name="AutoShape 13">
                <a:extLst>
                  <a:ext uri="{FF2B5EF4-FFF2-40B4-BE49-F238E27FC236}">
                    <a16:creationId xmlns:a16="http://schemas.microsoft.com/office/drawing/2014/main" id="{AB39B0CA-12FD-4F8D-8404-02ED60A8AF9B}"/>
                  </a:ext>
                </a:extLst>
              </p:cNvPr>
              <p:cNvSpPr>
                <a:spLocks noChangeArrowheads="1"/>
              </p:cNvSpPr>
              <p:nvPr/>
            </p:nvSpPr>
            <p:spPr bwMode="gray">
              <a:xfrm>
                <a:off x="999" y="2100"/>
                <a:ext cx="766" cy="746"/>
              </a:xfrm>
              <a:prstGeom prst="roundRect">
                <a:avLst>
                  <a:gd name="adj" fmla="val 11921"/>
                </a:avLst>
              </a:prstGeom>
              <a:gradFill rotWithShape="1">
                <a:gsLst>
                  <a:gs pos="0">
                    <a:schemeClr val="hlink">
                      <a:gamma/>
                      <a:tint val="72549"/>
                      <a:invGamma/>
                    </a:schemeClr>
                  </a:gs>
                  <a:gs pos="100000">
                    <a:schemeClr val="hlink"/>
                  </a:gs>
                </a:gsLst>
                <a:lin ang="5400000" scaled="1"/>
              </a:gradFill>
              <a:ln w="381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a:latin typeface="Arial" charset="0"/>
                  <a:ea typeface="宋体" charset="-122"/>
                </a:endParaRPr>
              </a:p>
            </p:txBody>
          </p:sp>
          <p:sp>
            <p:nvSpPr>
              <p:cNvPr id="92174" name="Freeform 14">
                <a:extLst>
                  <a:ext uri="{FF2B5EF4-FFF2-40B4-BE49-F238E27FC236}">
                    <a16:creationId xmlns:a16="http://schemas.microsoft.com/office/drawing/2014/main" id="{E2F01AA4-2E97-414F-B430-AA882A051068}"/>
                  </a:ext>
                </a:extLst>
              </p:cNvPr>
              <p:cNvSpPr>
                <a:spLocks/>
              </p:cNvSpPr>
              <p:nvPr/>
            </p:nvSpPr>
            <p:spPr bwMode="gray">
              <a:xfrm>
                <a:off x="1048" y="2148"/>
                <a:ext cx="384" cy="373"/>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2353"/>
                      <a:invGamma/>
                    </a:schemeClr>
                  </a:gs>
                  <a:gs pos="100000">
                    <a:schemeClr val="hlink">
                      <a:alpha val="0"/>
                    </a:schemeClr>
                  </a:gs>
                </a:gsLst>
                <a:lin ang="27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a:defRPr/>
                </a:pPr>
                <a:endParaRPr lang="zh-CN" altLang="en-US">
                  <a:latin typeface="Arial" charset="0"/>
                  <a:ea typeface="宋体" charset="-122"/>
                </a:endParaRPr>
              </a:p>
            </p:txBody>
          </p:sp>
          <p:sp>
            <p:nvSpPr>
              <p:cNvPr id="92175" name="Text Box 15">
                <a:extLst>
                  <a:ext uri="{FF2B5EF4-FFF2-40B4-BE49-F238E27FC236}">
                    <a16:creationId xmlns:a16="http://schemas.microsoft.com/office/drawing/2014/main" id="{C9B1CA4C-C6A4-40B0-85E3-213D2DE4E3C9}"/>
                  </a:ext>
                </a:extLst>
              </p:cNvPr>
              <p:cNvSpPr txBox="1">
                <a:spLocks noChangeArrowheads="1"/>
              </p:cNvSpPr>
              <p:nvPr/>
            </p:nvSpPr>
            <p:spPr bwMode="gray">
              <a:xfrm>
                <a:off x="1244" y="2305"/>
                <a:ext cx="261" cy="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defRPr/>
                </a:pPr>
                <a:r>
                  <a:rPr lang="en-US" altLang="zh-CN" sz="2800" dirty="0">
                    <a:solidFill>
                      <a:srgbClr val="FFFFFF"/>
                    </a:solidFill>
                    <a:effectLst>
                      <a:outerShdw blurRad="38100" dist="38100" dir="2700000" algn="tl">
                        <a:srgbClr val="C0C0C0"/>
                      </a:outerShdw>
                    </a:effectLst>
                    <a:latin typeface="Arial" charset="0"/>
                    <a:ea typeface="宋体" charset="-122"/>
                  </a:rPr>
                  <a:t>2</a:t>
                </a:r>
              </a:p>
            </p:txBody>
          </p:sp>
        </p:grpSp>
        <p:sp>
          <p:nvSpPr>
            <p:cNvPr id="18452" name="Text Box 16">
              <a:extLst>
                <a:ext uri="{FF2B5EF4-FFF2-40B4-BE49-F238E27FC236}">
                  <a16:creationId xmlns:a16="http://schemas.microsoft.com/office/drawing/2014/main" id="{D240275D-59D8-4AC7-88CE-0FCA04700561}"/>
                </a:ext>
              </a:extLst>
            </p:cNvPr>
            <p:cNvSpPr txBox="1">
              <a:spLocks noChangeArrowheads="1"/>
            </p:cNvSpPr>
            <p:nvPr/>
          </p:nvSpPr>
          <p:spPr bwMode="gray">
            <a:xfrm>
              <a:off x="1872" y="2141"/>
              <a:ext cx="2928" cy="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spcBef>
                  <a:spcPct val="0"/>
                </a:spcBef>
                <a:buClrTx/>
                <a:buSzTx/>
                <a:buFontTx/>
                <a:buNone/>
              </a:pPr>
              <a:r>
                <a:rPr lang="zh-CN" altLang="en-US" sz="2400">
                  <a:latin typeface="Arial" panose="020B0604020202020204" pitchFamily="34" charset="0"/>
                  <a:ea typeface="宋体" panose="02010600030101010101" pitchFamily="2" charset="-122"/>
                </a:rPr>
                <a:t>规范化的银行账户管理</a:t>
              </a:r>
              <a:endParaRPr lang="en-US" altLang="zh-CN" sz="2400">
                <a:solidFill>
                  <a:srgbClr val="000000"/>
                </a:solidFill>
                <a:latin typeface="Arial" panose="020B0604020202020204" pitchFamily="34" charset="0"/>
                <a:ea typeface="宋体" panose="02010600030101010101" pitchFamily="2" charset="-122"/>
              </a:endParaRPr>
            </a:p>
          </p:txBody>
        </p:sp>
      </p:grpSp>
      <p:grpSp>
        <p:nvGrpSpPr>
          <p:cNvPr id="18437" name="Group 17">
            <a:extLst>
              <a:ext uri="{FF2B5EF4-FFF2-40B4-BE49-F238E27FC236}">
                <a16:creationId xmlns:a16="http://schemas.microsoft.com/office/drawing/2014/main" id="{5C81C0C5-9B91-4037-95EB-40FF71239A6B}"/>
              </a:ext>
            </a:extLst>
          </p:cNvPr>
          <p:cNvGrpSpPr>
            <a:grpSpLocks/>
          </p:cNvGrpSpPr>
          <p:nvPr/>
        </p:nvGrpSpPr>
        <p:grpSpPr bwMode="auto">
          <a:xfrm>
            <a:off x="1731963" y="4122738"/>
            <a:ext cx="5867400" cy="995362"/>
            <a:chOff x="912" y="3036"/>
            <a:chExt cx="3984" cy="912"/>
          </a:xfrm>
        </p:grpSpPr>
        <p:sp>
          <p:nvSpPr>
            <p:cNvPr id="18444" name="AutoShape 18">
              <a:extLst>
                <a:ext uri="{FF2B5EF4-FFF2-40B4-BE49-F238E27FC236}">
                  <a16:creationId xmlns:a16="http://schemas.microsoft.com/office/drawing/2014/main" id="{D69CE251-7BB2-4C06-9D7A-8775803FBB38}"/>
                </a:ext>
              </a:extLst>
            </p:cNvPr>
            <p:cNvSpPr>
              <a:spLocks noChangeArrowheads="1"/>
            </p:cNvSpPr>
            <p:nvPr/>
          </p:nvSpPr>
          <p:spPr bwMode="gray">
            <a:xfrm>
              <a:off x="912" y="3036"/>
              <a:ext cx="3984" cy="912"/>
            </a:xfrm>
            <a:prstGeom prst="roundRect">
              <a:avLst>
                <a:gd name="adj" fmla="val 10889"/>
              </a:avLst>
            </a:prstGeom>
            <a:gradFill rotWithShape="1">
              <a:gsLst>
                <a:gs pos="0">
                  <a:srgbClr val="DDDDDD"/>
                </a:gs>
                <a:gs pos="50000">
                  <a:srgbClr val="EEEEEE"/>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spcBef>
                  <a:spcPct val="0"/>
                </a:spcBef>
                <a:buClrTx/>
                <a:buSzTx/>
                <a:buFontTx/>
                <a:buNone/>
              </a:pPr>
              <a:endParaRPr lang="zh-CN" altLang="en-US" sz="1800">
                <a:latin typeface="Arial" panose="020B0604020202020204" pitchFamily="34" charset="0"/>
                <a:ea typeface="宋体" panose="02010600030101010101" pitchFamily="2" charset="-122"/>
              </a:endParaRPr>
            </a:p>
          </p:txBody>
        </p:sp>
        <p:grpSp>
          <p:nvGrpSpPr>
            <p:cNvPr id="18445" name="Group 19">
              <a:extLst>
                <a:ext uri="{FF2B5EF4-FFF2-40B4-BE49-F238E27FC236}">
                  <a16:creationId xmlns:a16="http://schemas.microsoft.com/office/drawing/2014/main" id="{B18EB066-AD23-46EC-BCEB-06842001B4EB}"/>
                </a:ext>
              </a:extLst>
            </p:cNvPr>
            <p:cNvGrpSpPr>
              <a:grpSpLocks/>
            </p:cNvGrpSpPr>
            <p:nvPr/>
          </p:nvGrpSpPr>
          <p:grpSpPr bwMode="auto">
            <a:xfrm>
              <a:off x="999" y="3120"/>
              <a:ext cx="768" cy="746"/>
              <a:chOff x="999" y="3120"/>
              <a:chExt cx="768" cy="746"/>
            </a:xfrm>
          </p:grpSpPr>
          <p:sp>
            <p:nvSpPr>
              <p:cNvPr id="18447" name="AutoShape 20">
                <a:extLst>
                  <a:ext uri="{FF2B5EF4-FFF2-40B4-BE49-F238E27FC236}">
                    <a16:creationId xmlns:a16="http://schemas.microsoft.com/office/drawing/2014/main" id="{33EBCEF3-A7C5-43C1-BE73-870B62D9DB5C}"/>
                  </a:ext>
                </a:extLst>
              </p:cNvPr>
              <p:cNvSpPr>
                <a:spLocks noChangeArrowheads="1"/>
              </p:cNvSpPr>
              <p:nvPr/>
            </p:nvSpPr>
            <p:spPr bwMode="gray">
              <a:xfrm>
                <a:off x="999" y="3120"/>
                <a:ext cx="768" cy="746"/>
              </a:xfrm>
              <a:prstGeom prst="roundRect">
                <a:avLst>
                  <a:gd name="adj" fmla="val 11921"/>
                </a:avLst>
              </a:prstGeom>
              <a:solidFill>
                <a:srgbClr val="00B0F0"/>
              </a:solidFill>
              <a:ln w="381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spcBef>
                    <a:spcPct val="0"/>
                  </a:spcBef>
                  <a:buClrTx/>
                  <a:buSzTx/>
                  <a:buFontTx/>
                  <a:buNone/>
                </a:pPr>
                <a:endParaRPr lang="zh-CN" altLang="en-US" sz="1800">
                  <a:latin typeface="Arial" panose="020B0604020202020204" pitchFamily="34" charset="0"/>
                  <a:ea typeface="宋体" panose="02010600030101010101" pitchFamily="2" charset="-122"/>
                </a:endParaRPr>
              </a:p>
            </p:txBody>
          </p:sp>
          <p:sp>
            <p:nvSpPr>
              <p:cNvPr id="92181" name="Freeform 21">
                <a:extLst>
                  <a:ext uri="{FF2B5EF4-FFF2-40B4-BE49-F238E27FC236}">
                    <a16:creationId xmlns:a16="http://schemas.microsoft.com/office/drawing/2014/main" id="{DD50DB76-1D06-4289-BADC-FFF763C5984C}"/>
                  </a:ext>
                </a:extLst>
              </p:cNvPr>
              <p:cNvSpPr>
                <a:spLocks/>
              </p:cNvSpPr>
              <p:nvPr/>
            </p:nvSpPr>
            <p:spPr bwMode="gray">
              <a:xfrm>
                <a:off x="1048" y="3168"/>
                <a:ext cx="384" cy="374"/>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folHlink">
                      <a:gamma/>
                      <a:tint val="48627"/>
                      <a:invGamma/>
                    </a:schemeClr>
                  </a:gs>
                  <a:gs pos="100000">
                    <a:schemeClr val="folHlink">
                      <a:alpha val="0"/>
                    </a:schemeClr>
                  </a:gs>
                </a:gsLst>
                <a:lin ang="27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a:defRPr/>
                </a:pPr>
                <a:endParaRPr lang="zh-CN" altLang="en-US">
                  <a:latin typeface="Arial" charset="0"/>
                  <a:ea typeface="宋体" charset="-122"/>
                </a:endParaRPr>
              </a:p>
            </p:txBody>
          </p:sp>
          <p:sp>
            <p:nvSpPr>
              <p:cNvPr id="92182" name="Text Box 22">
                <a:extLst>
                  <a:ext uri="{FF2B5EF4-FFF2-40B4-BE49-F238E27FC236}">
                    <a16:creationId xmlns:a16="http://schemas.microsoft.com/office/drawing/2014/main" id="{F3AE1C50-5D6C-4BBC-9390-1FCECE9CFECA}"/>
                  </a:ext>
                </a:extLst>
              </p:cNvPr>
              <p:cNvSpPr txBox="1">
                <a:spLocks noChangeArrowheads="1"/>
              </p:cNvSpPr>
              <p:nvPr/>
            </p:nvSpPr>
            <p:spPr bwMode="gray">
              <a:xfrm>
                <a:off x="1244" y="3324"/>
                <a:ext cx="261"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defRPr/>
                </a:pPr>
                <a:r>
                  <a:rPr lang="en-US" altLang="zh-CN" sz="2800" dirty="0">
                    <a:solidFill>
                      <a:srgbClr val="FFFFFF"/>
                    </a:solidFill>
                    <a:effectLst>
                      <a:outerShdw blurRad="38100" dist="38100" dir="2700000" algn="tl">
                        <a:srgbClr val="C0C0C0"/>
                      </a:outerShdw>
                    </a:effectLst>
                    <a:latin typeface="Arial" charset="0"/>
                    <a:ea typeface="宋体" charset="-122"/>
                  </a:rPr>
                  <a:t>3</a:t>
                </a:r>
              </a:p>
            </p:txBody>
          </p:sp>
        </p:grpSp>
        <p:sp>
          <p:nvSpPr>
            <p:cNvPr id="18446" name="Text Box 23">
              <a:extLst>
                <a:ext uri="{FF2B5EF4-FFF2-40B4-BE49-F238E27FC236}">
                  <a16:creationId xmlns:a16="http://schemas.microsoft.com/office/drawing/2014/main" id="{299B7355-DF2C-4205-83DD-1EEF000FF687}"/>
                </a:ext>
              </a:extLst>
            </p:cNvPr>
            <p:cNvSpPr txBox="1">
              <a:spLocks noChangeArrowheads="1"/>
            </p:cNvSpPr>
            <p:nvPr/>
          </p:nvSpPr>
          <p:spPr bwMode="gray">
            <a:xfrm>
              <a:off x="1872" y="3161"/>
              <a:ext cx="2928" cy="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lnSpc>
                  <a:spcPct val="90000"/>
                </a:lnSpc>
                <a:spcBef>
                  <a:spcPct val="0"/>
                </a:spcBef>
                <a:buClrTx/>
                <a:buSzTx/>
                <a:buFont typeface="Wingdings" panose="05000000000000000000" pitchFamily="2" charset="2"/>
                <a:buNone/>
              </a:pPr>
              <a:r>
                <a:rPr lang="zh-CN" altLang="en-US" sz="2400">
                  <a:latin typeface="Arial" panose="020B0604020202020204" pitchFamily="34" charset="0"/>
                  <a:ea typeface="宋体" panose="02010600030101010101" pitchFamily="2" charset="-122"/>
                </a:rPr>
                <a:t>科学化的收缴流程管理</a:t>
              </a:r>
              <a:endParaRPr lang="en-US" altLang="zh-CN" sz="2400">
                <a:latin typeface="Arial" panose="020B0604020202020204" pitchFamily="34" charset="0"/>
                <a:ea typeface="宋体" panose="02010600030101010101" pitchFamily="2" charset="-122"/>
              </a:endParaRPr>
            </a:p>
          </p:txBody>
        </p:sp>
      </p:grpSp>
      <p:sp>
        <p:nvSpPr>
          <p:cNvPr id="18438" name="AutoShape 18">
            <a:extLst>
              <a:ext uri="{FF2B5EF4-FFF2-40B4-BE49-F238E27FC236}">
                <a16:creationId xmlns:a16="http://schemas.microsoft.com/office/drawing/2014/main" id="{DF8D6381-CDEA-4021-B0C6-8D6DB3B3B6DE}"/>
              </a:ext>
            </a:extLst>
          </p:cNvPr>
          <p:cNvSpPr>
            <a:spLocks noChangeArrowheads="1"/>
          </p:cNvSpPr>
          <p:nvPr/>
        </p:nvSpPr>
        <p:spPr bwMode="gray">
          <a:xfrm>
            <a:off x="1655763" y="5445125"/>
            <a:ext cx="5867400" cy="995363"/>
          </a:xfrm>
          <a:prstGeom prst="roundRect">
            <a:avLst>
              <a:gd name="adj" fmla="val 10889"/>
            </a:avLst>
          </a:prstGeom>
          <a:gradFill rotWithShape="1">
            <a:gsLst>
              <a:gs pos="0">
                <a:srgbClr val="DDDDDD"/>
              </a:gs>
              <a:gs pos="50000">
                <a:srgbClr val="EEEEEE"/>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spcBef>
                <a:spcPct val="0"/>
              </a:spcBef>
              <a:buClrTx/>
              <a:buSzTx/>
              <a:buFontTx/>
              <a:buNone/>
            </a:pPr>
            <a:endParaRPr lang="zh-CN" altLang="en-US" sz="1800">
              <a:latin typeface="Arial" panose="020B0604020202020204" pitchFamily="34" charset="0"/>
              <a:ea typeface="宋体" panose="02010600030101010101" pitchFamily="2" charset="-122"/>
            </a:endParaRPr>
          </a:p>
        </p:txBody>
      </p:sp>
      <p:sp>
        <p:nvSpPr>
          <p:cNvPr id="27" name="AutoShape 20">
            <a:extLst>
              <a:ext uri="{FF2B5EF4-FFF2-40B4-BE49-F238E27FC236}">
                <a16:creationId xmlns:a16="http://schemas.microsoft.com/office/drawing/2014/main" id="{77271232-5F9B-460B-BD57-BC213CE1BDF4}"/>
              </a:ext>
            </a:extLst>
          </p:cNvPr>
          <p:cNvSpPr>
            <a:spLocks noChangeArrowheads="1"/>
          </p:cNvSpPr>
          <p:nvPr/>
        </p:nvSpPr>
        <p:spPr bwMode="gray">
          <a:xfrm>
            <a:off x="1873250" y="5535613"/>
            <a:ext cx="1131888" cy="814387"/>
          </a:xfrm>
          <a:prstGeom prst="roundRect">
            <a:avLst>
              <a:gd name="adj" fmla="val 11921"/>
            </a:avLst>
          </a:prstGeom>
          <a:gradFill rotWithShape="1">
            <a:gsLst>
              <a:gs pos="0">
                <a:schemeClr val="folHlink">
                  <a:gamma/>
                  <a:tint val="63529"/>
                  <a:invGamma/>
                </a:schemeClr>
              </a:gs>
              <a:gs pos="100000">
                <a:schemeClr val="folHlink"/>
              </a:gs>
            </a:gsLst>
            <a:lin ang="5400000" scaled="1"/>
          </a:gradFill>
          <a:ln w="381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a:latin typeface="Arial" charset="0"/>
              <a:ea typeface="宋体" charset="-122"/>
            </a:endParaRPr>
          </a:p>
        </p:txBody>
      </p:sp>
      <p:sp>
        <p:nvSpPr>
          <p:cNvPr id="18440" name="Text Box 23">
            <a:extLst>
              <a:ext uri="{FF2B5EF4-FFF2-40B4-BE49-F238E27FC236}">
                <a16:creationId xmlns:a16="http://schemas.microsoft.com/office/drawing/2014/main" id="{548A8A9B-F9CF-4BC5-B335-D9E1FB430282}"/>
              </a:ext>
            </a:extLst>
          </p:cNvPr>
          <p:cNvSpPr txBox="1">
            <a:spLocks noChangeArrowheads="1"/>
          </p:cNvSpPr>
          <p:nvPr/>
        </p:nvSpPr>
        <p:spPr bwMode="gray">
          <a:xfrm>
            <a:off x="3090863" y="5649913"/>
            <a:ext cx="431165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spcBef>
                <a:spcPct val="0"/>
              </a:spcBef>
              <a:buClrTx/>
              <a:buSzTx/>
              <a:buFontTx/>
              <a:buNone/>
            </a:pPr>
            <a:r>
              <a:rPr lang="zh-CN" altLang="en-US" sz="2400">
                <a:latin typeface="Arial" panose="020B0604020202020204" pitchFamily="34" charset="0"/>
                <a:ea typeface="宋体" panose="02010600030101010101" pitchFamily="2" charset="-122"/>
              </a:rPr>
              <a:t>电子化的执收票据管理</a:t>
            </a:r>
            <a:endParaRPr lang="en-US" altLang="zh-CN" sz="2400">
              <a:solidFill>
                <a:srgbClr val="000000"/>
              </a:solidFill>
              <a:latin typeface="Arial" panose="020B0604020202020204" pitchFamily="34" charset="0"/>
              <a:ea typeface="宋体" panose="02010600030101010101" pitchFamily="2" charset="-122"/>
            </a:endParaRPr>
          </a:p>
        </p:txBody>
      </p:sp>
      <p:sp>
        <p:nvSpPr>
          <p:cNvPr id="18441" name="TextBox 1">
            <a:extLst>
              <a:ext uri="{FF2B5EF4-FFF2-40B4-BE49-F238E27FC236}">
                <a16:creationId xmlns:a16="http://schemas.microsoft.com/office/drawing/2014/main" id="{47E5C6C9-3355-467A-B10C-0FA62C2683DF}"/>
              </a:ext>
            </a:extLst>
          </p:cNvPr>
          <p:cNvSpPr txBox="1">
            <a:spLocks noChangeArrowheads="1"/>
          </p:cNvSpPr>
          <p:nvPr/>
        </p:nvSpPr>
        <p:spPr bwMode="auto">
          <a:xfrm>
            <a:off x="377825" y="1614488"/>
            <a:ext cx="954088" cy="473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spcBef>
                <a:spcPct val="0"/>
              </a:spcBef>
              <a:buClrTx/>
              <a:buSzTx/>
              <a:buFontTx/>
              <a:buNone/>
            </a:pPr>
            <a:r>
              <a:rPr lang="zh-CN" altLang="en-US">
                <a:latin typeface="方正姚体" panose="02010601030101010101" pitchFamily="2" charset="-122"/>
                <a:ea typeface="方正姚体" panose="02010601030101010101" pitchFamily="2" charset="-122"/>
              </a:rPr>
              <a:t>建立规范的收缴管理机制</a:t>
            </a:r>
          </a:p>
          <a:p>
            <a:pPr eaLnBrk="1" hangingPunct="1">
              <a:spcBef>
                <a:spcPct val="0"/>
              </a:spcBef>
              <a:buClrTx/>
              <a:buSzTx/>
              <a:buFontTx/>
              <a:buNone/>
            </a:pPr>
            <a:endParaRPr lang="zh-CN" altLang="en-US" sz="1800">
              <a:latin typeface="Arial" panose="020B0604020202020204" pitchFamily="34" charset="0"/>
              <a:ea typeface="宋体" panose="02010600030101010101" pitchFamily="2" charset="-122"/>
            </a:endParaRPr>
          </a:p>
        </p:txBody>
      </p:sp>
      <p:sp>
        <p:nvSpPr>
          <p:cNvPr id="29" name="Text Box 22">
            <a:extLst>
              <a:ext uri="{FF2B5EF4-FFF2-40B4-BE49-F238E27FC236}">
                <a16:creationId xmlns:a16="http://schemas.microsoft.com/office/drawing/2014/main" id="{2CF42361-B655-429F-9EA9-1BA8AE7DA612}"/>
              </a:ext>
            </a:extLst>
          </p:cNvPr>
          <p:cNvSpPr txBox="1">
            <a:spLocks noChangeArrowheads="1"/>
          </p:cNvSpPr>
          <p:nvPr/>
        </p:nvSpPr>
        <p:spPr bwMode="gray">
          <a:xfrm>
            <a:off x="2228850" y="5681663"/>
            <a:ext cx="384175" cy="522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defRPr/>
            </a:pPr>
            <a:r>
              <a:rPr lang="en-US" altLang="zh-CN" sz="2800" dirty="0">
                <a:solidFill>
                  <a:srgbClr val="FFFFFF"/>
                </a:solidFill>
                <a:effectLst>
                  <a:outerShdw blurRad="38100" dist="38100" dir="2700000" algn="tl">
                    <a:srgbClr val="C0C0C0"/>
                  </a:outerShdw>
                </a:effectLst>
                <a:latin typeface="Arial" charset="0"/>
                <a:ea typeface="宋体" charset="-122"/>
              </a:rPr>
              <a:t>4</a:t>
            </a:r>
          </a:p>
        </p:txBody>
      </p:sp>
      <p:sp>
        <p:nvSpPr>
          <p:cNvPr id="18443" name="TextBox 2">
            <a:extLst>
              <a:ext uri="{FF2B5EF4-FFF2-40B4-BE49-F238E27FC236}">
                <a16:creationId xmlns:a16="http://schemas.microsoft.com/office/drawing/2014/main" id="{50BB1279-BE48-4786-955E-47F163815C75}"/>
              </a:ext>
            </a:extLst>
          </p:cNvPr>
          <p:cNvSpPr txBox="1">
            <a:spLocks noChangeArrowheads="1"/>
          </p:cNvSpPr>
          <p:nvPr/>
        </p:nvSpPr>
        <p:spPr bwMode="auto">
          <a:xfrm>
            <a:off x="7804150" y="1676400"/>
            <a:ext cx="800100" cy="452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spcBef>
                <a:spcPct val="0"/>
              </a:spcBef>
              <a:buClrTx/>
              <a:buSzTx/>
              <a:buFontTx/>
              <a:buNone/>
            </a:pPr>
            <a:r>
              <a:rPr lang="zh-CN" altLang="en-US" sz="2000">
                <a:latin typeface="Arial" panose="020B0604020202020204" pitchFamily="34" charset="0"/>
                <a:ea typeface="宋体" panose="02010600030101010101" pitchFamily="2" charset="-122"/>
              </a:rPr>
              <a:t>促进缴款人依法缴款、执收单位依法执收、财政部门依法实施监管。</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日期占位符 1">
            <a:extLst>
              <a:ext uri="{FF2B5EF4-FFF2-40B4-BE49-F238E27FC236}">
                <a16:creationId xmlns:a16="http://schemas.microsoft.com/office/drawing/2014/main" id="{05C93BF9-031C-41CA-B0D8-99745B04D35C}"/>
              </a:ext>
            </a:extLst>
          </p:cNvPr>
          <p:cNvSpPr>
            <a:spLocks noGrp="1"/>
          </p:cNvSpPr>
          <p:nvPr>
            <p:ph type="dt" sz="quarter" idx="10"/>
          </p:nvPr>
        </p:nvSpPr>
        <p:spPr/>
        <p:txBody>
          <a:bodyPr/>
          <a:lstStyle/>
          <a:p>
            <a:pPr>
              <a:defRPr/>
            </a:pPr>
            <a:fld id="{82D594F9-1351-4D7B-9AC4-E02990789C45}" type="datetime3">
              <a:rPr lang="zh-CN" altLang="en-US"/>
              <a:pPr>
                <a:defRPr/>
              </a:pPr>
              <a:t>2018年12月13日星期四</a:t>
            </a:fld>
            <a:endParaRPr lang="en-US" altLang="zh-CN"/>
          </a:p>
        </p:txBody>
      </p:sp>
      <p:sp>
        <p:nvSpPr>
          <p:cNvPr id="23" name="灯片编号占位符 3">
            <a:extLst>
              <a:ext uri="{FF2B5EF4-FFF2-40B4-BE49-F238E27FC236}">
                <a16:creationId xmlns:a16="http://schemas.microsoft.com/office/drawing/2014/main" id="{2F4EFBA8-12D4-4248-B7A1-02EB49EEE117}"/>
              </a:ext>
            </a:extLst>
          </p:cNvPr>
          <p:cNvSpPr>
            <a:spLocks noGrp="1"/>
          </p:cNvSpPr>
          <p:nvPr>
            <p:ph type="sldNum" sz="quarter" idx="11"/>
          </p:nvPr>
        </p:nvSpPr>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C4A2075F-C268-4797-984A-5EC697954E73}" type="slidenum">
              <a:rPr lang="zh-CN" altLang="en-US">
                <a:solidFill>
                  <a:srgbClr val="636363"/>
                </a:solidFill>
              </a:rPr>
              <a:pPr eaLnBrk="1" hangingPunct="1"/>
              <a:t>40</a:t>
            </a:fld>
            <a:endParaRPr lang="en-US" altLang="zh-CN">
              <a:solidFill>
                <a:srgbClr val="636363"/>
              </a:solidFill>
            </a:endParaRPr>
          </a:p>
        </p:txBody>
      </p:sp>
      <p:sp>
        <p:nvSpPr>
          <p:cNvPr id="93186" name="Rectangle 2">
            <a:extLst>
              <a:ext uri="{FF2B5EF4-FFF2-40B4-BE49-F238E27FC236}">
                <a16:creationId xmlns:a16="http://schemas.microsoft.com/office/drawing/2014/main" id="{0F190122-3A90-4546-A940-316AFEC7F892}"/>
              </a:ext>
            </a:extLst>
          </p:cNvPr>
          <p:cNvSpPr>
            <a:spLocks noGrp="1" noRot="1" noChangeArrowheads="1"/>
          </p:cNvSpPr>
          <p:nvPr>
            <p:ph type="title" idx="4294967295"/>
          </p:nvPr>
        </p:nvSpPr>
        <p:spPr>
          <a:xfrm>
            <a:off x="539750" y="-11113"/>
            <a:ext cx="8540750" cy="919163"/>
          </a:xfrm>
        </p:spPr>
        <p:txBody>
          <a:bodyPr/>
          <a:lstStyle/>
          <a:p>
            <a:pPr eaLnBrk="1" hangingPunct="1"/>
            <a:r>
              <a:rPr lang="zh-CN" altLang="en-US" sz="3200"/>
              <a:t>非税收入报表编制（</a:t>
            </a:r>
            <a:r>
              <a:rPr lang="en-US" altLang="zh-CN" sz="3200"/>
              <a:t>2</a:t>
            </a:r>
            <a:r>
              <a:rPr lang="zh-CN" altLang="en-US" sz="3200"/>
              <a:t>）</a:t>
            </a:r>
          </a:p>
        </p:txBody>
      </p:sp>
      <p:sp>
        <p:nvSpPr>
          <p:cNvPr id="53253" name="Rectangle 6">
            <a:extLst>
              <a:ext uri="{FF2B5EF4-FFF2-40B4-BE49-F238E27FC236}">
                <a16:creationId xmlns:a16="http://schemas.microsoft.com/office/drawing/2014/main" id="{DD93B75A-96B4-4AED-86B1-C083D40B2FA2}"/>
              </a:ext>
            </a:extLst>
          </p:cNvPr>
          <p:cNvSpPr>
            <a:spLocks noChangeArrowheads="1"/>
          </p:cNvSpPr>
          <p:nvPr/>
        </p:nvSpPr>
        <p:spPr bwMode="gray">
          <a:xfrm>
            <a:off x="323850" y="2565400"/>
            <a:ext cx="8208963" cy="3744913"/>
          </a:xfrm>
          <a:prstGeom prst="rect">
            <a:avLst/>
          </a:prstGeom>
          <a:gradFill rotWithShape="1">
            <a:gsLst>
              <a:gs pos="0">
                <a:srgbClr val="FFFFFF"/>
              </a:gs>
              <a:gs pos="100000">
                <a:srgbClr val="663300"/>
              </a:gs>
            </a:gsLst>
            <a:lin ang="5400000" scaled="1"/>
          </a:gradFill>
          <a:ln w="9525">
            <a:solidFill>
              <a:srgbClr val="F8F8F8"/>
            </a:solidFill>
            <a:miter lim="800000"/>
            <a:headEnd/>
            <a:tailEnd/>
          </a:ln>
          <a:effectLst>
            <a:outerShdw dist="35921" dir="2700000" algn="ctr" rotWithShape="0">
              <a:srgbClr val="080808">
                <a:alpha val="50000"/>
              </a:srgbClr>
            </a:outerShdw>
          </a:effectLst>
        </p:spPr>
        <p:txBody>
          <a:bodyPr wrap="none" anchor="ct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spcBef>
                <a:spcPct val="0"/>
              </a:spcBef>
              <a:buClrTx/>
              <a:buSzTx/>
              <a:buFontTx/>
              <a:buNone/>
            </a:pPr>
            <a:endParaRPr lang="zh-CN" altLang="en-US" sz="1800">
              <a:latin typeface="Arial" panose="020B0604020202020204" pitchFamily="34" charset="0"/>
            </a:endParaRPr>
          </a:p>
        </p:txBody>
      </p:sp>
      <p:sp>
        <p:nvSpPr>
          <p:cNvPr id="53254" name="Freeform 5">
            <a:extLst>
              <a:ext uri="{FF2B5EF4-FFF2-40B4-BE49-F238E27FC236}">
                <a16:creationId xmlns:a16="http://schemas.microsoft.com/office/drawing/2014/main" id="{E2D3DD31-290B-422A-B990-E0394C165D99}"/>
              </a:ext>
            </a:extLst>
          </p:cNvPr>
          <p:cNvSpPr>
            <a:spLocks/>
          </p:cNvSpPr>
          <p:nvPr/>
        </p:nvSpPr>
        <p:spPr bwMode="gray">
          <a:xfrm flipH="1" flipV="1">
            <a:off x="323850" y="1268413"/>
            <a:ext cx="8280400" cy="1944687"/>
          </a:xfrm>
          <a:custGeom>
            <a:avLst/>
            <a:gdLst>
              <a:gd name="T0" fmla="*/ 2147483647 w 3796"/>
              <a:gd name="T1" fmla="*/ 2147483647 h 816"/>
              <a:gd name="T2" fmla="*/ 2147483647 w 3796"/>
              <a:gd name="T3" fmla="*/ 2147483647 h 816"/>
              <a:gd name="T4" fmla="*/ 2147483647 w 3796"/>
              <a:gd name="T5" fmla="*/ 2147483647 h 816"/>
              <a:gd name="T6" fmla="*/ 2147483647 w 3796"/>
              <a:gd name="T7" fmla="*/ 2147483647 h 816"/>
              <a:gd name="T8" fmla="*/ 2147483647 w 3796"/>
              <a:gd name="T9" fmla="*/ 2147483647 h 816"/>
              <a:gd name="T10" fmla="*/ 2147483647 w 3796"/>
              <a:gd name="T11" fmla="*/ 2147483647 h 816"/>
              <a:gd name="T12" fmla="*/ 2147483647 w 3796"/>
              <a:gd name="T13" fmla="*/ 2147483647 h 816"/>
              <a:gd name="T14" fmla="*/ 2147483647 w 3796"/>
              <a:gd name="T15" fmla="*/ 2147483647 h 816"/>
              <a:gd name="T16" fmla="*/ 2147483647 w 3796"/>
              <a:gd name="T17" fmla="*/ 2147483647 h 816"/>
              <a:gd name="T18" fmla="*/ 2147483647 w 3796"/>
              <a:gd name="T19" fmla="*/ 2147483647 h 816"/>
              <a:gd name="T20" fmla="*/ 2147483647 w 3796"/>
              <a:gd name="T21" fmla="*/ 2147483647 h 816"/>
              <a:gd name="T22" fmla="*/ 2147483647 w 3796"/>
              <a:gd name="T23" fmla="*/ 2147483647 h 816"/>
              <a:gd name="T24" fmla="*/ 2147483647 w 3796"/>
              <a:gd name="T25" fmla="*/ 2147483647 h 8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796"/>
              <a:gd name="T40" fmla="*/ 0 h 816"/>
              <a:gd name="T41" fmla="*/ 3796 w 3796"/>
              <a:gd name="T42" fmla="*/ 816 h 8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796" h="816">
                <a:moveTo>
                  <a:pt x="3724" y="288"/>
                </a:moveTo>
                <a:cubicBezTo>
                  <a:pt x="2535" y="289"/>
                  <a:pt x="1346" y="290"/>
                  <a:pt x="1346" y="290"/>
                </a:cubicBezTo>
                <a:cubicBezTo>
                  <a:pt x="1304" y="288"/>
                  <a:pt x="1272" y="282"/>
                  <a:pt x="1246" y="258"/>
                </a:cubicBezTo>
                <a:cubicBezTo>
                  <a:pt x="1156" y="168"/>
                  <a:pt x="1066" y="79"/>
                  <a:pt x="1066" y="79"/>
                </a:cubicBezTo>
                <a:cubicBezTo>
                  <a:pt x="1034" y="48"/>
                  <a:pt x="1002" y="0"/>
                  <a:pt x="923" y="4"/>
                </a:cubicBezTo>
                <a:cubicBezTo>
                  <a:pt x="513" y="4"/>
                  <a:pt x="103" y="4"/>
                  <a:pt x="103" y="4"/>
                </a:cubicBezTo>
                <a:cubicBezTo>
                  <a:pt x="38" y="4"/>
                  <a:pt x="0" y="42"/>
                  <a:pt x="2" y="88"/>
                </a:cubicBezTo>
                <a:cubicBezTo>
                  <a:pt x="2" y="410"/>
                  <a:pt x="2" y="729"/>
                  <a:pt x="2" y="729"/>
                </a:cubicBezTo>
                <a:cubicBezTo>
                  <a:pt x="0" y="812"/>
                  <a:pt x="103" y="804"/>
                  <a:pt x="103" y="804"/>
                </a:cubicBezTo>
                <a:cubicBezTo>
                  <a:pt x="1895" y="804"/>
                  <a:pt x="3688" y="804"/>
                  <a:pt x="3688" y="804"/>
                </a:cubicBezTo>
                <a:cubicBezTo>
                  <a:pt x="3688" y="804"/>
                  <a:pt x="3794" y="816"/>
                  <a:pt x="3790" y="716"/>
                </a:cubicBezTo>
                <a:cubicBezTo>
                  <a:pt x="3790" y="536"/>
                  <a:pt x="3790" y="356"/>
                  <a:pt x="3790" y="356"/>
                </a:cubicBezTo>
                <a:cubicBezTo>
                  <a:pt x="3790" y="356"/>
                  <a:pt x="3796" y="288"/>
                  <a:pt x="3724" y="288"/>
                </a:cubicBezTo>
                <a:close/>
              </a:path>
            </a:pathLst>
          </a:custGeom>
          <a:solidFill>
            <a:srgbClr val="CC99FF"/>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round/>
                <a:headEnd/>
                <a:tailEnd/>
              </a14:hiddenLine>
            </a:ext>
          </a:extLst>
        </p:spPr>
        <p:txBody>
          <a:bodyPr rot="10800000"/>
          <a:lstStyle/>
          <a:p>
            <a:endParaRPr lang="zh-CN" altLang="en-US"/>
          </a:p>
        </p:txBody>
      </p:sp>
      <p:sp>
        <p:nvSpPr>
          <p:cNvPr id="93191" name="Text Box 7">
            <a:extLst>
              <a:ext uri="{FF2B5EF4-FFF2-40B4-BE49-F238E27FC236}">
                <a16:creationId xmlns:a16="http://schemas.microsoft.com/office/drawing/2014/main" id="{C95817F6-9B28-4D52-B528-EED48F55E0B0}"/>
              </a:ext>
            </a:extLst>
          </p:cNvPr>
          <p:cNvSpPr txBox="1">
            <a:spLocks noChangeArrowheads="1"/>
          </p:cNvSpPr>
          <p:nvPr/>
        </p:nvSpPr>
        <p:spPr bwMode="auto">
          <a:xfrm>
            <a:off x="6227763" y="1700213"/>
            <a:ext cx="2232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spcBef>
                <a:spcPct val="50000"/>
              </a:spcBef>
              <a:buClrTx/>
              <a:buSzTx/>
              <a:buFontTx/>
              <a:buNone/>
            </a:pPr>
            <a:r>
              <a:rPr lang="zh-CN" altLang="en-US" sz="2400" b="1">
                <a:solidFill>
                  <a:srgbClr val="000000"/>
                </a:solidFill>
                <a:latin typeface="Arial" panose="020B0604020202020204" pitchFamily="34" charset="0"/>
              </a:rPr>
              <a:t>收入报表审核</a:t>
            </a:r>
          </a:p>
        </p:txBody>
      </p:sp>
      <p:sp>
        <p:nvSpPr>
          <p:cNvPr id="53256" name="AutoShape 4">
            <a:extLst>
              <a:ext uri="{FF2B5EF4-FFF2-40B4-BE49-F238E27FC236}">
                <a16:creationId xmlns:a16="http://schemas.microsoft.com/office/drawing/2014/main" id="{5565D888-ECD5-4479-BEAD-2BF1CB154B0A}"/>
              </a:ext>
            </a:extLst>
          </p:cNvPr>
          <p:cNvSpPr>
            <a:spLocks noChangeArrowheads="1"/>
          </p:cNvSpPr>
          <p:nvPr/>
        </p:nvSpPr>
        <p:spPr bwMode="gray">
          <a:xfrm>
            <a:off x="323850" y="1700213"/>
            <a:ext cx="2665413" cy="2735262"/>
          </a:xfrm>
          <a:prstGeom prst="roundRect">
            <a:avLst>
              <a:gd name="adj" fmla="val 7912"/>
            </a:avLst>
          </a:prstGeom>
          <a:gradFill rotWithShape="1">
            <a:gsLst>
              <a:gs pos="0">
                <a:srgbClr val="3399FF"/>
              </a:gs>
              <a:gs pos="100000">
                <a:schemeClr val="accent1">
                  <a:alpha val="50000"/>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342900" indent="-342900"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buClr>
                <a:schemeClr val="folHlink"/>
              </a:buClr>
              <a:buSzPct val="60000"/>
              <a:buFont typeface="Wingdings" panose="05000000000000000000" pitchFamily="2" charset="2"/>
              <a:buNone/>
            </a:pPr>
            <a:r>
              <a:rPr lang="en-US" altLang="zh-CN" sz="2800">
                <a:latin typeface="Tahoma" panose="020B0604030504040204" pitchFamily="34" charset="0"/>
                <a:ea typeface="宋体" panose="02010600030101010101" pitchFamily="2" charset="-122"/>
              </a:rPr>
              <a:t>  </a:t>
            </a:r>
          </a:p>
        </p:txBody>
      </p:sp>
      <p:sp>
        <p:nvSpPr>
          <p:cNvPr id="92173" name="Text Box 13">
            <a:extLst>
              <a:ext uri="{FF2B5EF4-FFF2-40B4-BE49-F238E27FC236}">
                <a16:creationId xmlns:a16="http://schemas.microsoft.com/office/drawing/2014/main" id="{74B6DF84-9D41-4E2D-A748-75F9E01670BD}"/>
              </a:ext>
            </a:extLst>
          </p:cNvPr>
          <p:cNvSpPr txBox="1">
            <a:spLocks noChangeArrowheads="1"/>
          </p:cNvSpPr>
          <p:nvPr/>
        </p:nvSpPr>
        <p:spPr bwMode="auto">
          <a:xfrm>
            <a:off x="611188" y="2419350"/>
            <a:ext cx="217487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spcBef>
                <a:spcPct val="50000"/>
              </a:spcBef>
              <a:buClrTx/>
              <a:buSzTx/>
              <a:buFontTx/>
              <a:buNone/>
            </a:pPr>
            <a:r>
              <a:rPr lang="zh-CN" altLang="en-US" sz="1800" b="1">
                <a:solidFill>
                  <a:srgbClr val="000000"/>
                </a:solidFill>
                <a:latin typeface="Arial" panose="020B0604020202020204" pitchFamily="34" charset="0"/>
              </a:rPr>
              <a:t>有无漏报、漏填情况，数据、名称、印章、日期、格式等等是否正确。</a:t>
            </a:r>
          </a:p>
        </p:txBody>
      </p:sp>
      <p:sp>
        <p:nvSpPr>
          <p:cNvPr id="93202" name="Text Box 18">
            <a:extLst>
              <a:ext uri="{FF2B5EF4-FFF2-40B4-BE49-F238E27FC236}">
                <a16:creationId xmlns:a16="http://schemas.microsoft.com/office/drawing/2014/main" id="{6B2AC04A-ED0D-4567-BD51-292430304CFD}"/>
              </a:ext>
            </a:extLst>
          </p:cNvPr>
          <p:cNvSpPr txBox="1">
            <a:spLocks noChangeArrowheads="1"/>
          </p:cNvSpPr>
          <p:nvPr/>
        </p:nvSpPr>
        <p:spPr bwMode="auto">
          <a:xfrm>
            <a:off x="466725" y="1916113"/>
            <a:ext cx="25923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spcBef>
                <a:spcPct val="50000"/>
              </a:spcBef>
              <a:buClrTx/>
              <a:buSzTx/>
              <a:buFontTx/>
              <a:buNone/>
            </a:pPr>
            <a:r>
              <a:rPr lang="zh-CN" altLang="en-US" sz="2000" b="1">
                <a:solidFill>
                  <a:srgbClr val="000000"/>
                </a:solidFill>
                <a:latin typeface="黑体" panose="02010609060101010101" pitchFamily="49" charset="-122"/>
              </a:rPr>
              <a:t>（</a:t>
            </a:r>
            <a:r>
              <a:rPr lang="en-US" altLang="zh-CN" sz="2000" b="1">
                <a:solidFill>
                  <a:srgbClr val="000000"/>
                </a:solidFill>
                <a:latin typeface="黑体" panose="02010609060101010101" pitchFamily="49" charset="-122"/>
              </a:rPr>
              <a:t>1</a:t>
            </a:r>
            <a:r>
              <a:rPr lang="zh-CN" altLang="en-US" sz="2000" b="1">
                <a:solidFill>
                  <a:srgbClr val="000000"/>
                </a:solidFill>
                <a:latin typeface="黑体" panose="02010609060101010101" pitchFamily="49" charset="-122"/>
              </a:rPr>
              <a:t>）基本要素审核</a:t>
            </a:r>
          </a:p>
        </p:txBody>
      </p:sp>
      <p:sp>
        <p:nvSpPr>
          <p:cNvPr id="53259" name="AutoShape 4">
            <a:extLst>
              <a:ext uri="{FF2B5EF4-FFF2-40B4-BE49-F238E27FC236}">
                <a16:creationId xmlns:a16="http://schemas.microsoft.com/office/drawing/2014/main" id="{C21F8D55-3103-4DC8-96C2-3CE68D96FA4B}"/>
              </a:ext>
            </a:extLst>
          </p:cNvPr>
          <p:cNvSpPr>
            <a:spLocks noChangeArrowheads="1"/>
          </p:cNvSpPr>
          <p:nvPr/>
        </p:nvSpPr>
        <p:spPr bwMode="gray">
          <a:xfrm>
            <a:off x="3132138" y="2205038"/>
            <a:ext cx="2665412" cy="2808287"/>
          </a:xfrm>
          <a:prstGeom prst="roundRect">
            <a:avLst>
              <a:gd name="adj" fmla="val 7912"/>
            </a:avLst>
          </a:prstGeom>
          <a:gradFill rotWithShape="1">
            <a:gsLst>
              <a:gs pos="0">
                <a:srgbClr val="3399FF"/>
              </a:gs>
              <a:gs pos="100000">
                <a:schemeClr val="accent1">
                  <a:alpha val="50000"/>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342900" indent="-342900"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buClr>
                <a:schemeClr val="folHlink"/>
              </a:buClr>
              <a:buSzPct val="60000"/>
              <a:buFont typeface="Wingdings" panose="05000000000000000000" pitchFamily="2" charset="2"/>
              <a:buNone/>
            </a:pPr>
            <a:r>
              <a:rPr lang="en-US" altLang="zh-CN" sz="2800">
                <a:latin typeface="Tahoma" panose="020B0604030504040204" pitchFamily="34" charset="0"/>
                <a:ea typeface="宋体" panose="02010600030101010101" pitchFamily="2" charset="-122"/>
              </a:rPr>
              <a:t>  </a:t>
            </a:r>
          </a:p>
        </p:txBody>
      </p:sp>
      <p:sp>
        <p:nvSpPr>
          <p:cNvPr id="53260" name="AutoShape 10">
            <a:extLst>
              <a:ext uri="{FF2B5EF4-FFF2-40B4-BE49-F238E27FC236}">
                <a16:creationId xmlns:a16="http://schemas.microsoft.com/office/drawing/2014/main" id="{DE2C5752-9C06-4FA9-8454-017C79442222}"/>
              </a:ext>
            </a:extLst>
          </p:cNvPr>
          <p:cNvSpPr>
            <a:spLocks noChangeArrowheads="1"/>
          </p:cNvSpPr>
          <p:nvPr/>
        </p:nvSpPr>
        <p:spPr bwMode="auto">
          <a:xfrm>
            <a:off x="3059113" y="3646488"/>
            <a:ext cx="2087562" cy="2087562"/>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spcBef>
                <a:spcPct val="0"/>
              </a:spcBef>
              <a:buClrTx/>
              <a:buSzTx/>
              <a:buFontTx/>
              <a:buNone/>
            </a:pPr>
            <a:endParaRPr lang="zh-CN" altLang="en-US" sz="1800">
              <a:latin typeface="Arial" panose="020B0604020202020204" pitchFamily="34" charset="0"/>
            </a:endParaRPr>
          </a:p>
        </p:txBody>
      </p:sp>
      <p:sp>
        <p:nvSpPr>
          <p:cNvPr id="2" name="Text Box 13">
            <a:extLst>
              <a:ext uri="{FF2B5EF4-FFF2-40B4-BE49-F238E27FC236}">
                <a16:creationId xmlns:a16="http://schemas.microsoft.com/office/drawing/2014/main" id="{A19D6A61-82FD-4713-B2E5-C68DBF282CFF}"/>
              </a:ext>
            </a:extLst>
          </p:cNvPr>
          <p:cNvSpPr txBox="1">
            <a:spLocks noChangeArrowheads="1"/>
          </p:cNvSpPr>
          <p:nvPr/>
        </p:nvSpPr>
        <p:spPr bwMode="auto">
          <a:xfrm>
            <a:off x="3348038" y="3070225"/>
            <a:ext cx="217487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spcBef>
                <a:spcPct val="50000"/>
              </a:spcBef>
              <a:buClrTx/>
              <a:buSzTx/>
              <a:buFontTx/>
              <a:buNone/>
            </a:pPr>
            <a:r>
              <a:rPr lang="zh-CN" altLang="en-US" sz="1800" b="1">
                <a:solidFill>
                  <a:srgbClr val="000000"/>
                </a:solidFill>
                <a:latin typeface="Arial" panose="020B0604020202020204" pitchFamily="34" charset="0"/>
              </a:rPr>
              <a:t>运用计算工具，根据相应的计算公式对报表数据进行审核。</a:t>
            </a:r>
          </a:p>
        </p:txBody>
      </p:sp>
      <p:sp>
        <p:nvSpPr>
          <p:cNvPr id="3" name="Text Box 18">
            <a:extLst>
              <a:ext uri="{FF2B5EF4-FFF2-40B4-BE49-F238E27FC236}">
                <a16:creationId xmlns:a16="http://schemas.microsoft.com/office/drawing/2014/main" id="{A00BE610-CF53-466D-BF3C-2024EF53510F}"/>
              </a:ext>
            </a:extLst>
          </p:cNvPr>
          <p:cNvSpPr txBox="1">
            <a:spLocks noChangeArrowheads="1"/>
          </p:cNvSpPr>
          <p:nvPr/>
        </p:nvSpPr>
        <p:spPr bwMode="auto">
          <a:xfrm>
            <a:off x="3421063" y="2493963"/>
            <a:ext cx="21605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spcBef>
                <a:spcPct val="50000"/>
              </a:spcBef>
              <a:buClrTx/>
              <a:buSzTx/>
              <a:buFontTx/>
              <a:buNone/>
            </a:pPr>
            <a:r>
              <a:rPr lang="zh-CN" altLang="en-US" sz="2000" b="1">
                <a:solidFill>
                  <a:srgbClr val="000000"/>
                </a:solidFill>
                <a:latin typeface="黑体" panose="02010609060101010101" pitchFamily="49" charset="-122"/>
              </a:rPr>
              <a:t>（</a:t>
            </a:r>
            <a:r>
              <a:rPr lang="en-US" altLang="zh-CN" sz="2000" b="1">
                <a:solidFill>
                  <a:srgbClr val="000000"/>
                </a:solidFill>
                <a:latin typeface="黑体" panose="02010609060101010101" pitchFamily="49" charset="-122"/>
              </a:rPr>
              <a:t>2</a:t>
            </a:r>
            <a:r>
              <a:rPr lang="zh-CN" altLang="en-US" sz="2000" b="1">
                <a:solidFill>
                  <a:srgbClr val="000000"/>
                </a:solidFill>
                <a:latin typeface="黑体" panose="02010609060101010101" pitchFamily="49" charset="-122"/>
              </a:rPr>
              <a:t>）技术审核</a:t>
            </a:r>
          </a:p>
        </p:txBody>
      </p:sp>
      <p:sp>
        <p:nvSpPr>
          <p:cNvPr id="53263" name="AutoShape 4">
            <a:extLst>
              <a:ext uri="{FF2B5EF4-FFF2-40B4-BE49-F238E27FC236}">
                <a16:creationId xmlns:a16="http://schemas.microsoft.com/office/drawing/2014/main" id="{23209FD3-E1E6-41B5-94A5-67A168F34557}"/>
              </a:ext>
            </a:extLst>
          </p:cNvPr>
          <p:cNvSpPr>
            <a:spLocks noChangeArrowheads="1"/>
          </p:cNvSpPr>
          <p:nvPr/>
        </p:nvSpPr>
        <p:spPr bwMode="gray">
          <a:xfrm>
            <a:off x="5867400" y="3284538"/>
            <a:ext cx="2665413" cy="2735262"/>
          </a:xfrm>
          <a:prstGeom prst="roundRect">
            <a:avLst>
              <a:gd name="adj" fmla="val 7912"/>
            </a:avLst>
          </a:prstGeom>
          <a:gradFill rotWithShape="1">
            <a:gsLst>
              <a:gs pos="0">
                <a:srgbClr val="3399FF"/>
              </a:gs>
              <a:gs pos="100000">
                <a:schemeClr val="accent1">
                  <a:alpha val="50000"/>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342900" indent="-342900"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buClr>
                <a:schemeClr val="folHlink"/>
              </a:buClr>
              <a:buSzPct val="60000"/>
              <a:buFont typeface="Wingdings" panose="05000000000000000000" pitchFamily="2" charset="2"/>
              <a:buNone/>
            </a:pPr>
            <a:r>
              <a:rPr lang="en-US" altLang="zh-CN" sz="2800">
                <a:latin typeface="Tahoma" panose="020B0604030504040204" pitchFamily="34" charset="0"/>
                <a:ea typeface="宋体" panose="02010600030101010101" pitchFamily="2" charset="-122"/>
              </a:rPr>
              <a:t>  </a:t>
            </a:r>
          </a:p>
        </p:txBody>
      </p:sp>
      <p:sp>
        <p:nvSpPr>
          <p:cNvPr id="4" name="Text Box 13">
            <a:extLst>
              <a:ext uri="{FF2B5EF4-FFF2-40B4-BE49-F238E27FC236}">
                <a16:creationId xmlns:a16="http://schemas.microsoft.com/office/drawing/2014/main" id="{F26957A9-352F-41F1-A08D-D01173EDBA8B}"/>
              </a:ext>
            </a:extLst>
          </p:cNvPr>
          <p:cNvSpPr txBox="1">
            <a:spLocks noChangeArrowheads="1"/>
          </p:cNvSpPr>
          <p:nvPr/>
        </p:nvSpPr>
        <p:spPr bwMode="auto">
          <a:xfrm>
            <a:off x="6154738" y="4003675"/>
            <a:ext cx="217487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spcBef>
                <a:spcPct val="50000"/>
              </a:spcBef>
              <a:buClrTx/>
              <a:buSzTx/>
              <a:buFontTx/>
              <a:buNone/>
            </a:pPr>
            <a:r>
              <a:rPr lang="zh-CN" altLang="en-US" sz="1800" b="1">
                <a:solidFill>
                  <a:srgbClr val="000000"/>
                </a:solidFill>
                <a:latin typeface="黑体" panose="02010609060101010101" pitchFamily="49" charset="-122"/>
              </a:rPr>
              <a:t>对报表各项统计指标之间的逻辑关系进行综合审核。</a:t>
            </a:r>
          </a:p>
        </p:txBody>
      </p:sp>
      <p:sp>
        <p:nvSpPr>
          <p:cNvPr id="5" name="Text Box 18">
            <a:extLst>
              <a:ext uri="{FF2B5EF4-FFF2-40B4-BE49-F238E27FC236}">
                <a16:creationId xmlns:a16="http://schemas.microsoft.com/office/drawing/2014/main" id="{3354ED15-EA85-4FDD-BC89-009F19AF1D15}"/>
              </a:ext>
            </a:extLst>
          </p:cNvPr>
          <p:cNvSpPr txBox="1">
            <a:spLocks noChangeArrowheads="1"/>
          </p:cNvSpPr>
          <p:nvPr/>
        </p:nvSpPr>
        <p:spPr bwMode="auto">
          <a:xfrm>
            <a:off x="6010275" y="3500438"/>
            <a:ext cx="21605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spcBef>
                <a:spcPct val="50000"/>
              </a:spcBef>
              <a:buClrTx/>
              <a:buSzTx/>
              <a:buFontTx/>
              <a:buNone/>
            </a:pPr>
            <a:r>
              <a:rPr lang="zh-CN" altLang="en-US" sz="2000" b="1">
                <a:solidFill>
                  <a:srgbClr val="000000"/>
                </a:solidFill>
                <a:latin typeface="黑体" panose="02010609060101010101" pitchFamily="49" charset="-122"/>
              </a:rPr>
              <a:t>（</a:t>
            </a:r>
            <a:r>
              <a:rPr lang="en-US" altLang="zh-CN" sz="2000" b="1">
                <a:solidFill>
                  <a:srgbClr val="000000"/>
                </a:solidFill>
                <a:latin typeface="黑体" panose="02010609060101010101" pitchFamily="49" charset="-122"/>
              </a:rPr>
              <a:t>3</a:t>
            </a:r>
            <a:r>
              <a:rPr lang="zh-CN" altLang="en-US" sz="2000" b="1">
                <a:solidFill>
                  <a:srgbClr val="000000"/>
                </a:solidFill>
                <a:latin typeface="黑体" panose="02010609060101010101" pitchFamily="49" charset="-122"/>
              </a:rPr>
              <a:t>）逻辑审核</a:t>
            </a:r>
          </a:p>
        </p:txBody>
      </p:sp>
      <p:sp>
        <p:nvSpPr>
          <p:cNvPr id="53266" name="AutoShape 4">
            <a:extLst>
              <a:ext uri="{FF2B5EF4-FFF2-40B4-BE49-F238E27FC236}">
                <a16:creationId xmlns:a16="http://schemas.microsoft.com/office/drawing/2014/main" id="{18D90F46-E10D-4F95-9606-3A83EAF4A3C5}"/>
              </a:ext>
            </a:extLst>
          </p:cNvPr>
          <p:cNvSpPr>
            <a:spLocks noChangeArrowheads="1"/>
          </p:cNvSpPr>
          <p:nvPr/>
        </p:nvSpPr>
        <p:spPr bwMode="gray">
          <a:xfrm>
            <a:off x="323850" y="3933825"/>
            <a:ext cx="2665413" cy="2374900"/>
          </a:xfrm>
          <a:prstGeom prst="roundRect">
            <a:avLst>
              <a:gd name="adj" fmla="val 7912"/>
            </a:avLst>
          </a:prstGeom>
          <a:gradFill rotWithShape="1">
            <a:gsLst>
              <a:gs pos="0">
                <a:srgbClr val="3399FF"/>
              </a:gs>
              <a:gs pos="100000">
                <a:schemeClr val="accent1">
                  <a:alpha val="50000"/>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342900" indent="-342900"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buClr>
                <a:schemeClr val="folHlink"/>
              </a:buClr>
              <a:buSzPct val="60000"/>
              <a:buFont typeface="Wingdings" panose="05000000000000000000" pitchFamily="2" charset="2"/>
              <a:buNone/>
            </a:pPr>
            <a:r>
              <a:rPr lang="en-US" altLang="zh-CN" sz="2800">
                <a:latin typeface="Tahoma" panose="020B0604030504040204" pitchFamily="34" charset="0"/>
                <a:ea typeface="宋体" panose="02010600030101010101" pitchFamily="2" charset="-122"/>
              </a:rPr>
              <a:t>  </a:t>
            </a:r>
          </a:p>
        </p:txBody>
      </p:sp>
      <p:sp>
        <p:nvSpPr>
          <p:cNvPr id="6" name="Text Box 13">
            <a:extLst>
              <a:ext uri="{FF2B5EF4-FFF2-40B4-BE49-F238E27FC236}">
                <a16:creationId xmlns:a16="http://schemas.microsoft.com/office/drawing/2014/main" id="{D42DBEAD-B322-4854-86E8-EF2643E389D9}"/>
              </a:ext>
            </a:extLst>
          </p:cNvPr>
          <p:cNvSpPr txBox="1">
            <a:spLocks noChangeArrowheads="1"/>
          </p:cNvSpPr>
          <p:nvPr/>
        </p:nvSpPr>
        <p:spPr bwMode="auto">
          <a:xfrm>
            <a:off x="684213" y="4724400"/>
            <a:ext cx="2174875"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spcBef>
                <a:spcPct val="50000"/>
              </a:spcBef>
              <a:buClrTx/>
              <a:buSzTx/>
              <a:buFontTx/>
              <a:buNone/>
            </a:pPr>
            <a:r>
              <a:rPr lang="zh-CN" altLang="en-US" sz="1800" b="1">
                <a:solidFill>
                  <a:srgbClr val="000000"/>
                </a:solidFill>
                <a:latin typeface="Arial" panose="020B0604020202020204" pitchFamily="34" charset="0"/>
              </a:rPr>
              <a:t>同一报表前后期指标口径、范围和报表数值一致。</a:t>
            </a:r>
          </a:p>
          <a:p>
            <a:pPr eaLnBrk="1" hangingPunct="1">
              <a:spcBef>
                <a:spcPct val="50000"/>
              </a:spcBef>
              <a:buClrTx/>
              <a:buSzTx/>
              <a:buFontTx/>
              <a:buNone/>
            </a:pPr>
            <a:endParaRPr lang="zh-CN" altLang="en-US" sz="1800" b="1">
              <a:solidFill>
                <a:srgbClr val="000000"/>
              </a:solidFill>
              <a:latin typeface="Arial" panose="020B0604020202020204" pitchFamily="34" charset="0"/>
            </a:endParaRPr>
          </a:p>
        </p:txBody>
      </p:sp>
      <p:sp>
        <p:nvSpPr>
          <p:cNvPr id="7" name="Text Box 18">
            <a:extLst>
              <a:ext uri="{FF2B5EF4-FFF2-40B4-BE49-F238E27FC236}">
                <a16:creationId xmlns:a16="http://schemas.microsoft.com/office/drawing/2014/main" id="{4499F535-6BBB-4B26-94CF-180CE0D8C0C5}"/>
              </a:ext>
            </a:extLst>
          </p:cNvPr>
          <p:cNvSpPr txBox="1">
            <a:spLocks noChangeArrowheads="1"/>
          </p:cNvSpPr>
          <p:nvPr/>
        </p:nvSpPr>
        <p:spPr bwMode="auto">
          <a:xfrm>
            <a:off x="539750" y="4221163"/>
            <a:ext cx="21605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spcBef>
                <a:spcPct val="50000"/>
              </a:spcBef>
              <a:buClrTx/>
              <a:buSzTx/>
              <a:buFontTx/>
              <a:buNone/>
            </a:pPr>
            <a:r>
              <a:rPr lang="zh-CN" altLang="en-US" sz="2000" b="1">
                <a:solidFill>
                  <a:srgbClr val="000000"/>
                </a:solidFill>
                <a:latin typeface="黑体" panose="02010609060101010101" pitchFamily="49" charset="-122"/>
              </a:rPr>
              <a:t>（</a:t>
            </a:r>
            <a:r>
              <a:rPr lang="en-US" altLang="zh-CN" sz="2000" b="1">
                <a:solidFill>
                  <a:srgbClr val="000000"/>
                </a:solidFill>
                <a:latin typeface="黑体" panose="02010609060101010101" pitchFamily="49" charset="-122"/>
              </a:rPr>
              <a:t>4</a:t>
            </a:r>
            <a:r>
              <a:rPr lang="zh-CN" altLang="en-US" sz="2000" b="1">
                <a:solidFill>
                  <a:srgbClr val="000000"/>
                </a:solidFill>
                <a:latin typeface="黑体" panose="02010609060101010101" pitchFamily="49" charset="-122"/>
              </a:rPr>
              <a:t>）重点审核</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3186"/>
                                        </p:tgtEl>
                                        <p:attrNameLst>
                                          <p:attrName>style.visibility</p:attrName>
                                        </p:attrNameLst>
                                      </p:cBhvr>
                                      <p:to>
                                        <p:strVal val="visible"/>
                                      </p:to>
                                    </p:set>
                                    <p:animEffect transition="in" filter="wipe(down)">
                                      <p:cBhvr>
                                        <p:cTn id="7" dur="500"/>
                                        <p:tgtEl>
                                          <p:spTgt spid="93186"/>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93191">
                                            <p:txEl>
                                              <p:pRg st="0" end="0"/>
                                            </p:txEl>
                                          </p:spTgt>
                                        </p:tgtEl>
                                        <p:attrNameLst>
                                          <p:attrName>style.visibility</p:attrName>
                                        </p:attrNameLst>
                                      </p:cBhvr>
                                      <p:to>
                                        <p:strVal val="visible"/>
                                      </p:to>
                                    </p:set>
                                    <p:animEffect transition="in" filter="wipe(left)">
                                      <p:cBhvr>
                                        <p:cTn id="11" dur="2000"/>
                                        <p:tgtEl>
                                          <p:spTgt spid="93191">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5" presetClass="entr" presetSubtype="10" fill="hold" grpId="0" nodeType="clickEffect">
                                  <p:stCondLst>
                                    <p:cond delay="0"/>
                                  </p:stCondLst>
                                  <p:childTnLst>
                                    <p:set>
                                      <p:cBhvr>
                                        <p:cTn id="15" dur="1" fill="hold">
                                          <p:stCondLst>
                                            <p:cond delay="0"/>
                                          </p:stCondLst>
                                        </p:cTn>
                                        <p:tgtEl>
                                          <p:spTgt spid="93202"/>
                                        </p:tgtEl>
                                        <p:attrNameLst>
                                          <p:attrName>style.visibility</p:attrName>
                                        </p:attrNameLst>
                                      </p:cBhvr>
                                      <p:to>
                                        <p:strVal val="visible"/>
                                      </p:to>
                                    </p:set>
                                    <p:animEffect transition="in" filter="checkerboard(across)">
                                      <p:cBhvr>
                                        <p:cTn id="16" dur="2000"/>
                                        <p:tgtEl>
                                          <p:spTgt spid="93202"/>
                                        </p:tgtEl>
                                      </p:cBhvr>
                                    </p:animEffect>
                                  </p:childTnLst>
                                </p:cTn>
                              </p:par>
                            </p:childTnLst>
                          </p:cTn>
                        </p:par>
                        <p:par>
                          <p:cTn id="17" fill="hold" nodeType="afterGroup">
                            <p:stCondLst>
                              <p:cond delay="2000"/>
                            </p:stCondLst>
                            <p:childTnLst>
                              <p:par>
                                <p:cTn id="18" presetID="27" presetClass="entr" presetSubtype="0" fill="hold" nodeType="afterEffect">
                                  <p:stCondLst>
                                    <p:cond delay="0"/>
                                  </p:stCondLst>
                                  <p:iterate type="lt">
                                    <p:tmPct val="50000"/>
                                  </p:iterate>
                                  <p:childTnLst>
                                    <p:set>
                                      <p:cBhvr>
                                        <p:cTn id="19" dur="1" fill="hold">
                                          <p:stCondLst>
                                            <p:cond delay="0"/>
                                          </p:stCondLst>
                                        </p:cTn>
                                        <p:tgtEl>
                                          <p:spTgt spid="92173">
                                            <p:txEl>
                                              <p:pRg st="0" end="0"/>
                                            </p:txEl>
                                          </p:spTgt>
                                        </p:tgtEl>
                                        <p:attrNameLst>
                                          <p:attrName>style.visibility</p:attrName>
                                        </p:attrNameLst>
                                      </p:cBhvr>
                                      <p:to>
                                        <p:strVal val="visible"/>
                                      </p:to>
                                    </p:set>
                                    <p:anim calcmode="discrete" valueType="clr">
                                      <p:cBhvr override="childStyle">
                                        <p:cTn id="20" dur="80"/>
                                        <p:tgtEl>
                                          <p:spTgt spid="9217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92173">
                                            <p:txEl>
                                              <p:pRg st="0" end="0"/>
                                            </p:txEl>
                                          </p:spTgt>
                                        </p:tgtEl>
                                        <p:attrNameLst>
                                          <p:attrName>fillcolor</p:attrName>
                                        </p:attrNameLst>
                                      </p:cBhvr>
                                      <p:tavLst>
                                        <p:tav tm="0">
                                          <p:val>
                                            <p:clrVal>
                                              <a:schemeClr val="accent2"/>
                                            </p:clrVal>
                                          </p:val>
                                        </p:tav>
                                        <p:tav tm="50000">
                                          <p:val>
                                            <p:clrVal>
                                              <a:schemeClr val="hlink"/>
                                            </p:clrVal>
                                          </p:val>
                                        </p:tav>
                                      </p:tavLst>
                                    </p:anim>
                                    <p:set>
                                      <p:cBhvr>
                                        <p:cTn id="22" dur="80"/>
                                        <p:tgtEl>
                                          <p:spTgt spid="92173">
                                            <p:txEl>
                                              <p:pRg st="0" end="0"/>
                                            </p:txEl>
                                          </p:spTgt>
                                        </p:tgtEl>
                                        <p:attrNameLst>
                                          <p:attrName>fill.type</p:attrName>
                                        </p:attrNameLst>
                                      </p:cBhvr>
                                      <p:to>
                                        <p:strVal val="solid"/>
                                      </p:to>
                                    </p:set>
                                  </p:childTnLst>
                                </p:cTn>
                              </p:par>
                            </p:childTnLst>
                          </p:cTn>
                        </p:par>
                        <p:par>
                          <p:cTn id="23" fill="hold" nodeType="afterGroup">
                            <p:stCondLst>
                              <p:cond delay="3280"/>
                            </p:stCondLst>
                            <p:childTnLst>
                              <p:par>
                                <p:cTn id="24" presetID="5" presetClass="entr" presetSubtype="10" fill="hold" grpId="0"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checkerboard(across)">
                                      <p:cBhvr>
                                        <p:cTn id="26" dur="2000"/>
                                        <p:tgtEl>
                                          <p:spTgt spid="3"/>
                                        </p:tgtEl>
                                      </p:cBhvr>
                                    </p:animEffect>
                                  </p:childTnLst>
                                </p:cTn>
                              </p:par>
                            </p:childTnLst>
                          </p:cTn>
                        </p:par>
                        <p:par>
                          <p:cTn id="27" fill="hold" nodeType="afterGroup">
                            <p:stCondLst>
                              <p:cond delay="5280"/>
                            </p:stCondLst>
                            <p:childTnLst>
                              <p:par>
                                <p:cTn id="28" presetID="27" presetClass="entr" presetSubtype="0" fill="hold" nodeType="afterEffect">
                                  <p:stCondLst>
                                    <p:cond delay="0"/>
                                  </p:stCondLst>
                                  <p:iterate type="lt">
                                    <p:tmPct val="50000"/>
                                  </p:iterate>
                                  <p:childTnLst>
                                    <p:set>
                                      <p:cBhvr>
                                        <p:cTn id="29" dur="1" fill="hold">
                                          <p:stCondLst>
                                            <p:cond delay="0"/>
                                          </p:stCondLst>
                                        </p:cTn>
                                        <p:tgtEl>
                                          <p:spTgt spid="2">
                                            <p:txEl>
                                              <p:pRg st="0" end="0"/>
                                            </p:txEl>
                                          </p:spTgt>
                                        </p:tgtEl>
                                        <p:attrNameLst>
                                          <p:attrName>style.visibility</p:attrName>
                                        </p:attrNameLst>
                                      </p:cBhvr>
                                      <p:to>
                                        <p:strVal val="visible"/>
                                      </p:to>
                                    </p:set>
                                    <p:anim calcmode="discrete" valueType="clr">
                                      <p:cBhvr override="childStyle">
                                        <p:cTn id="30" dur="80"/>
                                        <p:tgtEl>
                                          <p:spTgt spid="2">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1" dur="80"/>
                                        <p:tgtEl>
                                          <p:spTgt spid="2">
                                            <p:txEl>
                                              <p:pRg st="0" end="0"/>
                                            </p:txEl>
                                          </p:spTgt>
                                        </p:tgtEl>
                                        <p:attrNameLst>
                                          <p:attrName>fillcolor</p:attrName>
                                        </p:attrNameLst>
                                      </p:cBhvr>
                                      <p:tavLst>
                                        <p:tav tm="0">
                                          <p:val>
                                            <p:clrVal>
                                              <a:schemeClr val="accent2"/>
                                            </p:clrVal>
                                          </p:val>
                                        </p:tav>
                                        <p:tav tm="50000">
                                          <p:val>
                                            <p:clrVal>
                                              <a:schemeClr val="hlink"/>
                                            </p:clrVal>
                                          </p:val>
                                        </p:tav>
                                      </p:tavLst>
                                    </p:anim>
                                    <p:set>
                                      <p:cBhvr>
                                        <p:cTn id="32" dur="80"/>
                                        <p:tgtEl>
                                          <p:spTgt spid="2">
                                            <p:txEl>
                                              <p:pRg st="0" end="0"/>
                                            </p:txEl>
                                          </p:spTgt>
                                        </p:tgtEl>
                                        <p:attrNameLst>
                                          <p:attrName>fill.type</p:attrName>
                                        </p:attrNameLst>
                                      </p:cBhvr>
                                      <p:to>
                                        <p:strVal val="solid"/>
                                      </p:to>
                                    </p:set>
                                  </p:childTnLst>
                                </p:cTn>
                              </p:par>
                            </p:childTnLst>
                          </p:cTn>
                        </p:par>
                        <p:par>
                          <p:cTn id="33" fill="hold" nodeType="afterGroup">
                            <p:stCondLst>
                              <p:cond delay="6360"/>
                            </p:stCondLst>
                            <p:childTnLst>
                              <p:par>
                                <p:cTn id="34" presetID="5" presetClass="entr" presetSubtype="1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checkerboard(across)">
                                      <p:cBhvr>
                                        <p:cTn id="36" dur="2000"/>
                                        <p:tgtEl>
                                          <p:spTgt spid="5"/>
                                        </p:tgtEl>
                                      </p:cBhvr>
                                    </p:animEffect>
                                  </p:childTnLst>
                                </p:cTn>
                              </p:par>
                            </p:childTnLst>
                          </p:cTn>
                        </p:par>
                        <p:par>
                          <p:cTn id="37" fill="hold" nodeType="afterGroup">
                            <p:stCondLst>
                              <p:cond delay="8360"/>
                            </p:stCondLst>
                            <p:childTnLst>
                              <p:par>
                                <p:cTn id="38" presetID="27" presetClass="entr" presetSubtype="0" fill="hold" nodeType="afterEffect">
                                  <p:stCondLst>
                                    <p:cond delay="0"/>
                                  </p:stCondLst>
                                  <p:iterate type="lt">
                                    <p:tmPct val="50000"/>
                                  </p:iterate>
                                  <p:childTnLst>
                                    <p:set>
                                      <p:cBhvr>
                                        <p:cTn id="39" dur="1" fill="hold">
                                          <p:stCondLst>
                                            <p:cond delay="0"/>
                                          </p:stCondLst>
                                        </p:cTn>
                                        <p:tgtEl>
                                          <p:spTgt spid="4">
                                            <p:txEl>
                                              <p:pRg st="0" end="0"/>
                                            </p:txEl>
                                          </p:spTgt>
                                        </p:tgtEl>
                                        <p:attrNameLst>
                                          <p:attrName>style.visibility</p:attrName>
                                        </p:attrNameLst>
                                      </p:cBhvr>
                                      <p:to>
                                        <p:strVal val="visible"/>
                                      </p:to>
                                    </p:set>
                                    <p:anim calcmode="discrete" valueType="clr">
                                      <p:cBhvr override="childStyle">
                                        <p:cTn id="40" dur="80"/>
                                        <p:tgtEl>
                                          <p:spTgt spid="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1" dur="80"/>
                                        <p:tgtEl>
                                          <p:spTgt spid="4">
                                            <p:txEl>
                                              <p:pRg st="0" end="0"/>
                                            </p:txEl>
                                          </p:spTgt>
                                        </p:tgtEl>
                                        <p:attrNameLst>
                                          <p:attrName>fillcolor</p:attrName>
                                        </p:attrNameLst>
                                      </p:cBhvr>
                                      <p:tavLst>
                                        <p:tav tm="0">
                                          <p:val>
                                            <p:clrVal>
                                              <a:schemeClr val="accent2"/>
                                            </p:clrVal>
                                          </p:val>
                                        </p:tav>
                                        <p:tav tm="50000">
                                          <p:val>
                                            <p:clrVal>
                                              <a:schemeClr val="hlink"/>
                                            </p:clrVal>
                                          </p:val>
                                        </p:tav>
                                      </p:tavLst>
                                    </p:anim>
                                    <p:set>
                                      <p:cBhvr>
                                        <p:cTn id="42" dur="80"/>
                                        <p:tgtEl>
                                          <p:spTgt spid="4">
                                            <p:txEl>
                                              <p:pRg st="0" end="0"/>
                                            </p:txEl>
                                          </p:spTgt>
                                        </p:tgtEl>
                                        <p:attrNameLst>
                                          <p:attrName>fill.type</p:attrName>
                                        </p:attrNameLst>
                                      </p:cBhvr>
                                      <p:to>
                                        <p:strVal val="solid"/>
                                      </p:to>
                                    </p:set>
                                  </p:childTnLst>
                                </p:cTn>
                              </p:par>
                            </p:childTnLst>
                          </p:cTn>
                        </p:par>
                        <p:par>
                          <p:cTn id="43" fill="hold" nodeType="afterGroup">
                            <p:stCondLst>
                              <p:cond delay="9320"/>
                            </p:stCondLst>
                            <p:childTnLst>
                              <p:par>
                                <p:cTn id="44" presetID="5" presetClass="entr" presetSubtype="10"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checkerboard(across)">
                                      <p:cBhvr>
                                        <p:cTn id="46" dur="2000"/>
                                        <p:tgtEl>
                                          <p:spTgt spid="7"/>
                                        </p:tgtEl>
                                      </p:cBhvr>
                                    </p:animEffect>
                                  </p:childTnLst>
                                </p:cTn>
                              </p:par>
                            </p:childTnLst>
                          </p:cTn>
                        </p:par>
                        <p:par>
                          <p:cTn id="47" fill="hold" nodeType="afterGroup">
                            <p:stCondLst>
                              <p:cond delay="11320"/>
                            </p:stCondLst>
                            <p:childTnLst>
                              <p:par>
                                <p:cTn id="48" presetID="27" presetClass="entr" presetSubtype="0" fill="hold" nodeType="afterEffect">
                                  <p:stCondLst>
                                    <p:cond delay="0"/>
                                  </p:stCondLst>
                                  <p:iterate type="lt">
                                    <p:tmPct val="50000"/>
                                  </p:iterate>
                                  <p:childTnLst>
                                    <p:set>
                                      <p:cBhvr>
                                        <p:cTn id="49" dur="1" fill="hold">
                                          <p:stCondLst>
                                            <p:cond delay="0"/>
                                          </p:stCondLst>
                                        </p:cTn>
                                        <p:tgtEl>
                                          <p:spTgt spid="6">
                                            <p:txEl>
                                              <p:pRg st="0" end="0"/>
                                            </p:txEl>
                                          </p:spTgt>
                                        </p:tgtEl>
                                        <p:attrNameLst>
                                          <p:attrName>style.visibility</p:attrName>
                                        </p:attrNameLst>
                                      </p:cBhvr>
                                      <p:to>
                                        <p:strVal val="visible"/>
                                      </p:to>
                                    </p:set>
                                    <p:anim calcmode="discrete" valueType="clr">
                                      <p:cBhvr override="childStyle">
                                        <p:cTn id="50" dur="80"/>
                                        <p:tgtEl>
                                          <p:spTgt spid="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1" dur="80"/>
                                        <p:tgtEl>
                                          <p:spTgt spid="6">
                                            <p:txEl>
                                              <p:pRg st="0" end="0"/>
                                            </p:txEl>
                                          </p:spTgt>
                                        </p:tgtEl>
                                        <p:attrNameLst>
                                          <p:attrName>fillcolor</p:attrName>
                                        </p:attrNameLst>
                                      </p:cBhvr>
                                      <p:tavLst>
                                        <p:tav tm="0">
                                          <p:val>
                                            <p:clrVal>
                                              <a:schemeClr val="accent2"/>
                                            </p:clrVal>
                                          </p:val>
                                        </p:tav>
                                        <p:tav tm="50000">
                                          <p:val>
                                            <p:clrVal>
                                              <a:schemeClr val="hlink"/>
                                            </p:clrVal>
                                          </p:val>
                                        </p:tav>
                                      </p:tavLst>
                                    </p:anim>
                                    <p:set>
                                      <p:cBhvr>
                                        <p:cTn id="52" dur="80"/>
                                        <p:tgtEl>
                                          <p:spTgt spid="6">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6" grpId="0"/>
      <p:bldP spid="93202" grpId="0"/>
      <p:bldP spid="3" grpId="0"/>
      <p:bldP spid="5" grpId="0"/>
      <p:bldP spid="7" grpId="0"/>
    </p:bld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日期占位符 1">
            <a:extLst>
              <a:ext uri="{FF2B5EF4-FFF2-40B4-BE49-F238E27FC236}">
                <a16:creationId xmlns:a16="http://schemas.microsoft.com/office/drawing/2014/main" id="{0F7C8D60-400A-41FB-B65C-C426AE099A3E}"/>
              </a:ext>
            </a:extLst>
          </p:cNvPr>
          <p:cNvSpPr>
            <a:spLocks noGrp="1"/>
          </p:cNvSpPr>
          <p:nvPr>
            <p:ph type="dt" sz="quarter" idx="10"/>
          </p:nvPr>
        </p:nvSpPr>
        <p:spPr/>
        <p:txBody>
          <a:bodyPr/>
          <a:lstStyle/>
          <a:p>
            <a:pPr>
              <a:defRPr/>
            </a:pPr>
            <a:fld id="{E0B9E31B-1ADF-4A7A-8515-2465904D34A1}" type="datetime3">
              <a:rPr lang="zh-CN" altLang="en-US"/>
              <a:pPr>
                <a:defRPr/>
              </a:pPr>
              <a:t>2018年12月13日星期四</a:t>
            </a:fld>
            <a:endParaRPr lang="en-US" altLang="zh-CN"/>
          </a:p>
        </p:txBody>
      </p:sp>
      <p:sp>
        <p:nvSpPr>
          <p:cNvPr id="20" name="灯片编号占位符 3">
            <a:extLst>
              <a:ext uri="{FF2B5EF4-FFF2-40B4-BE49-F238E27FC236}">
                <a16:creationId xmlns:a16="http://schemas.microsoft.com/office/drawing/2014/main" id="{58C52151-5A21-4E9D-A8C9-B57505C92F5E}"/>
              </a:ext>
            </a:extLst>
          </p:cNvPr>
          <p:cNvSpPr>
            <a:spLocks noGrp="1"/>
          </p:cNvSpPr>
          <p:nvPr>
            <p:ph type="sldNum" sz="quarter" idx="11"/>
          </p:nvPr>
        </p:nvSpPr>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027349D1-D6B9-4835-9487-BB846AF89A88}" type="slidenum">
              <a:rPr lang="zh-CN" altLang="en-US">
                <a:solidFill>
                  <a:srgbClr val="636363"/>
                </a:solidFill>
              </a:rPr>
              <a:pPr eaLnBrk="1" hangingPunct="1"/>
              <a:t>41</a:t>
            </a:fld>
            <a:endParaRPr lang="en-US" altLang="zh-CN">
              <a:solidFill>
                <a:srgbClr val="636363"/>
              </a:solidFill>
            </a:endParaRPr>
          </a:p>
        </p:txBody>
      </p:sp>
      <p:sp>
        <p:nvSpPr>
          <p:cNvPr id="92162" name="Rectangle 2">
            <a:extLst>
              <a:ext uri="{FF2B5EF4-FFF2-40B4-BE49-F238E27FC236}">
                <a16:creationId xmlns:a16="http://schemas.microsoft.com/office/drawing/2014/main" id="{E3653D69-7BE3-4343-BA4E-016C375BDA6D}"/>
              </a:ext>
            </a:extLst>
          </p:cNvPr>
          <p:cNvSpPr>
            <a:spLocks noGrp="1" noRot="1" noChangeArrowheads="1"/>
          </p:cNvSpPr>
          <p:nvPr>
            <p:ph type="title" idx="4294967295"/>
          </p:nvPr>
        </p:nvSpPr>
        <p:spPr>
          <a:xfrm>
            <a:off x="-14288" y="115888"/>
            <a:ext cx="8540751" cy="1143000"/>
          </a:xfrm>
        </p:spPr>
        <p:txBody>
          <a:bodyPr/>
          <a:lstStyle/>
          <a:p>
            <a:pPr eaLnBrk="1" hangingPunct="1"/>
            <a:r>
              <a:rPr lang="zh-CN" altLang="en-US" sz="3200"/>
              <a:t>非税收入报表编制（</a:t>
            </a:r>
            <a:r>
              <a:rPr lang="en-US" altLang="zh-CN" sz="3200"/>
              <a:t>3</a:t>
            </a:r>
            <a:r>
              <a:rPr lang="zh-CN" altLang="en-US" sz="3200"/>
              <a:t>）</a:t>
            </a:r>
          </a:p>
        </p:txBody>
      </p:sp>
      <p:sp>
        <p:nvSpPr>
          <p:cNvPr id="54277" name="AutoShape 4">
            <a:extLst>
              <a:ext uri="{FF2B5EF4-FFF2-40B4-BE49-F238E27FC236}">
                <a16:creationId xmlns:a16="http://schemas.microsoft.com/office/drawing/2014/main" id="{ED21E062-525F-49EF-A806-0D8552225AC9}"/>
              </a:ext>
            </a:extLst>
          </p:cNvPr>
          <p:cNvSpPr>
            <a:spLocks noChangeArrowheads="1"/>
          </p:cNvSpPr>
          <p:nvPr>
            <p:ph type="body" sz="half" idx="4294967295"/>
          </p:nvPr>
        </p:nvSpPr>
        <p:spPr bwMode="gray">
          <a:xfrm>
            <a:off x="357188" y="3055938"/>
            <a:ext cx="2425700" cy="2755900"/>
          </a:xfrm>
          <a:prstGeom prst="roundRect">
            <a:avLst>
              <a:gd name="adj" fmla="val 7912"/>
            </a:avLst>
          </a:prstGeom>
          <a:gradFill rotWithShape="1">
            <a:gsLst>
              <a:gs pos="0">
                <a:srgbClr val="C4C6F2"/>
              </a:gs>
              <a:gs pos="100000">
                <a:schemeClr val="accent1">
                  <a:alpha val="50000"/>
                </a:schemeClr>
              </a:gs>
            </a:gsLst>
            <a:lin ang="5400000" scaled="1"/>
          </a:gradFill>
        </p:spPr>
        <p:txBody>
          <a:bodyPr/>
          <a:lstStyle/>
          <a:p>
            <a:pPr eaLnBrk="1" hangingPunct="1">
              <a:buFont typeface="Wingdings" panose="05000000000000000000" pitchFamily="2" charset="2"/>
              <a:buNone/>
            </a:pPr>
            <a:r>
              <a:rPr lang="en-US" altLang="zh-CN" sz="2800"/>
              <a:t>  </a:t>
            </a:r>
          </a:p>
        </p:txBody>
      </p:sp>
      <p:sp>
        <p:nvSpPr>
          <p:cNvPr id="54278" name="AutoShape 10">
            <a:extLst>
              <a:ext uri="{FF2B5EF4-FFF2-40B4-BE49-F238E27FC236}">
                <a16:creationId xmlns:a16="http://schemas.microsoft.com/office/drawing/2014/main" id="{476E3588-8D07-48E1-9E09-DD8CCDEAA5C1}"/>
              </a:ext>
            </a:extLst>
          </p:cNvPr>
          <p:cNvSpPr>
            <a:spLocks noChangeArrowheads="1"/>
          </p:cNvSpPr>
          <p:nvPr/>
        </p:nvSpPr>
        <p:spPr bwMode="auto">
          <a:xfrm>
            <a:off x="501650" y="3697288"/>
            <a:ext cx="2087563" cy="2087562"/>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spcBef>
                <a:spcPct val="0"/>
              </a:spcBef>
              <a:buClrTx/>
              <a:buSzTx/>
              <a:buFontTx/>
              <a:buNone/>
            </a:pPr>
            <a:endParaRPr lang="zh-CN" altLang="en-US" sz="1800">
              <a:latin typeface="Arial" panose="020B0604020202020204" pitchFamily="34" charset="0"/>
            </a:endParaRPr>
          </a:p>
        </p:txBody>
      </p:sp>
      <p:sp>
        <p:nvSpPr>
          <p:cNvPr id="92172" name="Text Box 12">
            <a:extLst>
              <a:ext uri="{FF2B5EF4-FFF2-40B4-BE49-F238E27FC236}">
                <a16:creationId xmlns:a16="http://schemas.microsoft.com/office/drawing/2014/main" id="{0A4D6E17-62C2-4EDE-A53B-8EE602907454}"/>
              </a:ext>
            </a:extLst>
          </p:cNvPr>
          <p:cNvSpPr txBox="1">
            <a:spLocks noChangeArrowheads="1"/>
          </p:cNvSpPr>
          <p:nvPr/>
        </p:nvSpPr>
        <p:spPr bwMode="auto">
          <a:xfrm>
            <a:off x="790575" y="3194050"/>
            <a:ext cx="19589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spcBef>
                <a:spcPct val="50000"/>
              </a:spcBef>
              <a:buClrTx/>
              <a:buSzTx/>
              <a:buFontTx/>
              <a:buNone/>
            </a:pPr>
            <a:r>
              <a:rPr lang="zh-CN" altLang="en-US" sz="2400" b="1">
                <a:solidFill>
                  <a:srgbClr val="000000"/>
                </a:solidFill>
                <a:latin typeface="Arial" panose="020B0604020202020204" pitchFamily="34" charset="0"/>
              </a:rPr>
              <a:t>报送及时性</a:t>
            </a:r>
          </a:p>
        </p:txBody>
      </p:sp>
      <p:sp>
        <p:nvSpPr>
          <p:cNvPr id="54280" name="Freeform 5">
            <a:extLst>
              <a:ext uri="{FF2B5EF4-FFF2-40B4-BE49-F238E27FC236}">
                <a16:creationId xmlns:a16="http://schemas.microsoft.com/office/drawing/2014/main" id="{B6E8F38C-B217-4F3B-9306-C1DA961DEC19}"/>
              </a:ext>
            </a:extLst>
          </p:cNvPr>
          <p:cNvSpPr>
            <a:spLocks/>
          </p:cNvSpPr>
          <p:nvPr/>
        </p:nvSpPr>
        <p:spPr bwMode="gray">
          <a:xfrm rot="10781382" flipH="1">
            <a:off x="360363" y="1631950"/>
            <a:ext cx="8569325" cy="1181100"/>
          </a:xfrm>
          <a:custGeom>
            <a:avLst/>
            <a:gdLst>
              <a:gd name="T0" fmla="*/ 2147483647 w 3796"/>
              <a:gd name="T1" fmla="*/ 603372751 h 816"/>
              <a:gd name="T2" fmla="*/ 2147483647 w 3796"/>
              <a:gd name="T3" fmla="*/ 607563051 h 816"/>
              <a:gd name="T4" fmla="*/ 2147483647 w 3796"/>
              <a:gd name="T5" fmla="*/ 540521151 h 816"/>
              <a:gd name="T6" fmla="*/ 2147483647 w 3796"/>
              <a:gd name="T7" fmla="*/ 165508875 h 816"/>
              <a:gd name="T8" fmla="*/ 2147483647 w 3796"/>
              <a:gd name="T9" fmla="*/ 8380599 h 816"/>
              <a:gd name="T10" fmla="*/ 524902761 w 3796"/>
              <a:gd name="T11" fmla="*/ 8380599 h 816"/>
              <a:gd name="T12" fmla="*/ 10192440 w 3796"/>
              <a:gd name="T13" fmla="*/ 184364499 h 816"/>
              <a:gd name="T14" fmla="*/ 10192440 w 3796"/>
              <a:gd name="T15" fmla="*/ 1527286779 h 816"/>
              <a:gd name="T16" fmla="*/ 524902761 w 3796"/>
              <a:gd name="T17" fmla="*/ 1684415054 h 816"/>
              <a:gd name="T18" fmla="*/ 2147483647 w 3796"/>
              <a:gd name="T19" fmla="*/ 1684415054 h 816"/>
              <a:gd name="T20" fmla="*/ 2147483647 w 3796"/>
              <a:gd name="T21" fmla="*/ 1500050555 h 816"/>
              <a:gd name="T22" fmla="*/ 2147483647 w 3796"/>
              <a:gd name="T23" fmla="*/ 745835701 h 816"/>
              <a:gd name="T24" fmla="*/ 2147483647 w 3796"/>
              <a:gd name="T25" fmla="*/ 603372751 h 8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796" h="816">
                <a:moveTo>
                  <a:pt x="3724" y="288"/>
                </a:moveTo>
                <a:cubicBezTo>
                  <a:pt x="2535" y="289"/>
                  <a:pt x="1346" y="290"/>
                  <a:pt x="1346" y="290"/>
                </a:cubicBezTo>
                <a:cubicBezTo>
                  <a:pt x="1304" y="288"/>
                  <a:pt x="1272" y="282"/>
                  <a:pt x="1246" y="258"/>
                </a:cubicBezTo>
                <a:cubicBezTo>
                  <a:pt x="1156" y="168"/>
                  <a:pt x="1066" y="79"/>
                  <a:pt x="1066" y="79"/>
                </a:cubicBezTo>
                <a:cubicBezTo>
                  <a:pt x="1034" y="48"/>
                  <a:pt x="1002" y="0"/>
                  <a:pt x="923" y="4"/>
                </a:cubicBezTo>
                <a:cubicBezTo>
                  <a:pt x="513" y="4"/>
                  <a:pt x="103" y="4"/>
                  <a:pt x="103" y="4"/>
                </a:cubicBezTo>
                <a:cubicBezTo>
                  <a:pt x="38" y="4"/>
                  <a:pt x="0" y="42"/>
                  <a:pt x="2" y="88"/>
                </a:cubicBezTo>
                <a:cubicBezTo>
                  <a:pt x="2" y="410"/>
                  <a:pt x="2" y="729"/>
                  <a:pt x="2" y="729"/>
                </a:cubicBezTo>
                <a:cubicBezTo>
                  <a:pt x="0" y="812"/>
                  <a:pt x="103" y="804"/>
                  <a:pt x="103" y="804"/>
                </a:cubicBezTo>
                <a:cubicBezTo>
                  <a:pt x="1895" y="804"/>
                  <a:pt x="3688" y="804"/>
                  <a:pt x="3688" y="804"/>
                </a:cubicBezTo>
                <a:cubicBezTo>
                  <a:pt x="3688" y="804"/>
                  <a:pt x="3794" y="816"/>
                  <a:pt x="3790" y="716"/>
                </a:cubicBezTo>
                <a:cubicBezTo>
                  <a:pt x="3790" y="536"/>
                  <a:pt x="3790" y="356"/>
                  <a:pt x="3790" y="356"/>
                </a:cubicBezTo>
                <a:cubicBezTo>
                  <a:pt x="3790" y="356"/>
                  <a:pt x="3796" y="288"/>
                  <a:pt x="3724" y="288"/>
                </a:cubicBezTo>
                <a:close/>
              </a:path>
            </a:pathLst>
          </a:custGeom>
          <a:solidFill>
            <a:srgbClr val="3399FF"/>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92173" name="Text Box 13">
            <a:extLst>
              <a:ext uri="{FF2B5EF4-FFF2-40B4-BE49-F238E27FC236}">
                <a16:creationId xmlns:a16="http://schemas.microsoft.com/office/drawing/2014/main" id="{2D59264B-3537-4937-BFB1-86D807F54047}"/>
              </a:ext>
            </a:extLst>
          </p:cNvPr>
          <p:cNvSpPr txBox="1">
            <a:spLocks noChangeArrowheads="1"/>
          </p:cNvSpPr>
          <p:nvPr/>
        </p:nvSpPr>
        <p:spPr bwMode="auto">
          <a:xfrm>
            <a:off x="457200" y="3729038"/>
            <a:ext cx="2174875" cy="1477962"/>
          </a:xfrm>
          <a:prstGeom prst="rect">
            <a:avLst/>
          </a:prstGeom>
          <a:noFill/>
          <a:ln w="9525">
            <a:noFill/>
            <a:miter lim="800000"/>
            <a:headEnd/>
            <a:tailEnd/>
          </a:ln>
        </p:spPr>
        <p:txBody>
          <a:bodyPr>
            <a:spAutoFit/>
          </a:bodyPr>
          <a:lstStyle/>
          <a:p>
            <a:pPr>
              <a:spcBef>
                <a:spcPct val="50000"/>
              </a:spcBef>
              <a:defRPr/>
            </a:pPr>
            <a:r>
              <a:rPr lang="zh-CN" altLang="en-US" b="1" dirty="0">
                <a:solidFill>
                  <a:schemeClr val="accent6">
                    <a:lumMod val="75000"/>
                  </a:schemeClr>
                </a:solidFill>
                <a:latin typeface="黑体" pitchFamily="49" charset="-122"/>
                <a:ea typeface="黑体" pitchFamily="49" charset="-122"/>
              </a:rPr>
              <a:t>报表要求每月（季）终了后</a:t>
            </a:r>
            <a:r>
              <a:rPr lang="en-US" altLang="zh-CN" b="1" dirty="0">
                <a:solidFill>
                  <a:schemeClr val="accent6">
                    <a:lumMod val="75000"/>
                  </a:schemeClr>
                </a:solidFill>
                <a:latin typeface="黑体" pitchFamily="49" charset="-122"/>
                <a:ea typeface="黑体" pitchFamily="49" charset="-122"/>
              </a:rPr>
              <a:t>5</a:t>
            </a:r>
            <a:r>
              <a:rPr lang="zh-CN" altLang="en-US" b="1" dirty="0">
                <a:solidFill>
                  <a:schemeClr val="accent6">
                    <a:lumMod val="75000"/>
                  </a:schemeClr>
                </a:solidFill>
                <a:latin typeface="黑体" pitchFamily="49" charset="-122"/>
                <a:ea typeface="黑体" pitchFamily="49" charset="-122"/>
              </a:rPr>
              <a:t>个工作日内，分析为每月（季）终了后</a:t>
            </a:r>
            <a:r>
              <a:rPr lang="en-US" altLang="zh-CN" b="1" dirty="0">
                <a:solidFill>
                  <a:schemeClr val="accent6">
                    <a:lumMod val="75000"/>
                  </a:schemeClr>
                </a:solidFill>
                <a:latin typeface="黑体" pitchFamily="49" charset="-122"/>
                <a:ea typeface="黑体" pitchFamily="49" charset="-122"/>
              </a:rPr>
              <a:t>7</a:t>
            </a:r>
            <a:r>
              <a:rPr lang="zh-CN" altLang="en-US" b="1" dirty="0">
                <a:solidFill>
                  <a:schemeClr val="accent6">
                    <a:lumMod val="75000"/>
                  </a:schemeClr>
                </a:solidFill>
                <a:latin typeface="黑体" pitchFamily="49" charset="-122"/>
                <a:ea typeface="黑体" pitchFamily="49" charset="-122"/>
              </a:rPr>
              <a:t>个工作日完成上报。</a:t>
            </a:r>
          </a:p>
        </p:txBody>
      </p:sp>
      <p:sp>
        <p:nvSpPr>
          <p:cNvPr id="54282" name="AutoShape 4">
            <a:extLst>
              <a:ext uri="{FF2B5EF4-FFF2-40B4-BE49-F238E27FC236}">
                <a16:creationId xmlns:a16="http://schemas.microsoft.com/office/drawing/2014/main" id="{C399A601-5C4C-4683-903F-57A5C343D561}"/>
              </a:ext>
            </a:extLst>
          </p:cNvPr>
          <p:cNvSpPr>
            <a:spLocks noChangeArrowheads="1"/>
          </p:cNvSpPr>
          <p:nvPr/>
        </p:nvSpPr>
        <p:spPr bwMode="gray">
          <a:xfrm>
            <a:off x="3203575" y="2997200"/>
            <a:ext cx="2665413" cy="2792413"/>
          </a:xfrm>
          <a:prstGeom prst="roundRect">
            <a:avLst>
              <a:gd name="adj" fmla="val 7912"/>
            </a:avLst>
          </a:prstGeom>
          <a:gradFill rotWithShape="1">
            <a:gsLst>
              <a:gs pos="0">
                <a:srgbClr val="C4C6F2"/>
              </a:gs>
              <a:gs pos="100000">
                <a:schemeClr val="accent1">
                  <a:alpha val="50000"/>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342900" indent="-342900"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buClr>
                <a:schemeClr val="hlink"/>
              </a:buClr>
              <a:buSzPct val="75000"/>
              <a:buFont typeface="Wingdings" panose="05000000000000000000" pitchFamily="2" charset="2"/>
              <a:buNone/>
            </a:pPr>
            <a:r>
              <a:rPr lang="en-US" altLang="zh-CN" sz="2800">
                <a:latin typeface="Arial" panose="020B0604020202020204" pitchFamily="34" charset="0"/>
              </a:rPr>
              <a:t>  </a:t>
            </a:r>
          </a:p>
        </p:txBody>
      </p:sp>
      <p:sp>
        <p:nvSpPr>
          <p:cNvPr id="54283" name="AutoShape 4">
            <a:extLst>
              <a:ext uri="{FF2B5EF4-FFF2-40B4-BE49-F238E27FC236}">
                <a16:creationId xmlns:a16="http://schemas.microsoft.com/office/drawing/2014/main" id="{9DB6544A-81AD-48FC-A351-FF7A7C78A2DA}"/>
              </a:ext>
            </a:extLst>
          </p:cNvPr>
          <p:cNvSpPr>
            <a:spLocks noChangeArrowheads="1"/>
          </p:cNvSpPr>
          <p:nvPr/>
        </p:nvSpPr>
        <p:spPr bwMode="gray">
          <a:xfrm>
            <a:off x="6084888" y="2997200"/>
            <a:ext cx="2665412" cy="2808288"/>
          </a:xfrm>
          <a:prstGeom prst="roundRect">
            <a:avLst>
              <a:gd name="adj" fmla="val 7912"/>
            </a:avLst>
          </a:prstGeom>
          <a:gradFill rotWithShape="1">
            <a:gsLst>
              <a:gs pos="0">
                <a:srgbClr val="C4C6F2"/>
              </a:gs>
              <a:gs pos="100000">
                <a:schemeClr val="accent1">
                  <a:alpha val="50000"/>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342900" indent="-342900"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buClr>
                <a:schemeClr val="hlink"/>
              </a:buClr>
              <a:buSzPct val="75000"/>
              <a:buFont typeface="Wingdings" panose="05000000000000000000" pitchFamily="2" charset="2"/>
              <a:buNone/>
            </a:pPr>
            <a:r>
              <a:rPr lang="en-US" altLang="zh-CN" sz="2800">
                <a:latin typeface="Arial" panose="020B0604020202020204" pitchFamily="34" charset="0"/>
              </a:rPr>
              <a:t>  </a:t>
            </a:r>
          </a:p>
        </p:txBody>
      </p:sp>
      <p:sp>
        <p:nvSpPr>
          <p:cNvPr id="54284" name="AutoShape 16">
            <a:extLst>
              <a:ext uri="{FF2B5EF4-FFF2-40B4-BE49-F238E27FC236}">
                <a16:creationId xmlns:a16="http://schemas.microsoft.com/office/drawing/2014/main" id="{5990B724-2FCD-4736-8AF1-78288BAE07E4}"/>
              </a:ext>
            </a:extLst>
          </p:cNvPr>
          <p:cNvSpPr>
            <a:spLocks noChangeArrowheads="1"/>
          </p:cNvSpPr>
          <p:nvPr/>
        </p:nvSpPr>
        <p:spPr bwMode="auto">
          <a:xfrm>
            <a:off x="3492500" y="3481388"/>
            <a:ext cx="2087563" cy="2087562"/>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spcBef>
                <a:spcPct val="0"/>
              </a:spcBef>
              <a:buClrTx/>
              <a:buSzTx/>
              <a:buFontTx/>
              <a:buNone/>
            </a:pPr>
            <a:endParaRPr lang="zh-CN" altLang="en-US" sz="1800">
              <a:latin typeface="Arial" panose="020B0604020202020204" pitchFamily="34" charset="0"/>
            </a:endParaRPr>
          </a:p>
        </p:txBody>
      </p:sp>
      <p:sp>
        <p:nvSpPr>
          <p:cNvPr id="54285" name="AutoShape 17">
            <a:extLst>
              <a:ext uri="{FF2B5EF4-FFF2-40B4-BE49-F238E27FC236}">
                <a16:creationId xmlns:a16="http://schemas.microsoft.com/office/drawing/2014/main" id="{1FC81124-FB8B-4526-ADF2-2025FCB7C417}"/>
              </a:ext>
            </a:extLst>
          </p:cNvPr>
          <p:cNvSpPr>
            <a:spLocks noChangeArrowheads="1"/>
          </p:cNvSpPr>
          <p:nvPr/>
        </p:nvSpPr>
        <p:spPr bwMode="auto">
          <a:xfrm>
            <a:off x="6372225" y="3644900"/>
            <a:ext cx="2087563" cy="2087563"/>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spcBef>
                <a:spcPct val="0"/>
              </a:spcBef>
              <a:buClrTx/>
              <a:buSzTx/>
              <a:buFontTx/>
              <a:buNone/>
            </a:pPr>
            <a:endParaRPr lang="zh-CN" altLang="en-US" sz="1800">
              <a:latin typeface="Arial" panose="020B0604020202020204" pitchFamily="34" charset="0"/>
            </a:endParaRPr>
          </a:p>
        </p:txBody>
      </p:sp>
      <p:sp>
        <p:nvSpPr>
          <p:cNvPr id="92178" name="Text Box 18">
            <a:extLst>
              <a:ext uri="{FF2B5EF4-FFF2-40B4-BE49-F238E27FC236}">
                <a16:creationId xmlns:a16="http://schemas.microsoft.com/office/drawing/2014/main" id="{58842B75-EE3A-4D84-ABF1-DF95518D03BB}"/>
              </a:ext>
            </a:extLst>
          </p:cNvPr>
          <p:cNvSpPr txBox="1">
            <a:spLocks noChangeArrowheads="1"/>
          </p:cNvSpPr>
          <p:nvPr/>
        </p:nvSpPr>
        <p:spPr bwMode="auto">
          <a:xfrm>
            <a:off x="3635375" y="3140075"/>
            <a:ext cx="19351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spcBef>
                <a:spcPct val="50000"/>
              </a:spcBef>
              <a:buClrTx/>
              <a:buSzTx/>
              <a:buFontTx/>
              <a:buNone/>
            </a:pPr>
            <a:r>
              <a:rPr lang="zh-CN" altLang="en-US" sz="2400" b="1">
                <a:solidFill>
                  <a:srgbClr val="000000"/>
                </a:solidFill>
                <a:latin typeface="Arial" panose="020B0604020202020204" pitchFamily="34" charset="0"/>
              </a:rPr>
              <a:t>编制规范性</a:t>
            </a:r>
          </a:p>
        </p:txBody>
      </p:sp>
      <p:sp>
        <p:nvSpPr>
          <p:cNvPr id="92166" name="Text Box 6">
            <a:extLst>
              <a:ext uri="{FF2B5EF4-FFF2-40B4-BE49-F238E27FC236}">
                <a16:creationId xmlns:a16="http://schemas.microsoft.com/office/drawing/2014/main" id="{29F05A50-EBD8-4BDA-8B0E-422C9A7B4F59}"/>
              </a:ext>
            </a:extLst>
          </p:cNvPr>
          <p:cNvSpPr txBox="1">
            <a:spLocks noChangeArrowheads="1"/>
          </p:cNvSpPr>
          <p:nvPr/>
        </p:nvSpPr>
        <p:spPr bwMode="auto">
          <a:xfrm>
            <a:off x="571500" y="1824038"/>
            <a:ext cx="31686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spcBef>
                <a:spcPct val="50000"/>
              </a:spcBef>
              <a:buClrTx/>
              <a:buSzTx/>
              <a:buFontTx/>
              <a:buNone/>
            </a:pPr>
            <a:r>
              <a:rPr lang="zh-CN" altLang="en-US" sz="2400" b="1">
                <a:solidFill>
                  <a:schemeClr val="bg1"/>
                </a:solidFill>
                <a:latin typeface="Arial" panose="020B0604020202020204" pitchFamily="34" charset="0"/>
              </a:rPr>
              <a:t>报表编制的具体规定</a:t>
            </a:r>
          </a:p>
        </p:txBody>
      </p:sp>
      <p:sp>
        <p:nvSpPr>
          <p:cNvPr id="92179" name="Text Box 19">
            <a:extLst>
              <a:ext uri="{FF2B5EF4-FFF2-40B4-BE49-F238E27FC236}">
                <a16:creationId xmlns:a16="http://schemas.microsoft.com/office/drawing/2014/main" id="{2251F881-E589-43E3-9E40-AF5E5BFCF9B3}"/>
              </a:ext>
            </a:extLst>
          </p:cNvPr>
          <p:cNvSpPr txBox="1">
            <a:spLocks noChangeArrowheads="1"/>
          </p:cNvSpPr>
          <p:nvPr/>
        </p:nvSpPr>
        <p:spPr bwMode="auto">
          <a:xfrm>
            <a:off x="3500438" y="3625850"/>
            <a:ext cx="2079625" cy="1465263"/>
          </a:xfrm>
          <a:prstGeom prst="rect">
            <a:avLst/>
          </a:prstGeom>
          <a:noFill/>
          <a:ln w="9525">
            <a:noFill/>
            <a:miter lim="800000"/>
            <a:headEnd/>
            <a:tailEnd/>
          </a:ln>
        </p:spPr>
        <p:txBody>
          <a:bodyPr>
            <a:spAutoFit/>
          </a:bodyPr>
          <a:lstStyle/>
          <a:p>
            <a:pPr>
              <a:spcBef>
                <a:spcPct val="50000"/>
              </a:spcBef>
              <a:defRPr/>
            </a:pPr>
            <a:r>
              <a:rPr lang="zh-CN" altLang="en-US" b="1" dirty="0">
                <a:solidFill>
                  <a:schemeClr val="accent6">
                    <a:lumMod val="75000"/>
                  </a:schemeClr>
                </a:solidFill>
                <a:latin typeface="黑体" pitchFamily="49" charset="-122"/>
                <a:ea typeface="黑体" pitchFamily="49" charset="-122"/>
              </a:rPr>
              <a:t>按规定格式和要求编制报表，填报范围为全口径非税收入，并且报送手续齐全。</a:t>
            </a:r>
          </a:p>
        </p:txBody>
      </p:sp>
      <p:sp>
        <p:nvSpPr>
          <p:cNvPr id="92180" name="Text Box 20">
            <a:extLst>
              <a:ext uri="{FF2B5EF4-FFF2-40B4-BE49-F238E27FC236}">
                <a16:creationId xmlns:a16="http://schemas.microsoft.com/office/drawing/2014/main" id="{5809E534-ECF7-455A-AECD-4D905C5EFD60}"/>
              </a:ext>
            </a:extLst>
          </p:cNvPr>
          <p:cNvSpPr txBox="1">
            <a:spLocks noChangeArrowheads="1"/>
          </p:cNvSpPr>
          <p:nvPr/>
        </p:nvSpPr>
        <p:spPr bwMode="auto">
          <a:xfrm>
            <a:off x="6588125" y="3141663"/>
            <a:ext cx="19843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spcBef>
                <a:spcPct val="50000"/>
              </a:spcBef>
              <a:buClrTx/>
              <a:buSzTx/>
              <a:buFontTx/>
              <a:buNone/>
            </a:pPr>
            <a:r>
              <a:rPr lang="zh-CN" altLang="en-US" sz="2400" b="1">
                <a:solidFill>
                  <a:srgbClr val="000000"/>
                </a:solidFill>
                <a:latin typeface="Arial" panose="020B0604020202020204" pitchFamily="34" charset="0"/>
              </a:rPr>
              <a:t>数据准确性</a:t>
            </a:r>
          </a:p>
        </p:txBody>
      </p:sp>
      <p:sp>
        <p:nvSpPr>
          <p:cNvPr id="92181" name="Text Box 21">
            <a:extLst>
              <a:ext uri="{FF2B5EF4-FFF2-40B4-BE49-F238E27FC236}">
                <a16:creationId xmlns:a16="http://schemas.microsoft.com/office/drawing/2014/main" id="{917C70DE-AD03-4C4B-8C44-4F9F9B9A675D}"/>
              </a:ext>
            </a:extLst>
          </p:cNvPr>
          <p:cNvSpPr txBox="1">
            <a:spLocks noChangeArrowheads="1"/>
          </p:cNvSpPr>
          <p:nvPr/>
        </p:nvSpPr>
        <p:spPr bwMode="auto">
          <a:xfrm>
            <a:off x="6357938" y="3714750"/>
            <a:ext cx="2055812" cy="1190625"/>
          </a:xfrm>
          <a:prstGeom prst="rect">
            <a:avLst/>
          </a:prstGeom>
          <a:noFill/>
          <a:ln w="9525">
            <a:noFill/>
            <a:miter lim="800000"/>
            <a:headEnd/>
            <a:tailEnd/>
          </a:ln>
        </p:spPr>
        <p:txBody>
          <a:bodyPr>
            <a:spAutoFit/>
          </a:bodyPr>
          <a:lstStyle/>
          <a:p>
            <a:pPr>
              <a:spcBef>
                <a:spcPct val="50000"/>
              </a:spcBef>
              <a:defRPr/>
            </a:pPr>
            <a:r>
              <a:rPr lang="zh-CN" altLang="en-US" b="1" dirty="0">
                <a:solidFill>
                  <a:schemeClr val="accent6">
                    <a:lumMod val="75000"/>
                  </a:schemeClr>
                </a:solidFill>
                <a:latin typeface="黑体" pitchFamily="49" charset="-122"/>
                <a:ea typeface="黑体" pitchFamily="49" charset="-122"/>
              </a:rPr>
              <a:t>数据准确无误，勾稽关系正确，纸质报表数据与电子数据一致。</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2162"/>
                                        </p:tgtEl>
                                        <p:attrNameLst>
                                          <p:attrName>style.visibility</p:attrName>
                                        </p:attrNameLst>
                                      </p:cBhvr>
                                      <p:to>
                                        <p:strVal val="visible"/>
                                      </p:to>
                                    </p:set>
                                    <p:animEffect transition="in" filter="wipe(down)">
                                      <p:cBhvr>
                                        <p:cTn id="7" dur="500"/>
                                        <p:tgtEl>
                                          <p:spTgt spid="92162"/>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92166">
                                            <p:txEl>
                                              <p:pRg st="0" end="0"/>
                                            </p:txEl>
                                          </p:spTgt>
                                        </p:tgtEl>
                                        <p:attrNameLst>
                                          <p:attrName>style.visibility</p:attrName>
                                        </p:attrNameLst>
                                      </p:cBhvr>
                                      <p:to>
                                        <p:strVal val="visible"/>
                                      </p:to>
                                    </p:set>
                                    <p:animEffect transition="in" filter="wipe(left)">
                                      <p:cBhvr>
                                        <p:cTn id="11" dur="2000"/>
                                        <p:tgtEl>
                                          <p:spTgt spid="92166">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31" presetClass="entr" presetSubtype="0" fill="hold" nodeType="clickEffect">
                                  <p:stCondLst>
                                    <p:cond delay="0"/>
                                  </p:stCondLst>
                                  <p:iterate type="lt">
                                    <p:tmPct val="5000"/>
                                  </p:iterate>
                                  <p:childTnLst>
                                    <p:set>
                                      <p:cBhvr>
                                        <p:cTn id="15" dur="1" fill="hold">
                                          <p:stCondLst>
                                            <p:cond delay="0"/>
                                          </p:stCondLst>
                                        </p:cTn>
                                        <p:tgtEl>
                                          <p:spTgt spid="92172">
                                            <p:txEl>
                                              <p:pRg st="0" end="0"/>
                                            </p:txEl>
                                          </p:spTgt>
                                        </p:tgtEl>
                                        <p:attrNameLst>
                                          <p:attrName>style.visibility</p:attrName>
                                        </p:attrNameLst>
                                      </p:cBhvr>
                                      <p:to>
                                        <p:strVal val="visible"/>
                                      </p:to>
                                    </p:set>
                                    <p:anim calcmode="lin" valueType="num">
                                      <p:cBhvr>
                                        <p:cTn id="16" dur="1000" fill="hold"/>
                                        <p:tgtEl>
                                          <p:spTgt spid="92172">
                                            <p:txEl>
                                              <p:pRg st="0" end="0"/>
                                            </p:txEl>
                                          </p:spTgt>
                                        </p:tgtEl>
                                        <p:attrNameLst>
                                          <p:attrName>ppt_w</p:attrName>
                                        </p:attrNameLst>
                                      </p:cBhvr>
                                      <p:tavLst>
                                        <p:tav tm="0">
                                          <p:val>
                                            <p:fltVal val="0"/>
                                          </p:val>
                                        </p:tav>
                                        <p:tav tm="100000">
                                          <p:val>
                                            <p:strVal val="#ppt_w"/>
                                          </p:val>
                                        </p:tav>
                                      </p:tavLst>
                                    </p:anim>
                                    <p:anim calcmode="lin" valueType="num">
                                      <p:cBhvr>
                                        <p:cTn id="17" dur="1000" fill="hold"/>
                                        <p:tgtEl>
                                          <p:spTgt spid="92172">
                                            <p:txEl>
                                              <p:pRg st="0" end="0"/>
                                            </p:txEl>
                                          </p:spTgt>
                                        </p:tgtEl>
                                        <p:attrNameLst>
                                          <p:attrName>ppt_h</p:attrName>
                                        </p:attrNameLst>
                                      </p:cBhvr>
                                      <p:tavLst>
                                        <p:tav tm="0">
                                          <p:val>
                                            <p:fltVal val="0"/>
                                          </p:val>
                                        </p:tav>
                                        <p:tav tm="100000">
                                          <p:val>
                                            <p:strVal val="#ppt_h"/>
                                          </p:val>
                                        </p:tav>
                                      </p:tavLst>
                                    </p:anim>
                                    <p:anim calcmode="lin" valueType="num">
                                      <p:cBhvr>
                                        <p:cTn id="18" dur="1000" fill="hold"/>
                                        <p:tgtEl>
                                          <p:spTgt spid="92172">
                                            <p:txEl>
                                              <p:pRg st="0" end="0"/>
                                            </p:txEl>
                                          </p:spTgt>
                                        </p:tgtEl>
                                        <p:attrNameLst>
                                          <p:attrName>style.rotation</p:attrName>
                                        </p:attrNameLst>
                                      </p:cBhvr>
                                      <p:tavLst>
                                        <p:tav tm="0">
                                          <p:val>
                                            <p:fltVal val="90"/>
                                          </p:val>
                                        </p:tav>
                                        <p:tav tm="100000">
                                          <p:val>
                                            <p:fltVal val="0"/>
                                          </p:val>
                                        </p:tav>
                                      </p:tavLst>
                                    </p:anim>
                                    <p:animEffect transition="in" filter="fade">
                                      <p:cBhvr>
                                        <p:cTn id="19" dur="1000"/>
                                        <p:tgtEl>
                                          <p:spTgt spid="92172">
                                            <p:txEl>
                                              <p:pRg st="0" end="0"/>
                                            </p:txEl>
                                          </p:spTgt>
                                        </p:tgtEl>
                                      </p:cBhvr>
                                    </p:animEffect>
                                  </p:childTnLst>
                                </p:cTn>
                              </p:par>
                            </p:childTnLst>
                          </p:cTn>
                        </p:par>
                        <p:par>
                          <p:cTn id="20" fill="hold" nodeType="afterGroup">
                            <p:stCondLst>
                              <p:cond delay="1200"/>
                            </p:stCondLst>
                            <p:childTnLst>
                              <p:par>
                                <p:cTn id="21" presetID="27" presetClass="entr" presetSubtype="0" fill="hold" nodeType="afterEffect">
                                  <p:stCondLst>
                                    <p:cond delay="0"/>
                                  </p:stCondLst>
                                  <p:iterate type="lt">
                                    <p:tmPct val="50000"/>
                                  </p:iterate>
                                  <p:childTnLst>
                                    <p:set>
                                      <p:cBhvr>
                                        <p:cTn id="22" dur="1" fill="hold">
                                          <p:stCondLst>
                                            <p:cond delay="0"/>
                                          </p:stCondLst>
                                        </p:cTn>
                                        <p:tgtEl>
                                          <p:spTgt spid="92173">
                                            <p:txEl>
                                              <p:pRg st="0" end="0"/>
                                            </p:txEl>
                                          </p:spTgt>
                                        </p:tgtEl>
                                        <p:attrNameLst>
                                          <p:attrName>style.visibility</p:attrName>
                                        </p:attrNameLst>
                                      </p:cBhvr>
                                      <p:to>
                                        <p:strVal val="visible"/>
                                      </p:to>
                                    </p:set>
                                    <p:anim calcmode="discrete" valueType="clr">
                                      <p:cBhvr override="childStyle">
                                        <p:cTn id="23" dur="80"/>
                                        <p:tgtEl>
                                          <p:spTgt spid="9217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4" dur="80"/>
                                        <p:tgtEl>
                                          <p:spTgt spid="92173">
                                            <p:txEl>
                                              <p:pRg st="0" end="0"/>
                                            </p:txEl>
                                          </p:spTgt>
                                        </p:tgtEl>
                                        <p:attrNameLst>
                                          <p:attrName>fillcolor</p:attrName>
                                        </p:attrNameLst>
                                      </p:cBhvr>
                                      <p:tavLst>
                                        <p:tav tm="0">
                                          <p:val>
                                            <p:clrVal>
                                              <a:schemeClr val="accent2"/>
                                            </p:clrVal>
                                          </p:val>
                                        </p:tav>
                                        <p:tav tm="50000">
                                          <p:val>
                                            <p:clrVal>
                                              <a:schemeClr val="hlink"/>
                                            </p:clrVal>
                                          </p:val>
                                        </p:tav>
                                      </p:tavLst>
                                    </p:anim>
                                    <p:set>
                                      <p:cBhvr>
                                        <p:cTn id="25" dur="80"/>
                                        <p:tgtEl>
                                          <p:spTgt spid="92173">
                                            <p:txEl>
                                              <p:pRg st="0" end="0"/>
                                            </p:txEl>
                                          </p:spTgt>
                                        </p:tgtEl>
                                        <p:attrNameLst>
                                          <p:attrName>fill.type</p:attrName>
                                        </p:attrNameLst>
                                      </p:cBhvr>
                                      <p:to>
                                        <p:strVal val="solid"/>
                                      </p:to>
                                    </p:set>
                                  </p:childTnLst>
                                </p:cTn>
                              </p:par>
                            </p:childTnLst>
                          </p:cTn>
                        </p:par>
                        <p:par>
                          <p:cTn id="26" fill="hold" nodeType="afterGroup">
                            <p:stCondLst>
                              <p:cond delay="2840"/>
                            </p:stCondLst>
                            <p:childTnLst>
                              <p:par>
                                <p:cTn id="27" presetID="31" presetClass="entr" presetSubtype="0" fill="hold" nodeType="afterEffect">
                                  <p:stCondLst>
                                    <p:cond delay="0"/>
                                  </p:stCondLst>
                                  <p:iterate type="lt">
                                    <p:tmPct val="5000"/>
                                  </p:iterate>
                                  <p:childTnLst>
                                    <p:set>
                                      <p:cBhvr>
                                        <p:cTn id="28" dur="1" fill="hold">
                                          <p:stCondLst>
                                            <p:cond delay="0"/>
                                          </p:stCondLst>
                                        </p:cTn>
                                        <p:tgtEl>
                                          <p:spTgt spid="92178">
                                            <p:txEl>
                                              <p:pRg st="0" end="0"/>
                                            </p:txEl>
                                          </p:spTgt>
                                        </p:tgtEl>
                                        <p:attrNameLst>
                                          <p:attrName>style.visibility</p:attrName>
                                        </p:attrNameLst>
                                      </p:cBhvr>
                                      <p:to>
                                        <p:strVal val="visible"/>
                                      </p:to>
                                    </p:set>
                                    <p:anim calcmode="lin" valueType="num">
                                      <p:cBhvr>
                                        <p:cTn id="29" dur="1000" fill="hold"/>
                                        <p:tgtEl>
                                          <p:spTgt spid="92178">
                                            <p:txEl>
                                              <p:pRg st="0" end="0"/>
                                            </p:txEl>
                                          </p:spTgt>
                                        </p:tgtEl>
                                        <p:attrNameLst>
                                          <p:attrName>ppt_w</p:attrName>
                                        </p:attrNameLst>
                                      </p:cBhvr>
                                      <p:tavLst>
                                        <p:tav tm="0">
                                          <p:val>
                                            <p:fltVal val="0"/>
                                          </p:val>
                                        </p:tav>
                                        <p:tav tm="100000">
                                          <p:val>
                                            <p:strVal val="#ppt_w"/>
                                          </p:val>
                                        </p:tav>
                                      </p:tavLst>
                                    </p:anim>
                                    <p:anim calcmode="lin" valueType="num">
                                      <p:cBhvr>
                                        <p:cTn id="30" dur="1000" fill="hold"/>
                                        <p:tgtEl>
                                          <p:spTgt spid="92178">
                                            <p:txEl>
                                              <p:pRg st="0" end="0"/>
                                            </p:txEl>
                                          </p:spTgt>
                                        </p:tgtEl>
                                        <p:attrNameLst>
                                          <p:attrName>ppt_h</p:attrName>
                                        </p:attrNameLst>
                                      </p:cBhvr>
                                      <p:tavLst>
                                        <p:tav tm="0">
                                          <p:val>
                                            <p:fltVal val="0"/>
                                          </p:val>
                                        </p:tav>
                                        <p:tav tm="100000">
                                          <p:val>
                                            <p:strVal val="#ppt_h"/>
                                          </p:val>
                                        </p:tav>
                                      </p:tavLst>
                                    </p:anim>
                                    <p:anim calcmode="lin" valueType="num">
                                      <p:cBhvr>
                                        <p:cTn id="31" dur="1000" fill="hold"/>
                                        <p:tgtEl>
                                          <p:spTgt spid="92178">
                                            <p:txEl>
                                              <p:pRg st="0" end="0"/>
                                            </p:txEl>
                                          </p:spTgt>
                                        </p:tgtEl>
                                        <p:attrNameLst>
                                          <p:attrName>style.rotation</p:attrName>
                                        </p:attrNameLst>
                                      </p:cBhvr>
                                      <p:tavLst>
                                        <p:tav tm="0">
                                          <p:val>
                                            <p:fltVal val="90"/>
                                          </p:val>
                                        </p:tav>
                                        <p:tav tm="100000">
                                          <p:val>
                                            <p:fltVal val="0"/>
                                          </p:val>
                                        </p:tav>
                                      </p:tavLst>
                                    </p:anim>
                                    <p:animEffect transition="in" filter="fade">
                                      <p:cBhvr>
                                        <p:cTn id="32" dur="1000"/>
                                        <p:tgtEl>
                                          <p:spTgt spid="92178">
                                            <p:txEl>
                                              <p:pRg st="0" end="0"/>
                                            </p:txEl>
                                          </p:spTgt>
                                        </p:tgtEl>
                                      </p:cBhvr>
                                    </p:animEffect>
                                  </p:childTnLst>
                                </p:cTn>
                              </p:par>
                            </p:childTnLst>
                          </p:cTn>
                        </p:par>
                        <p:par>
                          <p:cTn id="33" fill="hold" nodeType="afterGroup">
                            <p:stCondLst>
                              <p:cond delay="4040"/>
                            </p:stCondLst>
                            <p:childTnLst>
                              <p:par>
                                <p:cTn id="34" presetID="27" presetClass="entr" presetSubtype="0" fill="hold" nodeType="afterEffect">
                                  <p:stCondLst>
                                    <p:cond delay="0"/>
                                  </p:stCondLst>
                                  <p:iterate type="lt">
                                    <p:tmPct val="50000"/>
                                  </p:iterate>
                                  <p:childTnLst>
                                    <p:set>
                                      <p:cBhvr>
                                        <p:cTn id="35" dur="1" fill="hold">
                                          <p:stCondLst>
                                            <p:cond delay="0"/>
                                          </p:stCondLst>
                                        </p:cTn>
                                        <p:tgtEl>
                                          <p:spTgt spid="92179">
                                            <p:txEl>
                                              <p:pRg st="0" end="0"/>
                                            </p:txEl>
                                          </p:spTgt>
                                        </p:tgtEl>
                                        <p:attrNameLst>
                                          <p:attrName>style.visibility</p:attrName>
                                        </p:attrNameLst>
                                      </p:cBhvr>
                                      <p:to>
                                        <p:strVal val="visible"/>
                                      </p:to>
                                    </p:set>
                                    <p:anim calcmode="discrete" valueType="clr">
                                      <p:cBhvr override="childStyle">
                                        <p:cTn id="36" dur="80"/>
                                        <p:tgtEl>
                                          <p:spTgt spid="9217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7" dur="80"/>
                                        <p:tgtEl>
                                          <p:spTgt spid="92179">
                                            <p:txEl>
                                              <p:pRg st="0" end="0"/>
                                            </p:txEl>
                                          </p:spTgt>
                                        </p:tgtEl>
                                        <p:attrNameLst>
                                          <p:attrName>fillcolor</p:attrName>
                                        </p:attrNameLst>
                                      </p:cBhvr>
                                      <p:tavLst>
                                        <p:tav tm="0">
                                          <p:val>
                                            <p:clrVal>
                                              <a:schemeClr val="accent2"/>
                                            </p:clrVal>
                                          </p:val>
                                        </p:tav>
                                        <p:tav tm="50000">
                                          <p:val>
                                            <p:clrVal>
                                              <a:schemeClr val="hlink"/>
                                            </p:clrVal>
                                          </p:val>
                                        </p:tav>
                                      </p:tavLst>
                                    </p:anim>
                                    <p:set>
                                      <p:cBhvr>
                                        <p:cTn id="38" dur="80"/>
                                        <p:tgtEl>
                                          <p:spTgt spid="92179">
                                            <p:txEl>
                                              <p:pRg st="0" end="0"/>
                                            </p:txEl>
                                          </p:spTgt>
                                        </p:tgtEl>
                                        <p:attrNameLst>
                                          <p:attrName>fill.type</p:attrName>
                                        </p:attrNameLst>
                                      </p:cBhvr>
                                      <p:to>
                                        <p:strVal val="solid"/>
                                      </p:to>
                                    </p:set>
                                  </p:childTnLst>
                                </p:cTn>
                              </p:par>
                            </p:childTnLst>
                          </p:cTn>
                        </p:par>
                        <p:par>
                          <p:cTn id="39" fill="hold" nodeType="afterGroup">
                            <p:stCondLst>
                              <p:cond delay="5480"/>
                            </p:stCondLst>
                            <p:childTnLst>
                              <p:par>
                                <p:cTn id="40" presetID="31" presetClass="entr" presetSubtype="0" fill="hold" nodeType="afterEffect">
                                  <p:stCondLst>
                                    <p:cond delay="0"/>
                                  </p:stCondLst>
                                  <p:iterate type="lt">
                                    <p:tmPct val="5000"/>
                                  </p:iterate>
                                  <p:childTnLst>
                                    <p:set>
                                      <p:cBhvr>
                                        <p:cTn id="41" dur="1" fill="hold">
                                          <p:stCondLst>
                                            <p:cond delay="0"/>
                                          </p:stCondLst>
                                        </p:cTn>
                                        <p:tgtEl>
                                          <p:spTgt spid="92180">
                                            <p:txEl>
                                              <p:pRg st="0" end="0"/>
                                            </p:txEl>
                                          </p:spTgt>
                                        </p:tgtEl>
                                        <p:attrNameLst>
                                          <p:attrName>style.visibility</p:attrName>
                                        </p:attrNameLst>
                                      </p:cBhvr>
                                      <p:to>
                                        <p:strVal val="visible"/>
                                      </p:to>
                                    </p:set>
                                    <p:anim calcmode="lin" valueType="num">
                                      <p:cBhvr>
                                        <p:cTn id="42" dur="1000" fill="hold"/>
                                        <p:tgtEl>
                                          <p:spTgt spid="92180">
                                            <p:txEl>
                                              <p:pRg st="0" end="0"/>
                                            </p:txEl>
                                          </p:spTgt>
                                        </p:tgtEl>
                                        <p:attrNameLst>
                                          <p:attrName>ppt_w</p:attrName>
                                        </p:attrNameLst>
                                      </p:cBhvr>
                                      <p:tavLst>
                                        <p:tav tm="0">
                                          <p:val>
                                            <p:fltVal val="0"/>
                                          </p:val>
                                        </p:tav>
                                        <p:tav tm="100000">
                                          <p:val>
                                            <p:strVal val="#ppt_w"/>
                                          </p:val>
                                        </p:tav>
                                      </p:tavLst>
                                    </p:anim>
                                    <p:anim calcmode="lin" valueType="num">
                                      <p:cBhvr>
                                        <p:cTn id="43" dur="1000" fill="hold"/>
                                        <p:tgtEl>
                                          <p:spTgt spid="92180">
                                            <p:txEl>
                                              <p:pRg st="0" end="0"/>
                                            </p:txEl>
                                          </p:spTgt>
                                        </p:tgtEl>
                                        <p:attrNameLst>
                                          <p:attrName>ppt_h</p:attrName>
                                        </p:attrNameLst>
                                      </p:cBhvr>
                                      <p:tavLst>
                                        <p:tav tm="0">
                                          <p:val>
                                            <p:fltVal val="0"/>
                                          </p:val>
                                        </p:tav>
                                        <p:tav tm="100000">
                                          <p:val>
                                            <p:strVal val="#ppt_h"/>
                                          </p:val>
                                        </p:tav>
                                      </p:tavLst>
                                    </p:anim>
                                    <p:anim calcmode="lin" valueType="num">
                                      <p:cBhvr>
                                        <p:cTn id="44" dur="1000" fill="hold"/>
                                        <p:tgtEl>
                                          <p:spTgt spid="92180">
                                            <p:txEl>
                                              <p:pRg st="0" end="0"/>
                                            </p:txEl>
                                          </p:spTgt>
                                        </p:tgtEl>
                                        <p:attrNameLst>
                                          <p:attrName>style.rotation</p:attrName>
                                        </p:attrNameLst>
                                      </p:cBhvr>
                                      <p:tavLst>
                                        <p:tav tm="0">
                                          <p:val>
                                            <p:fltVal val="90"/>
                                          </p:val>
                                        </p:tav>
                                        <p:tav tm="100000">
                                          <p:val>
                                            <p:fltVal val="0"/>
                                          </p:val>
                                        </p:tav>
                                      </p:tavLst>
                                    </p:anim>
                                    <p:animEffect transition="in" filter="fade">
                                      <p:cBhvr>
                                        <p:cTn id="45" dur="1000"/>
                                        <p:tgtEl>
                                          <p:spTgt spid="92180">
                                            <p:txEl>
                                              <p:pRg st="0" end="0"/>
                                            </p:txEl>
                                          </p:spTgt>
                                        </p:tgtEl>
                                      </p:cBhvr>
                                    </p:animEffect>
                                  </p:childTnLst>
                                </p:cTn>
                              </p:par>
                            </p:childTnLst>
                          </p:cTn>
                        </p:par>
                        <p:par>
                          <p:cTn id="46" fill="hold" nodeType="afterGroup">
                            <p:stCondLst>
                              <p:cond delay="6680"/>
                            </p:stCondLst>
                            <p:childTnLst>
                              <p:par>
                                <p:cTn id="47" presetID="27" presetClass="entr" presetSubtype="0" fill="hold" nodeType="afterEffect">
                                  <p:stCondLst>
                                    <p:cond delay="0"/>
                                  </p:stCondLst>
                                  <p:iterate type="lt">
                                    <p:tmPct val="50000"/>
                                  </p:iterate>
                                  <p:childTnLst>
                                    <p:set>
                                      <p:cBhvr>
                                        <p:cTn id="48" dur="1" fill="hold">
                                          <p:stCondLst>
                                            <p:cond delay="0"/>
                                          </p:stCondLst>
                                        </p:cTn>
                                        <p:tgtEl>
                                          <p:spTgt spid="92181">
                                            <p:txEl>
                                              <p:pRg st="0" end="0"/>
                                            </p:txEl>
                                          </p:spTgt>
                                        </p:tgtEl>
                                        <p:attrNameLst>
                                          <p:attrName>style.visibility</p:attrName>
                                        </p:attrNameLst>
                                      </p:cBhvr>
                                      <p:to>
                                        <p:strVal val="visible"/>
                                      </p:to>
                                    </p:set>
                                    <p:anim calcmode="discrete" valueType="clr">
                                      <p:cBhvr override="childStyle">
                                        <p:cTn id="49" dur="80"/>
                                        <p:tgtEl>
                                          <p:spTgt spid="9218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0" dur="80"/>
                                        <p:tgtEl>
                                          <p:spTgt spid="92181">
                                            <p:txEl>
                                              <p:pRg st="0" end="0"/>
                                            </p:txEl>
                                          </p:spTgt>
                                        </p:tgtEl>
                                        <p:attrNameLst>
                                          <p:attrName>fillcolor</p:attrName>
                                        </p:attrNameLst>
                                      </p:cBhvr>
                                      <p:tavLst>
                                        <p:tav tm="0">
                                          <p:val>
                                            <p:clrVal>
                                              <a:schemeClr val="accent2"/>
                                            </p:clrVal>
                                          </p:val>
                                        </p:tav>
                                        <p:tav tm="50000">
                                          <p:val>
                                            <p:clrVal>
                                              <a:schemeClr val="hlink"/>
                                            </p:clrVal>
                                          </p:val>
                                        </p:tav>
                                      </p:tavLst>
                                    </p:anim>
                                    <p:set>
                                      <p:cBhvr>
                                        <p:cTn id="51" dur="80"/>
                                        <p:tgtEl>
                                          <p:spTgt spid="92181">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2" grpId="0"/>
    </p:bld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日期占位符 1">
            <a:extLst>
              <a:ext uri="{FF2B5EF4-FFF2-40B4-BE49-F238E27FC236}">
                <a16:creationId xmlns:a16="http://schemas.microsoft.com/office/drawing/2014/main" id="{5B468BAF-5057-476D-8E76-D99F711B8182}"/>
              </a:ext>
            </a:extLst>
          </p:cNvPr>
          <p:cNvSpPr>
            <a:spLocks noGrp="1"/>
          </p:cNvSpPr>
          <p:nvPr>
            <p:ph type="dt" sz="quarter" idx="10"/>
          </p:nvPr>
        </p:nvSpPr>
        <p:spPr/>
        <p:txBody>
          <a:bodyPr/>
          <a:lstStyle/>
          <a:p>
            <a:pPr>
              <a:defRPr/>
            </a:pPr>
            <a:fld id="{8580A391-C06D-4391-8664-1CACDD18D391}" type="datetime3">
              <a:rPr lang="zh-CN" altLang="en-US"/>
              <a:pPr>
                <a:defRPr/>
              </a:pPr>
              <a:t>2018年12月13日星期四</a:t>
            </a:fld>
            <a:endParaRPr lang="en-US" altLang="zh-CN"/>
          </a:p>
        </p:txBody>
      </p:sp>
      <p:sp>
        <p:nvSpPr>
          <p:cNvPr id="14" name="灯片编号占位符 3">
            <a:extLst>
              <a:ext uri="{FF2B5EF4-FFF2-40B4-BE49-F238E27FC236}">
                <a16:creationId xmlns:a16="http://schemas.microsoft.com/office/drawing/2014/main" id="{D54229FC-F312-40C7-AF47-2FDF485AC0C6}"/>
              </a:ext>
            </a:extLst>
          </p:cNvPr>
          <p:cNvSpPr>
            <a:spLocks noGrp="1"/>
          </p:cNvSpPr>
          <p:nvPr>
            <p:ph type="sldNum" sz="quarter" idx="11"/>
          </p:nvPr>
        </p:nvSpPr>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BC726B86-09EA-484A-BDF2-128AD408AF0D}" type="slidenum">
              <a:rPr lang="zh-CN" altLang="en-US">
                <a:solidFill>
                  <a:srgbClr val="636363"/>
                </a:solidFill>
              </a:rPr>
              <a:pPr eaLnBrk="1" hangingPunct="1"/>
              <a:t>42</a:t>
            </a:fld>
            <a:endParaRPr lang="en-US" altLang="zh-CN">
              <a:solidFill>
                <a:srgbClr val="636363"/>
              </a:solidFill>
            </a:endParaRPr>
          </a:p>
        </p:txBody>
      </p:sp>
      <p:sp>
        <p:nvSpPr>
          <p:cNvPr id="94210" name="Rectangle 2">
            <a:extLst>
              <a:ext uri="{FF2B5EF4-FFF2-40B4-BE49-F238E27FC236}">
                <a16:creationId xmlns:a16="http://schemas.microsoft.com/office/drawing/2014/main" id="{B47525A4-EE3D-49C5-A452-CA5D666AA1F2}"/>
              </a:ext>
            </a:extLst>
          </p:cNvPr>
          <p:cNvSpPr>
            <a:spLocks noGrp="1" noRot="1" noChangeArrowheads="1"/>
          </p:cNvSpPr>
          <p:nvPr>
            <p:ph type="title" idx="4294967295"/>
          </p:nvPr>
        </p:nvSpPr>
        <p:spPr>
          <a:xfrm>
            <a:off x="603250" y="1071563"/>
            <a:ext cx="8540750" cy="642937"/>
          </a:xfrm>
        </p:spPr>
        <p:txBody>
          <a:bodyPr/>
          <a:lstStyle/>
          <a:p>
            <a:pPr eaLnBrk="1" hangingPunct="1"/>
            <a:r>
              <a:rPr lang="zh-CN" altLang="en-US" sz="3200" b="1">
                <a:solidFill>
                  <a:schemeClr val="bg1"/>
                </a:solidFill>
              </a:rPr>
              <a:t>非税收入执行分析要求</a:t>
            </a:r>
          </a:p>
        </p:txBody>
      </p:sp>
      <p:sp>
        <p:nvSpPr>
          <p:cNvPr id="17" name="任意多边形 16">
            <a:extLst>
              <a:ext uri="{FF2B5EF4-FFF2-40B4-BE49-F238E27FC236}">
                <a16:creationId xmlns:a16="http://schemas.microsoft.com/office/drawing/2014/main" id="{F14A72DC-A0B2-47B1-9738-2EF8E6AD97CA}"/>
              </a:ext>
            </a:extLst>
          </p:cNvPr>
          <p:cNvSpPr/>
          <p:nvPr/>
        </p:nvSpPr>
        <p:spPr>
          <a:xfrm>
            <a:off x="428596" y="1071546"/>
            <a:ext cx="8215370" cy="1857388"/>
          </a:xfrm>
          <a:custGeom>
            <a:avLst/>
            <a:gdLst>
              <a:gd name="connsiteX0" fmla="*/ 0 w 6096000"/>
              <a:gd name="connsiteY0" fmla="*/ 125485 h 752895"/>
              <a:gd name="connsiteX1" fmla="*/ 36754 w 6096000"/>
              <a:gd name="connsiteY1" fmla="*/ 36754 h 752895"/>
              <a:gd name="connsiteX2" fmla="*/ 125485 w 6096000"/>
              <a:gd name="connsiteY2" fmla="*/ 0 h 752895"/>
              <a:gd name="connsiteX3" fmla="*/ 5970515 w 6096000"/>
              <a:gd name="connsiteY3" fmla="*/ 0 h 752895"/>
              <a:gd name="connsiteX4" fmla="*/ 6059246 w 6096000"/>
              <a:gd name="connsiteY4" fmla="*/ 36754 h 752895"/>
              <a:gd name="connsiteX5" fmla="*/ 6096000 w 6096000"/>
              <a:gd name="connsiteY5" fmla="*/ 125485 h 752895"/>
              <a:gd name="connsiteX6" fmla="*/ 6096000 w 6096000"/>
              <a:gd name="connsiteY6" fmla="*/ 627410 h 752895"/>
              <a:gd name="connsiteX7" fmla="*/ 6059246 w 6096000"/>
              <a:gd name="connsiteY7" fmla="*/ 716141 h 752895"/>
              <a:gd name="connsiteX8" fmla="*/ 5970515 w 6096000"/>
              <a:gd name="connsiteY8" fmla="*/ 752895 h 752895"/>
              <a:gd name="connsiteX9" fmla="*/ 125485 w 6096000"/>
              <a:gd name="connsiteY9" fmla="*/ 752895 h 752895"/>
              <a:gd name="connsiteX10" fmla="*/ 36754 w 6096000"/>
              <a:gd name="connsiteY10" fmla="*/ 716141 h 752895"/>
              <a:gd name="connsiteX11" fmla="*/ 0 w 6096000"/>
              <a:gd name="connsiteY11" fmla="*/ 627410 h 752895"/>
              <a:gd name="connsiteX12" fmla="*/ 0 w 6096000"/>
              <a:gd name="connsiteY12" fmla="*/ 125485 h 752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96000" h="752895">
                <a:moveTo>
                  <a:pt x="0" y="125485"/>
                </a:moveTo>
                <a:cubicBezTo>
                  <a:pt x="0" y="92204"/>
                  <a:pt x="13221" y="60287"/>
                  <a:pt x="36754" y="36754"/>
                </a:cubicBezTo>
                <a:cubicBezTo>
                  <a:pt x="60287" y="13221"/>
                  <a:pt x="92205" y="0"/>
                  <a:pt x="125485" y="0"/>
                </a:cubicBezTo>
                <a:lnTo>
                  <a:pt x="5970515" y="0"/>
                </a:lnTo>
                <a:cubicBezTo>
                  <a:pt x="6003796" y="0"/>
                  <a:pt x="6035713" y="13221"/>
                  <a:pt x="6059246" y="36754"/>
                </a:cubicBezTo>
                <a:cubicBezTo>
                  <a:pt x="6082779" y="60287"/>
                  <a:pt x="6096000" y="92205"/>
                  <a:pt x="6096000" y="125485"/>
                </a:cubicBezTo>
                <a:lnTo>
                  <a:pt x="6096000" y="627410"/>
                </a:lnTo>
                <a:cubicBezTo>
                  <a:pt x="6096000" y="660691"/>
                  <a:pt x="6082779" y="692608"/>
                  <a:pt x="6059246" y="716141"/>
                </a:cubicBezTo>
                <a:cubicBezTo>
                  <a:pt x="6035713" y="739674"/>
                  <a:pt x="6003795" y="752895"/>
                  <a:pt x="5970515" y="752895"/>
                </a:cubicBezTo>
                <a:lnTo>
                  <a:pt x="125485" y="752895"/>
                </a:lnTo>
                <a:cubicBezTo>
                  <a:pt x="92204" y="752895"/>
                  <a:pt x="60287" y="739674"/>
                  <a:pt x="36754" y="716141"/>
                </a:cubicBezTo>
                <a:cubicBezTo>
                  <a:pt x="13221" y="692608"/>
                  <a:pt x="0" y="660690"/>
                  <a:pt x="0" y="627410"/>
                </a:cubicBezTo>
                <a:lnTo>
                  <a:pt x="0" y="125485"/>
                </a:lnTo>
                <a:close/>
              </a:path>
            </a:pathLst>
          </a:custGeom>
          <a:solidFill>
            <a:srgbClr val="00B050"/>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lIns="128193" tIns="128193" rIns="128193" bIns="128193" spcCol="1270" anchor="ctr"/>
          <a:lstStyle/>
          <a:p>
            <a:pPr defTabSz="1066800">
              <a:lnSpc>
                <a:spcPct val="90000"/>
              </a:lnSpc>
              <a:spcAft>
                <a:spcPct val="35000"/>
              </a:spcAft>
              <a:defRPr/>
            </a:pPr>
            <a:endParaRPr lang="zh-CN" altLang="en-US" sz="2800" dirty="0">
              <a:latin typeface="微软雅黑" pitchFamily="34" charset="-122"/>
              <a:ea typeface="微软雅黑" pitchFamily="34" charset="-122"/>
            </a:endParaRPr>
          </a:p>
        </p:txBody>
      </p:sp>
      <p:sp>
        <p:nvSpPr>
          <p:cNvPr id="94213" name="AutoShape 5">
            <a:extLst>
              <a:ext uri="{FF2B5EF4-FFF2-40B4-BE49-F238E27FC236}">
                <a16:creationId xmlns:a16="http://schemas.microsoft.com/office/drawing/2014/main" id="{4E77C9DC-5273-4B14-8747-8627290143EE}"/>
              </a:ext>
            </a:extLst>
          </p:cNvPr>
          <p:cNvSpPr>
            <a:spLocks noChangeArrowheads="1"/>
          </p:cNvSpPr>
          <p:nvPr/>
        </p:nvSpPr>
        <p:spPr bwMode="gray">
          <a:xfrm>
            <a:off x="250825" y="3136900"/>
            <a:ext cx="8535988" cy="1008063"/>
          </a:xfrm>
          <a:prstGeom prst="roundRect">
            <a:avLst>
              <a:gd name="adj" fmla="val 50000"/>
            </a:avLst>
          </a:prstGeom>
          <a:gradFill rotWithShape="1">
            <a:gsLst>
              <a:gs pos="0">
                <a:srgbClr val="F8F8F8"/>
              </a:gs>
              <a:gs pos="100000">
                <a:srgbClr val="BEBEBE"/>
              </a:gs>
            </a:gsLst>
            <a:lin ang="5400000" scaled="1"/>
          </a:gradFill>
          <a:ln w="19050">
            <a:solidFill>
              <a:srgbClr val="C0C0C0"/>
            </a:solidFill>
            <a:round/>
            <a:headEnd/>
            <a:tailEnd/>
          </a:ln>
          <a:effectLst>
            <a:outerShdw dist="53882" dir="2700000" algn="ctr" rotWithShape="0">
              <a:srgbClr val="292929">
                <a:alpha val="50000"/>
              </a:srgbClr>
            </a:outerShdw>
          </a:effectLst>
        </p:spPr>
        <p:txBody>
          <a:bodyPr wrap="none" anchor="ct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spcBef>
                <a:spcPct val="0"/>
              </a:spcBef>
              <a:buClrTx/>
              <a:buSzTx/>
              <a:buFontTx/>
              <a:buNone/>
            </a:pPr>
            <a:endParaRPr lang="zh-CN" altLang="en-US" sz="1800">
              <a:latin typeface="Arial" panose="020B0604020202020204" pitchFamily="34" charset="0"/>
            </a:endParaRPr>
          </a:p>
        </p:txBody>
      </p:sp>
      <p:sp>
        <p:nvSpPr>
          <p:cNvPr id="94217" name="Text Box 9">
            <a:extLst>
              <a:ext uri="{FF2B5EF4-FFF2-40B4-BE49-F238E27FC236}">
                <a16:creationId xmlns:a16="http://schemas.microsoft.com/office/drawing/2014/main" id="{85A7C7DF-B978-45F6-A76F-18C17FFB5B8C}"/>
              </a:ext>
            </a:extLst>
          </p:cNvPr>
          <p:cNvSpPr txBox="1">
            <a:spLocks noChangeArrowheads="1"/>
          </p:cNvSpPr>
          <p:nvPr/>
        </p:nvSpPr>
        <p:spPr bwMode="auto">
          <a:xfrm>
            <a:off x="763588" y="1400175"/>
            <a:ext cx="7643812" cy="1200150"/>
          </a:xfrm>
          <a:prstGeom prst="rect">
            <a:avLst/>
          </a:prstGeom>
          <a:noFill/>
          <a:ln w="9525">
            <a:noFill/>
            <a:miter lim="800000"/>
            <a:headEnd/>
            <a:tailEnd/>
          </a:ln>
        </p:spPr>
        <p:txBody>
          <a:bodyPr>
            <a:spAutoFit/>
          </a:bodyPr>
          <a:lstStyle/>
          <a:p>
            <a:pPr>
              <a:spcBef>
                <a:spcPct val="50000"/>
              </a:spcBef>
              <a:defRPr/>
            </a:pPr>
            <a:r>
              <a:rPr lang="zh-CN" altLang="en-US" sz="2400" b="1" dirty="0">
                <a:solidFill>
                  <a:schemeClr val="bg1">
                    <a:lumMod val="85000"/>
                  </a:schemeClr>
                </a:solidFill>
                <a:latin typeface="Arial" charset="0"/>
                <a:ea typeface="黑体" pitchFamily="49" charset="-122"/>
              </a:rPr>
              <a:t>应从预算管理方式、收入类别、收入级次等方面充分反映和分析本地区收入完成总体情况，特别要注重收入增减变化的影响因素、收入特点及变动趋势等。</a:t>
            </a:r>
          </a:p>
        </p:txBody>
      </p:sp>
      <p:sp>
        <p:nvSpPr>
          <p:cNvPr id="94218" name="Text Box 10">
            <a:extLst>
              <a:ext uri="{FF2B5EF4-FFF2-40B4-BE49-F238E27FC236}">
                <a16:creationId xmlns:a16="http://schemas.microsoft.com/office/drawing/2014/main" id="{73973530-F1EA-4FD6-AA55-BC6A226465B8}"/>
              </a:ext>
            </a:extLst>
          </p:cNvPr>
          <p:cNvSpPr txBox="1">
            <a:spLocks noChangeArrowheads="1"/>
          </p:cNvSpPr>
          <p:nvPr/>
        </p:nvSpPr>
        <p:spPr bwMode="auto">
          <a:xfrm>
            <a:off x="2682875" y="3209925"/>
            <a:ext cx="5746750" cy="1016000"/>
          </a:xfrm>
          <a:prstGeom prst="rect">
            <a:avLst/>
          </a:prstGeom>
          <a:noFill/>
          <a:ln w="9525">
            <a:noFill/>
            <a:miter lim="800000"/>
            <a:headEnd/>
            <a:tailEnd/>
          </a:ln>
          <a:effectLst/>
        </p:spPr>
        <p:txBody>
          <a:bodyPr>
            <a:spAutoFit/>
          </a:bodyPr>
          <a:lstStyle/>
          <a:p>
            <a:pPr>
              <a:spcBef>
                <a:spcPct val="50000"/>
              </a:spcBef>
              <a:defRPr/>
            </a:pPr>
            <a:r>
              <a:rPr lang="zh-CN" altLang="en-US" sz="2000" b="1" dirty="0">
                <a:solidFill>
                  <a:schemeClr val="accent6">
                    <a:lumMod val="75000"/>
                  </a:schemeClr>
                </a:solidFill>
                <a:latin typeface="Arial" charset="0"/>
                <a:ea typeface="黑体" pitchFamily="49" charset="-122"/>
              </a:rPr>
              <a:t>一是从预算管理方式、收入类别、地区、级次等分析收入完成情况；二是从经济形势变化、收入征缴、政策变动等深入挖掘影响收入增减的因素。</a:t>
            </a:r>
          </a:p>
        </p:txBody>
      </p:sp>
      <p:sp>
        <p:nvSpPr>
          <p:cNvPr id="94219" name="Text Box 11">
            <a:extLst>
              <a:ext uri="{FF2B5EF4-FFF2-40B4-BE49-F238E27FC236}">
                <a16:creationId xmlns:a16="http://schemas.microsoft.com/office/drawing/2014/main" id="{5501A106-91F8-4EAB-9FC5-AC1BB01EEEB7}"/>
              </a:ext>
            </a:extLst>
          </p:cNvPr>
          <p:cNvSpPr txBox="1">
            <a:spLocks noChangeArrowheads="1"/>
          </p:cNvSpPr>
          <p:nvPr/>
        </p:nvSpPr>
        <p:spPr bwMode="auto">
          <a:xfrm>
            <a:off x="685800" y="3252788"/>
            <a:ext cx="1682750" cy="830262"/>
          </a:xfrm>
          <a:prstGeom prst="rect">
            <a:avLst/>
          </a:prstGeom>
          <a:noFill/>
          <a:ln w="9525">
            <a:noFill/>
            <a:miter lim="800000"/>
            <a:headEnd/>
            <a:tailEnd/>
          </a:ln>
          <a:effectLst/>
        </p:spPr>
        <p:txBody>
          <a:bodyPr>
            <a:spAutoFit/>
          </a:bodyPr>
          <a:lstStyle/>
          <a:p>
            <a:pPr>
              <a:spcBef>
                <a:spcPct val="50000"/>
              </a:spcBef>
              <a:defRPr/>
            </a:pPr>
            <a:r>
              <a:rPr lang="zh-CN" altLang="en-US" sz="2400" b="1" dirty="0">
                <a:solidFill>
                  <a:srgbClr val="000000"/>
                </a:solidFill>
                <a:effectLst>
                  <a:outerShdw blurRad="38100" dist="38100" dir="2700000" algn="tl">
                    <a:srgbClr val="C0C0C0"/>
                  </a:outerShdw>
                </a:effectLst>
                <a:latin typeface="Arial" charset="0"/>
                <a:ea typeface="黑体" pitchFamily="49" charset="-122"/>
              </a:rPr>
              <a:t>全面分析收缴情况</a:t>
            </a:r>
          </a:p>
        </p:txBody>
      </p:sp>
      <p:sp>
        <p:nvSpPr>
          <p:cNvPr id="94223" name="AutoShape 15">
            <a:extLst>
              <a:ext uri="{FF2B5EF4-FFF2-40B4-BE49-F238E27FC236}">
                <a16:creationId xmlns:a16="http://schemas.microsoft.com/office/drawing/2014/main" id="{7AF62713-7851-4759-97D4-064B35222E2F}"/>
              </a:ext>
            </a:extLst>
          </p:cNvPr>
          <p:cNvSpPr>
            <a:spLocks noChangeArrowheads="1"/>
          </p:cNvSpPr>
          <p:nvPr/>
        </p:nvSpPr>
        <p:spPr bwMode="gray">
          <a:xfrm>
            <a:off x="179388" y="4494213"/>
            <a:ext cx="8642350" cy="1006475"/>
          </a:xfrm>
          <a:prstGeom prst="roundRect">
            <a:avLst>
              <a:gd name="adj" fmla="val 50000"/>
            </a:avLst>
          </a:prstGeom>
          <a:gradFill rotWithShape="1">
            <a:gsLst>
              <a:gs pos="0">
                <a:srgbClr val="F8F8F8"/>
              </a:gs>
              <a:gs pos="100000">
                <a:srgbClr val="BEBEBE"/>
              </a:gs>
            </a:gsLst>
            <a:lin ang="5400000" scaled="1"/>
          </a:gradFill>
          <a:ln w="19050">
            <a:solidFill>
              <a:srgbClr val="C0C0C0"/>
            </a:solidFill>
            <a:round/>
            <a:headEnd/>
            <a:tailEnd/>
          </a:ln>
          <a:effectLst>
            <a:outerShdw dist="53882" dir="2700000" algn="ctr" rotWithShape="0">
              <a:srgbClr val="292929">
                <a:alpha val="50000"/>
              </a:srgbClr>
            </a:outerShdw>
          </a:effectLst>
        </p:spPr>
        <p:txBody>
          <a:bodyPr wrap="none" anchor="ct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spcBef>
                <a:spcPct val="0"/>
              </a:spcBef>
              <a:buClrTx/>
              <a:buSzTx/>
              <a:buFontTx/>
              <a:buNone/>
            </a:pPr>
            <a:endParaRPr lang="zh-CN" altLang="en-US" sz="1800">
              <a:latin typeface="Arial" panose="020B0604020202020204" pitchFamily="34" charset="0"/>
            </a:endParaRPr>
          </a:p>
        </p:txBody>
      </p:sp>
      <p:sp>
        <p:nvSpPr>
          <p:cNvPr id="94224" name="Text Box 16">
            <a:extLst>
              <a:ext uri="{FF2B5EF4-FFF2-40B4-BE49-F238E27FC236}">
                <a16:creationId xmlns:a16="http://schemas.microsoft.com/office/drawing/2014/main" id="{253E61BA-60E1-44E4-BED6-7D29598D5A7B}"/>
              </a:ext>
            </a:extLst>
          </p:cNvPr>
          <p:cNvSpPr txBox="1">
            <a:spLocks noChangeArrowheads="1"/>
          </p:cNvSpPr>
          <p:nvPr/>
        </p:nvSpPr>
        <p:spPr bwMode="auto">
          <a:xfrm>
            <a:off x="2700338" y="4716463"/>
            <a:ext cx="5761037" cy="708025"/>
          </a:xfrm>
          <a:prstGeom prst="rect">
            <a:avLst/>
          </a:prstGeom>
          <a:noFill/>
          <a:ln w="9525">
            <a:noFill/>
            <a:miter lim="800000"/>
            <a:headEnd/>
            <a:tailEnd/>
          </a:ln>
          <a:effectLst/>
        </p:spPr>
        <p:txBody>
          <a:bodyPr>
            <a:spAutoFit/>
          </a:bodyPr>
          <a:lstStyle/>
          <a:p>
            <a:pPr>
              <a:spcBef>
                <a:spcPct val="50000"/>
              </a:spcBef>
              <a:defRPr/>
            </a:pPr>
            <a:r>
              <a:rPr lang="zh-CN" altLang="en-US" sz="2000" b="1" dirty="0">
                <a:solidFill>
                  <a:schemeClr val="accent6">
                    <a:lumMod val="75000"/>
                  </a:schemeClr>
                </a:solidFill>
                <a:latin typeface="Arial" charset="0"/>
                <a:ea typeface="黑体" pitchFamily="49" charset="-122"/>
              </a:rPr>
              <a:t>采用定量分析和定性分析相结合的方法，科学预测非税收入收缴情况走势。</a:t>
            </a:r>
          </a:p>
        </p:txBody>
      </p:sp>
      <p:sp>
        <p:nvSpPr>
          <p:cNvPr id="94225" name="Text Box 17">
            <a:extLst>
              <a:ext uri="{FF2B5EF4-FFF2-40B4-BE49-F238E27FC236}">
                <a16:creationId xmlns:a16="http://schemas.microsoft.com/office/drawing/2014/main" id="{69C540B1-5581-460A-A21B-CBA32A17E6E4}"/>
              </a:ext>
            </a:extLst>
          </p:cNvPr>
          <p:cNvSpPr txBox="1">
            <a:spLocks noChangeArrowheads="1"/>
          </p:cNvSpPr>
          <p:nvPr/>
        </p:nvSpPr>
        <p:spPr bwMode="auto">
          <a:xfrm>
            <a:off x="611188" y="4621213"/>
            <a:ext cx="1423987" cy="831850"/>
          </a:xfrm>
          <a:prstGeom prst="rect">
            <a:avLst/>
          </a:prstGeom>
          <a:noFill/>
          <a:ln w="9525">
            <a:noFill/>
            <a:miter lim="800000"/>
            <a:headEnd/>
            <a:tailEnd/>
          </a:ln>
          <a:effectLst/>
        </p:spPr>
        <p:txBody>
          <a:bodyPr>
            <a:spAutoFit/>
          </a:bodyPr>
          <a:lstStyle/>
          <a:p>
            <a:pPr>
              <a:spcBef>
                <a:spcPct val="50000"/>
              </a:spcBef>
              <a:defRPr/>
            </a:pPr>
            <a:r>
              <a:rPr lang="zh-CN" altLang="en-US" sz="2400" b="1" dirty="0">
                <a:solidFill>
                  <a:srgbClr val="000000"/>
                </a:solidFill>
                <a:effectLst>
                  <a:outerShdw blurRad="38100" dist="38100" dir="2700000" algn="tl">
                    <a:srgbClr val="C0C0C0"/>
                  </a:outerShdw>
                </a:effectLst>
                <a:latin typeface="Arial" charset="0"/>
                <a:ea typeface="黑体" pitchFamily="49" charset="-122"/>
              </a:rPr>
              <a:t>科学预测收入情况</a:t>
            </a:r>
          </a:p>
        </p:txBody>
      </p:sp>
      <p:sp>
        <p:nvSpPr>
          <p:cNvPr id="55311" name="矩形 15">
            <a:extLst>
              <a:ext uri="{FF2B5EF4-FFF2-40B4-BE49-F238E27FC236}">
                <a16:creationId xmlns:a16="http://schemas.microsoft.com/office/drawing/2014/main" id="{9EC3A75E-C8FE-4B0F-A788-DC49113BB7C7}"/>
              </a:ext>
            </a:extLst>
          </p:cNvPr>
          <p:cNvSpPr>
            <a:spLocks noChangeArrowheads="1"/>
          </p:cNvSpPr>
          <p:nvPr/>
        </p:nvSpPr>
        <p:spPr bwMode="auto">
          <a:xfrm>
            <a:off x="785813" y="0"/>
            <a:ext cx="54292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spcBef>
                <a:spcPct val="0"/>
              </a:spcBef>
              <a:buClrTx/>
              <a:buSzTx/>
              <a:buFontTx/>
              <a:buNone/>
            </a:pPr>
            <a:r>
              <a:rPr lang="zh-CN" altLang="en-US" sz="2800" b="1">
                <a:solidFill>
                  <a:srgbClr val="003399"/>
                </a:solidFill>
                <a:latin typeface="Arial" panose="020B0604020202020204" pitchFamily="34" charset="0"/>
              </a:rPr>
              <a:t>第五节 统计报表编制及分析工作</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heckerboard(across)">
                                      <p:cBhvr>
                                        <p:cTn id="7" dur="1000"/>
                                        <p:tgtEl>
                                          <p:spTgt spid="17"/>
                                        </p:tgtEl>
                                      </p:cBhvr>
                                    </p:animEffect>
                                  </p:childTnLst>
                                </p:cTn>
                              </p:par>
                            </p:childTnLst>
                          </p:cTn>
                        </p:par>
                        <p:par>
                          <p:cTn id="8" fill="hold" nodeType="afterGroup">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94210"/>
                                        </p:tgtEl>
                                        <p:attrNameLst>
                                          <p:attrName>style.visibility</p:attrName>
                                        </p:attrNameLst>
                                      </p:cBhvr>
                                      <p:to>
                                        <p:strVal val="visible"/>
                                      </p:to>
                                    </p:set>
                                    <p:animEffect transition="in" filter="wipe(down)">
                                      <p:cBhvr>
                                        <p:cTn id="11" dur="500"/>
                                        <p:tgtEl>
                                          <p:spTgt spid="94210"/>
                                        </p:tgtEl>
                                      </p:cBhvr>
                                    </p:animEffect>
                                  </p:childTnLst>
                                </p:cTn>
                              </p:par>
                            </p:childTnLst>
                          </p:cTn>
                        </p:par>
                        <p:par>
                          <p:cTn id="12" fill="hold" nodeType="afterGroup">
                            <p:stCondLst>
                              <p:cond delay="1500"/>
                            </p:stCondLst>
                            <p:childTnLst>
                              <p:par>
                                <p:cTn id="13" presetID="27" presetClass="entr" presetSubtype="0" fill="hold" nodeType="afterEffect">
                                  <p:stCondLst>
                                    <p:cond delay="0"/>
                                  </p:stCondLst>
                                  <p:iterate type="lt">
                                    <p:tmPct val="50000"/>
                                  </p:iterate>
                                  <p:childTnLst>
                                    <p:set>
                                      <p:cBhvr>
                                        <p:cTn id="14" dur="1" fill="hold">
                                          <p:stCondLst>
                                            <p:cond delay="0"/>
                                          </p:stCondLst>
                                        </p:cTn>
                                        <p:tgtEl>
                                          <p:spTgt spid="94217">
                                            <p:txEl>
                                              <p:pRg st="0" end="0"/>
                                            </p:txEl>
                                          </p:spTgt>
                                        </p:tgtEl>
                                        <p:attrNameLst>
                                          <p:attrName>style.visibility</p:attrName>
                                        </p:attrNameLst>
                                      </p:cBhvr>
                                      <p:to>
                                        <p:strVal val="visible"/>
                                      </p:to>
                                    </p:set>
                                    <p:anim calcmode="discrete" valueType="clr">
                                      <p:cBhvr override="childStyle">
                                        <p:cTn id="15" dur="80"/>
                                        <p:tgtEl>
                                          <p:spTgt spid="9421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94217">
                                            <p:txEl>
                                              <p:pRg st="0" end="0"/>
                                            </p:txEl>
                                          </p:spTgt>
                                        </p:tgtEl>
                                        <p:attrNameLst>
                                          <p:attrName>fillcolor</p:attrName>
                                        </p:attrNameLst>
                                      </p:cBhvr>
                                      <p:tavLst>
                                        <p:tav tm="0">
                                          <p:val>
                                            <p:clrVal>
                                              <a:schemeClr val="accent2"/>
                                            </p:clrVal>
                                          </p:val>
                                        </p:tav>
                                        <p:tav tm="50000">
                                          <p:val>
                                            <p:clrVal>
                                              <a:schemeClr val="hlink"/>
                                            </p:clrVal>
                                          </p:val>
                                        </p:tav>
                                      </p:tavLst>
                                    </p:anim>
                                    <p:set>
                                      <p:cBhvr>
                                        <p:cTn id="17" dur="80"/>
                                        <p:tgtEl>
                                          <p:spTgt spid="94217">
                                            <p:txEl>
                                              <p:pRg st="0" end="0"/>
                                            </p:txEl>
                                          </p:spTgt>
                                        </p:tgtEl>
                                        <p:attrNameLst>
                                          <p:attrName>fill.type</p:attrName>
                                        </p:attrNameLst>
                                      </p:cBhvr>
                                      <p:to>
                                        <p:strVal val="solid"/>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94213"/>
                                        </p:tgtEl>
                                        <p:attrNameLst>
                                          <p:attrName>style.visibility</p:attrName>
                                        </p:attrNameLst>
                                      </p:cBhvr>
                                      <p:to>
                                        <p:strVal val="visible"/>
                                      </p:to>
                                    </p:set>
                                    <p:animEffect transition="in" filter="dissolve">
                                      <p:cBhvr>
                                        <p:cTn id="22" dur="2000"/>
                                        <p:tgtEl>
                                          <p:spTgt spid="94213"/>
                                        </p:tgtEl>
                                      </p:cBhvr>
                                    </p:animEffect>
                                  </p:childTnLst>
                                </p:cTn>
                              </p:par>
                            </p:childTnLst>
                          </p:cTn>
                        </p:par>
                        <p:par>
                          <p:cTn id="23" fill="hold" nodeType="afterGroup">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94219"/>
                                        </p:tgtEl>
                                        <p:attrNameLst>
                                          <p:attrName>style.visibility</p:attrName>
                                        </p:attrNameLst>
                                      </p:cBhvr>
                                      <p:to>
                                        <p:strVal val="visible"/>
                                      </p:to>
                                    </p:set>
                                    <p:animEffect transition="in" filter="wipe(left)">
                                      <p:cBhvr>
                                        <p:cTn id="26" dur="500"/>
                                        <p:tgtEl>
                                          <p:spTgt spid="94219"/>
                                        </p:tgtEl>
                                      </p:cBhvr>
                                    </p:animEffect>
                                  </p:childTnLst>
                                </p:cTn>
                              </p:par>
                            </p:childTnLst>
                          </p:cTn>
                        </p:par>
                        <p:par>
                          <p:cTn id="27" fill="hold" nodeType="afterGroup">
                            <p:stCondLst>
                              <p:cond delay="2500"/>
                            </p:stCondLst>
                            <p:childTnLst>
                              <p:par>
                                <p:cTn id="28" presetID="31" presetClass="entr" presetSubtype="0" fill="hold" nodeType="afterEffect">
                                  <p:stCondLst>
                                    <p:cond delay="0"/>
                                  </p:stCondLst>
                                  <p:iterate type="lt">
                                    <p:tmPct val="5000"/>
                                  </p:iterate>
                                  <p:childTnLst>
                                    <p:set>
                                      <p:cBhvr>
                                        <p:cTn id="29" dur="1" fill="hold">
                                          <p:stCondLst>
                                            <p:cond delay="0"/>
                                          </p:stCondLst>
                                        </p:cTn>
                                        <p:tgtEl>
                                          <p:spTgt spid="94218">
                                            <p:txEl>
                                              <p:pRg st="0" end="0"/>
                                            </p:txEl>
                                          </p:spTgt>
                                        </p:tgtEl>
                                        <p:attrNameLst>
                                          <p:attrName>style.visibility</p:attrName>
                                        </p:attrNameLst>
                                      </p:cBhvr>
                                      <p:to>
                                        <p:strVal val="visible"/>
                                      </p:to>
                                    </p:set>
                                    <p:anim calcmode="lin" valueType="num">
                                      <p:cBhvr>
                                        <p:cTn id="30" dur="500" fill="hold"/>
                                        <p:tgtEl>
                                          <p:spTgt spid="94218">
                                            <p:txEl>
                                              <p:pRg st="0" end="0"/>
                                            </p:txEl>
                                          </p:spTgt>
                                        </p:tgtEl>
                                        <p:attrNameLst>
                                          <p:attrName>ppt_w</p:attrName>
                                        </p:attrNameLst>
                                      </p:cBhvr>
                                      <p:tavLst>
                                        <p:tav tm="0">
                                          <p:val>
                                            <p:fltVal val="0"/>
                                          </p:val>
                                        </p:tav>
                                        <p:tav tm="100000">
                                          <p:val>
                                            <p:strVal val="#ppt_w"/>
                                          </p:val>
                                        </p:tav>
                                      </p:tavLst>
                                    </p:anim>
                                    <p:anim calcmode="lin" valueType="num">
                                      <p:cBhvr>
                                        <p:cTn id="31" dur="500" fill="hold"/>
                                        <p:tgtEl>
                                          <p:spTgt spid="94218">
                                            <p:txEl>
                                              <p:pRg st="0" end="0"/>
                                            </p:txEl>
                                          </p:spTgt>
                                        </p:tgtEl>
                                        <p:attrNameLst>
                                          <p:attrName>ppt_h</p:attrName>
                                        </p:attrNameLst>
                                      </p:cBhvr>
                                      <p:tavLst>
                                        <p:tav tm="0">
                                          <p:val>
                                            <p:fltVal val="0"/>
                                          </p:val>
                                        </p:tav>
                                        <p:tav tm="100000">
                                          <p:val>
                                            <p:strVal val="#ppt_h"/>
                                          </p:val>
                                        </p:tav>
                                      </p:tavLst>
                                    </p:anim>
                                    <p:anim calcmode="lin" valueType="num">
                                      <p:cBhvr>
                                        <p:cTn id="32" dur="500" fill="hold"/>
                                        <p:tgtEl>
                                          <p:spTgt spid="94218">
                                            <p:txEl>
                                              <p:pRg st="0" end="0"/>
                                            </p:txEl>
                                          </p:spTgt>
                                        </p:tgtEl>
                                        <p:attrNameLst>
                                          <p:attrName>style.rotation</p:attrName>
                                        </p:attrNameLst>
                                      </p:cBhvr>
                                      <p:tavLst>
                                        <p:tav tm="0">
                                          <p:val>
                                            <p:fltVal val="90"/>
                                          </p:val>
                                        </p:tav>
                                        <p:tav tm="100000">
                                          <p:val>
                                            <p:fltVal val="0"/>
                                          </p:val>
                                        </p:tav>
                                      </p:tavLst>
                                    </p:anim>
                                    <p:animEffect transition="in" filter="fade">
                                      <p:cBhvr>
                                        <p:cTn id="33" dur="500"/>
                                        <p:tgtEl>
                                          <p:spTgt spid="94218">
                                            <p:txEl>
                                              <p:pRg st="0" end="0"/>
                                            </p:txEl>
                                          </p:spTgt>
                                        </p:tgtEl>
                                      </p:cBhvr>
                                    </p:animEffect>
                                  </p:childTnLst>
                                </p:cTn>
                              </p:par>
                            </p:childTnLst>
                          </p:cTn>
                        </p:par>
                        <p:par>
                          <p:cTn id="34" fill="hold" nodeType="afterGroup">
                            <p:stCondLst>
                              <p:cond delay="4575"/>
                            </p:stCondLst>
                            <p:childTnLst>
                              <p:par>
                                <p:cTn id="35" presetID="9" presetClass="entr" presetSubtype="0" fill="hold" grpId="0" nodeType="afterEffect">
                                  <p:stCondLst>
                                    <p:cond delay="0"/>
                                  </p:stCondLst>
                                  <p:childTnLst>
                                    <p:set>
                                      <p:cBhvr>
                                        <p:cTn id="36" dur="1" fill="hold">
                                          <p:stCondLst>
                                            <p:cond delay="0"/>
                                          </p:stCondLst>
                                        </p:cTn>
                                        <p:tgtEl>
                                          <p:spTgt spid="94223"/>
                                        </p:tgtEl>
                                        <p:attrNameLst>
                                          <p:attrName>style.visibility</p:attrName>
                                        </p:attrNameLst>
                                      </p:cBhvr>
                                      <p:to>
                                        <p:strVal val="visible"/>
                                      </p:to>
                                    </p:set>
                                    <p:animEffect transition="in" filter="dissolve">
                                      <p:cBhvr>
                                        <p:cTn id="37" dur="2000"/>
                                        <p:tgtEl>
                                          <p:spTgt spid="94223"/>
                                        </p:tgtEl>
                                      </p:cBhvr>
                                    </p:animEffect>
                                  </p:childTnLst>
                                </p:cTn>
                              </p:par>
                            </p:childTnLst>
                          </p:cTn>
                        </p:par>
                        <p:par>
                          <p:cTn id="38" fill="hold" nodeType="afterGroup">
                            <p:stCondLst>
                              <p:cond delay="6575"/>
                            </p:stCondLst>
                            <p:childTnLst>
                              <p:par>
                                <p:cTn id="39" presetID="22" presetClass="entr" presetSubtype="8" fill="hold" grpId="0" nodeType="afterEffect">
                                  <p:stCondLst>
                                    <p:cond delay="0"/>
                                  </p:stCondLst>
                                  <p:childTnLst>
                                    <p:set>
                                      <p:cBhvr>
                                        <p:cTn id="40" dur="1" fill="hold">
                                          <p:stCondLst>
                                            <p:cond delay="0"/>
                                          </p:stCondLst>
                                        </p:cTn>
                                        <p:tgtEl>
                                          <p:spTgt spid="94225"/>
                                        </p:tgtEl>
                                        <p:attrNameLst>
                                          <p:attrName>style.visibility</p:attrName>
                                        </p:attrNameLst>
                                      </p:cBhvr>
                                      <p:to>
                                        <p:strVal val="visible"/>
                                      </p:to>
                                    </p:set>
                                    <p:animEffect transition="in" filter="wipe(left)">
                                      <p:cBhvr>
                                        <p:cTn id="41" dur="2000"/>
                                        <p:tgtEl>
                                          <p:spTgt spid="94225"/>
                                        </p:tgtEl>
                                      </p:cBhvr>
                                    </p:animEffect>
                                  </p:childTnLst>
                                </p:cTn>
                              </p:par>
                            </p:childTnLst>
                          </p:cTn>
                        </p:par>
                        <p:par>
                          <p:cTn id="42" fill="hold" nodeType="afterGroup">
                            <p:stCondLst>
                              <p:cond delay="8575"/>
                            </p:stCondLst>
                            <p:childTnLst>
                              <p:par>
                                <p:cTn id="43" presetID="31" presetClass="entr" presetSubtype="0" fill="hold" nodeType="afterEffect">
                                  <p:stCondLst>
                                    <p:cond delay="0"/>
                                  </p:stCondLst>
                                  <p:iterate type="lt">
                                    <p:tmPct val="5000"/>
                                  </p:iterate>
                                  <p:childTnLst>
                                    <p:set>
                                      <p:cBhvr>
                                        <p:cTn id="44" dur="1" fill="hold">
                                          <p:stCondLst>
                                            <p:cond delay="0"/>
                                          </p:stCondLst>
                                        </p:cTn>
                                        <p:tgtEl>
                                          <p:spTgt spid="94224">
                                            <p:txEl>
                                              <p:pRg st="0" end="0"/>
                                            </p:txEl>
                                          </p:spTgt>
                                        </p:tgtEl>
                                        <p:attrNameLst>
                                          <p:attrName>style.visibility</p:attrName>
                                        </p:attrNameLst>
                                      </p:cBhvr>
                                      <p:to>
                                        <p:strVal val="visible"/>
                                      </p:to>
                                    </p:set>
                                    <p:anim calcmode="lin" valueType="num">
                                      <p:cBhvr>
                                        <p:cTn id="45" dur="500" fill="hold"/>
                                        <p:tgtEl>
                                          <p:spTgt spid="94224">
                                            <p:txEl>
                                              <p:pRg st="0" end="0"/>
                                            </p:txEl>
                                          </p:spTgt>
                                        </p:tgtEl>
                                        <p:attrNameLst>
                                          <p:attrName>ppt_w</p:attrName>
                                        </p:attrNameLst>
                                      </p:cBhvr>
                                      <p:tavLst>
                                        <p:tav tm="0">
                                          <p:val>
                                            <p:fltVal val="0"/>
                                          </p:val>
                                        </p:tav>
                                        <p:tav tm="100000">
                                          <p:val>
                                            <p:strVal val="#ppt_w"/>
                                          </p:val>
                                        </p:tav>
                                      </p:tavLst>
                                    </p:anim>
                                    <p:anim calcmode="lin" valueType="num">
                                      <p:cBhvr>
                                        <p:cTn id="46" dur="500" fill="hold"/>
                                        <p:tgtEl>
                                          <p:spTgt spid="94224">
                                            <p:txEl>
                                              <p:pRg st="0" end="0"/>
                                            </p:txEl>
                                          </p:spTgt>
                                        </p:tgtEl>
                                        <p:attrNameLst>
                                          <p:attrName>ppt_h</p:attrName>
                                        </p:attrNameLst>
                                      </p:cBhvr>
                                      <p:tavLst>
                                        <p:tav tm="0">
                                          <p:val>
                                            <p:fltVal val="0"/>
                                          </p:val>
                                        </p:tav>
                                        <p:tav tm="100000">
                                          <p:val>
                                            <p:strVal val="#ppt_h"/>
                                          </p:val>
                                        </p:tav>
                                      </p:tavLst>
                                    </p:anim>
                                    <p:anim calcmode="lin" valueType="num">
                                      <p:cBhvr>
                                        <p:cTn id="47" dur="500" fill="hold"/>
                                        <p:tgtEl>
                                          <p:spTgt spid="94224">
                                            <p:txEl>
                                              <p:pRg st="0" end="0"/>
                                            </p:txEl>
                                          </p:spTgt>
                                        </p:tgtEl>
                                        <p:attrNameLst>
                                          <p:attrName>style.rotation</p:attrName>
                                        </p:attrNameLst>
                                      </p:cBhvr>
                                      <p:tavLst>
                                        <p:tav tm="0">
                                          <p:val>
                                            <p:fltVal val="90"/>
                                          </p:val>
                                        </p:tav>
                                        <p:tav tm="100000">
                                          <p:val>
                                            <p:fltVal val="0"/>
                                          </p:val>
                                        </p:tav>
                                      </p:tavLst>
                                    </p:anim>
                                    <p:animEffect transition="in" filter="fade">
                                      <p:cBhvr>
                                        <p:cTn id="48" dur="500"/>
                                        <p:tgtEl>
                                          <p:spTgt spid="942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0" grpId="0"/>
      <p:bldP spid="94213" grpId="0" animBg="1"/>
      <p:bldP spid="94219" grpId="0"/>
      <p:bldP spid="94223" grpId="0" animBg="1"/>
      <p:bldP spid="9422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0D417DBD-F162-47D4-827E-D15A3DFA3864}"/>
              </a:ext>
            </a:extLst>
          </p:cNvPr>
          <p:cNvSpPr>
            <a:spLocks noGrp="1"/>
          </p:cNvSpPr>
          <p:nvPr>
            <p:ph idx="1"/>
          </p:nvPr>
        </p:nvSpPr>
        <p:spPr>
          <a:xfrm>
            <a:off x="899490" y="476672"/>
            <a:ext cx="7417030" cy="5714999"/>
          </a:xfrm>
          <a:extLst/>
        </p:spPr>
        <p:txBody>
          <a:bodyPr rtlCol="0" anchor="ctr" anchorCtr="1">
            <a:normAutofit/>
            <a:scene3d>
              <a:camera prst="isometricLeftDown"/>
              <a:lightRig rig="sunrise" dir="t"/>
            </a:scene3d>
            <a:sp3d extrusionH="57150" prstMaterial="legacyWireframe">
              <a:bevelT h="25400" prst="softRound"/>
              <a:bevelB w="82550" h="38100" prst="coolSlant"/>
            </a:sp3d>
          </a:bodyPr>
          <a:lstStyle/>
          <a:p>
            <a:pPr eaLnBrk="1" fontAlgn="auto" hangingPunct="1">
              <a:spcAft>
                <a:spcPts val="0"/>
              </a:spcAft>
              <a:buFont typeface="Wingdings 2"/>
              <a:buChar char="ß"/>
              <a:defRPr/>
            </a:pPr>
            <a:r>
              <a:rPr lang="en-US" altLang="zh-CN" sz="9600" dirty="0">
                <a:ln w="6350" cap="rnd">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ysDash"/>
                  <a:miter lim="800000"/>
                </a:ln>
                <a:effectLst>
                  <a:glow rad="228600">
                    <a:schemeClr val="accent2">
                      <a:satMod val="175000"/>
                      <a:alpha val="40000"/>
                    </a:schemeClr>
                  </a:glow>
                  <a:outerShdw blurRad="266700" dist="419100" dir="7500000" sx="102000" sy="102000" algn="ctr" rotWithShape="0">
                    <a:prstClr val="black">
                      <a:alpha val="40000"/>
                    </a:prstClr>
                  </a:outerShdw>
                  <a:reflection blurRad="6350" stA="55000" endA="50" endPos="85000" dist="29997" dir="5400000" sy="-100000" algn="bl" rotWithShape="0"/>
                </a:effectLst>
              </a:rPr>
              <a:t>THANKS!</a:t>
            </a:r>
            <a:endParaRPr lang="zh-CN" altLang="en-US" sz="9600" dirty="0">
              <a:ln w="6350" cap="rnd">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ysDash"/>
                <a:miter lim="800000"/>
              </a:ln>
              <a:effectLst>
                <a:glow rad="228600">
                  <a:schemeClr val="accent2">
                    <a:satMod val="175000"/>
                    <a:alpha val="40000"/>
                  </a:schemeClr>
                </a:glow>
                <a:outerShdw blurRad="266700" dist="419100" dir="7500000" sx="102000" sy="102000" algn="ctr" rotWithShape="0">
                  <a:prstClr val="black">
                    <a:alpha val="40000"/>
                  </a:prstClr>
                </a:outerShdw>
                <a:reflection blurRad="6350" stA="55000" endA="50" endPos="85000" dist="29997" dir="5400000" sy="-100000" algn="bl" rotWithShape="0"/>
              </a:effectLs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897BB93E-4D3E-4FDC-8DB5-85B0CC1BF381}"/>
              </a:ext>
            </a:extLst>
          </p:cNvPr>
          <p:cNvSpPr>
            <a:spLocks noGrp="1" noChangeArrowheads="1"/>
          </p:cNvSpPr>
          <p:nvPr>
            <p:ph type="title"/>
          </p:nvPr>
        </p:nvSpPr>
        <p:spPr>
          <a:xfrm>
            <a:off x="457200" y="274638"/>
            <a:ext cx="8229600" cy="922337"/>
          </a:xfrm>
        </p:spPr>
        <p:txBody>
          <a:bodyPr/>
          <a:lstStyle/>
          <a:p>
            <a:pPr eaLnBrk="1" hangingPunct="1"/>
            <a:r>
              <a:rPr lang="zh-CN" altLang="en-US"/>
              <a:t>非税收入管理的意义</a:t>
            </a:r>
          </a:p>
        </p:txBody>
      </p:sp>
      <p:sp>
        <p:nvSpPr>
          <p:cNvPr id="9222" name="Rectangle 3">
            <a:extLst>
              <a:ext uri="{FF2B5EF4-FFF2-40B4-BE49-F238E27FC236}">
                <a16:creationId xmlns:a16="http://schemas.microsoft.com/office/drawing/2014/main" id="{C8C614D3-209D-42DA-85F7-C02427A46A71}"/>
              </a:ext>
            </a:extLst>
          </p:cNvPr>
          <p:cNvSpPr>
            <a:spLocks noGrp="1" noChangeArrowheads="1"/>
          </p:cNvSpPr>
          <p:nvPr>
            <p:ph idx="1"/>
          </p:nvPr>
        </p:nvSpPr>
        <p:spPr>
          <a:xfrm>
            <a:off x="539750" y="1412875"/>
            <a:ext cx="8147050" cy="4873625"/>
          </a:xfrm>
        </p:spPr>
        <p:txBody>
          <a:bodyPr rtlCol="0">
            <a:normAutofit/>
          </a:bodyPr>
          <a:lstStyle/>
          <a:p>
            <a:pPr eaLnBrk="1" fontAlgn="auto" hangingPunct="1">
              <a:lnSpc>
                <a:spcPts val="3000"/>
              </a:lnSpc>
              <a:spcAft>
                <a:spcPts val="0"/>
              </a:spcAft>
              <a:buFont typeface="Wingdings" pitchFamily="2" charset="2"/>
              <a:buNone/>
              <a:defRPr/>
            </a:pPr>
            <a:r>
              <a:rPr lang="zh-CN" altLang="en-US" sz="2800" dirty="0"/>
              <a:t>  保证资金及时足额入库</a:t>
            </a:r>
            <a:r>
              <a:rPr lang="zh-CN" altLang="en-US" sz="2400" dirty="0"/>
              <a:t> </a:t>
            </a:r>
            <a:endParaRPr lang="zh-CN" altLang="en-US" sz="1800" dirty="0"/>
          </a:p>
          <a:p>
            <a:pPr marL="0" indent="0" eaLnBrk="1" fontAlgn="auto" hangingPunct="1">
              <a:lnSpc>
                <a:spcPts val="3000"/>
              </a:lnSpc>
              <a:spcAft>
                <a:spcPts val="0"/>
              </a:spcAft>
              <a:buFont typeface="Wingdings 2"/>
              <a:buNone/>
              <a:defRPr/>
            </a:pPr>
            <a:r>
              <a:rPr lang="zh-CN" altLang="en-US" sz="2400" dirty="0">
                <a:latin typeface="宋体" charset="-122"/>
              </a:rPr>
              <a:t>      </a:t>
            </a:r>
            <a:r>
              <a:rPr lang="zh-CN" altLang="en-US" sz="2400" dirty="0">
                <a:latin typeface="华文楷体" pitchFamily="2" charset="-122"/>
                <a:ea typeface="华文楷体" pitchFamily="2" charset="-122"/>
              </a:rPr>
              <a:t>资金均能在</a:t>
            </a:r>
            <a:r>
              <a:rPr lang="en-US" altLang="zh-CN" sz="2400" dirty="0">
                <a:latin typeface="华文楷体" pitchFamily="2" charset="-122"/>
                <a:ea typeface="华文楷体" pitchFamily="2" charset="-122"/>
              </a:rPr>
              <a:t>1</a:t>
            </a:r>
            <a:r>
              <a:rPr lang="zh-CN" altLang="en-US" sz="2400" dirty="0">
                <a:latin typeface="华文楷体" pitchFamily="2" charset="-122"/>
                <a:ea typeface="华文楷体" pitchFamily="2" charset="-122"/>
              </a:rPr>
              <a:t>个工作日内到达财政专户（直接缴库还</a:t>
            </a:r>
            <a:endParaRPr lang="en-US" altLang="zh-CN" sz="2400" dirty="0">
              <a:latin typeface="华文楷体" pitchFamily="2" charset="-122"/>
              <a:ea typeface="华文楷体" pitchFamily="2" charset="-122"/>
            </a:endParaRPr>
          </a:p>
          <a:p>
            <a:pPr marL="0" indent="0" eaLnBrk="1" fontAlgn="auto" hangingPunct="1">
              <a:lnSpc>
                <a:spcPts val="3000"/>
              </a:lnSpc>
              <a:spcAft>
                <a:spcPts val="0"/>
              </a:spcAft>
              <a:buFont typeface="Wingdings 2"/>
              <a:buNone/>
              <a:defRPr/>
            </a:pPr>
            <a:r>
              <a:rPr lang="en-US" altLang="zh-CN" sz="2400" dirty="0">
                <a:latin typeface="华文楷体" pitchFamily="2" charset="-122"/>
                <a:ea typeface="华文楷体" pitchFamily="2" charset="-122"/>
              </a:rPr>
              <a:t>    </a:t>
            </a:r>
            <a:r>
              <a:rPr lang="zh-CN" altLang="en-US" sz="2400" dirty="0">
                <a:latin typeface="华文楷体" pitchFamily="2" charset="-122"/>
                <a:ea typeface="华文楷体" pitchFamily="2" charset="-122"/>
              </a:rPr>
              <a:t>是集中汇 缴），显著提高了资金入库速度和入库频率，</a:t>
            </a:r>
            <a:endParaRPr lang="en-US" altLang="zh-CN" sz="2400" dirty="0">
              <a:latin typeface="华文楷体" pitchFamily="2" charset="-122"/>
              <a:ea typeface="华文楷体" pitchFamily="2" charset="-122"/>
            </a:endParaRPr>
          </a:p>
          <a:p>
            <a:pPr marL="0" indent="0" eaLnBrk="1" fontAlgn="auto" hangingPunct="1">
              <a:lnSpc>
                <a:spcPts val="3000"/>
              </a:lnSpc>
              <a:spcAft>
                <a:spcPts val="0"/>
              </a:spcAft>
              <a:buFont typeface="Wingdings 2"/>
              <a:buNone/>
              <a:defRPr/>
            </a:pPr>
            <a:r>
              <a:rPr lang="en-US" altLang="zh-CN" sz="2400" dirty="0">
                <a:latin typeface="华文楷体" pitchFamily="2" charset="-122"/>
                <a:ea typeface="华文楷体" pitchFamily="2" charset="-122"/>
              </a:rPr>
              <a:t>    </a:t>
            </a:r>
            <a:r>
              <a:rPr lang="zh-CN" altLang="en-US" sz="2400" dirty="0">
                <a:latin typeface="华文楷体" pitchFamily="2" charset="-122"/>
                <a:ea typeface="华文楷体" pitchFamily="2" charset="-122"/>
              </a:rPr>
              <a:t>大大提高了财政的资金调度能力。</a:t>
            </a:r>
          </a:p>
          <a:p>
            <a:pPr eaLnBrk="1" fontAlgn="auto" hangingPunct="1">
              <a:lnSpc>
                <a:spcPts val="3000"/>
              </a:lnSpc>
              <a:spcAft>
                <a:spcPts val="0"/>
              </a:spcAft>
              <a:buFont typeface="Wingdings" pitchFamily="2" charset="2"/>
              <a:buNone/>
              <a:defRPr/>
            </a:pPr>
            <a:r>
              <a:rPr lang="zh-CN" altLang="en-US" sz="2800" dirty="0"/>
              <a:t>  提高财政监水平</a:t>
            </a:r>
            <a:r>
              <a:rPr lang="zh-CN" altLang="en-US" sz="2400" dirty="0"/>
              <a:t> </a:t>
            </a:r>
            <a:endParaRPr lang="zh-CN" altLang="en-US" sz="1800" dirty="0"/>
          </a:p>
          <a:p>
            <a:pPr eaLnBrk="1" fontAlgn="auto" hangingPunct="1">
              <a:lnSpc>
                <a:spcPts val="3000"/>
              </a:lnSpc>
              <a:spcAft>
                <a:spcPts val="0"/>
              </a:spcAft>
              <a:buFont typeface="Wingdings" pitchFamily="2" charset="2"/>
              <a:buNone/>
              <a:defRPr/>
            </a:pPr>
            <a:r>
              <a:rPr lang="zh-CN" altLang="en-US" sz="2400" dirty="0">
                <a:latin typeface="华文楷体" pitchFamily="2" charset="-122"/>
                <a:ea typeface="华文楷体" pitchFamily="2" charset="-122"/>
              </a:rPr>
              <a:t>            事前事中控制。一是财政部门通过信息系统对单位的执收项目和标准进行控制；二是通过信息系统，财政部门采集每一张</a:t>
            </a:r>
            <a:r>
              <a:rPr lang="en-US" altLang="zh-CN" sz="2400" dirty="0">
                <a:latin typeface="华文楷体" pitchFamily="2" charset="-122"/>
                <a:ea typeface="华文楷体" pitchFamily="2" charset="-122"/>
              </a:rPr>
              <a:t>《</a:t>
            </a:r>
            <a:r>
              <a:rPr lang="zh-CN" altLang="en-US" sz="2400" dirty="0">
                <a:latin typeface="华文楷体" pitchFamily="2" charset="-122"/>
                <a:ea typeface="华文楷体" pitchFamily="2" charset="-122"/>
              </a:rPr>
              <a:t>非税收入一般缴款书</a:t>
            </a:r>
            <a:r>
              <a:rPr lang="en-US" altLang="zh-CN" sz="2400" dirty="0">
                <a:latin typeface="华文楷体" pitchFamily="2" charset="-122"/>
                <a:ea typeface="华文楷体" pitchFamily="2" charset="-122"/>
              </a:rPr>
              <a:t>》</a:t>
            </a:r>
            <a:r>
              <a:rPr lang="zh-CN" altLang="en-US" sz="2400" dirty="0">
                <a:latin typeface="华文楷体" pitchFamily="2" charset="-122"/>
                <a:ea typeface="华文楷体" pitchFamily="2" charset="-122"/>
              </a:rPr>
              <a:t>的原始缴款信息，迅速进行核查与纠正；三是通过信息系统，财政部门全面、及时掌握了政府非税收入的来源、结构、规模及变动等情况，提高了政府非税收入预算执行分析水平。</a:t>
            </a:r>
          </a:p>
        </p:txBody>
      </p:sp>
      <p:sp>
        <p:nvSpPr>
          <p:cNvPr id="4" name="日期占位符 3">
            <a:extLst>
              <a:ext uri="{FF2B5EF4-FFF2-40B4-BE49-F238E27FC236}">
                <a16:creationId xmlns:a16="http://schemas.microsoft.com/office/drawing/2014/main" id="{58E68684-21F1-4F19-B2FA-FC061B0C3811}"/>
              </a:ext>
            </a:extLst>
          </p:cNvPr>
          <p:cNvSpPr>
            <a:spLocks noGrp="1"/>
          </p:cNvSpPr>
          <p:nvPr>
            <p:ph type="dt" sz="quarter" idx="10"/>
          </p:nvPr>
        </p:nvSpPr>
        <p:spPr/>
        <p:txBody>
          <a:bodyPr/>
          <a:lstStyle/>
          <a:p>
            <a:pPr>
              <a:defRPr/>
            </a:pPr>
            <a:fld id="{367ABCBB-097B-4E4E-97B0-FF7BF438D02A}" type="datetime3">
              <a:rPr lang="zh-CN" altLang="en-US"/>
              <a:pPr>
                <a:defRPr/>
              </a:pPr>
              <a:t>2018年12月13日星期四</a:t>
            </a:fld>
            <a:endParaRPr lang="en-US" altLang="zh-CN"/>
          </a:p>
        </p:txBody>
      </p:sp>
      <p:sp>
        <p:nvSpPr>
          <p:cNvPr id="6" name="灯片编号占位符 5">
            <a:extLst>
              <a:ext uri="{FF2B5EF4-FFF2-40B4-BE49-F238E27FC236}">
                <a16:creationId xmlns:a16="http://schemas.microsoft.com/office/drawing/2014/main" id="{3C380854-AEDF-41C7-8FC8-6538F2279D53}"/>
              </a:ext>
            </a:extLst>
          </p:cNvPr>
          <p:cNvSpPr>
            <a:spLocks noGrp="1"/>
          </p:cNvSpPr>
          <p:nvPr>
            <p:ph type="sldNum" sz="quarter" idx="11"/>
          </p:nvPr>
        </p:nvSpPr>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C0FC8145-872E-403F-9F59-621BCD8BABD2}" type="slidenum">
              <a:rPr lang="zh-CN" altLang="en-US">
                <a:solidFill>
                  <a:srgbClr val="636363"/>
                </a:solidFill>
              </a:rPr>
              <a:pPr eaLnBrk="1" hangingPunct="1"/>
              <a:t>5</a:t>
            </a:fld>
            <a:endParaRPr lang="en-US" altLang="zh-CN">
              <a:solidFill>
                <a:srgbClr val="636363"/>
              </a:solidFill>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61">
            <a:extLst>
              <a:ext uri="{FF2B5EF4-FFF2-40B4-BE49-F238E27FC236}">
                <a16:creationId xmlns:a16="http://schemas.microsoft.com/office/drawing/2014/main" id="{35E43115-3705-402C-8B1B-B704E583B8D8}"/>
              </a:ext>
            </a:extLst>
          </p:cNvPr>
          <p:cNvSpPr>
            <a:spLocks noChangeArrowheads="1"/>
          </p:cNvSpPr>
          <p:nvPr/>
        </p:nvSpPr>
        <p:spPr bwMode="auto">
          <a:xfrm>
            <a:off x="73025" y="60325"/>
            <a:ext cx="50752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spcBef>
                <a:spcPct val="0"/>
              </a:spcBef>
              <a:buClrTx/>
              <a:buSzTx/>
              <a:buFontTx/>
              <a:buNone/>
            </a:pPr>
            <a:r>
              <a:rPr lang="zh-CN" altLang="en-US" b="1">
                <a:solidFill>
                  <a:srgbClr val="000000"/>
                </a:solidFill>
                <a:latin typeface="Arial" panose="020B0604020202020204" pitchFamily="34" charset="0"/>
                <a:ea typeface="微软雅黑" panose="020B0503020204020204" pitchFamily="34" charset="-122"/>
                <a:sym typeface="微软雅黑" panose="020B0503020204020204" pitchFamily="34" charset="-122"/>
              </a:rPr>
              <a:t>第二节 非税收入收缴模式</a:t>
            </a:r>
          </a:p>
        </p:txBody>
      </p:sp>
      <p:sp>
        <p:nvSpPr>
          <p:cNvPr id="11269" name="Freeform 15">
            <a:extLst>
              <a:ext uri="{FF2B5EF4-FFF2-40B4-BE49-F238E27FC236}">
                <a16:creationId xmlns:a16="http://schemas.microsoft.com/office/drawing/2014/main" id="{9CDF97B7-47D4-4593-B2EF-A59F68C345D2}"/>
              </a:ext>
            </a:extLst>
          </p:cNvPr>
          <p:cNvSpPr>
            <a:spLocks noChangeArrowheads="1"/>
          </p:cNvSpPr>
          <p:nvPr/>
        </p:nvSpPr>
        <p:spPr bwMode="auto">
          <a:xfrm>
            <a:off x="949325" y="2089150"/>
            <a:ext cx="646113" cy="1006475"/>
          </a:xfrm>
          <a:custGeom>
            <a:avLst/>
            <a:gdLst>
              <a:gd name="T0" fmla="*/ 2147483647 w 61"/>
              <a:gd name="T1" fmla="*/ 2147483647 h 87"/>
              <a:gd name="T2" fmla="*/ 2147483647 w 61"/>
              <a:gd name="T3" fmla="*/ 2147483647 h 87"/>
              <a:gd name="T4" fmla="*/ 2147483647 w 61"/>
              <a:gd name="T5" fmla="*/ 0 h 87"/>
              <a:gd name="T6" fmla="*/ 1234097014 w 61"/>
              <a:gd name="T7" fmla="*/ 2147483647 h 87"/>
              <a:gd name="T8" fmla="*/ 2147483647 w 61"/>
              <a:gd name="T9" fmla="*/ 2147483647 h 87"/>
              <a:gd name="T10" fmla="*/ 0 w 61"/>
              <a:gd name="T11" fmla="*/ 2147483647 h 87"/>
              <a:gd name="T12" fmla="*/ 0 w 61"/>
              <a:gd name="T13" fmla="*/ 2147483647 h 87"/>
              <a:gd name="T14" fmla="*/ 2147483647 w 61"/>
              <a:gd name="T15" fmla="*/ 2147483647 h 87"/>
              <a:gd name="T16" fmla="*/ 2147483647 w 61"/>
              <a:gd name="T17" fmla="*/ 2147483647 h 87"/>
              <a:gd name="T18" fmla="*/ 2147483647 w 61"/>
              <a:gd name="T19" fmla="*/ 2147483647 h 87"/>
              <a:gd name="T20" fmla="*/ 2147483647 w 61"/>
              <a:gd name="T21" fmla="*/ 2147483647 h 8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1" h="87">
                <a:moveTo>
                  <a:pt x="41" y="33"/>
                </a:moveTo>
                <a:cubicBezTo>
                  <a:pt x="46" y="30"/>
                  <a:pt x="49" y="24"/>
                  <a:pt x="49" y="18"/>
                </a:cubicBezTo>
                <a:cubicBezTo>
                  <a:pt x="49" y="8"/>
                  <a:pt x="41" y="0"/>
                  <a:pt x="30" y="0"/>
                </a:cubicBezTo>
                <a:cubicBezTo>
                  <a:pt x="20" y="0"/>
                  <a:pt x="11" y="8"/>
                  <a:pt x="11" y="18"/>
                </a:cubicBezTo>
                <a:cubicBezTo>
                  <a:pt x="11" y="24"/>
                  <a:pt x="15" y="30"/>
                  <a:pt x="20" y="33"/>
                </a:cubicBezTo>
                <a:cubicBezTo>
                  <a:pt x="8" y="38"/>
                  <a:pt x="0" y="50"/>
                  <a:pt x="0" y="66"/>
                </a:cubicBezTo>
                <a:cubicBezTo>
                  <a:pt x="0" y="68"/>
                  <a:pt x="0" y="70"/>
                  <a:pt x="0" y="72"/>
                </a:cubicBezTo>
                <a:cubicBezTo>
                  <a:pt x="8" y="82"/>
                  <a:pt x="18" y="87"/>
                  <a:pt x="30" y="87"/>
                </a:cubicBezTo>
                <a:cubicBezTo>
                  <a:pt x="42" y="87"/>
                  <a:pt x="53" y="82"/>
                  <a:pt x="60" y="72"/>
                </a:cubicBezTo>
                <a:cubicBezTo>
                  <a:pt x="61" y="70"/>
                  <a:pt x="61" y="68"/>
                  <a:pt x="61" y="66"/>
                </a:cubicBezTo>
                <a:cubicBezTo>
                  <a:pt x="61" y="50"/>
                  <a:pt x="53" y="38"/>
                  <a:pt x="41" y="33"/>
                </a:cubicBez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nvGrpSpPr>
          <p:cNvPr id="11270" name="组合 11269">
            <a:extLst>
              <a:ext uri="{FF2B5EF4-FFF2-40B4-BE49-F238E27FC236}">
                <a16:creationId xmlns:a16="http://schemas.microsoft.com/office/drawing/2014/main" id="{D63EE716-25F0-4822-9CA0-4C749D6E48D6}"/>
              </a:ext>
            </a:extLst>
          </p:cNvPr>
          <p:cNvGrpSpPr>
            <a:grpSpLocks/>
          </p:cNvGrpSpPr>
          <p:nvPr/>
        </p:nvGrpSpPr>
        <p:grpSpPr bwMode="auto">
          <a:xfrm>
            <a:off x="5732463" y="1692275"/>
            <a:ext cx="1798637" cy="1836738"/>
            <a:chOff x="0" y="0"/>
            <a:chExt cx="2834" cy="2895"/>
          </a:xfrm>
        </p:grpSpPr>
        <p:sp>
          <p:nvSpPr>
            <p:cNvPr id="20525" name="Oval 95">
              <a:extLst>
                <a:ext uri="{FF2B5EF4-FFF2-40B4-BE49-F238E27FC236}">
                  <a16:creationId xmlns:a16="http://schemas.microsoft.com/office/drawing/2014/main" id="{3CBC869F-51E3-4CFC-BDD4-28C8F56B952E}"/>
                </a:ext>
              </a:extLst>
            </p:cNvPr>
            <p:cNvSpPr>
              <a:spLocks noChangeArrowheads="1"/>
            </p:cNvSpPr>
            <p:nvPr/>
          </p:nvSpPr>
          <p:spPr bwMode="auto">
            <a:xfrm>
              <a:off x="0" y="0"/>
              <a:ext cx="2834" cy="2895"/>
            </a:xfrm>
            <a:prstGeom prst="ellipse">
              <a:avLst/>
            </a:prstGeom>
            <a:solidFill>
              <a:srgbClr val="AEA40A"/>
            </a:solidFill>
            <a:ln>
              <a:noFill/>
            </a:ln>
            <a:extLst>
              <a:ext uri="{91240B29-F687-4F45-9708-019B960494DF}">
                <a14:hiddenLine xmlns:a14="http://schemas.microsoft.com/office/drawing/2010/main" w="9525">
                  <a:solidFill>
                    <a:srgbClr val="000000"/>
                  </a:solidFill>
                  <a:round/>
                  <a:headEnd/>
                  <a:tailEnd/>
                </a14:hiddenLine>
              </a:ext>
            </a:extLst>
          </p:spPr>
          <p:txBody>
            <a:bodyPr lIns="90170" tIns="46990" rIns="90170" bIns="46990"/>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spcBef>
                  <a:spcPct val="0"/>
                </a:spcBef>
                <a:buClrTx/>
                <a:buSzTx/>
                <a:buFontTx/>
                <a:buNone/>
              </a:pPr>
              <a:endParaRPr lang="zh-CN" altLang="zh-CN" sz="1800">
                <a:solidFill>
                  <a:srgbClr val="000000"/>
                </a:solidFill>
                <a:latin typeface="Arial" panose="020B0604020202020204" pitchFamily="34" charset="0"/>
                <a:ea typeface="宋体" panose="02010600030101010101" pitchFamily="2" charset="-122"/>
                <a:sym typeface="宋体" panose="02010600030101010101" pitchFamily="2" charset="-122"/>
              </a:endParaRPr>
            </a:p>
          </p:txBody>
        </p:sp>
        <p:sp>
          <p:nvSpPr>
            <p:cNvPr id="20526" name="Freeform 165">
              <a:extLst>
                <a:ext uri="{FF2B5EF4-FFF2-40B4-BE49-F238E27FC236}">
                  <a16:creationId xmlns:a16="http://schemas.microsoft.com/office/drawing/2014/main" id="{4FBEEA70-5846-4387-94EB-8AC5BCD272E2}"/>
                </a:ext>
              </a:extLst>
            </p:cNvPr>
            <p:cNvSpPr>
              <a:spLocks noEditPoints="1" noChangeArrowheads="1"/>
            </p:cNvSpPr>
            <p:nvPr/>
          </p:nvSpPr>
          <p:spPr bwMode="auto">
            <a:xfrm>
              <a:off x="906" y="89"/>
              <a:ext cx="1155" cy="1078"/>
            </a:xfrm>
            <a:custGeom>
              <a:avLst/>
              <a:gdLst>
                <a:gd name="T0" fmla="*/ 4558 w 278"/>
                <a:gd name="T1" fmla="*/ 3894 h 258"/>
                <a:gd name="T2" fmla="*/ 4279 w 278"/>
                <a:gd name="T3" fmla="*/ 3894 h 258"/>
                <a:gd name="T4" fmla="*/ 4279 w 278"/>
                <a:gd name="T5" fmla="*/ 2323 h 258"/>
                <a:gd name="T6" fmla="*/ 4558 w 278"/>
                <a:gd name="T7" fmla="*/ 2323 h 258"/>
                <a:gd name="T8" fmla="*/ 4558 w 278"/>
                <a:gd name="T9" fmla="*/ 2010 h 258"/>
                <a:gd name="T10" fmla="*/ 224 w 278"/>
                <a:gd name="T11" fmla="*/ 2010 h 258"/>
                <a:gd name="T12" fmla="*/ 224 w 278"/>
                <a:gd name="T13" fmla="*/ 2323 h 258"/>
                <a:gd name="T14" fmla="*/ 499 w 278"/>
                <a:gd name="T15" fmla="*/ 2323 h 258"/>
                <a:gd name="T16" fmla="*/ 499 w 278"/>
                <a:gd name="T17" fmla="*/ 3894 h 258"/>
                <a:gd name="T18" fmla="*/ 224 w 278"/>
                <a:gd name="T19" fmla="*/ 3894 h 258"/>
                <a:gd name="T20" fmla="*/ 224 w 278"/>
                <a:gd name="T21" fmla="*/ 4174 h 258"/>
                <a:gd name="T22" fmla="*/ 0 w 278"/>
                <a:gd name="T23" fmla="*/ 4174 h 258"/>
                <a:gd name="T24" fmla="*/ 0 w 278"/>
                <a:gd name="T25" fmla="*/ 4504 h 258"/>
                <a:gd name="T26" fmla="*/ 4799 w 278"/>
                <a:gd name="T27" fmla="*/ 4504 h 258"/>
                <a:gd name="T28" fmla="*/ 4799 w 278"/>
                <a:gd name="T29" fmla="*/ 4174 h 258"/>
                <a:gd name="T30" fmla="*/ 4558 w 278"/>
                <a:gd name="T31" fmla="*/ 4174 h 258"/>
                <a:gd name="T32" fmla="*/ 4558 w 278"/>
                <a:gd name="T33" fmla="*/ 3894 h 258"/>
                <a:gd name="T34" fmla="*/ 1570 w 278"/>
                <a:gd name="T35" fmla="*/ 3894 h 258"/>
                <a:gd name="T36" fmla="*/ 1051 w 278"/>
                <a:gd name="T37" fmla="*/ 3894 h 258"/>
                <a:gd name="T38" fmla="*/ 1051 w 278"/>
                <a:gd name="T39" fmla="*/ 2323 h 258"/>
                <a:gd name="T40" fmla="*/ 1570 w 278"/>
                <a:gd name="T41" fmla="*/ 2323 h 258"/>
                <a:gd name="T42" fmla="*/ 1570 w 278"/>
                <a:gd name="T43" fmla="*/ 3894 h 258"/>
                <a:gd name="T44" fmla="*/ 2676 w 278"/>
                <a:gd name="T45" fmla="*/ 3894 h 258"/>
                <a:gd name="T46" fmla="*/ 2123 w 278"/>
                <a:gd name="T47" fmla="*/ 3894 h 258"/>
                <a:gd name="T48" fmla="*/ 2123 w 278"/>
                <a:gd name="T49" fmla="*/ 2323 h 258"/>
                <a:gd name="T50" fmla="*/ 2676 w 278"/>
                <a:gd name="T51" fmla="*/ 2323 h 258"/>
                <a:gd name="T52" fmla="*/ 2676 w 278"/>
                <a:gd name="T53" fmla="*/ 3894 h 258"/>
                <a:gd name="T54" fmla="*/ 3748 w 278"/>
                <a:gd name="T55" fmla="*/ 3894 h 258"/>
                <a:gd name="T56" fmla="*/ 3228 w 278"/>
                <a:gd name="T57" fmla="*/ 3894 h 258"/>
                <a:gd name="T58" fmla="*/ 3228 w 278"/>
                <a:gd name="T59" fmla="*/ 2323 h 258"/>
                <a:gd name="T60" fmla="*/ 3748 w 278"/>
                <a:gd name="T61" fmla="*/ 2323 h 258"/>
                <a:gd name="T62" fmla="*/ 3748 w 278"/>
                <a:gd name="T63" fmla="*/ 3894 h 258"/>
                <a:gd name="T64" fmla="*/ 2401 w 278"/>
                <a:gd name="T65" fmla="*/ 0 h 258"/>
                <a:gd name="T66" fmla="*/ 0 w 278"/>
                <a:gd name="T67" fmla="*/ 1625 h 258"/>
                <a:gd name="T68" fmla="*/ 0 w 278"/>
                <a:gd name="T69" fmla="*/ 1763 h 258"/>
                <a:gd name="T70" fmla="*/ 4799 w 278"/>
                <a:gd name="T71" fmla="*/ 1763 h 258"/>
                <a:gd name="T72" fmla="*/ 4799 w 278"/>
                <a:gd name="T73" fmla="*/ 1625 h 258"/>
                <a:gd name="T74" fmla="*/ 2401 w 278"/>
                <a:gd name="T75" fmla="*/ 0 h 258"/>
                <a:gd name="T76" fmla="*/ 3228 w 278"/>
                <a:gd name="T77" fmla="*/ 1241 h 258"/>
                <a:gd name="T78" fmla="*/ 1537 w 278"/>
                <a:gd name="T79" fmla="*/ 1241 h 258"/>
                <a:gd name="T80" fmla="*/ 1537 w 278"/>
                <a:gd name="T81" fmla="*/ 1203 h 258"/>
                <a:gd name="T82" fmla="*/ 2401 w 278"/>
                <a:gd name="T83" fmla="*/ 610 h 258"/>
                <a:gd name="T84" fmla="*/ 3228 w 278"/>
                <a:gd name="T85" fmla="*/ 1203 h 258"/>
                <a:gd name="T86" fmla="*/ 3228 w 278"/>
                <a:gd name="T87" fmla="*/ 1241 h 25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78" h="258">
                  <a:moveTo>
                    <a:pt x="264" y="223"/>
                  </a:moveTo>
                  <a:lnTo>
                    <a:pt x="248" y="223"/>
                  </a:lnTo>
                  <a:lnTo>
                    <a:pt x="248" y="133"/>
                  </a:lnTo>
                  <a:lnTo>
                    <a:pt x="264" y="133"/>
                  </a:lnTo>
                  <a:lnTo>
                    <a:pt x="264" y="115"/>
                  </a:lnTo>
                  <a:lnTo>
                    <a:pt x="13" y="115"/>
                  </a:lnTo>
                  <a:lnTo>
                    <a:pt x="13" y="133"/>
                  </a:lnTo>
                  <a:lnTo>
                    <a:pt x="29" y="133"/>
                  </a:lnTo>
                  <a:lnTo>
                    <a:pt x="29" y="223"/>
                  </a:lnTo>
                  <a:lnTo>
                    <a:pt x="13" y="223"/>
                  </a:lnTo>
                  <a:lnTo>
                    <a:pt x="13" y="239"/>
                  </a:lnTo>
                  <a:lnTo>
                    <a:pt x="0" y="239"/>
                  </a:lnTo>
                  <a:lnTo>
                    <a:pt x="0" y="258"/>
                  </a:lnTo>
                  <a:lnTo>
                    <a:pt x="278" y="258"/>
                  </a:lnTo>
                  <a:lnTo>
                    <a:pt x="278" y="239"/>
                  </a:lnTo>
                  <a:lnTo>
                    <a:pt x="264" y="239"/>
                  </a:lnTo>
                  <a:lnTo>
                    <a:pt x="264" y="223"/>
                  </a:lnTo>
                  <a:close/>
                  <a:moveTo>
                    <a:pt x="91" y="223"/>
                  </a:moveTo>
                  <a:lnTo>
                    <a:pt x="61" y="223"/>
                  </a:lnTo>
                  <a:lnTo>
                    <a:pt x="61" y="133"/>
                  </a:lnTo>
                  <a:lnTo>
                    <a:pt x="91" y="133"/>
                  </a:lnTo>
                  <a:lnTo>
                    <a:pt x="91" y="223"/>
                  </a:lnTo>
                  <a:close/>
                  <a:moveTo>
                    <a:pt x="155" y="223"/>
                  </a:moveTo>
                  <a:lnTo>
                    <a:pt x="123" y="223"/>
                  </a:lnTo>
                  <a:lnTo>
                    <a:pt x="123" y="133"/>
                  </a:lnTo>
                  <a:lnTo>
                    <a:pt x="155" y="133"/>
                  </a:lnTo>
                  <a:lnTo>
                    <a:pt x="155" y="223"/>
                  </a:lnTo>
                  <a:close/>
                  <a:moveTo>
                    <a:pt x="217" y="223"/>
                  </a:moveTo>
                  <a:lnTo>
                    <a:pt x="187" y="223"/>
                  </a:lnTo>
                  <a:lnTo>
                    <a:pt x="187" y="133"/>
                  </a:lnTo>
                  <a:lnTo>
                    <a:pt x="217" y="133"/>
                  </a:lnTo>
                  <a:lnTo>
                    <a:pt x="217" y="223"/>
                  </a:lnTo>
                  <a:close/>
                  <a:moveTo>
                    <a:pt x="139" y="0"/>
                  </a:moveTo>
                  <a:lnTo>
                    <a:pt x="0" y="93"/>
                  </a:lnTo>
                  <a:lnTo>
                    <a:pt x="0" y="101"/>
                  </a:lnTo>
                  <a:lnTo>
                    <a:pt x="278" y="101"/>
                  </a:lnTo>
                  <a:lnTo>
                    <a:pt x="278" y="93"/>
                  </a:lnTo>
                  <a:lnTo>
                    <a:pt x="139" y="0"/>
                  </a:lnTo>
                  <a:close/>
                  <a:moveTo>
                    <a:pt x="187" y="71"/>
                  </a:moveTo>
                  <a:lnTo>
                    <a:pt x="89" y="71"/>
                  </a:lnTo>
                  <a:lnTo>
                    <a:pt x="89" y="69"/>
                  </a:lnTo>
                  <a:lnTo>
                    <a:pt x="139" y="35"/>
                  </a:lnTo>
                  <a:lnTo>
                    <a:pt x="187" y="69"/>
                  </a:lnTo>
                  <a:lnTo>
                    <a:pt x="187" y="7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27" name="文本框 11272">
              <a:extLst>
                <a:ext uri="{FF2B5EF4-FFF2-40B4-BE49-F238E27FC236}">
                  <a16:creationId xmlns:a16="http://schemas.microsoft.com/office/drawing/2014/main" id="{B5462E15-D122-4E25-A72A-E0C275B03ACE}"/>
                </a:ext>
              </a:extLst>
            </p:cNvPr>
            <p:cNvSpPr txBox="1">
              <a:spLocks noChangeArrowheads="1"/>
            </p:cNvSpPr>
            <p:nvPr/>
          </p:nvSpPr>
          <p:spPr bwMode="auto">
            <a:xfrm>
              <a:off x="263" y="1636"/>
              <a:ext cx="2447" cy="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lgn="ctr" eaLnBrk="1" hangingPunct="1">
                <a:spcBef>
                  <a:spcPct val="0"/>
                </a:spcBef>
                <a:buClrTx/>
                <a:buSzTx/>
                <a:buFontTx/>
                <a:buNone/>
              </a:pPr>
              <a:r>
                <a:rPr lang="zh-CN" altLang="en-US" sz="1400" b="1">
                  <a:solidFill>
                    <a:schemeClr val="bg1"/>
                  </a:solidFill>
                  <a:latin typeface="Arial" panose="020B0604020202020204" pitchFamily="34" charset="0"/>
                  <a:ea typeface="微软雅黑" panose="020B0503020204020204" pitchFamily="34" charset="-122"/>
                </a:rPr>
                <a:t> </a:t>
              </a:r>
              <a:r>
                <a:rPr lang="zh-CN" altLang="en-US" sz="1600" b="1">
                  <a:solidFill>
                    <a:schemeClr val="bg1"/>
                  </a:solidFill>
                  <a:latin typeface="Arial" panose="020B0604020202020204" pitchFamily="34" charset="0"/>
                  <a:ea typeface="微软雅黑" panose="020B0503020204020204" pitchFamily="34" charset="-122"/>
                </a:rPr>
                <a:t>国库单一账户</a:t>
              </a:r>
            </a:p>
          </p:txBody>
        </p:sp>
      </p:grpSp>
      <p:grpSp>
        <p:nvGrpSpPr>
          <p:cNvPr id="11274" name="组合 11273">
            <a:extLst>
              <a:ext uri="{FF2B5EF4-FFF2-40B4-BE49-F238E27FC236}">
                <a16:creationId xmlns:a16="http://schemas.microsoft.com/office/drawing/2014/main" id="{81F42B3C-404D-4E9D-9A55-B76C1CA9AB28}"/>
              </a:ext>
            </a:extLst>
          </p:cNvPr>
          <p:cNvGrpSpPr>
            <a:grpSpLocks/>
          </p:cNvGrpSpPr>
          <p:nvPr/>
        </p:nvGrpSpPr>
        <p:grpSpPr bwMode="auto">
          <a:xfrm>
            <a:off x="3314700" y="2303463"/>
            <a:ext cx="1511300" cy="1512887"/>
            <a:chOff x="0" y="0"/>
            <a:chExt cx="2380" cy="2383"/>
          </a:xfrm>
        </p:grpSpPr>
        <p:sp>
          <p:nvSpPr>
            <p:cNvPr id="20522" name="Oval 70">
              <a:extLst>
                <a:ext uri="{FF2B5EF4-FFF2-40B4-BE49-F238E27FC236}">
                  <a16:creationId xmlns:a16="http://schemas.microsoft.com/office/drawing/2014/main" id="{D66127EC-011D-4B62-BD79-B5A624769744}"/>
                </a:ext>
              </a:extLst>
            </p:cNvPr>
            <p:cNvSpPr>
              <a:spLocks noChangeArrowheads="1"/>
            </p:cNvSpPr>
            <p:nvPr/>
          </p:nvSpPr>
          <p:spPr bwMode="auto">
            <a:xfrm>
              <a:off x="0" y="0"/>
              <a:ext cx="2380" cy="2383"/>
            </a:xfrm>
            <a:prstGeom prst="ellipse">
              <a:avLst/>
            </a:prstGeom>
            <a:solidFill>
              <a:srgbClr val="AEA40A"/>
            </a:solidFill>
            <a:ln>
              <a:noFill/>
            </a:ln>
            <a:extLst>
              <a:ext uri="{91240B29-F687-4F45-9708-019B960494DF}">
                <a14:hiddenLine xmlns:a14="http://schemas.microsoft.com/office/drawing/2010/main" w="9525">
                  <a:solidFill>
                    <a:srgbClr val="000000"/>
                  </a:solidFill>
                  <a:round/>
                  <a:headEnd/>
                  <a:tailEnd/>
                </a14:hiddenLine>
              </a:ext>
            </a:extLst>
          </p:spPr>
          <p:txBody>
            <a:bodyPr lIns="90170" tIns="46990" rIns="90170" bIns="46990"/>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spcBef>
                  <a:spcPct val="0"/>
                </a:spcBef>
                <a:buClrTx/>
                <a:buSzTx/>
                <a:buFontTx/>
                <a:buNone/>
              </a:pPr>
              <a:endParaRPr lang="zh-CN" altLang="zh-CN" sz="1800">
                <a:solidFill>
                  <a:srgbClr val="000000"/>
                </a:solidFill>
                <a:latin typeface="Arial" panose="020B0604020202020204" pitchFamily="34" charset="0"/>
                <a:ea typeface="宋体" panose="02010600030101010101" pitchFamily="2" charset="-122"/>
                <a:sym typeface="宋体" panose="02010600030101010101" pitchFamily="2" charset="-122"/>
              </a:endParaRPr>
            </a:p>
          </p:txBody>
        </p:sp>
        <p:sp>
          <p:nvSpPr>
            <p:cNvPr id="20523" name="Freeform 173">
              <a:extLst>
                <a:ext uri="{FF2B5EF4-FFF2-40B4-BE49-F238E27FC236}">
                  <a16:creationId xmlns:a16="http://schemas.microsoft.com/office/drawing/2014/main" id="{406100FA-B681-4B49-BD99-F014478CB909}"/>
                </a:ext>
              </a:extLst>
            </p:cNvPr>
            <p:cNvSpPr>
              <a:spLocks noEditPoints="1" noChangeArrowheads="1"/>
            </p:cNvSpPr>
            <p:nvPr/>
          </p:nvSpPr>
          <p:spPr bwMode="auto">
            <a:xfrm>
              <a:off x="849" y="201"/>
              <a:ext cx="584" cy="658"/>
            </a:xfrm>
            <a:custGeom>
              <a:avLst/>
              <a:gdLst>
                <a:gd name="T0" fmla="*/ 2155 w 132"/>
                <a:gd name="T1" fmla="*/ 1640 h 132"/>
                <a:gd name="T2" fmla="*/ 1292 w 132"/>
                <a:gd name="T3" fmla="*/ 648 h 132"/>
                <a:gd name="T4" fmla="*/ 0 w 132"/>
                <a:gd name="T5" fmla="*/ 1640 h 132"/>
                <a:gd name="T6" fmla="*/ 2367 w 132"/>
                <a:gd name="T7" fmla="*/ 1889 h 132"/>
                <a:gd name="T8" fmla="*/ 2309 w 132"/>
                <a:gd name="T9" fmla="*/ 2064 h 132"/>
                <a:gd name="T10" fmla="*/ 2270 w 132"/>
                <a:gd name="T11" fmla="*/ 2188 h 132"/>
                <a:gd name="T12" fmla="*/ 2230 w 132"/>
                <a:gd name="T13" fmla="*/ 2363 h 132"/>
                <a:gd name="T14" fmla="*/ 2057 w 132"/>
                <a:gd name="T15" fmla="*/ 2507 h 132"/>
                <a:gd name="T16" fmla="*/ 1995 w 132"/>
                <a:gd name="T17" fmla="*/ 2682 h 132"/>
                <a:gd name="T18" fmla="*/ 1898 w 132"/>
                <a:gd name="T19" fmla="*/ 2806 h 132"/>
                <a:gd name="T20" fmla="*/ 1681 w 132"/>
                <a:gd name="T21" fmla="*/ 2831 h 132"/>
                <a:gd name="T22" fmla="*/ 1566 w 132"/>
                <a:gd name="T23" fmla="*/ 2956 h 132"/>
                <a:gd name="T24" fmla="*/ 1429 w 132"/>
                <a:gd name="T25" fmla="*/ 3031 h 132"/>
                <a:gd name="T26" fmla="*/ 1234 w 132"/>
                <a:gd name="T27" fmla="*/ 2931 h 132"/>
                <a:gd name="T28" fmla="*/ 1097 w 132"/>
                <a:gd name="T29" fmla="*/ 2981 h 132"/>
                <a:gd name="T30" fmla="*/ 938 w 132"/>
                <a:gd name="T31" fmla="*/ 2956 h 132"/>
                <a:gd name="T32" fmla="*/ 801 w 132"/>
                <a:gd name="T33" fmla="*/ 2782 h 132"/>
                <a:gd name="T34" fmla="*/ 646 w 132"/>
                <a:gd name="T35" fmla="*/ 2732 h 132"/>
                <a:gd name="T36" fmla="*/ 526 w 132"/>
                <a:gd name="T37" fmla="*/ 2632 h 132"/>
                <a:gd name="T38" fmla="*/ 451 w 132"/>
                <a:gd name="T39" fmla="*/ 2388 h 132"/>
                <a:gd name="T40" fmla="*/ 332 w 132"/>
                <a:gd name="T41" fmla="*/ 2288 h 132"/>
                <a:gd name="T42" fmla="*/ 257 w 132"/>
                <a:gd name="T43" fmla="*/ 2114 h 132"/>
                <a:gd name="T44" fmla="*/ 292 w 132"/>
                <a:gd name="T45" fmla="*/ 1914 h 132"/>
                <a:gd name="T46" fmla="*/ 195 w 132"/>
                <a:gd name="T47" fmla="*/ 1690 h 132"/>
                <a:gd name="T48" fmla="*/ 257 w 132"/>
                <a:gd name="T49" fmla="*/ 1565 h 132"/>
                <a:gd name="T50" fmla="*/ 234 w 132"/>
                <a:gd name="T51" fmla="*/ 1366 h 132"/>
                <a:gd name="T52" fmla="*/ 274 w 132"/>
                <a:gd name="T53" fmla="*/ 1191 h 132"/>
                <a:gd name="T54" fmla="*/ 332 w 132"/>
                <a:gd name="T55" fmla="*/ 1092 h 132"/>
                <a:gd name="T56" fmla="*/ 354 w 132"/>
                <a:gd name="T57" fmla="*/ 917 h 132"/>
                <a:gd name="T58" fmla="*/ 491 w 132"/>
                <a:gd name="T59" fmla="*/ 822 h 132"/>
                <a:gd name="T60" fmla="*/ 588 w 132"/>
                <a:gd name="T61" fmla="*/ 573 h 132"/>
                <a:gd name="T62" fmla="*/ 703 w 132"/>
                <a:gd name="T63" fmla="*/ 573 h 132"/>
                <a:gd name="T64" fmla="*/ 801 w 132"/>
                <a:gd name="T65" fmla="*/ 424 h 132"/>
                <a:gd name="T66" fmla="*/ 920 w 132"/>
                <a:gd name="T67" fmla="*/ 349 h 132"/>
                <a:gd name="T68" fmla="*/ 1075 w 132"/>
                <a:gd name="T69" fmla="*/ 374 h 132"/>
                <a:gd name="T70" fmla="*/ 1155 w 132"/>
                <a:gd name="T71" fmla="*/ 249 h 132"/>
                <a:gd name="T72" fmla="*/ 1349 w 132"/>
                <a:gd name="T73" fmla="*/ 349 h 132"/>
                <a:gd name="T74" fmla="*/ 1509 w 132"/>
                <a:gd name="T75" fmla="*/ 274 h 132"/>
                <a:gd name="T76" fmla="*/ 1606 w 132"/>
                <a:gd name="T77" fmla="*/ 399 h 132"/>
                <a:gd name="T78" fmla="*/ 1743 w 132"/>
                <a:gd name="T79" fmla="*/ 399 h 132"/>
                <a:gd name="T80" fmla="*/ 1858 w 132"/>
                <a:gd name="T81" fmla="*/ 474 h 132"/>
                <a:gd name="T82" fmla="*/ 1938 w 132"/>
                <a:gd name="T83" fmla="*/ 648 h 132"/>
                <a:gd name="T84" fmla="*/ 2057 w 132"/>
                <a:gd name="T85" fmla="*/ 648 h 132"/>
                <a:gd name="T86" fmla="*/ 2132 w 132"/>
                <a:gd name="T87" fmla="*/ 892 h 132"/>
                <a:gd name="T88" fmla="*/ 2270 w 132"/>
                <a:gd name="T89" fmla="*/ 1017 h 132"/>
                <a:gd name="T90" fmla="*/ 2292 w 132"/>
                <a:gd name="T91" fmla="*/ 1191 h 132"/>
                <a:gd name="T92" fmla="*/ 2327 w 132"/>
                <a:gd name="T93" fmla="*/ 1316 h 132"/>
                <a:gd name="T94" fmla="*/ 2367 w 132"/>
                <a:gd name="T95" fmla="*/ 1490 h 132"/>
                <a:gd name="T96" fmla="*/ 2309 w 132"/>
                <a:gd name="T97" fmla="*/ 1640 h 132"/>
                <a:gd name="T98" fmla="*/ 2389 w 132"/>
                <a:gd name="T99" fmla="*/ 1765 h 132"/>
                <a:gd name="T100" fmla="*/ 1703 w 132"/>
                <a:gd name="T101" fmla="*/ 1017 h 132"/>
                <a:gd name="T102" fmla="*/ 1624 w 132"/>
                <a:gd name="T103" fmla="*/ 1740 h 132"/>
                <a:gd name="T104" fmla="*/ 1411 w 132"/>
                <a:gd name="T105" fmla="*/ 2288 h 132"/>
                <a:gd name="T106" fmla="*/ 960 w 132"/>
                <a:gd name="T107" fmla="*/ 1765 h 132"/>
                <a:gd name="T108" fmla="*/ 863 w 132"/>
                <a:gd name="T109" fmla="*/ 1017 h 132"/>
                <a:gd name="T110" fmla="*/ 1292 w 132"/>
                <a:gd name="T111" fmla="*/ 1416 h 1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32" h="132">
                  <a:moveTo>
                    <a:pt x="66" y="22"/>
                  </a:moveTo>
                  <a:cubicBezTo>
                    <a:pt x="42" y="22"/>
                    <a:pt x="22" y="42"/>
                    <a:pt x="22" y="66"/>
                  </a:cubicBezTo>
                  <a:cubicBezTo>
                    <a:pt x="22" y="90"/>
                    <a:pt x="42" y="110"/>
                    <a:pt x="66" y="110"/>
                  </a:cubicBezTo>
                  <a:cubicBezTo>
                    <a:pt x="90" y="110"/>
                    <a:pt x="110" y="90"/>
                    <a:pt x="110" y="66"/>
                  </a:cubicBezTo>
                  <a:cubicBezTo>
                    <a:pt x="110" y="42"/>
                    <a:pt x="90" y="22"/>
                    <a:pt x="66" y="22"/>
                  </a:cubicBezTo>
                  <a:close/>
                  <a:moveTo>
                    <a:pt x="66" y="106"/>
                  </a:moveTo>
                  <a:cubicBezTo>
                    <a:pt x="44" y="106"/>
                    <a:pt x="26" y="88"/>
                    <a:pt x="26" y="66"/>
                  </a:cubicBezTo>
                  <a:cubicBezTo>
                    <a:pt x="26" y="44"/>
                    <a:pt x="44" y="26"/>
                    <a:pt x="66" y="26"/>
                  </a:cubicBezTo>
                  <a:cubicBezTo>
                    <a:pt x="88" y="26"/>
                    <a:pt x="105" y="44"/>
                    <a:pt x="105" y="66"/>
                  </a:cubicBezTo>
                  <a:cubicBezTo>
                    <a:pt x="105" y="88"/>
                    <a:pt x="88" y="106"/>
                    <a:pt x="66" y="106"/>
                  </a:cubicBezTo>
                  <a:close/>
                  <a:moveTo>
                    <a:pt x="66" y="0"/>
                  </a:moveTo>
                  <a:cubicBezTo>
                    <a:pt x="29" y="0"/>
                    <a:pt x="0" y="30"/>
                    <a:pt x="0" y="66"/>
                  </a:cubicBezTo>
                  <a:cubicBezTo>
                    <a:pt x="0" y="102"/>
                    <a:pt x="29" y="132"/>
                    <a:pt x="66" y="132"/>
                  </a:cubicBezTo>
                  <a:cubicBezTo>
                    <a:pt x="102" y="132"/>
                    <a:pt x="132" y="102"/>
                    <a:pt x="132" y="66"/>
                  </a:cubicBezTo>
                  <a:cubicBezTo>
                    <a:pt x="132" y="30"/>
                    <a:pt x="102" y="0"/>
                    <a:pt x="66" y="0"/>
                  </a:cubicBezTo>
                  <a:close/>
                  <a:moveTo>
                    <a:pt x="121" y="76"/>
                  </a:moveTo>
                  <a:cubicBezTo>
                    <a:pt x="121" y="76"/>
                    <a:pt x="120" y="76"/>
                    <a:pt x="120" y="76"/>
                  </a:cubicBezTo>
                  <a:cubicBezTo>
                    <a:pt x="119" y="76"/>
                    <a:pt x="117" y="76"/>
                    <a:pt x="117" y="78"/>
                  </a:cubicBezTo>
                  <a:cubicBezTo>
                    <a:pt x="117" y="78"/>
                    <a:pt x="117" y="79"/>
                    <a:pt x="116" y="80"/>
                  </a:cubicBezTo>
                  <a:cubicBezTo>
                    <a:pt x="116" y="81"/>
                    <a:pt x="117" y="83"/>
                    <a:pt x="118" y="83"/>
                  </a:cubicBezTo>
                  <a:cubicBezTo>
                    <a:pt x="118" y="83"/>
                    <a:pt x="119" y="83"/>
                    <a:pt x="119" y="83"/>
                  </a:cubicBezTo>
                  <a:cubicBezTo>
                    <a:pt x="119" y="83"/>
                    <a:pt x="119" y="83"/>
                    <a:pt x="119" y="83"/>
                  </a:cubicBezTo>
                  <a:cubicBezTo>
                    <a:pt x="119" y="85"/>
                    <a:pt x="118" y="87"/>
                    <a:pt x="117" y="88"/>
                  </a:cubicBezTo>
                  <a:cubicBezTo>
                    <a:pt x="117" y="88"/>
                    <a:pt x="117" y="88"/>
                    <a:pt x="116" y="88"/>
                  </a:cubicBezTo>
                  <a:cubicBezTo>
                    <a:pt x="115" y="87"/>
                    <a:pt x="114" y="88"/>
                    <a:pt x="113" y="89"/>
                  </a:cubicBezTo>
                  <a:cubicBezTo>
                    <a:pt x="113" y="90"/>
                    <a:pt x="112" y="90"/>
                    <a:pt x="112" y="91"/>
                  </a:cubicBezTo>
                  <a:cubicBezTo>
                    <a:pt x="111" y="92"/>
                    <a:pt x="112" y="94"/>
                    <a:pt x="113" y="94"/>
                  </a:cubicBezTo>
                  <a:cubicBezTo>
                    <a:pt x="113" y="95"/>
                    <a:pt x="114" y="95"/>
                    <a:pt x="114" y="95"/>
                  </a:cubicBezTo>
                  <a:cubicBezTo>
                    <a:pt x="113" y="96"/>
                    <a:pt x="112" y="98"/>
                    <a:pt x="111" y="99"/>
                  </a:cubicBezTo>
                  <a:cubicBezTo>
                    <a:pt x="111" y="99"/>
                    <a:pt x="111" y="99"/>
                    <a:pt x="110" y="98"/>
                  </a:cubicBezTo>
                  <a:cubicBezTo>
                    <a:pt x="109" y="98"/>
                    <a:pt x="108" y="98"/>
                    <a:pt x="107" y="99"/>
                  </a:cubicBezTo>
                  <a:cubicBezTo>
                    <a:pt x="106" y="99"/>
                    <a:pt x="106" y="100"/>
                    <a:pt x="105" y="101"/>
                  </a:cubicBezTo>
                  <a:cubicBezTo>
                    <a:pt x="104" y="102"/>
                    <a:pt x="105" y="103"/>
                    <a:pt x="106" y="104"/>
                  </a:cubicBezTo>
                  <a:cubicBezTo>
                    <a:pt x="106" y="104"/>
                    <a:pt x="106" y="105"/>
                    <a:pt x="106" y="105"/>
                  </a:cubicBezTo>
                  <a:cubicBezTo>
                    <a:pt x="105" y="106"/>
                    <a:pt x="104" y="107"/>
                    <a:pt x="102" y="108"/>
                  </a:cubicBezTo>
                  <a:cubicBezTo>
                    <a:pt x="102" y="108"/>
                    <a:pt x="102" y="108"/>
                    <a:pt x="102" y="108"/>
                  </a:cubicBezTo>
                  <a:cubicBezTo>
                    <a:pt x="101" y="107"/>
                    <a:pt x="100" y="106"/>
                    <a:pt x="98" y="107"/>
                  </a:cubicBezTo>
                  <a:cubicBezTo>
                    <a:pt x="98" y="108"/>
                    <a:pt x="97" y="108"/>
                    <a:pt x="97" y="109"/>
                  </a:cubicBezTo>
                  <a:cubicBezTo>
                    <a:pt x="95" y="109"/>
                    <a:pt x="95" y="111"/>
                    <a:pt x="96" y="112"/>
                  </a:cubicBezTo>
                  <a:cubicBezTo>
                    <a:pt x="96" y="112"/>
                    <a:pt x="97" y="113"/>
                    <a:pt x="97" y="113"/>
                  </a:cubicBezTo>
                  <a:cubicBezTo>
                    <a:pt x="95" y="114"/>
                    <a:pt x="94" y="115"/>
                    <a:pt x="92" y="116"/>
                  </a:cubicBezTo>
                  <a:cubicBezTo>
                    <a:pt x="92" y="115"/>
                    <a:pt x="92" y="115"/>
                    <a:pt x="92" y="115"/>
                  </a:cubicBezTo>
                  <a:cubicBezTo>
                    <a:pt x="91" y="113"/>
                    <a:pt x="90" y="113"/>
                    <a:pt x="88" y="113"/>
                  </a:cubicBezTo>
                  <a:cubicBezTo>
                    <a:pt x="88" y="114"/>
                    <a:pt x="87" y="114"/>
                    <a:pt x="86" y="114"/>
                  </a:cubicBezTo>
                  <a:cubicBezTo>
                    <a:pt x="85" y="115"/>
                    <a:pt x="84" y="116"/>
                    <a:pt x="85" y="118"/>
                  </a:cubicBezTo>
                  <a:cubicBezTo>
                    <a:pt x="85" y="118"/>
                    <a:pt x="85" y="118"/>
                    <a:pt x="86" y="118"/>
                  </a:cubicBezTo>
                  <a:cubicBezTo>
                    <a:pt x="84" y="119"/>
                    <a:pt x="82" y="120"/>
                    <a:pt x="80" y="120"/>
                  </a:cubicBezTo>
                  <a:cubicBezTo>
                    <a:pt x="80" y="120"/>
                    <a:pt x="80" y="119"/>
                    <a:pt x="80" y="119"/>
                  </a:cubicBezTo>
                  <a:cubicBezTo>
                    <a:pt x="80" y="118"/>
                    <a:pt x="79" y="117"/>
                    <a:pt x="77" y="117"/>
                  </a:cubicBezTo>
                  <a:cubicBezTo>
                    <a:pt x="77" y="117"/>
                    <a:pt x="76" y="118"/>
                    <a:pt x="75" y="118"/>
                  </a:cubicBezTo>
                  <a:cubicBezTo>
                    <a:pt x="74" y="118"/>
                    <a:pt x="73" y="119"/>
                    <a:pt x="73" y="121"/>
                  </a:cubicBezTo>
                  <a:cubicBezTo>
                    <a:pt x="73" y="121"/>
                    <a:pt x="73" y="121"/>
                    <a:pt x="73" y="122"/>
                  </a:cubicBezTo>
                  <a:cubicBezTo>
                    <a:pt x="72" y="122"/>
                    <a:pt x="70" y="122"/>
                    <a:pt x="68" y="122"/>
                  </a:cubicBezTo>
                  <a:cubicBezTo>
                    <a:pt x="68" y="122"/>
                    <a:pt x="68" y="121"/>
                    <a:pt x="68" y="121"/>
                  </a:cubicBezTo>
                  <a:cubicBezTo>
                    <a:pt x="68" y="120"/>
                    <a:pt x="67" y="119"/>
                    <a:pt x="66" y="118"/>
                  </a:cubicBezTo>
                  <a:cubicBezTo>
                    <a:pt x="65" y="118"/>
                    <a:pt x="64" y="118"/>
                    <a:pt x="63" y="118"/>
                  </a:cubicBezTo>
                  <a:cubicBezTo>
                    <a:pt x="62" y="118"/>
                    <a:pt x="61" y="119"/>
                    <a:pt x="61" y="121"/>
                  </a:cubicBezTo>
                  <a:cubicBezTo>
                    <a:pt x="61" y="121"/>
                    <a:pt x="61" y="122"/>
                    <a:pt x="61" y="122"/>
                  </a:cubicBezTo>
                  <a:cubicBezTo>
                    <a:pt x="59" y="122"/>
                    <a:pt x="57" y="121"/>
                    <a:pt x="55" y="121"/>
                  </a:cubicBezTo>
                  <a:cubicBezTo>
                    <a:pt x="55" y="121"/>
                    <a:pt x="56" y="120"/>
                    <a:pt x="56" y="120"/>
                  </a:cubicBezTo>
                  <a:cubicBezTo>
                    <a:pt x="56" y="119"/>
                    <a:pt x="55" y="117"/>
                    <a:pt x="54" y="117"/>
                  </a:cubicBezTo>
                  <a:cubicBezTo>
                    <a:pt x="53" y="117"/>
                    <a:pt x="52" y="117"/>
                    <a:pt x="52" y="117"/>
                  </a:cubicBezTo>
                  <a:cubicBezTo>
                    <a:pt x="50" y="116"/>
                    <a:pt x="49" y="117"/>
                    <a:pt x="49" y="118"/>
                  </a:cubicBezTo>
                  <a:cubicBezTo>
                    <a:pt x="48" y="119"/>
                    <a:pt x="48" y="119"/>
                    <a:pt x="48" y="119"/>
                  </a:cubicBezTo>
                  <a:cubicBezTo>
                    <a:pt x="47" y="119"/>
                    <a:pt x="45" y="118"/>
                    <a:pt x="43" y="117"/>
                  </a:cubicBezTo>
                  <a:cubicBezTo>
                    <a:pt x="43" y="117"/>
                    <a:pt x="44" y="117"/>
                    <a:pt x="44" y="116"/>
                  </a:cubicBezTo>
                  <a:cubicBezTo>
                    <a:pt x="44" y="115"/>
                    <a:pt x="44" y="114"/>
                    <a:pt x="43" y="113"/>
                  </a:cubicBezTo>
                  <a:cubicBezTo>
                    <a:pt x="42" y="113"/>
                    <a:pt x="41" y="112"/>
                    <a:pt x="41" y="112"/>
                  </a:cubicBezTo>
                  <a:cubicBezTo>
                    <a:pt x="39" y="111"/>
                    <a:pt x="38" y="112"/>
                    <a:pt x="37" y="113"/>
                  </a:cubicBezTo>
                  <a:cubicBezTo>
                    <a:pt x="37" y="113"/>
                    <a:pt x="37" y="114"/>
                    <a:pt x="37" y="114"/>
                  </a:cubicBezTo>
                  <a:cubicBezTo>
                    <a:pt x="35" y="113"/>
                    <a:pt x="34" y="112"/>
                    <a:pt x="32" y="111"/>
                  </a:cubicBezTo>
                  <a:cubicBezTo>
                    <a:pt x="33" y="111"/>
                    <a:pt x="33" y="111"/>
                    <a:pt x="33" y="110"/>
                  </a:cubicBezTo>
                  <a:cubicBezTo>
                    <a:pt x="34" y="109"/>
                    <a:pt x="34" y="108"/>
                    <a:pt x="33" y="107"/>
                  </a:cubicBezTo>
                  <a:cubicBezTo>
                    <a:pt x="32" y="106"/>
                    <a:pt x="32" y="106"/>
                    <a:pt x="31" y="105"/>
                  </a:cubicBezTo>
                  <a:cubicBezTo>
                    <a:pt x="30" y="104"/>
                    <a:pt x="28" y="104"/>
                    <a:pt x="27" y="105"/>
                  </a:cubicBezTo>
                  <a:cubicBezTo>
                    <a:pt x="27" y="106"/>
                    <a:pt x="27" y="106"/>
                    <a:pt x="27" y="106"/>
                  </a:cubicBezTo>
                  <a:cubicBezTo>
                    <a:pt x="26" y="105"/>
                    <a:pt x="24" y="104"/>
                    <a:pt x="23" y="102"/>
                  </a:cubicBezTo>
                  <a:cubicBezTo>
                    <a:pt x="23" y="102"/>
                    <a:pt x="24" y="102"/>
                    <a:pt x="24" y="102"/>
                  </a:cubicBezTo>
                  <a:cubicBezTo>
                    <a:pt x="25" y="101"/>
                    <a:pt x="25" y="99"/>
                    <a:pt x="25" y="98"/>
                  </a:cubicBezTo>
                  <a:cubicBezTo>
                    <a:pt x="24" y="98"/>
                    <a:pt x="24" y="97"/>
                    <a:pt x="23" y="96"/>
                  </a:cubicBezTo>
                  <a:cubicBezTo>
                    <a:pt x="22" y="95"/>
                    <a:pt x="21" y="95"/>
                    <a:pt x="20" y="96"/>
                  </a:cubicBezTo>
                  <a:cubicBezTo>
                    <a:pt x="19" y="96"/>
                    <a:pt x="19" y="96"/>
                    <a:pt x="19" y="97"/>
                  </a:cubicBezTo>
                  <a:cubicBezTo>
                    <a:pt x="18" y="95"/>
                    <a:pt x="17" y="93"/>
                    <a:pt x="16" y="92"/>
                  </a:cubicBezTo>
                  <a:cubicBezTo>
                    <a:pt x="16" y="92"/>
                    <a:pt x="17" y="92"/>
                    <a:pt x="17" y="92"/>
                  </a:cubicBezTo>
                  <a:cubicBezTo>
                    <a:pt x="18" y="91"/>
                    <a:pt x="19" y="90"/>
                    <a:pt x="18" y="88"/>
                  </a:cubicBezTo>
                  <a:cubicBezTo>
                    <a:pt x="18" y="88"/>
                    <a:pt x="18" y="87"/>
                    <a:pt x="17" y="86"/>
                  </a:cubicBezTo>
                  <a:cubicBezTo>
                    <a:pt x="17" y="85"/>
                    <a:pt x="15" y="84"/>
                    <a:pt x="14" y="85"/>
                  </a:cubicBezTo>
                  <a:cubicBezTo>
                    <a:pt x="14" y="85"/>
                    <a:pt x="14" y="85"/>
                    <a:pt x="13" y="85"/>
                  </a:cubicBezTo>
                  <a:cubicBezTo>
                    <a:pt x="13" y="84"/>
                    <a:pt x="12" y="82"/>
                    <a:pt x="12" y="80"/>
                  </a:cubicBezTo>
                  <a:cubicBezTo>
                    <a:pt x="12" y="80"/>
                    <a:pt x="12" y="80"/>
                    <a:pt x="12" y="80"/>
                  </a:cubicBezTo>
                  <a:cubicBezTo>
                    <a:pt x="12" y="80"/>
                    <a:pt x="12" y="80"/>
                    <a:pt x="13" y="80"/>
                  </a:cubicBezTo>
                  <a:cubicBezTo>
                    <a:pt x="14" y="80"/>
                    <a:pt x="15" y="78"/>
                    <a:pt x="15" y="77"/>
                  </a:cubicBezTo>
                  <a:cubicBezTo>
                    <a:pt x="14" y="76"/>
                    <a:pt x="14" y="76"/>
                    <a:pt x="14" y="75"/>
                  </a:cubicBezTo>
                  <a:cubicBezTo>
                    <a:pt x="14" y="73"/>
                    <a:pt x="13" y="73"/>
                    <a:pt x="11" y="73"/>
                  </a:cubicBezTo>
                  <a:cubicBezTo>
                    <a:pt x="11" y="73"/>
                    <a:pt x="11" y="73"/>
                    <a:pt x="10" y="73"/>
                  </a:cubicBezTo>
                  <a:cubicBezTo>
                    <a:pt x="10" y="71"/>
                    <a:pt x="10" y="69"/>
                    <a:pt x="10" y="68"/>
                  </a:cubicBezTo>
                  <a:cubicBezTo>
                    <a:pt x="10" y="68"/>
                    <a:pt x="11" y="68"/>
                    <a:pt x="11" y="68"/>
                  </a:cubicBezTo>
                  <a:cubicBezTo>
                    <a:pt x="11" y="68"/>
                    <a:pt x="11" y="68"/>
                    <a:pt x="11" y="68"/>
                  </a:cubicBezTo>
                  <a:cubicBezTo>
                    <a:pt x="12" y="68"/>
                    <a:pt x="13" y="67"/>
                    <a:pt x="13" y="65"/>
                  </a:cubicBezTo>
                  <a:cubicBezTo>
                    <a:pt x="13" y="65"/>
                    <a:pt x="13" y="64"/>
                    <a:pt x="13" y="63"/>
                  </a:cubicBezTo>
                  <a:cubicBezTo>
                    <a:pt x="14" y="62"/>
                    <a:pt x="13" y="60"/>
                    <a:pt x="11" y="60"/>
                  </a:cubicBezTo>
                  <a:cubicBezTo>
                    <a:pt x="11" y="60"/>
                    <a:pt x="10" y="60"/>
                    <a:pt x="10" y="61"/>
                  </a:cubicBezTo>
                  <a:cubicBezTo>
                    <a:pt x="10" y="59"/>
                    <a:pt x="11" y="57"/>
                    <a:pt x="11" y="55"/>
                  </a:cubicBezTo>
                  <a:cubicBezTo>
                    <a:pt x="11" y="55"/>
                    <a:pt x="11" y="55"/>
                    <a:pt x="12" y="55"/>
                  </a:cubicBezTo>
                  <a:cubicBezTo>
                    <a:pt x="12" y="56"/>
                    <a:pt x="12" y="56"/>
                    <a:pt x="12" y="56"/>
                  </a:cubicBezTo>
                  <a:cubicBezTo>
                    <a:pt x="14" y="56"/>
                    <a:pt x="15" y="55"/>
                    <a:pt x="15" y="54"/>
                  </a:cubicBezTo>
                  <a:cubicBezTo>
                    <a:pt x="15" y="53"/>
                    <a:pt x="15" y="52"/>
                    <a:pt x="15" y="51"/>
                  </a:cubicBezTo>
                  <a:cubicBezTo>
                    <a:pt x="16" y="50"/>
                    <a:pt x="15" y="49"/>
                    <a:pt x="14" y="48"/>
                  </a:cubicBezTo>
                  <a:cubicBezTo>
                    <a:pt x="13" y="48"/>
                    <a:pt x="13" y="48"/>
                    <a:pt x="13" y="48"/>
                  </a:cubicBezTo>
                  <a:cubicBezTo>
                    <a:pt x="13" y="46"/>
                    <a:pt x="14" y="45"/>
                    <a:pt x="15" y="43"/>
                  </a:cubicBezTo>
                  <a:cubicBezTo>
                    <a:pt x="15" y="43"/>
                    <a:pt x="15" y="43"/>
                    <a:pt x="16" y="44"/>
                  </a:cubicBezTo>
                  <a:cubicBezTo>
                    <a:pt x="16" y="44"/>
                    <a:pt x="16" y="44"/>
                    <a:pt x="17" y="44"/>
                  </a:cubicBezTo>
                  <a:cubicBezTo>
                    <a:pt x="18" y="44"/>
                    <a:pt x="18" y="43"/>
                    <a:pt x="19" y="43"/>
                  </a:cubicBezTo>
                  <a:cubicBezTo>
                    <a:pt x="19" y="42"/>
                    <a:pt x="20" y="41"/>
                    <a:pt x="20" y="40"/>
                  </a:cubicBezTo>
                  <a:cubicBezTo>
                    <a:pt x="21" y="39"/>
                    <a:pt x="20" y="38"/>
                    <a:pt x="19" y="37"/>
                  </a:cubicBezTo>
                  <a:cubicBezTo>
                    <a:pt x="19" y="37"/>
                    <a:pt x="18" y="37"/>
                    <a:pt x="18" y="37"/>
                  </a:cubicBezTo>
                  <a:cubicBezTo>
                    <a:pt x="19" y="35"/>
                    <a:pt x="20" y="34"/>
                    <a:pt x="21" y="32"/>
                  </a:cubicBezTo>
                  <a:cubicBezTo>
                    <a:pt x="21" y="32"/>
                    <a:pt x="22" y="33"/>
                    <a:pt x="22" y="33"/>
                  </a:cubicBezTo>
                  <a:cubicBezTo>
                    <a:pt x="22" y="33"/>
                    <a:pt x="23" y="34"/>
                    <a:pt x="23" y="34"/>
                  </a:cubicBezTo>
                  <a:cubicBezTo>
                    <a:pt x="24" y="34"/>
                    <a:pt x="25" y="33"/>
                    <a:pt x="25" y="33"/>
                  </a:cubicBezTo>
                  <a:cubicBezTo>
                    <a:pt x="26" y="32"/>
                    <a:pt x="26" y="31"/>
                    <a:pt x="27" y="31"/>
                  </a:cubicBezTo>
                  <a:cubicBezTo>
                    <a:pt x="28" y="30"/>
                    <a:pt x="28" y="28"/>
                    <a:pt x="27" y="27"/>
                  </a:cubicBezTo>
                  <a:cubicBezTo>
                    <a:pt x="26" y="27"/>
                    <a:pt x="26" y="27"/>
                    <a:pt x="26" y="27"/>
                  </a:cubicBezTo>
                  <a:cubicBezTo>
                    <a:pt x="27" y="26"/>
                    <a:pt x="28" y="24"/>
                    <a:pt x="30" y="23"/>
                  </a:cubicBezTo>
                  <a:cubicBezTo>
                    <a:pt x="30" y="23"/>
                    <a:pt x="30" y="24"/>
                    <a:pt x="30" y="24"/>
                  </a:cubicBezTo>
                  <a:cubicBezTo>
                    <a:pt x="31" y="25"/>
                    <a:pt x="32" y="25"/>
                    <a:pt x="32" y="25"/>
                  </a:cubicBezTo>
                  <a:cubicBezTo>
                    <a:pt x="33" y="25"/>
                    <a:pt x="33" y="25"/>
                    <a:pt x="34" y="24"/>
                  </a:cubicBezTo>
                  <a:cubicBezTo>
                    <a:pt x="34" y="24"/>
                    <a:pt x="35" y="23"/>
                    <a:pt x="36" y="23"/>
                  </a:cubicBezTo>
                  <a:cubicBezTo>
                    <a:pt x="37" y="22"/>
                    <a:pt x="37" y="21"/>
                    <a:pt x="36" y="20"/>
                  </a:cubicBezTo>
                  <a:cubicBezTo>
                    <a:pt x="36" y="19"/>
                    <a:pt x="36" y="19"/>
                    <a:pt x="36" y="19"/>
                  </a:cubicBezTo>
                  <a:cubicBezTo>
                    <a:pt x="37" y="18"/>
                    <a:pt x="39" y="17"/>
                    <a:pt x="40" y="16"/>
                  </a:cubicBezTo>
                  <a:cubicBezTo>
                    <a:pt x="40" y="16"/>
                    <a:pt x="40" y="17"/>
                    <a:pt x="41" y="17"/>
                  </a:cubicBezTo>
                  <a:cubicBezTo>
                    <a:pt x="41" y="18"/>
                    <a:pt x="42" y="19"/>
                    <a:pt x="43" y="19"/>
                  </a:cubicBezTo>
                  <a:cubicBezTo>
                    <a:pt x="43" y="19"/>
                    <a:pt x="44" y="18"/>
                    <a:pt x="44" y="18"/>
                  </a:cubicBezTo>
                  <a:cubicBezTo>
                    <a:pt x="45" y="18"/>
                    <a:pt x="45" y="18"/>
                    <a:pt x="46" y="17"/>
                  </a:cubicBezTo>
                  <a:cubicBezTo>
                    <a:pt x="47" y="17"/>
                    <a:pt x="48" y="15"/>
                    <a:pt x="47" y="14"/>
                  </a:cubicBezTo>
                  <a:cubicBezTo>
                    <a:pt x="47" y="14"/>
                    <a:pt x="47" y="14"/>
                    <a:pt x="47" y="13"/>
                  </a:cubicBezTo>
                  <a:cubicBezTo>
                    <a:pt x="49" y="13"/>
                    <a:pt x="50" y="12"/>
                    <a:pt x="52" y="12"/>
                  </a:cubicBezTo>
                  <a:cubicBezTo>
                    <a:pt x="52" y="12"/>
                    <a:pt x="52" y="12"/>
                    <a:pt x="52" y="13"/>
                  </a:cubicBezTo>
                  <a:cubicBezTo>
                    <a:pt x="52" y="14"/>
                    <a:pt x="53" y="15"/>
                    <a:pt x="55" y="15"/>
                  </a:cubicBezTo>
                  <a:cubicBezTo>
                    <a:pt x="55" y="15"/>
                    <a:pt x="55" y="15"/>
                    <a:pt x="55" y="15"/>
                  </a:cubicBezTo>
                  <a:cubicBezTo>
                    <a:pt x="56" y="14"/>
                    <a:pt x="57" y="14"/>
                    <a:pt x="57" y="14"/>
                  </a:cubicBezTo>
                  <a:cubicBezTo>
                    <a:pt x="59" y="14"/>
                    <a:pt x="60" y="13"/>
                    <a:pt x="59" y="11"/>
                  </a:cubicBezTo>
                  <a:cubicBezTo>
                    <a:pt x="59" y="11"/>
                    <a:pt x="59" y="11"/>
                    <a:pt x="59" y="10"/>
                  </a:cubicBezTo>
                  <a:cubicBezTo>
                    <a:pt x="61" y="10"/>
                    <a:pt x="63" y="10"/>
                    <a:pt x="65" y="10"/>
                  </a:cubicBezTo>
                  <a:cubicBezTo>
                    <a:pt x="65" y="10"/>
                    <a:pt x="64" y="11"/>
                    <a:pt x="64" y="11"/>
                  </a:cubicBezTo>
                  <a:cubicBezTo>
                    <a:pt x="64" y="12"/>
                    <a:pt x="65" y="13"/>
                    <a:pt x="67" y="14"/>
                  </a:cubicBezTo>
                  <a:cubicBezTo>
                    <a:pt x="68" y="14"/>
                    <a:pt x="68" y="14"/>
                    <a:pt x="69" y="14"/>
                  </a:cubicBezTo>
                  <a:cubicBezTo>
                    <a:pt x="69" y="14"/>
                    <a:pt x="69" y="14"/>
                    <a:pt x="69" y="14"/>
                  </a:cubicBezTo>
                  <a:cubicBezTo>
                    <a:pt x="71" y="14"/>
                    <a:pt x="72" y="13"/>
                    <a:pt x="72" y="11"/>
                  </a:cubicBezTo>
                  <a:cubicBezTo>
                    <a:pt x="72" y="11"/>
                    <a:pt x="72" y="11"/>
                    <a:pt x="72" y="10"/>
                  </a:cubicBezTo>
                  <a:cubicBezTo>
                    <a:pt x="74" y="10"/>
                    <a:pt x="75" y="11"/>
                    <a:pt x="77" y="11"/>
                  </a:cubicBezTo>
                  <a:cubicBezTo>
                    <a:pt x="77" y="11"/>
                    <a:pt x="77" y="12"/>
                    <a:pt x="77" y="12"/>
                  </a:cubicBezTo>
                  <a:cubicBezTo>
                    <a:pt x="76" y="13"/>
                    <a:pt x="77" y="15"/>
                    <a:pt x="79" y="15"/>
                  </a:cubicBezTo>
                  <a:cubicBezTo>
                    <a:pt x="79" y="15"/>
                    <a:pt x="80" y="15"/>
                    <a:pt x="81" y="16"/>
                  </a:cubicBezTo>
                  <a:cubicBezTo>
                    <a:pt x="81" y="16"/>
                    <a:pt x="81" y="16"/>
                    <a:pt x="82" y="16"/>
                  </a:cubicBezTo>
                  <a:cubicBezTo>
                    <a:pt x="83" y="16"/>
                    <a:pt x="84" y="15"/>
                    <a:pt x="84" y="14"/>
                  </a:cubicBezTo>
                  <a:cubicBezTo>
                    <a:pt x="84" y="14"/>
                    <a:pt x="84" y="13"/>
                    <a:pt x="84" y="13"/>
                  </a:cubicBezTo>
                  <a:cubicBezTo>
                    <a:pt x="86" y="14"/>
                    <a:pt x="88" y="14"/>
                    <a:pt x="89" y="15"/>
                  </a:cubicBezTo>
                  <a:cubicBezTo>
                    <a:pt x="89" y="15"/>
                    <a:pt x="89" y="16"/>
                    <a:pt x="89" y="16"/>
                  </a:cubicBezTo>
                  <a:cubicBezTo>
                    <a:pt x="88" y="17"/>
                    <a:pt x="88" y="19"/>
                    <a:pt x="90" y="19"/>
                  </a:cubicBezTo>
                  <a:cubicBezTo>
                    <a:pt x="90" y="20"/>
                    <a:pt x="91" y="20"/>
                    <a:pt x="92" y="20"/>
                  </a:cubicBezTo>
                  <a:cubicBezTo>
                    <a:pt x="92" y="20"/>
                    <a:pt x="93" y="21"/>
                    <a:pt x="93" y="21"/>
                  </a:cubicBezTo>
                  <a:cubicBezTo>
                    <a:pt x="94" y="21"/>
                    <a:pt x="95" y="20"/>
                    <a:pt x="95" y="19"/>
                  </a:cubicBezTo>
                  <a:cubicBezTo>
                    <a:pt x="95" y="19"/>
                    <a:pt x="95" y="19"/>
                    <a:pt x="95" y="18"/>
                  </a:cubicBezTo>
                  <a:cubicBezTo>
                    <a:pt x="97" y="19"/>
                    <a:pt x="99" y="20"/>
                    <a:pt x="100" y="22"/>
                  </a:cubicBezTo>
                  <a:cubicBezTo>
                    <a:pt x="100" y="22"/>
                    <a:pt x="99" y="22"/>
                    <a:pt x="99" y="22"/>
                  </a:cubicBezTo>
                  <a:cubicBezTo>
                    <a:pt x="98" y="23"/>
                    <a:pt x="98" y="25"/>
                    <a:pt x="99" y="26"/>
                  </a:cubicBezTo>
                  <a:cubicBezTo>
                    <a:pt x="100" y="26"/>
                    <a:pt x="101" y="27"/>
                    <a:pt x="101" y="27"/>
                  </a:cubicBezTo>
                  <a:cubicBezTo>
                    <a:pt x="102" y="28"/>
                    <a:pt x="102" y="28"/>
                    <a:pt x="103" y="28"/>
                  </a:cubicBezTo>
                  <a:cubicBezTo>
                    <a:pt x="104" y="28"/>
                    <a:pt x="104" y="28"/>
                    <a:pt x="105" y="27"/>
                  </a:cubicBezTo>
                  <a:cubicBezTo>
                    <a:pt x="105" y="27"/>
                    <a:pt x="105" y="26"/>
                    <a:pt x="105" y="26"/>
                  </a:cubicBezTo>
                  <a:cubicBezTo>
                    <a:pt x="107" y="27"/>
                    <a:pt x="108" y="29"/>
                    <a:pt x="109" y="30"/>
                  </a:cubicBezTo>
                  <a:cubicBezTo>
                    <a:pt x="109" y="30"/>
                    <a:pt x="108" y="30"/>
                    <a:pt x="108" y="31"/>
                  </a:cubicBezTo>
                  <a:cubicBezTo>
                    <a:pt x="107" y="32"/>
                    <a:pt x="107" y="33"/>
                    <a:pt x="108" y="34"/>
                  </a:cubicBezTo>
                  <a:cubicBezTo>
                    <a:pt x="108" y="35"/>
                    <a:pt x="109" y="35"/>
                    <a:pt x="109" y="36"/>
                  </a:cubicBezTo>
                  <a:cubicBezTo>
                    <a:pt x="110" y="37"/>
                    <a:pt x="110" y="37"/>
                    <a:pt x="111" y="37"/>
                  </a:cubicBezTo>
                  <a:cubicBezTo>
                    <a:pt x="112" y="37"/>
                    <a:pt x="112" y="37"/>
                    <a:pt x="112" y="37"/>
                  </a:cubicBezTo>
                  <a:cubicBezTo>
                    <a:pt x="113" y="37"/>
                    <a:pt x="113" y="36"/>
                    <a:pt x="113" y="36"/>
                  </a:cubicBezTo>
                  <a:cubicBezTo>
                    <a:pt x="114" y="38"/>
                    <a:pt x="115" y="39"/>
                    <a:pt x="116" y="41"/>
                  </a:cubicBezTo>
                  <a:cubicBezTo>
                    <a:pt x="116" y="41"/>
                    <a:pt x="115" y="41"/>
                    <a:pt x="115" y="41"/>
                  </a:cubicBezTo>
                  <a:cubicBezTo>
                    <a:pt x="114" y="42"/>
                    <a:pt x="113" y="43"/>
                    <a:pt x="114" y="44"/>
                  </a:cubicBezTo>
                  <a:cubicBezTo>
                    <a:pt x="114" y="45"/>
                    <a:pt x="114" y="46"/>
                    <a:pt x="115" y="46"/>
                  </a:cubicBezTo>
                  <a:cubicBezTo>
                    <a:pt x="115" y="47"/>
                    <a:pt x="116" y="48"/>
                    <a:pt x="117" y="48"/>
                  </a:cubicBezTo>
                  <a:cubicBezTo>
                    <a:pt x="117" y="48"/>
                    <a:pt x="118" y="48"/>
                    <a:pt x="118" y="48"/>
                  </a:cubicBezTo>
                  <a:cubicBezTo>
                    <a:pt x="118" y="48"/>
                    <a:pt x="118" y="48"/>
                    <a:pt x="119" y="47"/>
                  </a:cubicBezTo>
                  <a:cubicBezTo>
                    <a:pt x="119" y="49"/>
                    <a:pt x="120" y="51"/>
                    <a:pt x="120" y="53"/>
                  </a:cubicBezTo>
                  <a:cubicBezTo>
                    <a:pt x="120" y="53"/>
                    <a:pt x="120" y="53"/>
                    <a:pt x="119" y="53"/>
                  </a:cubicBezTo>
                  <a:cubicBezTo>
                    <a:pt x="118" y="53"/>
                    <a:pt x="117" y="54"/>
                    <a:pt x="117" y="56"/>
                  </a:cubicBezTo>
                  <a:cubicBezTo>
                    <a:pt x="118" y="56"/>
                    <a:pt x="118" y="57"/>
                    <a:pt x="118" y="58"/>
                  </a:cubicBezTo>
                  <a:cubicBezTo>
                    <a:pt x="118" y="59"/>
                    <a:pt x="119" y="60"/>
                    <a:pt x="120" y="60"/>
                  </a:cubicBezTo>
                  <a:cubicBezTo>
                    <a:pt x="120" y="60"/>
                    <a:pt x="120" y="60"/>
                    <a:pt x="121" y="60"/>
                  </a:cubicBezTo>
                  <a:cubicBezTo>
                    <a:pt x="121" y="60"/>
                    <a:pt x="121" y="60"/>
                    <a:pt x="122" y="60"/>
                  </a:cubicBezTo>
                  <a:cubicBezTo>
                    <a:pt x="122" y="61"/>
                    <a:pt x="122" y="62"/>
                    <a:pt x="122" y="64"/>
                  </a:cubicBezTo>
                  <a:cubicBezTo>
                    <a:pt x="122" y="64"/>
                    <a:pt x="121" y="64"/>
                    <a:pt x="121" y="64"/>
                  </a:cubicBezTo>
                  <a:cubicBezTo>
                    <a:pt x="119" y="64"/>
                    <a:pt x="118" y="65"/>
                    <a:pt x="118" y="66"/>
                  </a:cubicBezTo>
                  <a:cubicBezTo>
                    <a:pt x="118" y="67"/>
                    <a:pt x="118" y="68"/>
                    <a:pt x="118" y="68"/>
                  </a:cubicBezTo>
                  <a:cubicBezTo>
                    <a:pt x="118" y="70"/>
                    <a:pt x="119" y="71"/>
                    <a:pt x="121" y="71"/>
                  </a:cubicBezTo>
                  <a:cubicBezTo>
                    <a:pt x="121" y="71"/>
                    <a:pt x="121" y="71"/>
                    <a:pt x="121" y="71"/>
                  </a:cubicBezTo>
                  <a:cubicBezTo>
                    <a:pt x="121" y="71"/>
                    <a:pt x="121" y="71"/>
                    <a:pt x="122" y="71"/>
                  </a:cubicBezTo>
                  <a:cubicBezTo>
                    <a:pt x="122" y="73"/>
                    <a:pt x="121" y="75"/>
                    <a:pt x="121" y="76"/>
                  </a:cubicBezTo>
                  <a:close/>
                  <a:moveTo>
                    <a:pt x="74" y="40"/>
                  </a:moveTo>
                  <a:cubicBezTo>
                    <a:pt x="88" y="40"/>
                    <a:pt x="88" y="40"/>
                    <a:pt x="88" y="40"/>
                  </a:cubicBezTo>
                  <a:cubicBezTo>
                    <a:pt x="87" y="41"/>
                    <a:pt x="87" y="41"/>
                    <a:pt x="87" y="41"/>
                  </a:cubicBezTo>
                  <a:cubicBezTo>
                    <a:pt x="82" y="51"/>
                    <a:pt x="82" y="51"/>
                    <a:pt x="82" y="51"/>
                  </a:cubicBezTo>
                  <a:cubicBezTo>
                    <a:pt x="72" y="68"/>
                    <a:pt x="72" y="68"/>
                    <a:pt x="72" y="68"/>
                  </a:cubicBezTo>
                  <a:cubicBezTo>
                    <a:pt x="72" y="70"/>
                    <a:pt x="72" y="70"/>
                    <a:pt x="72" y="70"/>
                  </a:cubicBezTo>
                  <a:cubicBezTo>
                    <a:pt x="83" y="70"/>
                    <a:pt x="83" y="70"/>
                    <a:pt x="83" y="70"/>
                  </a:cubicBezTo>
                  <a:cubicBezTo>
                    <a:pt x="83" y="71"/>
                    <a:pt x="83" y="71"/>
                    <a:pt x="83" y="71"/>
                  </a:cubicBezTo>
                  <a:cubicBezTo>
                    <a:pt x="83" y="78"/>
                    <a:pt x="83" y="78"/>
                    <a:pt x="83" y="78"/>
                  </a:cubicBezTo>
                  <a:cubicBezTo>
                    <a:pt x="72" y="78"/>
                    <a:pt x="72" y="78"/>
                    <a:pt x="72" y="78"/>
                  </a:cubicBezTo>
                  <a:cubicBezTo>
                    <a:pt x="72" y="92"/>
                    <a:pt x="72" y="92"/>
                    <a:pt x="72" y="92"/>
                  </a:cubicBezTo>
                  <a:cubicBezTo>
                    <a:pt x="60" y="92"/>
                    <a:pt x="60" y="92"/>
                    <a:pt x="60" y="92"/>
                  </a:cubicBezTo>
                  <a:cubicBezTo>
                    <a:pt x="60" y="78"/>
                    <a:pt x="60" y="78"/>
                    <a:pt x="60" y="78"/>
                  </a:cubicBezTo>
                  <a:cubicBezTo>
                    <a:pt x="49" y="78"/>
                    <a:pt x="49" y="78"/>
                    <a:pt x="49" y="78"/>
                  </a:cubicBezTo>
                  <a:cubicBezTo>
                    <a:pt x="49" y="71"/>
                    <a:pt x="49" y="71"/>
                    <a:pt x="49" y="71"/>
                  </a:cubicBezTo>
                  <a:cubicBezTo>
                    <a:pt x="49" y="70"/>
                    <a:pt x="49" y="70"/>
                    <a:pt x="49" y="70"/>
                  </a:cubicBezTo>
                  <a:cubicBezTo>
                    <a:pt x="60" y="70"/>
                    <a:pt x="60" y="70"/>
                    <a:pt x="60" y="70"/>
                  </a:cubicBezTo>
                  <a:cubicBezTo>
                    <a:pt x="60" y="69"/>
                    <a:pt x="60" y="69"/>
                    <a:pt x="60" y="69"/>
                  </a:cubicBezTo>
                  <a:cubicBezTo>
                    <a:pt x="44" y="41"/>
                    <a:pt x="44" y="41"/>
                    <a:pt x="44" y="41"/>
                  </a:cubicBezTo>
                  <a:cubicBezTo>
                    <a:pt x="44" y="40"/>
                    <a:pt x="44" y="40"/>
                    <a:pt x="44" y="40"/>
                  </a:cubicBezTo>
                  <a:cubicBezTo>
                    <a:pt x="58" y="40"/>
                    <a:pt x="58" y="40"/>
                    <a:pt x="58" y="40"/>
                  </a:cubicBezTo>
                  <a:cubicBezTo>
                    <a:pt x="64" y="54"/>
                    <a:pt x="64" y="54"/>
                    <a:pt x="64" y="54"/>
                  </a:cubicBezTo>
                  <a:cubicBezTo>
                    <a:pt x="66" y="57"/>
                    <a:pt x="66" y="57"/>
                    <a:pt x="66" y="57"/>
                  </a:cubicBezTo>
                  <a:cubicBezTo>
                    <a:pt x="68" y="52"/>
                    <a:pt x="68" y="52"/>
                    <a:pt x="68" y="52"/>
                  </a:cubicBezTo>
                  <a:lnTo>
                    <a:pt x="74"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24" name="文本框 11276">
              <a:extLst>
                <a:ext uri="{FF2B5EF4-FFF2-40B4-BE49-F238E27FC236}">
                  <a16:creationId xmlns:a16="http://schemas.microsoft.com/office/drawing/2014/main" id="{54058E32-C70D-4BD7-B1A4-A31CEFE0C723}"/>
                </a:ext>
              </a:extLst>
            </p:cNvPr>
            <p:cNvSpPr txBox="1">
              <a:spLocks noChangeArrowheads="1"/>
            </p:cNvSpPr>
            <p:nvPr/>
          </p:nvSpPr>
          <p:spPr bwMode="auto">
            <a:xfrm>
              <a:off x="60" y="1150"/>
              <a:ext cx="2150" cy="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lgn="ctr" eaLnBrk="1" hangingPunct="1">
                <a:spcBef>
                  <a:spcPct val="0"/>
                </a:spcBef>
                <a:buClrTx/>
                <a:buSzTx/>
                <a:buFontTx/>
                <a:buNone/>
              </a:pPr>
              <a:r>
                <a:rPr lang="zh-CN" altLang="en-US" sz="1400" b="1">
                  <a:solidFill>
                    <a:schemeClr val="bg1"/>
                  </a:solidFill>
                  <a:latin typeface="Arial" panose="020B0604020202020204" pitchFamily="34" charset="0"/>
                  <a:ea typeface="微软雅黑" panose="020B0503020204020204" pitchFamily="34" charset="-122"/>
                </a:rPr>
                <a:t>   </a:t>
              </a:r>
              <a:r>
                <a:rPr lang="zh-CN" altLang="en-US" sz="1600" b="1">
                  <a:solidFill>
                    <a:schemeClr val="bg1"/>
                  </a:solidFill>
                  <a:latin typeface="Arial" panose="020B0604020202020204" pitchFamily="34" charset="0"/>
                  <a:ea typeface="微软雅黑" panose="020B0503020204020204" pitchFamily="34" charset="-122"/>
                </a:rPr>
                <a:t>汇缴结算户</a:t>
              </a:r>
            </a:p>
          </p:txBody>
        </p:sp>
      </p:grpSp>
      <p:grpSp>
        <p:nvGrpSpPr>
          <p:cNvPr id="11278" name="组合 11277">
            <a:extLst>
              <a:ext uri="{FF2B5EF4-FFF2-40B4-BE49-F238E27FC236}">
                <a16:creationId xmlns:a16="http://schemas.microsoft.com/office/drawing/2014/main" id="{34C10064-4E08-403E-BB1C-00FF0CD0CB26}"/>
              </a:ext>
            </a:extLst>
          </p:cNvPr>
          <p:cNvGrpSpPr>
            <a:grpSpLocks/>
          </p:cNvGrpSpPr>
          <p:nvPr/>
        </p:nvGrpSpPr>
        <p:grpSpPr bwMode="auto">
          <a:xfrm>
            <a:off x="3316288" y="3817938"/>
            <a:ext cx="1509712" cy="1735137"/>
            <a:chOff x="0" y="0"/>
            <a:chExt cx="2378" cy="2733"/>
          </a:xfrm>
        </p:grpSpPr>
        <p:sp>
          <p:nvSpPr>
            <p:cNvPr id="20501" name="直接连接符 11278">
              <a:extLst>
                <a:ext uri="{FF2B5EF4-FFF2-40B4-BE49-F238E27FC236}">
                  <a16:creationId xmlns:a16="http://schemas.microsoft.com/office/drawing/2014/main" id="{065E43F9-6B6C-4D46-989C-814BAC1B9464}"/>
                </a:ext>
              </a:extLst>
            </p:cNvPr>
            <p:cNvSpPr>
              <a:spLocks noChangeShapeType="1"/>
            </p:cNvSpPr>
            <p:nvPr/>
          </p:nvSpPr>
          <p:spPr bwMode="auto">
            <a:xfrm>
              <a:off x="1187" y="0"/>
              <a:ext cx="1" cy="45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0502" name="Oval 37">
              <a:extLst>
                <a:ext uri="{FF2B5EF4-FFF2-40B4-BE49-F238E27FC236}">
                  <a16:creationId xmlns:a16="http://schemas.microsoft.com/office/drawing/2014/main" id="{ED996FD0-0880-438C-905D-9049AB9AD8ED}"/>
                </a:ext>
              </a:extLst>
            </p:cNvPr>
            <p:cNvSpPr>
              <a:spLocks noChangeArrowheads="1"/>
            </p:cNvSpPr>
            <p:nvPr/>
          </p:nvSpPr>
          <p:spPr bwMode="auto">
            <a:xfrm>
              <a:off x="0" y="505"/>
              <a:ext cx="2378" cy="2228"/>
            </a:xfrm>
            <a:prstGeom prst="ellipse">
              <a:avLst/>
            </a:pr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lIns="90170" tIns="46990" rIns="90170" bIns="46990"/>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spcBef>
                  <a:spcPct val="0"/>
                </a:spcBef>
                <a:buClrTx/>
                <a:buSzTx/>
                <a:buFontTx/>
                <a:buNone/>
              </a:pPr>
              <a:endParaRPr lang="zh-CN" altLang="zh-CN" sz="1800">
                <a:solidFill>
                  <a:srgbClr val="000000"/>
                </a:solidFill>
                <a:latin typeface="Arial" panose="020B0604020202020204" pitchFamily="34" charset="0"/>
                <a:ea typeface="宋体" panose="02010600030101010101" pitchFamily="2" charset="-122"/>
                <a:cs typeface="Calibri" panose="020F0502020204030204" pitchFamily="34" charset="0"/>
                <a:sym typeface="Calibri" panose="020F0502020204030204" pitchFamily="34" charset="0"/>
              </a:endParaRPr>
            </a:p>
          </p:txBody>
        </p:sp>
        <p:grpSp>
          <p:nvGrpSpPr>
            <p:cNvPr id="20503" name="组合 11280">
              <a:extLst>
                <a:ext uri="{FF2B5EF4-FFF2-40B4-BE49-F238E27FC236}">
                  <a16:creationId xmlns:a16="http://schemas.microsoft.com/office/drawing/2014/main" id="{34F43C3A-E35C-4937-9BD4-DC3F46B5AD9D}"/>
                </a:ext>
              </a:extLst>
            </p:cNvPr>
            <p:cNvGrpSpPr>
              <a:grpSpLocks/>
            </p:cNvGrpSpPr>
            <p:nvPr/>
          </p:nvGrpSpPr>
          <p:grpSpPr bwMode="auto">
            <a:xfrm>
              <a:off x="854" y="547"/>
              <a:ext cx="887" cy="1017"/>
              <a:chOff x="0" y="0"/>
              <a:chExt cx="563563" cy="646113"/>
            </a:xfrm>
          </p:grpSpPr>
          <p:sp>
            <p:nvSpPr>
              <p:cNvPr id="20505" name="Oval 316">
                <a:extLst>
                  <a:ext uri="{FF2B5EF4-FFF2-40B4-BE49-F238E27FC236}">
                    <a16:creationId xmlns:a16="http://schemas.microsoft.com/office/drawing/2014/main" id="{44FE2C98-82FB-4D7A-9426-1B1E656A387D}"/>
                  </a:ext>
                </a:extLst>
              </p:cNvPr>
              <p:cNvSpPr>
                <a:spLocks noChangeArrowheads="1"/>
              </p:cNvSpPr>
              <p:nvPr/>
            </p:nvSpPr>
            <p:spPr bwMode="auto">
              <a:xfrm>
                <a:off x="133350" y="0"/>
                <a:ext cx="101600" cy="123825"/>
              </a:xfrm>
              <a:prstGeom prst="ellipse">
                <a:avLst/>
              </a:prstGeom>
              <a:solidFill>
                <a:srgbClr val="424953"/>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spcBef>
                    <a:spcPct val="0"/>
                  </a:spcBef>
                  <a:buClrTx/>
                  <a:buSzTx/>
                  <a:buFontTx/>
                  <a:buNone/>
                </a:pPr>
                <a:endParaRPr lang="zh-CN" altLang="zh-CN" sz="1800">
                  <a:solidFill>
                    <a:srgbClr val="000000"/>
                  </a:solidFill>
                  <a:latin typeface="Arial" panose="020B0604020202020204" pitchFamily="34" charset="0"/>
                  <a:ea typeface="宋体" panose="02010600030101010101" pitchFamily="2" charset="-122"/>
                  <a:cs typeface="Calibri" panose="020F0502020204030204" pitchFamily="34" charset="0"/>
                  <a:sym typeface="Calibri" panose="020F0502020204030204" pitchFamily="34" charset="0"/>
                </a:endParaRPr>
              </a:p>
            </p:txBody>
          </p:sp>
          <p:sp>
            <p:nvSpPr>
              <p:cNvPr id="20506" name="Freeform 317">
                <a:extLst>
                  <a:ext uri="{FF2B5EF4-FFF2-40B4-BE49-F238E27FC236}">
                    <a16:creationId xmlns:a16="http://schemas.microsoft.com/office/drawing/2014/main" id="{A257D51C-2B09-48D7-A9D9-D005681C6F84}"/>
                  </a:ext>
                </a:extLst>
              </p:cNvPr>
              <p:cNvSpPr>
                <a:spLocks noEditPoints="1" noChangeArrowheads="1"/>
              </p:cNvSpPr>
              <p:nvPr/>
            </p:nvSpPr>
            <p:spPr bwMode="auto">
              <a:xfrm>
                <a:off x="0" y="136525"/>
                <a:ext cx="361950" cy="509588"/>
              </a:xfrm>
              <a:custGeom>
                <a:avLst/>
                <a:gdLst>
                  <a:gd name="T0" fmla="*/ 629829720 w 207"/>
                  <a:gd name="T1" fmla="*/ 134005938 h 292"/>
                  <a:gd name="T2" fmla="*/ 626773253 w 207"/>
                  <a:gd name="T3" fmla="*/ 134005938 h 292"/>
                  <a:gd name="T4" fmla="*/ 596198095 w 207"/>
                  <a:gd name="T5" fmla="*/ 109641698 h 292"/>
                  <a:gd name="T6" fmla="*/ 470844493 w 207"/>
                  <a:gd name="T7" fmla="*/ 15228304 h 292"/>
                  <a:gd name="T8" fmla="*/ 440269336 w 207"/>
                  <a:gd name="T9" fmla="*/ 6090624 h 292"/>
                  <a:gd name="T10" fmla="*/ 394408347 w 207"/>
                  <a:gd name="T11" fmla="*/ 3045312 h 292"/>
                  <a:gd name="T12" fmla="*/ 388293665 w 207"/>
                  <a:gd name="T13" fmla="*/ 57866161 h 292"/>
                  <a:gd name="T14" fmla="*/ 351603825 w 207"/>
                  <a:gd name="T15" fmla="*/ 219283395 h 292"/>
                  <a:gd name="T16" fmla="*/ 351603825 w 207"/>
                  <a:gd name="T17" fmla="*/ 36547233 h 292"/>
                  <a:gd name="T18" fmla="*/ 302686370 w 207"/>
                  <a:gd name="T19" fmla="*/ 0 h 292"/>
                  <a:gd name="T20" fmla="*/ 302686370 w 207"/>
                  <a:gd name="T21" fmla="*/ 45683168 h 292"/>
                  <a:gd name="T22" fmla="*/ 235421372 w 207"/>
                  <a:gd name="T23" fmla="*/ 91368081 h 292"/>
                  <a:gd name="T24" fmla="*/ 210962645 w 207"/>
                  <a:gd name="T25" fmla="*/ 33501921 h 292"/>
                  <a:gd name="T26" fmla="*/ 247652485 w 207"/>
                  <a:gd name="T27" fmla="*/ 0 h 292"/>
                  <a:gd name="T28" fmla="*/ 201789748 w 207"/>
                  <a:gd name="T29" fmla="*/ 6090624 h 292"/>
                  <a:gd name="T30" fmla="*/ 15287579 w 207"/>
                  <a:gd name="T31" fmla="*/ 182736163 h 292"/>
                  <a:gd name="T32" fmla="*/ 15287579 w 207"/>
                  <a:gd name="T33" fmla="*/ 185781474 h 292"/>
                  <a:gd name="T34" fmla="*/ 6114682 w 207"/>
                  <a:gd name="T35" fmla="*/ 246692947 h 292"/>
                  <a:gd name="T36" fmla="*/ 9172897 w 207"/>
                  <a:gd name="T37" fmla="*/ 249738259 h 292"/>
                  <a:gd name="T38" fmla="*/ 12229364 w 207"/>
                  <a:gd name="T39" fmla="*/ 258875939 h 292"/>
                  <a:gd name="T40" fmla="*/ 30575158 w 207"/>
                  <a:gd name="T41" fmla="*/ 295423172 h 292"/>
                  <a:gd name="T42" fmla="*/ 103953089 w 207"/>
                  <a:gd name="T43" fmla="*/ 438566790 h 292"/>
                  <a:gd name="T44" fmla="*/ 171216338 w 207"/>
                  <a:gd name="T45" fmla="*/ 465976342 h 292"/>
                  <a:gd name="T46" fmla="*/ 183445702 w 207"/>
                  <a:gd name="T47" fmla="*/ 469021654 h 292"/>
                  <a:gd name="T48" fmla="*/ 314915734 w 207"/>
                  <a:gd name="T49" fmla="*/ 889314828 h 292"/>
                  <a:gd name="T50" fmla="*/ 293513473 w 207"/>
                  <a:gd name="T51" fmla="*/ 572572728 h 292"/>
                  <a:gd name="T52" fmla="*/ 467786278 w 207"/>
                  <a:gd name="T53" fmla="*/ 170553170 h 292"/>
                  <a:gd name="T54" fmla="*/ 489188539 w 207"/>
                  <a:gd name="T55" fmla="*/ 161417234 h 292"/>
                  <a:gd name="T56" fmla="*/ 394408347 w 207"/>
                  <a:gd name="T57" fmla="*/ 231464643 h 292"/>
                  <a:gd name="T58" fmla="*/ 467786278 w 207"/>
                  <a:gd name="T59" fmla="*/ 170553170 h 292"/>
                  <a:gd name="T60" fmla="*/ 158986975 w 207"/>
                  <a:gd name="T61" fmla="*/ 286285491 h 292"/>
                  <a:gd name="T62" fmla="*/ 125355350 w 207"/>
                  <a:gd name="T63" fmla="*/ 225374019 h 292"/>
                  <a:gd name="T64" fmla="*/ 174272805 w 207"/>
                  <a:gd name="T65" fmla="*/ 310651476 h 29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7" h="292">
                    <a:moveTo>
                      <a:pt x="205" y="71"/>
                    </a:moveTo>
                    <a:cubicBezTo>
                      <a:pt x="206" y="59"/>
                      <a:pt x="207" y="41"/>
                      <a:pt x="206" y="44"/>
                    </a:cubicBezTo>
                    <a:cubicBezTo>
                      <a:pt x="206" y="44"/>
                      <a:pt x="206" y="44"/>
                      <a:pt x="206" y="44"/>
                    </a:cubicBezTo>
                    <a:cubicBezTo>
                      <a:pt x="205" y="44"/>
                      <a:pt x="205" y="44"/>
                      <a:pt x="205" y="44"/>
                    </a:cubicBezTo>
                    <a:cubicBezTo>
                      <a:pt x="202" y="41"/>
                      <a:pt x="202" y="41"/>
                      <a:pt x="202" y="41"/>
                    </a:cubicBezTo>
                    <a:cubicBezTo>
                      <a:pt x="195" y="36"/>
                      <a:pt x="195" y="36"/>
                      <a:pt x="195" y="36"/>
                    </a:cubicBezTo>
                    <a:cubicBezTo>
                      <a:pt x="181" y="26"/>
                      <a:pt x="181" y="26"/>
                      <a:pt x="181" y="26"/>
                    </a:cubicBezTo>
                    <a:cubicBezTo>
                      <a:pt x="154" y="5"/>
                      <a:pt x="154" y="5"/>
                      <a:pt x="154" y="5"/>
                    </a:cubicBezTo>
                    <a:cubicBezTo>
                      <a:pt x="151" y="3"/>
                      <a:pt x="147" y="2"/>
                      <a:pt x="144" y="2"/>
                    </a:cubicBezTo>
                    <a:cubicBezTo>
                      <a:pt x="144" y="2"/>
                      <a:pt x="144" y="2"/>
                      <a:pt x="144" y="2"/>
                    </a:cubicBezTo>
                    <a:cubicBezTo>
                      <a:pt x="139" y="1"/>
                      <a:pt x="134" y="1"/>
                      <a:pt x="129" y="0"/>
                    </a:cubicBezTo>
                    <a:cubicBezTo>
                      <a:pt x="129" y="1"/>
                      <a:pt x="129" y="1"/>
                      <a:pt x="129" y="1"/>
                    </a:cubicBezTo>
                    <a:cubicBezTo>
                      <a:pt x="142" y="11"/>
                      <a:pt x="142" y="11"/>
                      <a:pt x="142" y="11"/>
                    </a:cubicBezTo>
                    <a:cubicBezTo>
                      <a:pt x="127" y="19"/>
                      <a:pt x="127" y="19"/>
                      <a:pt x="127" y="19"/>
                    </a:cubicBezTo>
                    <a:cubicBezTo>
                      <a:pt x="134" y="30"/>
                      <a:pt x="134" y="30"/>
                      <a:pt x="134" y="30"/>
                    </a:cubicBezTo>
                    <a:cubicBezTo>
                      <a:pt x="115" y="72"/>
                      <a:pt x="115" y="72"/>
                      <a:pt x="115" y="72"/>
                    </a:cubicBezTo>
                    <a:cubicBezTo>
                      <a:pt x="112" y="15"/>
                      <a:pt x="112" y="15"/>
                      <a:pt x="112" y="15"/>
                    </a:cubicBezTo>
                    <a:cubicBezTo>
                      <a:pt x="115" y="12"/>
                      <a:pt x="115" y="12"/>
                      <a:pt x="115" y="12"/>
                    </a:cubicBezTo>
                    <a:cubicBezTo>
                      <a:pt x="111" y="0"/>
                      <a:pt x="111" y="0"/>
                      <a:pt x="111" y="0"/>
                    </a:cubicBezTo>
                    <a:cubicBezTo>
                      <a:pt x="99" y="0"/>
                      <a:pt x="99" y="0"/>
                      <a:pt x="99" y="0"/>
                    </a:cubicBezTo>
                    <a:cubicBezTo>
                      <a:pt x="96" y="12"/>
                      <a:pt x="96" y="12"/>
                      <a:pt x="96" y="12"/>
                    </a:cubicBezTo>
                    <a:cubicBezTo>
                      <a:pt x="99" y="15"/>
                      <a:pt x="99" y="15"/>
                      <a:pt x="99" y="15"/>
                    </a:cubicBezTo>
                    <a:cubicBezTo>
                      <a:pt x="96" y="72"/>
                      <a:pt x="96" y="72"/>
                      <a:pt x="96" y="72"/>
                    </a:cubicBezTo>
                    <a:cubicBezTo>
                      <a:pt x="77" y="30"/>
                      <a:pt x="77" y="30"/>
                      <a:pt x="77" y="30"/>
                    </a:cubicBezTo>
                    <a:cubicBezTo>
                      <a:pt x="84" y="19"/>
                      <a:pt x="84" y="19"/>
                      <a:pt x="84" y="19"/>
                    </a:cubicBezTo>
                    <a:cubicBezTo>
                      <a:pt x="69" y="11"/>
                      <a:pt x="69" y="11"/>
                      <a:pt x="69" y="11"/>
                    </a:cubicBezTo>
                    <a:cubicBezTo>
                      <a:pt x="81" y="1"/>
                      <a:pt x="81" y="1"/>
                      <a:pt x="81" y="1"/>
                    </a:cubicBezTo>
                    <a:cubicBezTo>
                      <a:pt x="81" y="0"/>
                      <a:pt x="81" y="0"/>
                      <a:pt x="81" y="0"/>
                    </a:cubicBezTo>
                    <a:cubicBezTo>
                      <a:pt x="76" y="1"/>
                      <a:pt x="72" y="1"/>
                      <a:pt x="67" y="2"/>
                    </a:cubicBezTo>
                    <a:cubicBezTo>
                      <a:pt x="67" y="2"/>
                      <a:pt x="66" y="2"/>
                      <a:pt x="66" y="2"/>
                    </a:cubicBezTo>
                    <a:cubicBezTo>
                      <a:pt x="61" y="2"/>
                      <a:pt x="57" y="4"/>
                      <a:pt x="53" y="8"/>
                    </a:cubicBezTo>
                    <a:cubicBezTo>
                      <a:pt x="5" y="60"/>
                      <a:pt x="5" y="60"/>
                      <a:pt x="5" y="60"/>
                    </a:cubicBezTo>
                    <a:cubicBezTo>
                      <a:pt x="5" y="61"/>
                      <a:pt x="5" y="61"/>
                      <a:pt x="5" y="61"/>
                    </a:cubicBezTo>
                    <a:cubicBezTo>
                      <a:pt x="5" y="61"/>
                      <a:pt x="5" y="61"/>
                      <a:pt x="5" y="61"/>
                    </a:cubicBezTo>
                    <a:cubicBezTo>
                      <a:pt x="0" y="102"/>
                      <a:pt x="3" y="72"/>
                      <a:pt x="2" y="81"/>
                    </a:cubicBezTo>
                    <a:cubicBezTo>
                      <a:pt x="2" y="81"/>
                      <a:pt x="2" y="81"/>
                      <a:pt x="2" y="81"/>
                    </a:cubicBezTo>
                    <a:cubicBezTo>
                      <a:pt x="2" y="82"/>
                      <a:pt x="2" y="82"/>
                      <a:pt x="2" y="82"/>
                    </a:cubicBezTo>
                    <a:cubicBezTo>
                      <a:pt x="3" y="82"/>
                      <a:pt x="3" y="82"/>
                      <a:pt x="3" y="82"/>
                    </a:cubicBezTo>
                    <a:cubicBezTo>
                      <a:pt x="3" y="83"/>
                      <a:pt x="3" y="83"/>
                      <a:pt x="3" y="83"/>
                    </a:cubicBezTo>
                    <a:cubicBezTo>
                      <a:pt x="4" y="85"/>
                      <a:pt x="4" y="85"/>
                      <a:pt x="4" y="85"/>
                    </a:cubicBezTo>
                    <a:cubicBezTo>
                      <a:pt x="6" y="89"/>
                      <a:pt x="6" y="89"/>
                      <a:pt x="6" y="89"/>
                    </a:cubicBezTo>
                    <a:cubicBezTo>
                      <a:pt x="10" y="97"/>
                      <a:pt x="10" y="97"/>
                      <a:pt x="10" y="97"/>
                    </a:cubicBezTo>
                    <a:cubicBezTo>
                      <a:pt x="18" y="113"/>
                      <a:pt x="18" y="113"/>
                      <a:pt x="18" y="113"/>
                    </a:cubicBezTo>
                    <a:cubicBezTo>
                      <a:pt x="34" y="144"/>
                      <a:pt x="34" y="144"/>
                      <a:pt x="34" y="144"/>
                    </a:cubicBezTo>
                    <a:cubicBezTo>
                      <a:pt x="42" y="141"/>
                      <a:pt x="49" y="137"/>
                      <a:pt x="56" y="133"/>
                    </a:cubicBezTo>
                    <a:cubicBezTo>
                      <a:pt x="56" y="140"/>
                      <a:pt x="56" y="146"/>
                      <a:pt x="56" y="153"/>
                    </a:cubicBezTo>
                    <a:cubicBezTo>
                      <a:pt x="56" y="153"/>
                      <a:pt x="56" y="154"/>
                      <a:pt x="56" y="154"/>
                    </a:cubicBezTo>
                    <a:cubicBezTo>
                      <a:pt x="57" y="154"/>
                      <a:pt x="58" y="154"/>
                      <a:pt x="60" y="154"/>
                    </a:cubicBezTo>
                    <a:cubicBezTo>
                      <a:pt x="64" y="292"/>
                      <a:pt x="64" y="292"/>
                      <a:pt x="64" y="292"/>
                    </a:cubicBezTo>
                    <a:cubicBezTo>
                      <a:pt x="103" y="292"/>
                      <a:pt x="103" y="292"/>
                      <a:pt x="103" y="292"/>
                    </a:cubicBezTo>
                    <a:cubicBezTo>
                      <a:pt x="104" y="275"/>
                      <a:pt x="104" y="252"/>
                      <a:pt x="104" y="230"/>
                    </a:cubicBezTo>
                    <a:cubicBezTo>
                      <a:pt x="99" y="217"/>
                      <a:pt x="96" y="202"/>
                      <a:pt x="96" y="188"/>
                    </a:cubicBezTo>
                    <a:cubicBezTo>
                      <a:pt x="96" y="126"/>
                      <a:pt x="144" y="75"/>
                      <a:pt x="205" y="71"/>
                    </a:cubicBezTo>
                    <a:close/>
                    <a:moveTo>
                      <a:pt x="153" y="56"/>
                    </a:moveTo>
                    <a:cubicBezTo>
                      <a:pt x="152" y="53"/>
                      <a:pt x="152" y="50"/>
                      <a:pt x="152" y="47"/>
                    </a:cubicBezTo>
                    <a:cubicBezTo>
                      <a:pt x="160" y="53"/>
                      <a:pt x="160" y="53"/>
                      <a:pt x="160" y="53"/>
                    </a:cubicBezTo>
                    <a:cubicBezTo>
                      <a:pt x="164" y="56"/>
                      <a:pt x="164" y="56"/>
                      <a:pt x="164" y="56"/>
                    </a:cubicBezTo>
                    <a:cubicBezTo>
                      <a:pt x="129" y="76"/>
                      <a:pt x="129" y="76"/>
                      <a:pt x="129" y="76"/>
                    </a:cubicBezTo>
                    <a:cubicBezTo>
                      <a:pt x="126" y="72"/>
                      <a:pt x="126" y="72"/>
                      <a:pt x="126" y="72"/>
                    </a:cubicBezTo>
                    <a:lnTo>
                      <a:pt x="153" y="56"/>
                    </a:lnTo>
                    <a:close/>
                    <a:moveTo>
                      <a:pt x="57" y="102"/>
                    </a:moveTo>
                    <a:cubicBezTo>
                      <a:pt x="52" y="94"/>
                      <a:pt x="52" y="94"/>
                      <a:pt x="52" y="94"/>
                    </a:cubicBezTo>
                    <a:cubicBezTo>
                      <a:pt x="43" y="79"/>
                      <a:pt x="43" y="79"/>
                      <a:pt x="43" y="79"/>
                    </a:cubicBezTo>
                    <a:cubicBezTo>
                      <a:pt x="41" y="74"/>
                      <a:pt x="41" y="74"/>
                      <a:pt x="41" y="74"/>
                    </a:cubicBezTo>
                    <a:cubicBezTo>
                      <a:pt x="58" y="53"/>
                      <a:pt x="58" y="53"/>
                      <a:pt x="58" y="53"/>
                    </a:cubicBezTo>
                    <a:cubicBezTo>
                      <a:pt x="58" y="70"/>
                      <a:pt x="57" y="86"/>
                      <a:pt x="57" y="102"/>
                    </a:cubicBezTo>
                    <a:close/>
                  </a:path>
                </a:pathLst>
              </a:custGeom>
              <a:solidFill>
                <a:srgbClr val="42495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07" name="Freeform 318">
                <a:extLst>
                  <a:ext uri="{FF2B5EF4-FFF2-40B4-BE49-F238E27FC236}">
                    <a16:creationId xmlns:a16="http://schemas.microsoft.com/office/drawing/2014/main" id="{873EAACD-2CD0-418B-8238-51BF7FE1A4A2}"/>
                  </a:ext>
                </a:extLst>
              </p:cNvPr>
              <p:cNvSpPr>
                <a:spLocks noChangeArrowheads="1"/>
              </p:cNvSpPr>
              <p:nvPr/>
            </p:nvSpPr>
            <p:spPr bwMode="auto">
              <a:xfrm>
                <a:off x="193675" y="560388"/>
                <a:ext cx="71438" cy="85725"/>
              </a:xfrm>
              <a:custGeom>
                <a:avLst/>
                <a:gdLst>
                  <a:gd name="T0" fmla="*/ 0 w 41"/>
                  <a:gd name="T1" fmla="*/ 0 h 49"/>
                  <a:gd name="T2" fmla="*/ 3035244 w 41"/>
                  <a:gd name="T3" fmla="*/ 149975013 h 49"/>
                  <a:gd name="T4" fmla="*/ 124472874 w 41"/>
                  <a:gd name="T5" fmla="*/ 149975013 h 49"/>
                  <a:gd name="T6" fmla="*/ 124472874 w 41"/>
                  <a:gd name="T7" fmla="*/ 134672226 h 49"/>
                  <a:gd name="T8" fmla="*/ 0 w 41"/>
                  <a:gd name="T9" fmla="*/ 0 h 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 h="49">
                    <a:moveTo>
                      <a:pt x="0" y="0"/>
                    </a:moveTo>
                    <a:cubicBezTo>
                      <a:pt x="1" y="49"/>
                      <a:pt x="1" y="49"/>
                      <a:pt x="1" y="49"/>
                    </a:cubicBezTo>
                    <a:cubicBezTo>
                      <a:pt x="41" y="49"/>
                      <a:pt x="41" y="49"/>
                      <a:pt x="41" y="49"/>
                    </a:cubicBezTo>
                    <a:cubicBezTo>
                      <a:pt x="41" y="47"/>
                      <a:pt x="41" y="45"/>
                      <a:pt x="41" y="44"/>
                    </a:cubicBezTo>
                    <a:cubicBezTo>
                      <a:pt x="24" y="33"/>
                      <a:pt x="10" y="18"/>
                      <a:pt x="0" y="0"/>
                    </a:cubicBezTo>
                    <a:close/>
                  </a:path>
                </a:pathLst>
              </a:custGeom>
              <a:solidFill>
                <a:srgbClr val="42495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08" name="Freeform 319">
                <a:extLst>
                  <a:ext uri="{FF2B5EF4-FFF2-40B4-BE49-F238E27FC236}">
                    <a16:creationId xmlns:a16="http://schemas.microsoft.com/office/drawing/2014/main" id="{A97419F4-A6F4-485A-AE24-660F76F62061}"/>
                  </a:ext>
                </a:extLst>
              </p:cNvPr>
              <p:cNvSpPr>
                <a:spLocks noChangeArrowheads="1"/>
              </p:cNvSpPr>
              <p:nvPr/>
            </p:nvSpPr>
            <p:spPr bwMode="auto">
              <a:xfrm>
                <a:off x="354012" y="273050"/>
                <a:ext cx="61913" cy="47625"/>
              </a:xfrm>
              <a:custGeom>
                <a:avLst/>
                <a:gdLst>
                  <a:gd name="T0" fmla="*/ 85686004 w 39"/>
                  <a:gd name="T1" fmla="*/ 0 h 30"/>
                  <a:gd name="T2" fmla="*/ 70564945 w 39"/>
                  <a:gd name="T3" fmla="*/ 0 h 30"/>
                  <a:gd name="T4" fmla="*/ 30242119 w 39"/>
                  <a:gd name="T5" fmla="*/ 0 h 30"/>
                  <a:gd name="T6" fmla="*/ 12601677 w 39"/>
                  <a:gd name="T7" fmla="*/ 0 h 30"/>
                  <a:gd name="T8" fmla="*/ 0 w 39"/>
                  <a:gd name="T9" fmla="*/ 75604688 h 30"/>
                  <a:gd name="T10" fmla="*/ 30242119 w 39"/>
                  <a:gd name="T11" fmla="*/ 75604688 h 30"/>
                  <a:gd name="T12" fmla="*/ 70564945 w 39"/>
                  <a:gd name="T13" fmla="*/ 75604688 h 30"/>
                  <a:gd name="T14" fmla="*/ 98287681 w 39"/>
                  <a:gd name="T15" fmla="*/ 75604688 h 30"/>
                  <a:gd name="T16" fmla="*/ 85686004 w 39"/>
                  <a:gd name="T17" fmla="*/ 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9" h="30">
                    <a:moveTo>
                      <a:pt x="34" y="0"/>
                    </a:moveTo>
                    <a:lnTo>
                      <a:pt x="28" y="0"/>
                    </a:lnTo>
                    <a:lnTo>
                      <a:pt x="12" y="0"/>
                    </a:lnTo>
                    <a:lnTo>
                      <a:pt x="5" y="0"/>
                    </a:lnTo>
                    <a:lnTo>
                      <a:pt x="0" y="30"/>
                    </a:lnTo>
                    <a:lnTo>
                      <a:pt x="12" y="30"/>
                    </a:lnTo>
                    <a:lnTo>
                      <a:pt x="28" y="30"/>
                    </a:lnTo>
                    <a:lnTo>
                      <a:pt x="39" y="30"/>
                    </a:lnTo>
                    <a:lnTo>
                      <a:pt x="34" y="0"/>
                    </a:lnTo>
                    <a:close/>
                  </a:path>
                </a:pathLst>
              </a:custGeom>
              <a:solidFill>
                <a:srgbClr val="DA4B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09" name="Freeform 320">
                <a:extLst>
                  <a:ext uri="{FF2B5EF4-FFF2-40B4-BE49-F238E27FC236}">
                    <a16:creationId xmlns:a16="http://schemas.microsoft.com/office/drawing/2014/main" id="{725815C5-F00C-4E62-B293-27D35192074F}"/>
                  </a:ext>
                </a:extLst>
              </p:cNvPr>
              <p:cNvSpPr>
                <a:spLocks noChangeArrowheads="1"/>
              </p:cNvSpPr>
              <p:nvPr/>
            </p:nvSpPr>
            <p:spPr bwMode="auto">
              <a:xfrm>
                <a:off x="271462" y="282575"/>
                <a:ext cx="69850" cy="69850"/>
              </a:xfrm>
              <a:custGeom>
                <a:avLst/>
                <a:gdLst>
                  <a:gd name="T0" fmla="*/ 60483750 w 44"/>
                  <a:gd name="T1" fmla="*/ 0 h 44"/>
                  <a:gd name="T2" fmla="*/ 47883763 w 44"/>
                  <a:gd name="T3" fmla="*/ 10080625 h 44"/>
                  <a:gd name="T4" fmla="*/ 15120938 w 44"/>
                  <a:gd name="T5" fmla="*/ 27722513 h 44"/>
                  <a:gd name="T6" fmla="*/ 0 w 44"/>
                  <a:gd name="T7" fmla="*/ 37803138 h 44"/>
                  <a:gd name="T8" fmla="*/ 27722513 w 44"/>
                  <a:gd name="T9" fmla="*/ 110886875 h 44"/>
                  <a:gd name="T10" fmla="*/ 52924075 w 44"/>
                  <a:gd name="T11" fmla="*/ 95765938 h 44"/>
                  <a:gd name="T12" fmla="*/ 85685313 w 44"/>
                  <a:gd name="T13" fmla="*/ 75604688 h 44"/>
                  <a:gd name="T14" fmla="*/ 110886875 w 44"/>
                  <a:gd name="T15" fmla="*/ 60483750 h 44"/>
                  <a:gd name="T16" fmla="*/ 60483750 w 44"/>
                  <a:gd name="T17" fmla="*/ 0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4" h="44">
                    <a:moveTo>
                      <a:pt x="24" y="0"/>
                    </a:moveTo>
                    <a:lnTo>
                      <a:pt x="19" y="4"/>
                    </a:lnTo>
                    <a:lnTo>
                      <a:pt x="6" y="11"/>
                    </a:lnTo>
                    <a:lnTo>
                      <a:pt x="0" y="15"/>
                    </a:lnTo>
                    <a:lnTo>
                      <a:pt x="11" y="44"/>
                    </a:lnTo>
                    <a:lnTo>
                      <a:pt x="21" y="38"/>
                    </a:lnTo>
                    <a:lnTo>
                      <a:pt x="34" y="30"/>
                    </a:lnTo>
                    <a:lnTo>
                      <a:pt x="44" y="24"/>
                    </a:lnTo>
                    <a:lnTo>
                      <a:pt x="24" y="0"/>
                    </a:lnTo>
                    <a:close/>
                  </a:path>
                </a:pathLst>
              </a:custGeom>
              <a:solidFill>
                <a:srgbClr val="DA4B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10" name="Freeform 321">
                <a:extLst>
                  <a:ext uri="{FF2B5EF4-FFF2-40B4-BE49-F238E27FC236}">
                    <a16:creationId xmlns:a16="http://schemas.microsoft.com/office/drawing/2014/main" id="{23C2BDFD-6ED4-41D3-A117-23EEC52D78DF}"/>
                  </a:ext>
                </a:extLst>
              </p:cNvPr>
              <p:cNvSpPr>
                <a:spLocks noChangeArrowheads="1"/>
              </p:cNvSpPr>
              <p:nvPr/>
            </p:nvSpPr>
            <p:spPr bwMode="auto">
              <a:xfrm>
                <a:off x="209550" y="341313"/>
                <a:ext cx="68263" cy="69850"/>
              </a:xfrm>
              <a:custGeom>
                <a:avLst/>
                <a:gdLst>
                  <a:gd name="T0" fmla="*/ 35282446 w 43"/>
                  <a:gd name="T1" fmla="*/ 0 h 44"/>
                  <a:gd name="T2" fmla="*/ 27722716 w 43"/>
                  <a:gd name="T3" fmla="*/ 12601575 h 44"/>
                  <a:gd name="T4" fmla="*/ 7561318 w 43"/>
                  <a:gd name="T5" fmla="*/ 45362813 h 44"/>
                  <a:gd name="T6" fmla="*/ 0 w 43"/>
                  <a:gd name="T7" fmla="*/ 63004700 h 44"/>
                  <a:gd name="T8" fmla="*/ 60484193 w 43"/>
                  <a:gd name="T9" fmla="*/ 110886875 h 44"/>
                  <a:gd name="T10" fmla="*/ 73085860 w 43"/>
                  <a:gd name="T11" fmla="*/ 85685313 h 44"/>
                  <a:gd name="T12" fmla="*/ 93247258 w 43"/>
                  <a:gd name="T13" fmla="*/ 52924075 h 44"/>
                  <a:gd name="T14" fmla="*/ 108368306 w 43"/>
                  <a:gd name="T15" fmla="*/ 27722513 h 44"/>
                  <a:gd name="T16" fmla="*/ 35282446 w 43"/>
                  <a:gd name="T17" fmla="*/ 0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3" h="44">
                    <a:moveTo>
                      <a:pt x="14" y="0"/>
                    </a:moveTo>
                    <a:lnTo>
                      <a:pt x="11" y="5"/>
                    </a:lnTo>
                    <a:lnTo>
                      <a:pt x="3" y="18"/>
                    </a:lnTo>
                    <a:lnTo>
                      <a:pt x="0" y="25"/>
                    </a:lnTo>
                    <a:lnTo>
                      <a:pt x="24" y="44"/>
                    </a:lnTo>
                    <a:lnTo>
                      <a:pt x="29" y="34"/>
                    </a:lnTo>
                    <a:lnTo>
                      <a:pt x="37" y="21"/>
                    </a:lnTo>
                    <a:lnTo>
                      <a:pt x="43" y="11"/>
                    </a:lnTo>
                    <a:lnTo>
                      <a:pt x="14" y="0"/>
                    </a:lnTo>
                    <a:close/>
                  </a:path>
                </a:pathLst>
              </a:custGeom>
              <a:solidFill>
                <a:srgbClr val="DA4B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11" name="Freeform 322">
                <a:extLst>
                  <a:ext uri="{FF2B5EF4-FFF2-40B4-BE49-F238E27FC236}">
                    <a16:creationId xmlns:a16="http://schemas.microsoft.com/office/drawing/2014/main" id="{8571A0A1-1018-4442-97E1-DD971BA17F12}"/>
                  </a:ext>
                </a:extLst>
              </p:cNvPr>
              <p:cNvSpPr>
                <a:spLocks noChangeArrowheads="1"/>
              </p:cNvSpPr>
              <p:nvPr/>
            </p:nvSpPr>
            <p:spPr bwMode="auto">
              <a:xfrm>
                <a:off x="192087" y="420688"/>
                <a:ext cx="47625" cy="61913"/>
              </a:xfrm>
              <a:custGeom>
                <a:avLst/>
                <a:gdLst>
                  <a:gd name="T0" fmla="*/ 0 w 30"/>
                  <a:gd name="T1" fmla="*/ 15121060 h 39"/>
                  <a:gd name="T2" fmla="*/ 0 w 30"/>
                  <a:gd name="T3" fmla="*/ 30242119 h 39"/>
                  <a:gd name="T4" fmla="*/ 0 w 30"/>
                  <a:gd name="T5" fmla="*/ 70564945 h 39"/>
                  <a:gd name="T6" fmla="*/ 0 w 30"/>
                  <a:gd name="T7" fmla="*/ 85686004 h 39"/>
                  <a:gd name="T8" fmla="*/ 75604688 w 30"/>
                  <a:gd name="T9" fmla="*/ 98287681 h 39"/>
                  <a:gd name="T10" fmla="*/ 75604688 w 30"/>
                  <a:gd name="T11" fmla="*/ 70564945 h 39"/>
                  <a:gd name="T12" fmla="*/ 75604688 w 30"/>
                  <a:gd name="T13" fmla="*/ 30242119 h 39"/>
                  <a:gd name="T14" fmla="*/ 75604688 w 30"/>
                  <a:gd name="T15" fmla="*/ 0 h 39"/>
                  <a:gd name="T16" fmla="*/ 0 w 30"/>
                  <a:gd name="T17" fmla="*/ 15121060 h 3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0" h="39">
                    <a:moveTo>
                      <a:pt x="0" y="6"/>
                    </a:moveTo>
                    <a:lnTo>
                      <a:pt x="0" y="12"/>
                    </a:lnTo>
                    <a:lnTo>
                      <a:pt x="0" y="28"/>
                    </a:lnTo>
                    <a:lnTo>
                      <a:pt x="0" y="34"/>
                    </a:lnTo>
                    <a:lnTo>
                      <a:pt x="30" y="39"/>
                    </a:lnTo>
                    <a:lnTo>
                      <a:pt x="30" y="28"/>
                    </a:lnTo>
                    <a:lnTo>
                      <a:pt x="30" y="12"/>
                    </a:lnTo>
                    <a:lnTo>
                      <a:pt x="30" y="0"/>
                    </a:lnTo>
                    <a:lnTo>
                      <a:pt x="0" y="6"/>
                    </a:lnTo>
                    <a:close/>
                  </a:path>
                </a:pathLst>
              </a:custGeom>
              <a:solidFill>
                <a:srgbClr val="DA4B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12" name="Freeform 323">
                <a:extLst>
                  <a:ext uri="{FF2B5EF4-FFF2-40B4-BE49-F238E27FC236}">
                    <a16:creationId xmlns:a16="http://schemas.microsoft.com/office/drawing/2014/main" id="{383EC71A-66AC-461B-BF7C-F7B17C4C4754}"/>
                  </a:ext>
                </a:extLst>
              </p:cNvPr>
              <p:cNvSpPr>
                <a:spLocks noChangeArrowheads="1"/>
              </p:cNvSpPr>
              <p:nvPr/>
            </p:nvSpPr>
            <p:spPr bwMode="auto">
              <a:xfrm>
                <a:off x="201612" y="496888"/>
                <a:ext cx="68263" cy="69850"/>
              </a:xfrm>
              <a:custGeom>
                <a:avLst/>
                <a:gdLst>
                  <a:gd name="T0" fmla="*/ 0 w 43"/>
                  <a:gd name="T1" fmla="*/ 45362813 h 44"/>
                  <a:gd name="T2" fmla="*/ 7561318 w 43"/>
                  <a:gd name="T3" fmla="*/ 60483750 h 44"/>
                  <a:gd name="T4" fmla="*/ 27722716 w 43"/>
                  <a:gd name="T5" fmla="*/ 95765938 h 44"/>
                  <a:gd name="T6" fmla="*/ 35282446 w 43"/>
                  <a:gd name="T7" fmla="*/ 110886875 h 44"/>
                  <a:gd name="T8" fmla="*/ 108368306 w 43"/>
                  <a:gd name="T9" fmla="*/ 83165950 h 44"/>
                  <a:gd name="T10" fmla="*/ 95766639 w 43"/>
                  <a:gd name="T11" fmla="*/ 57964388 h 44"/>
                  <a:gd name="T12" fmla="*/ 75605241 w 43"/>
                  <a:gd name="T13" fmla="*/ 25201563 h 44"/>
                  <a:gd name="T14" fmla="*/ 60484193 w 43"/>
                  <a:gd name="T15" fmla="*/ 0 h 44"/>
                  <a:gd name="T16" fmla="*/ 0 w 43"/>
                  <a:gd name="T17" fmla="*/ 45362813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3" h="44">
                    <a:moveTo>
                      <a:pt x="0" y="18"/>
                    </a:moveTo>
                    <a:lnTo>
                      <a:pt x="3" y="24"/>
                    </a:lnTo>
                    <a:lnTo>
                      <a:pt x="11" y="38"/>
                    </a:lnTo>
                    <a:lnTo>
                      <a:pt x="14" y="44"/>
                    </a:lnTo>
                    <a:lnTo>
                      <a:pt x="43" y="33"/>
                    </a:lnTo>
                    <a:lnTo>
                      <a:pt x="38" y="23"/>
                    </a:lnTo>
                    <a:lnTo>
                      <a:pt x="30" y="10"/>
                    </a:lnTo>
                    <a:lnTo>
                      <a:pt x="24" y="0"/>
                    </a:lnTo>
                    <a:lnTo>
                      <a:pt x="0" y="18"/>
                    </a:lnTo>
                    <a:close/>
                  </a:path>
                </a:pathLst>
              </a:custGeom>
              <a:solidFill>
                <a:srgbClr val="DA4B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13" name="Freeform 324">
                <a:extLst>
                  <a:ext uri="{FF2B5EF4-FFF2-40B4-BE49-F238E27FC236}">
                    <a16:creationId xmlns:a16="http://schemas.microsoft.com/office/drawing/2014/main" id="{6D0D2AD5-4FE1-46D1-A98D-A26161D64692}"/>
                  </a:ext>
                </a:extLst>
              </p:cNvPr>
              <p:cNvSpPr>
                <a:spLocks noChangeArrowheads="1"/>
              </p:cNvSpPr>
              <p:nvPr/>
            </p:nvSpPr>
            <p:spPr bwMode="auto">
              <a:xfrm>
                <a:off x="257175" y="560388"/>
                <a:ext cx="73025" cy="68263"/>
              </a:xfrm>
              <a:custGeom>
                <a:avLst/>
                <a:gdLst>
                  <a:gd name="T0" fmla="*/ 0 w 46"/>
                  <a:gd name="T1" fmla="*/ 73085860 h 43"/>
                  <a:gd name="T2" fmla="*/ 15120938 w 46"/>
                  <a:gd name="T3" fmla="*/ 80645591 h 43"/>
                  <a:gd name="T4" fmla="*/ 50403125 w 46"/>
                  <a:gd name="T5" fmla="*/ 100806988 h 43"/>
                  <a:gd name="T6" fmla="*/ 65524063 w 46"/>
                  <a:gd name="T7" fmla="*/ 108368306 h 43"/>
                  <a:gd name="T8" fmla="*/ 115927188 w 46"/>
                  <a:gd name="T9" fmla="*/ 47884113 h 43"/>
                  <a:gd name="T10" fmla="*/ 90725625 w 46"/>
                  <a:gd name="T11" fmla="*/ 35282446 h 43"/>
                  <a:gd name="T12" fmla="*/ 52924075 w 46"/>
                  <a:gd name="T13" fmla="*/ 15121048 h 43"/>
                  <a:gd name="T14" fmla="*/ 32762825 w 46"/>
                  <a:gd name="T15" fmla="*/ 0 h 43"/>
                  <a:gd name="T16" fmla="*/ 0 w 46"/>
                  <a:gd name="T17" fmla="*/ 73085860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6" h="43">
                    <a:moveTo>
                      <a:pt x="0" y="29"/>
                    </a:moveTo>
                    <a:lnTo>
                      <a:pt x="6" y="32"/>
                    </a:lnTo>
                    <a:lnTo>
                      <a:pt x="20" y="40"/>
                    </a:lnTo>
                    <a:lnTo>
                      <a:pt x="26" y="43"/>
                    </a:lnTo>
                    <a:lnTo>
                      <a:pt x="46" y="19"/>
                    </a:lnTo>
                    <a:lnTo>
                      <a:pt x="36" y="14"/>
                    </a:lnTo>
                    <a:lnTo>
                      <a:pt x="21" y="6"/>
                    </a:lnTo>
                    <a:lnTo>
                      <a:pt x="13" y="0"/>
                    </a:lnTo>
                    <a:lnTo>
                      <a:pt x="0" y="29"/>
                    </a:lnTo>
                    <a:close/>
                  </a:path>
                </a:pathLst>
              </a:custGeom>
              <a:solidFill>
                <a:srgbClr val="DA4B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14" name="Freeform 325">
                <a:extLst>
                  <a:ext uri="{FF2B5EF4-FFF2-40B4-BE49-F238E27FC236}">
                    <a16:creationId xmlns:a16="http://schemas.microsoft.com/office/drawing/2014/main" id="{DC2F60B1-7D34-4D7D-95F9-9D59AD9BAA68}"/>
                  </a:ext>
                </a:extLst>
              </p:cNvPr>
              <p:cNvSpPr>
                <a:spLocks noChangeArrowheads="1"/>
              </p:cNvSpPr>
              <p:nvPr/>
            </p:nvSpPr>
            <p:spPr bwMode="auto">
              <a:xfrm>
                <a:off x="339725" y="598488"/>
                <a:ext cx="61913" cy="47625"/>
              </a:xfrm>
              <a:custGeom>
                <a:avLst/>
                <a:gdLst>
                  <a:gd name="T0" fmla="*/ 12601677 w 39"/>
                  <a:gd name="T1" fmla="*/ 75604688 h 30"/>
                  <a:gd name="T2" fmla="*/ 27722736 w 39"/>
                  <a:gd name="T3" fmla="*/ 75604688 h 30"/>
                  <a:gd name="T4" fmla="*/ 70564945 w 39"/>
                  <a:gd name="T5" fmla="*/ 75604688 h 30"/>
                  <a:gd name="T6" fmla="*/ 85686004 w 39"/>
                  <a:gd name="T7" fmla="*/ 75604688 h 30"/>
                  <a:gd name="T8" fmla="*/ 98287681 w 39"/>
                  <a:gd name="T9" fmla="*/ 0 h 30"/>
                  <a:gd name="T10" fmla="*/ 70564945 w 39"/>
                  <a:gd name="T11" fmla="*/ 0 h 30"/>
                  <a:gd name="T12" fmla="*/ 27722736 w 39"/>
                  <a:gd name="T13" fmla="*/ 0 h 30"/>
                  <a:gd name="T14" fmla="*/ 0 w 39"/>
                  <a:gd name="T15" fmla="*/ 0 h 30"/>
                  <a:gd name="T16" fmla="*/ 12601677 w 39"/>
                  <a:gd name="T17" fmla="*/ 75604688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9" h="30">
                    <a:moveTo>
                      <a:pt x="5" y="30"/>
                    </a:moveTo>
                    <a:lnTo>
                      <a:pt x="11" y="30"/>
                    </a:lnTo>
                    <a:lnTo>
                      <a:pt x="28" y="30"/>
                    </a:lnTo>
                    <a:lnTo>
                      <a:pt x="34" y="30"/>
                    </a:lnTo>
                    <a:lnTo>
                      <a:pt x="39" y="0"/>
                    </a:lnTo>
                    <a:lnTo>
                      <a:pt x="28" y="0"/>
                    </a:lnTo>
                    <a:lnTo>
                      <a:pt x="11" y="0"/>
                    </a:lnTo>
                    <a:lnTo>
                      <a:pt x="0" y="0"/>
                    </a:lnTo>
                    <a:lnTo>
                      <a:pt x="5" y="30"/>
                    </a:lnTo>
                    <a:close/>
                  </a:path>
                </a:pathLst>
              </a:custGeom>
              <a:solidFill>
                <a:srgbClr val="DA4B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15" name="Freeform 326">
                <a:extLst>
                  <a:ext uri="{FF2B5EF4-FFF2-40B4-BE49-F238E27FC236}">
                    <a16:creationId xmlns:a16="http://schemas.microsoft.com/office/drawing/2014/main" id="{ED3FDB80-18DB-4817-843E-989FF28529D6}"/>
                  </a:ext>
                </a:extLst>
              </p:cNvPr>
              <p:cNvSpPr>
                <a:spLocks noChangeArrowheads="1"/>
              </p:cNvSpPr>
              <p:nvPr/>
            </p:nvSpPr>
            <p:spPr bwMode="auto">
              <a:xfrm>
                <a:off x="412750" y="568325"/>
                <a:ext cx="73025" cy="68263"/>
              </a:xfrm>
              <a:custGeom>
                <a:avLst/>
                <a:gdLst>
                  <a:gd name="T0" fmla="*/ 50403125 w 46"/>
                  <a:gd name="T1" fmla="*/ 108368306 h 43"/>
                  <a:gd name="T2" fmla="*/ 65524063 w 46"/>
                  <a:gd name="T3" fmla="*/ 98287607 h 43"/>
                  <a:gd name="T4" fmla="*/ 100806250 w 46"/>
                  <a:gd name="T5" fmla="*/ 80645591 h 43"/>
                  <a:gd name="T6" fmla="*/ 115927188 w 46"/>
                  <a:gd name="T7" fmla="*/ 70564892 h 43"/>
                  <a:gd name="T8" fmla="*/ 88206263 w 46"/>
                  <a:gd name="T9" fmla="*/ 0 h 43"/>
                  <a:gd name="T10" fmla="*/ 63004700 w 46"/>
                  <a:gd name="T11" fmla="*/ 12601667 h 43"/>
                  <a:gd name="T12" fmla="*/ 25201563 w 46"/>
                  <a:gd name="T13" fmla="*/ 32763065 h 43"/>
                  <a:gd name="T14" fmla="*/ 0 w 46"/>
                  <a:gd name="T15" fmla="*/ 47884113 h 43"/>
                  <a:gd name="T16" fmla="*/ 50403125 w 46"/>
                  <a:gd name="T17" fmla="*/ 108368306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6" h="43">
                    <a:moveTo>
                      <a:pt x="20" y="43"/>
                    </a:moveTo>
                    <a:lnTo>
                      <a:pt x="26" y="39"/>
                    </a:lnTo>
                    <a:lnTo>
                      <a:pt x="40" y="32"/>
                    </a:lnTo>
                    <a:lnTo>
                      <a:pt x="46" y="28"/>
                    </a:lnTo>
                    <a:lnTo>
                      <a:pt x="35" y="0"/>
                    </a:lnTo>
                    <a:lnTo>
                      <a:pt x="25" y="5"/>
                    </a:lnTo>
                    <a:lnTo>
                      <a:pt x="10" y="13"/>
                    </a:lnTo>
                    <a:lnTo>
                      <a:pt x="0" y="19"/>
                    </a:lnTo>
                    <a:lnTo>
                      <a:pt x="20" y="43"/>
                    </a:lnTo>
                    <a:close/>
                  </a:path>
                </a:pathLst>
              </a:custGeom>
              <a:solidFill>
                <a:srgbClr val="DA4B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16" name="Freeform 327">
                <a:extLst>
                  <a:ext uri="{FF2B5EF4-FFF2-40B4-BE49-F238E27FC236}">
                    <a16:creationId xmlns:a16="http://schemas.microsoft.com/office/drawing/2014/main" id="{349C3231-9477-4D50-B1F9-178173114A22}"/>
                  </a:ext>
                </a:extLst>
              </p:cNvPr>
              <p:cNvSpPr>
                <a:spLocks noChangeArrowheads="1"/>
              </p:cNvSpPr>
              <p:nvPr/>
            </p:nvSpPr>
            <p:spPr bwMode="auto">
              <a:xfrm>
                <a:off x="477837" y="508000"/>
                <a:ext cx="69850" cy="73025"/>
              </a:xfrm>
              <a:custGeom>
                <a:avLst/>
                <a:gdLst>
                  <a:gd name="T0" fmla="*/ 73085325 w 44"/>
                  <a:gd name="T1" fmla="*/ 115927188 h 46"/>
                  <a:gd name="T2" fmla="*/ 80645000 w 44"/>
                  <a:gd name="T3" fmla="*/ 100806250 h 46"/>
                  <a:gd name="T4" fmla="*/ 103327200 w 44"/>
                  <a:gd name="T5" fmla="*/ 65524063 h 46"/>
                  <a:gd name="T6" fmla="*/ 110886875 w 44"/>
                  <a:gd name="T7" fmla="*/ 50403125 h 46"/>
                  <a:gd name="T8" fmla="*/ 50403125 w 44"/>
                  <a:gd name="T9" fmla="*/ 0 h 46"/>
                  <a:gd name="T10" fmla="*/ 32762825 w 44"/>
                  <a:gd name="T11" fmla="*/ 25201563 h 46"/>
                  <a:gd name="T12" fmla="*/ 15120938 w 44"/>
                  <a:gd name="T13" fmla="*/ 63004700 h 46"/>
                  <a:gd name="T14" fmla="*/ 0 w 44"/>
                  <a:gd name="T15" fmla="*/ 83165950 h 46"/>
                  <a:gd name="T16" fmla="*/ 73085325 w 44"/>
                  <a:gd name="T17" fmla="*/ 115927188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4" h="46">
                    <a:moveTo>
                      <a:pt x="29" y="46"/>
                    </a:moveTo>
                    <a:lnTo>
                      <a:pt x="32" y="40"/>
                    </a:lnTo>
                    <a:lnTo>
                      <a:pt x="41" y="26"/>
                    </a:lnTo>
                    <a:lnTo>
                      <a:pt x="44" y="20"/>
                    </a:lnTo>
                    <a:lnTo>
                      <a:pt x="20" y="0"/>
                    </a:lnTo>
                    <a:lnTo>
                      <a:pt x="13" y="10"/>
                    </a:lnTo>
                    <a:lnTo>
                      <a:pt x="6" y="25"/>
                    </a:lnTo>
                    <a:lnTo>
                      <a:pt x="0" y="33"/>
                    </a:lnTo>
                    <a:lnTo>
                      <a:pt x="29" y="46"/>
                    </a:lnTo>
                    <a:close/>
                  </a:path>
                </a:pathLst>
              </a:custGeom>
              <a:solidFill>
                <a:srgbClr val="DA4B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17" name="Freeform 328">
                <a:extLst>
                  <a:ext uri="{FF2B5EF4-FFF2-40B4-BE49-F238E27FC236}">
                    <a16:creationId xmlns:a16="http://schemas.microsoft.com/office/drawing/2014/main" id="{1B5EB10C-B5B9-462B-A7B5-BD99A2CBDF25}"/>
                  </a:ext>
                </a:extLst>
              </p:cNvPr>
              <p:cNvSpPr>
                <a:spLocks noChangeArrowheads="1"/>
              </p:cNvSpPr>
              <p:nvPr/>
            </p:nvSpPr>
            <p:spPr bwMode="auto">
              <a:xfrm>
                <a:off x="514350" y="436563"/>
                <a:ext cx="49213" cy="61913"/>
              </a:xfrm>
              <a:custGeom>
                <a:avLst/>
                <a:gdLst>
                  <a:gd name="T0" fmla="*/ 78126431 w 31"/>
                  <a:gd name="T1" fmla="*/ 85686004 h 39"/>
                  <a:gd name="T2" fmla="*/ 78126431 w 31"/>
                  <a:gd name="T3" fmla="*/ 70564945 h 39"/>
                  <a:gd name="T4" fmla="*/ 78126431 w 31"/>
                  <a:gd name="T5" fmla="*/ 27722736 h 39"/>
                  <a:gd name="T6" fmla="*/ 78126431 w 31"/>
                  <a:gd name="T7" fmla="*/ 12601677 h 39"/>
                  <a:gd name="T8" fmla="*/ 0 w 31"/>
                  <a:gd name="T9" fmla="*/ 0 h 39"/>
                  <a:gd name="T10" fmla="*/ 0 w 31"/>
                  <a:gd name="T11" fmla="*/ 27722736 h 39"/>
                  <a:gd name="T12" fmla="*/ 0 w 31"/>
                  <a:gd name="T13" fmla="*/ 70564945 h 39"/>
                  <a:gd name="T14" fmla="*/ 0 w 31"/>
                  <a:gd name="T15" fmla="*/ 98287681 h 39"/>
                  <a:gd name="T16" fmla="*/ 78126431 w 31"/>
                  <a:gd name="T17" fmla="*/ 85686004 h 3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1" h="39">
                    <a:moveTo>
                      <a:pt x="31" y="34"/>
                    </a:moveTo>
                    <a:lnTo>
                      <a:pt x="31" y="28"/>
                    </a:lnTo>
                    <a:lnTo>
                      <a:pt x="31" y="11"/>
                    </a:lnTo>
                    <a:lnTo>
                      <a:pt x="31" y="5"/>
                    </a:lnTo>
                    <a:lnTo>
                      <a:pt x="0" y="0"/>
                    </a:lnTo>
                    <a:lnTo>
                      <a:pt x="0" y="11"/>
                    </a:lnTo>
                    <a:lnTo>
                      <a:pt x="0" y="28"/>
                    </a:lnTo>
                    <a:lnTo>
                      <a:pt x="0" y="39"/>
                    </a:lnTo>
                    <a:lnTo>
                      <a:pt x="31" y="34"/>
                    </a:lnTo>
                    <a:close/>
                  </a:path>
                </a:pathLst>
              </a:custGeom>
              <a:solidFill>
                <a:srgbClr val="DA4B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18" name="Freeform 329">
                <a:extLst>
                  <a:ext uri="{FF2B5EF4-FFF2-40B4-BE49-F238E27FC236}">
                    <a16:creationId xmlns:a16="http://schemas.microsoft.com/office/drawing/2014/main" id="{14EB82B9-3C56-4D47-ADF4-DE991C689803}"/>
                  </a:ext>
                </a:extLst>
              </p:cNvPr>
              <p:cNvSpPr>
                <a:spLocks noChangeArrowheads="1"/>
              </p:cNvSpPr>
              <p:nvPr/>
            </p:nvSpPr>
            <p:spPr bwMode="auto">
              <a:xfrm>
                <a:off x="485775" y="352425"/>
                <a:ext cx="69850" cy="71438"/>
              </a:xfrm>
              <a:custGeom>
                <a:avLst/>
                <a:gdLst>
                  <a:gd name="T0" fmla="*/ 110886875 w 44"/>
                  <a:gd name="T1" fmla="*/ 65524521 h 45"/>
                  <a:gd name="T2" fmla="*/ 100806250 w 44"/>
                  <a:gd name="T3" fmla="*/ 50403478 h 45"/>
                  <a:gd name="T4" fmla="*/ 83165950 w 44"/>
                  <a:gd name="T5" fmla="*/ 15121043 h 45"/>
                  <a:gd name="T6" fmla="*/ 73085325 w 44"/>
                  <a:gd name="T7" fmla="*/ 0 h 45"/>
                  <a:gd name="T8" fmla="*/ 0 w 44"/>
                  <a:gd name="T9" fmla="*/ 27722707 h 45"/>
                  <a:gd name="T10" fmla="*/ 12601575 w 44"/>
                  <a:gd name="T11" fmla="*/ 52924445 h 45"/>
                  <a:gd name="T12" fmla="*/ 35282188 w 44"/>
                  <a:gd name="T13" fmla="*/ 90726260 h 45"/>
                  <a:gd name="T14" fmla="*/ 47883763 w 44"/>
                  <a:gd name="T15" fmla="*/ 113408619 h 45"/>
                  <a:gd name="T16" fmla="*/ 110886875 w 44"/>
                  <a:gd name="T17" fmla="*/ 65524521 h 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4" h="45">
                    <a:moveTo>
                      <a:pt x="44" y="26"/>
                    </a:moveTo>
                    <a:lnTo>
                      <a:pt x="40" y="20"/>
                    </a:lnTo>
                    <a:lnTo>
                      <a:pt x="33" y="6"/>
                    </a:lnTo>
                    <a:lnTo>
                      <a:pt x="29" y="0"/>
                    </a:lnTo>
                    <a:lnTo>
                      <a:pt x="0" y="11"/>
                    </a:lnTo>
                    <a:lnTo>
                      <a:pt x="5" y="21"/>
                    </a:lnTo>
                    <a:lnTo>
                      <a:pt x="14" y="36"/>
                    </a:lnTo>
                    <a:lnTo>
                      <a:pt x="19" y="45"/>
                    </a:lnTo>
                    <a:lnTo>
                      <a:pt x="44" y="26"/>
                    </a:lnTo>
                    <a:close/>
                  </a:path>
                </a:pathLst>
              </a:custGeom>
              <a:solidFill>
                <a:srgbClr val="DA4B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19" name="Freeform 330">
                <a:extLst>
                  <a:ext uri="{FF2B5EF4-FFF2-40B4-BE49-F238E27FC236}">
                    <a16:creationId xmlns:a16="http://schemas.microsoft.com/office/drawing/2014/main" id="{B6BC805E-2032-4D78-BF2E-686FCF966A76}"/>
                  </a:ext>
                </a:extLst>
              </p:cNvPr>
              <p:cNvSpPr>
                <a:spLocks noChangeArrowheads="1"/>
              </p:cNvSpPr>
              <p:nvPr/>
            </p:nvSpPr>
            <p:spPr bwMode="auto">
              <a:xfrm>
                <a:off x="427037" y="290513"/>
                <a:ext cx="69850" cy="69850"/>
              </a:xfrm>
              <a:custGeom>
                <a:avLst/>
                <a:gdLst>
                  <a:gd name="T0" fmla="*/ 110886875 w 44"/>
                  <a:gd name="T1" fmla="*/ 35282188 h 44"/>
                  <a:gd name="T2" fmla="*/ 98286888 w 44"/>
                  <a:gd name="T3" fmla="*/ 27722513 h 44"/>
                  <a:gd name="T4" fmla="*/ 60483750 w 44"/>
                  <a:gd name="T5" fmla="*/ 7561263 h 44"/>
                  <a:gd name="T6" fmla="*/ 47883763 w 44"/>
                  <a:gd name="T7" fmla="*/ 0 h 44"/>
                  <a:gd name="T8" fmla="*/ 0 w 44"/>
                  <a:gd name="T9" fmla="*/ 60483750 h 44"/>
                  <a:gd name="T10" fmla="*/ 22682200 w 44"/>
                  <a:gd name="T11" fmla="*/ 73085325 h 44"/>
                  <a:gd name="T12" fmla="*/ 57964388 w 44"/>
                  <a:gd name="T13" fmla="*/ 95765938 h 44"/>
                  <a:gd name="T14" fmla="*/ 83165950 w 44"/>
                  <a:gd name="T15" fmla="*/ 110886875 h 44"/>
                  <a:gd name="T16" fmla="*/ 110886875 w 44"/>
                  <a:gd name="T17" fmla="*/ 35282188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4" h="44">
                    <a:moveTo>
                      <a:pt x="44" y="14"/>
                    </a:moveTo>
                    <a:lnTo>
                      <a:pt x="39" y="11"/>
                    </a:lnTo>
                    <a:lnTo>
                      <a:pt x="24" y="3"/>
                    </a:lnTo>
                    <a:lnTo>
                      <a:pt x="19" y="0"/>
                    </a:lnTo>
                    <a:lnTo>
                      <a:pt x="0" y="24"/>
                    </a:lnTo>
                    <a:lnTo>
                      <a:pt x="9" y="29"/>
                    </a:lnTo>
                    <a:lnTo>
                      <a:pt x="23" y="38"/>
                    </a:lnTo>
                    <a:lnTo>
                      <a:pt x="33" y="44"/>
                    </a:lnTo>
                    <a:lnTo>
                      <a:pt x="44" y="14"/>
                    </a:lnTo>
                    <a:close/>
                  </a:path>
                </a:pathLst>
              </a:custGeom>
              <a:solidFill>
                <a:srgbClr val="DA4B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20" name="Freeform 331">
                <a:extLst>
                  <a:ext uri="{FF2B5EF4-FFF2-40B4-BE49-F238E27FC236}">
                    <a16:creationId xmlns:a16="http://schemas.microsoft.com/office/drawing/2014/main" id="{A61043B3-8A01-4297-A001-E5B31C43ABC9}"/>
                  </a:ext>
                </a:extLst>
              </p:cNvPr>
              <p:cNvSpPr>
                <a:spLocks noEditPoints="1" noChangeArrowheads="1"/>
              </p:cNvSpPr>
              <p:nvPr/>
            </p:nvSpPr>
            <p:spPr bwMode="auto">
              <a:xfrm>
                <a:off x="222250" y="303213"/>
                <a:ext cx="309563" cy="312738"/>
              </a:xfrm>
              <a:custGeom>
                <a:avLst/>
                <a:gdLst>
                  <a:gd name="T0" fmla="*/ 272233550 w 177"/>
                  <a:gd name="T1" fmla="*/ 549466610 h 178"/>
                  <a:gd name="T2" fmla="*/ 0 w 177"/>
                  <a:gd name="T3" fmla="*/ 274733305 h 178"/>
                  <a:gd name="T4" fmla="*/ 272233550 w 177"/>
                  <a:gd name="T5" fmla="*/ 0 h 178"/>
                  <a:gd name="T6" fmla="*/ 541408198 w 177"/>
                  <a:gd name="T7" fmla="*/ 274733305 h 178"/>
                  <a:gd name="T8" fmla="*/ 272233550 w 177"/>
                  <a:gd name="T9" fmla="*/ 549466610 h 178"/>
                  <a:gd name="T10" fmla="*/ 272233550 w 177"/>
                  <a:gd name="T11" fmla="*/ 83346434 h 178"/>
                  <a:gd name="T12" fmla="*/ 82586861 w 177"/>
                  <a:gd name="T13" fmla="*/ 274733305 h 178"/>
                  <a:gd name="T14" fmla="*/ 272233550 w 177"/>
                  <a:gd name="T15" fmla="*/ 469207146 h 178"/>
                  <a:gd name="T16" fmla="*/ 458821336 w 177"/>
                  <a:gd name="T17" fmla="*/ 274733305 h 178"/>
                  <a:gd name="T18" fmla="*/ 272233550 w 177"/>
                  <a:gd name="T19" fmla="*/ 83346434 h 1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7" h="178">
                    <a:moveTo>
                      <a:pt x="89" y="178"/>
                    </a:moveTo>
                    <a:cubicBezTo>
                      <a:pt x="40" y="178"/>
                      <a:pt x="0" y="138"/>
                      <a:pt x="0" y="89"/>
                    </a:cubicBezTo>
                    <a:cubicBezTo>
                      <a:pt x="0" y="40"/>
                      <a:pt x="40" y="0"/>
                      <a:pt x="89" y="0"/>
                    </a:cubicBezTo>
                    <a:cubicBezTo>
                      <a:pt x="137" y="0"/>
                      <a:pt x="177" y="40"/>
                      <a:pt x="177" y="89"/>
                    </a:cubicBezTo>
                    <a:cubicBezTo>
                      <a:pt x="177" y="138"/>
                      <a:pt x="137" y="178"/>
                      <a:pt x="89" y="178"/>
                    </a:cubicBezTo>
                    <a:close/>
                    <a:moveTo>
                      <a:pt x="89" y="27"/>
                    </a:moveTo>
                    <a:cubicBezTo>
                      <a:pt x="55" y="27"/>
                      <a:pt x="27" y="55"/>
                      <a:pt x="27" y="89"/>
                    </a:cubicBezTo>
                    <a:cubicBezTo>
                      <a:pt x="27" y="124"/>
                      <a:pt x="55" y="152"/>
                      <a:pt x="89" y="152"/>
                    </a:cubicBezTo>
                    <a:cubicBezTo>
                      <a:pt x="123" y="152"/>
                      <a:pt x="150" y="124"/>
                      <a:pt x="150" y="89"/>
                    </a:cubicBezTo>
                    <a:cubicBezTo>
                      <a:pt x="150" y="55"/>
                      <a:pt x="123" y="27"/>
                      <a:pt x="89" y="27"/>
                    </a:cubicBezTo>
                    <a:close/>
                  </a:path>
                </a:pathLst>
              </a:custGeom>
              <a:solidFill>
                <a:srgbClr val="DA4B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21" name="Oval 332">
                <a:extLst>
                  <a:ext uri="{FF2B5EF4-FFF2-40B4-BE49-F238E27FC236}">
                    <a16:creationId xmlns:a16="http://schemas.microsoft.com/office/drawing/2014/main" id="{0146FF6E-FAA0-45AC-A193-5479E5092BD0}"/>
                  </a:ext>
                </a:extLst>
              </p:cNvPr>
              <p:cNvSpPr>
                <a:spLocks noChangeArrowheads="1"/>
              </p:cNvSpPr>
              <p:nvPr/>
            </p:nvSpPr>
            <p:spPr bwMode="auto">
              <a:xfrm>
                <a:off x="312737" y="395288"/>
                <a:ext cx="130175" cy="130175"/>
              </a:xfrm>
              <a:prstGeom prst="ellipse">
                <a:avLst/>
              </a:prstGeom>
              <a:solidFill>
                <a:srgbClr val="424953"/>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spcBef>
                    <a:spcPct val="0"/>
                  </a:spcBef>
                  <a:buClrTx/>
                  <a:buSzTx/>
                  <a:buFontTx/>
                  <a:buNone/>
                </a:pPr>
                <a:endParaRPr lang="zh-CN" altLang="zh-CN" sz="1800">
                  <a:solidFill>
                    <a:srgbClr val="000000"/>
                  </a:solidFill>
                  <a:latin typeface="Arial" panose="020B0604020202020204" pitchFamily="34" charset="0"/>
                  <a:ea typeface="宋体" panose="02010600030101010101" pitchFamily="2" charset="-122"/>
                  <a:cs typeface="Calibri" panose="020F0502020204030204" pitchFamily="34" charset="0"/>
                  <a:sym typeface="Calibri" panose="020F0502020204030204" pitchFamily="34" charset="0"/>
                </a:endParaRPr>
              </a:p>
            </p:txBody>
          </p:sp>
        </p:grpSp>
        <p:sp>
          <p:nvSpPr>
            <p:cNvPr id="20504" name="文本框 11298">
              <a:extLst>
                <a:ext uri="{FF2B5EF4-FFF2-40B4-BE49-F238E27FC236}">
                  <a16:creationId xmlns:a16="http://schemas.microsoft.com/office/drawing/2014/main" id="{83D9B282-7299-4EC6-AD1F-749FEEAE6FE2}"/>
                </a:ext>
              </a:extLst>
            </p:cNvPr>
            <p:cNvSpPr txBox="1">
              <a:spLocks noChangeArrowheads="1"/>
            </p:cNvSpPr>
            <p:nvPr/>
          </p:nvSpPr>
          <p:spPr bwMode="auto">
            <a:xfrm>
              <a:off x="58" y="1841"/>
              <a:ext cx="2150" cy="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lgn="ctr" eaLnBrk="1" hangingPunct="1">
                <a:spcBef>
                  <a:spcPct val="0"/>
                </a:spcBef>
                <a:buClrTx/>
                <a:buSzTx/>
                <a:buFontTx/>
                <a:buNone/>
              </a:pPr>
              <a:r>
                <a:rPr lang="zh-CN" altLang="en-US" sz="1400" b="1">
                  <a:latin typeface="Arial" panose="020B0604020202020204" pitchFamily="34" charset="0"/>
                  <a:ea typeface="微软雅黑" panose="020B0503020204020204" pitchFamily="34" charset="-122"/>
                </a:rPr>
                <a:t> </a:t>
              </a:r>
              <a:r>
                <a:rPr lang="zh-CN" altLang="en-US" sz="1400" b="1">
                  <a:solidFill>
                    <a:schemeClr val="bg1"/>
                  </a:solidFill>
                  <a:latin typeface="Arial" panose="020B0604020202020204" pitchFamily="34" charset="0"/>
                  <a:ea typeface="微软雅黑" panose="020B0503020204020204" pitchFamily="34" charset="-122"/>
                </a:rPr>
                <a:t> </a:t>
              </a:r>
              <a:r>
                <a:rPr lang="zh-CN" altLang="en-US" sz="1600" b="1">
                  <a:solidFill>
                    <a:schemeClr val="bg1"/>
                  </a:solidFill>
                  <a:latin typeface="Arial" panose="020B0604020202020204" pitchFamily="34" charset="0"/>
                  <a:ea typeface="微软雅黑" panose="020B0503020204020204" pitchFamily="34" charset="-122"/>
                </a:rPr>
                <a:t>收缴系统</a:t>
              </a:r>
            </a:p>
          </p:txBody>
        </p:sp>
      </p:grpSp>
      <p:grpSp>
        <p:nvGrpSpPr>
          <p:cNvPr id="11300" name="组合 11299">
            <a:extLst>
              <a:ext uri="{FF2B5EF4-FFF2-40B4-BE49-F238E27FC236}">
                <a16:creationId xmlns:a16="http://schemas.microsoft.com/office/drawing/2014/main" id="{6F06396E-758E-42F3-BEF0-8832750F6097}"/>
              </a:ext>
            </a:extLst>
          </p:cNvPr>
          <p:cNvGrpSpPr>
            <a:grpSpLocks/>
          </p:cNvGrpSpPr>
          <p:nvPr/>
        </p:nvGrpSpPr>
        <p:grpSpPr bwMode="auto">
          <a:xfrm>
            <a:off x="1624013" y="1689100"/>
            <a:ext cx="4173537" cy="400050"/>
            <a:chOff x="0" y="0"/>
            <a:chExt cx="6574" cy="630"/>
          </a:xfrm>
        </p:grpSpPr>
        <p:sp>
          <p:nvSpPr>
            <p:cNvPr id="20497" name="箭头 22">
              <a:extLst>
                <a:ext uri="{FF2B5EF4-FFF2-40B4-BE49-F238E27FC236}">
                  <a16:creationId xmlns:a16="http://schemas.microsoft.com/office/drawing/2014/main" id="{7D8130A2-6D49-432B-A29F-57112ED06BF2}"/>
                </a:ext>
              </a:extLst>
            </p:cNvPr>
            <p:cNvSpPr>
              <a:spLocks noChangeShapeType="1"/>
            </p:cNvSpPr>
            <p:nvPr/>
          </p:nvSpPr>
          <p:spPr bwMode="auto">
            <a:xfrm>
              <a:off x="0" y="628"/>
              <a:ext cx="6575" cy="2"/>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nvGrpSpPr>
            <p:cNvPr id="20498" name="组合 11301">
              <a:extLst>
                <a:ext uri="{FF2B5EF4-FFF2-40B4-BE49-F238E27FC236}">
                  <a16:creationId xmlns:a16="http://schemas.microsoft.com/office/drawing/2014/main" id="{FC1893CF-5427-47F6-8679-F16D9A6DAEEB}"/>
                </a:ext>
              </a:extLst>
            </p:cNvPr>
            <p:cNvGrpSpPr>
              <a:grpSpLocks/>
            </p:cNvGrpSpPr>
            <p:nvPr/>
          </p:nvGrpSpPr>
          <p:grpSpPr bwMode="auto">
            <a:xfrm>
              <a:off x="5" y="0"/>
              <a:ext cx="4807" cy="574"/>
              <a:chOff x="0" y="0"/>
              <a:chExt cx="4807" cy="574"/>
            </a:xfrm>
          </p:grpSpPr>
          <p:sp>
            <p:nvSpPr>
              <p:cNvPr id="20499" name="文本框 11302">
                <a:extLst>
                  <a:ext uri="{FF2B5EF4-FFF2-40B4-BE49-F238E27FC236}">
                    <a16:creationId xmlns:a16="http://schemas.microsoft.com/office/drawing/2014/main" id="{7BF69497-E117-417F-9766-6B1D105F1D4B}"/>
                  </a:ext>
                </a:extLst>
              </p:cNvPr>
              <p:cNvSpPr txBox="1">
                <a:spLocks noChangeArrowheads="1"/>
              </p:cNvSpPr>
              <p:nvPr/>
            </p:nvSpPr>
            <p:spPr bwMode="auto">
              <a:xfrm>
                <a:off x="0" y="0"/>
                <a:ext cx="610" cy="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spcBef>
                    <a:spcPct val="0"/>
                  </a:spcBef>
                  <a:buClrTx/>
                  <a:buSzTx/>
                  <a:buFontTx/>
                  <a:buNone/>
                </a:pPr>
                <a:r>
                  <a:rPr lang="en-US" altLang="zh-CN" sz="1800">
                    <a:latin typeface="Arial" panose="020B0604020202020204" pitchFamily="34" charset="0"/>
                    <a:ea typeface="宋体" panose="02010600030101010101" pitchFamily="2" charset="-122"/>
                    <a:sym typeface="Wingdings" panose="05000000000000000000" pitchFamily="2" charset="2"/>
                  </a:rPr>
                  <a:t></a:t>
                </a:r>
              </a:p>
            </p:txBody>
          </p:sp>
          <p:sp>
            <p:nvSpPr>
              <p:cNvPr id="20500" name="文本框 11303">
                <a:extLst>
                  <a:ext uri="{FF2B5EF4-FFF2-40B4-BE49-F238E27FC236}">
                    <a16:creationId xmlns:a16="http://schemas.microsoft.com/office/drawing/2014/main" id="{42BF00C7-21BB-4C6E-9DF1-7C3691D6A99D}"/>
                  </a:ext>
                </a:extLst>
              </p:cNvPr>
              <p:cNvSpPr txBox="1">
                <a:spLocks noChangeArrowheads="1"/>
              </p:cNvSpPr>
              <p:nvPr/>
            </p:nvSpPr>
            <p:spPr bwMode="auto">
              <a:xfrm>
                <a:off x="383" y="91"/>
                <a:ext cx="4425"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spcBef>
                    <a:spcPct val="0"/>
                  </a:spcBef>
                  <a:buClrTx/>
                  <a:buSzTx/>
                  <a:buFontTx/>
                  <a:buNone/>
                </a:pPr>
                <a:r>
                  <a:rPr lang="zh-CN" altLang="en-US" sz="1200" b="1">
                    <a:latin typeface="Arial" panose="020B0604020202020204" pitchFamily="34" charset="0"/>
                    <a:ea typeface="微软雅黑" panose="020B0503020204020204" pitchFamily="34" charset="-122"/>
                  </a:rPr>
                  <a:t>直接缴入国库单一账户</a:t>
                </a:r>
              </a:p>
            </p:txBody>
          </p:sp>
        </p:grpSp>
      </p:grpSp>
      <p:grpSp>
        <p:nvGrpSpPr>
          <p:cNvPr id="11305" name="组合 11304">
            <a:extLst>
              <a:ext uri="{FF2B5EF4-FFF2-40B4-BE49-F238E27FC236}">
                <a16:creationId xmlns:a16="http://schemas.microsoft.com/office/drawing/2014/main" id="{BE7DC407-1620-4327-8D11-63064A69C039}"/>
              </a:ext>
            </a:extLst>
          </p:cNvPr>
          <p:cNvGrpSpPr>
            <a:grpSpLocks/>
          </p:cNvGrpSpPr>
          <p:nvPr/>
        </p:nvGrpSpPr>
        <p:grpSpPr bwMode="auto">
          <a:xfrm>
            <a:off x="1595438" y="2728913"/>
            <a:ext cx="1898650" cy="366712"/>
            <a:chOff x="0" y="0"/>
            <a:chExt cx="2990" cy="578"/>
          </a:xfrm>
        </p:grpSpPr>
        <p:sp>
          <p:nvSpPr>
            <p:cNvPr id="20493" name="文本框 11305">
              <a:extLst>
                <a:ext uri="{FF2B5EF4-FFF2-40B4-BE49-F238E27FC236}">
                  <a16:creationId xmlns:a16="http://schemas.microsoft.com/office/drawing/2014/main" id="{29C98136-DE66-4975-A6B3-1DA7D0B02BB8}"/>
                </a:ext>
              </a:extLst>
            </p:cNvPr>
            <p:cNvSpPr txBox="1">
              <a:spLocks noChangeArrowheads="1"/>
            </p:cNvSpPr>
            <p:nvPr/>
          </p:nvSpPr>
          <p:spPr bwMode="auto">
            <a:xfrm>
              <a:off x="0" y="0"/>
              <a:ext cx="610" cy="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spcBef>
                  <a:spcPct val="0"/>
                </a:spcBef>
                <a:buClrTx/>
                <a:buSzTx/>
                <a:buFontTx/>
                <a:buNone/>
              </a:pPr>
              <a:r>
                <a:rPr lang="en-US" altLang="zh-CN" sz="1800">
                  <a:latin typeface="Arial" panose="020B0604020202020204" pitchFamily="34" charset="0"/>
                  <a:ea typeface="宋体" panose="02010600030101010101" pitchFamily="2" charset="-122"/>
                  <a:sym typeface="Wingdings" panose="05000000000000000000" pitchFamily="2" charset="2"/>
                </a:rPr>
                <a:t></a:t>
              </a:r>
            </a:p>
          </p:txBody>
        </p:sp>
        <p:grpSp>
          <p:nvGrpSpPr>
            <p:cNvPr id="20494" name="组合 11306">
              <a:extLst>
                <a:ext uri="{FF2B5EF4-FFF2-40B4-BE49-F238E27FC236}">
                  <a16:creationId xmlns:a16="http://schemas.microsoft.com/office/drawing/2014/main" id="{A2E7D728-0379-4CAC-8E4B-928F972DC95F}"/>
                </a:ext>
              </a:extLst>
            </p:cNvPr>
            <p:cNvGrpSpPr>
              <a:grpSpLocks/>
            </p:cNvGrpSpPr>
            <p:nvPr/>
          </p:nvGrpSpPr>
          <p:grpSpPr bwMode="auto">
            <a:xfrm>
              <a:off x="46" y="48"/>
              <a:ext cx="2945" cy="530"/>
              <a:chOff x="0" y="0"/>
              <a:chExt cx="2945" cy="530"/>
            </a:xfrm>
          </p:grpSpPr>
          <p:sp>
            <p:nvSpPr>
              <p:cNvPr id="20495" name="箭头 22">
                <a:extLst>
                  <a:ext uri="{FF2B5EF4-FFF2-40B4-BE49-F238E27FC236}">
                    <a16:creationId xmlns:a16="http://schemas.microsoft.com/office/drawing/2014/main" id="{2A510E03-7038-4273-862B-E93053BDD55E}"/>
                  </a:ext>
                </a:extLst>
              </p:cNvPr>
              <p:cNvSpPr>
                <a:spLocks noChangeShapeType="1"/>
              </p:cNvSpPr>
              <p:nvPr/>
            </p:nvSpPr>
            <p:spPr bwMode="auto">
              <a:xfrm flipV="1">
                <a:off x="0" y="528"/>
                <a:ext cx="2662" cy="2"/>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0496" name="文本框 11308">
                <a:extLst>
                  <a:ext uri="{FF2B5EF4-FFF2-40B4-BE49-F238E27FC236}">
                    <a16:creationId xmlns:a16="http://schemas.microsoft.com/office/drawing/2014/main" id="{7BD11EB4-3414-453A-8390-FFEFA6288979}"/>
                  </a:ext>
                </a:extLst>
              </p:cNvPr>
              <p:cNvSpPr txBox="1">
                <a:spLocks noChangeArrowheads="1"/>
              </p:cNvSpPr>
              <p:nvPr/>
            </p:nvSpPr>
            <p:spPr bwMode="auto">
              <a:xfrm>
                <a:off x="275" y="0"/>
                <a:ext cx="2671"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spcBef>
                    <a:spcPct val="0"/>
                  </a:spcBef>
                  <a:buClrTx/>
                  <a:buSzTx/>
                  <a:buFontTx/>
                  <a:buNone/>
                </a:pPr>
                <a:r>
                  <a:rPr lang="zh-CN" altLang="en-US" sz="1200" b="1">
                    <a:latin typeface="Arial" panose="020B0604020202020204" pitchFamily="34" charset="0"/>
                    <a:ea typeface="微软雅黑" panose="020B0503020204020204" pitchFamily="34" charset="-122"/>
                  </a:rPr>
                  <a:t>缴款人缴入汇缴户</a:t>
                </a:r>
              </a:p>
            </p:txBody>
          </p:sp>
        </p:grpSp>
      </p:grpSp>
      <p:grpSp>
        <p:nvGrpSpPr>
          <p:cNvPr id="11310" name="组合 11309">
            <a:extLst>
              <a:ext uri="{FF2B5EF4-FFF2-40B4-BE49-F238E27FC236}">
                <a16:creationId xmlns:a16="http://schemas.microsoft.com/office/drawing/2014/main" id="{65C45888-A5EA-4853-999F-1D854A2BDD31}"/>
              </a:ext>
            </a:extLst>
          </p:cNvPr>
          <p:cNvGrpSpPr>
            <a:grpSpLocks/>
          </p:cNvGrpSpPr>
          <p:nvPr/>
        </p:nvGrpSpPr>
        <p:grpSpPr bwMode="auto">
          <a:xfrm>
            <a:off x="4826000" y="2454275"/>
            <a:ext cx="1065213" cy="641350"/>
            <a:chOff x="0" y="0"/>
            <a:chExt cx="1678" cy="1010"/>
          </a:xfrm>
        </p:grpSpPr>
        <p:sp>
          <p:nvSpPr>
            <p:cNvPr id="20491" name="箭头 22">
              <a:extLst>
                <a:ext uri="{FF2B5EF4-FFF2-40B4-BE49-F238E27FC236}">
                  <a16:creationId xmlns:a16="http://schemas.microsoft.com/office/drawing/2014/main" id="{5DC6E5F7-CDD0-4451-91D7-BFE2D64AD4D5}"/>
                </a:ext>
              </a:extLst>
            </p:cNvPr>
            <p:cNvSpPr>
              <a:spLocks noChangeShapeType="1"/>
            </p:cNvSpPr>
            <p:nvPr/>
          </p:nvSpPr>
          <p:spPr bwMode="auto">
            <a:xfrm>
              <a:off x="170" y="1008"/>
              <a:ext cx="1362" cy="2"/>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0492" name="文本框 11311">
              <a:extLst>
                <a:ext uri="{FF2B5EF4-FFF2-40B4-BE49-F238E27FC236}">
                  <a16:creationId xmlns:a16="http://schemas.microsoft.com/office/drawing/2014/main" id="{D0EF904C-6F1F-45D2-ACDE-A14082D8F271}"/>
                </a:ext>
              </a:extLst>
            </p:cNvPr>
            <p:cNvSpPr txBox="1">
              <a:spLocks noChangeArrowheads="1"/>
            </p:cNvSpPr>
            <p:nvPr/>
          </p:nvSpPr>
          <p:spPr bwMode="auto">
            <a:xfrm>
              <a:off x="0" y="0"/>
              <a:ext cx="1679" cy="1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spcBef>
                  <a:spcPct val="0"/>
                </a:spcBef>
                <a:buClrTx/>
                <a:buSzTx/>
                <a:buFontTx/>
                <a:buNone/>
              </a:pPr>
              <a:r>
                <a:rPr lang="zh-CN" altLang="en-US" sz="1200" b="1">
                  <a:latin typeface="Arial" panose="020B0604020202020204" pitchFamily="34" charset="0"/>
                  <a:ea typeface="微软雅黑" panose="020B0503020204020204" pitchFamily="34" charset="-122"/>
                </a:rPr>
                <a:t>财政部门缴入国库单一账户</a:t>
              </a:r>
            </a:p>
          </p:txBody>
        </p:sp>
      </p:grpSp>
      <p:sp>
        <p:nvSpPr>
          <p:cNvPr id="11312" name="日期占位符 1">
            <a:extLst>
              <a:ext uri="{FF2B5EF4-FFF2-40B4-BE49-F238E27FC236}">
                <a16:creationId xmlns:a16="http://schemas.microsoft.com/office/drawing/2014/main" id="{C1E5E51D-8601-41E3-B83B-8E6E6CDCEF16}"/>
              </a:ext>
            </a:extLst>
          </p:cNvPr>
          <p:cNvSpPr>
            <a:spLocks noGrp="1" noChangeArrowheads="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pPr>
              <a:defRPr/>
            </a:pPr>
            <a:fld id="{7F16F7CE-B18B-4230-9985-E440274E1B4F}" type="datetime1">
              <a:rPr lang="zh-CN" altLang="en-US">
                <a:latin typeface="Arial" pitchFamily="34" charset="0"/>
                <a:ea typeface="MS PGothic" pitchFamily="34" charset="-128"/>
                <a:sym typeface="Calibri" pitchFamily="34" charset="0"/>
              </a:rPr>
              <a:pPr>
                <a:defRPr/>
              </a:pPr>
              <a:t>2018/12/13</a:t>
            </a:fld>
            <a:endParaRPr lang="zh-CN" altLang="en-US">
              <a:latin typeface="Arial" pitchFamily="34" charset="0"/>
              <a:ea typeface="MS PGothic" pitchFamily="34" charset="-128"/>
              <a:sym typeface="Calibri"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300"/>
                                  </p:stCondLst>
                                  <p:childTnLst>
                                    <p:set>
                                      <p:cBhvr>
                                        <p:cTn id="6" dur="1" fill="hold">
                                          <p:stCondLst>
                                            <p:cond delay="0"/>
                                          </p:stCondLst>
                                        </p:cTn>
                                        <p:tgtEl>
                                          <p:spTgt spid="11266"/>
                                        </p:tgtEl>
                                        <p:attrNameLst>
                                          <p:attrName>style.visibility</p:attrName>
                                        </p:attrNameLst>
                                      </p:cBhvr>
                                      <p:to>
                                        <p:strVal val="visible"/>
                                      </p:to>
                                    </p:set>
                                    <p:animEffect filter="wipe(left)">
                                      <p:cBhvr>
                                        <p:cTn id="7" dur="400"/>
                                        <p:tgtEl>
                                          <p:spTgt spid="112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1269"/>
                                        </p:tgtEl>
                                        <p:attrNameLst>
                                          <p:attrName>style.visibility</p:attrName>
                                        </p:attrNameLst>
                                      </p:cBhvr>
                                      <p:to>
                                        <p:strVal val="visible"/>
                                      </p:to>
                                    </p:set>
                                    <p:animEffect filter="fade">
                                      <p:cBhvr>
                                        <p:cTn id="12" dur="500"/>
                                        <p:tgtEl>
                                          <p:spTgt spid="11269"/>
                                        </p:tgtEl>
                                      </p:cBhvr>
                                    </p:animEffect>
                                  </p:childTnLst>
                                </p:cTn>
                              </p:par>
                            </p:childTnLst>
                          </p:cTn>
                        </p:par>
                        <p:par>
                          <p:cTn id="13" fill="hold" nodeType="afterGroup">
                            <p:stCondLst>
                              <p:cond delay="500"/>
                            </p:stCondLst>
                            <p:childTnLst>
                              <p:par>
                                <p:cTn id="14" presetID="22" presetClass="entr" presetSubtype="8" fill="hold" nodeType="afterEffect">
                                  <p:stCondLst>
                                    <p:cond delay="0"/>
                                  </p:stCondLst>
                                  <p:childTnLst>
                                    <p:set>
                                      <p:cBhvr>
                                        <p:cTn id="15" dur="1" fill="hold">
                                          <p:stCondLst>
                                            <p:cond delay="0"/>
                                          </p:stCondLst>
                                        </p:cTn>
                                        <p:tgtEl>
                                          <p:spTgt spid="11300"/>
                                        </p:tgtEl>
                                        <p:attrNameLst>
                                          <p:attrName>style.visibility</p:attrName>
                                        </p:attrNameLst>
                                      </p:cBhvr>
                                      <p:to>
                                        <p:strVal val="visible"/>
                                      </p:to>
                                    </p:set>
                                    <p:animEffect transition="in" filter="wipe(left)">
                                      <p:cBhvr>
                                        <p:cTn id="16" dur="500"/>
                                        <p:tgtEl>
                                          <p:spTgt spid="11300"/>
                                        </p:tgtEl>
                                      </p:cBhvr>
                                    </p:animEffect>
                                  </p:childTnLst>
                                </p:cTn>
                              </p:par>
                            </p:childTnLst>
                          </p:cTn>
                        </p:par>
                        <p:par>
                          <p:cTn id="17" fill="hold" nodeType="afterGroup">
                            <p:stCondLst>
                              <p:cond delay="1000"/>
                            </p:stCondLst>
                            <p:childTnLst>
                              <p:par>
                                <p:cTn id="18" presetID="9" presetClass="entr" presetSubtype="0" fill="hold" nodeType="afterEffect">
                                  <p:stCondLst>
                                    <p:cond delay="0"/>
                                  </p:stCondLst>
                                  <p:childTnLst>
                                    <p:set>
                                      <p:cBhvr>
                                        <p:cTn id="19" dur="1" fill="hold">
                                          <p:stCondLst>
                                            <p:cond delay="0"/>
                                          </p:stCondLst>
                                        </p:cTn>
                                        <p:tgtEl>
                                          <p:spTgt spid="11270"/>
                                        </p:tgtEl>
                                        <p:attrNameLst>
                                          <p:attrName>style.visibility</p:attrName>
                                        </p:attrNameLst>
                                      </p:cBhvr>
                                      <p:to>
                                        <p:strVal val="visible"/>
                                      </p:to>
                                    </p:set>
                                    <p:animEffect transition="in" filter="dissolve">
                                      <p:cBhvr>
                                        <p:cTn id="20" dur="500"/>
                                        <p:tgtEl>
                                          <p:spTgt spid="11270"/>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nodeType="clickEffect">
                                  <p:stCondLst>
                                    <p:cond delay="0"/>
                                  </p:stCondLst>
                                  <p:childTnLst>
                                    <p:set>
                                      <p:cBhvr>
                                        <p:cTn id="24" dur="1" fill="hold">
                                          <p:stCondLst>
                                            <p:cond delay="0"/>
                                          </p:stCondLst>
                                        </p:cTn>
                                        <p:tgtEl>
                                          <p:spTgt spid="11305"/>
                                        </p:tgtEl>
                                        <p:attrNameLst>
                                          <p:attrName>style.visibility</p:attrName>
                                        </p:attrNameLst>
                                      </p:cBhvr>
                                      <p:to>
                                        <p:strVal val="visible"/>
                                      </p:to>
                                    </p:set>
                                    <p:animEffect transition="in" filter="wipe(left)">
                                      <p:cBhvr>
                                        <p:cTn id="25" dur="500"/>
                                        <p:tgtEl>
                                          <p:spTgt spid="11305"/>
                                        </p:tgtEl>
                                      </p:cBhvr>
                                    </p:animEffect>
                                  </p:childTnLst>
                                </p:cTn>
                              </p:par>
                            </p:childTnLst>
                          </p:cTn>
                        </p:par>
                        <p:par>
                          <p:cTn id="26" fill="hold" nodeType="afterGroup">
                            <p:stCondLst>
                              <p:cond delay="500"/>
                            </p:stCondLst>
                            <p:childTnLst>
                              <p:par>
                                <p:cTn id="27" presetID="9" presetClass="entr" presetSubtype="0" fill="hold" nodeType="afterEffect">
                                  <p:stCondLst>
                                    <p:cond delay="0"/>
                                  </p:stCondLst>
                                  <p:childTnLst>
                                    <p:set>
                                      <p:cBhvr>
                                        <p:cTn id="28" dur="1" fill="hold">
                                          <p:stCondLst>
                                            <p:cond delay="0"/>
                                          </p:stCondLst>
                                        </p:cTn>
                                        <p:tgtEl>
                                          <p:spTgt spid="11274"/>
                                        </p:tgtEl>
                                        <p:attrNameLst>
                                          <p:attrName>style.visibility</p:attrName>
                                        </p:attrNameLst>
                                      </p:cBhvr>
                                      <p:to>
                                        <p:strVal val="visible"/>
                                      </p:to>
                                    </p:set>
                                    <p:animEffect transition="in" filter="dissolve">
                                      <p:cBhvr>
                                        <p:cTn id="29" dur="500"/>
                                        <p:tgtEl>
                                          <p:spTgt spid="11274"/>
                                        </p:tgtEl>
                                      </p:cBhvr>
                                    </p:animEffect>
                                  </p:childTnLst>
                                </p:cTn>
                              </p:par>
                            </p:childTnLst>
                          </p:cTn>
                        </p:par>
                        <p:par>
                          <p:cTn id="30" fill="hold" nodeType="afterGroup">
                            <p:stCondLst>
                              <p:cond delay="1000"/>
                            </p:stCondLst>
                            <p:childTnLst>
                              <p:par>
                                <p:cTn id="31" presetID="22" presetClass="entr" presetSubtype="8" fill="hold" nodeType="afterEffect">
                                  <p:stCondLst>
                                    <p:cond delay="0"/>
                                  </p:stCondLst>
                                  <p:childTnLst>
                                    <p:set>
                                      <p:cBhvr>
                                        <p:cTn id="32" dur="1" fill="hold">
                                          <p:stCondLst>
                                            <p:cond delay="0"/>
                                          </p:stCondLst>
                                        </p:cTn>
                                        <p:tgtEl>
                                          <p:spTgt spid="11310"/>
                                        </p:tgtEl>
                                        <p:attrNameLst>
                                          <p:attrName>style.visibility</p:attrName>
                                        </p:attrNameLst>
                                      </p:cBhvr>
                                      <p:to>
                                        <p:strVal val="visible"/>
                                      </p:to>
                                    </p:set>
                                    <p:animEffect transition="in" filter="wipe(left)">
                                      <p:cBhvr>
                                        <p:cTn id="33" dur="500"/>
                                        <p:tgtEl>
                                          <p:spTgt spid="11310"/>
                                        </p:tgtEl>
                                      </p:cBhvr>
                                    </p:animEffect>
                                  </p:childTnLst>
                                </p:cTn>
                              </p:par>
                            </p:childTnLst>
                          </p:cTn>
                        </p:par>
                        <p:par>
                          <p:cTn id="34" fill="hold" nodeType="afterGroup">
                            <p:stCondLst>
                              <p:cond delay="1500"/>
                            </p:stCondLst>
                            <p:childTnLst>
                              <p:par>
                                <p:cTn id="35" presetID="2" presetClass="entr" presetSubtype="4" fill="hold" nodeType="afterEffect">
                                  <p:stCondLst>
                                    <p:cond delay="0"/>
                                  </p:stCondLst>
                                  <p:childTnLst>
                                    <p:set>
                                      <p:cBhvr>
                                        <p:cTn id="36" dur="1" fill="hold">
                                          <p:stCondLst>
                                            <p:cond delay="0"/>
                                          </p:stCondLst>
                                        </p:cTn>
                                        <p:tgtEl>
                                          <p:spTgt spid="11278"/>
                                        </p:tgtEl>
                                        <p:attrNameLst>
                                          <p:attrName>style.visibility</p:attrName>
                                        </p:attrNameLst>
                                      </p:cBhvr>
                                      <p:to>
                                        <p:strVal val="visible"/>
                                      </p:to>
                                    </p:set>
                                    <p:anim calcmode="lin" valueType="num">
                                      <p:cBhvr additive="base">
                                        <p:cTn id="37" dur="500" fill="hold"/>
                                        <p:tgtEl>
                                          <p:spTgt spid="11278"/>
                                        </p:tgtEl>
                                        <p:attrNameLst>
                                          <p:attrName>ppt_x</p:attrName>
                                        </p:attrNameLst>
                                      </p:cBhvr>
                                      <p:tavLst>
                                        <p:tav tm="0">
                                          <p:val>
                                            <p:strVal val="#ppt_x"/>
                                          </p:val>
                                        </p:tav>
                                        <p:tav tm="100000">
                                          <p:val>
                                            <p:strVal val="#ppt_x"/>
                                          </p:val>
                                        </p:tav>
                                      </p:tavLst>
                                    </p:anim>
                                    <p:anim calcmode="lin" valueType="num">
                                      <p:cBhvr additive="base">
                                        <p:cTn id="38" dur="500" fill="hold"/>
                                        <p:tgtEl>
                                          <p:spTgt spid="112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bldLvl="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61">
            <a:extLst>
              <a:ext uri="{FF2B5EF4-FFF2-40B4-BE49-F238E27FC236}">
                <a16:creationId xmlns:a16="http://schemas.microsoft.com/office/drawing/2014/main" id="{9BA067A3-84E9-4DC4-820A-595594899750}"/>
              </a:ext>
            </a:extLst>
          </p:cNvPr>
          <p:cNvSpPr>
            <a:spLocks noChangeArrowheads="1"/>
          </p:cNvSpPr>
          <p:nvPr/>
        </p:nvSpPr>
        <p:spPr bwMode="auto">
          <a:xfrm>
            <a:off x="73025" y="60325"/>
            <a:ext cx="53562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spcBef>
                <a:spcPct val="0"/>
              </a:spcBef>
              <a:buClrTx/>
              <a:buSzTx/>
              <a:buFontTx/>
              <a:buNone/>
            </a:pPr>
            <a:r>
              <a:rPr lang="zh-CN" altLang="en-US" sz="2800" b="1">
                <a:latin typeface="微软雅黑" panose="020B0503020204020204" pitchFamily="34" charset="-122"/>
                <a:ea typeface="微软雅黑" panose="020B0503020204020204" pitchFamily="34" charset="-122"/>
                <a:sym typeface="微软雅黑" panose="020B0503020204020204" pitchFamily="34" charset="-122"/>
              </a:rPr>
              <a:t>非税收入收缴模式（资金缴款）</a:t>
            </a:r>
            <a:endParaRPr lang="zh-CN" altLang="en-US" sz="2800">
              <a:latin typeface="Arial" panose="020B0604020202020204" pitchFamily="34" charset="0"/>
              <a:ea typeface="宋体" panose="02010600030101010101" pitchFamily="2" charset="-122"/>
            </a:endParaRPr>
          </a:p>
        </p:txBody>
      </p:sp>
      <p:grpSp>
        <p:nvGrpSpPr>
          <p:cNvPr id="12293" name="组合 12292">
            <a:extLst>
              <a:ext uri="{FF2B5EF4-FFF2-40B4-BE49-F238E27FC236}">
                <a16:creationId xmlns:a16="http://schemas.microsoft.com/office/drawing/2014/main" id="{6D6D103D-9B2E-4961-8059-DAAB51DA6C63}"/>
              </a:ext>
            </a:extLst>
          </p:cNvPr>
          <p:cNvGrpSpPr>
            <a:grpSpLocks/>
          </p:cNvGrpSpPr>
          <p:nvPr/>
        </p:nvGrpSpPr>
        <p:grpSpPr bwMode="auto">
          <a:xfrm>
            <a:off x="254000" y="981075"/>
            <a:ext cx="1295400" cy="1916113"/>
            <a:chOff x="0" y="0"/>
            <a:chExt cx="1225224" cy="2204343"/>
          </a:xfrm>
        </p:grpSpPr>
        <p:grpSp>
          <p:nvGrpSpPr>
            <p:cNvPr id="21553" name="组合 12293">
              <a:extLst>
                <a:ext uri="{FF2B5EF4-FFF2-40B4-BE49-F238E27FC236}">
                  <a16:creationId xmlns:a16="http://schemas.microsoft.com/office/drawing/2014/main" id="{C2C36E55-A98E-49F0-ABA0-C8A20BB3C1B4}"/>
                </a:ext>
              </a:extLst>
            </p:cNvPr>
            <p:cNvGrpSpPr>
              <a:grpSpLocks/>
            </p:cNvGrpSpPr>
            <p:nvPr/>
          </p:nvGrpSpPr>
          <p:grpSpPr bwMode="auto">
            <a:xfrm>
              <a:off x="0" y="0"/>
              <a:ext cx="1225224" cy="2204343"/>
              <a:chOff x="0" y="0"/>
              <a:chExt cx="1385318" cy="2492375"/>
            </a:xfrm>
          </p:grpSpPr>
          <p:sp>
            <p:nvSpPr>
              <p:cNvPr id="21555" name="矩形 27">
                <a:extLst>
                  <a:ext uri="{FF2B5EF4-FFF2-40B4-BE49-F238E27FC236}">
                    <a16:creationId xmlns:a16="http://schemas.microsoft.com/office/drawing/2014/main" id="{D5DB51D5-B7F9-4E3B-A989-EB2D2671B58B}"/>
                  </a:ext>
                </a:extLst>
              </p:cNvPr>
              <p:cNvSpPr>
                <a:spLocks noChangeArrowheads="1"/>
              </p:cNvSpPr>
              <p:nvPr/>
            </p:nvSpPr>
            <p:spPr bwMode="auto">
              <a:xfrm flipH="1">
                <a:off x="216025" y="0"/>
                <a:ext cx="689223" cy="1027832"/>
              </a:xfrm>
              <a:custGeom>
                <a:avLst/>
                <a:gdLst>
                  <a:gd name="T0" fmla="*/ 439813 w 689223"/>
                  <a:gd name="T1" fmla="*/ 108968 h 1027832"/>
                  <a:gd name="T2" fmla="*/ 366143 w 689223"/>
                  <a:gd name="T3" fmla="*/ 182638 h 1027832"/>
                  <a:gd name="T4" fmla="*/ 439813 w 689223"/>
                  <a:gd name="T5" fmla="*/ 256308 h 1027832"/>
                  <a:gd name="T6" fmla="*/ 513483 w 689223"/>
                  <a:gd name="T7" fmla="*/ 182638 h 1027832"/>
                  <a:gd name="T8" fmla="*/ 439813 w 689223"/>
                  <a:gd name="T9" fmla="*/ 108968 h 1027832"/>
                  <a:gd name="T10" fmla="*/ 311944 w 689223"/>
                  <a:gd name="T11" fmla="*/ 0 h 1027832"/>
                  <a:gd name="T12" fmla="*/ 689223 w 689223"/>
                  <a:gd name="T13" fmla="*/ 0 h 1027832"/>
                  <a:gd name="T14" fmla="*/ 372517 w 689223"/>
                  <a:gd name="T15" fmla="*/ 1025450 h 1027832"/>
                  <a:gd name="T16" fmla="*/ 0 w 689223"/>
                  <a:gd name="T17" fmla="*/ 1027832 h 10278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89223" h="1027832">
                    <a:moveTo>
                      <a:pt x="439813" y="108968"/>
                    </a:moveTo>
                    <a:cubicBezTo>
                      <a:pt x="399126" y="108968"/>
                      <a:pt x="366143" y="141951"/>
                      <a:pt x="366143" y="182638"/>
                    </a:cubicBezTo>
                    <a:cubicBezTo>
                      <a:pt x="366143" y="223325"/>
                      <a:pt x="399126" y="256308"/>
                      <a:pt x="439813" y="256308"/>
                    </a:cubicBezTo>
                    <a:cubicBezTo>
                      <a:pt x="480500" y="256308"/>
                      <a:pt x="513483" y="223325"/>
                      <a:pt x="513483" y="182638"/>
                    </a:cubicBezTo>
                    <a:cubicBezTo>
                      <a:pt x="513483" y="141951"/>
                      <a:pt x="480500" y="108968"/>
                      <a:pt x="439813" y="108968"/>
                    </a:cubicBezTo>
                    <a:close/>
                    <a:moveTo>
                      <a:pt x="311944" y="0"/>
                    </a:moveTo>
                    <a:lnTo>
                      <a:pt x="689223" y="0"/>
                    </a:lnTo>
                    <a:lnTo>
                      <a:pt x="372517" y="1025450"/>
                    </a:lnTo>
                    <a:lnTo>
                      <a:pt x="0" y="1027832"/>
                    </a:lnTo>
                    <a:lnTo>
                      <a:pt x="311944"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556" name="椭圆 22">
                <a:extLst>
                  <a:ext uri="{FF2B5EF4-FFF2-40B4-BE49-F238E27FC236}">
                    <a16:creationId xmlns:a16="http://schemas.microsoft.com/office/drawing/2014/main" id="{2EE9A660-A504-4B73-B862-1265789E4C60}"/>
                  </a:ext>
                </a:extLst>
              </p:cNvPr>
              <p:cNvSpPr>
                <a:spLocks noChangeArrowheads="1"/>
              </p:cNvSpPr>
              <p:nvPr/>
            </p:nvSpPr>
            <p:spPr bwMode="auto">
              <a:xfrm>
                <a:off x="0" y="855812"/>
                <a:ext cx="1385318" cy="1636563"/>
              </a:xfrm>
              <a:custGeom>
                <a:avLst/>
                <a:gdLst>
                  <a:gd name="T0" fmla="*/ 692658 w 1385318"/>
                  <a:gd name="T1" fmla="*/ 409189 h 1636563"/>
                  <a:gd name="T2" fmla="*/ 1227372 w 1385318"/>
                  <a:gd name="T3" fmla="*/ 943903 h 1636563"/>
                  <a:gd name="T4" fmla="*/ 692658 w 1385318"/>
                  <a:gd name="T5" fmla="*/ 1478617 h 1636563"/>
                  <a:gd name="T6" fmla="*/ 157944 w 1385318"/>
                  <a:gd name="T7" fmla="*/ 943903 h 1636563"/>
                  <a:gd name="T8" fmla="*/ 692658 w 1385318"/>
                  <a:gd name="T9" fmla="*/ 409189 h 1636563"/>
                  <a:gd name="T10" fmla="*/ 692658 w 1385318"/>
                  <a:gd name="T11" fmla="*/ 367839 h 1636563"/>
                  <a:gd name="T12" fmla="*/ 116594 w 1385318"/>
                  <a:gd name="T13" fmla="*/ 943903 h 1636563"/>
                  <a:gd name="T14" fmla="*/ 692658 w 1385318"/>
                  <a:gd name="T15" fmla="*/ 1519967 h 1636563"/>
                  <a:gd name="T16" fmla="*/ 1268722 w 1385318"/>
                  <a:gd name="T17" fmla="*/ 943903 h 1636563"/>
                  <a:gd name="T18" fmla="*/ 692658 w 1385318"/>
                  <a:gd name="T19" fmla="*/ 367839 h 1636563"/>
                  <a:gd name="T20" fmla="*/ 453480 w 1385318"/>
                  <a:gd name="T21" fmla="*/ 72008 h 1636563"/>
                  <a:gd name="T22" fmla="*/ 453480 w 1385318"/>
                  <a:gd name="T23" fmla="*/ 296230 h 1636563"/>
                  <a:gd name="T24" fmla="*/ 692659 w 1385318"/>
                  <a:gd name="T25" fmla="*/ 251245 h 1636563"/>
                  <a:gd name="T26" fmla="*/ 957536 w 1385318"/>
                  <a:gd name="T27" fmla="*/ 304207 h 1636563"/>
                  <a:gd name="T28" fmla="*/ 957536 w 1385318"/>
                  <a:gd name="T29" fmla="*/ 72008 h 1636563"/>
                  <a:gd name="T30" fmla="*/ 381472 w 1385318"/>
                  <a:gd name="T31" fmla="*/ 0 h 1636563"/>
                  <a:gd name="T32" fmla="*/ 1029544 w 1385318"/>
                  <a:gd name="T33" fmla="*/ 0 h 1636563"/>
                  <a:gd name="T34" fmla="*/ 1029544 w 1385318"/>
                  <a:gd name="T35" fmla="*/ 72008 h 1636563"/>
                  <a:gd name="T36" fmla="*/ 1029544 w 1385318"/>
                  <a:gd name="T37" fmla="*/ 342191 h 1636563"/>
                  <a:gd name="T38" fmla="*/ 1385318 w 1385318"/>
                  <a:gd name="T39" fmla="*/ 943904 h 1636563"/>
                  <a:gd name="T40" fmla="*/ 692659 w 1385318"/>
                  <a:gd name="T41" fmla="*/ 1636563 h 1636563"/>
                  <a:gd name="T42" fmla="*/ 0 w 1385318"/>
                  <a:gd name="T43" fmla="*/ 943904 h 1636563"/>
                  <a:gd name="T44" fmla="*/ 381472 w 1385318"/>
                  <a:gd name="T45" fmla="*/ 328243 h 1636563"/>
                  <a:gd name="T46" fmla="*/ 381472 w 1385318"/>
                  <a:gd name="T47" fmla="*/ 72008 h 163656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385318" h="1636563">
                    <a:moveTo>
                      <a:pt x="692658" y="409189"/>
                    </a:moveTo>
                    <a:cubicBezTo>
                      <a:pt x="987972" y="409189"/>
                      <a:pt x="1227372" y="648589"/>
                      <a:pt x="1227372" y="943903"/>
                    </a:cubicBezTo>
                    <a:cubicBezTo>
                      <a:pt x="1227372" y="1239217"/>
                      <a:pt x="987972" y="1478617"/>
                      <a:pt x="692658" y="1478617"/>
                    </a:cubicBezTo>
                    <a:cubicBezTo>
                      <a:pt x="397344" y="1478617"/>
                      <a:pt x="157944" y="1239217"/>
                      <a:pt x="157944" y="943903"/>
                    </a:cubicBezTo>
                    <a:cubicBezTo>
                      <a:pt x="157944" y="648589"/>
                      <a:pt x="397344" y="409189"/>
                      <a:pt x="692658" y="409189"/>
                    </a:cubicBezTo>
                    <a:close/>
                    <a:moveTo>
                      <a:pt x="692658" y="367839"/>
                    </a:moveTo>
                    <a:cubicBezTo>
                      <a:pt x="374507" y="367839"/>
                      <a:pt x="116594" y="625752"/>
                      <a:pt x="116594" y="943903"/>
                    </a:cubicBezTo>
                    <a:cubicBezTo>
                      <a:pt x="116594" y="1262054"/>
                      <a:pt x="374507" y="1519967"/>
                      <a:pt x="692658" y="1519967"/>
                    </a:cubicBezTo>
                    <a:cubicBezTo>
                      <a:pt x="1010809" y="1519967"/>
                      <a:pt x="1268722" y="1262054"/>
                      <a:pt x="1268722" y="943903"/>
                    </a:cubicBezTo>
                    <a:cubicBezTo>
                      <a:pt x="1268722" y="625752"/>
                      <a:pt x="1010809" y="367839"/>
                      <a:pt x="692658" y="367839"/>
                    </a:cubicBezTo>
                    <a:close/>
                    <a:moveTo>
                      <a:pt x="453480" y="72008"/>
                    </a:moveTo>
                    <a:lnTo>
                      <a:pt x="453480" y="296230"/>
                    </a:lnTo>
                    <a:cubicBezTo>
                      <a:pt x="527423" y="266333"/>
                      <a:pt x="608279" y="251245"/>
                      <a:pt x="692659" y="251245"/>
                    </a:cubicBezTo>
                    <a:cubicBezTo>
                      <a:pt x="786546" y="251245"/>
                      <a:pt x="876070" y="269925"/>
                      <a:pt x="957536" y="304207"/>
                    </a:cubicBezTo>
                    <a:lnTo>
                      <a:pt x="957536" y="72008"/>
                    </a:lnTo>
                    <a:lnTo>
                      <a:pt x="453480" y="72008"/>
                    </a:lnTo>
                    <a:close/>
                    <a:moveTo>
                      <a:pt x="381472" y="0"/>
                    </a:moveTo>
                    <a:lnTo>
                      <a:pt x="1029544" y="0"/>
                    </a:lnTo>
                    <a:lnTo>
                      <a:pt x="1029544" y="72008"/>
                    </a:lnTo>
                    <a:lnTo>
                      <a:pt x="1029544" y="342191"/>
                    </a:lnTo>
                    <a:cubicBezTo>
                      <a:pt x="1242479" y="458018"/>
                      <a:pt x="1385318" y="684280"/>
                      <a:pt x="1385318" y="943904"/>
                    </a:cubicBezTo>
                    <a:cubicBezTo>
                      <a:pt x="1385318" y="1326449"/>
                      <a:pt x="1075204" y="1636563"/>
                      <a:pt x="692659" y="1636563"/>
                    </a:cubicBezTo>
                    <a:cubicBezTo>
                      <a:pt x="310114" y="1636563"/>
                      <a:pt x="0" y="1326449"/>
                      <a:pt x="0" y="943904"/>
                    </a:cubicBezTo>
                    <a:cubicBezTo>
                      <a:pt x="0" y="673806"/>
                      <a:pt x="154597" y="439816"/>
                      <a:pt x="381472" y="328243"/>
                    </a:cubicBezTo>
                    <a:lnTo>
                      <a:pt x="381472" y="72008"/>
                    </a:lnTo>
                    <a:lnTo>
                      <a:pt x="38147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557" name="矩形 27">
                <a:extLst>
                  <a:ext uri="{FF2B5EF4-FFF2-40B4-BE49-F238E27FC236}">
                    <a16:creationId xmlns:a16="http://schemas.microsoft.com/office/drawing/2014/main" id="{F9DFD9FF-7980-49B7-B1A6-1374E41125E7}"/>
                  </a:ext>
                </a:extLst>
              </p:cNvPr>
              <p:cNvSpPr>
                <a:spLocks noChangeArrowheads="1"/>
              </p:cNvSpPr>
              <p:nvPr/>
            </p:nvSpPr>
            <p:spPr bwMode="auto">
              <a:xfrm>
                <a:off x="541387" y="0"/>
                <a:ext cx="689223" cy="1027832"/>
              </a:xfrm>
              <a:custGeom>
                <a:avLst/>
                <a:gdLst>
                  <a:gd name="T0" fmla="*/ 439813 w 689223"/>
                  <a:gd name="T1" fmla="*/ 108968 h 1027832"/>
                  <a:gd name="T2" fmla="*/ 366143 w 689223"/>
                  <a:gd name="T3" fmla="*/ 182638 h 1027832"/>
                  <a:gd name="T4" fmla="*/ 439813 w 689223"/>
                  <a:gd name="T5" fmla="*/ 256308 h 1027832"/>
                  <a:gd name="T6" fmla="*/ 513483 w 689223"/>
                  <a:gd name="T7" fmla="*/ 182638 h 1027832"/>
                  <a:gd name="T8" fmla="*/ 439813 w 689223"/>
                  <a:gd name="T9" fmla="*/ 108968 h 1027832"/>
                  <a:gd name="T10" fmla="*/ 311944 w 689223"/>
                  <a:gd name="T11" fmla="*/ 0 h 1027832"/>
                  <a:gd name="T12" fmla="*/ 689223 w 689223"/>
                  <a:gd name="T13" fmla="*/ 0 h 1027832"/>
                  <a:gd name="T14" fmla="*/ 372517 w 689223"/>
                  <a:gd name="T15" fmla="*/ 1025450 h 1027832"/>
                  <a:gd name="T16" fmla="*/ 0 w 689223"/>
                  <a:gd name="T17" fmla="*/ 1027832 h 10278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89223" h="1027832">
                    <a:moveTo>
                      <a:pt x="439813" y="108968"/>
                    </a:moveTo>
                    <a:cubicBezTo>
                      <a:pt x="399126" y="108968"/>
                      <a:pt x="366143" y="141951"/>
                      <a:pt x="366143" y="182638"/>
                    </a:cubicBezTo>
                    <a:cubicBezTo>
                      <a:pt x="366143" y="223325"/>
                      <a:pt x="399126" y="256308"/>
                      <a:pt x="439813" y="256308"/>
                    </a:cubicBezTo>
                    <a:cubicBezTo>
                      <a:pt x="480500" y="256308"/>
                      <a:pt x="513483" y="223325"/>
                      <a:pt x="513483" y="182638"/>
                    </a:cubicBezTo>
                    <a:cubicBezTo>
                      <a:pt x="513483" y="141951"/>
                      <a:pt x="480500" y="108968"/>
                      <a:pt x="439813" y="108968"/>
                    </a:cubicBezTo>
                    <a:close/>
                    <a:moveTo>
                      <a:pt x="311944" y="0"/>
                    </a:moveTo>
                    <a:lnTo>
                      <a:pt x="689223" y="0"/>
                    </a:lnTo>
                    <a:lnTo>
                      <a:pt x="372517" y="1025450"/>
                    </a:lnTo>
                    <a:lnTo>
                      <a:pt x="0" y="1027832"/>
                    </a:lnTo>
                    <a:lnTo>
                      <a:pt x="311944"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sp>
          <p:nvSpPr>
            <p:cNvPr id="21554" name="TextBox 22">
              <a:extLst>
                <a:ext uri="{FF2B5EF4-FFF2-40B4-BE49-F238E27FC236}">
                  <a16:creationId xmlns:a16="http://schemas.microsoft.com/office/drawing/2014/main" id="{AF0AAB76-B2E5-4426-A689-375F41357F66}"/>
                </a:ext>
              </a:extLst>
            </p:cNvPr>
            <p:cNvSpPr>
              <a:spLocks noChangeArrowheads="1"/>
            </p:cNvSpPr>
            <p:nvPr/>
          </p:nvSpPr>
          <p:spPr bwMode="auto">
            <a:xfrm>
              <a:off x="253379" y="1236330"/>
              <a:ext cx="71846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spcBef>
                  <a:spcPct val="0"/>
                </a:spcBef>
                <a:buClrTx/>
                <a:buSzTx/>
                <a:buFontTx/>
                <a:buNone/>
              </a:pPr>
              <a:r>
                <a:rPr lang="zh-CN" altLang="en-US" sz="1600" b="1">
                  <a:solidFill>
                    <a:srgbClr val="FFFFFF"/>
                  </a:solidFill>
                  <a:latin typeface="Impact" panose="020B0806030902050204" pitchFamily="34" charset="0"/>
                  <a:ea typeface="微软雅黑" panose="020B0503020204020204" pitchFamily="34" charset="-122"/>
                  <a:sym typeface="Impact" panose="020B0806030902050204" pitchFamily="34" charset="0"/>
                </a:rPr>
                <a:t>主要缴</a:t>
              </a:r>
            </a:p>
            <a:p>
              <a:pPr>
                <a:spcBef>
                  <a:spcPct val="0"/>
                </a:spcBef>
                <a:buClrTx/>
                <a:buSzTx/>
                <a:buFontTx/>
                <a:buNone/>
              </a:pPr>
              <a:r>
                <a:rPr lang="zh-CN" altLang="en-US" sz="1600" b="1">
                  <a:solidFill>
                    <a:srgbClr val="FFFFFF"/>
                  </a:solidFill>
                  <a:latin typeface="Impact" panose="020B0806030902050204" pitchFamily="34" charset="0"/>
                  <a:ea typeface="微软雅黑" panose="020B0503020204020204" pitchFamily="34" charset="-122"/>
                  <a:sym typeface="Impact" panose="020B0806030902050204" pitchFamily="34" charset="0"/>
                </a:rPr>
                <a:t>款方式</a:t>
              </a:r>
            </a:p>
          </p:txBody>
        </p:sp>
      </p:grpSp>
      <p:sp>
        <p:nvSpPr>
          <p:cNvPr id="12299" name="Freeform 15">
            <a:extLst>
              <a:ext uri="{FF2B5EF4-FFF2-40B4-BE49-F238E27FC236}">
                <a16:creationId xmlns:a16="http://schemas.microsoft.com/office/drawing/2014/main" id="{BEFE93DB-888C-40BF-B9D0-C040CCD870C3}"/>
              </a:ext>
            </a:extLst>
          </p:cNvPr>
          <p:cNvSpPr>
            <a:spLocks noChangeArrowheads="1"/>
          </p:cNvSpPr>
          <p:nvPr/>
        </p:nvSpPr>
        <p:spPr bwMode="auto">
          <a:xfrm>
            <a:off x="3197225" y="1311275"/>
            <a:ext cx="646113" cy="1006475"/>
          </a:xfrm>
          <a:custGeom>
            <a:avLst/>
            <a:gdLst>
              <a:gd name="T0" fmla="*/ 2147483647 w 61"/>
              <a:gd name="T1" fmla="*/ 2147483647 h 87"/>
              <a:gd name="T2" fmla="*/ 2147483647 w 61"/>
              <a:gd name="T3" fmla="*/ 2147483647 h 87"/>
              <a:gd name="T4" fmla="*/ 2147483647 w 61"/>
              <a:gd name="T5" fmla="*/ 0 h 87"/>
              <a:gd name="T6" fmla="*/ 1234097014 w 61"/>
              <a:gd name="T7" fmla="*/ 2147483647 h 87"/>
              <a:gd name="T8" fmla="*/ 2147483647 w 61"/>
              <a:gd name="T9" fmla="*/ 2147483647 h 87"/>
              <a:gd name="T10" fmla="*/ 0 w 61"/>
              <a:gd name="T11" fmla="*/ 2147483647 h 87"/>
              <a:gd name="T12" fmla="*/ 0 w 61"/>
              <a:gd name="T13" fmla="*/ 2147483647 h 87"/>
              <a:gd name="T14" fmla="*/ 2147483647 w 61"/>
              <a:gd name="T15" fmla="*/ 2147483647 h 87"/>
              <a:gd name="T16" fmla="*/ 2147483647 w 61"/>
              <a:gd name="T17" fmla="*/ 2147483647 h 87"/>
              <a:gd name="T18" fmla="*/ 2147483647 w 61"/>
              <a:gd name="T19" fmla="*/ 2147483647 h 87"/>
              <a:gd name="T20" fmla="*/ 2147483647 w 61"/>
              <a:gd name="T21" fmla="*/ 2147483647 h 8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1" h="87">
                <a:moveTo>
                  <a:pt x="41" y="33"/>
                </a:moveTo>
                <a:cubicBezTo>
                  <a:pt x="46" y="30"/>
                  <a:pt x="49" y="24"/>
                  <a:pt x="49" y="18"/>
                </a:cubicBezTo>
                <a:cubicBezTo>
                  <a:pt x="49" y="8"/>
                  <a:pt x="41" y="0"/>
                  <a:pt x="30" y="0"/>
                </a:cubicBezTo>
                <a:cubicBezTo>
                  <a:pt x="20" y="0"/>
                  <a:pt x="11" y="8"/>
                  <a:pt x="11" y="18"/>
                </a:cubicBezTo>
                <a:cubicBezTo>
                  <a:pt x="11" y="24"/>
                  <a:pt x="15" y="30"/>
                  <a:pt x="20" y="33"/>
                </a:cubicBezTo>
                <a:cubicBezTo>
                  <a:pt x="8" y="38"/>
                  <a:pt x="0" y="50"/>
                  <a:pt x="0" y="66"/>
                </a:cubicBezTo>
                <a:cubicBezTo>
                  <a:pt x="0" y="68"/>
                  <a:pt x="0" y="70"/>
                  <a:pt x="0" y="72"/>
                </a:cubicBezTo>
                <a:cubicBezTo>
                  <a:pt x="8" y="82"/>
                  <a:pt x="18" y="87"/>
                  <a:pt x="30" y="87"/>
                </a:cubicBezTo>
                <a:cubicBezTo>
                  <a:pt x="42" y="87"/>
                  <a:pt x="53" y="82"/>
                  <a:pt x="60" y="72"/>
                </a:cubicBezTo>
                <a:cubicBezTo>
                  <a:pt x="61" y="70"/>
                  <a:pt x="61" y="68"/>
                  <a:pt x="61" y="66"/>
                </a:cubicBezTo>
                <a:cubicBezTo>
                  <a:pt x="61" y="50"/>
                  <a:pt x="53" y="38"/>
                  <a:pt x="41" y="33"/>
                </a:cubicBez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nvGrpSpPr>
          <p:cNvPr id="12300" name="组合 12299">
            <a:extLst>
              <a:ext uri="{FF2B5EF4-FFF2-40B4-BE49-F238E27FC236}">
                <a16:creationId xmlns:a16="http://schemas.microsoft.com/office/drawing/2014/main" id="{03830EFC-8A4D-4EA5-9D4C-CF12B2DDF359}"/>
              </a:ext>
            </a:extLst>
          </p:cNvPr>
          <p:cNvGrpSpPr>
            <a:grpSpLocks/>
          </p:cNvGrpSpPr>
          <p:nvPr/>
        </p:nvGrpSpPr>
        <p:grpSpPr bwMode="auto">
          <a:xfrm>
            <a:off x="6992938" y="1174750"/>
            <a:ext cx="1511300" cy="1512888"/>
            <a:chOff x="0" y="0"/>
            <a:chExt cx="2380" cy="2382"/>
          </a:xfrm>
        </p:grpSpPr>
        <p:sp>
          <p:nvSpPr>
            <p:cNvPr id="21550" name="Oval 70">
              <a:extLst>
                <a:ext uri="{FF2B5EF4-FFF2-40B4-BE49-F238E27FC236}">
                  <a16:creationId xmlns:a16="http://schemas.microsoft.com/office/drawing/2014/main" id="{26D1C126-000F-47AF-A96F-8A33C408BB55}"/>
                </a:ext>
              </a:extLst>
            </p:cNvPr>
            <p:cNvSpPr>
              <a:spLocks noChangeArrowheads="1"/>
            </p:cNvSpPr>
            <p:nvPr/>
          </p:nvSpPr>
          <p:spPr bwMode="auto">
            <a:xfrm>
              <a:off x="0" y="0"/>
              <a:ext cx="2380" cy="2383"/>
            </a:xfrm>
            <a:prstGeom prst="ellipse">
              <a:avLst/>
            </a:prstGeom>
            <a:solidFill>
              <a:srgbClr val="AEA40A"/>
            </a:solidFill>
            <a:ln>
              <a:noFill/>
            </a:ln>
            <a:extLst>
              <a:ext uri="{91240B29-F687-4F45-9708-019B960494DF}">
                <a14:hiddenLine xmlns:a14="http://schemas.microsoft.com/office/drawing/2010/main" w="9525">
                  <a:solidFill>
                    <a:srgbClr val="000000"/>
                  </a:solidFill>
                  <a:round/>
                  <a:headEnd/>
                  <a:tailEnd/>
                </a14:hiddenLine>
              </a:ext>
            </a:extLst>
          </p:spPr>
          <p:txBody>
            <a:bodyPr lIns="90170" tIns="46990" rIns="90170" bIns="46990"/>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spcBef>
                  <a:spcPct val="0"/>
                </a:spcBef>
                <a:buClrTx/>
                <a:buSzTx/>
                <a:buFontTx/>
                <a:buNone/>
              </a:pPr>
              <a:endParaRPr lang="zh-CN" altLang="zh-CN" sz="1800">
                <a:solidFill>
                  <a:srgbClr val="000000"/>
                </a:solidFill>
                <a:latin typeface="Arial" panose="020B0604020202020204" pitchFamily="34" charset="0"/>
                <a:ea typeface="宋体" panose="02010600030101010101" pitchFamily="2" charset="-122"/>
                <a:sym typeface="宋体" panose="02010600030101010101" pitchFamily="2" charset="-122"/>
              </a:endParaRPr>
            </a:p>
          </p:txBody>
        </p:sp>
        <p:sp>
          <p:nvSpPr>
            <p:cNvPr id="21551" name="Freeform 173">
              <a:extLst>
                <a:ext uri="{FF2B5EF4-FFF2-40B4-BE49-F238E27FC236}">
                  <a16:creationId xmlns:a16="http://schemas.microsoft.com/office/drawing/2014/main" id="{33F56F25-4FD1-44D7-BAF9-B4690E76BEAA}"/>
                </a:ext>
              </a:extLst>
            </p:cNvPr>
            <p:cNvSpPr>
              <a:spLocks noEditPoints="1" noChangeArrowheads="1"/>
            </p:cNvSpPr>
            <p:nvPr/>
          </p:nvSpPr>
          <p:spPr bwMode="auto">
            <a:xfrm>
              <a:off x="849" y="201"/>
              <a:ext cx="584" cy="658"/>
            </a:xfrm>
            <a:custGeom>
              <a:avLst/>
              <a:gdLst>
                <a:gd name="T0" fmla="*/ 2155 w 132"/>
                <a:gd name="T1" fmla="*/ 1640 h 132"/>
                <a:gd name="T2" fmla="*/ 1292 w 132"/>
                <a:gd name="T3" fmla="*/ 648 h 132"/>
                <a:gd name="T4" fmla="*/ 0 w 132"/>
                <a:gd name="T5" fmla="*/ 1640 h 132"/>
                <a:gd name="T6" fmla="*/ 2367 w 132"/>
                <a:gd name="T7" fmla="*/ 1889 h 132"/>
                <a:gd name="T8" fmla="*/ 2309 w 132"/>
                <a:gd name="T9" fmla="*/ 2064 h 132"/>
                <a:gd name="T10" fmla="*/ 2270 w 132"/>
                <a:gd name="T11" fmla="*/ 2188 h 132"/>
                <a:gd name="T12" fmla="*/ 2230 w 132"/>
                <a:gd name="T13" fmla="*/ 2363 h 132"/>
                <a:gd name="T14" fmla="*/ 2057 w 132"/>
                <a:gd name="T15" fmla="*/ 2507 h 132"/>
                <a:gd name="T16" fmla="*/ 1995 w 132"/>
                <a:gd name="T17" fmla="*/ 2682 h 132"/>
                <a:gd name="T18" fmla="*/ 1898 w 132"/>
                <a:gd name="T19" fmla="*/ 2806 h 132"/>
                <a:gd name="T20" fmla="*/ 1681 w 132"/>
                <a:gd name="T21" fmla="*/ 2831 h 132"/>
                <a:gd name="T22" fmla="*/ 1566 w 132"/>
                <a:gd name="T23" fmla="*/ 2956 h 132"/>
                <a:gd name="T24" fmla="*/ 1429 w 132"/>
                <a:gd name="T25" fmla="*/ 3031 h 132"/>
                <a:gd name="T26" fmla="*/ 1234 w 132"/>
                <a:gd name="T27" fmla="*/ 2931 h 132"/>
                <a:gd name="T28" fmla="*/ 1097 w 132"/>
                <a:gd name="T29" fmla="*/ 2981 h 132"/>
                <a:gd name="T30" fmla="*/ 938 w 132"/>
                <a:gd name="T31" fmla="*/ 2956 h 132"/>
                <a:gd name="T32" fmla="*/ 801 w 132"/>
                <a:gd name="T33" fmla="*/ 2782 h 132"/>
                <a:gd name="T34" fmla="*/ 646 w 132"/>
                <a:gd name="T35" fmla="*/ 2732 h 132"/>
                <a:gd name="T36" fmla="*/ 526 w 132"/>
                <a:gd name="T37" fmla="*/ 2632 h 132"/>
                <a:gd name="T38" fmla="*/ 451 w 132"/>
                <a:gd name="T39" fmla="*/ 2388 h 132"/>
                <a:gd name="T40" fmla="*/ 332 w 132"/>
                <a:gd name="T41" fmla="*/ 2288 h 132"/>
                <a:gd name="T42" fmla="*/ 257 w 132"/>
                <a:gd name="T43" fmla="*/ 2114 h 132"/>
                <a:gd name="T44" fmla="*/ 292 w 132"/>
                <a:gd name="T45" fmla="*/ 1914 h 132"/>
                <a:gd name="T46" fmla="*/ 195 w 132"/>
                <a:gd name="T47" fmla="*/ 1690 h 132"/>
                <a:gd name="T48" fmla="*/ 257 w 132"/>
                <a:gd name="T49" fmla="*/ 1565 h 132"/>
                <a:gd name="T50" fmla="*/ 234 w 132"/>
                <a:gd name="T51" fmla="*/ 1366 h 132"/>
                <a:gd name="T52" fmla="*/ 274 w 132"/>
                <a:gd name="T53" fmla="*/ 1191 h 132"/>
                <a:gd name="T54" fmla="*/ 332 w 132"/>
                <a:gd name="T55" fmla="*/ 1092 h 132"/>
                <a:gd name="T56" fmla="*/ 354 w 132"/>
                <a:gd name="T57" fmla="*/ 917 h 132"/>
                <a:gd name="T58" fmla="*/ 491 w 132"/>
                <a:gd name="T59" fmla="*/ 822 h 132"/>
                <a:gd name="T60" fmla="*/ 588 w 132"/>
                <a:gd name="T61" fmla="*/ 573 h 132"/>
                <a:gd name="T62" fmla="*/ 703 w 132"/>
                <a:gd name="T63" fmla="*/ 573 h 132"/>
                <a:gd name="T64" fmla="*/ 801 w 132"/>
                <a:gd name="T65" fmla="*/ 424 h 132"/>
                <a:gd name="T66" fmla="*/ 920 w 132"/>
                <a:gd name="T67" fmla="*/ 349 h 132"/>
                <a:gd name="T68" fmla="*/ 1075 w 132"/>
                <a:gd name="T69" fmla="*/ 374 h 132"/>
                <a:gd name="T70" fmla="*/ 1155 w 132"/>
                <a:gd name="T71" fmla="*/ 249 h 132"/>
                <a:gd name="T72" fmla="*/ 1349 w 132"/>
                <a:gd name="T73" fmla="*/ 349 h 132"/>
                <a:gd name="T74" fmla="*/ 1509 w 132"/>
                <a:gd name="T75" fmla="*/ 274 h 132"/>
                <a:gd name="T76" fmla="*/ 1606 w 132"/>
                <a:gd name="T77" fmla="*/ 399 h 132"/>
                <a:gd name="T78" fmla="*/ 1743 w 132"/>
                <a:gd name="T79" fmla="*/ 399 h 132"/>
                <a:gd name="T80" fmla="*/ 1858 w 132"/>
                <a:gd name="T81" fmla="*/ 474 h 132"/>
                <a:gd name="T82" fmla="*/ 1938 w 132"/>
                <a:gd name="T83" fmla="*/ 648 h 132"/>
                <a:gd name="T84" fmla="*/ 2057 w 132"/>
                <a:gd name="T85" fmla="*/ 648 h 132"/>
                <a:gd name="T86" fmla="*/ 2132 w 132"/>
                <a:gd name="T87" fmla="*/ 892 h 132"/>
                <a:gd name="T88" fmla="*/ 2270 w 132"/>
                <a:gd name="T89" fmla="*/ 1017 h 132"/>
                <a:gd name="T90" fmla="*/ 2292 w 132"/>
                <a:gd name="T91" fmla="*/ 1191 h 132"/>
                <a:gd name="T92" fmla="*/ 2327 w 132"/>
                <a:gd name="T93" fmla="*/ 1316 h 132"/>
                <a:gd name="T94" fmla="*/ 2367 w 132"/>
                <a:gd name="T95" fmla="*/ 1490 h 132"/>
                <a:gd name="T96" fmla="*/ 2309 w 132"/>
                <a:gd name="T97" fmla="*/ 1640 h 132"/>
                <a:gd name="T98" fmla="*/ 2389 w 132"/>
                <a:gd name="T99" fmla="*/ 1765 h 132"/>
                <a:gd name="T100" fmla="*/ 1703 w 132"/>
                <a:gd name="T101" fmla="*/ 1017 h 132"/>
                <a:gd name="T102" fmla="*/ 1624 w 132"/>
                <a:gd name="T103" fmla="*/ 1740 h 132"/>
                <a:gd name="T104" fmla="*/ 1411 w 132"/>
                <a:gd name="T105" fmla="*/ 2288 h 132"/>
                <a:gd name="T106" fmla="*/ 960 w 132"/>
                <a:gd name="T107" fmla="*/ 1765 h 132"/>
                <a:gd name="T108" fmla="*/ 863 w 132"/>
                <a:gd name="T109" fmla="*/ 1017 h 132"/>
                <a:gd name="T110" fmla="*/ 1292 w 132"/>
                <a:gd name="T111" fmla="*/ 1416 h 1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32" h="132">
                  <a:moveTo>
                    <a:pt x="66" y="22"/>
                  </a:moveTo>
                  <a:cubicBezTo>
                    <a:pt x="42" y="22"/>
                    <a:pt x="22" y="42"/>
                    <a:pt x="22" y="66"/>
                  </a:cubicBezTo>
                  <a:cubicBezTo>
                    <a:pt x="22" y="90"/>
                    <a:pt x="42" y="110"/>
                    <a:pt x="66" y="110"/>
                  </a:cubicBezTo>
                  <a:cubicBezTo>
                    <a:pt x="90" y="110"/>
                    <a:pt x="110" y="90"/>
                    <a:pt x="110" y="66"/>
                  </a:cubicBezTo>
                  <a:cubicBezTo>
                    <a:pt x="110" y="42"/>
                    <a:pt x="90" y="22"/>
                    <a:pt x="66" y="22"/>
                  </a:cubicBezTo>
                  <a:close/>
                  <a:moveTo>
                    <a:pt x="66" y="106"/>
                  </a:moveTo>
                  <a:cubicBezTo>
                    <a:pt x="44" y="106"/>
                    <a:pt x="26" y="88"/>
                    <a:pt x="26" y="66"/>
                  </a:cubicBezTo>
                  <a:cubicBezTo>
                    <a:pt x="26" y="44"/>
                    <a:pt x="44" y="26"/>
                    <a:pt x="66" y="26"/>
                  </a:cubicBezTo>
                  <a:cubicBezTo>
                    <a:pt x="88" y="26"/>
                    <a:pt x="105" y="44"/>
                    <a:pt x="105" y="66"/>
                  </a:cubicBezTo>
                  <a:cubicBezTo>
                    <a:pt x="105" y="88"/>
                    <a:pt x="88" y="106"/>
                    <a:pt x="66" y="106"/>
                  </a:cubicBezTo>
                  <a:close/>
                  <a:moveTo>
                    <a:pt x="66" y="0"/>
                  </a:moveTo>
                  <a:cubicBezTo>
                    <a:pt x="29" y="0"/>
                    <a:pt x="0" y="30"/>
                    <a:pt x="0" y="66"/>
                  </a:cubicBezTo>
                  <a:cubicBezTo>
                    <a:pt x="0" y="102"/>
                    <a:pt x="29" y="132"/>
                    <a:pt x="66" y="132"/>
                  </a:cubicBezTo>
                  <a:cubicBezTo>
                    <a:pt x="102" y="132"/>
                    <a:pt x="132" y="102"/>
                    <a:pt x="132" y="66"/>
                  </a:cubicBezTo>
                  <a:cubicBezTo>
                    <a:pt x="132" y="30"/>
                    <a:pt x="102" y="0"/>
                    <a:pt x="66" y="0"/>
                  </a:cubicBezTo>
                  <a:close/>
                  <a:moveTo>
                    <a:pt x="121" y="76"/>
                  </a:moveTo>
                  <a:cubicBezTo>
                    <a:pt x="121" y="76"/>
                    <a:pt x="120" y="76"/>
                    <a:pt x="120" y="76"/>
                  </a:cubicBezTo>
                  <a:cubicBezTo>
                    <a:pt x="119" y="76"/>
                    <a:pt x="117" y="76"/>
                    <a:pt x="117" y="78"/>
                  </a:cubicBezTo>
                  <a:cubicBezTo>
                    <a:pt x="117" y="78"/>
                    <a:pt x="117" y="79"/>
                    <a:pt x="116" y="80"/>
                  </a:cubicBezTo>
                  <a:cubicBezTo>
                    <a:pt x="116" y="81"/>
                    <a:pt x="117" y="83"/>
                    <a:pt x="118" y="83"/>
                  </a:cubicBezTo>
                  <a:cubicBezTo>
                    <a:pt x="118" y="83"/>
                    <a:pt x="119" y="83"/>
                    <a:pt x="119" y="83"/>
                  </a:cubicBezTo>
                  <a:cubicBezTo>
                    <a:pt x="119" y="83"/>
                    <a:pt x="119" y="83"/>
                    <a:pt x="119" y="83"/>
                  </a:cubicBezTo>
                  <a:cubicBezTo>
                    <a:pt x="119" y="85"/>
                    <a:pt x="118" y="87"/>
                    <a:pt x="117" y="88"/>
                  </a:cubicBezTo>
                  <a:cubicBezTo>
                    <a:pt x="117" y="88"/>
                    <a:pt x="117" y="88"/>
                    <a:pt x="116" y="88"/>
                  </a:cubicBezTo>
                  <a:cubicBezTo>
                    <a:pt x="115" y="87"/>
                    <a:pt x="114" y="88"/>
                    <a:pt x="113" y="89"/>
                  </a:cubicBezTo>
                  <a:cubicBezTo>
                    <a:pt x="113" y="90"/>
                    <a:pt x="112" y="90"/>
                    <a:pt x="112" y="91"/>
                  </a:cubicBezTo>
                  <a:cubicBezTo>
                    <a:pt x="111" y="92"/>
                    <a:pt x="112" y="94"/>
                    <a:pt x="113" y="94"/>
                  </a:cubicBezTo>
                  <a:cubicBezTo>
                    <a:pt x="113" y="95"/>
                    <a:pt x="114" y="95"/>
                    <a:pt x="114" y="95"/>
                  </a:cubicBezTo>
                  <a:cubicBezTo>
                    <a:pt x="113" y="96"/>
                    <a:pt x="112" y="98"/>
                    <a:pt x="111" y="99"/>
                  </a:cubicBezTo>
                  <a:cubicBezTo>
                    <a:pt x="111" y="99"/>
                    <a:pt x="111" y="99"/>
                    <a:pt x="110" y="98"/>
                  </a:cubicBezTo>
                  <a:cubicBezTo>
                    <a:pt x="109" y="98"/>
                    <a:pt x="108" y="98"/>
                    <a:pt x="107" y="99"/>
                  </a:cubicBezTo>
                  <a:cubicBezTo>
                    <a:pt x="106" y="99"/>
                    <a:pt x="106" y="100"/>
                    <a:pt x="105" y="101"/>
                  </a:cubicBezTo>
                  <a:cubicBezTo>
                    <a:pt x="104" y="102"/>
                    <a:pt x="105" y="103"/>
                    <a:pt x="106" y="104"/>
                  </a:cubicBezTo>
                  <a:cubicBezTo>
                    <a:pt x="106" y="104"/>
                    <a:pt x="106" y="105"/>
                    <a:pt x="106" y="105"/>
                  </a:cubicBezTo>
                  <a:cubicBezTo>
                    <a:pt x="105" y="106"/>
                    <a:pt x="104" y="107"/>
                    <a:pt x="102" y="108"/>
                  </a:cubicBezTo>
                  <a:cubicBezTo>
                    <a:pt x="102" y="108"/>
                    <a:pt x="102" y="108"/>
                    <a:pt x="102" y="108"/>
                  </a:cubicBezTo>
                  <a:cubicBezTo>
                    <a:pt x="101" y="107"/>
                    <a:pt x="100" y="106"/>
                    <a:pt x="98" y="107"/>
                  </a:cubicBezTo>
                  <a:cubicBezTo>
                    <a:pt x="98" y="108"/>
                    <a:pt x="97" y="108"/>
                    <a:pt x="97" y="109"/>
                  </a:cubicBezTo>
                  <a:cubicBezTo>
                    <a:pt x="95" y="109"/>
                    <a:pt x="95" y="111"/>
                    <a:pt x="96" y="112"/>
                  </a:cubicBezTo>
                  <a:cubicBezTo>
                    <a:pt x="96" y="112"/>
                    <a:pt x="97" y="113"/>
                    <a:pt x="97" y="113"/>
                  </a:cubicBezTo>
                  <a:cubicBezTo>
                    <a:pt x="95" y="114"/>
                    <a:pt x="94" y="115"/>
                    <a:pt x="92" y="116"/>
                  </a:cubicBezTo>
                  <a:cubicBezTo>
                    <a:pt x="92" y="115"/>
                    <a:pt x="92" y="115"/>
                    <a:pt x="92" y="115"/>
                  </a:cubicBezTo>
                  <a:cubicBezTo>
                    <a:pt x="91" y="113"/>
                    <a:pt x="90" y="113"/>
                    <a:pt x="88" y="113"/>
                  </a:cubicBezTo>
                  <a:cubicBezTo>
                    <a:pt x="88" y="114"/>
                    <a:pt x="87" y="114"/>
                    <a:pt x="86" y="114"/>
                  </a:cubicBezTo>
                  <a:cubicBezTo>
                    <a:pt x="85" y="115"/>
                    <a:pt x="84" y="116"/>
                    <a:pt x="85" y="118"/>
                  </a:cubicBezTo>
                  <a:cubicBezTo>
                    <a:pt x="85" y="118"/>
                    <a:pt x="85" y="118"/>
                    <a:pt x="86" y="118"/>
                  </a:cubicBezTo>
                  <a:cubicBezTo>
                    <a:pt x="84" y="119"/>
                    <a:pt x="82" y="120"/>
                    <a:pt x="80" y="120"/>
                  </a:cubicBezTo>
                  <a:cubicBezTo>
                    <a:pt x="80" y="120"/>
                    <a:pt x="80" y="119"/>
                    <a:pt x="80" y="119"/>
                  </a:cubicBezTo>
                  <a:cubicBezTo>
                    <a:pt x="80" y="118"/>
                    <a:pt x="79" y="117"/>
                    <a:pt x="77" y="117"/>
                  </a:cubicBezTo>
                  <a:cubicBezTo>
                    <a:pt x="77" y="117"/>
                    <a:pt x="76" y="118"/>
                    <a:pt x="75" y="118"/>
                  </a:cubicBezTo>
                  <a:cubicBezTo>
                    <a:pt x="74" y="118"/>
                    <a:pt x="73" y="119"/>
                    <a:pt x="73" y="121"/>
                  </a:cubicBezTo>
                  <a:cubicBezTo>
                    <a:pt x="73" y="121"/>
                    <a:pt x="73" y="121"/>
                    <a:pt x="73" y="122"/>
                  </a:cubicBezTo>
                  <a:cubicBezTo>
                    <a:pt x="72" y="122"/>
                    <a:pt x="70" y="122"/>
                    <a:pt x="68" y="122"/>
                  </a:cubicBezTo>
                  <a:cubicBezTo>
                    <a:pt x="68" y="122"/>
                    <a:pt x="68" y="121"/>
                    <a:pt x="68" y="121"/>
                  </a:cubicBezTo>
                  <a:cubicBezTo>
                    <a:pt x="68" y="120"/>
                    <a:pt x="67" y="119"/>
                    <a:pt x="66" y="118"/>
                  </a:cubicBezTo>
                  <a:cubicBezTo>
                    <a:pt x="65" y="118"/>
                    <a:pt x="64" y="118"/>
                    <a:pt x="63" y="118"/>
                  </a:cubicBezTo>
                  <a:cubicBezTo>
                    <a:pt x="62" y="118"/>
                    <a:pt x="61" y="119"/>
                    <a:pt x="61" y="121"/>
                  </a:cubicBezTo>
                  <a:cubicBezTo>
                    <a:pt x="61" y="121"/>
                    <a:pt x="61" y="122"/>
                    <a:pt x="61" y="122"/>
                  </a:cubicBezTo>
                  <a:cubicBezTo>
                    <a:pt x="59" y="122"/>
                    <a:pt x="57" y="121"/>
                    <a:pt x="55" y="121"/>
                  </a:cubicBezTo>
                  <a:cubicBezTo>
                    <a:pt x="55" y="121"/>
                    <a:pt x="56" y="120"/>
                    <a:pt x="56" y="120"/>
                  </a:cubicBezTo>
                  <a:cubicBezTo>
                    <a:pt x="56" y="119"/>
                    <a:pt x="55" y="117"/>
                    <a:pt x="54" y="117"/>
                  </a:cubicBezTo>
                  <a:cubicBezTo>
                    <a:pt x="53" y="117"/>
                    <a:pt x="52" y="117"/>
                    <a:pt x="52" y="117"/>
                  </a:cubicBezTo>
                  <a:cubicBezTo>
                    <a:pt x="50" y="116"/>
                    <a:pt x="49" y="117"/>
                    <a:pt x="49" y="118"/>
                  </a:cubicBezTo>
                  <a:cubicBezTo>
                    <a:pt x="48" y="119"/>
                    <a:pt x="48" y="119"/>
                    <a:pt x="48" y="119"/>
                  </a:cubicBezTo>
                  <a:cubicBezTo>
                    <a:pt x="47" y="119"/>
                    <a:pt x="45" y="118"/>
                    <a:pt x="43" y="117"/>
                  </a:cubicBezTo>
                  <a:cubicBezTo>
                    <a:pt x="43" y="117"/>
                    <a:pt x="44" y="117"/>
                    <a:pt x="44" y="116"/>
                  </a:cubicBezTo>
                  <a:cubicBezTo>
                    <a:pt x="44" y="115"/>
                    <a:pt x="44" y="114"/>
                    <a:pt x="43" y="113"/>
                  </a:cubicBezTo>
                  <a:cubicBezTo>
                    <a:pt x="42" y="113"/>
                    <a:pt x="41" y="112"/>
                    <a:pt x="41" y="112"/>
                  </a:cubicBezTo>
                  <a:cubicBezTo>
                    <a:pt x="39" y="111"/>
                    <a:pt x="38" y="112"/>
                    <a:pt x="37" y="113"/>
                  </a:cubicBezTo>
                  <a:cubicBezTo>
                    <a:pt x="37" y="113"/>
                    <a:pt x="37" y="114"/>
                    <a:pt x="37" y="114"/>
                  </a:cubicBezTo>
                  <a:cubicBezTo>
                    <a:pt x="35" y="113"/>
                    <a:pt x="34" y="112"/>
                    <a:pt x="32" y="111"/>
                  </a:cubicBezTo>
                  <a:cubicBezTo>
                    <a:pt x="33" y="111"/>
                    <a:pt x="33" y="111"/>
                    <a:pt x="33" y="110"/>
                  </a:cubicBezTo>
                  <a:cubicBezTo>
                    <a:pt x="34" y="109"/>
                    <a:pt x="34" y="108"/>
                    <a:pt x="33" y="107"/>
                  </a:cubicBezTo>
                  <a:cubicBezTo>
                    <a:pt x="32" y="106"/>
                    <a:pt x="32" y="106"/>
                    <a:pt x="31" y="105"/>
                  </a:cubicBezTo>
                  <a:cubicBezTo>
                    <a:pt x="30" y="104"/>
                    <a:pt x="28" y="104"/>
                    <a:pt x="27" y="105"/>
                  </a:cubicBezTo>
                  <a:cubicBezTo>
                    <a:pt x="27" y="106"/>
                    <a:pt x="27" y="106"/>
                    <a:pt x="27" y="106"/>
                  </a:cubicBezTo>
                  <a:cubicBezTo>
                    <a:pt x="26" y="105"/>
                    <a:pt x="24" y="104"/>
                    <a:pt x="23" y="102"/>
                  </a:cubicBezTo>
                  <a:cubicBezTo>
                    <a:pt x="23" y="102"/>
                    <a:pt x="24" y="102"/>
                    <a:pt x="24" y="102"/>
                  </a:cubicBezTo>
                  <a:cubicBezTo>
                    <a:pt x="25" y="101"/>
                    <a:pt x="25" y="99"/>
                    <a:pt x="25" y="98"/>
                  </a:cubicBezTo>
                  <a:cubicBezTo>
                    <a:pt x="24" y="98"/>
                    <a:pt x="24" y="97"/>
                    <a:pt x="23" y="96"/>
                  </a:cubicBezTo>
                  <a:cubicBezTo>
                    <a:pt x="22" y="95"/>
                    <a:pt x="21" y="95"/>
                    <a:pt x="20" y="96"/>
                  </a:cubicBezTo>
                  <a:cubicBezTo>
                    <a:pt x="19" y="96"/>
                    <a:pt x="19" y="96"/>
                    <a:pt x="19" y="97"/>
                  </a:cubicBezTo>
                  <a:cubicBezTo>
                    <a:pt x="18" y="95"/>
                    <a:pt x="17" y="93"/>
                    <a:pt x="16" y="92"/>
                  </a:cubicBezTo>
                  <a:cubicBezTo>
                    <a:pt x="16" y="92"/>
                    <a:pt x="17" y="92"/>
                    <a:pt x="17" y="92"/>
                  </a:cubicBezTo>
                  <a:cubicBezTo>
                    <a:pt x="18" y="91"/>
                    <a:pt x="19" y="90"/>
                    <a:pt x="18" y="88"/>
                  </a:cubicBezTo>
                  <a:cubicBezTo>
                    <a:pt x="18" y="88"/>
                    <a:pt x="18" y="87"/>
                    <a:pt x="17" y="86"/>
                  </a:cubicBezTo>
                  <a:cubicBezTo>
                    <a:pt x="17" y="85"/>
                    <a:pt x="15" y="84"/>
                    <a:pt x="14" y="85"/>
                  </a:cubicBezTo>
                  <a:cubicBezTo>
                    <a:pt x="14" y="85"/>
                    <a:pt x="14" y="85"/>
                    <a:pt x="13" y="85"/>
                  </a:cubicBezTo>
                  <a:cubicBezTo>
                    <a:pt x="13" y="84"/>
                    <a:pt x="12" y="82"/>
                    <a:pt x="12" y="80"/>
                  </a:cubicBezTo>
                  <a:cubicBezTo>
                    <a:pt x="12" y="80"/>
                    <a:pt x="12" y="80"/>
                    <a:pt x="12" y="80"/>
                  </a:cubicBezTo>
                  <a:cubicBezTo>
                    <a:pt x="12" y="80"/>
                    <a:pt x="12" y="80"/>
                    <a:pt x="13" y="80"/>
                  </a:cubicBezTo>
                  <a:cubicBezTo>
                    <a:pt x="14" y="80"/>
                    <a:pt x="15" y="78"/>
                    <a:pt x="15" y="77"/>
                  </a:cubicBezTo>
                  <a:cubicBezTo>
                    <a:pt x="14" y="76"/>
                    <a:pt x="14" y="76"/>
                    <a:pt x="14" y="75"/>
                  </a:cubicBezTo>
                  <a:cubicBezTo>
                    <a:pt x="14" y="73"/>
                    <a:pt x="13" y="73"/>
                    <a:pt x="11" y="73"/>
                  </a:cubicBezTo>
                  <a:cubicBezTo>
                    <a:pt x="11" y="73"/>
                    <a:pt x="11" y="73"/>
                    <a:pt x="10" y="73"/>
                  </a:cubicBezTo>
                  <a:cubicBezTo>
                    <a:pt x="10" y="71"/>
                    <a:pt x="10" y="69"/>
                    <a:pt x="10" y="68"/>
                  </a:cubicBezTo>
                  <a:cubicBezTo>
                    <a:pt x="10" y="68"/>
                    <a:pt x="11" y="68"/>
                    <a:pt x="11" y="68"/>
                  </a:cubicBezTo>
                  <a:cubicBezTo>
                    <a:pt x="11" y="68"/>
                    <a:pt x="11" y="68"/>
                    <a:pt x="11" y="68"/>
                  </a:cubicBezTo>
                  <a:cubicBezTo>
                    <a:pt x="12" y="68"/>
                    <a:pt x="13" y="67"/>
                    <a:pt x="13" y="65"/>
                  </a:cubicBezTo>
                  <a:cubicBezTo>
                    <a:pt x="13" y="65"/>
                    <a:pt x="13" y="64"/>
                    <a:pt x="13" y="63"/>
                  </a:cubicBezTo>
                  <a:cubicBezTo>
                    <a:pt x="14" y="62"/>
                    <a:pt x="13" y="60"/>
                    <a:pt x="11" y="60"/>
                  </a:cubicBezTo>
                  <a:cubicBezTo>
                    <a:pt x="11" y="60"/>
                    <a:pt x="10" y="60"/>
                    <a:pt x="10" y="61"/>
                  </a:cubicBezTo>
                  <a:cubicBezTo>
                    <a:pt x="10" y="59"/>
                    <a:pt x="11" y="57"/>
                    <a:pt x="11" y="55"/>
                  </a:cubicBezTo>
                  <a:cubicBezTo>
                    <a:pt x="11" y="55"/>
                    <a:pt x="11" y="55"/>
                    <a:pt x="12" y="55"/>
                  </a:cubicBezTo>
                  <a:cubicBezTo>
                    <a:pt x="12" y="56"/>
                    <a:pt x="12" y="56"/>
                    <a:pt x="12" y="56"/>
                  </a:cubicBezTo>
                  <a:cubicBezTo>
                    <a:pt x="14" y="56"/>
                    <a:pt x="15" y="55"/>
                    <a:pt x="15" y="54"/>
                  </a:cubicBezTo>
                  <a:cubicBezTo>
                    <a:pt x="15" y="53"/>
                    <a:pt x="15" y="52"/>
                    <a:pt x="15" y="51"/>
                  </a:cubicBezTo>
                  <a:cubicBezTo>
                    <a:pt x="16" y="50"/>
                    <a:pt x="15" y="49"/>
                    <a:pt x="14" y="48"/>
                  </a:cubicBezTo>
                  <a:cubicBezTo>
                    <a:pt x="13" y="48"/>
                    <a:pt x="13" y="48"/>
                    <a:pt x="13" y="48"/>
                  </a:cubicBezTo>
                  <a:cubicBezTo>
                    <a:pt x="13" y="46"/>
                    <a:pt x="14" y="45"/>
                    <a:pt x="15" y="43"/>
                  </a:cubicBezTo>
                  <a:cubicBezTo>
                    <a:pt x="15" y="43"/>
                    <a:pt x="15" y="43"/>
                    <a:pt x="16" y="44"/>
                  </a:cubicBezTo>
                  <a:cubicBezTo>
                    <a:pt x="16" y="44"/>
                    <a:pt x="16" y="44"/>
                    <a:pt x="17" y="44"/>
                  </a:cubicBezTo>
                  <a:cubicBezTo>
                    <a:pt x="18" y="44"/>
                    <a:pt x="18" y="43"/>
                    <a:pt x="19" y="43"/>
                  </a:cubicBezTo>
                  <a:cubicBezTo>
                    <a:pt x="19" y="42"/>
                    <a:pt x="20" y="41"/>
                    <a:pt x="20" y="40"/>
                  </a:cubicBezTo>
                  <a:cubicBezTo>
                    <a:pt x="21" y="39"/>
                    <a:pt x="20" y="38"/>
                    <a:pt x="19" y="37"/>
                  </a:cubicBezTo>
                  <a:cubicBezTo>
                    <a:pt x="19" y="37"/>
                    <a:pt x="18" y="37"/>
                    <a:pt x="18" y="37"/>
                  </a:cubicBezTo>
                  <a:cubicBezTo>
                    <a:pt x="19" y="35"/>
                    <a:pt x="20" y="34"/>
                    <a:pt x="21" y="32"/>
                  </a:cubicBezTo>
                  <a:cubicBezTo>
                    <a:pt x="21" y="32"/>
                    <a:pt x="22" y="33"/>
                    <a:pt x="22" y="33"/>
                  </a:cubicBezTo>
                  <a:cubicBezTo>
                    <a:pt x="22" y="33"/>
                    <a:pt x="23" y="34"/>
                    <a:pt x="23" y="34"/>
                  </a:cubicBezTo>
                  <a:cubicBezTo>
                    <a:pt x="24" y="34"/>
                    <a:pt x="25" y="33"/>
                    <a:pt x="25" y="33"/>
                  </a:cubicBezTo>
                  <a:cubicBezTo>
                    <a:pt x="26" y="32"/>
                    <a:pt x="26" y="31"/>
                    <a:pt x="27" y="31"/>
                  </a:cubicBezTo>
                  <a:cubicBezTo>
                    <a:pt x="28" y="30"/>
                    <a:pt x="28" y="28"/>
                    <a:pt x="27" y="27"/>
                  </a:cubicBezTo>
                  <a:cubicBezTo>
                    <a:pt x="26" y="27"/>
                    <a:pt x="26" y="27"/>
                    <a:pt x="26" y="27"/>
                  </a:cubicBezTo>
                  <a:cubicBezTo>
                    <a:pt x="27" y="26"/>
                    <a:pt x="28" y="24"/>
                    <a:pt x="30" y="23"/>
                  </a:cubicBezTo>
                  <a:cubicBezTo>
                    <a:pt x="30" y="23"/>
                    <a:pt x="30" y="24"/>
                    <a:pt x="30" y="24"/>
                  </a:cubicBezTo>
                  <a:cubicBezTo>
                    <a:pt x="31" y="25"/>
                    <a:pt x="32" y="25"/>
                    <a:pt x="32" y="25"/>
                  </a:cubicBezTo>
                  <a:cubicBezTo>
                    <a:pt x="33" y="25"/>
                    <a:pt x="33" y="25"/>
                    <a:pt x="34" y="24"/>
                  </a:cubicBezTo>
                  <a:cubicBezTo>
                    <a:pt x="34" y="24"/>
                    <a:pt x="35" y="23"/>
                    <a:pt x="36" y="23"/>
                  </a:cubicBezTo>
                  <a:cubicBezTo>
                    <a:pt x="37" y="22"/>
                    <a:pt x="37" y="21"/>
                    <a:pt x="36" y="20"/>
                  </a:cubicBezTo>
                  <a:cubicBezTo>
                    <a:pt x="36" y="19"/>
                    <a:pt x="36" y="19"/>
                    <a:pt x="36" y="19"/>
                  </a:cubicBezTo>
                  <a:cubicBezTo>
                    <a:pt x="37" y="18"/>
                    <a:pt x="39" y="17"/>
                    <a:pt x="40" y="16"/>
                  </a:cubicBezTo>
                  <a:cubicBezTo>
                    <a:pt x="40" y="16"/>
                    <a:pt x="40" y="17"/>
                    <a:pt x="41" y="17"/>
                  </a:cubicBezTo>
                  <a:cubicBezTo>
                    <a:pt x="41" y="18"/>
                    <a:pt x="42" y="19"/>
                    <a:pt x="43" y="19"/>
                  </a:cubicBezTo>
                  <a:cubicBezTo>
                    <a:pt x="43" y="19"/>
                    <a:pt x="44" y="18"/>
                    <a:pt x="44" y="18"/>
                  </a:cubicBezTo>
                  <a:cubicBezTo>
                    <a:pt x="45" y="18"/>
                    <a:pt x="45" y="18"/>
                    <a:pt x="46" y="17"/>
                  </a:cubicBezTo>
                  <a:cubicBezTo>
                    <a:pt x="47" y="17"/>
                    <a:pt x="48" y="15"/>
                    <a:pt x="47" y="14"/>
                  </a:cubicBezTo>
                  <a:cubicBezTo>
                    <a:pt x="47" y="14"/>
                    <a:pt x="47" y="14"/>
                    <a:pt x="47" y="13"/>
                  </a:cubicBezTo>
                  <a:cubicBezTo>
                    <a:pt x="49" y="13"/>
                    <a:pt x="50" y="12"/>
                    <a:pt x="52" y="12"/>
                  </a:cubicBezTo>
                  <a:cubicBezTo>
                    <a:pt x="52" y="12"/>
                    <a:pt x="52" y="12"/>
                    <a:pt x="52" y="13"/>
                  </a:cubicBezTo>
                  <a:cubicBezTo>
                    <a:pt x="52" y="14"/>
                    <a:pt x="53" y="15"/>
                    <a:pt x="55" y="15"/>
                  </a:cubicBezTo>
                  <a:cubicBezTo>
                    <a:pt x="55" y="15"/>
                    <a:pt x="55" y="15"/>
                    <a:pt x="55" y="15"/>
                  </a:cubicBezTo>
                  <a:cubicBezTo>
                    <a:pt x="56" y="14"/>
                    <a:pt x="57" y="14"/>
                    <a:pt x="57" y="14"/>
                  </a:cubicBezTo>
                  <a:cubicBezTo>
                    <a:pt x="59" y="14"/>
                    <a:pt x="60" y="13"/>
                    <a:pt x="59" y="11"/>
                  </a:cubicBezTo>
                  <a:cubicBezTo>
                    <a:pt x="59" y="11"/>
                    <a:pt x="59" y="11"/>
                    <a:pt x="59" y="10"/>
                  </a:cubicBezTo>
                  <a:cubicBezTo>
                    <a:pt x="61" y="10"/>
                    <a:pt x="63" y="10"/>
                    <a:pt x="65" y="10"/>
                  </a:cubicBezTo>
                  <a:cubicBezTo>
                    <a:pt x="65" y="10"/>
                    <a:pt x="64" y="11"/>
                    <a:pt x="64" y="11"/>
                  </a:cubicBezTo>
                  <a:cubicBezTo>
                    <a:pt x="64" y="12"/>
                    <a:pt x="65" y="13"/>
                    <a:pt x="67" y="14"/>
                  </a:cubicBezTo>
                  <a:cubicBezTo>
                    <a:pt x="68" y="14"/>
                    <a:pt x="68" y="14"/>
                    <a:pt x="69" y="14"/>
                  </a:cubicBezTo>
                  <a:cubicBezTo>
                    <a:pt x="69" y="14"/>
                    <a:pt x="69" y="14"/>
                    <a:pt x="69" y="14"/>
                  </a:cubicBezTo>
                  <a:cubicBezTo>
                    <a:pt x="71" y="14"/>
                    <a:pt x="72" y="13"/>
                    <a:pt x="72" y="11"/>
                  </a:cubicBezTo>
                  <a:cubicBezTo>
                    <a:pt x="72" y="11"/>
                    <a:pt x="72" y="11"/>
                    <a:pt x="72" y="10"/>
                  </a:cubicBezTo>
                  <a:cubicBezTo>
                    <a:pt x="74" y="10"/>
                    <a:pt x="75" y="11"/>
                    <a:pt x="77" y="11"/>
                  </a:cubicBezTo>
                  <a:cubicBezTo>
                    <a:pt x="77" y="11"/>
                    <a:pt x="77" y="12"/>
                    <a:pt x="77" y="12"/>
                  </a:cubicBezTo>
                  <a:cubicBezTo>
                    <a:pt x="76" y="13"/>
                    <a:pt x="77" y="15"/>
                    <a:pt x="79" y="15"/>
                  </a:cubicBezTo>
                  <a:cubicBezTo>
                    <a:pt x="79" y="15"/>
                    <a:pt x="80" y="15"/>
                    <a:pt x="81" y="16"/>
                  </a:cubicBezTo>
                  <a:cubicBezTo>
                    <a:pt x="81" y="16"/>
                    <a:pt x="81" y="16"/>
                    <a:pt x="82" y="16"/>
                  </a:cubicBezTo>
                  <a:cubicBezTo>
                    <a:pt x="83" y="16"/>
                    <a:pt x="84" y="15"/>
                    <a:pt x="84" y="14"/>
                  </a:cubicBezTo>
                  <a:cubicBezTo>
                    <a:pt x="84" y="14"/>
                    <a:pt x="84" y="13"/>
                    <a:pt x="84" y="13"/>
                  </a:cubicBezTo>
                  <a:cubicBezTo>
                    <a:pt x="86" y="14"/>
                    <a:pt x="88" y="14"/>
                    <a:pt x="89" y="15"/>
                  </a:cubicBezTo>
                  <a:cubicBezTo>
                    <a:pt x="89" y="15"/>
                    <a:pt x="89" y="16"/>
                    <a:pt x="89" y="16"/>
                  </a:cubicBezTo>
                  <a:cubicBezTo>
                    <a:pt x="88" y="17"/>
                    <a:pt x="88" y="19"/>
                    <a:pt x="90" y="19"/>
                  </a:cubicBezTo>
                  <a:cubicBezTo>
                    <a:pt x="90" y="20"/>
                    <a:pt x="91" y="20"/>
                    <a:pt x="92" y="20"/>
                  </a:cubicBezTo>
                  <a:cubicBezTo>
                    <a:pt x="92" y="20"/>
                    <a:pt x="93" y="21"/>
                    <a:pt x="93" y="21"/>
                  </a:cubicBezTo>
                  <a:cubicBezTo>
                    <a:pt x="94" y="21"/>
                    <a:pt x="95" y="20"/>
                    <a:pt x="95" y="19"/>
                  </a:cubicBezTo>
                  <a:cubicBezTo>
                    <a:pt x="95" y="19"/>
                    <a:pt x="95" y="19"/>
                    <a:pt x="95" y="18"/>
                  </a:cubicBezTo>
                  <a:cubicBezTo>
                    <a:pt x="97" y="19"/>
                    <a:pt x="99" y="20"/>
                    <a:pt x="100" y="22"/>
                  </a:cubicBezTo>
                  <a:cubicBezTo>
                    <a:pt x="100" y="22"/>
                    <a:pt x="99" y="22"/>
                    <a:pt x="99" y="22"/>
                  </a:cubicBezTo>
                  <a:cubicBezTo>
                    <a:pt x="98" y="23"/>
                    <a:pt x="98" y="25"/>
                    <a:pt x="99" y="26"/>
                  </a:cubicBezTo>
                  <a:cubicBezTo>
                    <a:pt x="100" y="26"/>
                    <a:pt x="101" y="27"/>
                    <a:pt x="101" y="27"/>
                  </a:cubicBezTo>
                  <a:cubicBezTo>
                    <a:pt x="102" y="28"/>
                    <a:pt x="102" y="28"/>
                    <a:pt x="103" y="28"/>
                  </a:cubicBezTo>
                  <a:cubicBezTo>
                    <a:pt x="104" y="28"/>
                    <a:pt x="104" y="28"/>
                    <a:pt x="105" y="27"/>
                  </a:cubicBezTo>
                  <a:cubicBezTo>
                    <a:pt x="105" y="27"/>
                    <a:pt x="105" y="26"/>
                    <a:pt x="105" y="26"/>
                  </a:cubicBezTo>
                  <a:cubicBezTo>
                    <a:pt x="107" y="27"/>
                    <a:pt x="108" y="29"/>
                    <a:pt x="109" y="30"/>
                  </a:cubicBezTo>
                  <a:cubicBezTo>
                    <a:pt x="109" y="30"/>
                    <a:pt x="108" y="30"/>
                    <a:pt x="108" y="31"/>
                  </a:cubicBezTo>
                  <a:cubicBezTo>
                    <a:pt x="107" y="32"/>
                    <a:pt x="107" y="33"/>
                    <a:pt x="108" y="34"/>
                  </a:cubicBezTo>
                  <a:cubicBezTo>
                    <a:pt x="108" y="35"/>
                    <a:pt x="109" y="35"/>
                    <a:pt x="109" y="36"/>
                  </a:cubicBezTo>
                  <a:cubicBezTo>
                    <a:pt x="110" y="37"/>
                    <a:pt x="110" y="37"/>
                    <a:pt x="111" y="37"/>
                  </a:cubicBezTo>
                  <a:cubicBezTo>
                    <a:pt x="112" y="37"/>
                    <a:pt x="112" y="37"/>
                    <a:pt x="112" y="37"/>
                  </a:cubicBezTo>
                  <a:cubicBezTo>
                    <a:pt x="113" y="37"/>
                    <a:pt x="113" y="36"/>
                    <a:pt x="113" y="36"/>
                  </a:cubicBezTo>
                  <a:cubicBezTo>
                    <a:pt x="114" y="38"/>
                    <a:pt x="115" y="39"/>
                    <a:pt x="116" y="41"/>
                  </a:cubicBezTo>
                  <a:cubicBezTo>
                    <a:pt x="116" y="41"/>
                    <a:pt x="115" y="41"/>
                    <a:pt x="115" y="41"/>
                  </a:cubicBezTo>
                  <a:cubicBezTo>
                    <a:pt x="114" y="42"/>
                    <a:pt x="113" y="43"/>
                    <a:pt x="114" y="44"/>
                  </a:cubicBezTo>
                  <a:cubicBezTo>
                    <a:pt x="114" y="45"/>
                    <a:pt x="114" y="46"/>
                    <a:pt x="115" y="46"/>
                  </a:cubicBezTo>
                  <a:cubicBezTo>
                    <a:pt x="115" y="47"/>
                    <a:pt x="116" y="48"/>
                    <a:pt x="117" y="48"/>
                  </a:cubicBezTo>
                  <a:cubicBezTo>
                    <a:pt x="117" y="48"/>
                    <a:pt x="118" y="48"/>
                    <a:pt x="118" y="48"/>
                  </a:cubicBezTo>
                  <a:cubicBezTo>
                    <a:pt x="118" y="48"/>
                    <a:pt x="118" y="48"/>
                    <a:pt x="119" y="47"/>
                  </a:cubicBezTo>
                  <a:cubicBezTo>
                    <a:pt x="119" y="49"/>
                    <a:pt x="120" y="51"/>
                    <a:pt x="120" y="53"/>
                  </a:cubicBezTo>
                  <a:cubicBezTo>
                    <a:pt x="120" y="53"/>
                    <a:pt x="120" y="53"/>
                    <a:pt x="119" y="53"/>
                  </a:cubicBezTo>
                  <a:cubicBezTo>
                    <a:pt x="118" y="53"/>
                    <a:pt x="117" y="54"/>
                    <a:pt x="117" y="56"/>
                  </a:cubicBezTo>
                  <a:cubicBezTo>
                    <a:pt x="118" y="56"/>
                    <a:pt x="118" y="57"/>
                    <a:pt x="118" y="58"/>
                  </a:cubicBezTo>
                  <a:cubicBezTo>
                    <a:pt x="118" y="59"/>
                    <a:pt x="119" y="60"/>
                    <a:pt x="120" y="60"/>
                  </a:cubicBezTo>
                  <a:cubicBezTo>
                    <a:pt x="120" y="60"/>
                    <a:pt x="120" y="60"/>
                    <a:pt x="121" y="60"/>
                  </a:cubicBezTo>
                  <a:cubicBezTo>
                    <a:pt x="121" y="60"/>
                    <a:pt x="121" y="60"/>
                    <a:pt x="122" y="60"/>
                  </a:cubicBezTo>
                  <a:cubicBezTo>
                    <a:pt x="122" y="61"/>
                    <a:pt x="122" y="62"/>
                    <a:pt x="122" y="64"/>
                  </a:cubicBezTo>
                  <a:cubicBezTo>
                    <a:pt x="122" y="64"/>
                    <a:pt x="121" y="64"/>
                    <a:pt x="121" y="64"/>
                  </a:cubicBezTo>
                  <a:cubicBezTo>
                    <a:pt x="119" y="64"/>
                    <a:pt x="118" y="65"/>
                    <a:pt x="118" y="66"/>
                  </a:cubicBezTo>
                  <a:cubicBezTo>
                    <a:pt x="118" y="67"/>
                    <a:pt x="118" y="68"/>
                    <a:pt x="118" y="68"/>
                  </a:cubicBezTo>
                  <a:cubicBezTo>
                    <a:pt x="118" y="70"/>
                    <a:pt x="119" y="71"/>
                    <a:pt x="121" y="71"/>
                  </a:cubicBezTo>
                  <a:cubicBezTo>
                    <a:pt x="121" y="71"/>
                    <a:pt x="121" y="71"/>
                    <a:pt x="121" y="71"/>
                  </a:cubicBezTo>
                  <a:cubicBezTo>
                    <a:pt x="121" y="71"/>
                    <a:pt x="121" y="71"/>
                    <a:pt x="122" y="71"/>
                  </a:cubicBezTo>
                  <a:cubicBezTo>
                    <a:pt x="122" y="73"/>
                    <a:pt x="121" y="75"/>
                    <a:pt x="121" y="76"/>
                  </a:cubicBezTo>
                  <a:close/>
                  <a:moveTo>
                    <a:pt x="74" y="40"/>
                  </a:moveTo>
                  <a:cubicBezTo>
                    <a:pt x="88" y="40"/>
                    <a:pt x="88" y="40"/>
                    <a:pt x="88" y="40"/>
                  </a:cubicBezTo>
                  <a:cubicBezTo>
                    <a:pt x="87" y="41"/>
                    <a:pt x="87" y="41"/>
                    <a:pt x="87" y="41"/>
                  </a:cubicBezTo>
                  <a:cubicBezTo>
                    <a:pt x="82" y="51"/>
                    <a:pt x="82" y="51"/>
                    <a:pt x="82" y="51"/>
                  </a:cubicBezTo>
                  <a:cubicBezTo>
                    <a:pt x="72" y="68"/>
                    <a:pt x="72" y="68"/>
                    <a:pt x="72" y="68"/>
                  </a:cubicBezTo>
                  <a:cubicBezTo>
                    <a:pt x="72" y="70"/>
                    <a:pt x="72" y="70"/>
                    <a:pt x="72" y="70"/>
                  </a:cubicBezTo>
                  <a:cubicBezTo>
                    <a:pt x="83" y="70"/>
                    <a:pt x="83" y="70"/>
                    <a:pt x="83" y="70"/>
                  </a:cubicBezTo>
                  <a:cubicBezTo>
                    <a:pt x="83" y="71"/>
                    <a:pt x="83" y="71"/>
                    <a:pt x="83" y="71"/>
                  </a:cubicBezTo>
                  <a:cubicBezTo>
                    <a:pt x="83" y="78"/>
                    <a:pt x="83" y="78"/>
                    <a:pt x="83" y="78"/>
                  </a:cubicBezTo>
                  <a:cubicBezTo>
                    <a:pt x="72" y="78"/>
                    <a:pt x="72" y="78"/>
                    <a:pt x="72" y="78"/>
                  </a:cubicBezTo>
                  <a:cubicBezTo>
                    <a:pt x="72" y="92"/>
                    <a:pt x="72" y="92"/>
                    <a:pt x="72" y="92"/>
                  </a:cubicBezTo>
                  <a:cubicBezTo>
                    <a:pt x="60" y="92"/>
                    <a:pt x="60" y="92"/>
                    <a:pt x="60" y="92"/>
                  </a:cubicBezTo>
                  <a:cubicBezTo>
                    <a:pt x="60" y="78"/>
                    <a:pt x="60" y="78"/>
                    <a:pt x="60" y="78"/>
                  </a:cubicBezTo>
                  <a:cubicBezTo>
                    <a:pt x="49" y="78"/>
                    <a:pt x="49" y="78"/>
                    <a:pt x="49" y="78"/>
                  </a:cubicBezTo>
                  <a:cubicBezTo>
                    <a:pt x="49" y="71"/>
                    <a:pt x="49" y="71"/>
                    <a:pt x="49" y="71"/>
                  </a:cubicBezTo>
                  <a:cubicBezTo>
                    <a:pt x="49" y="70"/>
                    <a:pt x="49" y="70"/>
                    <a:pt x="49" y="70"/>
                  </a:cubicBezTo>
                  <a:cubicBezTo>
                    <a:pt x="60" y="70"/>
                    <a:pt x="60" y="70"/>
                    <a:pt x="60" y="70"/>
                  </a:cubicBezTo>
                  <a:cubicBezTo>
                    <a:pt x="60" y="69"/>
                    <a:pt x="60" y="69"/>
                    <a:pt x="60" y="69"/>
                  </a:cubicBezTo>
                  <a:cubicBezTo>
                    <a:pt x="44" y="41"/>
                    <a:pt x="44" y="41"/>
                    <a:pt x="44" y="41"/>
                  </a:cubicBezTo>
                  <a:cubicBezTo>
                    <a:pt x="44" y="40"/>
                    <a:pt x="44" y="40"/>
                    <a:pt x="44" y="40"/>
                  </a:cubicBezTo>
                  <a:cubicBezTo>
                    <a:pt x="58" y="40"/>
                    <a:pt x="58" y="40"/>
                    <a:pt x="58" y="40"/>
                  </a:cubicBezTo>
                  <a:cubicBezTo>
                    <a:pt x="64" y="54"/>
                    <a:pt x="64" y="54"/>
                    <a:pt x="64" y="54"/>
                  </a:cubicBezTo>
                  <a:cubicBezTo>
                    <a:pt x="66" y="57"/>
                    <a:pt x="66" y="57"/>
                    <a:pt x="66" y="57"/>
                  </a:cubicBezTo>
                  <a:cubicBezTo>
                    <a:pt x="68" y="52"/>
                    <a:pt x="68" y="52"/>
                    <a:pt x="68" y="52"/>
                  </a:cubicBezTo>
                  <a:lnTo>
                    <a:pt x="74"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552" name="文本框 12302">
              <a:extLst>
                <a:ext uri="{FF2B5EF4-FFF2-40B4-BE49-F238E27FC236}">
                  <a16:creationId xmlns:a16="http://schemas.microsoft.com/office/drawing/2014/main" id="{B866A6B2-2985-4159-9E63-6A3F1C394711}"/>
                </a:ext>
              </a:extLst>
            </p:cNvPr>
            <p:cNvSpPr txBox="1">
              <a:spLocks noChangeArrowheads="1"/>
            </p:cNvSpPr>
            <p:nvPr/>
          </p:nvSpPr>
          <p:spPr bwMode="auto">
            <a:xfrm>
              <a:off x="60" y="1150"/>
              <a:ext cx="2150"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lgn="ctr" eaLnBrk="1" hangingPunct="1">
                <a:spcBef>
                  <a:spcPct val="0"/>
                </a:spcBef>
                <a:buClrTx/>
                <a:buSzTx/>
                <a:buFontTx/>
                <a:buNone/>
              </a:pPr>
              <a:r>
                <a:rPr lang="zh-CN" altLang="en-US" sz="1400" b="1">
                  <a:solidFill>
                    <a:schemeClr val="bg1"/>
                  </a:solidFill>
                  <a:latin typeface="Arial" panose="020B0604020202020204" pitchFamily="34" charset="0"/>
                  <a:ea typeface="微软雅黑" panose="020B0503020204020204" pitchFamily="34" charset="-122"/>
                </a:rPr>
                <a:t>   汇缴结算户</a:t>
              </a:r>
            </a:p>
          </p:txBody>
        </p:sp>
      </p:grpSp>
      <p:grpSp>
        <p:nvGrpSpPr>
          <p:cNvPr id="12304" name="组合 12303">
            <a:extLst>
              <a:ext uri="{FF2B5EF4-FFF2-40B4-BE49-F238E27FC236}">
                <a16:creationId xmlns:a16="http://schemas.microsoft.com/office/drawing/2014/main" id="{71CCF1B8-D40E-465F-B7AC-51F54DB9A864}"/>
              </a:ext>
            </a:extLst>
          </p:cNvPr>
          <p:cNvGrpSpPr>
            <a:grpSpLocks/>
          </p:cNvGrpSpPr>
          <p:nvPr/>
        </p:nvGrpSpPr>
        <p:grpSpPr bwMode="auto">
          <a:xfrm>
            <a:off x="4167188" y="1449388"/>
            <a:ext cx="2195512" cy="363537"/>
            <a:chOff x="0" y="0"/>
            <a:chExt cx="3458" cy="574"/>
          </a:xfrm>
        </p:grpSpPr>
        <p:sp>
          <p:nvSpPr>
            <p:cNvPr id="21548" name="箭头 22">
              <a:extLst>
                <a:ext uri="{FF2B5EF4-FFF2-40B4-BE49-F238E27FC236}">
                  <a16:creationId xmlns:a16="http://schemas.microsoft.com/office/drawing/2014/main" id="{E3BA3214-AC42-4D08-8CDE-06EEF4004034}"/>
                </a:ext>
              </a:extLst>
            </p:cNvPr>
            <p:cNvSpPr>
              <a:spLocks noChangeShapeType="1"/>
            </p:cNvSpPr>
            <p:nvPr/>
          </p:nvSpPr>
          <p:spPr bwMode="auto">
            <a:xfrm flipV="1">
              <a:off x="0" y="574"/>
              <a:ext cx="3459" cy="1"/>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1549" name="文本框 12305">
              <a:extLst>
                <a:ext uri="{FF2B5EF4-FFF2-40B4-BE49-F238E27FC236}">
                  <a16:creationId xmlns:a16="http://schemas.microsoft.com/office/drawing/2014/main" id="{F2B1216E-0DE0-4B1B-9C95-EF3013DB7169}"/>
                </a:ext>
              </a:extLst>
            </p:cNvPr>
            <p:cNvSpPr txBox="1">
              <a:spLocks noChangeArrowheads="1"/>
            </p:cNvSpPr>
            <p:nvPr/>
          </p:nvSpPr>
          <p:spPr bwMode="auto">
            <a:xfrm>
              <a:off x="302" y="0"/>
              <a:ext cx="3029"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spcBef>
                  <a:spcPct val="0"/>
                </a:spcBef>
                <a:buClrTx/>
                <a:buSzTx/>
                <a:buFontTx/>
                <a:buNone/>
              </a:pPr>
              <a:r>
                <a:rPr lang="zh-CN" altLang="en-US" sz="1200" b="1">
                  <a:latin typeface="Arial" panose="020B0604020202020204" pitchFamily="34" charset="0"/>
                  <a:ea typeface="微软雅黑" panose="020B0503020204020204" pitchFamily="34" charset="-122"/>
                </a:rPr>
                <a:t>缴款人直接缴入汇缴户</a:t>
              </a:r>
            </a:p>
          </p:txBody>
        </p:sp>
      </p:grpSp>
      <p:grpSp>
        <p:nvGrpSpPr>
          <p:cNvPr id="12307" name="组合 12306">
            <a:extLst>
              <a:ext uri="{FF2B5EF4-FFF2-40B4-BE49-F238E27FC236}">
                <a16:creationId xmlns:a16="http://schemas.microsoft.com/office/drawing/2014/main" id="{6892CF8E-3DAE-470F-A95F-8D4757E4AE61}"/>
              </a:ext>
            </a:extLst>
          </p:cNvPr>
          <p:cNvGrpSpPr>
            <a:grpSpLocks/>
          </p:cNvGrpSpPr>
          <p:nvPr/>
        </p:nvGrpSpPr>
        <p:grpSpPr bwMode="auto">
          <a:xfrm>
            <a:off x="4716463" y="2968625"/>
            <a:ext cx="1466850" cy="1468438"/>
            <a:chOff x="0" y="0"/>
            <a:chExt cx="2310" cy="2314"/>
          </a:xfrm>
        </p:grpSpPr>
        <p:sp>
          <p:nvSpPr>
            <p:cNvPr id="21545" name="Oval 64">
              <a:extLst>
                <a:ext uri="{FF2B5EF4-FFF2-40B4-BE49-F238E27FC236}">
                  <a16:creationId xmlns:a16="http://schemas.microsoft.com/office/drawing/2014/main" id="{E14C484F-7C09-4BCC-A8D5-D3B7463D3D54}"/>
                </a:ext>
              </a:extLst>
            </p:cNvPr>
            <p:cNvSpPr>
              <a:spLocks noChangeArrowheads="1"/>
            </p:cNvSpPr>
            <p:nvPr/>
          </p:nvSpPr>
          <p:spPr bwMode="auto">
            <a:xfrm>
              <a:off x="0" y="0"/>
              <a:ext cx="2311" cy="2315"/>
            </a:xfrm>
            <a:prstGeom prst="ellipse">
              <a:avLst/>
            </a:prstGeom>
            <a:solidFill>
              <a:srgbClr val="AEA40A"/>
            </a:solidFill>
            <a:ln>
              <a:noFill/>
            </a:ln>
            <a:extLst>
              <a:ext uri="{91240B29-F687-4F45-9708-019B960494DF}">
                <a14:hiddenLine xmlns:a14="http://schemas.microsoft.com/office/drawing/2010/main" w="9525">
                  <a:solidFill>
                    <a:srgbClr val="000000"/>
                  </a:solidFill>
                  <a:round/>
                  <a:headEnd/>
                  <a:tailEnd/>
                </a14:hiddenLine>
              </a:ext>
            </a:extLst>
          </p:spPr>
          <p:txBody>
            <a:bodyPr lIns="90170" tIns="46990" rIns="90170" bIns="46990"/>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spcBef>
                  <a:spcPct val="0"/>
                </a:spcBef>
                <a:buClrTx/>
                <a:buSzTx/>
                <a:buFontTx/>
                <a:buNone/>
              </a:pPr>
              <a:endParaRPr lang="zh-CN" altLang="zh-CN" sz="1800">
                <a:solidFill>
                  <a:srgbClr val="000000"/>
                </a:solidFill>
                <a:latin typeface="Arial" panose="020B0604020202020204" pitchFamily="34" charset="0"/>
                <a:ea typeface="宋体" panose="02010600030101010101" pitchFamily="2" charset="-122"/>
                <a:sym typeface="宋体" panose="02010600030101010101" pitchFamily="2" charset="-122"/>
              </a:endParaRPr>
            </a:p>
          </p:txBody>
        </p:sp>
        <p:sp>
          <p:nvSpPr>
            <p:cNvPr id="21546" name="Freeform 193">
              <a:extLst>
                <a:ext uri="{FF2B5EF4-FFF2-40B4-BE49-F238E27FC236}">
                  <a16:creationId xmlns:a16="http://schemas.microsoft.com/office/drawing/2014/main" id="{A517029F-A149-436E-B487-25B9B4138243}"/>
                </a:ext>
              </a:extLst>
            </p:cNvPr>
            <p:cNvSpPr>
              <a:spLocks noEditPoints="1" noChangeArrowheads="1"/>
            </p:cNvSpPr>
            <p:nvPr/>
          </p:nvSpPr>
          <p:spPr bwMode="auto">
            <a:xfrm>
              <a:off x="864" y="256"/>
              <a:ext cx="517" cy="698"/>
            </a:xfrm>
            <a:custGeom>
              <a:avLst/>
              <a:gdLst>
                <a:gd name="T0" fmla="*/ 2172 w 104"/>
                <a:gd name="T1" fmla="*/ 1142 h 140"/>
                <a:gd name="T2" fmla="*/ 2172 w 104"/>
                <a:gd name="T3" fmla="*/ 1117 h 140"/>
                <a:gd name="T4" fmla="*/ 2128 w 104"/>
                <a:gd name="T5" fmla="*/ 623 h 140"/>
                <a:gd name="T6" fmla="*/ 1680 w 104"/>
                <a:gd name="T7" fmla="*/ 798 h 140"/>
                <a:gd name="T8" fmla="*/ 1631 w 104"/>
                <a:gd name="T9" fmla="*/ 823 h 140"/>
                <a:gd name="T10" fmla="*/ 1481 w 104"/>
                <a:gd name="T11" fmla="*/ 798 h 140"/>
                <a:gd name="T12" fmla="*/ 1288 w 104"/>
                <a:gd name="T13" fmla="*/ 773 h 140"/>
                <a:gd name="T14" fmla="*/ 1138 w 104"/>
                <a:gd name="T15" fmla="*/ 773 h 140"/>
                <a:gd name="T16" fmla="*/ 1014 w 104"/>
                <a:gd name="T17" fmla="*/ 798 h 140"/>
                <a:gd name="T18" fmla="*/ 915 w 104"/>
                <a:gd name="T19" fmla="*/ 823 h 140"/>
                <a:gd name="T20" fmla="*/ 517 w 104"/>
                <a:gd name="T21" fmla="*/ 598 h 140"/>
                <a:gd name="T22" fmla="*/ 398 w 104"/>
                <a:gd name="T23" fmla="*/ 1067 h 140"/>
                <a:gd name="T24" fmla="*/ 398 w 104"/>
                <a:gd name="T25" fmla="*/ 1117 h 140"/>
                <a:gd name="T26" fmla="*/ 323 w 104"/>
                <a:gd name="T27" fmla="*/ 1217 h 140"/>
                <a:gd name="T28" fmla="*/ 249 w 104"/>
                <a:gd name="T29" fmla="*/ 1316 h 140"/>
                <a:gd name="T30" fmla="*/ 174 w 104"/>
                <a:gd name="T31" fmla="*/ 1416 h 140"/>
                <a:gd name="T32" fmla="*/ 149 w 104"/>
                <a:gd name="T33" fmla="*/ 1466 h 140"/>
                <a:gd name="T34" fmla="*/ 0 w 104"/>
                <a:gd name="T35" fmla="*/ 2064 h 140"/>
                <a:gd name="T36" fmla="*/ 517 w 104"/>
                <a:gd name="T37" fmla="*/ 3380 h 140"/>
                <a:gd name="T38" fmla="*/ 915 w 104"/>
                <a:gd name="T39" fmla="*/ 3480 h 140"/>
                <a:gd name="T40" fmla="*/ 1014 w 104"/>
                <a:gd name="T41" fmla="*/ 3330 h 140"/>
                <a:gd name="T42" fmla="*/ 1556 w 104"/>
                <a:gd name="T43" fmla="*/ 3330 h 140"/>
                <a:gd name="T44" fmla="*/ 1655 w 104"/>
                <a:gd name="T45" fmla="*/ 3480 h 140"/>
                <a:gd name="T46" fmla="*/ 2053 w 104"/>
                <a:gd name="T47" fmla="*/ 3380 h 140"/>
                <a:gd name="T48" fmla="*/ 2570 w 104"/>
                <a:gd name="T49" fmla="*/ 2064 h 140"/>
                <a:gd name="T50" fmla="*/ 1531 w 104"/>
                <a:gd name="T51" fmla="*/ 1366 h 140"/>
                <a:gd name="T52" fmla="*/ 1556 w 104"/>
                <a:gd name="T53" fmla="*/ 1316 h 140"/>
                <a:gd name="T54" fmla="*/ 1581 w 104"/>
                <a:gd name="T55" fmla="*/ 1291 h 140"/>
                <a:gd name="T56" fmla="*/ 1805 w 104"/>
                <a:gd name="T57" fmla="*/ 1291 h 140"/>
                <a:gd name="T58" fmla="*/ 1829 w 104"/>
                <a:gd name="T59" fmla="*/ 1341 h 140"/>
                <a:gd name="T60" fmla="*/ 1829 w 104"/>
                <a:gd name="T61" fmla="*/ 1341 h 140"/>
                <a:gd name="T62" fmla="*/ 1805 w 104"/>
                <a:gd name="T63" fmla="*/ 1541 h 140"/>
                <a:gd name="T64" fmla="*/ 1531 w 104"/>
                <a:gd name="T65" fmla="*/ 1441 h 140"/>
                <a:gd name="T66" fmla="*/ 940 w 104"/>
                <a:gd name="T67" fmla="*/ 1241 h 140"/>
                <a:gd name="T68" fmla="*/ 989 w 104"/>
                <a:gd name="T69" fmla="*/ 1516 h 140"/>
                <a:gd name="T70" fmla="*/ 989 w 104"/>
                <a:gd name="T71" fmla="*/ 1541 h 140"/>
                <a:gd name="T72" fmla="*/ 766 w 104"/>
                <a:gd name="T73" fmla="*/ 1541 h 140"/>
                <a:gd name="T74" fmla="*/ 766 w 104"/>
                <a:gd name="T75" fmla="*/ 1291 h 140"/>
                <a:gd name="T76" fmla="*/ 1288 w 104"/>
                <a:gd name="T77" fmla="*/ 2588 h 140"/>
                <a:gd name="T78" fmla="*/ 1288 w 104"/>
                <a:gd name="T79" fmla="*/ 1840 h 140"/>
                <a:gd name="T80" fmla="*/ 1288 w 104"/>
                <a:gd name="T81" fmla="*/ 2588 h 140"/>
                <a:gd name="T82" fmla="*/ 1138 w 104"/>
                <a:gd name="T83" fmla="*/ 2313 h 140"/>
                <a:gd name="T84" fmla="*/ 1138 w 104"/>
                <a:gd name="T85" fmla="*/ 2114 h 140"/>
                <a:gd name="T86" fmla="*/ 1556 w 104"/>
                <a:gd name="T87" fmla="*/ 2214 h 140"/>
                <a:gd name="T88" fmla="*/ 1357 w 104"/>
                <a:gd name="T89" fmla="*/ 2214 h 140"/>
                <a:gd name="T90" fmla="*/ 1556 w 104"/>
                <a:gd name="T91" fmla="*/ 2214 h 140"/>
                <a:gd name="T92" fmla="*/ 1213 w 104"/>
                <a:gd name="T93" fmla="*/ 75 h 140"/>
                <a:gd name="T94" fmla="*/ 1357 w 104"/>
                <a:gd name="T95" fmla="*/ 75 h 140"/>
                <a:gd name="T96" fmla="*/ 1288 w 104"/>
                <a:gd name="T97" fmla="*/ 698 h 140"/>
                <a:gd name="T98" fmla="*/ 840 w 104"/>
                <a:gd name="T99" fmla="*/ 1316 h 140"/>
                <a:gd name="T100" fmla="*/ 940 w 104"/>
                <a:gd name="T101" fmla="*/ 1316 h 140"/>
                <a:gd name="T102" fmla="*/ 840 w 104"/>
                <a:gd name="T103" fmla="*/ 1416 h 140"/>
                <a:gd name="T104" fmla="*/ 840 w 104"/>
                <a:gd name="T105" fmla="*/ 1316 h 140"/>
                <a:gd name="T106" fmla="*/ 1655 w 104"/>
                <a:gd name="T107" fmla="*/ 1316 h 140"/>
                <a:gd name="T108" fmla="*/ 1730 w 104"/>
                <a:gd name="T109" fmla="*/ 1316 h 140"/>
                <a:gd name="T110" fmla="*/ 1755 w 104"/>
                <a:gd name="T111" fmla="*/ 1366 h 140"/>
                <a:gd name="T112" fmla="*/ 1755 w 104"/>
                <a:gd name="T113" fmla="*/ 1416 h 140"/>
                <a:gd name="T114" fmla="*/ 1655 w 104"/>
                <a:gd name="T115" fmla="*/ 1391 h 14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04" h="140">
                  <a:moveTo>
                    <a:pt x="88" y="46"/>
                  </a:moveTo>
                  <a:cubicBezTo>
                    <a:pt x="88" y="46"/>
                    <a:pt x="88" y="46"/>
                    <a:pt x="88" y="46"/>
                  </a:cubicBezTo>
                  <a:cubicBezTo>
                    <a:pt x="88" y="46"/>
                    <a:pt x="88" y="45"/>
                    <a:pt x="88" y="45"/>
                  </a:cubicBezTo>
                  <a:cubicBezTo>
                    <a:pt x="88" y="45"/>
                    <a:pt x="88" y="45"/>
                    <a:pt x="88" y="45"/>
                  </a:cubicBezTo>
                  <a:cubicBezTo>
                    <a:pt x="88" y="45"/>
                    <a:pt x="88" y="44"/>
                    <a:pt x="88" y="43"/>
                  </a:cubicBezTo>
                  <a:cubicBezTo>
                    <a:pt x="86" y="25"/>
                    <a:pt x="86" y="25"/>
                    <a:pt x="86" y="25"/>
                  </a:cubicBezTo>
                  <a:cubicBezTo>
                    <a:pt x="86" y="23"/>
                    <a:pt x="85" y="23"/>
                    <a:pt x="83" y="24"/>
                  </a:cubicBezTo>
                  <a:cubicBezTo>
                    <a:pt x="68" y="32"/>
                    <a:pt x="68" y="32"/>
                    <a:pt x="68" y="32"/>
                  </a:cubicBezTo>
                  <a:cubicBezTo>
                    <a:pt x="68" y="33"/>
                    <a:pt x="67" y="33"/>
                    <a:pt x="67" y="33"/>
                  </a:cubicBezTo>
                  <a:cubicBezTo>
                    <a:pt x="67" y="33"/>
                    <a:pt x="67" y="33"/>
                    <a:pt x="66" y="33"/>
                  </a:cubicBezTo>
                  <a:cubicBezTo>
                    <a:pt x="65" y="33"/>
                    <a:pt x="64" y="32"/>
                    <a:pt x="62" y="32"/>
                  </a:cubicBezTo>
                  <a:cubicBezTo>
                    <a:pt x="62" y="32"/>
                    <a:pt x="61" y="32"/>
                    <a:pt x="60" y="32"/>
                  </a:cubicBezTo>
                  <a:cubicBezTo>
                    <a:pt x="59" y="31"/>
                    <a:pt x="58" y="31"/>
                    <a:pt x="57" y="31"/>
                  </a:cubicBezTo>
                  <a:cubicBezTo>
                    <a:pt x="56" y="31"/>
                    <a:pt x="54" y="31"/>
                    <a:pt x="52" y="31"/>
                  </a:cubicBezTo>
                  <a:cubicBezTo>
                    <a:pt x="51" y="31"/>
                    <a:pt x="49" y="31"/>
                    <a:pt x="47" y="31"/>
                  </a:cubicBezTo>
                  <a:cubicBezTo>
                    <a:pt x="47" y="31"/>
                    <a:pt x="47" y="31"/>
                    <a:pt x="46" y="31"/>
                  </a:cubicBezTo>
                  <a:cubicBezTo>
                    <a:pt x="45" y="31"/>
                    <a:pt x="44" y="32"/>
                    <a:pt x="42" y="32"/>
                  </a:cubicBezTo>
                  <a:cubicBezTo>
                    <a:pt x="42" y="32"/>
                    <a:pt x="42" y="32"/>
                    <a:pt x="41" y="32"/>
                  </a:cubicBezTo>
                  <a:cubicBezTo>
                    <a:pt x="40" y="32"/>
                    <a:pt x="39" y="33"/>
                    <a:pt x="37" y="33"/>
                  </a:cubicBezTo>
                  <a:cubicBezTo>
                    <a:pt x="37" y="33"/>
                    <a:pt x="37" y="33"/>
                    <a:pt x="37" y="33"/>
                  </a:cubicBezTo>
                  <a:cubicBezTo>
                    <a:pt x="37" y="33"/>
                    <a:pt x="37" y="33"/>
                    <a:pt x="36" y="32"/>
                  </a:cubicBezTo>
                  <a:cubicBezTo>
                    <a:pt x="21" y="24"/>
                    <a:pt x="21" y="24"/>
                    <a:pt x="21" y="24"/>
                  </a:cubicBezTo>
                  <a:cubicBezTo>
                    <a:pt x="20" y="23"/>
                    <a:pt x="18" y="23"/>
                    <a:pt x="18" y="25"/>
                  </a:cubicBezTo>
                  <a:cubicBezTo>
                    <a:pt x="16" y="43"/>
                    <a:pt x="16" y="43"/>
                    <a:pt x="16" y="43"/>
                  </a:cubicBezTo>
                  <a:cubicBezTo>
                    <a:pt x="16" y="44"/>
                    <a:pt x="16" y="45"/>
                    <a:pt x="16" y="45"/>
                  </a:cubicBezTo>
                  <a:cubicBezTo>
                    <a:pt x="16" y="45"/>
                    <a:pt x="16" y="45"/>
                    <a:pt x="16" y="45"/>
                  </a:cubicBezTo>
                  <a:cubicBezTo>
                    <a:pt x="16" y="46"/>
                    <a:pt x="15" y="46"/>
                    <a:pt x="15" y="47"/>
                  </a:cubicBezTo>
                  <a:cubicBezTo>
                    <a:pt x="14" y="47"/>
                    <a:pt x="14" y="48"/>
                    <a:pt x="13" y="49"/>
                  </a:cubicBezTo>
                  <a:cubicBezTo>
                    <a:pt x="12" y="49"/>
                    <a:pt x="12" y="50"/>
                    <a:pt x="11" y="51"/>
                  </a:cubicBezTo>
                  <a:cubicBezTo>
                    <a:pt x="10" y="52"/>
                    <a:pt x="10" y="52"/>
                    <a:pt x="10" y="53"/>
                  </a:cubicBezTo>
                  <a:cubicBezTo>
                    <a:pt x="9" y="54"/>
                    <a:pt x="9" y="54"/>
                    <a:pt x="8" y="55"/>
                  </a:cubicBezTo>
                  <a:cubicBezTo>
                    <a:pt x="8" y="56"/>
                    <a:pt x="8" y="56"/>
                    <a:pt x="7" y="57"/>
                  </a:cubicBezTo>
                  <a:cubicBezTo>
                    <a:pt x="7" y="57"/>
                    <a:pt x="6" y="58"/>
                    <a:pt x="6" y="59"/>
                  </a:cubicBezTo>
                  <a:cubicBezTo>
                    <a:pt x="6" y="59"/>
                    <a:pt x="6" y="59"/>
                    <a:pt x="6" y="59"/>
                  </a:cubicBezTo>
                  <a:cubicBezTo>
                    <a:pt x="6" y="59"/>
                    <a:pt x="6" y="59"/>
                    <a:pt x="6" y="59"/>
                  </a:cubicBezTo>
                  <a:cubicBezTo>
                    <a:pt x="2" y="66"/>
                    <a:pt x="0" y="74"/>
                    <a:pt x="0" y="83"/>
                  </a:cubicBezTo>
                  <a:cubicBezTo>
                    <a:pt x="0" y="100"/>
                    <a:pt x="8" y="115"/>
                    <a:pt x="21" y="124"/>
                  </a:cubicBezTo>
                  <a:cubicBezTo>
                    <a:pt x="21" y="136"/>
                    <a:pt x="21" y="136"/>
                    <a:pt x="21" y="136"/>
                  </a:cubicBezTo>
                  <a:cubicBezTo>
                    <a:pt x="21" y="138"/>
                    <a:pt x="23" y="140"/>
                    <a:pt x="25" y="140"/>
                  </a:cubicBezTo>
                  <a:cubicBezTo>
                    <a:pt x="37" y="140"/>
                    <a:pt x="37" y="140"/>
                    <a:pt x="37" y="140"/>
                  </a:cubicBezTo>
                  <a:cubicBezTo>
                    <a:pt x="39" y="140"/>
                    <a:pt x="41" y="138"/>
                    <a:pt x="41" y="136"/>
                  </a:cubicBezTo>
                  <a:cubicBezTo>
                    <a:pt x="41" y="134"/>
                    <a:pt x="41" y="134"/>
                    <a:pt x="41" y="134"/>
                  </a:cubicBezTo>
                  <a:cubicBezTo>
                    <a:pt x="45" y="134"/>
                    <a:pt x="48" y="135"/>
                    <a:pt x="52" y="135"/>
                  </a:cubicBezTo>
                  <a:cubicBezTo>
                    <a:pt x="56" y="135"/>
                    <a:pt x="60" y="134"/>
                    <a:pt x="63" y="134"/>
                  </a:cubicBezTo>
                  <a:cubicBezTo>
                    <a:pt x="63" y="136"/>
                    <a:pt x="63" y="136"/>
                    <a:pt x="63" y="136"/>
                  </a:cubicBezTo>
                  <a:cubicBezTo>
                    <a:pt x="63" y="138"/>
                    <a:pt x="65" y="140"/>
                    <a:pt x="67" y="140"/>
                  </a:cubicBezTo>
                  <a:cubicBezTo>
                    <a:pt x="80" y="140"/>
                    <a:pt x="80" y="140"/>
                    <a:pt x="80" y="140"/>
                  </a:cubicBezTo>
                  <a:cubicBezTo>
                    <a:pt x="82" y="140"/>
                    <a:pt x="83" y="138"/>
                    <a:pt x="83" y="136"/>
                  </a:cubicBezTo>
                  <a:cubicBezTo>
                    <a:pt x="83" y="124"/>
                    <a:pt x="83" y="124"/>
                    <a:pt x="83" y="124"/>
                  </a:cubicBezTo>
                  <a:cubicBezTo>
                    <a:pt x="96" y="115"/>
                    <a:pt x="104" y="100"/>
                    <a:pt x="104" y="83"/>
                  </a:cubicBezTo>
                  <a:cubicBezTo>
                    <a:pt x="104" y="68"/>
                    <a:pt x="98" y="55"/>
                    <a:pt x="88" y="46"/>
                  </a:cubicBezTo>
                  <a:close/>
                  <a:moveTo>
                    <a:pt x="62" y="55"/>
                  </a:moveTo>
                  <a:cubicBezTo>
                    <a:pt x="62" y="55"/>
                    <a:pt x="62" y="54"/>
                    <a:pt x="62" y="54"/>
                  </a:cubicBezTo>
                  <a:cubicBezTo>
                    <a:pt x="62" y="54"/>
                    <a:pt x="62" y="54"/>
                    <a:pt x="63" y="53"/>
                  </a:cubicBezTo>
                  <a:cubicBezTo>
                    <a:pt x="63" y="53"/>
                    <a:pt x="63" y="53"/>
                    <a:pt x="63" y="53"/>
                  </a:cubicBezTo>
                  <a:cubicBezTo>
                    <a:pt x="63" y="52"/>
                    <a:pt x="63" y="52"/>
                    <a:pt x="64" y="52"/>
                  </a:cubicBezTo>
                  <a:cubicBezTo>
                    <a:pt x="64" y="51"/>
                    <a:pt x="66" y="50"/>
                    <a:pt x="67" y="50"/>
                  </a:cubicBezTo>
                  <a:cubicBezTo>
                    <a:pt x="69" y="50"/>
                    <a:pt x="71" y="50"/>
                    <a:pt x="73" y="52"/>
                  </a:cubicBezTo>
                  <a:cubicBezTo>
                    <a:pt x="74" y="53"/>
                    <a:pt x="74" y="53"/>
                    <a:pt x="74" y="54"/>
                  </a:cubicBezTo>
                  <a:cubicBezTo>
                    <a:pt x="74" y="54"/>
                    <a:pt x="74" y="54"/>
                    <a:pt x="74" y="54"/>
                  </a:cubicBezTo>
                  <a:cubicBezTo>
                    <a:pt x="74" y="54"/>
                    <a:pt x="74" y="54"/>
                    <a:pt x="74" y="54"/>
                  </a:cubicBezTo>
                  <a:cubicBezTo>
                    <a:pt x="74" y="54"/>
                    <a:pt x="74" y="54"/>
                    <a:pt x="74" y="54"/>
                  </a:cubicBezTo>
                  <a:cubicBezTo>
                    <a:pt x="74" y="54"/>
                    <a:pt x="75" y="54"/>
                    <a:pt x="75" y="55"/>
                  </a:cubicBezTo>
                  <a:cubicBezTo>
                    <a:pt x="76" y="57"/>
                    <a:pt x="75" y="60"/>
                    <a:pt x="73" y="62"/>
                  </a:cubicBezTo>
                  <a:cubicBezTo>
                    <a:pt x="71" y="64"/>
                    <a:pt x="67" y="64"/>
                    <a:pt x="64" y="61"/>
                  </a:cubicBezTo>
                  <a:cubicBezTo>
                    <a:pt x="63" y="60"/>
                    <a:pt x="63" y="59"/>
                    <a:pt x="62" y="58"/>
                  </a:cubicBezTo>
                  <a:cubicBezTo>
                    <a:pt x="62" y="57"/>
                    <a:pt x="62" y="56"/>
                    <a:pt x="62" y="55"/>
                  </a:cubicBezTo>
                  <a:close/>
                  <a:moveTo>
                    <a:pt x="38" y="50"/>
                  </a:moveTo>
                  <a:cubicBezTo>
                    <a:pt x="39" y="50"/>
                    <a:pt x="40" y="51"/>
                    <a:pt x="41" y="52"/>
                  </a:cubicBezTo>
                  <a:cubicBezTo>
                    <a:pt x="43" y="54"/>
                    <a:pt x="43" y="58"/>
                    <a:pt x="40" y="61"/>
                  </a:cubicBezTo>
                  <a:cubicBezTo>
                    <a:pt x="40" y="61"/>
                    <a:pt x="40" y="61"/>
                    <a:pt x="40" y="62"/>
                  </a:cubicBezTo>
                  <a:cubicBezTo>
                    <a:pt x="40" y="62"/>
                    <a:pt x="40" y="62"/>
                    <a:pt x="40" y="62"/>
                  </a:cubicBezTo>
                  <a:cubicBezTo>
                    <a:pt x="37" y="64"/>
                    <a:pt x="33" y="64"/>
                    <a:pt x="31" y="62"/>
                  </a:cubicBezTo>
                  <a:cubicBezTo>
                    <a:pt x="31" y="62"/>
                    <a:pt x="31" y="62"/>
                    <a:pt x="31" y="62"/>
                  </a:cubicBezTo>
                  <a:cubicBezTo>
                    <a:pt x="29" y="60"/>
                    <a:pt x="29" y="57"/>
                    <a:pt x="29" y="55"/>
                  </a:cubicBezTo>
                  <a:cubicBezTo>
                    <a:pt x="30" y="54"/>
                    <a:pt x="30" y="53"/>
                    <a:pt x="31" y="52"/>
                  </a:cubicBezTo>
                  <a:cubicBezTo>
                    <a:pt x="33" y="50"/>
                    <a:pt x="35" y="50"/>
                    <a:pt x="38" y="50"/>
                  </a:cubicBezTo>
                  <a:close/>
                  <a:moveTo>
                    <a:pt x="52" y="104"/>
                  </a:moveTo>
                  <a:cubicBezTo>
                    <a:pt x="44" y="104"/>
                    <a:pt x="37" y="97"/>
                    <a:pt x="37" y="89"/>
                  </a:cubicBezTo>
                  <a:cubicBezTo>
                    <a:pt x="37" y="80"/>
                    <a:pt x="44" y="74"/>
                    <a:pt x="52" y="74"/>
                  </a:cubicBezTo>
                  <a:cubicBezTo>
                    <a:pt x="60" y="74"/>
                    <a:pt x="67" y="80"/>
                    <a:pt x="67" y="89"/>
                  </a:cubicBezTo>
                  <a:cubicBezTo>
                    <a:pt x="67" y="97"/>
                    <a:pt x="60" y="104"/>
                    <a:pt x="52" y="104"/>
                  </a:cubicBezTo>
                  <a:close/>
                  <a:moveTo>
                    <a:pt x="50" y="89"/>
                  </a:moveTo>
                  <a:cubicBezTo>
                    <a:pt x="50" y="91"/>
                    <a:pt x="48" y="93"/>
                    <a:pt x="46" y="93"/>
                  </a:cubicBezTo>
                  <a:cubicBezTo>
                    <a:pt x="43" y="93"/>
                    <a:pt x="41" y="91"/>
                    <a:pt x="41" y="89"/>
                  </a:cubicBezTo>
                  <a:cubicBezTo>
                    <a:pt x="41" y="86"/>
                    <a:pt x="43" y="85"/>
                    <a:pt x="46" y="85"/>
                  </a:cubicBezTo>
                  <a:cubicBezTo>
                    <a:pt x="48" y="85"/>
                    <a:pt x="50" y="86"/>
                    <a:pt x="50" y="89"/>
                  </a:cubicBezTo>
                  <a:close/>
                  <a:moveTo>
                    <a:pt x="63" y="89"/>
                  </a:moveTo>
                  <a:cubicBezTo>
                    <a:pt x="63" y="91"/>
                    <a:pt x="61" y="93"/>
                    <a:pt x="59" y="93"/>
                  </a:cubicBezTo>
                  <a:cubicBezTo>
                    <a:pt x="56" y="93"/>
                    <a:pt x="55" y="91"/>
                    <a:pt x="55" y="89"/>
                  </a:cubicBezTo>
                  <a:cubicBezTo>
                    <a:pt x="55" y="86"/>
                    <a:pt x="56" y="85"/>
                    <a:pt x="59" y="85"/>
                  </a:cubicBezTo>
                  <a:cubicBezTo>
                    <a:pt x="61" y="85"/>
                    <a:pt x="63" y="86"/>
                    <a:pt x="63" y="89"/>
                  </a:cubicBezTo>
                  <a:close/>
                  <a:moveTo>
                    <a:pt x="49" y="25"/>
                  </a:moveTo>
                  <a:cubicBezTo>
                    <a:pt x="49" y="3"/>
                    <a:pt x="49" y="3"/>
                    <a:pt x="49" y="3"/>
                  </a:cubicBezTo>
                  <a:cubicBezTo>
                    <a:pt x="49" y="1"/>
                    <a:pt x="51" y="0"/>
                    <a:pt x="52" y="0"/>
                  </a:cubicBezTo>
                  <a:cubicBezTo>
                    <a:pt x="54" y="0"/>
                    <a:pt x="55" y="1"/>
                    <a:pt x="55" y="3"/>
                  </a:cubicBezTo>
                  <a:cubicBezTo>
                    <a:pt x="55" y="25"/>
                    <a:pt x="55" y="25"/>
                    <a:pt x="55" y="25"/>
                  </a:cubicBezTo>
                  <a:cubicBezTo>
                    <a:pt x="55" y="26"/>
                    <a:pt x="54" y="28"/>
                    <a:pt x="52" y="28"/>
                  </a:cubicBezTo>
                  <a:cubicBezTo>
                    <a:pt x="51" y="28"/>
                    <a:pt x="49" y="26"/>
                    <a:pt x="49" y="25"/>
                  </a:cubicBezTo>
                  <a:close/>
                  <a:moveTo>
                    <a:pt x="34" y="53"/>
                  </a:moveTo>
                  <a:cubicBezTo>
                    <a:pt x="35" y="52"/>
                    <a:pt x="36" y="52"/>
                    <a:pt x="37" y="52"/>
                  </a:cubicBezTo>
                  <a:cubicBezTo>
                    <a:pt x="37" y="52"/>
                    <a:pt x="37" y="53"/>
                    <a:pt x="38" y="53"/>
                  </a:cubicBezTo>
                  <a:cubicBezTo>
                    <a:pt x="39" y="54"/>
                    <a:pt x="38" y="55"/>
                    <a:pt x="37" y="56"/>
                  </a:cubicBezTo>
                  <a:cubicBezTo>
                    <a:pt x="36" y="57"/>
                    <a:pt x="35" y="58"/>
                    <a:pt x="34" y="57"/>
                  </a:cubicBezTo>
                  <a:cubicBezTo>
                    <a:pt x="34" y="56"/>
                    <a:pt x="33" y="56"/>
                    <a:pt x="33" y="56"/>
                  </a:cubicBezTo>
                  <a:cubicBezTo>
                    <a:pt x="33" y="55"/>
                    <a:pt x="33" y="54"/>
                    <a:pt x="34" y="53"/>
                  </a:cubicBezTo>
                  <a:close/>
                  <a:moveTo>
                    <a:pt x="67" y="56"/>
                  </a:moveTo>
                  <a:cubicBezTo>
                    <a:pt x="66" y="55"/>
                    <a:pt x="66" y="54"/>
                    <a:pt x="67" y="53"/>
                  </a:cubicBezTo>
                  <a:cubicBezTo>
                    <a:pt x="67" y="53"/>
                    <a:pt x="67" y="52"/>
                    <a:pt x="67" y="52"/>
                  </a:cubicBezTo>
                  <a:cubicBezTo>
                    <a:pt x="68" y="52"/>
                    <a:pt x="69" y="52"/>
                    <a:pt x="70" y="53"/>
                  </a:cubicBezTo>
                  <a:cubicBezTo>
                    <a:pt x="71" y="53"/>
                    <a:pt x="71" y="54"/>
                    <a:pt x="71" y="54"/>
                  </a:cubicBezTo>
                  <a:cubicBezTo>
                    <a:pt x="71" y="55"/>
                    <a:pt x="71" y="55"/>
                    <a:pt x="71" y="55"/>
                  </a:cubicBezTo>
                  <a:cubicBezTo>
                    <a:pt x="71" y="55"/>
                    <a:pt x="71" y="55"/>
                    <a:pt x="71" y="56"/>
                  </a:cubicBezTo>
                  <a:cubicBezTo>
                    <a:pt x="71" y="56"/>
                    <a:pt x="71" y="56"/>
                    <a:pt x="71" y="57"/>
                  </a:cubicBezTo>
                  <a:cubicBezTo>
                    <a:pt x="70" y="58"/>
                    <a:pt x="68" y="57"/>
                    <a:pt x="67" y="56"/>
                  </a:cubicBezTo>
                  <a:cubicBezTo>
                    <a:pt x="67" y="56"/>
                    <a:pt x="67" y="56"/>
                    <a:pt x="67" y="56"/>
                  </a:cubicBezTo>
                  <a:cubicBezTo>
                    <a:pt x="67" y="56"/>
                    <a:pt x="67" y="56"/>
                    <a:pt x="67" y="5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547" name="文本框 12309">
              <a:extLst>
                <a:ext uri="{FF2B5EF4-FFF2-40B4-BE49-F238E27FC236}">
                  <a16:creationId xmlns:a16="http://schemas.microsoft.com/office/drawing/2014/main" id="{0B4F968B-AD23-4FFC-B38B-4F2FC267196F}"/>
                </a:ext>
              </a:extLst>
            </p:cNvPr>
            <p:cNvSpPr txBox="1">
              <a:spLocks noChangeArrowheads="1"/>
            </p:cNvSpPr>
            <p:nvPr/>
          </p:nvSpPr>
          <p:spPr bwMode="auto">
            <a:xfrm>
              <a:off x="61" y="1311"/>
              <a:ext cx="2150"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lgn="ctr" eaLnBrk="1" hangingPunct="1">
                <a:spcBef>
                  <a:spcPct val="0"/>
                </a:spcBef>
                <a:buClrTx/>
                <a:buSzTx/>
                <a:buFontTx/>
                <a:buNone/>
              </a:pPr>
              <a:r>
                <a:rPr lang="zh-CN" altLang="en-US" sz="1400" b="1">
                  <a:solidFill>
                    <a:schemeClr val="bg1"/>
                  </a:solidFill>
                  <a:latin typeface="Arial" panose="020B0604020202020204" pitchFamily="34" charset="0"/>
                  <a:ea typeface="微软雅黑" panose="020B0503020204020204" pitchFamily="34" charset="-122"/>
                </a:rPr>
                <a:t>   过渡性账户</a:t>
              </a:r>
            </a:p>
          </p:txBody>
        </p:sp>
      </p:grpSp>
      <p:sp>
        <p:nvSpPr>
          <p:cNvPr id="12311" name="直接连接符 12310">
            <a:extLst>
              <a:ext uri="{FF2B5EF4-FFF2-40B4-BE49-F238E27FC236}">
                <a16:creationId xmlns:a16="http://schemas.microsoft.com/office/drawing/2014/main" id="{0A8CEEB2-387A-42A8-9CB1-7CDC9A625445}"/>
              </a:ext>
            </a:extLst>
          </p:cNvPr>
          <p:cNvSpPr>
            <a:spLocks noChangeShapeType="1"/>
          </p:cNvSpPr>
          <p:nvPr/>
        </p:nvSpPr>
        <p:spPr bwMode="auto">
          <a:xfrm>
            <a:off x="3457575" y="3803650"/>
            <a:ext cx="1223963"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2312" name="直接连接符 12311">
            <a:extLst>
              <a:ext uri="{FF2B5EF4-FFF2-40B4-BE49-F238E27FC236}">
                <a16:creationId xmlns:a16="http://schemas.microsoft.com/office/drawing/2014/main" id="{5E076093-532F-4353-A229-A4783EC918AE}"/>
              </a:ext>
            </a:extLst>
          </p:cNvPr>
          <p:cNvSpPr>
            <a:spLocks noChangeShapeType="1"/>
          </p:cNvSpPr>
          <p:nvPr/>
        </p:nvSpPr>
        <p:spPr bwMode="auto">
          <a:xfrm>
            <a:off x="7731125" y="2755900"/>
            <a:ext cx="0" cy="1046163"/>
          </a:xfrm>
          <a:prstGeom prst="line">
            <a:avLst/>
          </a:prstGeom>
          <a:noFill/>
          <a:ln w="3810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zh-CN" altLang="en-US"/>
          </a:p>
        </p:txBody>
      </p:sp>
      <p:grpSp>
        <p:nvGrpSpPr>
          <p:cNvPr id="12313" name="组合 12312">
            <a:extLst>
              <a:ext uri="{FF2B5EF4-FFF2-40B4-BE49-F238E27FC236}">
                <a16:creationId xmlns:a16="http://schemas.microsoft.com/office/drawing/2014/main" id="{BC90BC6C-8E9D-45D2-B9BA-6C4A7F3CD427}"/>
              </a:ext>
            </a:extLst>
          </p:cNvPr>
          <p:cNvGrpSpPr>
            <a:grpSpLocks/>
          </p:cNvGrpSpPr>
          <p:nvPr/>
        </p:nvGrpSpPr>
        <p:grpSpPr bwMode="auto">
          <a:xfrm>
            <a:off x="3492500" y="2420938"/>
            <a:ext cx="576263" cy="1379537"/>
            <a:chOff x="0" y="0"/>
            <a:chExt cx="909" cy="2172"/>
          </a:xfrm>
        </p:grpSpPr>
        <p:sp>
          <p:nvSpPr>
            <p:cNvPr id="21543" name="直接连接符 12313">
              <a:extLst>
                <a:ext uri="{FF2B5EF4-FFF2-40B4-BE49-F238E27FC236}">
                  <a16:creationId xmlns:a16="http://schemas.microsoft.com/office/drawing/2014/main" id="{6716F883-D468-45F3-A5BD-C2C4B245D1A8}"/>
                </a:ext>
              </a:extLst>
            </p:cNvPr>
            <p:cNvSpPr>
              <a:spLocks noChangeShapeType="1"/>
            </p:cNvSpPr>
            <p:nvPr/>
          </p:nvSpPr>
          <p:spPr bwMode="auto">
            <a:xfrm>
              <a:off x="0" y="0"/>
              <a:ext cx="1" cy="217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1544" name="文本框 12314">
              <a:extLst>
                <a:ext uri="{FF2B5EF4-FFF2-40B4-BE49-F238E27FC236}">
                  <a16:creationId xmlns:a16="http://schemas.microsoft.com/office/drawing/2014/main" id="{DEB6D403-F8FF-446F-84EB-0791BE124F38}"/>
                </a:ext>
              </a:extLst>
            </p:cNvPr>
            <p:cNvSpPr txBox="1">
              <a:spLocks noChangeArrowheads="1"/>
            </p:cNvSpPr>
            <p:nvPr/>
          </p:nvSpPr>
          <p:spPr bwMode="auto">
            <a:xfrm>
              <a:off x="45" y="235"/>
              <a:ext cx="864" cy="1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spcBef>
                  <a:spcPct val="0"/>
                </a:spcBef>
                <a:buClrTx/>
                <a:buSzTx/>
                <a:buFontTx/>
                <a:buNone/>
              </a:pPr>
              <a:r>
                <a:rPr lang="zh-CN" altLang="en-US" sz="1200" b="1">
                  <a:latin typeface="Arial" panose="020B0604020202020204" pitchFamily="34" charset="0"/>
                  <a:ea typeface="微软雅黑" panose="020B0503020204020204" pitchFamily="34" charset="-122"/>
                  <a:sym typeface="Arial" panose="020B0604020202020204" pitchFamily="34" charset="0"/>
                </a:rPr>
                <a:t>缴入执收单位过渡性账户</a:t>
              </a:r>
            </a:p>
          </p:txBody>
        </p:sp>
      </p:grpSp>
      <p:grpSp>
        <p:nvGrpSpPr>
          <p:cNvPr id="12316" name="组合 12315">
            <a:extLst>
              <a:ext uri="{FF2B5EF4-FFF2-40B4-BE49-F238E27FC236}">
                <a16:creationId xmlns:a16="http://schemas.microsoft.com/office/drawing/2014/main" id="{F796162A-9D57-4D82-A215-8D56A17266B1}"/>
              </a:ext>
            </a:extLst>
          </p:cNvPr>
          <p:cNvGrpSpPr>
            <a:grpSpLocks/>
          </p:cNvGrpSpPr>
          <p:nvPr/>
        </p:nvGrpSpPr>
        <p:grpSpPr bwMode="auto">
          <a:xfrm>
            <a:off x="6281738" y="3436938"/>
            <a:ext cx="1520825" cy="365125"/>
            <a:chOff x="0" y="0"/>
            <a:chExt cx="2394" cy="576"/>
          </a:xfrm>
        </p:grpSpPr>
        <p:sp>
          <p:nvSpPr>
            <p:cNvPr id="21541" name="直接连接符 12316">
              <a:extLst>
                <a:ext uri="{FF2B5EF4-FFF2-40B4-BE49-F238E27FC236}">
                  <a16:creationId xmlns:a16="http://schemas.microsoft.com/office/drawing/2014/main" id="{0A2C4227-C041-4976-A8F9-8750478ED6DC}"/>
                </a:ext>
              </a:extLst>
            </p:cNvPr>
            <p:cNvSpPr>
              <a:spLocks noChangeShapeType="1"/>
            </p:cNvSpPr>
            <p:nvPr/>
          </p:nvSpPr>
          <p:spPr bwMode="auto">
            <a:xfrm flipV="1">
              <a:off x="0" y="576"/>
              <a:ext cx="2282" cy="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1542" name="文本框 12317">
              <a:extLst>
                <a:ext uri="{FF2B5EF4-FFF2-40B4-BE49-F238E27FC236}">
                  <a16:creationId xmlns:a16="http://schemas.microsoft.com/office/drawing/2014/main" id="{A7686A53-D335-45B4-8FB9-F49003154687}"/>
                </a:ext>
              </a:extLst>
            </p:cNvPr>
            <p:cNvSpPr txBox="1">
              <a:spLocks noChangeArrowheads="1"/>
            </p:cNvSpPr>
            <p:nvPr/>
          </p:nvSpPr>
          <p:spPr bwMode="auto">
            <a:xfrm>
              <a:off x="0" y="0"/>
              <a:ext cx="2395"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spcBef>
                  <a:spcPct val="0"/>
                </a:spcBef>
                <a:buClrTx/>
                <a:buSzTx/>
                <a:buFontTx/>
                <a:buNone/>
              </a:pPr>
              <a:r>
                <a:rPr lang="zh-CN" altLang="en-US" sz="1200" b="1">
                  <a:latin typeface="Arial" panose="020B0604020202020204" pitchFamily="34" charset="0"/>
                  <a:ea typeface="微软雅黑" panose="020B0503020204020204" pitchFamily="34" charset="-122"/>
                </a:rPr>
                <a:t>集中汇缴至汇缴户</a:t>
              </a:r>
            </a:p>
          </p:txBody>
        </p:sp>
      </p:grpSp>
      <p:grpSp>
        <p:nvGrpSpPr>
          <p:cNvPr id="12319" name="组合 12318">
            <a:extLst>
              <a:ext uri="{FF2B5EF4-FFF2-40B4-BE49-F238E27FC236}">
                <a16:creationId xmlns:a16="http://schemas.microsoft.com/office/drawing/2014/main" id="{969DDFCA-14ED-439C-8B35-B08BE961D67D}"/>
              </a:ext>
            </a:extLst>
          </p:cNvPr>
          <p:cNvGrpSpPr>
            <a:grpSpLocks/>
          </p:cNvGrpSpPr>
          <p:nvPr/>
        </p:nvGrpSpPr>
        <p:grpSpPr bwMode="auto">
          <a:xfrm>
            <a:off x="482600" y="3159125"/>
            <a:ext cx="685800" cy="2770188"/>
            <a:chOff x="0" y="0"/>
            <a:chExt cx="1080" cy="4362"/>
          </a:xfrm>
        </p:grpSpPr>
        <p:sp>
          <p:nvSpPr>
            <p:cNvPr id="21539" name="Rectangle 220">
              <a:extLst>
                <a:ext uri="{FF2B5EF4-FFF2-40B4-BE49-F238E27FC236}">
                  <a16:creationId xmlns:a16="http://schemas.microsoft.com/office/drawing/2014/main" id="{9C272D4D-9693-47E3-8DEC-A22D0069847C}"/>
                </a:ext>
              </a:extLst>
            </p:cNvPr>
            <p:cNvSpPr>
              <a:spLocks noChangeArrowheads="1"/>
            </p:cNvSpPr>
            <p:nvPr/>
          </p:nvSpPr>
          <p:spPr bwMode="auto">
            <a:xfrm>
              <a:off x="0" y="0"/>
              <a:ext cx="1080" cy="4362"/>
            </a:xfrm>
            <a:prstGeom prst="rect">
              <a:avLst/>
            </a:prstGeom>
            <a:solidFill>
              <a:srgbClr val="28637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lgn="ctr">
                <a:spcBef>
                  <a:spcPct val="0"/>
                </a:spcBef>
                <a:buClrTx/>
                <a:buSzTx/>
                <a:buFontTx/>
                <a:buNone/>
              </a:pPr>
              <a:endParaRPr lang="zh-CN" altLang="zh-CN" sz="1800">
                <a:solidFill>
                  <a:srgbClr val="FFFFFF"/>
                </a:solidFill>
                <a:latin typeface="Arial" panose="020B0604020202020204" pitchFamily="34" charset="0"/>
                <a:ea typeface="宋体" panose="02010600030101010101" pitchFamily="2" charset="-122"/>
                <a:cs typeface="Calibri" panose="020F0502020204030204" pitchFamily="34" charset="0"/>
                <a:sym typeface="Calibri" panose="020F0502020204030204" pitchFamily="34" charset="0"/>
              </a:endParaRPr>
            </a:p>
          </p:txBody>
        </p:sp>
        <p:sp>
          <p:nvSpPr>
            <p:cNvPr id="21540" name="TextBox 46">
              <a:extLst>
                <a:ext uri="{FF2B5EF4-FFF2-40B4-BE49-F238E27FC236}">
                  <a16:creationId xmlns:a16="http://schemas.microsoft.com/office/drawing/2014/main" id="{71DB9107-A612-4803-99F4-93E7E55F3E59}"/>
                </a:ext>
              </a:extLst>
            </p:cNvPr>
            <p:cNvSpPr>
              <a:spLocks noChangeArrowheads="1"/>
            </p:cNvSpPr>
            <p:nvPr/>
          </p:nvSpPr>
          <p:spPr bwMode="auto">
            <a:xfrm>
              <a:off x="132" y="0"/>
              <a:ext cx="815" cy="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lgn="ctr">
                <a:spcBef>
                  <a:spcPct val="0"/>
                </a:spcBef>
                <a:buClrTx/>
                <a:buSzTx/>
                <a:buFontTx/>
                <a:buNone/>
              </a:pPr>
              <a:r>
                <a:rPr lang="zh-CN" altLang="en-US" sz="1500">
                  <a:solidFill>
                    <a:schemeClr val="bg1"/>
                  </a:solidFill>
                  <a:latin typeface="Times New Roman" panose="02020603050405020304" pitchFamily="18" charset="0"/>
                  <a:ea typeface="宋体" panose="02010600030101010101" pitchFamily="2" charset="-122"/>
                  <a:sym typeface="Impact" panose="020B0806030902050204" pitchFamily="34" charset="0"/>
                </a:rPr>
                <a:t>83.43%</a:t>
              </a:r>
            </a:p>
          </p:txBody>
        </p:sp>
      </p:grpSp>
      <p:grpSp>
        <p:nvGrpSpPr>
          <p:cNvPr id="12322" name="组合 12321">
            <a:extLst>
              <a:ext uri="{FF2B5EF4-FFF2-40B4-BE49-F238E27FC236}">
                <a16:creationId xmlns:a16="http://schemas.microsoft.com/office/drawing/2014/main" id="{4925C8FF-F2F1-4FC3-8F40-2496F3FE8BD3}"/>
              </a:ext>
            </a:extLst>
          </p:cNvPr>
          <p:cNvGrpSpPr>
            <a:grpSpLocks/>
          </p:cNvGrpSpPr>
          <p:nvPr/>
        </p:nvGrpSpPr>
        <p:grpSpPr bwMode="auto">
          <a:xfrm>
            <a:off x="1298575" y="4972050"/>
            <a:ext cx="768350" cy="957263"/>
            <a:chOff x="0" y="0"/>
            <a:chExt cx="1212" cy="1508"/>
          </a:xfrm>
        </p:grpSpPr>
        <p:sp>
          <p:nvSpPr>
            <p:cNvPr id="21537" name="Rectangle 221">
              <a:extLst>
                <a:ext uri="{FF2B5EF4-FFF2-40B4-BE49-F238E27FC236}">
                  <a16:creationId xmlns:a16="http://schemas.microsoft.com/office/drawing/2014/main" id="{13FACE9E-D2E1-430F-877F-A392696FD4B8}"/>
                </a:ext>
              </a:extLst>
            </p:cNvPr>
            <p:cNvSpPr>
              <a:spLocks noChangeArrowheads="1"/>
            </p:cNvSpPr>
            <p:nvPr/>
          </p:nvSpPr>
          <p:spPr bwMode="auto">
            <a:xfrm>
              <a:off x="77" y="0"/>
              <a:ext cx="1080" cy="1509"/>
            </a:xfrm>
            <a:prstGeom prst="rect">
              <a:avLst/>
            </a:prstGeom>
            <a:solidFill>
              <a:srgbClr val="F0AD0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lgn="ctr">
                <a:spcBef>
                  <a:spcPct val="0"/>
                </a:spcBef>
                <a:buClrTx/>
                <a:buSzTx/>
                <a:buFontTx/>
                <a:buNone/>
              </a:pPr>
              <a:endParaRPr lang="zh-CN" altLang="zh-CN" sz="1800">
                <a:solidFill>
                  <a:srgbClr val="FFFFFF"/>
                </a:solidFill>
                <a:latin typeface="Arial" panose="020B0604020202020204" pitchFamily="34" charset="0"/>
                <a:ea typeface="宋体" panose="02010600030101010101" pitchFamily="2" charset="-122"/>
                <a:cs typeface="Calibri" panose="020F0502020204030204" pitchFamily="34" charset="0"/>
                <a:sym typeface="Calibri" panose="020F0502020204030204" pitchFamily="34" charset="0"/>
              </a:endParaRPr>
            </a:p>
          </p:txBody>
        </p:sp>
        <p:sp>
          <p:nvSpPr>
            <p:cNvPr id="21538" name="TextBox 46">
              <a:extLst>
                <a:ext uri="{FF2B5EF4-FFF2-40B4-BE49-F238E27FC236}">
                  <a16:creationId xmlns:a16="http://schemas.microsoft.com/office/drawing/2014/main" id="{2AFEEBB4-A744-4D7C-A14C-53A7D5622E03}"/>
                </a:ext>
              </a:extLst>
            </p:cNvPr>
            <p:cNvSpPr>
              <a:spLocks noChangeArrowheads="1"/>
            </p:cNvSpPr>
            <p:nvPr/>
          </p:nvSpPr>
          <p:spPr bwMode="auto">
            <a:xfrm>
              <a:off x="0" y="114"/>
              <a:ext cx="1213" cy="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lgn="ctr">
                <a:spcBef>
                  <a:spcPct val="0"/>
                </a:spcBef>
                <a:buClrTx/>
                <a:buSzTx/>
                <a:buFontTx/>
                <a:buNone/>
              </a:pPr>
              <a:r>
                <a:rPr lang="zh-CN" altLang="en-US" sz="1500">
                  <a:solidFill>
                    <a:schemeClr val="bg1"/>
                  </a:solidFill>
                  <a:latin typeface="Times New Roman" panose="02020603050405020304" pitchFamily="18" charset="0"/>
                  <a:ea typeface="宋体" panose="02010600030101010101" pitchFamily="2" charset="-122"/>
                  <a:sym typeface="Impact" panose="020B0806030902050204" pitchFamily="34" charset="0"/>
                </a:rPr>
                <a:t>12.35%</a:t>
              </a:r>
              <a:endParaRPr lang="zh-CN" altLang="en-US" sz="1800">
                <a:latin typeface="Arial" panose="020B0604020202020204" pitchFamily="34" charset="0"/>
                <a:ea typeface="宋体" panose="02010600030101010101" pitchFamily="2" charset="-122"/>
              </a:endParaRPr>
            </a:p>
          </p:txBody>
        </p:sp>
      </p:grpSp>
      <p:grpSp>
        <p:nvGrpSpPr>
          <p:cNvPr id="12325" name="组合 12324">
            <a:extLst>
              <a:ext uri="{FF2B5EF4-FFF2-40B4-BE49-F238E27FC236}">
                <a16:creationId xmlns:a16="http://schemas.microsoft.com/office/drawing/2014/main" id="{EF170079-878F-4042-8F9A-BB2A2F266E7D}"/>
              </a:ext>
            </a:extLst>
          </p:cNvPr>
          <p:cNvGrpSpPr>
            <a:grpSpLocks/>
          </p:cNvGrpSpPr>
          <p:nvPr/>
        </p:nvGrpSpPr>
        <p:grpSpPr bwMode="auto">
          <a:xfrm>
            <a:off x="2211388" y="5364163"/>
            <a:ext cx="685800" cy="565150"/>
            <a:chOff x="0" y="0"/>
            <a:chExt cx="1080" cy="890"/>
          </a:xfrm>
        </p:grpSpPr>
        <p:sp>
          <p:nvSpPr>
            <p:cNvPr id="21535" name="Rectangle 219">
              <a:extLst>
                <a:ext uri="{FF2B5EF4-FFF2-40B4-BE49-F238E27FC236}">
                  <a16:creationId xmlns:a16="http://schemas.microsoft.com/office/drawing/2014/main" id="{BC5F2C26-7613-4294-8C57-EB5DF9D26D02}"/>
                </a:ext>
              </a:extLst>
            </p:cNvPr>
            <p:cNvSpPr>
              <a:spLocks noChangeArrowheads="1"/>
            </p:cNvSpPr>
            <p:nvPr/>
          </p:nvSpPr>
          <p:spPr bwMode="auto">
            <a:xfrm>
              <a:off x="0" y="0"/>
              <a:ext cx="1080" cy="891"/>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lgn="ctr">
                <a:spcBef>
                  <a:spcPct val="0"/>
                </a:spcBef>
                <a:buClrTx/>
                <a:buSzTx/>
                <a:buFontTx/>
                <a:buNone/>
              </a:pPr>
              <a:endParaRPr lang="zh-CN" altLang="zh-CN" sz="1800">
                <a:solidFill>
                  <a:srgbClr val="FFFFFF"/>
                </a:solidFill>
                <a:latin typeface="Arial" panose="020B0604020202020204" pitchFamily="34" charset="0"/>
                <a:ea typeface="宋体" panose="02010600030101010101" pitchFamily="2" charset="-122"/>
                <a:cs typeface="Calibri" panose="020F0502020204030204" pitchFamily="34" charset="0"/>
                <a:sym typeface="Calibri" panose="020F0502020204030204" pitchFamily="34" charset="0"/>
              </a:endParaRPr>
            </a:p>
          </p:txBody>
        </p:sp>
        <p:sp>
          <p:nvSpPr>
            <p:cNvPr id="21536" name="TextBox 46">
              <a:extLst>
                <a:ext uri="{FF2B5EF4-FFF2-40B4-BE49-F238E27FC236}">
                  <a16:creationId xmlns:a16="http://schemas.microsoft.com/office/drawing/2014/main" id="{6D95BC94-9EF6-4F50-A526-327986E91CBF}"/>
                </a:ext>
              </a:extLst>
            </p:cNvPr>
            <p:cNvSpPr>
              <a:spLocks noChangeArrowheads="1"/>
            </p:cNvSpPr>
            <p:nvPr/>
          </p:nvSpPr>
          <p:spPr bwMode="auto">
            <a:xfrm>
              <a:off x="17" y="0"/>
              <a:ext cx="1063" cy="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lgn="ctr">
                <a:spcBef>
                  <a:spcPct val="0"/>
                </a:spcBef>
                <a:buClrTx/>
                <a:buSzTx/>
                <a:buFontTx/>
                <a:buNone/>
              </a:pPr>
              <a:r>
                <a:rPr lang="zh-CN" altLang="en-US" sz="1500">
                  <a:solidFill>
                    <a:schemeClr val="bg1"/>
                  </a:solidFill>
                  <a:latin typeface="Times New Roman" panose="02020603050405020304" pitchFamily="18" charset="0"/>
                  <a:ea typeface="宋体" panose="02010600030101010101" pitchFamily="2" charset="-122"/>
                  <a:sym typeface="Impact" panose="020B0806030902050204" pitchFamily="34" charset="0"/>
                </a:rPr>
                <a:t>3.31%</a:t>
              </a:r>
              <a:endParaRPr lang="zh-CN" altLang="en-US" sz="1800">
                <a:latin typeface="Arial" panose="020B0604020202020204" pitchFamily="34" charset="0"/>
                <a:ea typeface="宋体" panose="02010600030101010101" pitchFamily="2" charset="-122"/>
              </a:endParaRPr>
            </a:p>
          </p:txBody>
        </p:sp>
      </p:grpSp>
      <p:grpSp>
        <p:nvGrpSpPr>
          <p:cNvPr id="12328" name="组合 12327">
            <a:extLst>
              <a:ext uri="{FF2B5EF4-FFF2-40B4-BE49-F238E27FC236}">
                <a16:creationId xmlns:a16="http://schemas.microsoft.com/office/drawing/2014/main" id="{607ACEB6-4D08-4E52-BEA7-A8060892068B}"/>
              </a:ext>
            </a:extLst>
          </p:cNvPr>
          <p:cNvGrpSpPr>
            <a:grpSpLocks/>
          </p:cNvGrpSpPr>
          <p:nvPr/>
        </p:nvGrpSpPr>
        <p:grpSpPr bwMode="auto">
          <a:xfrm>
            <a:off x="3092450" y="5610225"/>
            <a:ext cx="685800" cy="319088"/>
            <a:chOff x="0" y="0"/>
            <a:chExt cx="1080" cy="504"/>
          </a:xfrm>
        </p:grpSpPr>
        <p:sp>
          <p:nvSpPr>
            <p:cNvPr id="21533" name="Rectangle 218">
              <a:extLst>
                <a:ext uri="{FF2B5EF4-FFF2-40B4-BE49-F238E27FC236}">
                  <a16:creationId xmlns:a16="http://schemas.microsoft.com/office/drawing/2014/main" id="{AB1B45AB-F866-4518-BCF0-51196A0BAF30}"/>
                </a:ext>
              </a:extLst>
            </p:cNvPr>
            <p:cNvSpPr>
              <a:spLocks noChangeArrowheads="1"/>
            </p:cNvSpPr>
            <p:nvPr/>
          </p:nvSpPr>
          <p:spPr bwMode="auto">
            <a:xfrm>
              <a:off x="0" y="20"/>
              <a:ext cx="1080" cy="484"/>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lgn="ctr">
                <a:spcBef>
                  <a:spcPct val="0"/>
                </a:spcBef>
                <a:buClrTx/>
                <a:buSzTx/>
                <a:buFontTx/>
                <a:buNone/>
              </a:pPr>
              <a:endParaRPr lang="zh-CN" altLang="zh-CN" sz="1800">
                <a:solidFill>
                  <a:srgbClr val="FFFFFF"/>
                </a:solidFill>
                <a:latin typeface="Arial" panose="020B0604020202020204" pitchFamily="34" charset="0"/>
                <a:ea typeface="宋体" panose="02010600030101010101" pitchFamily="2" charset="-122"/>
                <a:cs typeface="Calibri" panose="020F0502020204030204" pitchFamily="34" charset="0"/>
                <a:sym typeface="Calibri" panose="020F0502020204030204" pitchFamily="34" charset="0"/>
              </a:endParaRPr>
            </a:p>
          </p:txBody>
        </p:sp>
        <p:sp>
          <p:nvSpPr>
            <p:cNvPr id="21534" name="TextBox 46">
              <a:extLst>
                <a:ext uri="{FF2B5EF4-FFF2-40B4-BE49-F238E27FC236}">
                  <a16:creationId xmlns:a16="http://schemas.microsoft.com/office/drawing/2014/main" id="{E68F1946-092F-4BA7-B8FE-841A92327C0B}"/>
                </a:ext>
              </a:extLst>
            </p:cNvPr>
            <p:cNvSpPr>
              <a:spLocks noChangeArrowheads="1"/>
            </p:cNvSpPr>
            <p:nvPr/>
          </p:nvSpPr>
          <p:spPr bwMode="auto">
            <a:xfrm>
              <a:off x="54" y="0"/>
              <a:ext cx="913" cy="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lgn="ctr">
                <a:spcBef>
                  <a:spcPct val="0"/>
                </a:spcBef>
                <a:buClrTx/>
                <a:buSzTx/>
                <a:buFontTx/>
                <a:buNone/>
              </a:pPr>
              <a:r>
                <a:rPr lang="zh-CN" altLang="en-US" sz="1500">
                  <a:solidFill>
                    <a:schemeClr val="bg1"/>
                  </a:solidFill>
                  <a:latin typeface="Times New Roman" panose="02020603050405020304" pitchFamily="18" charset="0"/>
                  <a:ea typeface="宋体" panose="02010600030101010101" pitchFamily="2" charset="-122"/>
                  <a:sym typeface="Impact" panose="020B0806030902050204" pitchFamily="34" charset="0"/>
                </a:rPr>
                <a:t>0.9%</a:t>
              </a:r>
              <a:endParaRPr lang="zh-CN" altLang="en-US" sz="1800">
                <a:latin typeface="Arial" panose="020B0604020202020204" pitchFamily="34" charset="0"/>
                <a:ea typeface="宋体" panose="02010600030101010101" pitchFamily="2" charset="-122"/>
              </a:endParaRPr>
            </a:p>
          </p:txBody>
        </p:sp>
      </p:grpSp>
      <p:grpSp>
        <p:nvGrpSpPr>
          <p:cNvPr id="12331" name="组合 12330">
            <a:extLst>
              <a:ext uri="{FF2B5EF4-FFF2-40B4-BE49-F238E27FC236}">
                <a16:creationId xmlns:a16="http://schemas.microsoft.com/office/drawing/2014/main" id="{779D6D99-88EC-4ED0-8F8B-A041998CB03C}"/>
              </a:ext>
            </a:extLst>
          </p:cNvPr>
          <p:cNvGrpSpPr>
            <a:grpSpLocks/>
          </p:cNvGrpSpPr>
          <p:nvPr/>
        </p:nvGrpSpPr>
        <p:grpSpPr bwMode="auto">
          <a:xfrm>
            <a:off x="427038" y="5929313"/>
            <a:ext cx="741362" cy="461962"/>
            <a:chOff x="0" y="0"/>
            <a:chExt cx="1168" cy="728"/>
          </a:xfrm>
        </p:grpSpPr>
        <p:sp>
          <p:nvSpPr>
            <p:cNvPr id="21531" name="Shape 2029">
              <a:extLst>
                <a:ext uri="{FF2B5EF4-FFF2-40B4-BE49-F238E27FC236}">
                  <a16:creationId xmlns:a16="http://schemas.microsoft.com/office/drawing/2014/main" id="{0524B2D6-841B-4677-AAC7-B91EC6299A95}"/>
                </a:ext>
              </a:extLst>
            </p:cNvPr>
            <p:cNvSpPr>
              <a:spLocks noChangeArrowheads="1"/>
            </p:cNvSpPr>
            <p:nvPr/>
          </p:nvSpPr>
          <p:spPr bwMode="auto">
            <a:xfrm>
              <a:off x="0" y="0"/>
              <a:ext cx="1169" cy="729"/>
            </a:xfrm>
            <a:custGeom>
              <a:avLst/>
              <a:gdLst>
                <a:gd name="T0" fmla="*/ 59 w 19679"/>
                <a:gd name="T1" fmla="*/ 4 h 19679"/>
                <a:gd name="T2" fmla="*/ 59 w 19679"/>
                <a:gd name="T3" fmla="*/ 23 h 19679"/>
                <a:gd name="T4" fmla="*/ 10 w 19679"/>
                <a:gd name="T5" fmla="*/ 23 h 19679"/>
                <a:gd name="T6" fmla="*/ 10 w 19679"/>
                <a:gd name="T7" fmla="*/ 4 h 19679"/>
                <a:gd name="T8" fmla="*/ 59 w 19679"/>
                <a:gd name="T9" fmla="*/ 4 h 196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144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532" name="TextBox 46">
              <a:extLst>
                <a:ext uri="{FF2B5EF4-FFF2-40B4-BE49-F238E27FC236}">
                  <a16:creationId xmlns:a16="http://schemas.microsoft.com/office/drawing/2014/main" id="{EB031431-8F48-4969-B5A6-A4004FB993D8}"/>
                </a:ext>
              </a:extLst>
            </p:cNvPr>
            <p:cNvSpPr>
              <a:spLocks noChangeArrowheads="1"/>
            </p:cNvSpPr>
            <p:nvPr/>
          </p:nvSpPr>
          <p:spPr bwMode="auto">
            <a:xfrm>
              <a:off x="145" y="108"/>
              <a:ext cx="847"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lgn="ctr">
                <a:spcBef>
                  <a:spcPct val="0"/>
                </a:spcBef>
                <a:buClrTx/>
                <a:buSzTx/>
                <a:buFontTx/>
                <a:buNone/>
              </a:pPr>
              <a:r>
                <a:rPr lang="zh-CN" altLang="en-US" sz="1400" b="1">
                  <a:solidFill>
                    <a:schemeClr val="bg1"/>
                  </a:solidFill>
                  <a:latin typeface="Arial" panose="020B0604020202020204" pitchFamily="34" charset="0"/>
                  <a:ea typeface="微软雅黑" panose="020B0503020204020204" pitchFamily="34" charset="-122"/>
                </a:rPr>
                <a:t>柜台</a:t>
              </a:r>
            </a:p>
          </p:txBody>
        </p:sp>
      </p:grpSp>
      <p:grpSp>
        <p:nvGrpSpPr>
          <p:cNvPr id="12334" name="组合 12333">
            <a:extLst>
              <a:ext uri="{FF2B5EF4-FFF2-40B4-BE49-F238E27FC236}">
                <a16:creationId xmlns:a16="http://schemas.microsoft.com/office/drawing/2014/main" id="{2A52E588-3E7A-41A2-A8EA-06F67E22958A}"/>
              </a:ext>
            </a:extLst>
          </p:cNvPr>
          <p:cNvGrpSpPr>
            <a:grpSpLocks/>
          </p:cNvGrpSpPr>
          <p:nvPr/>
        </p:nvGrpSpPr>
        <p:grpSpPr bwMode="auto">
          <a:xfrm>
            <a:off x="1312863" y="5919788"/>
            <a:ext cx="741362" cy="461962"/>
            <a:chOff x="0" y="0"/>
            <a:chExt cx="1168" cy="728"/>
          </a:xfrm>
        </p:grpSpPr>
        <p:sp>
          <p:nvSpPr>
            <p:cNvPr id="21529" name="Shape 2029">
              <a:extLst>
                <a:ext uri="{FF2B5EF4-FFF2-40B4-BE49-F238E27FC236}">
                  <a16:creationId xmlns:a16="http://schemas.microsoft.com/office/drawing/2014/main" id="{017904EC-3576-46FB-8EA4-71A8B38430E4}"/>
                </a:ext>
              </a:extLst>
            </p:cNvPr>
            <p:cNvSpPr>
              <a:spLocks noChangeArrowheads="1"/>
            </p:cNvSpPr>
            <p:nvPr/>
          </p:nvSpPr>
          <p:spPr bwMode="auto">
            <a:xfrm>
              <a:off x="0" y="0"/>
              <a:ext cx="1169" cy="729"/>
            </a:xfrm>
            <a:custGeom>
              <a:avLst/>
              <a:gdLst>
                <a:gd name="T0" fmla="*/ 59 w 19679"/>
                <a:gd name="T1" fmla="*/ 4 h 19679"/>
                <a:gd name="T2" fmla="*/ 59 w 19679"/>
                <a:gd name="T3" fmla="*/ 23 h 19679"/>
                <a:gd name="T4" fmla="*/ 10 w 19679"/>
                <a:gd name="T5" fmla="*/ 23 h 19679"/>
                <a:gd name="T6" fmla="*/ 10 w 19679"/>
                <a:gd name="T7" fmla="*/ 4 h 19679"/>
                <a:gd name="T8" fmla="*/ 59 w 19679"/>
                <a:gd name="T9" fmla="*/ 4 h 196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144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530" name="TextBox 46">
              <a:extLst>
                <a:ext uri="{FF2B5EF4-FFF2-40B4-BE49-F238E27FC236}">
                  <a16:creationId xmlns:a16="http://schemas.microsoft.com/office/drawing/2014/main" id="{8A97C699-D743-4E57-96E8-218961B72CDF}"/>
                </a:ext>
              </a:extLst>
            </p:cNvPr>
            <p:cNvSpPr>
              <a:spLocks noChangeArrowheads="1"/>
            </p:cNvSpPr>
            <p:nvPr/>
          </p:nvSpPr>
          <p:spPr bwMode="auto">
            <a:xfrm>
              <a:off x="145" y="168"/>
              <a:ext cx="847"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lgn="ctr">
                <a:spcBef>
                  <a:spcPct val="0"/>
                </a:spcBef>
                <a:buClrTx/>
                <a:buSzTx/>
                <a:buFontTx/>
                <a:buNone/>
              </a:pPr>
              <a:r>
                <a:rPr lang="zh-CN" altLang="en-US" sz="1400" b="1">
                  <a:solidFill>
                    <a:schemeClr val="bg1"/>
                  </a:solidFill>
                  <a:latin typeface="Arial" panose="020B0604020202020204" pitchFamily="34" charset="0"/>
                  <a:ea typeface="微软雅黑" panose="020B0503020204020204" pitchFamily="34" charset="-122"/>
                </a:rPr>
                <a:t>刷卡</a:t>
              </a:r>
              <a:endParaRPr lang="zh-CN" altLang="en-US" sz="1800">
                <a:latin typeface="Arial" panose="020B0604020202020204" pitchFamily="34" charset="0"/>
                <a:ea typeface="宋体" panose="02010600030101010101" pitchFamily="2" charset="-122"/>
              </a:endParaRPr>
            </a:p>
          </p:txBody>
        </p:sp>
      </p:grpSp>
      <p:grpSp>
        <p:nvGrpSpPr>
          <p:cNvPr id="12337" name="组合 12336">
            <a:extLst>
              <a:ext uri="{FF2B5EF4-FFF2-40B4-BE49-F238E27FC236}">
                <a16:creationId xmlns:a16="http://schemas.microsoft.com/office/drawing/2014/main" id="{556582F1-B703-43D7-A05D-3D7A8CEFF5CB}"/>
              </a:ext>
            </a:extLst>
          </p:cNvPr>
          <p:cNvGrpSpPr>
            <a:grpSpLocks/>
          </p:cNvGrpSpPr>
          <p:nvPr/>
        </p:nvGrpSpPr>
        <p:grpSpPr bwMode="auto">
          <a:xfrm>
            <a:off x="2141538" y="5929313"/>
            <a:ext cx="741362" cy="461962"/>
            <a:chOff x="0" y="0"/>
            <a:chExt cx="1168" cy="728"/>
          </a:xfrm>
        </p:grpSpPr>
        <p:sp>
          <p:nvSpPr>
            <p:cNvPr id="21527" name="Shape 2029">
              <a:extLst>
                <a:ext uri="{FF2B5EF4-FFF2-40B4-BE49-F238E27FC236}">
                  <a16:creationId xmlns:a16="http://schemas.microsoft.com/office/drawing/2014/main" id="{7BEC7C8A-07E8-4564-9368-C3AF5DA70630}"/>
                </a:ext>
              </a:extLst>
            </p:cNvPr>
            <p:cNvSpPr>
              <a:spLocks noChangeArrowheads="1"/>
            </p:cNvSpPr>
            <p:nvPr/>
          </p:nvSpPr>
          <p:spPr bwMode="auto">
            <a:xfrm>
              <a:off x="0" y="0"/>
              <a:ext cx="1169" cy="729"/>
            </a:xfrm>
            <a:custGeom>
              <a:avLst/>
              <a:gdLst>
                <a:gd name="T0" fmla="*/ 59 w 19679"/>
                <a:gd name="T1" fmla="*/ 4 h 19679"/>
                <a:gd name="T2" fmla="*/ 59 w 19679"/>
                <a:gd name="T3" fmla="*/ 23 h 19679"/>
                <a:gd name="T4" fmla="*/ 10 w 19679"/>
                <a:gd name="T5" fmla="*/ 23 h 19679"/>
                <a:gd name="T6" fmla="*/ 10 w 19679"/>
                <a:gd name="T7" fmla="*/ 4 h 19679"/>
                <a:gd name="T8" fmla="*/ 59 w 19679"/>
                <a:gd name="T9" fmla="*/ 4 h 196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144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528" name="TextBox 46">
              <a:extLst>
                <a:ext uri="{FF2B5EF4-FFF2-40B4-BE49-F238E27FC236}">
                  <a16:creationId xmlns:a16="http://schemas.microsoft.com/office/drawing/2014/main" id="{6C8D98EA-75AD-4079-83EC-312CB5D5CC06}"/>
                </a:ext>
              </a:extLst>
            </p:cNvPr>
            <p:cNvSpPr>
              <a:spLocks noChangeArrowheads="1"/>
            </p:cNvSpPr>
            <p:nvPr/>
          </p:nvSpPr>
          <p:spPr bwMode="auto">
            <a:xfrm>
              <a:off x="145" y="153"/>
              <a:ext cx="847"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lgn="ctr">
                <a:spcBef>
                  <a:spcPct val="0"/>
                </a:spcBef>
                <a:buClrTx/>
                <a:buSzTx/>
                <a:buFontTx/>
                <a:buNone/>
              </a:pPr>
              <a:r>
                <a:rPr lang="zh-CN" altLang="en-US" sz="1400" b="1">
                  <a:solidFill>
                    <a:schemeClr val="bg1"/>
                  </a:solidFill>
                  <a:latin typeface="Arial" panose="020B0604020202020204" pitchFamily="34" charset="0"/>
                  <a:ea typeface="微软雅黑" panose="020B0503020204020204" pitchFamily="34" charset="-122"/>
                </a:rPr>
                <a:t>批扣</a:t>
              </a:r>
              <a:endParaRPr lang="zh-CN" altLang="en-US" sz="1800">
                <a:latin typeface="Arial" panose="020B0604020202020204" pitchFamily="34" charset="0"/>
                <a:ea typeface="宋体" panose="02010600030101010101" pitchFamily="2" charset="-122"/>
              </a:endParaRPr>
            </a:p>
          </p:txBody>
        </p:sp>
      </p:grpSp>
      <p:grpSp>
        <p:nvGrpSpPr>
          <p:cNvPr id="12340" name="组合 12339">
            <a:extLst>
              <a:ext uri="{FF2B5EF4-FFF2-40B4-BE49-F238E27FC236}">
                <a16:creationId xmlns:a16="http://schemas.microsoft.com/office/drawing/2014/main" id="{F6C41A8D-72A7-4CB5-9E4E-E57E723A11B0}"/>
              </a:ext>
            </a:extLst>
          </p:cNvPr>
          <p:cNvGrpSpPr>
            <a:grpSpLocks/>
          </p:cNvGrpSpPr>
          <p:nvPr/>
        </p:nvGrpSpPr>
        <p:grpSpPr bwMode="auto">
          <a:xfrm>
            <a:off x="3008313" y="5929313"/>
            <a:ext cx="741362" cy="461962"/>
            <a:chOff x="0" y="0"/>
            <a:chExt cx="1168" cy="728"/>
          </a:xfrm>
        </p:grpSpPr>
        <p:sp>
          <p:nvSpPr>
            <p:cNvPr id="21525" name="Shape 2029">
              <a:extLst>
                <a:ext uri="{FF2B5EF4-FFF2-40B4-BE49-F238E27FC236}">
                  <a16:creationId xmlns:a16="http://schemas.microsoft.com/office/drawing/2014/main" id="{F090CEE5-C0B4-4062-8A8B-1F42C174AEE1}"/>
                </a:ext>
              </a:extLst>
            </p:cNvPr>
            <p:cNvSpPr>
              <a:spLocks noChangeArrowheads="1"/>
            </p:cNvSpPr>
            <p:nvPr/>
          </p:nvSpPr>
          <p:spPr bwMode="auto">
            <a:xfrm>
              <a:off x="0" y="0"/>
              <a:ext cx="1169" cy="729"/>
            </a:xfrm>
            <a:custGeom>
              <a:avLst/>
              <a:gdLst>
                <a:gd name="T0" fmla="*/ 59 w 19679"/>
                <a:gd name="T1" fmla="*/ 4 h 19679"/>
                <a:gd name="T2" fmla="*/ 59 w 19679"/>
                <a:gd name="T3" fmla="*/ 23 h 19679"/>
                <a:gd name="T4" fmla="*/ 10 w 19679"/>
                <a:gd name="T5" fmla="*/ 23 h 19679"/>
                <a:gd name="T6" fmla="*/ 10 w 19679"/>
                <a:gd name="T7" fmla="*/ 4 h 19679"/>
                <a:gd name="T8" fmla="*/ 59 w 19679"/>
                <a:gd name="T9" fmla="*/ 4 h 196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144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526" name="TextBox 46">
              <a:extLst>
                <a:ext uri="{FF2B5EF4-FFF2-40B4-BE49-F238E27FC236}">
                  <a16:creationId xmlns:a16="http://schemas.microsoft.com/office/drawing/2014/main" id="{2608D544-AAF9-4123-91FB-04804969EBCE}"/>
                </a:ext>
              </a:extLst>
            </p:cNvPr>
            <p:cNvSpPr>
              <a:spLocks noChangeArrowheads="1"/>
            </p:cNvSpPr>
            <p:nvPr/>
          </p:nvSpPr>
          <p:spPr bwMode="auto">
            <a:xfrm>
              <a:off x="145" y="153"/>
              <a:ext cx="847"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lgn="ctr">
                <a:spcBef>
                  <a:spcPct val="0"/>
                </a:spcBef>
                <a:buClrTx/>
                <a:buSzTx/>
                <a:buFontTx/>
                <a:buNone/>
              </a:pPr>
              <a:r>
                <a:rPr lang="zh-CN" altLang="en-US" sz="1400" b="1">
                  <a:solidFill>
                    <a:schemeClr val="bg1"/>
                  </a:solidFill>
                  <a:latin typeface="Arial" panose="020B0604020202020204" pitchFamily="34" charset="0"/>
                  <a:ea typeface="微软雅黑" panose="020B0503020204020204" pitchFamily="34" charset="-122"/>
                </a:rPr>
                <a:t>网银</a:t>
              </a:r>
              <a:endParaRPr lang="zh-CN" altLang="en-US" sz="1800">
                <a:latin typeface="Arial" panose="020B0604020202020204" pitchFamily="34" charset="0"/>
                <a:ea typeface="宋体" panose="02010600030101010101" pitchFamily="2" charset="-122"/>
              </a:endParaRPr>
            </a:p>
          </p:txBody>
        </p:sp>
      </p:grpSp>
      <p:sp>
        <p:nvSpPr>
          <p:cNvPr id="12342" name="日期占位符 1">
            <a:extLst>
              <a:ext uri="{FF2B5EF4-FFF2-40B4-BE49-F238E27FC236}">
                <a16:creationId xmlns:a16="http://schemas.microsoft.com/office/drawing/2014/main" id="{62C143C3-7E74-4BA1-B721-5524AE1623DA}"/>
              </a:ext>
            </a:extLst>
          </p:cNvPr>
          <p:cNvSpPr>
            <a:spLocks noGrp="1" noChangeArrowheads="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pPr>
              <a:defRPr/>
            </a:pPr>
            <a:fld id="{97E51C85-4273-49E2-A659-F24EC60D7F01}" type="datetime1">
              <a:rPr lang="zh-CN" altLang="en-US">
                <a:latin typeface="Arial" pitchFamily="34" charset="0"/>
                <a:ea typeface="MS PGothic" pitchFamily="34" charset="-128"/>
                <a:sym typeface="Calibri" pitchFamily="34" charset="0"/>
              </a:rPr>
              <a:pPr>
                <a:defRPr/>
              </a:pPr>
              <a:t>2018/12/13</a:t>
            </a:fld>
            <a:endParaRPr lang="zh-CN" altLang="en-US">
              <a:latin typeface="Arial" pitchFamily="34" charset="0"/>
              <a:ea typeface="MS PGothic" pitchFamily="34" charset="-128"/>
              <a:sym typeface="Calibri"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300"/>
                                  </p:stCondLst>
                                  <p:childTnLst>
                                    <p:set>
                                      <p:cBhvr>
                                        <p:cTn id="6" dur="1" fill="hold">
                                          <p:stCondLst>
                                            <p:cond delay="0"/>
                                          </p:stCondLst>
                                        </p:cTn>
                                        <p:tgtEl>
                                          <p:spTgt spid="12290"/>
                                        </p:tgtEl>
                                        <p:attrNameLst>
                                          <p:attrName>style.visibility</p:attrName>
                                        </p:attrNameLst>
                                      </p:cBhvr>
                                      <p:to>
                                        <p:strVal val="visible"/>
                                      </p:to>
                                    </p:set>
                                    <p:animEffect filter="wipe(left)">
                                      <p:cBhvr>
                                        <p:cTn id="7" dur="400"/>
                                        <p:tgtEl>
                                          <p:spTgt spid="12290"/>
                                        </p:tgtEl>
                                      </p:cBhvr>
                                    </p:animEffect>
                                  </p:childTnLst>
                                </p:cTn>
                              </p:par>
                            </p:childTnLst>
                          </p:cTn>
                        </p:par>
                        <p:par>
                          <p:cTn id="8" fill="hold" nodeType="afterGroup">
                            <p:stCondLst>
                              <p:cond delay="700"/>
                            </p:stCondLst>
                            <p:childTnLst>
                              <p:par>
                                <p:cTn id="9" presetID="2" presetClass="entr" presetSubtype="1" fill="hold" nodeType="afterEffect">
                                  <p:stCondLst>
                                    <p:cond delay="0"/>
                                  </p:stCondLst>
                                  <p:childTnLst>
                                    <p:set>
                                      <p:cBhvr>
                                        <p:cTn id="10" dur="1" fill="hold">
                                          <p:stCondLst>
                                            <p:cond delay="0"/>
                                          </p:stCondLst>
                                        </p:cTn>
                                        <p:tgtEl>
                                          <p:spTgt spid="12293"/>
                                        </p:tgtEl>
                                        <p:attrNameLst>
                                          <p:attrName>style.visibility</p:attrName>
                                        </p:attrNameLst>
                                      </p:cBhvr>
                                      <p:to>
                                        <p:strVal val="visible"/>
                                      </p:to>
                                    </p:set>
                                    <p:anim calcmode="lin" valueType="num">
                                      <p:cBhvr>
                                        <p:cTn id="11" dur="500" fill="hold"/>
                                        <p:tgtEl>
                                          <p:spTgt spid="12293"/>
                                        </p:tgtEl>
                                        <p:attrNameLst>
                                          <p:attrName>ppt_x</p:attrName>
                                        </p:attrNameLst>
                                      </p:cBhvr>
                                      <p:tavLst>
                                        <p:tav tm="0">
                                          <p:val>
                                            <p:strVal val="#ppt_x"/>
                                          </p:val>
                                        </p:tav>
                                        <p:tav tm="100000">
                                          <p:val>
                                            <p:strVal val="#ppt_x"/>
                                          </p:val>
                                        </p:tav>
                                      </p:tavLst>
                                    </p:anim>
                                    <p:anim calcmode="lin" valueType="num">
                                      <p:cBhvr>
                                        <p:cTn id="12" dur="500" fill="hold"/>
                                        <p:tgtEl>
                                          <p:spTgt spid="12293"/>
                                        </p:tgtEl>
                                        <p:attrNameLst>
                                          <p:attrName>ppt_y</p:attrName>
                                        </p:attrNameLst>
                                      </p:cBhvr>
                                      <p:tavLst>
                                        <p:tav tm="0">
                                          <p:val>
                                            <p:strVal val="0-#ppt_h/2"/>
                                          </p:val>
                                        </p:tav>
                                        <p:tav tm="100000">
                                          <p:val>
                                            <p:strVal val="#ppt_y"/>
                                          </p:val>
                                        </p:tav>
                                      </p:tavLst>
                                    </p:anim>
                                  </p:childTnLst>
                                </p:cTn>
                              </p:par>
                            </p:childTnLst>
                          </p:cTn>
                        </p:par>
                        <p:par>
                          <p:cTn id="13" fill="hold" nodeType="afterGroup">
                            <p:stCondLst>
                              <p:cond delay="1200"/>
                            </p:stCondLst>
                            <p:childTnLst>
                              <p:par>
                                <p:cTn id="14" presetID="9" presetClass="entr" presetSubtype="0" fill="hold" nodeType="afterEffect">
                                  <p:stCondLst>
                                    <p:cond delay="0"/>
                                  </p:stCondLst>
                                  <p:childTnLst>
                                    <p:set>
                                      <p:cBhvr>
                                        <p:cTn id="15" dur="1" fill="hold">
                                          <p:stCondLst>
                                            <p:cond delay="0"/>
                                          </p:stCondLst>
                                        </p:cTn>
                                        <p:tgtEl>
                                          <p:spTgt spid="12299"/>
                                        </p:tgtEl>
                                        <p:attrNameLst>
                                          <p:attrName>style.visibility</p:attrName>
                                        </p:attrNameLst>
                                      </p:cBhvr>
                                      <p:to>
                                        <p:strVal val="visible"/>
                                      </p:to>
                                    </p:set>
                                    <p:animEffect transition="in" filter="dissolve">
                                      <p:cBhvr>
                                        <p:cTn id="16" dur="500"/>
                                        <p:tgtEl>
                                          <p:spTgt spid="12299"/>
                                        </p:tgtEl>
                                      </p:cBhvr>
                                    </p:animEffect>
                                  </p:childTnLst>
                                </p:cTn>
                              </p:par>
                            </p:childTnLst>
                          </p:cTn>
                        </p:par>
                        <p:par>
                          <p:cTn id="17" fill="hold" nodeType="afterGroup">
                            <p:stCondLst>
                              <p:cond delay="1700"/>
                            </p:stCondLst>
                            <p:childTnLst>
                              <p:par>
                                <p:cTn id="18" presetID="22" presetClass="entr" presetSubtype="8" fill="hold" nodeType="afterEffect">
                                  <p:stCondLst>
                                    <p:cond delay="0"/>
                                  </p:stCondLst>
                                  <p:childTnLst>
                                    <p:set>
                                      <p:cBhvr>
                                        <p:cTn id="19" dur="1" fill="hold">
                                          <p:stCondLst>
                                            <p:cond delay="0"/>
                                          </p:stCondLst>
                                        </p:cTn>
                                        <p:tgtEl>
                                          <p:spTgt spid="12304"/>
                                        </p:tgtEl>
                                        <p:attrNameLst>
                                          <p:attrName>style.visibility</p:attrName>
                                        </p:attrNameLst>
                                      </p:cBhvr>
                                      <p:to>
                                        <p:strVal val="visible"/>
                                      </p:to>
                                    </p:set>
                                    <p:animEffect transition="in" filter="wipe(left)">
                                      <p:cBhvr>
                                        <p:cTn id="20" dur="500"/>
                                        <p:tgtEl>
                                          <p:spTgt spid="12304"/>
                                        </p:tgtEl>
                                      </p:cBhvr>
                                    </p:animEffect>
                                  </p:childTnLst>
                                </p:cTn>
                              </p:par>
                            </p:childTnLst>
                          </p:cTn>
                        </p:par>
                        <p:par>
                          <p:cTn id="21" fill="hold" nodeType="afterGroup">
                            <p:stCondLst>
                              <p:cond delay="2200"/>
                            </p:stCondLst>
                            <p:childTnLst>
                              <p:par>
                                <p:cTn id="22" presetID="9" presetClass="entr" presetSubtype="0" fill="hold" nodeType="afterEffect">
                                  <p:stCondLst>
                                    <p:cond delay="0"/>
                                  </p:stCondLst>
                                  <p:childTnLst>
                                    <p:set>
                                      <p:cBhvr>
                                        <p:cTn id="23" dur="1" fill="hold">
                                          <p:stCondLst>
                                            <p:cond delay="0"/>
                                          </p:stCondLst>
                                        </p:cTn>
                                        <p:tgtEl>
                                          <p:spTgt spid="12300"/>
                                        </p:tgtEl>
                                        <p:attrNameLst>
                                          <p:attrName>style.visibility</p:attrName>
                                        </p:attrNameLst>
                                      </p:cBhvr>
                                      <p:to>
                                        <p:strVal val="visible"/>
                                      </p:to>
                                    </p:set>
                                    <p:animEffect transition="in" filter="dissolve">
                                      <p:cBhvr>
                                        <p:cTn id="24" dur="500"/>
                                        <p:tgtEl>
                                          <p:spTgt spid="12300"/>
                                        </p:tgtEl>
                                      </p:cBhvr>
                                    </p:animEffect>
                                  </p:childTnLst>
                                </p:cTn>
                              </p:par>
                            </p:childTnLst>
                          </p:cTn>
                        </p:par>
                        <p:par>
                          <p:cTn id="25" fill="hold" nodeType="afterGroup">
                            <p:stCondLst>
                              <p:cond delay="2700"/>
                            </p:stCondLst>
                            <p:childTnLst>
                              <p:par>
                                <p:cTn id="26" presetID="22" presetClass="entr" presetSubtype="1" fill="hold" nodeType="afterEffect">
                                  <p:stCondLst>
                                    <p:cond delay="0"/>
                                  </p:stCondLst>
                                  <p:childTnLst>
                                    <p:set>
                                      <p:cBhvr>
                                        <p:cTn id="27" dur="1" fill="hold">
                                          <p:stCondLst>
                                            <p:cond delay="0"/>
                                          </p:stCondLst>
                                        </p:cTn>
                                        <p:tgtEl>
                                          <p:spTgt spid="12313"/>
                                        </p:tgtEl>
                                        <p:attrNameLst>
                                          <p:attrName>style.visibility</p:attrName>
                                        </p:attrNameLst>
                                      </p:cBhvr>
                                      <p:to>
                                        <p:strVal val="visible"/>
                                      </p:to>
                                    </p:set>
                                    <p:animEffect transition="in" filter="wipe(up)">
                                      <p:cBhvr>
                                        <p:cTn id="28" dur="500"/>
                                        <p:tgtEl>
                                          <p:spTgt spid="12313"/>
                                        </p:tgtEl>
                                      </p:cBhvr>
                                    </p:animEffect>
                                  </p:childTnLst>
                                </p:cTn>
                              </p:par>
                            </p:childTnLst>
                          </p:cTn>
                        </p:par>
                        <p:par>
                          <p:cTn id="29" fill="hold" nodeType="afterGroup">
                            <p:stCondLst>
                              <p:cond delay="3200"/>
                            </p:stCondLst>
                            <p:childTnLst>
                              <p:par>
                                <p:cTn id="30" presetID="22" presetClass="entr" presetSubtype="8" fill="hold" nodeType="afterEffect">
                                  <p:stCondLst>
                                    <p:cond delay="0"/>
                                  </p:stCondLst>
                                  <p:childTnLst>
                                    <p:set>
                                      <p:cBhvr>
                                        <p:cTn id="31" dur="1" fill="hold">
                                          <p:stCondLst>
                                            <p:cond delay="0"/>
                                          </p:stCondLst>
                                        </p:cTn>
                                        <p:tgtEl>
                                          <p:spTgt spid="12311"/>
                                        </p:tgtEl>
                                        <p:attrNameLst>
                                          <p:attrName>style.visibility</p:attrName>
                                        </p:attrNameLst>
                                      </p:cBhvr>
                                      <p:to>
                                        <p:strVal val="visible"/>
                                      </p:to>
                                    </p:set>
                                    <p:animEffect transition="in" filter="wipe(left)">
                                      <p:cBhvr>
                                        <p:cTn id="32" dur="500"/>
                                        <p:tgtEl>
                                          <p:spTgt spid="12311"/>
                                        </p:tgtEl>
                                      </p:cBhvr>
                                    </p:animEffect>
                                  </p:childTnLst>
                                </p:cTn>
                              </p:par>
                            </p:childTnLst>
                          </p:cTn>
                        </p:par>
                        <p:par>
                          <p:cTn id="33" fill="hold" nodeType="afterGroup">
                            <p:stCondLst>
                              <p:cond delay="3700"/>
                            </p:stCondLst>
                            <p:childTnLst>
                              <p:par>
                                <p:cTn id="34" presetID="9" presetClass="entr" presetSubtype="0" fill="hold" nodeType="afterEffect">
                                  <p:stCondLst>
                                    <p:cond delay="0"/>
                                  </p:stCondLst>
                                  <p:childTnLst>
                                    <p:set>
                                      <p:cBhvr>
                                        <p:cTn id="35" dur="1" fill="hold">
                                          <p:stCondLst>
                                            <p:cond delay="0"/>
                                          </p:stCondLst>
                                        </p:cTn>
                                        <p:tgtEl>
                                          <p:spTgt spid="12307"/>
                                        </p:tgtEl>
                                        <p:attrNameLst>
                                          <p:attrName>style.visibility</p:attrName>
                                        </p:attrNameLst>
                                      </p:cBhvr>
                                      <p:to>
                                        <p:strVal val="visible"/>
                                      </p:to>
                                    </p:set>
                                    <p:animEffect transition="in" filter="dissolve">
                                      <p:cBhvr>
                                        <p:cTn id="36" dur="500"/>
                                        <p:tgtEl>
                                          <p:spTgt spid="12307"/>
                                        </p:tgtEl>
                                      </p:cBhvr>
                                    </p:animEffect>
                                  </p:childTnLst>
                                </p:cTn>
                              </p:par>
                            </p:childTnLst>
                          </p:cTn>
                        </p:par>
                        <p:par>
                          <p:cTn id="37" fill="hold" nodeType="afterGroup">
                            <p:stCondLst>
                              <p:cond delay="4200"/>
                            </p:stCondLst>
                            <p:childTnLst>
                              <p:par>
                                <p:cTn id="38" presetID="22" presetClass="entr" presetSubtype="8" fill="hold" nodeType="afterEffect">
                                  <p:stCondLst>
                                    <p:cond delay="0"/>
                                  </p:stCondLst>
                                  <p:childTnLst>
                                    <p:set>
                                      <p:cBhvr>
                                        <p:cTn id="39" dur="1" fill="hold">
                                          <p:stCondLst>
                                            <p:cond delay="0"/>
                                          </p:stCondLst>
                                        </p:cTn>
                                        <p:tgtEl>
                                          <p:spTgt spid="12316"/>
                                        </p:tgtEl>
                                        <p:attrNameLst>
                                          <p:attrName>style.visibility</p:attrName>
                                        </p:attrNameLst>
                                      </p:cBhvr>
                                      <p:to>
                                        <p:strVal val="visible"/>
                                      </p:to>
                                    </p:set>
                                    <p:animEffect transition="in" filter="wipe(left)">
                                      <p:cBhvr>
                                        <p:cTn id="40" dur="500"/>
                                        <p:tgtEl>
                                          <p:spTgt spid="12316"/>
                                        </p:tgtEl>
                                      </p:cBhvr>
                                    </p:animEffect>
                                  </p:childTnLst>
                                </p:cTn>
                              </p:par>
                            </p:childTnLst>
                          </p:cTn>
                        </p:par>
                        <p:par>
                          <p:cTn id="41" fill="hold" nodeType="afterGroup">
                            <p:stCondLst>
                              <p:cond delay="4700"/>
                            </p:stCondLst>
                            <p:childTnLst>
                              <p:par>
                                <p:cTn id="42" presetID="22" presetClass="entr" presetSubtype="4" fill="hold" nodeType="afterEffect">
                                  <p:stCondLst>
                                    <p:cond delay="0"/>
                                  </p:stCondLst>
                                  <p:childTnLst>
                                    <p:set>
                                      <p:cBhvr>
                                        <p:cTn id="43" dur="1" fill="hold">
                                          <p:stCondLst>
                                            <p:cond delay="0"/>
                                          </p:stCondLst>
                                        </p:cTn>
                                        <p:tgtEl>
                                          <p:spTgt spid="12312"/>
                                        </p:tgtEl>
                                        <p:attrNameLst>
                                          <p:attrName>style.visibility</p:attrName>
                                        </p:attrNameLst>
                                      </p:cBhvr>
                                      <p:to>
                                        <p:strVal val="visible"/>
                                      </p:to>
                                    </p:set>
                                    <p:animEffect transition="in" filter="wipe(down)">
                                      <p:cBhvr>
                                        <p:cTn id="44" dur="500"/>
                                        <p:tgtEl>
                                          <p:spTgt spid="12312"/>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9" presetClass="entr" presetSubtype="0" fill="hold" nodeType="clickEffect">
                                  <p:stCondLst>
                                    <p:cond delay="0"/>
                                  </p:stCondLst>
                                  <p:childTnLst>
                                    <p:set>
                                      <p:cBhvr>
                                        <p:cTn id="48" dur="1" fill="hold">
                                          <p:stCondLst>
                                            <p:cond delay="0"/>
                                          </p:stCondLst>
                                        </p:cTn>
                                        <p:tgtEl>
                                          <p:spTgt spid="12331"/>
                                        </p:tgtEl>
                                        <p:attrNameLst>
                                          <p:attrName>style.visibility</p:attrName>
                                        </p:attrNameLst>
                                      </p:cBhvr>
                                      <p:to>
                                        <p:strVal val="visible"/>
                                      </p:to>
                                    </p:set>
                                    <p:animEffect transition="in" filter="dissolve">
                                      <p:cBhvr>
                                        <p:cTn id="49" dur="500"/>
                                        <p:tgtEl>
                                          <p:spTgt spid="12331"/>
                                        </p:tgtEl>
                                      </p:cBhvr>
                                    </p:animEffect>
                                  </p:childTnLst>
                                </p:cTn>
                              </p:par>
                            </p:childTnLst>
                          </p:cTn>
                        </p:par>
                        <p:par>
                          <p:cTn id="50" fill="hold" nodeType="afterGroup">
                            <p:stCondLst>
                              <p:cond delay="500"/>
                            </p:stCondLst>
                            <p:childTnLst>
                              <p:par>
                                <p:cTn id="51" presetID="22" presetClass="entr" presetSubtype="4" fill="hold" nodeType="afterEffect">
                                  <p:stCondLst>
                                    <p:cond delay="0"/>
                                  </p:stCondLst>
                                  <p:childTnLst>
                                    <p:set>
                                      <p:cBhvr>
                                        <p:cTn id="52" dur="1" fill="hold">
                                          <p:stCondLst>
                                            <p:cond delay="0"/>
                                          </p:stCondLst>
                                        </p:cTn>
                                        <p:tgtEl>
                                          <p:spTgt spid="12319"/>
                                        </p:tgtEl>
                                        <p:attrNameLst>
                                          <p:attrName>style.visibility</p:attrName>
                                        </p:attrNameLst>
                                      </p:cBhvr>
                                      <p:to>
                                        <p:strVal val="visible"/>
                                      </p:to>
                                    </p:set>
                                    <p:animEffect transition="in" filter="wipe(down)">
                                      <p:cBhvr>
                                        <p:cTn id="53" dur="500"/>
                                        <p:tgtEl>
                                          <p:spTgt spid="12319"/>
                                        </p:tgtEl>
                                      </p:cBhvr>
                                    </p:animEffect>
                                  </p:childTnLst>
                                </p:cTn>
                              </p:par>
                            </p:childTnLst>
                          </p:cTn>
                        </p:par>
                        <p:par>
                          <p:cTn id="54" fill="hold" nodeType="afterGroup">
                            <p:stCondLst>
                              <p:cond delay="1000"/>
                            </p:stCondLst>
                            <p:childTnLst>
                              <p:par>
                                <p:cTn id="55" presetID="9" presetClass="entr" presetSubtype="0" fill="hold" nodeType="afterEffect">
                                  <p:stCondLst>
                                    <p:cond delay="0"/>
                                  </p:stCondLst>
                                  <p:childTnLst>
                                    <p:set>
                                      <p:cBhvr>
                                        <p:cTn id="56" dur="1" fill="hold">
                                          <p:stCondLst>
                                            <p:cond delay="0"/>
                                          </p:stCondLst>
                                        </p:cTn>
                                        <p:tgtEl>
                                          <p:spTgt spid="12334"/>
                                        </p:tgtEl>
                                        <p:attrNameLst>
                                          <p:attrName>style.visibility</p:attrName>
                                        </p:attrNameLst>
                                      </p:cBhvr>
                                      <p:to>
                                        <p:strVal val="visible"/>
                                      </p:to>
                                    </p:set>
                                    <p:animEffect transition="in" filter="dissolve">
                                      <p:cBhvr>
                                        <p:cTn id="57" dur="500"/>
                                        <p:tgtEl>
                                          <p:spTgt spid="12334"/>
                                        </p:tgtEl>
                                      </p:cBhvr>
                                    </p:animEffect>
                                  </p:childTnLst>
                                </p:cTn>
                              </p:par>
                            </p:childTnLst>
                          </p:cTn>
                        </p:par>
                        <p:par>
                          <p:cTn id="58" fill="hold" nodeType="afterGroup">
                            <p:stCondLst>
                              <p:cond delay="1500"/>
                            </p:stCondLst>
                            <p:childTnLst>
                              <p:par>
                                <p:cTn id="59" presetID="22" presetClass="entr" presetSubtype="4" fill="hold" nodeType="afterEffect">
                                  <p:stCondLst>
                                    <p:cond delay="0"/>
                                  </p:stCondLst>
                                  <p:childTnLst>
                                    <p:set>
                                      <p:cBhvr>
                                        <p:cTn id="60" dur="1" fill="hold">
                                          <p:stCondLst>
                                            <p:cond delay="0"/>
                                          </p:stCondLst>
                                        </p:cTn>
                                        <p:tgtEl>
                                          <p:spTgt spid="12322"/>
                                        </p:tgtEl>
                                        <p:attrNameLst>
                                          <p:attrName>style.visibility</p:attrName>
                                        </p:attrNameLst>
                                      </p:cBhvr>
                                      <p:to>
                                        <p:strVal val="visible"/>
                                      </p:to>
                                    </p:set>
                                    <p:animEffect transition="in" filter="wipe(down)">
                                      <p:cBhvr>
                                        <p:cTn id="61" dur="500"/>
                                        <p:tgtEl>
                                          <p:spTgt spid="12322"/>
                                        </p:tgtEl>
                                      </p:cBhvr>
                                    </p:animEffect>
                                  </p:childTnLst>
                                </p:cTn>
                              </p:par>
                            </p:childTnLst>
                          </p:cTn>
                        </p:par>
                        <p:par>
                          <p:cTn id="62" fill="hold" nodeType="afterGroup">
                            <p:stCondLst>
                              <p:cond delay="2000"/>
                            </p:stCondLst>
                            <p:childTnLst>
                              <p:par>
                                <p:cTn id="63" presetID="9" presetClass="entr" presetSubtype="0" fill="hold" nodeType="afterEffect">
                                  <p:stCondLst>
                                    <p:cond delay="0"/>
                                  </p:stCondLst>
                                  <p:childTnLst>
                                    <p:set>
                                      <p:cBhvr>
                                        <p:cTn id="64" dur="1" fill="hold">
                                          <p:stCondLst>
                                            <p:cond delay="0"/>
                                          </p:stCondLst>
                                        </p:cTn>
                                        <p:tgtEl>
                                          <p:spTgt spid="12337"/>
                                        </p:tgtEl>
                                        <p:attrNameLst>
                                          <p:attrName>style.visibility</p:attrName>
                                        </p:attrNameLst>
                                      </p:cBhvr>
                                      <p:to>
                                        <p:strVal val="visible"/>
                                      </p:to>
                                    </p:set>
                                    <p:animEffect transition="in" filter="dissolve">
                                      <p:cBhvr>
                                        <p:cTn id="65" dur="500"/>
                                        <p:tgtEl>
                                          <p:spTgt spid="12337"/>
                                        </p:tgtEl>
                                      </p:cBhvr>
                                    </p:animEffect>
                                  </p:childTnLst>
                                </p:cTn>
                              </p:par>
                            </p:childTnLst>
                          </p:cTn>
                        </p:par>
                        <p:par>
                          <p:cTn id="66" fill="hold" nodeType="afterGroup">
                            <p:stCondLst>
                              <p:cond delay="2500"/>
                            </p:stCondLst>
                            <p:childTnLst>
                              <p:par>
                                <p:cTn id="67" presetID="22" presetClass="entr" presetSubtype="4" fill="hold" nodeType="afterEffect">
                                  <p:stCondLst>
                                    <p:cond delay="0"/>
                                  </p:stCondLst>
                                  <p:childTnLst>
                                    <p:set>
                                      <p:cBhvr>
                                        <p:cTn id="68" dur="1" fill="hold">
                                          <p:stCondLst>
                                            <p:cond delay="0"/>
                                          </p:stCondLst>
                                        </p:cTn>
                                        <p:tgtEl>
                                          <p:spTgt spid="12325"/>
                                        </p:tgtEl>
                                        <p:attrNameLst>
                                          <p:attrName>style.visibility</p:attrName>
                                        </p:attrNameLst>
                                      </p:cBhvr>
                                      <p:to>
                                        <p:strVal val="visible"/>
                                      </p:to>
                                    </p:set>
                                    <p:animEffect transition="in" filter="wipe(down)">
                                      <p:cBhvr>
                                        <p:cTn id="69" dur="500"/>
                                        <p:tgtEl>
                                          <p:spTgt spid="12325"/>
                                        </p:tgtEl>
                                      </p:cBhvr>
                                    </p:animEffect>
                                  </p:childTnLst>
                                </p:cTn>
                              </p:par>
                            </p:childTnLst>
                          </p:cTn>
                        </p:par>
                        <p:par>
                          <p:cTn id="70" fill="hold" nodeType="afterGroup">
                            <p:stCondLst>
                              <p:cond delay="3000"/>
                            </p:stCondLst>
                            <p:childTnLst>
                              <p:par>
                                <p:cTn id="71" presetID="9" presetClass="entr" presetSubtype="0" fill="hold" nodeType="afterEffect">
                                  <p:stCondLst>
                                    <p:cond delay="0"/>
                                  </p:stCondLst>
                                  <p:childTnLst>
                                    <p:set>
                                      <p:cBhvr>
                                        <p:cTn id="72" dur="1" fill="hold">
                                          <p:stCondLst>
                                            <p:cond delay="0"/>
                                          </p:stCondLst>
                                        </p:cTn>
                                        <p:tgtEl>
                                          <p:spTgt spid="12340"/>
                                        </p:tgtEl>
                                        <p:attrNameLst>
                                          <p:attrName>style.visibility</p:attrName>
                                        </p:attrNameLst>
                                      </p:cBhvr>
                                      <p:to>
                                        <p:strVal val="visible"/>
                                      </p:to>
                                    </p:set>
                                    <p:animEffect transition="in" filter="dissolve">
                                      <p:cBhvr>
                                        <p:cTn id="73" dur="500"/>
                                        <p:tgtEl>
                                          <p:spTgt spid="12340"/>
                                        </p:tgtEl>
                                      </p:cBhvr>
                                    </p:animEffect>
                                  </p:childTnLst>
                                </p:cTn>
                              </p:par>
                            </p:childTnLst>
                          </p:cTn>
                        </p:par>
                        <p:par>
                          <p:cTn id="74" fill="hold" nodeType="afterGroup">
                            <p:stCondLst>
                              <p:cond delay="3500"/>
                            </p:stCondLst>
                            <p:childTnLst>
                              <p:par>
                                <p:cTn id="75" presetID="22" presetClass="entr" presetSubtype="4" fill="hold" nodeType="afterEffect">
                                  <p:stCondLst>
                                    <p:cond delay="0"/>
                                  </p:stCondLst>
                                  <p:childTnLst>
                                    <p:set>
                                      <p:cBhvr>
                                        <p:cTn id="76" dur="1" fill="hold">
                                          <p:stCondLst>
                                            <p:cond delay="0"/>
                                          </p:stCondLst>
                                        </p:cTn>
                                        <p:tgtEl>
                                          <p:spTgt spid="12328"/>
                                        </p:tgtEl>
                                        <p:attrNameLst>
                                          <p:attrName>style.visibility</p:attrName>
                                        </p:attrNameLst>
                                      </p:cBhvr>
                                      <p:to>
                                        <p:strVal val="visible"/>
                                      </p:to>
                                    </p:set>
                                    <p:animEffect transition="in" filter="wipe(down)">
                                      <p:cBhvr>
                                        <p:cTn id="77" dur="500"/>
                                        <p:tgtEl>
                                          <p:spTgt spid="123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bldLvl="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61">
            <a:extLst>
              <a:ext uri="{FF2B5EF4-FFF2-40B4-BE49-F238E27FC236}">
                <a16:creationId xmlns:a16="http://schemas.microsoft.com/office/drawing/2014/main" id="{CBCA4F5F-44BC-45B0-A5A9-F0CA91BE3396}"/>
              </a:ext>
            </a:extLst>
          </p:cNvPr>
          <p:cNvSpPr>
            <a:spLocks noChangeArrowheads="1"/>
          </p:cNvSpPr>
          <p:nvPr/>
        </p:nvSpPr>
        <p:spPr bwMode="auto">
          <a:xfrm>
            <a:off x="73025" y="60325"/>
            <a:ext cx="68040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spcBef>
                <a:spcPct val="0"/>
              </a:spcBef>
              <a:buClrTx/>
              <a:buSzTx/>
              <a:buFontTx/>
              <a:buNone/>
            </a:pPr>
            <a:r>
              <a:rPr lang="zh-CN" altLang="en-US" sz="2800" b="1">
                <a:latin typeface="微软雅黑" panose="020B0503020204020204" pitchFamily="34" charset="-122"/>
                <a:ea typeface="微软雅黑" panose="020B0503020204020204" pitchFamily="34" charset="-122"/>
                <a:sym typeface="微软雅黑" panose="020B0503020204020204" pitchFamily="34" charset="-122"/>
              </a:rPr>
              <a:t>非税收入收缴模式（资金缴款-柜台缴款）</a:t>
            </a:r>
            <a:endParaRPr lang="zh-CN" altLang="en-US" sz="2800">
              <a:latin typeface="Arial" panose="020B0604020202020204" pitchFamily="34" charset="0"/>
              <a:ea typeface="宋体" panose="02010600030101010101" pitchFamily="2" charset="-122"/>
            </a:endParaRPr>
          </a:p>
        </p:txBody>
      </p:sp>
      <p:grpSp>
        <p:nvGrpSpPr>
          <p:cNvPr id="22531" name="组合 13316">
            <a:extLst>
              <a:ext uri="{FF2B5EF4-FFF2-40B4-BE49-F238E27FC236}">
                <a16:creationId xmlns:a16="http://schemas.microsoft.com/office/drawing/2014/main" id="{20EFFF0E-FA7A-4ACE-B131-9D30200F7E1C}"/>
              </a:ext>
            </a:extLst>
          </p:cNvPr>
          <p:cNvGrpSpPr>
            <a:grpSpLocks/>
          </p:cNvGrpSpPr>
          <p:nvPr/>
        </p:nvGrpSpPr>
        <p:grpSpPr bwMode="auto">
          <a:xfrm>
            <a:off x="3097213" y="4419600"/>
            <a:ext cx="1347787" cy="841375"/>
            <a:chOff x="0" y="0"/>
            <a:chExt cx="2122" cy="1327"/>
          </a:xfrm>
        </p:grpSpPr>
        <p:sp>
          <p:nvSpPr>
            <p:cNvPr id="22606" name="Freeform 165">
              <a:extLst>
                <a:ext uri="{FF2B5EF4-FFF2-40B4-BE49-F238E27FC236}">
                  <a16:creationId xmlns:a16="http://schemas.microsoft.com/office/drawing/2014/main" id="{AE8D19B0-FF0C-4808-B889-CC311DBFEEDA}"/>
                </a:ext>
              </a:extLst>
            </p:cNvPr>
            <p:cNvSpPr>
              <a:spLocks noEditPoints="1" noChangeArrowheads="1"/>
            </p:cNvSpPr>
            <p:nvPr/>
          </p:nvSpPr>
          <p:spPr bwMode="auto">
            <a:xfrm>
              <a:off x="0" y="0"/>
              <a:ext cx="2123" cy="1327"/>
            </a:xfrm>
            <a:custGeom>
              <a:avLst/>
              <a:gdLst>
                <a:gd name="T0" fmla="*/ 15396 w 278"/>
                <a:gd name="T1" fmla="*/ 5899 h 258"/>
                <a:gd name="T2" fmla="*/ 14464 w 278"/>
                <a:gd name="T3" fmla="*/ 5899 h 258"/>
                <a:gd name="T4" fmla="*/ 14464 w 278"/>
                <a:gd name="T5" fmla="*/ 3518 h 258"/>
                <a:gd name="T6" fmla="*/ 15396 w 278"/>
                <a:gd name="T7" fmla="*/ 3518 h 258"/>
                <a:gd name="T8" fmla="*/ 15396 w 278"/>
                <a:gd name="T9" fmla="*/ 3040 h 258"/>
                <a:gd name="T10" fmla="*/ 756 w 278"/>
                <a:gd name="T11" fmla="*/ 3040 h 258"/>
                <a:gd name="T12" fmla="*/ 756 w 278"/>
                <a:gd name="T13" fmla="*/ 3518 h 258"/>
                <a:gd name="T14" fmla="*/ 1688 w 278"/>
                <a:gd name="T15" fmla="*/ 3518 h 258"/>
                <a:gd name="T16" fmla="*/ 1688 w 278"/>
                <a:gd name="T17" fmla="*/ 5899 h 258"/>
                <a:gd name="T18" fmla="*/ 756 w 278"/>
                <a:gd name="T19" fmla="*/ 5899 h 258"/>
                <a:gd name="T20" fmla="*/ 756 w 278"/>
                <a:gd name="T21" fmla="*/ 6321 h 258"/>
                <a:gd name="T22" fmla="*/ 0 w 278"/>
                <a:gd name="T23" fmla="*/ 6321 h 258"/>
                <a:gd name="T24" fmla="*/ 0 w 278"/>
                <a:gd name="T25" fmla="*/ 6825 h 258"/>
                <a:gd name="T26" fmla="*/ 16213 w 278"/>
                <a:gd name="T27" fmla="*/ 6825 h 258"/>
                <a:gd name="T28" fmla="*/ 16213 w 278"/>
                <a:gd name="T29" fmla="*/ 6321 h 258"/>
                <a:gd name="T30" fmla="*/ 15396 w 278"/>
                <a:gd name="T31" fmla="*/ 6321 h 258"/>
                <a:gd name="T32" fmla="*/ 15396 w 278"/>
                <a:gd name="T33" fmla="*/ 5899 h 258"/>
                <a:gd name="T34" fmla="*/ 5308 w 278"/>
                <a:gd name="T35" fmla="*/ 5899 h 258"/>
                <a:gd name="T36" fmla="*/ 3559 w 278"/>
                <a:gd name="T37" fmla="*/ 5899 h 258"/>
                <a:gd name="T38" fmla="*/ 3559 w 278"/>
                <a:gd name="T39" fmla="*/ 3518 h 258"/>
                <a:gd name="T40" fmla="*/ 5308 w 278"/>
                <a:gd name="T41" fmla="*/ 3518 h 258"/>
                <a:gd name="T42" fmla="*/ 5308 w 278"/>
                <a:gd name="T43" fmla="*/ 5899 h 258"/>
                <a:gd name="T44" fmla="*/ 9042 w 278"/>
                <a:gd name="T45" fmla="*/ 5899 h 258"/>
                <a:gd name="T46" fmla="*/ 7171 w 278"/>
                <a:gd name="T47" fmla="*/ 5899 h 258"/>
                <a:gd name="T48" fmla="*/ 7171 w 278"/>
                <a:gd name="T49" fmla="*/ 3518 h 258"/>
                <a:gd name="T50" fmla="*/ 9042 w 278"/>
                <a:gd name="T51" fmla="*/ 3518 h 258"/>
                <a:gd name="T52" fmla="*/ 9042 w 278"/>
                <a:gd name="T53" fmla="*/ 5899 h 258"/>
                <a:gd name="T54" fmla="*/ 12654 w 278"/>
                <a:gd name="T55" fmla="*/ 5899 h 258"/>
                <a:gd name="T56" fmla="*/ 10905 w 278"/>
                <a:gd name="T57" fmla="*/ 5899 h 258"/>
                <a:gd name="T58" fmla="*/ 10905 w 278"/>
                <a:gd name="T59" fmla="*/ 3518 h 258"/>
                <a:gd name="T60" fmla="*/ 12654 w 278"/>
                <a:gd name="T61" fmla="*/ 3518 h 258"/>
                <a:gd name="T62" fmla="*/ 12654 w 278"/>
                <a:gd name="T63" fmla="*/ 5899 h 258"/>
                <a:gd name="T64" fmla="*/ 8110 w 278"/>
                <a:gd name="T65" fmla="*/ 0 h 258"/>
                <a:gd name="T66" fmla="*/ 0 w 278"/>
                <a:gd name="T67" fmla="*/ 2459 h 258"/>
                <a:gd name="T68" fmla="*/ 0 w 278"/>
                <a:gd name="T69" fmla="*/ 2669 h 258"/>
                <a:gd name="T70" fmla="*/ 16213 w 278"/>
                <a:gd name="T71" fmla="*/ 2669 h 258"/>
                <a:gd name="T72" fmla="*/ 16213 w 278"/>
                <a:gd name="T73" fmla="*/ 2459 h 258"/>
                <a:gd name="T74" fmla="*/ 8110 w 278"/>
                <a:gd name="T75" fmla="*/ 0 h 258"/>
                <a:gd name="T76" fmla="*/ 10905 w 278"/>
                <a:gd name="T77" fmla="*/ 1877 h 258"/>
                <a:gd name="T78" fmla="*/ 5193 w 278"/>
                <a:gd name="T79" fmla="*/ 1877 h 258"/>
                <a:gd name="T80" fmla="*/ 5193 w 278"/>
                <a:gd name="T81" fmla="*/ 1826 h 258"/>
                <a:gd name="T82" fmla="*/ 8110 w 278"/>
                <a:gd name="T83" fmla="*/ 926 h 258"/>
                <a:gd name="T84" fmla="*/ 10905 w 278"/>
                <a:gd name="T85" fmla="*/ 1826 h 258"/>
                <a:gd name="T86" fmla="*/ 10905 w 278"/>
                <a:gd name="T87" fmla="*/ 1877 h 25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78" h="258">
                  <a:moveTo>
                    <a:pt x="264" y="223"/>
                  </a:moveTo>
                  <a:lnTo>
                    <a:pt x="248" y="223"/>
                  </a:lnTo>
                  <a:lnTo>
                    <a:pt x="248" y="133"/>
                  </a:lnTo>
                  <a:lnTo>
                    <a:pt x="264" y="133"/>
                  </a:lnTo>
                  <a:lnTo>
                    <a:pt x="264" y="115"/>
                  </a:lnTo>
                  <a:lnTo>
                    <a:pt x="13" y="115"/>
                  </a:lnTo>
                  <a:lnTo>
                    <a:pt x="13" y="133"/>
                  </a:lnTo>
                  <a:lnTo>
                    <a:pt x="29" y="133"/>
                  </a:lnTo>
                  <a:lnTo>
                    <a:pt x="29" y="223"/>
                  </a:lnTo>
                  <a:lnTo>
                    <a:pt x="13" y="223"/>
                  </a:lnTo>
                  <a:lnTo>
                    <a:pt x="13" y="239"/>
                  </a:lnTo>
                  <a:lnTo>
                    <a:pt x="0" y="239"/>
                  </a:lnTo>
                  <a:lnTo>
                    <a:pt x="0" y="258"/>
                  </a:lnTo>
                  <a:lnTo>
                    <a:pt x="278" y="258"/>
                  </a:lnTo>
                  <a:lnTo>
                    <a:pt x="278" y="239"/>
                  </a:lnTo>
                  <a:lnTo>
                    <a:pt x="264" y="239"/>
                  </a:lnTo>
                  <a:lnTo>
                    <a:pt x="264" y="223"/>
                  </a:lnTo>
                  <a:close/>
                  <a:moveTo>
                    <a:pt x="91" y="223"/>
                  </a:moveTo>
                  <a:lnTo>
                    <a:pt x="61" y="223"/>
                  </a:lnTo>
                  <a:lnTo>
                    <a:pt x="61" y="133"/>
                  </a:lnTo>
                  <a:lnTo>
                    <a:pt x="91" y="133"/>
                  </a:lnTo>
                  <a:lnTo>
                    <a:pt x="91" y="223"/>
                  </a:lnTo>
                  <a:close/>
                  <a:moveTo>
                    <a:pt x="155" y="223"/>
                  </a:moveTo>
                  <a:lnTo>
                    <a:pt x="123" y="223"/>
                  </a:lnTo>
                  <a:lnTo>
                    <a:pt x="123" y="133"/>
                  </a:lnTo>
                  <a:lnTo>
                    <a:pt x="155" y="133"/>
                  </a:lnTo>
                  <a:lnTo>
                    <a:pt x="155" y="223"/>
                  </a:lnTo>
                  <a:close/>
                  <a:moveTo>
                    <a:pt x="217" y="223"/>
                  </a:moveTo>
                  <a:lnTo>
                    <a:pt x="187" y="223"/>
                  </a:lnTo>
                  <a:lnTo>
                    <a:pt x="187" y="133"/>
                  </a:lnTo>
                  <a:lnTo>
                    <a:pt x="217" y="133"/>
                  </a:lnTo>
                  <a:lnTo>
                    <a:pt x="217" y="223"/>
                  </a:lnTo>
                  <a:close/>
                  <a:moveTo>
                    <a:pt x="139" y="0"/>
                  </a:moveTo>
                  <a:lnTo>
                    <a:pt x="0" y="93"/>
                  </a:lnTo>
                  <a:lnTo>
                    <a:pt x="0" y="101"/>
                  </a:lnTo>
                  <a:lnTo>
                    <a:pt x="278" y="101"/>
                  </a:lnTo>
                  <a:lnTo>
                    <a:pt x="278" y="93"/>
                  </a:lnTo>
                  <a:lnTo>
                    <a:pt x="139" y="0"/>
                  </a:lnTo>
                  <a:close/>
                  <a:moveTo>
                    <a:pt x="187" y="71"/>
                  </a:moveTo>
                  <a:lnTo>
                    <a:pt x="89" y="71"/>
                  </a:lnTo>
                  <a:lnTo>
                    <a:pt x="89" y="69"/>
                  </a:lnTo>
                  <a:lnTo>
                    <a:pt x="139" y="35"/>
                  </a:lnTo>
                  <a:lnTo>
                    <a:pt x="187" y="69"/>
                  </a:lnTo>
                  <a:lnTo>
                    <a:pt x="187" y="71"/>
                  </a:lnTo>
                  <a:close/>
                </a:path>
              </a:pathLst>
            </a:custGeom>
            <a:solidFill>
              <a:srgbClr val="CC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2607" name="文本框 13318">
              <a:extLst>
                <a:ext uri="{FF2B5EF4-FFF2-40B4-BE49-F238E27FC236}">
                  <a16:creationId xmlns:a16="http://schemas.microsoft.com/office/drawing/2014/main" id="{C07921D0-EBD9-4BAE-9D22-B6FE2A7C40A3}"/>
                </a:ext>
              </a:extLst>
            </p:cNvPr>
            <p:cNvSpPr txBox="1">
              <a:spLocks noChangeArrowheads="1"/>
            </p:cNvSpPr>
            <p:nvPr/>
          </p:nvSpPr>
          <p:spPr bwMode="auto">
            <a:xfrm>
              <a:off x="52" y="751"/>
              <a:ext cx="2071"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spcBef>
                  <a:spcPct val="0"/>
                </a:spcBef>
                <a:buClrTx/>
                <a:buSzTx/>
                <a:buFontTx/>
                <a:buNone/>
              </a:pPr>
              <a:r>
                <a:rPr lang="zh-CN" altLang="en-US" sz="1800" b="1">
                  <a:latin typeface="Arial" panose="020B0604020202020204" pitchFamily="34" charset="0"/>
                  <a:ea typeface="微软雅黑" panose="020B0503020204020204" pitchFamily="34" charset="-122"/>
                </a:rPr>
                <a:t> 代收银行</a:t>
              </a:r>
              <a:endParaRPr lang="zh-CN" altLang="en-US" sz="1800">
                <a:latin typeface="Arial" panose="020B0604020202020204" pitchFamily="34" charset="0"/>
                <a:ea typeface="宋体" panose="02010600030101010101" pitchFamily="2" charset="-122"/>
              </a:endParaRPr>
            </a:p>
          </p:txBody>
        </p:sp>
      </p:grpSp>
      <p:grpSp>
        <p:nvGrpSpPr>
          <p:cNvPr id="22532" name="组合 13319">
            <a:extLst>
              <a:ext uri="{FF2B5EF4-FFF2-40B4-BE49-F238E27FC236}">
                <a16:creationId xmlns:a16="http://schemas.microsoft.com/office/drawing/2014/main" id="{64042BE3-CB25-4687-A364-45CDFE9E04C8}"/>
              </a:ext>
            </a:extLst>
          </p:cNvPr>
          <p:cNvGrpSpPr>
            <a:grpSpLocks/>
          </p:cNvGrpSpPr>
          <p:nvPr/>
        </p:nvGrpSpPr>
        <p:grpSpPr bwMode="auto">
          <a:xfrm>
            <a:off x="3197225" y="2254250"/>
            <a:ext cx="1301750" cy="1108075"/>
            <a:chOff x="0" y="0"/>
            <a:chExt cx="2050" cy="1374"/>
          </a:xfrm>
        </p:grpSpPr>
        <p:sp>
          <p:nvSpPr>
            <p:cNvPr id="22604" name="Freeform 165">
              <a:extLst>
                <a:ext uri="{FF2B5EF4-FFF2-40B4-BE49-F238E27FC236}">
                  <a16:creationId xmlns:a16="http://schemas.microsoft.com/office/drawing/2014/main" id="{D8FF5751-3EF4-4BC0-B5FD-E9C74C8EF93B}"/>
                </a:ext>
              </a:extLst>
            </p:cNvPr>
            <p:cNvSpPr>
              <a:spLocks noEditPoints="1" noChangeArrowheads="1"/>
            </p:cNvSpPr>
            <p:nvPr/>
          </p:nvSpPr>
          <p:spPr bwMode="auto">
            <a:xfrm>
              <a:off x="0" y="0"/>
              <a:ext cx="2050" cy="1374"/>
            </a:xfrm>
            <a:custGeom>
              <a:avLst/>
              <a:gdLst>
                <a:gd name="T0" fmla="*/ 14357 w 278"/>
                <a:gd name="T1" fmla="*/ 6327 h 258"/>
                <a:gd name="T2" fmla="*/ 13487 w 278"/>
                <a:gd name="T3" fmla="*/ 6327 h 258"/>
                <a:gd name="T4" fmla="*/ 13487 w 278"/>
                <a:gd name="T5" fmla="*/ 3771 h 258"/>
                <a:gd name="T6" fmla="*/ 14357 w 278"/>
                <a:gd name="T7" fmla="*/ 3771 h 258"/>
                <a:gd name="T8" fmla="*/ 14357 w 278"/>
                <a:gd name="T9" fmla="*/ 3259 h 258"/>
                <a:gd name="T10" fmla="*/ 708 w 278"/>
                <a:gd name="T11" fmla="*/ 3259 h 258"/>
                <a:gd name="T12" fmla="*/ 708 w 278"/>
                <a:gd name="T13" fmla="*/ 3771 h 258"/>
                <a:gd name="T14" fmla="*/ 1578 w 278"/>
                <a:gd name="T15" fmla="*/ 3771 h 258"/>
                <a:gd name="T16" fmla="*/ 1578 w 278"/>
                <a:gd name="T17" fmla="*/ 6327 h 258"/>
                <a:gd name="T18" fmla="*/ 708 w 278"/>
                <a:gd name="T19" fmla="*/ 6327 h 258"/>
                <a:gd name="T20" fmla="*/ 708 w 278"/>
                <a:gd name="T21" fmla="*/ 6779 h 258"/>
                <a:gd name="T22" fmla="*/ 0 w 278"/>
                <a:gd name="T23" fmla="*/ 6779 h 258"/>
                <a:gd name="T24" fmla="*/ 0 w 278"/>
                <a:gd name="T25" fmla="*/ 7317 h 258"/>
                <a:gd name="T26" fmla="*/ 15117 w 278"/>
                <a:gd name="T27" fmla="*/ 7317 h 258"/>
                <a:gd name="T28" fmla="*/ 15117 w 278"/>
                <a:gd name="T29" fmla="*/ 6779 h 258"/>
                <a:gd name="T30" fmla="*/ 14357 w 278"/>
                <a:gd name="T31" fmla="*/ 6779 h 258"/>
                <a:gd name="T32" fmla="*/ 14357 w 278"/>
                <a:gd name="T33" fmla="*/ 6327 h 258"/>
                <a:gd name="T34" fmla="*/ 4948 w 278"/>
                <a:gd name="T35" fmla="*/ 6327 h 258"/>
                <a:gd name="T36" fmla="*/ 3318 w 278"/>
                <a:gd name="T37" fmla="*/ 6327 h 258"/>
                <a:gd name="T38" fmla="*/ 3318 w 278"/>
                <a:gd name="T39" fmla="*/ 3771 h 258"/>
                <a:gd name="T40" fmla="*/ 4948 w 278"/>
                <a:gd name="T41" fmla="*/ 3771 h 258"/>
                <a:gd name="T42" fmla="*/ 4948 w 278"/>
                <a:gd name="T43" fmla="*/ 6327 h 258"/>
                <a:gd name="T44" fmla="*/ 8429 w 278"/>
                <a:gd name="T45" fmla="*/ 6327 h 258"/>
                <a:gd name="T46" fmla="*/ 6688 w 278"/>
                <a:gd name="T47" fmla="*/ 6327 h 258"/>
                <a:gd name="T48" fmla="*/ 6688 w 278"/>
                <a:gd name="T49" fmla="*/ 3771 h 258"/>
                <a:gd name="T50" fmla="*/ 8429 w 278"/>
                <a:gd name="T51" fmla="*/ 3771 h 258"/>
                <a:gd name="T52" fmla="*/ 8429 w 278"/>
                <a:gd name="T53" fmla="*/ 6327 h 258"/>
                <a:gd name="T54" fmla="*/ 11799 w 278"/>
                <a:gd name="T55" fmla="*/ 6327 h 258"/>
                <a:gd name="T56" fmla="*/ 10169 w 278"/>
                <a:gd name="T57" fmla="*/ 6327 h 258"/>
                <a:gd name="T58" fmla="*/ 10169 w 278"/>
                <a:gd name="T59" fmla="*/ 3771 h 258"/>
                <a:gd name="T60" fmla="*/ 11799 w 278"/>
                <a:gd name="T61" fmla="*/ 3771 h 258"/>
                <a:gd name="T62" fmla="*/ 11799 w 278"/>
                <a:gd name="T63" fmla="*/ 6327 h 258"/>
                <a:gd name="T64" fmla="*/ 7558 w 278"/>
                <a:gd name="T65" fmla="*/ 0 h 258"/>
                <a:gd name="T66" fmla="*/ 0 w 278"/>
                <a:gd name="T67" fmla="*/ 2636 h 258"/>
                <a:gd name="T68" fmla="*/ 0 w 278"/>
                <a:gd name="T69" fmla="*/ 2865 h 258"/>
                <a:gd name="T70" fmla="*/ 15117 w 278"/>
                <a:gd name="T71" fmla="*/ 2865 h 258"/>
                <a:gd name="T72" fmla="*/ 15117 w 278"/>
                <a:gd name="T73" fmla="*/ 2636 h 258"/>
                <a:gd name="T74" fmla="*/ 7558 w 278"/>
                <a:gd name="T75" fmla="*/ 0 h 258"/>
                <a:gd name="T76" fmla="*/ 10169 w 278"/>
                <a:gd name="T77" fmla="*/ 2013 h 258"/>
                <a:gd name="T78" fmla="*/ 4837 w 278"/>
                <a:gd name="T79" fmla="*/ 2013 h 258"/>
                <a:gd name="T80" fmla="*/ 4837 w 278"/>
                <a:gd name="T81" fmla="*/ 1954 h 258"/>
                <a:gd name="T82" fmla="*/ 7558 w 278"/>
                <a:gd name="T83" fmla="*/ 991 h 258"/>
                <a:gd name="T84" fmla="*/ 10169 w 278"/>
                <a:gd name="T85" fmla="*/ 1954 h 258"/>
                <a:gd name="T86" fmla="*/ 10169 w 278"/>
                <a:gd name="T87" fmla="*/ 2013 h 25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78" h="258">
                  <a:moveTo>
                    <a:pt x="264" y="223"/>
                  </a:moveTo>
                  <a:lnTo>
                    <a:pt x="248" y="223"/>
                  </a:lnTo>
                  <a:lnTo>
                    <a:pt x="248" y="133"/>
                  </a:lnTo>
                  <a:lnTo>
                    <a:pt x="264" y="133"/>
                  </a:lnTo>
                  <a:lnTo>
                    <a:pt x="264" y="115"/>
                  </a:lnTo>
                  <a:lnTo>
                    <a:pt x="13" y="115"/>
                  </a:lnTo>
                  <a:lnTo>
                    <a:pt x="13" y="133"/>
                  </a:lnTo>
                  <a:lnTo>
                    <a:pt x="29" y="133"/>
                  </a:lnTo>
                  <a:lnTo>
                    <a:pt x="29" y="223"/>
                  </a:lnTo>
                  <a:lnTo>
                    <a:pt x="13" y="223"/>
                  </a:lnTo>
                  <a:lnTo>
                    <a:pt x="13" y="239"/>
                  </a:lnTo>
                  <a:lnTo>
                    <a:pt x="0" y="239"/>
                  </a:lnTo>
                  <a:lnTo>
                    <a:pt x="0" y="258"/>
                  </a:lnTo>
                  <a:lnTo>
                    <a:pt x="278" y="258"/>
                  </a:lnTo>
                  <a:lnTo>
                    <a:pt x="278" y="239"/>
                  </a:lnTo>
                  <a:lnTo>
                    <a:pt x="264" y="239"/>
                  </a:lnTo>
                  <a:lnTo>
                    <a:pt x="264" y="223"/>
                  </a:lnTo>
                  <a:close/>
                  <a:moveTo>
                    <a:pt x="91" y="223"/>
                  </a:moveTo>
                  <a:lnTo>
                    <a:pt x="61" y="223"/>
                  </a:lnTo>
                  <a:lnTo>
                    <a:pt x="61" y="133"/>
                  </a:lnTo>
                  <a:lnTo>
                    <a:pt x="91" y="133"/>
                  </a:lnTo>
                  <a:lnTo>
                    <a:pt x="91" y="223"/>
                  </a:lnTo>
                  <a:close/>
                  <a:moveTo>
                    <a:pt x="155" y="223"/>
                  </a:moveTo>
                  <a:lnTo>
                    <a:pt x="123" y="223"/>
                  </a:lnTo>
                  <a:lnTo>
                    <a:pt x="123" y="133"/>
                  </a:lnTo>
                  <a:lnTo>
                    <a:pt x="155" y="133"/>
                  </a:lnTo>
                  <a:lnTo>
                    <a:pt x="155" y="223"/>
                  </a:lnTo>
                  <a:close/>
                  <a:moveTo>
                    <a:pt x="217" y="223"/>
                  </a:moveTo>
                  <a:lnTo>
                    <a:pt x="187" y="223"/>
                  </a:lnTo>
                  <a:lnTo>
                    <a:pt x="187" y="133"/>
                  </a:lnTo>
                  <a:lnTo>
                    <a:pt x="217" y="133"/>
                  </a:lnTo>
                  <a:lnTo>
                    <a:pt x="217" y="223"/>
                  </a:lnTo>
                  <a:close/>
                  <a:moveTo>
                    <a:pt x="139" y="0"/>
                  </a:moveTo>
                  <a:lnTo>
                    <a:pt x="0" y="93"/>
                  </a:lnTo>
                  <a:lnTo>
                    <a:pt x="0" y="101"/>
                  </a:lnTo>
                  <a:lnTo>
                    <a:pt x="278" y="101"/>
                  </a:lnTo>
                  <a:lnTo>
                    <a:pt x="278" y="93"/>
                  </a:lnTo>
                  <a:lnTo>
                    <a:pt x="139" y="0"/>
                  </a:lnTo>
                  <a:close/>
                  <a:moveTo>
                    <a:pt x="187" y="71"/>
                  </a:moveTo>
                  <a:lnTo>
                    <a:pt x="89" y="71"/>
                  </a:lnTo>
                  <a:lnTo>
                    <a:pt x="89" y="69"/>
                  </a:lnTo>
                  <a:lnTo>
                    <a:pt x="139" y="35"/>
                  </a:lnTo>
                  <a:lnTo>
                    <a:pt x="187" y="69"/>
                  </a:lnTo>
                  <a:lnTo>
                    <a:pt x="187" y="71"/>
                  </a:lnTo>
                  <a:close/>
                </a:path>
              </a:pathLst>
            </a:custGeom>
            <a:solidFill>
              <a:srgbClr val="99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2605" name="文本框 13321">
              <a:extLst>
                <a:ext uri="{FF2B5EF4-FFF2-40B4-BE49-F238E27FC236}">
                  <a16:creationId xmlns:a16="http://schemas.microsoft.com/office/drawing/2014/main" id="{B7E4CC7B-1049-44E1-A82B-8779051E00F0}"/>
                </a:ext>
              </a:extLst>
            </p:cNvPr>
            <p:cNvSpPr txBox="1">
              <a:spLocks noChangeArrowheads="1"/>
            </p:cNvSpPr>
            <p:nvPr/>
          </p:nvSpPr>
          <p:spPr bwMode="auto">
            <a:xfrm>
              <a:off x="577" y="698"/>
              <a:ext cx="1337"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spcBef>
                  <a:spcPct val="0"/>
                </a:spcBef>
                <a:buClrTx/>
                <a:buSzTx/>
                <a:buFontTx/>
                <a:buNone/>
              </a:pPr>
              <a:r>
                <a:rPr lang="zh-CN" altLang="en-US" sz="1800" b="1">
                  <a:latin typeface="Arial" panose="020B0604020202020204" pitchFamily="34" charset="0"/>
                  <a:ea typeface="微软雅黑" panose="020B0503020204020204" pitchFamily="34" charset="-122"/>
                </a:rPr>
                <a:t>财政</a:t>
              </a:r>
            </a:p>
          </p:txBody>
        </p:sp>
      </p:grpSp>
      <p:grpSp>
        <p:nvGrpSpPr>
          <p:cNvPr id="22533" name="组合 13322">
            <a:extLst>
              <a:ext uri="{FF2B5EF4-FFF2-40B4-BE49-F238E27FC236}">
                <a16:creationId xmlns:a16="http://schemas.microsoft.com/office/drawing/2014/main" id="{83B6D742-4CE6-480C-9BDC-030F83B2B3C2}"/>
              </a:ext>
            </a:extLst>
          </p:cNvPr>
          <p:cNvGrpSpPr>
            <a:grpSpLocks/>
          </p:cNvGrpSpPr>
          <p:nvPr/>
        </p:nvGrpSpPr>
        <p:grpSpPr bwMode="auto">
          <a:xfrm>
            <a:off x="7593013" y="4419600"/>
            <a:ext cx="1214437" cy="865188"/>
            <a:chOff x="0" y="0"/>
            <a:chExt cx="1912" cy="1364"/>
          </a:xfrm>
        </p:grpSpPr>
        <p:sp>
          <p:nvSpPr>
            <p:cNvPr id="22602" name="Freeform 165">
              <a:extLst>
                <a:ext uri="{FF2B5EF4-FFF2-40B4-BE49-F238E27FC236}">
                  <a16:creationId xmlns:a16="http://schemas.microsoft.com/office/drawing/2014/main" id="{CC08382B-F34E-4F77-AC8D-5B1E38FB4F8A}"/>
                </a:ext>
              </a:extLst>
            </p:cNvPr>
            <p:cNvSpPr>
              <a:spLocks noEditPoints="1" noChangeArrowheads="1"/>
            </p:cNvSpPr>
            <p:nvPr/>
          </p:nvSpPr>
          <p:spPr bwMode="auto">
            <a:xfrm>
              <a:off x="0" y="0"/>
              <a:ext cx="1814" cy="1365"/>
            </a:xfrm>
            <a:custGeom>
              <a:avLst/>
              <a:gdLst>
                <a:gd name="T0" fmla="*/ 11243 w 278"/>
                <a:gd name="T1" fmla="*/ 6243 h 258"/>
                <a:gd name="T2" fmla="*/ 10558 w 278"/>
                <a:gd name="T3" fmla="*/ 6243 h 258"/>
                <a:gd name="T4" fmla="*/ 10558 w 278"/>
                <a:gd name="T5" fmla="*/ 3725 h 258"/>
                <a:gd name="T6" fmla="*/ 11243 w 278"/>
                <a:gd name="T7" fmla="*/ 3725 h 258"/>
                <a:gd name="T8" fmla="*/ 11243 w 278"/>
                <a:gd name="T9" fmla="*/ 3217 h 258"/>
                <a:gd name="T10" fmla="*/ 555 w 278"/>
                <a:gd name="T11" fmla="*/ 3217 h 258"/>
                <a:gd name="T12" fmla="*/ 555 w 278"/>
                <a:gd name="T13" fmla="*/ 3725 h 258"/>
                <a:gd name="T14" fmla="*/ 1233 w 278"/>
                <a:gd name="T15" fmla="*/ 3725 h 258"/>
                <a:gd name="T16" fmla="*/ 1233 w 278"/>
                <a:gd name="T17" fmla="*/ 6243 h 258"/>
                <a:gd name="T18" fmla="*/ 555 w 278"/>
                <a:gd name="T19" fmla="*/ 6243 h 258"/>
                <a:gd name="T20" fmla="*/ 555 w 278"/>
                <a:gd name="T21" fmla="*/ 6687 h 258"/>
                <a:gd name="T22" fmla="*/ 0 w 278"/>
                <a:gd name="T23" fmla="*/ 6687 h 258"/>
                <a:gd name="T24" fmla="*/ 0 w 278"/>
                <a:gd name="T25" fmla="*/ 7222 h 258"/>
                <a:gd name="T26" fmla="*/ 11837 w 278"/>
                <a:gd name="T27" fmla="*/ 7222 h 258"/>
                <a:gd name="T28" fmla="*/ 11837 w 278"/>
                <a:gd name="T29" fmla="*/ 6687 h 258"/>
                <a:gd name="T30" fmla="*/ 11243 w 278"/>
                <a:gd name="T31" fmla="*/ 6687 h 258"/>
                <a:gd name="T32" fmla="*/ 11243 w 278"/>
                <a:gd name="T33" fmla="*/ 6243 h 258"/>
                <a:gd name="T34" fmla="*/ 3876 w 278"/>
                <a:gd name="T35" fmla="*/ 6243 h 258"/>
                <a:gd name="T36" fmla="*/ 2597 w 278"/>
                <a:gd name="T37" fmla="*/ 6243 h 258"/>
                <a:gd name="T38" fmla="*/ 2597 w 278"/>
                <a:gd name="T39" fmla="*/ 3725 h 258"/>
                <a:gd name="T40" fmla="*/ 3876 w 278"/>
                <a:gd name="T41" fmla="*/ 3725 h 258"/>
                <a:gd name="T42" fmla="*/ 3876 w 278"/>
                <a:gd name="T43" fmla="*/ 6243 h 258"/>
                <a:gd name="T44" fmla="*/ 6597 w 278"/>
                <a:gd name="T45" fmla="*/ 6243 h 258"/>
                <a:gd name="T46" fmla="*/ 5240 w 278"/>
                <a:gd name="T47" fmla="*/ 6243 h 258"/>
                <a:gd name="T48" fmla="*/ 5240 w 278"/>
                <a:gd name="T49" fmla="*/ 3725 h 258"/>
                <a:gd name="T50" fmla="*/ 6597 w 278"/>
                <a:gd name="T51" fmla="*/ 3725 h 258"/>
                <a:gd name="T52" fmla="*/ 6597 w 278"/>
                <a:gd name="T53" fmla="*/ 6243 h 258"/>
                <a:gd name="T54" fmla="*/ 9240 w 278"/>
                <a:gd name="T55" fmla="*/ 6243 h 258"/>
                <a:gd name="T56" fmla="*/ 7961 w 278"/>
                <a:gd name="T57" fmla="*/ 6243 h 258"/>
                <a:gd name="T58" fmla="*/ 7961 w 278"/>
                <a:gd name="T59" fmla="*/ 3725 h 258"/>
                <a:gd name="T60" fmla="*/ 9240 w 278"/>
                <a:gd name="T61" fmla="*/ 3725 h 258"/>
                <a:gd name="T62" fmla="*/ 9240 w 278"/>
                <a:gd name="T63" fmla="*/ 6243 h 258"/>
                <a:gd name="T64" fmla="*/ 5918 w 278"/>
                <a:gd name="T65" fmla="*/ 0 h 258"/>
                <a:gd name="T66" fmla="*/ 0 w 278"/>
                <a:gd name="T67" fmla="*/ 2603 h 258"/>
                <a:gd name="T68" fmla="*/ 0 w 278"/>
                <a:gd name="T69" fmla="*/ 2825 h 258"/>
                <a:gd name="T70" fmla="*/ 11837 w 278"/>
                <a:gd name="T71" fmla="*/ 2825 h 258"/>
                <a:gd name="T72" fmla="*/ 11837 w 278"/>
                <a:gd name="T73" fmla="*/ 2603 h 258"/>
                <a:gd name="T74" fmla="*/ 5918 w 278"/>
                <a:gd name="T75" fmla="*/ 0 h 258"/>
                <a:gd name="T76" fmla="*/ 7961 w 278"/>
                <a:gd name="T77" fmla="*/ 1989 h 258"/>
                <a:gd name="T78" fmla="*/ 3791 w 278"/>
                <a:gd name="T79" fmla="*/ 1989 h 258"/>
                <a:gd name="T80" fmla="*/ 3791 w 278"/>
                <a:gd name="T81" fmla="*/ 1931 h 258"/>
                <a:gd name="T82" fmla="*/ 5918 w 278"/>
                <a:gd name="T83" fmla="*/ 979 h 258"/>
                <a:gd name="T84" fmla="*/ 7961 w 278"/>
                <a:gd name="T85" fmla="*/ 1931 h 258"/>
                <a:gd name="T86" fmla="*/ 7961 w 278"/>
                <a:gd name="T87" fmla="*/ 1989 h 25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78" h="258">
                  <a:moveTo>
                    <a:pt x="264" y="223"/>
                  </a:moveTo>
                  <a:lnTo>
                    <a:pt x="248" y="223"/>
                  </a:lnTo>
                  <a:lnTo>
                    <a:pt x="248" y="133"/>
                  </a:lnTo>
                  <a:lnTo>
                    <a:pt x="264" y="133"/>
                  </a:lnTo>
                  <a:lnTo>
                    <a:pt x="264" y="115"/>
                  </a:lnTo>
                  <a:lnTo>
                    <a:pt x="13" y="115"/>
                  </a:lnTo>
                  <a:lnTo>
                    <a:pt x="13" y="133"/>
                  </a:lnTo>
                  <a:lnTo>
                    <a:pt x="29" y="133"/>
                  </a:lnTo>
                  <a:lnTo>
                    <a:pt x="29" y="223"/>
                  </a:lnTo>
                  <a:lnTo>
                    <a:pt x="13" y="223"/>
                  </a:lnTo>
                  <a:lnTo>
                    <a:pt x="13" y="239"/>
                  </a:lnTo>
                  <a:lnTo>
                    <a:pt x="0" y="239"/>
                  </a:lnTo>
                  <a:lnTo>
                    <a:pt x="0" y="258"/>
                  </a:lnTo>
                  <a:lnTo>
                    <a:pt x="278" y="258"/>
                  </a:lnTo>
                  <a:lnTo>
                    <a:pt x="278" y="239"/>
                  </a:lnTo>
                  <a:lnTo>
                    <a:pt x="264" y="239"/>
                  </a:lnTo>
                  <a:lnTo>
                    <a:pt x="264" y="223"/>
                  </a:lnTo>
                  <a:close/>
                  <a:moveTo>
                    <a:pt x="91" y="223"/>
                  </a:moveTo>
                  <a:lnTo>
                    <a:pt x="61" y="223"/>
                  </a:lnTo>
                  <a:lnTo>
                    <a:pt x="61" y="133"/>
                  </a:lnTo>
                  <a:lnTo>
                    <a:pt x="91" y="133"/>
                  </a:lnTo>
                  <a:lnTo>
                    <a:pt x="91" y="223"/>
                  </a:lnTo>
                  <a:close/>
                  <a:moveTo>
                    <a:pt x="155" y="223"/>
                  </a:moveTo>
                  <a:lnTo>
                    <a:pt x="123" y="223"/>
                  </a:lnTo>
                  <a:lnTo>
                    <a:pt x="123" y="133"/>
                  </a:lnTo>
                  <a:lnTo>
                    <a:pt x="155" y="133"/>
                  </a:lnTo>
                  <a:lnTo>
                    <a:pt x="155" y="223"/>
                  </a:lnTo>
                  <a:close/>
                  <a:moveTo>
                    <a:pt x="217" y="223"/>
                  </a:moveTo>
                  <a:lnTo>
                    <a:pt x="187" y="223"/>
                  </a:lnTo>
                  <a:lnTo>
                    <a:pt x="187" y="133"/>
                  </a:lnTo>
                  <a:lnTo>
                    <a:pt x="217" y="133"/>
                  </a:lnTo>
                  <a:lnTo>
                    <a:pt x="217" y="223"/>
                  </a:lnTo>
                  <a:close/>
                  <a:moveTo>
                    <a:pt x="139" y="0"/>
                  </a:moveTo>
                  <a:lnTo>
                    <a:pt x="0" y="93"/>
                  </a:lnTo>
                  <a:lnTo>
                    <a:pt x="0" y="101"/>
                  </a:lnTo>
                  <a:lnTo>
                    <a:pt x="278" y="101"/>
                  </a:lnTo>
                  <a:lnTo>
                    <a:pt x="278" y="93"/>
                  </a:lnTo>
                  <a:lnTo>
                    <a:pt x="139" y="0"/>
                  </a:lnTo>
                  <a:close/>
                  <a:moveTo>
                    <a:pt x="187" y="71"/>
                  </a:moveTo>
                  <a:lnTo>
                    <a:pt x="89" y="71"/>
                  </a:lnTo>
                  <a:lnTo>
                    <a:pt x="89" y="69"/>
                  </a:lnTo>
                  <a:lnTo>
                    <a:pt x="139" y="35"/>
                  </a:lnTo>
                  <a:lnTo>
                    <a:pt x="187" y="69"/>
                  </a:lnTo>
                  <a:lnTo>
                    <a:pt x="187" y="71"/>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2603" name="文本框 13324">
              <a:extLst>
                <a:ext uri="{FF2B5EF4-FFF2-40B4-BE49-F238E27FC236}">
                  <a16:creationId xmlns:a16="http://schemas.microsoft.com/office/drawing/2014/main" id="{B162320C-6960-4527-9DE0-D878A8C07712}"/>
                </a:ext>
              </a:extLst>
            </p:cNvPr>
            <p:cNvSpPr txBox="1">
              <a:spLocks noChangeArrowheads="1"/>
            </p:cNvSpPr>
            <p:nvPr/>
          </p:nvSpPr>
          <p:spPr bwMode="auto">
            <a:xfrm>
              <a:off x="0" y="788"/>
              <a:ext cx="1913"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spcBef>
                  <a:spcPct val="0"/>
                </a:spcBef>
                <a:buClrTx/>
                <a:buSzTx/>
                <a:buFontTx/>
                <a:buNone/>
              </a:pPr>
              <a:r>
                <a:rPr lang="zh-CN" altLang="en-US" sz="1800" b="1">
                  <a:latin typeface="Arial" panose="020B0604020202020204" pitchFamily="34" charset="0"/>
                  <a:ea typeface="微软雅黑" panose="020B0503020204020204" pitchFamily="34" charset="-122"/>
                </a:rPr>
                <a:t> 收款银行</a:t>
              </a:r>
              <a:endParaRPr lang="zh-CN" altLang="en-US" sz="1800">
                <a:latin typeface="Arial" panose="020B0604020202020204" pitchFamily="34" charset="0"/>
                <a:ea typeface="宋体" panose="02010600030101010101" pitchFamily="2" charset="-122"/>
              </a:endParaRPr>
            </a:p>
          </p:txBody>
        </p:sp>
      </p:grpSp>
      <p:grpSp>
        <p:nvGrpSpPr>
          <p:cNvPr id="13326" name="组合 13325">
            <a:extLst>
              <a:ext uri="{FF2B5EF4-FFF2-40B4-BE49-F238E27FC236}">
                <a16:creationId xmlns:a16="http://schemas.microsoft.com/office/drawing/2014/main" id="{7134AFBC-A344-4919-954E-E4AF74B0DFCE}"/>
              </a:ext>
            </a:extLst>
          </p:cNvPr>
          <p:cNvGrpSpPr>
            <a:grpSpLocks/>
          </p:cNvGrpSpPr>
          <p:nvPr/>
        </p:nvGrpSpPr>
        <p:grpSpPr bwMode="auto">
          <a:xfrm>
            <a:off x="131763" y="2152650"/>
            <a:ext cx="1789112" cy="993775"/>
            <a:chOff x="0" y="0"/>
            <a:chExt cx="2816" cy="1566"/>
          </a:xfrm>
          <a:solidFill>
            <a:srgbClr val="C00000"/>
          </a:solidFill>
        </p:grpSpPr>
        <p:grpSp>
          <p:nvGrpSpPr>
            <p:cNvPr id="5" name="组合 13326">
              <a:extLst>
                <a:ext uri="{FF2B5EF4-FFF2-40B4-BE49-F238E27FC236}">
                  <a16:creationId xmlns:a16="http://schemas.microsoft.com/office/drawing/2014/main" id="{763E1F8B-5B7C-45FB-A42D-A620A8FC21D3}"/>
                </a:ext>
              </a:extLst>
            </p:cNvPr>
            <p:cNvGrpSpPr>
              <a:grpSpLocks/>
            </p:cNvGrpSpPr>
            <p:nvPr/>
          </p:nvGrpSpPr>
          <p:grpSpPr bwMode="auto">
            <a:xfrm>
              <a:off x="0" y="0"/>
              <a:ext cx="2816" cy="1567"/>
              <a:chOff x="0" y="0"/>
              <a:chExt cx="1307306" cy="857251"/>
            </a:xfrm>
            <a:grpFill/>
          </p:grpSpPr>
          <p:sp>
            <p:nvSpPr>
              <p:cNvPr id="13327" name="矩形 2">
                <a:extLst>
                  <a:ext uri="{FF2B5EF4-FFF2-40B4-BE49-F238E27FC236}">
                    <a16:creationId xmlns:a16="http://schemas.microsoft.com/office/drawing/2014/main" id="{8F294671-CE7E-47F5-B082-3E55C25399F0}"/>
                  </a:ext>
                </a:extLst>
              </p:cNvPr>
              <p:cNvSpPr>
                <a:spLocks noChangeArrowheads="1"/>
              </p:cNvSpPr>
              <p:nvPr/>
            </p:nvSpPr>
            <p:spPr bwMode="auto">
              <a:xfrm>
                <a:off x="0" y="195264"/>
                <a:ext cx="407194" cy="661987"/>
              </a:xfrm>
              <a:custGeom>
                <a:avLst/>
                <a:gdLst>
                  <a:gd name="T0" fmla="*/ 0 w 407194"/>
                  <a:gd name="T1" fmla="*/ 0 h 661987"/>
                  <a:gd name="T2" fmla="*/ 404813 w 407194"/>
                  <a:gd name="T3" fmla="*/ 288132 h 661987"/>
                  <a:gd name="T4" fmla="*/ 407194 w 407194"/>
                  <a:gd name="T5" fmla="*/ 661987 h 661987"/>
                  <a:gd name="T6" fmla="*/ 0 w 407194"/>
                  <a:gd name="T7" fmla="*/ 392906 h 661987"/>
                  <a:gd name="T8" fmla="*/ 0 w 407194"/>
                  <a:gd name="T9" fmla="*/ 0 h 661987"/>
                </a:gdLst>
                <a:ahLst/>
                <a:cxnLst>
                  <a:cxn ang="0">
                    <a:pos x="T0" y="T1"/>
                  </a:cxn>
                  <a:cxn ang="0">
                    <a:pos x="T2" y="T3"/>
                  </a:cxn>
                  <a:cxn ang="0">
                    <a:pos x="T4" y="T5"/>
                  </a:cxn>
                  <a:cxn ang="0">
                    <a:pos x="T6" y="T7"/>
                  </a:cxn>
                  <a:cxn ang="0">
                    <a:pos x="T8" y="T9"/>
                  </a:cxn>
                </a:cxnLst>
                <a:rect l="0" t="0" r="r" b="b"/>
                <a:pathLst>
                  <a:path w="407194" h="661987">
                    <a:moveTo>
                      <a:pt x="0" y="0"/>
                    </a:moveTo>
                    <a:lnTo>
                      <a:pt x="404813" y="288132"/>
                    </a:lnTo>
                    <a:cubicBezTo>
                      <a:pt x="405607" y="412750"/>
                      <a:pt x="406400" y="537369"/>
                      <a:pt x="407194" y="661987"/>
                    </a:cubicBezTo>
                    <a:lnTo>
                      <a:pt x="0" y="392906"/>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zh-CN" altLang="en-US">
                  <a:ea typeface="宋体" charset="-122"/>
                </a:endParaRPr>
              </a:p>
            </p:txBody>
          </p:sp>
          <p:sp>
            <p:nvSpPr>
              <p:cNvPr id="13328" name="右箭头 25">
                <a:extLst>
                  <a:ext uri="{FF2B5EF4-FFF2-40B4-BE49-F238E27FC236}">
                    <a16:creationId xmlns:a16="http://schemas.microsoft.com/office/drawing/2014/main" id="{82D8D474-62E0-41C6-B646-82B3484D3A5A}"/>
                  </a:ext>
                </a:extLst>
              </p:cNvPr>
              <p:cNvSpPr>
                <a:spLocks noChangeArrowheads="1"/>
              </p:cNvSpPr>
              <p:nvPr/>
            </p:nvSpPr>
            <p:spPr bwMode="auto">
              <a:xfrm>
                <a:off x="0" y="0"/>
                <a:ext cx="1307306" cy="785813"/>
              </a:xfrm>
              <a:prstGeom prst="rightArrow">
                <a:avLst>
                  <a:gd name="adj1" fmla="val 50000"/>
                  <a:gd name="adj2" fmla="val 49978"/>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defRPr/>
                </a:pPr>
                <a:endParaRPr lang="zh-CN" altLang="zh-CN">
                  <a:solidFill>
                    <a:srgbClr val="FFFFFF"/>
                  </a:solidFill>
                  <a:latin typeface="宋体" pitchFamily="2" charset="-122"/>
                  <a:ea typeface="宋体" charset="-122"/>
                  <a:sym typeface="宋体" pitchFamily="2" charset="-122"/>
                </a:endParaRPr>
              </a:p>
            </p:txBody>
          </p:sp>
        </p:grpSp>
        <p:sp>
          <p:nvSpPr>
            <p:cNvPr id="13329" name="TextBox 22">
              <a:extLst>
                <a:ext uri="{FF2B5EF4-FFF2-40B4-BE49-F238E27FC236}">
                  <a16:creationId xmlns:a16="http://schemas.microsoft.com/office/drawing/2014/main" id="{E2B0AA55-BA02-47B4-8303-209B85606750}"/>
                </a:ext>
              </a:extLst>
            </p:cNvPr>
            <p:cNvSpPr>
              <a:spLocks noChangeArrowheads="1"/>
            </p:cNvSpPr>
            <p:nvPr/>
          </p:nvSpPr>
          <p:spPr bwMode="auto">
            <a:xfrm>
              <a:off x="91" y="426"/>
              <a:ext cx="2208" cy="52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defRPr/>
              </a:pPr>
              <a:r>
                <a:rPr lang="zh-CN" altLang="en-US" sz="1600" b="1" dirty="0">
                  <a:solidFill>
                    <a:schemeClr val="bg1"/>
                  </a:solidFill>
                  <a:latin typeface="Impact" pitchFamily="34" charset="0"/>
                  <a:ea typeface="微软雅黑" pitchFamily="34" charset="-122"/>
                  <a:sym typeface="Impact" pitchFamily="34" charset="0"/>
                </a:rPr>
                <a:t>同行持票缴款</a:t>
              </a:r>
            </a:p>
          </p:txBody>
        </p:sp>
      </p:grpSp>
      <p:grpSp>
        <p:nvGrpSpPr>
          <p:cNvPr id="13331" name="组合 13330">
            <a:extLst>
              <a:ext uri="{FF2B5EF4-FFF2-40B4-BE49-F238E27FC236}">
                <a16:creationId xmlns:a16="http://schemas.microsoft.com/office/drawing/2014/main" id="{D70ED6D6-171A-455A-B7A3-534A558C6D73}"/>
              </a:ext>
            </a:extLst>
          </p:cNvPr>
          <p:cNvGrpSpPr>
            <a:grpSpLocks/>
          </p:cNvGrpSpPr>
          <p:nvPr/>
        </p:nvGrpSpPr>
        <p:grpSpPr bwMode="auto">
          <a:xfrm>
            <a:off x="4068763" y="4657725"/>
            <a:ext cx="3756025" cy="304800"/>
            <a:chOff x="0" y="0"/>
            <a:chExt cx="5914" cy="481"/>
          </a:xfrm>
        </p:grpSpPr>
        <p:sp>
          <p:nvSpPr>
            <p:cNvPr id="22600" name="箭头 698">
              <a:extLst>
                <a:ext uri="{FF2B5EF4-FFF2-40B4-BE49-F238E27FC236}">
                  <a16:creationId xmlns:a16="http://schemas.microsoft.com/office/drawing/2014/main" id="{25B83854-19BD-421A-BE4A-A69616228017}"/>
                </a:ext>
              </a:extLst>
            </p:cNvPr>
            <p:cNvSpPr>
              <a:spLocks noChangeShapeType="1"/>
            </p:cNvSpPr>
            <p:nvPr/>
          </p:nvSpPr>
          <p:spPr bwMode="auto">
            <a:xfrm>
              <a:off x="591" y="481"/>
              <a:ext cx="4834" cy="1"/>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2601" name="文本框 13332">
              <a:extLst>
                <a:ext uri="{FF2B5EF4-FFF2-40B4-BE49-F238E27FC236}">
                  <a16:creationId xmlns:a16="http://schemas.microsoft.com/office/drawing/2014/main" id="{E3B89E05-D083-46DD-997B-797E7141E291}"/>
                </a:ext>
              </a:extLst>
            </p:cNvPr>
            <p:cNvSpPr txBox="1">
              <a:spLocks noChangeArrowheads="1"/>
            </p:cNvSpPr>
            <p:nvPr/>
          </p:nvSpPr>
          <p:spPr bwMode="auto">
            <a:xfrm>
              <a:off x="0" y="0"/>
              <a:ext cx="5914"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lgn="ctr" eaLnBrk="1" hangingPunct="1">
                <a:spcBef>
                  <a:spcPct val="0"/>
                </a:spcBef>
                <a:buClrTx/>
                <a:buSzTx/>
                <a:buFontTx/>
                <a:buNone/>
              </a:pPr>
              <a:r>
                <a:rPr lang="zh-CN" altLang="en-US" sz="1400" b="1">
                  <a:latin typeface="微软雅黑" panose="020B0503020204020204" pitchFamily="34" charset="-122"/>
                  <a:ea typeface="微软雅黑" panose="020B0503020204020204" pitchFamily="34" charset="-122"/>
                </a:rPr>
                <a:t>1--划出资金，上传一般缴款书信息</a:t>
              </a:r>
            </a:p>
          </p:txBody>
        </p:sp>
      </p:grpSp>
      <p:grpSp>
        <p:nvGrpSpPr>
          <p:cNvPr id="22536" name="组合 13333">
            <a:extLst>
              <a:ext uri="{FF2B5EF4-FFF2-40B4-BE49-F238E27FC236}">
                <a16:creationId xmlns:a16="http://schemas.microsoft.com/office/drawing/2014/main" id="{4B8E650C-0E46-4A4B-9B7F-9D6603F1C2D6}"/>
              </a:ext>
            </a:extLst>
          </p:cNvPr>
          <p:cNvGrpSpPr>
            <a:grpSpLocks/>
          </p:cNvGrpSpPr>
          <p:nvPr/>
        </p:nvGrpSpPr>
        <p:grpSpPr bwMode="auto">
          <a:xfrm>
            <a:off x="4498975" y="3146425"/>
            <a:ext cx="3756025" cy="1295400"/>
            <a:chOff x="0" y="0"/>
            <a:chExt cx="5914" cy="2040"/>
          </a:xfrm>
        </p:grpSpPr>
        <p:sp>
          <p:nvSpPr>
            <p:cNvPr id="22598" name="箭头 709">
              <a:extLst>
                <a:ext uri="{FF2B5EF4-FFF2-40B4-BE49-F238E27FC236}">
                  <a16:creationId xmlns:a16="http://schemas.microsoft.com/office/drawing/2014/main" id="{96762E2C-D297-40A8-B8AF-342527B541A6}"/>
                </a:ext>
              </a:extLst>
            </p:cNvPr>
            <p:cNvSpPr>
              <a:spLocks noChangeShapeType="1"/>
            </p:cNvSpPr>
            <p:nvPr/>
          </p:nvSpPr>
          <p:spPr bwMode="auto">
            <a:xfrm flipH="1" flipV="1">
              <a:off x="86" y="0"/>
              <a:ext cx="4871" cy="204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2599" name="文本框 13335">
              <a:extLst>
                <a:ext uri="{FF2B5EF4-FFF2-40B4-BE49-F238E27FC236}">
                  <a16:creationId xmlns:a16="http://schemas.microsoft.com/office/drawing/2014/main" id="{F24B89F3-3BF0-4286-821F-408E7873D471}"/>
                </a:ext>
              </a:extLst>
            </p:cNvPr>
            <p:cNvSpPr txBox="1">
              <a:spLocks noChangeArrowheads="1"/>
            </p:cNvSpPr>
            <p:nvPr/>
          </p:nvSpPr>
          <p:spPr bwMode="auto">
            <a:xfrm rot="1380000">
              <a:off x="0" y="532"/>
              <a:ext cx="5914"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lgn="ctr" eaLnBrk="1" hangingPunct="1">
                <a:spcBef>
                  <a:spcPct val="0"/>
                </a:spcBef>
                <a:buClrTx/>
                <a:buSzTx/>
                <a:buFontTx/>
                <a:buNone/>
              </a:pPr>
              <a:r>
                <a:rPr lang="zh-CN" altLang="en-US" sz="1400" b="1">
                  <a:latin typeface="微软雅黑" panose="020B0503020204020204" pitchFamily="34" charset="-122"/>
                  <a:ea typeface="微软雅黑" panose="020B0503020204020204" pitchFamily="34" charset="-122"/>
                </a:rPr>
                <a:t>2--发送正常收入资金信息</a:t>
              </a:r>
            </a:p>
          </p:txBody>
        </p:sp>
      </p:grpSp>
      <p:grpSp>
        <p:nvGrpSpPr>
          <p:cNvPr id="13337" name="组合 13336">
            <a:extLst>
              <a:ext uri="{FF2B5EF4-FFF2-40B4-BE49-F238E27FC236}">
                <a16:creationId xmlns:a16="http://schemas.microsoft.com/office/drawing/2014/main" id="{35CA0306-14E2-4B40-B42A-34F14442898E}"/>
              </a:ext>
            </a:extLst>
          </p:cNvPr>
          <p:cNvGrpSpPr>
            <a:grpSpLocks/>
          </p:cNvGrpSpPr>
          <p:nvPr/>
        </p:nvGrpSpPr>
        <p:grpSpPr bwMode="auto">
          <a:xfrm>
            <a:off x="131763" y="3041650"/>
            <a:ext cx="1789112" cy="993775"/>
            <a:chOff x="0" y="0"/>
            <a:chExt cx="2816" cy="1566"/>
          </a:xfrm>
          <a:solidFill>
            <a:srgbClr val="C00000"/>
          </a:solidFill>
        </p:grpSpPr>
        <p:grpSp>
          <p:nvGrpSpPr>
            <p:cNvPr id="8" name="组合 13337">
              <a:extLst>
                <a:ext uri="{FF2B5EF4-FFF2-40B4-BE49-F238E27FC236}">
                  <a16:creationId xmlns:a16="http://schemas.microsoft.com/office/drawing/2014/main" id="{F8D79E1E-7703-481B-AA5B-AD4EA2250AF2}"/>
                </a:ext>
              </a:extLst>
            </p:cNvPr>
            <p:cNvGrpSpPr>
              <a:grpSpLocks/>
            </p:cNvGrpSpPr>
            <p:nvPr/>
          </p:nvGrpSpPr>
          <p:grpSpPr bwMode="auto">
            <a:xfrm>
              <a:off x="0" y="0"/>
              <a:ext cx="2816" cy="1567"/>
              <a:chOff x="0" y="0"/>
              <a:chExt cx="1307306" cy="857251"/>
            </a:xfrm>
            <a:grpFill/>
          </p:grpSpPr>
          <p:sp>
            <p:nvSpPr>
              <p:cNvPr id="13338" name="矩形 2">
                <a:extLst>
                  <a:ext uri="{FF2B5EF4-FFF2-40B4-BE49-F238E27FC236}">
                    <a16:creationId xmlns:a16="http://schemas.microsoft.com/office/drawing/2014/main" id="{904C6A5C-6066-4FF1-8594-9F27951CB4BC}"/>
                  </a:ext>
                </a:extLst>
              </p:cNvPr>
              <p:cNvSpPr>
                <a:spLocks noChangeArrowheads="1"/>
              </p:cNvSpPr>
              <p:nvPr/>
            </p:nvSpPr>
            <p:spPr bwMode="auto">
              <a:xfrm>
                <a:off x="0" y="195264"/>
                <a:ext cx="407194" cy="661987"/>
              </a:xfrm>
              <a:custGeom>
                <a:avLst/>
                <a:gdLst>
                  <a:gd name="T0" fmla="*/ 0 w 407194"/>
                  <a:gd name="T1" fmla="*/ 0 h 661987"/>
                  <a:gd name="T2" fmla="*/ 404813 w 407194"/>
                  <a:gd name="T3" fmla="*/ 288132 h 661987"/>
                  <a:gd name="T4" fmla="*/ 407194 w 407194"/>
                  <a:gd name="T5" fmla="*/ 661987 h 661987"/>
                  <a:gd name="T6" fmla="*/ 0 w 407194"/>
                  <a:gd name="T7" fmla="*/ 392906 h 661987"/>
                  <a:gd name="T8" fmla="*/ 0 w 407194"/>
                  <a:gd name="T9" fmla="*/ 0 h 661987"/>
                </a:gdLst>
                <a:ahLst/>
                <a:cxnLst>
                  <a:cxn ang="0">
                    <a:pos x="T0" y="T1"/>
                  </a:cxn>
                  <a:cxn ang="0">
                    <a:pos x="T2" y="T3"/>
                  </a:cxn>
                  <a:cxn ang="0">
                    <a:pos x="T4" y="T5"/>
                  </a:cxn>
                  <a:cxn ang="0">
                    <a:pos x="T6" y="T7"/>
                  </a:cxn>
                  <a:cxn ang="0">
                    <a:pos x="T8" y="T9"/>
                  </a:cxn>
                </a:cxnLst>
                <a:rect l="0" t="0" r="r" b="b"/>
                <a:pathLst>
                  <a:path w="407194" h="661987">
                    <a:moveTo>
                      <a:pt x="0" y="0"/>
                    </a:moveTo>
                    <a:lnTo>
                      <a:pt x="404813" y="288132"/>
                    </a:lnTo>
                    <a:cubicBezTo>
                      <a:pt x="405607" y="412750"/>
                      <a:pt x="406400" y="537369"/>
                      <a:pt x="407194" y="661987"/>
                    </a:cubicBezTo>
                    <a:lnTo>
                      <a:pt x="0" y="392906"/>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zh-CN" altLang="en-US">
                  <a:ea typeface="宋体" charset="-122"/>
                </a:endParaRPr>
              </a:p>
            </p:txBody>
          </p:sp>
          <p:sp>
            <p:nvSpPr>
              <p:cNvPr id="13339" name="右箭头 25">
                <a:extLst>
                  <a:ext uri="{FF2B5EF4-FFF2-40B4-BE49-F238E27FC236}">
                    <a16:creationId xmlns:a16="http://schemas.microsoft.com/office/drawing/2014/main" id="{6D1425EF-EBDE-4FD6-A51C-F817738252DD}"/>
                  </a:ext>
                </a:extLst>
              </p:cNvPr>
              <p:cNvSpPr>
                <a:spLocks noChangeArrowheads="1"/>
              </p:cNvSpPr>
              <p:nvPr/>
            </p:nvSpPr>
            <p:spPr bwMode="auto">
              <a:xfrm>
                <a:off x="0" y="0"/>
                <a:ext cx="1307306" cy="785813"/>
              </a:xfrm>
              <a:prstGeom prst="rightArrow">
                <a:avLst>
                  <a:gd name="adj1" fmla="val 50000"/>
                  <a:gd name="adj2" fmla="val 49978"/>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defRPr/>
                </a:pPr>
                <a:endParaRPr lang="zh-CN" altLang="zh-CN">
                  <a:solidFill>
                    <a:srgbClr val="FFFFFF"/>
                  </a:solidFill>
                  <a:latin typeface="宋体" pitchFamily="2" charset="-122"/>
                  <a:ea typeface="宋体" charset="-122"/>
                  <a:sym typeface="宋体" pitchFamily="2" charset="-122"/>
                </a:endParaRPr>
              </a:p>
            </p:txBody>
          </p:sp>
        </p:grpSp>
        <p:sp>
          <p:nvSpPr>
            <p:cNvPr id="13340" name="TextBox 22">
              <a:extLst>
                <a:ext uri="{FF2B5EF4-FFF2-40B4-BE49-F238E27FC236}">
                  <a16:creationId xmlns:a16="http://schemas.microsoft.com/office/drawing/2014/main" id="{728BB4D2-BF78-4163-BB10-823DFF7BF777}"/>
                </a:ext>
              </a:extLst>
            </p:cNvPr>
            <p:cNvSpPr>
              <a:spLocks noChangeArrowheads="1"/>
            </p:cNvSpPr>
            <p:nvPr/>
          </p:nvSpPr>
          <p:spPr bwMode="auto">
            <a:xfrm>
              <a:off x="91" y="426"/>
              <a:ext cx="2208" cy="52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defRPr/>
              </a:pPr>
              <a:r>
                <a:rPr lang="zh-CN" altLang="en-US" sz="1600" b="1" dirty="0">
                  <a:solidFill>
                    <a:schemeClr val="bg1"/>
                  </a:solidFill>
                  <a:latin typeface="Impact" pitchFamily="34" charset="0"/>
                  <a:ea typeface="微软雅黑" pitchFamily="34" charset="-122"/>
                  <a:sym typeface="Impact" pitchFamily="34" charset="0"/>
                </a:rPr>
                <a:t>跨行持票缴款</a:t>
              </a:r>
              <a:endParaRPr lang="zh-CN" altLang="en-US" dirty="0">
                <a:ea typeface="宋体" charset="-122"/>
              </a:endParaRPr>
            </a:p>
          </p:txBody>
        </p:sp>
      </p:grpSp>
      <p:grpSp>
        <p:nvGrpSpPr>
          <p:cNvPr id="13342" name="组合 13341">
            <a:extLst>
              <a:ext uri="{FF2B5EF4-FFF2-40B4-BE49-F238E27FC236}">
                <a16:creationId xmlns:a16="http://schemas.microsoft.com/office/drawing/2014/main" id="{4B24116B-7CDA-4C10-9D0A-0F898FB0AE9F}"/>
              </a:ext>
            </a:extLst>
          </p:cNvPr>
          <p:cNvGrpSpPr>
            <a:grpSpLocks/>
          </p:cNvGrpSpPr>
          <p:nvPr/>
        </p:nvGrpSpPr>
        <p:grpSpPr bwMode="auto">
          <a:xfrm>
            <a:off x="169584" y="3913188"/>
            <a:ext cx="1789112" cy="993775"/>
            <a:chOff x="0" y="0"/>
            <a:chExt cx="2816" cy="1566"/>
          </a:xfrm>
          <a:solidFill>
            <a:srgbClr val="C00000"/>
          </a:solidFill>
        </p:grpSpPr>
        <p:grpSp>
          <p:nvGrpSpPr>
            <p:cNvPr id="9" name="组合 13342">
              <a:extLst>
                <a:ext uri="{FF2B5EF4-FFF2-40B4-BE49-F238E27FC236}">
                  <a16:creationId xmlns:a16="http://schemas.microsoft.com/office/drawing/2014/main" id="{9CF9511F-BA43-4D90-9C92-F611FF2D8DD8}"/>
                </a:ext>
              </a:extLst>
            </p:cNvPr>
            <p:cNvGrpSpPr>
              <a:grpSpLocks/>
            </p:cNvGrpSpPr>
            <p:nvPr/>
          </p:nvGrpSpPr>
          <p:grpSpPr bwMode="auto">
            <a:xfrm>
              <a:off x="0" y="0"/>
              <a:ext cx="2816" cy="1567"/>
              <a:chOff x="0" y="0"/>
              <a:chExt cx="1307306" cy="857251"/>
            </a:xfrm>
            <a:grpFill/>
          </p:grpSpPr>
          <p:sp>
            <p:nvSpPr>
              <p:cNvPr id="13343" name="矩形 2">
                <a:extLst>
                  <a:ext uri="{FF2B5EF4-FFF2-40B4-BE49-F238E27FC236}">
                    <a16:creationId xmlns:a16="http://schemas.microsoft.com/office/drawing/2014/main" id="{13367742-B1D7-4DC8-B9C4-BACF01197A82}"/>
                  </a:ext>
                </a:extLst>
              </p:cNvPr>
              <p:cNvSpPr>
                <a:spLocks noChangeArrowheads="1"/>
              </p:cNvSpPr>
              <p:nvPr/>
            </p:nvSpPr>
            <p:spPr bwMode="auto">
              <a:xfrm>
                <a:off x="0" y="195264"/>
                <a:ext cx="407194" cy="661987"/>
              </a:xfrm>
              <a:custGeom>
                <a:avLst/>
                <a:gdLst>
                  <a:gd name="T0" fmla="*/ 0 w 407194"/>
                  <a:gd name="T1" fmla="*/ 0 h 661987"/>
                  <a:gd name="T2" fmla="*/ 404813 w 407194"/>
                  <a:gd name="T3" fmla="*/ 288132 h 661987"/>
                  <a:gd name="T4" fmla="*/ 407194 w 407194"/>
                  <a:gd name="T5" fmla="*/ 661987 h 661987"/>
                  <a:gd name="T6" fmla="*/ 0 w 407194"/>
                  <a:gd name="T7" fmla="*/ 392906 h 661987"/>
                  <a:gd name="T8" fmla="*/ 0 w 407194"/>
                  <a:gd name="T9" fmla="*/ 0 h 661987"/>
                </a:gdLst>
                <a:ahLst/>
                <a:cxnLst>
                  <a:cxn ang="0">
                    <a:pos x="T0" y="T1"/>
                  </a:cxn>
                  <a:cxn ang="0">
                    <a:pos x="T2" y="T3"/>
                  </a:cxn>
                  <a:cxn ang="0">
                    <a:pos x="T4" y="T5"/>
                  </a:cxn>
                  <a:cxn ang="0">
                    <a:pos x="T6" y="T7"/>
                  </a:cxn>
                  <a:cxn ang="0">
                    <a:pos x="T8" y="T9"/>
                  </a:cxn>
                </a:cxnLst>
                <a:rect l="0" t="0" r="r" b="b"/>
                <a:pathLst>
                  <a:path w="407194" h="661987">
                    <a:moveTo>
                      <a:pt x="0" y="0"/>
                    </a:moveTo>
                    <a:lnTo>
                      <a:pt x="404813" y="288132"/>
                    </a:lnTo>
                    <a:cubicBezTo>
                      <a:pt x="405607" y="412750"/>
                      <a:pt x="406400" y="537369"/>
                      <a:pt x="407194" y="661987"/>
                    </a:cubicBezTo>
                    <a:lnTo>
                      <a:pt x="0" y="392906"/>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zh-CN" altLang="en-US">
                  <a:ea typeface="宋体" charset="-122"/>
                </a:endParaRPr>
              </a:p>
            </p:txBody>
          </p:sp>
          <p:sp>
            <p:nvSpPr>
              <p:cNvPr id="13344" name="右箭头 25">
                <a:extLst>
                  <a:ext uri="{FF2B5EF4-FFF2-40B4-BE49-F238E27FC236}">
                    <a16:creationId xmlns:a16="http://schemas.microsoft.com/office/drawing/2014/main" id="{42905495-0CDA-4BF0-84AC-473B7EFB8041}"/>
                  </a:ext>
                </a:extLst>
              </p:cNvPr>
              <p:cNvSpPr>
                <a:spLocks noChangeArrowheads="1"/>
              </p:cNvSpPr>
              <p:nvPr/>
            </p:nvSpPr>
            <p:spPr bwMode="auto">
              <a:xfrm>
                <a:off x="0" y="0"/>
                <a:ext cx="1307306" cy="785813"/>
              </a:xfrm>
              <a:prstGeom prst="rightArrow">
                <a:avLst>
                  <a:gd name="adj1" fmla="val 50000"/>
                  <a:gd name="adj2" fmla="val 49978"/>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defRPr/>
                </a:pPr>
                <a:endParaRPr lang="zh-CN" altLang="zh-CN">
                  <a:solidFill>
                    <a:srgbClr val="FFFFFF"/>
                  </a:solidFill>
                  <a:latin typeface="宋体" pitchFamily="2" charset="-122"/>
                  <a:ea typeface="宋体" charset="-122"/>
                  <a:sym typeface="宋体" pitchFamily="2" charset="-122"/>
                </a:endParaRPr>
              </a:p>
            </p:txBody>
          </p:sp>
        </p:grpSp>
        <p:sp>
          <p:nvSpPr>
            <p:cNvPr id="13345" name="TextBox 22">
              <a:extLst>
                <a:ext uri="{FF2B5EF4-FFF2-40B4-BE49-F238E27FC236}">
                  <a16:creationId xmlns:a16="http://schemas.microsoft.com/office/drawing/2014/main" id="{BAB51647-4AEF-466E-A854-EAB8D6393BEE}"/>
                </a:ext>
              </a:extLst>
            </p:cNvPr>
            <p:cNvSpPr>
              <a:spLocks noChangeArrowheads="1"/>
            </p:cNvSpPr>
            <p:nvPr/>
          </p:nvSpPr>
          <p:spPr bwMode="auto">
            <a:xfrm>
              <a:off x="91" y="426"/>
              <a:ext cx="2208" cy="52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hangingPunct="0">
                <a:defRPr/>
              </a:pPr>
              <a:r>
                <a:rPr lang="zh-CN" altLang="en-US" sz="1600" b="1">
                  <a:solidFill>
                    <a:schemeClr val="bg1"/>
                  </a:solidFill>
                  <a:latin typeface="Impact" pitchFamily="34" charset="0"/>
                  <a:ea typeface="微软雅黑" pitchFamily="34" charset="-122"/>
                  <a:sym typeface="Impact" pitchFamily="34" charset="0"/>
                </a:rPr>
                <a:t>无票缴款</a:t>
              </a:r>
              <a:endParaRPr lang="zh-CN" altLang="en-US">
                <a:ea typeface="宋体" charset="-122"/>
              </a:endParaRPr>
            </a:p>
          </p:txBody>
        </p:sp>
      </p:grpSp>
      <p:grpSp>
        <p:nvGrpSpPr>
          <p:cNvPr id="22539" name="组合 13346">
            <a:extLst>
              <a:ext uri="{FF2B5EF4-FFF2-40B4-BE49-F238E27FC236}">
                <a16:creationId xmlns:a16="http://schemas.microsoft.com/office/drawing/2014/main" id="{49275148-14BE-49B2-AA5D-B2272581052E}"/>
              </a:ext>
            </a:extLst>
          </p:cNvPr>
          <p:cNvGrpSpPr>
            <a:grpSpLocks/>
          </p:cNvGrpSpPr>
          <p:nvPr/>
        </p:nvGrpSpPr>
        <p:grpSpPr bwMode="auto">
          <a:xfrm>
            <a:off x="4211638" y="3284538"/>
            <a:ext cx="3756025" cy="1295400"/>
            <a:chOff x="0" y="0"/>
            <a:chExt cx="5914" cy="2040"/>
          </a:xfrm>
        </p:grpSpPr>
        <p:sp>
          <p:nvSpPr>
            <p:cNvPr id="22596" name="箭头 709">
              <a:extLst>
                <a:ext uri="{FF2B5EF4-FFF2-40B4-BE49-F238E27FC236}">
                  <a16:creationId xmlns:a16="http://schemas.microsoft.com/office/drawing/2014/main" id="{30CC0207-67DD-491A-A725-CE86D495DFC3}"/>
                </a:ext>
              </a:extLst>
            </p:cNvPr>
            <p:cNvSpPr>
              <a:spLocks noChangeShapeType="1"/>
            </p:cNvSpPr>
            <p:nvPr/>
          </p:nvSpPr>
          <p:spPr bwMode="auto">
            <a:xfrm flipH="1" flipV="1">
              <a:off x="420" y="0"/>
              <a:ext cx="4871" cy="204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2597" name="文本框 13348">
              <a:extLst>
                <a:ext uri="{FF2B5EF4-FFF2-40B4-BE49-F238E27FC236}">
                  <a16:creationId xmlns:a16="http://schemas.microsoft.com/office/drawing/2014/main" id="{5D05CA63-2990-4991-BDC7-FA39CF1E1F98}"/>
                </a:ext>
              </a:extLst>
            </p:cNvPr>
            <p:cNvSpPr txBox="1">
              <a:spLocks noChangeArrowheads="1"/>
            </p:cNvSpPr>
            <p:nvPr/>
          </p:nvSpPr>
          <p:spPr bwMode="auto">
            <a:xfrm rot="1380000">
              <a:off x="0" y="1214"/>
              <a:ext cx="5914"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lgn="ctr" eaLnBrk="1" hangingPunct="1">
                <a:spcBef>
                  <a:spcPct val="0"/>
                </a:spcBef>
                <a:buClrTx/>
                <a:buSzTx/>
                <a:buFontTx/>
                <a:buNone/>
              </a:pPr>
              <a:r>
                <a:rPr lang="zh-CN" altLang="en-US" sz="1400" b="1">
                  <a:latin typeface="微软雅黑" panose="020B0503020204020204" pitchFamily="34" charset="-122"/>
                  <a:ea typeface="微软雅黑" panose="020B0503020204020204" pitchFamily="34" charset="-122"/>
                </a:rPr>
                <a:t>2--发送资金信息</a:t>
              </a:r>
              <a:endParaRPr lang="zh-CN" altLang="en-US" sz="1800">
                <a:latin typeface="Arial" panose="020B0604020202020204" pitchFamily="34" charset="0"/>
                <a:ea typeface="宋体" panose="02010600030101010101" pitchFamily="2" charset="-122"/>
              </a:endParaRPr>
            </a:p>
          </p:txBody>
        </p:sp>
      </p:grpSp>
      <p:grpSp>
        <p:nvGrpSpPr>
          <p:cNvPr id="13350" name="组合 13349">
            <a:extLst>
              <a:ext uri="{FF2B5EF4-FFF2-40B4-BE49-F238E27FC236}">
                <a16:creationId xmlns:a16="http://schemas.microsoft.com/office/drawing/2014/main" id="{41BE66D5-32D5-4434-AF43-4CF7C903C508}"/>
              </a:ext>
            </a:extLst>
          </p:cNvPr>
          <p:cNvGrpSpPr>
            <a:grpSpLocks/>
          </p:cNvGrpSpPr>
          <p:nvPr/>
        </p:nvGrpSpPr>
        <p:grpSpPr bwMode="auto">
          <a:xfrm>
            <a:off x="4068763" y="5108575"/>
            <a:ext cx="3756025" cy="306388"/>
            <a:chOff x="0" y="0"/>
            <a:chExt cx="5914" cy="481"/>
          </a:xfrm>
        </p:grpSpPr>
        <p:sp>
          <p:nvSpPr>
            <p:cNvPr id="22594" name="箭头 698">
              <a:extLst>
                <a:ext uri="{FF2B5EF4-FFF2-40B4-BE49-F238E27FC236}">
                  <a16:creationId xmlns:a16="http://schemas.microsoft.com/office/drawing/2014/main" id="{A84CAAB7-3842-4A65-9801-7553586028A7}"/>
                </a:ext>
              </a:extLst>
            </p:cNvPr>
            <p:cNvSpPr>
              <a:spLocks noChangeShapeType="1"/>
            </p:cNvSpPr>
            <p:nvPr/>
          </p:nvSpPr>
          <p:spPr bwMode="auto">
            <a:xfrm>
              <a:off x="591" y="0"/>
              <a:ext cx="4834" cy="1"/>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2595" name="文本框 13351">
              <a:extLst>
                <a:ext uri="{FF2B5EF4-FFF2-40B4-BE49-F238E27FC236}">
                  <a16:creationId xmlns:a16="http://schemas.microsoft.com/office/drawing/2014/main" id="{037291BF-9987-4244-AE2F-BC8BDE585670}"/>
                </a:ext>
              </a:extLst>
            </p:cNvPr>
            <p:cNvSpPr txBox="1">
              <a:spLocks noChangeArrowheads="1"/>
            </p:cNvSpPr>
            <p:nvPr/>
          </p:nvSpPr>
          <p:spPr bwMode="auto">
            <a:xfrm>
              <a:off x="0" y="1"/>
              <a:ext cx="5914"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lgn="ctr" eaLnBrk="1" hangingPunct="1">
                <a:spcBef>
                  <a:spcPct val="0"/>
                </a:spcBef>
                <a:buClrTx/>
                <a:buSzTx/>
                <a:buFontTx/>
                <a:buNone/>
              </a:pPr>
              <a:r>
                <a:rPr lang="zh-CN" altLang="en-US" sz="1400" b="1">
                  <a:latin typeface="微软雅黑" panose="020B0503020204020204" pitchFamily="34" charset="-122"/>
                  <a:ea typeface="微软雅黑" panose="020B0503020204020204" pitchFamily="34" charset="-122"/>
                </a:rPr>
                <a:t>1--划出资金，上传一般缴款书</a:t>
              </a:r>
            </a:p>
            <a:p>
              <a:pPr algn="ctr" eaLnBrk="1" hangingPunct="1">
                <a:spcBef>
                  <a:spcPct val="0"/>
                </a:spcBef>
                <a:buClrTx/>
                <a:buSzTx/>
                <a:buFontTx/>
                <a:buNone/>
              </a:pPr>
              <a:r>
                <a:rPr lang="zh-CN" altLang="en-US" sz="1400" b="1">
                  <a:latin typeface="微软雅黑" panose="020B0503020204020204" pitchFamily="34" charset="-122"/>
                  <a:ea typeface="微软雅黑" panose="020B0503020204020204" pitchFamily="34" charset="-122"/>
                </a:rPr>
                <a:t>或专用缴款单信息</a:t>
              </a:r>
            </a:p>
          </p:txBody>
        </p:sp>
      </p:grpSp>
      <p:grpSp>
        <p:nvGrpSpPr>
          <p:cNvPr id="13353" name="组合 13352">
            <a:extLst>
              <a:ext uri="{FF2B5EF4-FFF2-40B4-BE49-F238E27FC236}">
                <a16:creationId xmlns:a16="http://schemas.microsoft.com/office/drawing/2014/main" id="{B390B200-99E4-49A8-AA7C-2AE592B43AF6}"/>
              </a:ext>
            </a:extLst>
          </p:cNvPr>
          <p:cNvGrpSpPr>
            <a:grpSpLocks/>
          </p:cNvGrpSpPr>
          <p:nvPr/>
        </p:nvGrpSpPr>
        <p:grpSpPr bwMode="auto">
          <a:xfrm>
            <a:off x="7235825" y="1811338"/>
            <a:ext cx="1736725" cy="1085850"/>
            <a:chOff x="0" y="0"/>
            <a:chExt cx="2734" cy="1710"/>
          </a:xfrm>
        </p:grpSpPr>
        <p:grpSp>
          <p:nvGrpSpPr>
            <p:cNvPr id="22546" name="组合 13353">
              <a:extLst>
                <a:ext uri="{FF2B5EF4-FFF2-40B4-BE49-F238E27FC236}">
                  <a16:creationId xmlns:a16="http://schemas.microsoft.com/office/drawing/2014/main" id="{FA2D5452-5533-467E-89EA-8CE2D99DA70A}"/>
                </a:ext>
              </a:extLst>
            </p:cNvPr>
            <p:cNvGrpSpPr>
              <a:grpSpLocks/>
            </p:cNvGrpSpPr>
            <p:nvPr/>
          </p:nvGrpSpPr>
          <p:grpSpPr bwMode="auto">
            <a:xfrm>
              <a:off x="0" y="0"/>
              <a:ext cx="2734" cy="1711"/>
              <a:chOff x="0" y="0"/>
              <a:chExt cx="3616" cy="2264"/>
            </a:xfrm>
          </p:grpSpPr>
          <p:sp>
            <p:nvSpPr>
              <p:cNvPr id="22548" name="Freeform 108">
                <a:extLst>
                  <a:ext uri="{FF2B5EF4-FFF2-40B4-BE49-F238E27FC236}">
                    <a16:creationId xmlns:a16="http://schemas.microsoft.com/office/drawing/2014/main" id="{8C683447-3D0F-48BD-83E1-0F73CACC6BF2}"/>
                  </a:ext>
                </a:extLst>
              </p:cNvPr>
              <p:cNvSpPr>
                <a:spLocks noChangeArrowheads="1"/>
              </p:cNvSpPr>
              <p:nvPr/>
            </p:nvSpPr>
            <p:spPr bwMode="auto">
              <a:xfrm>
                <a:off x="0" y="0"/>
                <a:ext cx="3616" cy="2264"/>
              </a:xfrm>
              <a:custGeom>
                <a:avLst/>
                <a:gdLst>
                  <a:gd name="T0" fmla="*/ 9614 w 1360"/>
                  <a:gd name="T1" fmla="*/ 5535 h 852"/>
                  <a:gd name="T2" fmla="*/ 9133 w 1360"/>
                  <a:gd name="T3" fmla="*/ 6016 h 852"/>
                  <a:gd name="T4" fmla="*/ 508 w 1360"/>
                  <a:gd name="T5" fmla="*/ 6016 h 852"/>
                  <a:gd name="T6" fmla="*/ 0 w 1360"/>
                  <a:gd name="T7" fmla="*/ 5535 h 852"/>
                  <a:gd name="T8" fmla="*/ 0 w 1360"/>
                  <a:gd name="T9" fmla="*/ 255 h 852"/>
                  <a:gd name="T10" fmla="*/ 255 w 1360"/>
                  <a:gd name="T11" fmla="*/ 0 h 852"/>
                  <a:gd name="T12" fmla="*/ 9359 w 1360"/>
                  <a:gd name="T13" fmla="*/ 0 h 852"/>
                  <a:gd name="T14" fmla="*/ 9614 w 1360"/>
                  <a:gd name="T15" fmla="*/ 255 h 852"/>
                  <a:gd name="T16" fmla="*/ 9614 w 1360"/>
                  <a:gd name="T17" fmla="*/ 5535 h 8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60" h="852">
                    <a:moveTo>
                      <a:pt x="1360" y="784"/>
                    </a:moveTo>
                    <a:cubicBezTo>
                      <a:pt x="1360" y="822"/>
                      <a:pt x="1330" y="852"/>
                      <a:pt x="1292" y="852"/>
                    </a:cubicBezTo>
                    <a:cubicBezTo>
                      <a:pt x="72" y="852"/>
                      <a:pt x="72" y="852"/>
                      <a:pt x="72" y="852"/>
                    </a:cubicBezTo>
                    <a:cubicBezTo>
                      <a:pt x="34" y="852"/>
                      <a:pt x="0" y="822"/>
                      <a:pt x="0" y="784"/>
                    </a:cubicBezTo>
                    <a:cubicBezTo>
                      <a:pt x="0" y="784"/>
                      <a:pt x="0" y="72"/>
                      <a:pt x="0" y="36"/>
                    </a:cubicBezTo>
                    <a:cubicBezTo>
                      <a:pt x="0" y="0"/>
                      <a:pt x="36" y="0"/>
                      <a:pt x="36" y="0"/>
                    </a:cubicBezTo>
                    <a:cubicBezTo>
                      <a:pt x="1324" y="0"/>
                      <a:pt x="1324" y="0"/>
                      <a:pt x="1324" y="0"/>
                    </a:cubicBezTo>
                    <a:cubicBezTo>
                      <a:pt x="1324" y="0"/>
                      <a:pt x="1360" y="0"/>
                      <a:pt x="1360" y="36"/>
                    </a:cubicBezTo>
                    <a:cubicBezTo>
                      <a:pt x="1360" y="72"/>
                      <a:pt x="1360" y="784"/>
                      <a:pt x="1360" y="784"/>
                    </a:cubicBezTo>
                  </a:path>
                </a:pathLst>
              </a:custGeom>
              <a:solidFill>
                <a:srgbClr val="DCE4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2549" name="Freeform 110">
                <a:extLst>
                  <a:ext uri="{FF2B5EF4-FFF2-40B4-BE49-F238E27FC236}">
                    <a16:creationId xmlns:a16="http://schemas.microsoft.com/office/drawing/2014/main" id="{32A16C05-E41E-474D-90FF-81BA6EB3451D}"/>
                  </a:ext>
                </a:extLst>
              </p:cNvPr>
              <p:cNvSpPr>
                <a:spLocks noChangeArrowheads="1"/>
              </p:cNvSpPr>
              <p:nvPr/>
            </p:nvSpPr>
            <p:spPr bwMode="auto">
              <a:xfrm>
                <a:off x="0" y="0"/>
                <a:ext cx="3616" cy="1670"/>
              </a:xfrm>
              <a:custGeom>
                <a:avLst/>
                <a:gdLst>
                  <a:gd name="T0" fmla="*/ 9359 w 1360"/>
                  <a:gd name="T1" fmla="*/ 0 h 628"/>
                  <a:gd name="T2" fmla="*/ 255 w 1360"/>
                  <a:gd name="T3" fmla="*/ 0 h 628"/>
                  <a:gd name="T4" fmla="*/ 0 w 1360"/>
                  <a:gd name="T5" fmla="*/ 255 h 628"/>
                  <a:gd name="T6" fmla="*/ 0 w 1360"/>
                  <a:gd name="T7" fmla="*/ 4441 h 628"/>
                  <a:gd name="T8" fmla="*/ 9614 w 1360"/>
                  <a:gd name="T9" fmla="*/ 481 h 628"/>
                  <a:gd name="T10" fmla="*/ 9614 w 1360"/>
                  <a:gd name="T11" fmla="*/ 255 h 628"/>
                  <a:gd name="T12" fmla="*/ 9359 w 1360"/>
                  <a:gd name="T13" fmla="*/ 0 h 6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60" h="628">
                    <a:moveTo>
                      <a:pt x="1324" y="0"/>
                    </a:moveTo>
                    <a:cubicBezTo>
                      <a:pt x="36" y="0"/>
                      <a:pt x="36" y="0"/>
                      <a:pt x="36" y="0"/>
                    </a:cubicBezTo>
                    <a:cubicBezTo>
                      <a:pt x="36" y="0"/>
                      <a:pt x="0" y="0"/>
                      <a:pt x="0" y="36"/>
                    </a:cubicBezTo>
                    <a:cubicBezTo>
                      <a:pt x="0" y="72"/>
                      <a:pt x="0" y="628"/>
                      <a:pt x="0" y="628"/>
                    </a:cubicBezTo>
                    <a:cubicBezTo>
                      <a:pt x="1360" y="68"/>
                      <a:pt x="1360" y="68"/>
                      <a:pt x="1360" y="68"/>
                    </a:cubicBezTo>
                    <a:cubicBezTo>
                      <a:pt x="1360" y="51"/>
                      <a:pt x="1360" y="40"/>
                      <a:pt x="1360" y="36"/>
                    </a:cubicBezTo>
                    <a:cubicBezTo>
                      <a:pt x="1360" y="0"/>
                      <a:pt x="1324" y="0"/>
                      <a:pt x="1324" y="0"/>
                    </a:cubicBezTo>
                  </a:path>
                </a:pathLst>
              </a:custGeom>
              <a:solidFill>
                <a:srgbClr val="C9D3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2550" name="Rectangle 112">
                <a:extLst>
                  <a:ext uri="{FF2B5EF4-FFF2-40B4-BE49-F238E27FC236}">
                    <a16:creationId xmlns:a16="http://schemas.microsoft.com/office/drawing/2014/main" id="{5F76E81A-83F9-4B83-8099-E0812AA86288}"/>
                  </a:ext>
                </a:extLst>
              </p:cNvPr>
              <p:cNvSpPr>
                <a:spLocks noChangeArrowheads="1"/>
              </p:cNvSpPr>
              <p:nvPr/>
            </p:nvSpPr>
            <p:spPr bwMode="auto">
              <a:xfrm>
                <a:off x="945" y="0"/>
                <a:ext cx="1724" cy="95"/>
              </a:xfrm>
              <a:prstGeom prst="rect">
                <a:avLst/>
              </a:prstGeom>
              <a:solidFill>
                <a:srgbClr val="DCE4E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spcBef>
                    <a:spcPct val="0"/>
                  </a:spcBef>
                  <a:buClrTx/>
                  <a:buSzTx/>
                  <a:buFontTx/>
                  <a:buNone/>
                </a:pPr>
                <a:endParaRPr lang="zh-CN" altLang="zh-CN" sz="1800">
                  <a:solidFill>
                    <a:srgbClr val="000000"/>
                  </a:solidFill>
                  <a:latin typeface="Arial" panose="020B0604020202020204" pitchFamily="34" charset="0"/>
                  <a:ea typeface="宋体" panose="02010600030101010101" pitchFamily="2" charset="-122"/>
                  <a:sym typeface="宋体" panose="02010600030101010101" pitchFamily="2" charset="-122"/>
                </a:endParaRPr>
              </a:p>
            </p:txBody>
          </p:sp>
          <p:sp>
            <p:nvSpPr>
              <p:cNvPr id="22551" name="Rectangle 113">
                <a:extLst>
                  <a:ext uri="{FF2B5EF4-FFF2-40B4-BE49-F238E27FC236}">
                    <a16:creationId xmlns:a16="http://schemas.microsoft.com/office/drawing/2014/main" id="{7D8F3300-09C2-4636-A223-A1CD5BB7020A}"/>
                  </a:ext>
                </a:extLst>
              </p:cNvPr>
              <p:cNvSpPr>
                <a:spLocks noChangeArrowheads="1"/>
              </p:cNvSpPr>
              <p:nvPr/>
            </p:nvSpPr>
            <p:spPr bwMode="auto">
              <a:xfrm>
                <a:off x="1308" y="1617"/>
                <a:ext cx="988" cy="489"/>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spcBef>
                    <a:spcPct val="0"/>
                  </a:spcBef>
                  <a:buClrTx/>
                  <a:buSzTx/>
                  <a:buFontTx/>
                  <a:buNone/>
                </a:pPr>
                <a:endParaRPr lang="zh-CN" altLang="zh-CN" sz="1800">
                  <a:solidFill>
                    <a:srgbClr val="000000"/>
                  </a:solidFill>
                  <a:latin typeface="Arial" panose="020B0604020202020204" pitchFamily="34" charset="0"/>
                  <a:ea typeface="宋体" panose="02010600030101010101" pitchFamily="2" charset="-122"/>
                  <a:sym typeface="宋体" panose="02010600030101010101" pitchFamily="2" charset="-122"/>
                </a:endParaRPr>
              </a:p>
            </p:txBody>
          </p:sp>
          <p:sp>
            <p:nvSpPr>
              <p:cNvPr id="22552" name="Rectangle 114">
                <a:extLst>
                  <a:ext uri="{FF2B5EF4-FFF2-40B4-BE49-F238E27FC236}">
                    <a16:creationId xmlns:a16="http://schemas.microsoft.com/office/drawing/2014/main" id="{E39EA816-41B0-4CC7-A1AF-D48E82721AF7}"/>
                  </a:ext>
                </a:extLst>
              </p:cNvPr>
              <p:cNvSpPr>
                <a:spLocks noChangeArrowheads="1"/>
              </p:cNvSpPr>
              <p:nvPr/>
            </p:nvSpPr>
            <p:spPr bwMode="auto">
              <a:xfrm>
                <a:off x="541" y="351"/>
                <a:ext cx="192" cy="129"/>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spcBef>
                    <a:spcPct val="0"/>
                  </a:spcBef>
                  <a:buClrTx/>
                  <a:buSzTx/>
                  <a:buFontTx/>
                  <a:buNone/>
                </a:pPr>
                <a:endParaRPr lang="zh-CN" altLang="zh-CN" sz="1800">
                  <a:solidFill>
                    <a:srgbClr val="000000"/>
                  </a:solidFill>
                  <a:latin typeface="Arial" panose="020B0604020202020204" pitchFamily="34" charset="0"/>
                  <a:ea typeface="宋体" panose="02010600030101010101" pitchFamily="2" charset="-122"/>
                  <a:sym typeface="宋体" panose="02010600030101010101" pitchFamily="2" charset="-122"/>
                </a:endParaRPr>
              </a:p>
            </p:txBody>
          </p:sp>
          <p:sp>
            <p:nvSpPr>
              <p:cNvPr id="22553" name="Rectangle 115">
                <a:extLst>
                  <a:ext uri="{FF2B5EF4-FFF2-40B4-BE49-F238E27FC236}">
                    <a16:creationId xmlns:a16="http://schemas.microsoft.com/office/drawing/2014/main" id="{B9062C0E-894E-4F4D-B8D5-B2FBDBCB6E64}"/>
                  </a:ext>
                </a:extLst>
              </p:cNvPr>
              <p:cNvSpPr>
                <a:spLocks noChangeArrowheads="1"/>
              </p:cNvSpPr>
              <p:nvPr/>
            </p:nvSpPr>
            <p:spPr bwMode="auto">
              <a:xfrm>
                <a:off x="541" y="553"/>
                <a:ext cx="192" cy="180"/>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spcBef>
                    <a:spcPct val="0"/>
                  </a:spcBef>
                  <a:buClrTx/>
                  <a:buSzTx/>
                  <a:buFontTx/>
                  <a:buNone/>
                </a:pPr>
                <a:endParaRPr lang="zh-CN" altLang="zh-CN" sz="1800">
                  <a:solidFill>
                    <a:srgbClr val="000000"/>
                  </a:solidFill>
                  <a:latin typeface="Arial" panose="020B0604020202020204" pitchFamily="34" charset="0"/>
                  <a:ea typeface="宋体" panose="02010600030101010101" pitchFamily="2" charset="-122"/>
                  <a:sym typeface="宋体" panose="02010600030101010101" pitchFamily="2" charset="-122"/>
                </a:endParaRPr>
              </a:p>
            </p:txBody>
          </p:sp>
          <p:sp>
            <p:nvSpPr>
              <p:cNvPr id="22554" name="Rectangle 116">
                <a:extLst>
                  <a:ext uri="{FF2B5EF4-FFF2-40B4-BE49-F238E27FC236}">
                    <a16:creationId xmlns:a16="http://schemas.microsoft.com/office/drawing/2014/main" id="{64E0D472-8790-4881-A744-61AD96862D16}"/>
                  </a:ext>
                </a:extLst>
              </p:cNvPr>
              <p:cNvSpPr>
                <a:spLocks noChangeArrowheads="1"/>
              </p:cNvSpPr>
              <p:nvPr/>
            </p:nvSpPr>
            <p:spPr bwMode="auto">
              <a:xfrm>
                <a:off x="541" y="808"/>
                <a:ext cx="319" cy="203"/>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spcBef>
                    <a:spcPct val="0"/>
                  </a:spcBef>
                  <a:buClrTx/>
                  <a:buSzTx/>
                  <a:buFontTx/>
                  <a:buNone/>
                </a:pPr>
                <a:endParaRPr lang="zh-CN" altLang="zh-CN" sz="1800">
                  <a:solidFill>
                    <a:srgbClr val="000000"/>
                  </a:solidFill>
                  <a:latin typeface="Arial" panose="020B0604020202020204" pitchFamily="34" charset="0"/>
                  <a:ea typeface="宋体" panose="02010600030101010101" pitchFamily="2" charset="-122"/>
                  <a:sym typeface="宋体" panose="02010600030101010101" pitchFamily="2" charset="-122"/>
                </a:endParaRPr>
              </a:p>
            </p:txBody>
          </p:sp>
          <p:sp>
            <p:nvSpPr>
              <p:cNvPr id="22555" name="Rectangle 117">
                <a:extLst>
                  <a:ext uri="{FF2B5EF4-FFF2-40B4-BE49-F238E27FC236}">
                    <a16:creationId xmlns:a16="http://schemas.microsoft.com/office/drawing/2014/main" id="{21D564B6-FF4A-429D-B2E5-9171A024662C}"/>
                  </a:ext>
                </a:extLst>
              </p:cNvPr>
              <p:cNvSpPr>
                <a:spLocks noChangeArrowheads="1"/>
              </p:cNvSpPr>
              <p:nvPr/>
            </p:nvSpPr>
            <p:spPr bwMode="auto">
              <a:xfrm>
                <a:off x="541" y="1074"/>
                <a:ext cx="458" cy="180"/>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spcBef>
                    <a:spcPct val="0"/>
                  </a:spcBef>
                  <a:buClrTx/>
                  <a:buSzTx/>
                  <a:buFontTx/>
                  <a:buNone/>
                </a:pPr>
                <a:endParaRPr lang="zh-CN" altLang="zh-CN" sz="1800">
                  <a:solidFill>
                    <a:srgbClr val="000000"/>
                  </a:solidFill>
                  <a:latin typeface="Arial" panose="020B0604020202020204" pitchFamily="34" charset="0"/>
                  <a:ea typeface="宋体" panose="02010600030101010101" pitchFamily="2" charset="-122"/>
                  <a:sym typeface="宋体" panose="02010600030101010101" pitchFamily="2" charset="-122"/>
                </a:endParaRPr>
              </a:p>
            </p:txBody>
          </p:sp>
          <p:sp>
            <p:nvSpPr>
              <p:cNvPr id="22556" name="Rectangle 118">
                <a:extLst>
                  <a:ext uri="{FF2B5EF4-FFF2-40B4-BE49-F238E27FC236}">
                    <a16:creationId xmlns:a16="http://schemas.microsoft.com/office/drawing/2014/main" id="{1BDE550D-1855-4D39-9040-DA655BE441E3}"/>
                  </a:ext>
                </a:extLst>
              </p:cNvPr>
              <p:cNvSpPr>
                <a:spLocks noChangeArrowheads="1"/>
              </p:cNvSpPr>
              <p:nvPr/>
            </p:nvSpPr>
            <p:spPr bwMode="auto">
              <a:xfrm>
                <a:off x="797" y="553"/>
                <a:ext cx="202" cy="180"/>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spcBef>
                    <a:spcPct val="0"/>
                  </a:spcBef>
                  <a:buClrTx/>
                  <a:buSzTx/>
                  <a:buFontTx/>
                  <a:buNone/>
                </a:pPr>
                <a:endParaRPr lang="zh-CN" altLang="zh-CN" sz="1800">
                  <a:solidFill>
                    <a:srgbClr val="000000"/>
                  </a:solidFill>
                  <a:latin typeface="Arial" panose="020B0604020202020204" pitchFamily="34" charset="0"/>
                  <a:ea typeface="宋体" panose="02010600030101010101" pitchFamily="2" charset="-122"/>
                  <a:sym typeface="宋体" panose="02010600030101010101" pitchFamily="2" charset="-122"/>
                </a:endParaRPr>
              </a:p>
            </p:txBody>
          </p:sp>
          <p:sp>
            <p:nvSpPr>
              <p:cNvPr id="22557" name="Rectangle 119">
                <a:extLst>
                  <a:ext uri="{FF2B5EF4-FFF2-40B4-BE49-F238E27FC236}">
                    <a16:creationId xmlns:a16="http://schemas.microsoft.com/office/drawing/2014/main" id="{EDF09CA7-2DA3-4512-89CE-12BBE3DBB74D}"/>
                  </a:ext>
                </a:extLst>
              </p:cNvPr>
              <p:cNvSpPr>
                <a:spLocks noChangeArrowheads="1"/>
              </p:cNvSpPr>
              <p:nvPr/>
            </p:nvSpPr>
            <p:spPr bwMode="auto">
              <a:xfrm>
                <a:off x="925" y="808"/>
                <a:ext cx="203" cy="203"/>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spcBef>
                    <a:spcPct val="0"/>
                  </a:spcBef>
                  <a:buClrTx/>
                  <a:buSzTx/>
                  <a:buFontTx/>
                  <a:buNone/>
                </a:pPr>
                <a:endParaRPr lang="zh-CN" altLang="zh-CN" sz="1800">
                  <a:solidFill>
                    <a:srgbClr val="000000"/>
                  </a:solidFill>
                  <a:latin typeface="Arial" panose="020B0604020202020204" pitchFamily="34" charset="0"/>
                  <a:ea typeface="宋体" panose="02010600030101010101" pitchFamily="2" charset="-122"/>
                  <a:sym typeface="宋体" panose="02010600030101010101" pitchFamily="2" charset="-122"/>
                </a:endParaRPr>
              </a:p>
            </p:txBody>
          </p:sp>
          <p:sp>
            <p:nvSpPr>
              <p:cNvPr id="22558" name="Rectangle 120">
                <a:extLst>
                  <a:ext uri="{FF2B5EF4-FFF2-40B4-BE49-F238E27FC236}">
                    <a16:creationId xmlns:a16="http://schemas.microsoft.com/office/drawing/2014/main" id="{5BEDE17D-5299-49FB-B91D-604D212DCE33}"/>
                  </a:ext>
                </a:extLst>
              </p:cNvPr>
              <p:cNvSpPr>
                <a:spLocks noChangeArrowheads="1"/>
              </p:cNvSpPr>
              <p:nvPr/>
            </p:nvSpPr>
            <p:spPr bwMode="auto">
              <a:xfrm>
                <a:off x="1062" y="1074"/>
                <a:ext cx="202" cy="180"/>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spcBef>
                    <a:spcPct val="0"/>
                  </a:spcBef>
                  <a:buClrTx/>
                  <a:buSzTx/>
                  <a:buFontTx/>
                  <a:buNone/>
                </a:pPr>
                <a:endParaRPr lang="zh-CN" altLang="zh-CN" sz="1800">
                  <a:solidFill>
                    <a:srgbClr val="000000"/>
                  </a:solidFill>
                  <a:latin typeface="Arial" panose="020B0604020202020204" pitchFamily="34" charset="0"/>
                  <a:ea typeface="宋体" panose="02010600030101010101" pitchFamily="2" charset="-122"/>
                  <a:sym typeface="宋体" panose="02010600030101010101" pitchFamily="2" charset="-122"/>
                </a:endParaRPr>
              </a:p>
            </p:txBody>
          </p:sp>
          <p:sp>
            <p:nvSpPr>
              <p:cNvPr id="22559" name="Rectangle 121">
                <a:extLst>
                  <a:ext uri="{FF2B5EF4-FFF2-40B4-BE49-F238E27FC236}">
                    <a16:creationId xmlns:a16="http://schemas.microsoft.com/office/drawing/2014/main" id="{687ACECC-67CF-485A-96AD-7CF2F9045ED1}"/>
                  </a:ext>
                </a:extLst>
              </p:cNvPr>
              <p:cNvSpPr>
                <a:spLocks noChangeArrowheads="1"/>
              </p:cNvSpPr>
              <p:nvPr/>
            </p:nvSpPr>
            <p:spPr bwMode="auto">
              <a:xfrm>
                <a:off x="1318" y="1074"/>
                <a:ext cx="192" cy="180"/>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spcBef>
                    <a:spcPct val="0"/>
                  </a:spcBef>
                  <a:buClrTx/>
                  <a:buSzTx/>
                  <a:buFontTx/>
                  <a:buNone/>
                </a:pPr>
                <a:endParaRPr lang="zh-CN" altLang="zh-CN" sz="1800">
                  <a:solidFill>
                    <a:srgbClr val="000000"/>
                  </a:solidFill>
                  <a:latin typeface="Arial" panose="020B0604020202020204" pitchFamily="34" charset="0"/>
                  <a:ea typeface="宋体" panose="02010600030101010101" pitchFamily="2" charset="-122"/>
                  <a:sym typeface="宋体" panose="02010600030101010101" pitchFamily="2" charset="-122"/>
                </a:endParaRPr>
              </a:p>
            </p:txBody>
          </p:sp>
          <p:sp>
            <p:nvSpPr>
              <p:cNvPr id="22560" name="Rectangle 122">
                <a:extLst>
                  <a:ext uri="{FF2B5EF4-FFF2-40B4-BE49-F238E27FC236}">
                    <a16:creationId xmlns:a16="http://schemas.microsoft.com/office/drawing/2014/main" id="{F5FCD9F1-BFD5-422E-8200-FE84F6A6BABB}"/>
                  </a:ext>
                </a:extLst>
              </p:cNvPr>
              <p:cNvSpPr>
                <a:spLocks noChangeArrowheads="1"/>
              </p:cNvSpPr>
              <p:nvPr/>
            </p:nvSpPr>
            <p:spPr bwMode="auto">
              <a:xfrm>
                <a:off x="1583" y="1074"/>
                <a:ext cx="192" cy="180"/>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spcBef>
                    <a:spcPct val="0"/>
                  </a:spcBef>
                  <a:buClrTx/>
                  <a:buSzTx/>
                  <a:buFontTx/>
                  <a:buNone/>
                </a:pPr>
                <a:endParaRPr lang="zh-CN" altLang="zh-CN" sz="1800">
                  <a:solidFill>
                    <a:srgbClr val="000000"/>
                  </a:solidFill>
                  <a:latin typeface="Arial" panose="020B0604020202020204" pitchFamily="34" charset="0"/>
                  <a:ea typeface="宋体" panose="02010600030101010101" pitchFamily="2" charset="-122"/>
                  <a:sym typeface="宋体" panose="02010600030101010101" pitchFamily="2" charset="-122"/>
                </a:endParaRPr>
              </a:p>
            </p:txBody>
          </p:sp>
          <p:sp>
            <p:nvSpPr>
              <p:cNvPr id="22561" name="Rectangle 123">
                <a:extLst>
                  <a:ext uri="{FF2B5EF4-FFF2-40B4-BE49-F238E27FC236}">
                    <a16:creationId xmlns:a16="http://schemas.microsoft.com/office/drawing/2014/main" id="{45600833-DB9F-4D6A-B95B-870C0DA5E0E9}"/>
                  </a:ext>
                </a:extLst>
              </p:cNvPr>
              <p:cNvSpPr>
                <a:spLocks noChangeArrowheads="1"/>
              </p:cNvSpPr>
              <p:nvPr/>
            </p:nvSpPr>
            <p:spPr bwMode="auto">
              <a:xfrm>
                <a:off x="1839" y="1074"/>
                <a:ext cx="192" cy="180"/>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spcBef>
                    <a:spcPct val="0"/>
                  </a:spcBef>
                  <a:buClrTx/>
                  <a:buSzTx/>
                  <a:buFontTx/>
                  <a:buNone/>
                </a:pPr>
                <a:endParaRPr lang="zh-CN" altLang="zh-CN" sz="1800">
                  <a:solidFill>
                    <a:srgbClr val="000000"/>
                  </a:solidFill>
                  <a:latin typeface="Arial" panose="020B0604020202020204" pitchFamily="34" charset="0"/>
                  <a:ea typeface="宋体" panose="02010600030101010101" pitchFamily="2" charset="-122"/>
                  <a:sym typeface="宋体" panose="02010600030101010101" pitchFamily="2" charset="-122"/>
                </a:endParaRPr>
              </a:p>
            </p:txBody>
          </p:sp>
          <p:sp>
            <p:nvSpPr>
              <p:cNvPr id="22562" name="Rectangle 124">
                <a:extLst>
                  <a:ext uri="{FF2B5EF4-FFF2-40B4-BE49-F238E27FC236}">
                    <a16:creationId xmlns:a16="http://schemas.microsoft.com/office/drawing/2014/main" id="{AB96C307-A443-43FF-88E1-45E0299786FA}"/>
                  </a:ext>
                </a:extLst>
              </p:cNvPr>
              <p:cNvSpPr>
                <a:spLocks noChangeArrowheads="1"/>
              </p:cNvSpPr>
              <p:nvPr/>
            </p:nvSpPr>
            <p:spPr bwMode="auto">
              <a:xfrm>
                <a:off x="2104" y="1074"/>
                <a:ext cx="192" cy="180"/>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spcBef>
                    <a:spcPct val="0"/>
                  </a:spcBef>
                  <a:buClrTx/>
                  <a:buSzTx/>
                  <a:buFontTx/>
                  <a:buNone/>
                </a:pPr>
                <a:endParaRPr lang="zh-CN" altLang="zh-CN" sz="1800">
                  <a:solidFill>
                    <a:srgbClr val="000000"/>
                  </a:solidFill>
                  <a:latin typeface="Arial" panose="020B0604020202020204" pitchFamily="34" charset="0"/>
                  <a:ea typeface="宋体" panose="02010600030101010101" pitchFamily="2" charset="-122"/>
                  <a:sym typeface="宋体" panose="02010600030101010101" pitchFamily="2" charset="-122"/>
                </a:endParaRPr>
              </a:p>
            </p:txBody>
          </p:sp>
          <p:sp>
            <p:nvSpPr>
              <p:cNvPr id="22563" name="Rectangle 125">
                <a:extLst>
                  <a:ext uri="{FF2B5EF4-FFF2-40B4-BE49-F238E27FC236}">
                    <a16:creationId xmlns:a16="http://schemas.microsoft.com/office/drawing/2014/main" id="{BE748537-6352-450B-90A0-752AA5A369CC}"/>
                  </a:ext>
                </a:extLst>
              </p:cNvPr>
              <p:cNvSpPr>
                <a:spLocks noChangeArrowheads="1"/>
              </p:cNvSpPr>
              <p:nvPr/>
            </p:nvSpPr>
            <p:spPr bwMode="auto">
              <a:xfrm>
                <a:off x="2350" y="1074"/>
                <a:ext cx="202" cy="180"/>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spcBef>
                    <a:spcPct val="0"/>
                  </a:spcBef>
                  <a:buClrTx/>
                  <a:buSzTx/>
                  <a:buFontTx/>
                  <a:buNone/>
                </a:pPr>
                <a:endParaRPr lang="zh-CN" altLang="zh-CN" sz="1800">
                  <a:solidFill>
                    <a:srgbClr val="000000"/>
                  </a:solidFill>
                  <a:latin typeface="Arial" panose="020B0604020202020204" pitchFamily="34" charset="0"/>
                  <a:ea typeface="宋体" panose="02010600030101010101" pitchFamily="2" charset="-122"/>
                  <a:sym typeface="宋体" panose="02010600030101010101" pitchFamily="2" charset="-122"/>
                </a:endParaRPr>
              </a:p>
            </p:txBody>
          </p:sp>
          <p:sp>
            <p:nvSpPr>
              <p:cNvPr id="22564" name="Rectangle 126">
                <a:extLst>
                  <a:ext uri="{FF2B5EF4-FFF2-40B4-BE49-F238E27FC236}">
                    <a16:creationId xmlns:a16="http://schemas.microsoft.com/office/drawing/2014/main" id="{499536B5-3363-4C03-B7DF-31B26FCA51CF}"/>
                  </a:ext>
                </a:extLst>
              </p:cNvPr>
              <p:cNvSpPr>
                <a:spLocks noChangeArrowheads="1"/>
              </p:cNvSpPr>
              <p:nvPr/>
            </p:nvSpPr>
            <p:spPr bwMode="auto">
              <a:xfrm>
                <a:off x="2615" y="1074"/>
                <a:ext cx="458" cy="180"/>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spcBef>
                    <a:spcPct val="0"/>
                  </a:spcBef>
                  <a:buClrTx/>
                  <a:buSzTx/>
                  <a:buFontTx/>
                  <a:buNone/>
                </a:pPr>
                <a:endParaRPr lang="zh-CN" altLang="zh-CN" sz="1800">
                  <a:solidFill>
                    <a:srgbClr val="000000"/>
                  </a:solidFill>
                  <a:latin typeface="Arial" panose="020B0604020202020204" pitchFamily="34" charset="0"/>
                  <a:ea typeface="宋体" panose="02010600030101010101" pitchFamily="2" charset="-122"/>
                  <a:sym typeface="宋体" panose="02010600030101010101" pitchFamily="2" charset="-122"/>
                </a:endParaRPr>
              </a:p>
            </p:txBody>
          </p:sp>
          <p:sp>
            <p:nvSpPr>
              <p:cNvPr id="22565" name="Rectangle 127">
                <a:extLst>
                  <a:ext uri="{FF2B5EF4-FFF2-40B4-BE49-F238E27FC236}">
                    <a16:creationId xmlns:a16="http://schemas.microsoft.com/office/drawing/2014/main" id="{A2ECB795-49DB-45DD-9B15-B4203B4CD482}"/>
                  </a:ext>
                </a:extLst>
              </p:cNvPr>
              <p:cNvSpPr>
                <a:spLocks noChangeArrowheads="1"/>
              </p:cNvSpPr>
              <p:nvPr/>
            </p:nvSpPr>
            <p:spPr bwMode="auto">
              <a:xfrm>
                <a:off x="1191" y="808"/>
                <a:ext cx="190" cy="203"/>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spcBef>
                    <a:spcPct val="0"/>
                  </a:spcBef>
                  <a:buClrTx/>
                  <a:buSzTx/>
                  <a:buFontTx/>
                  <a:buNone/>
                </a:pPr>
                <a:endParaRPr lang="zh-CN" altLang="zh-CN" sz="1800">
                  <a:solidFill>
                    <a:srgbClr val="000000"/>
                  </a:solidFill>
                  <a:latin typeface="Arial" panose="020B0604020202020204" pitchFamily="34" charset="0"/>
                  <a:ea typeface="宋体" panose="02010600030101010101" pitchFamily="2" charset="-122"/>
                  <a:sym typeface="宋体" panose="02010600030101010101" pitchFamily="2" charset="-122"/>
                </a:endParaRPr>
              </a:p>
            </p:txBody>
          </p:sp>
          <p:sp>
            <p:nvSpPr>
              <p:cNvPr id="22566" name="Rectangle 128">
                <a:extLst>
                  <a:ext uri="{FF2B5EF4-FFF2-40B4-BE49-F238E27FC236}">
                    <a16:creationId xmlns:a16="http://schemas.microsoft.com/office/drawing/2014/main" id="{9C4696AA-7EC4-44D1-A558-26ED573C1F0F}"/>
                  </a:ext>
                </a:extLst>
              </p:cNvPr>
              <p:cNvSpPr>
                <a:spLocks noChangeArrowheads="1"/>
              </p:cNvSpPr>
              <p:nvPr/>
            </p:nvSpPr>
            <p:spPr bwMode="auto">
              <a:xfrm>
                <a:off x="1446" y="808"/>
                <a:ext cx="203" cy="203"/>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spcBef>
                    <a:spcPct val="0"/>
                  </a:spcBef>
                  <a:buClrTx/>
                  <a:buSzTx/>
                  <a:buFontTx/>
                  <a:buNone/>
                </a:pPr>
                <a:endParaRPr lang="zh-CN" altLang="zh-CN" sz="1800">
                  <a:solidFill>
                    <a:srgbClr val="000000"/>
                  </a:solidFill>
                  <a:latin typeface="Arial" panose="020B0604020202020204" pitchFamily="34" charset="0"/>
                  <a:ea typeface="宋体" panose="02010600030101010101" pitchFamily="2" charset="-122"/>
                  <a:sym typeface="宋体" panose="02010600030101010101" pitchFamily="2" charset="-122"/>
                </a:endParaRPr>
              </a:p>
            </p:txBody>
          </p:sp>
          <p:sp>
            <p:nvSpPr>
              <p:cNvPr id="22567" name="Rectangle 129">
                <a:extLst>
                  <a:ext uri="{FF2B5EF4-FFF2-40B4-BE49-F238E27FC236}">
                    <a16:creationId xmlns:a16="http://schemas.microsoft.com/office/drawing/2014/main" id="{154CD577-BC66-4396-92DA-D91451BEA512}"/>
                  </a:ext>
                </a:extLst>
              </p:cNvPr>
              <p:cNvSpPr>
                <a:spLocks noChangeArrowheads="1"/>
              </p:cNvSpPr>
              <p:nvPr/>
            </p:nvSpPr>
            <p:spPr bwMode="auto">
              <a:xfrm>
                <a:off x="1712" y="808"/>
                <a:ext cx="190" cy="203"/>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spcBef>
                    <a:spcPct val="0"/>
                  </a:spcBef>
                  <a:buClrTx/>
                  <a:buSzTx/>
                  <a:buFontTx/>
                  <a:buNone/>
                </a:pPr>
                <a:endParaRPr lang="zh-CN" altLang="zh-CN" sz="1800">
                  <a:solidFill>
                    <a:srgbClr val="000000"/>
                  </a:solidFill>
                  <a:latin typeface="Arial" panose="020B0604020202020204" pitchFamily="34" charset="0"/>
                  <a:ea typeface="宋体" panose="02010600030101010101" pitchFamily="2" charset="-122"/>
                  <a:sym typeface="宋体" panose="02010600030101010101" pitchFamily="2" charset="-122"/>
                </a:endParaRPr>
              </a:p>
            </p:txBody>
          </p:sp>
          <p:sp>
            <p:nvSpPr>
              <p:cNvPr id="22568" name="Rectangle 130">
                <a:extLst>
                  <a:ext uri="{FF2B5EF4-FFF2-40B4-BE49-F238E27FC236}">
                    <a16:creationId xmlns:a16="http://schemas.microsoft.com/office/drawing/2014/main" id="{325F389B-21C4-4494-B306-94E368247114}"/>
                  </a:ext>
                </a:extLst>
              </p:cNvPr>
              <p:cNvSpPr>
                <a:spLocks noChangeArrowheads="1"/>
              </p:cNvSpPr>
              <p:nvPr/>
            </p:nvSpPr>
            <p:spPr bwMode="auto">
              <a:xfrm>
                <a:off x="1967" y="808"/>
                <a:ext cx="202" cy="203"/>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spcBef>
                    <a:spcPct val="0"/>
                  </a:spcBef>
                  <a:buClrTx/>
                  <a:buSzTx/>
                  <a:buFontTx/>
                  <a:buNone/>
                </a:pPr>
                <a:endParaRPr lang="zh-CN" altLang="zh-CN" sz="1800">
                  <a:solidFill>
                    <a:srgbClr val="000000"/>
                  </a:solidFill>
                  <a:latin typeface="Arial" panose="020B0604020202020204" pitchFamily="34" charset="0"/>
                  <a:ea typeface="宋体" panose="02010600030101010101" pitchFamily="2" charset="-122"/>
                  <a:sym typeface="宋体" panose="02010600030101010101" pitchFamily="2" charset="-122"/>
                </a:endParaRPr>
              </a:p>
            </p:txBody>
          </p:sp>
          <p:sp>
            <p:nvSpPr>
              <p:cNvPr id="22569" name="Rectangle 131">
                <a:extLst>
                  <a:ext uri="{FF2B5EF4-FFF2-40B4-BE49-F238E27FC236}">
                    <a16:creationId xmlns:a16="http://schemas.microsoft.com/office/drawing/2014/main" id="{5EF18675-430A-4E54-BA1F-8B0B50425FCD}"/>
                  </a:ext>
                </a:extLst>
              </p:cNvPr>
              <p:cNvSpPr>
                <a:spLocks noChangeArrowheads="1"/>
              </p:cNvSpPr>
              <p:nvPr/>
            </p:nvSpPr>
            <p:spPr bwMode="auto">
              <a:xfrm>
                <a:off x="2233" y="808"/>
                <a:ext cx="190" cy="203"/>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spcBef>
                    <a:spcPct val="0"/>
                  </a:spcBef>
                  <a:buClrTx/>
                  <a:buSzTx/>
                  <a:buFontTx/>
                  <a:buNone/>
                </a:pPr>
                <a:endParaRPr lang="zh-CN" altLang="zh-CN" sz="1800">
                  <a:solidFill>
                    <a:srgbClr val="000000"/>
                  </a:solidFill>
                  <a:latin typeface="Arial" panose="020B0604020202020204" pitchFamily="34" charset="0"/>
                  <a:ea typeface="宋体" panose="02010600030101010101" pitchFamily="2" charset="-122"/>
                  <a:sym typeface="宋体" panose="02010600030101010101" pitchFamily="2" charset="-122"/>
                </a:endParaRPr>
              </a:p>
            </p:txBody>
          </p:sp>
          <p:sp>
            <p:nvSpPr>
              <p:cNvPr id="22570" name="Rectangle 132">
                <a:extLst>
                  <a:ext uri="{FF2B5EF4-FFF2-40B4-BE49-F238E27FC236}">
                    <a16:creationId xmlns:a16="http://schemas.microsoft.com/office/drawing/2014/main" id="{D4CA3DBF-6DDB-4F80-8D36-75E4A50AD81D}"/>
                  </a:ext>
                </a:extLst>
              </p:cNvPr>
              <p:cNvSpPr>
                <a:spLocks noChangeArrowheads="1"/>
              </p:cNvSpPr>
              <p:nvPr/>
            </p:nvSpPr>
            <p:spPr bwMode="auto">
              <a:xfrm>
                <a:off x="2488" y="808"/>
                <a:ext cx="202" cy="203"/>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spcBef>
                    <a:spcPct val="0"/>
                  </a:spcBef>
                  <a:buClrTx/>
                  <a:buSzTx/>
                  <a:buFontTx/>
                  <a:buNone/>
                </a:pPr>
                <a:endParaRPr lang="zh-CN" altLang="zh-CN" sz="1800">
                  <a:solidFill>
                    <a:srgbClr val="000000"/>
                  </a:solidFill>
                  <a:latin typeface="Arial" panose="020B0604020202020204" pitchFamily="34" charset="0"/>
                  <a:ea typeface="宋体" panose="02010600030101010101" pitchFamily="2" charset="-122"/>
                  <a:sym typeface="宋体" panose="02010600030101010101" pitchFamily="2" charset="-122"/>
                </a:endParaRPr>
              </a:p>
            </p:txBody>
          </p:sp>
          <p:sp>
            <p:nvSpPr>
              <p:cNvPr id="22571" name="Rectangle 133">
                <a:extLst>
                  <a:ext uri="{FF2B5EF4-FFF2-40B4-BE49-F238E27FC236}">
                    <a16:creationId xmlns:a16="http://schemas.microsoft.com/office/drawing/2014/main" id="{E4DBDD9D-EB72-4341-A37C-D0CC45AFA961}"/>
                  </a:ext>
                </a:extLst>
              </p:cNvPr>
              <p:cNvSpPr>
                <a:spLocks noChangeArrowheads="1"/>
              </p:cNvSpPr>
              <p:nvPr/>
            </p:nvSpPr>
            <p:spPr bwMode="auto">
              <a:xfrm>
                <a:off x="2754" y="808"/>
                <a:ext cx="319" cy="203"/>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spcBef>
                    <a:spcPct val="0"/>
                  </a:spcBef>
                  <a:buClrTx/>
                  <a:buSzTx/>
                  <a:buFontTx/>
                  <a:buNone/>
                </a:pPr>
                <a:endParaRPr lang="zh-CN" altLang="zh-CN" sz="1800">
                  <a:solidFill>
                    <a:srgbClr val="000000"/>
                  </a:solidFill>
                  <a:latin typeface="Arial" panose="020B0604020202020204" pitchFamily="34" charset="0"/>
                  <a:ea typeface="宋体" panose="02010600030101010101" pitchFamily="2" charset="-122"/>
                  <a:sym typeface="宋体" panose="02010600030101010101" pitchFamily="2" charset="-122"/>
                </a:endParaRPr>
              </a:p>
            </p:txBody>
          </p:sp>
          <p:sp>
            <p:nvSpPr>
              <p:cNvPr id="22572" name="Rectangle 134">
                <a:extLst>
                  <a:ext uri="{FF2B5EF4-FFF2-40B4-BE49-F238E27FC236}">
                    <a16:creationId xmlns:a16="http://schemas.microsoft.com/office/drawing/2014/main" id="{0E34EAF7-C1EE-4257-9393-F18EE190583C}"/>
                  </a:ext>
                </a:extLst>
              </p:cNvPr>
              <p:cNvSpPr>
                <a:spLocks noChangeArrowheads="1"/>
              </p:cNvSpPr>
              <p:nvPr/>
            </p:nvSpPr>
            <p:spPr bwMode="auto">
              <a:xfrm>
                <a:off x="1062" y="553"/>
                <a:ext cx="202" cy="180"/>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spcBef>
                    <a:spcPct val="0"/>
                  </a:spcBef>
                  <a:buClrTx/>
                  <a:buSzTx/>
                  <a:buFontTx/>
                  <a:buNone/>
                </a:pPr>
                <a:endParaRPr lang="zh-CN" altLang="zh-CN" sz="1800">
                  <a:solidFill>
                    <a:srgbClr val="000000"/>
                  </a:solidFill>
                  <a:latin typeface="Arial" panose="020B0604020202020204" pitchFamily="34" charset="0"/>
                  <a:ea typeface="宋体" panose="02010600030101010101" pitchFamily="2" charset="-122"/>
                  <a:sym typeface="宋体" panose="02010600030101010101" pitchFamily="2" charset="-122"/>
                </a:endParaRPr>
              </a:p>
            </p:txBody>
          </p:sp>
          <p:sp>
            <p:nvSpPr>
              <p:cNvPr id="22573" name="Rectangle 135">
                <a:extLst>
                  <a:ext uri="{FF2B5EF4-FFF2-40B4-BE49-F238E27FC236}">
                    <a16:creationId xmlns:a16="http://schemas.microsoft.com/office/drawing/2014/main" id="{177C52B8-DC89-4169-AE1C-5B3F9E68A132}"/>
                  </a:ext>
                </a:extLst>
              </p:cNvPr>
              <p:cNvSpPr>
                <a:spLocks noChangeArrowheads="1"/>
              </p:cNvSpPr>
              <p:nvPr/>
            </p:nvSpPr>
            <p:spPr bwMode="auto">
              <a:xfrm>
                <a:off x="1318" y="553"/>
                <a:ext cx="192" cy="180"/>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spcBef>
                    <a:spcPct val="0"/>
                  </a:spcBef>
                  <a:buClrTx/>
                  <a:buSzTx/>
                  <a:buFontTx/>
                  <a:buNone/>
                </a:pPr>
                <a:endParaRPr lang="zh-CN" altLang="zh-CN" sz="1800">
                  <a:solidFill>
                    <a:srgbClr val="000000"/>
                  </a:solidFill>
                  <a:latin typeface="Arial" panose="020B0604020202020204" pitchFamily="34" charset="0"/>
                  <a:ea typeface="宋体" panose="02010600030101010101" pitchFamily="2" charset="-122"/>
                  <a:sym typeface="宋体" panose="02010600030101010101" pitchFamily="2" charset="-122"/>
                </a:endParaRPr>
              </a:p>
            </p:txBody>
          </p:sp>
          <p:sp>
            <p:nvSpPr>
              <p:cNvPr id="22574" name="Rectangle 136">
                <a:extLst>
                  <a:ext uri="{FF2B5EF4-FFF2-40B4-BE49-F238E27FC236}">
                    <a16:creationId xmlns:a16="http://schemas.microsoft.com/office/drawing/2014/main" id="{E8BEEEE2-1F77-4604-B736-A7E835E3F3C3}"/>
                  </a:ext>
                </a:extLst>
              </p:cNvPr>
              <p:cNvSpPr>
                <a:spLocks noChangeArrowheads="1"/>
              </p:cNvSpPr>
              <p:nvPr/>
            </p:nvSpPr>
            <p:spPr bwMode="auto">
              <a:xfrm>
                <a:off x="1583" y="553"/>
                <a:ext cx="192" cy="180"/>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spcBef>
                    <a:spcPct val="0"/>
                  </a:spcBef>
                  <a:buClrTx/>
                  <a:buSzTx/>
                  <a:buFontTx/>
                  <a:buNone/>
                </a:pPr>
                <a:endParaRPr lang="zh-CN" altLang="zh-CN" sz="1800">
                  <a:solidFill>
                    <a:srgbClr val="000000"/>
                  </a:solidFill>
                  <a:latin typeface="Arial" panose="020B0604020202020204" pitchFamily="34" charset="0"/>
                  <a:ea typeface="宋体" panose="02010600030101010101" pitchFamily="2" charset="-122"/>
                  <a:sym typeface="宋体" panose="02010600030101010101" pitchFamily="2" charset="-122"/>
                </a:endParaRPr>
              </a:p>
            </p:txBody>
          </p:sp>
          <p:sp>
            <p:nvSpPr>
              <p:cNvPr id="22575" name="Rectangle 137">
                <a:extLst>
                  <a:ext uri="{FF2B5EF4-FFF2-40B4-BE49-F238E27FC236}">
                    <a16:creationId xmlns:a16="http://schemas.microsoft.com/office/drawing/2014/main" id="{1A4F4094-3E4B-4C9A-B2B3-66C8DC959203}"/>
                  </a:ext>
                </a:extLst>
              </p:cNvPr>
              <p:cNvSpPr>
                <a:spLocks noChangeArrowheads="1"/>
              </p:cNvSpPr>
              <p:nvPr/>
            </p:nvSpPr>
            <p:spPr bwMode="auto">
              <a:xfrm>
                <a:off x="1839" y="553"/>
                <a:ext cx="192" cy="180"/>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spcBef>
                    <a:spcPct val="0"/>
                  </a:spcBef>
                  <a:buClrTx/>
                  <a:buSzTx/>
                  <a:buFontTx/>
                  <a:buNone/>
                </a:pPr>
                <a:endParaRPr lang="zh-CN" altLang="zh-CN" sz="1800">
                  <a:solidFill>
                    <a:srgbClr val="000000"/>
                  </a:solidFill>
                  <a:latin typeface="Arial" panose="020B0604020202020204" pitchFamily="34" charset="0"/>
                  <a:ea typeface="宋体" panose="02010600030101010101" pitchFamily="2" charset="-122"/>
                  <a:sym typeface="宋体" panose="02010600030101010101" pitchFamily="2" charset="-122"/>
                </a:endParaRPr>
              </a:p>
            </p:txBody>
          </p:sp>
          <p:sp>
            <p:nvSpPr>
              <p:cNvPr id="22576" name="Rectangle 138">
                <a:extLst>
                  <a:ext uri="{FF2B5EF4-FFF2-40B4-BE49-F238E27FC236}">
                    <a16:creationId xmlns:a16="http://schemas.microsoft.com/office/drawing/2014/main" id="{D59CA8AE-446B-4BF3-90E7-6E92FE4C617A}"/>
                  </a:ext>
                </a:extLst>
              </p:cNvPr>
              <p:cNvSpPr>
                <a:spLocks noChangeArrowheads="1"/>
              </p:cNvSpPr>
              <p:nvPr/>
            </p:nvSpPr>
            <p:spPr bwMode="auto">
              <a:xfrm>
                <a:off x="2104" y="553"/>
                <a:ext cx="192" cy="180"/>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spcBef>
                    <a:spcPct val="0"/>
                  </a:spcBef>
                  <a:buClrTx/>
                  <a:buSzTx/>
                  <a:buFontTx/>
                  <a:buNone/>
                </a:pPr>
                <a:endParaRPr lang="zh-CN" altLang="zh-CN" sz="1800">
                  <a:solidFill>
                    <a:srgbClr val="000000"/>
                  </a:solidFill>
                  <a:latin typeface="Arial" panose="020B0604020202020204" pitchFamily="34" charset="0"/>
                  <a:ea typeface="宋体" panose="02010600030101010101" pitchFamily="2" charset="-122"/>
                  <a:sym typeface="宋体" panose="02010600030101010101" pitchFamily="2" charset="-122"/>
                </a:endParaRPr>
              </a:p>
            </p:txBody>
          </p:sp>
          <p:sp>
            <p:nvSpPr>
              <p:cNvPr id="22577" name="Rectangle 139">
                <a:extLst>
                  <a:ext uri="{FF2B5EF4-FFF2-40B4-BE49-F238E27FC236}">
                    <a16:creationId xmlns:a16="http://schemas.microsoft.com/office/drawing/2014/main" id="{7E2A7F22-E208-480A-BCE0-CAEC86472B34}"/>
                  </a:ext>
                </a:extLst>
              </p:cNvPr>
              <p:cNvSpPr>
                <a:spLocks noChangeArrowheads="1"/>
              </p:cNvSpPr>
              <p:nvPr/>
            </p:nvSpPr>
            <p:spPr bwMode="auto">
              <a:xfrm>
                <a:off x="2350" y="553"/>
                <a:ext cx="202" cy="180"/>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spcBef>
                    <a:spcPct val="0"/>
                  </a:spcBef>
                  <a:buClrTx/>
                  <a:buSzTx/>
                  <a:buFontTx/>
                  <a:buNone/>
                </a:pPr>
                <a:endParaRPr lang="zh-CN" altLang="zh-CN" sz="1800">
                  <a:solidFill>
                    <a:srgbClr val="000000"/>
                  </a:solidFill>
                  <a:latin typeface="Arial" panose="020B0604020202020204" pitchFamily="34" charset="0"/>
                  <a:ea typeface="宋体" panose="02010600030101010101" pitchFamily="2" charset="-122"/>
                  <a:sym typeface="宋体" panose="02010600030101010101" pitchFamily="2" charset="-122"/>
                </a:endParaRPr>
              </a:p>
            </p:txBody>
          </p:sp>
          <p:sp>
            <p:nvSpPr>
              <p:cNvPr id="22578" name="Rectangle 140">
                <a:extLst>
                  <a:ext uri="{FF2B5EF4-FFF2-40B4-BE49-F238E27FC236}">
                    <a16:creationId xmlns:a16="http://schemas.microsoft.com/office/drawing/2014/main" id="{2843C651-B9BB-4A70-8610-54DF61CA009C}"/>
                  </a:ext>
                </a:extLst>
              </p:cNvPr>
              <p:cNvSpPr>
                <a:spLocks noChangeArrowheads="1"/>
              </p:cNvSpPr>
              <p:nvPr/>
            </p:nvSpPr>
            <p:spPr bwMode="auto">
              <a:xfrm>
                <a:off x="2615" y="553"/>
                <a:ext cx="458" cy="180"/>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spcBef>
                    <a:spcPct val="0"/>
                  </a:spcBef>
                  <a:buClrTx/>
                  <a:buSzTx/>
                  <a:buFontTx/>
                  <a:buNone/>
                </a:pPr>
                <a:endParaRPr lang="zh-CN" altLang="zh-CN" sz="1800">
                  <a:solidFill>
                    <a:srgbClr val="000000"/>
                  </a:solidFill>
                  <a:latin typeface="Arial" panose="020B0604020202020204" pitchFamily="34" charset="0"/>
                  <a:ea typeface="宋体" panose="02010600030101010101" pitchFamily="2" charset="-122"/>
                  <a:sym typeface="宋体" panose="02010600030101010101" pitchFamily="2" charset="-122"/>
                </a:endParaRPr>
              </a:p>
            </p:txBody>
          </p:sp>
          <p:sp>
            <p:nvSpPr>
              <p:cNvPr id="22579" name="Rectangle 141">
                <a:extLst>
                  <a:ext uri="{FF2B5EF4-FFF2-40B4-BE49-F238E27FC236}">
                    <a16:creationId xmlns:a16="http://schemas.microsoft.com/office/drawing/2014/main" id="{2220E5E0-0E05-4D75-A57E-BB3BF1C833F2}"/>
                  </a:ext>
                </a:extLst>
              </p:cNvPr>
              <p:cNvSpPr>
                <a:spLocks noChangeArrowheads="1"/>
              </p:cNvSpPr>
              <p:nvPr/>
            </p:nvSpPr>
            <p:spPr bwMode="auto">
              <a:xfrm>
                <a:off x="541" y="1320"/>
                <a:ext cx="192" cy="202"/>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spcBef>
                    <a:spcPct val="0"/>
                  </a:spcBef>
                  <a:buClrTx/>
                  <a:buSzTx/>
                  <a:buFontTx/>
                  <a:buNone/>
                </a:pPr>
                <a:endParaRPr lang="zh-CN" altLang="zh-CN" sz="1800">
                  <a:solidFill>
                    <a:srgbClr val="000000"/>
                  </a:solidFill>
                  <a:latin typeface="Arial" panose="020B0604020202020204" pitchFamily="34" charset="0"/>
                  <a:ea typeface="宋体" panose="02010600030101010101" pitchFamily="2" charset="-122"/>
                  <a:sym typeface="宋体" panose="02010600030101010101" pitchFamily="2" charset="-122"/>
                </a:endParaRPr>
              </a:p>
            </p:txBody>
          </p:sp>
          <p:sp>
            <p:nvSpPr>
              <p:cNvPr id="22580" name="Rectangle 142">
                <a:extLst>
                  <a:ext uri="{FF2B5EF4-FFF2-40B4-BE49-F238E27FC236}">
                    <a16:creationId xmlns:a16="http://schemas.microsoft.com/office/drawing/2014/main" id="{31A18F8A-837B-48F7-84C4-8840C44BF079}"/>
                  </a:ext>
                </a:extLst>
              </p:cNvPr>
              <p:cNvSpPr>
                <a:spLocks noChangeArrowheads="1"/>
              </p:cNvSpPr>
              <p:nvPr/>
            </p:nvSpPr>
            <p:spPr bwMode="auto">
              <a:xfrm>
                <a:off x="797" y="1320"/>
                <a:ext cx="202" cy="202"/>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spcBef>
                    <a:spcPct val="0"/>
                  </a:spcBef>
                  <a:buClrTx/>
                  <a:buSzTx/>
                  <a:buFontTx/>
                  <a:buNone/>
                </a:pPr>
                <a:endParaRPr lang="zh-CN" altLang="zh-CN" sz="1800">
                  <a:solidFill>
                    <a:srgbClr val="000000"/>
                  </a:solidFill>
                  <a:latin typeface="Arial" panose="020B0604020202020204" pitchFamily="34" charset="0"/>
                  <a:ea typeface="宋体" panose="02010600030101010101" pitchFamily="2" charset="-122"/>
                  <a:sym typeface="宋体" panose="02010600030101010101" pitchFamily="2" charset="-122"/>
                </a:endParaRPr>
              </a:p>
            </p:txBody>
          </p:sp>
          <p:sp>
            <p:nvSpPr>
              <p:cNvPr id="22581" name="Rectangle 143">
                <a:extLst>
                  <a:ext uri="{FF2B5EF4-FFF2-40B4-BE49-F238E27FC236}">
                    <a16:creationId xmlns:a16="http://schemas.microsoft.com/office/drawing/2014/main" id="{65FD388C-48B4-41F7-9917-35BCFB44323D}"/>
                  </a:ext>
                </a:extLst>
              </p:cNvPr>
              <p:cNvSpPr>
                <a:spLocks noChangeArrowheads="1"/>
              </p:cNvSpPr>
              <p:nvPr/>
            </p:nvSpPr>
            <p:spPr bwMode="auto">
              <a:xfrm>
                <a:off x="1062" y="1320"/>
                <a:ext cx="1234" cy="202"/>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spcBef>
                    <a:spcPct val="0"/>
                  </a:spcBef>
                  <a:buClrTx/>
                  <a:buSzTx/>
                  <a:buFontTx/>
                  <a:buNone/>
                </a:pPr>
                <a:endParaRPr lang="zh-CN" altLang="zh-CN" sz="1800">
                  <a:solidFill>
                    <a:srgbClr val="000000"/>
                  </a:solidFill>
                  <a:latin typeface="Arial" panose="020B0604020202020204" pitchFamily="34" charset="0"/>
                  <a:ea typeface="宋体" panose="02010600030101010101" pitchFamily="2" charset="-122"/>
                  <a:sym typeface="宋体" panose="02010600030101010101" pitchFamily="2" charset="-122"/>
                </a:endParaRPr>
              </a:p>
            </p:txBody>
          </p:sp>
          <p:sp>
            <p:nvSpPr>
              <p:cNvPr id="22582" name="Rectangle 144">
                <a:extLst>
                  <a:ext uri="{FF2B5EF4-FFF2-40B4-BE49-F238E27FC236}">
                    <a16:creationId xmlns:a16="http://schemas.microsoft.com/office/drawing/2014/main" id="{D0EAF5D3-76B3-4D03-9D17-5D005A4BDBC3}"/>
                  </a:ext>
                </a:extLst>
              </p:cNvPr>
              <p:cNvSpPr>
                <a:spLocks noChangeArrowheads="1"/>
              </p:cNvSpPr>
              <p:nvPr/>
            </p:nvSpPr>
            <p:spPr bwMode="auto">
              <a:xfrm>
                <a:off x="2350" y="1320"/>
                <a:ext cx="202" cy="202"/>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spcBef>
                    <a:spcPct val="0"/>
                  </a:spcBef>
                  <a:buClrTx/>
                  <a:buSzTx/>
                  <a:buFontTx/>
                  <a:buNone/>
                </a:pPr>
                <a:endParaRPr lang="zh-CN" altLang="zh-CN" sz="1800">
                  <a:solidFill>
                    <a:srgbClr val="000000"/>
                  </a:solidFill>
                  <a:latin typeface="Arial" panose="020B0604020202020204" pitchFamily="34" charset="0"/>
                  <a:ea typeface="宋体" panose="02010600030101010101" pitchFamily="2" charset="-122"/>
                  <a:sym typeface="宋体" panose="02010600030101010101" pitchFamily="2" charset="-122"/>
                </a:endParaRPr>
              </a:p>
            </p:txBody>
          </p:sp>
          <p:sp>
            <p:nvSpPr>
              <p:cNvPr id="22583" name="Rectangle 145">
                <a:extLst>
                  <a:ext uri="{FF2B5EF4-FFF2-40B4-BE49-F238E27FC236}">
                    <a16:creationId xmlns:a16="http://schemas.microsoft.com/office/drawing/2014/main" id="{561EC359-820E-47F7-9793-DF5B6510E68C}"/>
                  </a:ext>
                </a:extLst>
              </p:cNvPr>
              <p:cNvSpPr>
                <a:spLocks noChangeArrowheads="1"/>
              </p:cNvSpPr>
              <p:nvPr/>
            </p:nvSpPr>
            <p:spPr bwMode="auto">
              <a:xfrm>
                <a:off x="2615" y="1320"/>
                <a:ext cx="202" cy="202"/>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spcBef>
                    <a:spcPct val="0"/>
                  </a:spcBef>
                  <a:buClrTx/>
                  <a:buSzTx/>
                  <a:buFontTx/>
                  <a:buNone/>
                </a:pPr>
                <a:endParaRPr lang="zh-CN" altLang="zh-CN" sz="1800">
                  <a:solidFill>
                    <a:srgbClr val="000000"/>
                  </a:solidFill>
                  <a:latin typeface="Arial" panose="020B0604020202020204" pitchFamily="34" charset="0"/>
                  <a:ea typeface="宋体" panose="02010600030101010101" pitchFamily="2" charset="-122"/>
                  <a:sym typeface="宋体" panose="02010600030101010101" pitchFamily="2" charset="-122"/>
                </a:endParaRPr>
              </a:p>
            </p:txBody>
          </p:sp>
          <p:sp>
            <p:nvSpPr>
              <p:cNvPr id="22584" name="Rectangle 146">
                <a:extLst>
                  <a:ext uri="{FF2B5EF4-FFF2-40B4-BE49-F238E27FC236}">
                    <a16:creationId xmlns:a16="http://schemas.microsoft.com/office/drawing/2014/main" id="{34FF6CF9-EA4C-46C1-ABA0-32266F46E78C}"/>
                  </a:ext>
                </a:extLst>
              </p:cNvPr>
              <p:cNvSpPr>
                <a:spLocks noChangeArrowheads="1"/>
              </p:cNvSpPr>
              <p:nvPr/>
            </p:nvSpPr>
            <p:spPr bwMode="auto">
              <a:xfrm>
                <a:off x="2881" y="1320"/>
                <a:ext cx="192" cy="202"/>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spcBef>
                    <a:spcPct val="0"/>
                  </a:spcBef>
                  <a:buClrTx/>
                  <a:buSzTx/>
                  <a:buFontTx/>
                  <a:buNone/>
                </a:pPr>
                <a:endParaRPr lang="zh-CN" altLang="zh-CN" sz="1800">
                  <a:solidFill>
                    <a:srgbClr val="000000"/>
                  </a:solidFill>
                  <a:latin typeface="Arial" panose="020B0604020202020204" pitchFamily="34" charset="0"/>
                  <a:ea typeface="宋体" panose="02010600030101010101" pitchFamily="2" charset="-122"/>
                  <a:sym typeface="宋体" panose="02010600030101010101" pitchFamily="2" charset="-122"/>
                </a:endParaRPr>
              </a:p>
            </p:txBody>
          </p:sp>
          <p:sp>
            <p:nvSpPr>
              <p:cNvPr id="22585" name="Rectangle 147">
                <a:extLst>
                  <a:ext uri="{FF2B5EF4-FFF2-40B4-BE49-F238E27FC236}">
                    <a16:creationId xmlns:a16="http://schemas.microsoft.com/office/drawing/2014/main" id="{F7D9B2F8-5715-47C9-8071-65CDAA45B3E5}"/>
                  </a:ext>
                </a:extLst>
              </p:cNvPr>
              <p:cNvSpPr>
                <a:spLocks noChangeArrowheads="1"/>
              </p:cNvSpPr>
              <p:nvPr/>
            </p:nvSpPr>
            <p:spPr bwMode="auto">
              <a:xfrm>
                <a:off x="797" y="351"/>
                <a:ext cx="202" cy="129"/>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spcBef>
                    <a:spcPct val="0"/>
                  </a:spcBef>
                  <a:buClrTx/>
                  <a:buSzTx/>
                  <a:buFontTx/>
                  <a:buNone/>
                </a:pPr>
                <a:endParaRPr lang="zh-CN" altLang="zh-CN" sz="1800">
                  <a:solidFill>
                    <a:srgbClr val="000000"/>
                  </a:solidFill>
                  <a:latin typeface="Arial" panose="020B0604020202020204" pitchFamily="34" charset="0"/>
                  <a:ea typeface="宋体" panose="02010600030101010101" pitchFamily="2" charset="-122"/>
                  <a:sym typeface="宋体" panose="02010600030101010101" pitchFamily="2" charset="-122"/>
                </a:endParaRPr>
              </a:p>
            </p:txBody>
          </p:sp>
          <p:sp>
            <p:nvSpPr>
              <p:cNvPr id="22586" name="Rectangle 148">
                <a:extLst>
                  <a:ext uri="{FF2B5EF4-FFF2-40B4-BE49-F238E27FC236}">
                    <a16:creationId xmlns:a16="http://schemas.microsoft.com/office/drawing/2014/main" id="{DB1C59E6-373A-45C1-9EB1-99D9ADEBBC65}"/>
                  </a:ext>
                </a:extLst>
              </p:cNvPr>
              <p:cNvSpPr>
                <a:spLocks noChangeArrowheads="1"/>
              </p:cNvSpPr>
              <p:nvPr/>
            </p:nvSpPr>
            <p:spPr bwMode="auto">
              <a:xfrm>
                <a:off x="1062" y="351"/>
                <a:ext cx="202" cy="129"/>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spcBef>
                    <a:spcPct val="0"/>
                  </a:spcBef>
                  <a:buClrTx/>
                  <a:buSzTx/>
                  <a:buFontTx/>
                  <a:buNone/>
                </a:pPr>
                <a:endParaRPr lang="zh-CN" altLang="zh-CN" sz="1800">
                  <a:solidFill>
                    <a:srgbClr val="000000"/>
                  </a:solidFill>
                  <a:latin typeface="Arial" panose="020B0604020202020204" pitchFamily="34" charset="0"/>
                  <a:ea typeface="宋体" panose="02010600030101010101" pitchFamily="2" charset="-122"/>
                  <a:sym typeface="宋体" panose="02010600030101010101" pitchFamily="2" charset="-122"/>
                </a:endParaRPr>
              </a:p>
            </p:txBody>
          </p:sp>
          <p:sp>
            <p:nvSpPr>
              <p:cNvPr id="22587" name="Rectangle 149">
                <a:extLst>
                  <a:ext uri="{FF2B5EF4-FFF2-40B4-BE49-F238E27FC236}">
                    <a16:creationId xmlns:a16="http://schemas.microsoft.com/office/drawing/2014/main" id="{511E5330-1457-4E2A-8CA1-EBD4F6ECEBDF}"/>
                  </a:ext>
                </a:extLst>
              </p:cNvPr>
              <p:cNvSpPr>
                <a:spLocks noChangeArrowheads="1"/>
              </p:cNvSpPr>
              <p:nvPr/>
            </p:nvSpPr>
            <p:spPr bwMode="auto">
              <a:xfrm>
                <a:off x="1318" y="351"/>
                <a:ext cx="192" cy="129"/>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spcBef>
                    <a:spcPct val="0"/>
                  </a:spcBef>
                  <a:buClrTx/>
                  <a:buSzTx/>
                  <a:buFontTx/>
                  <a:buNone/>
                </a:pPr>
                <a:endParaRPr lang="zh-CN" altLang="zh-CN" sz="1800">
                  <a:solidFill>
                    <a:srgbClr val="000000"/>
                  </a:solidFill>
                  <a:latin typeface="Arial" panose="020B0604020202020204" pitchFamily="34" charset="0"/>
                  <a:ea typeface="宋体" panose="02010600030101010101" pitchFamily="2" charset="-122"/>
                  <a:sym typeface="宋体" panose="02010600030101010101" pitchFamily="2" charset="-122"/>
                </a:endParaRPr>
              </a:p>
            </p:txBody>
          </p:sp>
          <p:sp>
            <p:nvSpPr>
              <p:cNvPr id="22588" name="Rectangle 150">
                <a:extLst>
                  <a:ext uri="{FF2B5EF4-FFF2-40B4-BE49-F238E27FC236}">
                    <a16:creationId xmlns:a16="http://schemas.microsoft.com/office/drawing/2014/main" id="{5568B68F-D4F5-43CA-B577-189F0DC4559D}"/>
                  </a:ext>
                </a:extLst>
              </p:cNvPr>
              <p:cNvSpPr>
                <a:spLocks noChangeArrowheads="1"/>
              </p:cNvSpPr>
              <p:nvPr/>
            </p:nvSpPr>
            <p:spPr bwMode="auto">
              <a:xfrm>
                <a:off x="1583" y="351"/>
                <a:ext cx="192" cy="129"/>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spcBef>
                    <a:spcPct val="0"/>
                  </a:spcBef>
                  <a:buClrTx/>
                  <a:buSzTx/>
                  <a:buFontTx/>
                  <a:buNone/>
                </a:pPr>
                <a:endParaRPr lang="zh-CN" altLang="zh-CN" sz="1800">
                  <a:solidFill>
                    <a:srgbClr val="000000"/>
                  </a:solidFill>
                  <a:latin typeface="Arial" panose="020B0604020202020204" pitchFamily="34" charset="0"/>
                  <a:ea typeface="宋体" panose="02010600030101010101" pitchFamily="2" charset="-122"/>
                  <a:sym typeface="宋体" panose="02010600030101010101" pitchFamily="2" charset="-122"/>
                </a:endParaRPr>
              </a:p>
            </p:txBody>
          </p:sp>
          <p:sp>
            <p:nvSpPr>
              <p:cNvPr id="22589" name="Rectangle 151">
                <a:extLst>
                  <a:ext uri="{FF2B5EF4-FFF2-40B4-BE49-F238E27FC236}">
                    <a16:creationId xmlns:a16="http://schemas.microsoft.com/office/drawing/2014/main" id="{772E2D71-2FC9-466C-ABB6-629FDFFB1BC9}"/>
                  </a:ext>
                </a:extLst>
              </p:cNvPr>
              <p:cNvSpPr>
                <a:spLocks noChangeArrowheads="1"/>
              </p:cNvSpPr>
              <p:nvPr/>
            </p:nvSpPr>
            <p:spPr bwMode="auto">
              <a:xfrm>
                <a:off x="1839" y="351"/>
                <a:ext cx="192" cy="129"/>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spcBef>
                    <a:spcPct val="0"/>
                  </a:spcBef>
                  <a:buClrTx/>
                  <a:buSzTx/>
                  <a:buFontTx/>
                  <a:buNone/>
                </a:pPr>
                <a:endParaRPr lang="zh-CN" altLang="zh-CN" sz="1800">
                  <a:solidFill>
                    <a:srgbClr val="000000"/>
                  </a:solidFill>
                  <a:latin typeface="Arial" panose="020B0604020202020204" pitchFamily="34" charset="0"/>
                  <a:ea typeface="宋体" panose="02010600030101010101" pitchFamily="2" charset="-122"/>
                  <a:sym typeface="宋体" panose="02010600030101010101" pitchFamily="2" charset="-122"/>
                </a:endParaRPr>
              </a:p>
            </p:txBody>
          </p:sp>
          <p:sp>
            <p:nvSpPr>
              <p:cNvPr id="22590" name="Rectangle 152">
                <a:extLst>
                  <a:ext uri="{FF2B5EF4-FFF2-40B4-BE49-F238E27FC236}">
                    <a16:creationId xmlns:a16="http://schemas.microsoft.com/office/drawing/2014/main" id="{3A78DFBB-D128-4F0F-8774-078B0E9B9015}"/>
                  </a:ext>
                </a:extLst>
              </p:cNvPr>
              <p:cNvSpPr>
                <a:spLocks noChangeArrowheads="1"/>
              </p:cNvSpPr>
              <p:nvPr/>
            </p:nvSpPr>
            <p:spPr bwMode="auto">
              <a:xfrm>
                <a:off x="2104" y="351"/>
                <a:ext cx="192" cy="129"/>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spcBef>
                    <a:spcPct val="0"/>
                  </a:spcBef>
                  <a:buClrTx/>
                  <a:buSzTx/>
                  <a:buFontTx/>
                  <a:buNone/>
                </a:pPr>
                <a:endParaRPr lang="zh-CN" altLang="zh-CN" sz="1800">
                  <a:solidFill>
                    <a:srgbClr val="000000"/>
                  </a:solidFill>
                  <a:latin typeface="Arial" panose="020B0604020202020204" pitchFamily="34" charset="0"/>
                  <a:ea typeface="宋体" panose="02010600030101010101" pitchFamily="2" charset="-122"/>
                  <a:sym typeface="宋体" panose="02010600030101010101" pitchFamily="2" charset="-122"/>
                </a:endParaRPr>
              </a:p>
            </p:txBody>
          </p:sp>
          <p:sp>
            <p:nvSpPr>
              <p:cNvPr id="22591" name="Rectangle 153">
                <a:extLst>
                  <a:ext uri="{FF2B5EF4-FFF2-40B4-BE49-F238E27FC236}">
                    <a16:creationId xmlns:a16="http://schemas.microsoft.com/office/drawing/2014/main" id="{8E67ACFD-8505-4F0B-8076-B606870A1343}"/>
                  </a:ext>
                </a:extLst>
              </p:cNvPr>
              <p:cNvSpPr>
                <a:spLocks noChangeArrowheads="1"/>
              </p:cNvSpPr>
              <p:nvPr/>
            </p:nvSpPr>
            <p:spPr bwMode="auto">
              <a:xfrm>
                <a:off x="2350" y="351"/>
                <a:ext cx="202" cy="129"/>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spcBef>
                    <a:spcPct val="0"/>
                  </a:spcBef>
                  <a:buClrTx/>
                  <a:buSzTx/>
                  <a:buFontTx/>
                  <a:buNone/>
                </a:pPr>
                <a:endParaRPr lang="zh-CN" altLang="zh-CN" sz="1800">
                  <a:solidFill>
                    <a:srgbClr val="000000"/>
                  </a:solidFill>
                  <a:latin typeface="Arial" panose="020B0604020202020204" pitchFamily="34" charset="0"/>
                  <a:ea typeface="宋体" panose="02010600030101010101" pitchFamily="2" charset="-122"/>
                  <a:sym typeface="宋体" panose="02010600030101010101" pitchFamily="2" charset="-122"/>
                </a:endParaRPr>
              </a:p>
            </p:txBody>
          </p:sp>
          <p:sp>
            <p:nvSpPr>
              <p:cNvPr id="22592" name="Rectangle 154">
                <a:extLst>
                  <a:ext uri="{FF2B5EF4-FFF2-40B4-BE49-F238E27FC236}">
                    <a16:creationId xmlns:a16="http://schemas.microsoft.com/office/drawing/2014/main" id="{BEEC13C7-8804-4408-B998-121457341BCB}"/>
                  </a:ext>
                </a:extLst>
              </p:cNvPr>
              <p:cNvSpPr>
                <a:spLocks noChangeArrowheads="1"/>
              </p:cNvSpPr>
              <p:nvPr/>
            </p:nvSpPr>
            <p:spPr bwMode="auto">
              <a:xfrm>
                <a:off x="2615" y="351"/>
                <a:ext cx="202" cy="129"/>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spcBef>
                    <a:spcPct val="0"/>
                  </a:spcBef>
                  <a:buClrTx/>
                  <a:buSzTx/>
                  <a:buFontTx/>
                  <a:buNone/>
                </a:pPr>
                <a:endParaRPr lang="zh-CN" altLang="zh-CN" sz="1800">
                  <a:solidFill>
                    <a:srgbClr val="000000"/>
                  </a:solidFill>
                  <a:latin typeface="Arial" panose="020B0604020202020204" pitchFamily="34" charset="0"/>
                  <a:ea typeface="宋体" panose="02010600030101010101" pitchFamily="2" charset="-122"/>
                  <a:sym typeface="宋体" panose="02010600030101010101" pitchFamily="2" charset="-122"/>
                </a:endParaRPr>
              </a:p>
            </p:txBody>
          </p:sp>
          <p:sp>
            <p:nvSpPr>
              <p:cNvPr id="22593" name="Rectangle 155">
                <a:extLst>
                  <a:ext uri="{FF2B5EF4-FFF2-40B4-BE49-F238E27FC236}">
                    <a16:creationId xmlns:a16="http://schemas.microsoft.com/office/drawing/2014/main" id="{88C6DC48-F30A-4E4A-8C16-8E4AE7D646B0}"/>
                  </a:ext>
                </a:extLst>
              </p:cNvPr>
              <p:cNvSpPr>
                <a:spLocks noChangeArrowheads="1"/>
              </p:cNvSpPr>
              <p:nvPr/>
            </p:nvSpPr>
            <p:spPr bwMode="auto">
              <a:xfrm>
                <a:off x="2881" y="351"/>
                <a:ext cx="192" cy="129"/>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spcBef>
                    <a:spcPct val="0"/>
                  </a:spcBef>
                  <a:buClrTx/>
                  <a:buSzTx/>
                  <a:buFontTx/>
                  <a:buNone/>
                </a:pPr>
                <a:endParaRPr lang="zh-CN" altLang="zh-CN" sz="1800">
                  <a:solidFill>
                    <a:srgbClr val="000000"/>
                  </a:solidFill>
                  <a:latin typeface="Arial" panose="020B0604020202020204" pitchFamily="34" charset="0"/>
                  <a:ea typeface="宋体" panose="02010600030101010101" pitchFamily="2" charset="-122"/>
                  <a:sym typeface="宋体" panose="02010600030101010101" pitchFamily="2" charset="-122"/>
                </a:endParaRPr>
              </a:p>
            </p:txBody>
          </p:sp>
        </p:grpSp>
        <p:sp>
          <p:nvSpPr>
            <p:cNvPr id="22547" name="文本框 13400">
              <a:extLst>
                <a:ext uri="{FF2B5EF4-FFF2-40B4-BE49-F238E27FC236}">
                  <a16:creationId xmlns:a16="http://schemas.microsoft.com/office/drawing/2014/main" id="{D6BB8052-8B77-4B9F-8BD8-ACDD1F122A1C}"/>
                </a:ext>
              </a:extLst>
            </p:cNvPr>
            <p:cNvSpPr txBox="1">
              <a:spLocks noChangeArrowheads="1"/>
            </p:cNvSpPr>
            <p:nvPr/>
          </p:nvSpPr>
          <p:spPr bwMode="auto">
            <a:xfrm>
              <a:off x="405" y="122"/>
              <a:ext cx="2051" cy="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spcBef>
                  <a:spcPct val="0"/>
                </a:spcBef>
                <a:buClrTx/>
                <a:buSzTx/>
                <a:buFontTx/>
                <a:buNone/>
              </a:pPr>
              <a:endParaRPr lang="zh-CN" altLang="en-US" sz="1400" b="1">
                <a:latin typeface="微软雅黑" panose="020B0503020204020204" pitchFamily="34" charset="-122"/>
                <a:ea typeface="微软雅黑" panose="020B0503020204020204" pitchFamily="34" charset="-122"/>
              </a:endParaRPr>
            </a:p>
            <a:p>
              <a:pPr eaLnBrk="1" hangingPunct="1">
                <a:spcBef>
                  <a:spcPct val="0"/>
                </a:spcBef>
                <a:buClrTx/>
                <a:buSzTx/>
                <a:buFontTx/>
                <a:buNone/>
              </a:pPr>
              <a:r>
                <a:rPr lang="zh-CN" altLang="en-US" sz="1400" b="1">
                  <a:latin typeface="微软雅黑" panose="020B0503020204020204" pitchFamily="34" charset="-122"/>
                  <a:ea typeface="微软雅黑" panose="020B0503020204020204" pitchFamily="34" charset="-122"/>
                </a:rPr>
                <a:t>3-在系统内补录一般缴款书信息</a:t>
              </a:r>
            </a:p>
          </p:txBody>
        </p:sp>
      </p:grpSp>
      <p:grpSp>
        <p:nvGrpSpPr>
          <p:cNvPr id="13402" name="组合 13401">
            <a:extLst>
              <a:ext uri="{FF2B5EF4-FFF2-40B4-BE49-F238E27FC236}">
                <a16:creationId xmlns:a16="http://schemas.microsoft.com/office/drawing/2014/main" id="{B8035783-9837-4489-A459-C90674D792F2}"/>
              </a:ext>
            </a:extLst>
          </p:cNvPr>
          <p:cNvGrpSpPr>
            <a:grpSpLocks/>
          </p:cNvGrpSpPr>
          <p:nvPr/>
        </p:nvGrpSpPr>
        <p:grpSpPr bwMode="auto">
          <a:xfrm>
            <a:off x="8143875" y="2936875"/>
            <a:ext cx="315913" cy="1482725"/>
            <a:chOff x="0" y="0"/>
            <a:chExt cx="496" cy="2334"/>
          </a:xfrm>
        </p:grpSpPr>
        <p:sp>
          <p:nvSpPr>
            <p:cNvPr id="22544" name="直接连接符 13402">
              <a:extLst>
                <a:ext uri="{FF2B5EF4-FFF2-40B4-BE49-F238E27FC236}">
                  <a16:creationId xmlns:a16="http://schemas.microsoft.com/office/drawing/2014/main" id="{9758A2A6-CE9F-49E7-B967-CAEBDD8E7F1F}"/>
                </a:ext>
              </a:extLst>
            </p:cNvPr>
            <p:cNvSpPr>
              <a:spLocks noChangeShapeType="1"/>
            </p:cNvSpPr>
            <p:nvPr/>
          </p:nvSpPr>
          <p:spPr bwMode="auto">
            <a:xfrm>
              <a:off x="0" y="0"/>
              <a:ext cx="1" cy="2334"/>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2545" name="文本框 13403">
              <a:extLst>
                <a:ext uri="{FF2B5EF4-FFF2-40B4-BE49-F238E27FC236}">
                  <a16:creationId xmlns:a16="http://schemas.microsoft.com/office/drawing/2014/main" id="{F4A294B1-157C-4A74-AAC9-8E67167629E3}"/>
                </a:ext>
              </a:extLst>
            </p:cNvPr>
            <p:cNvSpPr txBox="1">
              <a:spLocks noChangeArrowheads="1"/>
            </p:cNvSpPr>
            <p:nvPr/>
          </p:nvSpPr>
          <p:spPr bwMode="auto">
            <a:xfrm>
              <a:off x="8" y="885"/>
              <a:ext cx="488"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spcBef>
                  <a:spcPct val="0"/>
                </a:spcBef>
                <a:buClrTx/>
                <a:buSzTx/>
                <a:buFontTx/>
                <a:buNone/>
              </a:pPr>
              <a:r>
                <a:rPr lang="zh-CN" altLang="en-US" sz="1400" b="1">
                  <a:latin typeface="微软雅黑" panose="020B0503020204020204" pitchFamily="34" charset="-122"/>
                  <a:ea typeface="微软雅黑" panose="020B0503020204020204" pitchFamily="34" charset="-122"/>
                </a:rPr>
                <a:t>3</a:t>
              </a:r>
            </a:p>
          </p:txBody>
        </p:sp>
      </p:grpSp>
      <p:sp>
        <p:nvSpPr>
          <p:cNvPr id="13404" name="日期占位符 1">
            <a:extLst>
              <a:ext uri="{FF2B5EF4-FFF2-40B4-BE49-F238E27FC236}">
                <a16:creationId xmlns:a16="http://schemas.microsoft.com/office/drawing/2014/main" id="{6854BCD6-B3A4-42E3-B5B7-CEA2D4F2117C}"/>
              </a:ext>
            </a:extLst>
          </p:cNvPr>
          <p:cNvSpPr>
            <a:spLocks noGrp="1" noChangeArrowheads="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pPr>
              <a:defRPr/>
            </a:pPr>
            <a:fld id="{0D7EACBD-DADB-417F-9A7D-062C49C0BDFB}" type="datetime1">
              <a:rPr lang="zh-CN" altLang="en-US">
                <a:latin typeface="Arial" pitchFamily="34" charset="0"/>
                <a:ea typeface="MS PGothic" pitchFamily="34" charset="-128"/>
                <a:sym typeface="Calibri" pitchFamily="34" charset="0"/>
              </a:rPr>
              <a:pPr>
                <a:defRPr/>
              </a:pPr>
              <a:t>2018/12/13</a:t>
            </a:fld>
            <a:endParaRPr lang="zh-CN" altLang="en-US">
              <a:latin typeface="Arial" pitchFamily="34" charset="0"/>
              <a:ea typeface="MS PGothic" pitchFamily="34" charset="-128"/>
              <a:sym typeface="Calibri"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300"/>
                                  </p:stCondLst>
                                  <p:childTnLst>
                                    <p:set>
                                      <p:cBhvr>
                                        <p:cTn id="6" dur="1" fill="hold">
                                          <p:stCondLst>
                                            <p:cond delay="0"/>
                                          </p:stCondLst>
                                        </p:cTn>
                                        <p:tgtEl>
                                          <p:spTgt spid="13314"/>
                                        </p:tgtEl>
                                        <p:attrNameLst>
                                          <p:attrName>style.visibility</p:attrName>
                                        </p:attrNameLst>
                                      </p:cBhvr>
                                      <p:to>
                                        <p:strVal val="visible"/>
                                      </p:to>
                                    </p:set>
                                    <p:animEffect filter="wipe(left)">
                                      <p:cBhvr>
                                        <p:cTn id="7" dur="400"/>
                                        <p:tgtEl>
                                          <p:spTgt spid="13314"/>
                                        </p:tgtEl>
                                      </p:cBhvr>
                                    </p:animEffect>
                                  </p:childTnLst>
                                </p:cTn>
                              </p:par>
                            </p:childTnLst>
                          </p:cTn>
                        </p:par>
                        <p:par>
                          <p:cTn id="8" fill="hold" nodeType="afterGroup">
                            <p:stCondLst>
                              <p:cond delay="700"/>
                            </p:stCondLst>
                            <p:childTnLst>
                              <p:par>
                                <p:cTn id="9" presetID="22" presetClass="entr" presetSubtype="8" fill="hold" nodeType="afterEffect">
                                  <p:stCondLst>
                                    <p:cond delay="0"/>
                                  </p:stCondLst>
                                  <p:childTnLst>
                                    <p:set>
                                      <p:cBhvr>
                                        <p:cTn id="10" dur="1" fill="hold">
                                          <p:stCondLst>
                                            <p:cond delay="0"/>
                                          </p:stCondLst>
                                        </p:cTn>
                                        <p:tgtEl>
                                          <p:spTgt spid="13331"/>
                                        </p:tgtEl>
                                        <p:attrNameLst>
                                          <p:attrName>style.visibility</p:attrName>
                                        </p:attrNameLst>
                                      </p:cBhvr>
                                      <p:to>
                                        <p:strVal val="visible"/>
                                      </p:to>
                                    </p:set>
                                    <p:animEffect transition="in" filter="wipe(left)">
                                      <p:cBhvr>
                                        <p:cTn id="11" dur="500"/>
                                        <p:tgtEl>
                                          <p:spTgt spid="13331"/>
                                        </p:tgtEl>
                                      </p:cBhvr>
                                    </p:animEffect>
                                  </p:childTnLst>
                                </p:cTn>
                              </p:par>
                              <p:par>
                                <p:cTn id="12" presetID="2" presetClass="exit" presetSubtype="4" fill="hold" nodeType="withEffect">
                                  <p:stCondLst>
                                    <p:cond delay="0"/>
                                  </p:stCondLst>
                                  <p:childTnLst>
                                    <p:anim calcmode="lin" valueType="num">
                                      <p:cBhvr additive="base">
                                        <p:cTn id="13" dur="500"/>
                                        <p:tgtEl>
                                          <p:spTgt spid="13331"/>
                                        </p:tgtEl>
                                        <p:attrNameLst>
                                          <p:attrName>ppt_x</p:attrName>
                                        </p:attrNameLst>
                                      </p:cBhvr>
                                      <p:tavLst>
                                        <p:tav tm="0">
                                          <p:val>
                                            <p:strVal val="ppt_x"/>
                                          </p:val>
                                        </p:tav>
                                        <p:tav tm="100000">
                                          <p:val>
                                            <p:strVal val="ppt_x"/>
                                          </p:val>
                                        </p:tav>
                                      </p:tavLst>
                                    </p:anim>
                                    <p:anim calcmode="lin" valueType="num">
                                      <p:cBhvr additive="base">
                                        <p:cTn id="14" dur="500"/>
                                        <p:tgtEl>
                                          <p:spTgt spid="13331"/>
                                        </p:tgtEl>
                                        <p:attrNameLst>
                                          <p:attrName>ppt_y</p:attrName>
                                        </p:attrNameLst>
                                      </p:cBhvr>
                                      <p:tavLst>
                                        <p:tav tm="0">
                                          <p:val>
                                            <p:strVal val="ppt_y"/>
                                          </p:val>
                                        </p:tav>
                                        <p:tav tm="100000">
                                          <p:val>
                                            <p:strVal val="1+ppt_h/2"/>
                                          </p:val>
                                        </p:tav>
                                      </p:tavLst>
                                    </p:anim>
                                    <p:set>
                                      <p:cBhvr>
                                        <p:cTn id="15" dur="1" fill="hold">
                                          <p:stCondLst>
                                            <p:cond delay="499"/>
                                          </p:stCondLst>
                                        </p:cTn>
                                        <p:tgtEl>
                                          <p:spTgt spid="13331"/>
                                        </p:tgtEl>
                                        <p:attrNameLst>
                                          <p:attrName>style.visibility</p:attrName>
                                        </p:attrNameLst>
                                      </p:cBhvr>
                                      <p:to>
                                        <p:strVal val="hidden"/>
                                      </p:to>
                                    </p:set>
                                  </p:childTnLst>
                                </p:cTn>
                              </p:par>
                            </p:childTnLst>
                          </p:cTn>
                        </p:par>
                        <p:par>
                          <p:cTn id="16" fill="hold" nodeType="afterGroup">
                            <p:stCondLst>
                              <p:cond delay="1200"/>
                            </p:stCondLst>
                            <p:childTnLst>
                              <p:par>
                                <p:cTn id="17" presetID="22" presetClass="entr" presetSubtype="8" fill="hold" nodeType="afterEffect">
                                  <p:stCondLst>
                                    <p:cond delay="0"/>
                                  </p:stCondLst>
                                  <p:childTnLst>
                                    <p:set>
                                      <p:cBhvr>
                                        <p:cTn id="18" dur="1" fill="hold">
                                          <p:stCondLst>
                                            <p:cond delay="0"/>
                                          </p:stCondLst>
                                        </p:cTn>
                                        <p:tgtEl>
                                          <p:spTgt spid="13350"/>
                                        </p:tgtEl>
                                        <p:attrNameLst>
                                          <p:attrName>style.visibility</p:attrName>
                                        </p:attrNameLst>
                                      </p:cBhvr>
                                      <p:to>
                                        <p:strVal val="visible"/>
                                      </p:to>
                                    </p:set>
                                    <p:animEffect transition="in" filter="wipe(left)">
                                      <p:cBhvr>
                                        <p:cTn id="19" dur="500"/>
                                        <p:tgtEl>
                                          <p:spTgt spid="13350"/>
                                        </p:tgtEl>
                                      </p:cBhvr>
                                    </p:animEffect>
                                  </p:childTnLst>
                                </p:cTn>
                              </p:par>
                            </p:childTnLst>
                          </p:cTn>
                        </p:par>
                        <p:par>
                          <p:cTn id="20" fill="hold" nodeType="afterGroup">
                            <p:stCondLst>
                              <p:cond delay="1700"/>
                            </p:stCondLst>
                            <p:childTnLst>
                              <p:par>
                                <p:cTn id="21" presetID="22" presetClass="entr" presetSubtype="4" fill="hold" nodeType="afterEffect">
                                  <p:stCondLst>
                                    <p:cond delay="0"/>
                                  </p:stCondLst>
                                  <p:childTnLst>
                                    <p:set>
                                      <p:cBhvr>
                                        <p:cTn id="22" dur="1" fill="hold">
                                          <p:stCondLst>
                                            <p:cond delay="0"/>
                                          </p:stCondLst>
                                        </p:cTn>
                                        <p:tgtEl>
                                          <p:spTgt spid="13402"/>
                                        </p:tgtEl>
                                        <p:attrNameLst>
                                          <p:attrName>style.visibility</p:attrName>
                                        </p:attrNameLst>
                                      </p:cBhvr>
                                      <p:to>
                                        <p:strVal val="visible"/>
                                      </p:to>
                                    </p:set>
                                    <p:animEffect transition="in" filter="wipe(down)">
                                      <p:cBhvr>
                                        <p:cTn id="23" dur="500"/>
                                        <p:tgtEl>
                                          <p:spTgt spid="13402"/>
                                        </p:tgtEl>
                                      </p:cBhvr>
                                    </p:animEffect>
                                  </p:childTnLst>
                                </p:cTn>
                              </p:par>
                            </p:childTnLst>
                          </p:cTn>
                        </p:par>
                        <p:par>
                          <p:cTn id="24" fill="hold" nodeType="afterGroup">
                            <p:stCondLst>
                              <p:cond delay="2200"/>
                            </p:stCondLst>
                            <p:childTnLst>
                              <p:par>
                                <p:cTn id="25" presetID="9" presetClass="entr" presetSubtype="0" fill="hold" nodeType="afterEffect">
                                  <p:stCondLst>
                                    <p:cond delay="0"/>
                                  </p:stCondLst>
                                  <p:childTnLst>
                                    <p:set>
                                      <p:cBhvr>
                                        <p:cTn id="26" dur="1" fill="hold">
                                          <p:stCondLst>
                                            <p:cond delay="0"/>
                                          </p:stCondLst>
                                        </p:cTn>
                                        <p:tgtEl>
                                          <p:spTgt spid="13353"/>
                                        </p:tgtEl>
                                        <p:attrNameLst>
                                          <p:attrName>style.visibility</p:attrName>
                                        </p:attrNameLst>
                                      </p:cBhvr>
                                      <p:to>
                                        <p:strVal val="visible"/>
                                      </p:to>
                                    </p:set>
                                    <p:animEffect transition="in" filter="dissolve">
                                      <p:cBhvr>
                                        <p:cTn id="27" dur="500"/>
                                        <p:tgtEl>
                                          <p:spTgt spid="133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bldLvl="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8" name="组合 14337">
            <a:extLst>
              <a:ext uri="{FF2B5EF4-FFF2-40B4-BE49-F238E27FC236}">
                <a16:creationId xmlns:a16="http://schemas.microsoft.com/office/drawing/2014/main" id="{763ED5EF-7375-4C6F-A9B0-15AEFA6BC99F}"/>
              </a:ext>
            </a:extLst>
          </p:cNvPr>
          <p:cNvGrpSpPr>
            <a:grpSpLocks/>
          </p:cNvGrpSpPr>
          <p:nvPr/>
        </p:nvGrpSpPr>
        <p:grpSpPr bwMode="auto">
          <a:xfrm>
            <a:off x="3830638" y="2776538"/>
            <a:ext cx="1301750" cy="873125"/>
            <a:chOff x="0" y="0"/>
            <a:chExt cx="2050" cy="1374"/>
          </a:xfrm>
        </p:grpSpPr>
        <p:sp>
          <p:nvSpPr>
            <p:cNvPr id="23635" name="Freeform 165">
              <a:extLst>
                <a:ext uri="{FF2B5EF4-FFF2-40B4-BE49-F238E27FC236}">
                  <a16:creationId xmlns:a16="http://schemas.microsoft.com/office/drawing/2014/main" id="{8999C256-A844-4D65-982F-5D21F959BE99}"/>
                </a:ext>
              </a:extLst>
            </p:cNvPr>
            <p:cNvSpPr>
              <a:spLocks noEditPoints="1" noChangeArrowheads="1"/>
            </p:cNvSpPr>
            <p:nvPr/>
          </p:nvSpPr>
          <p:spPr bwMode="auto">
            <a:xfrm>
              <a:off x="0" y="0"/>
              <a:ext cx="2050" cy="1374"/>
            </a:xfrm>
            <a:custGeom>
              <a:avLst/>
              <a:gdLst>
                <a:gd name="T0" fmla="*/ 14357 w 278"/>
                <a:gd name="T1" fmla="*/ 6327 h 258"/>
                <a:gd name="T2" fmla="*/ 13487 w 278"/>
                <a:gd name="T3" fmla="*/ 6327 h 258"/>
                <a:gd name="T4" fmla="*/ 13487 w 278"/>
                <a:gd name="T5" fmla="*/ 3771 h 258"/>
                <a:gd name="T6" fmla="*/ 14357 w 278"/>
                <a:gd name="T7" fmla="*/ 3771 h 258"/>
                <a:gd name="T8" fmla="*/ 14357 w 278"/>
                <a:gd name="T9" fmla="*/ 3259 h 258"/>
                <a:gd name="T10" fmla="*/ 708 w 278"/>
                <a:gd name="T11" fmla="*/ 3259 h 258"/>
                <a:gd name="T12" fmla="*/ 708 w 278"/>
                <a:gd name="T13" fmla="*/ 3771 h 258"/>
                <a:gd name="T14" fmla="*/ 1578 w 278"/>
                <a:gd name="T15" fmla="*/ 3771 h 258"/>
                <a:gd name="T16" fmla="*/ 1578 w 278"/>
                <a:gd name="T17" fmla="*/ 6327 h 258"/>
                <a:gd name="T18" fmla="*/ 708 w 278"/>
                <a:gd name="T19" fmla="*/ 6327 h 258"/>
                <a:gd name="T20" fmla="*/ 708 w 278"/>
                <a:gd name="T21" fmla="*/ 6779 h 258"/>
                <a:gd name="T22" fmla="*/ 0 w 278"/>
                <a:gd name="T23" fmla="*/ 6779 h 258"/>
                <a:gd name="T24" fmla="*/ 0 w 278"/>
                <a:gd name="T25" fmla="*/ 7317 h 258"/>
                <a:gd name="T26" fmla="*/ 15117 w 278"/>
                <a:gd name="T27" fmla="*/ 7317 h 258"/>
                <a:gd name="T28" fmla="*/ 15117 w 278"/>
                <a:gd name="T29" fmla="*/ 6779 h 258"/>
                <a:gd name="T30" fmla="*/ 14357 w 278"/>
                <a:gd name="T31" fmla="*/ 6779 h 258"/>
                <a:gd name="T32" fmla="*/ 14357 w 278"/>
                <a:gd name="T33" fmla="*/ 6327 h 258"/>
                <a:gd name="T34" fmla="*/ 4948 w 278"/>
                <a:gd name="T35" fmla="*/ 6327 h 258"/>
                <a:gd name="T36" fmla="*/ 3318 w 278"/>
                <a:gd name="T37" fmla="*/ 6327 h 258"/>
                <a:gd name="T38" fmla="*/ 3318 w 278"/>
                <a:gd name="T39" fmla="*/ 3771 h 258"/>
                <a:gd name="T40" fmla="*/ 4948 w 278"/>
                <a:gd name="T41" fmla="*/ 3771 h 258"/>
                <a:gd name="T42" fmla="*/ 4948 w 278"/>
                <a:gd name="T43" fmla="*/ 6327 h 258"/>
                <a:gd name="T44" fmla="*/ 8429 w 278"/>
                <a:gd name="T45" fmla="*/ 6327 h 258"/>
                <a:gd name="T46" fmla="*/ 6688 w 278"/>
                <a:gd name="T47" fmla="*/ 6327 h 258"/>
                <a:gd name="T48" fmla="*/ 6688 w 278"/>
                <a:gd name="T49" fmla="*/ 3771 h 258"/>
                <a:gd name="T50" fmla="*/ 8429 w 278"/>
                <a:gd name="T51" fmla="*/ 3771 h 258"/>
                <a:gd name="T52" fmla="*/ 8429 w 278"/>
                <a:gd name="T53" fmla="*/ 6327 h 258"/>
                <a:gd name="T54" fmla="*/ 11799 w 278"/>
                <a:gd name="T55" fmla="*/ 6327 h 258"/>
                <a:gd name="T56" fmla="*/ 10169 w 278"/>
                <a:gd name="T57" fmla="*/ 6327 h 258"/>
                <a:gd name="T58" fmla="*/ 10169 w 278"/>
                <a:gd name="T59" fmla="*/ 3771 h 258"/>
                <a:gd name="T60" fmla="*/ 11799 w 278"/>
                <a:gd name="T61" fmla="*/ 3771 h 258"/>
                <a:gd name="T62" fmla="*/ 11799 w 278"/>
                <a:gd name="T63" fmla="*/ 6327 h 258"/>
                <a:gd name="T64" fmla="*/ 7558 w 278"/>
                <a:gd name="T65" fmla="*/ 0 h 258"/>
                <a:gd name="T66" fmla="*/ 0 w 278"/>
                <a:gd name="T67" fmla="*/ 2636 h 258"/>
                <a:gd name="T68" fmla="*/ 0 w 278"/>
                <a:gd name="T69" fmla="*/ 2865 h 258"/>
                <a:gd name="T70" fmla="*/ 15117 w 278"/>
                <a:gd name="T71" fmla="*/ 2865 h 258"/>
                <a:gd name="T72" fmla="*/ 15117 w 278"/>
                <a:gd name="T73" fmla="*/ 2636 h 258"/>
                <a:gd name="T74" fmla="*/ 7558 w 278"/>
                <a:gd name="T75" fmla="*/ 0 h 258"/>
                <a:gd name="T76" fmla="*/ 10169 w 278"/>
                <a:gd name="T77" fmla="*/ 2013 h 258"/>
                <a:gd name="T78" fmla="*/ 4837 w 278"/>
                <a:gd name="T79" fmla="*/ 2013 h 258"/>
                <a:gd name="T80" fmla="*/ 4837 w 278"/>
                <a:gd name="T81" fmla="*/ 1954 h 258"/>
                <a:gd name="T82" fmla="*/ 7558 w 278"/>
                <a:gd name="T83" fmla="*/ 991 h 258"/>
                <a:gd name="T84" fmla="*/ 10169 w 278"/>
                <a:gd name="T85" fmla="*/ 1954 h 258"/>
                <a:gd name="T86" fmla="*/ 10169 w 278"/>
                <a:gd name="T87" fmla="*/ 2013 h 25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78" h="258">
                  <a:moveTo>
                    <a:pt x="264" y="223"/>
                  </a:moveTo>
                  <a:lnTo>
                    <a:pt x="248" y="223"/>
                  </a:lnTo>
                  <a:lnTo>
                    <a:pt x="248" y="133"/>
                  </a:lnTo>
                  <a:lnTo>
                    <a:pt x="264" y="133"/>
                  </a:lnTo>
                  <a:lnTo>
                    <a:pt x="264" y="115"/>
                  </a:lnTo>
                  <a:lnTo>
                    <a:pt x="13" y="115"/>
                  </a:lnTo>
                  <a:lnTo>
                    <a:pt x="13" y="133"/>
                  </a:lnTo>
                  <a:lnTo>
                    <a:pt x="29" y="133"/>
                  </a:lnTo>
                  <a:lnTo>
                    <a:pt x="29" y="223"/>
                  </a:lnTo>
                  <a:lnTo>
                    <a:pt x="13" y="223"/>
                  </a:lnTo>
                  <a:lnTo>
                    <a:pt x="13" y="239"/>
                  </a:lnTo>
                  <a:lnTo>
                    <a:pt x="0" y="239"/>
                  </a:lnTo>
                  <a:lnTo>
                    <a:pt x="0" y="258"/>
                  </a:lnTo>
                  <a:lnTo>
                    <a:pt x="278" y="258"/>
                  </a:lnTo>
                  <a:lnTo>
                    <a:pt x="278" y="239"/>
                  </a:lnTo>
                  <a:lnTo>
                    <a:pt x="264" y="239"/>
                  </a:lnTo>
                  <a:lnTo>
                    <a:pt x="264" y="223"/>
                  </a:lnTo>
                  <a:close/>
                  <a:moveTo>
                    <a:pt x="91" y="223"/>
                  </a:moveTo>
                  <a:lnTo>
                    <a:pt x="61" y="223"/>
                  </a:lnTo>
                  <a:lnTo>
                    <a:pt x="61" y="133"/>
                  </a:lnTo>
                  <a:lnTo>
                    <a:pt x="91" y="133"/>
                  </a:lnTo>
                  <a:lnTo>
                    <a:pt x="91" y="223"/>
                  </a:lnTo>
                  <a:close/>
                  <a:moveTo>
                    <a:pt x="155" y="223"/>
                  </a:moveTo>
                  <a:lnTo>
                    <a:pt x="123" y="223"/>
                  </a:lnTo>
                  <a:lnTo>
                    <a:pt x="123" y="133"/>
                  </a:lnTo>
                  <a:lnTo>
                    <a:pt x="155" y="133"/>
                  </a:lnTo>
                  <a:lnTo>
                    <a:pt x="155" y="223"/>
                  </a:lnTo>
                  <a:close/>
                  <a:moveTo>
                    <a:pt x="217" y="223"/>
                  </a:moveTo>
                  <a:lnTo>
                    <a:pt x="187" y="223"/>
                  </a:lnTo>
                  <a:lnTo>
                    <a:pt x="187" y="133"/>
                  </a:lnTo>
                  <a:lnTo>
                    <a:pt x="217" y="133"/>
                  </a:lnTo>
                  <a:lnTo>
                    <a:pt x="217" y="223"/>
                  </a:lnTo>
                  <a:close/>
                  <a:moveTo>
                    <a:pt x="139" y="0"/>
                  </a:moveTo>
                  <a:lnTo>
                    <a:pt x="0" y="93"/>
                  </a:lnTo>
                  <a:lnTo>
                    <a:pt x="0" y="101"/>
                  </a:lnTo>
                  <a:lnTo>
                    <a:pt x="278" y="101"/>
                  </a:lnTo>
                  <a:lnTo>
                    <a:pt x="278" y="93"/>
                  </a:lnTo>
                  <a:lnTo>
                    <a:pt x="139" y="0"/>
                  </a:lnTo>
                  <a:close/>
                  <a:moveTo>
                    <a:pt x="187" y="71"/>
                  </a:moveTo>
                  <a:lnTo>
                    <a:pt x="89" y="71"/>
                  </a:lnTo>
                  <a:lnTo>
                    <a:pt x="89" y="69"/>
                  </a:lnTo>
                  <a:lnTo>
                    <a:pt x="139" y="35"/>
                  </a:lnTo>
                  <a:lnTo>
                    <a:pt x="187" y="69"/>
                  </a:lnTo>
                  <a:lnTo>
                    <a:pt x="187" y="71"/>
                  </a:lnTo>
                  <a:close/>
                </a:path>
              </a:pathLst>
            </a:custGeom>
            <a:solidFill>
              <a:srgbClr val="99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3636" name="文本框 14339">
              <a:extLst>
                <a:ext uri="{FF2B5EF4-FFF2-40B4-BE49-F238E27FC236}">
                  <a16:creationId xmlns:a16="http://schemas.microsoft.com/office/drawing/2014/main" id="{C6DE40A4-B2FE-40BB-8603-A5D04B6412F3}"/>
                </a:ext>
              </a:extLst>
            </p:cNvPr>
            <p:cNvSpPr txBox="1">
              <a:spLocks noChangeArrowheads="1"/>
            </p:cNvSpPr>
            <p:nvPr/>
          </p:nvSpPr>
          <p:spPr bwMode="auto">
            <a:xfrm>
              <a:off x="577" y="698"/>
              <a:ext cx="1337"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spcBef>
                  <a:spcPct val="0"/>
                </a:spcBef>
                <a:buClrTx/>
                <a:buSzTx/>
                <a:buFontTx/>
                <a:buNone/>
              </a:pPr>
              <a:r>
                <a:rPr lang="zh-CN" altLang="en-US" sz="1800" b="1">
                  <a:latin typeface="Arial" panose="020B0604020202020204" pitchFamily="34" charset="0"/>
                  <a:ea typeface="微软雅黑" panose="020B0503020204020204" pitchFamily="34" charset="-122"/>
                </a:rPr>
                <a:t>财政</a:t>
              </a:r>
            </a:p>
          </p:txBody>
        </p:sp>
      </p:grpSp>
      <p:grpSp>
        <p:nvGrpSpPr>
          <p:cNvPr id="14341" name="组合 14340">
            <a:extLst>
              <a:ext uri="{FF2B5EF4-FFF2-40B4-BE49-F238E27FC236}">
                <a16:creationId xmlns:a16="http://schemas.microsoft.com/office/drawing/2014/main" id="{B8AC302E-8FDC-4153-9C05-600AE0EAA393}"/>
              </a:ext>
            </a:extLst>
          </p:cNvPr>
          <p:cNvGrpSpPr>
            <a:grpSpLocks/>
          </p:cNvGrpSpPr>
          <p:nvPr/>
        </p:nvGrpSpPr>
        <p:grpSpPr bwMode="auto">
          <a:xfrm>
            <a:off x="7867650" y="2752725"/>
            <a:ext cx="1150938" cy="866775"/>
            <a:chOff x="0" y="0"/>
            <a:chExt cx="1814" cy="1364"/>
          </a:xfrm>
        </p:grpSpPr>
        <p:sp>
          <p:nvSpPr>
            <p:cNvPr id="23633" name="Freeform 165">
              <a:extLst>
                <a:ext uri="{FF2B5EF4-FFF2-40B4-BE49-F238E27FC236}">
                  <a16:creationId xmlns:a16="http://schemas.microsoft.com/office/drawing/2014/main" id="{D84807D9-A0CE-4A8E-A626-82F6CBAB5B3B}"/>
                </a:ext>
              </a:extLst>
            </p:cNvPr>
            <p:cNvSpPr>
              <a:spLocks noEditPoints="1" noChangeArrowheads="1"/>
            </p:cNvSpPr>
            <p:nvPr/>
          </p:nvSpPr>
          <p:spPr bwMode="auto">
            <a:xfrm>
              <a:off x="0" y="0"/>
              <a:ext cx="1814" cy="1365"/>
            </a:xfrm>
            <a:custGeom>
              <a:avLst/>
              <a:gdLst>
                <a:gd name="T0" fmla="*/ 11243 w 278"/>
                <a:gd name="T1" fmla="*/ 6243 h 258"/>
                <a:gd name="T2" fmla="*/ 10558 w 278"/>
                <a:gd name="T3" fmla="*/ 6243 h 258"/>
                <a:gd name="T4" fmla="*/ 10558 w 278"/>
                <a:gd name="T5" fmla="*/ 3725 h 258"/>
                <a:gd name="T6" fmla="*/ 11243 w 278"/>
                <a:gd name="T7" fmla="*/ 3725 h 258"/>
                <a:gd name="T8" fmla="*/ 11243 w 278"/>
                <a:gd name="T9" fmla="*/ 3217 h 258"/>
                <a:gd name="T10" fmla="*/ 555 w 278"/>
                <a:gd name="T11" fmla="*/ 3217 h 258"/>
                <a:gd name="T12" fmla="*/ 555 w 278"/>
                <a:gd name="T13" fmla="*/ 3725 h 258"/>
                <a:gd name="T14" fmla="*/ 1233 w 278"/>
                <a:gd name="T15" fmla="*/ 3725 h 258"/>
                <a:gd name="T16" fmla="*/ 1233 w 278"/>
                <a:gd name="T17" fmla="*/ 6243 h 258"/>
                <a:gd name="T18" fmla="*/ 555 w 278"/>
                <a:gd name="T19" fmla="*/ 6243 h 258"/>
                <a:gd name="T20" fmla="*/ 555 w 278"/>
                <a:gd name="T21" fmla="*/ 6687 h 258"/>
                <a:gd name="T22" fmla="*/ 0 w 278"/>
                <a:gd name="T23" fmla="*/ 6687 h 258"/>
                <a:gd name="T24" fmla="*/ 0 w 278"/>
                <a:gd name="T25" fmla="*/ 7222 h 258"/>
                <a:gd name="T26" fmla="*/ 11837 w 278"/>
                <a:gd name="T27" fmla="*/ 7222 h 258"/>
                <a:gd name="T28" fmla="*/ 11837 w 278"/>
                <a:gd name="T29" fmla="*/ 6687 h 258"/>
                <a:gd name="T30" fmla="*/ 11243 w 278"/>
                <a:gd name="T31" fmla="*/ 6687 h 258"/>
                <a:gd name="T32" fmla="*/ 11243 w 278"/>
                <a:gd name="T33" fmla="*/ 6243 h 258"/>
                <a:gd name="T34" fmla="*/ 3876 w 278"/>
                <a:gd name="T35" fmla="*/ 6243 h 258"/>
                <a:gd name="T36" fmla="*/ 2597 w 278"/>
                <a:gd name="T37" fmla="*/ 6243 h 258"/>
                <a:gd name="T38" fmla="*/ 2597 w 278"/>
                <a:gd name="T39" fmla="*/ 3725 h 258"/>
                <a:gd name="T40" fmla="*/ 3876 w 278"/>
                <a:gd name="T41" fmla="*/ 3725 h 258"/>
                <a:gd name="T42" fmla="*/ 3876 w 278"/>
                <a:gd name="T43" fmla="*/ 6243 h 258"/>
                <a:gd name="T44" fmla="*/ 6597 w 278"/>
                <a:gd name="T45" fmla="*/ 6243 h 258"/>
                <a:gd name="T46" fmla="*/ 5240 w 278"/>
                <a:gd name="T47" fmla="*/ 6243 h 258"/>
                <a:gd name="T48" fmla="*/ 5240 w 278"/>
                <a:gd name="T49" fmla="*/ 3725 h 258"/>
                <a:gd name="T50" fmla="*/ 6597 w 278"/>
                <a:gd name="T51" fmla="*/ 3725 h 258"/>
                <a:gd name="T52" fmla="*/ 6597 w 278"/>
                <a:gd name="T53" fmla="*/ 6243 h 258"/>
                <a:gd name="T54" fmla="*/ 9240 w 278"/>
                <a:gd name="T55" fmla="*/ 6243 h 258"/>
                <a:gd name="T56" fmla="*/ 7961 w 278"/>
                <a:gd name="T57" fmla="*/ 6243 h 258"/>
                <a:gd name="T58" fmla="*/ 7961 w 278"/>
                <a:gd name="T59" fmla="*/ 3725 h 258"/>
                <a:gd name="T60" fmla="*/ 9240 w 278"/>
                <a:gd name="T61" fmla="*/ 3725 h 258"/>
                <a:gd name="T62" fmla="*/ 9240 w 278"/>
                <a:gd name="T63" fmla="*/ 6243 h 258"/>
                <a:gd name="T64" fmla="*/ 5918 w 278"/>
                <a:gd name="T65" fmla="*/ 0 h 258"/>
                <a:gd name="T66" fmla="*/ 0 w 278"/>
                <a:gd name="T67" fmla="*/ 2603 h 258"/>
                <a:gd name="T68" fmla="*/ 0 w 278"/>
                <a:gd name="T69" fmla="*/ 2825 h 258"/>
                <a:gd name="T70" fmla="*/ 11837 w 278"/>
                <a:gd name="T71" fmla="*/ 2825 h 258"/>
                <a:gd name="T72" fmla="*/ 11837 w 278"/>
                <a:gd name="T73" fmla="*/ 2603 h 258"/>
                <a:gd name="T74" fmla="*/ 5918 w 278"/>
                <a:gd name="T75" fmla="*/ 0 h 258"/>
                <a:gd name="T76" fmla="*/ 7961 w 278"/>
                <a:gd name="T77" fmla="*/ 1989 h 258"/>
                <a:gd name="T78" fmla="*/ 3791 w 278"/>
                <a:gd name="T79" fmla="*/ 1989 h 258"/>
                <a:gd name="T80" fmla="*/ 3791 w 278"/>
                <a:gd name="T81" fmla="*/ 1931 h 258"/>
                <a:gd name="T82" fmla="*/ 5918 w 278"/>
                <a:gd name="T83" fmla="*/ 979 h 258"/>
                <a:gd name="T84" fmla="*/ 7961 w 278"/>
                <a:gd name="T85" fmla="*/ 1931 h 258"/>
                <a:gd name="T86" fmla="*/ 7961 w 278"/>
                <a:gd name="T87" fmla="*/ 1989 h 25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78" h="258">
                  <a:moveTo>
                    <a:pt x="264" y="223"/>
                  </a:moveTo>
                  <a:lnTo>
                    <a:pt x="248" y="223"/>
                  </a:lnTo>
                  <a:lnTo>
                    <a:pt x="248" y="133"/>
                  </a:lnTo>
                  <a:lnTo>
                    <a:pt x="264" y="133"/>
                  </a:lnTo>
                  <a:lnTo>
                    <a:pt x="264" y="115"/>
                  </a:lnTo>
                  <a:lnTo>
                    <a:pt x="13" y="115"/>
                  </a:lnTo>
                  <a:lnTo>
                    <a:pt x="13" y="133"/>
                  </a:lnTo>
                  <a:lnTo>
                    <a:pt x="29" y="133"/>
                  </a:lnTo>
                  <a:lnTo>
                    <a:pt x="29" y="223"/>
                  </a:lnTo>
                  <a:lnTo>
                    <a:pt x="13" y="223"/>
                  </a:lnTo>
                  <a:lnTo>
                    <a:pt x="13" y="239"/>
                  </a:lnTo>
                  <a:lnTo>
                    <a:pt x="0" y="239"/>
                  </a:lnTo>
                  <a:lnTo>
                    <a:pt x="0" y="258"/>
                  </a:lnTo>
                  <a:lnTo>
                    <a:pt x="278" y="258"/>
                  </a:lnTo>
                  <a:lnTo>
                    <a:pt x="278" y="239"/>
                  </a:lnTo>
                  <a:lnTo>
                    <a:pt x="264" y="239"/>
                  </a:lnTo>
                  <a:lnTo>
                    <a:pt x="264" y="223"/>
                  </a:lnTo>
                  <a:close/>
                  <a:moveTo>
                    <a:pt x="91" y="223"/>
                  </a:moveTo>
                  <a:lnTo>
                    <a:pt x="61" y="223"/>
                  </a:lnTo>
                  <a:lnTo>
                    <a:pt x="61" y="133"/>
                  </a:lnTo>
                  <a:lnTo>
                    <a:pt x="91" y="133"/>
                  </a:lnTo>
                  <a:lnTo>
                    <a:pt x="91" y="223"/>
                  </a:lnTo>
                  <a:close/>
                  <a:moveTo>
                    <a:pt x="155" y="223"/>
                  </a:moveTo>
                  <a:lnTo>
                    <a:pt x="123" y="223"/>
                  </a:lnTo>
                  <a:lnTo>
                    <a:pt x="123" y="133"/>
                  </a:lnTo>
                  <a:lnTo>
                    <a:pt x="155" y="133"/>
                  </a:lnTo>
                  <a:lnTo>
                    <a:pt x="155" y="223"/>
                  </a:lnTo>
                  <a:close/>
                  <a:moveTo>
                    <a:pt x="217" y="223"/>
                  </a:moveTo>
                  <a:lnTo>
                    <a:pt x="187" y="223"/>
                  </a:lnTo>
                  <a:lnTo>
                    <a:pt x="187" y="133"/>
                  </a:lnTo>
                  <a:lnTo>
                    <a:pt x="217" y="133"/>
                  </a:lnTo>
                  <a:lnTo>
                    <a:pt x="217" y="223"/>
                  </a:lnTo>
                  <a:close/>
                  <a:moveTo>
                    <a:pt x="139" y="0"/>
                  </a:moveTo>
                  <a:lnTo>
                    <a:pt x="0" y="93"/>
                  </a:lnTo>
                  <a:lnTo>
                    <a:pt x="0" y="101"/>
                  </a:lnTo>
                  <a:lnTo>
                    <a:pt x="278" y="101"/>
                  </a:lnTo>
                  <a:lnTo>
                    <a:pt x="278" y="93"/>
                  </a:lnTo>
                  <a:lnTo>
                    <a:pt x="139" y="0"/>
                  </a:lnTo>
                  <a:close/>
                  <a:moveTo>
                    <a:pt x="187" y="71"/>
                  </a:moveTo>
                  <a:lnTo>
                    <a:pt x="89" y="71"/>
                  </a:lnTo>
                  <a:lnTo>
                    <a:pt x="89" y="69"/>
                  </a:lnTo>
                  <a:lnTo>
                    <a:pt x="139" y="35"/>
                  </a:lnTo>
                  <a:lnTo>
                    <a:pt x="187" y="69"/>
                  </a:lnTo>
                  <a:lnTo>
                    <a:pt x="187" y="71"/>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3634" name="文本框 14342">
              <a:extLst>
                <a:ext uri="{FF2B5EF4-FFF2-40B4-BE49-F238E27FC236}">
                  <a16:creationId xmlns:a16="http://schemas.microsoft.com/office/drawing/2014/main" id="{F6133BBF-D28C-4489-9061-BF66F73A47F1}"/>
                </a:ext>
              </a:extLst>
            </p:cNvPr>
            <p:cNvSpPr txBox="1">
              <a:spLocks noChangeArrowheads="1"/>
            </p:cNvSpPr>
            <p:nvPr/>
          </p:nvSpPr>
          <p:spPr bwMode="auto">
            <a:xfrm>
              <a:off x="312" y="596"/>
              <a:ext cx="1337"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spcBef>
                  <a:spcPct val="0"/>
                </a:spcBef>
                <a:buClrTx/>
                <a:buSzTx/>
                <a:buFontTx/>
                <a:buNone/>
              </a:pPr>
              <a:r>
                <a:rPr lang="zh-CN" altLang="en-US" sz="1800" b="1">
                  <a:latin typeface="Arial" panose="020B0604020202020204" pitchFamily="34" charset="0"/>
                  <a:ea typeface="微软雅黑" panose="020B0503020204020204" pitchFamily="34" charset="-122"/>
                </a:rPr>
                <a:t> 银行</a:t>
              </a:r>
            </a:p>
          </p:txBody>
        </p:sp>
      </p:grpSp>
      <p:grpSp>
        <p:nvGrpSpPr>
          <p:cNvPr id="14344" name="组合 14343">
            <a:extLst>
              <a:ext uri="{FF2B5EF4-FFF2-40B4-BE49-F238E27FC236}">
                <a16:creationId xmlns:a16="http://schemas.microsoft.com/office/drawing/2014/main" id="{8D89C94A-BD7A-426E-A948-BD5068E5A60F}"/>
              </a:ext>
            </a:extLst>
          </p:cNvPr>
          <p:cNvGrpSpPr>
            <a:grpSpLocks/>
          </p:cNvGrpSpPr>
          <p:nvPr/>
        </p:nvGrpSpPr>
        <p:grpSpPr bwMode="auto">
          <a:xfrm>
            <a:off x="3830638" y="5440363"/>
            <a:ext cx="1385887" cy="842962"/>
            <a:chOff x="0" y="0"/>
            <a:chExt cx="2184" cy="1326"/>
          </a:xfrm>
        </p:grpSpPr>
        <p:sp>
          <p:nvSpPr>
            <p:cNvPr id="23631" name="Freeform 165">
              <a:extLst>
                <a:ext uri="{FF2B5EF4-FFF2-40B4-BE49-F238E27FC236}">
                  <a16:creationId xmlns:a16="http://schemas.microsoft.com/office/drawing/2014/main" id="{55B18D43-498F-43EE-BBC4-D55C049A1B69}"/>
                </a:ext>
              </a:extLst>
            </p:cNvPr>
            <p:cNvSpPr>
              <a:spLocks noEditPoints="1" noChangeArrowheads="1"/>
            </p:cNvSpPr>
            <p:nvPr/>
          </p:nvSpPr>
          <p:spPr bwMode="auto">
            <a:xfrm>
              <a:off x="0" y="0"/>
              <a:ext cx="2185" cy="1327"/>
            </a:xfrm>
            <a:custGeom>
              <a:avLst/>
              <a:gdLst>
                <a:gd name="T0" fmla="*/ 16309 w 278"/>
                <a:gd name="T1" fmla="*/ 5899 h 258"/>
                <a:gd name="T2" fmla="*/ 15319 w 278"/>
                <a:gd name="T3" fmla="*/ 5899 h 258"/>
                <a:gd name="T4" fmla="*/ 15319 w 278"/>
                <a:gd name="T5" fmla="*/ 3518 h 258"/>
                <a:gd name="T6" fmla="*/ 16309 w 278"/>
                <a:gd name="T7" fmla="*/ 3518 h 258"/>
                <a:gd name="T8" fmla="*/ 16309 w 278"/>
                <a:gd name="T9" fmla="*/ 3040 h 258"/>
                <a:gd name="T10" fmla="*/ 802 w 278"/>
                <a:gd name="T11" fmla="*/ 3040 h 258"/>
                <a:gd name="T12" fmla="*/ 802 w 278"/>
                <a:gd name="T13" fmla="*/ 3518 h 258"/>
                <a:gd name="T14" fmla="*/ 1792 w 278"/>
                <a:gd name="T15" fmla="*/ 3518 h 258"/>
                <a:gd name="T16" fmla="*/ 1792 w 278"/>
                <a:gd name="T17" fmla="*/ 5899 h 258"/>
                <a:gd name="T18" fmla="*/ 802 w 278"/>
                <a:gd name="T19" fmla="*/ 5899 h 258"/>
                <a:gd name="T20" fmla="*/ 802 w 278"/>
                <a:gd name="T21" fmla="*/ 6321 h 258"/>
                <a:gd name="T22" fmla="*/ 0 w 278"/>
                <a:gd name="T23" fmla="*/ 6321 h 258"/>
                <a:gd name="T24" fmla="*/ 0 w 278"/>
                <a:gd name="T25" fmla="*/ 6825 h 258"/>
                <a:gd name="T26" fmla="*/ 17173 w 278"/>
                <a:gd name="T27" fmla="*/ 6825 h 258"/>
                <a:gd name="T28" fmla="*/ 17173 w 278"/>
                <a:gd name="T29" fmla="*/ 6321 h 258"/>
                <a:gd name="T30" fmla="*/ 16309 w 278"/>
                <a:gd name="T31" fmla="*/ 6321 h 258"/>
                <a:gd name="T32" fmla="*/ 16309 w 278"/>
                <a:gd name="T33" fmla="*/ 5899 h 258"/>
                <a:gd name="T34" fmla="*/ 5620 w 278"/>
                <a:gd name="T35" fmla="*/ 5899 h 258"/>
                <a:gd name="T36" fmla="*/ 3765 w 278"/>
                <a:gd name="T37" fmla="*/ 5899 h 258"/>
                <a:gd name="T38" fmla="*/ 3765 w 278"/>
                <a:gd name="T39" fmla="*/ 3518 h 258"/>
                <a:gd name="T40" fmla="*/ 5620 w 278"/>
                <a:gd name="T41" fmla="*/ 3518 h 258"/>
                <a:gd name="T42" fmla="*/ 5620 w 278"/>
                <a:gd name="T43" fmla="*/ 5899 h 258"/>
                <a:gd name="T44" fmla="*/ 9573 w 278"/>
                <a:gd name="T45" fmla="*/ 5899 h 258"/>
                <a:gd name="T46" fmla="*/ 7600 w 278"/>
                <a:gd name="T47" fmla="*/ 5899 h 258"/>
                <a:gd name="T48" fmla="*/ 7600 w 278"/>
                <a:gd name="T49" fmla="*/ 3518 h 258"/>
                <a:gd name="T50" fmla="*/ 9573 w 278"/>
                <a:gd name="T51" fmla="*/ 3518 h 258"/>
                <a:gd name="T52" fmla="*/ 9573 w 278"/>
                <a:gd name="T53" fmla="*/ 5899 h 258"/>
                <a:gd name="T54" fmla="*/ 13409 w 278"/>
                <a:gd name="T55" fmla="*/ 5899 h 258"/>
                <a:gd name="T56" fmla="*/ 11554 w 278"/>
                <a:gd name="T57" fmla="*/ 5899 h 258"/>
                <a:gd name="T58" fmla="*/ 11554 w 278"/>
                <a:gd name="T59" fmla="*/ 3518 h 258"/>
                <a:gd name="T60" fmla="*/ 13409 w 278"/>
                <a:gd name="T61" fmla="*/ 3518 h 258"/>
                <a:gd name="T62" fmla="*/ 13409 w 278"/>
                <a:gd name="T63" fmla="*/ 5899 h 258"/>
                <a:gd name="T64" fmla="*/ 8591 w 278"/>
                <a:gd name="T65" fmla="*/ 0 h 258"/>
                <a:gd name="T66" fmla="*/ 0 w 278"/>
                <a:gd name="T67" fmla="*/ 2459 h 258"/>
                <a:gd name="T68" fmla="*/ 0 w 278"/>
                <a:gd name="T69" fmla="*/ 2669 h 258"/>
                <a:gd name="T70" fmla="*/ 17173 w 278"/>
                <a:gd name="T71" fmla="*/ 2669 h 258"/>
                <a:gd name="T72" fmla="*/ 17173 w 278"/>
                <a:gd name="T73" fmla="*/ 2459 h 258"/>
                <a:gd name="T74" fmla="*/ 8591 w 278"/>
                <a:gd name="T75" fmla="*/ 0 h 258"/>
                <a:gd name="T76" fmla="*/ 11554 w 278"/>
                <a:gd name="T77" fmla="*/ 1877 h 258"/>
                <a:gd name="T78" fmla="*/ 5502 w 278"/>
                <a:gd name="T79" fmla="*/ 1877 h 258"/>
                <a:gd name="T80" fmla="*/ 5502 w 278"/>
                <a:gd name="T81" fmla="*/ 1826 h 258"/>
                <a:gd name="T82" fmla="*/ 8591 w 278"/>
                <a:gd name="T83" fmla="*/ 926 h 258"/>
                <a:gd name="T84" fmla="*/ 11554 w 278"/>
                <a:gd name="T85" fmla="*/ 1826 h 258"/>
                <a:gd name="T86" fmla="*/ 11554 w 278"/>
                <a:gd name="T87" fmla="*/ 1877 h 25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78" h="258">
                  <a:moveTo>
                    <a:pt x="264" y="223"/>
                  </a:moveTo>
                  <a:lnTo>
                    <a:pt x="248" y="223"/>
                  </a:lnTo>
                  <a:lnTo>
                    <a:pt x="248" y="133"/>
                  </a:lnTo>
                  <a:lnTo>
                    <a:pt x="264" y="133"/>
                  </a:lnTo>
                  <a:lnTo>
                    <a:pt x="264" y="115"/>
                  </a:lnTo>
                  <a:lnTo>
                    <a:pt x="13" y="115"/>
                  </a:lnTo>
                  <a:lnTo>
                    <a:pt x="13" y="133"/>
                  </a:lnTo>
                  <a:lnTo>
                    <a:pt x="29" y="133"/>
                  </a:lnTo>
                  <a:lnTo>
                    <a:pt x="29" y="223"/>
                  </a:lnTo>
                  <a:lnTo>
                    <a:pt x="13" y="223"/>
                  </a:lnTo>
                  <a:lnTo>
                    <a:pt x="13" y="239"/>
                  </a:lnTo>
                  <a:lnTo>
                    <a:pt x="0" y="239"/>
                  </a:lnTo>
                  <a:lnTo>
                    <a:pt x="0" y="258"/>
                  </a:lnTo>
                  <a:lnTo>
                    <a:pt x="278" y="258"/>
                  </a:lnTo>
                  <a:lnTo>
                    <a:pt x="278" y="239"/>
                  </a:lnTo>
                  <a:lnTo>
                    <a:pt x="264" y="239"/>
                  </a:lnTo>
                  <a:lnTo>
                    <a:pt x="264" y="223"/>
                  </a:lnTo>
                  <a:close/>
                  <a:moveTo>
                    <a:pt x="91" y="223"/>
                  </a:moveTo>
                  <a:lnTo>
                    <a:pt x="61" y="223"/>
                  </a:lnTo>
                  <a:lnTo>
                    <a:pt x="61" y="133"/>
                  </a:lnTo>
                  <a:lnTo>
                    <a:pt x="91" y="133"/>
                  </a:lnTo>
                  <a:lnTo>
                    <a:pt x="91" y="223"/>
                  </a:lnTo>
                  <a:close/>
                  <a:moveTo>
                    <a:pt x="155" y="223"/>
                  </a:moveTo>
                  <a:lnTo>
                    <a:pt x="123" y="223"/>
                  </a:lnTo>
                  <a:lnTo>
                    <a:pt x="123" y="133"/>
                  </a:lnTo>
                  <a:lnTo>
                    <a:pt x="155" y="133"/>
                  </a:lnTo>
                  <a:lnTo>
                    <a:pt x="155" y="223"/>
                  </a:lnTo>
                  <a:close/>
                  <a:moveTo>
                    <a:pt x="217" y="223"/>
                  </a:moveTo>
                  <a:lnTo>
                    <a:pt x="187" y="223"/>
                  </a:lnTo>
                  <a:lnTo>
                    <a:pt x="187" y="133"/>
                  </a:lnTo>
                  <a:lnTo>
                    <a:pt x="217" y="133"/>
                  </a:lnTo>
                  <a:lnTo>
                    <a:pt x="217" y="223"/>
                  </a:lnTo>
                  <a:close/>
                  <a:moveTo>
                    <a:pt x="139" y="0"/>
                  </a:moveTo>
                  <a:lnTo>
                    <a:pt x="0" y="93"/>
                  </a:lnTo>
                  <a:lnTo>
                    <a:pt x="0" y="101"/>
                  </a:lnTo>
                  <a:lnTo>
                    <a:pt x="278" y="101"/>
                  </a:lnTo>
                  <a:lnTo>
                    <a:pt x="278" y="93"/>
                  </a:lnTo>
                  <a:lnTo>
                    <a:pt x="139" y="0"/>
                  </a:lnTo>
                  <a:close/>
                  <a:moveTo>
                    <a:pt x="187" y="71"/>
                  </a:moveTo>
                  <a:lnTo>
                    <a:pt x="89" y="71"/>
                  </a:lnTo>
                  <a:lnTo>
                    <a:pt x="89" y="69"/>
                  </a:lnTo>
                  <a:lnTo>
                    <a:pt x="139" y="35"/>
                  </a:lnTo>
                  <a:lnTo>
                    <a:pt x="187" y="69"/>
                  </a:lnTo>
                  <a:lnTo>
                    <a:pt x="187" y="71"/>
                  </a:lnTo>
                  <a:close/>
                </a:path>
              </a:pathLst>
            </a:custGeom>
            <a:solidFill>
              <a:srgbClr val="33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3632" name="文本框 14345">
              <a:extLst>
                <a:ext uri="{FF2B5EF4-FFF2-40B4-BE49-F238E27FC236}">
                  <a16:creationId xmlns:a16="http://schemas.microsoft.com/office/drawing/2014/main" id="{8EAB1CCD-494C-4D61-836A-7071E0E420EB}"/>
                </a:ext>
              </a:extLst>
            </p:cNvPr>
            <p:cNvSpPr txBox="1">
              <a:spLocks noChangeArrowheads="1"/>
            </p:cNvSpPr>
            <p:nvPr/>
          </p:nvSpPr>
          <p:spPr bwMode="auto">
            <a:xfrm>
              <a:off x="516" y="676"/>
              <a:ext cx="1337"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spcBef>
                  <a:spcPct val="0"/>
                </a:spcBef>
                <a:buClrTx/>
                <a:buSzTx/>
                <a:buFontTx/>
                <a:buNone/>
              </a:pPr>
              <a:r>
                <a:rPr lang="zh-CN" altLang="en-US" sz="1800" b="1">
                  <a:latin typeface="Arial" panose="020B0604020202020204" pitchFamily="34" charset="0"/>
                  <a:ea typeface="微软雅黑" panose="020B0503020204020204" pitchFamily="34" charset="-122"/>
                </a:rPr>
                <a:t>银联</a:t>
              </a:r>
            </a:p>
          </p:txBody>
        </p:sp>
      </p:grpSp>
      <p:grpSp>
        <p:nvGrpSpPr>
          <p:cNvPr id="14347" name="组合 14346">
            <a:extLst>
              <a:ext uri="{FF2B5EF4-FFF2-40B4-BE49-F238E27FC236}">
                <a16:creationId xmlns:a16="http://schemas.microsoft.com/office/drawing/2014/main" id="{05B52C77-956D-4A9B-9293-719292CB7C8D}"/>
              </a:ext>
            </a:extLst>
          </p:cNvPr>
          <p:cNvGrpSpPr>
            <a:grpSpLocks/>
          </p:cNvGrpSpPr>
          <p:nvPr/>
        </p:nvGrpSpPr>
        <p:grpSpPr bwMode="auto">
          <a:xfrm>
            <a:off x="233363" y="2776538"/>
            <a:ext cx="1347787" cy="842962"/>
            <a:chOff x="0" y="0"/>
            <a:chExt cx="2122" cy="1326"/>
          </a:xfrm>
        </p:grpSpPr>
        <p:sp>
          <p:nvSpPr>
            <p:cNvPr id="23629" name="Freeform 165">
              <a:extLst>
                <a:ext uri="{FF2B5EF4-FFF2-40B4-BE49-F238E27FC236}">
                  <a16:creationId xmlns:a16="http://schemas.microsoft.com/office/drawing/2014/main" id="{8B203A82-FEF2-4560-BFB6-D560BDCBA022}"/>
                </a:ext>
              </a:extLst>
            </p:cNvPr>
            <p:cNvSpPr>
              <a:spLocks noEditPoints="1" noChangeArrowheads="1"/>
            </p:cNvSpPr>
            <p:nvPr/>
          </p:nvSpPr>
          <p:spPr bwMode="auto">
            <a:xfrm>
              <a:off x="0" y="0"/>
              <a:ext cx="2123" cy="1327"/>
            </a:xfrm>
            <a:custGeom>
              <a:avLst/>
              <a:gdLst>
                <a:gd name="T0" fmla="*/ 15396 w 278"/>
                <a:gd name="T1" fmla="*/ 5899 h 258"/>
                <a:gd name="T2" fmla="*/ 14464 w 278"/>
                <a:gd name="T3" fmla="*/ 5899 h 258"/>
                <a:gd name="T4" fmla="*/ 14464 w 278"/>
                <a:gd name="T5" fmla="*/ 3518 h 258"/>
                <a:gd name="T6" fmla="*/ 15396 w 278"/>
                <a:gd name="T7" fmla="*/ 3518 h 258"/>
                <a:gd name="T8" fmla="*/ 15396 w 278"/>
                <a:gd name="T9" fmla="*/ 3040 h 258"/>
                <a:gd name="T10" fmla="*/ 756 w 278"/>
                <a:gd name="T11" fmla="*/ 3040 h 258"/>
                <a:gd name="T12" fmla="*/ 756 w 278"/>
                <a:gd name="T13" fmla="*/ 3518 h 258"/>
                <a:gd name="T14" fmla="*/ 1688 w 278"/>
                <a:gd name="T15" fmla="*/ 3518 h 258"/>
                <a:gd name="T16" fmla="*/ 1688 w 278"/>
                <a:gd name="T17" fmla="*/ 5899 h 258"/>
                <a:gd name="T18" fmla="*/ 756 w 278"/>
                <a:gd name="T19" fmla="*/ 5899 h 258"/>
                <a:gd name="T20" fmla="*/ 756 w 278"/>
                <a:gd name="T21" fmla="*/ 6321 h 258"/>
                <a:gd name="T22" fmla="*/ 0 w 278"/>
                <a:gd name="T23" fmla="*/ 6321 h 258"/>
                <a:gd name="T24" fmla="*/ 0 w 278"/>
                <a:gd name="T25" fmla="*/ 6825 h 258"/>
                <a:gd name="T26" fmla="*/ 16213 w 278"/>
                <a:gd name="T27" fmla="*/ 6825 h 258"/>
                <a:gd name="T28" fmla="*/ 16213 w 278"/>
                <a:gd name="T29" fmla="*/ 6321 h 258"/>
                <a:gd name="T30" fmla="*/ 15396 w 278"/>
                <a:gd name="T31" fmla="*/ 6321 h 258"/>
                <a:gd name="T32" fmla="*/ 15396 w 278"/>
                <a:gd name="T33" fmla="*/ 5899 h 258"/>
                <a:gd name="T34" fmla="*/ 5308 w 278"/>
                <a:gd name="T35" fmla="*/ 5899 h 258"/>
                <a:gd name="T36" fmla="*/ 3559 w 278"/>
                <a:gd name="T37" fmla="*/ 5899 h 258"/>
                <a:gd name="T38" fmla="*/ 3559 w 278"/>
                <a:gd name="T39" fmla="*/ 3518 h 258"/>
                <a:gd name="T40" fmla="*/ 5308 w 278"/>
                <a:gd name="T41" fmla="*/ 3518 h 258"/>
                <a:gd name="T42" fmla="*/ 5308 w 278"/>
                <a:gd name="T43" fmla="*/ 5899 h 258"/>
                <a:gd name="T44" fmla="*/ 9042 w 278"/>
                <a:gd name="T45" fmla="*/ 5899 h 258"/>
                <a:gd name="T46" fmla="*/ 7171 w 278"/>
                <a:gd name="T47" fmla="*/ 5899 h 258"/>
                <a:gd name="T48" fmla="*/ 7171 w 278"/>
                <a:gd name="T49" fmla="*/ 3518 h 258"/>
                <a:gd name="T50" fmla="*/ 9042 w 278"/>
                <a:gd name="T51" fmla="*/ 3518 h 258"/>
                <a:gd name="T52" fmla="*/ 9042 w 278"/>
                <a:gd name="T53" fmla="*/ 5899 h 258"/>
                <a:gd name="T54" fmla="*/ 12654 w 278"/>
                <a:gd name="T55" fmla="*/ 5899 h 258"/>
                <a:gd name="T56" fmla="*/ 10905 w 278"/>
                <a:gd name="T57" fmla="*/ 5899 h 258"/>
                <a:gd name="T58" fmla="*/ 10905 w 278"/>
                <a:gd name="T59" fmla="*/ 3518 h 258"/>
                <a:gd name="T60" fmla="*/ 12654 w 278"/>
                <a:gd name="T61" fmla="*/ 3518 h 258"/>
                <a:gd name="T62" fmla="*/ 12654 w 278"/>
                <a:gd name="T63" fmla="*/ 5899 h 258"/>
                <a:gd name="T64" fmla="*/ 8110 w 278"/>
                <a:gd name="T65" fmla="*/ 0 h 258"/>
                <a:gd name="T66" fmla="*/ 0 w 278"/>
                <a:gd name="T67" fmla="*/ 2459 h 258"/>
                <a:gd name="T68" fmla="*/ 0 w 278"/>
                <a:gd name="T69" fmla="*/ 2669 h 258"/>
                <a:gd name="T70" fmla="*/ 16213 w 278"/>
                <a:gd name="T71" fmla="*/ 2669 h 258"/>
                <a:gd name="T72" fmla="*/ 16213 w 278"/>
                <a:gd name="T73" fmla="*/ 2459 h 258"/>
                <a:gd name="T74" fmla="*/ 8110 w 278"/>
                <a:gd name="T75" fmla="*/ 0 h 258"/>
                <a:gd name="T76" fmla="*/ 10905 w 278"/>
                <a:gd name="T77" fmla="*/ 1877 h 258"/>
                <a:gd name="T78" fmla="*/ 5193 w 278"/>
                <a:gd name="T79" fmla="*/ 1877 h 258"/>
                <a:gd name="T80" fmla="*/ 5193 w 278"/>
                <a:gd name="T81" fmla="*/ 1826 h 258"/>
                <a:gd name="T82" fmla="*/ 8110 w 278"/>
                <a:gd name="T83" fmla="*/ 926 h 258"/>
                <a:gd name="T84" fmla="*/ 10905 w 278"/>
                <a:gd name="T85" fmla="*/ 1826 h 258"/>
                <a:gd name="T86" fmla="*/ 10905 w 278"/>
                <a:gd name="T87" fmla="*/ 1877 h 25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78" h="258">
                  <a:moveTo>
                    <a:pt x="264" y="223"/>
                  </a:moveTo>
                  <a:lnTo>
                    <a:pt x="248" y="223"/>
                  </a:lnTo>
                  <a:lnTo>
                    <a:pt x="248" y="133"/>
                  </a:lnTo>
                  <a:lnTo>
                    <a:pt x="264" y="133"/>
                  </a:lnTo>
                  <a:lnTo>
                    <a:pt x="264" y="115"/>
                  </a:lnTo>
                  <a:lnTo>
                    <a:pt x="13" y="115"/>
                  </a:lnTo>
                  <a:lnTo>
                    <a:pt x="13" y="133"/>
                  </a:lnTo>
                  <a:lnTo>
                    <a:pt x="29" y="133"/>
                  </a:lnTo>
                  <a:lnTo>
                    <a:pt x="29" y="223"/>
                  </a:lnTo>
                  <a:lnTo>
                    <a:pt x="13" y="223"/>
                  </a:lnTo>
                  <a:lnTo>
                    <a:pt x="13" y="239"/>
                  </a:lnTo>
                  <a:lnTo>
                    <a:pt x="0" y="239"/>
                  </a:lnTo>
                  <a:lnTo>
                    <a:pt x="0" y="258"/>
                  </a:lnTo>
                  <a:lnTo>
                    <a:pt x="278" y="258"/>
                  </a:lnTo>
                  <a:lnTo>
                    <a:pt x="278" y="239"/>
                  </a:lnTo>
                  <a:lnTo>
                    <a:pt x="264" y="239"/>
                  </a:lnTo>
                  <a:lnTo>
                    <a:pt x="264" y="223"/>
                  </a:lnTo>
                  <a:close/>
                  <a:moveTo>
                    <a:pt x="91" y="223"/>
                  </a:moveTo>
                  <a:lnTo>
                    <a:pt x="61" y="223"/>
                  </a:lnTo>
                  <a:lnTo>
                    <a:pt x="61" y="133"/>
                  </a:lnTo>
                  <a:lnTo>
                    <a:pt x="91" y="133"/>
                  </a:lnTo>
                  <a:lnTo>
                    <a:pt x="91" y="223"/>
                  </a:lnTo>
                  <a:close/>
                  <a:moveTo>
                    <a:pt x="155" y="223"/>
                  </a:moveTo>
                  <a:lnTo>
                    <a:pt x="123" y="223"/>
                  </a:lnTo>
                  <a:lnTo>
                    <a:pt x="123" y="133"/>
                  </a:lnTo>
                  <a:lnTo>
                    <a:pt x="155" y="133"/>
                  </a:lnTo>
                  <a:lnTo>
                    <a:pt x="155" y="223"/>
                  </a:lnTo>
                  <a:close/>
                  <a:moveTo>
                    <a:pt x="217" y="223"/>
                  </a:moveTo>
                  <a:lnTo>
                    <a:pt x="187" y="223"/>
                  </a:lnTo>
                  <a:lnTo>
                    <a:pt x="187" y="133"/>
                  </a:lnTo>
                  <a:lnTo>
                    <a:pt x="217" y="133"/>
                  </a:lnTo>
                  <a:lnTo>
                    <a:pt x="217" y="223"/>
                  </a:lnTo>
                  <a:close/>
                  <a:moveTo>
                    <a:pt x="139" y="0"/>
                  </a:moveTo>
                  <a:lnTo>
                    <a:pt x="0" y="93"/>
                  </a:lnTo>
                  <a:lnTo>
                    <a:pt x="0" y="101"/>
                  </a:lnTo>
                  <a:lnTo>
                    <a:pt x="278" y="101"/>
                  </a:lnTo>
                  <a:lnTo>
                    <a:pt x="278" y="93"/>
                  </a:lnTo>
                  <a:lnTo>
                    <a:pt x="139" y="0"/>
                  </a:lnTo>
                  <a:close/>
                  <a:moveTo>
                    <a:pt x="187" y="71"/>
                  </a:moveTo>
                  <a:lnTo>
                    <a:pt x="89" y="71"/>
                  </a:lnTo>
                  <a:lnTo>
                    <a:pt x="89" y="69"/>
                  </a:lnTo>
                  <a:lnTo>
                    <a:pt x="139" y="35"/>
                  </a:lnTo>
                  <a:lnTo>
                    <a:pt x="187" y="69"/>
                  </a:lnTo>
                  <a:lnTo>
                    <a:pt x="187" y="71"/>
                  </a:lnTo>
                  <a:close/>
                </a:path>
              </a:pathLst>
            </a:custGeom>
            <a:solidFill>
              <a:srgbClr val="CC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3630" name="文本框 14348">
              <a:extLst>
                <a:ext uri="{FF2B5EF4-FFF2-40B4-BE49-F238E27FC236}">
                  <a16:creationId xmlns:a16="http://schemas.microsoft.com/office/drawing/2014/main" id="{83912160-9B69-45C8-AFF9-9DF92AF3CBAA}"/>
                </a:ext>
              </a:extLst>
            </p:cNvPr>
            <p:cNvSpPr txBox="1">
              <a:spLocks noChangeArrowheads="1"/>
            </p:cNvSpPr>
            <p:nvPr/>
          </p:nvSpPr>
          <p:spPr bwMode="auto">
            <a:xfrm>
              <a:off x="417" y="616"/>
              <a:ext cx="1337"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spcBef>
                  <a:spcPct val="0"/>
                </a:spcBef>
                <a:buClrTx/>
                <a:buSzTx/>
                <a:buFontTx/>
                <a:buNone/>
              </a:pPr>
              <a:r>
                <a:rPr lang="zh-CN" altLang="en-US" sz="1800" b="1">
                  <a:latin typeface="Arial" panose="020B0604020202020204" pitchFamily="34" charset="0"/>
                  <a:ea typeface="微软雅黑" panose="020B0503020204020204" pitchFamily="34" charset="-122"/>
                </a:rPr>
                <a:t> 单位</a:t>
              </a:r>
            </a:p>
          </p:txBody>
        </p:sp>
      </p:grpSp>
      <p:grpSp>
        <p:nvGrpSpPr>
          <p:cNvPr id="14350" name="组合 14349">
            <a:extLst>
              <a:ext uri="{FF2B5EF4-FFF2-40B4-BE49-F238E27FC236}">
                <a16:creationId xmlns:a16="http://schemas.microsoft.com/office/drawing/2014/main" id="{7F5837C6-62A7-408D-A4EC-0FBB551BFADC}"/>
              </a:ext>
            </a:extLst>
          </p:cNvPr>
          <p:cNvGrpSpPr>
            <a:grpSpLocks/>
          </p:cNvGrpSpPr>
          <p:nvPr/>
        </p:nvGrpSpPr>
        <p:grpSpPr bwMode="auto">
          <a:xfrm>
            <a:off x="1098550" y="3929063"/>
            <a:ext cx="2660650" cy="1798637"/>
            <a:chOff x="0" y="0"/>
            <a:chExt cx="4192" cy="2834"/>
          </a:xfrm>
        </p:grpSpPr>
        <p:sp>
          <p:nvSpPr>
            <p:cNvPr id="23627" name="直接连接符 14350">
              <a:extLst>
                <a:ext uri="{FF2B5EF4-FFF2-40B4-BE49-F238E27FC236}">
                  <a16:creationId xmlns:a16="http://schemas.microsoft.com/office/drawing/2014/main" id="{C03C6473-47C5-45D7-8D14-E42E4717C5BE}"/>
                </a:ext>
              </a:extLst>
            </p:cNvPr>
            <p:cNvSpPr>
              <a:spLocks noChangeShapeType="1"/>
            </p:cNvSpPr>
            <p:nvPr/>
          </p:nvSpPr>
          <p:spPr bwMode="auto">
            <a:xfrm>
              <a:off x="0" y="0"/>
              <a:ext cx="4192" cy="2835"/>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3628" name="文本框 14351">
              <a:extLst>
                <a:ext uri="{FF2B5EF4-FFF2-40B4-BE49-F238E27FC236}">
                  <a16:creationId xmlns:a16="http://schemas.microsoft.com/office/drawing/2014/main" id="{C82DF8EB-FACB-4C8B-8127-8A7D3F90B7AE}"/>
                </a:ext>
              </a:extLst>
            </p:cNvPr>
            <p:cNvSpPr txBox="1">
              <a:spLocks noChangeArrowheads="1"/>
            </p:cNvSpPr>
            <p:nvPr/>
          </p:nvSpPr>
          <p:spPr bwMode="auto">
            <a:xfrm rot="1980000">
              <a:off x="983" y="1021"/>
              <a:ext cx="3140"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lgn="ctr" eaLnBrk="1" hangingPunct="1">
                <a:spcBef>
                  <a:spcPct val="0"/>
                </a:spcBef>
                <a:buClrTx/>
                <a:buSzTx/>
                <a:buFontTx/>
                <a:buNone/>
              </a:pPr>
              <a:r>
                <a:rPr lang="zh-CN" altLang="en-US" sz="1400" b="1">
                  <a:latin typeface="微软雅黑" panose="020B0503020204020204" pitchFamily="34" charset="-122"/>
                  <a:ea typeface="微软雅黑" panose="020B0503020204020204" pitchFamily="34" charset="-122"/>
                </a:rPr>
                <a:t>1--POS刷卡交易</a:t>
              </a:r>
            </a:p>
          </p:txBody>
        </p:sp>
      </p:grpSp>
      <p:grpSp>
        <p:nvGrpSpPr>
          <p:cNvPr id="14353" name="组合 14352">
            <a:extLst>
              <a:ext uri="{FF2B5EF4-FFF2-40B4-BE49-F238E27FC236}">
                <a16:creationId xmlns:a16="http://schemas.microsoft.com/office/drawing/2014/main" id="{DB75FB3F-DEC5-4B9D-B483-0700616A626D}"/>
              </a:ext>
            </a:extLst>
          </p:cNvPr>
          <p:cNvGrpSpPr>
            <a:grpSpLocks/>
          </p:cNvGrpSpPr>
          <p:nvPr/>
        </p:nvGrpSpPr>
        <p:grpSpPr bwMode="auto">
          <a:xfrm>
            <a:off x="798513" y="4229100"/>
            <a:ext cx="2662237" cy="1798638"/>
            <a:chOff x="0" y="0"/>
            <a:chExt cx="4192" cy="2834"/>
          </a:xfrm>
        </p:grpSpPr>
        <p:sp>
          <p:nvSpPr>
            <p:cNvPr id="23625" name="直接连接符 14353">
              <a:extLst>
                <a:ext uri="{FF2B5EF4-FFF2-40B4-BE49-F238E27FC236}">
                  <a16:creationId xmlns:a16="http://schemas.microsoft.com/office/drawing/2014/main" id="{36132BAA-64FE-4D5A-832D-C99E5DD4937B}"/>
                </a:ext>
              </a:extLst>
            </p:cNvPr>
            <p:cNvSpPr>
              <a:spLocks noChangeShapeType="1"/>
            </p:cNvSpPr>
            <p:nvPr/>
          </p:nvSpPr>
          <p:spPr bwMode="auto">
            <a:xfrm>
              <a:off x="0" y="0"/>
              <a:ext cx="4192" cy="2835"/>
            </a:xfrm>
            <a:prstGeom prst="line">
              <a:avLst/>
            </a:prstGeom>
            <a:noFill/>
            <a:ln w="2540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zh-CN" altLang="en-US"/>
            </a:p>
          </p:txBody>
        </p:sp>
        <p:sp>
          <p:nvSpPr>
            <p:cNvPr id="23626" name="文本框 14354">
              <a:extLst>
                <a:ext uri="{FF2B5EF4-FFF2-40B4-BE49-F238E27FC236}">
                  <a16:creationId xmlns:a16="http://schemas.microsoft.com/office/drawing/2014/main" id="{8E3B85EC-57D9-4CDC-B380-17BAD7D1046E}"/>
                </a:ext>
              </a:extLst>
            </p:cNvPr>
            <p:cNvSpPr txBox="1">
              <a:spLocks noChangeArrowheads="1"/>
            </p:cNvSpPr>
            <p:nvPr/>
          </p:nvSpPr>
          <p:spPr bwMode="auto">
            <a:xfrm rot="1980000">
              <a:off x="321" y="1641"/>
              <a:ext cx="3140" cy="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lgn="ctr" eaLnBrk="1" hangingPunct="1">
                <a:spcBef>
                  <a:spcPct val="0"/>
                </a:spcBef>
                <a:buClrTx/>
                <a:buSzTx/>
                <a:buFontTx/>
                <a:buNone/>
              </a:pPr>
              <a:r>
                <a:rPr lang="zh-CN" altLang="en-US" sz="1400" b="1">
                  <a:latin typeface="微软雅黑" panose="020B0503020204020204" pitchFamily="34" charset="-122"/>
                  <a:ea typeface="微软雅黑" panose="020B0503020204020204" pitchFamily="34" charset="-122"/>
                </a:rPr>
                <a:t>2.1--反馈刷卡成功信息</a:t>
              </a:r>
            </a:p>
          </p:txBody>
        </p:sp>
      </p:grpSp>
      <p:grpSp>
        <p:nvGrpSpPr>
          <p:cNvPr id="14356" name="组合 14355">
            <a:extLst>
              <a:ext uri="{FF2B5EF4-FFF2-40B4-BE49-F238E27FC236}">
                <a16:creationId xmlns:a16="http://schemas.microsoft.com/office/drawing/2014/main" id="{8477D981-DB27-4925-8306-A6F723D92BAF}"/>
              </a:ext>
            </a:extLst>
          </p:cNvPr>
          <p:cNvGrpSpPr>
            <a:grpSpLocks/>
          </p:cNvGrpSpPr>
          <p:nvPr/>
        </p:nvGrpSpPr>
        <p:grpSpPr bwMode="auto">
          <a:xfrm>
            <a:off x="5359400" y="3929063"/>
            <a:ext cx="2841625" cy="1819275"/>
            <a:chOff x="0" y="0"/>
            <a:chExt cx="4476" cy="2866"/>
          </a:xfrm>
        </p:grpSpPr>
        <p:sp>
          <p:nvSpPr>
            <p:cNvPr id="23623" name="直接连接符 14356">
              <a:extLst>
                <a:ext uri="{FF2B5EF4-FFF2-40B4-BE49-F238E27FC236}">
                  <a16:creationId xmlns:a16="http://schemas.microsoft.com/office/drawing/2014/main" id="{32865A24-A070-42A2-964E-4D77F7F592F7}"/>
                </a:ext>
              </a:extLst>
            </p:cNvPr>
            <p:cNvSpPr>
              <a:spLocks noChangeShapeType="1"/>
            </p:cNvSpPr>
            <p:nvPr/>
          </p:nvSpPr>
          <p:spPr bwMode="auto">
            <a:xfrm flipV="1">
              <a:off x="0" y="0"/>
              <a:ext cx="4476" cy="2866"/>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3624" name="文本框 14357">
              <a:extLst>
                <a:ext uri="{FF2B5EF4-FFF2-40B4-BE49-F238E27FC236}">
                  <a16:creationId xmlns:a16="http://schemas.microsoft.com/office/drawing/2014/main" id="{9CF6C3E2-EAA7-460E-A5C5-B764ED67466B}"/>
                </a:ext>
              </a:extLst>
            </p:cNvPr>
            <p:cNvSpPr txBox="1">
              <a:spLocks noChangeArrowheads="1"/>
            </p:cNvSpPr>
            <p:nvPr/>
          </p:nvSpPr>
          <p:spPr bwMode="auto">
            <a:xfrm rot="-1980000">
              <a:off x="208" y="1021"/>
              <a:ext cx="3140"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lgn="ctr" eaLnBrk="1" hangingPunct="1">
                <a:spcBef>
                  <a:spcPct val="0"/>
                </a:spcBef>
                <a:buClrTx/>
                <a:buSzTx/>
                <a:buFontTx/>
                <a:buNone/>
              </a:pPr>
              <a:r>
                <a:rPr lang="zh-CN" altLang="en-US" sz="1400" b="1">
                  <a:latin typeface="微软雅黑" panose="020B0503020204020204" pitchFamily="34" charset="-122"/>
                  <a:ea typeface="微软雅黑" panose="020B0503020204020204" pitchFamily="34" charset="-122"/>
                </a:rPr>
                <a:t>2--2与收款银行清算</a:t>
              </a:r>
            </a:p>
          </p:txBody>
        </p:sp>
      </p:grpSp>
      <p:grpSp>
        <p:nvGrpSpPr>
          <p:cNvPr id="14359" name="组合 14358">
            <a:extLst>
              <a:ext uri="{FF2B5EF4-FFF2-40B4-BE49-F238E27FC236}">
                <a16:creationId xmlns:a16="http://schemas.microsoft.com/office/drawing/2014/main" id="{98690045-E6AE-4170-BA0B-B998F263C222}"/>
              </a:ext>
            </a:extLst>
          </p:cNvPr>
          <p:cNvGrpSpPr>
            <a:grpSpLocks/>
          </p:cNvGrpSpPr>
          <p:nvPr/>
        </p:nvGrpSpPr>
        <p:grpSpPr bwMode="auto">
          <a:xfrm>
            <a:off x="4460875" y="3649663"/>
            <a:ext cx="609600" cy="1824037"/>
            <a:chOff x="0" y="0"/>
            <a:chExt cx="960" cy="2872"/>
          </a:xfrm>
        </p:grpSpPr>
        <p:sp>
          <p:nvSpPr>
            <p:cNvPr id="23621" name="直接连接符 14359">
              <a:extLst>
                <a:ext uri="{FF2B5EF4-FFF2-40B4-BE49-F238E27FC236}">
                  <a16:creationId xmlns:a16="http://schemas.microsoft.com/office/drawing/2014/main" id="{78F56B4D-7E24-455F-A4A8-03D16AACF45A}"/>
                </a:ext>
              </a:extLst>
            </p:cNvPr>
            <p:cNvSpPr>
              <a:spLocks noChangeShapeType="1"/>
            </p:cNvSpPr>
            <p:nvPr/>
          </p:nvSpPr>
          <p:spPr bwMode="auto">
            <a:xfrm flipV="1">
              <a:off x="0" y="0"/>
              <a:ext cx="1" cy="2821"/>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3622" name="文本框 14360">
              <a:extLst>
                <a:ext uri="{FF2B5EF4-FFF2-40B4-BE49-F238E27FC236}">
                  <a16:creationId xmlns:a16="http://schemas.microsoft.com/office/drawing/2014/main" id="{FC7B2E87-BEBA-4318-84A4-A32BDB284123}"/>
                </a:ext>
              </a:extLst>
            </p:cNvPr>
            <p:cNvSpPr txBox="1">
              <a:spLocks noChangeArrowheads="1"/>
            </p:cNvSpPr>
            <p:nvPr/>
          </p:nvSpPr>
          <p:spPr bwMode="auto">
            <a:xfrm>
              <a:off x="0" y="50"/>
              <a:ext cx="960" cy="2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lgn="ctr" eaLnBrk="1" hangingPunct="1">
                <a:spcBef>
                  <a:spcPct val="0"/>
                </a:spcBef>
                <a:buClrTx/>
                <a:buSzTx/>
                <a:buFontTx/>
                <a:buNone/>
              </a:pPr>
              <a:r>
                <a:rPr lang="zh-CN" altLang="en-US" sz="1400" b="1">
                  <a:latin typeface="Arial" panose="020B0604020202020204" pitchFamily="34" charset="0"/>
                  <a:ea typeface="微软雅黑" panose="020B0503020204020204" pitchFamily="34" charset="-122"/>
                </a:rPr>
                <a:t>2--3发送刷</a:t>
              </a:r>
            </a:p>
            <a:p>
              <a:pPr algn="ctr" eaLnBrk="1" hangingPunct="1">
                <a:spcBef>
                  <a:spcPct val="0"/>
                </a:spcBef>
                <a:buClrTx/>
                <a:buSzTx/>
                <a:buFontTx/>
                <a:buNone/>
              </a:pPr>
              <a:r>
                <a:rPr lang="zh-CN" altLang="en-US" sz="1400" b="1">
                  <a:latin typeface="Arial" panose="020B0604020202020204" pitchFamily="34" charset="0"/>
                  <a:ea typeface="微软雅黑" panose="020B0503020204020204" pitchFamily="34" charset="-122"/>
                </a:rPr>
                <a:t>卡明细数据</a:t>
              </a:r>
            </a:p>
          </p:txBody>
        </p:sp>
      </p:grpSp>
      <p:grpSp>
        <p:nvGrpSpPr>
          <p:cNvPr id="14362" name="组合 14361">
            <a:extLst>
              <a:ext uri="{FF2B5EF4-FFF2-40B4-BE49-F238E27FC236}">
                <a16:creationId xmlns:a16="http://schemas.microsoft.com/office/drawing/2014/main" id="{9EA84DDC-1EB7-4ED9-BEC5-DD0C26A34EE8}"/>
              </a:ext>
            </a:extLst>
          </p:cNvPr>
          <p:cNvGrpSpPr>
            <a:grpSpLocks/>
          </p:cNvGrpSpPr>
          <p:nvPr/>
        </p:nvGrpSpPr>
        <p:grpSpPr bwMode="auto">
          <a:xfrm>
            <a:off x="5359400" y="3000375"/>
            <a:ext cx="2311400" cy="304800"/>
            <a:chOff x="0" y="0"/>
            <a:chExt cx="3640" cy="480"/>
          </a:xfrm>
        </p:grpSpPr>
        <p:sp>
          <p:nvSpPr>
            <p:cNvPr id="23619" name="直接连接符 14362">
              <a:extLst>
                <a:ext uri="{FF2B5EF4-FFF2-40B4-BE49-F238E27FC236}">
                  <a16:creationId xmlns:a16="http://schemas.microsoft.com/office/drawing/2014/main" id="{74B5B07F-CBDF-4610-B9A2-D07A8A815740}"/>
                </a:ext>
              </a:extLst>
            </p:cNvPr>
            <p:cNvSpPr>
              <a:spLocks noChangeShapeType="1"/>
            </p:cNvSpPr>
            <p:nvPr/>
          </p:nvSpPr>
          <p:spPr bwMode="auto">
            <a:xfrm>
              <a:off x="0" y="480"/>
              <a:ext cx="3640" cy="1"/>
            </a:xfrm>
            <a:prstGeom prst="line">
              <a:avLst/>
            </a:prstGeom>
            <a:noFill/>
            <a:ln w="2540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zh-CN" altLang="en-US"/>
            </a:p>
          </p:txBody>
        </p:sp>
        <p:sp>
          <p:nvSpPr>
            <p:cNvPr id="23620" name="文本框 14363">
              <a:extLst>
                <a:ext uri="{FF2B5EF4-FFF2-40B4-BE49-F238E27FC236}">
                  <a16:creationId xmlns:a16="http://schemas.microsoft.com/office/drawing/2014/main" id="{473F0B91-D36C-4FD8-B5B7-DC36471DEB13}"/>
                </a:ext>
              </a:extLst>
            </p:cNvPr>
            <p:cNvSpPr txBox="1">
              <a:spLocks noChangeArrowheads="1"/>
            </p:cNvSpPr>
            <p:nvPr/>
          </p:nvSpPr>
          <p:spPr bwMode="auto">
            <a:xfrm>
              <a:off x="208" y="0"/>
              <a:ext cx="3140"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lgn="ctr" eaLnBrk="1" hangingPunct="1">
                <a:spcBef>
                  <a:spcPct val="0"/>
                </a:spcBef>
                <a:buClrTx/>
                <a:buSzTx/>
                <a:buFontTx/>
                <a:buNone/>
              </a:pPr>
              <a:r>
                <a:rPr lang="zh-CN" altLang="en-US" sz="1400" b="1">
                  <a:latin typeface="微软雅黑" panose="020B0503020204020204" pitchFamily="34" charset="-122"/>
                  <a:ea typeface="微软雅黑" panose="020B0503020204020204" pitchFamily="34" charset="-122"/>
                </a:rPr>
                <a:t>4--发送资金入账信息</a:t>
              </a:r>
            </a:p>
          </p:txBody>
        </p:sp>
      </p:grpSp>
      <p:grpSp>
        <p:nvGrpSpPr>
          <p:cNvPr id="14365" name="组合 14364">
            <a:extLst>
              <a:ext uri="{FF2B5EF4-FFF2-40B4-BE49-F238E27FC236}">
                <a16:creationId xmlns:a16="http://schemas.microsoft.com/office/drawing/2014/main" id="{241C68F2-39AD-42C7-B375-1C77A2B1994D}"/>
              </a:ext>
            </a:extLst>
          </p:cNvPr>
          <p:cNvGrpSpPr>
            <a:grpSpLocks/>
          </p:cNvGrpSpPr>
          <p:nvPr/>
        </p:nvGrpSpPr>
        <p:grpSpPr bwMode="auto">
          <a:xfrm>
            <a:off x="1722438" y="3000375"/>
            <a:ext cx="2068512" cy="352425"/>
            <a:chOff x="0" y="0"/>
            <a:chExt cx="3257" cy="556"/>
          </a:xfrm>
        </p:grpSpPr>
        <p:sp>
          <p:nvSpPr>
            <p:cNvPr id="23617" name="直接连接符 14365">
              <a:extLst>
                <a:ext uri="{FF2B5EF4-FFF2-40B4-BE49-F238E27FC236}">
                  <a16:creationId xmlns:a16="http://schemas.microsoft.com/office/drawing/2014/main" id="{681A1F5D-0A93-45CB-977D-A7C308006AA8}"/>
                </a:ext>
              </a:extLst>
            </p:cNvPr>
            <p:cNvSpPr>
              <a:spLocks noChangeShapeType="1"/>
            </p:cNvSpPr>
            <p:nvPr/>
          </p:nvSpPr>
          <p:spPr bwMode="auto">
            <a:xfrm>
              <a:off x="0" y="556"/>
              <a:ext cx="3209" cy="1"/>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3618" name="文本框 14366">
              <a:extLst>
                <a:ext uri="{FF2B5EF4-FFF2-40B4-BE49-F238E27FC236}">
                  <a16:creationId xmlns:a16="http://schemas.microsoft.com/office/drawing/2014/main" id="{0D5E3646-61E1-4BCE-958C-173383D89BE6}"/>
                </a:ext>
              </a:extLst>
            </p:cNvPr>
            <p:cNvSpPr txBox="1">
              <a:spLocks noChangeArrowheads="1"/>
            </p:cNvSpPr>
            <p:nvPr/>
          </p:nvSpPr>
          <p:spPr bwMode="auto">
            <a:xfrm>
              <a:off x="117" y="0"/>
              <a:ext cx="3140"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lgn="ctr" eaLnBrk="1" hangingPunct="1">
                <a:spcBef>
                  <a:spcPct val="0"/>
                </a:spcBef>
                <a:buClrTx/>
                <a:buSzTx/>
                <a:buFontTx/>
                <a:buNone/>
              </a:pPr>
              <a:r>
                <a:rPr lang="zh-CN" altLang="en-US" sz="1400" b="1">
                  <a:latin typeface="微软雅黑" panose="020B0503020204020204" pitchFamily="34" charset="-122"/>
                  <a:ea typeface="微软雅黑" panose="020B0503020204020204" pitchFamily="34" charset="-122"/>
                </a:rPr>
                <a:t>3--上传票据信息</a:t>
              </a:r>
            </a:p>
          </p:txBody>
        </p:sp>
      </p:grpSp>
      <p:grpSp>
        <p:nvGrpSpPr>
          <p:cNvPr id="14368" name="组合 14367">
            <a:extLst>
              <a:ext uri="{FF2B5EF4-FFF2-40B4-BE49-F238E27FC236}">
                <a16:creationId xmlns:a16="http://schemas.microsoft.com/office/drawing/2014/main" id="{4A56C0AE-DC18-4FB9-9B3B-E344491F39DB}"/>
              </a:ext>
            </a:extLst>
          </p:cNvPr>
          <p:cNvGrpSpPr>
            <a:grpSpLocks/>
          </p:cNvGrpSpPr>
          <p:nvPr/>
        </p:nvGrpSpPr>
        <p:grpSpPr bwMode="auto">
          <a:xfrm>
            <a:off x="4460875" y="2200275"/>
            <a:ext cx="577850" cy="552450"/>
            <a:chOff x="0" y="0"/>
            <a:chExt cx="910" cy="870"/>
          </a:xfrm>
        </p:grpSpPr>
        <p:sp>
          <p:nvSpPr>
            <p:cNvPr id="23615" name="直接连接符 14368">
              <a:extLst>
                <a:ext uri="{FF2B5EF4-FFF2-40B4-BE49-F238E27FC236}">
                  <a16:creationId xmlns:a16="http://schemas.microsoft.com/office/drawing/2014/main" id="{3D0138FE-C46C-47DB-BFEC-8CBCB235DF99}"/>
                </a:ext>
              </a:extLst>
            </p:cNvPr>
            <p:cNvSpPr>
              <a:spLocks noChangeShapeType="1"/>
            </p:cNvSpPr>
            <p:nvPr/>
          </p:nvSpPr>
          <p:spPr bwMode="auto">
            <a:xfrm>
              <a:off x="2" y="0"/>
              <a:ext cx="1" cy="87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3616" name="文本框 14369">
              <a:extLst>
                <a:ext uri="{FF2B5EF4-FFF2-40B4-BE49-F238E27FC236}">
                  <a16:creationId xmlns:a16="http://schemas.microsoft.com/office/drawing/2014/main" id="{9C45E000-8817-4D76-91BD-B923E0BD5610}"/>
                </a:ext>
              </a:extLst>
            </p:cNvPr>
            <p:cNvSpPr txBox="1">
              <a:spLocks noChangeArrowheads="1"/>
            </p:cNvSpPr>
            <p:nvPr/>
          </p:nvSpPr>
          <p:spPr bwMode="auto">
            <a:xfrm>
              <a:off x="0" y="294"/>
              <a:ext cx="910"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lgn="ctr" eaLnBrk="1" hangingPunct="1">
                <a:spcBef>
                  <a:spcPct val="0"/>
                </a:spcBef>
                <a:buClrTx/>
                <a:buSzTx/>
                <a:buFontTx/>
                <a:buNone/>
              </a:pPr>
              <a:r>
                <a:rPr lang="zh-CN" altLang="en-US" sz="1400" b="1">
                  <a:latin typeface="微软雅黑" panose="020B0503020204020204" pitchFamily="34" charset="-122"/>
                  <a:ea typeface="微软雅黑" panose="020B0503020204020204" pitchFamily="34" charset="-122"/>
                </a:rPr>
                <a:t>5</a:t>
              </a:r>
            </a:p>
          </p:txBody>
        </p:sp>
      </p:grpSp>
      <p:grpSp>
        <p:nvGrpSpPr>
          <p:cNvPr id="14371" name="组合 14370">
            <a:extLst>
              <a:ext uri="{FF2B5EF4-FFF2-40B4-BE49-F238E27FC236}">
                <a16:creationId xmlns:a16="http://schemas.microsoft.com/office/drawing/2014/main" id="{E14AFA5F-6B55-4AFD-8299-737F6A75B034}"/>
              </a:ext>
            </a:extLst>
          </p:cNvPr>
          <p:cNvGrpSpPr>
            <a:grpSpLocks/>
          </p:cNvGrpSpPr>
          <p:nvPr/>
        </p:nvGrpSpPr>
        <p:grpSpPr bwMode="auto">
          <a:xfrm>
            <a:off x="3313113" y="762000"/>
            <a:ext cx="2297112" cy="1438275"/>
            <a:chOff x="0" y="0"/>
            <a:chExt cx="3616" cy="2264"/>
          </a:xfrm>
        </p:grpSpPr>
        <p:sp>
          <p:nvSpPr>
            <p:cNvPr id="23568" name="Freeform 108">
              <a:extLst>
                <a:ext uri="{FF2B5EF4-FFF2-40B4-BE49-F238E27FC236}">
                  <a16:creationId xmlns:a16="http://schemas.microsoft.com/office/drawing/2014/main" id="{8823E0C3-EE0E-4A75-8EF0-E7164BF5ADEF}"/>
                </a:ext>
              </a:extLst>
            </p:cNvPr>
            <p:cNvSpPr>
              <a:spLocks noChangeArrowheads="1"/>
            </p:cNvSpPr>
            <p:nvPr/>
          </p:nvSpPr>
          <p:spPr bwMode="auto">
            <a:xfrm>
              <a:off x="0" y="0"/>
              <a:ext cx="3616" cy="2264"/>
            </a:xfrm>
            <a:custGeom>
              <a:avLst/>
              <a:gdLst>
                <a:gd name="T0" fmla="*/ 9614 w 1360"/>
                <a:gd name="T1" fmla="*/ 5535 h 852"/>
                <a:gd name="T2" fmla="*/ 9133 w 1360"/>
                <a:gd name="T3" fmla="*/ 6016 h 852"/>
                <a:gd name="T4" fmla="*/ 508 w 1360"/>
                <a:gd name="T5" fmla="*/ 6016 h 852"/>
                <a:gd name="T6" fmla="*/ 0 w 1360"/>
                <a:gd name="T7" fmla="*/ 5535 h 852"/>
                <a:gd name="T8" fmla="*/ 0 w 1360"/>
                <a:gd name="T9" fmla="*/ 255 h 852"/>
                <a:gd name="T10" fmla="*/ 255 w 1360"/>
                <a:gd name="T11" fmla="*/ 0 h 852"/>
                <a:gd name="T12" fmla="*/ 9359 w 1360"/>
                <a:gd name="T13" fmla="*/ 0 h 852"/>
                <a:gd name="T14" fmla="*/ 9614 w 1360"/>
                <a:gd name="T15" fmla="*/ 255 h 852"/>
                <a:gd name="T16" fmla="*/ 9614 w 1360"/>
                <a:gd name="T17" fmla="*/ 5535 h 8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60" h="852">
                  <a:moveTo>
                    <a:pt x="1360" y="784"/>
                  </a:moveTo>
                  <a:cubicBezTo>
                    <a:pt x="1360" y="822"/>
                    <a:pt x="1330" y="852"/>
                    <a:pt x="1292" y="852"/>
                  </a:cubicBezTo>
                  <a:cubicBezTo>
                    <a:pt x="72" y="852"/>
                    <a:pt x="72" y="852"/>
                    <a:pt x="72" y="852"/>
                  </a:cubicBezTo>
                  <a:cubicBezTo>
                    <a:pt x="34" y="852"/>
                    <a:pt x="0" y="822"/>
                    <a:pt x="0" y="784"/>
                  </a:cubicBezTo>
                  <a:cubicBezTo>
                    <a:pt x="0" y="784"/>
                    <a:pt x="0" y="72"/>
                    <a:pt x="0" y="36"/>
                  </a:cubicBezTo>
                  <a:cubicBezTo>
                    <a:pt x="0" y="0"/>
                    <a:pt x="36" y="0"/>
                    <a:pt x="36" y="0"/>
                  </a:cubicBezTo>
                  <a:cubicBezTo>
                    <a:pt x="1324" y="0"/>
                    <a:pt x="1324" y="0"/>
                    <a:pt x="1324" y="0"/>
                  </a:cubicBezTo>
                  <a:cubicBezTo>
                    <a:pt x="1324" y="0"/>
                    <a:pt x="1360" y="0"/>
                    <a:pt x="1360" y="36"/>
                  </a:cubicBezTo>
                  <a:cubicBezTo>
                    <a:pt x="1360" y="72"/>
                    <a:pt x="1360" y="784"/>
                    <a:pt x="1360" y="784"/>
                  </a:cubicBezTo>
                </a:path>
              </a:pathLst>
            </a:custGeom>
            <a:solidFill>
              <a:srgbClr val="DCE4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3569" name="Freeform 110">
              <a:extLst>
                <a:ext uri="{FF2B5EF4-FFF2-40B4-BE49-F238E27FC236}">
                  <a16:creationId xmlns:a16="http://schemas.microsoft.com/office/drawing/2014/main" id="{6358E396-9AE3-4AB7-BFD7-15F74E325D49}"/>
                </a:ext>
              </a:extLst>
            </p:cNvPr>
            <p:cNvSpPr>
              <a:spLocks noChangeArrowheads="1"/>
            </p:cNvSpPr>
            <p:nvPr/>
          </p:nvSpPr>
          <p:spPr bwMode="auto">
            <a:xfrm>
              <a:off x="0" y="0"/>
              <a:ext cx="3616" cy="1670"/>
            </a:xfrm>
            <a:custGeom>
              <a:avLst/>
              <a:gdLst>
                <a:gd name="T0" fmla="*/ 9359 w 1360"/>
                <a:gd name="T1" fmla="*/ 0 h 628"/>
                <a:gd name="T2" fmla="*/ 255 w 1360"/>
                <a:gd name="T3" fmla="*/ 0 h 628"/>
                <a:gd name="T4" fmla="*/ 0 w 1360"/>
                <a:gd name="T5" fmla="*/ 255 h 628"/>
                <a:gd name="T6" fmla="*/ 0 w 1360"/>
                <a:gd name="T7" fmla="*/ 4441 h 628"/>
                <a:gd name="T8" fmla="*/ 9614 w 1360"/>
                <a:gd name="T9" fmla="*/ 481 h 628"/>
                <a:gd name="T10" fmla="*/ 9614 w 1360"/>
                <a:gd name="T11" fmla="*/ 255 h 628"/>
                <a:gd name="T12" fmla="*/ 9359 w 1360"/>
                <a:gd name="T13" fmla="*/ 0 h 6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60" h="628">
                  <a:moveTo>
                    <a:pt x="1324" y="0"/>
                  </a:moveTo>
                  <a:cubicBezTo>
                    <a:pt x="36" y="0"/>
                    <a:pt x="36" y="0"/>
                    <a:pt x="36" y="0"/>
                  </a:cubicBezTo>
                  <a:cubicBezTo>
                    <a:pt x="36" y="0"/>
                    <a:pt x="0" y="0"/>
                    <a:pt x="0" y="36"/>
                  </a:cubicBezTo>
                  <a:cubicBezTo>
                    <a:pt x="0" y="72"/>
                    <a:pt x="0" y="628"/>
                    <a:pt x="0" y="628"/>
                  </a:cubicBezTo>
                  <a:cubicBezTo>
                    <a:pt x="1360" y="68"/>
                    <a:pt x="1360" y="68"/>
                    <a:pt x="1360" y="68"/>
                  </a:cubicBezTo>
                  <a:cubicBezTo>
                    <a:pt x="1360" y="51"/>
                    <a:pt x="1360" y="40"/>
                    <a:pt x="1360" y="36"/>
                  </a:cubicBezTo>
                  <a:cubicBezTo>
                    <a:pt x="1360" y="0"/>
                    <a:pt x="1324" y="0"/>
                    <a:pt x="1324" y="0"/>
                  </a:cubicBezTo>
                </a:path>
              </a:pathLst>
            </a:custGeom>
            <a:solidFill>
              <a:srgbClr val="C9D3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3570" name="Rectangle 112">
              <a:extLst>
                <a:ext uri="{FF2B5EF4-FFF2-40B4-BE49-F238E27FC236}">
                  <a16:creationId xmlns:a16="http://schemas.microsoft.com/office/drawing/2014/main" id="{A60AB130-F3C7-4BA6-81A6-5367D2886400}"/>
                </a:ext>
              </a:extLst>
            </p:cNvPr>
            <p:cNvSpPr>
              <a:spLocks noChangeArrowheads="1"/>
            </p:cNvSpPr>
            <p:nvPr/>
          </p:nvSpPr>
          <p:spPr bwMode="auto">
            <a:xfrm>
              <a:off x="945" y="0"/>
              <a:ext cx="1724" cy="95"/>
            </a:xfrm>
            <a:prstGeom prst="rect">
              <a:avLst/>
            </a:prstGeom>
            <a:solidFill>
              <a:srgbClr val="DCE4E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spcBef>
                  <a:spcPct val="0"/>
                </a:spcBef>
                <a:buClrTx/>
                <a:buSzTx/>
                <a:buFontTx/>
                <a:buNone/>
              </a:pPr>
              <a:endParaRPr lang="zh-CN" altLang="zh-CN" sz="1800">
                <a:solidFill>
                  <a:srgbClr val="000000"/>
                </a:solidFill>
                <a:latin typeface="Arial" panose="020B0604020202020204" pitchFamily="34" charset="0"/>
                <a:ea typeface="宋体" panose="02010600030101010101" pitchFamily="2" charset="-122"/>
                <a:sym typeface="宋体" panose="02010600030101010101" pitchFamily="2" charset="-122"/>
              </a:endParaRPr>
            </a:p>
          </p:txBody>
        </p:sp>
        <p:sp>
          <p:nvSpPr>
            <p:cNvPr id="23571" name="Rectangle 113">
              <a:extLst>
                <a:ext uri="{FF2B5EF4-FFF2-40B4-BE49-F238E27FC236}">
                  <a16:creationId xmlns:a16="http://schemas.microsoft.com/office/drawing/2014/main" id="{5A2C66A6-0C71-4D5F-903D-78EF0F4163CB}"/>
                </a:ext>
              </a:extLst>
            </p:cNvPr>
            <p:cNvSpPr>
              <a:spLocks noChangeArrowheads="1"/>
            </p:cNvSpPr>
            <p:nvPr/>
          </p:nvSpPr>
          <p:spPr bwMode="auto">
            <a:xfrm>
              <a:off x="1308" y="1617"/>
              <a:ext cx="988" cy="489"/>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spcBef>
                  <a:spcPct val="0"/>
                </a:spcBef>
                <a:buClrTx/>
                <a:buSzTx/>
                <a:buFontTx/>
                <a:buNone/>
              </a:pPr>
              <a:endParaRPr lang="zh-CN" altLang="zh-CN" sz="1800">
                <a:solidFill>
                  <a:srgbClr val="000000"/>
                </a:solidFill>
                <a:latin typeface="Arial" panose="020B0604020202020204" pitchFamily="34" charset="0"/>
                <a:ea typeface="宋体" panose="02010600030101010101" pitchFamily="2" charset="-122"/>
                <a:sym typeface="宋体" panose="02010600030101010101" pitchFamily="2" charset="-122"/>
              </a:endParaRPr>
            </a:p>
          </p:txBody>
        </p:sp>
        <p:sp>
          <p:nvSpPr>
            <p:cNvPr id="23572" name="Rectangle 114">
              <a:extLst>
                <a:ext uri="{FF2B5EF4-FFF2-40B4-BE49-F238E27FC236}">
                  <a16:creationId xmlns:a16="http://schemas.microsoft.com/office/drawing/2014/main" id="{3FAF9F83-6586-4E3B-BA26-99F7E416CD6C}"/>
                </a:ext>
              </a:extLst>
            </p:cNvPr>
            <p:cNvSpPr>
              <a:spLocks noChangeArrowheads="1"/>
            </p:cNvSpPr>
            <p:nvPr/>
          </p:nvSpPr>
          <p:spPr bwMode="auto">
            <a:xfrm>
              <a:off x="541" y="351"/>
              <a:ext cx="192" cy="129"/>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spcBef>
                  <a:spcPct val="0"/>
                </a:spcBef>
                <a:buClrTx/>
                <a:buSzTx/>
                <a:buFontTx/>
                <a:buNone/>
              </a:pPr>
              <a:endParaRPr lang="zh-CN" altLang="zh-CN" sz="1800">
                <a:solidFill>
                  <a:srgbClr val="000000"/>
                </a:solidFill>
                <a:latin typeface="Arial" panose="020B0604020202020204" pitchFamily="34" charset="0"/>
                <a:ea typeface="宋体" panose="02010600030101010101" pitchFamily="2" charset="-122"/>
                <a:sym typeface="宋体" panose="02010600030101010101" pitchFamily="2" charset="-122"/>
              </a:endParaRPr>
            </a:p>
          </p:txBody>
        </p:sp>
        <p:sp>
          <p:nvSpPr>
            <p:cNvPr id="23573" name="Rectangle 115">
              <a:extLst>
                <a:ext uri="{FF2B5EF4-FFF2-40B4-BE49-F238E27FC236}">
                  <a16:creationId xmlns:a16="http://schemas.microsoft.com/office/drawing/2014/main" id="{A0C65EE2-D51E-421C-835A-92B35E5269DF}"/>
                </a:ext>
              </a:extLst>
            </p:cNvPr>
            <p:cNvSpPr>
              <a:spLocks noChangeArrowheads="1"/>
            </p:cNvSpPr>
            <p:nvPr/>
          </p:nvSpPr>
          <p:spPr bwMode="auto">
            <a:xfrm>
              <a:off x="541" y="553"/>
              <a:ext cx="192" cy="180"/>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spcBef>
                  <a:spcPct val="0"/>
                </a:spcBef>
                <a:buClrTx/>
                <a:buSzTx/>
                <a:buFontTx/>
                <a:buNone/>
              </a:pPr>
              <a:endParaRPr lang="zh-CN" altLang="zh-CN" sz="1800">
                <a:solidFill>
                  <a:srgbClr val="000000"/>
                </a:solidFill>
                <a:latin typeface="Arial" panose="020B0604020202020204" pitchFamily="34" charset="0"/>
                <a:ea typeface="宋体" panose="02010600030101010101" pitchFamily="2" charset="-122"/>
                <a:sym typeface="宋体" panose="02010600030101010101" pitchFamily="2" charset="-122"/>
              </a:endParaRPr>
            </a:p>
          </p:txBody>
        </p:sp>
        <p:sp>
          <p:nvSpPr>
            <p:cNvPr id="23574" name="Rectangle 116">
              <a:extLst>
                <a:ext uri="{FF2B5EF4-FFF2-40B4-BE49-F238E27FC236}">
                  <a16:creationId xmlns:a16="http://schemas.microsoft.com/office/drawing/2014/main" id="{DEBE84C6-6103-4236-91BB-64943EE520A8}"/>
                </a:ext>
              </a:extLst>
            </p:cNvPr>
            <p:cNvSpPr>
              <a:spLocks noChangeArrowheads="1"/>
            </p:cNvSpPr>
            <p:nvPr/>
          </p:nvSpPr>
          <p:spPr bwMode="auto">
            <a:xfrm>
              <a:off x="541" y="808"/>
              <a:ext cx="319" cy="203"/>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spcBef>
                  <a:spcPct val="0"/>
                </a:spcBef>
                <a:buClrTx/>
                <a:buSzTx/>
                <a:buFontTx/>
                <a:buNone/>
              </a:pPr>
              <a:endParaRPr lang="zh-CN" altLang="zh-CN" sz="1800">
                <a:solidFill>
                  <a:srgbClr val="000000"/>
                </a:solidFill>
                <a:latin typeface="Arial" panose="020B0604020202020204" pitchFamily="34" charset="0"/>
                <a:ea typeface="宋体" panose="02010600030101010101" pitchFamily="2" charset="-122"/>
                <a:sym typeface="宋体" panose="02010600030101010101" pitchFamily="2" charset="-122"/>
              </a:endParaRPr>
            </a:p>
          </p:txBody>
        </p:sp>
        <p:sp>
          <p:nvSpPr>
            <p:cNvPr id="23575" name="Rectangle 117">
              <a:extLst>
                <a:ext uri="{FF2B5EF4-FFF2-40B4-BE49-F238E27FC236}">
                  <a16:creationId xmlns:a16="http://schemas.microsoft.com/office/drawing/2014/main" id="{8A13639B-552B-40CD-8D0E-92C8EB5D4654}"/>
                </a:ext>
              </a:extLst>
            </p:cNvPr>
            <p:cNvSpPr>
              <a:spLocks noChangeArrowheads="1"/>
            </p:cNvSpPr>
            <p:nvPr/>
          </p:nvSpPr>
          <p:spPr bwMode="auto">
            <a:xfrm>
              <a:off x="541" y="1074"/>
              <a:ext cx="458" cy="180"/>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spcBef>
                  <a:spcPct val="0"/>
                </a:spcBef>
                <a:buClrTx/>
                <a:buSzTx/>
                <a:buFontTx/>
                <a:buNone/>
              </a:pPr>
              <a:endParaRPr lang="zh-CN" altLang="zh-CN" sz="1800">
                <a:solidFill>
                  <a:srgbClr val="000000"/>
                </a:solidFill>
                <a:latin typeface="Arial" panose="020B0604020202020204" pitchFamily="34" charset="0"/>
                <a:ea typeface="宋体" panose="02010600030101010101" pitchFamily="2" charset="-122"/>
                <a:sym typeface="宋体" panose="02010600030101010101" pitchFamily="2" charset="-122"/>
              </a:endParaRPr>
            </a:p>
          </p:txBody>
        </p:sp>
        <p:sp>
          <p:nvSpPr>
            <p:cNvPr id="23576" name="Rectangle 118">
              <a:extLst>
                <a:ext uri="{FF2B5EF4-FFF2-40B4-BE49-F238E27FC236}">
                  <a16:creationId xmlns:a16="http://schemas.microsoft.com/office/drawing/2014/main" id="{B0BF574B-3ECE-4104-96DF-37B5CCBFAD5B}"/>
                </a:ext>
              </a:extLst>
            </p:cNvPr>
            <p:cNvSpPr>
              <a:spLocks noChangeArrowheads="1"/>
            </p:cNvSpPr>
            <p:nvPr/>
          </p:nvSpPr>
          <p:spPr bwMode="auto">
            <a:xfrm>
              <a:off x="797" y="553"/>
              <a:ext cx="202" cy="180"/>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spcBef>
                  <a:spcPct val="0"/>
                </a:spcBef>
                <a:buClrTx/>
                <a:buSzTx/>
                <a:buFontTx/>
                <a:buNone/>
              </a:pPr>
              <a:endParaRPr lang="zh-CN" altLang="zh-CN" sz="1800">
                <a:solidFill>
                  <a:srgbClr val="000000"/>
                </a:solidFill>
                <a:latin typeface="Arial" panose="020B0604020202020204" pitchFamily="34" charset="0"/>
                <a:ea typeface="宋体" panose="02010600030101010101" pitchFamily="2" charset="-122"/>
                <a:sym typeface="宋体" panose="02010600030101010101" pitchFamily="2" charset="-122"/>
              </a:endParaRPr>
            </a:p>
          </p:txBody>
        </p:sp>
        <p:sp>
          <p:nvSpPr>
            <p:cNvPr id="23577" name="Rectangle 119">
              <a:extLst>
                <a:ext uri="{FF2B5EF4-FFF2-40B4-BE49-F238E27FC236}">
                  <a16:creationId xmlns:a16="http://schemas.microsoft.com/office/drawing/2014/main" id="{54B72966-0B1A-4577-A135-4D54A48A6303}"/>
                </a:ext>
              </a:extLst>
            </p:cNvPr>
            <p:cNvSpPr>
              <a:spLocks noChangeArrowheads="1"/>
            </p:cNvSpPr>
            <p:nvPr/>
          </p:nvSpPr>
          <p:spPr bwMode="auto">
            <a:xfrm>
              <a:off x="925" y="808"/>
              <a:ext cx="203" cy="203"/>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spcBef>
                  <a:spcPct val="0"/>
                </a:spcBef>
                <a:buClrTx/>
                <a:buSzTx/>
                <a:buFontTx/>
                <a:buNone/>
              </a:pPr>
              <a:endParaRPr lang="zh-CN" altLang="zh-CN" sz="1800">
                <a:solidFill>
                  <a:srgbClr val="000000"/>
                </a:solidFill>
                <a:latin typeface="Arial" panose="020B0604020202020204" pitchFamily="34" charset="0"/>
                <a:ea typeface="宋体" panose="02010600030101010101" pitchFamily="2" charset="-122"/>
                <a:sym typeface="宋体" panose="02010600030101010101" pitchFamily="2" charset="-122"/>
              </a:endParaRPr>
            </a:p>
          </p:txBody>
        </p:sp>
        <p:sp>
          <p:nvSpPr>
            <p:cNvPr id="23578" name="Rectangle 120">
              <a:extLst>
                <a:ext uri="{FF2B5EF4-FFF2-40B4-BE49-F238E27FC236}">
                  <a16:creationId xmlns:a16="http://schemas.microsoft.com/office/drawing/2014/main" id="{D04932DB-403A-4D7F-B84E-51BA8C30AC3D}"/>
                </a:ext>
              </a:extLst>
            </p:cNvPr>
            <p:cNvSpPr>
              <a:spLocks noChangeArrowheads="1"/>
            </p:cNvSpPr>
            <p:nvPr/>
          </p:nvSpPr>
          <p:spPr bwMode="auto">
            <a:xfrm>
              <a:off x="1062" y="1074"/>
              <a:ext cx="202" cy="180"/>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spcBef>
                  <a:spcPct val="0"/>
                </a:spcBef>
                <a:buClrTx/>
                <a:buSzTx/>
                <a:buFontTx/>
                <a:buNone/>
              </a:pPr>
              <a:endParaRPr lang="zh-CN" altLang="zh-CN" sz="1800">
                <a:solidFill>
                  <a:srgbClr val="000000"/>
                </a:solidFill>
                <a:latin typeface="Arial" panose="020B0604020202020204" pitchFamily="34" charset="0"/>
                <a:ea typeface="宋体" panose="02010600030101010101" pitchFamily="2" charset="-122"/>
                <a:sym typeface="宋体" panose="02010600030101010101" pitchFamily="2" charset="-122"/>
              </a:endParaRPr>
            </a:p>
          </p:txBody>
        </p:sp>
        <p:sp>
          <p:nvSpPr>
            <p:cNvPr id="23579" name="Rectangle 121">
              <a:extLst>
                <a:ext uri="{FF2B5EF4-FFF2-40B4-BE49-F238E27FC236}">
                  <a16:creationId xmlns:a16="http://schemas.microsoft.com/office/drawing/2014/main" id="{4CD24E78-CB36-45B6-9E31-83B032B6DEB0}"/>
                </a:ext>
              </a:extLst>
            </p:cNvPr>
            <p:cNvSpPr>
              <a:spLocks noChangeArrowheads="1"/>
            </p:cNvSpPr>
            <p:nvPr/>
          </p:nvSpPr>
          <p:spPr bwMode="auto">
            <a:xfrm>
              <a:off x="1318" y="1074"/>
              <a:ext cx="192" cy="180"/>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spcBef>
                  <a:spcPct val="0"/>
                </a:spcBef>
                <a:buClrTx/>
                <a:buSzTx/>
                <a:buFontTx/>
                <a:buNone/>
              </a:pPr>
              <a:endParaRPr lang="zh-CN" altLang="zh-CN" sz="1800">
                <a:solidFill>
                  <a:srgbClr val="000000"/>
                </a:solidFill>
                <a:latin typeface="Arial" panose="020B0604020202020204" pitchFamily="34" charset="0"/>
                <a:ea typeface="宋体" panose="02010600030101010101" pitchFamily="2" charset="-122"/>
                <a:sym typeface="宋体" panose="02010600030101010101" pitchFamily="2" charset="-122"/>
              </a:endParaRPr>
            </a:p>
          </p:txBody>
        </p:sp>
        <p:sp>
          <p:nvSpPr>
            <p:cNvPr id="23580" name="Rectangle 122">
              <a:extLst>
                <a:ext uri="{FF2B5EF4-FFF2-40B4-BE49-F238E27FC236}">
                  <a16:creationId xmlns:a16="http://schemas.microsoft.com/office/drawing/2014/main" id="{CD8FA367-9E5C-4E62-826C-05F0FF79C495}"/>
                </a:ext>
              </a:extLst>
            </p:cNvPr>
            <p:cNvSpPr>
              <a:spLocks noChangeArrowheads="1"/>
            </p:cNvSpPr>
            <p:nvPr/>
          </p:nvSpPr>
          <p:spPr bwMode="auto">
            <a:xfrm>
              <a:off x="1583" y="1074"/>
              <a:ext cx="192" cy="180"/>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spcBef>
                  <a:spcPct val="0"/>
                </a:spcBef>
                <a:buClrTx/>
                <a:buSzTx/>
                <a:buFontTx/>
                <a:buNone/>
              </a:pPr>
              <a:endParaRPr lang="zh-CN" altLang="zh-CN" sz="1800">
                <a:solidFill>
                  <a:srgbClr val="000000"/>
                </a:solidFill>
                <a:latin typeface="Arial" panose="020B0604020202020204" pitchFamily="34" charset="0"/>
                <a:ea typeface="宋体" panose="02010600030101010101" pitchFamily="2" charset="-122"/>
                <a:sym typeface="宋体" panose="02010600030101010101" pitchFamily="2" charset="-122"/>
              </a:endParaRPr>
            </a:p>
          </p:txBody>
        </p:sp>
        <p:sp>
          <p:nvSpPr>
            <p:cNvPr id="23581" name="Rectangle 123">
              <a:extLst>
                <a:ext uri="{FF2B5EF4-FFF2-40B4-BE49-F238E27FC236}">
                  <a16:creationId xmlns:a16="http://schemas.microsoft.com/office/drawing/2014/main" id="{D8FD3469-11BB-47D9-B847-78F67539FC9D}"/>
                </a:ext>
              </a:extLst>
            </p:cNvPr>
            <p:cNvSpPr>
              <a:spLocks noChangeArrowheads="1"/>
            </p:cNvSpPr>
            <p:nvPr/>
          </p:nvSpPr>
          <p:spPr bwMode="auto">
            <a:xfrm>
              <a:off x="1839" y="1074"/>
              <a:ext cx="192" cy="180"/>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spcBef>
                  <a:spcPct val="0"/>
                </a:spcBef>
                <a:buClrTx/>
                <a:buSzTx/>
                <a:buFontTx/>
                <a:buNone/>
              </a:pPr>
              <a:endParaRPr lang="zh-CN" altLang="zh-CN" sz="1800">
                <a:solidFill>
                  <a:srgbClr val="000000"/>
                </a:solidFill>
                <a:latin typeface="Arial" panose="020B0604020202020204" pitchFamily="34" charset="0"/>
                <a:ea typeface="宋体" panose="02010600030101010101" pitchFamily="2" charset="-122"/>
                <a:sym typeface="宋体" panose="02010600030101010101" pitchFamily="2" charset="-122"/>
              </a:endParaRPr>
            </a:p>
          </p:txBody>
        </p:sp>
        <p:sp>
          <p:nvSpPr>
            <p:cNvPr id="23582" name="Rectangle 124">
              <a:extLst>
                <a:ext uri="{FF2B5EF4-FFF2-40B4-BE49-F238E27FC236}">
                  <a16:creationId xmlns:a16="http://schemas.microsoft.com/office/drawing/2014/main" id="{3D6B580F-58E8-4E7D-9862-15D1DE15C460}"/>
                </a:ext>
              </a:extLst>
            </p:cNvPr>
            <p:cNvSpPr>
              <a:spLocks noChangeArrowheads="1"/>
            </p:cNvSpPr>
            <p:nvPr/>
          </p:nvSpPr>
          <p:spPr bwMode="auto">
            <a:xfrm>
              <a:off x="2104" y="1074"/>
              <a:ext cx="192" cy="180"/>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spcBef>
                  <a:spcPct val="0"/>
                </a:spcBef>
                <a:buClrTx/>
                <a:buSzTx/>
                <a:buFontTx/>
                <a:buNone/>
              </a:pPr>
              <a:endParaRPr lang="zh-CN" altLang="zh-CN" sz="1800">
                <a:solidFill>
                  <a:srgbClr val="000000"/>
                </a:solidFill>
                <a:latin typeface="Arial" panose="020B0604020202020204" pitchFamily="34" charset="0"/>
                <a:ea typeface="宋体" panose="02010600030101010101" pitchFamily="2" charset="-122"/>
                <a:sym typeface="宋体" panose="02010600030101010101" pitchFamily="2" charset="-122"/>
              </a:endParaRPr>
            </a:p>
          </p:txBody>
        </p:sp>
        <p:sp>
          <p:nvSpPr>
            <p:cNvPr id="23583" name="Rectangle 125">
              <a:extLst>
                <a:ext uri="{FF2B5EF4-FFF2-40B4-BE49-F238E27FC236}">
                  <a16:creationId xmlns:a16="http://schemas.microsoft.com/office/drawing/2014/main" id="{8A86610D-8D2D-4FD4-B517-31D6CF251FD8}"/>
                </a:ext>
              </a:extLst>
            </p:cNvPr>
            <p:cNvSpPr>
              <a:spLocks noChangeArrowheads="1"/>
            </p:cNvSpPr>
            <p:nvPr/>
          </p:nvSpPr>
          <p:spPr bwMode="auto">
            <a:xfrm>
              <a:off x="2350" y="1074"/>
              <a:ext cx="202" cy="180"/>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spcBef>
                  <a:spcPct val="0"/>
                </a:spcBef>
                <a:buClrTx/>
                <a:buSzTx/>
                <a:buFontTx/>
                <a:buNone/>
              </a:pPr>
              <a:endParaRPr lang="zh-CN" altLang="zh-CN" sz="1800">
                <a:solidFill>
                  <a:srgbClr val="000000"/>
                </a:solidFill>
                <a:latin typeface="Arial" panose="020B0604020202020204" pitchFamily="34" charset="0"/>
                <a:ea typeface="宋体" panose="02010600030101010101" pitchFamily="2" charset="-122"/>
                <a:sym typeface="宋体" panose="02010600030101010101" pitchFamily="2" charset="-122"/>
              </a:endParaRPr>
            </a:p>
          </p:txBody>
        </p:sp>
        <p:sp>
          <p:nvSpPr>
            <p:cNvPr id="23584" name="Rectangle 126">
              <a:extLst>
                <a:ext uri="{FF2B5EF4-FFF2-40B4-BE49-F238E27FC236}">
                  <a16:creationId xmlns:a16="http://schemas.microsoft.com/office/drawing/2014/main" id="{BA8EC64C-0212-4984-8DE8-014BAC1BD918}"/>
                </a:ext>
              </a:extLst>
            </p:cNvPr>
            <p:cNvSpPr>
              <a:spLocks noChangeArrowheads="1"/>
            </p:cNvSpPr>
            <p:nvPr/>
          </p:nvSpPr>
          <p:spPr bwMode="auto">
            <a:xfrm>
              <a:off x="2615" y="1074"/>
              <a:ext cx="458" cy="180"/>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spcBef>
                  <a:spcPct val="0"/>
                </a:spcBef>
                <a:buClrTx/>
                <a:buSzTx/>
                <a:buFontTx/>
                <a:buNone/>
              </a:pPr>
              <a:endParaRPr lang="zh-CN" altLang="zh-CN" sz="1800">
                <a:solidFill>
                  <a:srgbClr val="000000"/>
                </a:solidFill>
                <a:latin typeface="Arial" panose="020B0604020202020204" pitchFamily="34" charset="0"/>
                <a:ea typeface="宋体" panose="02010600030101010101" pitchFamily="2" charset="-122"/>
                <a:sym typeface="宋体" panose="02010600030101010101" pitchFamily="2" charset="-122"/>
              </a:endParaRPr>
            </a:p>
          </p:txBody>
        </p:sp>
        <p:sp>
          <p:nvSpPr>
            <p:cNvPr id="23585" name="Rectangle 127">
              <a:extLst>
                <a:ext uri="{FF2B5EF4-FFF2-40B4-BE49-F238E27FC236}">
                  <a16:creationId xmlns:a16="http://schemas.microsoft.com/office/drawing/2014/main" id="{1C334816-1FE2-4B78-BF95-0FA2FFFFCBFA}"/>
                </a:ext>
              </a:extLst>
            </p:cNvPr>
            <p:cNvSpPr>
              <a:spLocks noChangeArrowheads="1"/>
            </p:cNvSpPr>
            <p:nvPr/>
          </p:nvSpPr>
          <p:spPr bwMode="auto">
            <a:xfrm>
              <a:off x="1191" y="808"/>
              <a:ext cx="190" cy="203"/>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spcBef>
                  <a:spcPct val="0"/>
                </a:spcBef>
                <a:buClrTx/>
                <a:buSzTx/>
                <a:buFontTx/>
                <a:buNone/>
              </a:pPr>
              <a:endParaRPr lang="zh-CN" altLang="zh-CN" sz="1800">
                <a:solidFill>
                  <a:srgbClr val="000000"/>
                </a:solidFill>
                <a:latin typeface="Arial" panose="020B0604020202020204" pitchFamily="34" charset="0"/>
                <a:ea typeface="宋体" panose="02010600030101010101" pitchFamily="2" charset="-122"/>
                <a:sym typeface="宋体" panose="02010600030101010101" pitchFamily="2" charset="-122"/>
              </a:endParaRPr>
            </a:p>
          </p:txBody>
        </p:sp>
        <p:sp>
          <p:nvSpPr>
            <p:cNvPr id="23586" name="Rectangle 128">
              <a:extLst>
                <a:ext uri="{FF2B5EF4-FFF2-40B4-BE49-F238E27FC236}">
                  <a16:creationId xmlns:a16="http://schemas.microsoft.com/office/drawing/2014/main" id="{F2D80F4E-90B6-4220-A1E5-8C77EB1BFAFA}"/>
                </a:ext>
              </a:extLst>
            </p:cNvPr>
            <p:cNvSpPr>
              <a:spLocks noChangeArrowheads="1"/>
            </p:cNvSpPr>
            <p:nvPr/>
          </p:nvSpPr>
          <p:spPr bwMode="auto">
            <a:xfrm>
              <a:off x="1446" y="808"/>
              <a:ext cx="203" cy="203"/>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spcBef>
                  <a:spcPct val="0"/>
                </a:spcBef>
                <a:buClrTx/>
                <a:buSzTx/>
                <a:buFontTx/>
                <a:buNone/>
              </a:pPr>
              <a:endParaRPr lang="zh-CN" altLang="zh-CN" sz="1800">
                <a:solidFill>
                  <a:srgbClr val="000000"/>
                </a:solidFill>
                <a:latin typeface="Arial" panose="020B0604020202020204" pitchFamily="34" charset="0"/>
                <a:ea typeface="宋体" panose="02010600030101010101" pitchFamily="2" charset="-122"/>
                <a:sym typeface="宋体" panose="02010600030101010101" pitchFamily="2" charset="-122"/>
              </a:endParaRPr>
            </a:p>
          </p:txBody>
        </p:sp>
        <p:sp>
          <p:nvSpPr>
            <p:cNvPr id="23587" name="Rectangle 129">
              <a:extLst>
                <a:ext uri="{FF2B5EF4-FFF2-40B4-BE49-F238E27FC236}">
                  <a16:creationId xmlns:a16="http://schemas.microsoft.com/office/drawing/2014/main" id="{FA08B260-11CA-4291-BFE0-1F9E50F06A4F}"/>
                </a:ext>
              </a:extLst>
            </p:cNvPr>
            <p:cNvSpPr>
              <a:spLocks noChangeArrowheads="1"/>
            </p:cNvSpPr>
            <p:nvPr/>
          </p:nvSpPr>
          <p:spPr bwMode="auto">
            <a:xfrm>
              <a:off x="1712" y="808"/>
              <a:ext cx="190" cy="203"/>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spcBef>
                  <a:spcPct val="0"/>
                </a:spcBef>
                <a:buClrTx/>
                <a:buSzTx/>
                <a:buFontTx/>
                <a:buNone/>
              </a:pPr>
              <a:endParaRPr lang="zh-CN" altLang="zh-CN" sz="1800">
                <a:solidFill>
                  <a:srgbClr val="000000"/>
                </a:solidFill>
                <a:latin typeface="Arial" panose="020B0604020202020204" pitchFamily="34" charset="0"/>
                <a:ea typeface="宋体" panose="02010600030101010101" pitchFamily="2" charset="-122"/>
                <a:sym typeface="宋体" panose="02010600030101010101" pitchFamily="2" charset="-122"/>
              </a:endParaRPr>
            </a:p>
          </p:txBody>
        </p:sp>
        <p:sp>
          <p:nvSpPr>
            <p:cNvPr id="23588" name="Rectangle 130">
              <a:extLst>
                <a:ext uri="{FF2B5EF4-FFF2-40B4-BE49-F238E27FC236}">
                  <a16:creationId xmlns:a16="http://schemas.microsoft.com/office/drawing/2014/main" id="{54744A25-E5CC-40A6-A67D-ECAD3261B6BA}"/>
                </a:ext>
              </a:extLst>
            </p:cNvPr>
            <p:cNvSpPr>
              <a:spLocks noChangeArrowheads="1"/>
            </p:cNvSpPr>
            <p:nvPr/>
          </p:nvSpPr>
          <p:spPr bwMode="auto">
            <a:xfrm>
              <a:off x="1967" y="808"/>
              <a:ext cx="202" cy="203"/>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spcBef>
                  <a:spcPct val="0"/>
                </a:spcBef>
                <a:buClrTx/>
                <a:buSzTx/>
                <a:buFontTx/>
                <a:buNone/>
              </a:pPr>
              <a:endParaRPr lang="zh-CN" altLang="zh-CN" sz="1800">
                <a:solidFill>
                  <a:srgbClr val="000000"/>
                </a:solidFill>
                <a:latin typeface="Arial" panose="020B0604020202020204" pitchFamily="34" charset="0"/>
                <a:ea typeface="宋体" panose="02010600030101010101" pitchFamily="2" charset="-122"/>
                <a:sym typeface="宋体" panose="02010600030101010101" pitchFamily="2" charset="-122"/>
              </a:endParaRPr>
            </a:p>
          </p:txBody>
        </p:sp>
        <p:sp>
          <p:nvSpPr>
            <p:cNvPr id="23589" name="Rectangle 131">
              <a:extLst>
                <a:ext uri="{FF2B5EF4-FFF2-40B4-BE49-F238E27FC236}">
                  <a16:creationId xmlns:a16="http://schemas.microsoft.com/office/drawing/2014/main" id="{1E1B51DA-BC58-4949-9FCF-74522A8F03D5}"/>
                </a:ext>
              </a:extLst>
            </p:cNvPr>
            <p:cNvSpPr>
              <a:spLocks noChangeArrowheads="1"/>
            </p:cNvSpPr>
            <p:nvPr/>
          </p:nvSpPr>
          <p:spPr bwMode="auto">
            <a:xfrm>
              <a:off x="2233" y="808"/>
              <a:ext cx="190" cy="203"/>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spcBef>
                  <a:spcPct val="0"/>
                </a:spcBef>
                <a:buClrTx/>
                <a:buSzTx/>
                <a:buFontTx/>
                <a:buNone/>
              </a:pPr>
              <a:endParaRPr lang="zh-CN" altLang="zh-CN" sz="1800">
                <a:solidFill>
                  <a:srgbClr val="000000"/>
                </a:solidFill>
                <a:latin typeface="Arial" panose="020B0604020202020204" pitchFamily="34" charset="0"/>
                <a:ea typeface="宋体" panose="02010600030101010101" pitchFamily="2" charset="-122"/>
                <a:sym typeface="宋体" panose="02010600030101010101" pitchFamily="2" charset="-122"/>
              </a:endParaRPr>
            </a:p>
          </p:txBody>
        </p:sp>
        <p:sp>
          <p:nvSpPr>
            <p:cNvPr id="23590" name="Rectangle 132">
              <a:extLst>
                <a:ext uri="{FF2B5EF4-FFF2-40B4-BE49-F238E27FC236}">
                  <a16:creationId xmlns:a16="http://schemas.microsoft.com/office/drawing/2014/main" id="{BBBE9BE3-F5D1-4BA3-99E6-B3E5AE53B64F}"/>
                </a:ext>
              </a:extLst>
            </p:cNvPr>
            <p:cNvSpPr>
              <a:spLocks noChangeArrowheads="1"/>
            </p:cNvSpPr>
            <p:nvPr/>
          </p:nvSpPr>
          <p:spPr bwMode="auto">
            <a:xfrm>
              <a:off x="2488" y="808"/>
              <a:ext cx="202" cy="203"/>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spcBef>
                  <a:spcPct val="0"/>
                </a:spcBef>
                <a:buClrTx/>
                <a:buSzTx/>
                <a:buFontTx/>
                <a:buNone/>
              </a:pPr>
              <a:endParaRPr lang="zh-CN" altLang="zh-CN" sz="1800">
                <a:solidFill>
                  <a:srgbClr val="000000"/>
                </a:solidFill>
                <a:latin typeface="Arial" panose="020B0604020202020204" pitchFamily="34" charset="0"/>
                <a:ea typeface="宋体" panose="02010600030101010101" pitchFamily="2" charset="-122"/>
                <a:sym typeface="宋体" panose="02010600030101010101" pitchFamily="2" charset="-122"/>
              </a:endParaRPr>
            </a:p>
          </p:txBody>
        </p:sp>
        <p:sp>
          <p:nvSpPr>
            <p:cNvPr id="23591" name="Rectangle 133">
              <a:extLst>
                <a:ext uri="{FF2B5EF4-FFF2-40B4-BE49-F238E27FC236}">
                  <a16:creationId xmlns:a16="http://schemas.microsoft.com/office/drawing/2014/main" id="{CD13284E-2CC6-471B-A8D8-0884474749B7}"/>
                </a:ext>
              </a:extLst>
            </p:cNvPr>
            <p:cNvSpPr>
              <a:spLocks noChangeArrowheads="1"/>
            </p:cNvSpPr>
            <p:nvPr/>
          </p:nvSpPr>
          <p:spPr bwMode="auto">
            <a:xfrm>
              <a:off x="2754" y="808"/>
              <a:ext cx="319" cy="203"/>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spcBef>
                  <a:spcPct val="0"/>
                </a:spcBef>
                <a:buClrTx/>
                <a:buSzTx/>
                <a:buFontTx/>
                <a:buNone/>
              </a:pPr>
              <a:endParaRPr lang="zh-CN" altLang="zh-CN" sz="1800">
                <a:solidFill>
                  <a:srgbClr val="000000"/>
                </a:solidFill>
                <a:latin typeface="Arial" panose="020B0604020202020204" pitchFamily="34" charset="0"/>
                <a:ea typeface="宋体" panose="02010600030101010101" pitchFamily="2" charset="-122"/>
                <a:sym typeface="宋体" panose="02010600030101010101" pitchFamily="2" charset="-122"/>
              </a:endParaRPr>
            </a:p>
          </p:txBody>
        </p:sp>
        <p:sp>
          <p:nvSpPr>
            <p:cNvPr id="23592" name="Rectangle 134">
              <a:extLst>
                <a:ext uri="{FF2B5EF4-FFF2-40B4-BE49-F238E27FC236}">
                  <a16:creationId xmlns:a16="http://schemas.microsoft.com/office/drawing/2014/main" id="{5B36CAAF-270B-42B4-9156-E3D586F4A927}"/>
                </a:ext>
              </a:extLst>
            </p:cNvPr>
            <p:cNvSpPr>
              <a:spLocks noChangeArrowheads="1"/>
            </p:cNvSpPr>
            <p:nvPr/>
          </p:nvSpPr>
          <p:spPr bwMode="auto">
            <a:xfrm>
              <a:off x="1062" y="553"/>
              <a:ext cx="202" cy="180"/>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spcBef>
                  <a:spcPct val="0"/>
                </a:spcBef>
                <a:buClrTx/>
                <a:buSzTx/>
                <a:buFontTx/>
                <a:buNone/>
              </a:pPr>
              <a:endParaRPr lang="zh-CN" altLang="zh-CN" sz="1800">
                <a:solidFill>
                  <a:srgbClr val="000000"/>
                </a:solidFill>
                <a:latin typeface="Arial" panose="020B0604020202020204" pitchFamily="34" charset="0"/>
                <a:ea typeface="宋体" panose="02010600030101010101" pitchFamily="2" charset="-122"/>
                <a:sym typeface="宋体" panose="02010600030101010101" pitchFamily="2" charset="-122"/>
              </a:endParaRPr>
            </a:p>
          </p:txBody>
        </p:sp>
        <p:sp>
          <p:nvSpPr>
            <p:cNvPr id="23593" name="Rectangle 135">
              <a:extLst>
                <a:ext uri="{FF2B5EF4-FFF2-40B4-BE49-F238E27FC236}">
                  <a16:creationId xmlns:a16="http://schemas.microsoft.com/office/drawing/2014/main" id="{FB32AC27-9F85-4095-B273-E69AA2A4B2C9}"/>
                </a:ext>
              </a:extLst>
            </p:cNvPr>
            <p:cNvSpPr>
              <a:spLocks noChangeArrowheads="1"/>
            </p:cNvSpPr>
            <p:nvPr/>
          </p:nvSpPr>
          <p:spPr bwMode="auto">
            <a:xfrm>
              <a:off x="1318" y="553"/>
              <a:ext cx="192" cy="180"/>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spcBef>
                  <a:spcPct val="0"/>
                </a:spcBef>
                <a:buClrTx/>
                <a:buSzTx/>
                <a:buFontTx/>
                <a:buNone/>
              </a:pPr>
              <a:endParaRPr lang="zh-CN" altLang="zh-CN" sz="1800">
                <a:solidFill>
                  <a:srgbClr val="000000"/>
                </a:solidFill>
                <a:latin typeface="Arial" panose="020B0604020202020204" pitchFamily="34" charset="0"/>
                <a:ea typeface="宋体" panose="02010600030101010101" pitchFamily="2" charset="-122"/>
                <a:sym typeface="宋体" panose="02010600030101010101" pitchFamily="2" charset="-122"/>
              </a:endParaRPr>
            </a:p>
          </p:txBody>
        </p:sp>
        <p:sp>
          <p:nvSpPr>
            <p:cNvPr id="23594" name="Rectangle 136">
              <a:extLst>
                <a:ext uri="{FF2B5EF4-FFF2-40B4-BE49-F238E27FC236}">
                  <a16:creationId xmlns:a16="http://schemas.microsoft.com/office/drawing/2014/main" id="{64CBE527-8CBF-4675-963D-7BCD23C09607}"/>
                </a:ext>
              </a:extLst>
            </p:cNvPr>
            <p:cNvSpPr>
              <a:spLocks noChangeArrowheads="1"/>
            </p:cNvSpPr>
            <p:nvPr/>
          </p:nvSpPr>
          <p:spPr bwMode="auto">
            <a:xfrm>
              <a:off x="1583" y="553"/>
              <a:ext cx="192" cy="180"/>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spcBef>
                  <a:spcPct val="0"/>
                </a:spcBef>
                <a:buClrTx/>
                <a:buSzTx/>
                <a:buFontTx/>
                <a:buNone/>
              </a:pPr>
              <a:endParaRPr lang="zh-CN" altLang="zh-CN" sz="1800">
                <a:solidFill>
                  <a:srgbClr val="000000"/>
                </a:solidFill>
                <a:latin typeface="Arial" panose="020B0604020202020204" pitchFamily="34" charset="0"/>
                <a:ea typeface="宋体" panose="02010600030101010101" pitchFamily="2" charset="-122"/>
                <a:sym typeface="宋体" panose="02010600030101010101" pitchFamily="2" charset="-122"/>
              </a:endParaRPr>
            </a:p>
          </p:txBody>
        </p:sp>
        <p:sp>
          <p:nvSpPr>
            <p:cNvPr id="23595" name="Rectangle 137">
              <a:extLst>
                <a:ext uri="{FF2B5EF4-FFF2-40B4-BE49-F238E27FC236}">
                  <a16:creationId xmlns:a16="http://schemas.microsoft.com/office/drawing/2014/main" id="{1A4A32A2-A0F2-4BA7-AB68-5C52B0FA6307}"/>
                </a:ext>
              </a:extLst>
            </p:cNvPr>
            <p:cNvSpPr>
              <a:spLocks noChangeArrowheads="1"/>
            </p:cNvSpPr>
            <p:nvPr/>
          </p:nvSpPr>
          <p:spPr bwMode="auto">
            <a:xfrm>
              <a:off x="1839" y="553"/>
              <a:ext cx="192" cy="180"/>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spcBef>
                  <a:spcPct val="0"/>
                </a:spcBef>
                <a:buClrTx/>
                <a:buSzTx/>
                <a:buFontTx/>
                <a:buNone/>
              </a:pPr>
              <a:endParaRPr lang="zh-CN" altLang="zh-CN" sz="1800">
                <a:solidFill>
                  <a:srgbClr val="000000"/>
                </a:solidFill>
                <a:latin typeface="Arial" panose="020B0604020202020204" pitchFamily="34" charset="0"/>
                <a:ea typeface="宋体" panose="02010600030101010101" pitchFamily="2" charset="-122"/>
                <a:sym typeface="宋体" panose="02010600030101010101" pitchFamily="2" charset="-122"/>
              </a:endParaRPr>
            </a:p>
          </p:txBody>
        </p:sp>
        <p:sp>
          <p:nvSpPr>
            <p:cNvPr id="23596" name="Rectangle 138">
              <a:extLst>
                <a:ext uri="{FF2B5EF4-FFF2-40B4-BE49-F238E27FC236}">
                  <a16:creationId xmlns:a16="http://schemas.microsoft.com/office/drawing/2014/main" id="{52CB0D32-303C-4C8C-A774-AD617F5BBA98}"/>
                </a:ext>
              </a:extLst>
            </p:cNvPr>
            <p:cNvSpPr>
              <a:spLocks noChangeArrowheads="1"/>
            </p:cNvSpPr>
            <p:nvPr/>
          </p:nvSpPr>
          <p:spPr bwMode="auto">
            <a:xfrm>
              <a:off x="2104" y="553"/>
              <a:ext cx="192" cy="180"/>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spcBef>
                  <a:spcPct val="0"/>
                </a:spcBef>
                <a:buClrTx/>
                <a:buSzTx/>
                <a:buFontTx/>
                <a:buNone/>
              </a:pPr>
              <a:endParaRPr lang="zh-CN" altLang="zh-CN" sz="1800">
                <a:solidFill>
                  <a:srgbClr val="000000"/>
                </a:solidFill>
                <a:latin typeface="Arial" panose="020B0604020202020204" pitchFamily="34" charset="0"/>
                <a:ea typeface="宋体" panose="02010600030101010101" pitchFamily="2" charset="-122"/>
                <a:sym typeface="宋体" panose="02010600030101010101" pitchFamily="2" charset="-122"/>
              </a:endParaRPr>
            </a:p>
          </p:txBody>
        </p:sp>
        <p:sp>
          <p:nvSpPr>
            <p:cNvPr id="23597" name="Rectangle 139">
              <a:extLst>
                <a:ext uri="{FF2B5EF4-FFF2-40B4-BE49-F238E27FC236}">
                  <a16:creationId xmlns:a16="http://schemas.microsoft.com/office/drawing/2014/main" id="{6B96D828-F788-42D8-A5D8-27B93CBBA4DE}"/>
                </a:ext>
              </a:extLst>
            </p:cNvPr>
            <p:cNvSpPr>
              <a:spLocks noChangeArrowheads="1"/>
            </p:cNvSpPr>
            <p:nvPr/>
          </p:nvSpPr>
          <p:spPr bwMode="auto">
            <a:xfrm>
              <a:off x="2350" y="553"/>
              <a:ext cx="202" cy="180"/>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spcBef>
                  <a:spcPct val="0"/>
                </a:spcBef>
                <a:buClrTx/>
                <a:buSzTx/>
                <a:buFontTx/>
                <a:buNone/>
              </a:pPr>
              <a:endParaRPr lang="zh-CN" altLang="zh-CN" sz="1800">
                <a:solidFill>
                  <a:srgbClr val="000000"/>
                </a:solidFill>
                <a:latin typeface="Arial" panose="020B0604020202020204" pitchFamily="34" charset="0"/>
                <a:ea typeface="宋体" panose="02010600030101010101" pitchFamily="2" charset="-122"/>
                <a:sym typeface="宋体" panose="02010600030101010101" pitchFamily="2" charset="-122"/>
              </a:endParaRPr>
            </a:p>
          </p:txBody>
        </p:sp>
        <p:sp>
          <p:nvSpPr>
            <p:cNvPr id="23598" name="Rectangle 140">
              <a:extLst>
                <a:ext uri="{FF2B5EF4-FFF2-40B4-BE49-F238E27FC236}">
                  <a16:creationId xmlns:a16="http://schemas.microsoft.com/office/drawing/2014/main" id="{51C05038-BF77-4BF6-9732-AAE320A8EC41}"/>
                </a:ext>
              </a:extLst>
            </p:cNvPr>
            <p:cNvSpPr>
              <a:spLocks noChangeArrowheads="1"/>
            </p:cNvSpPr>
            <p:nvPr/>
          </p:nvSpPr>
          <p:spPr bwMode="auto">
            <a:xfrm>
              <a:off x="2615" y="553"/>
              <a:ext cx="458" cy="180"/>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spcBef>
                  <a:spcPct val="0"/>
                </a:spcBef>
                <a:buClrTx/>
                <a:buSzTx/>
                <a:buFontTx/>
                <a:buNone/>
              </a:pPr>
              <a:endParaRPr lang="zh-CN" altLang="zh-CN" sz="1800">
                <a:solidFill>
                  <a:srgbClr val="000000"/>
                </a:solidFill>
                <a:latin typeface="Arial" panose="020B0604020202020204" pitchFamily="34" charset="0"/>
                <a:ea typeface="宋体" panose="02010600030101010101" pitchFamily="2" charset="-122"/>
                <a:sym typeface="宋体" panose="02010600030101010101" pitchFamily="2" charset="-122"/>
              </a:endParaRPr>
            </a:p>
          </p:txBody>
        </p:sp>
        <p:sp>
          <p:nvSpPr>
            <p:cNvPr id="23599" name="Rectangle 141">
              <a:extLst>
                <a:ext uri="{FF2B5EF4-FFF2-40B4-BE49-F238E27FC236}">
                  <a16:creationId xmlns:a16="http://schemas.microsoft.com/office/drawing/2014/main" id="{C50DDDC7-C21F-47B9-8B9B-28AF6473BA5E}"/>
                </a:ext>
              </a:extLst>
            </p:cNvPr>
            <p:cNvSpPr>
              <a:spLocks noChangeArrowheads="1"/>
            </p:cNvSpPr>
            <p:nvPr/>
          </p:nvSpPr>
          <p:spPr bwMode="auto">
            <a:xfrm>
              <a:off x="541" y="1320"/>
              <a:ext cx="192" cy="202"/>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spcBef>
                  <a:spcPct val="0"/>
                </a:spcBef>
                <a:buClrTx/>
                <a:buSzTx/>
                <a:buFontTx/>
                <a:buNone/>
              </a:pPr>
              <a:endParaRPr lang="zh-CN" altLang="zh-CN" sz="1800">
                <a:solidFill>
                  <a:srgbClr val="000000"/>
                </a:solidFill>
                <a:latin typeface="Arial" panose="020B0604020202020204" pitchFamily="34" charset="0"/>
                <a:ea typeface="宋体" panose="02010600030101010101" pitchFamily="2" charset="-122"/>
                <a:sym typeface="宋体" panose="02010600030101010101" pitchFamily="2" charset="-122"/>
              </a:endParaRPr>
            </a:p>
          </p:txBody>
        </p:sp>
        <p:sp>
          <p:nvSpPr>
            <p:cNvPr id="23600" name="Rectangle 142">
              <a:extLst>
                <a:ext uri="{FF2B5EF4-FFF2-40B4-BE49-F238E27FC236}">
                  <a16:creationId xmlns:a16="http://schemas.microsoft.com/office/drawing/2014/main" id="{1518A5A5-F3AD-4CAB-A46A-BD7121A79A06}"/>
                </a:ext>
              </a:extLst>
            </p:cNvPr>
            <p:cNvSpPr>
              <a:spLocks noChangeArrowheads="1"/>
            </p:cNvSpPr>
            <p:nvPr/>
          </p:nvSpPr>
          <p:spPr bwMode="auto">
            <a:xfrm>
              <a:off x="797" y="1320"/>
              <a:ext cx="202" cy="202"/>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spcBef>
                  <a:spcPct val="0"/>
                </a:spcBef>
                <a:buClrTx/>
                <a:buSzTx/>
                <a:buFontTx/>
                <a:buNone/>
              </a:pPr>
              <a:endParaRPr lang="zh-CN" altLang="zh-CN" sz="1800">
                <a:solidFill>
                  <a:srgbClr val="000000"/>
                </a:solidFill>
                <a:latin typeface="Arial" panose="020B0604020202020204" pitchFamily="34" charset="0"/>
                <a:ea typeface="宋体" panose="02010600030101010101" pitchFamily="2" charset="-122"/>
                <a:sym typeface="宋体" panose="02010600030101010101" pitchFamily="2" charset="-122"/>
              </a:endParaRPr>
            </a:p>
          </p:txBody>
        </p:sp>
        <p:sp>
          <p:nvSpPr>
            <p:cNvPr id="23601" name="Rectangle 143">
              <a:extLst>
                <a:ext uri="{FF2B5EF4-FFF2-40B4-BE49-F238E27FC236}">
                  <a16:creationId xmlns:a16="http://schemas.microsoft.com/office/drawing/2014/main" id="{BFF7A08E-1D68-4152-A200-786A860E2E61}"/>
                </a:ext>
              </a:extLst>
            </p:cNvPr>
            <p:cNvSpPr>
              <a:spLocks noChangeArrowheads="1"/>
            </p:cNvSpPr>
            <p:nvPr/>
          </p:nvSpPr>
          <p:spPr bwMode="auto">
            <a:xfrm>
              <a:off x="1062" y="1320"/>
              <a:ext cx="1234" cy="202"/>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spcBef>
                  <a:spcPct val="0"/>
                </a:spcBef>
                <a:buClrTx/>
                <a:buSzTx/>
                <a:buFontTx/>
                <a:buNone/>
              </a:pPr>
              <a:endParaRPr lang="zh-CN" altLang="zh-CN" sz="1800">
                <a:solidFill>
                  <a:srgbClr val="000000"/>
                </a:solidFill>
                <a:latin typeface="Arial" panose="020B0604020202020204" pitchFamily="34" charset="0"/>
                <a:ea typeface="宋体" panose="02010600030101010101" pitchFamily="2" charset="-122"/>
                <a:sym typeface="宋体" panose="02010600030101010101" pitchFamily="2" charset="-122"/>
              </a:endParaRPr>
            </a:p>
          </p:txBody>
        </p:sp>
        <p:sp>
          <p:nvSpPr>
            <p:cNvPr id="23602" name="Rectangle 144">
              <a:extLst>
                <a:ext uri="{FF2B5EF4-FFF2-40B4-BE49-F238E27FC236}">
                  <a16:creationId xmlns:a16="http://schemas.microsoft.com/office/drawing/2014/main" id="{F0D07FB8-D9CF-4D10-B3A2-512EDCBB9087}"/>
                </a:ext>
              </a:extLst>
            </p:cNvPr>
            <p:cNvSpPr>
              <a:spLocks noChangeArrowheads="1"/>
            </p:cNvSpPr>
            <p:nvPr/>
          </p:nvSpPr>
          <p:spPr bwMode="auto">
            <a:xfrm>
              <a:off x="2350" y="1320"/>
              <a:ext cx="202" cy="202"/>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spcBef>
                  <a:spcPct val="0"/>
                </a:spcBef>
                <a:buClrTx/>
                <a:buSzTx/>
                <a:buFontTx/>
                <a:buNone/>
              </a:pPr>
              <a:endParaRPr lang="zh-CN" altLang="zh-CN" sz="1800">
                <a:solidFill>
                  <a:srgbClr val="000000"/>
                </a:solidFill>
                <a:latin typeface="Arial" panose="020B0604020202020204" pitchFamily="34" charset="0"/>
                <a:ea typeface="宋体" panose="02010600030101010101" pitchFamily="2" charset="-122"/>
                <a:sym typeface="宋体" panose="02010600030101010101" pitchFamily="2" charset="-122"/>
              </a:endParaRPr>
            </a:p>
          </p:txBody>
        </p:sp>
        <p:sp>
          <p:nvSpPr>
            <p:cNvPr id="23603" name="Rectangle 145">
              <a:extLst>
                <a:ext uri="{FF2B5EF4-FFF2-40B4-BE49-F238E27FC236}">
                  <a16:creationId xmlns:a16="http://schemas.microsoft.com/office/drawing/2014/main" id="{E0D428BF-2CB2-481A-A211-25D7B4C9CBB9}"/>
                </a:ext>
              </a:extLst>
            </p:cNvPr>
            <p:cNvSpPr>
              <a:spLocks noChangeArrowheads="1"/>
            </p:cNvSpPr>
            <p:nvPr/>
          </p:nvSpPr>
          <p:spPr bwMode="auto">
            <a:xfrm>
              <a:off x="2615" y="1320"/>
              <a:ext cx="202" cy="202"/>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spcBef>
                  <a:spcPct val="0"/>
                </a:spcBef>
                <a:buClrTx/>
                <a:buSzTx/>
                <a:buFontTx/>
                <a:buNone/>
              </a:pPr>
              <a:endParaRPr lang="zh-CN" altLang="zh-CN" sz="1800">
                <a:solidFill>
                  <a:srgbClr val="000000"/>
                </a:solidFill>
                <a:latin typeface="Arial" panose="020B0604020202020204" pitchFamily="34" charset="0"/>
                <a:ea typeface="宋体" panose="02010600030101010101" pitchFamily="2" charset="-122"/>
                <a:sym typeface="宋体" panose="02010600030101010101" pitchFamily="2" charset="-122"/>
              </a:endParaRPr>
            </a:p>
          </p:txBody>
        </p:sp>
        <p:sp>
          <p:nvSpPr>
            <p:cNvPr id="23604" name="Rectangle 146">
              <a:extLst>
                <a:ext uri="{FF2B5EF4-FFF2-40B4-BE49-F238E27FC236}">
                  <a16:creationId xmlns:a16="http://schemas.microsoft.com/office/drawing/2014/main" id="{2FB5907B-4602-49A0-BBA0-4AADD87C6DE1}"/>
                </a:ext>
              </a:extLst>
            </p:cNvPr>
            <p:cNvSpPr>
              <a:spLocks noChangeArrowheads="1"/>
            </p:cNvSpPr>
            <p:nvPr/>
          </p:nvSpPr>
          <p:spPr bwMode="auto">
            <a:xfrm>
              <a:off x="2881" y="1320"/>
              <a:ext cx="192" cy="202"/>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spcBef>
                  <a:spcPct val="0"/>
                </a:spcBef>
                <a:buClrTx/>
                <a:buSzTx/>
                <a:buFontTx/>
                <a:buNone/>
              </a:pPr>
              <a:endParaRPr lang="zh-CN" altLang="zh-CN" sz="1800">
                <a:solidFill>
                  <a:srgbClr val="000000"/>
                </a:solidFill>
                <a:latin typeface="Arial" panose="020B0604020202020204" pitchFamily="34" charset="0"/>
                <a:ea typeface="宋体" panose="02010600030101010101" pitchFamily="2" charset="-122"/>
                <a:sym typeface="宋体" panose="02010600030101010101" pitchFamily="2" charset="-122"/>
              </a:endParaRPr>
            </a:p>
          </p:txBody>
        </p:sp>
        <p:sp>
          <p:nvSpPr>
            <p:cNvPr id="23605" name="Rectangle 147">
              <a:extLst>
                <a:ext uri="{FF2B5EF4-FFF2-40B4-BE49-F238E27FC236}">
                  <a16:creationId xmlns:a16="http://schemas.microsoft.com/office/drawing/2014/main" id="{B6E3405C-BA93-4B8F-B8F9-CBEBE29D79B6}"/>
                </a:ext>
              </a:extLst>
            </p:cNvPr>
            <p:cNvSpPr>
              <a:spLocks noChangeArrowheads="1"/>
            </p:cNvSpPr>
            <p:nvPr/>
          </p:nvSpPr>
          <p:spPr bwMode="auto">
            <a:xfrm>
              <a:off x="797" y="351"/>
              <a:ext cx="202" cy="129"/>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spcBef>
                  <a:spcPct val="0"/>
                </a:spcBef>
                <a:buClrTx/>
                <a:buSzTx/>
                <a:buFontTx/>
                <a:buNone/>
              </a:pPr>
              <a:endParaRPr lang="zh-CN" altLang="zh-CN" sz="1800">
                <a:solidFill>
                  <a:srgbClr val="000000"/>
                </a:solidFill>
                <a:latin typeface="Arial" panose="020B0604020202020204" pitchFamily="34" charset="0"/>
                <a:ea typeface="宋体" panose="02010600030101010101" pitchFamily="2" charset="-122"/>
                <a:sym typeface="宋体" panose="02010600030101010101" pitchFamily="2" charset="-122"/>
              </a:endParaRPr>
            </a:p>
          </p:txBody>
        </p:sp>
        <p:sp>
          <p:nvSpPr>
            <p:cNvPr id="23606" name="Rectangle 148">
              <a:extLst>
                <a:ext uri="{FF2B5EF4-FFF2-40B4-BE49-F238E27FC236}">
                  <a16:creationId xmlns:a16="http://schemas.microsoft.com/office/drawing/2014/main" id="{686A2A17-ADCA-4E12-843F-ED5275A00450}"/>
                </a:ext>
              </a:extLst>
            </p:cNvPr>
            <p:cNvSpPr>
              <a:spLocks noChangeArrowheads="1"/>
            </p:cNvSpPr>
            <p:nvPr/>
          </p:nvSpPr>
          <p:spPr bwMode="auto">
            <a:xfrm>
              <a:off x="1062" y="351"/>
              <a:ext cx="202" cy="129"/>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spcBef>
                  <a:spcPct val="0"/>
                </a:spcBef>
                <a:buClrTx/>
                <a:buSzTx/>
                <a:buFontTx/>
                <a:buNone/>
              </a:pPr>
              <a:endParaRPr lang="zh-CN" altLang="zh-CN" sz="1800">
                <a:solidFill>
                  <a:srgbClr val="000000"/>
                </a:solidFill>
                <a:latin typeface="Arial" panose="020B0604020202020204" pitchFamily="34" charset="0"/>
                <a:ea typeface="宋体" panose="02010600030101010101" pitchFamily="2" charset="-122"/>
                <a:sym typeface="宋体" panose="02010600030101010101" pitchFamily="2" charset="-122"/>
              </a:endParaRPr>
            </a:p>
          </p:txBody>
        </p:sp>
        <p:sp>
          <p:nvSpPr>
            <p:cNvPr id="23607" name="Rectangle 149">
              <a:extLst>
                <a:ext uri="{FF2B5EF4-FFF2-40B4-BE49-F238E27FC236}">
                  <a16:creationId xmlns:a16="http://schemas.microsoft.com/office/drawing/2014/main" id="{DFE5D6AA-6C29-489F-9339-C61E7F4EDED5}"/>
                </a:ext>
              </a:extLst>
            </p:cNvPr>
            <p:cNvSpPr>
              <a:spLocks noChangeArrowheads="1"/>
            </p:cNvSpPr>
            <p:nvPr/>
          </p:nvSpPr>
          <p:spPr bwMode="auto">
            <a:xfrm>
              <a:off x="1318" y="351"/>
              <a:ext cx="192" cy="129"/>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spcBef>
                  <a:spcPct val="0"/>
                </a:spcBef>
                <a:buClrTx/>
                <a:buSzTx/>
                <a:buFontTx/>
                <a:buNone/>
              </a:pPr>
              <a:endParaRPr lang="zh-CN" altLang="zh-CN" sz="1800">
                <a:solidFill>
                  <a:srgbClr val="000000"/>
                </a:solidFill>
                <a:latin typeface="Arial" panose="020B0604020202020204" pitchFamily="34" charset="0"/>
                <a:ea typeface="宋体" panose="02010600030101010101" pitchFamily="2" charset="-122"/>
                <a:sym typeface="宋体" panose="02010600030101010101" pitchFamily="2" charset="-122"/>
              </a:endParaRPr>
            </a:p>
          </p:txBody>
        </p:sp>
        <p:sp>
          <p:nvSpPr>
            <p:cNvPr id="23608" name="Rectangle 150">
              <a:extLst>
                <a:ext uri="{FF2B5EF4-FFF2-40B4-BE49-F238E27FC236}">
                  <a16:creationId xmlns:a16="http://schemas.microsoft.com/office/drawing/2014/main" id="{917EA2CB-245E-4FAD-9D01-DB9B6FD0B591}"/>
                </a:ext>
              </a:extLst>
            </p:cNvPr>
            <p:cNvSpPr>
              <a:spLocks noChangeArrowheads="1"/>
            </p:cNvSpPr>
            <p:nvPr/>
          </p:nvSpPr>
          <p:spPr bwMode="auto">
            <a:xfrm>
              <a:off x="1583" y="351"/>
              <a:ext cx="192" cy="129"/>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spcBef>
                  <a:spcPct val="0"/>
                </a:spcBef>
                <a:buClrTx/>
                <a:buSzTx/>
                <a:buFontTx/>
                <a:buNone/>
              </a:pPr>
              <a:endParaRPr lang="zh-CN" altLang="zh-CN" sz="1800">
                <a:solidFill>
                  <a:srgbClr val="000000"/>
                </a:solidFill>
                <a:latin typeface="Arial" panose="020B0604020202020204" pitchFamily="34" charset="0"/>
                <a:ea typeface="宋体" panose="02010600030101010101" pitchFamily="2" charset="-122"/>
                <a:sym typeface="宋体" panose="02010600030101010101" pitchFamily="2" charset="-122"/>
              </a:endParaRPr>
            </a:p>
          </p:txBody>
        </p:sp>
        <p:sp>
          <p:nvSpPr>
            <p:cNvPr id="23609" name="Rectangle 151">
              <a:extLst>
                <a:ext uri="{FF2B5EF4-FFF2-40B4-BE49-F238E27FC236}">
                  <a16:creationId xmlns:a16="http://schemas.microsoft.com/office/drawing/2014/main" id="{A222F613-C185-464B-847F-DCB371CB1A0E}"/>
                </a:ext>
              </a:extLst>
            </p:cNvPr>
            <p:cNvSpPr>
              <a:spLocks noChangeArrowheads="1"/>
            </p:cNvSpPr>
            <p:nvPr/>
          </p:nvSpPr>
          <p:spPr bwMode="auto">
            <a:xfrm>
              <a:off x="1839" y="351"/>
              <a:ext cx="192" cy="129"/>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spcBef>
                  <a:spcPct val="0"/>
                </a:spcBef>
                <a:buClrTx/>
                <a:buSzTx/>
                <a:buFontTx/>
                <a:buNone/>
              </a:pPr>
              <a:endParaRPr lang="zh-CN" altLang="zh-CN" sz="1800">
                <a:solidFill>
                  <a:srgbClr val="000000"/>
                </a:solidFill>
                <a:latin typeface="Arial" panose="020B0604020202020204" pitchFamily="34" charset="0"/>
                <a:ea typeface="宋体" panose="02010600030101010101" pitchFamily="2" charset="-122"/>
                <a:sym typeface="宋体" panose="02010600030101010101" pitchFamily="2" charset="-122"/>
              </a:endParaRPr>
            </a:p>
          </p:txBody>
        </p:sp>
        <p:sp>
          <p:nvSpPr>
            <p:cNvPr id="23610" name="Rectangle 152">
              <a:extLst>
                <a:ext uri="{FF2B5EF4-FFF2-40B4-BE49-F238E27FC236}">
                  <a16:creationId xmlns:a16="http://schemas.microsoft.com/office/drawing/2014/main" id="{B57CEDEF-D7B8-454A-8FD8-CF763128A309}"/>
                </a:ext>
              </a:extLst>
            </p:cNvPr>
            <p:cNvSpPr>
              <a:spLocks noChangeArrowheads="1"/>
            </p:cNvSpPr>
            <p:nvPr/>
          </p:nvSpPr>
          <p:spPr bwMode="auto">
            <a:xfrm>
              <a:off x="2104" y="351"/>
              <a:ext cx="192" cy="129"/>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spcBef>
                  <a:spcPct val="0"/>
                </a:spcBef>
                <a:buClrTx/>
                <a:buSzTx/>
                <a:buFontTx/>
                <a:buNone/>
              </a:pPr>
              <a:endParaRPr lang="zh-CN" altLang="zh-CN" sz="1800">
                <a:solidFill>
                  <a:srgbClr val="000000"/>
                </a:solidFill>
                <a:latin typeface="Arial" panose="020B0604020202020204" pitchFamily="34" charset="0"/>
                <a:ea typeface="宋体" panose="02010600030101010101" pitchFamily="2" charset="-122"/>
                <a:sym typeface="宋体" panose="02010600030101010101" pitchFamily="2" charset="-122"/>
              </a:endParaRPr>
            </a:p>
          </p:txBody>
        </p:sp>
        <p:sp>
          <p:nvSpPr>
            <p:cNvPr id="23611" name="Rectangle 153">
              <a:extLst>
                <a:ext uri="{FF2B5EF4-FFF2-40B4-BE49-F238E27FC236}">
                  <a16:creationId xmlns:a16="http://schemas.microsoft.com/office/drawing/2014/main" id="{A2DFBA52-D5AA-4B03-99C8-C5A019681A8B}"/>
                </a:ext>
              </a:extLst>
            </p:cNvPr>
            <p:cNvSpPr>
              <a:spLocks noChangeArrowheads="1"/>
            </p:cNvSpPr>
            <p:nvPr/>
          </p:nvSpPr>
          <p:spPr bwMode="auto">
            <a:xfrm>
              <a:off x="2350" y="351"/>
              <a:ext cx="202" cy="129"/>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spcBef>
                  <a:spcPct val="0"/>
                </a:spcBef>
                <a:buClrTx/>
                <a:buSzTx/>
                <a:buFontTx/>
                <a:buNone/>
              </a:pPr>
              <a:endParaRPr lang="zh-CN" altLang="zh-CN" sz="1800">
                <a:solidFill>
                  <a:srgbClr val="000000"/>
                </a:solidFill>
                <a:latin typeface="Arial" panose="020B0604020202020204" pitchFamily="34" charset="0"/>
                <a:ea typeface="宋体" panose="02010600030101010101" pitchFamily="2" charset="-122"/>
                <a:sym typeface="宋体" panose="02010600030101010101" pitchFamily="2" charset="-122"/>
              </a:endParaRPr>
            </a:p>
          </p:txBody>
        </p:sp>
        <p:sp>
          <p:nvSpPr>
            <p:cNvPr id="23612" name="Rectangle 154">
              <a:extLst>
                <a:ext uri="{FF2B5EF4-FFF2-40B4-BE49-F238E27FC236}">
                  <a16:creationId xmlns:a16="http://schemas.microsoft.com/office/drawing/2014/main" id="{3B95E2FA-610F-4333-B44E-F2FD8CB6388F}"/>
                </a:ext>
              </a:extLst>
            </p:cNvPr>
            <p:cNvSpPr>
              <a:spLocks noChangeArrowheads="1"/>
            </p:cNvSpPr>
            <p:nvPr/>
          </p:nvSpPr>
          <p:spPr bwMode="auto">
            <a:xfrm>
              <a:off x="2615" y="351"/>
              <a:ext cx="202" cy="129"/>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spcBef>
                  <a:spcPct val="0"/>
                </a:spcBef>
                <a:buClrTx/>
                <a:buSzTx/>
                <a:buFontTx/>
                <a:buNone/>
              </a:pPr>
              <a:endParaRPr lang="zh-CN" altLang="zh-CN" sz="1800">
                <a:solidFill>
                  <a:srgbClr val="000000"/>
                </a:solidFill>
                <a:latin typeface="Arial" panose="020B0604020202020204" pitchFamily="34" charset="0"/>
                <a:ea typeface="宋体" panose="02010600030101010101" pitchFamily="2" charset="-122"/>
                <a:sym typeface="宋体" panose="02010600030101010101" pitchFamily="2" charset="-122"/>
              </a:endParaRPr>
            </a:p>
          </p:txBody>
        </p:sp>
        <p:sp>
          <p:nvSpPr>
            <p:cNvPr id="23613" name="Rectangle 155">
              <a:extLst>
                <a:ext uri="{FF2B5EF4-FFF2-40B4-BE49-F238E27FC236}">
                  <a16:creationId xmlns:a16="http://schemas.microsoft.com/office/drawing/2014/main" id="{C158C2A7-AF9D-445B-BE99-DD93420623C0}"/>
                </a:ext>
              </a:extLst>
            </p:cNvPr>
            <p:cNvSpPr>
              <a:spLocks noChangeArrowheads="1"/>
            </p:cNvSpPr>
            <p:nvPr/>
          </p:nvSpPr>
          <p:spPr bwMode="auto">
            <a:xfrm>
              <a:off x="2881" y="351"/>
              <a:ext cx="192" cy="129"/>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spcBef>
                  <a:spcPct val="0"/>
                </a:spcBef>
                <a:buClrTx/>
                <a:buSzTx/>
                <a:buFontTx/>
                <a:buNone/>
              </a:pPr>
              <a:endParaRPr lang="zh-CN" altLang="zh-CN" sz="1800">
                <a:solidFill>
                  <a:srgbClr val="000000"/>
                </a:solidFill>
                <a:latin typeface="Arial" panose="020B0604020202020204" pitchFamily="34" charset="0"/>
                <a:ea typeface="宋体" panose="02010600030101010101" pitchFamily="2" charset="-122"/>
                <a:sym typeface="宋体" panose="02010600030101010101" pitchFamily="2" charset="-122"/>
              </a:endParaRPr>
            </a:p>
          </p:txBody>
        </p:sp>
        <p:sp>
          <p:nvSpPr>
            <p:cNvPr id="23614" name="文本框 14417">
              <a:extLst>
                <a:ext uri="{FF2B5EF4-FFF2-40B4-BE49-F238E27FC236}">
                  <a16:creationId xmlns:a16="http://schemas.microsoft.com/office/drawing/2014/main" id="{4C7EA38C-3C80-48E6-B128-88A795E1B246}"/>
                </a:ext>
              </a:extLst>
            </p:cNvPr>
            <p:cNvSpPr txBox="1">
              <a:spLocks noChangeArrowheads="1"/>
            </p:cNvSpPr>
            <p:nvPr/>
          </p:nvSpPr>
          <p:spPr bwMode="auto">
            <a:xfrm>
              <a:off x="162" y="407"/>
              <a:ext cx="3056" cy="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spcBef>
                  <a:spcPct val="0"/>
                </a:spcBef>
                <a:buClrTx/>
                <a:buSzTx/>
                <a:buFontTx/>
                <a:buNone/>
              </a:pPr>
              <a:r>
                <a:rPr lang="zh-CN" altLang="en-US" sz="1400" b="1">
                  <a:latin typeface="微软雅黑" panose="020B0503020204020204" pitchFamily="34" charset="-122"/>
                  <a:ea typeface="微软雅黑" panose="020B0503020204020204" pitchFamily="34" charset="-122"/>
                </a:rPr>
                <a:t>5-匹配单位票据信息、银联数据信息和银行资金信息，完成收入确认</a:t>
              </a:r>
            </a:p>
          </p:txBody>
        </p:sp>
      </p:grpSp>
      <p:sp>
        <p:nvSpPr>
          <p:cNvPr id="14419" name="TextBox 61">
            <a:extLst>
              <a:ext uri="{FF2B5EF4-FFF2-40B4-BE49-F238E27FC236}">
                <a16:creationId xmlns:a16="http://schemas.microsoft.com/office/drawing/2014/main" id="{B1C97882-A64F-477E-B975-92A9BF601DDE}"/>
              </a:ext>
            </a:extLst>
          </p:cNvPr>
          <p:cNvSpPr>
            <a:spLocks noChangeArrowheads="1"/>
          </p:cNvSpPr>
          <p:nvPr/>
        </p:nvSpPr>
        <p:spPr bwMode="auto">
          <a:xfrm>
            <a:off x="73025" y="60325"/>
            <a:ext cx="68754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spcBef>
                <a:spcPct val="0"/>
              </a:spcBef>
              <a:buClrTx/>
              <a:buSzTx/>
              <a:buFontTx/>
              <a:buNone/>
            </a:pPr>
            <a:r>
              <a:rPr lang="zh-CN" altLang="en-US" sz="2800" b="1">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非税收入收缴模式（资金缴款-pos刷卡）</a:t>
            </a:r>
            <a:endParaRPr lang="zh-CN" altLang="en-US" sz="2800">
              <a:latin typeface="Arial" panose="020B0604020202020204" pitchFamily="34" charset="0"/>
              <a:ea typeface="宋体" panose="02010600030101010101" pitchFamily="2" charset="-122"/>
            </a:endParaRPr>
          </a:p>
        </p:txBody>
      </p:sp>
      <p:sp>
        <p:nvSpPr>
          <p:cNvPr id="14" name="日期占位符 1">
            <a:extLst>
              <a:ext uri="{FF2B5EF4-FFF2-40B4-BE49-F238E27FC236}">
                <a16:creationId xmlns:a16="http://schemas.microsoft.com/office/drawing/2014/main" id="{9EBF4429-C32E-4FE4-B26F-429E7301A7C0}"/>
              </a:ext>
            </a:extLst>
          </p:cNvPr>
          <p:cNvSpPr>
            <a:spLocks noGrp="1" noChangeArrowheads="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pPr>
              <a:defRPr/>
            </a:pPr>
            <a:fld id="{00F3A87B-CD1D-4ABB-9C28-5022276D46F8}" type="datetime1">
              <a:rPr lang="zh-CN" altLang="en-US">
                <a:latin typeface="Arial" pitchFamily="34" charset="0"/>
                <a:ea typeface="MS PGothic" pitchFamily="34" charset="-128"/>
                <a:sym typeface="Calibri" pitchFamily="34" charset="0"/>
              </a:rPr>
              <a:pPr>
                <a:defRPr/>
              </a:pPr>
              <a:t>2018/12/13</a:t>
            </a:fld>
            <a:endParaRPr lang="zh-CN" altLang="en-US">
              <a:latin typeface="Arial" pitchFamily="34" charset="0"/>
              <a:ea typeface="MS PGothic" pitchFamily="34" charset="-128"/>
              <a:sym typeface="Calibri"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300"/>
                                  </p:stCondLst>
                                  <p:childTnLst>
                                    <p:set>
                                      <p:cBhvr>
                                        <p:cTn id="6" dur="1" fill="hold">
                                          <p:stCondLst>
                                            <p:cond delay="0"/>
                                          </p:stCondLst>
                                        </p:cTn>
                                        <p:tgtEl>
                                          <p:spTgt spid="14419"/>
                                        </p:tgtEl>
                                        <p:attrNameLst>
                                          <p:attrName>style.visibility</p:attrName>
                                        </p:attrNameLst>
                                      </p:cBhvr>
                                      <p:to>
                                        <p:strVal val="visible"/>
                                      </p:to>
                                    </p:set>
                                    <p:animEffect filter="wipe(left)">
                                      <p:cBhvr>
                                        <p:cTn id="7" dur="400"/>
                                        <p:tgtEl>
                                          <p:spTgt spid="144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4347"/>
                                        </p:tgtEl>
                                        <p:attrNameLst>
                                          <p:attrName>style.visibility</p:attrName>
                                        </p:attrNameLst>
                                      </p:cBhvr>
                                      <p:to>
                                        <p:strVal val="visible"/>
                                      </p:to>
                                    </p:set>
                                    <p:animEffect transition="in" filter="dissolve">
                                      <p:cBhvr>
                                        <p:cTn id="12" dur="500"/>
                                        <p:tgtEl>
                                          <p:spTgt spid="14347"/>
                                        </p:tgtEl>
                                      </p:cBhvr>
                                    </p:animEffect>
                                  </p:childTnLst>
                                </p:cTn>
                              </p:par>
                            </p:childTnLst>
                          </p:cTn>
                        </p:par>
                        <p:par>
                          <p:cTn id="13" fill="hold" nodeType="afterGroup">
                            <p:stCondLst>
                              <p:cond delay="500"/>
                            </p:stCondLst>
                            <p:childTnLst>
                              <p:par>
                                <p:cTn id="14" presetID="22" presetClass="entr" presetSubtype="1" fill="hold" nodeType="afterEffect">
                                  <p:stCondLst>
                                    <p:cond delay="0"/>
                                  </p:stCondLst>
                                  <p:childTnLst>
                                    <p:set>
                                      <p:cBhvr>
                                        <p:cTn id="15" dur="1" fill="hold">
                                          <p:stCondLst>
                                            <p:cond delay="0"/>
                                          </p:stCondLst>
                                        </p:cTn>
                                        <p:tgtEl>
                                          <p:spTgt spid="14350"/>
                                        </p:tgtEl>
                                        <p:attrNameLst>
                                          <p:attrName>style.visibility</p:attrName>
                                        </p:attrNameLst>
                                      </p:cBhvr>
                                      <p:to>
                                        <p:strVal val="visible"/>
                                      </p:to>
                                    </p:set>
                                    <p:animEffect transition="in" filter="wipe(up)">
                                      <p:cBhvr>
                                        <p:cTn id="16" dur="500"/>
                                        <p:tgtEl>
                                          <p:spTgt spid="14350"/>
                                        </p:tgtEl>
                                      </p:cBhvr>
                                    </p:animEffect>
                                  </p:childTnLst>
                                </p:cTn>
                              </p:par>
                            </p:childTnLst>
                          </p:cTn>
                        </p:par>
                        <p:par>
                          <p:cTn id="17" fill="hold" nodeType="afterGroup">
                            <p:stCondLst>
                              <p:cond delay="1000"/>
                            </p:stCondLst>
                            <p:childTnLst>
                              <p:par>
                                <p:cTn id="18" presetID="9" presetClass="entr" presetSubtype="0" fill="hold" nodeType="afterEffect">
                                  <p:stCondLst>
                                    <p:cond delay="0"/>
                                  </p:stCondLst>
                                  <p:childTnLst>
                                    <p:set>
                                      <p:cBhvr>
                                        <p:cTn id="19" dur="1" fill="hold">
                                          <p:stCondLst>
                                            <p:cond delay="0"/>
                                          </p:stCondLst>
                                        </p:cTn>
                                        <p:tgtEl>
                                          <p:spTgt spid="14344"/>
                                        </p:tgtEl>
                                        <p:attrNameLst>
                                          <p:attrName>style.visibility</p:attrName>
                                        </p:attrNameLst>
                                      </p:cBhvr>
                                      <p:to>
                                        <p:strVal val="visible"/>
                                      </p:to>
                                    </p:set>
                                    <p:animEffect transition="in" filter="dissolve">
                                      <p:cBhvr>
                                        <p:cTn id="20" dur="500"/>
                                        <p:tgtEl>
                                          <p:spTgt spid="14344"/>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4" fill="hold" nodeType="clickEffect">
                                  <p:stCondLst>
                                    <p:cond delay="0"/>
                                  </p:stCondLst>
                                  <p:childTnLst>
                                    <p:set>
                                      <p:cBhvr>
                                        <p:cTn id="24" dur="1" fill="hold">
                                          <p:stCondLst>
                                            <p:cond delay="0"/>
                                          </p:stCondLst>
                                        </p:cTn>
                                        <p:tgtEl>
                                          <p:spTgt spid="14353"/>
                                        </p:tgtEl>
                                        <p:attrNameLst>
                                          <p:attrName>style.visibility</p:attrName>
                                        </p:attrNameLst>
                                      </p:cBhvr>
                                      <p:to>
                                        <p:strVal val="visible"/>
                                      </p:to>
                                    </p:set>
                                    <p:animEffect transition="in" filter="wipe(down)">
                                      <p:cBhvr>
                                        <p:cTn id="25" dur="500"/>
                                        <p:tgtEl>
                                          <p:spTgt spid="14353"/>
                                        </p:tgtEl>
                                      </p:cBhvr>
                                    </p:animEffect>
                                  </p:childTnLst>
                                </p:cTn>
                              </p:par>
                            </p:childTnLst>
                          </p:cTn>
                        </p:par>
                        <p:par>
                          <p:cTn id="26" fill="hold" nodeType="afterGroup">
                            <p:stCondLst>
                              <p:cond delay="500"/>
                            </p:stCondLst>
                            <p:childTnLst>
                              <p:par>
                                <p:cTn id="27" presetID="22" presetClass="entr" presetSubtype="4" fill="hold" nodeType="afterEffect">
                                  <p:stCondLst>
                                    <p:cond delay="0"/>
                                  </p:stCondLst>
                                  <p:childTnLst>
                                    <p:set>
                                      <p:cBhvr>
                                        <p:cTn id="28" dur="1" fill="hold">
                                          <p:stCondLst>
                                            <p:cond delay="0"/>
                                          </p:stCondLst>
                                        </p:cTn>
                                        <p:tgtEl>
                                          <p:spTgt spid="14356"/>
                                        </p:tgtEl>
                                        <p:attrNameLst>
                                          <p:attrName>style.visibility</p:attrName>
                                        </p:attrNameLst>
                                      </p:cBhvr>
                                      <p:to>
                                        <p:strVal val="visible"/>
                                      </p:to>
                                    </p:set>
                                    <p:animEffect transition="in" filter="wipe(down)">
                                      <p:cBhvr>
                                        <p:cTn id="29" dur="500"/>
                                        <p:tgtEl>
                                          <p:spTgt spid="14356"/>
                                        </p:tgtEl>
                                      </p:cBhvr>
                                    </p:animEffect>
                                  </p:childTnLst>
                                </p:cTn>
                              </p:par>
                            </p:childTnLst>
                          </p:cTn>
                        </p:par>
                        <p:par>
                          <p:cTn id="30" fill="hold" nodeType="afterGroup">
                            <p:stCondLst>
                              <p:cond delay="1000"/>
                            </p:stCondLst>
                            <p:childTnLst>
                              <p:par>
                                <p:cTn id="31" presetID="9" presetClass="entr" presetSubtype="0" fill="hold" nodeType="afterEffect">
                                  <p:stCondLst>
                                    <p:cond delay="0"/>
                                  </p:stCondLst>
                                  <p:childTnLst>
                                    <p:set>
                                      <p:cBhvr>
                                        <p:cTn id="32" dur="1" fill="hold">
                                          <p:stCondLst>
                                            <p:cond delay="0"/>
                                          </p:stCondLst>
                                        </p:cTn>
                                        <p:tgtEl>
                                          <p:spTgt spid="14341"/>
                                        </p:tgtEl>
                                        <p:attrNameLst>
                                          <p:attrName>style.visibility</p:attrName>
                                        </p:attrNameLst>
                                      </p:cBhvr>
                                      <p:to>
                                        <p:strVal val="visible"/>
                                      </p:to>
                                    </p:set>
                                    <p:animEffect transition="in" filter="dissolve">
                                      <p:cBhvr>
                                        <p:cTn id="33" dur="500"/>
                                        <p:tgtEl>
                                          <p:spTgt spid="14341"/>
                                        </p:tgtEl>
                                      </p:cBhvr>
                                    </p:animEffect>
                                  </p:childTnLst>
                                </p:cTn>
                              </p:par>
                            </p:childTnLst>
                          </p:cTn>
                        </p:par>
                        <p:par>
                          <p:cTn id="34" fill="hold" nodeType="afterGroup">
                            <p:stCondLst>
                              <p:cond delay="1500"/>
                            </p:stCondLst>
                            <p:childTnLst>
                              <p:par>
                                <p:cTn id="35" presetID="22" presetClass="entr" presetSubtype="4" fill="hold" nodeType="afterEffect">
                                  <p:stCondLst>
                                    <p:cond delay="0"/>
                                  </p:stCondLst>
                                  <p:childTnLst>
                                    <p:set>
                                      <p:cBhvr>
                                        <p:cTn id="36" dur="1" fill="hold">
                                          <p:stCondLst>
                                            <p:cond delay="0"/>
                                          </p:stCondLst>
                                        </p:cTn>
                                        <p:tgtEl>
                                          <p:spTgt spid="14359"/>
                                        </p:tgtEl>
                                        <p:attrNameLst>
                                          <p:attrName>style.visibility</p:attrName>
                                        </p:attrNameLst>
                                      </p:cBhvr>
                                      <p:to>
                                        <p:strVal val="visible"/>
                                      </p:to>
                                    </p:set>
                                    <p:animEffect transition="in" filter="wipe(down)">
                                      <p:cBhvr>
                                        <p:cTn id="37" dur="500"/>
                                        <p:tgtEl>
                                          <p:spTgt spid="14359"/>
                                        </p:tgtEl>
                                      </p:cBhvr>
                                    </p:animEffect>
                                  </p:childTnLst>
                                </p:cTn>
                              </p:par>
                            </p:childTnLst>
                          </p:cTn>
                        </p:par>
                        <p:par>
                          <p:cTn id="38" fill="hold" nodeType="afterGroup">
                            <p:stCondLst>
                              <p:cond delay="2000"/>
                            </p:stCondLst>
                            <p:childTnLst>
                              <p:par>
                                <p:cTn id="39" presetID="9" presetClass="entr" presetSubtype="0" fill="hold" nodeType="afterEffect">
                                  <p:stCondLst>
                                    <p:cond delay="0"/>
                                  </p:stCondLst>
                                  <p:childTnLst>
                                    <p:set>
                                      <p:cBhvr>
                                        <p:cTn id="40" dur="1" fill="hold">
                                          <p:stCondLst>
                                            <p:cond delay="0"/>
                                          </p:stCondLst>
                                        </p:cTn>
                                        <p:tgtEl>
                                          <p:spTgt spid="14338"/>
                                        </p:tgtEl>
                                        <p:attrNameLst>
                                          <p:attrName>style.visibility</p:attrName>
                                        </p:attrNameLst>
                                      </p:cBhvr>
                                      <p:to>
                                        <p:strVal val="visible"/>
                                      </p:to>
                                    </p:set>
                                    <p:animEffect transition="in" filter="dissolve">
                                      <p:cBhvr>
                                        <p:cTn id="41" dur="500"/>
                                        <p:tgtEl>
                                          <p:spTgt spid="14338"/>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8" fill="hold" nodeType="clickEffect">
                                  <p:stCondLst>
                                    <p:cond delay="0"/>
                                  </p:stCondLst>
                                  <p:childTnLst>
                                    <p:set>
                                      <p:cBhvr>
                                        <p:cTn id="45" dur="1" fill="hold">
                                          <p:stCondLst>
                                            <p:cond delay="0"/>
                                          </p:stCondLst>
                                        </p:cTn>
                                        <p:tgtEl>
                                          <p:spTgt spid="14365"/>
                                        </p:tgtEl>
                                        <p:attrNameLst>
                                          <p:attrName>style.visibility</p:attrName>
                                        </p:attrNameLst>
                                      </p:cBhvr>
                                      <p:to>
                                        <p:strVal val="visible"/>
                                      </p:to>
                                    </p:set>
                                    <p:animEffect transition="in" filter="wipe(left)">
                                      <p:cBhvr>
                                        <p:cTn id="46" dur="500"/>
                                        <p:tgtEl>
                                          <p:spTgt spid="14365"/>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22" presetClass="entr" presetSubtype="2" fill="hold" nodeType="clickEffect">
                                  <p:stCondLst>
                                    <p:cond delay="0"/>
                                  </p:stCondLst>
                                  <p:childTnLst>
                                    <p:set>
                                      <p:cBhvr>
                                        <p:cTn id="50" dur="1" fill="hold">
                                          <p:stCondLst>
                                            <p:cond delay="0"/>
                                          </p:stCondLst>
                                        </p:cTn>
                                        <p:tgtEl>
                                          <p:spTgt spid="14362"/>
                                        </p:tgtEl>
                                        <p:attrNameLst>
                                          <p:attrName>style.visibility</p:attrName>
                                        </p:attrNameLst>
                                      </p:cBhvr>
                                      <p:to>
                                        <p:strVal val="visible"/>
                                      </p:to>
                                    </p:set>
                                    <p:animEffect transition="in" filter="wipe(right)">
                                      <p:cBhvr>
                                        <p:cTn id="51" dur="500"/>
                                        <p:tgtEl>
                                          <p:spTgt spid="14362"/>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22" presetClass="entr" presetSubtype="4" fill="hold" nodeType="clickEffect">
                                  <p:stCondLst>
                                    <p:cond delay="0"/>
                                  </p:stCondLst>
                                  <p:childTnLst>
                                    <p:set>
                                      <p:cBhvr>
                                        <p:cTn id="55" dur="1" fill="hold">
                                          <p:stCondLst>
                                            <p:cond delay="0"/>
                                          </p:stCondLst>
                                        </p:cTn>
                                        <p:tgtEl>
                                          <p:spTgt spid="14368"/>
                                        </p:tgtEl>
                                        <p:attrNameLst>
                                          <p:attrName>style.visibility</p:attrName>
                                        </p:attrNameLst>
                                      </p:cBhvr>
                                      <p:to>
                                        <p:strVal val="visible"/>
                                      </p:to>
                                    </p:set>
                                    <p:animEffect transition="in" filter="wipe(down)">
                                      <p:cBhvr>
                                        <p:cTn id="56" dur="500"/>
                                        <p:tgtEl>
                                          <p:spTgt spid="14368"/>
                                        </p:tgtEl>
                                      </p:cBhvr>
                                    </p:animEffect>
                                  </p:childTnLst>
                                </p:cTn>
                              </p:par>
                            </p:childTnLst>
                          </p:cTn>
                        </p:par>
                        <p:par>
                          <p:cTn id="57" fill="hold" nodeType="afterGroup">
                            <p:stCondLst>
                              <p:cond delay="500"/>
                            </p:stCondLst>
                            <p:childTnLst>
                              <p:par>
                                <p:cTn id="58" presetID="9" presetClass="entr" presetSubtype="0" fill="hold" nodeType="afterEffect">
                                  <p:stCondLst>
                                    <p:cond delay="0"/>
                                  </p:stCondLst>
                                  <p:childTnLst>
                                    <p:set>
                                      <p:cBhvr>
                                        <p:cTn id="59" dur="1" fill="hold">
                                          <p:stCondLst>
                                            <p:cond delay="0"/>
                                          </p:stCondLst>
                                        </p:cTn>
                                        <p:tgtEl>
                                          <p:spTgt spid="14371"/>
                                        </p:tgtEl>
                                        <p:attrNameLst>
                                          <p:attrName>style.visibility</p:attrName>
                                        </p:attrNameLst>
                                      </p:cBhvr>
                                      <p:to>
                                        <p:strVal val="visible"/>
                                      </p:to>
                                    </p:set>
                                    <p:animEffect transition="in" filter="dissolve">
                                      <p:cBhvr>
                                        <p:cTn id="60" dur="500"/>
                                        <p:tgtEl>
                                          <p:spTgt spid="143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19" grpId="0" bldLvl="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暗香扑面">
  <a:themeElements>
    <a:clrScheme name="暗香扑面">
      <a:dk1>
        <a:sysClr val="windowText" lastClr="000000"/>
      </a:dk1>
      <a:lt1>
        <a:sysClr val="window" lastClr="FFFFFF"/>
      </a:lt1>
      <a:dk2>
        <a:srgbClr val="2F2F2F"/>
      </a:dk2>
      <a:lt2>
        <a:srgbClr val="FFFFF4"/>
      </a:lt2>
      <a:accent1>
        <a:srgbClr val="918415"/>
      </a:accent1>
      <a:accent2>
        <a:srgbClr val="C47546"/>
      </a:accent2>
      <a:accent3>
        <a:srgbClr val="AFB591"/>
      </a:accent3>
      <a:accent4>
        <a:srgbClr val="B9945B"/>
      </a:accent4>
      <a:accent5>
        <a:srgbClr val="85ADBC"/>
      </a:accent5>
      <a:accent6>
        <a:srgbClr val="E5B440"/>
      </a:accent6>
      <a:hlink>
        <a:srgbClr val="00D5D5"/>
      </a:hlink>
      <a:folHlink>
        <a:srgbClr val="DD00DD"/>
      </a:folHlink>
    </a:clrScheme>
    <a:fontScheme name="暗香扑面">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Book"/>
        <a:ea typeface=""/>
        <a:cs typeface=""/>
        <a:font script="Jpan" typeface="HG創英角ｺﾞｼｯｸUB"/>
        <a:font script="Hang" typeface="맑은 고딕"/>
        <a:font script="Hans" typeface="黑体"/>
        <a:font script="Hant" typeface="新細明體"/>
        <a:font script="Arab" typeface="Arial"/>
        <a:font script="Hebr" typeface="Arial"/>
        <a:font script="Thai" typeface="Cordian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暗香扑面">
      <a:fillStyleLst>
        <a:solidFill>
          <a:schemeClr val="phClr"/>
        </a:solidFill>
        <a:gradFill rotWithShape="1">
          <a:gsLst>
            <a:gs pos="0">
              <a:schemeClr val="phClr">
                <a:tint val="98000"/>
                <a:satMod val="220000"/>
              </a:schemeClr>
            </a:gs>
            <a:gs pos="31000">
              <a:schemeClr val="phClr">
                <a:tint val="30000"/>
                <a:satMod val="150000"/>
              </a:schemeClr>
            </a:gs>
            <a:gs pos="91000">
              <a:schemeClr val="phClr">
                <a:tint val="96000"/>
              </a:schemeClr>
            </a:gs>
          </a:gsLst>
          <a:path path="circle">
            <a:fillToRect l="50000" t="150000" r="50000"/>
          </a:path>
        </a:gradFill>
        <a:blipFill>
          <a:blip xmlns:r="http://schemas.openxmlformats.org/officeDocument/2006/relationships" r:embed="rId1">
            <a:duotone>
              <a:schemeClr val="phClr">
                <a:shade val="28000"/>
                <a:satMod val="100000"/>
              </a:schemeClr>
              <a:schemeClr val="phClr">
                <a:tint val="100000"/>
                <a:satMod val="200000"/>
              </a:schemeClr>
            </a:duotone>
          </a:blip>
          <a:tile tx="0" ty="0" sx="80000" sy="80000" flip="none" algn="tl"/>
        </a:blipFill>
      </a:fillStyleLst>
      <a:lnStyleLst>
        <a:ln w="12700" cap="flat" cmpd="sng" algn="ctr">
          <a:solidFill>
            <a:schemeClr val="phClr"/>
          </a:solidFill>
          <a:prstDash val="solid"/>
        </a:ln>
        <a:ln w="25400" cap="flat" cmpd="sng" algn="ctr">
          <a:solidFill>
            <a:schemeClr val="phClr"/>
          </a:solidFill>
          <a:prstDash val="solid"/>
        </a:ln>
        <a:ln w="38100" cap="flat" cmpd="dbl" algn="ctr">
          <a:solidFill>
            <a:schemeClr val="phClr"/>
          </a:solidFill>
          <a:prstDash val="solid"/>
        </a:ln>
      </a:lnStyleLst>
      <a:effectStyleLst>
        <a:effectStyle>
          <a:effectLst>
            <a:glow rad="63500">
              <a:schemeClr val="phClr">
                <a:alpha val="45000"/>
                <a:satMod val="110000"/>
              </a:schemeClr>
            </a:glow>
          </a:effectLst>
        </a:effectStyle>
        <a:effectStyle>
          <a:effectLst>
            <a:outerShdw blurRad="34925" dist="31750" dir="5400000" algn="tl" rotWithShape="0">
              <a:srgbClr val="000000">
                <a:alpha val="50000"/>
              </a:srgbClr>
            </a:outerShdw>
          </a:effectLst>
          <a:scene3d>
            <a:camera prst="orthographicFront">
              <a:rot lat="0" lon="0" rev="0"/>
            </a:camera>
            <a:lightRig rig="flood" dir="t">
              <a:rot lat="0" lon="0" rev="5400000"/>
            </a:lightRig>
          </a:scene3d>
          <a:sp3d contourW="9525" prstMaterial="dkEdge">
            <a:bevelT w="12000" h="24150"/>
            <a:contourClr>
              <a:schemeClr val="phClr">
                <a:satMod val="110000"/>
              </a:schemeClr>
            </a:contourClr>
          </a:sp3d>
        </a:effectStyle>
        <a:effectStyle>
          <a:effectLst>
            <a:outerShdw blurRad="50800" dist="31750" dir="5400000" algn="tl" rotWithShape="0">
              <a:srgbClr val="000000">
                <a:alpha val="50000"/>
              </a:srgbClr>
            </a:outerShdw>
          </a:effectLst>
          <a:scene3d>
            <a:camera prst="orthographicFront">
              <a:rot lat="0" lon="0" rev="0"/>
            </a:camera>
            <a:lightRig rig="flood" dir="t">
              <a:rot lat="0" lon="0" rev="5400000"/>
            </a:lightRig>
          </a:scene3d>
          <a:sp3d contourW="18700" prstMaterial="dkEdge">
            <a:bevelT w="44450" h="80600"/>
            <a:contourClr>
              <a:schemeClr val="phClr">
                <a:satMod val="110000"/>
              </a:schemeClr>
            </a:contourClr>
          </a:sp3d>
        </a:effectStyle>
      </a:effectStyleLst>
      <a:bgFillStyleLst>
        <a:solidFill>
          <a:schemeClr val="phClr"/>
        </a:solidFill>
        <a:gradFill rotWithShape="1">
          <a:gsLst>
            <a:gs pos="0">
              <a:schemeClr val="phClr">
                <a:shade val="70000"/>
                <a:satMod val="1000000"/>
              </a:schemeClr>
            </a:gs>
            <a:gs pos="31000">
              <a:schemeClr val="phClr">
                <a:shade val="85000"/>
                <a:satMod val="450000"/>
              </a:schemeClr>
            </a:gs>
            <a:gs pos="100000">
              <a:schemeClr val="phClr">
                <a:tint val="70000"/>
                <a:satMod val="300000"/>
              </a:schemeClr>
            </a:gs>
          </a:gsLst>
          <a:path path="circle">
            <a:fillToRect l="50000" t="150000" r="50000"/>
          </a:path>
        </a:gradFill>
        <a:blipFill>
          <a:blip xmlns:r="http://schemas.openxmlformats.org/officeDocument/2006/relationships" r:embed="rId2">
            <a:duotone>
              <a:schemeClr val="phClr">
                <a:tint val="100000"/>
                <a:shade val="70000"/>
                <a:hueMod val="100000"/>
                <a:satMod val="100000"/>
              </a:schemeClr>
              <a:schemeClr val="phClr">
                <a:tint val="90000"/>
                <a:shade val="100000"/>
                <a:hueMod val="100000"/>
                <a:satMod val="10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Fan</Template>
  <TotalTime>4190</TotalTime>
  <Words>3045</Words>
  <Application>Microsoft Office PowerPoint</Application>
  <PresentationFormat>全屏显示(4:3)</PresentationFormat>
  <Paragraphs>494</Paragraphs>
  <Slides>43</Slides>
  <Notes>0</Notes>
  <HiddenSlides>0</HiddenSlides>
  <MMClips>0</MMClips>
  <ScaleCrop>false</ScaleCrop>
  <HeadingPairs>
    <vt:vector size="8" baseType="variant">
      <vt:variant>
        <vt:lpstr>已用的字体</vt:lpstr>
      </vt:variant>
      <vt:variant>
        <vt:i4>17</vt:i4>
      </vt:variant>
      <vt:variant>
        <vt:lpstr>主题</vt:lpstr>
      </vt:variant>
      <vt:variant>
        <vt:i4>1</vt:i4>
      </vt:variant>
      <vt:variant>
        <vt:lpstr>嵌入 OLE 服务器</vt:lpstr>
      </vt:variant>
      <vt:variant>
        <vt:i4>1</vt:i4>
      </vt:variant>
      <vt:variant>
        <vt:lpstr>幻灯片标题</vt:lpstr>
      </vt:variant>
      <vt:variant>
        <vt:i4>43</vt:i4>
      </vt:variant>
    </vt:vector>
  </HeadingPairs>
  <TitlesOfParts>
    <vt:vector size="62" baseType="lpstr">
      <vt:lpstr>Arial</vt:lpstr>
      <vt:lpstr>宋体</vt:lpstr>
      <vt:lpstr>Franklin Gothic Medium</vt:lpstr>
      <vt:lpstr>微软雅黑</vt:lpstr>
      <vt:lpstr>Franklin Gothic Book</vt:lpstr>
      <vt:lpstr>黑体</vt:lpstr>
      <vt:lpstr>Wingdings 2</vt:lpstr>
      <vt:lpstr>Wingdings</vt:lpstr>
      <vt:lpstr>方正姚体</vt:lpstr>
      <vt:lpstr>华文楷体</vt:lpstr>
      <vt:lpstr>Calibri</vt:lpstr>
      <vt:lpstr>MS PGothic</vt:lpstr>
      <vt:lpstr>Impact</vt:lpstr>
      <vt:lpstr>Times New Roman</vt:lpstr>
      <vt:lpstr>Tahoma</vt:lpstr>
      <vt:lpstr>Book Antiqua</vt:lpstr>
      <vt:lpstr>楷体_GB2312</vt:lpstr>
      <vt:lpstr>暗香扑面</vt:lpstr>
      <vt:lpstr>CorelDRAW 9.0 Graphic</vt:lpstr>
      <vt:lpstr>第七章 非税收入收缴结算管理</vt:lpstr>
      <vt:lpstr>Contents</vt:lpstr>
      <vt:lpstr>第一节 非税收入收缴管理</vt:lpstr>
      <vt:lpstr>非税收入收缴管理的意义</vt:lpstr>
      <vt:lpstr>非税收入管理的意义</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汇缴结算户的功能作用（1）</vt:lpstr>
      <vt:lpstr>PowerPoint 演示文稿</vt:lpstr>
      <vt:lpstr>汇缴结算户的功能作用（3）</vt:lpstr>
      <vt:lpstr>PowerPoint 演示文稿</vt:lpstr>
      <vt:lpstr>PowerPoint 演示文稿</vt:lpstr>
      <vt:lpstr>非税收入收缴结算流程图</vt:lpstr>
      <vt:lpstr>PowerPoint 演示文稿</vt:lpstr>
      <vt:lpstr>PowerPoint 演示文稿</vt:lpstr>
      <vt:lpstr>PowerPoint 演示文稿</vt:lpstr>
      <vt:lpstr>（二）把握资金管理重点环节</vt:lpstr>
      <vt:lpstr>把握资金管理重点环节（1）</vt:lpstr>
      <vt:lpstr>把握资金管理重点环节（2）</vt:lpstr>
      <vt:lpstr>PowerPoint 演示文稿</vt:lpstr>
      <vt:lpstr>PowerPoint 演示文稿</vt:lpstr>
      <vt:lpstr>PowerPoint 演示文稿</vt:lpstr>
      <vt:lpstr> 收入退付业务操作(1)</vt:lpstr>
      <vt:lpstr>PowerPoint 演示文稿</vt:lpstr>
      <vt:lpstr>PowerPoint 演示文稿</vt:lpstr>
      <vt:lpstr>非税收入分成概述</vt:lpstr>
      <vt:lpstr>非税收入上下级分成类型</vt:lpstr>
      <vt:lpstr>非税收入分成资金流程</vt:lpstr>
      <vt:lpstr>非税收入分成结算要求</vt:lpstr>
      <vt:lpstr>PowerPoint 演示文稿</vt:lpstr>
      <vt:lpstr>PowerPoint 演示文稿</vt:lpstr>
      <vt:lpstr>非税收入报表编制（1）</vt:lpstr>
      <vt:lpstr>非税收入报表编制（2）</vt:lpstr>
      <vt:lpstr>非税收入报表编制（3）</vt:lpstr>
      <vt:lpstr>非税收入执行分析要求</vt:lpstr>
      <vt:lpstr>PowerPoint 演示文稿</vt:lpstr>
    </vt:vector>
  </TitlesOfParts>
  <Company>微软中国</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于成武</dc:creator>
  <cp:lastModifiedBy>wenjie zhang</cp:lastModifiedBy>
  <cp:revision>260</cp:revision>
  <dcterms:created xsi:type="dcterms:W3CDTF">2012-03-29T01:27:21Z</dcterms:created>
  <dcterms:modified xsi:type="dcterms:W3CDTF">2018-12-13T00:54:24Z</dcterms:modified>
</cp:coreProperties>
</file>