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9" r:id="rId1"/>
  </p:sldMasterIdLst>
  <p:notesMasterIdLst>
    <p:notesMasterId r:id="rId94"/>
  </p:notesMasterIdLst>
  <p:sldIdLst>
    <p:sldId id="260" r:id="rId2"/>
    <p:sldId id="261" r:id="rId3"/>
    <p:sldId id="262" r:id="rId4"/>
    <p:sldId id="264" r:id="rId5"/>
    <p:sldId id="329" r:id="rId6"/>
    <p:sldId id="265" r:id="rId7"/>
    <p:sldId id="266" r:id="rId8"/>
    <p:sldId id="342" r:id="rId9"/>
    <p:sldId id="270" r:id="rId10"/>
    <p:sldId id="271" r:id="rId11"/>
    <p:sldId id="272" r:id="rId12"/>
    <p:sldId id="343" r:id="rId13"/>
    <p:sldId id="344" r:id="rId14"/>
    <p:sldId id="345" r:id="rId15"/>
    <p:sldId id="273" r:id="rId16"/>
    <p:sldId id="274" r:id="rId17"/>
    <p:sldId id="346" r:id="rId18"/>
    <p:sldId id="332" r:id="rId19"/>
    <p:sldId id="275" r:id="rId20"/>
    <p:sldId id="276" r:id="rId21"/>
    <p:sldId id="277" r:id="rId22"/>
    <p:sldId id="347" r:id="rId23"/>
    <p:sldId id="333" r:id="rId24"/>
    <p:sldId id="348" r:id="rId25"/>
    <p:sldId id="278" r:id="rId26"/>
    <p:sldId id="280" r:id="rId27"/>
    <p:sldId id="281" r:id="rId28"/>
    <p:sldId id="282" r:id="rId29"/>
    <p:sldId id="283" r:id="rId30"/>
    <p:sldId id="285" r:id="rId31"/>
    <p:sldId id="334" r:id="rId32"/>
    <p:sldId id="286" r:id="rId33"/>
    <p:sldId id="349" r:id="rId34"/>
    <p:sldId id="350" r:id="rId35"/>
    <p:sldId id="287" r:id="rId36"/>
    <p:sldId id="337" r:id="rId37"/>
    <p:sldId id="258" r:id="rId38"/>
    <p:sldId id="293" r:id="rId39"/>
    <p:sldId id="296" r:id="rId40"/>
    <p:sldId id="297" r:id="rId41"/>
    <p:sldId id="351" r:id="rId42"/>
    <p:sldId id="352" r:id="rId43"/>
    <p:sldId id="353" r:id="rId44"/>
    <p:sldId id="355" r:id="rId45"/>
    <p:sldId id="356" r:id="rId46"/>
    <p:sldId id="298" r:id="rId47"/>
    <p:sldId id="299" r:id="rId48"/>
    <p:sldId id="300" r:id="rId49"/>
    <p:sldId id="301" r:id="rId50"/>
    <p:sldId id="302" r:id="rId51"/>
    <p:sldId id="308" r:id="rId52"/>
    <p:sldId id="303" r:id="rId53"/>
    <p:sldId id="304" r:id="rId54"/>
    <p:sldId id="327" r:id="rId55"/>
    <p:sldId id="305" r:id="rId56"/>
    <p:sldId id="312" r:id="rId57"/>
    <p:sldId id="313" r:id="rId58"/>
    <p:sldId id="357" r:id="rId59"/>
    <p:sldId id="358" r:id="rId60"/>
    <p:sldId id="359" r:id="rId61"/>
    <p:sldId id="360" r:id="rId62"/>
    <p:sldId id="361" r:id="rId63"/>
    <p:sldId id="362" r:id="rId64"/>
    <p:sldId id="363" r:id="rId65"/>
    <p:sldId id="364" r:id="rId66"/>
    <p:sldId id="365" r:id="rId67"/>
    <p:sldId id="366" r:id="rId68"/>
    <p:sldId id="367" r:id="rId69"/>
    <p:sldId id="368" r:id="rId70"/>
    <p:sldId id="369" r:id="rId71"/>
    <p:sldId id="370" r:id="rId72"/>
    <p:sldId id="371" r:id="rId73"/>
    <p:sldId id="372" r:id="rId74"/>
    <p:sldId id="373" r:id="rId75"/>
    <p:sldId id="374" r:id="rId76"/>
    <p:sldId id="375" r:id="rId77"/>
    <p:sldId id="376" r:id="rId78"/>
    <p:sldId id="377" r:id="rId79"/>
    <p:sldId id="378" r:id="rId80"/>
    <p:sldId id="379" r:id="rId81"/>
    <p:sldId id="380" r:id="rId82"/>
    <p:sldId id="381" r:id="rId83"/>
    <p:sldId id="382" r:id="rId84"/>
    <p:sldId id="383" r:id="rId85"/>
    <p:sldId id="384" r:id="rId86"/>
    <p:sldId id="385" r:id="rId87"/>
    <p:sldId id="386" r:id="rId88"/>
    <p:sldId id="387" r:id="rId89"/>
    <p:sldId id="388" r:id="rId90"/>
    <p:sldId id="389" r:id="rId91"/>
    <p:sldId id="390" r:id="rId92"/>
    <p:sldId id="391" r:id="rId93"/>
  </p:sldIdLst>
  <p:sldSz cx="9144000" cy="6858000" type="screen4x3"/>
  <p:notesSz cx="6858000" cy="9144000"/>
  <p:defaultTex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autoAdjust="0"/>
  </p:normalViewPr>
  <p:slideViewPr>
    <p:cSldViewPr>
      <p:cViewPr varScale="1">
        <p:scale>
          <a:sx n="108" d="100"/>
          <a:sy n="108" d="100"/>
        </p:scale>
        <p:origin x="170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a:extLst>
              <a:ext uri="{FF2B5EF4-FFF2-40B4-BE49-F238E27FC236}">
                <a16:creationId xmlns:a16="http://schemas.microsoft.com/office/drawing/2014/main" id="{815228D7-2189-4E1F-BDEF-52F4D658A1DE}"/>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buFontTx/>
              <a:buNone/>
              <a:defRPr sz="1200"/>
            </a:lvl1pPr>
          </a:lstStyle>
          <a:p>
            <a:pPr>
              <a:defRPr/>
            </a:pPr>
            <a:endParaRPr lang="zh-CN" altLang="en-US"/>
          </a:p>
        </p:txBody>
      </p:sp>
      <p:sp>
        <p:nvSpPr>
          <p:cNvPr id="3" name="日期占位符 2">
            <a:extLst>
              <a:ext uri="{FF2B5EF4-FFF2-40B4-BE49-F238E27FC236}">
                <a16:creationId xmlns:a16="http://schemas.microsoft.com/office/drawing/2014/main" id="{98CD9D8E-33EF-4837-96BF-391676331930}"/>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buFontTx/>
              <a:buNone/>
              <a:defRPr sz="1200"/>
            </a:lvl1pPr>
          </a:lstStyle>
          <a:p>
            <a:pPr>
              <a:defRPr/>
            </a:pPr>
            <a:endParaRPr lang="zh-CN" altLang="en-US"/>
          </a:p>
        </p:txBody>
      </p:sp>
      <p:sp>
        <p:nvSpPr>
          <p:cNvPr id="4" name="幻灯片图像占位符 3">
            <a:extLst>
              <a:ext uri="{FF2B5EF4-FFF2-40B4-BE49-F238E27FC236}">
                <a16:creationId xmlns:a16="http://schemas.microsoft.com/office/drawing/2014/main" id="{7F94952A-CA5B-4A56-AD8F-CA8BBB1961CB}"/>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a:extLst>
              <a:ext uri="{FF2B5EF4-FFF2-40B4-BE49-F238E27FC236}">
                <a16:creationId xmlns:a16="http://schemas.microsoft.com/office/drawing/2014/main" id="{3BB4418B-7585-46F7-B622-27A601F6B88C}"/>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6" name="页脚占位符 5">
            <a:extLst>
              <a:ext uri="{FF2B5EF4-FFF2-40B4-BE49-F238E27FC236}">
                <a16:creationId xmlns:a16="http://schemas.microsoft.com/office/drawing/2014/main" id="{406854EE-046D-4B75-B2B7-00193F99797F}"/>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buFontTx/>
              <a:buNone/>
              <a:defRPr sz="1200"/>
            </a:lvl1pPr>
          </a:lstStyle>
          <a:p>
            <a:pPr>
              <a:defRPr/>
            </a:pPr>
            <a:endParaRPr lang="zh-CN" altLang="en-US"/>
          </a:p>
        </p:txBody>
      </p:sp>
      <p:sp>
        <p:nvSpPr>
          <p:cNvPr id="7" name="灯片编号占位符 6">
            <a:extLst>
              <a:ext uri="{FF2B5EF4-FFF2-40B4-BE49-F238E27FC236}">
                <a16:creationId xmlns:a16="http://schemas.microsoft.com/office/drawing/2014/main" id="{AE047FD7-30FF-4FEB-9DF4-46F2CB6498C5}"/>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buFont typeface="Arial" panose="020B0604020202020204" pitchFamily="34" charset="0"/>
              <a:buNone/>
              <a:defRPr sz="1200"/>
            </a:lvl1pPr>
          </a:lstStyle>
          <a:p>
            <a:fld id="{BA162066-DD4D-49A9-AD3C-042449DDCBF2}" type="slidenum">
              <a:rPr lang="zh-CN" altLang="en-US"/>
              <a:pPr/>
              <a:t>‹#›</a:t>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幻灯片图像占位符 1">
            <a:extLst>
              <a:ext uri="{FF2B5EF4-FFF2-40B4-BE49-F238E27FC236}">
                <a16:creationId xmlns:a16="http://schemas.microsoft.com/office/drawing/2014/main" id="{A2ADD6A6-9098-4C3B-A8B2-E78CE359768C}"/>
              </a:ext>
            </a:extLst>
          </p:cNvPr>
          <p:cNvSpPr>
            <a:spLocks noChangeArrowheads="1" noTextEdit="1"/>
          </p:cNvSpPr>
          <p:nvPr>
            <p:ph type="sldImg" idx="4294967295"/>
          </p:nvPr>
        </p:nvSpPr>
        <p:spPr bwMode="auto">
          <a:ln>
            <a:solidFill>
              <a:srgbClr val="000000"/>
            </a:solidFill>
            <a:miter lim="800000"/>
            <a:headEnd/>
            <a:tailEnd/>
          </a:ln>
        </p:spPr>
      </p:sp>
      <p:sp>
        <p:nvSpPr>
          <p:cNvPr id="108547" name="文本占位符 2">
            <a:extLst>
              <a:ext uri="{FF2B5EF4-FFF2-40B4-BE49-F238E27FC236}">
                <a16:creationId xmlns:a16="http://schemas.microsoft.com/office/drawing/2014/main" id="{AE466E21-41E3-472F-BF1D-322A658E5271}"/>
              </a:ext>
            </a:extLst>
          </p:cNvPr>
          <p:cNvSpPr>
            <a:spLocks noChangeArrowheads="1"/>
          </p:cNvSpPr>
          <p:nvPr>
            <p:ph type="body" idx="4294967295"/>
          </p:nvPr>
        </p:nvSpPr>
        <p:spPr bwMode="auto"/>
        <p:txBody>
          <a:bodyPr wrap="square" numCol="1" anchor="t" anchorCtr="0" compatLnSpc="1">
            <a:prstTxWarp prst="textNoShape">
              <a:avLst/>
            </a:prstTxWarp>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幻灯片图像占位符 1">
            <a:extLst>
              <a:ext uri="{FF2B5EF4-FFF2-40B4-BE49-F238E27FC236}">
                <a16:creationId xmlns:a16="http://schemas.microsoft.com/office/drawing/2014/main" id="{9CD17E5D-F21B-4B6D-A4F3-E3C4B08617D0}"/>
              </a:ext>
            </a:extLst>
          </p:cNvPr>
          <p:cNvSpPr>
            <a:spLocks noGrp="1" noRot="1" noChangeAspect="1" noChangeArrowheads="1" noTextEdit="1"/>
          </p:cNvSpPr>
          <p:nvPr>
            <p:ph type="sldImg" idx="4294967295"/>
          </p:nvPr>
        </p:nvSpPr>
        <p:spPr bwMode="auto">
          <a:ln>
            <a:solidFill>
              <a:srgbClr val="000000"/>
            </a:solidFill>
            <a:miter lim="800000"/>
            <a:headEnd/>
            <a:tailEnd/>
          </a:ln>
        </p:spPr>
      </p:sp>
      <p:sp>
        <p:nvSpPr>
          <p:cNvPr id="109571" name="备注占位符 2">
            <a:extLst>
              <a:ext uri="{FF2B5EF4-FFF2-40B4-BE49-F238E27FC236}">
                <a16:creationId xmlns:a16="http://schemas.microsoft.com/office/drawing/2014/main" id="{D8795EC0-E6D6-42AF-92AA-C21C418C5F0D}"/>
              </a:ext>
            </a:extLst>
          </p:cNvPr>
          <p:cNvSpPr>
            <a:spLocks noGrp="1" noChangeArrowheads="1"/>
          </p:cNvSpPr>
          <p:nvPr>
            <p:ph type="body" idx="4294967295"/>
          </p:nvPr>
        </p:nvSpPr>
        <p:spPr bwMode="auto">
          <a:noFill/>
          <a:extLst>
            <a:ext uri="{909E8E84-426E-40DD-AFC4-6F175D3DCCD1}">
              <a14:hiddenFill xmlns:a14="http://schemas.microsoft.com/office/drawing/2010/main">
                <a:solidFill>
                  <a:srgbClr val="FFFFFF"/>
                </a:solidFill>
              </a14:hiddenFill>
            </a:ext>
          </a:extLst>
        </p:spPr>
        <p:txBody>
          <a:bodyPr wrap="square" numCol="1" anchor="t" anchorCtr="0" compatLnSpc="1">
            <a:prstTxWarp prst="textNoShape">
              <a:avLst/>
            </a:prstTxWarp>
          </a:bodyPr>
          <a:lstStyle/>
          <a:p>
            <a:pPr eaLnBrk="1" hangingPunct="1">
              <a:spcBef>
                <a:spcPct val="0"/>
              </a:spcBef>
            </a:pPr>
            <a:endParaRPr lang="zh-CN" altLang="en-US"/>
          </a:p>
        </p:txBody>
      </p:sp>
      <p:sp>
        <p:nvSpPr>
          <p:cNvPr id="109572" name="灯片编号占位符 3">
            <a:extLst>
              <a:ext uri="{FF2B5EF4-FFF2-40B4-BE49-F238E27FC236}">
                <a16:creationId xmlns:a16="http://schemas.microsoft.com/office/drawing/2014/main" id="{998B98E3-482B-4478-8011-D8355FDBFD3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buFontTx/>
              <a:buNone/>
            </a:pPr>
            <a:fld id="{C86199E0-EAD6-4176-8CCA-154322E37C35}" type="slidenum">
              <a:rPr lang="zh-CN" altLang="en-US"/>
              <a:pPr>
                <a:buFontTx/>
                <a:buNone/>
              </a:pPr>
              <a:t>20</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幻灯片图像占位符 1">
            <a:extLst>
              <a:ext uri="{FF2B5EF4-FFF2-40B4-BE49-F238E27FC236}">
                <a16:creationId xmlns:a16="http://schemas.microsoft.com/office/drawing/2014/main" id="{509E1257-B262-456A-9218-618525B2EF8D}"/>
              </a:ext>
            </a:extLst>
          </p:cNvPr>
          <p:cNvSpPr>
            <a:spLocks noGrp="1" noRot="1" noChangeAspect="1" noChangeArrowheads="1" noTextEdit="1"/>
          </p:cNvSpPr>
          <p:nvPr>
            <p:ph type="sldImg" idx="4294967295"/>
          </p:nvPr>
        </p:nvSpPr>
        <p:spPr bwMode="auto">
          <a:ln>
            <a:solidFill>
              <a:srgbClr val="000000"/>
            </a:solidFill>
            <a:miter lim="800000"/>
            <a:headEnd/>
            <a:tailEnd/>
          </a:ln>
        </p:spPr>
      </p:sp>
      <p:sp>
        <p:nvSpPr>
          <p:cNvPr id="110595" name="备注占位符 2">
            <a:extLst>
              <a:ext uri="{FF2B5EF4-FFF2-40B4-BE49-F238E27FC236}">
                <a16:creationId xmlns:a16="http://schemas.microsoft.com/office/drawing/2014/main" id="{FC5051FF-F619-4B2A-9DAC-B672198895D6}"/>
              </a:ext>
            </a:extLst>
          </p:cNvPr>
          <p:cNvSpPr>
            <a:spLocks noGrp="1" noChangeArrowheads="1"/>
          </p:cNvSpPr>
          <p:nvPr>
            <p:ph type="body" idx="4294967295"/>
          </p:nvPr>
        </p:nvSpPr>
        <p:spPr bwMode="auto">
          <a:noFill/>
          <a:extLst>
            <a:ext uri="{909E8E84-426E-40DD-AFC4-6F175D3DCCD1}">
              <a14:hiddenFill xmlns:a14="http://schemas.microsoft.com/office/drawing/2010/main">
                <a:solidFill>
                  <a:srgbClr val="FFFFFF"/>
                </a:solidFill>
              </a14:hiddenFill>
            </a:ext>
          </a:extLst>
        </p:spPr>
        <p:txBody>
          <a:bodyPr wrap="square" numCol="1" anchor="t" anchorCtr="0" compatLnSpc="1">
            <a:prstTxWarp prst="textNoShape">
              <a:avLst/>
            </a:prstTxWarp>
          </a:bodyPr>
          <a:lstStyle/>
          <a:p>
            <a:pPr eaLnBrk="1" hangingPunct="1">
              <a:spcBef>
                <a:spcPct val="0"/>
              </a:spcBef>
            </a:pPr>
            <a:endParaRPr lang="zh-CN" altLang="en-US"/>
          </a:p>
        </p:txBody>
      </p:sp>
      <p:sp>
        <p:nvSpPr>
          <p:cNvPr id="110596" name="灯片编号占位符 3">
            <a:extLst>
              <a:ext uri="{FF2B5EF4-FFF2-40B4-BE49-F238E27FC236}">
                <a16:creationId xmlns:a16="http://schemas.microsoft.com/office/drawing/2014/main" id="{8EC2788F-CB22-454C-87DD-0B51D9B59F0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buFontTx/>
              <a:buNone/>
            </a:pPr>
            <a:fld id="{29AC4467-CF49-4FE3-96FB-464FFEEDD46D}" type="slidenum">
              <a:rPr lang="zh-CN" altLang="en-US"/>
              <a:pPr>
                <a:buFontTx/>
                <a:buNone/>
              </a:pPr>
              <a:t>21</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a:extLst>
              <a:ext uri="{FF2B5EF4-FFF2-40B4-BE49-F238E27FC236}">
                <a16:creationId xmlns:a16="http://schemas.microsoft.com/office/drawing/2014/main" id="{E0163B76-709A-4BB7-9052-5BA3DF0FBB89}"/>
              </a:ext>
            </a:extLst>
          </p:cNvPr>
          <p:cNvSpPr>
            <a:spLocks noGrp="1"/>
          </p:cNvSpPr>
          <p:nvPr>
            <p:ph type="dt" sz="half" idx="10"/>
          </p:nvPr>
        </p:nvSpPr>
        <p:spPr/>
        <p:txBody>
          <a:bodyPr/>
          <a:lstStyle>
            <a:lvl1pPr>
              <a:defRPr/>
            </a:lvl1pPr>
          </a:lstStyle>
          <a:p>
            <a:pPr>
              <a:defRPr/>
            </a:pPr>
            <a:endParaRPr lang="zh-CN" altLang="en-US"/>
          </a:p>
        </p:txBody>
      </p:sp>
      <p:sp>
        <p:nvSpPr>
          <p:cNvPr id="5" name="页脚占位符 4">
            <a:extLst>
              <a:ext uri="{FF2B5EF4-FFF2-40B4-BE49-F238E27FC236}">
                <a16:creationId xmlns:a16="http://schemas.microsoft.com/office/drawing/2014/main" id="{0A72F19C-F753-46B3-BECE-73CDF89B08E2}"/>
              </a:ext>
            </a:extLst>
          </p:cNvPr>
          <p:cNvSpPr>
            <a:spLocks noGrp="1"/>
          </p:cNvSpPr>
          <p:nvPr>
            <p:ph type="ftr" sz="quarter" idx="11"/>
          </p:nvPr>
        </p:nvSpPr>
        <p:spPr/>
        <p:txBody>
          <a:bodyPr/>
          <a:lstStyle>
            <a:lvl1pPr>
              <a:defRPr/>
            </a:lvl1pPr>
          </a:lstStyle>
          <a:p>
            <a:pPr>
              <a:defRPr/>
            </a:pPr>
            <a:endParaRPr lang="zh-CN" altLang="en-US"/>
          </a:p>
        </p:txBody>
      </p:sp>
      <p:sp>
        <p:nvSpPr>
          <p:cNvPr id="6" name="灯片编号占位符 5">
            <a:extLst>
              <a:ext uri="{FF2B5EF4-FFF2-40B4-BE49-F238E27FC236}">
                <a16:creationId xmlns:a16="http://schemas.microsoft.com/office/drawing/2014/main" id="{193743E6-233E-4AC3-B539-456114FEAC15}"/>
              </a:ext>
            </a:extLst>
          </p:cNvPr>
          <p:cNvSpPr>
            <a:spLocks noGrp="1"/>
          </p:cNvSpPr>
          <p:nvPr>
            <p:ph type="sldNum" sz="quarter" idx="12"/>
          </p:nvPr>
        </p:nvSpPr>
        <p:spPr/>
        <p:txBody>
          <a:bodyPr/>
          <a:lstStyle>
            <a:lvl1pPr>
              <a:defRPr/>
            </a:lvl1pPr>
          </a:lstStyle>
          <a:p>
            <a:fld id="{EB165DB2-E141-441C-8EBB-EE2945D73AD1}" type="slidenum">
              <a:rPr lang="zh-CN" altLang="en-US"/>
              <a:pPr/>
              <a:t>‹#›</a:t>
            </a:fld>
            <a:endParaRPr lang="zh-CN" altLang="en-US"/>
          </a:p>
        </p:txBody>
      </p:sp>
    </p:spTree>
    <p:extLst>
      <p:ext uri="{BB962C8B-B14F-4D97-AF65-F5344CB8AC3E}">
        <p14:creationId xmlns:p14="http://schemas.microsoft.com/office/powerpoint/2010/main" val="2625113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641BC672-3CEC-41BE-8744-5A4C33D5B5F8}"/>
              </a:ext>
            </a:extLst>
          </p:cNvPr>
          <p:cNvSpPr>
            <a:spLocks noGrp="1"/>
          </p:cNvSpPr>
          <p:nvPr>
            <p:ph type="dt" sz="half" idx="10"/>
          </p:nvPr>
        </p:nvSpPr>
        <p:spPr/>
        <p:txBody>
          <a:bodyPr/>
          <a:lstStyle>
            <a:lvl1pPr>
              <a:defRPr/>
            </a:lvl1pPr>
          </a:lstStyle>
          <a:p>
            <a:pPr>
              <a:defRPr/>
            </a:pPr>
            <a:endParaRPr lang="zh-CN" altLang="en-US"/>
          </a:p>
        </p:txBody>
      </p:sp>
      <p:sp>
        <p:nvSpPr>
          <p:cNvPr id="5" name="页脚占位符 4">
            <a:extLst>
              <a:ext uri="{FF2B5EF4-FFF2-40B4-BE49-F238E27FC236}">
                <a16:creationId xmlns:a16="http://schemas.microsoft.com/office/drawing/2014/main" id="{1E73FB27-496D-423D-97DF-4C7F71FAD976}"/>
              </a:ext>
            </a:extLst>
          </p:cNvPr>
          <p:cNvSpPr>
            <a:spLocks noGrp="1"/>
          </p:cNvSpPr>
          <p:nvPr>
            <p:ph type="ftr" sz="quarter" idx="11"/>
          </p:nvPr>
        </p:nvSpPr>
        <p:spPr/>
        <p:txBody>
          <a:bodyPr/>
          <a:lstStyle>
            <a:lvl1pPr>
              <a:defRPr/>
            </a:lvl1pPr>
          </a:lstStyle>
          <a:p>
            <a:pPr>
              <a:defRPr/>
            </a:pPr>
            <a:endParaRPr lang="zh-CN" altLang="en-US"/>
          </a:p>
        </p:txBody>
      </p:sp>
      <p:sp>
        <p:nvSpPr>
          <p:cNvPr id="6" name="灯片编号占位符 5">
            <a:extLst>
              <a:ext uri="{FF2B5EF4-FFF2-40B4-BE49-F238E27FC236}">
                <a16:creationId xmlns:a16="http://schemas.microsoft.com/office/drawing/2014/main" id="{59A56FEA-7149-4995-9DB4-0FD032259D02}"/>
              </a:ext>
            </a:extLst>
          </p:cNvPr>
          <p:cNvSpPr>
            <a:spLocks noGrp="1"/>
          </p:cNvSpPr>
          <p:nvPr>
            <p:ph type="sldNum" sz="quarter" idx="12"/>
          </p:nvPr>
        </p:nvSpPr>
        <p:spPr/>
        <p:txBody>
          <a:bodyPr/>
          <a:lstStyle>
            <a:lvl1pPr>
              <a:defRPr/>
            </a:lvl1pPr>
          </a:lstStyle>
          <a:p>
            <a:fld id="{EC7B9BB7-F89C-4D09-BFAA-A16B9EBD5D9B}" type="slidenum">
              <a:rPr lang="zh-CN" altLang="en-US"/>
              <a:pPr/>
              <a:t>‹#›</a:t>
            </a:fld>
            <a:endParaRPr lang="zh-CN" altLang="en-US"/>
          </a:p>
        </p:txBody>
      </p:sp>
    </p:spTree>
    <p:extLst>
      <p:ext uri="{BB962C8B-B14F-4D97-AF65-F5344CB8AC3E}">
        <p14:creationId xmlns:p14="http://schemas.microsoft.com/office/powerpoint/2010/main" val="1212599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D3B1887C-D7EC-48C4-8127-A1E48B672C03}"/>
              </a:ext>
            </a:extLst>
          </p:cNvPr>
          <p:cNvSpPr>
            <a:spLocks noGrp="1"/>
          </p:cNvSpPr>
          <p:nvPr>
            <p:ph type="dt" sz="half" idx="10"/>
          </p:nvPr>
        </p:nvSpPr>
        <p:spPr/>
        <p:txBody>
          <a:bodyPr/>
          <a:lstStyle>
            <a:lvl1pPr>
              <a:defRPr/>
            </a:lvl1pPr>
          </a:lstStyle>
          <a:p>
            <a:pPr>
              <a:defRPr/>
            </a:pPr>
            <a:endParaRPr lang="zh-CN" altLang="en-US"/>
          </a:p>
        </p:txBody>
      </p:sp>
      <p:sp>
        <p:nvSpPr>
          <p:cNvPr id="5" name="页脚占位符 4">
            <a:extLst>
              <a:ext uri="{FF2B5EF4-FFF2-40B4-BE49-F238E27FC236}">
                <a16:creationId xmlns:a16="http://schemas.microsoft.com/office/drawing/2014/main" id="{04FE80DE-C471-42D2-9556-212BAAE24614}"/>
              </a:ext>
            </a:extLst>
          </p:cNvPr>
          <p:cNvSpPr>
            <a:spLocks noGrp="1"/>
          </p:cNvSpPr>
          <p:nvPr>
            <p:ph type="ftr" sz="quarter" idx="11"/>
          </p:nvPr>
        </p:nvSpPr>
        <p:spPr/>
        <p:txBody>
          <a:bodyPr/>
          <a:lstStyle>
            <a:lvl1pPr>
              <a:defRPr/>
            </a:lvl1pPr>
          </a:lstStyle>
          <a:p>
            <a:pPr>
              <a:defRPr/>
            </a:pPr>
            <a:endParaRPr lang="zh-CN" altLang="en-US"/>
          </a:p>
        </p:txBody>
      </p:sp>
      <p:sp>
        <p:nvSpPr>
          <p:cNvPr id="6" name="灯片编号占位符 5">
            <a:extLst>
              <a:ext uri="{FF2B5EF4-FFF2-40B4-BE49-F238E27FC236}">
                <a16:creationId xmlns:a16="http://schemas.microsoft.com/office/drawing/2014/main" id="{A548C571-470A-4464-8DD9-AEA708BE9F83}"/>
              </a:ext>
            </a:extLst>
          </p:cNvPr>
          <p:cNvSpPr>
            <a:spLocks noGrp="1"/>
          </p:cNvSpPr>
          <p:nvPr>
            <p:ph type="sldNum" sz="quarter" idx="12"/>
          </p:nvPr>
        </p:nvSpPr>
        <p:spPr/>
        <p:txBody>
          <a:bodyPr/>
          <a:lstStyle>
            <a:lvl1pPr>
              <a:defRPr/>
            </a:lvl1pPr>
          </a:lstStyle>
          <a:p>
            <a:fld id="{FD7ECC32-2960-4491-A7DF-E641B6B13A98}" type="slidenum">
              <a:rPr lang="zh-CN" altLang="en-US"/>
              <a:pPr/>
              <a:t>‹#›</a:t>
            </a:fld>
            <a:endParaRPr lang="zh-CN" altLang="en-US"/>
          </a:p>
        </p:txBody>
      </p:sp>
    </p:spTree>
    <p:extLst>
      <p:ext uri="{BB962C8B-B14F-4D97-AF65-F5344CB8AC3E}">
        <p14:creationId xmlns:p14="http://schemas.microsoft.com/office/powerpoint/2010/main" val="1264622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pic>
        <p:nvPicPr>
          <p:cNvPr id="4" name="Picture 2" descr="C:\Documents and Settings\Administrator\My Documents\My Pictures\图片1.jpg">
            <a:extLst>
              <a:ext uri="{FF2B5EF4-FFF2-40B4-BE49-F238E27FC236}">
                <a16:creationId xmlns:a16="http://schemas.microsoft.com/office/drawing/2014/main" id="{707538DF-7958-4275-857C-533277AC5D2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950" y="0"/>
            <a:ext cx="9432925" cy="7075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3">
            <a:extLst>
              <a:ext uri="{FF2B5EF4-FFF2-40B4-BE49-F238E27FC236}">
                <a16:creationId xmlns:a16="http://schemas.microsoft.com/office/drawing/2014/main" id="{36242712-0AFF-4084-A1DE-1B7347E28098}"/>
              </a:ext>
            </a:extLst>
          </p:cNvPr>
          <p:cNvSpPr>
            <a:spLocks noGrp="1"/>
          </p:cNvSpPr>
          <p:nvPr>
            <p:ph type="dt" sz="half" idx="10"/>
          </p:nvPr>
        </p:nvSpPr>
        <p:spPr/>
        <p:txBody>
          <a:bodyPr/>
          <a:lstStyle>
            <a:lvl1pPr>
              <a:defRPr/>
            </a:lvl1pPr>
          </a:lstStyle>
          <a:p>
            <a:pPr>
              <a:defRPr/>
            </a:pPr>
            <a:fld id="{B7AB3590-88D8-4797-8A7A-5F8E124CCEAE}" type="datetimeFigureOut">
              <a:rPr lang="zh-CN" altLang="en-US"/>
              <a:pPr>
                <a:defRPr/>
              </a:pPr>
              <a:t>2018/12/13</a:t>
            </a:fld>
            <a:endParaRPr lang="zh-CN" altLang="en-US"/>
          </a:p>
        </p:txBody>
      </p:sp>
      <p:sp>
        <p:nvSpPr>
          <p:cNvPr id="6" name="页脚占位符 4">
            <a:extLst>
              <a:ext uri="{FF2B5EF4-FFF2-40B4-BE49-F238E27FC236}">
                <a16:creationId xmlns:a16="http://schemas.microsoft.com/office/drawing/2014/main" id="{3AF4A638-C209-452D-9695-DAB200D3C88C}"/>
              </a:ext>
            </a:extLst>
          </p:cNvPr>
          <p:cNvSpPr>
            <a:spLocks noGrp="1"/>
          </p:cNvSpPr>
          <p:nvPr>
            <p:ph type="ftr" sz="quarter" idx="11"/>
          </p:nvPr>
        </p:nvSpPr>
        <p:spPr/>
        <p:txBody>
          <a:bodyPr/>
          <a:lstStyle>
            <a:lvl1pPr>
              <a:defRPr/>
            </a:lvl1pPr>
          </a:lstStyle>
          <a:p>
            <a:pPr>
              <a:defRPr/>
            </a:pPr>
            <a:endParaRPr lang="zh-CN" altLang="en-US"/>
          </a:p>
        </p:txBody>
      </p:sp>
      <p:sp>
        <p:nvSpPr>
          <p:cNvPr id="7" name="灯片编号占位符 5">
            <a:extLst>
              <a:ext uri="{FF2B5EF4-FFF2-40B4-BE49-F238E27FC236}">
                <a16:creationId xmlns:a16="http://schemas.microsoft.com/office/drawing/2014/main" id="{9B241603-BF95-43D6-AB79-7A67D032EEDB}"/>
              </a:ext>
            </a:extLst>
          </p:cNvPr>
          <p:cNvSpPr>
            <a:spLocks noGrp="1"/>
          </p:cNvSpPr>
          <p:nvPr>
            <p:ph type="sldNum" sz="quarter" idx="12"/>
          </p:nvPr>
        </p:nvSpPr>
        <p:spPr/>
        <p:txBody>
          <a:bodyPr/>
          <a:lstStyle>
            <a:lvl1pPr>
              <a:defRPr/>
            </a:lvl1pPr>
          </a:lstStyle>
          <a:p>
            <a:fld id="{630FF0B7-E789-4BA2-8EA2-EC790C04B600}" type="slidenum">
              <a:rPr lang="zh-CN" altLang="en-US"/>
              <a:pPr/>
              <a:t>‹#›</a:t>
            </a:fld>
            <a:endParaRPr lang="zh-CN" altLang="en-US"/>
          </a:p>
        </p:txBody>
      </p:sp>
    </p:spTree>
    <p:extLst>
      <p:ext uri="{BB962C8B-B14F-4D97-AF65-F5344CB8AC3E}">
        <p14:creationId xmlns:p14="http://schemas.microsoft.com/office/powerpoint/2010/main" val="372198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16EA47F2-C6E0-49D6-A535-847456740352}"/>
              </a:ext>
            </a:extLst>
          </p:cNvPr>
          <p:cNvSpPr>
            <a:spLocks noGrp="1"/>
          </p:cNvSpPr>
          <p:nvPr>
            <p:ph type="dt" sz="half" idx="10"/>
          </p:nvPr>
        </p:nvSpPr>
        <p:spPr/>
        <p:txBody>
          <a:bodyPr/>
          <a:lstStyle>
            <a:lvl1pPr>
              <a:defRPr/>
            </a:lvl1pPr>
          </a:lstStyle>
          <a:p>
            <a:pPr>
              <a:defRPr/>
            </a:pPr>
            <a:endParaRPr lang="zh-CN" altLang="en-US"/>
          </a:p>
        </p:txBody>
      </p:sp>
      <p:sp>
        <p:nvSpPr>
          <p:cNvPr id="5" name="页脚占位符 4">
            <a:extLst>
              <a:ext uri="{FF2B5EF4-FFF2-40B4-BE49-F238E27FC236}">
                <a16:creationId xmlns:a16="http://schemas.microsoft.com/office/drawing/2014/main" id="{7DB0F060-4EF8-483E-ADE2-205643951DE1}"/>
              </a:ext>
            </a:extLst>
          </p:cNvPr>
          <p:cNvSpPr>
            <a:spLocks noGrp="1"/>
          </p:cNvSpPr>
          <p:nvPr>
            <p:ph type="ftr" sz="quarter" idx="11"/>
          </p:nvPr>
        </p:nvSpPr>
        <p:spPr/>
        <p:txBody>
          <a:bodyPr/>
          <a:lstStyle>
            <a:lvl1pPr>
              <a:defRPr/>
            </a:lvl1pPr>
          </a:lstStyle>
          <a:p>
            <a:pPr>
              <a:defRPr/>
            </a:pPr>
            <a:endParaRPr lang="zh-CN" altLang="en-US"/>
          </a:p>
        </p:txBody>
      </p:sp>
      <p:sp>
        <p:nvSpPr>
          <p:cNvPr id="6" name="灯片编号占位符 5">
            <a:extLst>
              <a:ext uri="{FF2B5EF4-FFF2-40B4-BE49-F238E27FC236}">
                <a16:creationId xmlns:a16="http://schemas.microsoft.com/office/drawing/2014/main" id="{90C4FC5C-E739-4902-871A-0D601B5357C7}"/>
              </a:ext>
            </a:extLst>
          </p:cNvPr>
          <p:cNvSpPr>
            <a:spLocks noGrp="1"/>
          </p:cNvSpPr>
          <p:nvPr>
            <p:ph type="sldNum" sz="quarter" idx="12"/>
          </p:nvPr>
        </p:nvSpPr>
        <p:spPr/>
        <p:txBody>
          <a:bodyPr/>
          <a:lstStyle>
            <a:lvl1pPr>
              <a:defRPr/>
            </a:lvl1pPr>
          </a:lstStyle>
          <a:p>
            <a:fld id="{B8189027-6B2C-4C1B-A482-4F863A1758FF}" type="slidenum">
              <a:rPr lang="zh-CN" altLang="en-US"/>
              <a:pPr/>
              <a:t>‹#›</a:t>
            </a:fld>
            <a:endParaRPr lang="zh-CN" altLang="en-US"/>
          </a:p>
        </p:txBody>
      </p:sp>
    </p:spTree>
    <p:extLst>
      <p:ext uri="{BB962C8B-B14F-4D97-AF65-F5344CB8AC3E}">
        <p14:creationId xmlns:p14="http://schemas.microsoft.com/office/powerpoint/2010/main" val="737135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a16="http://schemas.microsoft.com/office/drawing/2014/main" id="{4544B50A-9CAB-4980-9B9A-602DB634EF08}"/>
              </a:ext>
            </a:extLst>
          </p:cNvPr>
          <p:cNvSpPr>
            <a:spLocks noGrp="1"/>
          </p:cNvSpPr>
          <p:nvPr>
            <p:ph type="dt" sz="half" idx="10"/>
          </p:nvPr>
        </p:nvSpPr>
        <p:spPr/>
        <p:txBody>
          <a:bodyPr/>
          <a:lstStyle>
            <a:lvl1pPr>
              <a:defRPr/>
            </a:lvl1pPr>
          </a:lstStyle>
          <a:p>
            <a:pPr>
              <a:defRPr/>
            </a:pPr>
            <a:endParaRPr lang="zh-CN" altLang="en-US"/>
          </a:p>
        </p:txBody>
      </p:sp>
      <p:sp>
        <p:nvSpPr>
          <p:cNvPr id="6" name="页脚占位符 5">
            <a:extLst>
              <a:ext uri="{FF2B5EF4-FFF2-40B4-BE49-F238E27FC236}">
                <a16:creationId xmlns:a16="http://schemas.microsoft.com/office/drawing/2014/main" id="{2857620C-8402-4F22-B168-88CEFB3E0615}"/>
              </a:ext>
            </a:extLst>
          </p:cNvPr>
          <p:cNvSpPr>
            <a:spLocks noGrp="1"/>
          </p:cNvSpPr>
          <p:nvPr>
            <p:ph type="ftr" sz="quarter" idx="11"/>
          </p:nvPr>
        </p:nvSpPr>
        <p:spPr/>
        <p:txBody>
          <a:bodyPr/>
          <a:lstStyle>
            <a:lvl1pPr>
              <a:defRPr/>
            </a:lvl1pPr>
          </a:lstStyle>
          <a:p>
            <a:pPr>
              <a:defRPr/>
            </a:pPr>
            <a:endParaRPr lang="zh-CN" altLang="en-US"/>
          </a:p>
        </p:txBody>
      </p:sp>
      <p:sp>
        <p:nvSpPr>
          <p:cNvPr id="7" name="灯片编号占位符 6">
            <a:extLst>
              <a:ext uri="{FF2B5EF4-FFF2-40B4-BE49-F238E27FC236}">
                <a16:creationId xmlns:a16="http://schemas.microsoft.com/office/drawing/2014/main" id="{7669C26B-C726-40AB-A152-B0DCB8A699FB}"/>
              </a:ext>
            </a:extLst>
          </p:cNvPr>
          <p:cNvSpPr>
            <a:spLocks noGrp="1"/>
          </p:cNvSpPr>
          <p:nvPr>
            <p:ph type="sldNum" sz="quarter" idx="12"/>
          </p:nvPr>
        </p:nvSpPr>
        <p:spPr/>
        <p:txBody>
          <a:bodyPr/>
          <a:lstStyle>
            <a:lvl1pPr>
              <a:defRPr/>
            </a:lvl1pPr>
          </a:lstStyle>
          <a:p>
            <a:fld id="{8E0E8559-2AD6-45DC-9970-CB2136290AFE}" type="slidenum">
              <a:rPr lang="zh-CN" altLang="en-US"/>
              <a:pPr/>
              <a:t>‹#›</a:t>
            </a:fld>
            <a:endParaRPr lang="zh-CN" altLang="en-US"/>
          </a:p>
        </p:txBody>
      </p:sp>
    </p:spTree>
    <p:extLst>
      <p:ext uri="{BB962C8B-B14F-4D97-AF65-F5344CB8AC3E}">
        <p14:creationId xmlns:p14="http://schemas.microsoft.com/office/powerpoint/2010/main" val="2292104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a16="http://schemas.microsoft.com/office/drawing/2014/main" id="{FE008C9B-1148-490D-80AA-3F892A327C4D}"/>
              </a:ext>
            </a:extLst>
          </p:cNvPr>
          <p:cNvSpPr>
            <a:spLocks noGrp="1"/>
          </p:cNvSpPr>
          <p:nvPr>
            <p:ph type="dt" sz="half" idx="10"/>
          </p:nvPr>
        </p:nvSpPr>
        <p:spPr/>
        <p:txBody>
          <a:bodyPr/>
          <a:lstStyle>
            <a:lvl1pPr>
              <a:defRPr/>
            </a:lvl1pPr>
          </a:lstStyle>
          <a:p>
            <a:pPr>
              <a:defRPr/>
            </a:pPr>
            <a:endParaRPr lang="zh-CN" altLang="en-US"/>
          </a:p>
        </p:txBody>
      </p:sp>
      <p:sp>
        <p:nvSpPr>
          <p:cNvPr id="8" name="页脚占位符 7">
            <a:extLst>
              <a:ext uri="{FF2B5EF4-FFF2-40B4-BE49-F238E27FC236}">
                <a16:creationId xmlns:a16="http://schemas.microsoft.com/office/drawing/2014/main" id="{0A3317FB-0780-49AE-AAD6-6A8431AF8E79}"/>
              </a:ext>
            </a:extLst>
          </p:cNvPr>
          <p:cNvSpPr>
            <a:spLocks noGrp="1"/>
          </p:cNvSpPr>
          <p:nvPr>
            <p:ph type="ftr" sz="quarter" idx="11"/>
          </p:nvPr>
        </p:nvSpPr>
        <p:spPr/>
        <p:txBody>
          <a:bodyPr/>
          <a:lstStyle>
            <a:lvl1pPr>
              <a:defRPr/>
            </a:lvl1pPr>
          </a:lstStyle>
          <a:p>
            <a:pPr>
              <a:defRPr/>
            </a:pPr>
            <a:endParaRPr lang="zh-CN" altLang="en-US"/>
          </a:p>
        </p:txBody>
      </p:sp>
      <p:sp>
        <p:nvSpPr>
          <p:cNvPr id="9" name="灯片编号占位符 8">
            <a:extLst>
              <a:ext uri="{FF2B5EF4-FFF2-40B4-BE49-F238E27FC236}">
                <a16:creationId xmlns:a16="http://schemas.microsoft.com/office/drawing/2014/main" id="{AFF4FE57-9DD5-43B6-86A3-F506BD3F6A86}"/>
              </a:ext>
            </a:extLst>
          </p:cNvPr>
          <p:cNvSpPr>
            <a:spLocks noGrp="1"/>
          </p:cNvSpPr>
          <p:nvPr>
            <p:ph type="sldNum" sz="quarter" idx="12"/>
          </p:nvPr>
        </p:nvSpPr>
        <p:spPr/>
        <p:txBody>
          <a:bodyPr/>
          <a:lstStyle>
            <a:lvl1pPr>
              <a:defRPr/>
            </a:lvl1pPr>
          </a:lstStyle>
          <a:p>
            <a:fld id="{5D1A3DCF-0EE6-4E35-94A6-587673EA145E}" type="slidenum">
              <a:rPr lang="zh-CN" altLang="en-US"/>
              <a:pPr/>
              <a:t>‹#›</a:t>
            </a:fld>
            <a:endParaRPr lang="zh-CN" altLang="en-US"/>
          </a:p>
        </p:txBody>
      </p:sp>
    </p:spTree>
    <p:extLst>
      <p:ext uri="{BB962C8B-B14F-4D97-AF65-F5344CB8AC3E}">
        <p14:creationId xmlns:p14="http://schemas.microsoft.com/office/powerpoint/2010/main" val="340913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7CAD1D69-954E-46DD-8F79-E6F685C00FF0}"/>
              </a:ext>
            </a:extLst>
          </p:cNvPr>
          <p:cNvSpPr>
            <a:spLocks noGrp="1"/>
          </p:cNvSpPr>
          <p:nvPr>
            <p:ph type="dt" sz="half" idx="10"/>
          </p:nvPr>
        </p:nvSpPr>
        <p:spPr/>
        <p:txBody>
          <a:bodyPr/>
          <a:lstStyle>
            <a:lvl1pPr>
              <a:defRPr/>
            </a:lvl1pPr>
          </a:lstStyle>
          <a:p>
            <a:pPr>
              <a:defRPr/>
            </a:pPr>
            <a:endParaRPr lang="zh-CN" altLang="en-US"/>
          </a:p>
        </p:txBody>
      </p:sp>
      <p:sp>
        <p:nvSpPr>
          <p:cNvPr id="4" name="页脚占位符 3">
            <a:extLst>
              <a:ext uri="{FF2B5EF4-FFF2-40B4-BE49-F238E27FC236}">
                <a16:creationId xmlns:a16="http://schemas.microsoft.com/office/drawing/2014/main" id="{D7AB0B45-8E91-44A8-9593-A85005AE1D58}"/>
              </a:ext>
            </a:extLst>
          </p:cNvPr>
          <p:cNvSpPr>
            <a:spLocks noGrp="1"/>
          </p:cNvSpPr>
          <p:nvPr>
            <p:ph type="ftr" sz="quarter" idx="11"/>
          </p:nvPr>
        </p:nvSpPr>
        <p:spPr/>
        <p:txBody>
          <a:bodyPr/>
          <a:lstStyle>
            <a:lvl1pPr>
              <a:defRPr/>
            </a:lvl1pPr>
          </a:lstStyle>
          <a:p>
            <a:pPr>
              <a:defRPr/>
            </a:pPr>
            <a:endParaRPr lang="zh-CN" altLang="en-US"/>
          </a:p>
        </p:txBody>
      </p:sp>
      <p:sp>
        <p:nvSpPr>
          <p:cNvPr id="5" name="灯片编号占位符 4">
            <a:extLst>
              <a:ext uri="{FF2B5EF4-FFF2-40B4-BE49-F238E27FC236}">
                <a16:creationId xmlns:a16="http://schemas.microsoft.com/office/drawing/2014/main" id="{4DB5A979-B646-4388-AF34-9F5447B3B2ED}"/>
              </a:ext>
            </a:extLst>
          </p:cNvPr>
          <p:cNvSpPr>
            <a:spLocks noGrp="1"/>
          </p:cNvSpPr>
          <p:nvPr>
            <p:ph type="sldNum" sz="quarter" idx="12"/>
          </p:nvPr>
        </p:nvSpPr>
        <p:spPr/>
        <p:txBody>
          <a:bodyPr/>
          <a:lstStyle>
            <a:lvl1pPr>
              <a:defRPr/>
            </a:lvl1pPr>
          </a:lstStyle>
          <a:p>
            <a:fld id="{84D0E809-E668-4DDE-828D-2701E80C5D02}" type="slidenum">
              <a:rPr lang="zh-CN" altLang="en-US"/>
              <a:pPr/>
              <a:t>‹#›</a:t>
            </a:fld>
            <a:endParaRPr lang="zh-CN" altLang="en-US"/>
          </a:p>
        </p:txBody>
      </p:sp>
    </p:spTree>
    <p:extLst>
      <p:ext uri="{BB962C8B-B14F-4D97-AF65-F5344CB8AC3E}">
        <p14:creationId xmlns:p14="http://schemas.microsoft.com/office/powerpoint/2010/main" val="3012757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8A83914A-152C-4DDF-9D1A-3E6E27A08742}"/>
              </a:ext>
            </a:extLst>
          </p:cNvPr>
          <p:cNvSpPr>
            <a:spLocks noGrp="1"/>
          </p:cNvSpPr>
          <p:nvPr>
            <p:ph type="dt" sz="half" idx="10"/>
          </p:nvPr>
        </p:nvSpPr>
        <p:spPr/>
        <p:txBody>
          <a:bodyPr/>
          <a:lstStyle>
            <a:lvl1pPr>
              <a:defRPr/>
            </a:lvl1pPr>
          </a:lstStyle>
          <a:p>
            <a:pPr>
              <a:defRPr/>
            </a:pPr>
            <a:endParaRPr lang="zh-CN" altLang="en-US"/>
          </a:p>
        </p:txBody>
      </p:sp>
      <p:sp>
        <p:nvSpPr>
          <p:cNvPr id="3" name="页脚占位符 2">
            <a:extLst>
              <a:ext uri="{FF2B5EF4-FFF2-40B4-BE49-F238E27FC236}">
                <a16:creationId xmlns:a16="http://schemas.microsoft.com/office/drawing/2014/main" id="{B15774E6-F91D-42A8-9CE3-99BE7340F0FB}"/>
              </a:ext>
            </a:extLst>
          </p:cNvPr>
          <p:cNvSpPr>
            <a:spLocks noGrp="1"/>
          </p:cNvSpPr>
          <p:nvPr>
            <p:ph type="ftr" sz="quarter" idx="11"/>
          </p:nvPr>
        </p:nvSpPr>
        <p:spPr/>
        <p:txBody>
          <a:bodyPr/>
          <a:lstStyle>
            <a:lvl1pPr>
              <a:defRPr/>
            </a:lvl1pPr>
          </a:lstStyle>
          <a:p>
            <a:pPr>
              <a:defRPr/>
            </a:pPr>
            <a:endParaRPr lang="zh-CN" altLang="en-US"/>
          </a:p>
        </p:txBody>
      </p:sp>
      <p:sp>
        <p:nvSpPr>
          <p:cNvPr id="4" name="灯片编号占位符 3">
            <a:extLst>
              <a:ext uri="{FF2B5EF4-FFF2-40B4-BE49-F238E27FC236}">
                <a16:creationId xmlns:a16="http://schemas.microsoft.com/office/drawing/2014/main" id="{69CA40F6-C4E9-4F0C-8F72-34D642FD4BD4}"/>
              </a:ext>
            </a:extLst>
          </p:cNvPr>
          <p:cNvSpPr>
            <a:spLocks noGrp="1"/>
          </p:cNvSpPr>
          <p:nvPr>
            <p:ph type="sldNum" sz="quarter" idx="12"/>
          </p:nvPr>
        </p:nvSpPr>
        <p:spPr/>
        <p:txBody>
          <a:bodyPr/>
          <a:lstStyle>
            <a:lvl1pPr>
              <a:defRPr/>
            </a:lvl1pPr>
          </a:lstStyle>
          <a:p>
            <a:fld id="{39081419-F143-47C5-B525-5D9E2AE7A286}" type="slidenum">
              <a:rPr lang="zh-CN" altLang="en-US"/>
              <a:pPr/>
              <a:t>‹#›</a:t>
            </a:fld>
            <a:endParaRPr lang="zh-CN" altLang="en-US"/>
          </a:p>
        </p:txBody>
      </p:sp>
    </p:spTree>
    <p:extLst>
      <p:ext uri="{BB962C8B-B14F-4D97-AF65-F5344CB8AC3E}">
        <p14:creationId xmlns:p14="http://schemas.microsoft.com/office/powerpoint/2010/main" val="2130774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F33E1940-7C55-49E4-8AD5-591E261922EF}"/>
              </a:ext>
            </a:extLst>
          </p:cNvPr>
          <p:cNvSpPr>
            <a:spLocks noGrp="1"/>
          </p:cNvSpPr>
          <p:nvPr>
            <p:ph type="dt" sz="half" idx="10"/>
          </p:nvPr>
        </p:nvSpPr>
        <p:spPr/>
        <p:txBody>
          <a:bodyPr/>
          <a:lstStyle>
            <a:lvl1pPr>
              <a:defRPr/>
            </a:lvl1pPr>
          </a:lstStyle>
          <a:p>
            <a:pPr>
              <a:defRPr/>
            </a:pPr>
            <a:endParaRPr lang="zh-CN" altLang="en-US"/>
          </a:p>
        </p:txBody>
      </p:sp>
      <p:sp>
        <p:nvSpPr>
          <p:cNvPr id="6" name="页脚占位符 5">
            <a:extLst>
              <a:ext uri="{FF2B5EF4-FFF2-40B4-BE49-F238E27FC236}">
                <a16:creationId xmlns:a16="http://schemas.microsoft.com/office/drawing/2014/main" id="{076E4DB9-A720-408B-AB2C-A891A5A18410}"/>
              </a:ext>
            </a:extLst>
          </p:cNvPr>
          <p:cNvSpPr>
            <a:spLocks noGrp="1"/>
          </p:cNvSpPr>
          <p:nvPr>
            <p:ph type="ftr" sz="quarter" idx="11"/>
          </p:nvPr>
        </p:nvSpPr>
        <p:spPr/>
        <p:txBody>
          <a:bodyPr/>
          <a:lstStyle>
            <a:lvl1pPr>
              <a:defRPr/>
            </a:lvl1pPr>
          </a:lstStyle>
          <a:p>
            <a:pPr>
              <a:defRPr/>
            </a:pPr>
            <a:endParaRPr lang="zh-CN" altLang="en-US"/>
          </a:p>
        </p:txBody>
      </p:sp>
      <p:sp>
        <p:nvSpPr>
          <p:cNvPr id="7" name="灯片编号占位符 6">
            <a:extLst>
              <a:ext uri="{FF2B5EF4-FFF2-40B4-BE49-F238E27FC236}">
                <a16:creationId xmlns:a16="http://schemas.microsoft.com/office/drawing/2014/main" id="{CF895C51-E6DB-4203-9FBD-FD9FBFE7E315}"/>
              </a:ext>
            </a:extLst>
          </p:cNvPr>
          <p:cNvSpPr>
            <a:spLocks noGrp="1"/>
          </p:cNvSpPr>
          <p:nvPr>
            <p:ph type="sldNum" sz="quarter" idx="12"/>
          </p:nvPr>
        </p:nvSpPr>
        <p:spPr/>
        <p:txBody>
          <a:bodyPr/>
          <a:lstStyle>
            <a:lvl1pPr>
              <a:defRPr/>
            </a:lvl1pPr>
          </a:lstStyle>
          <a:p>
            <a:fld id="{C6141F75-52D9-4D9F-80F9-318F8246EC0D}" type="slidenum">
              <a:rPr lang="zh-CN" altLang="en-US"/>
              <a:pPr/>
              <a:t>‹#›</a:t>
            </a:fld>
            <a:endParaRPr lang="zh-CN" altLang="en-US"/>
          </a:p>
        </p:txBody>
      </p:sp>
    </p:spTree>
    <p:extLst>
      <p:ext uri="{BB962C8B-B14F-4D97-AF65-F5344CB8AC3E}">
        <p14:creationId xmlns:p14="http://schemas.microsoft.com/office/powerpoint/2010/main" val="3416790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E7CB079C-99F2-490C-AD87-E93330909BEE}"/>
              </a:ext>
            </a:extLst>
          </p:cNvPr>
          <p:cNvSpPr>
            <a:spLocks noGrp="1"/>
          </p:cNvSpPr>
          <p:nvPr>
            <p:ph type="dt" sz="half" idx="10"/>
          </p:nvPr>
        </p:nvSpPr>
        <p:spPr/>
        <p:txBody>
          <a:bodyPr/>
          <a:lstStyle>
            <a:lvl1pPr>
              <a:defRPr/>
            </a:lvl1pPr>
          </a:lstStyle>
          <a:p>
            <a:pPr>
              <a:defRPr/>
            </a:pPr>
            <a:endParaRPr lang="zh-CN" altLang="en-US"/>
          </a:p>
        </p:txBody>
      </p:sp>
      <p:sp>
        <p:nvSpPr>
          <p:cNvPr id="6" name="页脚占位符 5">
            <a:extLst>
              <a:ext uri="{FF2B5EF4-FFF2-40B4-BE49-F238E27FC236}">
                <a16:creationId xmlns:a16="http://schemas.microsoft.com/office/drawing/2014/main" id="{F0B42A54-5164-43CC-A608-0307E94BF626}"/>
              </a:ext>
            </a:extLst>
          </p:cNvPr>
          <p:cNvSpPr>
            <a:spLocks noGrp="1"/>
          </p:cNvSpPr>
          <p:nvPr>
            <p:ph type="ftr" sz="quarter" idx="11"/>
          </p:nvPr>
        </p:nvSpPr>
        <p:spPr/>
        <p:txBody>
          <a:bodyPr/>
          <a:lstStyle>
            <a:lvl1pPr>
              <a:defRPr/>
            </a:lvl1pPr>
          </a:lstStyle>
          <a:p>
            <a:pPr>
              <a:defRPr/>
            </a:pPr>
            <a:endParaRPr lang="zh-CN" altLang="en-US"/>
          </a:p>
        </p:txBody>
      </p:sp>
      <p:sp>
        <p:nvSpPr>
          <p:cNvPr id="7" name="灯片编号占位符 6">
            <a:extLst>
              <a:ext uri="{FF2B5EF4-FFF2-40B4-BE49-F238E27FC236}">
                <a16:creationId xmlns:a16="http://schemas.microsoft.com/office/drawing/2014/main" id="{EE110B5D-5C62-4BBB-B27C-5BD358417A3B}"/>
              </a:ext>
            </a:extLst>
          </p:cNvPr>
          <p:cNvSpPr>
            <a:spLocks noGrp="1"/>
          </p:cNvSpPr>
          <p:nvPr>
            <p:ph type="sldNum" sz="quarter" idx="12"/>
          </p:nvPr>
        </p:nvSpPr>
        <p:spPr/>
        <p:txBody>
          <a:bodyPr/>
          <a:lstStyle>
            <a:lvl1pPr>
              <a:defRPr/>
            </a:lvl1pPr>
          </a:lstStyle>
          <a:p>
            <a:fld id="{3B0BBCDC-FDA9-416B-A3B6-58DC021C5EC9}" type="slidenum">
              <a:rPr lang="zh-CN" altLang="en-US"/>
              <a:pPr/>
              <a:t>‹#›</a:t>
            </a:fld>
            <a:endParaRPr lang="zh-CN" altLang="en-US"/>
          </a:p>
        </p:txBody>
      </p:sp>
    </p:spTree>
    <p:extLst>
      <p:ext uri="{BB962C8B-B14F-4D97-AF65-F5344CB8AC3E}">
        <p14:creationId xmlns:p14="http://schemas.microsoft.com/office/powerpoint/2010/main" val="2932710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占位符 1">
            <a:extLst>
              <a:ext uri="{FF2B5EF4-FFF2-40B4-BE49-F238E27FC236}">
                <a16:creationId xmlns:a16="http://schemas.microsoft.com/office/drawing/2014/main" id="{25D9B298-E348-4F13-B9B0-744A1048CB0E}"/>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27" name="文本占位符 2">
            <a:extLst>
              <a:ext uri="{FF2B5EF4-FFF2-40B4-BE49-F238E27FC236}">
                <a16:creationId xmlns:a16="http://schemas.microsoft.com/office/drawing/2014/main" id="{C6FE6653-3BAC-4633-BE5A-16602C37BEE4}"/>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E8C67568-6782-4EF3-8CD5-9DD59E2D268D}"/>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fld id="{5758A8DC-B01B-4847-B1EC-F1A82AAA1FF8}" type="datetimeFigureOut">
              <a:rPr lang="zh-CN" altLang="en-US"/>
              <a:pPr>
                <a:defRPr/>
              </a:pPr>
              <a:t>2018/12/13</a:t>
            </a:fld>
            <a:endParaRPr lang="zh-CN" altLang="en-US"/>
          </a:p>
        </p:txBody>
      </p:sp>
      <p:sp>
        <p:nvSpPr>
          <p:cNvPr id="5" name="页脚占位符 4">
            <a:extLst>
              <a:ext uri="{FF2B5EF4-FFF2-40B4-BE49-F238E27FC236}">
                <a16:creationId xmlns:a16="http://schemas.microsoft.com/office/drawing/2014/main" id="{E1B9BC78-F019-408F-888D-4679675EFC81}"/>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灯片编号占位符 5">
            <a:extLst>
              <a:ext uri="{FF2B5EF4-FFF2-40B4-BE49-F238E27FC236}">
                <a16:creationId xmlns:a16="http://schemas.microsoft.com/office/drawing/2014/main" id="{B7E25EFA-3C69-4A8C-A291-DB5E88DABB1A}"/>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84C963A9-85FF-4D9C-9474-507BF24F011B}" type="slidenum">
              <a:rPr lang="zh-CN" altLang="en-US"/>
              <a:pPr/>
              <a:t>‹#›</a:t>
            </a:fld>
            <a:endParaRPr lang="zh-CN" altLang="en-US"/>
          </a:p>
        </p:txBody>
      </p:sp>
      <p:pic>
        <p:nvPicPr>
          <p:cNvPr id="1031" name="Picture 2" descr="C:\Documents and Settings\Administrator\My Documents\My Pictures\图片1.jpg">
            <a:extLst>
              <a:ext uri="{FF2B5EF4-FFF2-40B4-BE49-F238E27FC236}">
                <a16:creationId xmlns:a16="http://schemas.microsoft.com/office/drawing/2014/main" id="{4FE21D39-3B0B-4707-AE21-989DB040DFE1}"/>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7463" y="0"/>
            <a:ext cx="914241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62" r:id="rId1"/>
    <p:sldLayoutId id="2147483963" r:id="rId2"/>
    <p:sldLayoutId id="2147483964" r:id="rId3"/>
    <p:sldLayoutId id="2147483965" r:id="rId4"/>
    <p:sldLayoutId id="2147483966" r:id="rId5"/>
    <p:sldLayoutId id="2147483967" r:id="rId6"/>
    <p:sldLayoutId id="2147483968" r:id="rId7"/>
    <p:sldLayoutId id="2147483969" r:id="rId8"/>
    <p:sldLayoutId id="2147483970" r:id="rId9"/>
    <p:sldLayoutId id="2147483971" r:id="rId10"/>
    <p:sldLayoutId id="2147483972"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2pPr>
      <a:lvl3pPr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3pPr>
      <a:lvl4pPr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4pPr>
      <a:lvl5pPr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9pPr>
    </p:titleStyle>
    <p:body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9.emf"/></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0.emf"/></Relationships>
</file>

<file path=ppt/slides/_rels/slide72.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0.emf"/></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1.emf"/></Relationships>
</file>

<file path=ppt/slides/_rels/slide81.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2.emf"/></Relationships>
</file>

<file path=ppt/slides/_rels/slide82.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13.emf"/></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14.emf"/></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6642" name="Rectangle 2">
            <a:extLst>
              <a:ext uri="{FF2B5EF4-FFF2-40B4-BE49-F238E27FC236}">
                <a16:creationId xmlns:a16="http://schemas.microsoft.com/office/drawing/2014/main" id="{F0D734DC-F030-4EBC-B00E-6FD86B445B74}"/>
              </a:ext>
            </a:extLst>
          </p:cNvPr>
          <p:cNvSpPr>
            <a:spLocks noGrp="1" noChangeArrowheads="1"/>
          </p:cNvSpPr>
          <p:nvPr>
            <p:ph type="title"/>
          </p:nvPr>
        </p:nvSpPr>
        <p:spPr>
          <a:xfrm>
            <a:off x="304800" y="692150"/>
            <a:ext cx="8686800" cy="603250"/>
          </a:xfrm>
        </p:spPr>
        <p:txBody>
          <a:bodyPr rtlCol="0">
            <a:normAutofit fontScale="90000"/>
          </a:bodyPr>
          <a:lstStyle/>
          <a:p>
            <a:pPr fontAlgn="auto">
              <a:spcAft>
                <a:spcPts val="0"/>
              </a:spcAft>
              <a:defRPr/>
            </a:pPr>
            <a:r>
              <a:rPr lang="zh-CN" altLang="en-US" b="1" dirty="0">
                <a:latin typeface="黑体" panose="02010609060101010101" pitchFamily="49" charset="-122"/>
                <a:ea typeface="黑体" panose="02010609060101010101" pitchFamily="49" charset="-122"/>
              </a:rPr>
              <a:t>第六章   其他各税</a:t>
            </a:r>
            <a:br>
              <a:rPr lang="zh-CN" altLang="en-US" b="1" dirty="0">
                <a:latin typeface="黑体" panose="02010609060101010101" pitchFamily="49" charset="-122"/>
                <a:ea typeface="黑体" panose="02010609060101010101" pitchFamily="49" charset="-122"/>
              </a:rPr>
            </a:br>
            <a:endParaRPr lang="zh-CN" altLang="en-US" b="1" dirty="0">
              <a:latin typeface="黑体" panose="02010609060101010101" pitchFamily="49" charset="-122"/>
              <a:ea typeface="黑体" panose="02010609060101010101" pitchFamily="49" charset="-122"/>
            </a:endParaRPr>
          </a:p>
        </p:txBody>
      </p:sp>
      <p:sp>
        <p:nvSpPr>
          <p:cNvPr id="13315" name="Rectangle 3">
            <a:extLst>
              <a:ext uri="{FF2B5EF4-FFF2-40B4-BE49-F238E27FC236}">
                <a16:creationId xmlns:a16="http://schemas.microsoft.com/office/drawing/2014/main" id="{2B8FBDE0-276D-4225-AD21-440C7F5825AC}"/>
              </a:ext>
            </a:extLst>
          </p:cNvPr>
          <p:cNvSpPr>
            <a:spLocks noGrp="1" noChangeArrowheads="1"/>
          </p:cNvSpPr>
          <p:nvPr>
            <p:ph idx="1"/>
          </p:nvPr>
        </p:nvSpPr>
        <p:spPr>
          <a:xfrm>
            <a:off x="395288" y="1844675"/>
            <a:ext cx="8291512" cy="4392613"/>
          </a:xfrm>
        </p:spPr>
        <p:txBody>
          <a:bodyPr/>
          <a:lstStyle/>
          <a:p>
            <a:r>
              <a:rPr lang="zh-CN" altLang="en-US" b="1"/>
              <a:t>第一节  城市维护建设税及教育费附加</a:t>
            </a:r>
          </a:p>
          <a:p>
            <a:r>
              <a:rPr lang="zh-CN" altLang="en-US" b="1"/>
              <a:t>第二节  烟叶税</a:t>
            </a:r>
            <a:endParaRPr lang="en-US" altLang="zh-CN" b="1"/>
          </a:p>
          <a:p>
            <a:r>
              <a:rPr lang="zh-CN" altLang="en-US" b="1"/>
              <a:t>第三节  耕地占用税</a:t>
            </a:r>
            <a:endParaRPr lang="en-US" altLang="zh-CN" b="1"/>
          </a:p>
          <a:p>
            <a:r>
              <a:rPr lang="zh-CN" altLang="en-US" b="1"/>
              <a:t>第四节  车辆购置税</a:t>
            </a:r>
            <a:endParaRPr lang="en-US" altLang="zh-CN" b="1"/>
          </a:p>
          <a:p>
            <a:r>
              <a:rPr lang="zh-CN" altLang="en-US" b="1"/>
              <a:t>第五节  印花税</a:t>
            </a:r>
            <a:endParaRPr lang="en-US" altLang="zh-CN" b="1"/>
          </a:p>
          <a:p>
            <a:r>
              <a:rPr lang="zh-CN" altLang="en-US" b="1"/>
              <a:t>第六节  船舶吨税</a:t>
            </a:r>
            <a:endParaRPr lang="en-US" altLang="zh-CN" b="1"/>
          </a:p>
          <a:p>
            <a:r>
              <a:rPr lang="zh-CN" altLang="en-US" b="1"/>
              <a:t>第七节  环境保护税</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a:extLst>
              <a:ext uri="{FF2B5EF4-FFF2-40B4-BE49-F238E27FC236}">
                <a16:creationId xmlns:a16="http://schemas.microsoft.com/office/drawing/2014/main" id="{F8784C13-7EC6-49F0-9F81-2841465DE45F}"/>
              </a:ext>
            </a:extLst>
          </p:cNvPr>
          <p:cNvSpPr>
            <a:spLocks noGrp="1" noChangeArrowheads="1"/>
          </p:cNvSpPr>
          <p:nvPr>
            <p:ph idx="1"/>
          </p:nvPr>
        </p:nvSpPr>
        <p:spPr>
          <a:xfrm>
            <a:off x="468313" y="1628775"/>
            <a:ext cx="8218487" cy="4502150"/>
          </a:xfrm>
        </p:spPr>
        <p:txBody>
          <a:bodyPr rtlCol="0">
            <a:normAutofit/>
          </a:bodyPr>
          <a:lstStyle/>
          <a:p>
            <a:pPr marL="0" indent="0" fontAlgn="auto">
              <a:spcAft>
                <a:spcPts val="0"/>
              </a:spcAft>
              <a:buFont typeface="Wingdings 2" pitchFamily="18" charset="2"/>
              <a:buNone/>
              <a:defRPr/>
            </a:pPr>
            <a:r>
              <a:rPr lang="zh-CN" altLang="en-US" b="1" dirty="0"/>
              <a:t>二、教育费附加的征收范围及计征依据</a:t>
            </a:r>
          </a:p>
          <a:p>
            <a:pPr marL="0" indent="0" fontAlgn="auto">
              <a:spcAft>
                <a:spcPts val="0"/>
              </a:spcAft>
              <a:buFont typeface="Wingdings 2" pitchFamily="18" charset="2"/>
              <a:buNone/>
              <a:defRPr/>
            </a:pPr>
            <a:r>
              <a:rPr lang="zh-CN" altLang="en-US" b="1" dirty="0">
                <a:latin typeface="宋体" pitchFamily="2" charset="-122"/>
              </a:rPr>
              <a:t>以纳税人实际缴纳的增值税、消费税为计征依据，分别与增值税、消费税同时缴纳。</a:t>
            </a:r>
          </a:p>
          <a:p>
            <a:pPr marL="0" indent="0" fontAlgn="auto">
              <a:spcAft>
                <a:spcPts val="0"/>
              </a:spcAft>
              <a:buFont typeface="Wingdings 2" pitchFamily="18" charset="2"/>
              <a:buNone/>
              <a:defRPr/>
            </a:pPr>
            <a:r>
              <a:rPr lang="zh-CN" altLang="en-US" b="1" dirty="0"/>
              <a:t>三、计征比率</a:t>
            </a:r>
          </a:p>
          <a:p>
            <a:pPr marL="0" indent="0" fontAlgn="auto">
              <a:spcAft>
                <a:spcPts val="0"/>
              </a:spcAft>
              <a:buFont typeface="Wingdings 2" pitchFamily="18" charset="2"/>
              <a:buNone/>
              <a:defRPr/>
            </a:pPr>
            <a:r>
              <a:rPr lang="en-US" altLang="zh-CN" dirty="0"/>
              <a:t>   </a:t>
            </a:r>
            <a:r>
              <a:rPr lang="en-US" altLang="zh-CN" b="1" dirty="0"/>
              <a:t>3%</a:t>
            </a:r>
          </a:p>
          <a:p>
            <a:pPr fontAlgn="auto">
              <a:spcAft>
                <a:spcPts val="0"/>
              </a:spcAft>
              <a:buFont typeface="Wingdings" pitchFamily="2" charset="2"/>
              <a:buNone/>
              <a:defRPr/>
            </a:pPr>
            <a:endParaRPr lang="en-US" altLang="zh-C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5299" name="Rectangle 3">
            <a:extLst>
              <a:ext uri="{FF2B5EF4-FFF2-40B4-BE49-F238E27FC236}">
                <a16:creationId xmlns:a16="http://schemas.microsoft.com/office/drawing/2014/main" id="{C40B4F0D-5724-4CB8-8BD6-1940688C6E8B}"/>
              </a:ext>
            </a:extLst>
          </p:cNvPr>
          <p:cNvSpPr>
            <a:spLocks noGrp="1" noChangeArrowheads="1"/>
          </p:cNvSpPr>
          <p:nvPr>
            <p:ph idx="1"/>
          </p:nvPr>
        </p:nvSpPr>
        <p:spPr>
          <a:xfrm>
            <a:off x="395288" y="620713"/>
            <a:ext cx="8362950" cy="6446837"/>
          </a:xfrm>
        </p:spPr>
        <p:txBody>
          <a:bodyPr rtlCol="0">
            <a:normAutofit/>
          </a:bodyPr>
          <a:lstStyle/>
          <a:p>
            <a:pPr fontAlgn="auto">
              <a:spcAft>
                <a:spcPts val="0"/>
              </a:spcAft>
              <a:buFont typeface="Wingdings" panose="05000000000000000000" pitchFamily="2" charset="2"/>
              <a:buNone/>
              <a:defRPr/>
            </a:pPr>
            <a:r>
              <a:rPr lang="zh-CN" altLang="en-US" sz="3600" b="1" dirty="0"/>
              <a:t>四、 教育费附加的计算</a:t>
            </a:r>
          </a:p>
          <a:p>
            <a:pPr fontAlgn="auto">
              <a:spcAft>
                <a:spcPts val="0"/>
              </a:spcAft>
              <a:buFont typeface="Wingdings" panose="05000000000000000000" pitchFamily="2" charset="2"/>
              <a:buNone/>
              <a:defRPr/>
            </a:pPr>
            <a:r>
              <a:rPr lang="zh-CN" altLang="en-US" sz="2800" b="1" dirty="0">
                <a:latin typeface="宋体" panose="02010600030101010101" pitchFamily="2" charset="-122"/>
              </a:rPr>
              <a:t>（实际缴纳增值税额</a:t>
            </a:r>
            <a:r>
              <a:rPr lang="en-US" altLang="zh-CN" sz="2800" b="1" dirty="0">
                <a:latin typeface="宋体" panose="02010600030101010101" pitchFamily="2" charset="-122"/>
              </a:rPr>
              <a:t>+</a:t>
            </a:r>
            <a:r>
              <a:rPr lang="zh-CN" altLang="en-US" sz="2800" b="1" dirty="0">
                <a:latin typeface="宋体" panose="02010600030101010101" pitchFamily="2" charset="-122"/>
              </a:rPr>
              <a:t>实际缴纳的消费税额）</a:t>
            </a:r>
            <a:r>
              <a:rPr lang="en-US" altLang="zh-CN" sz="2800" b="1" dirty="0">
                <a:latin typeface="宋体" panose="02010600030101010101" pitchFamily="2" charset="-122"/>
              </a:rPr>
              <a:t>×3%</a:t>
            </a:r>
            <a:endParaRPr lang="zh-CN" altLang="en-US" sz="2800" b="1" dirty="0">
              <a:latin typeface="宋体" panose="02010600030101010101" pitchFamily="2" charset="-122"/>
            </a:endParaRPr>
          </a:p>
          <a:p>
            <a:pPr marL="0" indent="0" fontAlgn="auto">
              <a:spcAft>
                <a:spcPts val="0"/>
              </a:spcAft>
              <a:buFont typeface="Wingdings 2" pitchFamily="18" charset="2"/>
              <a:buNone/>
              <a:defRPr/>
            </a:pPr>
            <a:r>
              <a:rPr lang="zh-CN" altLang="en-US" sz="3600" b="1" dirty="0"/>
              <a:t>五、教育费附加的减免规定</a:t>
            </a:r>
          </a:p>
          <a:p>
            <a:pPr marL="0" indent="0" fontAlgn="auto">
              <a:spcAft>
                <a:spcPts val="0"/>
              </a:spcAft>
              <a:buFont typeface="Wingdings 2" pitchFamily="18" charset="2"/>
              <a:buNone/>
              <a:defRPr/>
            </a:pPr>
            <a:r>
              <a:rPr lang="zh-CN" altLang="en-US" b="1" dirty="0">
                <a:latin typeface="宋体" panose="02010600030101010101" pitchFamily="2" charset="-122"/>
              </a:rPr>
              <a:t>    </a:t>
            </a:r>
            <a:r>
              <a:rPr lang="zh-CN" altLang="en-US" dirty="0">
                <a:latin typeface="宋体" panose="02010600030101010101" pitchFamily="2" charset="-122"/>
              </a:rPr>
              <a:t>同城建税</a:t>
            </a:r>
            <a:endParaRPr lang="en-US" altLang="zh-CN" dirty="0">
              <a:latin typeface="宋体" panose="02010600030101010101" pitchFamily="2" charset="-122"/>
            </a:endParaRPr>
          </a:p>
          <a:p>
            <a:pPr marL="0" indent="0" fontAlgn="auto">
              <a:spcAft>
                <a:spcPts val="0"/>
              </a:spcAft>
              <a:buFont typeface="Wingdings 2" pitchFamily="18" charset="2"/>
              <a:buNone/>
              <a:defRPr/>
            </a:pPr>
            <a:endParaRPr lang="en-US" altLang="zh-CN" sz="2400" b="1" dirty="0">
              <a:latin typeface="宋体" panose="02010600030101010101" pitchFamily="2" charset="-122"/>
            </a:endParaRPr>
          </a:p>
          <a:p>
            <a:pPr marL="0" indent="0" fontAlgn="auto">
              <a:spcAft>
                <a:spcPts val="0"/>
              </a:spcAft>
              <a:buFont typeface="Wingdings 2" pitchFamily="18" charset="2"/>
              <a:buNone/>
              <a:defRPr/>
            </a:pPr>
            <a:r>
              <a:rPr lang="zh-CN" altLang="en-US" sz="2400" b="1" dirty="0">
                <a:latin typeface="宋体" panose="02010600030101010101" pitchFamily="2" charset="-122"/>
              </a:rPr>
              <a:t>    例题：某生产企业坐落在市区，</a:t>
            </a:r>
            <a:r>
              <a:rPr lang="en-US" altLang="zh-CN" sz="2400" b="1" dirty="0">
                <a:latin typeface="宋体" panose="02010600030101010101" pitchFamily="2" charset="-122"/>
              </a:rPr>
              <a:t>2018</a:t>
            </a:r>
            <a:r>
              <a:rPr lang="zh-CN" altLang="en-US" sz="2400" b="1" dirty="0">
                <a:latin typeface="宋体" panose="02010600030101010101" pitchFamily="2" charset="-122"/>
              </a:rPr>
              <a:t>年</a:t>
            </a:r>
            <a:r>
              <a:rPr lang="en-US" altLang="zh-CN" sz="2400" b="1" dirty="0">
                <a:latin typeface="宋体" panose="02010600030101010101" pitchFamily="2" charset="-122"/>
              </a:rPr>
              <a:t>6</a:t>
            </a:r>
            <a:r>
              <a:rPr lang="zh-CN" altLang="en-US" sz="2400" b="1" dirty="0">
                <a:latin typeface="宋体" panose="02010600030101010101" pitchFamily="2" charset="-122"/>
              </a:rPr>
              <a:t>月销售货物已缴纳增值税</a:t>
            </a:r>
            <a:r>
              <a:rPr lang="en-US" altLang="zh-CN" sz="2400" b="1" dirty="0">
                <a:latin typeface="宋体" panose="02010600030101010101" pitchFamily="2" charset="-122"/>
              </a:rPr>
              <a:t>15</a:t>
            </a:r>
            <a:r>
              <a:rPr lang="zh-CN" altLang="en-US" sz="2400" b="1" dirty="0">
                <a:latin typeface="宋体" panose="02010600030101010101" pitchFamily="2" charset="-122"/>
              </a:rPr>
              <a:t>万元。当月转让一宗位于市区的土地使用权，选择简易办法纳税，取得收入</a:t>
            </a:r>
            <a:r>
              <a:rPr lang="en-US" altLang="zh-CN" sz="2400" b="1" dirty="0">
                <a:latin typeface="宋体" panose="02010600030101010101" pitchFamily="2" charset="-122"/>
              </a:rPr>
              <a:t>2800</a:t>
            </a:r>
            <a:r>
              <a:rPr lang="zh-CN" altLang="en-US" sz="2400" b="1" dirty="0">
                <a:latin typeface="宋体" panose="02010600030101010101" pitchFamily="2" charset="-122"/>
              </a:rPr>
              <a:t>万元，该土地系</a:t>
            </a:r>
            <a:r>
              <a:rPr lang="en-US" altLang="zh-CN" sz="2400" b="1" dirty="0">
                <a:latin typeface="宋体" panose="02010600030101010101" pitchFamily="2" charset="-122"/>
              </a:rPr>
              <a:t>2016</a:t>
            </a:r>
            <a:r>
              <a:rPr lang="zh-CN" altLang="en-US" sz="2400" b="1" dirty="0">
                <a:latin typeface="宋体" panose="02010600030101010101" pitchFamily="2" charset="-122"/>
              </a:rPr>
              <a:t>年</a:t>
            </a:r>
            <a:r>
              <a:rPr lang="en-US" altLang="zh-CN" sz="2400" b="1" dirty="0">
                <a:latin typeface="宋体" panose="02010600030101010101" pitchFamily="2" charset="-122"/>
              </a:rPr>
              <a:t>2</a:t>
            </a:r>
            <a:r>
              <a:rPr lang="zh-CN" altLang="en-US" sz="2400" b="1" dirty="0">
                <a:latin typeface="宋体" panose="02010600030101010101" pitchFamily="2" charset="-122"/>
              </a:rPr>
              <a:t>月抵债所得，抵债时作价</a:t>
            </a:r>
            <a:r>
              <a:rPr lang="en-US" altLang="zh-CN" sz="2400" b="1" dirty="0">
                <a:latin typeface="宋体" panose="02010600030101010101" pitchFamily="2" charset="-122"/>
              </a:rPr>
              <a:t>1000</a:t>
            </a:r>
            <a:r>
              <a:rPr lang="zh-CN" altLang="en-US" sz="2400" b="1" dirty="0">
                <a:latin typeface="宋体" panose="02010600030101010101" pitchFamily="2" charset="-122"/>
              </a:rPr>
              <a:t>万元。计算该企业当月应纳城市维护建设税和教育费附加。</a:t>
            </a:r>
            <a:endParaRPr lang="en-US" altLang="zh-CN" sz="2400" b="1" dirty="0">
              <a:latin typeface="宋体" panose="02010600030101010101" pitchFamily="2" charset="-122"/>
            </a:endParaRPr>
          </a:p>
          <a:p>
            <a:pPr marL="0" indent="0" fontAlgn="auto">
              <a:spcAft>
                <a:spcPts val="0"/>
              </a:spcAft>
              <a:buFont typeface="Wingdings 2" pitchFamily="18" charset="2"/>
              <a:buNone/>
              <a:defRPr/>
            </a:pPr>
            <a:r>
              <a:rPr lang="en-US" altLang="zh-CN" sz="2400" b="1" dirty="0">
                <a:latin typeface="宋体" panose="02010600030101010101" pitchFamily="2" charset="-122"/>
              </a:rPr>
              <a:t>    [15</a:t>
            </a:r>
            <a:r>
              <a:rPr lang="zh-CN" altLang="en-US" sz="2400" b="1" dirty="0">
                <a:latin typeface="宋体" panose="02010600030101010101" pitchFamily="2" charset="-122"/>
              </a:rPr>
              <a:t>＋（</a:t>
            </a:r>
            <a:r>
              <a:rPr lang="en-US" altLang="zh-CN" sz="2400" b="1" dirty="0">
                <a:latin typeface="宋体" panose="02010600030101010101" pitchFamily="2" charset="-122"/>
              </a:rPr>
              <a:t>2800</a:t>
            </a:r>
            <a:r>
              <a:rPr lang="zh-CN" altLang="en-US" sz="2400" b="1" dirty="0">
                <a:latin typeface="宋体" panose="02010600030101010101" pitchFamily="2" charset="-122"/>
              </a:rPr>
              <a:t>－</a:t>
            </a:r>
            <a:r>
              <a:rPr lang="en-US" altLang="zh-CN" sz="2400" b="1" dirty="0">
                <a:latin typeface="宋体" panose="02010600030101010101" pitchFamily="2" charset="-122"/>
              </a:rPr>
              <a:t>1000</a:t>
            </a:r>
            <a:r>
              <a:rPr lang="zh-CN" altLang="en-US" sz="2400" b="1" dirty="0">
                <a:latin typeface="宋体" panose="02010600030101010101" pitchFamily="2" charset="-122"/>
              </a:rPr>
              <a:t>）</a:t>
            </a:r>
            <a:r>
              <a:rPr lang="en-US" altLang="zh-CN" sz="2400" b="1" dirty="0">
                <a:latin typeface="宋体" panose="02010600030101010101" pitchFamily="2" charset="-122"/>
              </a:rPr>
              <a:t>÷</a:t>
            </a:r>
            <a:r>
              <a:rPr lang="zh-CN" altLang="en-US" sz="2400" b="1" dirty="0">
                <a:latin typeface="宋体" panose="02010600030101010101" pitchFamily="2" charset="-122"/>
              </a:rPr>
              <a:t>（</a:t>
            </a:r>
            <a:r>
              <a:rPr lang="en-US" altLang="zh-CN" sz="2400" b="1" dirty="0">
                <a:latin typeface="宋体" panose="02010600030101010101" pitchFamily="2" charset="-122"/>
              </a:rPr>
              <a:t>1</a:t>
            </a:r>
            <a:r>
              <a:rPr lang="zh-CN" altLang="en-US" sz="2400" b="1" dirty="0">
                <a:latin typeface="宋体" panose="02010600030101010101" pitchFamily="2" charset="-122"/>
              </a:rPr>
              <a:t>＋</a:t>
            </a:r>
            <a:r>
              <a:rPr lang="en-US" altLang="zh-CN" sz="2400" b="1" dirty="0">
                <a:latin typeface="宋体" panose="02010600030101010101" pitchFamily="2" charset="-122"/>
              </a:rPr>
              <a:t>5%</a:t>
            </a:r>
            <a:r>
              <a:rPr lang="zh-CN" altLang="en-US" sz="2400" b="1" dirty="0">
                <a:latin typeface="宋体" panose="02010600030101010101" pitchFamily="2" charset="-122"/>
              </a:rPr>
              <a:t>）</a:t>
            </a:r>
            <a:r>
              <a:rPr lang="en-US" altLang="zh-CN" sz="2400" b="1" dirty="0">
                <a:latin typeface="宋体" panose="02010600030101010101" pitchFamily="2" charset="-122"/>
              </a:rPr>
              <a:t>×5%]×</a:t>
            </a:r>
            <a:r>
              <a:rPr lang="zh-CN" altLang="en-US" sz="2400" b="1" dirty="0">
                <a:latin typeface="宋体" panose="02010600030101010101" pitchFamily="2" charset="-122"/>
              </a:rPr>
              <a:t>（</a:t>
            </a:r>
            <a:r>
              <a:rPr lang="en-US" altLang="zh-CN" sz="2400" b="1" dirty="0">
                <a:latin typeface="宋体" panose="02010600030101010101" pitchFamily="2" charset="-122"/>
              </a:rPr>
              <a:t>7%</a:t>
            </a:r>
            <a:r>
              <a:rPr lang="zh-CN" altLang="en-US" sz="2400" b="1" dirty="0">
                <a:latin typeface="宋体" panose="02010600030101010101" pitchFamily="2" charset="-122"/>
              </a:rPr>
              <a:t>＋</a:t>
            </a:r>
            <a:r>
              <a:rPr lang="en-US" altLang="zh-CN" sz="2400" b="1" dirty="0">
                <a:latin typeface="宋体" panose="02010600030101010101" pitchFamily="2" charset="-122"/>
              </a:rPr>
              <a:t>3%</a:t>
            </a:r>
            <a:r>
              <a:rPr lang="zh-CN" altLang="en-US" sz="2400" b="1" dirty="0">
                <a:latin typeface="宋体" panose="02010600030101010101" pitchFamily="2" charset="-122"/>
              </a:rPr>
              <a:t>）＝</a:t>
            </a:r>
            <a:r>
              <a:rPr lang="en-US" altLang="zh-CN" sz="2400" b="1" dirty="0">
                <a:latin typeface="宋体" panose="02010600030101010101" pitchFamily="2" charset="-122"/>
              </a:rPr>
              <a:t>10.07</a:t>
            </a:r>
            <a:r>
              <a:rPr lang="zh-CN" altLang="en-US" sz="2400" b="1" dirty="0">
                <a:latin typeface="宋体" panose="02010600030101010101" pitchFamily="2" charset="-122"/>
              </a:rPr>
              <a:t>（万元）</a:t>
            </a:r>
            <a:r>
              <a:rPr lang="en-US" altLang="zh-CN" sz="2400" b="1" dirty="0">
                <a:latin typeface="宋体" panose="02010600030101010101" pitchFamily="2" charset="-122"/>
              </a:rPr>
              <a:t> </a:t>
            </a:r>
            <a:endParaRPr lang="zh-CN" altLang="en-US" sz="2400" b="1" dirty="0">
              <a:latin typeface="宋体" panose="02010600030101010101" pitchFamily="2" charset="-122"/>
            </a:endParaRPr>
          </a:p>
          <a:p>
            <a:pPr marL="0" indent="0" fontAlgn="auto">
              <a:spcAft>
                <a:spcPts val="0"/>
              </a:spcAft>
              <a:buFont typeface="Wingdings 2" pitchFamily="18" charset="2"/>
              <a:buNone/>
              <a:defRPr/>
            </a:pPr>
            <a:endParaRPr lang="zh-CN" altLang="en-US" b="1" dirty="0">
              <a:latin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95299">
                                            <p:txEl>
                                              <p:pRg st="5" end="5"/>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9529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a:extLst>
              <a:ext uri="{FF2B5EF4-FFF2-40B4-BE49-F238E27FC236}">
                <a16:creationId xmlns:a16="http://schemas.microsoft.com/office/drawing/2014/main" id="{4EC8C057-DDDD-4939-BEB7-B570ABE92535}"/>
              </a:ext>
            </a:extLst>
          </p:cNvPr>
          <p:cNvSpPr>
            <a:spLocks noGrp="1"/>
          </p:cNvSpPr>
          <p:nvPr>
            <p:ph type="title"/>
          </p:nvPr>
        </p:nvSpPr>
        <p:spPr>
          <a:xfrm>
            <a:off x="107950" y="260350"/>
            <a:ext cx="8686800" cy="838200"/>
          </a:xfrm>
        </p:spPr>
        <p:txBody>
          <a:bodyPr/>
          <a:lstStyle/>
          <a:p>
            <a:r>
              <a:rPr lang="zh-CN" altLang="en-US"/>
              <a:t>第二节    烟叶税</a:t>
            </a:r>
          </a:p>
        </p:txBody>
      </p:sp>
      <p:sp>
        <p:nvSpPr>
          <p:cNvPr id="24579" name="内容占位符 4">
            <a:extLst>
              <a:ext uri="{FF2B5EF4-FFF2-40B4-BE49-F238E27FC236}">
                <a16:creationId xmlns:a16="http://schemas.microsoft.com/office/drawing/2014/main" id="{DFEABB5A-666B-4947-B29B-2AD08083B4B6}"/>
              </a:ext>
            </a:extLst>
          </p:cNvPr>
          <p:cNvSpPr>
            <a:spLocks noGrp="1"/>
          </p:cNvSpPr>
          <p:nvPr>
            <p:ph idx="1"/>
          </p:nvPr>
        </p:nvSpPr>
        <p:spPr>
          <a:xfrm>
            <a:off x="179388" y="1268413"/>
            <a:ext cx="8883650" cy="6192837"/>
          </a:xfrm>
        </p:spPr>
        <p:txBody>
          <a:bodyPr/>
          <a:lstStyle/>
          <a:p>
            <a:pPr marL="0" indent="0">
              <a:buFont typeface="Wingdings 2" panose="05020102010507070707" pitchFamily="18" charset="2"/>
              <a:buNone/>
            </a:pPr>
            <a:r>
              <a:rPr lang="zh-CN" altLang="en-US" b="1"/>
              <a:t>一、烟叶税概述</a:t>
            </a:r>
          </a:p>
          <a:p>
            <a:pPr marL="0" indent="0">
              <a:buFont typeface="Wingdings 2" panose="05020102010507070707" pitchFamily="18" charset="2"/>
              <a:buNone/>
            </a:pPr>
            <a:r>
              <a:rPr lang="zh-CN" altLang="en-US"/>
              <a:t>　　烟叶税是对我国境内收购烟叶的行为、以收购金额为征税依据而征收的一种税</a:t>
            </a:r>
          </a:p>
          <a:p>
            <a:pPr marL="0" indent="0">
              <a:buFont typeface="Wingdings 2" panose="05020102010507070707" pitchFamily="18" charset="2"/>
              <a:buNone/>
            </a:pPr>
            <a:r>
              <a:rPr lang="zh-CN" altLang="en-US" b="1"/>
              <a:t>二、基本规定</a:t>
            </a:r>
            <a:endParaRPr lang="zh-CN" altLang="en-US"/>
          </a:p>
          <a:p>
            <a:pPr marL="0" indent="0">
              <a:buFont typeface="Wingdings 2" panose="05020102010507070707" pitchFamily="18" charset="2"/>
              <a:buNone/>
            </a:pPr>
            <a:r>
              <a:rPr lang="zh-CN" altLang="en-US"/>
              <a:t>（一）纳税人：在我国境内收购烟叶的单位</a:t>
            </a:r>
          </a:p>
          <a:p>
            <a:pPr marL="0" indent="0">
              <a:buFont typeface="Wingdings 2" panose="05020102010507070707" pitchFamily="18" charset="2"/>
              <a:buNone/>
            </a:pPr>
            <a:r>
              <a:rPr lang="zh-CN" altLang="en-US"/>
              <a:t>　征税范围：晾晒烟叶、烤烟叶</a:t>
            </a:r>
          </a:p>
          <a:p>
            <a:pPr marL="0" indent="0">
              <a:buFont typeface="Wingdings 2" panose="05020102010507070707" pitchFamily="18" charset="2"/>
              <a:buNone/>
            </a:pPr>
            <a:r>
              <a:rPr lang="zh-CN" altLang="en-US"/>
              <a:t>（二）税率：</a:t>
            </a:r>
            <a:r>
              <a:rPr lang="en-US" altLang="zh-CN"/>
              <a:t>20%</a:t>
            </a:r>
          </a:p>
          <a:p>
            <a:pPr marL="0" indent="0">
              <a:buFont typeface="Wingdings 2" panose="05020102010507070707" pitchFamily="18" charset="2"/>
              <a:buNone/>
            </a:pPr>
            <a:r>
              <a:rPr lang="zh-CN" altLang="en-US"/>
              <a:t>（三）计税依据：收购烟叶实际支付的价款总额</a:t>
            </a:r>
            <a:endParaRPr lang="zh-CN" altLang="en-US" sz="4000"/>
          </a:p>
          <a:p>
            <a:pPr marL="0" indent="0">
              <a:buFont typeface="Wingdings 2" panose="05020102010507070707" pitchFamily="18" charset="2"/>
              <a:buNone/>
            </a:pPr>
            <a:endParaRPr lang="zh-CN"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内容占位符 4">
            <a:extLst>
              <a:ext uri="{FF2B5EF4-FFF2-40B4-BE49-F238E27FC236}">
                <a16:creationId xmlns:a16="http://schemas.microsoft.com/office/drawing/2014/main" id="{0825E964-3A77-45FD-A2B1-B135B2BE3394}"/>
              </a:ext>
            </a:extLst>
          </p:cNvPr>
          <p:cNvSpPr>
            <a:spLocks noGrp="1"/>
          </p:cNvSpPr>
          <p:nvPr>
            <p:ph idx="1"/>
          </p:nvPr>
        </p:nvSpPr>
        <p:spPr>
          <a:xfrm>
            <a:off x="107950" y="260350"/>
            <a:ext cx="8883650" cy="6769100"/>
          </a:xfrm>
        </p:spPr>
        <p:txBody>
          <a:bodyPr/>
          <a:lstStyle/>
          <a:p>
            <a:pPr marL="0" indent="0">
              <a:buFont typeface="Wingdings 2" panose="05020102010507070707" pitchFamily="18" charset="2"/>
              <a:buNone/>
            </a:pPr>
            <a:r>
              <a:rPr lang="zh-CN" altLang="en-US" sz="2800" b="1">
                <a:latin typeface="Times New Roman" panose="02020603050405020304" pitchFamily="18" charset="0"/>
                <a:cs typeface="Times New Roman" panose="02020603050405020304" pitchFamily="18" charset="0"/>
              </a:rPr>
              <a:t>（四）应纳税额计算</a:t>
            </a:r>
          </a:p>
          <a:p>
            <a:pPr marL="0" indent="0">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应纳烟叶税＝纳税人收购烟叶实际支付的价款总额</a:t>
            </a:r>
            <a:r>
              <a:rPr lang="en-US" altLang="zh-CN" sz="2400">
                <a:latin typeface="Times New Roman" panose="02020603050405020304" pitchFamily="18" charset="0"/>
                <a:cs typeface="Times New Roman" panose="02020603050405020304" pitchFamily="18" charset="0"/>
              </a:rPr>
              <a:t>×20%</a:t>
            </a:r>
          </a:p>
          <a:p>
            <a:pPr marL="0" indent="0">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收购烟叶可抵扣的增值税：</a:t>
            </a:r>
          </a:p>
          <a:p>
            <a:pPr marL="0" indent="0">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从农业生产者手中收购烟叶，加工烟丝：</a:t>
            </a:r>
          </a:p>
          <a:p>
            <a:pPr marL="0" indent="0">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a:t>
            </a:r>
            <a:r>
              <a:rPr lang="en-US" altLang="zh-CN" sz="2400">
                <a:latin typeface="Times New Roman" panose="02020603050405020304" pitchFamily="18" charset="0"/>
                <a:cs typeface="Times New Roman" panose="02020603050405020304" pitchFamily="18" charset="0"/>
              </a:rPr>
              <a:t>1</a:t>
            </a:r>
            <a:r>
              <a:rPr lang="zh-CN" altLang="en-US" sz="2400">
                <a:latin typeface="Times New Roman" panose="02020603050405020304" pitchFamily="18" charset="0"/>
                <a:cs typeface="Times New Roman" panose="02020603050405020304" pitchFamily="18" charset="0"/>
              </a:rPr>
              <a:t>）烟叶进项税额＝纳税人收购烟叶实际支付的价款总额</a:t>
            </a:r>
            <a:r>
              <a:rPr lang="en-US" altLang="zh-CN" sz="2400">
                <a:latin typeface="Times New Roman" panose="02020603050405020304" pitchFamily="18" charset="0"/>
                <a:cs typeface="Times New Roman" panose="02020603050405020304" pitchFamily="18" charset="0"/>
              </a:rPr>
              <a:t>×</a:t>
            </a:r>
            <a:r>
              <a:rPr lang="zh-CN" altLang="en-US" sz="2400">
                <a:latin typeface="Times New Roman" panose="02020603050405020304" pitchFamily="18" charset="0"/>
                <a:cs typeface="Times New Roman" panose="02020603050405020304" pitchFamily="18" charset="0"/>
              </a:rPr>
              <a:t>（</a:t>
            </a:r>
            <a:r>
              <a:rPr lang="en-US" altLang="zh-CN" sz="2400">
                <a:latin typeface="Times New Roman" panose="02020603050405020304" pitchFamily="18" charset="0"/>
                <a:cs typeface="Times New Roman" panose="02020603050405020304" pitchFamily="18" charset="0"/>
              </a:rPr>
              <a:t>1</a:t>
            </a:r>
            <a:r>
              <a:rPr lang="zh-CN" altLang="en-US" sz="2400">
                <a:latin typeface="Times New Roman" panose="02020603050405020304" pitchFamily="18" charset="0"/>
                <a:cs typeface="Times New Roman" panose="02020603050405020304" pitchFamily="18" charset="0"/>
              </a:rPr>
              <a:t>＋</a:t>
            </a:r>
            <a:r>
              <a:rPr lang="en-US" altLang="zh-CN" sz="2400">
                <a:latin typeface="Times New Roman" panose="02020603050405020304" pitchFamily="18" charset="0"/>
                <a:cs typeface="Times New Roman" panose="02020603050405020304" pitchFamily="18" charset="0"/>
              </a:rPr>
              <a:t>20%</a:t>
            </a:r>
            <a:r>
              <a:rPr lang="zh-CN" altLang="en-US" sz="2400">
                <a:latin typeface="Times New Roman" panose="02020603050405020304" pitchFamily="18" charset="0"/>
                <a:cs typeface="Times New Roman" panose="02020603050405020304" pitchFamily="18" charset="0"/>
              </a:rPr>
              <a:t>）</a:t>
            </a:r>
            <a:r>
              <a:rPr lang="en-US" altLang="zh-CN" sz="2400">
                <a:latin typeface="Times New Roman" panose="02020603050405020304" pitchFamily="18" charset="0"/>
                <a:cs typeface="Times New Roman" panose="02020603050405020304" pitchFamily="18" charset="0"/>
              </a:rPr>
              <a:t>×13%</a:t>
            </a:r>
            <a:r>
              <a:rPr lang="zh-CN" altLang="en-US" sz="2400">
                <a:latin typeface="Times New Roman" panose="02020603050405020304" pitchFamily="18" charset="0"/>
                <a:cs typeface="Times New Roman" panose="02020603050405020304" pitchFamily="18" charset="0"/>
              </a:rPr>
              <a:t>（</a:t>
            </a:r>
            <a:r>
              <a:rPr lang="en-US" altLang="zh-CN" sz="2400">
                <a:latin typeface="Times New Roman" panose="02020603050405020304" pitchFamily="18" charset="0"/>
                <a:cs typeface="Times New Roman" panose="02020603050405020304" pitchFamily="18" charset="0"/>
              </a:rPr>
              <a:t>2018-5-1</a:t>
            </a:r>
            <a:r>
              <a:rPr lang="zh-CN" altLang="en-US" sz="2400">
                <a:latin typeface="Times New Roman" panose="02020603050405020304" pitchFamily="18" charset="0"/>
                <a:cs typeface="Times New Roman" panose="02020603050405020304" pitchFamily="18" charset="0"/>
              </a:rPr>
              <a:t>后</a:t>
            </a:r>
            <a:r>
              <a:rPr lang="en-US" altLang="zh-CN" sz="2400">
                <a:latin typeface="Times New Roman" panose="02020603050405020304" pitchFamily="18" charset="0"/>
                <a:cs typeface="Times New Roman" panose="02020603050405020304" pitchFamily="18" charset="0"/>
              </a:rPr>
              <a:t>12%</a:t>
            </a:r>
            <a:r>
              <a:rPr lang="zh-CN" altLang="en-US" sz="2400">
                <a:latin typeface="Times New Roman" panose="02020603050405020304" pitchFamily="18" charset="0"/>
                <a:cs typeface="Times New Roman" panose="02020603050405020304" pitchFamily="18" charset="0"/>
              </a:rPr>
              <a:t>）</a:t>
            </a:r>
          </a:p>
          <a:p>
            <a:pPr marL="0" indent="0">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a:t>
            </a:r>
            <a:r>
              <a:rPr lang="en-US" altLang="zh-CN" sz="2400">
                <a:latin typeface="Times New Roman" panose="02020603050405020304" pitchFamily="18" charset="0"/>
                <a:cs typeface="Times New Roman" panose="02020603050405020304" pitchFamily="18" charset="0"/>
              </a:rPr>
              <a:t>2</a:t>
            </a:r>
            <a:r>
              <a:rPr lang="zh-CN" altLang="en-US" sz="2400">
                <a:latin typeface="Times New Roman" panose="02020603050405020304" pitchFamily="18" charset="0"/>
                <a:cs typeface="Times New Roman" panose="02020603050405020304" pitchFamily="18" charset="0"/>
              </a:rPr>
              <a:t>）烟叶采购成本＝纳税人收购烟叶实际支付的价款总额</a:t>
            </a:r>
            <a:r>
              <a:rPr lang="en-US" altLang="zh-CN" sz="2400">
                <a:latin typeface="Times New Roman" panose="02020603050405020304" pitchFamily="18" charset="0"/>
                <a:cs typeface="Times New Roman" panose="02020603050405020304" pitchFamily="18" charset="0"/>
              </a:rPr>
              <a:t>×</a:t>
            </a:r>
            <a:r>
              <a:rPr lang="zh-CN" altLang="en-US" sz="2400">
                <a:latin typeface="Times New Roman" panose="02020603050405020304" pitchFamily="18" charset="0"/>
                <a:cs typeface="Times New Roman" panose="02020603050405020304" pitchFamily="18" charset="0"/>
              </a:rPr>
              <a:t>（</a:t>
            </a:r>
            <a:r>
              <a:rPr lang="en-US" altLang="zh-CN" sz="2400">
                <a:latin typeface="Times New Roman" panose="02020603050405020304" pitchFamily="18" charset="0"/>
                <a:cs typeface="Times New Roman" panose="02020603050405020304" pitchFamily="18" charset="0"/>
              </a:rPr>
              <a:t>1</a:t>
            </a:r>
            <a:r>
              <a:rPr lang="zh-CN" altLang="en-US" sz="2400">
                <a:latin typeface="Times New Roman" panose="02020603050405020304" pitchFamily="18" charset="0"/>
                <a:cs typeface="Times New Roman" panose="02020603050405020304" pitchFamily="18" charset="0"/>
              </a:rPr>
              <a:t>＋</a:t>
            </a:r>
            <a:r>
              <a:rPr lang="en-US" altLang="zh-CN" sz="2400">
                <a:latin typeface="Times New Roman" panose="02020603050405020304" pitchFamily="18" charset="0"/>
                <a:cs typeface="Times New Roman" panose="02020603050405020304" pitchFamily="18" charset="0"/>
              </a:rPr>
              <a:t>20%</a:t>
            </a:r>
            <a:r>
              <a:rPr lang="zh-CN" altLang="en-US" sz="2400">
                <a:latin typeface="Times New Roman" panose="02020603050405020304" pitchFamily="18" charset="0"/>
                <a:cs typeface="Times New Roman" panose="02020603050405020304" pitchFamily="18" charset="0"/>
              </a:rPr>
              <a:t>）</a:t>
            </a:r>
            <a:r>
              <a:rPr lang="en-US" altLang="zh-CN" sz="2400">
                <a:latin typeface="Times New Roman" panose="02020603050405020304" pitchFamily="18" charset="0"/>
                <a:cs typeface="Times New Roman" panose="02020603050405020304" pitchFamily="18" charset="0"/>
              </a:rPr>
              <a:t>×87%</a:t>
            </a:r>
            <a:r>
              <a:rPr lang="zh-CN" altLang="en-US" sz="2400">
                <a:latin typeface="Times New Roman" panose="02020603050405020304" pitchFamily="18" charset="0"/>
                <a:cs typeface="Times New Roman" panose="02020603050405020304" pitchFamily="18" charset="0"/>
              </a:rPr>
              <a:t>（</a:t>
            </a:r>
            <a:r>
              <a:rPr lang="en-US" altLang="zh-CN" sz="2400">
                <a:latin typeface="Times New Roman" panose="02020603050405020304" pitchFamily="18" charset="0"/>
                <a:cs typeface="Times New Roman" panose="02020603050405020304" pitchFamily="18" charset="0"/>
              </a:rPr>
              <a:t>2018-5-1</a:t>
            </a:r>
            <a:r>
              <a:rPr lang="zh-CN" altLang="en-US" sz="2400">
                <a:latin typeface="Times New Roman" panose="02020603050405020304" pitchFamily="18" charset="0"/>
                <a:cs typeface="Times New Roman" panose="02020603050405020304" pitchFamily="18" charset="0"/>
              </a:rPr>
              <a:t>后</a:t>
            </a:r>
            <a:r>
              <a:rPr lang="en-US" altLang="zh-CN" sz="2400">
                <a:latin typeface="Times New Roman" panose="02020603050405020304" pitchFamily="18" charset="0"/>
                <a:cs typeface="Times New Roman" panose="02020603050405020304" pitchFamily="18" charset="0"/>
              </a:rPr>
              <a:t>88%</a:t>
            </a:r>
            <a:r>
              <a:rPr lang="zh-CN" altLang="en-US" sz="2400">
                <a:latin typeface="Times New Roman" panose="02020603050405020304" pitchFamily="18" charset="0"/>
                <a:cs typeface="Times New Roman" panose="02020603050405020304" pitchFamily="18" charset="0"/>
              </a:rPr>
              <a:t>）</a:t>
            </a:r>
            <a:endParaRPr lang="en-US" altLang="zh-CN" sz="2400">
              <a:latin typeface="Times New Roman" panose="02020603050405020304" pitchFamily="18" charset="0"/>
              <a:cs typeface="Times New Roman" panose="02020603050405020304" pitchFamily="18" charset="0"/>
            </a:endParaRPr>
          </a:p>
          <a:p>
            <a:pPr marL="0" indent="0">
              <a:buFont typeface="Wingdings 2" panose="05020102010507070707" pitchFamily="18" charset="2"/>
              <a:buNone/>
            </a:pPr>
            <a:r>
              <a:rPr lang="zh-CN" altLang="en-US" sz="2800" b="1">
                <a:latin typeface="Times New Roman" panose="02020603050405020304" pitchFamily="18" charset="0"/>
                <a:cs typeface="Times New Roman" panose="02020603050405020304" pitchFamily="18" charset="0"/>
              </a:rPr>
              <a:t>（五）征收管理</a:t>
            </a:r>
          </a:p>
          <a:p>
            <a:pPr marL="0" indent="0">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a:t>
            </a:r>
            <a:r>
              <a:rPr lang="en-US" altLang="zh-CN" sz="2400">
                <a:latin typeface="Times New Roman" panose="02020603050405020304" pitchFamily="18" charset="0"/>
                <a:cs typeface="Times New Roman" panose="02020603050405020304" pitchFamily="18" charset="0"/>
              </a:rPr>
              <a:t>1.</a:t>
            </a:r>
            <a:r>
              <a:rPr lang="zh-CN" altLang="en-US" sz="2400">
                <a:latin typeface="Times New Roman" panose="02020603050405020304" pitchFamily="18" charset="0"/>
                <a:cs typeface="Times New Roman" panose="02020603050405020304" pitchFamily="18" charset="0"/>
              </a:rPr>
              <a:t>纳税地点：收购地的主管税务机关。</a:t>
            </a:r>
          </a:p>
          <a:p>
            <a:pPr marL="0" indent="0">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a:t>
            </a:r>
            <a:r>
              <a:rPr lang="en-US" altLang="zh-CN" sz="2400">
                <a:latin typeface="Times New Roman" panose="02020603050405020304" pitchFamily="18" charset="0"/>
                <a:cs typeface="Times New Roman" panose="02020603050405020304" pitchFamily="18" charset="0"/>
              </a:rPr>
              <a:t>2.</a:t>
            </a:r>
            <a:r>
              <a:rPr lang="zh-CN" altLang="en-US" sz="2400">
                <a:latin typeface="Times New Roman" panose="02020603050405020304" pitchFamily="18" charset="0"/>
                <a:cs typeface="Times New Roman" panose="02020603050405020304" pitchFamily="18" charset="0"/>
              </a:rPr>
              <a:t>纳税义务发生时间：纳税人收购烟叶的当天</a:t>
            </a:r>
          </a:p>
          <a:p>
            <a:pPr marL="0" indent="0">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即：纳税人向烟叶销售者付讫收购烟叶款项或者开具收购烟叶凭据的当天。</a:t>
            </a:r>
          </a:p>
          <a:p>
            <a:pPr marL="0" indent="0">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a:t>
            </a:r>
            <a:r>
              <a:rPr lang="en-US" altLang="zh-CN" sz="2400">
                <a:latin typeface="Times New Roman" panose="02020603050405020304" pitchFamily="18" charset="0"/>
                <a:cs typeface="Times New Roman" panose="02020603050405020304" pitchFamily="18" charset="0"/>
              </a:rPr>
              <a:t>3.</a:t>
            </a:r>
            <a:r>
              <a:rPr lang="zh-CN" altLang="en-US" sz="2400">
                <a:latin typeface="Times New Roman" panose="02020603050405020304" pitchFamily="18" charset="0"/>
                <a:cs typeface="Times New Roman" panose="02020603050405020304" pitchFamily="18" charset="0"/>
              </a:rPr>
              <a:t>申报缴纳：烟叶税按月计征，纳税人应当于纳税义务发生月终了之日起</a:t>
            </a:r>
            <a:r>
              <a:rPr lang="en-US" altLang="zh-CN" sz="2400">
                <a:latin typeface="Times New Roman" panose="02020603050405020304" pitchFamily="18" charset="0"/>
                <a:cs typeface="Times New Roman" panose="02020603050405020304" pitchFamily="18" charset="0"/>
              </a:rPr>
              <a:t>15</a:t>
            </a:r>
            <a:r>
              <a:rPr lang="zh-CN" altLang="en-US" sz="2400">
                <a:latin typeface="Times New Roman" panose="02020603050405020304" pitchFamily="18" charset="0"/>
                <a:cs typeface="Times New Roman" panose="02020603050405020304" pitchFamily="18" charset="0"/>
              </a:rPr>
              <a:t>日内申报并缴纳税款。</a:t>
            </a:r>
          </a:p>
          <a:p>
            <a:pPr marL="0" indent="0">
              <a:buFont typeface="Wingdings 2" panose="05020102010507070707" pitchFamily="18" charset="2"/>
              <a:buNone/>
            </a:pPr>
            <a:endParaRPr lang="zh-CN" altLang="en-US" sz="2400">
              <a:latin typeface="Times New Roman" panose="02020603050405020304" pitchFamily="18" charset="0"/>
              <a:cs typeface="Times New Roman" panose="02020603050405020304" pitchFamily="18" charset="0"/>
            </a:endParaRPr>
          </a:p>
          <a:p>
            <a:pPr marL="0" indent="0">
              <a:buFont typeface="Wingdings 2" panose="05020102010507070707" pitchFamily="18" charset="2"/>
              <a:buNone/>
            </a:pPr>
            <a:endParaRPr lang="zh-CN"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标题 3">
            <a:extLst>
              <a:ext uri="{FF2B5EF4-FFF2-40B4-BE49-F238E27FC236}">
                <a16:creationId xmlns:a16="http://schemas.microsoft.com/office/drawing/2014/main" id="{C495E910-9A96-4773-8448-8D52F833366A}"/>
              </a:ext>
            </a:extLst>
          </p:cNvPr>
          <p:cNvSpPr>
            <a:spLocks noGrp="1"/>
          </p:cNvSpPr>
          <p:nvPr>
            <p:ph type="title"/>
          </p:nvPr>
        </p:nvSpPr>
        <p:spPr/>
        <p:txBody>
          <a:bodyPr/>
          <a:lstStyle/>
          <a:p>
            <a:endParaRPr lang="zh-CN" altLang="en-US"/>
          </a:p>
        </p:txBody>
      </p:sp>
      <p:sp>
        <p:nvSpPr>
          <p:cNvPr id="26627" name="内容占位符 4">
            <a:extLst>
              <a:ext uri="{FF2B5EF4-FFF2-40B4-BE49-F238E27FC236}">
                <a16:creationId xmlns:a16="http://schemas.microsoft.com/office/drawing/2014/main" id="{3C8ADB48-4B32-401D-9756-FA6637BDF63B}"/>
              </a:ext>
            </a:extLst>
          </p:cNvPr>
          <p:cNvSpPr>
            <a:spLocks noGrp="1"/>
          </p:cNvSpPr>
          <p:nvPr>
            <p:ph idx="1"/>
          </p:nvPr>
        </p:nvSpPr>
        <p:spPr/>
        <p:txBody>
          <a:bodyPr/>
          <a:lstStyle/>
          <a:p>
            <a:pPr marL="0" indent="0">
              <a:buFont typeface="Wingdings 2" panose="05020102010507070707" pitchFamily="18" charset="2"/>
              <a:buNone/>
            </a:pPr>
            <a:r>
              <a:rPr lang="en-US" altLang="zh-CN"/>
              <a:t>【</a:t>
            </a:r>
            <a:r>
              <a:rPr lang="zh-CN" altLang="en-US"/>
              <a:t>内容总结</a:t>
            </a:r>
            <a:r>
              <a:rPr lang="en-US" altLang="zh-CN"/>
              <a:t>】</a:t>
            </a:r>
          </a:p>
          <a:p>
            <a:pPr marL="0" indent="0">
              <a:buFont typeface="Wingdings 2" panose="05020102010507070707" pitchFamily="18" charset="2"/>
              <a:buNone/>
            </a:pPr>
            <a:r>
              <a:rPr lang="zh-CN" altLang="en-US"/>
              <a:t>　　</a:t>
            </a:r>
            <a:r>
              <a:rPr lang="en-US" altLang="zh-CN">
                <a:latin typeface="Times New Roman" panose="02020603050405020304" pitchFamily="18" charset="0"/>
                <a:cs typeface="Times New Roman" panose="02020603050405020304" pitchFamily="18" charset="0"/>
              </a:rPr>
              <a:t>1.</a:t>
            </a:r>
            <a:r>
              <a:rPr lang="zh-CN" altLang="en-US">
                <a:latin typeface="Times New Roman" panose="02020603050405020304" pitchFamily="18" charset="0"/>
                <a:cs typeface="Times New Roman" panose="02020603050405020304" pitchFamily="18" charset="0"/>
              </a:rPr>
              <a:t>城建税的纳税人、税率</a:t>
            </a:r>
          </a:p>
          <a:p>
            <a:pPr marL="0" indent="0">
              <a:buFont typeface="Wingdings 2" panose="05020102010507070707" pitchFamily="18" charset="2"/>
              <a:buNone/>
            </a:pPr>
            <a:r>
              <a:rPr lang="zh-CN" altLang="en-US">
                <a:latin typeface="Times New Roman" panose="02020603050405020304" pitchFamily="18" charset="0"/>
                <a:cs typeface="Times New Roman" panose="02020603050405020304" pitchFamily="18" charset="0"/>
              </a:rPr>
              <a:t>　　</a:t>
            </a:r>
            <a:r>
              <a:rPr lang="en-US" altLang="zh-CN">
                <a:latin typeface="Times New Roman" panose="02020603050405020304" pitchFamily="18" charset="0"/>
                <a:cs typeface="Times New Roman" panose="02020603050405020304" pitchFamily="18" charset="0"/>
              </a:rPr>
              <a:t>2.</a:t>
            </a:r>
            <a:r>
              <a:rPr lang="zh-CN" altLang="en-US">
                <a:latin typeface="Times New Roman" panose="02020603050405020304" pitchFamily="18" charset="0"/>
                <a:cs typeface="Times New Roman" panose="02020603050405020304" pitchFamily="18" charset="0"/>
              </a:rPr>
              <a:t>城建税计税依据的一般规定和特殊规定</a:t>
            </a:r>
          </a:p>
          <a:p>
            <a:pPr marL="0" indent="0">
              <a:buFont typeface="Wingdings 2" panose="05020102010507070707" pitchFamily="18" charset="2"/>
              <a:buNone/>
            </a:pPr>
            <a:r>
              <a:rPr lang="zh-CN" altLang="en-US">
                <a:latin typeface="Times New Roman" panose="02020603050405020304" pitchFamily="18" charset="0"/>
                <a:cs typeface="Times New Roman" panose="02020603050405020304" pitchFamily="18" charset="0"/>
              </a:rPr>
              <a:t>　　</a:t>
            </a:r>
            <a:r>
              <a:rPr lang="en-US" altLang="zh-CN">
                <a:latin typeface="Times New Roman" panose="02020603050405020304" pitchFamily="18" charset="0"/>
                <a:cs typeface="Times New Roman" panose="02020603050405020304" pitchFamily="18" charset="0"/>
              </a:rPr>
              <a:t>3.</a:t>
            </a:r>
            <a:r>
              <a:rPr lang="zh-CN" altLang="en-US">
                <a:latin typeface="Times New Roman" panose="02020603050405020304" pitchFamily="18" charset="0"/>
                <a:cs typeface="Times New Roman" panose="02020603050405020304" pitchFamily="18" charset="0"/>
              </a:rPr>
              <a:t>城建税税额计算</a:t>
            </a:r>
          </a:p>
          <a:p>
            <a:pPr marL="0" indent="0">
              <a:buFont typeface="Wingdings 2" panose="05020102010507070707" pitchFamily="18" charset="2"/>
              <a:buNone/>
            </a:pPr>
            <a:r>
              <a:rPr lang="zh-CN" altLang="en-US">
                <a:latin typeface="Times New Roman" panose="02020603050405020304" pitchFamily="18" charset="0"/>
                <a:cs typeface="Times New Roman" panose="02020603050405020304" pitchFamily="18" charset="0"/>
              </a:rPr>
              <a:t>　　</a:t>
            </a:r>
            <a:r>
              <a:rPr lang="en-US" altLang="zh-CN">
                <a:latin typeface="Times New Roman" panose="02020603050405020304" pitchFamily="18" charset="0"/>
                <a:cs typeface="Times New Roman" panose="02020603050405020304" pitchFamily="18" charset="0"/>
              </a:rPr>
              <a:t>4.</a:t>
            </a:r>
            <a:r>
              <a:rPr lang="zh-CN" altLang="en-US">
                <a:latin typeface="Times New Roman" panose="02020603050405020304" pitchFamily="18" charset="0"/>
                <a:cs typeface="Times New Roman" panose="02020603050405020304" pitchFamily="18" charset="0"/>
              </a:rPr>
              <a:t>减免税和征收管理</a:t>
            </a:r>
          </a:p>
          <a:p>
            <a:pPr marL="0" indent="0">
              <a:buFont typeface="Wingdings 2" panose="05020102010507070707" pitchFamily="18" charset="2"/>
              <a:buNone/>
            </a:pPr>
            <a:r>
              <a:rPr lang="zh-CN" altLang="en-US">
                <a:latin typeface="Times New Roman" panose="02020603050405020304" pitchFamily="18" charset="0"/>
                <a:cs typeface="Times New Roman" panose="02020603050405020304" pitchFamily="18" charset="0"/>
              </a:rPr>
              <a:t>　　</a:t>
            </a:r>
            <a:r>
              <a:rPr lang="en-US" altLang="zh-CN">
                <a:latin typeface="Times New Roman" panose="02020603050405020304" pitchFamily="18" charset="0"/>
                <a:cs typeface="Times New Roman" panose="02020603050405020304" pitchFamily="18" charset="0"/>
              </a:rPr>
              <a:t>5.</a:t>
            </a:r>
            <a:r>
              <a:rPr lang="zh-CN" altLang="en-US">
                <a:latin typeface="Times New Roman" panose="02020603050405020304" pitchFamily="18" charset="0"/>
                <a:cs typeface="Times New Roman" panose="02020603050405020304" pitchFamily="18" charset="0"/>
              </a:rPr>
              <a:t>教育费附加有关规定</a:t>
            </a:r>
          </a:p>
          <a:p>
            <a:pPr marL="0" indent="0">
              <a:buFont typeface="Wingdings 2" panose="05020102010507070707" pitchFamily="18" charset="2"/>
              <a:buNone/>
            </a:pPr>
            <a:r>
              <a:rPr lang="zh-CN" altLang="en-US">
                <a:latin typeface="Times New Roman" panose="02020603050405020304" pitchFamily="18" charset="0"/>
                <a:cs typeface="Times New Roman" panose="02020603050405020304" pitchFamily="18" charset="0"/>
              </a:rPr>
              <a:t>　　</a:t>
            </a:r>
            <a:r>
              <a:rPr lang="en-US" altLang="zh-CN">
                <a:latin typeface="Times New Roman" panose="02020603050405020304" pitchFamily="18" charset="0"/>
                <a:cs typeface="Times New Roman" panose="02020603050405020304" pitchFamily="18" charset="0"/>
              </a:rPr>
              <a:t>6.</a:t>
            </a:r>
            <a:r>
              <a:rPr lang="zh-CN" altLang="en-US">
                <a:latin typeface="Times New Roman" panose="02020603050405020304" pitchFamily="18" charset="0"/>
                <a:cs typeface="Times New Roman" panose="02020603050405020304" pitchFamily="18" charset="0"/>
              </a:rPr>
              <a:t>烟叶税有关规定</a:t>
            </a:r>
          </a:p>
          <a:p>
            <a:pPr marL="0" indent="0">
              <a:buFont typeface="Wingdings 2" panose="05020102010507070707" pitchFamily="18" charset="2"/>
              <a:buNone/>
            </a:pPr>
            <a:endParaRPr lang="zh-CN" altLang="en-US"/>
          </a:p>
          <a:p>
            <a:pPr marL="0" indent="0">
              <a:buFont typeface="Wingdings 2" panose="05020102010507070707" pitchFamily="18" charset="2"/>
              <a:buNone/>
            </a:pPr>
            <a:endParaRPr lang="zh-CN"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a:extLst>
              <a:ext uri="{FF2B5EF4-FFF2-40B4-BE49-F238E27FC236}">
                <a16:creationId xmlns:a16="http://schemas.microsoft.com/office/drawing/2014/main" id="{8E669DD5-1083-4FBF-BAAC-AA1D8CDE22BE}"/>
              </a:ext>
            </a:extLst>
          </p:cNvPr>
          <p:cNvSpPr>
            <a:spLocks noGrp="1" noChangeArrowheads="1"/>
          </p:cNvSpPr>
          <p:nvPr>
            <p:ph idx="1"/>
          </p:nvPr>
        </p:nvSpPr>
        <p:spPr>
          <a:xfrm>
            <a:off x="395288" y="404813"/>
            <a:ext cx="8291512" cy="6696075"/>
          </a:xfrm>
        </p:spPr>
        <p:txBody>
          <a:bodyPr rtlCol="0">
            <a:normAutofit/>
          </a:bodyPr>
          <a:lstStyle/>
          <a:p>
            <a:pPr algn="ctr" fontAlgn="auto">
              <a:spcAft>
                <a:spcPts val="0"/>
              </a:spcAft>
              <a:buFont typeface="Wingdings" pitchFamily="2" charset="2"/>
              <a:buNone/>
              <a:defRPr/>
            </a:pPr>
            <a:r>
              <a:rPr lang="zh-CN" altLang="en-US" sz="4000" b="1" dirty="0"/>
              <a:t>第三节  耕地占用税</a:t>
            </a:r>
          </a:p>
          <a:p>
            <a:pPr marL="0" indent="0" fontAlgn="auto">
              <a:spcAft>
                <a:spcPts val="0"/>
              </a:spcAft>
              <a:buFont typeface="Wingdings 2" pitchFamily="18" charset="2"/>
              <a:buNone/>
              <a:defRPr/>
            </a:pPr>
            <a:r>
              <a:rPr lang="zh-CN" altLang="en-US" b="1" dirty="0"/>
              <a:t>一、概念</a:t>
            </a:r>
          </a:p>
          <a:p>
            <a:pPr marL="0" indent="0" fontAlgn="auto">
              <a:spcAft>
                <a:spcPts val="0"/>
              </a:spcAft>
              <a:buFont typeface="Wingdings 2" pitchFamily="18" charset="2"/>
              <a:buNone/>
              <a:defRPr/>
            </a:pPr>
            <a:r>
              <a:rPr lang="zh-CN" altLang="en-US" dirty="0"/>
              <a:t>       对占用耕地建房或从事其他非农业建设的单位和个人，就其实际占用的耕地按面积征收的一种税，它属于对特定土地资源占用课税。</a:t>
            </a:r>
            <a:r>
              <a:rPr lang="en-US" altLang="zh-CN" b="1" dirty="0"/>
              <a:t>   </a:t>
            </a:r>
          </a:p>
          <a:p>
            <a:pPr marL="0" indent="0" fontAlgn="auto">
              <a:spcAft>
                <a:spcPts val="0"/>
              </a:spcAft>
              <a:buFont typeface="Wingdings 2" pitchFamily="18" charset="2"/>
              <a:buNone/>
              <a:defRPr/>
            </a:pPr>
            <a:r>
              <a:rPr lang="en-US" altLang="zh-CN" b="1" dirty="0"/>
              <a:t>   </a:t>
            </a:r>
            <a:r>
              <a:rPr lang="zh-CN" altLang="en-US" b="1" dirty="0"/>
              <a:t>特点：</a:t>
            </a:r>
            <a:endParaRPr lang="en-US" altLang="zh-CN" b="1" dirty="0"/>
          </a:p>
          <a:p>
            <a:pPr marL="0" indent="0" fontAlgn="auto">
              <a:spcAft>
                <a:spcPts val="0"/>
              </a:spcAft>
              <a:buFont typeface="Wingdings 2" pitchFamily="18" charset="2"/>
              <a:buNone/>
              <a:defRPr/>
            </a:pPr>
            <a:r>
              <a:rPr lang="en-US" altLang="zh-CN" b="1" dirty="0"/>
              <a:t>   </a:t>
            </a:r>
            <a:r>
              <a:rPr lang="zh-CN" altLang="en-US" dirty="0">
                <a:latin typeface="Times New Roman" pitchFamily="18" charset="0"/>
                <a:cs typeface="Times New Roman" pitchFamily="18" charset="0"/>
              </a:rPr>
              <a:t>（</a:t>
            </a:r>
            <a:r>
              <a:rPr lang="en-US" altLang="zh-CN" dirty="0">
                <a:latin typeface="Times New Roman" pitchFamily="18" charset="0"/>
                <a:cs typeface="Times New Roman" pitchFamily="18" charset="0"/>
              </a:rPr>
              <a:t>1</a:t>
            </a:r>
            <a:r>
              <a:rPr lang="zh-CN" altLang="en-US" dirty="0">
                <a:latin typeface="Times New Roman" pitchFamily="18" charset="0"/>
                <a:cs typeface="Times New Roman" pitchFamily="18" charset="0"/>
              </a:rPr>
              <a:t>）兼具资源税与特定行为税的性质</a:t>
            </a:r>
            <a:endParaRPr lang="en-US" altLang="zh-CN" dirty="0">
              <a:latin typeface="Times New Roman" pitchFamily="18" charset="0"/>
              <a:cs typeface="Times New Roman" pitchFamily="18" charset="0"/>
            </a:endParaRPr>
          </a:p>
          <a:p>
            <a:pPr marL="0" indent="0" fontAlgn="auto">
              <a:spcAft>
                <a:spcPts val="0"/>
              </a:spcAft>
              <a:buFont typeface="Wingdings 2" pitchFamily="18" charset="2"/>
              <a:buNone/>
              <a:defRPr/>
            </a:pPr>
            <a:r>
              <a:rPr lang="zh-CN" altLang="en-US" dirty="0">
                <a:latin typeface="Times New Roman" pitchFamily="18" charset="0"/>
                <a:cs typeface="Times New Roman" pitchFamily="18" charset="0"/>
              </a:rPr>
              <a:t>   （</a:t>
            </a:r>
            <a:r>
              <a:rPr lang="en-US" altLang="zh-CN" dirty="0">
                <a:latin typeface="Times New Roman" pitchFamily="18" charset="0"/>
                <a:cs typeface="Times New Roman" pitchFamily="18" charset="0"/>
              </a:rPr>
              <a:t>2</a:t>
            </a:r>
            <a:r>
              <a:rPr lang="zh-CN" altLang="en-US" dirty="0">
                <a:latin typeface="Times New Roman" pitchFamily="18" charset="0"/>
                <a:cs typeface="Times New Roman" pitchFamily="18" charset="0"/>
              </a:rPr>
              <a:t>）采用地区差别税率</a:t>
            </a:r>
            <a:endParaRPr lang="en-US" altLang="zh-CN" dirty="0">
              <a:latin typeface="Times New Roman" pitchFamily="18" charset="0"/>
              <a:cs typeface="Times New Roman" pitchFamily="18" charset="0"/>
            </a:endParaRPr>
          </a:p>
          <a:p>
            <a:pPr marL="0" indent="0" fontAlgn="auto">
              <a:spcAft>
                <a:spcPts val="0"/>
              </a:spcAft>
              <a:buFont typeface="Wingdings 2" pitchFamily="18" charset="2"/>
              <a:buNone/>
              <a:defRPr/>
            </a:pPr>
            <a:r>
              <a:rPr lang="zh-CN" altLang="en-US" dirty="0">
                <a:latin typeface="Times New Roman" pitchFamily="18" charset="0"/>
                <a:cs typeface="Times New Roman" pitchFamily="18" charset="0"/>
              </a:rPr>
              <a:t>   （</a:t>
            </a:r>
            <a:r>
              <a:rPr lang="en-US" altLang="zh-CN" dirty="0">
                <a:latin typeface="Times New Roman" pitchFamily="18" charset="0"/>
                <a:cs typeface="Times New Roman" pitchFamily="18" charset="0"/>
              </a:rPr>
              <a:t>3</a:t>
            </a:r>
            <a:r>
              <a:rPr lang="zh-CN" altLang="en-US" dirty="0">
                <a:latin typeface="Times New Roman" pitchFamily="18" charset="0"/>
                <a:cs typeface="Times New Roman" pitchFamily="18" charset="0"/>
              </a:rPr>
              <a:t>）在占用耕地环节一次性课征</a:t>
            </a:r>
            <a:endParaRPr lang="en-US" altLang="zh-CN"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a:extLst>
              <a:ext uri="{FF2B5EF4-FFF2-40B4-BE49-F238E27FC236}">
                <a16:creationId xmlns:a16="http://schemas.microsoft.com/office/drawing/2014/main" id="{166C726D-4BEC-4FF7-A86D-863566944759}"/>
              </a:ext>
            </a:extLst>
          </p:cNvPr>
          <p:cNvSpPr>
            <a:spLocks noGrp="1" noChangeArrowheads="1"/>
          </p:cNvSpPr>
          <p:nvPr>
            <p:ph idx="1"/>
          </p:nvPr>
        </p:nvSpPr>
        <p:spPr>
          <a:xfrm>
            <a:off x="250825" y="333375"/>
            <a:ext cx="8435975" cy="6840538"/>
          </a:xfrm>
        </p:spPr>
        <p:txBody>
          <a:bodyPr/>
          <a:lstStyle/>
          <a:p>
            <a:pPr marL="0" indent="0">
              <a:lnSpc>
                <a:spcPct val="90000"/>
              </a:lnSpc>
              <a:buFont typeface="Wingdings 2" panose="05020102010507070707" pitchFamily="18" charset="2"/>
              <a:buNone/>
            </a:pPr>
            <a:r>
              <a:rPr lang="zh-CN" altLang="en-US" b="1"/>
              <a:t>二、征收范围：国家所有和集体所有的耕地</a:t>
            </a:r>
          </a:p>
          <a:p>
            <a:pPr marL="0" indent="0">
              <a:lnSpc>
                <a:spcPts val="3300"/>
              </a:lnSpc>
              <a:buFont typeface="Wingdings 2" panose="05020102010507070707" pitchFamily="18" charset="2"/>
              <a:buNone/>
            </a:pPr>
            <a:r>
              <a:rPr lang="zh-CN" altLang="en-US" sz="2100"/>
              <a:t>        </a:t>
            </a:r>
            <a:r>
              <a:rPr lang="en-US" altLang="zh-CN" sz="2400">
                <a:latin typeface="宋体" panose="02010600030101010101" pitchFamily="2" charset="-122"/>
              </a:rPr>
              <a:t>1.</a:t>
            </a:r>
            <a:r>
              <a:rPr lang="zh-CN" altLang="en-US" sz="2400">
                <a:latin typeface="宋体" panose="02010600030101010101" pitchFamily="2" charset="-122"/>
              </a:rPr>
              <a:t>种植农作物的土地：种植粮食作物、经济作物的农田，种植蔬菜和果树的菜地、园地、及其附属的土地（如田间道路）。</a:t>
            </a:r>
          </a:p>
          <a:p>
            <a:pPr marL="0" indent="0">
              <a:lnSpc>
                <a:spcPts val="3300"/>
              </a:lnSpc>
              <a:buFont typeface="Wingdings 2" panose="05020102010507070707" pitchFamily="18" charset="2"/>
              <a:buNone/>
            </a:pPr>
            <a:r>
              <a:rPr lang="zh-CN" altLang="en-US" sz="2400">
                <a:latin typeface="宋体" panose="02010600030101010101" pitchFamily="2" charset="-122"/>
              </a:rPr>
              <a:t>　　</a:t>
            </a:r>
            <a:r>
              <a:rPr lang="en-US" altLang="zh-CN" sz="2400">
                <a:latin typeface="宋体" panose="02010600030101010101" pitchFamily="2" charset="-122"/>
              </a:rPr>
              <a:t>2.</a:t>
            </a:r>
            <a:r>
              <a:rPr lang="zh-CN" altLang="en-US" sz="2400">
                <a:latin typeface="宋体" panose="02010600030101010101" pitchFamily="2" charset="-122"/>
              </a:rPr>
              <a:t>建设直接为农业生产服务的生产设施占用农用地的不征收耕地占用税。 </a:t>
            </a:r>
          </a:p>
          <a:p>
            <a:pPr marL="0" indent="0">
              <a:lnSpc>
                <a:spcPts val="3300"/>
              </a:lnSpc>
              <a:buFont typeface="Wingdings 2" panose="05020102010507070707" pitchFamily="18" charset="2"/>
              <a:buNone/>
            </a:pPr>
            <a:r>
              <a:rPr lang="zh-CN" altLang="en-US" sz="2400">
                <a:latin typeface="宋体" panose="02010600030101010101" pitchFamily="2" charset="-122"/>
              </a:rPr>
              <a:t>　　直接为农业生产服务的生产设施，是指直接为农业生产服务而建设的建筑物和构筑物，具体包括：储存农用机具和种子、苗木、木材等农业产品的仓储设施；培育、生产种子、种苗的设施；畜禽养殖设施；木材集材道、运材道；农业科研、试验、示范基地；野生动植物保护、护林、森林病虫害防治、森林防火、木材检疫的设施；专为农业生产服务的灌溉排水、供水、供电、供热、供气、通讯基础设施；农业生产者从事农业生产必需的食宿和管理设施；其他直接为农业生产服务的生产设施。</a:t>
            </a:r>
          </a:p>
          <a:p>
            <a:pPr marL="0" indent="0">
              <a:lnSpc>
                <a:spcPts val="3300"/>
              </a:lnSpc>
              <a:buFont typeface="Wingdings 2" panose="05020102010507070707" pitchFamily="18" charset="2"/>
              <a:buNone/>
            </a:pPr>
            <a:r>
              <a:rPr lang="zh-CN" altLang="en-US" sz="2400">
                <a:latin typeface="宋体" panose="02010600030101010101" pitchFamily="2" charset="-122"/>
              </a:rPr>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内容占位符 4">
            <a:extLst>
              <a:ext uri="{FF2B5EF4-FFF2-40B4-BE49-F238E27FC236}">
                <a16:creationId xmlns:a16="http://schemas.microsoft.com/office/drawing/2014/main" id="{62FCC55D-BC6C-4ACF-AE89-833A1512C4B8}"/>
              </a:ext>
            </a:extLst>
          </p:cNvPr>
          <p:cNvSpPr>
            <a:spLocks noGrp="1"/>
          </p:cNvSpPr>
          <p:nvPr>
            <p:ph idx="1"/>
          </p:nvPr>
        </p:nvSpPr>
        <p:spPr>
          <a:xfrm>
            <a:off x="179388" y="188913"/>
            <a:ext cx="8812212" cy="6840537"/>
          </a:xfrm>
        </p:spPr>
        <p:txBody>
          <a:bodyPr/>
          <a:lstStyle/>
          <a:p>
            <a:pPr marL="0" indent="0">
              <a:lnSpc>
                <a:spcPts val="3300"/>
              </a:lnSpc>
              <a:buFont typeface="Wingdings 2" panose="05020102010507070707" pitchFamily="18" charset="2"/>
              <a:buNone/>
            </a:pPr>
            <a:r>
              <a:rPr lang="en-US" altLang="zh-CN" sz="2400">
                <a:latin typeface="Times New Roman" panose="02020603050405020304" pitchFamily="18" charset="0"/>
                <a:cs typeface="Times New Roman" panose="02020603050405020304" pitchFamily="18" charset="0"/>
              </a:rPr>
              <a:t>      3.</a:t>
            </a:r>
            <a:r>
              <a:rPr lang="zh-CN" altLang="en-US" sz="2400">
                <a:latin typeface="Times New Roman" panose="02020603050405020304" pitchFamily="18" charset="0"/>
                <a:cs typeface="Times New Roman" panose="02020603050405020304" pitchFamily="18" charset="0"/>
              </a:rPr>
              <a:t>占用林地、牧草地、农田水利地、养殖水面以及渔业水域滩涂等其他农用地建房或从事非农业建设，比照占用耕地征收耕地占用税（税额可以适当低于当地占用耕地的适用税额）。</a:t>
            </a:r>
          </a:p>
          <a:p>
            <a:pPr marL="0" indent="0">
              <a:lnSpc>
                <a:spcPts val="3300"/>
              </a:lnSpc>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a:t>
            </a:r>
            <a:r>
              <a:rPr lang="en-US" altLang="zh-CN" sz="2400">
                <a:latin typeface="Times New Roman" panose="02020603050405020304" pitchFamily="18" charset="0"/>
                <a:cs typeface="Times New Roman" panose="02020603050405020304" pitchFamily="18" charset="0"/>
              </a:rPr>
              <a:t>1</a:t>
            </a:r>
            <a:r>
              <a:rPr lang="zh-CN" altLang="en-US" sz="2400">
                <a:latin typeface="Times New Roman" panose="02020603050405020304" pitchFamily="18" charset="0"/>
                <a:cs typeface="Times New Roman" panose="02020603050405020304" pitchFamily="18" charset="0"/>
              </a:rPr>
              <a:t>）林地，包括有林地、灌木林地、疏林地、未成林地、迹地、苗圃等，不包括居民点内部的绿化林木用地</a:t>
            </a:r>
            <a:r>
              <a:rPr lang="en-US" altLang="zh-CN" sz="2400">
                <a:latin typeface="Times New Roman" panose="02020603050405020304" pitchFamily="18" charset="0"/>
                <a:cs typeface="Times New Roman" panose="02020603050405020304" pitchFamily="18" charset="0"/>
              </a:rPr>
              <a:t>,</a:t>
            </a:r>
            <a:r>
              <a:rPr lang="zh-CN" altLang="en-US" sz="2400">
                <a:latin typeface="Times New Roman" panose="02020603050405020304" pitchFamily="18" charset="0"/>
                <a:cs typeface="Times New Roman" panose="02020603050405020304" pitchFamily="18" charset="0"/>
              </a:rPr>
              <a:t>铁路、公路征地范围内的林木用地，以及河流、沟渠的护堤林用地。</a:t>
            </a:r>
          </a:p>
          <a:p>
            <a:pPr marL="0" indent="0">
              <a:lnSpc>
                <a:spcPts val="3300"/>
              </a:lnSpc>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a:t>
            </a:r>
            <a:r>
              <a:rPr lang="en-US" altLang="zh-CN" sz="2400">
                <a:latin typeface="Times New Roman" panose="02020603050405020304" pitchFamily="18" charset="0"/>
                <a:cs typeface="Times New Roman" panose="02020603050405020304" pitchFamily="18" charset="0"/>
              </a:rPr>
              <a:t>2</a:t>
            </a:r>
            <a:r>
              <a:rPr lang="zh-CN" altLang="en-US" sz="2400">
                <a:latin typeface="Times New Roman" panose="02020603050405020304" pitchFamily="18" charset="0"/>
                <a:cs typeface="Times New Roman" panose="02020603050405020304" pitchFamily="18" charset="0"/>
              </a:rPr>
              <a:t>）牧草地，包括天然牧草地、人工牧草地。</a:t>
            </a:r>
          </a:p>
          <a:p>
            <a:pPr marL="0" indent="0">
              <a:lnSpc>
                <a:spcPts val="3300"/>
              </a:lnSpc>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a:t>
            </a:r>
            <a:r>
              <a:rPr lang="en-US" altLang="zh-CN" sz="2400">
                <a:latin typeface="Times New Roman" panose="02020603050405020304" pitchFamily="18" charset="0"/>
                <a:cs typeface="Times New Roman" panose="02020603050405020304" pitchFamily="18" charset="0"/>
              </a:rPr>
              <a:t>3</a:t>
            </a:r>
            <a:r>
              <a:rPr lang="zh-CN" altLang="en-US" sz="2400">
                <a:latin typeface="Times New Roman" panose="02020603050405020304" pitchFamily="18" charset="0"/>
                <a:cs typeface="Times New Roman" panose="02020603050405020304" pitchFamily="18" charset="0"/>
              </a:rPr>
              <a:t>）农田水利用地，包括农田排灌沟渠及相应附属设施用地。农田水利不论是否包含建筑物、构筑物占用耕地，均不属于耕地占用税征税范围，不征收耕地占用税。</a:t>
            </a:r>
          </a:p>
          <a:p>
            <a:pPr marL="0" indent="0">
              <a:lnSpc>
                <a:spcPts val="3300"/>
              </a:lnSpc>
              <a:buFont typeface="Wingdings 2" panose="05020102010507070707" pitchFamily="18" charset="2"/>
              <a:buNone/>
            </a:pPr>
            <a:r>
              <a:rPr lang="zh-CN" altLang="en-US"/>
              <a:t>　  </a:t>
            </a:r>
            <a:r>
              <a:rPr lang="zh-CN" altLang="en-US" sz="2400">
                <a:latin typeface="Times New Roman" panose="02020603050405020304" pitchFamily="18" charset="0"/>
                <a:cs typeface="Times New Roman" panose="02020603050405020304" pitchFamily="18" charset="0"/>
              </a:rPr>
              <a:t>（</a:t>
            </a:r>
            <a:r>
              <a:rPr lang="en-US" altLang="zh-CN" sz="2400">
                <a:latin typeface="Times New Roman" panose="02020603050405020304" pitchFamily="18" charset="0"/>
                <a:cs typeface="Times New Roman" panose="02020603050405020304" pitchFamily="18" charset="0"/>
              </a:rPr>
              <a:t>4</a:t>
            </a:r>
            <a:r>
              <a:rPr lang="zh-CN" altLang="en-US" sz="2400">
                <a:latin typeface="Times New Roman" panose="02020603050405020304" pitchFamily="18" charset="0"/>
                <a:cs typeface="Times New Roman" panose="02020603050405020304" pitchFamily="18" charset="0"/>
              </a:rPr>
              <a:t>）养殖水面，包括人工开挖或者天然形成的用于水产养殖的河流水面、湖泊水面、水库水面、坑塘水面及相应附属设施用地。</a:t>
            </a:r>
          </a:p>
          <a:p>
            <a:pPr marL="0" indent="0">
              <a:lnSpc>
                <a:spcPts val="3300"/>
              </a:lnSpc>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a:t>
            </a:r>
            <a:r>
              <a:rPr lang="en-US" altLang="zh-CN" sz="2400">
                <a:latin typeface="Times New Roman" panose="02020603050405020304" pitchFamily="18" charset="0"/>
                <a:cs typeface="Times New Roman" panose="02020603050405020304" pitchFamily="18" charset="0"/>
              </a:rPr>
              <a:t>5</a:t>
            </a:r>
            <a:r>
              <a:rPr lang="zh-CN" altLang="en-US" sz="2400">
                <a:latin typeface="Times New Roman" panose="02020603050405020304" pitchFamily="18" charset="0"/>
                <a:cs typeface="Times New Roman" panose="02020603050405020304" pitchFamily="18" charset="0"/>
              </a:rPr>
              <a:t>）渔业水域滩涂，包括专门用于种植或者养殖水生动植物的海水潮浸地带和滩地。</a:t>
            </a:r>
          </a:p>
          <a:p>
            <a:pPr marL="0" indent="0">
              <a:buFont typeface="Wingdings 2" panose="05020102010507070707" pitchFamily="18" charset="2"/>
              <a:buNone/>
            </a:pPr>
            <a:endParaRPr lang="zh-CN"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内容占位符 2">
            <a:extLst>
              <a:ext uri="{FF2B5EF4-FFF2-40B4-BE49-F238E27FC236}">
                <a16:creationId xmlns:a16="http://schemas.microsoft.com/office/drawing/2014/main" id="{B9F94D3E-875D-48F0-B91B-928DB6C35A9B}"/>
              </a:ext>
            </a:extLst>
          </p:cNvPr>
          <p:cNvSpPr>
            <a:spLocks noGrp="1"/>
          </p:cNvSpPr>
          <p:nvPr>
            <p:ph idx="1"/>
          </p:nvPr>
        </p:nvSpPr>
        <p:spPr>
          <a:xfrm>
            <a:off x="304800" y="908050"/>
            <a:ext cx="8686800" cy="5172075"/>
          </a:xfrm>
        </p:spPr>
        <p:txBody>
          <a:bodyPr/>
          <a:lstStyle/>
          <a:p>
            <a:pPr marL="0" indent="0">
              <a:lnSpc>
                <a:spcPct val="90000"/>
              </a:lnSpc>
              <a:buFont typeface="Wingdings 2" panose="05020102010507070707" pitchFamily="18" charset="2"/>
              <a:buNone/>
            </a:pPr>
            <a:r>
              <a:rPr lang="zh-CN" altLang="en-US" b="1"/>
              <a:t>三、纳税人</a:t>
            </a:r>
          </a:p>
          <a:p>
            <a:pPr marL="0" indent="0">
              <a:lnSpc>
                <a:spcPct val="90000"/>
              </a:lnSpc>
              <a:buFont typeface="Wingdings 2" panose="05020102010507070707" pitchFamily="18" charset="2"/>
              <a:buNone/>
            </a:pPr>
            <a:r>
              <a:rPr lang="zh-CN" altLang="en-US">
                <a:latin typeface="宋体" panose="02010600030101010101" pitchFamily="2" charset="-122"/>
              </a:rPr>
              <a:t>   占用耕地建房或从事其他非农业建设的单位和个人。</a:t>
            </a:r>
          </a:p>
          <a:p>
            <a:pPr marL="0" indent="0">
              <a:lnSpc>
                <a:spcPct val="90000"/>
              </a:lnSpc>
              <a:buFont typeface="Wingdings 2" panose="05020102010507070707" pitchFamily="18" charset="2"/>
              <a:buNone/>
            </a:pPr>
            <a:r>
              <a:rPr lang="zh-CN" altLang="en-US">
                <a:solidFill>
                  <a:srgbClr val="FF0000"/>
                </a:solidFill>
                <a:latin typeface="宋体" panose="02010600030101010101" pitchFamily="2" charset="-122"/>
              </a:rPr>
              <a:t>   注意</a:t>
            </a:r>
            <a:r>
              <a:rPr lang="zh-CN" altLang="en-US">
                <a:latin typeface="宋体" panose="02010600030101010101" pitchFamily="2" charset="-122"/>
              </a:rPr>
              <a:t>：</a:t>
            </a:r>
            <a:r>
              <a:rPr lang="en-US" altLang="zh-CN">
                <a:latin typeface="宋体" panose="02010600030101010101" pitchFamily="2" charset="-122"/>
              </a:rPr>
              <a:t>2008</a:t>
            </a:r>
            <a:r>
              <a:rPr lang="zh-CN" altLang="en-US">
                <a:latin typeface="宋体" panose="02010600030101010101" pitchFamily="2" charset="-122"/>
              </a:rPr>
              <a:t>年</a:t>
            </a:r>
            <a:r>
              <a:rPr lang="en-US" altLang="zh-CN">
                <a:latin typeface="宋体" panose="02010600030101010101" pitchFamily="2" charset="-122"/>
              </a:rPr>
              <a:t>1</a:t>
            </a:r>
            <a:r>
              <a:rPr lang="zh-CN" altLang="en-US">
                <a:latin typeface="宋体" panose="02010600030101010101" pitchFamily="2" charset="-122"/>
              </a:rPr>
              <a:t>月</a:t>
            </a:r>
            <a:r>
              <a:rPr lang="en-US" altLang="zh-CN">
                <a:latin typeface="宋体" panose="02010600030101010101" pitchFamily="2" charset="-122"/>
              </a:rPr>
              <a:t>1</a:t>
            </a:r>
            <a:r>
              <a:rPr lang="zh-CN" altLang="en-US">
                <a:latin typeface="宋体" panose="02010600030101010101" pitchFamily="2" charset="-122"/>
              </a:rPr>
              <a:t>日起，包括外商投资企业和外国企业。</a:t>
            </a:r>
          </a:p>
          <a:p>
            <a:pPr marL="0" indent="0">
              <a:buFont typeface="Wingdings 2" panose="05020102010507070707" pitchFamily="18" charset="2"/>
              <a:buNone/>
            </a:pPr>
            <a:endParaRPr lang="zh-CN"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a:extLst>
              <a:ext uri="{FF2B5EF4-FFF2-40B4-BE49-F238E27FC236}">
                <a16:creationId xmlns:a16="http://schemas.microsoft.com/office/drawing/2014/main" id="{B589B895-F923-4CFE-83EE-BAA5F1CA5189}"/>
              </a:ext>
            </a:extLst>
          </p:cNvPr>
          <p:cNvSpPr>
            <a:spLocks noGrp="1" noChangeArrowheads="1"/>
          </p:cNvSpPr>
          <p:nvPr>
            <p:ph idx="1"/>
          </p:nvPr>
        </p:nvSpPr>
        <p:spPr>
          <a:xfrm>
            <a:off x="395288" y="620713"/>
            <a:ext cx="8291512" cy="6237287"/>
          </a:xfrm>
        </p:spPr>
        <p:txBody>
          <a:bodyPr rtlCol="0">
            <a:normAutofit/>
          </a:bodyPr>
          <a:lstStyle/>
          <a:p>
            <a:pPr marL="0" indent="0" fontAlgn="auto">
              <a:spcAft>
                <a:spcPts val="0"/>
              </a:spcAft>
              <a:buFont typeface="Wingdings 2" pitchFamily="18" charset="2"/>
              <a:buNone/>
              <a:defRPr/>
            </a:pPr>
            <a:r>
              <a:rPr lang="zh-CN" altLang="en-US" b="1" dirty="0">
                <a:latin typeface="华文仿宋" pitchFamily="2" charset="-122"/>
                <a:ea typeface="华文仿宋" pitchFamily="2" charset="-122"/>
              </a:rPr>
              <a:t>四、计税依据和税率</a:t>
            </a:r>
          </a:p>
          <a:p>
            <a:pPr marL="0" indent="0" fontAlgn="auto">
              <a:lnSpc>
                <a:spcPts val="4400"/>
              </a:lnSpc>
              <a:spcAft>
                <a:spcPts val="0"/>
              </a:spcAft>
              <a:buFont typeface="Wingdings 2" pitchFamily="18" charset="2"/>
              <a:buNone/>
              <a:defRPr/>
            </a:pPr>
            <a:r>
              <a:rPr lang="en-US" altLang="zh-CN" dirty="0">
                <a:latin typeface="Times New Roman" pitchFamily="18" charset="0"/>
                <a:cs typeface="Times New Roman" pitchFamily="18" charset="0"/>
              </a:rPr>
              <a:t>1</a:t>
            </a:r>
            <a:r>
              <a:rPr lang="zh-CN" altLang="en-US" dirty="0">
                <a:latin typeface="Times New Roman" pitchFamily="18" charset="0"/>
                <a:cs typeface="Times New Roman" pitchFamily="18" charset="0"/>
              </a:rPr>
              <a:t>、计税依据：纳税人实际占用耕地面积为计税依据，以每平方米为计量单位。</a:t>
            </a:r>
          </a:p>
          <a:p>
            <a:pPr marL="0" indent="0" fontAlgn="auto">
              <a:lnSpc>
                <a:spcPts val="4400"/>
              </a:lnSpc>
              <a:spcAft>
                <a:spcPts val="0"/>
              </a:spcAft>
              <a:buFont typeface="Wingdings 2" pitchFamily="18" charset="2"/>
              <a:buNone/>
              <a:defRPr/>
            </a:pPr>
            <a:r>
              <a:rPr lang="en-US" altLang="zh-CN" dirty="0">
                <a:latin typeface="Times New Roman" pitchFamily="18" charset="0"/>
                <a:cs typeface="Times New Roman" pitchFamily="18" charset="0"/>
              </a:rPr>
              <a:t>2</a:t>
            </a:r>
            <a:r>
              <a:rPr lang="zh-CN" altLang="en-US" dirty="0">
                <a:latin typeface="Times New Roman" pitchFamily="18" charset="0"/>
                <a:cs typeface="Times New Roman" pitchFamily="18" charset="0"/>
              </a:rPr>
              <a:t>、税率：实行地区差别定额税率</a:t>
            </a:r>
          </a:p>
          <a:p>
            <a:pPr marL="0" indent="0" fontAlgn="auto">
              <a:lnSpc>
                <a:spcPts val="4400"/>
              </a:lnSpc>
              <a:spcAft>
                <a:spcPts val="0"/>
              </a:spcAft>
              <a:buFont typeface="Wingdings 2" pitchFamily="18" charset="2"/>
              <a:buNone/>
              <a:defRPr/>
            </a:pPr>
            <a:r>
              <a:rPr lang="zh-CN" altLang="en-US" dirty="0">
                <a:latin typeface="Times New Roman" pitchFamily="18" charset="0"/>
                <a:cs typeface="Times New Roman" pitchFamily="18" charset="0"/>
              </a:rPr>
              <a:t>　　注：经济特区、经济技术开发区和经济发达、人均耕地特别少的地区，适用税额可以适当提高，但最多不得超过规定税额的</a:t>
            </a:r>
            <a:r>
              <a:rPr lang="en-US" altLang="zh-CN" dirty="0">
                <a:latin typeface="Times New Roman" pitchFamily="18" charset="0"/>
                <a:cs typeface="Times New Roman" pitchFamily="18" charset="0"/>
              </a:rPr>
              <a:t>50%</a:t>
            </a:r>
            <a:r>
              <a:rPr lang="zh-CN" altLang="en-US" dirty="0">
                <a:latin typeface="Times New Roman" pitchFamily="18" charset="0"/>
                <a:cs typeface="Times New Roman" pitchFamily="18" charset="0"/>
              </a:rPr>
              <a:t>。</a:t>
            </a:r>
          </a:p>
          <a:p>
            <a:pPr marL="0" indent="0" fontAlgn="auto">
              <a:lnSpc>
                <a:spcPts val="4400"/>
              </a:lnSpc>
              <a:spcAft>
                <a:spcPts val="0"/>
              </a:spcAft>
              <a:buFont typeface="Wingdings 2" pitchFamily="18" charset="2"/>
              <a:buNone/>
              <a:defRPr/>
            </a:pPr>
            <a:r>
              <a:rPr lang="en-US" altLang="zh-CN" dirty="0">
                <a:latin typeface="Times New Roman" pitchFamily="18" charset="0"/>
                <a:cs typeface="Times New Roman" pitchFamily="18" charset="0"/>
              </a:rPr>
              <a:t>3</a:t>
            </a:r>
            <a:r>
              <a:rPr lang="zh-CN" altLang="en-US" dirty="0">
                <a:latin typeface="Times New Roman" pitchFamily="18" charset="0"/>
                <a:cs typeface="Times New Roman" pitchFamily="18" charset="0"/>
              </a:rPr>
              <a:t>、税额的计算：应纳税额＝实际占用耕地面积（平方米）</a:t>
            </a:r>
            <a:r>
              <a:rPr lang="en-US" altLang="zh-CN" dirty="0">
                <a:latin typeface="宋体" pitchFamily="2" charset="-122"/>
              </a:rPr>
              <a:t>×</a:t>
            </a:r>
            <a:r>
              <a:rPr lang="zh-CN" altLang="en-US" dirty="0">
                <a:latin typeface="宋体" pitchFamily="2" charset="-122"/>
              </a:rPr>
              <a:t>适用定额税率</a:t>
            </a:r>
          </a:p>
          <a:p>
            <a:pPr fontAlgn="auto">
              <a:spcAft>
                <a:spcPts val="0"/>
              </a:spcAft>
              <a:defRPr/>
            </a:pPr>
            <a:endParaRPr lang="en-US" altLang="zh-C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5267" name="Rectangle 3">
            <a:extLst>
              <a:ext uri="{FF2B5EF4-FFF2-40B4-BE49-F238E27FC236}">
                <a16:creationId xmlns:a16="http://schemas.microsoft.com/office/drawing/2014/main" id="{830B7B33-5C26-4D8C-894E-EF2B5C4FFA69}"/>
              </a:ext>
            </a:extLst>
          </p:cNvPr>
          <p:cNvSpPr>
            <a:spLocks noGrp="1" noChangeArrowheads="1"/>
          </p:cNvSpPr>
          <p:nvPr>
            <p:ph idx="1"/>
          </p:nvPr>
        </p:nvSpPr>
        <p:spPr>
          <a:xfrm>
            <a:off x="34925" y="188913"/>
            <a:ext cx="8651875" cy="6911975"/>
          </a:xfrm>
        </p:spPr>
        <p:txBody>
          <a:bodyPr rtlCol="0">
            <a:normAutofit/>
          </a:bodyPr>
          <a:lstStyle/>
          <a:p>
            <a:pPr algn="ctr" fontAlgn="auto">
              <a:spcAft>
                <a:spcPts val="0"/>
              </a:spcAft>
              <a:buFont typeface="Wingdings" panose="05000000000000000000" pitchFamily="2" charset="2"/>
              <a:buNone/>
              <a:defRPr/>
            </a:pPr>
            <a:r>
              <a:rPr lang="zh-CN" altLang="en-US" sz="4000" b="1" dirty="0"/>
              <a:t>第一节  城市维护建设税及教育费附加</a:t>
            </a:r>
          </a:p>
          <a:p>
            <a:pPr marL="0" indent="0" fontAlgn="auto">
              <a:spcAft>
                <a:spcPts val="0"/>
              </a:spcAft>
              <a:buFont typeface="Wingdings 2" pitchFamily="18" charset="2"/>
              <a:buNone/>
              <a:defRPr/>
            </a:pPr>
            <a:r>
              <a:rPr lang="zh-CN" altLang="en-US" dirty="0"/>
              <a:t>  </a:t>
            </a:r>
            <a:r>
              <a:rPr lang="zh-CN" altLang="en-US" sz="3600" b="1" dirty="0"/>
              <a:t>一、概念</a:t>
            </a:r>
          </a:p>
          <a:p>
            <a:pPr marL="0" indent="0" fontAlgn="auto">
              <a:spcAft>
                <a:spcPts val="0"/>
              </a:spcAft>
              <a:buFont typeface="Wingdings 2" pitchFamily="18" charset="2"/>
              <a:buNone/>
              <a:defRPr/>
            </a:pPr>
            <a:r>
              <a:rPr lang="zh-CN" altLang="en-US" dirty="0"/>
              <a:t>     </a:t>
            </a:r>
            <a:r>
              <a:rPr lang="zh-CN" altLang="en-US" sz="2800" dirty="0">
                <a:latin typeface="+mn-ea"/>
              </a:rPr>
              <a:t>城市维护建设税是对缴纳</a:t>
            </a:r>
            <a:r>
              <a:rPr lang="zh-CN" altLang="en-US" sz="2800" dirty="0">
                <a:solidFill>
                  <a:srgbClr val="C00000"/>
                </a:solidFill>
                <a:latin typeface="+mn-ea"/>
              </a:rPr>
              <a:t>增值税、消费税</a:t>
            </a:r>
            <a:r>
              <a:rPr lang="zh-CN" altLang="en-US" sz="2800" dirty="0">
                <a:latin typeface="+mn-ea"/>
              </a:rPr>
              <a:t>的单位和个人，按其实际缴纳的“两税”税额的一定比例征收，专门用于城市维护建设的一种税。属于特定目的税。</a:t>
            </a:r>
          </a:p>
          <a:p>
            <a:pPr marL="0" indent="0" fontAlgn="auto">
              <a:spcAft>
                <a:spcPts val="0"/>
              </a:spcAft>
              <a:buFont typeface="Wingdings 2" pitchFamily="18" charset="2"/>
              <a:buNone/>
              <a:defRPr/>
            </a:pPr>
            <a:r>
              <a:rPr lang="zh-CN" altLang="en-US" sz="2800" b="1" dirty="0"/>
              <a:t>特点：</a:t>
            </a:r>
          </a:p>
          <a:p>
            <a:pPr marL="0" indent="0" fontAlgn="auto">
              <a:spcAft>
                <a:spcPts val="0"/>
              </a:spcAft>
              <a:buFont typeface="Wingdings 2" pitchFamily="18" charset="2"/>
              <a:buNone/>
              <a:defRPr/>
            </a:pPr>
            <a:r>
              <a:rPr lang="en-US" altLang="zh-CN" sz="2800" dirty="0">
                <a:latin typeface="Times New Roman" pitchFamily="18" charset="0"/>
                <a:cs typeface="Times New Roman" pitchFamily="18" charset="0"/>
              </a:rPr>
              <a:t>1</a:t>
            </a:r>
            <a:r>
              <a:rPr lang="zh-CN" altLang="en-US" sz="2800" dirty="0">
                <a:latin typeface="Times New Roman" pitchFamily="18" charset="0"/>
                <a:cs typeface="Times New Roman" pitchFamily="18" charset="0"/>
              </a:rPr>
              <a:t>、具有</a:t>
            </a:r>
            <a:r>
              <a:rPr lang="zh-CN" altLang="en-US" sz="2800" dirty="0">
                <a:solidFill>
                  <a:srgbClr val="FF0000"/>
                </a:solidFill>
                <a:latin typeface="Times New Roman" pitchFamily="18" charset="0"/>
                <a:cs typeface="Times New Roman" pitchFamily="18" charset="0"/>
              </a:rPr>
              <a:t>附加</a:t>
            </a:r>
            <a:r>
              <a:rPr lang="zh-CN" altLang="en-US" sz="2800" dirty="0">
                <a:latin typeface="Times New Roman" pitchFamily="18" charset="0"/>
                <a:cs typeface="Times New Roman" pitchFamily="18" charset="0"/>
              </a:rPr>
              <a:t>性质</a:t>
            </a:r>
          </a:p>
          <a:p>
            <a:pPr marL="0" indent="0" fontAlgn="auto">
              <a:spcAft>
                <a:spcPts val="0"/>
              </a:spcAft>
              <a:buFont typeface="Wingdings 2" pitchFamily="18" charset="2"/>
              <a:buNone/>
              <a:defRPr/>
            </a:pPr>
            <a:r>
              <a:rPr lang="zh-CN" altLang="en-US" sz="2800" dirty="0">
                <a:latin typeface="Times New Roman" pitchFamily="18" charset="0"/>
                <a:cs typeface="Times New Roman" pitchFamily="18" charset="0"/>
              </a:rPr>
              <a:t>以附加税的形式出现。是增值税、消费税的附加。</a:t>
            </a:r>
          </a:p>
          <a:p>
            <a:pPr marL="0" indent="0" fontAlgn="auto">
              <a:spcAft>
                <a:spcPts val="0"/>
              </a:spcAft>
              <a:buFont typeface="Wingdings 2" pitchFamily="18" charset="2"/>
              <a:buNone/>
              <a:defRPr/>
            </a:pPr>
            <a:r>
              <a:rPr lang="en-US" altLang="zh-CN" sz="2800" dirty="0">
                <a:latin typeface="Times New Roman" pitchFamily="18" charset="0"/>
                <a:cs typeface="Times New Roman" pitchFamily="18" charset="0"/>
              </a:rPr>
              <a:t>2</a:t>
            </a:r>
            <a:r>
              <a:rPr lang="zh-CN" altLang="en-US" sz="2800" dirty="0">
                <a:latin typeface="Times New Roman" pitchFamily="18" charset="0"/>
                <a:cs typeface="Times New Roman" pitchFamily="18" charset="0"/>
              </a:rPr>
              <a:t>、</a:t>
            </a:r>
            <a:r>
              <a:rPr lang="zh-CN" altLang="en-US" sz="2800" dirty="0"/>
              <a:t>具有</a:t>
            </a:r>
            <a:r>
              <a:rPr lang="zh-CN" altLang="en-US" sz="2800" dirty="0">
                <a:solidFill>
                  <a:srgbClr val="FF0000"/>
                </a:solidFill>
              </a:rPr>
              <a:t>特定目的</a:t>
            </a:r>
            <a:r>
              <a:rPr lang="en-US" altLang="zh-CN" sz="2800" dirty="0"/>
              <a:t>——</a:t>
            </a:r>
            <a:r>
              <a:rPr lang="zh-CN" altLang="en-US" sz="2800" dirty="0"/>
              <a:t>用于城市维护建设</a:t>
            </a:r>
            <a:endParaRPr lang="en-US" altLang="zh-CN" sz="2800" dirty="0"/>
          </a:p>
          <a:p>
            <a:pPr marL="0" indent="0" fontAlgn="auto">
              <a:spcAft>
                <a:spcPts val="0"/>
              </a:spcAft>
              <a:buFont typeface="Wingdings 2" pitchFamily="18" charset="2"/>
              <a:buNone/>
              <a:defRPr/>
            </a:pPr>
            <a:r>
              <a:rPr lang="en-US" altLang="zh-CN" sz="2800" dirty="0">
                <a:latin typeface="Times New Roman" pitchFamily="18" charset="0"/>
                <a:cs typeface="Times New Roman" pitchFamily="18" charset="0"/>
              </a:rPr>
              <a:t>3.</a:t>
            </a:r>
            <a:r>
              <a:rPr lang="zh-CN" altLang="en-US" sz="2800" dirty="0">
                <a:latin typeface="Times New Roman" pitchFamily="18" charset="0"/>
                <a:cs typeface="Times New Roman" pitchFamily="18" charset="0"/>
              </a:rPr>
              <a:t>根据城镇规模设计税率；</a:t>
            </a:r>
          </a:p>
          <a:p>
            <a:pPr marL="0" indent="0" fontAlgn="auto">
              <a:spcAft>
                <a:spcPts val="0"/>
              </a:spcAft>
              <a:buFont typeface="Wingdings 2" pitchFamily="18" charset="2"/>
              <a:buNone/>
              <a:defRPr/>
            </a:pPr>
            <a:r>
              <a:rPr lang="en-US" altLang="zh-CN" sz="2800" dirty="0">
                <a:latin typeface="Times New Roman" pitchFamily="18" charset="0"/>
                <a:cs typeface="Times New Roman" pitchFamily="18" charset="0"/>
              </a:rPr>
              <a:t>4.</a:t>
            </a:r>
            <a:r>
              <a:rPr lang="zh-CN" altLang="en-US" sz="2800" dirty="0">
                <a:latin typeface="Times New Roman" pitchFamily="18" charset="0"/>
                <a:cs typeface="Times New Roman" pitchFamily="18" charset="0"/>
              </a:rPr>
              <a:t>征收范围</a:t>
            </a:r>
            <a:r>
              <a:rPr lang="zh-CN" altLang="en-US" sz="2800" dirty="0"/>
              <a:t>较广。</a:t>
            </a:r>
          </a:p>
          <a:p>
            <a:pPr marL="0" indent="0" fontAlgn="auto">
              <a:spcAft>
                <a:spcPts val="0"/>
              </a:spcAft>
              <a:buFont typeface="Wingdings 2" pitchFamily="18" charset="2"/>
              <a:buNone/>
              <a:defRPr/>
            </a:pPr>
            <a:endParaRPr lang="zh-CN" altLang="en-US" sz="2800"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a:extLst>
              <a:ext uri="{FF2B5EF4-FFF2-40B4-BE49-F238E27FC236}">
                <a16:creationId xmlns:a16="http://schemas.microsoft.com/office/drawing/2014/main" id="{A636BB29-EEFB-41F6-98D3-E6013FFB8A87}"/>
              </a:ext>
            </a:extLst>
          </p:cNvPr>
          <p:cNvSpPr>
            <a:spLocks noGrp="1" noChangeArrowheads="1"/>
          </p:cNvSpPr>
          <p:nvPr>
            <p:ph idx="1"/>
          </p:nvPr>
        </p:nvSpPr>
        <p:spPr>
          <a:xfrm>
            <a:off x="395288" y="476250"/>
            <a:ext cx="8302625" cy="5683250"/>
          </a:xfrm>
        </p:spPr>
        <p:txBody>
          <a:bodyPr/>
          <a:lstStyle/>
          <a:p>
            <a:pPr marL="0" indent="0">
              <a:buFont typeface="Wingdings 2" panose="05020102010507070707" pitchFamily="18" charset="2"/>
              <a:buNone/>
            </a:pPr>
            <a:r>
              <a:rPr lang="en-US" altLang="zh-CN" b="1">
                <a:latin typeface="仿宋" panose="02010609060101010101" pitchFamily="49" charset="-122"/>
                <a:ea typeface="仿宋" panose="02010609060101010101" pitchFamily="49" charset="-122"/>
              </a:rPr>
              <a:t>  1.</a:t>
            </a:r>
            <a:r>
              <a:rPr lang="zh-CN" altLang="en-US" b="1">
                <a:latin typeface="仿宋" panose="02010609060101010101" pitchFamily="49" charset="-122"/>
                <a:ea typeface="仿宋" panose="02010609060101010101" pitchFamily="49" charset="-122"/>
              </a:rPr>
              <a:t>人均耕地在</a:t>
            </a:r>
            <a:r>
              <a:rPr lang="en-US" altLang="zh-CN" b="1">
                <a:latin typeface="仿宋" panose="02010609060101010101" pitchFamily="49" charset="-122"/>
                <a:ea typeface="仿宋" panose="02010609060101010101" pitchFamily="49" charset="-122"/>
              </a:rPr>
              <a:t>1</a:t>
            </a:r>
            <a:r>
              <a:rPr lang="zh-CN" altLang="en-US" b="1">
                <a:latin typeface="仿宋" panose="02010609060101010101" pitchFamily="49" charset="-122"/>
                <a:ea typeface="仿宋" panose="02010609060101010101" pitchFamily="49" charset="-122"/>
              </a:rPr>
              <a:t>亩以下（含</a:t>
            </a:r>
            <a:r>
              <a:rPr lang="en-US" altLang="zh-CN" b="1">
                <a:latin typeface="仿宋" panose="02010609060101010101" pitchFamily="49" charset="-122"/>
                <a:ea typeface="仿宋" panose="02010609060101010101" pitchFamily="49" charset="-122"/>
              </a:rPr>
              <a:t>1</a:t>
            </a:r>
            <a:r>
              <a:rPr lang="zh-CN" altLang="en-US" b="1">
                <a:latin typeface="仿宋" panose="02010609060101010101" pitchFamily="49" charset="-122"/>
                <a:ea typeface="仿宋" panose="02010609060101010101" pitchFamily="49" charset="-122"/>
              </a:rPr>
              <a:t>亩）的地区，每平方米为</a:t>
            </a:r>
            <a:r>
              <a:rPr lang="en-US" altLang="zh-CN" b="1">
                <a:latin typeface="仿宋" panose="02010609060101010101" pitchFamily="49" charset="-122"/>
                <a:ea typeface="仿宋" panose="02010609060101010101" pitchFamily="49" charset="-122"/>
              </a:rPr>
              <a:t>10-50</a:t>
            </a:r>
            <a:r>
              <a:rPr lang="zh-CN" altLang="en-US" b="1">
                <a:latin typeface="仿宋" panose="02010609060101010101" pitchFamily="49" charset="-122"/>
                <a:ea typeface="仿宋" panose="02010609060101010101" pitchFamily="49" charset="-122"/>
              </a:rPr>
              <a:t>元。</a:t>
            </a:r>
          </a:p>
          <a:p>
            <a:pPr marL="0" indent="0">
              <a:buFont typeface="Wingdings 2" panose="05020102010507070707" pitchFamily="18" charset="2"/>
              <a:buNone/>
            </a:pPr>
            <a:r>
              <a:rPr lang="zh-CN" altLang="en-US" b="1">
                <a:latin typeface="仿宋" panose="02010609060101010101" pitchFamily="49" charset="-122"/>
                <a:ea typeface="仿宋" panose="02010609060101010101" pitchFamily="49" charset="-122"/>
              </a:rPr>
              <a:t>  </a:t>
            </a:r>
            <a:r>
              <a:rPr lang="en-US" altLang="zh-CN" b="1">
                <a:latin typeface="仿宋" panose="02010609060101010101" pitchFamily="49" charset="-122"/>
                <a:ea typeface="仿宋" panose="02010609060101010101" pitchFamily="49" charset="-122"/>
              </a:rPr>
              <a:t>2.</a:t>
            </a:r>
            <a:r>
              <a:rPr lang="zh-CN" altLang="en-US" b="1">
                <a:latin typeface="仿宋" panose="02010609060101010101" pitchFamily="49" charset="-122"/>
                <a:ea typeface="仿宋" panose="02010609060101010101" pitchFamily="49" charset="-122"/>
              </a:rPr>
              <a:t>人均耕地在</a:t>
            </a:r>
            <a:r>
              <a:rPr lang="en-US" altLang="zh-CN" b="1">
                <a:latin typeface="仿宋" panose="02010609060101010101" pitchFamily="49" charset="-122"/>
                <a:ea typeface="仿宋" panose="02010609060101010101" pitchFamily="49" charset="-122"/>
              </a:rPr>
              <a:t>1-2</a:t>
            </a:r>
            <a:r>
              <a:rPr lang="zh-CN" altLang="en-US" b="1">
                <a:latin typeface="仿宋" panose="02010609060101010101" pitchFamily="49" charset="-122"/>
                <a:ea typeface="仿宋" panose="02010609060101010101" pitchFamily="49" charset="-122"/>
              </a:rPr>
              <a:t>亩的地区，每平方米为</a:t>
            </a:r>
            <a:r>
              <a:rPr lang="en-US" altLang="zh-CN" b="1">
                <a:latin typeface="仿宋" panose="02010609060101010101" pitchFamily="49" charset="-122"/>
                <a:ea typeface="仿宋" panose="02010609060101010101" pitchFamily="49" charset="-122"/>
              </a:rPr>
              <a:t>8-40</a:t>
            </a:r>
            <a:r>
              <a:rPr lang="zh-CN" altLang="en-US" b="1">
                <a:latin typeface="仿宋" panose="02010609060101010101" pitchFamily="49" charset="-122"/>
                <a:ea typeface="仿宋" panose="02010609060101010101" pitchFamily="49" charset="-122"/>
              </a:rPr>
              <a:t>元。</a:t>
            </a:r>
          </a:p>
          <a:p>
            <a:pPr marL="0" indent="0">
              <a:buFont typeface="Wingdings 2" panose="05020102010507070707" pitchFamily="18" charset="2"/>
              <a:buNone/>
            </a:pPr>
            <a:r>
              <a:rPr lang="zh-CN" altLang="en-US" b="1">
                <a:latin typeface="仿宋" panose="02010609060101010101" pitchFamily="49" charset="-122"/>
                <a:ea typeface="仿宋" panose="02010609060101010101" pitchFamily="49" charset="-122"/>
              </a:rPr>
              <a:t>  </a:t>
            </a:r>
            <a:r>
              <a:rPr lang="en-US" altLang="zh-CN" b="1">
                <a:latin typeface="仿宋" panose="02010609060101010101" pitchFamily="49" charset="-122"/>
                <a:ea typeface="仿宋" panose="02010609060101010101" pitchFamily="49" charset="-122"/>
              </a:rPr>
              <a:t>3.</a:t>
            </a:r>
            <a:r>
              <a:rPr lang="zh-CN" altLang="en-US" b="1">
                <a:latin typeface="仿宋" panose="02010609060101010101" pitchFamily="49" charset="-122"/>
                <a:ea typeface="仿宋" panose="02010609060101010101" pitchFamily="49" charset="-122"/>
              </a:rPr>
              <a:t>人均耕地在</a:t>
            </a:r>
            <a:r>
              <a:rPr lang="en-US" altLang="zh-CN" b="1">
                <a:latin typeface="仿宋" panose="02010609060101010101" pitchFamily="49" charset="-122"/>
                <a:ea typeface="仿宋" panose="02010609060101010101" pitchFamily="49" charset="-122"/>
              </a:rPr>
              <a:t>2-3</a:t>
            </a:r>
            <a:r>
              <a:rPr lang="zh-CN" altLang="en-US" b="1">
                <a:latin typeface="仿宋" panose="02010609060101010101" pitchFamily="49" charset="-122"/>
                <a:ea typeface="仿宋" panose="02010609060101010101" pitchFamily="49" charset="-122"/>
              </a:rPr>
              <a:t>亩的地区，每平方米为</a:t>
            </a:r>
            <a:r>
              <a:rPr lang="en-US" altLang="zh-CN" b="1">
                <a:latin typeface="仿宋" panose="02010609060101010101" pitchFamily="49" charset="-122"/>
                <a:ea typeface="仿宋" panose="02010609060101010101" pitchFamily="49" charset="-122"/>
              </a:rPr>
              <a:t>6-30</a:t>
            </a:r>
            <a:r>
              <a:rPr lang="zh-CN" altLang="en-US" b="1">
                <a:latin typeface="仿宋" panose="02010609060101010101" pitchFamily="49" charset="-122"/>
                <a:ea typeface="仿宋" panose="02010609060101010101" pitchFamily="49" charset="-122"/>
              </a:rPr>
              <a:t>元。</a:t>
            </a:r>
          </a:p>
          <a:p>
            <a:pPr marL="0" indent="0">
              <a:buFont typeface="Wingdings 2" panose="05020102010507070707" pitchFamily="18" charset="2"/>
              <a:buNone/>
            </a:pPr>
            <a:r>
              <a:rPr lang="zh-CN" altLang="en-US" b="1">
                <a:latin typeface="仿宋" panose="02010609060101010101" pitchFamily="49" charset="-122"/>
                <a:ea typeface="仿宋" panose="02010609060101010101" pitchFamily="49" charset="-122"/>
              </a:rPr>
              <a:t>  </a:t>
            </a:r>
            <a:r>
              <a:rPr lang="en-US" altLang="zh-CN" b="1">
                <a:latin typeface="仿宋" panose="02010609060101010101" pitchFamily="49" charset="-122"/>
                <a:ea typeface="仿宋" panose="02010609060101010101" pitchFamily="49" charset="-122"/>
              </a:rPr>
              <a:t>4.</a:t>
            </a:r>
            <a:r>
              <a:rPr lang="zh-CN" altLang="en-US" b="1">
                <a:latin typeface="仿宋" panose="02010609060101010101" pitchFamily="49" charset="-122"/>
                <a:ea typeface="仿宋" panose="02010609060101010101" pitchFamily="49" charset="-122"/>
              </a:rPr>
              <a:t>人均耕地在</a:t>
            </a:r>
            <a:r>
              <a:rPr lang="en-US" altLang="zh-CN" b="1">
                <a:latin typeface="仿宋" panose="02010609060101010101" pitchFamily="49" charset="-122"/>
                <a:ea typeface="仿宋" panose="02010609060101010101" pitchFamily="49" charset="-122"/>
              </a:rPr>
              <a:t>3</a:t>
            </a:r>
            <a:r>
              <a:rPr lang="zh-CN" altLang="en-US" b="1">
                <a:latin typeface="仿宋" panose="02010609060101010101" pitchFamily="49" charset="-122"/>
                <a:ea typeface="仿宋" panose="02010609060101010101" pitchFamily="49" charset="-122"/>
              </a:rPr>
              <a:t>亩以上的地区，每平方米为</a:t>
            </a:r>
            <a:r>
              <a:rPr lang="en-US" altLang="zh-CN" b="1">
                <a:latin typeface="仿宋" panose="02010609060101010101" pitchFamily="49" charset="-122"/>
                <a:ea typeface="仿宋" panose="02010609060101010101" pitchFamily="49" charset="-122"/>
              </a:rPr>
              <a:t>5-25</a:t>
            </a:r>
            <a:r>
              <a:rPr lang="zh-CN" altLang="en-US" b="1">
                <a:latin typeface="仿宋" panose="02010609060101010101" pitchFamily="49" charset="-122"/>
                <a:ea typeface="仿宋" panose="02010609060101010101" pitchFamily="49" charset="-122"/>
              </a:rPr>
              <a:t>元。</a:t>
            </a:r>
            <a:endParaRPr lang="en-US" altLang="zh-CN" b="1">
              <a:latin typeface="仿宋" panose="02010609060101010101" pitchFamily="49" charset="-122"/>
              <a:ea typeface="仿宋" panose="02010609060101010101" pitchFamily="49" charset="-122"/>
            </a:endParaRPr>
          </a:p>
          <a:p>
            <a:pPr marL="0" indent="0">
              <a:buFont typeface="Wingdings 2" panose="05020102010507070707" pitchFamily="18" charset="2"/>
              <a:buNone/>
            </a:pPr>
            <a:r>
              <a:rPr lang="zh-CN" altLang="en-US" sz="2800" b="1">
                <a:solidFill>
                  <a:srgbClr val="FF0000"/>
                </a:solidFill>
                <a:latin typeface="仿宋" panose="02010609060101010101" pitchFamily="49" charset="-122"/>
                <a:ea typeface="仿宋" panose="02010609060101010101" pitchFamily="49" charset="-122"/>
              </a:rPr>
              <a:t>注意：</a:t>
            </a:r>
            <a:r>
              <a:rPr lang="zh-CN" altLang="en-US" sz="2800" b="1">
                <a:latin typeface="仿宋" panose="02010609060101010101" pitchFamily="49" charset="-122"/>
                <a:ea typeface="仿宋" panose="02010609060101010101" pitchFamily="49" charset="-122"/>
              </a:rPr>
              <a:t>经济特区、经济技术开发区和经济发达、人均耕地面积特别少的地区，适用税额标准可以适当提高，但是最高不得超过当地适用税额的</a:t>
            </a:r>
            <a:r>
              <a:rPr lang="en-US" altLang="zh-CN" sz="2800" b="1">
                <a:solidFill>
                  <a:srgbClr val="FF0000"/>
                </a:solidFill>
                <a:latin typeface="仿宋" panose="02010609060101010101" pitchFamily="49" charset="-122"/>
                <a:ea typeface="仿宋" panose="02010609060101010101" pitchFamily="49" charset="-122"/>
              </a:rPr>
              <a:t>50%</a:t>
            </a:r>
            <a:r>
              <a:rPr lang="zh-CN" altLang="en-US" sz="2800" b="1">
                <a:latin typeface="仿宋" panose="02010609060101010101" pitchFamily="49" charset="-122"/>
                <a:ea typeface="仿宋" panose="02010609060101010101" pitchFamily="49" charset="-122"/>
              </a:rPr>
              <a:t>。</a:t>
            </a:r>
          </a:p>
          <a:p>
            <a:pPr marL="0" indent="0">
              <a:buFont typeface="Wingdings 2" panose="05020102010507070707" pitchFamily="18" charset="2"/>
              <a:buNone/>
            </a:pPr>
            <a:endParaRPr lang="en-US" altLang="zh-CN"/>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03" name="Rectangle 3">
            <a:extLst>
              <a:ext uri="{FF2B5EF4-FFF2-40B4-BE49-F238E27FC236}">
                <a16:creationId xmlns:a16="http://schemas.microsoft.com/office/drawing/2014/main" id="{8F8C7B44-FCDF-4124-9E43-41642892ED7B}"/>
              </a:ext>
            </a:extLst>
          </p:cNvPr>
          <p:cNvSpPr>
            <a:spLocks noGrp="1" noChangeArrowheads="1"/>
          </p:cNvSpPr>
          <p:nvPr>
            <p:ph idx="1"/>
          </p:nvPr>
        </p:nvSpPr>
        <p:spPr>
          <a:xfrm>
            <a:off x="0" y="404813"/>
            <a:ext cx="8686800" cy="6453187"/>
          </a:xfrm>
        </p:spPr>
        <p:txBody>
          <a:bodyPr rtlCol="0">
            <a:normAutofit lnSpcReduction="10000"/>
          </a:bodyPr>
          <a:lstStyle/>
          <a:p>
            <a:pPr marL="0" indent="0" fontAlgn="auto">
              <a:spcAft>
                <a:spcPts val="0"/>
              </a:spcAft>
              <a:buFont typeface="Wingdings 2" pitchFamily="18" charset="2"/>
              <a:buNone/>
              <a:defRPr/>
            </a:pPr>
            <a:r>
              <a:rPr lang="zh-CN" altLang="en-US" b="1" dirty="0"/>
              <a:t>五、减免税</a:t>
            </a:r>
          </a:p>
          <a:p>
            <a:pPr marL="0" indent="0" fontAlgn="auto">
              <a:spcAft>
                <a:spcPts val="0"/>
              </a:spcAft>
              <a:buFont typeface="Wingdings 2" pitchFamily="18" charset="2"/>
              <a:buNone/>
              <a:defRPr/>
            </a:pPr>
            <a:r>
              <a:rPr lang="zh-CN" altLang="en-US" b="1" dirty="0"/>
              <a:t>（一）免征</a:t>
            </a:r>
            <a:endParaRPr lang="en-US" altLang="zh-CN" b="1" dirty="0"/>
          </a:p>
          <a:p>
            <a:pPr marL="0" indent="0" fontAlgn="auto">
              <a:spcAft>
                <a:spcPts val="0"/>
              </a:spcAft>
              <a:buFont typeface="Wingdings 2" pitchFamily="18" charset="2"/>
              <a:buNone/>
              <a:defRPr/>
            </a:pPr>
            <a:r>
              <a:rPr lang="en-US" altLang="zh-CN" b="1" dirty="0">
                <a:latin typeface="宋体" panose="02010600030101010101" pitchFamily="2" charset="-122"/>
              </a:rPr>
              <a:t>1.</a:t>
            </a:r>
            <a:r>
              <a:rPr lang="zh-CN" altLang="en-US" b="1" dirty="0">
                <a:latin typeface="宋体" panose="02010600030101010101" pitchFamily="2" charset="-122"/>
              </a:rPr>
              <a:t>军事设施占用耕地</a:t>
            </a:r>
          </a:p>
          <a:p>
            <a:pPr marL="0" indent="0" fontAlgn="auto">
              <a:spcAft>
                <a:spcPts val="0"/>
              </a:spcAft>
              <a:buFont typeface="Wingdings 2" pitchFamily="18" charset="2"/>
              <a:buNone/>
              <a:defRPr/>
            </a:pPr>
            <a:r>
              <a:rPr lang="zh-CN" altLang="en-US" b="1" dirty="0">
                <a:latin typeface="宋体" panose="02010600030101010101" pitchFamily="2" charset="-122"/>
              </a:rPr>
              <a:t>　　（</a:t>
            </a:r>
            <a:r>
              <a:rPr lang="en-US" altLang="zh-CN" b="1" dirty="0">
                <a:latin typeface="宋体" panose="02010600030101010101" pitchFamily="2" charset="-122"/>
              </a:rPr>
              <a:t>1</a:t>
            </a:r>
            <a:r>
              <a:rPr lang="zh-CN" altLang="en-US" b="1" dirty="0">
                <a:latin typeface="宋体" panose="02010600030101010101" pitchFamily="2" charset="-122"/>
              </a:rPr>
              <a:t>）地上、地下的军事指挥、作战工程；</a:t>
            </a:r>
          </a:p>
          <a:p>
            <a:pPr marL="0" indent="0" fontAlgn="auto">
              <a:spcAft>
                <a:spcPts val="0"/>
              </a:spcAft>
              <a:buFont typeface="Wingdings 2" pitchFamily="18" charset="2"/>
              <a:buNone/>
              <a:defRPr/>
            </a:pPr>
            <a:r>
              <a:rPr lang="zh-CN" altLang="en-US" b="1" dirty="0">
                <a:latin typeface="宋体" panose="02010600030101010101" pitchFamily="2" charset="-122"/>
              </a:rPr>
              <a:t>　　（</a:t>
            </a:r>
            <a:r>
              <a:rPr lang="en-US" altLang="zh-CN" b="1" dirty="0">
                <a:latin typeface="宋体" panose="02010600030101010101" pitchFamily="2" charset="-122"/>
              </a:rPr>
              <a:t>2</a:t>
            </a:r>
            <a:r>
              <a:rPr lang="zh-CN" altLang="en-US" b="1" dirty="0">
                <a:latin typeface="宋体" panose="02010600030101010101" pitchFamily="2" charset="-122"/>
              </a:rPr>
              <a:t>）军用机场、港口、码头；</a:t>
            </a:r>
          </a:p>
          <a:p>
            <a:pPr marL="0" indent="0" fontAlgn="auto">
              <a:spcAft>
                <a:spcPts val="0"/>
              </a:spcAft>
              <a:buFont typeface="Wingdings 2" pitchFamily="18" charset="2"/>
              <a:buNone/>
              <a:defRPr/>
            </a:pPr>
            <a:r>
              <a:rPr lang="zh-CN" altLang="en-US" b="1" dirty="0">
                <a:latin typeface="宋体" panose="02010600030101010101" pitchFamily="2" charset="-122"/>
              </a:rPr>
              <a:t>　　（</a:t>
            </a:r>
            <a:r>
              <a:rPr lang="en-US" altLang="zh-CN" b="1" dirty="0">
                <a:latin typeface="宋体" panose="02010600030101010101" pitchFamily="2" charset="-122"/>
              </a:rPr>
              <a:t>3</a:t>
            </a:r>
            <a:r>
              <a:rPr lang="zh-CN" altLang="en-US" b="1" dirty="0">
                <a:latin typeface="宋体" panose="02010600030101010101" pitchFamily="2" charset="-122"/>
              </a:rPr>
              <a:t>）营区、训练场、试验场；</a:t>
            </a:r>
          </a:p>
          <a:p>
            <a:pPr marL="0" indent="0" fontAlgn="auto">
              <a:spcAft>
                <a:spcPts val="0"/>
              </a:spcAft>
              <a:buFont typeface="Wingdings 2" pitchFamily="18" charset="2"/>
              <a:buNone/>
              <a:defRPr/>
            </a:pPr>
            <a:r>
              <a:rPr lang="zh-CN" altLang="en-US" b="1" dirty="0">
                <a:latin typeface="宋体" panose="02010600030101010101" pitchFamily="2" charset="-122"/>
              </a:rPr>
              <a:t>　　（</a:t>
            </a:r>
            <a:r>
              <a:rPr lang="en-US" altLang="zh-CN" b="1" dirty="0">
                <a:latin typeface="宋体" panose="02010600030101010101" pitchFamily="2" charset="-122"/>
              </a:rPr>
              <a:t>4</a:t>
            </a:r>
            <a:r>
              <a:rPr lang="zh-CN" altLang="en-US" b="1" dirty="0">
                <a:latin typeface="宋体" panose="02010600030101010101" pitchFamily="2" charset="-122"/>
              </a:rPr>
              <a:t>）军用洞库、仓库；</a:t>
            </a:r>
          </a:p>
          <a:p>
            <a:pPr marL="0" indent="0" fontAlgn="auto">
              <a:spcAft>
                <a:spcPts val="0"/>
              </a:spcAft>
              <a:buFont typeface="Wingdings 2" pitchFamily="18" charset="2"/>
              <a:buNone/>
              <a:defRPr/>
            </a:pPr>
            <a:r>
              <a:rPr lang="zh-CN" altLang="en-US" b="1" dirty="0">
                <a:latin typeface="宋体" panose="02010600030101010101" pitchFamily="2" charset="-122"/>
              </a:rPr>
              <a:t>　　（</a:t>
            </a:r>
            <a:r>
              <a:rPr lang="en-US" altLang="zh-CN" b="1" dirty="0">
                <a:latin typeface="宋体" panose="02010600030101010101" pitchFamily="2" charset="-122"/>
              </a:rPr>
              <a:t>5</a:t>
            </a:r>
            <a:r>
              <a:rPr lang="zh-CN" altLang="en-US" b="1" dirty="0">
                <a:latin typeface="宋体" panose="02010600030101010101" pitchFamily="2" charset="-122"/>
              </a:rPr>
              <a:t>）军用通信、侦察、导航、观测台站和测量、导航、助航标志；</a:t>
            </a:r>
          </a:p>
          <a:p>
            <a:pPr marL="0" indent="0" fontAlgn="auto">
              <a:spcAft>
                <a:spcPts val="0"/>
              </a:spcAft>
              <a:buFont typeface="Wingdings 2" pitchFamily="18" charset="2"/>
              <a:buNone/>
              <a:defRPr/>
            </a:pPr>
            <a:r>
              <a:rPr lang="zh-CN" altLang="en-US" b="1" dirty="0">
                <a:latin typeface="宋体" panose="02010600030101010101" pitchFamily="2" charset="-122"/>
              </a:rPr>
              <a:t>　　（</a:t>
            </a:r>
            <a:r>
              <a:rPr lang="en-US" altLang="zh-CN" b="1" dirty="0">
                <a:latin typeface="宋体" panose="02010600030101010101" pitchFamily="2" charset="-122"/>
              </a:rPr>
              <a:t>6</a:t>
            </a:r>
            <a:r>
              <a:rPr lang="zh-CN" altLang="en-US" b="1" dirty="0">
                <a:latin typeface="宋体" panose="02010600030101010101" pitchFamily="2" charset="-122"/>
              </a:rPr>
              <a:t>）军用公路、铁路专用线，军用通讯、输电线路，军用输油、输水管道；</a:t>
            </a:r>
          </a:p>
          <a:p>
            <a:pPr marL="0" indent="0" fontAlgn="auto">
              <a:spcAft>
                <a:spcPts val="0"/>
              </a:spcAft>
              <a:buFont typeface="Wingdings 2" pitchFamily="18" charset="2"/>
              <a:buNone/>
              <a:defRPr/>
            </a:pPr>
            <a:r>
              <a:rPr lang="zh-CN" altLang="en-US" b="1" dirty="0">
                <a:latin typeface="宋体" panose="02010600030101010101" pitchFamily="2" charset="-122"/>
              </a:rPr>
              <a:t>　　（</a:t>
            </a:r>
            <a:r>
              <a:rPr lang="en-US" altLang="zh-CN" b="1" dirty="0">
                <a:latin typeface="宋体" panose="02010600030101010101" pitchFamily="2" charset="-122"/>
              </a:rPr>
              <a:t>7</a:t>
            </a:r>
            <a:r>
              <a:rPr lang="zh-CN" altLang="en-US" b="1" dirty="0">
                <a:latin typeface="宋体" panose="02010600030101010101" pitchFamily="2" charset="-122"/>
              </a:rPr>
              <a:t>）其他直接用于军事用途的设施。</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内容占位符 4">
            <a:extLst>
              <a:ext uri="{FF2B5EF4-FFF2-40B4-BE49-F238E27FC236}">
                <a16:creationId xmlns:a16="http://schemas.microsoft.com/office/drawing/2014/main" id="{7CECDFE4-00E5-49F2-9DA1-A95E3D0B1B86}"/>
              </a:ext>
            </a:extLst>
          </p:cNvPr>
          <p:cNvSpPr>
            <a:spLocks noGrp="1"/>
          </p:cNvSpPr>
          <p:nvPr>
            <p:ph idx="1"/>
          </p:nvPr>
        </p:nvSpPr>
        <p:spPr>
          <a:xfrm>
            <a:off x="107950" y="188913"/>
            <a:ext cx="8883650" cy="6911975"/>
          </a:xfrm>
        </p:spPr>
        <p:txBody>
          <a:bodyPr rtlCol="0">
            <a:normAutofit lnSpcReduction="10000"/>
          </a:bodyPr>
          <a:lstStyle/>
          <a:p>
            <a:pPr marL="0" indent="0" fontAlgn="auto">
              <a:spcAft>
                <a:spcPts val="0"/>
              </a:spcAft>
              <a:buFont typeface="Wingdings 2" pitchFamily="18" charset="2"/>
              <a:buNone/>
              <a:defRPr/>
            </a:pPr>
            <a:r>
              <a:rPr lang="en-US" altLang="zh-CN" sz="2800">
                <a:latin typeface="Times New Roman" pitchFamily="18" charset="0"/>
                <a:cs typeface="Times New Roman" pitchFamily="18" charset="0"/>
              </a:rPr>
              <a:t>2.</a:t>
            </a:r>
            <a:r>
              <a:rPr lang="zh-CN" altLang="en-US" sz="2800">
                <a:latin typeface="Times New Roman" pitchFamily="18" charset="0"/>
                <a:cs typeface="Times New Roman" pitchFamily="18" charset="0"/>
              </a:rPr>
              <a:t>学校、幼儿园、养老院、医院占用耕地</a:t>
            </a:r>
          </a:p>
          <a:p>
            <a:pPr marL="0" indent="0" fontAlgn="auto">
              <a:spcAft>
                <a:spcPts val="0"/>
              </a:spcAft>
              <a:buFont typeface="Wingdings 2" pitchFamily="18" charset="2"/>
              <a:buNone/>
              <a:defRPr/>
            </a:pPr>
            <a:r>
              <a:rPr lang="zh-CN" altLang="en-US" sz="2800">
                <a:latin typeface="Times New Roman" pitchFamily="18" charset="0"/>
                <a:cs typeface="Times New Roman" pitchFamily="18" charset="0"/>
              </a:rPr>
              <a:t>　（</a:t>
            </a:r>
            <a:r>
              <a:rPr lang="en-US" altLang="zh-CN" sz="2800">
                <a:latin typeface="Times New Roman" pitchFamily="18" charset="0"/>
                <a:cs typeface="Times New Roman" pitchFamily="18" charset="0"/>
              </a:rPr>
              <a:t>1</a:t>
            </a:r>
            <a:r>
              <a:rPr lang="zh-CN" altLang="en-US" sz="2800">
                <a:latin typeface="Times New Roman" pitchFamily="18" charset="0"/>
                <a:cs typeface="Times New Roman" pitchFamily="18" charset="0"/>
              </a:rPr>
              <a:t>）学校：县级以上人民政府教育行政部门批准成立的大学、中学、小学、学历性职业教育学校以及特殊教育学校。</a:t>
            </a:r>
          </a:p>
          <a:p>
            <a:pPr marL="0" indent="0" fontAlgn="auto">
              <a:spcAft>
                <a:spcPts val="0"/>
              </a:spcAft>
              <a:buFont typeface="Wingdings 2" pitchFamily="18" charset="2"/>
              <a:buNone/>
              <a:defRPr/>
            </a:pPr>
            <a:r>
              <a:rPr lang="zh-CN" altLang="en-US" sz="2800">
                <a:latin typeface="Times New Roman" pitchFamily="18" charset="0"/>
                <a:cs typeface="Times New Roman" pitchFamily="18" charset="0"/>
              </a:rPr>
              <a:t>　</a:t>
            </a:r>
            <a:r>
              <a:rPr lang="en-US" altLang="zh-CN" sz="2800">
                <a:latin typeface="Times New Roman" pitchFamily="18" charset="0"/>
                <a:cs typeface="Times New Roman" pitchFamily="18" charset="0"/>
              </a:rPr>
              <a:t>【</a:t>
            </a:r>
            <a:r>
              <a:rPr lang="zh-CN" altLang="en-US" sz="2800">
                <a:latin typeface="Times New Roman" pitchFamily="18" charset="0"/>
                <a:cs typeface="Times New Roman" pitchFamily="18" charset="0"/>
              </a:rPr>
              <a:t>提示</a:t>
            </a:r>
            <a:r>
              <a:rPr lang="en-US" altLang="zh-CN" sz="2800">
                <a:latin typeface="Times New Roman" pitchFamily="18" charset="0"/>
                <a:cs typeface="Times New Roman" pitchFamily="18" charset="0"/>
              </a:rPr>
              <a:t>】</a:t>
            </a:r>
            <a:r>
              <a:rPr lang="zh-CN" altLang="en-US" sz="2800">
                <a:latin typeface="Times New Roman" pitchFamily="18" charset="0"/>
                <a:cs typeface="Times New Roman" pitchFamily="18" charset="0"/>
              </a:rPr>
              <a:t>学校内经营性场所和教职工住房占用耕地的纳税。</a:t>
            </a:r>
          </a:p>
          <a:p>
            <a:pPr marL="0" indent="0" fontAlgn="auto">
              <a:spcAft>
                <a:spcPts val="0"/>
              </a:spcAft>
              <a:buFont typeface="Wingdings 2" pitchFamily="18" charset="2"/>
              <a:buNone/>
              <a:defRPr/>
            </a:pPr>
            <a:r>
              <a:rPr lang="zh-CN" altLang="en-US" sz="2800">
                <a:latin typeface="Times New Roman" pitchFamily="18" charset="0"/>
                <a:cs typeface="Times New Roman" pitchFamily="18" charset="0"/>
              </a:rPr>
              <a:t>　（</a:t>
            </a:r>
            <a:r>
              <a:rPr lang="en-US" altLang="zh-CN" sz="2800">
                <a:latin typeface="Times New Roman" pitchFamily="18" charset="0"/>
                <a:cs typeface="Times New Roman" pitchFamily="18" charset="0"/>
              </a:rPr>
              <a:t>2</a:t>
            </a:r>
            <a:r>
              <a:rPr lang="zh-CN" altLang="en-US" sz="2800">
                <a:latin typeface="Times New Roman" pitchFamily="18" charset="0"/>
                <a:cs typeface="Times New Roman" pitchFamily="18" charset="0"/>
              </a:rPr>
              <a:t>）幼儿园：限于县级人民政府教育行政部门登记注册或者备案的幼儿园内专门用于幼儿保育、教育的场所。</a:t>
            </a:r>
          </a:p>
          <a:p>
            <a:pPr marL="0" indent="0" fontAlgn="auto">
              <a:spcAft>
                <a:spcPts val="0"/>
              </a:spcAft>
              <a:buFont typeface="Wingdings 2" pitchFamily="18" charset="2"/>
              <a:buNone/>
              <a:defRPr/>
            </a:pPr>
            <a:r>
              <a:rPr lang="zh-CN" altLang="en-US" sz="2800">
                <a:latin typeface="Times New Roman" pitchFamily="18" charset="0"/>
                <a:cs typeface="Times New Roman" pitchFamily="18" charset="0"/>
              </a:rPr>
              <a:t>　（</a:t>
            </a:r>
            <a:r>
              <a:rPr lang="en-US" altLang="zh-CN" sz="2800">
                <a:latin typeface="Times New Roman" pitchFamily="18" charset="0"/>
                <a:cs typeface="Times New Roman" pitchFamily="18" charset="0"/>
              </a:rPr>
              <a:t>3</a:t>
            </a:r>
            <a:r>
              <a:rPr lang="zh-CN" altLang="en-US" sz="2800">
                <a:latin typeface="Times New Roman" pitchFamily="18" charset="0"/>
                <a:cs typeface="Times New Roman" pitchFamily="18" charset="0"/>
              </a:rPr>
              <a:t>）养老院：限于经批准设立的养老院内专门为老年人提供生活照顾的场所。</a:t>
            </a:r>
          </a:p>
          <a:p>
            <a:pPr marL="0" indent="0" fontAlgn="auto">
              <a:spcAft>
                <a:spcPts val="0"/>
              </a:spcAft>
              <a:buFont typeface="Wingdings 2" pitchFamily="18" charset="2"/>
              <a:buNone/>
              <a:defRPr/>
            </a:pPr>
            <a:r>
              <a:rPr lang="zh-CN" altLang="en-US" sz="2800">
                <a:latin typeface="Times New Roman" pitchFamily="18" charset="0"/>
                <a:cs typeface="Times New Roman" pitchFamily="18" charset="0"/>
              </a:rPr>
              <a:t>　（</a:t>
            </a:r>
            <a:r>
              <a:rPr lang="en-US" altLang="zh-CN" sz="2800">
                <a:latin typeface="Times New Roman" pitchFamily="18" charset="0"/>
                <a:cs typeface="Times New Roman" pitchFamily="18" charset="0"/>
              </a:rPr>
              <a:t>4</a:t>
            </a:r>
            <a:r>
              <a:rPr lang="zh-CN" altLang="en-US" sz="2800">
                <a:latin typeface="Times New Roman" pitchFamily="18" charset="0"/>
                <a:cs typeface="Times New Roman" pitchFamily="18" charset="0"/>
              </a:rPr>
              <a:t>）医院：限于县级以上人民政府卫生行政部门批准设立的医院内专门用于提供医护服务的场所及其配套设施。</a:t>
            </a:r>
          </a:p>
          <a:p>
            <a:pPr marL="0" indent="0" fontAlgn="auto">
              <a:spcAft>
                <a:spcPts val="0"/>
              </a:spcAft>
              <a:buFont typeface="Wingdings 2" pitchFamily="18" charset="2"/>
              <a:buNone/>
              <a:defRPr/>
            </a:pPr>
            <a:r>
              <a:rPr lang="zh-CN" altLang="en-US" sz="2800">
                <a:latin typeface="Times New Roman" pitchFamily="18" charset="0"/>
                <a:cs typeface="Times New Roman" pitchFamily="18" charset="0"/>
              </a:rPr>
              <a:t>　</a:t>
            </a:r>
            <a:r>
              <a:rPr lang="en-US" altLang="zh-CN" sz="2800">
                <a:latin typeface="Times New Roman" pitchFamily="18" charset="0"/>
                <a:cs typeface="Times New Roman" pitchFamily="18" charset="0"/>
              </a:rPr>
              <a:t>【</a:t>
            </a:r>
            <a:r>
              <a:rPr lang="zh-CN" altLang="en-US" sz="2800">
                <a:latin typeface="Times New Roman" pitchFamily="18" charset="0"/>
                <a:cs typeface="Times New Roman" pitchFamily="18" charset="0"/>
              </a:rPr>
              <a:t>提示</a:t>
            </a:r>
            <a:r>
              <a:rPr lang="en-US" altLang="zh-CN" sz="2800">
                <a:latin typeface="Times New Roman" pitchFamily="18" charset="0"/>
                <a:cs typeface="Times New Roman" pitchFamily="18" charset="0"/>
              </a:rPr>
              <a:t>】</a:t>
            </a:r>
            <a:r>
              <a:rPr lang="zh-CN" altLang="en-US" sz="2800">
                <a:latin typeface="Times New Roman" pitchFamily="18" charset="0"/>
                <a:cs typeface="Times New Roman" pitchFamily="18" charset="0"/>
              </a:rPr>
              <a:t>医院内职工住房占用耕地的征税。</a:t>
            </a:r>
          </a:p>
          <a:p>
            <a:pPr marL="0" indent="0" fontAlgn="auto">
              <a:spcAft>
                <a:spcPts val="0"/>
              </a:spcAft>
              <a:buFont typeface="Wingdings 2" pitchFamily="18" charset="2"/>
              <a:buNone/>
              <a:defRPr/>
            </a:pPr>
            <a:endParaRPr lang="zh-CN"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内容占位符 2">
            <a:extLst>
              <a:ext uri="{FF2B5EF4-FFF2-40B4-BE49-F238E27FC236}">
                <a16:creationId xmlns:a16="http://schemas.microsoft.com/office/drawing/2014/main" id="{092945FC-B6C1-4DCF-8B59-74365D04A6E6}"/>
              </a:ext>
            </a:extLst>
          </p:cNvPr>
          <p:cNvSpPr>
            <a:spLocks noGrp="1"/>
          </p:cNvSpPr>
          <p:nvPr>
            <p:ph idx="1"/>
          </p:nvPr>
        </p:nvSpPr>
        <p:spPr>
          <a:xfrm>
            <a:off x="34925" y="260350"/>
            <a:ext cx="8956675" cy="6697663"/>
          </a:xfrm>
        </p:spPr>
        <p:txBody>
          <a:bodyPr/>
          <a:lstStyle/>
          <a:p>
            <a:pPr marL="0" indent="0">
              <a:buFont typeface="Wingdings 2" panose="05020102010507070707" pitchFamily="18" charset="2"/>
              <a:buNone/>
            </a:pPr>
            <a:r>
              <a:rPr lang="zh-CN" altLang="en-US" b="1"/>
              <a:t>（二）减征耕地占用税</a:t>
            </a:r>
          </a:p>
          <a:p>
            <a:pPr marL="0" indent="0">
              <a:buFont typeface="Wingdings 2" panose="05020102010507070707" pitchFamily="18" charset="2"/>
              <a:buNone/>
            </a:pPr>
            <a:r>
              <a:rPr lang="en-US" altLang="zh-CN" sz="2400" b="1">
                <a:latin typeface="仿宋" panose="02010609060101010101" pitchFamily="49" charset="-122"/>
                <a:ea typeface="仿宋" panose="02010609060101010101" pitchFamily="49" charset="-122"/>
              </a:rPr>
              <a:t>1.</a:t>
            </a:r>
            <a:r>
              <a:rPr lang="zh-CN" altLang="en-US" sz="2400" b="1">
                <a:latin typeface="仿宋" panose="02010609060101010101" pitchFamily="49" charset="-122"/>
                <a:ea typeface="仿宋" panose="02010609060101010101" pitchFamily="49" charset="-122"/>
              </a:rPr>
              <a:t>铁路线路、公路线路、飞机场跑道、停机坪、港口、航道占用耕地，减按每平方米</a:t>
            </a:r>
            <a:r>
              <a:rPr lang="en-US" altLang="zh-CN" sz="2400" b="1">
                <a:latin typeface="仿宋" panose="02010609060101010101" pitchFamily="49" charset="-122"/>
                <a:ea typeface="仿宋" panose="02010609060101010101" pitchFamily="49" charset="-122"/>
              </a:rPr>
              <a:t>2</a:t>
            </a:r>
            <a:r>
              <a:rPr lang="zh-CN" altLang="en-US" sz="2400" b="1">
                <a:latin typeface="仿宋" panose="02010609060101010101" pitchFamily="49" charset="-122"/>
                <a:ea typeface="仿宋" panose="02010609060101010101" pitchFamily="49" charset="-122"/>
              </a:rPr>
              <a:t>元的税额征税。</a:t>
            </a:r>
          </a:p>
          <a:p>
            <a:pPr marL="0" indent="0">
              <a:buFont typeface="Wingdings 2" panose="05020102010507070707" pitchFamily="18" charset="2"/>
              <a:buNone/>
            </a:pPr>
            <a:r>
              <a:rPr lang="zh-CN" altLang="en-US" sz="2400" b="1">
                <a:latin typeface="仿宋" panose="02010609060101010101" pitchFamily="49" charset="-122"/>
                <a:ea typeface="仿宋" panose="02010609060101010101" pitchFamily="49" charset="-122"/>
              </a:rPr>
              <a:t>　　（</a:t>
            </a:r>
            <a:r>
              <a:rPr lang="en-US" altLang="zh-CN" sz="2400" b="1">
                <a:latin typeface="仿宋" panose="02010609060101010101" pitchFamily="49" charset="-122"/>
                <a:ea typeface="仿宋" panose="02010609060101010101" pitchFamily="49" charset="-122"/>
              </a:rPr>
              <a:t>1</a:t>
            </a:r>
            <a:r>
              <a:rPr lang="zh-CN" altLang="en-US" sz="2400" b="1">
                <a:latin typeface="仿宋" panose="02010609060101010101" pitchFamily="49" charset="-122"/>
                <a:ea typeface="仿宋" panose="02010609060101010101" pitchFamily="49" charset="-122"/>
              </a:rPr>
              <a:t>）铁路线路：限于铁路路基、桥梁、涵洞、隧道及其按照规定两侧留地。</a:t>
            </a:r>
          </a:p>
          <a:p>
            <a:pPr marL="0" indent="0">
              <a:buFont typeface="Wingdings 2" panose="05020102010507070707" pitchFamily="18" charset="2"/>
              <a:buNone/>
            </a:pPr>
            <a:r>
              <a:rPr lang="zh-CN" altLang="en-US" sz="2400" b="1">
                <a:latin typeface="仿宋" panose="02010609060101010101" pitchFamily="49" charset="-122"/>
                <a:ea typeface="仿宋" panose="02010609060101010101" pitchFamily="49" charset="-122"/>
              </a:rPr>
              <a:t>　　</a:t>
            </a:r>
            <a:r>
              <a:rPr lang="en-US" altLang="zh-CN" sz="2400" b="1">
                <a:latin typeface="仿宋" panose="02010609060101010101" pitchFamily="49" charset="-122"/>
                <a:ea typeface="仿宋" panose="02010609060101010101" pitchFamily="49" charset="-122"/>
              </a:rPr>
              <a:t>【</a:t>
            </a:r>
            <a:r>
              <a:rPr lang="zh-CN" altLang="en-US" sz="2400" b="1">
                <a:latin typeface="仿宋" panose="02010609060101010101" pitchFamily="49" charset="-122"/>
                <a:ea typeface="仿宋" panose="02010609060101010101" pitchFamily="49" charset="-122"/>
              </a:rPr>
              <a:t>提示</a:t>
            </a:r>
            <a:r>
              <a:rPr lang="en-US" altLang="zh-CN" sz="2400" b="1">
                <a:latin typeface="仿宋" panose="02010609060101010101" pitchFamily="49" charset="-122"/>
                <a:ea typeface="仿宋" panose="02010609060101010101" pitchFamily="49" charset="-122"/>
              </a:rPr>
              <a:t>】</a:t>
            </a:r>
            <a:r>
              <a:rPr lang="zh-CN" altLang="en-US" sz="2400" b="1">
                <a:latin typeface="仿宋" panose="02010609060101010101" pitchFamily="49" charset="-122"/>
                <a:ea typeface="仿宋" panose="02010609060101010101" pitchFamily="49" charset="-122"/>
              </a:rPr>
              <a:t>专用铁路和铁路专用线占用耕地的纳税。</a:t>
            </a:r>
          </a:p>
          <a:p>
            <a:pPr marL="0" indent="0">
              <a:buFont typeface="Wingdings 2" panose="05020102010507070707" pitchFamily="18" charset="2"/>
              <a:buNone/>
            </a:pPr>
            <a:r>
              <a:rPr lang="zh-CN" altLang="en-US" sz="2400" b="1">
                <a:latin typeface="仿宋" panose="02010609060101010101" pitchFamily="49" charset="-122"/>
                <a:ea typeface="仿宋" panose="02010609060101010101" pitchFamily="49" charset="-122"/>
              </a:rPr>
              <a:t>　　（</a:t>
            </a:r>
            <a:r>
              <a:rPr lang="en-US" altLang="zh-CN" sz="2400" b="1">
                <a:latin typeface="仿宋" panose="02010609060101010101" pitchFamily="49" charset="-122"/>
                <a:ea typeface="仿宋" panose="02010609060101010101" pitchFamily="49" charset="-122"/>
              </a:rPr>
              <a:t>2</a:t>
            </a:r>
            <a:r>
              <a:rPr lang="zh-CN" altLang="en-US" sz="2400" b="1">
                <a:latin typeface="仿宋" panose="02010609060101010101" pitchFamily="49" charset="-122"/>
                <a:ea typeface="仿宋" panose="02010609060101010101" pitchFamily="49" charset="-122"/>
              </a:rPr>
              <a:t>）公路线路：限于经批准建设的国道、省道、县道、乡道和属于农村公路的村道的主体工程以及两侧边沟或者截水沟。</a:t>
            </a:r>
          </a:p>
          <a:p>
            <a:pPr marL="0" indent="0">
              <a:buFont typeface="Wingdings 2" panose="05020102010507070707" pitchFamily="18" charset="2"/>
              <a:buNone/>
            </a:pPr>
            <a:r>
              <a:rPr lang="zh-CN" altLang="en-US" sz="2400" b="1">
                <a:latin typeface="仿宋" panose="02010609060101010101" pitchFamily="49" charset="-122"/>
                <a:ea typeface="仿宋" panose="02010609060101010101" pitchFamily="49" charset="-122"/>
              </a:rPr>
              <a:t>　　</a:t>
            </a:r>
            <a:r>
              <a:rPr lang="en-US" altLang="zh-CN" sz="2400" b="1">
                <a:latin typeface="仿宋" panose="02010609060101010101" pitchFamily="49" charset="-122"/>
                <a:ea typeface="仿宋" panose="02010609060101010101" pitchFamily="49" charset="-122"/>
              </a:rPr>
              <a:t>【</a:t>
            </a:r>
            <a:r>
              <a:rPr lang="zh-CN" altLang="en-US" sz="2400" b="1">
                <a:latin typeface="仿宋" panose="02010609060101010101" pitchFamily="49" charset="-122"/>
                <a:ea typeface="仿宋" panose="02010609060101010101" pitchFamily="49" charset="-122"/>
              </a:rPr>
              <a:t>提示</a:t>
            </a:r>
            <a:r>
              <a:rPr lang="en-US" altLang="zh-CN" sz="2400" b="1">
                <a:latin typeface="仿宋" panose="02010609060101010101" pitchFamily="49" charset="-122"/>
                <a:ea typeface="仿宋" panose="02010609060101010101" pitchFamily="49" charset="-122"/>
              </a:rPr>
              <a:t>】</a:t>
            </a:r>
            <a:r>
              <a:rPr lang="zh-CN" altLang="en-US" sz="2400" b="1">
                <a:latin typeface="仿宋" panose="02010609060101010101" pitchFamily="49" charset="-122"/>
                <a:ea typeface="仿宋" panose="02010609060101010101" pitchFamily="49" charset="-122"/>
              </a:rPr>
              <a:t>专用公蹐和城区内机动车道占用耕地的纳税。</a:t>
            </a:r>
          </a:p>
          <a:p>
            <a:pPr marL="0" indent="0">
              <a:buFont typeface="Wingdings 2" panose="05020102010507070707" pitchFamily="18" charset="2"/>
              <a:buNone/>
            </a:pPr>
            <a:r>
              <a:rPr lang="zh-CN" altLang="en-US" sz="2400" b="1">
                <a:latin typeface="仿宋" panose="02010609060101010101" pitchFamily="49" charset="-122"/>
                <a:ea typeface="仿宋" panose="02010609060101010101" pitchFamily="49" charset="-122"/>
              </a:rPr>
              <a:t>　　（</a:t>
            </a:r>
            <a:r>
              <a:rPr lang="en-US" altLang="zh-CN" sz="2400" b="1">
                <a:latin typeface="仿宋" panose="02010609060101010101" pitchFamily="49" charset="-122"/>
                <a:ea typeface="仿宋" panose="02010609060101010101" pitchFamily="49" charset="-122"/>
              </a:rPr>
              <a:t>3</a:t>
            </a:r>
            <a:r>
              <a:rPr lang="zh-CN" altLang="en-US" sz="2400" b="1">
                <a:latin typeface="仿宋" panose="02010609060101010101" pitchFamily="49" charset="-122"/>
                <a:ea typeface="仿宋" panose="02010609060101010101" pitchFamily="49" charset="-122"/>
              </a:rPr>
              <a:t>）飞机场跑道、停机坪：限于经批准建设的民用机场专门用于民用航空器起降、搰行、停放的场。</a:t>
            </a:r>
          </a:p>
          <a:p>
            <a:pPr marL="0" indent="0">
              <a:buFont typeface="Wingdings 2" panose="05020102010507070707" pitchFamily="18" charset="2"/>
              <a:buNone/>
            </a:pPr>
            <a:r>
              <a:rPr lang="zh-CN" altLang="en-US" sz="2400" b="1">
                <a:latin typeface="仿宋" panose="02010609060101010101" pitchFamily="49" charset="-122"/>
                <a:ea typeface="仿宋" panose="02010609060101010101" pitchFamily="49" charset="-122"/>
              </a:rPr>
              <a:t>　　（</a:t>
            </a:r>
            <a:r>
              <a:rPr lang="en-US" altLang="zh-CN" sz="2400" b="1">
                <a:latin typeface="仿宋" panose="02010609060101010101" pitchFamily="49" charset="-122"/>
                <a:ea typeface="仿宋" panose="02010609060101010101" pitchFamily="49" charset="-122"/>
              </a:rPr>
              <a:t>4</a:t>
            </a:r>
            <a:r>
              <a:rPr lang="zh-CN" altLang="en-US" sz="2400" b="1">
                <a:latin typeface="仿宋" panose="02010609060101010101" pitchFamily="49" charset="-122"/>
                <a:ea typeface="仿宋" panose="02010609060101010101" pitchFamily="49" charset="-122"/>
              </a:rPr>
              <a:t>）港口：限于经批准建设的港口内供船舶进出、停靠以及旅客上下、货物装卸的场所。</a:t>
            </a:r>
          </a:p>
          <a:p>
            <a:pPr marL="0" indent="0">
              <a:buFont typeface="Wingdings 2" panose="05020102010507070707" pitchFamily="18" charset="2"/>
              <a:buNone/>
            </a:pPr>
            <a:r>
              <a:rPr lang="zh-CN" altLang="en-US" sz="2400" b="1">
                <a:latin typeface="仿宋" panose="02010609060101010101" pitchFamily="49" charset="-122"/>
                <a:ea typeface="仿宋" panose="02010609060101010101" pitchFamily="49" charset="-122"/>
              </a:rPr>
              <a:t>　　（</a:t>
            </a:r>
            <a:r>
              <a:rPr lang="en-US" altLang="zh-CN" sz="2400" b="1">
                <a:latin typeface="仿宋" panose="02010609060101010101" pitchFamily="49" charset="-122"/>
                <a:ea typeface="仿宋" panose="02010609060101010101" pitchFamily="49" charset="-122"/>
              </a:rPr>
              <a:t>5</a:t>
            </a:r>
            <a:r>
              <a:rPr lang="zh-CN" altLang="en-US" sz="2400" b="1">
                <a:latin typeface="仿宋" panose="02010609060101010101" pitchFamily="49" charset="-122"/>
                <a:ea typeface="仿宋" panose="02010609060101010101" pitchFamily="49" charset="-122"/>
              </a:rPr>
              <a:t>）航道：限于在江、河、湖泊、港湾等水域内供船舶安全航行的通道。</a:t>
            </a:r>
          </a:p>
          <a:p>
            <a:pPr marL="0" indent="0">
              <a:buFont typeface="Wingdings 2" panose="05020102010507070707" pitchFamily="18" charset="2"/>
              <a:buNone/>
            </a:pPr>
            <a:endParaRPr lang="zh-CN"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内容占位符 4">
            <a:extLst>
              <a:ext uri="{FF2B5EF4-FFF2-40B4-BE49-F238E27FC236}">
                <a16:creationId xmlns:a16="http://schemas.microsoft.com/office/drawing/2014/main" id="{D5111039-9FED-4B92-9909-1FA96261F306}"/>
              </a:ext>
            </a:extLst>
          </p:cNvPr>
          <p:cNvSpPr>
            <a:spLocks noGrp="1"/>
          </p:cNvSpPr>
          <p:nvPr>
            <p:ph idx="1"/>
          </p:nvPr>
        </p:nvSpPr>
        <p:spPr>
          <a:xfrm>
            <a:off x="0" y="260350"/>
            <a:ext cx="8991600" cy="6769100"/>
          </a:xfrm>
        </p:spPr>
        <p:txBody>
          <a:bodyPr/>
          <a:lstStyle/>
          <a:p>
            <a:pPr marL="0" indent="0">
              <a:buFont typeface="Wingdings 2" panose="05020102010507070707" pitchFamily="18" charset="2"/>
              <a:buNone/>
            </a:pPr>
            <a:r>
              <a:rPr lang="en-US" altLang="zh-CN" sz="2400">
                <a:latin typeface="Times New Roman" panose="02020603050405020304" pitchFamily="18" charset="0"/>
                <a:cs typeface="Times New Roman" panose="02020603050405020304" pitchFamily="18" charset="0"/>
              </a:rPr>
              <a:t>        2.</a:t>
            </a:r>
            <a:r>
              <a:rPr lang="zh-CN" altLang="en-US" sz="2400">
                <a:latin typeface="Times New Roman" panose="02020603050405020304" pitchFamily="18" charset="0"/>
                <a:cs typeface="Times New Roman" panose="02020603050405020304" pitchFamily="18" charset="0"/>
              </a:rPr>
              <a:t>农村居民占用耕地新建住宅，按照当地适用税额减半征收耕地占用税。</a:t>
            </a:r>
          </a:p>
          <a:p>
            <a:pPr marL="0" indent="0">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a:t>
            </a:r>
            <a:r>
              <a:rPr lang="en-US" altLang="zh-CN" sz="2400">
                <a:latin typeface="Times New Roman" panose="02020603050405020304" pitchFamily="18" charset="0"/>
                <a:cs typeface="Times New Roman" panose="02020603050405020304" pitchFamily="18" charset="0"/>
              </a:rPr>
              <a:t>1</a:t>
            </a:r>
            <a:r>
              <a:rPr lang="zh-CN" altLang="en-US" sz="2400">
                <a:latin typeface="Times New Roman" panose="02020603050405020304" pitchFamily="18" charset="0"/>
                <a:cs typeface="Times New Roman" panose="02020603050405020304" pitchFamily="18" charset="0"/>
              </a:rPr>
              <a:t>）农村居民占用耕地新建住宅，是指农村居民经批准在户口所在地按照规定标准占用耕地建设自用住宅。</a:t>
            </a:r>
          </a:p>
          <a:p>
            <a:pPr marL="0" indent="0">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a:t>
            </a:r>
            <a:r>
              <a:rPr lang="en-US" altLang="zh-CN" sz="2400">
                <a:latin typeface="Times New Roman" panose="02020603050405020304" pitchFamily="18" charset="0"/>
                <a:cs typeface="Times New Roman" panose="02020603050405020304" pitchFamily="18" charset="0"/>
              </a:rPr>
              <a:t>2</a:t>
            </a:r>
            <a:r>
              <a:rPr lang="zh-CN" altLang="en-US" sz="2400">
                <a:latin typeface="Times New Roman" panose="02020603050405020304" pitchFamily="18" charset="0"/>
                <a:cs typeface="Times New Roman" panose="02020603050405020304" pitchFamily="18" charset="0"/>
              </a:rPr>
              <a:t>）农村居民经批准搬迁，原宅基地恢复耕种，凡新建住宅占用耕地不超过原宅基地面积的，不征收耕地占用税；超过原宅基地面积的，对超过部分按照当地适用税额减半征收耕地占用税。</a:t>
            </a:r>
          </a:p>
          <a:p>
            <a:pPr marL="0" indent="0">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a:t>
            </a:r>
            <a:r>
              <a:rPr lang="en-US" altLang="zh-CN" sz="2400">
                <a:latin typeface="Times New Roman" panose="02020603050405020304" pitchFamily="18" charset="0"/>
                <a:cs typeface="Times New Roman" panose="02020603050405020304" pitchFamily="18" charset="0"/>
              </a:rPr>
              <a:t>3</a:t>
            </a:r>
            <a:r>
              <a:rPr lang="zh-CN" altLang="en-US" sz="2400">
                <a:latin typeface="Times New Roman" panose="02020603050405020304" pitchFamily="18" charset="0"/>
                <a:cs typeface="Times New Roman" panose="02020603050405020304" pitchFamily="18" charset="0"/>
              </a:rPr>
              <a:t>）农村烈士家属、残疾军人、鳏寡孤独以及苹命老根据地、少数民族聚居区和边远贫困山区生活困难的农村居民，在规定用地标准以内新建住宅缴纳耕地占用税确有困难的，经所在地乡（镇）人民政府审核，报经县级人民政府批准后，可以免征或者减征耕地占用税。</a:t>
            </a:r>
          </a:p>
          <a:p>
            <a:pPr marL="0" indent="0">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a:t>
            </a:r>
            <a:r>
              <a:rPr lang="en-US" altLang="zh-CN" sz="2400">
                <a:latin typeface="Times New Roman" panose="02020603050405020304" pitchFamily="18" charset="0"/>
                <a:cs typeface="Times New Roman" panose="02020603050405020304" pitchFamily="18" charset="0"/>
              </a:rPr>
              <a:t>3.</a:t>
            </a:r>
            <a:r>
              <a:rPr lang="zh-CN" altLang="en-US" sz="2400">
                <a:latin typeface="Times New Roman" panose="02020603050405020304" pitchFamily="18" charset="0"/>
                <a:cs typeface="Times New Roman" panose="02020603050405020304" pitchFamily="18" charset="0"/>
              </a:rPr>
              <a:t>免征或者减征耕地占用税后，纳税人改变原占地用途，不再属于免征或者减征耕地占用税情形的，应当按照当地适用税额补缴耕地占用税。</a:t>
            </a:r>
          </a:p>
          <a:p>
            <a:pPr marL="0" indent="0">
              <a:buFont typeface="Wingdings 2" panose="05020102010507070707" pitchFamily="18" charset="2"/>
              <a:buNone/>
            </a:pPr>
            <a:endParaRPr lang="zh-CN"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a:extLst>
              <a:ext uri="{FF2B5EF4-FFF2-40B4-BE49-F238E27FC236}">
                <a16:creationId xmlns:a16="http://schemas.microsoft.com/office/drawing/2014/main" id="{99F69CE1-8B09-4514-9869-1F16675D7EC2}"/>
              </a:ext>
            </a:extLst>
          </p:cNvPr>
          <p:cNvSpPr>
            <a:spLocks noGrp="1" noChangeArrowheads="1"/>
          </p:cNvSpPr>
          <p:nvPr>
            <p:ph idx="1"/>
          </p:nvPr>
        </p:nvSpPr>
        <p:spPr>
          <a:xfrm>
            <a:off x="323850" y="549275"/>
            <a:ext cx="8291513" cy="503238"/>
          </a:xfrm>
        </p:spPr>
        <p:txBody>
          <a:bodyPr rtlCol="0">
            <a:normAutofit fontScale="47500" lnSpcReduction="20000"/>
          </a:bodyPr>
          <a:lstStyle/>
          <a:p>
            <a:pPr fontAlgn="auto">
              <a:spcAft>
                <a:spcPts val="0"/>
              </a:spcAft>
              <a:buFont typeface="Wingdings 2" pitchFamily="18" charset="2"/>
              <a:buNone/>
              <a:defRPr/>
            </a:pPr>
            <a:r>
              <a:rPr lang="zh-CN" altLang="en-US" b="1"/>
              <a:t>六、征收管理</a:t>
            </a:r>
          </a:p>
          <a:p>
            <a:pPr fontAlgn="auto">
              <a:spcAft>
                <a:spcPts val="0"/>
              </a:spcAft>
              <a:buFont typeface="Wingdings 2" pitchFamily="18" charset="2"/>
              <a:buNone/>
              <a:defRPr/>
            </a:pPr>
            <a:r>
              <a:rPr lang="zh-CN" altLang="en-US" sz="2800" b="1">
                <a:latin typeface="楷体" pitchFamily="49" charset="-122"/>
                <a:ea typeface="楷体" pitchFamily="49" charset="-122"/>
              </a:rPr>
              <a:t>       </a:t>
            </a:r>
          </a:p>
        </p:txBody>
      </p:sp>
      <p:graphicFrame>
        <p:nvGraphicFramePr>
          <p:cNvPr id="3" name="表格 2">
            <a:extLst>
              <a:ext uri="{FF2B5EF4-FFF2-40B4-BE49-F238E27FC236}">
                <a16:creationId xmlns:a16="http://schemas.microsoft.com/office/drawing/2014/main" id="{5235C8BA-F47F-4A55-B1AC-FB9A2FC452C5}"/>
              </a:ext>
            </a:extLst>
          </p:cNvPr>
          <p:cNvGraphicFramePr>
            <a:graphicFrameLocks noGrp="1"/>
          </p:cNvGraphicFramePr>
          <p:nvPr/>
        </p:nvGraphicFramePr>
        <p:xfrm>
          <a:off x="468313" y="1196975"/>
          <a:ext cx="8064500" cy="5376863"/>
        </p:xfrm>
        <a:graphic>
          <a:graphicData uri="http://schemas.openxmlformats.org/drawingml/2006/table">
            <a:tbl>
              <a:tblPr firstRow="1" bandRow="1">
                <a:tableStyleId>{5C22544A-7EE6-4342-B048-85BDC9FD1C3A}</a:tableStyleId>
              </a:tblPr>
              <a:tblGrid>
                <a:gridCol w="1584098">
                  <a:extLst>
                    <a:ext uri="{9D8B030D-6E8A-4147-A177-3AD203B41FA5}">
                      <a16:colId xmlns:a16="http://schemas.microsoft.com/office/drawing/2014/main" val="20000"/>
                    </a:ext>
                  </a:extLst>
                </a:gridCol>
                <a:gridCol w="6480402">
                  <a:extLst>
                    <a:ext uri="{9D8B030D-6E8A-4147-A177-3AD203B41FA5}">
                      <a16:colId xmlns:a16="http://schemas.microsoft.com/office/drawing/2014/main" val="20001"/>
                    </a:ext>
                  </a:extLst>
                </a:gridCol>
              </a:tblGrid>
              <a:tr h="503740">
                <a:tc>
                  <a:txBody>
                    <a:bodyPr/>
                    <a:lstStyle/>
                    <a:p>
                      <a:r>
                        <a:rPr lang="zh-CN" altLang="en-US" sz="2400" dirty="0"/>
                        <a:t>税法要素</a:t>
                      </a:r>
                    </a:p>
                  </a:txBody>
                  <a:tcPr marL="91436" marR="91436" marT="45692" marB="45692"/>
                </a:tc>
                <a:tc>
                  <a:txBody>
                    <a:bodyPr/>
                    <a:lstStyle/>
                    <a:p>
                      <a:r>
                        <a:rPr lang="zh-CN" altLang="en-US" sz="2400" dirty="0"/>
                        <a:t>具体规定</a:t>
                      </a:r>
                    </a:p>
                  </a:txBody>
                  <a:tcPr marL="91436" marR="91436" marT="45692" marB="45692"/>
                </a:tc>
                <a:extLst>
                  <a:ext uri="{0D108BD9-81ED-4DB2-BD59-A6C34878D82A}">
                    <a16:rowId xmlns:a16="http://schemas.microsoft.com/office/drawing/2014/main" val="10000"/>
                  </a:ext>
                </a:extLst>
              </a:tr>
              <a:tr h="575705">
                <a:tc>
                  <a:txBody>
                    <a:bodyPr/>
                    <a:lstStyle/>
                    <a:p>
                      <a:r>
                        <a:rPr lang="zh-CN" altLang="en-US" sz="2400" dirty="0"/>
                        <a:t>征收机关</a:t>
                      </a:r>
                    </a:p>
                  </a:txBody>
                  <a:tcPr marL="91436" marR="91436" marT="45692" marB="45692"/>
                </a:tc>
                <a:tc>
                  <a:txBody>
                    <a:bodyPr/>
                    <a:lstStyle/>
                    <a:p>
                      <a:r>
                        <a:rPr lang="zh-CN" altLang="en-US" sz="2400" dirty="0"/>
                        <a:t>由地方税务机关负责征收</a:t>
                      </a:r>
                    </a:p>
                  </a:txBody>
                  <a:tcPr marL="91436" marR="91436" marT="45692" marB="45692"/>
                </a:tc>
                <a:extLst>
                  <a:ext uri="{0D108BD9-81ED-4DB2-BD59-A6C34878D82A}">
                    <a16:rowId xmlns:a16="http://schemas.microsoft.com/office/drawing/2014/main" val="10001"/>
                  </a:ext>
                </a:extLst>
              </a:tr>
              <a:tr h="1920141">
                <a:tc>
                  <a:txBody>
                    <a:bodyPr/>
                    <a:lstStyle/>
                    <a:p>
                      <a:r>
                        <a:rPr lang="zh-CN" altLang="en-US" sz="2400" dirty="0"/>
                        <a:t>纳税义务发生时间</a:t>
                      </a:r>
                    </a:p>
                  </a:txBody>
                  <a:tcPr marL="91436" marR="91436" marT="45692" marB="45692"/>
                </a:tc>
                <a:tc>
                  <a:txBody>
                    <a:bodyPr/>
                    <a:lstStyle/>
                    <a:p>
                      <a:r>
                        <a:rPr lang="zh-CN" altLang="en-US" sz="2400" dirty="0"/>
                        <a:t>（</a:t>
                      </a:r>
                      <a:r>
                        <a:rPr lang="en-US" altLang="zh-CN" sz="2400" dirty="0"/>
                        <a:t>1</a:t>
                      </a:r>
                      <a:r>
                        <a:rPr lang="zh-CN" altLang="en-US" sz="2400" dirty="0"/>
                        <a:t>） 经批准占用耕地的，为纳税人收到土地管理部门办理占用农用地手续通知的当天；</a:t>
                      </a:r>
                      <a:endParaRPr lang="en-US" altLang="zh-CN" sz="2400" dirty="0"/>
                    </a:p>
                    <a:p>
                      <a:r>
                        <a:rPr lang="zh-CN" altLang="en-US" sz="2400" dirty="0"/>
                        <a:t>（</a:t>
                      </a:r>
                      <a:r>
                        <a:rPr lang="en-US" altLang="zh-CN" sz="2400" dirty="0"/>
                        <a:t>2</a:t>
                      </a:r>
                      <a:r>
                        <a:rPr lang="zh-CN" altLang="en-US" sz="2400" dirty="0"/>
                        <a:t>）未经批准占用耕地的，为纳税人实际占用耕地的当天</a:t>
                      </a:r>
                      <a:endParaRPr lang="en-US" altLang="zh-CN" sz="2400" dirty="0"/>
                    </a:p>
                    <a:p>
                      <a:endParaRPr lang="zh-CN" altLang="en-US" sz="2400" dirty="0"/>
                    </a:p>
                  </a:txBody>
                  <a:tcPr marL="91436" marR="91436" marT="45692" marB="45692"/>
                </a:tc>
                <a:extLst>
                  <a:ext uri="{0D108BD9-81ED-4DB2-BD59-A6C34878D82A}">
                    <a16:rowId xmlns:a16="http://schemas.microsoft.com/office/drawing/2014/main" val="10002"/>
                  </a:ext>
                </a:extLst>
              </a:tr>
              <a:tr h="822887">
                <a:tc>
                  <a:txBody>
                    <a:bodyPr/>
                    <a:lstStyle/>
                    <a:p>
                      <a:r>
                        <a:rPr lang="zh-CN" altLang="en-US" sz="2400" dirty="0"/>
                        <a:t>纳税申报</a:t>
                      </a:r>
                    </a:p>
                  </a:txBody>
                  <a:tcPr marL="91436" marR="91436" marT="45692" marB="45692"/>
                </a:tc>
                <a:tc>
                  <a:txBody>
                    <a:bodyPr/>
                    <a:lstStyle/>
                    <a:p>
                      <a:r>
                        <a:rPr lang="zh-CN" altLang="en-US" sz="2400" dirty="0"/>
                        <a:t>纳税人占用耕地或其他农用地，应当在耕地或其他农用地所在地申报纳税。</a:t>
                      </a:r>
                    </a:p>
                  </a:txBody>
                  <a:tcPr marL="91436" marR="91436" marT="45692" marB="45692"/>
                </a:tc>
                <a:extLst>
                  <a:ext uri="{0D108BD9-81ED-4DB2-BD59-A6C34878D82A}">
                    <a16:rowId xmlns:a16="http://schemas.microsoft.com/office/drawing/2014/main" val="10003"/>
                  </a:ext>
                </a:extLst>
              </a:tr>
              <a:tr h="1554390">
                <a:tc>
                  <a:txBody>
                    <a:bodyPr/>
                    <a:lstStyle/>
                    <a:p>
                      <a:r>
                        <a:rPr lang="zh-CN" altLang="en-US" sz="2400" dirty="0"/>
                        <a:t>纳税管理</a:t>
                      </a:r>
                    </a:p>
                  </a:txBody>
                  <a:tcPr marL="91436" marR="91436" marT="45692" marB="45692"/>
                </a:tc>
                <a:tc>
                  <a:txBody>
                    <a:bodyPr/>
                    <a:lstStyle/>
                    <a:p>
                      <a:r>
                        <a:rPr lang="zh-CN" altLang="en-US" sz="2400" dirty="0"/>
                        <a:t>纳税人临时占用耕地，应当按照规定缴纳耕地占用税。纳税人在批准临时占用耕地的期限内恢复所占用耕地原状的，全额退还已缴纳的耕地占用税。</a:t>
                      </a:r>
                      <a:endParaRPr lang="en-US" altLang="zh-CN" sz="2400" dirty="0"/>
                    </a:p>
                  </a:txBody>
                  <a:tcPr marL="91436" marR="91436" marT="45692" marB="45692"/>
                </a:tc>
                <a:extLst>
                  <a:ext uri="{0D108BD9-81ED-4DB2-BD59-A6C34878D82A}">
                    <a16:rowId xmlns:a16="http://schemas.microsoft.com/office/drawing/2014/main" val="10004"/>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651" name="Rectangle 3">
            <a:extLst>
              <a:ext uri="{FF2B5EF4-FFF2-40B4-BE49-F238E27FC236}">
                <a16:creationId xmlns:a16="http://schemas.microsoft.com/office/drawing/2014/main" id="{BED55582-C2C0-4FE2-8E93-A447CD10CFA1}"/>
              </a:ext>
            </a:extLst>
          </p:cNvPr>
          <p:cNvSpPr>
            <a:spLocks noGrp="1" noChangeArrowheads="1"/>
          </p:cNvSpPr>
          <p:nvPr>
            <p:ph idx="1"/>
          </p:nvPr>
        </p:nvSpPr>
        <p:spPr>
          <a:xfrm>
            <a:off x="323850" y="188913"/>
            <a:ext cx="8705850" cy="6985000"/>
          </a:xfrm>
        </p:spPr>
        <p:txBody>
          <a:bodyPr rtlCol="0">
            <a:normAutofit/>
          </a:bodyPr>
          <a:lstStyle/>
          <a:p>
            <a:pPr algn="ctr" fontAlgn="auto">
              <a:lnSpc>
                <a:spcPct val="90000"/>
              </a:lnSpc>
              <a:spcAft>
                <a:spcPts val="0"/>
              </a:spcAft>
              <a:buFont typeface="Wingdings" panose="05000000000000000000" pitchFamily="2" charset="2"/>
              <a:buNone/>
              <a:defRPr/>
            </a:pPr>
            <a:r>
              <a:rPr lang="zh-CN" altLang="en-US" sz="4000" b="1" dirty="0">
                <a:latin typeface="黑体" panose="02010609060101010101" pitchFamily="49" charset="-122"/>
                <a:ea typeface="黑体" panose="02010609060101010101" pitchFamily="49" charset="-122"/>
              </a:rPr>
              <a:t>第四节  车辆购置税</a:t>
            </a:r>
          </a:p>
          <a:p>
            <a:pPr algn="ctr" fontAlgn="auto">
              <a:lnSpc>
                <a:spcPct val="90000"/>
              </a:lnSpc>
              <a:spcAft>
                <a:spcPts val="0"/>
              </a:spcAft>
              <a:buFont typeface="Wingdings" panose="05000000000000000000" pitchFamily="2" charset="2"/>
              <a:buNone/>
              <a:defRPr/>
            </a:pPr>
            <a:endParaRPr lang="zh-CN" altLang="en-US" sz="4000" b="1" dirty="0"/>
          </a:p>
          <a:p>
            <a:pPr marL="0" indent="0" fontAlgn="auto">
              <a:lnSpc>
                <a:spcPct val="90000"/>
              </a:lnSpc>
              <a:spcAft>
                <a:spcPts val="0"/>
              </a:spcAft>
              <a:buFont typeface="Wingdings 2" pitchFamily="18" charset="2"/>
              <a:buNone/>
              <a:defRPr/>
            </a:pPr>
            <a:r>
              <a:rPr lang="zh-CN" altLang="en-US" b="1" dirty="0"/>
              <a:t>一、车辆购置税的概念</a:t>
            </a:r>
          </a:p>
          <a:p>
            <a:pPr marL="0" indent="0" fontAlgn="auto">
              <a:lnSpc>
                <a:spcPct val="90000"/>
              </a:lnSpc>
              <a:spcAft>
                <a:spcPts val="0"/>
              </a:spcAft>
              <a:buFont typeface="Wingdings 2" pitchFamily="18" charset="2"/>
              <a:buNone/>
              <a:defRPr/>
            </a:pPr>
            <a:r>
              <a:rPr lang="zh-CN" altLang="en-US" b="1" dirty="0"/>
              <a:t>　　车辆购置税是以在中国</a:t>
            </a:r>
            <a:r>
              <a:rPr lang="zh-CN" altLang="en-US" b="1" u="dbl" dirty="0">
                <a:solidFill>
                  <a:srgbClr val="C00000"/>
                </a:solidFill>
              </a:rPr>
              <a:t>境内购置规定的车辆为课税对象、在特定的环节向车辆购置者征收</a:t>
            </a:r>
            <a:r>
              <a:rPr lang="zh-CN" altLang="en-US" b="1" dirty="0"/>
              <a:t>的一种税。就其性质而言，属于直接税的范畴。</a:t>
            </a:r>
          </a:p>
          <a:p>
            <a:pPr marL="0" indent="0" fontAlgn="auto">
              <a:lnSpc>
                <a:spcPct val="90000"/>
              </a:lnSpc>
              <a:spcAft>
                <a:spcPts val="0"/>
              </a:spcAft>
              <a:buFont typeface="Wingdings 2" pitchFamily="18" charset="2"/>
              <a:buNone/>
              <a:defRPr/>
            </a:pPr>
            <a:r>
              <a:rPr lang="zh-CN" altLang="en-US" b="1" dirty="0"/>
              <a:t>二、车辆购置税的特点</a:t>
            </a:r>
          </a:p>
          <a:p>
            <a:pPr marL="0" indent="0" fontAlgn="auto">
              <a:lnSpc>
                <a:spcPct val="90000"/>
              </a:lnSpc>
              <a:spcAft>
                <a:spcPts val="0"/>
              </a:spcAft>
              <a:buFont typeface="Wingdings 2" pitchFamily="18" charset="2"/>
              <a:buNone/>
              <a:defRPr/>
            </a:pPr>
            <a:r>
              <a:rPr lang="zh-CN" altLang="en-US" b="1" dirty="0"/>
              <a:t>　　第一，征收范围单一。</a:t>
            </a:r>
          </a:p>
          <a:p>
            <a:pPr marL="0" indent="0" fontAlgn="auto">
              <a:lnSpc>
                <a:spcPct val="90000"/>
              </a:lnSpc>
              <a:spcAft>
                <a:spcPts val="0"/>
              </a:spcAft>
              <a:buFont typeface="Wingdings 2" pitchFamily="18" charset="2"/>
              <a:buNone/>
              <a:defRPr/>
            </a:pPr>
            <a:r>
              <a:rPr lang="zh-CN" altLang="en-US" b="1" dirty="0"/>
              <a:t>　　第二，征收环节单一。（消费领域、一次性征收）</a:t>
            </a:r>
          </a:p>
          <a:p>
            <a:pPr marL="0" indent="0" fontAlgn="auto">
              <a:lnSpc>
                <a:spcPct val="90000"/>
              </a:lnSpc>
              <a:spcAft>
                <a:spcPts val="0"/>
              </a:spcAft>
              <a:buFont typeface="Wingdings 2" pitchFamily="18" charset="2"/>
              <a:buNone/>
              <a:defRPr/>
            </a:pPr>
            <a:r>
              <a:rPr lang="zh-CN" altLang="en-US" b="1" dirty="0"/>
              <a:t>　　第三，征税具有特定目的。（中央税）</a:t>
            </a:r>
          </a:p>
          <a:p>
            <a:pPr marL="0" indent="0" fontAlgn="auto">
              <a:lnSpc>
                <a:spcPct val="90000"/>
              </a:lnSpc>
              <a:spcAft>
                <a:spcPts val="0"/>
              </a:spcAft>
              <a:buFont typeface="Wingdings 2" pitchFamily="18" charset="2"/>
              <a:buNone/>
              <a:defRPr/>
            </a:pPr>
            <a:r>
              <a:rPr lang="zh-CN" altLang="en-US" b="1" dirty="0"/>
              <a:t>　　第四，价外征收，不转嫁税负。</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3">
            <a:extLst>
              <a:ext uri="{FF2B5EF4-FFF2-40B4-BE49-F238E27FC236}">
                <a16:creationId xmlns:a16="http://schemas.microsoft.com/office/drawing/2014/main" id="{527BAAC8-B5A6-47C8-B182-5A24A35CF568}"/>
              </a:ext>
            </a:extLst>
          </p:cNvPr>
          <p:cNvSpPr>
            <a:spLocks noGrp="1" noChangeArrowheads="1"/>
          </p:cNvSpPr>
          <p:nvPr>
            <p:ph idx="1"/>
          </p:nvPr>
        </p:nvSpPr>
        <p:spPr>
          <a:xfrm>
            <a:off x="34925" y="115888"/>
            <a:ext cx="8651875" cy="6985000"/>
          </a:xfrm>
        </p:spPr>
        <p:txBody>
          <a:bodyPr rtlCol="0">
            <a:normAutofit fontScale="85000" lnSpcReduction="10000"/>
          </a:bodyPr>
          <a:lstStyle/>
          <a:p>
            <a:pPr marL="0" indent="0" fontAlgn="auto">
              <a:lnSpc>
                <a:spcPts val="4200"/>
              </a:lnSpc>
              <a:spcAft>
                <a:spcPts val="0"/>
              </a:spcAft>
              <a:buFont typeface="Wingdings 2" pitchFamily="18" charset="2"/>
              <a:buNone/>
              <a:defRPr/>
            </a:pPr>
            <a:r>
              <a:rPr lang="zh-CN" altLang="en-US" sz="3600" b="1"/>
              <a:t>三、纳税人</a:t>
            </a:r>
          </a:p>
          <a:p>
            <a:pPr marL="0" indent="0" fontAlgn="auto">
              <a:lnSpc>
                <a:spcPts val="4200"/>
              </a:lnSpc>
              <a:spcAft>
                <a:spcPts val="1200"/>
              </a:spcAft>
              <a:buFont typeface="Wingdings 2" pitchFamily="18" charset="2"/>
              <a:buNone/>
              <a:defRPr/>
            </a:pPr>
            <a:r>
              <a:rPr lang="en-US" altLang="zh-CN" sz="2400">
                <a:solidFill>
                  <a:srgbClr val="000000"/>
                </a:solidFill>
                <a:latin typeface="Times New Roman" pitchFamily="18" charset="0"/>
              </a:rPr>
              <a:t>      </a:t>
            </a:r>
            <a:r>
              <a:rPr lang="zh-CN" altLang="zh-CN" sz="2400">
                <a:solidFill>
                  <a:srgbClr val="000000"/>
                </a:solidFill>
                <a:latin typeface="Times New Roman" pitchFamily="18" charset="0"/>
              </a:rPr>
              <a:t>车辆购置税的纳税人是指在中华人民共和国</a:t>
            </a:r>
            <a:r>
              <a:rPr lang="zh-CN" altLang="zh-CN" sz="2400" b="1" u="sng">
                <a:solidFill>
                  <a:srgbClr val="A50021"/>
                </a:solidFill>
                <a:latin typeface="Times New Roman" pitchFamily="18" charset="0"/>
              </a:rPr>
              <a:t>境内购置应税车辆</a:t>
            </a:r>
            <a:r>
              <a:rPr lang="zh-CN" altLang="zh-CN" sz="2400">
                <a:solidFill>
                  <a:srgbClr val="000000"/>
                </a:solidFill>
                <a:latin typeface="Times New Roman" pitchFamily="18" charset="0"/>
              </a:rPr>
              <a:t>的单位和个人。</a:t>
            </a:r>
            <a:br>
              <a:rPr lang="en-US" altLang="zh-CN" sz="2400">
                <a:solidFill>
                  <a:srgbClr val="000000"/>
                </a:solidFill>
                <a:latin typeface="Times New Roman" pitchFamily="18" charset="0"/>
              </a:rPr>
            </a:br>
            <a:r>
              <a:rPr lang="zh-CN" altLang="en-US" sz="3600" b="1">
                <a:solidFill>
                  <a:srgbClr val="000000"/>
                </a:solidFill>
                <a:latin typeface="华文楷体" pitchFamily="2" charset="-122"/>
              </a:rPr>
              <a:t>四</a:t>
            </a:r>
            <a:r>
              <a:rPr lang="zh-CN" altLang="zh-CN" sz="3600" b="1">
                <a:solidFill>
                  <a:srgbClr val="000000"/>
                </a:solidFill>
                <a:latin typeface="华文楷体" pitchFamily="2" charset="-122"/>
              </a:rPr>
              <a:t>、车辆购置税应税行为</a:t>
            </a:r>
            <a:br>
              <a:rPr lang="en-US" altLang="zh-CN" sz="3600" b="1">
                <a:solidFill>
                  <a:srgbClr val="000000"/>
                </a:solidFill>
                <a:latin typeface="华文楷体" pitchFamily="2" charset="-122"/>
              </a:rPr>
            </a:br>
            <a:r>
              <a:rPr lang="zh-CN" altLang="zh-CN" sz="2400">
                <a:solidFill>
                  <a:srgbClr val="000000"/>
                </a:solidFill>
              </a:rPr>
              <a:t>　　（一）购买自用行为。包括购买使用国产应税车辆和购买自用进口应税车辆。</a:t>
            </a:r>
            <a:br>
              <a:rPr lang="en-US" altLang="zh-CN" sz="2400">
                <a:solidFill>
                  <a:srgbClr val="000000"/>
                </a:solidFill>
              </a:rPr>
            </a:br>
            <a:r>
              <a:rPr lang="zh-CN" altLang="zh-CN" sz="2400">
                <a:solidFill>
                  <a:srgbClr val="000000"/>
                </a:solidFill>
              </a:rPr>
              <a:t>　　（二）进口自用行为。指直接（或委托代理）进口自用应税车辆的行为。</a:t>
            </a:r>
            <a:br>
              <a:rPr lang="en-US" altLang="zh-CN" sz="2400">
                <a:solidFill>
                  <a:srgbClr val="000000"/>
                </a:solidFill>
              </a:rPr>
            </a:br>
            <a:r>
              <a:rPr lang="zh-CN" altLang="zh-CN" sz="2400">
                <a:solidFill>
                  <a:srgbClr val="000000"/>
                </a:solidFill>
              </a:rPr>
              <a:t>　　（三）受赠使用行为。</a:t>
            </a:r>
            <a:br>
              <a:rPr lang="en-US" altLang="zh-CN" sz="2400">
                <a:solidFill>
                  <a:srgbClr val="000000"/>
                </a:solidFill>
              </a:rPr>
            </a:br>
            <a:r>
              <a:rPr lang="zh-CN" altLang="zh-CN" sz="2400">
                <a:solidFill>
                  <a:srgbClr val="000000"/>
                </a:solidFill>
              </a:rPr>
              <a:t>　　（四）自产自用行为。</a:t>
            </a:r>
            <a:br>
              <a:rPr lang="en-US" altLang="zh-CN" sz="2400">
                <a:solidFill>
                  <a:srgbClr val="000000"/>
                </a:solidFill>
              </a:rPr>
            </a:br>
            <a:r>
              <a:rPr lang="zh-CN" altLang="zh-CN" sz="2400">
                <a:solidFill>
                  <a:srgbClr val="000000"/>
                </a:solidFill>
              </a:rPr>
              <a:t>　　（五）获奖自用行为。</a:t>
            </a:r>
            <a:br>
              <a:rPr lang="en-US" altLang="zh-CN" sz="2400">
                <a:solidFill>
                  <a:srgbClr val="000000"/>
                </a:solidFill>
              </a:rPr>
            </a:br>
            <a:r>
              <a:rPr lang="zh-CN" altLang="zh-CN" sz="2400">
                <a:solidFill>
                  <a:srgbClr val="000000"/>
                </a:solidFill>
              </a:rPr>
              <a:t>　　（六）其他自用行为。如拍卖、抵债、走私、罚没等方式取得并自用应税车辆的行为。</a:t>
            </a:r>
            <a:endParaRPr lang="en-US" altLang="zh-CN" b="1"/>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a:extLst>
              <a:ext uri="{FF2B5EF4-FFF2-40B4-BE49-F238E27FC236}">
                <a16:creationId xmlns:a16="http://schemas.microsoft.com/office/drawing/2014/main" id="{B215373F-2D9E-453B-908A-1B7CC91ECE08}"/>
              </a:ext>
            </a:extLst>
          </p:cNvPr>
          <p:cNvSpPr>
            <a:spLocks noGrp="1" noChangeArrowheads="1"/>
          </p:cNvSpPr>
          <p:nvPr>
            <p:ph idx="1"/>
          </p:nvPr>
        </p:nvSpPr>
        <p:spPr>
          <a:xfrm>
            <a:off x="395288" y="908050"/>
            <a:ext cx="8291512" cy="6337300"/>
          </a:xfrm>
        </p:spPr>
        <p:txBody>
          <a:bodyPr/>
          <a:lstStyle/>
          <a:p>
            <a:pPr marL="0" indent="0">
              <a:buFont typeface="Wingdings 2" panose="05020102010507070707" pitchFamily="18" charset="2"/>
              <a:buNone/>
            </a:pPr>
            <a:r>
              <a:rPr lang="zh-CN" altLang="en-US" sz="3600" b="1"/>
              <a:t>五、征税范围</a:t>
            </a:r>
          </a:p>
          <a:p>
            <a:pPr marL="0" indent="0">
              <a:buFont typeface="Wingdings 2" panose="05020102010507070707" pitchFamily="18" charset="2"/>
              <a:buNone/>
            </a:pPr>
            <a:r>
              <a:rPr lang="zh-CN" altLang="en-US">
                <a:latin typeface="宋体" panose="02010600030101010101" pitchFamily="2" charset="-122"/>
              </a:rPr>
              <a:t>   </a:t>
            </a:r>
            <a:r>
              <a:rPr lang="zh-CN" altLang="en-US" b="1">
                <a:latin typeface="宋体" panose="02010600030101010101" pitchFamily="2" charset="-122"/>
              </a:rPr>
              <a:t>车辆购置税的征收范围包括：</a:t>
            </a:r>
          </a:p>
          <a:p>
            <a:pPr marL="0" indent="0">
              <a:buFont typeface="Wingdings 2" panose="05020102010507070707" pitchFamily="18" charset="2"/>
              <a:buNone/>
            </a:pPr>
            <a:r>
              <a:rPr lang="en-US" altLang="zh-CN" b="1">
                <a:latin typeface="宋体" panose="02010600030101010101" pitchFamily="2" charset="-122"/>
              </a:rPr>
              <a:t>1</a:t>
            </a:r>
            <a:r>
              <a:rPr lang="zh-CN" altLang="en-US" b="1">
                <a:latin typeface="宋体" panose="02010600030101010101" pitchFamily="2" charset="-122"/>
              </a:rPr>
              <a:t>、汽车</a:t>
            </a:r>
          </a:p>
          <a:p>
            <a:pPr marL="0" indent="0">
              <a:buFont typeface="Wingdings 2" panose="05020102010507070707" pitchFamily="18" charset="2"/>
              <a:buNone/>
            </a:pPr>
            <a:r>
              <a:rPr lang="en-US" altLang="zh-CN" b="1">
                <a:latin typeface="宋体" panose="02010600030101010101" pitchFamily="2" charset="-122"/>
              </a:rPr>
              <a:t>2</a:t>
            </a:r>
            <a:r>
              <a:rPr lang="zh-CN" altLang="en-US" b="1">
                <a:latin typeface="宋体" panose="02010600030101010101" pitchFamily="2" charset="-122"/>
              </a:rPr>
              <a:t>、摩托车</a:t>
            </a:r>
          </a:p>
          <a:p>
            <a:pPr marL="0" indent="0">
              <a:buFont typeface="Wingdings 2" panose="05020102010507070707" pitchFamily="18" charset="2"/>
              <a:buNone/>
            </a:pPr>
            <a:r>
              <a:rPr lang="en-US" altLang="zh-CN" b="1">
                <a:latin typeface="宋体" panose="02010600030101010101" pitchFamily="2" charset="-122"/>
              </a:rPr>
              <a:t>3</a:t>
            </a:r>
            <a:r>
              <a:rPr lang="zh-CN" altLang="en-US" b="1">
                <a:latin typeface="宋体" panose="02010600030101010101" pitchFamily="2" charset="-122"/>
              </a:rPr>
              <a:t>、电车</a:t>
            </a:r>
          </a:p>
          <a:p>
            <a:pPr marL="0" indent="0">
              <a:buFont typeface="Wingdings 2" panose="05020102010507070707" pitchFamily="18" charset="2"/>
              <a:buNone/>
            </a:pPr>
            <a:r>
              <a:rPr lang="en-US" altLang="zh-CN" b="1">
                <a:latin typeface="宋体" panose="02010600030101010101" pitchFamily="2" charset="-122"/>
              </a:rPr>
              <a:t>4</a:t>
            </a:r>
            <a:r>
              <a:rPr lang="zh-CN" altLang="en-US" b="1">
                <a:latin typeface="宋体" panose="02010600030101010101" pitchFamily="2" charset="-122"/>
              </a:rPr>
              <a:t>、挂车</a:t>
            </a:r>
          </a:p>
          <a:p>
            <a:pPr marL="0" indent="0">
              <a:buFont typeface="Wingdings 2" panose="05020102010507070707" pitchFamily="18" charset="2"/>
              <a:buNone/>
            </a:pPr>
            <a:r>
              <a:rPr lang="en-US" altLang="zh-CN" b="1">
                <a:latin typeface="宋体" panose="02010600030101010101" pitchFamily="2" charset="-122"/>
              </a:rPr>
              <a:t>5</a:t>
            </a:r>
            <a:r>
              <a:rPr lang="zh-CN" altLang="en-US" b="1">
                <a:latin typeface="宋体" panose="02010600030101010101" pitchFamily="2" charset="-122"/>
              </a:rPr>
              <a:t>、农用运输车。</a:t>
            </a:r>
            <a:endParaRPr lang="en-US" altLang="zh-CN" b="1">
              <a:latin typeface="宋体" panose="02010600030101010101" pitchFamily="2" charset="-122"/>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3">
            <a:extLst>
              <a:ext uri="{FF2B5EF4-FFF2-40B4-BE49-F238E27FC236}">
                <a16:creationId xmlns:a16="http://schemas.microsoft.com/office/drawing/2014/main" id="{8B55250C-1E5E-4B40-9330-E22B90972BCC}"/>
              </a:ext>
            </a:extLst>
          </p:cNvPr>
          <p:cNvSpPr>
            <a:spLocks noGrp="1" noChangeArrowheads="1"/>
          </p:cNvSpPr>
          <p:nvPr>
            <p:ph idx="1"/>
          </p:nvPr>
        </p:nvSpPr>
        <p:spPr>
          <a:xfrm>
            <a:off x="107950" y="115888"/>
            <a:ext cx="8928100" cy="6985000"/>
          </a:xfrm>
        </p:spPr>
        <p:txBody>
          <a:bodyPr/>
          <a:lstStyle/>
          <a:p>
            <a:pPr marL="0" indent="0">
              <a:buFont typeface="Wingdings 2" panose="05020102010507070707" pitchFamily="18" charset="2"/>
              <a:buNone/>
            </a:pPr>
            <a:r>
              <a:rPr lang="zh-CN" altLang="en-US" b="1"/>
              <a:t>六、税率</a:t>
            </a:r>
          </a:p>
          <a:p>
            <a:pPr marL="0" indent="0">
              <a:buFont typeface="Wingdings 2" panose="05020102010507070707" pitchFamily="18" charset="2"/>
              <a:buNone/>
            </a:pPr>
            <a:r>
              <a:rPr lang="zh-CN" altLang="en-US"/>
              <a:t>       </a:t>
            </a:r>
            <a:r>
              <a:rPr lang="zh-CN" altLang="en-US" sz="2800">
                <a:latin typeface="仿宋" panose="02010609060101010101" pitchFamily="49" charset="-122"/>
                <a:ea typeface="仿宋" panose="02010609060101010101" pitchFamily="49" charset="-122"/>
              </a:rPr>
              <a:t>车辆购置税的税率为</a:t>
            </a:r>
            <a:r>
              <a:rPr lang="en-US" altLang="zh-CN" sz="2800">
                <a:solidFill>
                  <a:srgbClr val="C00000"/>
                </a:solidFill>
                <a:latin typeface="仿宋" panose="02010609060101010101" pitchFamily="49" charset="-122"/>
                <a:ea typeface="仿宋" panose="02010609060101010101" pitchFamily="49" charset="-122"/>
              </a:rPr>
              <a:t>10%</a:t>
            </a:r>
            <a:r>
              <a:rPr lang="zh-CN" altLang="en-US" sz="2800">
                <a:latin typeface="仿宋" panose="02010609060101010101" pitchFamily="49" charset="-122"/>
                <a:ea typeface="仿宋" panose="02010609060101010101" pitchFamily="49" charset="-122"/>
              </a:rPr>
              <a:t>。</a:t>
            </a:r>
          </a:p>
          <a:p>
            <a:pPr marL="0" indent="0">
              <a:buFont typeface="Wingdings 2" panose="05020102010507070707" pitchFamily="18" charset="2"/>
              <a:buNone/>
            </a:pPr>
            <a:r>
              <a:rPr lang="zh-CN" altLang="en-US" b="1"/>
              <a:t>七、车辆购置税的计税依据</a:t>
            </a:r>
            <a:r>
              <a:rPr lang="en-US" altLang="zh-CN" b="1"/>
              <a:t>——</a:t>
            </a:r>
            <a:r>
              <a:rPr lang="zh-CN" altLang="en-US" b="1"/>
              <a:t>计税价格</a:t>
            </a:r>
          </a:p>
          <a:p>
            <a:pPr marL="0" indent="0">
              <a:buFont typeface="Wingdings 2" panose="05020102010507070707" pitchFamily="18" charset="2"/>
              <a:buNone/>
            </a:pPr>
            <a:r>
              <a:rPr lang="zh-CN" altLang="en-US"/>
              <a:t>　　</a:t>
            </a:r>
            <a:r>
              <a:rPr lang="zh-CN" altLang="en-US" sz="2800"/>
              <a:t>（一）购买自用应税车辆计税价格的确定</a:t>
            </a:r>
          </a:p>
          <a:p>
            <a:pPr marL="0" indent="0">
              <a:buFont typeface="Wingdings 2" panose="05020102010507070707" pitchFamily="18" charset="2"/>
              <a:buNone/>
            </a:pPr>
            <a:r>
              <a:rPr lang="zh-CN" altLang="en-US" sz="2800"/>
              <a:t>　　计税价格为纳税人购买应税车辆而支付给销售方的全部价款和价外费用（不包括增值税税款）。</a:t>
            </a:r>
          </a:p>
          <a:p>
            <a:pPr marL="0" indent="0">
              <a:buFont typeface="Wingdings 2" panose="05020102010507070707" pitchFamily="18" charset="2"/>
              <a:buNone/>
            </a:pPr>
            <a:r>
              <a:rPr lang="zh-CN" altLang="en-US" sz="2800"/>
              <a:t>　　</a:t>
            </a:r>
            <a:r>
              <a:rPr lang="en-US" altLang="zh-CN" sz="2800"/>
              <a:t>【</a:t>
            </a:r>
            <a:r>
              <a:rPr lang="zh-CN" altLang="en-US" sz="2800"/>
              <a:t>提示</a:t>
            </a:r>
            <a:r>
              <a:rPr lang="en-US" altLang="zh-CN" sz="2800"/>
              <a:t>】</a:t>
            </a:r>
            <a:r>
              <a:rPr lang="zh-CN" altLang="en-US" sz="2800"/>
              <a:t>不包括代收转付的款项。</a:t>
            </a:r>
          </a:p>
          <a:p>
            <a:pPr marL="0" indent="0">
              <a:buFont typeface="Wingdings 2" panose="05020102010507070707" pitchFamily="18" charset="2"/>
              <a:buNone/>
            </a:pPr>
            <a:r>
              <a:rPr lang="zh-CN" altLang="en-US" sz="2800"/>
              <a:t>　　计税价格＝含增值税的销售价格</a:t>
            </a:r>
            <a:r>
              <a:rPr lang="en-US" altLang="zh-CN" sz="2800"/>
              <a:t>÷</a:t>
            </a:r>
            <a:r>
              <a:rPr lang="zh-CN" altLang="en-US" sz="2800"/>
              <a:t>（</a:t>
            </a:r>
            <a:r>
              <a:rPr lang="en-US" altLang="zh-CN" sz="2800">
                <a:latin typeface="Times New Roman" panose="02020603050405020304" pitchFamily="18" charset="0"/>
                <a:cs typeface="Times New Roman" panose="02020603050405020304" pitchFamily="18" charset="0"/>
              </a:rPr>
              <a:t>1</a:t>
            </a:r>
            <a:r>
              <a:rPr lang="zh-CN" altLang="en-US" sz="2800">
                <a:latin typeface="Times New Roman" panose="02020603050405020304" pitchFamily="18" charset="0"/>
                <a:cs typeface="Times New Roman" panose="02020603050405020304" pitchFamily="18" charset="0"/>
              </a:rPr>
              <a:t>＋</a:t>
            </a:r>
            <a:r>
              <a:rPr lang="en-US" altLang="zh-CN" sz="2800">
                <a:latin typeface="Times New Roman" panose="02020603050405020304" pitchFamily="18" charset="0"/>
                <a:cs typeface="Times New Roman" panose="02020603050405020304" pitchFamily="18" charset="0"/>
              </a:rPr>
              <a:t>17%</a:t>
            </a:r>
            <a:r>
              <a:rPr lang="zh-CN" altLang="en-US" sz="2800">
                <a:latin typeface="Times New Roman" panose="02020603050405020304" pitchFamily="18" charset="0"/>
                <a:cs typeface="Times New Roman" panose="02020603050405020304" pitchFamily="18" charset="0"/>
              </a:rPr>
              <a:t>或</a:t>
            </a:r>
            <a:r>
              <a:rPr lang="en-US" altLang="zh-CN" sz="2800">
                <a:latin typeface="Times New Roman" panose="02020603050405020304" pitchFamily="18" charset="0"/>
                <a:cs typeface="Times New Roman" panose="02020603050405020304" pitchFamily="18" charset="0"/>
              </a:rPr>
              <a:t>3%</a:t>
            </a:r>
            <a:r>
              <a:rPr lang="zh-CN" altLang="en-US" sz="2800"/>
              <a:t>）</a:t>
            </a:r>
          </a:p>
          <a:p>
            <a:pPr marL="0" indent="0">
              <a:buFont typeface="Wingdings 2" panose="05020102010507070707" pitchFamily="18" charset="2"/>
              <a:buNone/>
            </a:pPr>
            <a:r>
              <a:rPr lang="zh-CN" altLang="en-US" sz="2800"/>
              <a:t>　　（二）进口自用应税车辆计税依据的确定</a:t>
            </a:r>
            <a:r>
              <a:rPr lang="en-US" altLang="zh-CN" sz="2800"/>
              <a:t>——</a:t>
            </a:r>
            <a:r>
              <a:rPr lang="zh-CN" altLang="en-US" sz="2800"/>
              <a:t>组成计税价格</a:t>
            </a:r>
          </a:p>
          <a:p>
            <a:pPr marL="0" indent="0">
              <a:buFont typeface="Wingdings 2" panose="05020102010507070707" pitchFamily="18" charset="2"/>
              <a:buNone/>
            </a:pPr>
            <a:r>
              <a:rPr lang="zh-CN" altLang="en-US" sz="2800"/>
              <a:t>　　组成计税价格＝关税完税价格＋关税（＋消费税）</a:t>
            </a:r>
          </a:p>
          <a:p>
            <a:pPr marL="0" indent="0">
              <a:buFont typeface="Wingdings 2" panose="05020102010507070707" pitchFamily="18" charset="2"/>
              <a:buNone/>
            </a:pPr>
            <a:endParaRPr lang="en-US" altLang="zh-CN" sz="28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a:extLst>
              <a:ext uri="{FF2B5EF4-FFF2-40B4-BE49-F238E27FC236}">
                <a16:creationId xmlns:a16="http://schemas.microsoft.com/office/drawing/2014/main" id="{FB48517B-6AF7-4582-AB62-AFBB7791C9AE}"/>
              </a:ext>
            </a:extLst>
          </p:cNvPr>
          <p:cNvSpPr>
            <a:spLocks noGrp="1" noChangeArrowheads="1"/>
          </p:cNvSpPr>
          <p:nvPr>
            <p:ph idx="1"/>
          </p:nvPr>
        </p:nvSpPr>
        <p:spPr>
          <a:xfrm>
            <a:off x="323850" y="981075"/>
            <a:ext cx="8362950" cy="6524625"/>
          </a:xfrm>
        </p:spPr>
        <p:txBody>
          <a:bodyPr/>
          <a:lstStyle/>
          <a:p>
            <a:pPr marL="0" indent="0">
              <a:lnSpc>
                <a:spcPct val="90000"/>
              </a:lnSpc>
              <a:buFont typeface="Wingdings 2" panose="05020102010507070707" pitchFamily="18" charset="2"/>
              <a:buNone/>
            </a:pPr>
            <a:r>
              <a:rPr lang="zh-CN" altLang="en-US" b="1"/>
              <a:t>二、征税范围</a:t>
            </a:r>
          </a:p>
          <a:p>
            <a:pPr marL="0" indent="0">
              <a:lnSpc>
                <a:spcPts val="4000"/>
              </a:lnSpc>
              <a:buFont typeface="Wingdings 2" panose="05020102010507070707" pitchFamily="18" charset="2"/>
              <a:buNone/>
            </a:pPr>
            <a:r>
              <a:rPr lang="zh-CN" altLang="en-US" sz="2800" b="1"/>
              <a:t>     包括城市、县城、建制镇，以及税法规定征收“两税”的其他地区。</a:t>
            </a:r>
            <a:endParaRPr lang="en-US" altLang="zh-CN" sz="2800" b="1"/>
          </a:p>
          <a:p>
            <a:pPr marL="0" indent="0">
              <a:lnSpc>
                <a:spcPct val="90000"/>
              </a:lnSpc>
              <a:buFont typeface="Wingdings 2" panose="05020102010507070707" pitchFamily="18" charset="2"/>
              <a:buNone/>
            </a:pPr>
            <a:r>
              <a:rPr lang="zh-CN" altLang="en-US" b="1"/>
              <a:t>三、纳税人</a:t>
            </a:r>
          </a:p>
          <a:p>
            <a:pPr marL="0" indent="0">
              <a:lnSpc>
                <a:spcPct val="90000"/>
              </a:lnSpc>
              <a:buFont typeface="Wingdings 2" panose="05020102010507070707" pitchFamily="18" charset="2"/>
              <a:buNone/>
            </a:pPr>
            <a:r>
              <a:rPr lang="zh-CN" altLang="en-US" sz="2800"/>
              <a:t>      </a:t>
            </a:r>
            <a:r>
              <a:rPr lang="zh-CN" altLang="en-US" sz="2800" b="1"/>
              <a:t>征税范围内从事工商经营，并缴纳消费税、增值税的单位和个人，包括外商投资企业和外国企业及外籍个人。</a:t>
            </a:r>
            <a:endParaRPr lang="en-US" altLang="zh-CN" sz="2800" b="1"/>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a:extLst>
              <a:ext uri="{FF2B5EF4-FFF2-40B4-BE49-F238E27FC236}">
                <a16:creationId xmlns:a16="http://schemas.microsoft.com/office/drawing/2014/main" id="{B88BDBAF-9923-4882-AE47-C688CD72D1F1}"/>
              </a:ext>
            </a:extLst>
          </p:cNvPr>
          <p:cNvSpPr>
            <a:spLocks noGrp="1" noChangeArrowheads="1"/>
          </p:cNvSpPr>
          <p:nvPr>
            <p:ph idx="1"/>
          </p:nvPr>
        </p:nvSpPr>
        <p:spPr>
          <a:xfrm>
            <a:off x="107950" y="115888"/>
            <a:ext cx="8928100" cy="6842125"/>
          </a:xfrm>
        </p:spPr>
        <p:txBody>
          <a:bodyPr rtlCol="0">
            <a:normAutofit/>
          </a:bodyPr>
          <a:lstStyle/>
          <a:p>
            <a:pPr marL="0" indent="0" fontAlgn="auto">
              <a:spcAft>
                <a:spcPts val="0"/>
              </a:spcAft>
              <a:buFont typeface="Wingdings 2" pitchFamily="18" charset="2"/>
              <a:buNone/>
              <a:defRPr/>
            </a:pPr>
            <a:r>
              <a:rPr lang="zh-CN" altLang="en-US" b="1" dirty="0"/>
              <a:t>（三）最低计税价格作为计税依据的规定</a:t>
            </a:r>
          </a:p>
          <a:p>
            <a:pPr marL="0" indent="0" fontAlgn="auto">
              <a:spcAft>
                <a:spcPts val="0"/>
              </a:spcAft>
              <a:buFont typeface="Wingdings 2" pitchFamily="18" charset="2"/>
              <a:buNone/>
              <a:defRPr/>
            </a:pPr>
            <a:r>
              <a:rPr lang="en-US" altLang="zh-CN" sz="2800" dirty="0">
                <a:latin typeface="楷体" pitchFamily="49" charset="-122"/>
                <a:ea typeface="楷体" pitchFamily="49" charset="-122"/>
              </a:rPr>
              <a:t>    【</a:t>
            </a:r>
            <a:r>
              <a:rPr lang="zh-CN" altLang="en-US" sz="2800" dirty="0">
                <a:latin typeface="楷体" pitchFamily="49" charset="-122"/>
                <a:ea typeface="楷体" pitchFamily="49" charset="-122"/>
              </a:rPr>
              <a:t>解析</a:t>
            </a:r>
            <a:r>
              <a:rPr lang="en-US" altLang="zh-CN" sz="2800" dirty="0">
                <a:latin typeface="楷体" pitchFamily="49" charset="-122"/>
                <a:ea typeface="楷体" pitchFamily="49" charset="-122"/>
              </a:rPr>
              <a:t>1】</a:t>
            </a:r>
            <a:r>
              <a:rPr lang="zh-CN" altLang="en-US" sz="2800" u="dbl" dirty="0">
                <a:solidFill>
                  <a:srgbClr val="C00000"/>
                </a:solidFill>
                <a:latin typeface="楷体" pitchFamily="49" charset="-122"/>
                <a:ea typeface="楷体" pitchFamily="49" charset="-122"/>
              </a:rPr>
              <a:t>最低计税价格</a:t>
            </a:r>
            <a:r>
              <a:rPr lang="zh-CN" altLang="en-US" sz="2800" dirty="0">
                <a:latin typeface="楷体" pitchFamily="49" charset="-122"/>
                <a:ea typeface="楷体" pitchFamily="49" charset="-122"/>
              </a:rPr>
              <a:t>：是指国家税务总局依据机动车生产企业或者经销商提供的车辆价格信息，</a:t>
            </a:r>
            <a:r>
              <a:rPr lang="zh-CN" altLang="en-US" sz="2800" u="dbl" dirty="0">
                <a:solidFill>
                  <a:srgbClr val="C00000"/>
                </a:solidFill>
                <a:latin typeface="楷体" pitchFamily="49" charset="-122"/>
                <a:ea typeface="楷体" pitchFamily="49" charset="-122"/>
              </a:rPr>
              <a:t>参照市场平均交易价格核定</a:t>
            </a:r>
            <a:r>
              <a:rPr lang="zh-CN" altLang="en-US" sz="2800" dirty="0">
                <a:latin typeface="楷体" pitchFamily="49" charset="-122"/>
                <a:ea typeface="楷体" pitchFamily="49" charset="-122"/>
              </a:rPr>
              <a:t>的车辆购置税计税价格。</a:t>
            </a:r>
          </a:p>
          <a:p>
            <a:pPr marL="0" indent="0" fontAlgn="auto">
              <a:spcAft>
                <a:spcPts val="0"/>
              </a:spcAft>
              <a:buFont typeface="Wingdings 2" pitchFamily="18" charset="2"/>
              <a:buNone/>
              <a:defRPr/>
            </a:pPr>
            <a:r>
              <a:rPr lang="zh-CN" altLang="en-US" sz="2800" dirty="0">
                <a:latin typeface="楷体" pitchFamily="49" charset="-122"/>
                <a:ea typeface="楷体" pitchFamily="49" charset="-122"/>
              </a:rPr>
              <a:t>　　</a:t>
            </a:r>
            <a:r>
              <a:rPr lang="en-US" altLang="zh-CN" sz="2800" dirty="0">
                <a:latin typeface="楷体" pitchFamily="49" charset="-122"/>
                <a:ea typeface="楷体" pitchFamily="49" charset="-122"/>
              </a:rPr>
              <a:t>【</a:t>
            </a:r>
            <a:r>
              <a:rPr lang="zh-CN" altLang="en-US" sz="2800" dirty="0">
                <a:latin typeface="楷体" pitchFamily="49" charset="-122"/>
                <a:ea typeface="楷体" pitchFamily="49" charset="-122"/>
              </a:rPr>
              <a:t>解析</a:t>
            </a:r>
            <a:r>
              <a:rPr lang="en-US" altLang="zh-CN" sz="2800" dirty="0">
                <a:latin typeface="楷体" pitchFamily="49" charset="-122"/>
                <a:ea typeface="楷体" pitchFamily="49" charset="-122"/>
              </a:rPr>
              <a:t>2】</a:t>
            </a:r>
            <a:r>
              <a:rPr lang="zh-CN" altLang="en-US" sz="2800" dirty="0">
                <a:latin typeface="楷体" pitchFamily="49" charset="-122"/>
                <a:ea typeface="楷体" pitchFamily="49" charset="-122"/>
              </a:rPr>
              <a:t>国家税务总局未核定最低计税价格</a:t>
            </a:r>
            <a:r>
              <a:rPr lang="en-US" altLang="zh-CN" sz="2800" dirty="0">
                <a:latin typeface="楷体" pitchFamily="49" charset="-122"/>
                <a:ea typeface="楷体" pitchFamily="49" charset="-122"/>
              </a:rPr>
              <a:t>——</a:t>
            </a:r>
            <a:r>
              <a:rPr lang="zh-CN" altLang="en-US" sz="2800" dirty="0">
                <a:latin typeface="楷体" pitchFamily="49" charset="-122"/>
                <a:ea typeface="楷体" pitchFamily="49" charset="-122"/>
              </a:rPr>
              <a:t>按</a:t>
            </a:r>
            <a:r>
              <a:rPr lang="zh-CN" altLang="en-US" sz="2800" u="dbl" dirty="0">
                <a:solidFill>
                  <a:srgbClr val="C00000"/>
                </a:solidFill>
                <a:latin typeface="楷体" pitchFamily="49" charset="-122"/>
                <a:ea typeface="楷体" pitchFamily="49" charset="-122"/>
              </a:rPr>
              <a:t>有效凭证注明的价格</a:t>
            </a:r>
            <a:r>
              <a:rPr lang="en-US" altLang="zh-CN" sz="2800" dirty="0">
                <a:latin typeface="楷体" pitchFamily="49" charset="-122"/>
                <a:ea typeface="楷体" pitchFamily="49" charset="-122"/>
              </a:rPr>
              <a:t>——</a:t>
            </a:r>
            <a:r>
              <a:rPr lang="zh-CN" altLang="en-US" sz="2800" dirty="0">
                <a:latin typeface="楷体" pitchFamily="49" charset="-122"/>
                <a:ea typeface="楷体" pitchFamily="49" charset="-122"/>
              </a:rPr>
              <a:t>明显偏低的，税务机关</a:t>
            </a:r>
            <a:r>
              <a:rPr lang="zh-CN" altLang="en-US" sz="2800" u="dbl" dirty="0">
                <a:solidFill>
                  <a:srgbClr val="C00000"/>
                </a:solidFill>
                <a:latin typeface="楷体" pitchFamily="49" charset="-122"/>
                <a:ea typeface="楷体" pitchFamily="49" charset="-122"/>
              </a:rPr>
              <a:t>有权核定</a:t>
            </a:r>
            <a:r>
              <a:rPr lang="zh-CN" altLang="en-US" sz="2800" dirty="0">
                <a:latin typeface="楷体" pitchFamily="49" charset="-122"/>
                <a:ea typeface="楷体" pitchFamily="49" charset="-122"/>
              </a:rPr>
              <a:t>：核定计税价格＝销售企业车辆进价（进货合同或者发票注明的价格）</a:t>
            </a:r>
            <a:r>
              <a:rPr lang="en-US" altLang="zh-CN" sz="2800" dirty="0">
                <a:latin typeface="楷体" pitchFamily="49" charset="-122"/>
                <a:ea typeface="楷体" pitchFamily="49" charset="-122"/>
              </a:rPr>
              <a:t>×</a:t>
            </a:r>
            <a:r>
              <a:rPr lang="zh-CN" altLang="en-US" sz="2800" dirty="0">
                <a:latin typeface="楷体" pitchFamily="49" charset="-122"/>
                <a:ea typeface="楷体" pitchFamily="49" charset="-122"/>
              </a:rPr>
              <a:t>（</a:t>
            </a:r>
            <a:r>
              <a:rPr lang="en-US" altLang="zh-CN" sz="2800" dirty="0">
                <a:latin typeface="楷体" pitchFamily="49" charset="-122"/>
                <a:ea typeface="楷体" pitchFamily="49" charset="-122"/>
              </a:rPr>
              <a:t>1</a:t>
            </a:r>
            <a:r>
              <a:rPr lang="zh-CN" altLang="en-US" sz="2800" dirty="0">
                <a:latin typeface="楷体" pitchFamily="49" charset="-122"/>
                <a:ea typeface="楷体" pitchFamily="49" charset="-122"/>
              </a:rPr>
              <a:t>＋成本利润率）。</a:t>
            </a:r>
          </a:p>
          <a:p>
            <a:pPr marL="0" indent="0" fontAlgn="auto">
              <a:spcAft>
                <a:spcPts val="0"/>
              </a:spcAft>
              <a:buFont typeface="Wingdings 2" pitchFamily="18" charset="2"/>
              <a:buNone/>
              <a:defRPr/>
            </a:pPr>
            <a:r>
              <a:rPr lang="zh-CN" altLang="en-US" sz="2800" dirty="0">
                <a:latin typeface="楷体" pitchFamily="49" charset="-122"/>
                <a:ea typeface="楷体" pitchFamily="49" charset="-122"/>
              </a:rPr>
              <a:t>　　计税价格各种运用：</a:t>
            </a:r>
          </a:p>
          <a:p>
            <a:pPr marL="0" indent="0" fontAlgn="auto">
              <a:spcAft>
                <a:spcPts val="0"/>
              </a:spcAft>
              <a:buFont typeface="Wingdings 2" pitchFamily="18" charset="2"/>
              <a:buNone/>
              <a:defRPr/>
            </a:pPr>
            <a:r>
              <a:rPr lang="zh-CN" altLang="en-US" sz="2800" dirty="0">
                <a:latin typeface="楷体" pitchFamily="49" charset="-122"/>
                <a:ea typeface="楷体" pitchFamily="49" charset="-122"/>
              </a:rPr>
              <a:t>　　</a:t>
            </a:r>
            <a:r>
              <a:rPr lang="en-US" altLang="zh-CN" sz="2800" dirty="0">
                <a:latin typeface="楷体" pitchFamily="49" charset="-122"/>
                <a:ea typeface="楷体" pitchFamily="49" charset="-122"/>
              </a:rPr>
              <a:t>1.</a:t>
            </a:r>
            <a:r>
              <a:rPr lang="zh-CN" altLang="en-US" sz="2800" dirty="0">
                <a:latin typeface="楷体" pitchFamily="49" charset="-122"/>
                <a:ea typeface="楷体" pitchFamily="49" charset="-122"/>
              </a:rPr>
              <a:t>其他自用（自产、受赠、获奖等）</a:t>
            </a:r>
            <a:r>
              <a:rPr lang="en-US" altLang="zh-CN" sz="2800" dirty="0">
                <a:latin typeface="楷体" pitchFamily="49" charset="-122"/>
                <a:ea typeface="楷体" pitchFamily="49" charset="-122"/>
              </a:rPr>
              <a:t>——</a:t>
            </a:r>
            <a:r>
              <a:rPr lang="zh-CN" altLang="en-US" sz="2800" u="dbl" dirty="0">
                <a:solidFill>
                  <a:srgbClr val="C00000"/>
                </a:solidFill>
                <a:latin typeface="楷体" pitchFamily="49" charset="-122"/>
                <a:ea typeface="楷体" pitchFamily="49" charset="-122"/>
              </a:rPr>
              <a:t>参照国家税务总局规定的最低计税价格</a:t>
            </a:r>
          </a:p>
          <a:p>
            <a:pPr marL="0" indent="0" fontAlgn="auto">
              <a:spcAft>
                <a:spcPts val="0"/>
              </a:spcAft>
              <a:buFont typeface="Wingdings 2" pitchFamily="18" charset="2"/>
              <a:buNone/>
              <a:defRPr/>
            </a:pPr>
            <a:r>
              <a:rPr lang="zh-CN" altLang="en-US" sz="2800" dirty="0">
                <a:latin typeface="楷体" pitchFamily="49" charset="-122"/>
                <a:ea typeface="楷体" pitchFamily="49" charset="-122"/>
              </a:rPr>
              <a:t>　　</a:t>
            </a:r>
            <a:r>
              <a:rPr lang="en-US" altLang="zh-CN" sz="2800" dirty="0">
                <a:latin typeface="楷体" pitchFamily="49" charset="-122"/>
                <a:ea typeface="楷体" pitchFamily="49" charset="-122"/>
              </a:rPr>
              <a:t>2.</a:t>
            </a:r>
            <a:r>
              <a:rPr lang="zh-CN" altLang="en-US" sz="2800" dirty="0">
                <a:latin typeface="楷体" pitchFamily="49" charset="-122"/>
                <a:ea typeface="楷体" pitchFamily="49" charset="-122"/>
              </a:rPr>
              <a:t>购买自用、进口自用：申报价＜最低计税价格</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内容占位符 2">
            <a:extLst>
              <a:ext uri="{FF2B5EF4-FFF2-40B4-BE49-F238E27FC236}">
                <a16:creationId xmlns:a16="http://schemas.microsoft.com/office/drawing/2014/main" id="{59F941D2-CF2B-47F8-B1A6-CB732A21C88E}"/>
              </a:ext>
            </a:extLst>
          </p:cNvPr>
          <p:cNvSpPr>
            <a:spLocks noGrp="1"/>
          </p:cNvSpPr>
          <p:nvPr>
            <p:ph idx="1"/>
          </p:nvPr>
        </p:nvSpPr>
        <p:spPr>
          <a:xfrm>
            <a:off x="34925" y="188913"/>
            <a:ext cx="9217025" cy="6769100"/>
          </a:xfrm>
        </p:spPr>
        <p:txBody>
          <a:bodyPr/>
          <a:lstStyle/>
          <a:p>
            <a:pPr marL="0" indent="0">
              <a:buFont typeface="Wingdings 2" panose="05020102010507070707" pitchFamily="18" charset="2"/>
              <a:buNone/>
            </a:pPr>
            <a:endParaRPr lang="en-US" altLang="zh-CN"/>
          </a:p>
          <a:p>
            <a:pPr marL="0" indent="0">
              <a:buFont typeface="Wingdings 2" panose="05020102010507070707" pitchFamily="18" charset="2"/>
              <a:buNone/>
            </a:pPr>
            <a:endParaRPr lang="en-US" altLang="zh-CN"/>
          </a:p>
          <a:p>
            <a:pPr marL="0" indent="0">
              <a:buFont typeface="Wingdings 2" panose="05020102010507070707" pitchFamily="18" charset="2"/>
              <a:buNone/>
            </a:pPr>
            <a:endParaRPr lang="en-US" altLang="zh-CN"/>
          </a:p>
          <a:p>
            <a:pPr marL="0" indent="0">
              <a:buFont typeface="Wingdings 2" panose="05020102010507070707" pitchFamily="18" charset="2"/>
              <a:buNone/>
            </a:pPr>
            <a:endParaRPr lang="en-US" altLang="zh-CN"/>
          </a:p>
          <a:p>
            <a:pPr marL="0" indent="0">
              <a:buFont typeface="Wingdings 2" panose="05020102010507070707" pitchFamily="18" charset="2"/>
              <a:buNone/>
            </a:pPr>
            <a:endParaRPr lang="en-US" altLang="zh-CN"/>
          </a:p>
          <a:p>
            <a:pPr marL="0" indent="0">
              <a:buFont typeface="Wingdings 2" panose="05020102010507070707" pitchFamily="18" charset="2"/>
              <a:buNone/>
            </a:pPr>
            <a:r>
              <a:rPr lang="en-US" altLang="zh-CN" sz="2400">
                <a:latin typeface="Times New Roman" panose="02020603050405020304" pitchFamily="18" charset="0"/>
                <a:cs typeface="Times New Roman" panose="02020603050405020304" pitchFamily="18" charset="0"/>
              </a:rPr>
              <a:t>4.</a:t>
            </a:r>
            <a:r>
              <a:rPr lang="zh-CN" altLang="en-US" sz="2400">
                <a:latin typeface="Times New Roman" panose="02020603050405020304" pitchFamily="18" charset="0"/>
                <a:cs typeface="Times New Roman" panose="02020603050405020304" pitchFamily="18" charset="0"/>
              </a:rPr>
              <a:t>免税条件消失的车辆：</a:t>
            </a:r>
          </a:p>
          <a:p>
            <a:pPr marL="0" indent="0">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以免税车辆初次办理纳税申报时确定的计税价为基准，每满</a:t>
            </a:r>
            <a:r>
              <a:rPr lang="en-US" altLang="zh-CN" sz="2400">
                <a:latin typeface="Times New Roman" panose="02020603050405020304" pitchFamily="18" charset="0"/>
                <a:cs typeface="Times New Roman" panose="02020603050405020304" pitchFamily="18" charset="0"/>
              </a:rPr>
              <a:t>1</a:t>
            </a:r>
            <a:r>
              <a:rPr lang="zh-CN" altLang="en-US" sz="2400">
                <a:latin typeface="Times New Roman" panose="02020603050405020304" pitchFamily="18" charset="0"/>
                <a:cs typeface="Times New Roman" panose="02020603050405020304" pitchFamily="18" charset="0"/>
              </a:rPr>
              <a:t>年扣减</a:t>
            </a:r>
            <a:r>
              <a:rPr lang="en-US" altLang="zh-CN" sz="2400">
                <a:latin typeface="Times New Roman" panose="02020603050405020304" pitchFamily="18" charset="0"/>
                <a:cs typeface="Times New Roman" panose="02020603050405020304" pitchFamily="18" charset="0"/>
              </a:rPr>
              <a:t>10%</a:t>
            </a:r>
            <a:r>
              <a:rPr lang="zh-CN" altLang="en-US" sz="2400">
                <a:latin typeface="Times New Roman" panose="02020603050405020304" pitchFamily="18" charset="0"/>
                <a:cs typeface="Times New Roman" panose="02020603050405020304" pitchFamily="18" charset="0"/>
              </a:rPr>
              <a:t>。</a:t>
            </a:r>
          </a:p>
          <a:p>
            <a:pPr marL="0" indent="0">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计税依据＝初次办理纳税申报时确定的计税价为</a:t>
            </a:r>
            <a:r>
              <a:rPr lang="en-US" altLang="zh-CN" sz="2400">
                <a:latin typeface="Times New Roman" panose="02020603050405020304" pitchFamily="18" charset="0"/>
                <a:cs typeface="Times New Roman" panose="02020603050405020304" pitchFamily="18" charset="0"/>
              </a:rPr>
              <a:t>×</a:t>
            </a:r>
            <a:r>
              <a:rPr lang="zh-CN" altLang="en-US" sz="2400">
                <a:latin typeface="Times New Roman" panose="02020603050405020304" pitchFamily="18" charset="0"/>
                <a:cs typeface="Times New Roman" panose="02020603050405020304" pitchFamily="18" charset="0"/>
              </a:rPr>
              <a:t>［</a:t>
            </a:r>
            <a:r>
              <a:rPr lang="en-US" altLang="zh-CN" sz="2400">
                <a:latin typeface="Times New Roman" panose="02020603050405020304" pitchFamily="18" charset="0"/>
                <a:cs typeface="Times New Roman" panose="02020603050405020304" pitchFamily="18" charset="0"/>
              </a:rPr>
              <a:t>1</a:t>
            </a:r>
            <a:r>
              <a:rPr lang="zh-CN" altLang="en-US" sz="2400">
                <a:latin typeface="Times New Roman" panose="02020603050405020304" pitchFamily="18" charset="0"/>
                <a:cs typeface="Times New Roman" panose="02020603050405020304" pitchFamily="18" charset="0"/>
              </a:rPr>
              <a:t>－（已使用年限</a:t>
            </a:r>
            <a:r>
              <a:rPr lang="en-US" altLang="zh-CN" sz="2400">
                <a:latin typeface="Times New Roman" panose="02020603050405020304" pitchFamily="18" charset="0"/>
                <a:cs typeface="Times New Roman" panose="02020603050405020304" pitchFamily="18" charset="0"/>
              </a:rPr>
              <a:t>×10%</a:t>
            </a:r>
            <a:r>
              <a:rPr lang="zh-CN" altLang="en-US" sz="2400">
                <a:latin typeface="Times New Roman" panose="02020603050405020304" pitchFamily="18" charset="0"/>
                <a:cs typeface="Times New Roman" panose="02020603050405020304" pitchFamily="18" charset="0"/>
              </a:rPr>
              <a:t>）］</a:t>
            </a:r>
            <a:r>
              <a:rPr lang="en-US" altLang="zh-CN" sz="2400">
                <a:latin typeface="Times New Roman" panose="02020603050405020304" pitchFamily="18" charset="0"/>
                <a:cs typeface="Times New Roman" panose="02020603050405020304" pitchFamily="18" charset="0"/>
              </a:rPr>
              <a:t>×100%</a:t>
            </a:r>
          </a:p>
          <a:p>
            <a:pPr marL="0" indent="0">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a:t>
            </a:r>
            <a:r>
              <a:rPr lang="en-US" altLang="zh-CN" sz="2400">
                <a:latin typeface="Times New Roman" panose="02020603050405020304" pitchFamily="18" charset="0"/>
                <a:cs typeface="Times New Roman" panose="02020603050405020304" pitchFamily="18" charset="0"/>
              </a:rPr>
              <a:t>【</a:t>
            </a:r>
            <a:r>
              <a:rPr lang="zh-CN" altLang="en-US" sz="2400">
                <a:latin typeface="Times New Roman" panose="02020603050405020304" pitchFamily="18" charset="0"/>
                <a:cs typeface="Times New Roman" panose="02020603050405020304" pitchFamily="18" charset="0"/>
              </a:rPr>
              <a:t>解析</a:t>
            </a:r>
            <a:r>
              <a:rPr lang="en-US" altLang="zh-CN" sz="2400">
                <a:latin typeface="Times New Roman" panose="02020603050405020304" pitchFamily="18" charset="0"/>
                <a:cs typeface="Times New Roman" panose="02020603050405020304" pitchFamily="18" charset="0"/>
              </a:rPr>
              <a:t>1】</a:t>
            </a:r>
            <a:r>
              <a:rPr lang="zh-CN" altLang="en-US" sz="2400">
                <a:latin typeface="Times New Roman" panose="02020603050405020304" pitchFamily="18" charset="0"/>
                <a:cs typeface="Times New Roman" panose="02020603050405020304" pitchFamily="18" charset="0"/>
              </a:rPr>
              <a:t>规定使用年限按</a:t>
            </a:r>
            <a:r>
              <a:rPr lang="en-US" altLang="zh-CN" sz="2400">
                <a:latin typeface="Times New Roman" panose="02020603050405020304" pitchFamily="18" charset="0"/>
                <a:cs typeface="Times New Roman" panose="02020603050405020304" pitchFamily="18" charset="0"/>
              </a:rPr>
              <a:t>10</a:t>
            </a:r>
            <a:r>
              <a:rPr lang="zh-CN" altLang="en-US" sz="2400">
                <a:latin typeface="Times New Roman" panose="02020603050405020304" pitchFamily="18" charset="0"/>
                <a:cs typeface="Times New Roman" panose="02020603050405020304" pitchFamily="18" charset="0"/>
              </a:rPr>
              <a:t>年计算；每满</a:t>
            </a:r>
            <a:r>
              <a:rPr lang="en-US" altLang="zh-CN" sz="2400">
                <a:latin typeface="Times New Roman" panose="02020603050405020304" pitchFamily="18" charset="0"/>
                <a:cs typeface="Times New Roman" panose="02020603050405020304" pitchFamily="18" charset="0"/>
              </a:rPr>
              <a:t>1</a:t>
            </a:r>
            <a:r>
              <a:rPr lang="zh-CN" altLang="en-US" sz="2400">
                <a:latin typeface="Times New Roman" panose="02020603050405020304" pitchFamily="18" charset="0"/>
                <a:cs typeface="Times New Roman" panose="02020603050405020304" pitchFamily="18" charset="0"/>
              </a:rPr>
              <a:t>年扣减</a:t>
            </a:r>
            <a:r>
              <a:rPr lang="en-US" altLang="zh-CN" sz="2400">
                <a:latin typeface="Times New Roman" panose="02020603050405020304" pitchFamily="18" charset="0"/>
                <a:cs typeface="Times New Roman" panose="02020603050405020304" pitchFamily="18" charset="0"/>
              </a:rPr>
              <a:t>10%</a:t>
            </a:r>
            <a:r>
              <a:rPr lang="zh-CN" altLang="en-US" sz="2400">
                <a:latin typeface="Times New Roman" panose="02020603050405020304" pitchFamily="18" charset="0"/>
                <a:cs typeface="Times New Roman" panose="02020603050405020304" pitchFamily="18" charset="0"/>
              </a:rPr>
              <a:t>；超过使用年限的车辆，计税依据为</a:t>
            </a:r>
            <a:r>
              <a:rPr lang="en-US" altLang="zh-CN" sz="2400">
                <a:latin typeface="Times New Roman" panose="02020603050405020304" pitchFamily="18" charset="0"/>
                <a:cs typeface="Times New Roman" panose="02020603050405020304" pitchFamily="18" charset="0"/>
              </a:rPr>
              <a:t>0</a:t>
            </a:r>
            <a:r>
              <a:rPr lang="zh-CN" altLang="en-US" sz="2400">
                <a:latin typeface="Times New Roman" panose="02020603050405020304" pitchFamily="18" charset="0"/>
                <a:cs typeface="Times New Roman" panose="02020603050405020304" pitchFamily="18" charset="0"/>
              </a:rPr>
              <a:t>。</a:t>
            </a:r>
          </a:p>
          <a:p>
            <a:pPr marL="0" indent="0">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a:t>
            </a:r>
            <a:r>
              <a:rPr lang="en-US" altLang="zh-CN" sz="2400">
                <a:latin typeface="Times New Roman" panose="02020603050405020304" pitchFamily="18" charset="0"/>
                <a:cs typeface="Times New Roman" panose="02020603050405020304" pitchFamily="18" charset="0"/>
              </a:rPr>
              <a:t>【</a:t>
            </a:r>
            <a:r>
              <a:rPr lang="zh-CN" altLang="en-US" sz="2400">
                <a:latin typeface="Times New Roman" panose="02020603050405020304" pitchFamily="18" charset="0"/>
                <a:cs typeface="Times New Roman" panose="02020603050405020304" pitchFamily="18" charset="0"/>
              </a:rPr>
              <a:t>解析</a:t>
            </a:r>
            <a:r>
              <a:rPr lang="en-US" altLang="zh-CN" sz="2400">
                <a:latin typeface="Times New Roman" panose="02020603050405020304" pitchFamily="18" charset="0"/>
                <a:cs typeface="Times New Roman" panose="02020603050405020304" pitchFamily="18" charset="0"/>
              </a:rPr>
              <a:t>2】</a:t>
            </a:r>
            <a:r>
              <a:rPr lang="zh-CN" altLang="en-US" sz="2400">
                <a:latin typeface="Times New Roman" panose="02020603050405020304" pitchFamily="18" charset="0"/>
                <a:cs typeface="Times New Roman" panose="02020603050405020304" pitchFamily="18" charset="0"/>
              </a:rPr>
              <a:t>自初次办理纳税申报之日起，至导致免税条件消失的行为发生之日止。</a:t>
            </a:r>
          </a:p>
          <a:p>
            <a:pPr marL="0" indent="0">
              <a:buFont typeface="Wingdings 2" panose="05020102010507070707" pitchFamily="18" charset="2"/>
              <a:buNone/>
            </a:pPr>
            <a:endParaRPr lang="zh-CN" altLang="en-US"/>
          </a:p>
        </p:txBody>
      </p:sp>
      <p:pic>
        <p:nvPicPr>
          <p:cNvPr id="44035" name="Picture 3">
            <a:extLst>
              <a:ext uri="{FF2B5EF4-FFF2-40B4-BE49-F238E27FC236}">
                <a16:creationId xmlns:a16="http://schemas.microsoft.com/office/drawing/2014/main" id="{8FB5F1F3-6E42-4C5A-8717-1E074C470D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88" y="476250"/>
            <a:ext cx="6840537" cy="2535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a:extLst>
              <a:ext uri="{FF2B5EF4-FFF2-40B4-BE49-F238E27FC236}">
                <a16:creationId xmlns:a16="http://schemas.microsoft.com/office/drawing/2014/main" id="{D9E2174C-8607-49F2-A3FF-DE6529CF782D}"/>
              </a:ext>
            </a:extLst>
          </p:cNvPr>
          <p:cNvSpPr>
            <a:spLocks noGrp="1" noChangeArrowheads="1"/>
          </p:cNvSpPr>
          <p:nvPr>
            <p:ph idx="1"/>
          </p:nvPr>
        </p:nvSpPr>
        <p:spPr>
          <a:xfrm>
            <a:off x="179388" y="0"/>
            <a:ext cx="8785225" cy="7029450"/>
          </a:xfrm>
        </p:spPr>
        <p:txBody>
          <a:bodyPr rtlCol="0">
            <a:normAutofit/>
          </a:bodyPr>
          <a:lstStyle/>
          <a:p>
            <a:pPr marL="0" indent="0" fontAlgn="auto">
              <a:spcAft>
                <a:spcPts val="0"/>
              </a:spcAft>
              <a:buFont typeface="Wingdings 2" pitchFamily="18" charset="2"/>
              <a:buNone/>
              <a:defRPr/>
            </a:pPr>
            <a:r>
              <a:rPr lang="zh-CN" altLang="en-US" b="1" dirty="0"/>
              <a:t>八、减免税</a:t>
            </a:r>
          </a:p>
          <a:p>
            <a:pPr marL="0" indent="0" fontAlgn="auto">
              <a:spcAft>
                <a:spcPts val="0"/>
              </a:spcAft>
              <a:buFont typeface="Wingdings 2" pitchFamily="18" charset="2"/>
              <a:buNone/>
              <a:defRPr/>
            </a:pPr>
            <a:r>
              <a:rPr lang="en-US" altLang="zh-CN" sz="2000" b="1" dirty="0">
                <a:latin typeface="仿宋" pitchFamily="49" charset="-122"/>
                <a:ea typeface="仿宋" pitchFamily="49" charset="-122"/>
              </a:rPr>
              <a:t>1.</a:t>
            </a:r>
            <a:r>
              <a:rPr lang="zh-CN" altLang="en-US" sz="2000" b="1" dirty="0">
                <a:latin typeface="仿宋" pitchFamily="49" charset="-122"/>
                <a:ea typeface="仿宋" pitchFamily="49" charset="-122"/>
              </a:rPr>
              <a:t>外国驻华使馆、领事馆和国际组织驻华机构及其外交人员自用车辆免税。</a:t>
            </a:r>
          </a:p>
          <a:p>
            <a:pPr marL="0" indent="0" fontAlgn="auto">
              <a:spcAft>
                <a:spcPts val="0"/>
              </a:spcAft>
              <a:buFont typeface="Wingdings 2" pitchFamily="18" charset="2"/>
              <a:buNone/>
              <a:defRPr/>
            </a:pPr>
            <a:r>
              <a:rPr lang="zh-CN" altLang="en-US" sz="2000" b="1" dirty="0">
                <a:latin typeface="仿宋" pitchFamily="49" charset="-122"/>
                <a:ea typeface="仿宋" pitchFamily="49" charset="-122"/>
              </a:rPr>
              <a:t>　　</a:t>
            </a:r>
            <a:r>
              <a:rPr lang="en-US" altLang="zh-CN" sz="2000" b="1" dirty="0">
                <a:latin typeface="仿宋" pitchFamily="49" charset="-122"/>
                <a:ea typeface="仿宋" pitchFamily="49" charset="-122"/>
              </a:rPr>
              <a:t>2.</a:t>
            </a:r>
            <a:r>
              <a:rPr lang="zh-CN" altLang="en-US" sz="2000" b="1" dirty="0">
                <a:latin typeface="仿宋" pitchFamily="49" charset="-122"/>
                <a:ea typeface="仿宋" pitchFamily="49" charset="-122"/>
              </a:rPr>
              <a:t>中国人民解放军和中国人民武装警察部队列入军队武器装备订货计划的车辆免税。</a:t>
            </a:r>
          </a:p>
          <a:p>
            <a:pPr marL="0" indent="0" fontAlgn="auto">
              <a:spcAft>
                <a:spcPts val="0"/>
              </a:spcAft>
              <a:buFont typeface="Wingdings 2" pitchFamily="18" charset="2"/>
              <a:buNone/>
              <a:defRPr/>
            </a:pPr>
            <a:r>
              <a:rPr lang="zh-CN" altLang="en-US" sz="2000" b="1" dirty="0">
                <a:latin typeface="仿宋" pitchFamily="49" charset="-122"/>
                <a:ea typeface="仿宋" pitchFamily="49" charset="-122"/>
              </a:rPr>
              <a:t>　　</a:t>
            </a:r>
            <a:r>
              <a:rPr lang="en-US" altLang="zh-CN" sz="2000" b="1" dirty="0">
                <a:latin typeface="仿宋" pitchFamily="49" charset="-122"/>
                <a:ea typeface="仿宋" pitchFamily="49" charset="-122"/>
              </a:rPr>
              <a:t>3.</a:t>
            </a:r>
            <a:r>
              <a:rPr lang="zh-CN" altLang="en-US" sz="2000" b="1" dirty="0">
                <a:latin typeface="仿宋" pitchFamily="49" charset="-122"/>
                <a:ea typeface="仿宋" pitchFamily="49" charset="-122"/>
              </a:rPr>
              <a:t>设有固定装置的非运输车辆免税。</a:t>
            </a:r>
          </a:p>
          <a:p>
            <a:pPr marL="0" indent="0" fontAlgn="auto">
              <a:spcAft>
                <a:spcPts val="0"/>
              </a:spcAft>
              <a:buFont typeface="Wingdings 2" pitchFamily="18" charset="2"/>
              <a:buNone/>
              <a:defRPr/>
            </a:pPr>
            <a:r>
              <a:rPr lang="zh-CN" altLang="en-US" sz="2000" b="1" dirty="0">
                <a:latin typeface="仿宋" pitchFamily="49" charset="-122"/>
                <a:ea typeface="仿宋" pitchFamily="49" charset="-122"/>
              </a:rPr>
              <a:t>　　</a:t>
            </a:r>
            <a:r>
              <a:rPr lang="en-US" altLang="zh-CN" sz="2000" b="1" dirty="0">
                <a:latin typeface="仿宋" pitchFamily="49" charset="-122"/>
                <a:ea typeface="仿宋" pitchFamily="49" charset="-122"/>
              </a:rPr>
              <a:t>【</a:t>
            </a:r>
            <a:r>
              <a:rPr lang="zh-CN" altLang="en-US" sz="2000" b="1" dirty="0">
                <a:latin typeface="仿宋" pitchFamily="49" charset="-122"/>
                <a:ea typeface="仿宋" pitchFamily="49" charset="-122"/>
              </a:rPr>
              <a:t>提示</a:t>
            </a:r>
            <a:r>
              <a:rPr lang="en-US" altLang="zh-CN" sz="2000" b="1" dirty="0">
                <a:latin typeface="仿宋" pitchFamily="49" charset="-122"/>
                <a:ea typeface="仿宋" pitchFamily="49" charset="-122"/>
              </a:rPr>
              <a:t>】</a:t>
            </a:r>
            <a:r>
              <a:rPr lang="zh-CN" altLang="en-US" sz="2000" b="1" dirty="0">
                <a:latin typeface="仿宋" pitchFamily="49" charset="-122"/>
                <a:ea typeface="仿宋" pitchFamily="49" charset="-122"/>
              </a:rPr>
              <a:t>应是国家税务总局编列的免税图册所列范围里。不包括自卸式垃圾车、载运人员和物品的专用运输车辆。</a:t>
            </a:r>
          </a:p>
          <a:p>
            <a:pPr marL="0" indent="0" fontAlgn="auto">
              <a:spcAft>
                <a:spcPts val="0"/>
              </a:spcAft>
              <a:buFont typeface="Wingdings 2" pitchFamily="18" charset="2"/>
              <a:buNone/>
              <a:defRPr/>
            </a:pPr>
            <a:r>
              <a:rPr lang="zh-CN" altLang="en-US" sz="2000" b="1" dirty="0">
                <a:latin typeface="仿宋" pitchFamily="49" charset="-122"/>
                <a:ea typeface="仿宋" pitchFamily="49" charset="-122"/>
              </a:rPr>
              <a:t>　　</a:t>
            </a:r>
            <a:r>
              <a:rPr lang="en-US" altLang="zh-CN" sz="2000" b="1" dirty="0">
                <a:latin typeface="仿宋" pitchFamily="49" charset="-122"/>
                <a:ea typeface="仿宋" pitchFamily="49" charset="-122"/>
              </a:rPr>
              <a:t>4.</a:t>
            </a:r>
            <a:r>
              <a:rPr lang="zh-CN" altLang="en-US" sz="2000" b="1" dirty="0">
                <a:latin typeface="仿宋" pitchFamily="49" charset="-122"/>
                <a:ea typeface="仿宋" pitchFamily="49" charset="-122"/>
              </a:rPr>
              <a:t>购置列入</a:t>
            </a:r>
            <a:r>
              <a:rPr lang="en-US" altLang="zh-CN" sz="2000" b="1" dirty="0">
                <a:latin typeface="仿宋" pitchFamily="49" charset="-122"/>
                <a:ea typeface="仿宋" pitchFamily="49" charset="-122"/>
              </a:rPr>
              <a:t>《</a:t>
            </a:r>
            <a:r>
              <a:rPr lang="zh-CN" altLang="en-US" sz="2000" b="1" dirty="0">
                <a:latin typeface="仿宋" pitchFamily="49" charset="-122"/>
                <a:ea typeface="仿宋" pitchFamily="49" charset="-122"/>
              </a:rPr>
              <a:t>新能源汽车车型目录</a:t>
            </a:r>
            <a:r>
              <a:rPr lang="en-US" altLang="zh-CN" sz="2000" b="1" dirty="0">
                <a:latin typeface="仿宋" pitchFamily="49" charset="-122"/>
                <a:ea typeface="仿宋" pitchFamily="49" charset="-122"/>
              </a:rPr>
              <a:t>》</a:t>
            </a:r>
            <a:r>
              <a:rPr lang="zh-CN" altLang="en-US" sz="2000" b="1" dirty="0">
                <a:latin typeface="仿宋" pitchFamily="49" charset="-122"/>
                <a:ea typeface="仿宋" pitchFamily="49" charset="-122"/>
              </a:rPr>
              <a:t>的新能源汽车免征车辆购置税。</a:t>
            </a:r>
          </a:p>
          <a:p>
            <a:pPr marL="0" indent="0" fontAlgn="auto">
              <a:spcAft>
                <a:spcPts val="0"/>
              </a:spcAft>
              <a:buFont typeface="Wingdings 2" pitchFamily="18" charset="2"/>
              <a:buNone/>
              <a:defRPr/>
            </a:pPr>
            <a:r>
              <a:rPr lang="zh-CN" altLang="en-US" sz="2000" b="1" dirty="0">
                <a:latin typeface="仿宋" pitchFamily="49" charset="-122"/>
                <a:ea typeface="仿宋" pitchFamily="49" charset="-122"/>
              </a:rPr>
              <a:t>　　新能源汽车：获得许可在中国境内销售的纯电动汽车、插电式混合动力汽车、燃料电池汽车。</a:t>
            </a:r>
          </a:p>
          <a:p>
            <a:pPr marL="0" indent="0" fontAlgn="auto">
              <a:spcAft>
                <a:spcPts val="0"/>
              </a:spcAft>
              <a:buFont typeface="Wingdings 2" pitchFamily="18" charset="2"/>
              <a:buNone/>
              <a:defRPr/>
            </a:pPr>
            <a:r>
              <a:rPr lang="zh-CN" altLang="en-US" sz="2000" b="1" dirty="0">
                <a:latin typeface="仿宋" pitchFamily="49" charset="-122"/>
                <a:ea typeface="仿宋" pitchFamily="49" charset="-122"/>
              </a:rPr>
              <a:t>　　</a:t>
            </a:r>
            <a:r>
              <a:rPr lang="en-US" altLang="zh-CN" sz="2000" b="1" dirty="0">
                <a:latin typeface="仿宋" pitchFamily="49" charset="-122"/>
                <a:ea typeface="仿宋" pitchFamily="49" charset="-122"/>
              </a:rPr>
              <a:t>5.</a:t>
            </a:r>
            <a:r>
              <a:rPr lang="zh-CN" altLang="en-US" sz="2000" b="1" dirty="0">
                <a:latin typeface="仿宋" pitchFamily="49" charset="-122"/>
                <a:ea typeface="仿宋" pitchFamily="49" charset="-122"/>
              </a:rPr>
              <a:t>城市公交企业购置的公共汽电车辆免征车辆购置税。</a:t>
            </a:r>
          </a:p>
          <a:p>
            <a:pPr marL="0" indent="0" fontAlgn="auto">
              <a:spcAft>
                <a:spcPts val="0"/>
              </a:spcAft>
              <a:buFont typeface="Wingdings 2" pitchFamily="18" charset="2"/>
              <a:buNone/>
              <a:defRPr/>
            </a:pPr>
            <a:r>
              <a:rPr lang="zh-CN" altLang="en-US" sz="2800" b="1" dirty="0">
                <a:latin typeface="仿宋" pitchFamily="49" charset="-122"/>
                <a:ea typeface="仿宋" pitchFamily="49" charset="-122"/>
              </a:rPr>
              <a:t>　</a:t>
            </a:r>
            <a:r>
              <a:rPr lang="en-US" altLang="zh-CN" sz="2000" b="1" dirty="0">
                <a:latin typeface="仿宋" pitchFamily="49" charset="-122"/>
                <a:ea typeface="仿宋" pitchFamily="49" charset="-122"/>
              </a:rPr>
              <a:t>【</a:t>
            </a:r>
            <a:r>
              <a:rPr lang="zh-CN" altLang="en-US" sz="2000" b="1" dirty="0">
                <a:latin typeface="仿宋" pitchFamily="49" charset="-122"/>
                <a:ea typeface="仿宋" pitchFamily="49" charset="-122"/>
              </a:rPr>
              <a:t>提示</a:t>
            </a:r>
            <a:r>
              <a:rPr lang="en-US" altLang="zh-CN" sz="2000" b="1" dirty="0">
                <a:latin typeface="仿宋" pitchFamily="49" charset="-122"/>
                <a:ea typeface="仿宋" pitchFamily="49" charset="-122"/>
              </a:rPr>
              <a:t>】</a:t>
            </a:r>
            <a:r>
              <a:rPr lang="zh-CN" altLang="en-US" sz="2000" b="1" dirty="0">
                <a:latin typeface="仿宋" pitchFamily="49" charset="-122"/>
                <a:ea typeface="仿宋" pitchFamily="49" charset="-122"/>
              </a:rPr>
              <a:t>因车辆转让、改变用途等导致免税条件消失的，应当到税务机关重新办理申报缴税手续。</a:t>
            </a:r>
          </a:p>
          <a:p>
            <a:pPr marL="0" indent="0" fontAlgn="auto">
              <a:spcAft>
                <a:spcPts val="0"/>
              </a:spcAft>
              <a:buFont typeface="Wingdings 2" pitchFamily="18" charset="2"/>
              <a:buNone/>
              <a:defRPr/>
            </a:pPr>
            <a:r>
              <a:rPr lang="zh-CN" altLang="en-US" sz="2000" b="1" dirty="0">
                <a:latin typeface="仿宋" pitchFamily="49" charset="-122"/>
                <a:ea typeface="仿宋" pitchFamily="49" charset="-122"/>
              </a:rPr>
              <a:t>　　</a:t>
            </a:r>
            <a:r>
              <a:rPr lang="en-US" altLang="zh-CN" sz="2000" b="1" dirty="0">
                <a:latin typeface="仿宋" pitchFamily="49" charset="-122"/>
                <a:ea typeface="仿宋" pitchFamily="49" charset="-122"/>
              </a:rPr>
              <a:t>6.</a:t>
            </a:r>
            <a:r>
              <a:rPr lang="zh-CN" altLang="en-US" sz="2000" b="1" dirty="0">
                <a:latin typeface="仿宋" pitchFamily="49" charset="-122"/>
                <a:ea typeface="仿宋" pitchFamily="49" charset="-122"/>
              </a:rPr>
              <a:t>对部分特殊用途车辆实行免税指标管理。</a:t>
            </a:r>
          </a:p>
          <a:p>
            <a:pPr marL="0" indent="0" fontAlgn="auto">
              <a:spcAft>
                <a:spcPts val="0"/>
              </a:spcAft>
              <a:buFont typeface="Wingdings 2" pitchFamily="18" charset="2"/>
              <a:buNone/>
              <a:defRPr/>
            </a:pPr>
            <a:r>
              <a:rPr lang="zh-CN" altLang="en-US" sz="2000" b="1" dirty="0">
                <a:latin typeface="仿宋" pitchFamily="49" charset="-122"/>
                <a:ea typeface="仿宋" pitchFamily="49" charset="-122"/>
              </a:rPr>
              <a:t>　　包括：“母亲健康快车”项目流动医疗车辆、防汛专用车辆、森林消防专用车辆。</a:t>
            </a:r>
          </a:p>
          <a:p>
            <a:pPr marL="0" indent="0" fontAlgn="auto">
              <a:spcAft>
                <a:spcPts val="0"/>
              </a:spcAft>
              <a:buFont typeface="Wingdings 2" pitchFamily="18" charset="2"/>
              <a:buNone/>
              <a:defRPr/>
            </a:pPr>
            <a:r>
              <a:rPr lang="zh-CN" altLang="en-US" sz="2000" b="1" dirty="0">
                <a:latin typeface="仿宋" pitchFamily="49" charset="-122"/>
                <a:ea typeface="仿宋" pitchFamily="49" charset="-122"/>
              </a:rPr>
              <a:t>　　</a:t>
            </a:r>
            <a:r>
              <a:rPr lang="en-US" altLang="zh-CN" sz="2000" b="1" dirty="0">
                <a:latin typeface="仿宋" pitchFamily="49" charset="-122"/>
                <a:ea typeface="仿宋" pitchFamily="49" charset="-122"/>
              </a:rPr>
              <a:t>7.</a:t>
            </a:r>
            <a:r>
              <a:rPr lang="zh-CN" altLang="en-US" sz="2000" b="1" dirty="0">
                <a:latin typeface="仿宋" pitchFamily="49" charset="-122"/>
                <a:ea typeface="仿宋" pitchFamily="49" charset="-122"/>
              </a:rPr>
              <a:t>长期来华定居专家进口</a:t>
            </a:r>
            <a:r>
              <a:rPr lang="en-US" altLang="zh-CN" sz="2000" b="1" dirty="0">
                <a:latin typeface="仿宋" pitchFamily="49" charset="-122"/>
                <a:ea typeface="仿宋" pitchFamily="49" charset="-122"/>
              </a:rPr>
              <a:t>1</a:t>
            </a:r>
            <a:r>
              <a:rPr lang="zh-CN" altLang="en-US" sz="2000" b="1" dirty="0">
                <a:latin typeface="仿宋" pitchFamily="49" charset="-122"/>
                <a:ea typeface="仿宋" pitchFamily="49" charset="-122"/>
              </a:rPr>
              <a:t>辆自用小汽车免征车辆购置税。</a:t>
            </a:r>
          </a:p>
          <a:p>
            <a:pPr marL="0" indent="0" fontAlgn="auto">
              <a:spcAft>
                <a:spcPts val="0"/>
              </a:spcAft>
              <a:buFont typeface="Wingdings 2" pitchFamily="18" charset="2"/>
              <a:buNone/>
              <a:defRPr/>
            </a:pPr>
            <a:r>
              <a:rPr lang="zh-CN" altLang="en-US" sz="2000" b="1" dirty="0">
                <a:latin typeface="仿宋" pitchFamily="49" charset="-122"/>
                <a:ea typeface="仿宋" pitchFamily="49" charset="-122"/>
              </a:rPr>
              <a:t>　　</a:t>
            </a:r>
            <a:r>
              <a:rPr lang="en-US" altLang="zh-CN" sz="2000" b="1" dirty="0">
                <a:latin typeface="仿宋" pitchFamily="49" charset="-122"/>
                <a:ea typeface="仿宋" pitchFamily="49" charset="-122"/>
              </a:rPr>
              <a:t>8.</a:t>
            </a:r>
            <a:r>
              <a:rPr lang="zh-CN" altLang="en-US" sz="2000" b="1" dirty="0">
                <a:latin typeface="仿宋" pitchFamily="49" charset="-122"/>
                <a:ea typeface="仿宋" pitchFamily="49" charset="-122"/>
              </a:rPr>
              <a:t>回国服务的留学人员用现汇购买</a:t>
            </a:r>
            <a:r>
              <a:rPr lang="en-US" altLang="zh-CN" sz="2000" b="1" dirty="0">
                <a:latin typeface="仿宋" pitchFamily="49" charset="-122"/>
                <a:ea typeface="仿宋" pitchFamily="49" charset="-122"/>
              </a:rPr>
              <a:t>1</a:t>
            </a:r>
            <a:r>
              <a:rPr lang="zh-CN" altLang="en-US" sz="2000" b="1" dirty="0">
                <a:latin typeface="仿宋" pitchFamily="49" charset="-122"/>
                <a:ea typeface="仿宋" pitchFamily="49" charset="-122"/>
              </a:rPr>
              <a:t>辆自用国产小汽车。</a:t>
            </a:r>
          </a:p>
          <a:p>
            <a:pPr marL="0" indent="0" fontAlgn="auto">
              <a:spcAft>
                <a:spcPts val="0"/>
              </a:spcAft>
              <a:buFont typeface="Wingdings 2" pitchFamily="18" charset="2"/>
              <a:buNone/>
              <a:defRPr/>
            </a:pPr>
            <a:r>
              <a:rPr lang="zh-CN" altLang="en-US" sz="2000" b="1" dirty="0">
                <a:latin typeface="仿宋" pitchFamily="49" charset="-122"/>
                <a:ea typeface="仿宋" pitchFamily="49" charset="-122"/>
              </a:rPr>
              <a:t>　　</a:t>
            </a:r>
            <a:r>
              <a:rPr lang="en-US" altLang="zh-CN" sz="2000" b="1" dirty="0">
                <a:latin typeface="仿宋" pitchFamily="49" charset="-122"/>
                <a:ea typeface="仿宋" pitchFamily="49" charset="-122"/>
              </a:rPr>
              <a:t>9.</a:t>
            </a:r>
            <a:r>
              <a:rPr lang="zh-CN" altLang="en-US" sz="2000" b="1" dirty="0">
                <a:latin typeface="仿宋" pitchFamily="49" charset="-122"/>
                <a:ea typeface="仿宋" pitchFamily="49" charset="-122"/>
              </a:rPr>
              <a:t>农用三轮运输车免税。</a:t>
            </a:r>
          </a:p>
          <a:p>
            <a:pPr marL="0" indent="0" fontAlgn="auto">
              <a:spcAft>
                <a:spcPts val="0"/>
              </a:spcAft>
              <a:buFont typeface="Wingdings 2" pitchFamily="18" charset="2"/>
              <a:buNone/>
              <a:defRPr/>
            </a:pPr>
            <a:endParaRPr lang="zh-CN" altLang="en-US" b="1" dirty="0"/>
          </a:p>
          <a:p>
            <a:pPr fontAlgn="auto">
              <a:spcAft>
                <a:spcPts val="0"/>
              </a:spcAft>
              <a:defRPr/>
            </a:pPr>
            <a:endParaRPr lang="en-US" altLang="zh-CN"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内容占位符 4">
            <a:extLst>
              <a:ext uri="{FF2B5EF4-FFF2-40B4-BE49-F238E27FC236}">
                <a16:creationId xmlns:a16="http://schemas.microsoft.com/office/drawing/2014/main" id="{274DBEC8-8B87-45DF-A21A-50F7E379E9DE}"/>
              </a:ext>
            </a:extLst>
          </p:cNvPr>
          <p:cNvSpPr>
            <a:spLocks noGrp="1"/>
          </p:cNvSpPr>
          <p:nvPr>
            <p:ph idx="1"/>
          </p:nvPr>
        </p:nvSpPr>
        <p:spPr>
          <a:xfrm>
            <a:off x="34925" y="115888"/>
            <a:ext cx="8956675" cy="7058025"/>
          </a:xfrm>
        </p:spPr>
        <p:txBody>
          <a:bodyPr rtlCol="0">
            <a:normAutofit/>
          </a:bodyPr>
          <a:lstStyle/>
          <a:p>
            <a:pPr marL="0" indent="0" fontAlgn="auto">
              <a:spcAft>
                <a:spcPts val="0"/>
              </a:spcAft>
              <a:buFont typeface="Wingdings 2" pitchFamily="18" charset="2"/>
              <a:buNone/>
              <a:defRPr/>
            </a:pPr>
            <a:r>
              <a:rPr lang="zh-CN" altLang="en-US" dirty="0"/>
              <a:t>九、车辆购置税的退税</a:t>
            </a:r>
          </a:p>
          <a:p>
            <a:pPr marL="0" indent="0" fontAlgn="auto">
              <a:spcAft>
                <a:spcPts val="0"/>
              </a:spcAft>
              <a:buFont typeface="Wingdings 2" pitchFamily="18" charset="2"/>
              <a:buNone/>
              <a:defRPr/>
            </a:pPr>
            <a:r>
              <a:rPr lang="zh-CN" altLang="en-US" dirty="0"/>
              <a:t>　</a:t>
            </a:r>
            <a:r>
              <a:rPr lang="zh-CN" altLang="en-US" dirty="0">
                <a:latin typeface="Times New Roman" pitchFamily="18" charset="0"/>
                <a:cs typeface="Times New Roman" pitchFamily="18" charset="0"/>
              </a:rPr>
              <a:t>（一）已缴纳车辆购置税的车辆，发生下列情形之一的，准予纳税人申请退税：</a:t>
            </a:r>
          </a:p>
          <a:p>
            <a:pPr marL="0" indent="0" fontAlgn="auto">
              <a:spcAft>
                <a:spcPts val="0"/>
              </a:spcAft>
              <a:buFont typeface="Wingdings 2" pitchFamily="18" charset="2"/>
              <a:buNone/>
              <a:defRPr/>
            </a:pPr>
            <a:r>
              <a:rPr lang="zh-CN" altLang="en-US" dirty="0">
                <a:latin typeface="Times New Roman" pitchFamily="18" charset="0"/>
                <a:cs typeface="Times New Roman" pitchFamily="18" charset="0"/>
              </a:rPr>
              <a:t>　</a:t>
            </a:r>
            <a:r>
              <a:rPr lang="en-US" altLang="zh-CN" dirty="0">
                <a:latin typeface="Times New Roman" pitchFamily="18" charset="0"/>
                <a:cs typeface="Times New Roman" pitchFamily="18" charset="0"/>
              </a:rPr>
              <a:t>1.</a:t>
            </a:r>
            <a:r>
              <a:rPr lang="zh-CN" altLang="en-US" dirty="0">
                <a:latin typeface="Times New Roman" pitchFamily="18" charset="0"/>
                <a:cs typeface="Times New Roman" pitchFamily="18" charset="0"/>
              </a:rPr>
              <a:t>车辆</a:t>
            </a:r>
            <a:r>
              <a:rPr lang="zh-CN" altLang="en-US" u="dbl" dirty="0">
                <a:solidFill>
                  <a:srgbClr val="C00000"/>
                </a:solidFill>
                <a:latin typeface="Times New Roman" pitchFamily="18" charset="0"/>
                <a:cs typeface="Times New Roman" pitchFamily="18" charset="0"/>
              </a:rPr>
              <a:t>退回</a:t>
            </a:r>
            <a:r>
              <a:rPr lang="zh-CN" altLang="en-US" dirty="0">
                <a:latin typeface="Times New Roman" pitchFamily="18" charset="0"/>
                <a:cs typeface="Times New Roman" pitchFamily="18" charset="0"/>
              </a:rPr>
              <a:t>生产企业或者经销商的。</a:t>
            </a:r>
          </a:p>
          <a:p>
            <a:pPr marL="0" indent="0" fontAlgn="auto">
              <a:spcAft>
                <a:spcPts val="0"/>
              </a:spcAft>
              <a:buFont typeface="Wingdings 2" pitchFamily="18" charset="2"/>
              <a:buNone/>
              <a:defRPr/>
            </a:pPr>
            <a:r>
              <a:rPr lang="zh-CN" altLang="en-US" dirty="0">
                <a:latin typeface="Times New Roman" pitchFamily="18" charset="0"/>
                <a:cs typeface="Times New Roman" pitchFamily="18" charset="0"/>
              </a:rPr>
              <a:t>　</a:t>
            </a:r>
            <a:r>
              <a:rPr lang="en-US" altLang="zh-CN" dirty="0">
                <a:latin typeface="Times New Roman" pitchFamily="18" charset="0"/>
                <a:cs typeface="Times New Roman" pitchFamily="18" charset="0"/>
              </a:rPr>
              <a:t>2.</a:t>
            </a:r>
            <a:r>
              <a:rPr lang="zh-CN" altLang="en-US" dirty="0">
                <a:latin typeface="Times New Roman" pitchFamily="18" charset="0"/>
                <a:cs typeface="Times New Roman" pitchFamily="18" charset="0"/>
              </a:rPr>
              <a:t>符合免税条件的</a:t>
            </a:r>
            <a:r>
              <a:rPr lang="zh-CN" altLang="en-US" u="sng" dirty="0">
                <a:solidFill>
                  <a:srgbClr val="C00000"/>
                </a:solidFill>
                <a:latin typeface="Times New Roman" pitchFamily="18" charset="0"/>
                <a:cs typeface="Times New Roman" pitchFamily="18" charset="0"/>
              </a:rPr>
              <a:t>设有固定装置的非运输</a:t>
            </a:r>
            <a:r>
              <a:rPr lang="zh-CN" altLang="en-US" dirty="0">
                <a:latin typeface="Times New Roman" pitchFamily="18" charset="0"/>
                <a:cs typeface="Times New Roman" pitchFamily="18" charset="0"/>
              </a:rPr>
              <a:t>车辆但已征税的。</a:t>
            </a:r>
          </a:p>
          <a:p>
            <a:pPr marL="0" indent="0" fontAlgn="auto">
              <a:spcAft>
                <a:spcPts val="0"/>
              </a:spcAft>
              <a:buFont typeface="Wingdings 2" pitchFamily="18" charset="2"/>
              <a:buNone/>
              <a:defRPr/>
            </a:pPr>
            <a:r>
              <a:rPr lang="zh-CN" altLang="en-US" dirty="0">
                <a:latin typeface="Times New Roman" pitchFamily="18" charset="0"/>
                <a:cs typeface="Times New Roman" pitchFamily="18" charset="0"/>
              </a:rPr>
              <a:t>　</a:t>
            </a:r>
            <a:r>
              <a:rPr lang="en-US" altLang="zh-CN" dirty="0">
                <a:latin typeface="Times New Roman" pitchFamily="18" charset="0"/>
                <a:cs typeface="Times New Roman" pitchFamily="18" charset="0"/>
              </a:rPr>
              <a:t>3.</a:t>
            </a:r>
            <a:r>
              <a:rPr lang="zh-CN" altLang="en-US" dirty="0">
                <a:latin typeface="Times New Roman" pitchFamily="18" charset="0"/>
                <a:cs typeface="Times New Roman" pitchFamily="18" charset="0"/>
              </a:rPr>
              <a:t>其他依据法律法规规定应予退税的情形。</a:t>
            </a:r>
          </a:p>
          <a:p>
            <a:pPr marL="0" indent="0" fontAlgn="auto">
              <a:spcAft>
                <a:spcPts val="0"/>
              </a:spcAft>
              <a:buFont typeface="Wingdings 2" pitchFamily="18" charset="2"/>
              <a:buNone/>
              <a:defRPr/>
            </a:pPr>
            <a:r>
              <a:rPr lang="zh-CN" altLang="en-US" dirty="0">
                <a:latin typeface="Times New Roman" pitchFamily="18" charset="0"/>
                <a:cs typeface="Times New Roman" pitchFamily="18" charset="0"/>
              </a:rPr>
              <a:t>　（二）退税计算：</a:t>
            </a:r>
          </a:p>
          <a:p>
            <a:pPr marL="0" indent="0" fontAlgn="auto">
              <a:spcAft>
                <a:spcPts val="0"/>
              </a:spcAft>
              <a:buFont typeface="Wingdings 2" pitchFamily="18" charset="2"/>
              <a:buNone/>
              <a:defRPr/>
            </a:pPr>
            <a:r>
              <a:rPr lang="zh-CN" altLang="en-US" dirty="0">
                <a:latin typeface="Times New Roman" pitchFamily="18" charset="0"/>
                <a:cs typeface="Times New Roman" pitchFamily="18" charset="0"/>
              </a:rPr>
              <a:t>　车辆退回生产企业或者经销商的，纳税人申请退税时，主管税务机关自纳税人办理纳税申报之日起，按已缴纳税款每满</a:t>
            </a:r>
            <a:r>
              <a:rPr lang="en-US" altLang="zh-CN" dirty="0">
                <a:latin typeface="Times New Roman" pitchFamily="18" charset="0"/>
                <a:cs typeface="Times New Roman" pitchFamily="18" charset="0"/>
              </a:rPr>
              <a:t>1</a:t>
            </a:r>
            <a:r>
              <a:rPr lang="zh-CN" altLang="en-US" dirty="0">
                <a:latin typeface="Times New Roman" pitchFamily="18" charset="0"/>
                <a:cs typeface="Times New Roman" pitchFamily="18" charset="0"/>
              </a:rPr>
              <a:t>年扣减</a:t>
            </a:r>
            <a:r>
              <a:rPr lang="en-US" altLang="zh-CN" u="dbl" dirty="0">
                <a:solidFill>
                  <a:srgbClr val="C00000"/>
                </a:solidFill>
                <a:latin typeface="Times New Roman" pitchFamily="18" charset="0"/>
                <a:cs typeface="Times New Roman" pitchFamily="18" charset="0"/>
              </a:rPr>
              <a:t>10%</a:t>
            </a:r>
            <a:r>
              <a:rPr lang="zh-CN" altLang="en-US" dirty="0">
                <a:latin typeface="Times New Roman" pitchFamily="18" charset="0"/>
                <a:cs typeface="Times New Roman" pitchFamily="18" charset="0"/>
              </a:rPr>
              <a:t>计算退税额；未满</a:t>
            </a:r>
            <a:r>
              <a:rPr lang="en-US" altLang="zh-CN" dirty="0">
                <a:latin typeface="Times New Roman" pitchFamily="18" charset="0"/>
                <a:cs typeface="Times New Roman" pitchFamily="18" charset="0"/>
              </a:rPr>
              <a:t>1</a:t>
            </a:r>
            <a:r>
              <a:rPr lang="zh-CN" altLang="en-US" dirty="0">
                <a:latin typeface="Times New Roman" pitchFamily="18" charset="0"/>
                <a:cs typeface="Times New Roman" pitchFamily="18" charset="0"/>
              </a:rPr>
              <a:t>年的，按已缴纳税款全额退税。</a:t>
            </a:r>
          </a:p>
          <a:p>
            <a:pPr marL="0" indent="0" fontAlgn="auto">
              <a:spcAft>
                <a:spcPts val="0"/>
              </a:spcAft>
              <a:buFont typeface="Wingdings 2" pitchFamily="18" charset="2"/>
              <a:buNone/>
              <a:defRPr/>
            </a:pPr>
            <a:endParaRPr lang="zh-CN" alt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内容占位符 4">
            <a:extLst>
              <a:ext uri="{FF2B5EF4-FFF2-40B4-BE49-F238E27FC236}">
                <a16:creationId xmlns:a16="http://schemas.microsoft.com/office/drawing/2014/main" id="{E445906C-2DD6-4834-A80E-91E66C459B85}"/>
              </a:ext>
            </a:extLst>
          </p:cNvPr>
          <p:cNvSpPr>
            <a:spLocks noGrp="1"/>
          </p:cNvSpPr>
          <p:nvPr>
            <p:ph idx="1"/>
          </p:nvPr>
        </p:nvSpPr>
        <p:spPr>
          <a:xfrm>
            <a:off x="-36513" y="-26988"/>
            <a:ext cx="9028113" cy="7056438"/>
          </a:xfrm>
        </p:spPr>
        <p:txBody>
          <a:bodyPr/>
          <a:lstStyle/>
          <a:p>
            <a:pPr marL="0" indent="0">
              <a:buFont typeface="Wingdings 2" panose="05020102010507070707" pitchFamily="18" charset="2"/>
              <a:buNone/>
            </a:pPr>
            <a:r>
              <a:rPr lang="zh-CN" altLang="en-US" b="1"/>
              <a:t>十、应纳税额的计算</a:t>
            </a:r>
            <a:endParaRPr lang="en-US" altLang="zh-CN" b="1"/>
          </a:p>
          <a:p>
            <a:pPr marL="0" indent="0">
              <a:buFont typeface="Wingdings 2" panose="05020102010507070707" pitchFamily="18" charset="2"/>
              <a:buNone/>
            </a:pPr>
            <a:r>
              <a:rPr lang="zh-CN" altLang="en-US"/>
              <a:t>      应纳税额＝计税价格</a:t>
            </a:r>
            <a:r>
              <a:rPr lang="en-US" altLang="zh-CN"/>
              <a:t>×</a:t>
            </a:r>
            <a:r>
              <a:rPr lang="zh-CN" altLang="en-US"/>
              <a:t>税率</a:t>
            </a:r>
            <a:endParaRPr lang="en-US" altLang="zh-CN"/>
          </a:p>
          <a:p>
            <a:pPr marL="0" indent="0">
              <a:buFont typeface="Wingdings 2" panose="05020102010507070707" pitchFamily="18" charset="2"/>
              <a:buNone/>
            </a:pPr>
            <a:r>
              <a:rPr lang="en-US" altLang="zh-CN" sz="2400">
                <a:latin typeface="Times New Roman" panose="02020603050405020304" pitchFamily="18" charset="0"/>
                <a:cs typeface="Times New Roman" panose="02020603050405020304" pitchFamily="18" charset="0"/>
              </a:rPr>
              <a:t>       【</a:t>
            </a:r>
            <a:r>
              <a:rPr lang="zh-CN" altLang="en-US" sz="2400">
                <a:latin typeface="Times New Roman" panose="02020603050405020304" pitchFamily="18" charset="0"/>
                <a:cs typeface="Times New Roman" panose="02020603050405020304" pitchFamily="18" charset="0"/>
              </a:rPr>
              <a:t>考题</a:t>
            </a:r>
            <a:r>
              <a:rPr lang="en-US" altLang="zh-CN" sz="2400">
                <a:latin typeface="Times New Roman" panose="02020603050405020304" pitchFamily="18" charset="0"/>
                <a:cs typeface="Times New Roman" panose="02020603050405020304" pitchFamily="18" charset="0"/>
              </a:rPr>
              <a:t>】2016</a:t>
            </a:r>
            <a:r>
              <a:rPr lang="zh-CN" altLang="en-US" sz="2400">
                <a:latin typeface="Times New Roman" panose="02020603050405020304" pitchFamily="18" charset="0"/>
                <a:cs typeface="Times New Roman" panose="02020603050405020304" pitchFamily="18" charset="0"/>
              </a:rPr>
              <a:t>年</a:t>
            </a:r>
            <a:r>
              <a:rPr lang="en-US" altLang="zh-CN" sz="2400">
                <a:latin typeface="Times New Roman" panose="02020603050405020304" pitchFamily="18" charset="0"/>
                <a:cs typeface="Times New Roman" panose="02020603050405020304" pitchFamily="18" charset="0"/>
              </a:rPr>
              <a:t>10</a:t>
            </a:r>
            <a:r>
              <a:rPr lang="zh-CN" altLang="en-US" sz="2400">
                <a:latin typeface="Times New Roman" panose="02020603050405020304" pitchFamily="18" charset="0"/>
                <a:cs typeface="Times New Roman" panose="02020603050405020304" pitchFamily="18" charset="0"/>
              </a:rPr>
              <a:t>月，李某从某汽车</a:t>
            </a:r>
            <a:r>
              <a:rPr lang="en-US" altLang="zh-CN" sz="2400">
                <a:latin typeface="Times New Roman" panose="02020603050405020304" pitchFamily="18" charset="0"/>
                <a:cs typeface="Times New Roman" panose="02020603050405020304" pitchFamily="18" charset="0"/>
              </a:rPr>
              <a:t>4S</a:t>
            </a:r>
            <a:r>
              <a:rPr lang="zh-CN" altLang="en-US" sz="2400">
                <a:latin typeface="Times New Roman" panose="02020603050405020304" pitchFamily="18" charset="0"/>
                <a:cs typeface="Times New Roman" panose="02020603050405020304" pitchFamily="18" charset="0"/>
              </a:rPr>
              <a:t>店（一般纳税人）购入一辆排气量为</a:t>
            </a:r>
            <a:r>
              <a:rPr lang="en-US" altLang="zh-CN" sz="2400">
                <a:latin typeface="Times New Roman" panose="02020603050405020304" pitchFamily="18" charset="0"/>
                <a:cs typeface="Times New Roman" panose="02020603050405020304" pitchFamily="18" charset="0"/>
              </a:rPr>
              <a:t>2.0</a:t>
            </a:r>
            <a:r>
              <a:rPr lang="zh-CN" altLang="en-US" sz="2400">
                <a:latin typeface="Times New Roman" panose="02020603050405020304" pitchFamily="18" charset="0"/>
                <a:cs typeface="Times New Roman" panose="02020603050405020304" pitchFamily="18" charset="0"/>
              </a:rPr>
              <a:t>升的轿车自用，支付含税价款</a:t>
            </a:r>
            <a:r>
              <a:rPr lang="en-US" altLang="zh-CN" sz="2400">
                <a:latin typeface="Times New Roman" panose="02020603050405020304" pitchFamily="18" charset="0"/>
                <a:cs typeface="Times New Roman" panose="02020603050405020304" pitchFamily="18" charset="0"/>
              </a:rPr>
              <a:t>468000</a:t>
            </a:r>
            <a:r>
              <a:rPr lang="zh-CN" altLang="en-US" sz="2400">
                <a:latin typeface="Times New Roman" panose="02020603050405020304" pitchFamily="18" charset="0"/>
                <a:cs typeface="Times New Roman" panose="02020603050405020304" pitchFamily="18" charset="0"/>
              </a:rPr>
              <a:t>元，另支付零配件价款</a:t>
            </a:r>
            <a:r>
              <a:rPr lang="en-US" altLang="zh-CN" sz="2400">
                <a:latin typeface="Times New Roman" panose="02020603050405020304" pitchFamily="18" charset="0"/>
                <a:cs typeface="Times New Roman" panose="02020603050405020304" pitchFamily="18" charset="0"/>
              </a:rPr>
              <a:t>4000</a:t>
            </a:r>
            <a:r>
              <a:rPr lang="zh-CN" altLang="en-US" sz="2400">
                <a:latin typeface="Times New Roman" panose="02020603050405020304" pitchFamily="18" charset="0"/>
                <a:cs typeface="Times New Roman" panose="02020603050405020304" pitchFamily="18" charset="0"/>
              </a:rPr>
              <a:t>元、车辆装饰费</a:t>
            </a:r>
            <a:r>
              <a:rPr lang="en-US" altLang="zh-CN" sz="2400">
                <a:latin typeface="Times New Roman" panose="02020603050405020304" pitchFamily="18" charset="0"/>
                <a:cs typeface="Times New Roman" panose="02020603050405020304" pitchFamily="18" charset="0"/>
              </a:rPr>
              <a:t>750</a:t>
            </a:r>
            <a:r>
              <a:rPr lang="zh-CN" altLang="en-US" sz="2400">
                <a:latin typeface="Times New Roman" panose="02020603050405020304" pitchFamily="18" charset="0"/>
                <a:cs typeface="Times New Roman" panose="02020603050405020304" pitchFamily="18" charset="0"/>
              </a:rPr>
              <a:t>元；</a:t>
            </a:r>
            <a:r>
              <a:rPr lang="en-US" altLang="zh-CN" sz="2400">
                <a:latin typeface="Times New Roman" panose="02020603050405020304" pitchFamily="18" charset="0"/>
                <a:cs typeface="Times New Roman" panose="02020603050405020304" pitchFamily="18" charset="0"/>
              </a:rPr>
              <a:t>4S</a:t>
            </a:r>
            <a:r>
              <a:rPr lang="zh-CN" altLang="en-US" sz="2400">
                <a:latin typeface="Times New Roman" panose="02020603050405020304" pitchFamily="18" charset="0"/>
                <a:cs typeface="Times New Roman" panose="02020603050405020304" pitchFamily="18" charset="0"/>
              </a:rPr>
              <a:t>店代收临时牌照费</a:t>
            </a:r>
            <a:r>
              <a:rPr lang="en-US" altLang="zh-CN" sz="2400">
                <a:latin typeface="Times New Roman" panose="02020603050405020304" pitchFamily="18" charset="0"/>
                <a:cs typeface="Times New Roman" panose="02020603050405020304" pitchFamily="18" charset="0"/>
              </a:rPr>
              <a:t>150</a:t>
            </a:r>
            <a:r>
              <a:rPr lang="zh-CN" altLang="en-US" sz="2400">
                <a:latin typeface="Times New Roman" panose="02020603050405020304" pitchFamily="18" charset="0"/>
                <a:cs typeface="Times New Roman" panose="02020603050405020304" pitchFamily="18" charset="0"/>
              </a:rPr>
              <a:t>元、代收保险费</a:t>
            </a:r>
            <a:r>
              <a:rPr lang="en-US" altLang="zh-CN" sz="2400">
                <a:latin typeface="Times New Roman" panose="02020603050405020304" pitchFamily="18" charset="0"/>
                <a:cs typeface="Times New Roman" panose="02020603050405020304" pitchFamily="18" charset="0"/>
              </a:rPr>
              <a:t>3000</a:t>
            </a:r>
            <a:r>
              <a:rPr lang="zh-CN" altLang="en-US" sz="2400">
                <a:latin typeface="Times New Roman" panose="02020603050405020304" pitchFamily="18" charset="0"/>
                <a:cs typeface="Times New Roman" panose="02020603050405020304" pitchFamily="18" charset="0"/>
              </a:rPr>
              <a:t>元。</a:t>
            </a:r>
            <a:r>
              <a:rPr lang="en-US" altLang="zh-CN" sz="2400">
                <a:latin typeface="Times New Roman" panose="02020603050405020304" pitchFamily="18" charset="0"/>
                <a:cs typeface="Times New Roman" panose="02020603050405020304" pitchFamily="18" charset="0"/>
              </a:rPr>
              <a:t>4S</a:t>
            </a:r>
            <a:r>
              <a:rPr lang="zh-CN" altLang="en-US" sz="2400">
                <a:latin typeface="Times New Roman" panose="02020603050405020304" pitchFamily="18" charset="0"/>
                <a:cs typeface="Times New Roman" panose="02020603050405020304" pitchFamily="18" charset="0"/>
              </a:rPr>
              <a:t>店对代收临时牌照费和代收保险费均提供委托方票据，其他价款统一由</a:t>
            </a:r>
            <a:r>
              <a:rPr lang="en-US" altLang="zh-CN" sz="2400">
                <a:latin typeface="Times New Roman" panose="02020603050405020304" pitchFamily="18" charset="0"/>
                <a:cs typeface="Times New Roman" panose="02020603050405020304" pitchFamily="18" charset="0"/>
              </a:rPr>
              <a:t>4S</a:t>
            </a:r>
            <a:r>
              <a:rPr lang="zh-CN" altLang="en-US" sz="2400">
                <a:latin typeface="Times New Roman" panose="02020603050405020304" pitchFamily="18" charset="0"/>
                <a:cs typeface="Times New Roman" panose="02020603050405020304" pitchFamily="18" charset="0"/>
              </a:rPr>
              <a:t>店开具增值税普通发票。李某应缴纳车辆购置税（　）元。</a:t>
            </a:r>
          </a:p>
          <a:p>
            <a:pPr marL="0" indent="0">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a:t>
            </a:r>
            <a:r>
              <a:rPr lang="en-US" altLang="zh-CN" sz="2400">
                <a:latin typeface="Times New Roman" panose="02020603050405020304" pitchFamily="18" charset="0"/>
                <a:cs typeface="Times New Roman" panose="02020603050405020304" pitchFamily="18" charset="0"/>
              </a:rPr>
              <a:t>A.40405.98</a:t>
            </a:r>
          </a:p>
          <a:p>
            <a:pPr marL="0" indent="0">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a:t>
            </a:r>
            <a:r>
              <a:rPr lang="en-US" altLang="zh-CN" sz="2400">
                <a:latin typeface="Times New Roman" panose="02020603050405020304" pitchFamily="18" charset="0"/>
                <a:cs typeface="Times New Roman" panose="02020603050405020304" pitchFamily="18" charset="0"/>
              </a:rPr>
              <a:t>B.40475.00</a:t>
            </a:r>
          </a:p>
          <a:p>
            <a:pPr marL="0" indent="0">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a:t>
            </a:r>
            <a:r>
              <a:rPr lang="en-US" altLang="zh-CN" sz="2400">
                <a:latin typeface="Times New Roman" panose="02020603050405020304" pitchFamily="18" charset="0"/>
                <a:cs typeface="Times New Roman" panose="02020603050405020304" pitchFamily="18" charset="0"/>
              </a:rPr>
              <a:t>C.40675.21</a:t>
            </a:r>
          </a:p>
          <a:p>
            <a:pPr marL="0" indent="0">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a:t>
            </a:r>
            <a:r>
              <a:rPr lang="en-US" altLang="zh-CN" sz="2400">
                <a:latin typeface="Times New Roman" panose="02020603050405020304" pitchFamily="18" charset="0"/>
                <a:cs typeface="Times New Roman" panose="02020603050405020304" pitchFamily="18" charset="0"/>
              </a:rPr>
              <a:t>D.40720.98</a:t>
            </a:r>
          </a:p>
          <a:p>
            <a:pPr marL="0" indent="0">
              <a:buFont typeface="Wingdings 2" panose="05020102010507070707" pitchFamily="18" charset="2"/>
              <a:buNone/>
            </a:pPr>
            <a:r>
              <a:rPr lang="en-US" altLang="zh-CN" sz="2800">
                <a:latin typeface="Times New Roman" panose="02020603050405020304" pitchFamily="18" charset="0"/>
                <a:cs typeface="Times New Roman" panose="02020603050405020304" pitchFamily="18" charset="0"/>
              </a:rPr>
              <a:t>『</a:t>
            </a:r>
            <a:r>
              <a:rPr lang="zh-CN" altLang="en-US" sz="2800">
                <a:latin typeface="Times New Roman" panose="02020603050405020304" pitchFamily="18" charset="0"/>
                <a:cs typeface="Times New Roman" panose="02020603050405020304" pitchFamily="18" charset="0"/>
              </a:rPr>
              <a:t>正确答案</a:t>
            </a:r>
            <a:r>
              <a:rPr lang="en-US" altLang="zh-CN" sz="2800">
                <a:latin typeface="Times New Roman" panose="02020603050405020304" pitchFamily="18" charset="0"/>
                <a:cs typeface="Times New Roman" panose="02020603050405020304" pitchFamily="18" charset="0"/>
              </a:rPr>
              <a:t>』A</a:t>
            </a:r>
          </a:p>
          <a:p>
            <a:pPr marL="0" indent="0">
              <a:buFont typeface="Wingdings 2" panose="05020102010507070707" pitchFamily="18" charset="2"/>
              <a:buNone/>
            </a:pPr>
            <a:r>
              <a:rPr lang="en-US" altLang="zh-CN" sz="2800">
                <a:latin typeface="Times New Roman" panose="02020603050405020304" pitchFamily="18" charset="0"/>
                <a:cs typeface="Times New Roman" panose="02020603050405020304" pitchFamily="18" charset="0"/>
              </a:rPr>
              <a:t>『</a:t>
            </a:r>
            <a:r>
              <a:rPr lang="zh-CN" altLang="en-US" sz="2800">
                <a:latin typeface="Times New Roman" panose="02020603050405020304" pitchFamily="18" charset="0"/>
                <a:cs typeface="Times New Roman" panose="02020603050405020304" pitchFamily="18" charset="0"/>
              </a:rPr>
              <a:t>答案解析</a:t>
            </a:r>
            <a:r>
              <a:rPr lang="en-US" altLang="zh-CN" sz="2800">
                <a:latin typeface="Times New Roman" panose="02020603050405020304" pitchFamily="18" charset="0"/>
                <a:cs typeface="Times New Roman" panose="02020603050405020304" pitchFamily="18" charset="0"/>
              </a:rPr>
              <a:t>』</a:t>
            </a:r>
            <a:r>
              <a:rPr lang="zh-CN" altLang="en-US" sz="2800">
                <a:latin typeface="Times New Roman" panose="02020603050405020304" pitchFamily="18" charset="0"/>
                <a:cs typeface="Times New Roman" panose="02020603050405020304" pitchFamily="18" charset="0"/>
              </a:rPr>
              <a:t>李某应纳车辆购置税＝（</a:t>
            </a:r>
            <a:r>
              <a:rPr lang="en-US" altLang="zh-CN" sz="2800">
                <a:latin typeface="Times New Roman" panose="02020603050405020304" pitchFamily="18" charset="0"/>
                <a:cs typeface="Times New Roman" panose="02020603050405020304" pitchFamily="18" charset="0"/>
              </a:rPr>
              <a:t>468000</a:t>
            </a:r>
            <a:r>
              <a:rPr lang="zh-CN" altLang="en-US" sz="2800">
                <a:latin typeface="Times New Roman" panose="02020603050405020304" pitchFamily="18" charset="0"/>
                <a:cs typeface="Times New Roman" panose="02020603050405020304" pitchFamily="18" charset="0"/>
              </a:rPr>
              <a:t>＋</a:t>
            </a:r>
            <a:r>
              <a:rPr lang="en-US" altLang="zh-CN" sz="2800">
                <a:latin typeface="Times New Roman" panose="02020603050405020304" pitchFamily="18" charset="0"/>
                <a:cs typeface="Times New Roman" panose="02020603050405020304" pitchFamily="18" charset="0"/>
              </a:rPr>
              <a:t>4000</a:t>
            </a:r>
            <a:r>
              <a:rPr lang="zh-CN" altLang="en-US" sz="2800">
                <a:latin typeface="Times New Roman" panose="02020603050405020304" pitchFamily="18" charset="0"/>
                <a:cs typeface="Times New Roman" panose="02020603050405020304" pitchFamily="18" charset="0"/>
              </a:rPr>
              <a:t>＋</a:t>
            </a:r>
            <a:r>
              <a:rPr lang="en-US" altLang="zh-CN" sz="2800">
                <a:latin typeface="Times New Roman" panose="02020603050405020304" pitchFamily="18" charset="0"/>
                <a:cs typeface="Times New Roman" panose="02020603050405020304" pitchFamily="18" charset="0"/>
              </a:rPr>
              <a:t>750</a:t>
            </a:r>
            <a:r>
              <a:rPr lang="zh-CN" altLang="en-US" sz="2800">
                <a:latin typeface="Times New Roman" panose="02020603050405020304" pitchFamily="18" charset="0"/>
                <a:cs typeface="Times New Roman" panose="02020603050405020304" pitchFamily="18" charset="0"/>
              </a:rPr>
              <a:t>）</a:t>
            </a:r>
            <a:r>
              <a:rPr lang="en-US" altLang="zh-CN" sz="2800">
                <a:latin typeface="Times New Roman" panose="02020603050405020304" pitchFamily="18" charset="0"/>
                <a:cs typeface="Times New Roman" panose="02020603050405020304" pitchFamily="18" charset="0"/>
              </a:rPr>
              <a:t>÷</a:t>
            </a:r>
            <a:r>
              <a:rPr lang="zh-CN" altLang="en-US" sz="2800">
                <a:latin typeface="Times New Roman" panose="02020603050405020304" pitchFamily="18" charset="0"/>
                <a:cs typeface="Times New Roman" panose="02020603050405020304" pitchFamily="18" charset="0"/>
              </a:rPr>
              <a:t>（</a:t>
            </a:r>
            <a:r>
              <a:rPr lang="en-US" altLang="zh-CN" sz="2800">
                <a:latin typeface="Times New Roman" panose="02020603050405020304" pitchFamily="18" charset="0"/>
                <a:cs typeface="Times New Roman" panose="02020603050405020304" pitchFamily="18" charset="0"/>
              </a:rPr>
              <a:t>1</a:t>
            </a:r>
            <a:r>
              <a:rPr lang="zh-CN" altLang="en-US" sz="2800">
                <a:latin typeface="Times New Roman" panose="02020603050405020304" pitchFamily="18" charset="0"/>
                <a:cs typeface="Times New Roman" panose="02020603050405020304" pitchFamily="18" charset="0"/>
              </a:rPr>
              <a:t>＋</a:t>
            </a:r>
            <a:r>
              <a:rPr lang="en-US" altLang="zh-CN" sz="2800">
                <a:latin typeface="Times New Roman" panose="02020603050405020304" pitchFamily="18" charset="0"/>
                <a:cs typeface="Times New Roman" panose="02020603050405020304" pitchFamily="18" charset="0"/>
              </a:rPr>
              <a:t>17%</a:t>
            </a:r>
            <a:r>
              <a:rPr lang="zh-CN" altLang="en-US" sz="2800">
                <a:latin typeface="Times New Roman" panose="02020603050405020304" pitchFamily="18" charset="0"/>
                <a:cs typeface="Times New Roman" panose="02020603050405020304" pitchFamily="18" charset="0"/>
              </a:rPr>
              <a:t>）</a:t>
            </a:r>
            <a:r>
              <a:rPr lang="en-US" altLang="zh-CN" sz="2800">
                <a:latin typeface="Times New Roman" panose="02020603050405020304" pitchFamily="18" charset="0"/>
                <a:cs typeface="Times New Roman" panose="02020603050405020304" pitchFamily="18" charset="0"/>
              </a:rPr>
              <a:t>×10%</a:t>
            </a:r>
            <a:r>
              <a:rPr lang="zh-CN" altLang="en-US" sz="2800">
                <a:latin typeface="Times New Roman" panose="02020603050405020304" pitchFamily="18" charset="0"/>
                <a:cs typeface="Times New Roman" panose="02020603050405020304" pitchFamily="18" charset="0"/>
              </a:rPr>
              <a:t>＝</a:t>
            </a:r>
            <a:r>
              <a:rPr lang="en-US" altLang="zh-CN" sz="2800">
                <a:latin typeface="Times New Roman" panose="02020603050405020304" pitchFamily="18" charset="0"/>
                <a:cs typeface="Times New Roman" panose="02020603050405020304" pitchFamily="18" charset="0"/>
              </a:rPr>
              <a:t>40405.98</a:t>
            </a:r>
            <a:r>
              <a:rPr lang="zh-CN" altLang="en-US" sz="2800">
                <a:latin typeface="Times New Roman" panose="02020603050405020304" pitchFamily="18" charset="0"/>
                <a:cs typeface="Times New Roman" panose="02020603050405020304" pitchFamily="18" charset="0"/>
              </a:rPr>
              <a:t>（元）</a:t>
            </a:r>
          </a:p>
          <a:p>
            <a:pPr marL="0" indent="0">
              <a:buFont typeface="Wingdings 2" panose="05020102010507070707" pitchFamily="18" charset="2"/>
              <a:buNone/>
            </a:pP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a:extLst>
              <a:ext uri="{FF2B5EF4-FFF2-40B4-BE49-F238E27FC236}">
                <a16:creationId xmlns:a16="http://schemas.microsoft.com/office/drawing/2014/main" id="{54F8FED7-0C12-4C06-B5A4-BD31C9D3264B}"/>
              </a:ext>
            </a:extLst>
          </p:cNvPr>
          <p:cNvSpPr>
            <a:spLocks noGrp="1" noChangeArrowheads="1"/>
          </p:cNvSpPr>
          <p:nvPr>
            <p:ph idx="1"/>
          </p:nvPr>
        </p:nvSpPr>
        <p:spPr>
          <a:xfrm>
            <a:off x="323850" y="260350"/>
            <a:ext cx="8424863" cy="6769100"/>
          </a:xfrm>
        </p:spPr>
        <p:txBody>
          <a:bodyPr rtlCol="0">
            <a:normAutofit/>
          </a:bodyPr>
          <a:lstStyle/>
          <a:p>
            <a:pPr marL="0" indent="0" fontAlgn="auto">
              <a:lnSpc>
                <a:spcPct val="80000"/>
              </a:lnSpc>
              <a:spcAft>
                <a:spcPts val="0"/>
              </a:spcAft>
              <a:buFont typeface="Wingdings 2" pitchFamily="18" charset="2"/>
              <a:buNone/>
              <a:defRPr/>
            </a:pPr>
            <a:r>
              <a:rPr lang="zh-CN" altLang="en-US" b="1" dirty="0"/>
              <a:t>十一、征收管理</a:t>
            </a:r>
          </a:p>
          <a:p>
            <a:pPr marL="0" indent="0" fontAlgn="auto">
              <a:lnSpc>
                <a:spcPts val="4000"/>
              </a:lnSpc>
              <a:spcAft>
                <a:spcPts val="0"/>
              </a:spcAft>
              <a:buFont typeface="Wingdings 2" pitchFamily="18" charset="2"/>
              <a:buNone/>
              <a:defRPr/>
            </a:pPr>
            <a:r>
              <a:rPr lang="zh-CN" altLang="en-US" dirty="0">
                <a:latin typeface="+mn-ea"/>
              </a:rPr>
              <a:t>（一）纳税申报</a:t>
            </a:r>
            <a:r>
              <a:rPr lang="en-US" altLang="zh-CN" dirty="0">
                <a:latin typeface="+mn-ea"/>
              </a:rPr>
              <a:t>——</a:t>
            </a:r>
            <a:r>
              <a:rPr lang="zh-CN" altLang="en-US" dirty="0">
                <a:latin typeface="+mn-ea"/>
              </a:rPr>
              <a:t>使用环节一次性征收</a:t>
            </a:r>
          </a:p>
          <a:p>
            <a:pPr marL="0" indent="0" fontAlgn="auto">
              <a:lnSpc>
                <a:spcPts val="4000"/>
              </a:lnSpc>
              <a:spcAft>
                <a:spcPts val="0"/>
              </a:spcAft>
              <a:buFont typeface="Wingdings 2" pitchFamily="18" charset="2"/>
              <a:buNone/>
              <a:defRPr/>
            </a:pPr>
            <a:r>
              <a:rPr lang="zh-CN" altLang="en-US" dirty="0">
                <a:latin typeface="+mn-ea"/>
              </a:rPr>
              <a:t>　　</a:t>
            </a:r>
            <a:r>
              <a:rPr lang="en-US" altLang="zh-CN" dirty="0">
                <a:latin typeface="+mn-ea"/>
              </a:rPr>
              <a:t>1.</a:t>
            </a:r>
            <a:r>
              <a:rPr lang="zh-CN" altLang="en-US" dirty="0">
                <a:latin typeface="+mn-ea"/>
              </a:rPr>
              <a:t>提供资料：车主（纳税人）身份证明；车辆价格证明；车辆合格证明；税务机关要求提供的其他资料。</a:t>
            </a:r>
          </a:p>
          <a:p>
            <a:pPr marL="0" indent="0" fontAlgn="auto">
              <a:lnSpc>
                <a:spcPts val="4000"/>
              </a:lnSpc>
              <a:spcAft>
                <a:spcPts val="0"/>
              </a:spcAft>
              <a:buFont typeface="Wingdings 2" pitchFamily="18" charset="2"/>
              <a:buNone/>
              <a:defRPr/>
            </a:pPr>
            <a:r>
              <a:rPr lang="zh-CN" altLang="en-US" dirty="0">
                <a:latin typeface="+mn-ea"/>
              </a:rPr>
              <a:t>　　</a:t>
            </a:r>
            <a:r>
              <a:rPr lang="en-US" altLang="zh-CN" dirty="0">
                <a:latin typeface="+mn-ea"/>
              </a:rPr>
              <a:t>2.</a:t>
            </a:r>
            <a:r>
              <a:rPr lang="zh-CN" altLang="en-US" dirty="0">
                <a:latin typeface="+mn-ea"/>
              </a:rPr>
              <a:t>纳税人提供的购置证明注明的时间超过</a:t>
            </a:r>
            <a:r>
              <a:rPr lang="en-US" altLang="zh-CN" dirty="0">
                <a:latin typeface="+mn-ea"/>
              </a:rPr>
              <a:t>3</a:t>
            </a:r>
            <a:r>
              <a:rPr lang="zh-CN" altLang="en-US" dirty="0">
                <a:latin typeface="+mn-ea"/>
              </a:rPr>
              <a:t>年（含）的或无法提供任何有效证明的，主管税务机关按照</a:t>
            </a:r>
            <a:r>
              <a:rPr lang="en-US" altLang="zh-CN" dirty="0">
                <a:latin typeface="+mn-ea"/>
              </a:rPr>
              <a:t>3</a:t>
            </a:r>
            <a:r>
              <a:rPr lang="zh-CN" altLang="en-US" dirty="0">
                <a:latin typeface="+mn-ea"/>
              </a:rPr>
              <a:t>年追溯期确定滞纳税款之日。</a:t>
            </a:r>
          </a:p>
          <a:p>
            <a:pPr marL="0" indent="0" fontAlgn="auto">
              <a:lnSpc>
                <a:spcPts val="4000"/>
              </a:lnSpc>
              <a:spcAft>
                <a:spcPts val="0"/>
              </a:spcAft>
              <a:buFont typeface="Wingdings 2" pitchFamily="18" charset="2"/>
              <a:buNone/>
              <a:defRPr/>
            </a:pPr>
            <a:r>
              <a:rPr lang="zh-CN" altLang="en-US" dirty="0">
                <a:latin typeface="+mn-ea"/>
              </a:rPr>
              <a:t>（二）纳税环节</a:t>
            </a:r>
          </a:p>
          <a:p>
            <a:pPr marL="0" indent="0" fontAlgn="auto">
              <a:lnSpc>
                <a:spcPts val="4000"/>
              </a:lnSpc>
              <a:spcAft>
                <a:spcPts val="0"/>
              </a:spcAft>
              <a:buFont typeface="Wingdings 2" pitchFamily="18" charset="2"/>
              <a:buNone/>
              <a:defRPr/>
            </a:pPr>
            <a:r>
              <a:rPr lang="zh-CN" altLang="en-US" dirty="0">
                <a:latin typeface="+mn-ea"/>
              </a:rPr>
              <a:t>　　车辆购置税是对应税车辆的购置行为课征，征税环节选择在销售环节（最终消费环节）。</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内容占位符 2">
            <a:extLst>
              <a:ext uri="{FF2B5EF4-FFF2-40B4-BE49-F238E27FC236}">
                <a16:creationId xmlns:a16="http://schemas.microsoft.com/office/drawing/2014/main" id="{378E662E-85DE-4281-B1C4-8C793F7AD24B}"/>
              </a:ext>
            </a:extLst>
          </p:cNvPr>
          <p:cNvSpPr>
            <a:spLocks noGrp="1"/>
          </p:cNvSpPr>
          <p:nvPr>
            <p:ph idx="1"/>
          </p:nvPr>
        </p:nvSpPr>
        <p:spPr>
          <a:xfrm>
            <a:off x="179388" y="620713"/>
            <a:ext cx="8686800" cy="5819775"/>
          </a:xfrm>
        </p:spPr>
        <p:txBody>
          <a:bodyPr/>
          <a:lstStyle/>
          <a:p>
            <a:pPr marL="0" indent="0">
              <a:buFont typeface="Wingdings 2" panose="05020102010507070707" pitchFamily="18" charset="2"/>
              <a:buNone/>
            </a:pPr>
            <a:r>
              <a:rPr lang="zh-CN" altLang="en-US" b="1"/>
              <a:t>三、纳税地点</a:t>
            </a:r>
          </a:p>
          <a:p>
            <a:pPr marL="0" indent="0">
              <a:buFont typeface="Wingdings 2" panose="05020102010507070707" pitchFamily="18" charset="2"/>
              <a:buNone/>
            </a:pPr>
            <a:r>
              <a:rPr lang="zh-CN" altLang="en-US" b="1"/>
              <a:t>　</a:t>
            </a:r>
            <a:r>
              <a:rPr lang="zh-CN" altLang="en-US" sz="2800"/>
              <a:t>应税车辆登记注册地（即上牌照落户地），购置不需办理车辆登记注册手续的应税车辆，应当向纳税人所在地的主管税务机关申报纳税。</a:t>
            </a:r>
          </a:p>
          <a:p>
            <a:pPr marL="0" indent="0">
              <a:buFont typeface="Wingdings 2" panose="05020102010507070707" pitchFamily="18" charset="2"/>
              <a:buNone/>
            </a:pPr>
            <a:r>
              <a:rPr lang="zh-CN" altLang="en-US" b="1"/>
              <a:t>四、车辆购置税纳税期限</a:t>
            </a:r>
          </a:p>
          <a:p>
            <a:pPr marL="0" indent="0">
              <a:buFont typeface="Wingdings 2" panose="05020102010507070707" pitchFamily="18" charset="2"/>
              <a:buNone/>
            </a:pPr>
            <a:r>
              <a:rPr lang="zh-CN" altLang="en-US" b="1"/>
              <a:t>　</a:t>
            </a:r>
            <a:r>
              <a:rPr lang="en-US" altLang="zh-CN" sz="2800">
                <a:latin typeface="Times New Roman" panose="02020603050405020304" pitchFamily="18" charset="0"/>
                <a:cs typeface="Times New Roman" panose="02020603050405020304" pitchFamily="18" charset="0"/>
              </a:rPr>
              <a:t>1.</a:t>
            </a:r>
            <a:r>
              <a:rPr lang="zh-CN" altLang="en-US" sz="2800">
                <a:latin typeface="Times New Roman" panose="02020603050405020304" pitchFamily="18" charset="0"/>
                <a:cs typeface="Times New Roman" panose="02020603050405020304" pitchFamily="18" charset="0"/>
              </a:rPr>
              <a:t>纳税人购买自用的应税车辆，自购买之日起</a:t>
            </a:r>
            <a:r>
              <a:rPr lang="en-US" altLang="zh-CN" sz="2800">
                <a:latin typeface="Times New Roman" panose="02020603050405020304" pitchFamily="18" charset="0"/>
                <a:cs typeface="Times New Roman" panose="02020603050405020304" pitchFamily="18" charset="0"/>
              </a:rPr>
              <a:t>60</a:t>
            </a:r>
            <a:r>
              <a:rPr lang="zh-CN" altLang="en-US" sz="2800">
                <a:latin typeface="Times New Roman" panose="02020603050405020304" pitchFamily="18" charset="0"/>
                <a:cs typeface="Times New Roman" panose="02020603050405020304" pitchFamily="18" charset="0"/>
              </a:rPr>
              <a:t>日内申报纳税。</a:t>
            </a:r>
          </a:p>
          <a:p>
            <a:pPr marL="0" indent="0">
              <a:buFont typeface="Wingdings 2" panose="05020102010507070707" pitchFamily="18" charset="2"/>
              <a:buNone/>
            </a:pPr>
            <a:r>
              <a:rPr lang="zh-CN" altLang="en-US" sz="2800">
                <a:latin typeface="Times New Roman" panose="02020603050405020304" pitchFamily="18" charset="0"/>
                <a:cs typeface="Times New Roman" panose="02020603050405020304" pitchFamily="18" charset="0"/>
              </a:rPr>
              <a:t>　</a:t>
            </a:r>
            <a:r>
              <a:rPr lang="en-US" altLang="zh-CN" sz="2800">
                <a:latin typeface="Times New Roman" panose="02020603050405020304" pitchFamily="18" charset="0"/>
                <a:cs typeface="Times New Roman" panose="02020603050405020304" pitchFamily="18" charset="0"/>
              </a:rPr>
              <a:t>2.</a:t>
            </a:r>
            <a:r>
              <a:rPr lang="zh-CN" altLang="en-US" sz="2800">
                <a:latin typeface="Times New Roman" panose="02020603050405020304" pitchFamily="18" charset="0"/>
                <a:cs typeface="Times New Roman" panose="02020603050405020304" pitchFamily="18" charset="0"/>
              </a:rPr>
              <a:t>进口自用的应税车辆，应当自进口之日起</a:t>
            </a:r>
            <a:r>
              <a:rPr lang="en-US" altLang="zh-CN" sz="2800">
                <a:latin typeface="Times New Roman" panose="02020603050405020304" pitchFamily="18" charset="0"/>
                <a:cs typeface="Times New Roman" panose="02020603050405020304" pitchFamily="18" charset="0"/>
              </a:rPr>
              <a:t>60</a:t>
            </a:r>
            <a:r>
              <a:rPr lang="zh-CN" altLang="en-US" sz="2800">
                <a:latin typeface="Times New Roman" panose="02020603050405020304" pitchFamily="18" charset="0"/>
                <a:cs typeface="Times New Roman" panose="02020603050405020304" pitchFamily="18" charset="0"/>
              </a:rPr>
              <a:t>日内申报纳税。</a:t>
            </a:r>
          </a:p>
          <a:p>
            <a:pPr marL="0" indent="0">
              <a:buFont typeface="Wingdings 2" panose="05020102010507070707" pitchFamily="18" charset="2"/>
              <a:buNone/>
            </a:pPr>
            <a:r>
              <a:rPr lang="zh-CN" altLang="en-US" sz="2800">
                <a:latin typeface="Times New Roman" panose="02020603050405020304" pitchFamily="18" charset="0"/>
                <a:cs typeface="Times New Roman" panose="02020603050405020304" pitchFamily="18" charset="0"/>
              </a:rPr>
              <a:t>　</a:t>
            </a:r>
            <a:r>
              <a:rPr lang="en-US" altLang="zh-CN" sz="2800">
                <a:latin typeface="Times New Roman" panose="02020603050405020304" pitchFamily="18" charset="0"/>
                <a:cs typeface="Times New Roman" panose="02020603050405020304" pitchFamily="18" charset="0"/>
              </a:rPr>
              <a:t>3.</a:t>
            </a:r>
            <a:r>
              <a:rPr lang="zh-CN" altLang="en-US" sz="2800">
                <a:latin typeface="Times New Roman" panose="02020603050405020304" pitchFamily="18" charset="0"/>
                <a:cs typeface="Times New Roman" panose="02020603050405020304" pitchFamily="18" charset="0"/>
              </a:rPr>
              <a:t>自</a:t>
            </a:r>
            <a:r>
              <a:rPr lang="zh-CN" altLang="en-US" sz="2800"/>
              <a:t>产、受赠、获奖和以其他方式取得并自用应税车辆的，应当在取得之日起</a:t>
            </a:r>
            <a:r>
              <a:rPr lang="en-US" altLang="zh-CN" sz="2800"/>
              <a:t>60</a:t>
            </a:r>
            <a:r>
              <a:rPr lang="zh-CN" altLang="en-US" sz="2800"/>
              <a:t>日内申报纳税。</a:t>
            </a:r>
          </a:p>
          <a:p>
            <a:pPr marL="0" indent="0">
              <a:buFont typeface="Wingdings 2" panose="05020102010507070707" pitchFamily="18" charset="2"/>
              <a:buNone/>
            </a:pPr>
            <a:endParaRPr lang="zh-CN" altLang="en-US" b="1">
              <a:solidFill>
                <a:srgbClr val="FF0000"/>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内容占位符 2">
            <a:extLst>
              <a:ext uri="{FF2B5EF4-FFF2-40B4-BE49-F238E27FC236}">
                <a16:creationId xmlns:a16="http://schemas.microsoft.com/office/drawing/2014/main" id="{DC0E3DC5-AC2E-4A31-B11A-D231AF90FA30}"/>
              </a:ext>
            </a:extLst>
          </p:cNvPr>
          <p:cNvSpPr>
            <a:spLocks noGrp="1"/>
          </p:cNvSpPr>
          <p:nvPr>
            <p:ph idx="1"/>
          </p:nvPr>
        </p:nvSpPr>
        <p:spPr>
          <a:xfrm>
            <a:off x="323850" y="1125538"/>
            <a:ext cx="8686800" cy="4524375"/>
          </a:xfrm>
        </p:spPr>
        <p:txBody>
          <a:bodyPr/>
          <a:lstStyle/>
          <a:p>
            <a:pPr marL="0" indent="0">
              <a:buFont typeface="Wingdings 2" panose="05020102010507070707" pitchFamily="18" charset="2"/>
              <a:buNone/>
            </a:pPr>
            <a:r>
              <a:rPr lang="en-US" altLang="zh-CN"/>
              <a:t>【</a:t>
            </a:r>
            <a:r>
              <a:rPr lang="zh-CN" altLang="en-US"/>
              <a:t>内容小结</a:t>
            </a:r>
            <a:r>
              <a:rPr lang="en-US" altLang="zh-CN"/>
              <a:t>】</a:t>
            </a:r>
          </a:p>
          <a:p>
            <a:pPr marL="0" indent="0">
              <a:buFont typeface="Wingdings 2" panose="05020102010507070707" pitchFamily="18" charset="2"/>
              <a:buNone/>
            </a:pPr>
            <a:r>
              <a:rPr lang="zh-CN" altLang="en-US"/>
              <a:t>　　</a:t>
            </a:r>
            <a:r>
              <a:rPr lang="en-US" altLang="zh-CN">
                <a:latin typeface="Times New Roman" panose="02020603050405020304" pitchFamily="18" charset="0"/>
                <a:cs typeface="Times New Roman" panose="02020603050405020304" pitchFamily="18" charset="0"/>
              </a:rPr>
              <a:t>1.</a:t>
            </a:r>
            <a:r>
              <a:rPr lang="zh-CN" altLang="en-US">
                <a:latin typeface="Times New Roman" panose="02020603050405020304" pitchFamily="18" charset="0"/>
                <a:cs typeface="Times New Roman" panose="02020603050405020304" pitchFamily="18" charset="0"/>
              </a:rPr>
              <a:t>车辆购置税的应税行为</a:t>
            </a:r>
          </a:p>
          <a:p>
            <a:pPr marL="0" indent="0">
              <a:buFont typeface="Wingdings 2" panose="05020102010507070707" pitchFamily="18" charset="2"/>
              <a:buNone/>
            </a:pPr>
            <a:r>
              <a:rPr lang="zh-CN" altLang="en-US">
                <a:latin typeface="Times New Roman" panose="02020603050405020304" pitchFamily="18" charset="0"/>
                <a:cs typeface="Times New Roman" panose="02020603050405020304" pitchFamily="18" charset="0"/>
              </a:rPr>
              <a:t>　　</a:t>
            </a:r>
            <a:r>
              <a:rPr lang="en-US" altLang="zh-CN">
                <a:latin typeface="Times New Roman" panose="02020603050405020304" pitchFamily="18" charset="0"/>
                <a:cs typeface="Times New Roman" panose="02020603050405020304" pitchFamily="18" charset="0"/>
              </a:rPr>
              <a:t>2.</a:t>
            </a:r>
            <a:r>
              <a:rPr lang="zh-CN" altLang="en-US">
                <a:latin typeface="Times New Roman" panose="02020603050405020304" pitchFamily="18" charset="0"/>
                <a:cs typeface="Times New Roman" panose="02020603050405020304" pitchFamily="18" charset="0"/>
              </a:rPr>
              <a:t>车辆购置税的计税依据</a:t>
            </a:r>
          </a:p>
          <a:p>
            <a:pPr marL="0" indent="0">
              <a:buFont typeface="Wingdings 2" panose="05020102010507070707" pitchFamily="18" charset="2"/>
              <a:buNone/>
            </a:pPr>
            <a:r>
              <a:rPr lang="zh-CN" altLang="en-US">
                <a:latin typeface="Times New Roman" panose="02020603050405020304" pitchFamily="18" charset="0"/>
                <a:cs typeface="Times New Roman" panose="02020603050405020304" pitchFamily="18" charset="0"/>
              </a:rPr>
              <a:t>　　</a:t>
            </a:r>
            <a:r>
              <a:rPr lang="en-US" altLang="zh-CN">
                <a:latin typeface="Times New Roman" panose="02020603050405020304" pitchFamily="18" charset="0"/>
                <a:cs typeface="Times New Roman" panose="02020603050405020304" pitchFamily="18" charset="0"/>
              </a:rPr>
              <a:t>3.</a:t>
            </a:r>
            <a:r>
              <a:rPr lang="zh-CN" altLang="en-US">
                <a:latin typeface="Times New Roman" panose="02020603050405020304" pitchFamily="18" charset="0"/>
                <a:cs typeface="Times New Roman" panose="02020603050405020304" pitchFamily="18" charset="0"/>
              </a:rPr>
              <a:t>掌握应纳税额计算</a:t>
            </a:r>
          </a:p>
          <a:p>
            <a:pPr marL="0" indent="0">
              <a:buFont typeface="Wingdings 2" panose="05020102010507070707" pitchFamily="18" charset="2"/>
              <a:buNone/>
            </a:pPr>
            <a:r>
              <a:rPr lang="zh-CN" altLang="en-US">
                <a:latin typeface="Times New Roman" panose="02020603050405020304" pitchFamily="18" charset="0"/>
                <a:cs typeface="Times New Roman" panose="02020603050405020304" pitchFamily="18" charset="0"/>
              </a:rPr>
              <a:t>　　</a:t>
            </a:r>
            <a:r>
              <a:rPr lang="en-US" altLang="zh-CN">
                <a:latin typeface="Times New Roman" panose="02020603050405020304" pitchFamily="18" charset="0"/>
                <a:cs typeface="Times New Roman" panose="02020603050405020304" pitchFamily="18" charset="0"/>
              </a:rPr>
              <a:t>4.</a:t>
            </a:r>
            <a:r>
              <a:rPr lang="zh-CN" altLang="en-US">
                <a:latin typeface="Times New Roman" panose="02020603050405020304" pitchFamily="18" charset="0"/>
                <a:cs typeface="Times New Roman" panose="02020603050405020304" pitchFamily="18" charset="0"/>
              </a:rPr>
              <a:t>减免税优惠</a:t>
            </a:r>
          </a:p>
          <a:p>
            <a:pPr marL="0" indent="0">
              <a:buFont typeface="Wingdings 2" panose="05020102010507070707" pitchFamily="18" charset="2"/>
              <a:buNone/>
            </a:pPr>
            <a:r>
              <a:rPr lang="zh-CN" altLang="en-US">
                <a:latin typeface="Times New Roman" panose="02020603050405020304" pitchFamily="18" charset="0"/>
                <a:cs typeface="Times New Roman" panose="02020603050405020304" pitchFamily="18" charset="0"/>
              </a:rPr>
              <a:t>　　</a:t>
            </a:r>
            <a:r>
              <a:rPr lang="en-US" altLang="zh-CN">
                <a:latin typeface="Times New Roman" panose="02020603050405020304" pitchFamily="18" charset="0"/>
                <a:cs typeface="Times New Roman" panose="02020603050405020304" pitchFamily="18" charset="0"/>
              </a:rPr>
              <a:t>5.</a:t>
            </a:r>
            <a:r>
              <a:rPr lang="zh-CN" altLang="en-US">
                <a:latin typeface="Times New Roman" panose="02020603050405020304" pitchFamily="18" charset="0"/>
                <a:cs typeface="Times New Roman" panose="02020603050405020304" pitchFamily="18" charset="0"/>
              </a:rPr>
              <a:t>熟悉其</a:t>
            </a:r>
            <a:r>
              <a:rPr lang="zh-CN" altLang="en-US"/>
              <a:t>申报缴纳有关规定</a:t>
            </a:r>
          </a:p>
          <a:p>
            <a:pPr marL="0" indent="0">
              <a:buFont typeface="Wingdings 2" panose="05020102010507070707" pitchFamily="18" charset="2"/>
              <a:buNone/>
            </a:pPr>
            <a:endParaRPr lang="zh-CN" altLang="en-US"/>
          </a:p>
          <a:p>
            <a:pPr marL="0" indent="0">
              <a:buFont typeface="Wingdings 2" panose="05020102010507070707" pitchFamily="18" charset="2"/>
              <a:buNone/>
            </a:pPr>
            <a:endParaRPr lang="zh-CN" alt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a:extLst>
              <a:ext uri="{FF2B5EF4-FFF2-40B4-BE49-F238E27FC236}">
                <a16:creationId xmlns:a16="http://schemas.microsoft.com/office/drawing/2014/main" id="{52EF390C-B833-48A3-8723-D7E80F4C9CD7}"/>
              </a:ext>
            </a:extLst>
          </p:cNvPr>
          <p:cNvSpPr>
            <a:spLocks noGrp="1" noChangeArrowheads="1"/>
          </p:cNvSpPr>
          <p:nvPr>
            <p:ph idx="1"/>
          </p:nvPr>
        </p:nvSpPr>
        <p:spPr>
          <a:xfrm>
            <a:off x="395288" y="260350"/>
            <a:ext cx="8291512" cy="5870575"/>
          </a:xfrm>
        </p:spPr>
        <p:txBody>
          <a:bodyPr/>
          <a:lstStyle/>
          <a:p>
            <a:pPr algn="ctr">
              <a:buFont typeface="Wingdings" panose="05000000000000000000" pitchFamily="2" charset="2"/>
              <a:buNone/>
            </a:pPr>
            <a:r>
              <a:rPr lang="zh-CN" altLang="en-US" sz="4000" b="1"/>
              <a:t>第五节    印花税</a:t>
            </a:r>
          </a:p>
          <a:p>
            <a:pPr>
              <a:buFont typeface="Wingdings" panose="05000000000000000000" pitchFamily="2" charset="2"/>
              <a:buNone/>
            </a:pPr>
            <a:r>
              <a:rPr lang="zh-CN" altLang="en-US" b="1">
                <a:latin typeface="Times New Roman" panose="02020603050405020304" pitchFamily="18" charset="0"/>
                <a:cs typeface="Times New Roman" panose="02020603050405020304" pitchFamily="18" charset="0"/>
              </a:rPr>
              <a:t>   一、概述</a:t>
            </a:r>
            <a:endParaRPr lang="en-US" altLang="zh-CN" b="1">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zh-CN" b="1">
                <a:latin typeface="Times New Roman" panose="02020603050405020304" pitchFamily="18" charset="0"/>
                <a:cs typeface="Times New Roman" panose="02020603050405020304" pitchFamily="18" charset="0"/>
              </a:rPr>
              <a:t>     1.</a:t>
            </a:r>
            <a:r>
              <a:rPr lang="zh-CN" altLang="en-US" b="1">
                <a:latin typeface="Times New Roman" panose="02020603050405020304" pitchFamily="18" charset="0"/>
                <a:cs typeface="Times New Roman" panose="02020603050405020304" pitchFamily="18" charset="0"/>
              </a:rPr>
              <a:t>概念：对经济活动和经济交往中书立、领受、使用的应税经济凭证所征收的一种税。最早始于</a:t>
            </a:r>
            <a:r>
              <a:rPr lang="en-US" altLang="zh-CN" b="1">
                <a:latin typeface="Times New Roman" panose="02020603050405020304" pitchFamily="18" charset="0"/>
                <a:cs typeface="Times New Roman" panose="02020603050405020304" pitchFamily="18" charset="0"/>
              </a:rPr>
              <a:t>1624</a:t>
            </a:r>
            <a:r>
              <a:rPr lang="zh-CN" altLang="en-US" b="1">
                <a:latin typeface="Times New Roman" panose="02020603050405020304" pitchFamily="18" charset="0"/>
                <a:cs typeface="Times New Roman" panose="02020603050405020304" pitchFamily="18" charset="0"/>
              </a:rPr>
              <a:t>年的荷兰。</a:t>
            </a:r>
          </a:p>
          <a:p>
            <a:pPr>
              <a:buFont typeface="Wingdings" panose="05000000000000000000" pitchFamily="2" charset="2"/>
              <a:buNone/>
            </a:pPr>
            <a:r>
              <a:rPr lang="zh-CN" altLang="en-US" b="1">
                <a:latin typeface="Times New Roman" panose="02020603050405020304" pitchFamily="18" charset="0"/>
                <a:cs typeface="Times New Roman" panose="02020603050405020304" pitchFamily="18" charset="0"/>
              </a:rPr>
              <a:t>　</a:t>
            </a:r>
            <a:r>
              <a:rPr lang="en-US" altLang="zh-CN" b="1">
                <a:latin typeface="Times New Roman" panose="02020603050405020304" pitchFamily="18" charset="0"/>
                <a:cs typeface="Times New Roman" panose="02020603050405020304" pitchFamily="18" charset="0"/>
              </a:rPr>
              <a:t>2.</a:t>
            </a:r>
            <a:r>
              <a:rPr lang="zh-CN" altLang="en-US" b="1">
                <a:latin typeface="Times New Roman" panose="02020603050405020304" pitchFamily="18" charset="0"/>
                <a:cs typeface="Times New Roman" panose="02020603050405020304" pitchFamily="18" charset="0"/>
              </a:rPr>
              <a:t>特点：</a:t>
            </a:r>
            <a:endParaRPr lang="en-US" altLang="zh-CN" b="1">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en-US" altLang="zh-CN" b="1">
                <a:latin typeface="Times New Roman" panose="02020603050405020304" pitchFamily="18" charset="0"/>
                <a:cs typeface="Times New Roman" panose="02020603050405020304" pitchFamily="18" charset="0"/>
              </a:rPr>
              <a:t>  </a:t>
            </a:r>
            <a:r>
              <a:rPr lang="zh-CN" altLang="en-US" b="1">
                <a:latin typeface="Times New Roman" panose="02020603050405020304" pitchFamily="18" charset="0"/>
                <a:cs typeface="Times New Roman" panose="02020603050405020304" pitchFamily="18" charset="0"/>
              </a:rPr>
              <a:t>①兼有凭证税和行为税性质；</a:t>
            </a:r>
            <a:endParaRPr lang="en-US" altLang="zh-CN" b="1">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zh-CN" altLang="en-US" b="1">
                <a:latin typeface="Times New Roman" panose="02020603050405020304" pitchFamily="18" charset="0"/>
                <a:cs typeface="Times New Roman" panose="02020603050405020304" pitchFamily="18" charset="0"/>
              </a:rPr>
              <a:t>  ②征税范围广泛；</a:t>
            </a:r>
            <a:endParaRPr lang="en-US" altLang="zh-CN" b="1">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zh-CN" altLang="en-US" b="1">
                <a:latin typeface="Times New Roman" panose="02020603050405020304" pitchFamily="18" charset="0"/>
                <a:cs typeface="Times New Roman" panose="02020603050405020304" pitchFamily="18" charset="0"/>
              </a:rPr>
              <a:t>  ③税率低、税负轻；</a:t>
            </a:r>
            <a:endParaRPr lang="en-US" altLang="zh-CN" b="1">
              <a:latin typeface="Times New Roman" panose="02020603050405020304" pitchFamily="18" charset="0"/>
              <a:cs typeface="Times New Roman" panose="02020603050405020304" pitchFamily="18" charset="0"/>
            </a:endParaRPr>
          </a:p>
          <a:p>
            <a:pPr>
              <a:buFont typeface="Wingdings" panose="05000000000000000000" pitchFamily="2" charset="2"/>
              <a:buNone/>
            </a:pPr>
            <a:r>
              <a:rPr lang="zh-CN" altLang="en-US" b="1">
                <a:latin typeface="Times New Roman" panose="02020603050405020304" pitchFamily="18" charset="0"/>
                <a:cs typeface="Times New Roman" panose="02020603050405020304" pitchFamily="18" charset="0"/>
              </a:rPr>
              <a:t>  ④由纳税人自行完成纳税义务。</a:t>
            </a:r>
          </a:p>
          <a:p>
            <a:pPr>
              <a:buFont typeface="Wingdings" panose="05000000000000000000" pitchFamily="2" charset="2"/>
              <a:buNone/>
            </a:pPr>
            <a:endParaRPr lang="zh-CN" altLang="en-US" b="1"/>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3">
            <a:extLst>
              <a:ext uri="{FF2B5EF4-FFF2-40B4-BE49-F238E27FC236}">
                <a16:creationId xmlns:a16="http://schemas.microsoft.com/office/drawing/2014/main" id="{A35F2173-D25C-4B85-A1D8-F1E3410EA484}"/>
              </a:ext>
            </a:extLst>
          </p:cNvPr>
          <p:cNvSpPr>
            <a:spLocks noGrp="1" noChangeArrowheads="1"/>
          </p:cNvSpPr>
          <p:nvPr>
            <p:ph idx="1"/>
          </p:nvPr>
        </p:nvSpPr>
        <p:spPr>
          <a:xfrm>
            <a:off x="395288" y="260350"/>
            <a:ext cx="8291512" cy="6264275"/>
          </a:xfrm>
        </p:spPr>
        <p:txBody>
          <a:bodyPr/>
          <a:lstStyle/>
          <a:p>
            <a:pPr>
              <a:lnSpc>
                <a:spcPct val="90000"/>
              </a:lnSpc>
              <a:buFont typeface="Wingdings" panose="05000000000000000000" pitchFamily="2" charset="2"/>
              <a:buNone/>
            </a:pPr>
            <a:r>
              <a:rPr lang="zh-CN" altLang="en-US" b="1"/>
              <a:t>二、征税范围、纳税人和税率</a:t>
            </a:r>
          </a:p>
          <a:p>
            <a:pPr>
              <a:lnSpc>
                <a:spcPct val="90000"/>
              </a:lnSpc>
              <a:buFont typeface="Wingdings" panose="05000000000000000000" pitchFamily="2" charset="2"/>
              <a:buNone/>
            </a:pPr>
            <a:r>
              <a:rPr lang="zh-CN" altLang="en-US" sz="2800" b="1"/>
              <a:t>（一）征税范围</a:t>
            </a:r>
            <a:endParaRPr lang="en-US" altLang="zh-CN" sz="2800" b="1"/>
          </a:p>
          <a:p>
            <a:pPr>
              <a:lnSpc>
                <a:spcPct val="90000"/>
              </a:lnSpc>
              <a:buFont typeface="Wingdings" panose="05000000000000000000" pitchFamily="2" charset="2"/>
              <a:buNone/>
            </a:pPr>
            <a:r>
              <a:rPr lang="en-US" altLang="zh-CN" sz="2800" b="1"/>
              <a:t>1</a:t>
            </a:r>
            <a:r>
              <a:rPr lang="zh-CN" altLang="en-US" sz="2800" b="1"/>
              <a:t>、经济合同</a:t>
            </a:r>
            <a:endParaRPr lang="en-US" altLang="zh-CN" sz="2800" b="1"/>
          </a:p>
          <a:p>
            <a:pPr>
              <a:lnSpc>
                <a:spcPct val="90000"/>
              </a:lnSpc>
              <a:buFont typeface="Wingdings" panose="05000000000000000000" pitchFamily="2" charset="2"/>
              <a:buNone/>
            </a:pPr>
            <a:endParaRPr lang="zh-CN" altLang="en-US" sz="2800" b="1"/>
          </a:p>
        </p:txBody>
      </p:sp>
      <p:pic>
        <p:nvPicPr>
          <p:cNvPr id="52227" name="Picture 3">
            <a:extLst>
              <a:ext uri="{FF2B5EF4-FFF2-40B4-BE49-F238E27FC236}">
                <a16:creationId xmlns:a16="http://schemas.microsoft.com/office/drawing/2014/main" id="{40CDDAB0-07F6-4DDB-894B-BE62591A41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913" y="1989138"/>
            <a:ext cx="6391275" cy="3887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5DDC524B-CD50-44D4-8E45-52B1DF8B27B4}"/>
              </a:ext>
            </a:extLst>
          </p:cNvPr>
          <p:cNvSpPr>
            <a:spLocks noGrp="1" noChangeArrowheads="1"/>
          </p:cNvSpPr>
          <p:nvPr>
            <p:ph idx="1"/>
          </p:nvPr>
        </p:nvSpPr>
        <p:spPr>
          <a:xfrm>
            <a:off x="323850" y="260350"/>
            <a:ext cx="8374063" cy="6913563"/>
          </a:xfrm>
        </p:spPr>
        <p:txBody>
          <a:bodyPr/>
          <a:lstStyle/>
          <a:p>
            <a:pPr marL="0" indent="0">
              <a:lnSpc>
                <a:spcPct val="90000"/>
              </a:lnSpc>
              <a:buFont typeface="Wingdings 2" panose="05020102010507070707" pitchFamily="18" charset="2"/>
              <a:buNone/>
            </a:pPr>
            <a:r>
              <a:rPr lang="zh-CN" altLang="en-US" b="1"/>
              <a:t>四、税率</a:t>
            </a:r>
            <a:r>
              <a:rPr lang="en-US" altLang="zh-CN" b="1"/>
              <a:t>——</a:t>
            </a:r>
            <a:r>
              <a:rPr lang="zh-CN" altLang="en-US" b="1"/>
              <a:t>地区差别比例税率，共分三档</a:t>
            </a:r>
            <a:endParaRPr lang="en-US" altLang="zh-CN" b="1"/>
          </a:p>
          <a:p>
            <a:pPr marL="0" indent="0">
              <a:lnSpc>
                <a:spcPct val="90000"/>
              </a:lnSpc>
              <a:buFont typeface="Wingdings 2" panose="05020102010507070707" pitchFamily="18" charset="2"/>
              <a:buNone/>
            </a:pPr>
            <a:endParaRPr lang="en-US" altLang="zh-CN" b="1"/>
          </a:p>
          <a:p>
            <a:pPr marL="0" indent="0">
              <a:lnSpc>
                <a:spcPct val="90000"/>
              </a:lnSpc>
              <a:buFont typeface="Wingdings 2" panose="05020102010507070707" pitchFamily="18" charset="2"/>
              <a:buNone/>
            </a:pPr>
            <a:endParaRPr lang="en-US" altLang="zh-CN" b="1"/>
          </a:p>
          <a:p>
            <a:pPr marL="0" indent="0">
              <a:lnSpc>
                <a:spcPct val="90000"/>
              </a:lnSpc>
              <a:buFont typeface="Wingdings 2" panose="05020102010507070707" pitchFamily="18" charset="2"/>
              <a:buNone/>
            </a:pPr>
            <a:endParaRPr lang="en-US" altLang="zh-CN" b="1"/>
          </a:p>
          <a:p>
            <a:pPr marL="0" indent="0">
              <a:lnSpc>
                <a:spcPct val="90000"/>
              </a:lnSpc>
              <a:buFont typeface="Wingdings 2" panose="05020102010507070707" pitchFamily="18" charset="2"/>
              <a:buNone/>
            </a:pPr>
            <a:r>
              <a:rPr lang="en-US" altLang="zh-CN" sz="2000">
                <a:latin typeface="Times New Roman" panose="02020603050405020304" pitchFamily="18" charset="0"/>
                <a:cs typeface="Times New Roman" panose="02020603050405020304" pitchFamily="18" charset="0"/>
              </a:rPr>
              <a:t>【</a:t>
            </a:r>
            <a:r>
              <a:rPr lang="zh-CN" altLang="en-US" sz="2000">
                <a:latin typeface="Times New Roman" panose="02020603050405020304" pitchFamily="18" charset="0"/>
                <a:cs typeface="Times New Roman" panose="02020603050405020304" pitchFamily="18" charset="0"/>
              </a:rPr>
              <a:t>特殊</a:t>
            </a:r>
            <a:r>
              <a:rPr lang="en-US" altLang="zh-CN" sz="2000">
                <a:latin typeface="Times New Roman" panose="02020603050405020304" pitchFamily="18" charset="0"/>
                <a:cs typeface="Times New Roman" panose="02020603050405020304" pitchFamily="18" charset="0"/>
              </a:rPr>
              <a:t>】</a:t>
            </a:r>
          </a:p>
          <a:p>
            <a:pPr marL="0" indent="0">
              <a:lnSpc>
                <a:spcPct val="90000"/>
              </a:lnSpc>
              <a:buFont typeface="Wingdings 2" panose="05020102010507070707" pitchFamily="18" charset="2"/>
              <a:buNone/>
            </a:pPr>
            <a:r>
              <a:rPr lang="zh-CN" altLang="en-US" sz="2000">
                <a:latin typeface="Times New Roman" panose="02020603050405020304" pitchFamily="18" charset="0"/>
                <a:cs typeface="Times New Roman" panose="02020603050405020304" pitchFamily="18" charset="0"/>
              </a:rPr>
              <a:t>　　</a:t>
            </a:r>
            <a:r>
              <a:rPr lang="en-US" altLang="zh-CN" sz="2000">
                <a:latin typeface="Times New Roman" panose="02020603050405020304" pitchFamily="18" charset="0"/>
                <a:cs typeface="Times New Roman" panose="02020603050405020304" pitchFamily="18" charset="0"/>
              </a:rPr>
              <a:t>1.</a:t>
            </a:r>
            <a:r>
              <a:rPr lang="zh-CN" altLang="en-US" sz="2000">
                <a:solidFill>
                  <a:srgbClr val="C00000"/>
                </a:solidFill>
                <a:latin typeface="Times New Roman" panose="02020603050405020304" pitchFamily="18" charset="0"/>
                <a:cs typeface="Times New Roman" panose="02020603050405020304" pitchFamily="18" charset="0"/>
              </a:rPr>
              <a:t>中国铁路总公司</a:t>
            </a:r>
            <a:r>
              <a:rPr lang="zh-CN" altLang="en-US" sz="2000">
                <a:latin typeface="Times New Roman" panose="02020603050405020304" pitchFamily="18" charset="0"/>
                <a:cs typeface="Times New Roman" panose="02020603050405020304" pitchFamily="18" charset="0"/>
              </a:rPr>
              <a:t>：税率统一为</a:t>
            </a:r>
            <a:r>
              <a:rPr lang="en-US" altLang="zh-CN" sz="2000">
                <a:solidFill>
                  <a:srgbClr val="C00000"/>
                </a:solidFill>
                <a:latin typeface="Times New Roman" panose="02020603050405020304" pitchFamily="18" charset="0"/>
                <a:cs typeface="Times New Roman" panose="02020603050405020304" pitchFamily="18" charset="0"/>
              </a:rPr>
              <a:t>5%</a:t>
            </a:r>
            <a:r>
              <a:rPr lang="zh-CN" altLang="en-US" sz="2000">
                <a:latin typeface="Times New Roman" panose="02020603050405020304" pitchFamily="18" charset="0"/>
                <a:cs typeface="Times New Roman" panose="02020603050405020304" pitchFamily="18" charset="0"/>
              </a:rPr>
              <a:t>；</a:t>
            </a:r>
          </a:p>
          <a:p>
            <a:pPr marL="0" indent="0">
              <a:lnSpc>
                <a:spcPct val="90000"/>
              </a:lnSpc>
              <a:buFont typeface="Wingdings 2" panose="05020102010507070707" pitchFamily="18" charset="2"/>
              <a:buNone/>
            </a:pPr>
            <a:r>
              <a:rPr lang="zh-CN" altLang="en-US" sz="2000">
                <a:latin typeface="Times New Roman" panose="02020603050405020304" pitchFamily="18" charset="0"/>
                <a:cs typeface="Times New Roman" panose="02020603050405020304" pitchFamily="18" charset="0"/>
              </a:rPr>
              <a:t>　　</a:t>
            </a:r>
            <a:r>
              <a:rPr lang="en-US" altLang="zh-CN" sz="2000">
                <a:latin typeface="Times New Roman" panose="02020603050405020304" pitchFamily="18" charset="0"/>
                <a:cs typeface="Times New Roman" panose="02020603050405020304" pitchFamily="18" charset="0"/>
              </a:rPr>
              <a:t>2.</a:t>
            </a:r>
            <a:r>
              <a:rPr lang="zh-CN" altLang="en-US" sz="2000">
                <a:latin typeface="Times New Roman" panose="02020603050405020304" pitchFamily="18" charset="0"/>
                <a:cs typeface="Times New Roman" panose="02020603050405020304" pitchFamily="18" charset="0"/>
              </a:rPr>
              <a:t>开采海洋石油资源的中外合作油（气）田所在地在海上，其城市维护建设税适用</a:t>
            </a:r>
            <a:r>
              <a:rPr lang="en-US" altLang="zh-CN" sz="2000">
                <a:solidFill>
                  <a:srgbClr val="C00000"/>
                </a:solidFill>
                <a:latin typeface="Times New Roman" panose="02020603050405020304" pitchFamily="18" charset="0"/>
                <a:cs typeface="Times New Roman" panose="02020603050405020304" pitchFamily="18" charset="0"/>
              </a:rPr>
              <a:t>1%</a:t>
            </a:r>
            <a:r>
              <a:rPr lang="zh-CN" altLang="en-US" sz="2000">
                <a:latin typeface="Times New Roman" panose="02020603050405020304" pitchFamily="18" charset="0"/>
                <a:cs typeface="Times New Roman" panose="02020603050405020304" pitchFamily="18" charset="0"/>
              </a:rPr>
              <a:t>税率；</a:t>
            </a:r>
          </a:p>
          <a:p>
            <a:pPr marL="0" indent="0">
              <a:lnSpc>
                <a:spcPct val="90000"/>
              </a:lnSpc>
              <a:buFont typeface="Wingdings 2" panose="05020102010507070707" pitchFamily="18" charset="2"/>
              <a:buNone/>
            </a:pPr>
            <a:r>
              <a:rPr lang="zh-CN" altLang="en-US" sz="2000">
                <a:latin typeface="Times New Roman" panose="02020603050405020304" pitchFamily="18" charset="0"/>
                <a:cs typeface="Times New Roman" panose="02020603050405020304" pitchFamily="18" charset="0"/>
              </a:rPr>
              <a:t>　　</a:t>
            </a:r>
            <a:r>
              <a:rPr lang="en-US" altLang="zh-CN" sz="2000">
                <a:latin typeface="Times New Roman" panose="02020603050405020304" pitchFamily="18" charset="0"/>
                <a:cs typeface="Times New Roman" panose="02020603050405020304" pitchFamily="18" charset="0"/>
              </a:rPr>
              <a:t>3.</a:t>
            </a:r>
            <a:r>
              <a:rPr lang="zh-CN" altLang="en-US" sz="2000">
                <a:solidFill>
                  <a:srgbClr val="C00000"/>
                </a:solidFill>
                <a:latin typeface="Times New Roman" panose="02020603050405020304" pitchFamily="18" charset="0"/>
                <a:cs typeface="Times New Roman" panose="02020603050405020304" pitchFamily="18" charset="0"/>
              </a:rPr>
              <a:t>撤县建市</a:t>
            </a:r>
            <a:r>
              <a:rPr lang="zh-CN" altLang="en-US" sz="2000">
                <a:latin typeface="Times New Roman" panose="02020603050405020304" pitchFamily="18" charset="0"/>
                <a:cs typeface="Times New Roman" panose="02020603050405020304" pitchFamily="18" charset="0"/>
              </a:rPr>
              <a:t>后，城建税适用税率为</a:t>
            </a:r>
            <a:r>
              <a:rPr lang="en-US" altLang="zh-CN" sz="2000">
                <a:solidFill>
                  <a:srgbClr val="C00000"/>
                </a:solidFill>
                <a:latin typeface="Times New Roman" panose="02020603050405020304" pitchFamily="18" charset="0"/>
                <a:cs typeface="Times New Roman" panose="02020603050405020304" pitchFamily="18" charset="0"/>
              </a:rPr>
              <a:t>7%</a:t>
            </a:r>
            <a:r>
              <a:rPr lang="zh-CN" altLang="en-US" sz="2000">
                <a:latin typeface="Times New Roman" panose="02020603050405020304" pitchFamily="18" charset="0"/>
                <a:cs typeface="Times New Roman" panose="02020603050405020304" pitchFamily="18" charset="0"/>
              </a:rPr>
              <a:t>。</a:t>
            </a:r>
          </a:p>
          <a:p>
            <a:pPr marL="0" indent="0">
              <a:lnSpc>
                <a:spcPct val="90000"/>
              </a:lnSpc>
              <a:buFont typeface="Wingdings 2" panose="05020102010507070707" pitchFamily="18" charset="2"/>
              <a:buNone/>
            </a:pPr>
            <a:r>
              <a:rPr lang="en-US" altLang="zh-CN" sz="2000">
                <a:latin typeface="Times New Roman" panose="02020603050405020304" pitchFamily="18" charset="0"/>
                <a:cs typeface="Times New Roman" panose="02020603050405020304" pitchFamily="18" charset="0"/>
              </a:rPr>
              <a:t>【</a:t>
            </a:r>
            <a:r>
              <a:rPr lang="zh-CN" altLang="en-US" sz="2000">
                <a:latin typeface="Times New Roman" panose="02020603050405020304" pitchFamily="18" charset="0"/>
                <a:cs typeface="Times New Roman" panose="02020603050405020304" pitchFamily="18" charset="0"/>
              </a:rPr>
              <a:t>其他具体规定</a:t>
            </a:r>
            <a:r>
              <a:rPr lang="en-US" altLang="zh-CN" sz="2000">
                <a:latin typeface="Times New Roman" panose="02020603050405020304" pitchFamily="18" charset="0"/>
                <a:cs typeface="Times New Roman" panose="02020603050405020304" pitchFamily="18" charset="0"/>
              </a:rPr>
              <a:t>】</a:t>
            </a:r>
            <a:r>
              <a:rPr lang="zh-CN" altLang="en-US" sz="2000">
                <a:latin typeface="Times New Roman" panose="02020603050405020304" pitchFamily="18" charset="0"/>
                <a:cs typeface="Times New Roman" panose="02020603050405020304" pitchFamily="18" charset="0"/>
              </a:rPr>
              <a:t>：</a:t>
            </a:r>
          </a:p>
          <a:p>
            <a:pPr marL="0" indent="0">
              <a:lnSpc>
                <a:spcPct val="90000"/>
              </a:lnSpc>
              <a:buFont typeface="Wingdings 2" panose="05020102010507070707" pitchFamily="18" charset="2"/>
              <a:buNone/>
            </a:pPr>
            <a:r>
              <a:rPr lang="zh-CN" altLang="en-US" sz="2000">
                <a:latin typeface="Times New Roman" panose="02020603050405020304" pitchFamily="18" charset="0"/>
                <a:cs typeface="Times New Roman" panose="02020603050405020304" pitchFamily="18" charset="0"/>
              </a:rPr>
              <a:t>　　</a:t>
            </a:r>
            <a:r>
              <a:rPr lang="en-US" altLang="zh-CN" sz="2000">
                <a:latin typeface="Times New Roman" panose="02020603050405020304" pitchFamily="18" charset="0"/>
                <a:cs typeface="Times New Roman" panose="02020603050405020304" pitchFamily="18" charset="0"/>
              </a:rPr>
              <a:t>1.</a:t>
            </a:r>
            <a:r>
              <a:rPr lang="zh-CN" altLang="en-US" sz="2000">
                <a:latin typeface="Times New Roman" panose="02020603050405020304" pitchFamily="18" charset="0"/>
                <a:cs typeface="Times New Roman" panose="02020603050405020304" pitchFamily="18" charset="0"/>
              </a:rPr>
              <a:t>由受托方代收、代扣“两税”的：以扣缴义务人所在地税率计算代收、代扣城建税；</a:t>
            </a:r>
          </a:p>
          <a:p>
            <a:pPr marL="0" indent="0">
              <a:lnSpc>
                <a:spcPct val="90000"/>
              </a:lnSpc>
              <a:buFont typeface="Wingdings 2" panose="05020102010507070707" pitchFamily="18" charset="2"/>
              <a:buNone/>
            </a:pPr>
            <a:r>
              <a:rPr lang="zh-CN" altLang="en-US" sz="2000">
                <a:latin typeface="Times New Roman" panose="02020603050405020304" pitchFamily="18" charset="0"/>
                <a:cs typeface="Times New Roman" panose="02020603050405020304" pitchFamily="18" charset="0"/>
              </a:rPr>
              <a:t>　　</a:t>
            </a:r>
            <a:r>
              <a:rPr lang="en-US" altLang="zh-CN" sz="2000">
                <a:latin typeface="Times New Roman" panose="02020603050405020304" pitchFamily="18" charset="0"/>
                <a:cs typeface="Times New Roman" panose="02020603050405020304" pitchFamily="18" charset="0"/>
              </a:rPr>
              <a:t>2.</a:t>
            </a:r>
            <a:r>
              <a:rPr lang="zh-CN" altLang="en-US" sz="2000">
                <a:latin typeface="Times New Roman" panose="02020603050405020304" pitchFamily="18" charset="0"/>
                <a:cs typeface="Times New Roman" panose="02020603050405020304" pitchFamily="18" charset="0"/>
              </a:rPr>
              <a:t>流动经营等无固定纳税地点的：按纳税人缴纳“两税”所在地的规定税率就地缴纳城建税；</a:t>
            </a:r>
          </a:p>
          <a:p>
            <a:pPr marL="0" indent="0">
              <a:lnSpc>
                <a:spcPct val="90000"/>
              </a:lnSpc>
              <a:buFont typeface="Wingdings 2" panose="05020102010507070707" pitchFamily="18" charset="2"/>
              <a:buNone/>
            </a:pPr>
            <a:r>
              <a:rPr lang="zh-CN" altLang="en-US" sz="2000">
                <a:latin typeface="Times New Roman" panose="02020603050405020304" pitchFamily="18" charset="0"/>
                <a:cs typeface="Times New Roman" panose="02020603050405020304" pitchFamily="18" charset="0"/>
              </a:rPr>
              <a:t>　　</a:t>
            </a:r>
            <a:r>
              <a:rPr lang="en-US" altLang="zh-CN" sz="2000">
                <a:latin typeface="Times New Roman" panose="02020603050405020304" pitchFamily="18" charset="0"/>
                <a:cs typeface="Times New Roman" panose="02020603050405020304" pitchFamily="18" charset="0"/>
              </a:rPr>
              <a:t>3.</a:t>
            </a:r>
            <a:r>
              <a:rPr lang="zh-CN" altLang="en-US" sz="2000">
                <a:latin typeface="Times New Roman" panose="02020603050405020304" pitchFamily="18" charset="0"/>
                <a:cs typeface="Times New Roman" panose="02020603050405020304" pitchFamily="18" charset="0"/>
              </a:rPr>
              <a:t>纳税人跨地区提供建筑服务、销售和出租不动产的，在建筑服务发生地、不动产所在地预缴增值税时，按预缴地城建税税率就地计算缴纳城建税和教育费附加。</a:t>
            </a:r>
          </a:p>
          <a:p>
            <a:pPr marL="0" indent="0">
              <a:lnSpc>
                <a:spcPct val="90000"/>
              </a:lnSpc>
              <a:buFont typeface="Wingdings 2" panose="05020102010507070707" pitchFamily="18" charset="2"/>
              <a:buNone/>
            </a:pPr>
            <a:endParaRPr lang="zh-CN" altLang="en-US" b="1"/>
          </a:p>
        </p:txBody>
      </p:sp>
      <p:graphicFrame>
        <p:nvGraphicFramePr>
          <p:cNvPr id="16387" name="对象 1">
            <a:extLst>
              <a:ext uri="{FF2B5EF4-FFF2-40B4-BE49-F238E27FC236}">
                <a16:creationId xmlns:a16="http://schemas.microsoft.com/office/drawing/2014/main" id="{F4293750-4D5F-4AB8-AF51-80F1FCF51741}"/>
              </a:ext>
            </a:extLst>
          </p:cNvPr>
          <p:cNvGraphicFramePr>
            <a:graphicFrameLocks noChangeAspect="1"/>
          </p:cNvGraphicFramePr>
          <p:nvPr/>
        </p:nvGraphicFramePr>
        <p:xfrm>
          <a:off x="-107950" y="908050"/>
          <a:ext cx="9437688" cy="1776413"/>
        </p:xfrm>
        <a:graphic>
          <a:graphicData uri="http://schemas.openxmlformats.org/presentationml/2006/ole">
            <mc:AlternateContent xmlns:mc="http://schemas.openxmlformats.org/markup-compatibility/2006">
              <mc:Choice xmlns:v="urn:schemas-microsoft-com:vml" Requires="v">
                <p:oleObj spid="_x0000_s16388" name="文档" r:id="rId4" imgW="5772281" imgH="1085722" progId="Word.Document.12">
                  <p:embed/>
                </p:oleObj>
              </mc:Choice>
              <mc:Fallback>
                <p:oleObj name="文档" r:id="rId4" imgW="5772281" imgH="1085722" progId="Word.Document.12">
                  <p:embed/>
                  <p:pic>
                    <p:nvPicPr>
                      <p:cNvPr id="0" name="对象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 y="908050"/>
                        <a:ext cx="9437688" cy="177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a:extLst>
              <a:ext uri="{FF2B5EF4-FFF2-40B4-BE49-F238E27FC236}">
                <a16:creationId xmlns:a16="http://schemas.microsoft.com/office/drawing/2014/main" id="{B6014CCC-2F72-455A-98C3-025927CEB9E5}"/>
              </a:ext>
            </a:extLst>
          </p:cNvPr>
          <p:cNvSpPr>
            <a:spLocks noGrp="1" noChangeArrowheads="1"/>
          </p:cNvSpPr>
          <p:nvPr>
            <p:ph idx="1"/>
          </p:nvPr>
        </p:nvSpPr>
        <p:spPr>
          <a:xfrm>
            <a:off x="0" y="0"/>
            <a:ext cx="9144000" cy="7100888"/>
          </a:xfrm>
        </p:spPr>
        <p:txBody>
          <a:bodyPr/>
          <a:lstStyle/>
          <a:p>
            <a:pPr marL="0" indent="0">
              <a:lnSpc>
                <a:spcPts val="2600"/>
              </a:lnSpc>
              <a:buFont typeface="Wingdings 2" panose="05020102010507070707" pitchFamily="18" charset="2"/>
              <a:buNone/>
            </a:pPr>
            <a:r>
              <a:rPr lang="en-US" altLang="zh-CN" sz="2100" b="1">
                <a:latin typeface="Times New Roman" panose="02020603050405020304" pitchFamily="18" charset="0"/>
                <a:cs typeface="Times New Roman" panose="02020603050405020304" pitchFamily="18" charset="0"/>
              </a:rPr>
              <a:t> </a:t>
            </a:r>
            <a:r>
              <a:rPr lang="zh-CN" altLang="en-US" sz="2100" b="1">
                <a:latin typeface="Times New Roman" panose="02020603050405020304" pitchFamily="18" charset="0"/>
                <a:cs typeface="Times New Roman" panose="02020603050405020304" pitchFamily="18" charset="0"/>
              </a:rPr>
              <a:t>（</a:t>
            </a:r>
            <a:r>
              <a:rPr lang="en-US" altLang="zh-CN" sz="2100" b="1">
                <a:latin typeface="Times New Roman" panose="02020603050405020304" pitchFamily="18" charset="0"/>
                <a:cs typeface="Times New Roman" panose="02020603050405020304" pitchFamily="18" charset="0"/>
              </a:rPr>
              <a:t>2</a:t>
            </a:r>
            <a:r>
              <a:rPr lang="zh-CN" altLang="en-US" sz="2100" b="1">
                <a:latin typeface="Times New Roman" panose="02020603050405020304" pitchFamily="18" charset="0"/>
                <a:cs typeface="Times New Roman" panose="02020603050405020304" pitchFamily="18" charset="0"/>
              </a:rPr>
              <a:t>）加工承揽合同。包括加工、定做、修缮、印刷、广告、测绘、测试等合同。</a:t>
            </a:r>
          </a:p>
          <a:p>
            <a:pPr marL="0" indent="0">
              <a:lnSpc>
                <a:spcPts val="2600"/>
              </a:lnSpc>
              <a:buFont typeface="Wingdings 2" panose="05020102010507070707" pitchFamily="18" charset="2"/>
              <a:buNone/>
            </a:pPr>
            <a:r>
              <a:rPr lang="zh-CN" altLang="en-US" sz="2100" b="1">
                <a:latin typeface="Times New Roman" panose="02020603050405020304" pitchFamily="18" charset="0"/>
                <a:cs typeface="Times New Roman" panose="02020603050405020304" pitchFamily="18" charset="0"/>
              </a:rPr>
              <a:t>（</a:t>
            </a:r>
            <a:r>
              <a:rPr lang="en-US" altLang="zh-CN" sz="2100" b="1">
                <a:latin typeface="Times New Roman" panose="02020603050405020304" pitchFamily="18" charset="0"/>
                <a:cs typeface="Times New Roman" panose="02020603050405020304" pitchFamily="18" charset="0"/>
              </a:rPr>
              <a:t>3</a:t>
            </a:r>
            <a:r>
              <a:rPr lang="zh-CN" altLang="en-US" sz="2100" b="1">
                <a:latin typeface="Times New Roman" panose="02020603050405020304" pitchFamily="18" charset="0"/>
                <a:cs typeface="Times New Roman" panose="02020603050405020304" pitchFamily="18" charset="0"/>
              </a:rPr>
              <a:t>）建设工程勘察设计合同。包括勘察、设计合同的总包合同、分包合同和转包合同。</a:t>
            </a:r>
          </a:p>
          <a:p>
            <a:pPr marL="0" indent="0">
              <a:lnSpc>
                <a:spcPts val="2600"/>
              </a:lnSpc>
              <a:buFont typeface="Wingdings 2" panose="05020102010507070707" pitchFamily="18" charset="2"/>
              <a:buNone/>
            </a:pPr>
            <a:r>
              <a:rPr lang="zh-CN" altLang="en-US" sz="2100" b="1">
                <a:latin typeface="Times New Roman" panose="02020603050405020304" pitchFamily="18" charset="0"/>
                <a:cs typeface="Times New Roman" panose="02020603050405020304" pitchFamily="18" charset="0"/>
              </a:rPr>
              <a:t>（</a:t>
            </a:r>
            <a:r>
              <a:rPr lang="en-US" altLang="zh-CN" sz="2100" b="1">
                <a:latin typeface="Times New Roman" panose="02020603050405020304" pitchFamily="18" charset="0"/>
                <a:cs typeface="Times New Roman" panose="02020603050405020304" pitchFamily="18" charset="0"/>
              </a:rPr>
              <a:t>4</a:t>
            </a:r>
            <a:r>
              <a:rPr lang="zh-CN" altLang="en-US" sz="2100" b="1">
                <a:latin typeface="Times New Roman" panose="02020603050405020304" pitchFamily="18" charset="0"/>
                <a:cs typeface="Times New Roman" panose="02020603050405020304" pitchFamily="18" charset="0"/>
              </a:rPr>
              <a:t>）建筑安装工程承包合同。包括建筑、安装工程承包合同的总包合同、分包合同和转包合同。</a:t>
            </a:r>
          </a:p>
          <a:p>
            <a:pPr marL="0" indent="0">
              <a:lnSpc>
                <a:spcPts val="2600"/>
              </a:lnSpc>
              <a:buFont typeface="Wingdings 2" panose="05020102010507070707" pitchFamily="18" charset="2"/>
              <a:buNone/>
            </a:pPr>
            <a:r>
              <a:rPr lang="zh-CN" altLang="en-US" sz="2100" b="1">
                <a:latin typeface="Times New Roman" panose="02020603050405020304" pitchFamily="18" charset="0"/>
                <a:cs typeface="Times New Roman" panose="02020603050405020304" pitchFamily="18" charset="0"/>
              </a:rPr>
              <a:t>（</a:t>
            </a:r>
            <a:r>
              <a:rPr lang="en-US" altLang="zh-CN" sz="2100" b="1">
                <a:latin typeface="Times New Roman" panose="02020603050405020304" pitchFamily="18" charset="0"/>
                <a:cs typeface="Times New Roman" panose="02020603050405020304" pitchFamily="18" charset="0"/>
              </a:rPr>
              <a:t>5</a:t>
            </a:r>
            <a:r>
              <a:rPr lang="zh-CN" altLang="en-US" sz="2100" b="1">
                <a:latin typeface="Times New Roman" panose="02020603050405020304" pitchFamily="18" charset="0"/>
                <a:cs typeface="Times New Roman" panose="02020603050405020304" pitchFamily="18" charset="0"/>
              </a:rPr>
              <a:t>）财产租赁合同。包括租赁房屋、船舶、飞机、机动车辆、机械、器具、设备等合同。</a:t>
            </a:r>
          </a:p>
          <a:p>
            <a:pPr marL="0" indent="0">
              <a:lnSpc>
                <a:spcPts val="2600"/>
              </a:lnSpc>
              <a:buFont typeface="Wingdings 2" panose="05020102010507070707" pitchFamily="18" charset="2"/>
              <a:buNone/>
            </a:pPr>
            <a:r>
              <a:rPr lang="zh-CN" altLang="en-US" sz="2100" b="1">
                <a:latin typeface="Times New Roman" panose="02020603050405020304" pitchFamily="18" charset="0"/>
                <a:cs typeface="Times New Roman" panose="02020603050405020304" pitchFamily="18" charset="0"/>
              </a:rPr>
              <a:t>　　</a:t>
            </a:r>
            <a:r>
              <a:rPr lang="en-US" altLang="zh-CN" sz="2100" b="1">
                <a:latin typeface="Times New Roman" panose="02020603050405020304" pitchFamily="18" charset="0"/>
                <a:cs typeface="Times New Roman" panose="02020603050405020304" pitchFamily="18" charset="0"/>
              </a:rPr>
              <a:t>【</a:t>
            </a:r>
            <a:r>
              <a:rPr lang="zh-CN" altLang="en-US" sz="2100" b="1">
                <a:latin typeface="Times New Roman" panose="02020603050405020304" pitchFamily="18" charset="0"/>
                <a:cs typeface="Times New Roman" panose="02020603050405020304" pitchFamily="18" charset="0"/>
              </a:rPr>
              <a:t>提示</a:t>
            </a:r>
            <a:r>
              <a:rPr lang="en-US" altLang="zh-CN" sz="2100" b="1">
                <a:latin typeface="Times New Roman" panose="02020603050405020304" pitchFamily="18" charset="0"/>
                <a:cs typeface="Times New Roman" panose="02020603050405020304" pitchFamily="18" charset="0"/>
              </a:rPr>
              <a:t>1】</a:t>
            </a:r>
            <a:r>
              <a:rPr lang="zh-CN" altLang="en-US" sz="2100" b="1">
                <a:latin typeface="Times New Roman" panose="02020603050405020304" pitchFamily="18" charset="0"/>
                <a:cs typeface="Times New Roman" panose="02020603050405020304" pitchFamily="18" charset="0"/>
              </a:rPr>
              <a:t>包括企业、个人出租门店、柜台所签订的合同。</a:t>
            </a:r>
          </a:p>
          <a:p>
            <a:pPr marL="0" indent="0">
              <a:lnSpc>
                <a:spcPts val="2600"/>
              </a:lnSpc>
              <a:buFont typeface="Wingdings 2" panose="05020102010507070707" pitchFamily="18" charset="2"/>
              <a:buNone/>
            </a:pPr>
            <a:r>
              <a:rPr lang="zh-CN" altLang="en-US" sz="2100" b="1">
                <a:latin typeface="Times New Roman" panose="02020603050405020304" pitchFamily="18" charset="0"/>
                <a:cs typeface="Times New Roman" panose="02020603050405020304" pitchFamily="18" charset="0"/>
              </a:rPr>
              <a:t>　　</a:t>
            </a:r>
            <a:r>
              <a:rPr lang="en-US" altLang="zh-CN" sz="2100" b="1">
                <a:latin typeface="Times New Roman" panose="02020603050405020304" pitchFamily="18" charset="0"/>
                <a:cs typeface="Times New Roman" panose="02020603050405020304" pitchFamily="18" charset="0"/>
              </a:rPr>
              <a:t>【</a:t>
            </a:r>
            <a:r>
              <a:rPr lang="zh-CN" altLang="en-US" sz="2100" b="1">
                <a:latin typeface="Times New Roman" panose="02020603050405020304" pitchFamily="18" charset="0"/>
                <a:cs typeface="Times New Roman" panose="02020603050405020304" pitchFamily="18" charset="0"/>
              </a:rPr>
              <a:t>提示</a:t>
            </a:r>
            <a:r>
              <a:rPr lang="en-US" altLang="zh-CN" sz="2100" b="1">
                <a:latin typeface="Times New Roman" panose="02020603050405020304" pitchFamily="18" charset="0"/>
                <a:cs typeface="Times New Roman" panose="02020603050405020304" pitchFamily="18" charset="0"/>
              </a:rPr>
              <a:t>2】</a:t>
            </a:r>
            <a:r>
              <a:rPr lang="zh-CN" altLang="en-US" sz="2100" b="1">
                <a:latin typeface="Times New Roman" panose="02020603050405020304" pitchFamily="18" charset="0"/>
                <a:cs typeface="Times New Roman" panose="02020603050405020304" pitchFamily="18" charset="0"/>
              </a:rPr>
              <a:t>不包括企业与主管部门签订的租赁承包合同。</a:t>
            </a:r>
          </a:p>
          <a:p>
            <a:pPr marL="0" indent="0">
              <a:lnSpc>
                <a:spcPts val="2600"/>
              </a:lnSpc>
              <a:buFont typeface="Wingdings 2" panose="05020102010507070707" pitchFamily="18" charset="2"/>
              <a:buNone/>
            </a:pPr>
            <a:r>
              <a:rPr lang="zh-CN" altLang="en-US" sz="2100" b="1">
                <a:latin typeface="Times New Roman" panose="02020603050405020304" pitchFamily="18" charset="0"/>
                <a:cs typeface="Times New Roman" panose="02020603050405020304" pitchFamily="18" charset="0"/>
              </a:rPr>
              <a:t>（</a:t>
            </a:r>
            <a:r>
              <a:rPr lang="en-US" altLang="zh-CN" sz="2100" b="1">
                <a:latin typeface="Times New Roman" panose="02020603050405020304" pitchFamily="18" charset="0"/>
                <a:cs typeface="Times New Roman" panose="02020603050405020304" pitchFamily="18" charset="0"/>
              </a:rPr>
              <a:t>6</a:t>
            </a:r>
            <a:r>
              <a:rPr lang="zh-CN" altLang="en-US" sz="2100" b="1">
                <a:latin typeface="Times New Roman" panose="02020603050405020304" pitchFamily="18" charset="0"/>
                <a:cs typeface="Times New Roman" panose="02020603050405020304" pitchFamily="18" charset="0"/>
              </a:rPr>
              <a:t>）货物运输合同。包括民用航空、铁路运输、海上运输、内河运输、公路运输和联运合同。</a:t>
            </a:r>
          </a:p>
          <a:p>
            <a:pPr marL="0" indent="0">
              <a:lnSpc>
                <a:spcPts val="2600"/>
              </a:lnSpc>
              <a:buFont typeface="Wingdings 2" panose="05020102010507070707" pitchFamily="18" charset="2"/>
              <a:buNone/>
            </a:pPr>
            <a:r>
              <a:rPr lang="zh-CN" altLang="en-US" sz="2100" b="1">
                <a:latin typeface="Times New Roman" panose="02020603050405020304" pitchFamily="18" charset="0"/>
                <a:cs typeface="Times New Roman" panose="02020603050405020304" pitchFamily="18" charset="0"/>
              </a:rPr>
              <a:t>（</a:t>
            </a:r>
            <a:r>
              <a:rPr lang="en-US" altLang="zh-CN" sz="2100" b="1">
                <a:latin typeface="Times New Roman" panose="02020603050405020304" pitchFamily="18" charset="0"/>
                <a:cs typeface="Times New Roman" panose="02020603050405020304" pitchFamily="18" charset="0"/>
              </a:rPr>
              <a:t>7</a:t>
            </a:r>
            <a:r>
              <a:rPr lang="zh-CN" altLang="en-US" sz="2100" b="1">
                <a:latin typeface="Times New Roman" panose="02020603050405020304" pitchFamily="18" charset="0"/>
                <a:cs typeface="Times New Roman" panose="02020603050405020304" pitchFamily="18" charset="0"/>
              </a:rPr>
              <a:t>）仓储保管合同。包括仓储、保管合同，以及作为合同使用的仓单、栈单（或称入库单）。对某些使用不规范的凭证不便计税的，可就其结算单据作为计税贴花的凭证。</a:t>
            </a:r>
          </a:p>
          <a:p>
            <a:pPr marL="0" indent="0">
              <a:lnSpc>
                <a:spcPts val="2600"/>
              </a:lnSpc>
              <a:buFont typeface="Wingdings 2" panose="05020102010507070707" pitchFamily="18" charset="2"/>
              <a:buNone/>
            </a:pPr>
            <a:r>
              <a:rPr lang="zh-CN" altLang="en-US" sz="2100" b="1">
                <a:latin typeface="Times New Roman" panose="02020603050405020304" pitchFamily="18" charset="0"/>
                <a:cs typeface="Times New Roman" panose="02020603050405020304" pitchFamily="18" charset="0"/>
              </a:rPr>
              <a:t>（</a:t>
            </a:r>
            <a:r>
              <a:rPr lang="en-US" altLang="zh-CN" sz="2100" b="1">
                <a:latin typeface="Times New Roman" panose="02020603050405020304" pitchFamily="18" charset="0"/>
                <a:cs typeface="Times New Roman" panose="02020603050405020304" pitchFamily="18" charset="0"/>
              </a:rPr>
              <a:t>8</a:t>
            </a:r>
            <a:r>
              <a:rPr lang="zh-CN" altLang="en-US" sz="2100" b="1">
                <a:latin typeface="Times New Roman" panose="02020603050405020304" pitchFamily="18" charset="0"/>
                <a:cs typeface="Times New Roman" panose="02020603050405020304" pitchFamily="18" charset="0"/>
              </a:rPr>
              <a:t>）借款合同。包括银行及其他金融组织和借款人（不包括银行同业拆借）所签订的借款合同。</a:t>
            </a:r>
          </a:p>
          <a:p>
            <a:pPr marL="0" indent="0">
              <a:lnSpc>
                <a:spcPts val="2600"/>
              </a:lnSpc>
              <a:buFont typeface="Wingdings 2" panose="05020102010507070707" pitchFamily="18" charset="2"/>
              <a:buNone/>
            </a:pPr>
            <a:r>
              <a:rPr lang="zh-CN" altLang="en-US" sz="2100" b="1">
                <a:latin typeface="Times New Roman" panose="02020603050405020304" pitchFamily="18" charset="0"/>
                <a:cs typeface="Times New Roman" panose="02020603050405020304" pitchFamily="18" charset="0"/>
              </a:rPr>
              <a:t>（</a:t>
            </a:r>
            <a:r>
              <a:rPr lang="en-US" altLang="zh-CN" sz="2100" b="1">
                <a:latin typeface="Times New Roman" panose="02020603050405020304" pitchFamily="18" charset="0"/>
                <a:cs typeface="Times New Roman" panose="02020603050405020304" pitchFamily="18" charset="0"/>
              </a:rPr>
              <a:t>9</a:t>
            </a:r>
            <a:r>
              <a:rPr lang="zh-CN" altLang="en-US" sz="2100" b="1">
                <a:latin typeface="Times New Roman" panose="02020603050405020304" pitchFamily="18" charset="0"/>
                <a:cs typeface="Times New Roman" panose="02020603050405020304" pitchFamily="18" charset="0"/>
              </a:rPr>
              <a:t>）财产保险合同。包括财产、责任、保证、信用保险合同。</a:t>
            </a:r>
          </a:p>
          <a:p>
            <a:pPr marL="0" indent="0">
              <a:lnSpc>
                <a:spcPts val="3000"/>
              </a:lnSpc>
              <a:buFont typeface="Wingdings 2" panose="05020102010507070707" pitchFamily="18" charset="2"/>
              <a:buNone/>
            </a:pPr>
            <a:endParaRPr lang="en-US" altLang="zh-CN" sz="2100" b="1">
              <a:latin typeface="Times New Roman" panose="02020603050405020304" pitchFamily="18" charset="0"/>
              <a:cs typeface="Times New Roman" panose="02020603050405020304"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4" name="Picture 2">
            <a:extLst>
              <a:ext uri="{FF2B5EF4-FFF2-40B4-BE49-F238E27FC236}">
                <a16:creationId xmlns:a16="http://schemas.microsoft.com/office/drawing/2014/main" id="{BCD30178-B6DC-4840-AAB3-28A1BBAF8C7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403350" y="1196975"/>
            <a:ext cx="5540375" cy="280511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内容占位符 4">
            <a:extLst>
              <a:ext uri="{FF2B5EF4-FFF2-40B4-BE49-F238E27FC236}">
                <a16:creationId xmlns:a16="http://schemas.microsoft.com/office/drawing/2014/main" id="{460D9F8C-D65F-4832-839B-BEA23D6C96BD}"/>
              </a:ext>
            </a:extLst>
          </p:cNvPr>
          <p:cNvSpPr>
            <a:spLocks noGrp="1"/>
          </p:cNvSpPr>
          <p:nvPr>
            <p:ph idx="1"/>
          </p:nvPr>
        </p:nvSpPr>
        <p:spPr>
          <a:xfrm>
            <a:off x="0" y="188913"/>
            <a:ext cx="9144000" cy="6911975"/>
          </a:xfrm>
        </p:spPr>
        <p:txBody>
          <a:bodyPr/>
          <a:lstStyle/>
          <a:p>
            <a:pPr marL="0" indent="0">
              <a:buFont typeface="Wingdings 2" panose="05020102010507070707" pitchFamily="18" charset="2"/>
              <a:buNone/>
            </a:pPr>
            <a:r>
              <a:rPr lang="zh-CN" altLang="en-US"/>
              <a:t>（二）产权转移书据</a:t>
            </a:r>
            <a:endParaRPr lang="en-US" altLang="zh-CN"/>
          </a:p>
          <a:p>
            <a:pPr marL="0" indent="0">
              <a:buFont typeface="Wingdings 2" panose="05020102010507070707" pitchFamily="18" charset="2"/>
              <a:buNone/>
            </a:pPr>
            <a:endParaRPr lang="en-US" altLang="zh-CN"/>
          </a:p>
          <a:p>
            <a:pPr marL="0" indent="0">
              <a:buFont typeface="Wingdings 2" panose="05020102010507070707" pitchFamily="18" charset="2"/>
              <a:buNone/>
            </a:pPr>
            <a:endParaRPr lang="en-US" altLang="zh-CN"/>
          </a:p>
          <a:p>
            <a:pPr marL="0" indent="0">
              <a:buFont typeface="Wingdings 2" panose="05020102010507070707" pitchFamily="18" charset="2"/>
              <a:buNone/>
            </a:pPr>
            <a:endParaRPr lang="en-US" altLang="zh-CN"/>
          </a:p>
          <a:p>
            <a:pPr marL="0" indent="0">
              <a:buFont typeface="Wingdings 2" panose="05020102010507070707" pitchFamily="18" charset="2"/>
              <a:buNone/>
            </a:pPr>
            <a:endParaRPr lang="en-US" altLang="zh-CN"/>
          </a:p>
          <a:p>
            <a:pPr marL="0" indent="0">
              <a:buFont typeface="Wingdings 2" panose="05020102010507070707" pitchFamily="18" charset="2"/>
              <a:buNone/>
            </a:pPr>
            <a:endParaRPr lang="en-US" altLang="zh-CN"/>
          </a:p>
          <a:p>
            <a:pPr marL="0" indent="0">
              <a:buFont typeface="Wingdings 2" panose="05020102010507070707" pitchFamily="18" charset="2"/>
              <a:buNone/>
            </a:pPr>
            <a:r>
              <a:rPr lang="zh-CN" altLang="en-US" sz="2400"/>
              <a:t>（</a:t>
            </a:r>
            <a:r>
              <a:rPr lang="en-US" altLang="zh-CN" sz="2400"/>
              <a:t>2017</a:t>
            </a:r>
            <a:r>
              <a:rPr lang="zh-CN" altLang="en-US" sz="2400"/>
              <a:t>年单选题）根据印花税的相关规定，下列合同不属于“产权转移书据”的是（　）。</a:t>
            </a:r>
          </a:p>
          <a:p>
            <a:pPr marL="0" indent="0">
              <a:buFont typeface="Wingdings 2" panose="05020102010507070707" pitchFamily="18" charset="2"/>
              <a:buNone/>
            </a:pPr>
            <a:r>
              <a:rPr lang="zh-CN" altLang="en-US" sz="2400"/>
              <a:t>　　</a:t>
            </a:r>
            <a:r>
              <a:rPr lang="en-US" altLang="zh-CN" sz="2400"/>
              <a:t>A.</a:t>
            </a:r>
            <a:r>
              <a:rPr lang="zh-CN" altLang="en-US" sz="2400"/>
              <a:t>专有技术使用权合同</a:t>
            </a:r>
          </a:p>
          <a:p>
            <a:pPr marL="0" indent="0">
              <a:buFont typeface="Wingdings 2" panose="05020102010507070707" pitchFamily="18" charset="2"/>
              <a:buNone/>
            </a:pPr>
            <a:r>
              <a:rPr lang="zh-CN" altLang="en-US" sz="2400"/>
              <a:t>　　</a:t>
            </a:r>
            <a:r>
              <a:rPr lang="en-US" altLang="zh-CN" sz="2400"/>
              <a:t>B.</a:t>
            </a:r>
            <a:r>
              <a:rPr lang="zh-CN" altLang="en-US" sz="2400"/>
              <a:t>非专利技术转让合同</a:t>
            </a:r>
          </a:p>
          <a:p>
            <a:pPr marL="0" indent="0">
              <a:buFont typeface="Wingdings 2" panose="05020102010507070707" pitchFamily="18" charset="2"/>
              <a:buNone/>
            </a:pPr>
            <a:r>
              <a:rPr lang="zh-CN" altLang="en-US" sz="2400"/>
              <a:t>　　</a:t>
            </a:r>
            <a:r>
              <a:rPr lang="en-US" altLang="zh-CN" sz="2400"/>
              <a:t>C.</a:t>
            </a:r>
            <a:r>
              <a:rPr lang="zh-CN" altLang="en-US" sz="2400"/>
              <a:t>土地使用权转让合同</a:t>
            </a:r>
          </a:p>
          <a:p>
            <a:pPr marL="0" indent="0">
              <a:buFont typeface="Wingdings 2" panose="05020102010507070707" pitchFamily="18" charset="2"/>
              <a:buNone/>
            </a:pPr>
            <a:r>
              <a:rPr lang="zh-CN" altLang="en-US" sz="2400"/>
              <a:t>　　</a:t>
            </a:r>
            <a:r>
              <a:rPr lang="en-US" altLang="zh-CN" sz="2400"/>
              <a:t>D.</a:t>
            </a:r>
            <a:r>
              <a:rPr lang="zh-CN" altLang="en-US" sz="2400"/>
              <a:t>土地使用权出让合同</a:t>
            </a:r>
          </a:p>
          <a:p>
            <a:pPr marL="0" indent="0">
              <a:buFont typeface="Wingdings 2" panose="05020102010507070707" pitchFamily="18" charset="2"/>
              <a:buNone/>
            </a:pPr>
            <a:r>
              <a:rPr lang="en-US" altLang="zh-CN" sz="2000"/>
              <a:t>『</a:t>
            </a:r>
            <a:r>
              <a:rPr lang="zh-CN" altLang="en-US" sz="2000"/>
              <a:t>正确答案</a:t>
            </a:r>
            <a:r>
              <a:rPr lang="en-US" altLang="zh-CN" sz="2000"/>
              <a:t>』B</a:t>
            </a:r>
          </a:p>
          <a:p>
            <a:pPr marL="0" indent="0">
              <a:buFont typeface="Wingdings 2" panose="05020102010507070707" pitchFamily="18" charset="2"/>
              <a:buNone/>
            </a:pPr>
            <a:r>
              <a:rPr lang="en-US" altLang="zh-CN" sz="2000"/>
              <a:t>『</a:t>
            </a:r>
            <a:r>
              <a:rPr lang="zh-CN" altLang="en-US" sz="2000"/>
              <a:t>答案解析</a:t>
            </a:r>
            <a:r>
              <a:rPr lang="en-US" altLang="zh-CN" sz="2000"/>
              <a:t>』</a:t>
            </a:r>
            <a:r>
              <a:rPr lang="zh-CN" altLang="en-US" sz="2000"/>
              <a:t>选项</a:t>
            </a:r>
            <a:r>
              <a:rPr lang="en-US" altLang="zh-CN" sz="2000"/>
              <a:t>B</a:t>
            </a:r>
            <a:r>
              <a:rPr lang="zh-CN" altLang="en-US" sz="2000"/>
              <a:t>，非专利技术转让合同按“技术合同”税目征收印花税。</a:t>
            </a:r>
          </a:p>
          <a:p>
            <a:pPr marL="0" indent="0">
              <a:buFont typeface="Wingdings 2" panose="05020102010507070707" pitchFamily="18" charset="2"/>
              <a:buNone/>
            </a:pPr>
            <a:endParaRPr lang="en-US" altLang="zh-CN" sz="2400"/>
          </a:p>
          <a:p>
            <a:pPr marL="0" indent="0">
              <a:buFont typeface="Wingdings 2" panose="05020102010507070707" pitchFamily="18" charset="2"/>
              <a:buNone/>
            </a:pPr>
            <a:endParaRPr lang="zh-CN" altLang="en-US"/>
          </a:p>
        </p:txBody>
      </p:sp>
      <p:pic>
        <p:nvPicPr>
          <p:cNvPr id="55299" name="Picture 2">
            <a:extLst>
              <a:ext uri="{FF2B5EF4-FFF2-40B4-BE49-F238E27FC236}">
                <a16:creationId xmlns:a16="http://schemas.microsoft.com/office/drawing/2014/main" id="{EFAF01AC-0CD7-44AE-9E01-C544D3ED19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8888" y="765175"/>
            <a:ext cx="5603875" cy="289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1" end="1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内容占位符 4">
            <a:extLst>
              <a:ext uri="{FF2B5EF4-FFF2-40B4-BE49-F238E27FC236}">
                <a16:creationId xmlns:a16="http://schemas.microsoft.com/office/drawing/2014/main" id="{C317A49E-735C-4577-AF6A-625AE208AF93}"/>
              </a:ext>
            </a:extLst>
          </p:cNvPr>
          <p:cNvSpPr>
            <a:spLocks noGrp="1"/>
          </p:cNvSpPr>
          <p:nvPr>
            <p:ph idx="1"/>
          </p:nvPr>
        </p:nvSpPr>
        <p:spPr>
          <a:xfrm>
            <a:off x="-180975" y="404813"/>
            <a:ext cx="9577388" cy="6985000"/>
          </a:xfrm>
        </p:spPr>
        <p:txBody>
          <a:bodyPr/>
          <a:lstStyle/>
          <a:p>
            <a:pPr marL="0" indent="0">
              <a:buFont typeface="Wingdings 2" panose="05020102010507070707" pitchFamily="18" charset="2"/>
              <a:buNone/>
            </a:pPr>
            <a:r>
              <a:rPr lang="zh-CN" altLang="en-US" sz="2800"/>
              <a:t>（三）营业账簿</a:t>
            </a:r>
          </a:p>
          <a:p>
            <a:pPr marL="0" indent="0">
              <a:buFont typeface="Wingdings 2" panose="05020102010507070707" pitchFamily="18" charset="2"/>
              <a:buNone/>
            </a:pPr>
            <a:r>
              <a:rPr lang="zh-CN" altLang="en-US"/>
              <a:t>　　</a:t>
            </a:r>
            <a:r>
              <a:rPr lang="zh-CN" altLang="en-US" sz="2800">
                <a:latin typeface="Times New Roman" panose="02020603050405020304" pitchFamily="18" charset="0"/>
                <a:cs typeface="Times New Roman" panose="02020603050405020304" pitchFamily="18" charset="0"/>
              </a:rPr>
              <a:t>营业账簿归属于财务会计账簿</a:t>
            </a:r>
            <a:r>
              <a:rPr lang="en-US" altLang="zh-CN" sz="2800">
                <a:latin typeface="Times New Roman" panose="02020603050405020304" pitchFamily="18" charset="0"/>
                <a:cs typeface="Times New Roman" panose="02020603050405020304" pitchFamily="18" charset="0"/>
              </a:rPr>
              <a:t>,</a:t>
            </a:r>
            <a:r>
              <a:rPr lang="zh-CN" altLang="en-US" sz="2800">
                <a:latin typeface="Times New Roman" panose="02020603050405020304" pitchFamily="18" charset="0"/>
                <a:cs typeface="Times New Roman" panose="02020603050405020304" pitchFamily="18" charset="0"/>
              </a:rPr>
              <a:t>是按照财务会计制度的要求设置的，反映生产经营活动的账册。在税目中分为记载资金的账簿（简称资金账簿）和其他营业账簿两类。</a:t>
            </a:r>
          </a:p>
          <a:p>
            <a:pPr marL="0" indent="0">
              <a:buFont typeface="Wingdings 2" panose="05020102010507070707" pitchFamily="18" charset="2"/>
              <a:buNone/>
            </a:pPr>
            <a:r>
              <a:rPr lang="zh-CN" altLang="en-US" sz="2800">
                <a:latin typeface="Times New Roman" panose="02020603050405020304" pitchFamily="18" charset="0"/>
                <a:cs typeface="Times New Roman" panose="02020603050405020304" pitchFamily="18" charset="0"/>
              </a:rPr>
              <a:t>　　</a:t>
            </a:r>
            <a:r>
              <a:rPr lang="en-US" altLang="zh-CN" sz="2800">
                <a:latin typeface="Times New Roman" panose="02020603050405020304" pitchFamily="18" charset="0"/>
                <a:cs typeface="Times New Roman" panose="02020603050405020304" pitchFamily="18" charset="0"/>
              </a:rPr>
              <a:t>1.</a:t>
            </a:r>
            <a:r>
              <a:rPr lang="zh-CN" altLang="en-US" sz="2800">
                <a:latin typeface="Times New Roman" panose="02020603050405020304" pitchFamily="18" charset="0"/>
                <a:cs typeface="Times New Roman" panose="02020603050405020304" pitchFamily="18" charset="0"/>
              </a:rPr>
              <a:t>资金账簿。反映生产经营单位“实收资本”和“资本公积”金额增减变化的账簿。</a:t>
            </a:r>
          </a:p>
          <a:p>
            <a:pPr marL="0" indent="0">
              <a:buFont typeface="Wingdings 2" panose="05020102010507070707" pitchFamily="18" charset="2"/>
              <a:buNone/>
            </a:pPr>
            <a:r>
              <a:rPr lang="zh-CN" altLang="en-US" sz="2800">
                <a:latin typeface="Times New Roman" panose="02020603050405020304" pitchFamily="18" charset="0"/>
                <a:cs typeface="Times New Roman" panose="02020603050405020304" pitchFamily="18" charset="0"/>
              </a:rPr>
              <a:t>　　</a:t>
            </a:r>
            <a:r>
              <a:rPr lang="en-US" altLang="zh-CN" sz="2800">
                <a:latin typeface="Times New Roman" panose="02020603050405020304" pitchFamily="18" charset="0"/>
                <a:cs typeface="Times New Roman" panose="02020603050405020304" pitchFamily="18" charset="0"/>
              </a:rPr>
              <a:t>2.</a:t>
            </a:r>
            <a:r>
              <a:rPr lang="zh-CN" altLang="en-US" sz="2800">
                <a:latin typeface="Times New Roman" panose="02020603050405020304" pitchFamily="18" charset="0"/>
                <a:cs typeface="Times New Roman" panose="02020603050405020304" pitchFamily="18" charset="0"/>
              </a:rPr>
              <a:t>其他营业账簿。除资金账簿以外的，归属于财务会计体系的生产经营用账册。包括日记账和各明细分类账簿。</a:t>
            </a:r>
          </a:p>
          <a:p>
            <a:pPr marL="0" indent="0">
              <a:buFont typeface="Wingdings 2" panose="05020102010507070707" pitchFamily="18" charset="2"/>
              <a:buNone/>
            </a:pPr>
            <a:r>
              <a:rPr lang="en-US" altLang="zh-CN"/>
              <a:t>       </a:t>
            </a:r>
            <a:r>
              <a:rPr lang="en-US" altLang="zh-CN" sz="2800">
                <a:latin typeface="Times New Roman" panose="02020603050405020304" pitchFamily="18" charset="0"/>
                <a:cs typeface="Times New Roman" panose="02020603050405020304" pitchFamily="18" charset="0"/>
              </a:rPr>
              <a:t>3.</a:t>
            </a:r>
            <a:r>
              <a:rPr lang="zh-CN" altLang="en-US" sz="2800">
                <a:latin typeface="Times New Roman" panose="02020603050405020304" pitchFamily="18" charset="0"/>
                <a:cs typeface="Times New Roman" panose="02020603050405020304" pitchFamily="18" charset="0"/>
              </a:rPr>
              <a:t>有关“营业账簿”征免范围应明确的若干个问题。</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内容占位符 4">
            <a:extLst>
              <a:ext uri="{FF2B5EF4-FFF2-40B4-BE49-F238E27FC236}">
                <a16:creationId xmlns:a16="http://schemas.microsoft.com/office/drawing/2014/main" id="{951766A7-42A8-4495-89AB-93E00D622E36}"/>
              </a:ext>
            </a:extLst>
          </p:cNvPr>
          <p:cNvSpPr>
            <a:spLocks noGrp="1"/>
          </p:cNvSpPr>
          <p:nvPr>
            <p:ph idx="1"/>
          </p:nvPr>
        </p:nvSpPr>
        <p:spPr>
          <a:xfrm>
            <a:off x="179388" y="836613"/>
            <a:ext cx="8686800" cy="4525962"/>
          </a:xfrm>
        </p:spPr>
        <p:txBody>
          <a:bodyPr/>
          <a:lstStyle/>
          <a:p>
            <a:pPr marL="0" indent="0">
              <a:buFont typeface="Wingdings 2" panose="05020102010507070707" pitchFamily="18" charset="2"/>
              <a:buNone/>
            </a:pPr>
            <a:r>
              <a:rPr lang="zh-CN" altLang="en-US"/>
              <a:t>（四）权利、许可证照</a:t>
            </a:r>
            <a:endParaRPr lang="en-US" altLang="zh-CN"/>
          </a:p>
          <a:p>
            <a:pPr marL="0" indent="0">
              <a:buFont typeface="Wingdings 2" panose="05020102010507070707" pitchFamily="18" charset="2"/>
              <a:buNone/>
            </a:pPr>
            <a:endParaRPr lang="zh-CN" altLang="en-US"/>
          </a:p>
        </p:txBody>
      </p:sp>
      <p:pic>
        <p:nvPicPr>
          <p:cNvPr id="57347" name="Picture 2">
            <a:extLst>
              <a:ext uri="{FF2B5EF4-FFF2-40B4-BE49-F238E27FC236}">
                <a16:creationId xmlns:a16="http://schemas.microsoft.com/office/drawing/2014/main" id="{D9A16E5B-36FB-4F6A-A3E4-C8439C620FD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250" y="1916113"/>
            <a:ext cx="4859338" cy="4019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内容占位符 4">
            <a:extLst>
              <a:ext uri="{FF2B5EF4-FFF2-40B4-BE49-F238E27FC236}">
                <a16:creationId xmlns:a16="http://schemas.microsoft.com/office/drawing/2014/main" id="{BABBF1D0-F295-4F93-B9F7-E82E1177A211}"/>
              </a:ext>
            </a:extLst>
          </p:cNvPr>
          <p:cNvSpPr>
            <a:spLocks noGrp="1"/>
          </p:cNvSpPr>
          <p:nvPr>
            <p:ph idx="1"/>
          </p:nvPr>
        </p:nvSpPr>
        <p:spPr>
          <a:xfrm>
            <a:off x="304800" y="188913"/>
            <a:ext cx="8686800" cy="6840537"/>
          </a:xfrm>
        </p:spPr>
        <p:txBody>
          <a:bodyPr/>
          <a:lstStyle/>
          <a:p>
            <a:pPr marL="0" indent="0">
              <a:buFont typeface="Wingdings 2" panose="05020102010507070707" pitchFamily="18" charset="2"/>
              <a:buNone/>
            </a:pPr>
            <a:r>
              <a:rPr lang="zh-CN" altLang="en-US"/>
              <a:t>（五）经财政部门确定征税的其他凭证</a:t>
            </a:r>
          </a:p>
        </p:txBody>
      </p:sp>
      <p:pic>
        <p:nvPicPr>
          <p:cNvPr id="58371" name="Picture 2">
            <a:extLst>
              <a:ext uri="{FF2B5EF4-FFF2-40B4-BE49-F238E27FC236}">
                <a16:creationId xmlns:a16="http://schemas.microsoft.com/office/drawing/2014/main" id="{8995294C-B217-4CF9-BCDD-E5C5142CA1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6013" y="1412875"/>
            <a:ext cx="5354637" cy="264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a:extLst>
              <a:ext uri="{FF2B5EF4-FFF2-40B4-BE49-F238E27FC236}">
                <a16:creationId xmlns:a16="http://schemas.microsoft.com/office/drawing/2014/main" id="{70FB4826-8467-4810-8076-86A5BDC151B6}"/>
              </a:ext>
            </a:extLst>
          </p:cNvPr>
          <p:cNvSpPr>
            <a:spLocks noGrp="1" noChangeArrowheads="1"/>
          </p:cNvSpPr>
          <p:nvPr>
            <p:ph idx="1"/>
          </p:nvPr>
        </p:nvSpPr>
        <p:spPr>
          <a:xfrm>
            <a:off x="250825" y="0"/>
            <a:ext cx="8435975" cy="7029450"/>
          </a:xfrm>
        </p:spPr>
        <p:txBody>
          <a:bodyPr/>
          <a:lstStyle/>
          <a:p>
            <a:pPr marL="0" indent="0">
              <a:buFont typeface="Wingdings 2" panose="05020102010507070707" pitchFamily="18" charset="2"/>
              <a:buNone/>
            </a:pPr>
            <a:r>
              <a:rPr lang="zh-CN" altLang="en-US" b="1"/>
              <a:t>（二）纳税人</a:t>
            </a:r>
          </a:p>
          <a:p>
            <a:pPr marL="0" indent="0">
              <a:buFont typeface="Wingdings 2" panose="05020102010507070707" pitchFamily="18" charset="2"/>
              <a:buNone/>
            </a:pPr>
            <a:r>
              <a:rPr lang="zh-CN" altLang="en-US" sz="2300" b="1"/>
              <a:t>    </a:t>
            </a:r>
            <a:r>
              <a:rPr lang="zh-CN" altLang="en-US" sz="2400" b="1"/>
              <a:t>印花税纳税人是按税法规定，在我国</a:t>
            </a:r>
            <a:r>
              <a:rPr lang="zh-CN" altLang="en-US" sz="2400" b="1">
                <a:solidFill>
                  <a:srgbClr val="FF0000"/>
                </a:solidFill>
              </a:rPr>
              <a:t>境内</a:t>
            </a:r>
            <a:r>
              <a:rPr lang="zh-CN" altLang="en-US" sz="2400" b="1"/>
              <a:t>书立、使用、领受应税凭证的单位和个人。具体包括：</a:t>
            </a:r>
          </a:p>
          <a:p>
            <a:pPr marL="0" indent="0">
              <a:buFont typeface="Wingdings 2" panose="05020102010507070707" pitchFamily="18" charset="2"/>
              <a:buNone/>
            </a:pPr>
            <a:r>
              <a:rPr lang="en-US" altLang="zh-CN" sz="2000" b="1">
                <a:latin typeface="Times New Roman" panose="02020603050405020304" pitchFamily="18" charset="0"/>
                <a:cs typeface="Times New Roman" panose="02020603050405020304" pitchFamily="18" charset="0"/>
              </a:rPr>
              <a:t>     1.</a:t>
            </a:r>
            <a:r>
              <a:rPr lang="zh-CN" altLang="en-US" sz="2000" b="1">
                <a:latin typeface="Times New Roman" panose="02020603050405020304" pitchFamily="18" charset="0"/>
                <a:cs typeface="Times New Roman" panose="02020603050405020304" pitchFamily="18" charset="0"/>
              </a:rPr>
              <a:t>立合同人。书立各类经济合同的，以立合同人为纳税人，即合同的当事人。当事人在两方或两方以上的，各方均为纳税人。</a:t>
            </a:r>
          </a:p>
          <a:p>
            <a:pPr marL="0" indent="0">
              <a:buFont typeface="Wingdings 2" panose="05020102010507070707" pitchFamily="18" charset="2"/>
              <a:buNone/>
            </a:pPr>
            <a:r>
              <a:rPr lang="zh-CN" altLang="en-US" sz="2000" b="1">
                <a:latin typeface="Times New Roman" panose="02020603050405020304" pitchFamily="18" charset="0"/>
                <a:cs typeface="Times New Roman" panose="02020603050405020304" pitchFamily="18" charset="0"/>
              </a:rPr>
              <a:t>　</a:t>
            </a:r>
            <a:r>
              <a:rPr lang="en-US" altLang="zh-CN" sz="2000" b="1">
                <a:latin typeface="Times New Roman" panose="02020603050405020304" pitchFamily="18" charset="0"/>
                <a:cs typeface="Times New Roman" panose="02020603050405020304" pitchFamily="18" charset="0"/>
              </a:rPr>
              <a:t>2.</a:t>
            </a:r>
            <a:r>
              <a:rPr lang="zh-CN" altLang="en-US" sz="2000" b="1">
                <a:latin typeface="Times New Roman" panose="02020603050405020304" pitchFamily="18" charset="0"/>
                <a:cs typeface="Times New Roman" panose="02020603050405020304" pitchFamily="18" charset="0"/>
              </a:rPr>
              <a:t>立账簿人。建立营业账簿的，以立账簿人为纳税人。</a:t>
            </a:r>
          </a:p>
          <a:p>
            <a:pPr marL="0" indent="0">
              <a:buFont typeface="Wingdings 2" panose="05020102010507070707" pitchFamily="18" charset="2"/>
              <a:buNone/>
            </a:pPr>
            <a:r>
              <a:rPr lang="zh-CN" altLang="en-US" sz="2000" b="1">
                <a:latin typeface="Times New Roman" panose="02020603050405020304" pitchFamily="18" charset="0"/>
                <a:cs typeface="Times New Roman" panose="02020603050405020304" pitchFamily="18" charset="0"/>
              </a:rPr>
              <a:t>　</a:t>
            </a:r>
            <a:r>
              <a:rPr lang="en-US" altLang="zh-CN" sz="2000" b="1">
                <a:latin typeface="Times New Roman" panose="02020603050405020304" pitchFamily="18" charset="0"/>
                <a:cs typeface="Times New Roman" panose="02020603050405020304" pitchFamily="18" charset="0"/>
              </a:rPr>
              <a:t>3.</a:t>
            </a:r>
            <a:r>
              <a:rPr lang="zh-CN" altLang="en-US" sz="2000" b="1">
                <a:latin typeface="Times New Roman" panose="02020603050405020304" pitchFamily="18" charset="0"/>
                <a:cs typeface="Times New Roman" panose="02020603050405020304" pitchFamily="18" charset="0"/>
              </a:rPr>
              <a:t>立据人。如立据人未贴花或少贴花的，书据持有人负责补贴印花。所立书据以合同方式签订的，应由持有书据的各方分别按全额贴花。</a:t>
            </a:r>
          </a:p>
          <a:p>
            <a:pPr marL="0" indent="0">
              <a:buFont typeface="Wingdings 2" panose="05020102010507070707" pitchFamily="18" charset="2"/>
              <a:buNone/>
            </a:pPr>
            <a:r>
              <a:rPr lang="zh-CN" altLang="en-US" sz="2000" b="1">
                <a:latin typeface="Times New Roman" panose="02020603050405020304" pitchFamily="18" charset="0"/>
                <a:cs typeface="Times New Roman" panose="02020603050405020304" pitchFamily="18" charset="0"/>
              </a:rPr>
              <a:t>　</a:t>
            </a:r>
            <a:r>
              <a:rPr lang="en-US" altLang="zh-CN" sz="2000" b="1">
                <a:latin typeface="Times New Roman" panose="02020603050405020304" pitchFamily="18" charset="0"/>
                <a:cs typeface="Times New Roman" panose="02020603050405020304" pitchFamily="18" charset="0"/>
              </a:rPr>
              <a:t>4.</a:t>
            </a:r>
            <a:r>
              <a:rPr lang="zh-CN" altLang="en-US" sz="2000" b="1">
                <a:latin typeface="Times New Roman" panose="02020603050405020304" pitchFamily="18" charset="0"/>
                <a:cs typeface="Times New Roman" panose="02020603050405020304" pitchFamily="18" charset="0"/>
              </a:rPr>
              <a:t>领受人。权利、许可证照的纳税人是领受人。领受人，是指领取或接受并持有该项凭证的单位和个人。</a:t>
            </a:r>
          </a:p>
          <a:p>
            <a:pPr marL="0" indent="0">
              <a:buFont typeface="Wingdings 2" panose="05020102010507070707" pitchFamily="18" charset="2"/>
              <a:buNone/>
            </a:pPr>
            <a:r>
              <a:rPr lang="zh-CN" altLang="en-US" sz="2000" b="1">
                <a:latin typeface="Times New Roman" panose="02020603050405020304" pitchFamily="18" charset="0"/>
                <a:cs typeface="Times New Roman" panose="02020603050405020304" pitchFamily="18" charset="0"/>
              </a:rPr>
              <a:t>　</a:t>
            </a:r>
            <a:r>
              <a:rPr lang="en-US" altLang="zh-CN" sz="2000" b="1">
                <a:latin typeface="Times New Roman" panose="02020603050405020304" pitchFamily="18" charset="0"/>
                <a:cs typeface="Times New Roman" panose="02020603050405020304" pitchFamily="18" charset="0"/>
              </a:rPr>
              <a:t>5.</a:t>
            </a:r>
            <a:r>
              <a:rPr lang="zh-CN" altLang="en-US" sz="2000" b="1">
                <a:latin typeface="Times New Roman" panose="02020603050405020304" pitchFamily="18" charset="0"/>
                <a:cs typeface="Times New Roman" panose="02020603050405020304" pitchFamily="18" charset="0"/>
              </a:rPr>
              <a:t>使用人。在国外书立、领受，但在国内使用的应税凭证，其纳税人是使用人。</a:t>
            </a:r>
          </a:p>
          <a:p>
            <a:pPr marL="0" indent="0">
              <a:buFont typeface="Wingdings 2" panose="05020102010507070707" pitchFamily="18" charset="2"/>
              <a:buNone/>
            </a:pPr>
            <a:r>
              <a:rPr lang="zh-CN" altLang="en-US" sz="2000" b="1">
                <a:latin typeface="Times New Roman" panose="02020603050405020304" pitchFamily="18" charset="0"/>
                <a:cs typeface="Times New Roman" panose="02020603050405020304" pitchFamily="18" charset="0"/>
              </a:rPr>
              <a:t>　</a:t>
            </a:r>
            <a:r>
              <a:rPr lang="en-US" altLang="zh-CN" sz="2000" b="1">
                <a:latin typeface="Times New Roman" panose="02020603050405020304" pitchFamily="18" charset="0"/>
                <a:cs typeface="Times New Roman" panose="02020603050405020304" pitchFamily="18" charset="0"/>
              </a:rPr>
              <a:t>6.</a:t>
            </a:r>
            <a:r>
              <a:rPr lang="zh-CN" altLang="en-US" sz="2000" b="1">
                <a:latin typeface="Times New Roman" panose="02020603050405020304" pitchFamily="18" charset="0"/>
                <a:cs typeface="Times New Roman" panose="02020603050405020304" pitchFamily="18" charset="0"/>
              </a:rPr>
              <a:t>各类电子应税凭证的签订人。</a:t>
            </a:r>
          </a:p>
          <a:p>
            <a:pPr marL="0" indent="0">
              <a:buFont typeface="Wingdings 2" panose="05020102010507070707" pitchFamily="18" charset="2"/>
              <a:buNone/>
            </a:pPr>
            <a:r>
              <a:rPr lang="zh-CN" altLang="en-US" sz="2000" b="1">
                <a:latin typeface="Times New Roman" panose="02020603050405020304" pitchFamily="18" charset="0"/>
                <a:cs typeface="Times New Roman" panose="02020603050405020304" pitchFamily="18" charset="0"/>
              </a:rPr>
              <a:t>　</a:t>
            </a:r>
            <a:r>
              <a:rPr lang="en-US" altLang="zh-CN" sz="2000" b="1">
                <a:latin typeface="Times New Roman" panose="02020603050405020304" pitchFamily="18" charset="0"/>
                <a:cs typeface="Times New Roman" panose="02020603050405020304" pitchFamily="18" charset="0"/>
              </a:rPr>
              <a:t>【</a:t>
            </a:r>
            <a:r>
              <a:rPr lang="zh-CN" altLang="en-US" sz="2000" b="1">
                <a:latin typeface="Times New Roman" panose="02020603050405020304" pitchFamily="18" charset="0"/>
                <a:cs typeface="Times New Roman" panose="02020603050405020304" pitchFamily="18" charset="0"/>
              </a:rPr>
              <a:t>提示</a:t>
            </a:r>
            <a:r>
              <a:rPr lang="en-US" altLang="zh-CN" sz="2000" b="1">
                <a:latin typeface="Times New Roman" panose="02020603050405020304" pitchFamily="18" charset="0"/>
                <a:cs typeface="Times New Roman" panose="02020603050405020304" pitchFamily="18" charset="0"/>
              </a:rPr>
              <a:t>1】</a:t>
            </a:r>
            <a:r>
              <a:rPr lang="zh-CN" altLang="en-US" sz="2000" b="1">
                <a:latin typeface="Times New Roman" panose="02020603050405020304" pitchFamily="18" charset="0"/>
                <a:cs typeface="Times New Roman" panose="02020603050405020304" pitchFamily="18" charset="0"/>
              </a:rPr>
              <a:t>对应税凭证，凡由两方或两方以上当事人共同书立的，其当事人各方都是纳税人。</a:t>
            </a:r>
          </a:p>
          <a:p>
            <a:pPr marL="0" indent="0">
              <a:buFont typeface="Wingdings 2" panose="05020102010507070707" pitchFamily="18" charset="2"/>
              <a:buNone/>
            </a:pPr>
            <a:r>
              <a:rPr lang="zh-CN" altLang="en-US" sz="2000" b="1">
                <a:latin typeface="Times New Roman" panose="02020603050405020304" pitchFamily="18" charset="0"/>
                <a:cs typeface="Times New Roman" panose="02020603050405020304" pitchFamily="18" charset="0"/>
              </a:rPr>
              <a:t>　</a:t>
            </a:r>
            <a:r>
              <a:rPr lang="en-US" altLang="zh-CN" sz="2000" b="1">
                <a:latin typeface="Times New Roman" panose="02020603050405020304" pitchFamily="18" charset="0"/>
                <a:cs typeface="Times New Roman" panose="02020603050405020304" pitchFamily="18" charset="0"/>
              </a:rPr>
              <a:t>【</a:t>
            </a:r>
            <a:r>
              <a:rPr lang="zh-CN" altLang="en-US" sz="2000" b="1">
                <a:latin typeface="Times New Roman" panose="02020603050405020304" pitchFamily="18" charset="0"/>
                <a:cs typeface="Times New Roman" panose="02020603050405020304" pitchFamily="18" charset="0"/>
              </a:rPr>
              <a:t>提示</a:t>
            </a:r>
            <a:r>
              <a:rPr lang="en-US" altLang="zh-CN" sz="2000" b="1">
                <a:latin typeface="Times New Roman" panose="02020603050405020304" pitchFamily="18" charset="0"/>
                <a:cs typeface="Times New Roman" panose="02020603050405020304" pitchFamily="18" charset="0"/>
              </a:rPr>
              <a:t>2】</a:t>
            </a:r>
            <a:r>
              <a:rPr lang="zh-CN" altLang="en-US" sz="2000" b="1">
                <a:latin typeface="Times New Roman" panose="02020603050405020304" pitchFamily="18" charset="0"/>
                <a:cs typeface="Times New Roman" panose="02020603050405020304" pitchFamily="18" charset="0"/>
              </a:rPr>
              <a:t>所谓当事人是指对凭证有直接权利义务关系的单位和个人，不包括保人、证人、鉴定人。</a:t>
            </a:r>
          </a:p>
          <a:p>
            <a:pPr marL="0" indent="0">
              <a:buFont typeface="Wingdings 2" panose="05020102010507070707" pitchFamily="18" charset="2"/>
              <a:buNone/>
            </a:pPr>
            <a:r>
              <a:rPr lang="zh-CN" altLang="en-US" sz="2000" b="1">
                <a:latin typeface="Times New Roman" panose="02020603050405020304" pitchFamily="18" charset="0"/>
                <a:cs typeface="Times New Roman" panose="02020603050405020304" pitchFamily="18" charset="0"/>
              </a:rPr>
              <a:t>　</a:t>
            </a:r>
            <a:r>
              <a:rPr lang="en-US" altLang="zh-CN" sz="2000" b="1">
                <a:latin typeface="Times New Roman" panose="02020603050405020304" pitchFamily="18" charset="0"/>
                <a:cs typeface="Times New Roman" panose="02020603050405020304" pitchFamily="18" charset="0"/>
              </a:rPr>
              <a:t>【</a:t>
            </a:r>
            <a:r>
              <a:rPr lang="zh-CN" altLang="en-US" sz="2000" b="1">
                <a:latin typeface="Times New Roman" panose="02020603050405020304" pitchFamily="18" charset="0"/>
                <a:cs typeface="Times New Roman" panose="02020603050405020304" pitchFamily="18" charset="0"/>
              </a:rPr>
              <a:t>提示</a:t>
            </a:r>
            <a:r>
              <a:rPr lang="en-US" altLang="zh-CN" sz="2000" b="1">
                <a:latin typeface="Times New Roman" panose="02020603050405020304" pitchFamily="18" charset="0"/>
                <a:cs typeface="Times New Roman" panose="02020603050405020304" pitchFamily="18" charset="0"/>
              </a:rPr>
              <a:t>3】</a:t>
            </a:r>
            <a:r>
              <a:rPr lang="zh-CN" altLang="en-US" sz="2000" b="1">
                <a:latin typeface="Times New Roman" panose="02020603050405020304" pitchFamily="18" charset="0"/>
                <a:cs typeface="Times New Roman" panose="02020603050405020304" pitchFamily="18" charset="0"/>
              </a:rPr>
              <a:t>如果应税凭证是由当事人的代理人代为书立的，则由代理人代为承担纳税义务。</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a:extLst>
              <a:ext uri="{FF2B5EF4-FFF2-40B4-BE49-F238E27FC236}">
                <a16:creationId xmlns:a16="http://schemas.microsoft.com/office/drawing/2014/main" id="{7EBA6580-3CB9-456C-8080-0E266D5E95C9}"/>
              </a:ext>
            </a:extLst>
          </p:cNvPr>
          <p:cNvSpPr>
            <a:spLocks noGrp="1" noChangeArrowheads="1"/>
          </p:cNvSpPr>
          <p:nvPr>
            <p:ph idx="1"/>
          </p:nvPr>
        </p:nvSpPr>
        <p:spPr>
          <a:xfrm>
            <a:off x="107950" y="44450"/>
            <a:ext cx="8578850" cy="6985000"/>
          </a:xfrm>
        </p:spPr>
        <p:txBody>
          <a:bodyPr rtlCol="0">
            <a:normAutofit/>
          </a:bodyPr>
          <a:lstStyle/>
          <a:p>
            <a:pPr marL="0" indent="0" fontAlgn="auto">
              <a:spcAft>
                <a:spcPts val="0"/>
              </a:spcAft>
              <a:buFont typeface="Wingdings 2" pitchFamily="18" charset="2"/>
              <a:buNone/>
              <a:defRPr/>
            </a:pPr>
            <a:r>
              <a:rPr lang="zh-CN" altLang="en-US" b="1" dirty="0">
                <a:latin typeface="+mn-ea"/>
              </a:rPr>
              <a:t>（三）税率</a:t>
            </a:r>
          </a:p>
          <a:p>
            <a:pPr marL="0" indent="0" fontAlgn="auto">
              <a:spcAft>
                <a:spcPts val="0"/>
              </a:spcAft>
              <a:buFont typeface="Wingdings 2" pitchFamily="18" charset="2"/>
              <a:buNone/>
              <a:defRPr/>
            </a:pPr>
            <a:r>
              <a:rPr lang="zh-CN" altLang="en-US" b="1" dirty="0">
                <a:latin typeface="宋体" pitchFamily="2" charset="-122"/>
              </a:rPr>
              <a:t>　</a:t>
            </a:r>
            <a:r>
              <a:rPr lang="en-US" altLang="zh-CN" sz="2400" dirty="0">
                <a:latin typeface="Times New Roman" pitchFamily="18" charset="0"/>
                <a:cs typeface="Times New Roman" pitchFamily="18" charset="0"/>
              </a:rPr>
              <a:t>1.</a:t>
            </a:r>
            <a:r>
              <a:rPr lang="zh-CN" altLang="en-US" sz="2400" dirty="0">
                <a:latin typeface="Times New Roman" pitchFamily="18" charset="0"/>
                <a:cs typeface="Times New Roman" pitchFamily="18" charset="0"/>
              </a:rPr>
              <a:t>四档比例税率。</a:t>
            </a:r>
          </a:p>
          <a:p>
            <a:pPr marL="0" indent="0" fontAlgn="auto">
              <a:spcAft>
                <a:spcPts val="0"/>
              </a:spcAft>
              <a:buFont typeface="Wingdings 2" pitchFamily="18" charset="2"/>
              <a:buNone/>
              <a:defRPr/>
            </a:pPr>
            <a:r>
              <a:rPr lang="zh-CN" altLang="en-US" sz="2400" dirty="0">
                <a:latin typeface="Times New Roman" pitchFamily="18" charset="0"/>
                <a:cs typeface="Times New Roman" pitchFamily="18" charset="0"/>
              </a:rPr>
              <a:t>　　</a:t>
            </a:r>
            <a:r>
              <a:rPr lang="en-US" altLang="zh-CN" sz="2400" dirty="0">
                <a:latin typeface="Times New Roman" pitchFamily="18" charset="0"/>
                <a:cs typeface="Times New Roman" pitchFamily="18" charset="0"/>
              </a:rPr>
              <a:t>【</a:t>
            </a:r>
            <a:r>
              <a:rPr lang="zh-CN" altLang="en-US" sz="2400" dirty="0">
                <a:latin typeface="Times New Roman" pitchFamily="18" charset="0"/>
                <a:cs typeface="Times New Roman" pitchFamily="18" charset="0"/>
              </a:rPr>
              <a:t>提示</a:t>
            </a:r>
            <a:r>
              <a:rPr lang="en-US" altLang="zh-CN" sz="2400" dirty="0">
                <a:latin typeface="Times New Roman" pitchFamily="18" charset="0"/>
                <a:cs typeface="Times New Roman" pitchFamily="18" charset="0"/>
              </a:rPr>
              <a:t>】2018</a:t>
            </a:r>
            <a:r>
              <a:rPr lang="zh-CN" altLang="en-US" sz="2400" dirty="0">
                <a:latin typeface="Times New Roman" pitchFamily="18" charset="0"/>
                <a:cs typeface="Times New Roman" pitchFamily="18" charset="0"/>
              </a:rPr>
              <a:t>年</a:t>
            </a:r>
            <a:r>
              <a:rPr lang="en-US" altLang="zh-CN" sz="2400" dirty="0">
                <a:latin typeface="Times New Roman" pitchFamily="18" charset="0"/>
                <a:cs typeface="Times New Roman" pitchFamily="18" charset="0"/>
              </a:rPr>
              <a:t>4</a:t>
            </a:r>
            <a:r>
              <a:rPr lang="zh-CN" altLang="en-US" sz="2400" dirty="0">
                <a:latin typeface="Times New Roman" pitchFamily="18" charset="0"/>
                <a:cs typeface="Times New Roman" pitchFamily="18" charset="0"/>
              </a:rPr>
              <a:t>月</a:t>
            </a:r>
            <a:r>
              <a:rPr lang="en-US" altLang="zh-CN" sz="2400" dirty="0">
                <a:latin typeface="Times New Roman" pitchFamily="18" charset="0"/>
                <a:cs typeface="Times New Roman" pitchFamily="18" charset="0"/>
              </a:rPr>
              <a:t>25</a:t>
            </a:r>
            <a:r>
              <a:rPr lang="zh-CN" altLang="en-US" sz="2400" dirty="0">
                <a:latin typeface="Times New Roman" pitchFamily="18" charset="0"/>
                <a:cs typeface="Times New Roman" pitchFamily="18" charset="0"/>
              </a:rPr>
              <a:t>日国务院常务会议决定，自</a:t>
            </a:r>
            <a:r>
              <a:rPr lang="en-US" altLang="zh-CN" sz="2400" dirty="0">
                <a:latin typeface="Times New Roman" pitchFamily="18" charset="0"/>
                <a:cs typeface="Times New Roman" pitchFamily="18" charset="0"/>
              </a:rPr>
              <a:t>2018</a:t>
            </a:r>
            <a:r>
              <a:rPr lang="zh-CN" altLang="en-US" sz="2400" dirty="0">
                <a:latin typeface="Times New Roman" pitchFamily="18" charset="0"/>
                <a:cs typeface="Times New Roman" pitchFamily="18" charset="0"/>
              </a:rPr>
              <a:t>年</a:t>
            </a:r>
            <a:r>
              <a:rPr lang="en-US" altLang="zh-CN" sz="2400" dirty="0">
                <a:latin typeface="Times New Roman" pitchFamily="18" charset="0"/>
                <a:cs typeface="Times New Roman" pitchFamily="18" charset="0"/>
              </a:rPr>
              <a:t>5</a:t>
            </a:r>
            <a:r>
              <a:rPr lang="zh-CN" altLang="en-US" sz="2400" dirty="0">
                <a:latin typeface="Times New Roman" pitchFamily="18" charset="0"/>
                <a:cs typeface="Times New Roman" pitchFamily="18" charset="0"/>
              </a:rPr>
              <a:t>月</a:t>
            </a:r>
            <a:r>
              <a:rPr lang="en-US" altLang="zh-CN" sz="2400" dirty="0">
                <a:latin typeface="Times New Roman" pitchFamily="18" charset="0"/>
                <a:cs typeface="Times New Roman" pitchFamily="18" charset="0"/>
              </a:rPr>
              <a:t>1</a:t>
            </a:r>
            <a:r>
              <a:rPr lang="zh-CN" altLang="en-US" sz="2400" dirty="0">
                <a:latin typeface="Times New Roman" pitchFamily="18" charset="0"/>
                <a:cs typeface="Times New Roman" pitchFamily="18" charset="0"/>
              </a:rPr>
              <a:t>日起，将对纳税人设立的资金账簿按实收资本和资本公积合计金额征收的印花税减半。</a:t>
            </a:r>
            <a:endParaRPr lang="en-US" altLang="zh-CN" sz="2400" dirty="0">
              <a:latin typeface="Times New Roman" pitchFamily="18" charset="0"/>
              <a:cs typeface="Times New Roman" pitchFamily="18" charset="0"/>
            </a:endParaRPr>
          </a:p>
          <a:p>
            <a:pPr marL="0" indent="0" fontAlgn="auto">
              <a:spcAft>
                <a:spcPts val="0"/>
              </a:spcAft>
              <a:buFont typeface="Wingdings 2" pitchFamily="18" charset="2"/>
              <a:buNone/>
              <a:defRPr/>
            </a:pPr>
            <a:r>
              <a:rPr lang="en-US" altLang="zh-CN" sz="2400" dirty="0">
                <a:latin typeface="Times New Roman" pitchFamily="18" charset="0"/>
                <a:cs typeface="Times New Roman" pitchFamily="18" charset="0"/>
              </a:rPr>
              <a:t>      2.</a:t>
            </a:r>
            <a:r>
              <a:rPr lang="zh-CN" altLang="en-US" sz="2400" dirty="0">
                <a:latin typeface="Times New Roman" pitchFamily="18" charset="0"/>
                <a:cs typeface="Times New Roman" pitchFamily="18" charset="0"/>
              </a:rPr>
              <a:t>定额税率。</a:t>
            </a:r>
          </a:p>
          <a:p>
            <a:pPr marL="0" indent="0" fontAlgn="auto">
              <a:spcAft>
                <a:spcPts val="0"/>
              </a:spcAft>
              <a:buFont typeface="Wingdings 2" pitchFamily="18" charset="2"/>
              <a:buNone/>
              <a:defRPr/>
            </a:pPr>
            <a:r>
              <a:rPr lang="zh-CN" altLang="en-US" sz="2400" dirty="0">
                <a:latin typeface="Times New Roman" pitchFamily="18" charset="0"/>
                <a:cs typeface="Times New Roman" pitchFamily="18" charset="0"/>
              </a:rPr>
              <a:t>　　</a:t>
            </a:r>
            <a:r>
              <a:rPr lang="en-US" altLang="zh-CN" sz="2400" dirty="0">
                <a:latin typeface="Times New Roman" pitchFamily="18" charset="0"/>
                <a:cs typeface="Times New Roman" pitchFamily="18" charset="0"/>
              </a:rPr>
              <a:t>【</a:t>
            </a:r>
            <a:r>
              <a:rPr lang="zh-CN" altLang="en-US" sz="2400" dirty="0">
                <a:latin typeface="Times New Roman" pitchFamily="18" charset="0"/>
                <a:cs typeface="Times New Roman" pitchFamily="18" charset="0"/>
              </a:rPr>
              <a:t>提示</a:t>
            </a:r>
            <a:r>
              <a:rPr lang="en-US" altLang="zh-CN" sz="2400" dirty="0">
                <a:latin typeface="Times New Roman" pitchFamily="18" charset="0"/>
                <a:cs typeface="Times New Roman" pitchFamily="18" charset="0"/>
              </a:rPr>
              <a:t>1】</a:t>
            </a:r>
            <a:r>
              <a:rPr lang="zh-CN" altLang="en-US" sz="2400" dirty="0">
                <a:latin typeface="Times New Roman" pitchFamily="18" charset="0"/>
                <a:cs typeface="Times New Roman" pitchFamily="18" charset="0"/>
              </a:rPr>
              <a:t>在上交所、深交所、全国中小企业股份转让系统买卖、继承、赠与优先股所书立的股权转让书据由出让方按实际成交额按</a:t>
            </a:r>
            <a:r>
              <a:rPr lang="en-US" altLang="zh-CN" sz="2400" dirty="0">
                <a:latin typeface="Times New Roman" pitchFamily="18" charset="0"/>
                <a:cs typeface="Times New Roman" pitchFamily="18" charset="0"/>
              </a:rPr>
              <a:t>1‰</a:t>
            </a:r>
            <a:r>
              <a:rPr lang="zh-CN" altLang="en-US" sz="2400" dirty="0">
                <a:latin typeface="Times New Roman" pitchFamily="18" charset="0"/>
                <a:cs typeface="Times New Roman" pitchFamily="18" charset="0"/>
              </a:rPr>
              <a:t>征收。（单边</a:t>
            </a:r>
            <a:r>
              <a:rPr lang="en-US" altLang="zh-CN" sz="2400" dirty="0">
                <a:latin typeface="Times New Roman" pitchFamily="18" charset="0"/>
                <a:cs typeface="Times New Roman" pitchFamily="18" charset="0"/>
              </a:rPr>
              <a:t>1‰</a:t>
            </a:r>
            <a:r>
              <a:rPr lang="zh-CN" altLang="en-US" sz="2400" dirty="0">
                <a:latin typeface="Times New Roman" pitchFamily="18" charset="0"/>
                <a:cs typeface="Times New Roman" pitchFamily="18" charset="0"/>
              </a:rPr>
              <a:t>征收）</a:t>
            </a:r>
          </a:p>
          <a:p>
            <a:pPr marL="0" indent="0" fontAlgn="auto">
              <a:spcAft>
                <a:spcPts val="0"/>
              </a:spcAft>
              <a:buFont typeface="Wingdings 2" pitchFamily="18" charset="2"/>
              <a:buNone/>
              <a:defRPr/>
            </a:pPr>
            <a:r>
              <a:rPr lang="zh-CN" altLang="en-US" sz="2400" dirty="0">
                <a:latin typeface="Times New Roman" pitchFamily="18" charset="0"/>
                <a:cs typeface="Times New Roman" pitchFamily="18" charset="0"/>
              </a:rPr>
              <a:t>　　</a:t>
            </a:r>
            <a:r>
              <a:rPr lang="en-US" altLang="zh-CN" sz="2400" dirty="0">
                <a:latin typeface="Times New Roman" pitchFamily="18" charset="0"/>
                <a:cs typeface="Times New Roman" pitchFamily="18" charset="0"/>
              </a:rPr>
              <a:t>【</a:t>
            </a:r>
            <a:r>
              <a:rPr lang="zh-CN" altLang="en-US" sz="2400" dirty="0">
                <a:latin typeface="Times New Roman" pitchFamily="18" charset="0"/>
                <a:cs typeface="Times New Roman" pitchFamily="18" charset="0"/>
              </a:rPr>
              <a:t>提示</a:t>
            </a:r>
            <a:r>
              <a:rPr lang="en-US" altLang="zh-CN" sz="2400" dirty="0">
                <a:latin typeface="Times New Roman" pitchFamily="18" charset="0"/>
                <a:cs typeface="Times New Roman" pitchFamily="18" charset="0"/>
              </a:rPr>
              <a:t>2】</a:t>
            </a:r>
            <a:r>
              <a:rPr lang="zh-CN" altLang="en-US" sz="2400" dirty="0">
                <a:latin typeface="Times New Roman" pitchFamily="18" charset="0"/>
                <a:cs typeface="Times New Roman" pitchFamily="18" charset="0"/>
              </a:rPr>
              <a:t>香港投资者通过沪港通买卖、继承、赠与上交所上市</a:t>
            </a:r>
            <a:r>
              <a:rPr lang="en-US" altLang="zh-CN" sz="2400" dirty="0">
                <a:latin typeface="Times New Roman" pitchFamily="18" charset="0"/>
                <a:cs typeface="Times New Roman" pitchFamily="18" charset="0"/>
              </a:rPr>
              <a:t>A</a:t>
            </a:r>
            <a:r>
              <a:rPr lang="zh-CN" altLang="en-US" sz="2400" dirty="0">
                <a:latin typeface="Times New Roman" pitchFamily="18" charset="0"/>
                <a:cs typeface="Times New Roman" pitchFamily="18" charset="0"/>
              </a:rPr>
              <a:t>股，按内地规定缴纳印花税，内地投资者通过沪港通买卖、继承、赠与联交所股票按香港规定缴纳印花税。（买哪股票按哪个规矩来）。</a:t>
            </a:r>
          </a:p>
          <a:p>
            <a:pPr marL="0" indent="0" fontAlgn="auto">
              <a:spcAft>
                <a:spcPts val="0"/>
              </a:spcAft>
              <a:buFont typeface="Wingdings 2" pitchFamily="18" charset="2"/>
              <a:buNone/>
              <a:defRPr/>
            </a:pPr>
            <a:r>
              <a:rPr lang="zh-CN" altLang="en-US" sz="2400" dirty="0">
                <a:latin typeface="Times New Roman" pitchFamily="18" charset="0"/>
                <a:cs typeface="Times New Roman" pitchFamily="18" charset="0"/>
              </a:rPr>
              <a:t>　　</a:t>
            </a:r>
            <a:r>
              <a:rPr lang="en-US" altLang="zh-CN" sz="2400" dirty="0">
                <a:latin typeface="Times New Roman" pitchFamily="18" charset="0"/>
                <a:cs typeface="Times New Roman" pitchFamily="18" charset="0"/>
              </a:rPr>
              <a:t>【</a:t>
            </a:r>
            <a:r>
              <a:rPr lang="zh-CN" altLang="en-US" sz="2400" dirty="0">
                <a:latin typeface="Times New Roman" pitchFamily="18" charset="0"/>
                <a:cs typeface="Times New Roman" pitchFamily="18" charset="0"/>
              </a:rPr>
              <a:t>提示</a:t>
            </a:r>
            <a:r>
              <a:rPr lang="en-US" altLang="zh-CN" sz="2400" dirty="0">
                <a:latin typeface="Times New Roman" pitchFamily="18" charset="0"/>
                <a:cs typeface="Times New Roman" pitchFamily="18" charset="0"/>
              </a:rPr>
              <a:t>3】2018</a:t>
            </a:r>
            <a:r>
              <a:rPr lang="zh-CN" altLang="en-US" sz="2400" dirty="0">
                <a:latin typeface="Times New Roman" pitchFamily="18" charset="0"/>
                <a:cs typeface="Times New Roman" pitchFamily="18" charset="0"/>
              </a:rPr>
              <a:t>年</a:t>
            </a:r>
            <a:r>
              <a:rPr lang="en-US" altLang="zh-CN" sz="2400" dirty="0">
                <a:latin typeface="Times New Roman" pitchFamily="18" charset="0"/>
                <a:cs typeface="Times New Roman" pitchFamily="18" charset="0"/>
              </a:rPr>
              <a:t>4</a:t>
            </a:r>
            <a:r>
              <a:rPr lang="zh-CN" altLang="en-US" sz="2400" dirty="0">
                <a:latin typeface="Times New Roman" pitchFamily="18" charset="0"/>
                <a:cs typeface="Times New Roman" pitchFamily="18" charset="0"/>
              </a:rPr>
              <a:t>月</a:t>
            </a:r>
            <a:r>
              <a:rPr lang="en-US" altLang="zh-CN" sz="2400" dirty="0">
                <a:latin typeface="Times New Roman" pitchFamily="18" charset="0"/>
                <a:cs typeface="Times New Roman" pitchFamily="18" charset="0"/>
              </a:rPr>
              <a:t>25</a:t>
            </a:r>
            <a:r>
              <a:rPr lang="zh-CN" altLang="en-US" sz="2400" dirty="0">
                <a:latin typeface="Times New Roman" pitchFamily="18" charset="0"/>
                <a:cs typeface="Times New Roman" pitchFamily="18" charset="0"/>
              </a:rPr>
              <a:t>日国务院常务会议决定，自</a:t>
            </a:r>
            <a:r>
              <a:rPr lang="en-US" altLang="zh-CN" sz="2400" dirty="0">
                <a:latin typeface="Times New Roman" pitchFamily="18" charset="0"/>
                <a:cs typeface="Times New Roman" pitchFamily="18" charset="0"/>
              </a:rPr>
              <a:t>2018</a:t>
            </a:r>
            <a:r>
              <a:rPr lang="zh-CN" altLang="en-US" sz="2400" dirty="0">
                <a:latin typeface="Times New Roman" pitchFamily="18" charset="0"/>
                <a:cs typeface="Times New Roman" pitchFamily="18" charset="0"/>
              </a:rPr>
              <a:t>年</a:t>
            </a:r>
            <a:r>
              <a:rPr lang="en-US" altLang="zh-CN" sz="2400" dirty="0">
                <a:latin typeface="Times New Roman" pitchFamily="18" charset="0"/>
                <a:cs typeface="Times New Roman" pitchFamily="18" charset="0"/>
              </a:rPr>
              <a:t>5</a:t>
            </a:r>
            <a:r>
              <a:rPr lang="zh-CN" altLang="en-US" sz="2400" dirty="0">
                <a:latin typeface="Times New Roman" pitchFamily="18" charset="0"/>
                <a:cs typeface="Times New Roman" pitchFamily="18" charset="0"/>
              </a:rPr>
              <a:t>月</a:t>
            </a:r>
            <a:r>
              <a:rPr lang="en-US" altLang="zh-CN" sz="2400" dirty="0">
                <a:latin typeface="Times New Roman" pitchFamily="18" charset="0"/>
                <a:cs typeface="Times New Roman" pitchFamily="18" charset="0"/>
              </a:rPr>
              <a:t>1</a:t>
            </a:r>
            <a:r>
              <a:rPr lang="zh-CN" altLang="en-US" sz="2400" dirty="0">
                <a:latin typeface="Times New Roman" pitchFamily="18" charset="0"/>
                <a:cs typeface="Times New Roman" pitchFamily="18" charset="0"/>
              </a:rPr>
              <a:t>日起，对按件征收的其他账簿免征印花税。</a:t>
            </a:r>
          </a:p>
          <a:p>
            <a:pPr marL="0" indent="0" fontAlgn="auto">
              <a:spcAft>
                <a:spcPts val="0"/>
              </a:spcAft>
              <a:buFont typeface="Wingdings 2" pitchFamily="18" charset="2"/>
              <a:buNone/>
              <a:defRPr/>
            </a:pPr>
            <a:endParaRPr lang="zh-CN" altLang="en-US" sz="2400" dirty="0">
              <a:latin typeface="Times New Roman" pitchFamily="18" charset="0"/>
              <a:cs typeface="Times New Roman"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3">
            <a:extLst>
              <a:ext uri="{FF2B5EF4-FFF2-40B4-BE49-F238E27FC236}">
                <a16:creationId xmlns:a16="http://schemas.microsoft.com/office/drawing/2014/main" id="{3E178BB6-C1AE-4BB6-AFF0-5C1E4B6FD872}"/>
              </a:ext>
            </a:extLst>
          </p:cNvPr>
          <p:cNvSpPr>
            <a:spLocks noGrp="1" noChangeArrowheads="1"/>
          </p:cNvSpPr>
          <p:nvPr>
            <p:ph idx="1"/>
          </p:nvPr>
        </p:nvSpPr>
        <p:spPr>
          <a:xfrm>
            <a:off x="0" y="115888"/>
            <a:ext cx="8893175" cy="6913562"/>
          </a:xfrm>
        </p:spPr>
        <p:txBody>
          <a:bodyPr rtlCol="0">
            <a:normAutofit/>
          </a:bodyPr>
          <a:lstStyle/>
          <a:p>
            <a:pPr fontAlgn="auto">
              <a:lnSpc>
                <a:spcPct val="80000"/>
              </a:lnSpc>
              <a:spcAft>
                <a:spcPts val="0"/>
              </a:spcAft>
              <a:buFont typeface="Wingdings" panose="05000000000000000000" pitchFamily="2" charset="2"/>
              <a:buNone/>
              <a:defRPr/>
            </a:pPr>
            <a:r>
              <a:rPr lang="zh-CN" altLang="en-US" sz="3600" b="1" dirty="0"/>
              <a:t>三、计税依据和应纳税额计算</a:t>
            </a:r>
            <a:endParaRPr lang="en-US" altLang="zh-CN" sz="3600" b="1" dirty="0"/>
          </a:p>
          <a:p>
            <a:pPr marL="0" indent="0" fontAlgn="auto">
              <a:lnSpc>
                <a:spcPct val="80000"/>
              </a:lnSpc>
              <a:spcAft>
                <a:spcPts val="0"/>
              </a:spcAft>
              <a:buFont typeface="Wingdings 2" pitchFamily="18" charset="2"/>
              <a:buNone/>
              <a:defRPr/>
            </a:pPr>
            <a:r>
              <a:rPr lang="zh-CN" altLang="en-US" sz="2800" dirty="0"/>
              <a:t>实行</a:t>
            </a:r>
            <a:r>
              <a:rPr lang="zh-CN" altLang="en-US" sz="2800" dirty="0">
                <a:solidFill>
                  <a:srgbClr val="FF0000"/>
                </a:solidFill>
              </a:rPr>
              <a:t>从价</a:t>
            </a:r>
            <a:r>
              <a:rPr lang="zh-CN" altLang="en-US" sz="2800" dirty="0"/>
              <a:t>计征和</a:t>
            </a:r>
            <a:r>
              <a:rPr lang="zh-CN" altLang="en-US" sz="2800" dirty="0">
                <a:solidFill>
                  <a:srgbClr val="FF0000"/>
                </a:solidFill>
              </a:rPr>
              <a:t>从量</a:t>
            </a:r>
            <a:r>
              <a:rPr lang="zh-CN" altLang="en-US" sz="2800" dirty="0"/>
              <a:t>计征两种征收方式。</a:t>
            </a:r>
            <a:endParaRPr lang="en-US" altLang="zh-CN" sz="2800" dirty="0"/>
          </a:p>
          <a:p>
            <a:pPr marL="0" indent="0" fontAlgn="auto">
              <a:lnSpc>
                <a:spcPct val="80000"/>
              </a:lnSpc>
              <a:spcAft>
                <a:spcPts val="0"/>
              </a:spcAft>
              <a:buFont typeface="Wingdings 2" pitchFamily="18" charset="2"/>
              <a:buNone/>
              <a:defRPr/>
            </a:pPr>
            <a:r>
              <a:rPr lang="zh-CN" altLang="en-US" sz="2800" dirty="0"/>
              <a:t>从价计税情况下计税依据的确定： </a:t>
            </a:r>
          </a:p>
          <a:p>
            <a:pPr marL="0" indent="0" fontAlgn="auto">
              <a:lnSpc>
                <a:spcPct val="80000"/>
              </a:lnSpc>
              <a:spcAft>
                <a:spcPts val="0"/>
              </a:spcAft>
              <a:buFont typeface="Wingdings 2" pitchFamily="18" charset="2"/>
              <a:buNone/>
              <a:defRPr/>
            </a:pPr>
            <a:r>
              <a:rPr lang="zh-CN" altLang="en-US" sz="2800" dirty="0"/>
              <a:t>　　应纳税额＝计税金额</a:t>
            </a:r>
            <a:r>
              <a:rPr lang="en-US" altLang="zh-CN" sz="2800" dirty="0"/>
              <a:t>×</a:t>
            </a:r>
            <a:r>
              <a:rPr lang="zh-CN" altLang="en-US" sz="2800" dirty="0"/>
              <a:t>适用税率</a:t>
            </a:r>
          </a:p>
          <a:p>
            <a:pPr marL="0" indent="0" fontAlgn="auto">
              <a:lnSpc>
                <a:spcPct val="80000"/>
              </a:lnSpc>
              <a:spcAft>
                <a:spcPts val="0"/>
              </a:spcAft>
              <a:buFont typeface="Wingdings 2" pitchFamily="18" charset="2"/>
              <a:buNone/>
              <a:defRPr/>
            </a:pPr>
            <a:r>
              <a:rPr lang="zh-CN" altLang="en-US" sz="2800" dirty="0"/>
              <a:t>　</a:t>
            </a:r>
            <a:r>
              <a:rPr lang="en-US" altLang="zh-CN" sz="2400" dirty="0">
                <a:latin typeface="Times New Roman" pitchFamily="18" charset="0"/>
                <a:cs typeface="Times New Roman" pitchFamily="18" charset="0"/>
              </a:rPr>
              <a:t>1.</a:t>
            </a:r>
            <a:r>
              <a:rPr lang="zh-CN" altLang="en-US" sz="2400" dirty="0">
                <a:latin typeface="Times New Roman" pitchFamily="18" charset="0"/>
                <a:cs typeface="Times New Roman" pitchFamily="18" charset="0"/>
              </a:rPr>
              <a:t>各类经济合同，以合同上所记载的金额、收入或费用为计税依据。</a:t>
            </a:r>
          </a:p>
          <a:p>
            <a:pPr marL="0" indent="0" fontAlgn="auto">
              <a:lnSpc>
                <a:spcPct val="80000"/>
              </a:lnSpc>
              <a:spcAft>
                <a:spcPts val="0"/>
              </a:spcAft>
              <a:buFont typeface="Wingdings 2" pitchFamily="18" charset="2"/>
              <a:buNone/>
              <a:defRPr/>
            </a:pPr>
            <a:r>
              <a:rPr lang="zh-CN" altLang="en-US" sz="2400" dirty="0">
                <a:latin typeface="Times New Roman" pitchFamily="18" charset="0"/>
                <a:cs typeface="Times New Roman" pitchFamily="18" charset="0"/>
              </a:rPr>
              <a:t>（</a:t>
            </a:r>
            <a:r>
              <a:rPr lang="en-US" altLang="zh-CN" sz="2400" dirty="0">
                <a:latin typeface="Times New Roman" pitchFamily="18" charset="0"/>
                <a:cs typeface="Times New Roman" pitchFamily="18" charset="0"/>
              </a:rPr>
              <a:t>1</a:t>
            </a:r>
            <a:r>
              <a:rPr lang="zh-CN" altLang="en-US" sz="2400" dirty="0">
                <a:latin typeface="Times New Roman" pitchFamily="18" charset="0"/>
                <a:cs typeface="Times New Roman" pitchFamily="18" charset="0"/>
              </a:rPr>
              <a:t>）购销合同</a:t>
            </a:r>
          </a:p>
          <a:p>
            <a:pPr marL="0" indent="0" fontAlgn="auto">
              <a:lnSpc>
                <a:spcPct val="80000"/>
              </a:lnSpc>
              <a:spcAft>
                <a:spcPts val="0"/>
              </a:spcAft>
              <a:buFont typeface="Wingdings 2" pitchFamily="18" charset="2"/>
              <a:buNone/>
              <a:defRPr/>
            </a:pPr>
            <a:r>
              <a:rPr lang="zh-CN" altLang="en-US" sz="2400" dirty="0">
                <a:latin typeface="Times New Roman" pitchFamily="18" charset="0"/>
                <a:cs typeface="Times New Roman" pitchFamily="18" charset="0"/>
              </a:rPr>
              <a:t>　①计税依据为购销金额，不得作任何扣除，特别是调剂合同和易货合同，包括调剂、易货的全额；</a:t>
            </a:r>
          </a:p>
          <a:p>
            <a:pPr marL="0" indent="0" fontAlgn="auto">
              <a:lnSpc>
                <a:spcPct val="80000"/>
              </a:lnSpc>
              <a:spcAft>
                <a:spcPts val="0"/>
              </a:spcAft>
              <a:buFont typeface="Wingdings 2" pitchFamily="18" charset="2"/>
              <a:buNone/>
              <a:defRPr/>
            </a:pPr>
            <a:r>
              <a:rPr lang="zh-CN" altLang="en-US" sz="2400" dirty="0">
                <a:latin typeface="Times New Roman" pitchFamily="18" charset="0"/>
                <a:cs typeface="Times New Roman" pitchFamily="18" charset="0"/>
              </a:rPr>
              <a:t>　②合同未列明金额的，应按合同所载购、销数量，依照国家牌价或者市场价格计算应纳税额。</a:t>
            </a:r>
          </a:p>
          <a:p>
            <a:pPr marL="0" indent="0" fontAlgn="auto">
              <a:lnSpc>
                <a:spcPct val="80000"/>
              </a:lnSpc>
              <a:spcAft>
                <a:spcPts val="0"/>
              </a:spcAft>
              <a:buFont typeface="Wingdings 2" pitchFamily="18" charset="2"/>
              <a:buNone/>
              <a:defRPr/>
            </a:pPr>
            <a:r>
              <a:rPr lang="zh-CN" altLang="en-US" sz="2400" dirty="0">
                <a:latin typeface="Times New Roman" pitchFamily="18" charset="0"/>
                <a:cs typeface="Times New Roman" pitchFamily="18" charset="0"/>
              </a:rPr>
              <a:t>　</a:t>
            </a:r>
            <a:r>
              <a:rPr lang="en-US" altLang="zh-CN" sz="2400" dirty="0">
                <a:latin typeface="Times New Roman" pitchFamily="18" charset="0"/>
                <a:cs typeface="Times New Roman" pitchFamily="18" charset="0"/>
              </a:rPr>
              <a:t>【</a:t>
            </a:r>
            <a:r>
              <a:rPr lang="zh-CN" altLang="en-US" sz="2400" dirty="0">
                <a:latin typeface="Times New Roman" pitchFamily="18" charset="0"/>
                <a:cs typeface="Times New Roman" pitchFamily="18" charset="0"/>
              </a:rPr>
              <a:t>典型例题</a:t>
            </a:r>
            <a:r>
              <a:rPr lang="en-US" altLang="zh-CN" sz="2400" dirty="0">
                <a:latin typeface="Times New Roman" pitchFamily="18" charset="0"/>
                <a:cs typeface="Times New Roman" pitchFamily="18" charset="0"/>
              </a:rPr>
              <a:t>】</a:t>
            </a:r>
            <a:r>
              <a:rPr lang="zh-CN" altLang="en-US" sz="2400" dirty="0">
                <a:latin typeface="Times New Roman" pitchFamily="18" charset="0"/>
                <a:cs typeface="Times New Roman" pitchFamily="18" charset="0"/>
              </a:rPr>
              <a:t>某企业甲：签订钢材采购合同一份，采购金额</a:t>
            </a:r>
            <a:r>
              <a:rPr lang="en-US" altLang="zh-CN" sz="2400" dirty="0">
                <a:latin typeface="Times New Roman" pitchFamily="18" charset="0"/>
                <a:cs typeface="Times New Roman" pitchFamily="18" charset="0"/>
              </a:rPr>
              <a:t>8000</a:t>
            </a:r>
            <a:r>
              <a:rPr lang="zh-CN" altLang="en-US" sz="2400" dirty="0">
                <a:latin typeface="Times New Roman" pitchFamily="18" charset="0"/>
                <a:cs typeface="Times New Roman" pitchFamily="18" charset="0"/>
              </a:rPr>
              <a:t>万元；签订以货换货合同一份，用库存的</a:t>
            </a:r>
            <a:r>
              <a:rPr lang="en-US" altLang="zh-CN" sz="2400" dirty="0">
                <a:latin typeface="Times New Roman" pitchFamily="18" charset="0"/>
                <a:cs typeface="Times New Roman" pitchFamily="18" charset="0"/>
              </a:rPr>
              <a:t>3000</a:t>
            </a:r>
            <a:r>
              <a:rPr lang="zh-CN" altLang="en-US" sz="2400" dirty="0">
                <a:latin typeface="Times New Roman" pitchFamily="18" charset="0"/>
                <a:cs typeface="Times New Roman" pitchFamily="18" charset="0"/>
              </a:rPr>
              <a:t>万元</a:t>
            </a:r>
            <a:r>
              <a:rPr lang="en-US" altLang="zh-CN" sz="2400" dirty="0">
                <a:latin typeface="Times New Roman" pitchFamily="18" charset="0"/>
                <a:cs typeface="Times New Roman" pitchFamily="18" charset="0"/>
              </a:rPr>
              <a:t>A</a:t>
            </a:r>
            <a:r>
              <a:rPr lang="zh-CN" altLang="en-US" sz="2400" dirty="0">
                <a:latin typeface="Times New Roman" pitchFamily="18" charset="0"/>
                <a:cs typeface="Times New Roman" pitchFamily="18" charset="0"/>
              </a:rPr>
              <a:t>型钢材换取对方相同金额的</a:t>
            </a:r>
            <a:r>
              <a:rPr lang="en-US" altLang="zh-CN" sz="2400" dirty="0">
                <a:latin typeface="Times New Roman" pitchFamily="18" charset="0"/>
                <a:cs typeface="Times New Roman" pitchFamily="18" charset="0"/>
              </a:rPr>
              <a:t>B</a:t>
            </a:r>
            <a:r>
              <a:rPr lang="zh-CN" altLang="en-US" sz="2400" dirty="0">
                <a:latin typeface="Times New Roman" pitchFamily="18" charset="0"/>
                <a:cs typeface="Times New Roman" pitchFamily="18" charset="0"/>
              </a:rPr>
              <a:t>型钢材；签订销售合同一份，销售金额</a:t>
            </a:r>
            <a:r>
              <a:rPr lang="en-US" altLang="zh-CN" sz="2400" dirty="0">
                <a:latin typeface="Times New Roman" pitchFamily="18" charset="0"/>
                <a:cs typeface="Times New Roman" pitchFamily="18" charset="0"/>
              </a:rPr>
              <a:t>15000</a:t>
            </a:r>
            <a:r>
              <a:rPr lang="zh-CN" altLang="en-US" sz="2400" dirty="0">
                <a:latin typeface="Times New Roman" pitchFamily="18" charset="0"/>
                <a:cs typeface="Times New Roman" pitchFamily="18" charset="0"/>
              </a:rPr>
              <a:t>万元。 </a:t>
            </a:r>
          </a:p>
          <a:p>
            <a:pPr marL="0" indent="0" fontAlgn="auto">
              <a:lnSpc>
                <a:spcPct val="80000"/>
              </a:lnSpc>
              <a:spcAft>
                <a:spcPts val="0"/>
              </a:spcAft>
              <a:buFont typeface="Wingdings 2" pitchFamily="18" charset="2"/>
              <a:buNone/>
              <a:defRPr/>
            </a:pPr>
            <a:r>
              <a:rPr lang="zh-CN" altLang="en-US" sz="2400" dirty="0">
                <a:latin typeface="Times New Roman" pitchFamily="18" charset="0"/>
                <a:cs typeface="Times New Roman" pitchFamily="18" charset="0"/>
              </a:rPr>
              <a:t>　　甲应缴纳的印花税＝（</a:t>
            </a:r>
            <a:r>
              <a:rPr lang="en-US" altLang="zh-CN" sz="2400" dirty="0">
                <a:latin typeface="Times New Roman" pitchFamily="18" charset="0"/>
                <a:cs typeface="Times New Roman" pitchFamily="18" charset="0"/>
              </a:rPr>
              <a:t>8000</a:t>
            </a:r>
            <a:r>
              <a:rPr lang="zh-CN" altLang="en-US" sz="2400" dirty="0">
                <a:latin typeface="Times New Roman" pitchFamily="18" charset="0"/>
                <a:cs typeface="Times New Roman" pitchFamily="18" charset="0"/>
              </a:rPr>
              <a:t>＋</a:t>
            </a:r>
            <a:r>
              <a:rPr lang="en-US" altLang="zh-CN" sz="2400" dirty="0">
                <a:latin typeface="Times New Roman" pitchFamily="18" charset="0"/>
                <a:cs typeface="Times New Roman" pitchFamily="18" charset="0"/>
              </a:rPr>
              <a:t>3000×2</a:t>
            </a:r>
            <a:r>
              <a:rPr lang="zh-CN" altLang="en-US" sz="2400" dirty="0">
                <a:latin typeface="Times New Roman" pitchFamily="18" charset="0"/>
                <a:cs typeface="Times New Roman" pitchFamily="18" charset="0"/>
              </a:rPr>
              <a:t>＋</a:t>
            </a:r>
            <a:r>
              <a:rPr lang="en-US" altLang="zh-CN" sz="2400" dirty="0">
                <a:latin typeface="Times New Roman" pitchFamily="18" charset="0"/>
                <a:cs typeface="Times New Roman" pitchFamily="18" charset="0"/>
              </a:rPr>
              <a:t>15000</a:t>
            </a:r>
            <a:r>
              <a:rPr lang="zh-CN" altLang="en-US" sz="2400" dirty="0">
                <a:latin typeface="Times New Roman" pitchFamily="18" charset="0"/>
                <a:cs typeface="Times New Roman" pitchFamily="18" charset="0"/>
              </a:rPr>
              <a:t>）</a:t>
            </a:r>
            <a:r>
              <a:rPr lang="en-US" altLang="zh-CN" sz="2400" dirty="0">
                <a:latin typeface="Times New Roman" pitchFamily="18" charset="0"/>
                <a:cs typeface="Times New Roman" pitchFamily="18" charset="0"/>
              </a:rPr>
              <a:t>×0.3‰</a:t>
            </a:r>
            <a:r>
              <a:rPr lang="zh-CN" altLang="en-US" sz="2400" dirty="0">
                <a:latin typeface="Times New Roman" pitchFamily="18" charset="0"/>
                <a:cs typeface="Times New Roman" pitchFamily="18" charset="0"/>
              </a:rPr>
              <a:t>＝</a:t>
            </a:r>
            <a:r>
              <a:rPr lang="en-US" altLang="zh-CN" sz="2400" dirty="0">
                <a:latin typeface="Times New Roman" pitchFamily="18" charset="0"/>
                <a:cs typeface="Times New Roman" pitchFamily="18" charset="0"/>
              </a:rPr>
              <a:t>87000</a:t>
            </a:r>
            <a:r>
              <a:rPr lang="zh-CN" altLang="en-US" sz="2400" dirty="0">
                <a:latin typeface="Times New Roman" pitchFamily="18" charset="0"/>
                <a:cs typeface="Times New Roman" pitchFamily="18" charset="0"/>
              </a:rPr>
              <a:t>（元）</a:t>
            </a:r>
          </a:p>
          <a:p>
            <a:pPr marL="0" indent="0" fontAlgn="auto">
              <a:lnSpc>
                <a:spcPct val="80000"/>
              </a:lnSpc>
              <a:spcAft>
                <a:spcPts val="0"/>
              </a:spcAft>
              <a:buFont typeface="Wingdings 2" pitchFamily="18" charset="2"/>
              <a:buNone/>
              <a:defRPr/>
            </a:pPr>
            <a:endParaRPr lang="en-US" altLang="zh-CN" sz="28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8370">
                                            <p:txEl>
                                              <p:pRg st="8" end="8"/>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8370">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3">
            <a:extLst>
              <a:ext uri="{FF2B5EF4-FFF2-40B4-BE49-F238E27FC236}">
                <a16:creationId xmlns:a16="http://schemas.microsoft.com/office/drawing/2014/main" id="{907CE454-3491-49FD-84F2-7D68035BF482}"/>
              </a:ext>
            </a:extLst>
          </p:cNvPr>
          <p:cNvSpPr>
            <a:spLocks noGrp="1" noChangeArrowheads="1"/>
          </p:cNvSpPr>
          <p:nvPr>
            <p:ph idx="1"/>
          </p:nvPr>
        </p:nvSpPr>
        <p:spPr>
          <a:xfrm>
            <a:off x="0" y="115888"/>
            <a:ext cx="9144000" cy="6913562"/>
          </a:xfrm>
        </p:spPr>
        <p:txBody>
          <a:bodyPr rtlCol="0">
            <a:normAutofit/>
          </a:bodyPr>
          <a:lstStyle/>
          <a:p>
            <a:pPr marL="0" indent="0" fontAlgn="auto">
              <a:lnSpc>
                <a:spcPts val="3000"/>
              </a:lnSpc>
              <a:spcAft>
                <a:spcPts val="0"/>
              </a:spcAft>
              <a:buFont typeface="Wingdings 2" pitchFamily="18" charset="2"/>
              <a:buNone/>
              <a:defRPr/>
            </a:pPr>
            <a:r>
              <a:rPr lang="zh-CN" altLang="en-US" sz="2400" dirty="0">
                <a:latin typeface="Times New Roman" pitchFamily="18" charset="0"/>
                <a:cs typeface="Times New Roman" pitchFamily="18" charset="0"/>
              </a:rPr>
              <a:t>（</a:t>
            </a:r>
            <a:r>
              <a:rPr lang="en-US" altLang="zh-CN" sz="2400" b="1" dirty="0">
                <a:latin typeface="Times New Roman" pitchFamily="18" charset="0"/>
                <a:cs typeface="Times New Roman" pitchFamily="18" charset="0"/>
              </a:rPr>
              <a:t>2</a:t>
            </a:r>
            <a:r>
              <a:rPr lang="zh-CN" altLang="en-US" sz="2400" b="1" dirty="0">
                <a:latin typeface="Times New Roman" pitchFamily="18" charset="0"/>
                <a:cs typeface="Times New Roman" pitchFamily="18" charset="0"/>
              </a:rPr>
              <a:t>）加工承揽合同</a:t>
            </a:r>
          </a:p>
          <a:p>
            <a:pPr marL="0" indent="0" fontAlgn="auto">
              <a:lnSpc>
                <a:spcPts val="3000"/>
              </a:lnSpc>
              <a:spcAft>
                <a:spcPts val="0"/>
              </a:spcAft>
              <a:buFont typeface="Wingdings 2" pitchFamily="18" charset="2"/>
              <a:buNone/>
              <a:defRPr/>
            </a:pPr>
            <a:r>
              <a:rPr lang="zh-CN" altLang="en-US" sz="2400" b="1" dirty="0">
                <a:latin typeface="Times New Roman" pitchFamily="18" charset="0"/>
                <a:cs typeface="Times New Roman" pitchFamily="18" charset="0"/>
              </a:rPr>
              <a:t>　　①计税依据为加工或承揽收入的金额。</a:t>
            </a:r>
          </a:p>
          <a:p>
            <a:pPr marL="0" indent="0" fontAlgn="auto">
              <a:lnSpc>
                <a:spcPts val="3000"/>
              </a:lnSpc>
              <a:spcAft>
                <a:spcPts val="0"/>
              </a:spcAft>
              <a:buFont typeface="Wingdings 2" pitchFamily="18" charset="2"/>
              <a:buNone/>
              <a:defRPr/>
            </a:pPr>
            <a:r>
              <a:rPr lang="zh-CN" altLang="en-US" sz="2400" b="1" dirty="0">
                <a:latin typeface="Times New Roman" pitchFamily="18" charset="0"/>
                <a:cs typeface="Times New Roman" pitchFamily="18" charset="0"/>
              </a:rPr>
              <a:t>　　②计税依据的判定：</a:t>
            </a:r>
          </a:p>
          <a:p>
            <a:pPr marL="0" indent="0" fontAlgn="auto">
              <a:lnSpc>
                <a:spcPts val="3000"/>
              </a:lnSpc>
              <a:spcAft>
                <a:spcPts val="0"/>
              </a:spcAft>
              <a:buFont typeface="Wingdings 2" pitchFamily="18" charset="2"/>
              <a:buNone/>
              <a:defRPr/>
            </a:pPr>
            <a:r>
              <a:rPr lang="zh-CN" altLang="en-US" sz="2400" b="1" dirty="0">
                <a:latin typeface="Times New Roman" pitchFamily="18" charset="0"/>
                <a:cs typeface="Times New Roman" pitchFamily="18" charset="0"/>
              </a:rPr>
              <a:t>　　</a:t>
            </a:r>
            <a:r>
              <a:rPr lang="zh-CN" altLang="en-US" sz="2400" b="1" u="dbl" dirty="0">
                <a:solidFill>
                  <a:srgbClr val="C00000"/>
                </a:solidFill>
                <a:latin typeface="Times New Roman" pitchFamily="18" charset="0"/>
                <a:cs typeface="Times New Roman" pitchFamily="18" charset="0"/>
              </a:rPr>
              <a:t>受托方</a:t>
            </a:r>
            <a:r>
              <a:rPr lang="zh-CN" altLang="en-US" sz="2400" b="1" dirty="0">
                <a:latin typeface="Times New Roman" pitchFamily="18" charset="0"/>
                <a:cs typeface="Times New Roman" pitchFamily="18" charset="0"/>
              </a:rPr>
              <a:t>提供原材料：</a:t>
            </a:r>
          </a:p>
          <a:p>
            <a:pPr marL="0" indent="0" fontAlgn="auto">
              <a:lnSpc>
                <a:spcPts val="3000"/>
              </a:lnSpc>
              <a:spcAft>
                <a:spcPts val="0"/>
              </a:spcAft>
              <a:buFont typeface="Wingdings 2" pitchFamily="18" charset="2"/>
              <a:buNone/>
              <a:defRPr/>
            </a:pPr>
            <a:r>
              <a:rPr lang="zh-CN" altLang="en-US" sz="2400" b="1" dirty="0">
                <a:latin typeface="Times New Roman" pitchFamily="18" charset="0"/>
                <a:cs typeface="Times New Roman" pitchFamily="18" charset="0"/>
              </a:rPr>
              <a:t>　　</a:t>
            </a:r>
            <a:r>
              <a:rPr lang="en-US" altLang="zh-CN" sz="2400" b="1" dirty="0">
                <a:latin typeface="Times New Roman" pitchFamily="18" charset="0"/>
                <a:cs typeface="Times New Roman" pitchFamily="18" charset="0"/>
              </a:rPr>
              <a:t>a.</a:t>
            </a:r>
            <a:r>
              <a:rPr lang="zh-CN" altLang="en-US" sz="2400" b="1" dirty="0">
                <a:latin typeface="Times New Roman" pitchFamily="18" charset="0"/>
                <a:cs typeface="Times New Roman" pitchFamily="18" charset="0"/>
              </a:rPr>
              <a:t>凡在合同中分别记载加工费金额和原材料金额的，应分别按“加工承揽合同”、“购销合同”计税；</a:t>
            </a:r>
          </a:p>
          <a:p>
            <a:pPr marL="0" indent="0" fontAlgn="auto">
              <a:lnSpc>
                <a:spcPts val="3000"/>
              </a:lnSpc>
              <a:spcAft>
                <a:spcPts val="0"/>
              </a:spcAft>
              <a:buFont typeface="Wingdings 2" pitchFamily="18" charset="2"/>
              <a:buNone/>
              <a:defRPr/>
            </a:pPr>
            <a:r>
              <a:rPr lang="zh-CN" altLang="en-US" sz="2400" b="1" dirty="0">
                <a:latin typeface="Times New Roman" pitchFamily="18" charset="0"/>
                <a:cs typeface="Times New Roman" pitchFamily="18" charset="0"/>
              </a:rPr>
              <a:t>　　</a:t>
            </a:r>
            <a:r>
              <a:rPr lang="en-US" altLang="zh-CN" sz="2400" b="1" dirty="0">
                <a:latin typeface="Times New Roman" pitchFamily="18" charset="0"/>
                <a:cs typeface="Times New Roman" pitchFamily="18" charset="0"/>
              </a:rPr>
              <a:t>b.</a:t>
            </a:r>
            <a:r>
              <a:rPr lang="zh-CN" altLang="en-US" sz="2400" b="1" dirty="0">
                <a:latin typeface="Times New Roman" pitchFamily="18" charset="0"/>
                <a:cs typeface="Times New Roman" pitchFamily="18" charset="0"/>
              </a:rPr>
              <a:t>若合同中未分别记载，则应就全部金额依照加工承揽合同计税贴花。</a:t>
            </a:r>
          </a:p>
          <a:p>
            <a:pPr marL="0" indent="0" fontAlgn="auto">
              <a:lnSpc>
                <a:spcPts val="3000"/>
              </a:lnSpc>
              <a:spcAft>
                <a:spcPts val="0"/>
              </a:spcAft>
              <a:buFont typeface="Wingdings 2" pitchFamily="18" charset="2"/>
              <a:buNone/>
              <a:defRPr/>
            </a:pPr>
            <a:r>
              <a:rPr lang="zh-CN" altLang="en-US" sz="2400" b="1" dirty="0">
                <a:latin typeface="Times New Roman" pitchFamily="18" charset="0"/>
                <a:cs typeface="Times New Roman" pitchFamily="18" charset="0"/>
              </a:rPr>
              <a:t>　　</a:t>
            </a:r>
            <a:r>
              <a:rPr lang="zh-CN" altLang="en-US" sz="2400" b="1" u="dbl" dirty="0">
                <a:solidFill>
                  <a:srgbClr val="C00000"/>
                </a:solidFill>
                <a:latin typeface="Times New Roman" pitchFamily="18" charset="0"/>
                <a:cs typeface="Times New Roman" pitchFamily="18" charset="0"/>
              </a:rPr>
              <a:t>委托方</a:t>
            </a:r>
            <a:r>
              <a:rPr lang="zh-CN" altLang="en-US" sz="2400" b="1" dirty="0">
                <a:latin typeface="Times New Roman" pitchFamily="18" charset="0"/>
                <a:cs typeface="Times New Roman" pitchFamily="18" charset="0"/>
              </a:rPr>
              <a:t>提供主要材料或原料，受托方只提供辅助材料：</a:t>
            </a:r>
          </a:p>
          <a:p>
            <a:pPr marL="0" indent="0" fontAlgn="auto">
              <a:lnSpc>
                <a:spcPts val="3000"/>
              </a:lnSpc>
              <a:spcAft>
                <a:spcPts val="0"/>
              </a:spcAft>
              <a:buFont typeface="Wingdings 2" pitchFamily="18" charset="2"/>
              <a:buNone/>
              <a:defRPr/>
            </a:pPr>
            <a:r>
              <a:rPr lang="zh-CN" altLang="en-US" sz="2400" b="1" dirty="0">
                <a:latin typeface="Times New Roman" pitchFamily="18" charset="0"/>
                <a:cs typeface="Times New Roman" pitchFamily="18" charset="0"/>
              </a:rPr>
              <a:t>　　无论加工费和辅助材料金额是否分别记载，</a:t>
            </a:r>
            <a:r>
              <a:rPr lang="zh-CN" altLang="en-US" sz="2400" b="1" u="dbl" dirty="0">
                <a:solidFill>
                  <a:srgbClr val="C00000"/>
                </a:solidFill>
                <a:latin typeface="Times New Roman" pitchFamily="18" charset="0"/>
                <a:cs typeface="Times New Roman" pitchFamily="18" charset="0"/>
              </a:rPr>
              <a:t>均以辅助材料与加工费的合计数</a:t>
            </a:r>
            <a:r>
              <a:rPr lang="zh-CN" altLang="en-US" sz="2400" b="1" dirty="0">
                <a:latin typeface="Times New Roman" pitchFamily="18" charset="0"/>
                <a:cs typeface="Times New Roman" pitchFamily="18" charset="0"/>
              </a:rPr>
              <a:t>，依照加工承揽合同计税贴花。对委托方提供的主要材料或原料金额不计税贴花。</a:t>
            </a:r>
          </a:p>
          <a:p>
            <a:pPr marL="0" indent="0" fontAlgn="auto">
              <a:lnSpc>
                <a:spcPts val="3000"/>
              </a:lnSpc>
              <a:spcAft>
                <a:spcPts val="0"/>
              </a:spcAft>
              <a:buFont typeface="Wingdings 2" pitchFamily="18" charset="2"/>
              <a:buNone/>
              <a:defRPr/>
            </a:pPr>
            <a:r>
              <a:rPr lang="zh-CN" altLang="en-US" sz="2400" b="1" dirty="0">
                <a:latin typeface="Times New Roman" pitchFamily="18" charset="0"/>
                <a:cs typeface="Times New Roman" pitchFamily="18" charset="0"/>
              </a:rPr>
              <a:t>　　</a:t>
            </a:r>
            <a:endParaRPr lang="en-US" altLang="zh-CN"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451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a:extLst>
              <a:ext uri="{FF2B5EF4-FFF2-40B4-BE49-F238E27FC236}">
                <a16:creationId xmlns:a16="http://schemas.microsoft.com/office/drawing/2014/main" id="{A9E4D8B2-DF79-4216-8B20-0FBEC893F591}"/>
              </a:ext>
            </a:extLst>
          </p:cNvPr>
          <p:cNvSpPr>
            <a:spLocks noGrp="1" noChangeArrowheads="1"/>
          </p:cNvSpPr>
          <p:nvPr>
            <p:ph idx="1"/>
          </p:nvPr>
        </p:nvSpPr>
        <p:spPr>
          <a:xfrm>
            <a:off x="395288" y="333375"/>
            <a:ext cx="8291512" cy="6696075"/>
          </a:xfrm>
        </p:spPr>
        <p:txBody>
          <a:bodyPr/>
          <a:lstStyle/>
          <a:p>
            <a:pPr marL="0" indent="0">
              <a:lnSpc>
                <a:spcPct val="90000"/>
              </a:lnSpc>
              <a:buFont typeface="Wingdings 2" panose="05020102010507070707" pitchFamily="18" charset="2"/>
              <a:buNone/>
            </a:pPr>
            <a:r>
              <a:rPr lang="zh-CN" altLang="en-US" sz="3600" b="1"/>
              <a:t>五、计税依据</a:t>
            </a:r>
          </a:p>
          <a:p>
            <a:pPr marL="0" indent="0">
              <a:lnSpc>
                <a:spcPct val="90000"/>
              </a:lnSpc>
              <a:buFont typeface="Wingdings 2" panose="05020102010507070707" pitchFamily="18" charset="2"/>
              <a:buNone/>
            </a:pPr>
            <a:r>
              <a:rPr lang="zh-CN" altLang="en-US" sz="3000" b="1">
                <a:latin typeface="宋体" panose="02010600030101010101" pitchFamily="2" charset="-122"/>
              </a:rPr>
              <a:t>计税依据</a:t>
            </a:r>
            <a:r>
              <a:rPr lang="en-US" altLang="zh-CN" sz="3000" b="1">
                <a:latin typeface="宋体" panose="02010600030101010101" pitchFamily="2" charset="-122"/>
              </a:rPr>
              <a:t>——</a:t>
            </a:r>
            <a:r>
              <a:rPr lang="zh-CN" altLang="en-US" sz="3000" b="1">
                <a:latin typeface="宋体" panose="02010600030101010101" pitchFamily="2" charset="-122"/>
              </a:rPr>
              <a:t>纳税人</a:t>
            </a:r>
            <a:r>
              <a:rPr lang="zh-CN" altLang="en-US" sz="3000" b="1">
                <a:solidFill>
                  <a:srgbClr val="FF0000"/>
                </a:solidFill>
                <a:latin typeface="宋体" panose="02010600030101010101" pitchFamily="2" charset="-122"/>
              </a:rPr>
              <a:t>实际</a:t>
            </a:r>
            <a:r>
              <a:rPr lang="zh-CN" altLang="en-US" sz="3000" b="1">
                <a:latin typeface="宋体" panose="02010600030101010101" pitchFamily="2" charset="-122"/>
              </a:rPr>
              <a:t>缴纳的“两税”税额。</a:t>
            </a:r>
          </a:p>
          <a:p>
            <a:pPr marL="0" indent="0">
              <a:lnSpc>
                <a:spcPct val="90000"/>
              </a:lnSpc>
              <a:buFont typeface="Wingdings 2" panose="05020102010507070707" pitchFamily="18" charset="2"/>
              <a:buNone/>
            </a:pPr>
            <a:endParaRPr lang="zh-CN" altLang="en-US" sz="3000" b="1">
              <a:latin typeface="宋体" panose="02010600030101010101" pitchFamily="2" charset="-122"/>
            </a:endParaRPr>
          </a:p>
          <a:p>
            <a:pPr marL="0" indent="0">
              <a:lnSpc>
                <a:spcPct val="90000"/>
              </a:lnSpc>
              <a:buFont typeface="Wingdings 2" panose="05020102010507070707" pitchFamily="18" charset="2"/>
              <a:buNone/>
            </a:pPr>
            <a:r>
              <a:rPr lang="zh-CN" altLang="en-US" sz="3000" b="1">
                <a:latin typeface="楷体" panose="02010609060101010101" pitchFamily="49" charset="-122"/>
                <a:ea typeface="楷体" panose="02010609060101010101" pitchFamily="49" charset="-122"/>
              </a:rPr>
              <a:t>应纳税额＝（实纳增值税税额＋实纳消费税税额）</a:t>
            </a:r>
            <a:r>
              <a:rPr lang="en-US" altLang="zh-CN" sz="3000" b="1">
                <a:latin typeface="楷体" panose="02010609060101010101" pitchFamily="49" charset="-122"/>
                <a:ea typeface="楷体" panose="02010609060101010101" pitchFamily="49" charset="-122"/>
              </a:rPr>
              <a:t>×</a:t>
            </a:r>
            <a:r>
              <a:rPr lang="zh-CN" altLang="en-US" sz="3000" b="1">
                <a:latin typeface="楷体" panose="02010609060101010101" pitchFamily="49" charset="-122"/>
                <a:ea typeface="楷体" panose="02010609060101010101" pitchFamily="49" charset="-122"/>
              </a:rPr>
              <a:t>适用税率　　</a:t>
            </a:r>
          </a:p>
          <a:p>
            <a:pPr marL="0" indent="0">
              <a:lnSpc>
                <a:spcPct val="90000"/>
              </a:lnSpc>
              <a:buFont typeface="Wingdings 2" panose="05020102010507070707" pitchFamily="18" charset="2"/>
              <a:buNone/>
            </a:pPr>
            <a:r>
              <a:rPr lang="zh-CN" altLang="en-US" sz="3000" b="1">
                <a:latin typeface="楷体" panose="02010609060101010101" pitchFamily="49" charset="-122"/>
                <a:ea typeface="楷体" panose="02010609060101010101" pitchFamily="49" charset="-122"/>
              </a:rPr>
              <a:t>　　</a:t>
            </a:r>
            <a:r>
              <a:rPr lang="en-US" altLang="zh-CN" sz="3000" b="1">
                <a:latin typeface="楷体" panose="02010609060101010101" pitchFamily="49" charset="-122"/>
                <a:ea typeface="楷体" panose="02010609060101010101" pitchFamily="49" charset="-122"/>
              </a:rPr>
              <a:t>【</a:t>
            </a:r>
            <a:r>
              <a:rPr lang="zh-CN" altLang="en-US" sz="3000" b="1">
                <a:latin typeface="楷体" panose="02010609060101010101" pitchFamily="49" charset="-122"/>
                <a:ea typeface="楷体" panose="02010609060101010101" pitchFamily="49" charset="-122"/>
              </a:rPr>
              <a:t>提示</a:t>
            </a:r>
            <a:r>
              <a:rPr lang="en-US" altLang="zh-CN" sz="3000" b="1">
                <a:latin typeface="Times New Roman" panose="02020603050405020304" pitchFamily="18" charset="0"/>
                <a:ea typeface="楷体" panose="02010609060101010101" pitchFamily="49" charset="-122"/>
                <a:cs typeface="Times New Roman" panose="02020603050405020304" pitchFamily="18" charset="0"/>
              </a:rPr>
              <a:t>1】“</a:t>
            </a:r>
            <a:r>
              <a:rPr lang="zh-CN" altLang="en-US" sz="3000" b="1">
                <a:latin typeface="Times New Roman" panose="02020603050405020304" pitchFamily="18" charset="0"/>
                <a:ea typeface="楷体" panose="02010609060101010101" pitchFamily="49" charset="-122"/>
                <a:cs typeface="Times New Roman" panose="02020603050405020304" pitchFamily="18" charset="0"/>
              </a:rPr>
              <a:t>两税”补、罚，城建税也要补、罚；“两税”的滞纳金和罚款，</a:t>
            </a:r>
            <a:r>
              <a:rPr lang="zh-CN" altLang="en-US" sz="3000" b="1">
                <a:solidFill>
                  <a:srgbClr val="C00000"/>
                </a:solidFill>
                <a:latin typeface="Times New Roman" panose="02020603050405020304" pitchFamily="18" charset="0"/>
                <a:ea typeface="楷体" panose="02010609060101010101" pitchFamily="49" charset="-122"/>
                <a:cs typeface="Times New Roman" panose="02020603050405020304" pitchFamily="18" charset="0"/>
              </a:rPr>
              <a:t>不作</a:t>
            </a:r>
            <a:r>
              <a:rPr lang="zh-CN" altLang="en-US" sz="3000" b="1">
                <a:latin typeface="Times New Roman" panose="02020603050405020304" pitchFamily="18" charset="0"/>
                <a:ea typeface="楷体" panose="02010609060101010101" pitchFamily="49" charset="-122"/>
                <a:cs typeface="Times New Roman" panose="02020603050405020304" pitchFamily="18" charset="0"/>
              </a:rPr>
              <a:t>城建税的计税依据；</a:t>
            </a:r>
          </a:p>
          <a:p>
            <a:pPr marL="0" indent="0">
              <a:lnSpc>
                <a:spcPct val="90000"/>
              </a:lnSpc>
              <a:buFont typeface="Wingdings 2" panose="05020102010507070707" pitchFamily="18" charset="2"/>
              <a:buNone/>
            </a:pPr>
            <a:r>
              <a:rPr lang="zh-CN" altLang="en-US" sz="3000" b="1">
                <a:latin typeface="Times New Roman" panose="02020603050405020304" pitchFamily="18" charset="0"/>
                <a:ea typeface="楷体" panose="02010609060101010101" pitchFamily="49" charset="-122"/>
                <a:cs typeface="Times New Roman" panose="02020603050405020304" pitchFamily="18" charset="0"/>
              </a:rPr>
              <a:t>　　</a:t>
            </a:r>
            <a:r>
              <a:rPr lang="en-US" altLang="zh-CN" sz="3000" b="1">
                <a:latin typeface="Times New Roman" panose="02020603050405020304" pitchFamily="18" charset="0"/>
                <a:ea typeface="楷体" panose="02010609060101010101" pitchFamily="49" charset="-122"/>
                <a:cs typeface="Times New Roman" panose="02020603050405020304" pitchFamily="18" charset="0"/>
              </a:rPr>
              <a:t>【</a:t>
            </a:r>
            <a:r>
              <a:rPr lang="zh-CN" altLang="en-US" sz="3000" b="1">
                <a:latin typeface="Times New Roman" panose="02020603050405020304" pitchFamily="18" charset="0"/>
                <a:ea typeface="楷体" panose="02010609060101010101" pitchFamily="49" charset="-122"/>
                <a:cs typeface="Times New Roman" panose="02020603050405020304" pitchFamily="18" charset="0"/>
              </a:rPr>
              <a:t>提示</a:t>
            </a:r>
            <a:r>
              <a:rPr lang="en-US" altLang="zh-CN" sz="3000" b="1">
                <a:latin typeface="Times New Roman" panose="02020603050405020304" pitchFamily="18" charset="0"/>
                <a:ea typeface="楷体" panose="02010609060101010101" pitchFamily="49" charset="-122"/>
                <a:cs typeface="Times New Roman" panose="02020603050405020304" pitchFamily="18" charset="0"/>
              </a:rPr>
              <a:t>2】</a:t>
            </a:r>
            <a:r>
              <a:rPr lang="zh-CN" altLang="en-US" sz="3000" b="1">
                <a:latin typeface="楷体" panose="02010609060101010101" pitchFamily="49" charset="-122"/>
                <a:ea typeface="楷体" panose="02010609060101010101" pitchFamily="49" charset="-122"/>
              </a:rPr>
              <a:t>享受增值税期末留抵退税政策的集成电路企业，其退还的增值税期末留抵税额应在计税依据中扣除。</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3">
            <a:extLst>
              <a:ext uri="{FF2B5EF4-FFF2-40B4-BE49-F238E27FC236}">
                <a16:creationId xmlns:a16="http://schemas.microsoft.com/office/drawing/2014/main" id="{40145A80-16A7-4744-B5E6-4F79F1E1994D}"/>
              </a:ext>
            </a:extLst>
          </p:cNvPr>
          <p:cNvSpPr>
            <a:spLocks noGrp="1" noChangeArrowheads="1"/>
          </p:cNvSpPr>
          <p:nvPr>
            <p:ph idx="1"/>
          </p:nvPr>
        </p:nvSpPr>
        <p:spPr>
          <a:xfrm>
            <a:off x="0" y="188913"/>
            <a:ext cx="8964613" cy="6911975"/>
          </a:xfrm>
        </p:spPr>
        <p:txBody>
          <a:bodyPr rtlCol="0">
            <a:normAutofit/>
          </a:bodyPr>
          <a:lstStyle/>
          <a:p>
            <a:pPr marL="0" indent="0" fontAlgn="auto">
              <a:spcAft>
                <a:spcPts val="0"/>
              </a:spcAft>
              <a:buFont typeface="Wingdings 2" pitchFamily="18" charset="2"/>
              <a:buNone/>
              <a:defRPr/>
            </a:pPr>
            <a:r>
              <a:rPr lang="zh-CN" altLang="en-US" sz="2000" b="1" dirty="0">
                <a:latin typeface="Times New Roman" pitchFamily="18" charset="0"/>
                <a:cs typeface="Times New Roman" pitchFamily="18" charset="0"/>
              </a:rPr>
              <a:t>     （</a:t>
            </a:r>
            <a:r>
              <a:rPr lang="en-US" altLang="zh-CN" sz="2000" b="1" dirty="0">
                <a:latin typeface="Times New Roman" pitchFamily="18" charset="0"/>
                <a:cs typeface="Times New Roman" pitchFamily="18" charset="0"/>
              </a:rPr>
              <a:t>3</a:t>
            </a:r>
            <a:r>
              <a:rPr lang="zh-CN" altLang="en-US" sz="2000" b="1" dirty="0">
                <a:latin typeface="Times New Roman" pitchFamily="18" charset="0"/>
                <a:cs typeface="Times New Roman" pitchFamily="18" charset="0"/>
              </a:rPr>
              <a:t>）建设工程勘察设计合同：计税依据为勘察、设计收取的费用（即勘察、设计收入）。</a:t>
            </a:r>
          </a:p>
          <a:p>
            <a:pPr marL="0" indent="0" fontAlgn="auto">
              <a:spcAft>
                <a:spcPts val="0"/>
              </a:spcAft>
              <a:buFont typeface="Wingdings 2" pitchFamily="18" charset="2"/>
              <a:buNone/>
              <a:defRPr/>
            </a:pPr>
            <a:r>
              <a:rPr lang="zh-CN" altLang="en-US" sz="2000" b="1" dirty="0">
                <a:latin typeface="Times New Roman" pitchFamily="18" charset="0"/>
                <a:cs typeface="Times New Roman" pitchFamily="18" charset="0"/>
              </a:rPr>
              <a:t>　 （</a:t>
            </a:r>
            <a:r>
              <a:rPr lang="en-US" altLang="zh-CN" sz="2000" b="1" dirty="0">
                <a:latin typeface="Times New Roman" pitchFamily="18" charset="0"/>
                <a:cs typeface="Times New Roman" pitchFamily="18" charset="0"/>
              </a:rPr>
              <a:t>4</a:t>
            </a:r>
            <a:r>
              <a:rPr lang="zh-CN" altLang="en-US" sz="2000" b="1" dirty="0">
                <a:latin typeface="Times New Roman" pitchFamily="18" charset="0"/>
                <a:cs typeface="Times New Roman" pitchFamily="18" charset="0"/>
              </a:rPr>
              <a:t>）建筑安装工程承包合同：计税依据为承包金额，不得剔除任何费用。</a:t>
            </a:r>
          </a:p>
          <a:p>
            <a:pPr marL="0" indent="0" fontAlgn="auto">
              <a:spcAft>
                <a:spcPts val="0"/>
              </a:spcAft>
              <a:buFont typeface="Wingdings 2" pitchFamily="18" charset="2"/>
              <a:buNone/>
              <a:defRPr/>
            </a:pPr>
            <a:r>
              <a:rPr lang="zh-CN" altLang="en-US" sz="2000" b="1" dirty="0">
                <a:latin typeface="Times New Roman" pitchFamily="18" charset="0"/>
                <a:cs typeface="Times New Roman" pitchFamily="18" charset="0"/>
              </a:rPr>
              <a:t>　　</a:t>
            </a:r>
            <a:r>
              <a:rPr lang="en-US" altLang="zh-CN" sz="2000" b="1" dirty="0">
                <a:latin typeface="Times New Roman" pitchFamily="18" charset="0"/>
                <a:cs typeface="Times New Roman" pitchFamily="18" charset="0"/>
              </a:rPr>
              <a:t>【</a:t>
            </a:r>
            <a:r>
              <a:rPr lang="zh-CN" altLang="en-US" sz="2000" b="1" dirty="0">
                <a:latin typeface="Times New Roman" pitchFamily="18" charset="0"/>
                <a:cs typeface="Times New Roman" pitchFamily="18" charset="0"/>
              </a:rPr>
              <a:t>提示</a:t>
            </a:r>
            <a:r>
              <a:rPr lang="en-US" altLang="zh-CN" sz="2000" b="1" dirty="0">
                <a:latin typeface="Times New Roman" pitchFamily="18" charset="0"/>
                <a:cs typeface="Times New Roman" pitchFamily="18" charset="0"/>
              </a:rPr>
              <a:t>】</a:t>
            </a:r>
            <a:r>
              <a:rPr lang="zh-CN" altLang="en-US" sz="2000" b="1" dirty="0">
                <a:latin typeface="Times New Roman" pitchFamily="18" charset="0"/>
                <a:cs typeface="Times New Roman" pitchFamily="18" charset="0"/>
              </a:rPr>
              <a:t>如果施工单位将自己承包的建筑项目再分包或转包给其他施工单位，其所签订的</a:t>
            </a:r>
            <a:r>
              <a:rPr lang="zh-CN" altLang="en-US" sz="2000" b="1" u="dbl" dirty="0">
                <a:solidFill>
                  <a:srgbClr val="C00000"/>
                </a:solidFill>
                <a:latin typeface="Times New Roman" pitchFamily="18" charset="0"/>
                <a:cs typeface="Times New Roman" pitchFamily="18" charset="0"/>
              </a:rPr>
              <a:t>分包或转包合同</a:t>
            </a:r>
            <a:r>
              <a:rPr lang="zh-CN" altLang="en-US" sz="2000" b="1" dirty="0">
                <a:latin typeface="Times New Roman" pitchFamily="18" charset="0"/>
                <a:cs typeface="Times New Roman" pitchFamily="18" charset="0"/>
              </a:rPr>
              <a:t>，仍应按所载金额</a:t>
            </a:r>
            <a:r>
              <a:rPr lang="zh-CN" altLang="en-US" sz="2000" b="1" u="dbl" dirty="0">
                <a:solidFill>
                  <a:srgbClr val="C00000"/>
                </a:solidFill>
                <a:latin typeface="Times New Roman" pitchFamily="18" charset="0"/>
                <a:cs typeface="Times New Roman" pitchFamily="18" charset="0"/>
              </a:rPr>
              <a:t>另行贴花</a:t>
            </a:r>
            <a:r>
              <a:rPr lang="zh-CN" altLang="en-US" sz="2000" b="1" dirty="0">
                <a:latin typeface="Times New Roman" pitchFamily="18" charset="0"/>
                <a:cs typeface="Times New Roman" pitchFamily="18" charset="0"/>
              </a:rPr>
              <a:t>。</a:t>
            </a:r>
          </a:p>
          <a:p>
            <a:pPr marL="0" indent="0" fontAlgn="auto">
              <a:spcAft>
                <a:spcPts val="0"/>
              </a:spcAft>
              <a:buFont typeface="Wingdings 2" pitchFamily="18" charset="2"/>
              <a:buNone/>
              <a:defRPr/>
            </a:pPr>
            <a:r>
              <a:rPr lang="zh-CN" altLang="en-US" sz="2000" b="1" dirty="0">
                <a:latin typeface="Times New Roman" pitchFamily="18" charset="0"/>
                <a:cs typeface="Times New Roman" pitchFamily="18" charset="0"/>
              </a:rPr>
              <a:t>　（</a:t>
            </a:r>
            <a:r>
              <a:rPr lang="en-US" altLang="zh-CN" sz="2000" b="1" dirty="0">
                <a:latin typeface="Times New Roman" pitchFamily="18" charset="0"/>
                <a:cs typeface="Times New Roman" pitchFamily="18" charset="0"/>
              </a:rPr>
              <a:t>5</a:t>
            </a:r>
            <a:r>
              <a:rPr lang="zh-CN" altLang="en-US" sz="2000" b="1" dirty="0">
                <a:latin typeface="Times New Roman" pitchFamily="18" charset="0"/>
                <a:cs typeface="Times New Roman" pitchFamily="18" charset="0"/>
              </a:rPr>
              <a:t>）财产租赁合同：计税依据为租赁金额（即</a:t>
            </a:r>
            <a:r>
              <a:rPr lang="zh-CN" altLang="en-US" sz="2000" b="1" u="dbl" dirty="0">
                <a:solidFill>
                  <a:srgbClr val="C00000"/>
                </a:solidFill>
                <a:latin typeface="Times New Roman" pitchFamily="18" charset="0"/>
                <a:cs typeface="Times New Roman" pitchFamily="18" charset="0"/>
              </a:rPr>
              <a:t>租金收入</a:t>
            </a:r>
            <a:r>
              <a:rPr lang="zh-CN" altLang="en-US" sz="2000" b="1" dirty="0">
                <a:latin typeface="Times New Roman" pitchFamily="18" charset="0"/>
                <a:cs typeface="Times New Roman" pitchFamily="18" charset="0"/>
              </a:rPr>
              <a:t>）。 </a:t>
            </a:r>
          </a:p>
          <a:p>
            <a:pPr marL="0" indent="0" fontAlgn="auto">
              <a:spcAft>
                <a:spcPts val="0"/>
              </a:spcAft>
              <a:buFont typeface="Wingdings 2" pitchFamily="18" charset="2"/>
              <a:buNone/>
              <a:defRPr/>
            </a:pPr>
            <a:r>
              <a:rPr lang="zh-CN" altLang="en-US" sz="2000" b="1" dirty="0">
                <a:latin typeface="Times New Roman" pitchFamily="18" charset="0"/>
                <a:cs typeface="Times New Roman" pitchFamily="18" charset="0"/>
              </a:rPr>
              <a:t>　（</a:t>
            </a:r>
            <a:r>
              <a:rPr lang="en-US" altLang="zh-CN" sz="2000" b="1" dirty="0">
                <a:latin typeface="Times New Roman" pitchFamily="18" charset="0"/>
                <a:cs typeface="Times New Roman" pitchFamily="18" charset="0"/>
              </a:rPr>
              <a:t>6</a:t>
            </a:r>
            <a:r>
              <a:rPr lang="zh-CN" altLang="en-US" sz="2000" b="1" dirty="0">
                <a:latin typeface="Times New Roman" pitchFamily="18" charset="0"/>
                <a:cs typeface="Times New Roman" pitchFamily="18" charset="0"/>
              </a:rPr>
              <a:t>）仓储保管合同：计税依据为仓储保管的费用（即</a:t>
            </a:r>
            <a:r>
              <a:rPr lang="zh-CN" altLang="en-US" sz="2000" b="1" u="dbl" dirty="0">
                <a:solidFill>
                  <a:srgbClr val="C00000"/>
                </a:solidFill>
                <a:latin typeface="Times New Roman" pitchFamily="18" charset="0"/>
                <a:cs typeface="Times New Roman" pitchFamily="18" charset="0"/>
              </a:rPr>
              <a:t>保管费收入</a:t>
            </a:r>
            <a:r>
              <a:rPr lang="zh-CN" altLang="en-US" sz="2000" b="1" dirty="0">
                <a:latin typeface="Times New Roman" pitchFamily="18" charset="0"/>
                <a:cs typeface="Times New Roman" pitchFamily="18" charset="0"/>
              </a:rPr>
              <a:t>）。 </a:t>
            </a:r>
          </a:p>
          <a:p>
            <a:pPr marL="0" indent="0" fontAlgn="auto">
              <a:spcAft>
                <a:spcPts val="0"/>
              </a:spcAft>
              <a:buFont typeface="Wingdings 2" pitchFamily="18" charset="2"/>
              <a:buNone/>
              <a:defRPr/>
            </a:pPr>
            <a:r>
              <a:rPr lang="zh-CN" altLang="en-US" sz="2000" b="1" dirty="0">
                <a:latin typeface="Times New Roman" pitchFamily="18" charset="0"/>
                <a:cs typeface="Times New Roman" pitchFamily="18" charset="0"/>
              </a:rPr>
              <a:t>　（</a:t>
            </a:r>
            <a:r>
              <a:rPr lang="en-US" altLang="zh-CN" sz="2000" b="1" dirty="0">
                <a:latin typeface="Times New Roman" pitchFamily="18" charset="0"/>
                <a:cs typeface="Times New Roman" pitchFamily="18" charset="0"/>
              </a:rPr>
              <a:t>7</a:t>
            </a:r>
            <a:r>
              <a:rPr lang="zh-CN" altLang="en-US" sz="2000" b="1" dirty="0">
                <a:latin typeface="Times New Roman" pitchFamily="18" charset="0"/>
                <a:cs typeface="Times New Roman" pitchFamily="18" charset="0"/>
              </a:rPr>
              <a:t>）财产保险合同：计税依据为支付（收取）的保险费金额，</a:t>
            </a:r>
            <a:r>
              <a:rPr lang="zh-CN" altLang="en-US" sz="2000" b="1" u="dbl" dirty="0">
                <a:solidFill>
                  <a:srgbClr val="C00000"/>
                </a:solidFill>
                <a:latin typeface="Times New Roman" pitchFamily="18" charset="0"/>
                <a:cs typeface="Times New Roman" pitchFamily="18" charset="0"/>
              </a:rPr>
              <a:t>不包括所保财产的金额</a:t>
            </a:r>
            <a:r>
              <a:rPr lang="zh-CN" altLang="en-US" sz="2000" b="1" dirty="0">
                <a:latin typeface="Times New Roman" pitchFamily="18" charset="0"/>
                <a:cs typeface="Times New Roman" pitchFamily="18" charset="0"/>
              </a:rPr>
              <a:t>。 </a:t>
            </a:r>
          </a:p>
          <a:p>
            <a:pPr marL="0" indent="0" fontAlgn="auto">
              <a:spcAft>
                <a:spcPts val="0"/>
              </a:spcAft>
              <a:buFont typeface="Wingdings 2" pitchFamily="18" charset="2"/>
              <a:buNone/>
              <a:defRPr/>
            </a:pPr>
            <a:r>
              <a:rPr lang="zh-CN" altLang="en-US" sz="2000" b="1" dirty="0">
                <a:latin typeface="Times New Roman" pitchFamily="18" charset="0"/>
                <a:cs typeface="Times New Roman" pitchFamily="18" charset="0"/>
              </a:rPr>
              <a:t>　（</a:t>
            </a:r>
            <a:r>
              <a:rPr lang="en-US" altLang="zh-CN" sz="2000" b="1" dirty="0">
                <a:latin typeface="Times New Roman" pitchFamily="18" charset="0"/>
                <a:cs typeface="Times New Roman" pitchFamily="18" charset="0"/>
              </a:rPr>
              <a:t>8</a:t>
            </a:r>
            <a:r>
              <a:rPr lang="zh-CN" altLang="en-US" sz="2000" b="1" dirty="0">
                <a:latin typeface="Times New Roman" pitchFamily="18" charset="0"/>
                <a:cs typeface="Times New Roman" pitchFamily="18" charset="0"/>
              </a:rPr>
              <a:t>）货物运输合同：计税依据为取得的</a:t>
            </a:r>
            <a:r>
              <a:rPr lang="zh-CN" altLang="en-US" sz="2000" b="1" u="dbl" dirty="0">
                <a:solidFill>
                  <a:srgbClr val="C00000"/>
                </a:solidFill>
                <a:latin typeface="Times New Roman" pitchFamily="18" charset="0"/>
                <a:cs typeface="Times New Roman" pitchFamily="18" charset="0"/>
              </a:rPr>
              <a:t>运输费金额</a:t>
            </a:r>
            <a:r>
              <a:rPr lang="zh-CN" altLang="en-US" sz="2000" b="1" dirty="0">
                <a:latin typeface="Times New Roman" pitchFamily="18" charset="0"/>
                <a:cs typeface="Times New Roman" pitchFamily="18" charset="0"/>
              </a:rPr>
              <a:t>（即运费收入），</a:t>
            </a:r>
            <a:r>
              <a:rPr lang="zh-CN" altLang="en-US" sz="2000" b="1" u="dbl" dirty="0">
                <a:solidFill>
                  <a:srgbClr val="C00000"/>
                </a:solidFill>
                <a:latin typeface="Times New Roman" pitchFamily="18" charset="0"/>
                <a:cs typeface="Times New Roman" pitchFamily="18" charset="0"/>
              </a:rPr>
              <a:t>不包括所运货物的金额、装卸费和保险费等</a:t>
            </a:r>
            <a:r>
              <a:rPr lang="zh-CN" altLang="en-US" sz="2000" b="1" dirty="0">
                <a:latin typeface="Times New Roman" pitchFamily="18" charset="0"/>
                <a:cs typeface="Times New Roman" pitchFamily="18" charset="0"/>
              </a:rPr>
              <a:t>。</a:t>
            </a:r>
          </a:p>
          <a:p>
            <a:pPr marL="0" indent="0" fontAlgn="auto">
              <a:spcAft>
                <a:spcPts val="0"/>
              </a:spcAft>
              <a:buFont typeface="Wingdings 2" pitchFamily="18" charset="2"/>
              <a:buNone/>
              <a:defRPr/>
            </a:pPr>
            <a:r>
              <a:rPr lang="zh-CN" altLang="en-US" sz="2000" b="1" dirty="0">
                <a:latin typeface="Times New Roman" pitchFamily="18" charset="0"/>
                <a:cs typeface="Times New Roman" pitchFamily="18" charset="0"/>
              </a:rPr>
              <a:t>    （</a:t>
            </a:r>
            <a:r>
              <a:rPr lang="en-US" altLang="zh-CN" sz="2000" b="1" dirty="0">
                <a:latin typeface="Times New Roman" pitchFamily="18" charset="0"/>
                <a:cs typeface="Times New Roman" pitchFamily="18" charset="0"/>
              </a:rPr>
              <a:t>9</a:t>
            </a:r>
            <a:r>
              <a:rPr lang="zh-CN" altLang="en-US" sz="2000" b="1" dirty="0">
                <a:latin typeface="Times New Roman" pitchFamily="18" charset="0"/>
                <a:cs typeface="Times New Roman" pitchFamily="18" charset="0"/>
              </a:rPr>
              <a:t>）借款合同：计税依据为借款金额。</a:t>
            </a:r>
            <a:endParaRPr lang="en-US" altLang="zh-CN" sz="2000" b="1" dirty="0">
              <a:latin typeface="Times New Roman" pitchFamily="18" charset="0"/>
              <a:cs typeface="Times New Roman" pitchFamily="18" charset="0"/>
            </a:endParaRPr>
          </a:p>
          <a:p>
            <a:pPr marL="0" indent="0" fontAlgn="auto">
              <a:spcAft>
                <a:spcPts val="0"/>
              </a:spcAft>
              <a:buFont typeface="Wingdings 2" pitchFamily="18" charset="2"/>
              <a:buNone/>
              <a:defRPr/>
            </a:pPr>
            <a:r>
              <a:rPr lang="zh-CN" altLang="en-US" sz="2000" b="1" dirty="0">
                <a:latin typeface="Times New Roman" pitchFamily="18" charset="0"/>
                <a:cs typeface="Times New Roman" pitchFamily="18" charset="0"/>
              </a:rPr>
              <a:t>    （</a:t>
            </a:r>
            <a:r>
              <a:rPr lang="en-US" altLang="zh-CN" sz="2000" b="1" dirty="0">
                <a:latin typeface="Times New Roman" pitchFamily="18" charset="0"/>
                <a:cs typeface="Times New Roman" pitchFamily="18" charset="0"/>
              </a:rPr>
              <a:t>10</a:t>
            </a:r>
            <a:r>
              <a:rPr lang="zh-CN" altLang="en-US" sz="2000" b="1" dirty="0">
                <a:latin typeface="Times New Roman" pitchFamily="18" charset="0"/>
                <a:cs typeface="Times New Roman" pitchFamily="18" charset="0"/>
              </a:rPr>
              <a:t>）技术合同</a:t>
            </a:r>
          </a:p>
          <a:p>
            <a:pPr marL="0" indent="0" fontAlgn="auto">
              <a:spcAft>
                <a:spcPts val="0"/>
              </a:spcAft>
              <a:buFont typeface="Wingdings 2" pitchFamily="18" charset="2"/>
              <a:buNone/>
              <a:defRPr/>
            </a:pPr>
            <a:r>
              <a:rPr lang="zh-CN" altLang="en-US" sz="2000" b="1" dirty="0">
                <a:latin typeface="Times New Roman" pitchFamily="18" charset="0"/>
                <a:cs typeface="Times New Roman" pitchFamily="18" charset="0"/>
              </a:rPr>
              <a:t>　　①计税依据为合同所载的价款、报酬或使用费。</a:t>
            </a:r>
          </a:p>
          <a:p>
            <a:pPr marL="0" indent="0" fontAlgn="auto">
              <a:spcAft>
                <a:spcPts val="0"/>
              </a:spcAft>
              <a:buFont typeface="Wingdings 2" pitchFamily="18" charset="2"/>
              <a:buNone/>
              <a:defRPr/>
            </a:pPr>
            <a:r>
              <a:rPr lang="zh-CN" altLang="en-US" sz="2000" b="1" dirty="0">
                <a:latin typeface="Times New Roman" pitchFamily="18" charset="0"/>
                <a:cs typeface="Times New Roman" pitchFamily="18" charset="0"/>
              </a:rPr>
              <a:t>　　②技术开发合同，只就合同所载的报酬金额计税，</a:t>
            </a:r>
            <a:r>
              <a:rPr lang="zh-CN" altLang="en-US" sz="2000" b="1" u="dbl" dirty="0">
                <a:solidFill>
                  <a:srgbClr val="C00000"/>
                </a:solidFill>
                <a:latin typeface="Times New Roman" pitchFamily="18" charset="0"/>
                <a:cs typeface="Times New Roman" pitchFamily="18" charset="0"/>
              </a:rPr>
              <a:t>研究开发经费不作为计税依据</a:t>
            </a:r>
            <a:r>
              <a:rPr lang="zh-CN" altLang="en-US" sz="2000" b="1" dirty="0">
                <a:latin typeface="Times New Roman" pitchFamily="18" charset="0"/>
                <a:cs typeface="Times New Roman" pitchFamily="18" charset="0"/>
              </a:rPr>
              <a:t>。</a:t>
            </a:r>
          </a:p>
          <a:p>
            <a:pPr marL="0" indent="0" fontAlgn="auto">
              <a:spcAft>
                <a:spcPts val="0"/>
              </a:spcAft>
              <a:buFont typeface="Wingdings 2" pitchFamily="18" charset="2"/>
              <a:buNone/>
              <a:defRPr/>
            </a:pPr>
            <a:endParaRPr lang="en-US" altLang="zh-CN" sz="2800" b="1" dirty="0">
              <a:latin typeface="宋体" pitchFamily="2" charset="-122"/>
            </a:endParaRPr>
          </a:p>
          <a:p>
            <a:pPr marL="0" indent="0" fontAlgn="auto">
              <a:spcAft>
                <a:spcPts val="0"/>
              </a:spcAft>
              <a:buFont typeface="Wingdings 2" pitchFamily="18" charset="2"/>
              <a:buNone/>
              <a:defRPr/>
            </a:pPr>
            <a:endParaRPr lang="zh-CN" altLang="en-US" sz="2800" b="1" dirty="0">
              <a:latin typeface="宋体" pitchFamily="2" charset="-122"/>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3">
            <a:extLst>
              <a:ext uri="{FF2B5EF4-FFF2-40B4-BE49-F238E27FC236}">
                <a16:creationId xmlns:a16="http://schemas.microsoft.com/office/drawing/2014/main" id="{95C06E72-4468-445F-A5E6-C6F02561BF75}"/>
              </a:ext>
            </a:extLst>
          </p:cNvPr>
          <p:cNvSpPr>
            <a:spLocks noGrp="1" noChangeArrowheads="1"/>
          </p:cNvSpPr>
          <p:nvPr>
            <p:ph idx="1"/>
          </p:nvPr>
        </p:nvSpPr>
        <p:spPr>
          <a:xfrm>
            <a:off x="-36513" y="115888"/>
            <a:ext cx="8723313" cy="6913562"/>
          </a:xfrm>
        </p:spPr>
        <p:txBody>
          <a:bodyPr rtlCol="0">
            <a:normAutofit/>
          </a:bodyPr>
          <a:lstStyle/>
          <a:p>
            <a:pPr marL="0" indent="0" fontAlgn="auto">
              <a:spcAft>
                <a:spcPts val="0"/>
              </a:spcAft>
              <a:buFont typeface="Wingdings 2" pitchFamily="18" charset="2"/>
              <a:buNone/>
              <a:defRPr/>
            </a:pPr>
            <a:r>
              <a:rPr lang="en-US" altLang="zh-CN" sz="2800" b="1" dirty="0">
                <a:latin typeface="Times New Roman" pitchFamily="18" charset="0"/>
                <a:cs typeface="Times New Roman" pitchFamily="18" charset="0"/>
              </a:rPr>
              <a:t>【</a:t>
            </a:r>
            <a:r>
              <a:rPr lang="zh-CN" altLang="en-US" sz="2800" b="1" dirty="0">
                <a:latin typeface="Times New Roman" pitchFamily="18" charset="0"/>
                <a:cs typeface="Times New Roman" pitchFamily="18" charset="0"/>
              </a:rPr>
              <a:t>注意</a:t>
            </a:r>
            <a:r>
              <a:rPr lang="en-US" altLang="zh-CN" sz="2800" b="1" dirty="0">
                <a:latin typeface="Times New Roman" pitchFamily="18" charset="0"/>
                <a:cs typeface="Times New Roman" pitchFamily="18" charset="0"/>
              </a:rPr>
              <a:t>】</a:t>
            </a:r>
          </a:p>
          <a:p>
            <a:pPr marL="0" indent="0" fontAlgn="auto">
              <a:spcAft>
                <a:spcPts val="0"/>
              </a:spcAft>
              <a:buFont typeface="Wingdings 2" pitchFamily="18" charset="2"/>
              <a:buNone/>
              <a:defRPr/>
            </a:pPr>
            <a:r>
              <a:rPr lang="zh-CN" altLang="en-US" sz="2800" b="1" dirty="0">
                <a:latin typeface="Times New Roman" pitchFamily="18" charset="0"/>
                <a:cs typeface="Times New Roman" pitchFamily="18" charset="0"/>
              </a:rPr>
              <a:t>　　</a:t>
            </a:r>
            <a:r>
              <a:rPr lang="en-US" altLang="zh-CN" sz="2800" b="1" dirty="0">
                <a:latin typeface="Times New Roman" pitchFamily="18" charset="0"/>
                <a:cs typeface="Times New Roman" pitchFamily="18" charset="0"/>
              </a:rPr>
              <a:t>1.</a:t>
            </a:r>
            <a:r>
              <a:rPr lang="zh-CN" altLang="en-US" sz="2800" b="1" dirty="0">
                <a:latin typeface="Times New Roman" pitchFamily="18" charset="0"/>
                <a:cs typeface="Times New Roman" pitchFamily="18" charset="0"/>
              </a:rPr>
              <a:t>国内货物联运：</a:t>
            </a:r>
          </a:p>
          <a:p>
            <a:pPr marL="0" indent="0" fontAlgn="auto">
              <a:spcAft>
                <a:spcPts val="0"/>
              </a:spcAft>
              <a:buFont typeface="Wingdings 2" pitchFamily="18" charset="2"/>
              <a:buNone/>
              <a:defRPr/>
            </a:pPr>
            <a:r>
              <a:rPr lang="zh-CN" altLang="en-US" sz="2800" b="1" dirty="0">
                <a:latin typeface="Times New Roman" pitchFamily="18" charset="0"/>
                <a:cs typeface="Times New Roman" pitchFamily="18" charset="0"/>
              </a:rPr>
              <a:t>　　（</a:t>
            </a:r>
            <a:r>
              <a:rPr lang="en-US" altLang="zh-CN" sz="2800" b="1" dirty="0">
                <a:latin typeface="Times New Roman" pitchFamily="18" charset="0"/>
                <a:cs typeface="Times New Roman" pitchFamily="18" charset="0"/>
              </a:rPr>
              <a:t>1</a:t>
            </a:r>
            <a:r>
              <a:rPr lang="zh-CN" altLang="en-US" sz="2800" b="1" dirty="0">
                <a:latin typeface="Times New Roman" pitchFamily="18" charset="0"/>
                <a:cs typeface="Times New Roman" pitchFamily="18" charset="0"/>
              </a:rPr>
              <a:t>）</a:t>
            </a:r>
            <a:r>
              <a:rPr lang="zh-CN" altLang="en-US" sz="2800" b="1" u="sng" dirty="0">
                <a:solidFill>
                  <a:srgbClr val="C00000"/>
                </a:solidFill>
                <a:uFill>
                  <a:solidFill>
                    <a:srgbClr val="C00000"/>
                  </a:solidFill>
                </a:uFill>
                <a:latin typeface="Times New Roman" pitchFamily="18" charset="0"/>
                <a:cs typeface="Times New Roman" pitchFamily="18" charset="0"/>
              </a:rPr>
              <a:t>起运地</a:t>
            </a:r>
            <a:r>
              <a:rPr lang="zh-CN" altLang="en-US" sz="2800" b="1" dirty="0">
                <a:latin typeface="Times New Roman" pitchFamily="18" charset="0"/>
                <a:cs typeface="Times New Roman" pitchFamily="18" charset="0"/>
              </a:rPr>
              <a:t>统一结算全程运费，应以</a:t>
            </a:r>
            <a:r>
              <a:rPr lang="zh-CN" altLang="en-US" sz="2800" b="1" u="sng" dirty="0">
                <a:solidFill>
                  <a:srgbClr val="C00000"/>
                </a:solidFill>
                <a:uFill>
                  <a:solidFill>
                    <a:srgbClr val="C00000"/>
                  </a:solidFill>
                </a:uFill>
                <a:latin typeface="Times New Roman" pitchFamily="18" charset="0"/>
                <a:cs typeface="Times New Roman" pitchFamily="18" charset="0"/>
              </a:rPr>
              <a:t>全程运费</a:t>
            </a:r>
            <a:r>
              <a:rPr lang="zh-CN" altLang="en-US" sz="2800" b="1" dirty="0">
                <a:latin typeface="Times New Roman" pitchFamily="18" charset="0"/>
                <a:cs typeface="Times New Roman" pitchFamily="18" charset="0"/>
              </a:rPr>
              <a:t>作为计税金额，由起运地运费</a:t>
            </a:r>
            <a:r>
              <a:rPr lang="zh-CN" altLang="en-US" sz="2800" b="1" u="sng" dirty="0">
                <a:solidFill>
                  <a:srgbClr val="C00000"/>
                </a:solidFill>
                <a:uFill>
                  <a:solidFill>
                    <a:srgbClr val="C00000"/>
                  </a:solidFill>
                </a:uFill>
                <a:latin typeface="Times New Roman" pitchFamily="18" charset="0"/>
                <a:cs typeface="Times New Roman" pitchFamily="18" charset="0"/>
              </a:rPr>
              <a:t>结算双方</a:t>
            </a:r>
            <a:r>
              <a:rPr lang="zh-CN" altLang="en-US" sz="2800" b="1" dirty="0">
                <a:latin typeface="Times New Roman" pitchFamily="18" charset="0"/>
                <a:cs typeface="Times New Roman" pitchFamily="18" charset="0"/>
              </a:rPr>
              <a:t>缴纳印花税；</a:t>
            </a:r>
          </a:p>
          <a:p>
            <a:pPr marL="0" indent="0" fontAlgn="auto">
              <a:spcAft>
                <a:spcPts val="0"/>
              </a:spcAft>
              <a:buFont typeface="Wingdings 2" pitchFamily="18" charset="2"/>
              <a:buNone/>
              <a:defRPr/>
            </a:pPr>
            <a:r>
              <a:rPr lang="zh-CN" altLang="en-US" sz="2800" b="1" dirty="0">
                <a:latin typeface="Times New Roman" pitchFamily="18" charset="0"/>
                <a:cs typeface="Times New Roman" pitchFamily="18" charset="0"/>
              </a:rPr>
              <a:t>　　（</a:t>
            </a:r>
            <a:r>
              <a:rPr lang="en-US" altLang="zh-CN" sz="2800" b="1" dirty="0">
                <a:latin typeface="Times New Roman" pitchFamily="18" charset="0"/>
                <a:cs typeface="Times New Roman" pitchFamily="18" charset="0"/>
              </a:rPr>
              <a:t>2</a:t>
            </a:r>
            <a:r>
              <a:rPr lang="zh-CN" altLang="en-US" sz="2800" b="1" dirty="0">
                <a:latin typeface="Times New Roman" pitchFamily="18" charset="0"/>
                <a:cs typeface="Times New Roman" pitchFamily="18" charset="0"/>
              </a:rPr>
              <a:t>）</a:t>
            </a:r>
            <a:r>
              <a:rPr lang="zh-CN" altLang="en-US" sz="2800" b="1" u="sng" dirty="0">
                <a:solidFill>
                  <a:srgbClr val="C00000"/>
                </a:solidFill>
                <a:uFill>
                  <a:solidFill>
                    <a:srgbClr val="C00000"/>
                  </a:solidFill>
                </a:uFill>
                <a:latin typeface="Times New Roman" pitchFamily="18" charset="0"/>
                <a:cs typeface="Times New Roman" pitchFamily="18" charset="0"/>
              </a:rPr>
              <a:t>分程</a:t>
            </a:r>
            <a:r>
              <a:rPr lang="zh-CN" altLang="en-US" sz="2800" b="1" dirty="0">
                <a:latin typeface="Times New Roman" pitchFamily="18" charset="0"/>
                <a:cs typeface="Times New Roman" pitchFamily="18" charset="0"/>
              </a:rPr>
              <a:t>结算运费的，应以</a:t>
            </a:r>
            <a:r>
              <a:rPr lang="zh-CN" altLang="en-US" sz="2800" b="1" u="sng" dirty="0">
                <a:solidFill>
                  <a:srgbClr val="C00000"/>
                </a:solidFill>
                <a:uFill>
                  <a:solidFill>
                    <a:srgbClr val="C00000"/>
                  </a:solidFill>
                </a:uFill>
                <a:latin typeface="Times New Roman" pitchFamily="18" charset="0"/>
                <a:cs typeface="Times New Roman" pitchFamily="18" charset="0"/>
              </a:rPr>
              <a:t>分程的运费</a:t>
            </a:r>
            <a:r>
              <a:rPr lang="zh-CN" altLang="en-US" sz="2800" b="1" dirty="0">
                <a:latin typeface="Times New Roman" pitchFamily="18" charset="0"/>
                <a:cs typeface="Times New Roman" pitchFamily="18" charset="0"/>
              </a:rPr>
              <a:t>作为计税金额，分别由办理运费结算的各方缴纳印花税。</a:t>
            </a:r>
          </a:p>
          <a:p>
            <a:pPr marL="0" indent="0" fontAlgn="auto">
              <a:spcAft>
                <a:spcPts val="0"/>
              </a:spcAft>
              <a:buFont typeface="Wingdings 2" pitchFamily="18" charset="2"/>
              <a:buNone/>
              <a:defRPr/>
            </a:pPr>
            <a:r>
              <a:rPr lang="zh-CN" altLang="en-US" sz="2800" b="1" dirty="0">
                <a:latin typeface="Times New Roman" pitchFamily="18" charset="0"/>
                <a:cs typeface="Times New Roman" pitchFamily="18" charset="0"/>
              </a:rPr>
              <a:t>　　</a:t>
            </a:r>
            <a:r>
              <a:rPr lang="en-US" altLang="zh-CN" sz="2800" b="1" dirty="0">
                <a:latin typeface="Times New Roman" pitchFamily="18" charset="0"/>
                <a:cs typeface="Times New Roman" pitchFamily="18" charset="0"/>
              </a:rPr>
              <a:t>2.</a:t>
            </a:r>
            <a:r>
              <a:rPr lang="zh-CN" altLang="en-US" sz="2800" b="1" dirty="0">
                <a:latin typeface="Times New Roman" pitchFamily="18" charset="0"/>
                <a:cs typeface="Times New Roman" pitchFamily="18" charset="0"/>
              </a:rPr>
              <a:t>国际货运：</a:t>
            </a:r>
          </a:p>
          <a:p>
            <a:pPr marL="0" indent="0" fontAlgn="auto">
              <a:spcAft>
                <a:spcPts val="0"/>
              </a:spcAft>
              <a:buFont typeface="Wingdings 2" pitchFamily="18" charset="2"/>
              <a:buNone/>
              <a:defRPr/>
            </a:pPr>
            <a:r>
              <a:rPr lang="zh-CN" altLang="en-US" sz="2800" b="1" dirty="0">
                <a:latin typeface="Times New Roman" pitchFamily="18" charset="0"/>
                <a:cs typeface="Times New Roman" pitchFamily="18" charset="0"/>
              </a:rPr>
              <a:t>　　（</a:t>
            </a:r>
            <a:r>
              <a:rPr lang="en-US" altLang="zh-CN" sz="2800" b="1" dirty="0">
                <a:latin typeface="Times New Roman" pitchFamily="18" charset="0"/>
                <a:cs typeface="Times New Roman" pitchFamily="18" charset="0"/>
              </a:rPr>
              <a:t>1</a:t>
            </a:r>
            <a:r>
              <a:rPr lang="zh-CN" altLang="en-US" sz="2800" b="1" dirty="0">
                <a:latin typeface="Times New Roman" pitchFamily="18" charset="0"/>
                <a:cs typeface="Times New Roman" pitchFamily="18" charset="0"/>
              </a:rPr>
              <a:t>）</a:t>
            </a:r>
            <a:r>
              <a:rPr lang="zh-CN" altLang="en-US" sz="2800" b="1" u="sng" dirty="0">
                <a:solidFill>
                  <a:srgbClr val="C00000"/>
                </a:solidFill>
                <a:uFill>
                  <a:solidFill>
                    <a:srgbClr val="C00000"/>
                  </a:solidFill>
                </a:uFill>
                <a:latin typeface="Times New Roman" pitchFamily="18" charset="0"/>
                <a:cs typeface="Times New Roman" pitchFamily="18" charset="0"/>
              </a:rPr>
              <a:t>我国</a:t>
            </a:r>
            <a:r>
              <a:rPr lang="zh-CN" altLang="en-US" sz="2800" b="1" dirty="0">
                <a:latin typeface="Times New Roman" pitchFamily="18" charset="0"/>
                <a:cs typeface="Times New Roman" pitchFamily="18" charset="0"/>
              </a:rPr>
              <a:t>运输企业运输的，运输企业以</a:t>
            </a:r>
            <a:r>
              <a:rPr lang="zh-CN" altLang="en-US" sz="2800" b="1" u="sng" dirty="0">
                <a:solidFill>
                  <a:srgbClr val="C00000"/>
                </a:solidFill>
                <a:uFill>
                  <a:solidFill>
                    <a:srgbClr val="C00000"/>
                  </a:solidFill>
                </a:uFill>
                <a:latin typeface="Times New Roman" pitchFamily="18" charset="0"/>
                <a:cs typeface="Times New Roman" pitchFamily="18" charset="0"/>
              </a:rPr>
              <a:t>本程运费</a:t>
            </a:r>
            <a:r>
              <a:rPr lang="zh-CN" altLang="en-US" sz="2800" b="1" dirty="0">
                <a:latin typeface="Times New Roman" pitchFamily="18" charset="0"/>
                <a:cs typeface="Times New Roman" pitchFamily="18" charset="0"/>
              </a:rPr>
              <a:t>计算应纳税额；</a:t>
            </a:r>
            <a:r>
              <a:rPr lang="zh-CN" altLang="en-US" sz="2800" b="1" u="sng" dirty="0">
                <a:solidFill>
                  <a:srgbClr val="C00000"/>
                </a:solidFill>
                <a:uFill>
                  <a:solidFill>
                    <a:srgbClr val="C00000"/>
                  </a:solidFill>
                </a:uFill>
                <a:latin typeface="Times New Roman" pitchFamily="18" charset="0"/>
                <a:cs typeface="Times New Roman" pitchFamily="18" charset="0"/>
              </a:rPr>
              <a:t>托运方</a:t>
            </a:r>
            <a:r>
              <a:rPr lang="zh-CN" altLang="en-US" sz="2800" b="1" dirty="0">
                <a:latin typeface="Times New Roman" pitchFamily="18" charset="0"/>
                <a:cs typeface="Times New Roman" pitchFamily="18" charset="0"/>
              </a:rPr>
              <a:t>所持的运费结算凭证，按</a:t>
            </a:r>
            <a:r>
              <a:rPr lang="zh-CN" altLang="en-US" sz="2800" b="1" u="sng" dirty="0">
                <a:solidFill>
                  <a:srgbClr val="C00000"/>
                </a:solidFill>
                <a:uFill>
                  <a:solidFill>
                    <a:srgbClr val="C00000"/>
                  </a:solidFill>
                </a:uFill>
                <a:latin typeface="Times New Roman" pitchFamily="18" charset="0"/>
                <a:cs typeface="Times New Roman" pitchFamily="18" charset="0"/>
              </a:rPr>
              <a:t>全程运费</a:t>
            </a:r>
            <a:r>
              <a:rPr lang="zh-CN" altLang="en-US" sz="2800" b="1" dirty="0">
                <a:latin typeface="Times New Roman" pitchFamily="18" charset="0"/>
                <a:cs typeface="Times New Roman" pitchFamily="18" charset="0"/>
              </a:rPr>
              <a:t>计算应纳税额。</a:t>
            </a:r>
          </a:p>
          <a:p>
            <a:pPr marL="0" indent="0" fontAlgn="auto">
              <a:spcAft>
                <a:spcPts val="0"/>
              </a:spcAft>
              <a:buFont typeface="Wingdings 2" pitchFamily="18" charset="2"/>
              <a:buNone/>
              <a:defRPr/>
            </a:pPr>
            <a:r>
              <a:rPr lang="zh-CN" altLang="en-US" sz="2800" b="1" dirty="0">
                <a:latin typeface="Times New Roman" pitchFamily="18" charset="0"/>
                <a:cs typeface="Times New Roman" pitchFamily="18" charset="0"/>
              </a:rPr>
              <a:t>　　（</a:t>
            </a:r>
            <a:r>
              <a:rPr lang="en-US" altLang="zh-CN" sz="2800" b="1" dirty="0">
                <a:latin typeface="Times New Roman" pitchFamily="18" charset="0"/>
                <a:cs typeface="Times New Roman" pitchFamily="18" charset="0"/>
              </a:rPr>
              <a:t>2</a:t>
            </a:r>
            <a:r>
              <a:rPr lang="zh-CN" altLang="en-US" sz="2800" b="1" dirty="0">
                <a:latin typeface="Times New Roman" pitchFamily="18" charset="0"/>
                <a:cs typeface="Times New Roman" pitchFamily="18" charset="0"/>
              </a:rPr>
              <a:t>）</a:t>
            </a:r>
            <a:r>
              <a:rPr lang="zh-CN" altLang="en-US" sz="2800" b="1" u="sng" dirty="0">
                <a:solidFill>
                  <a:srgbClr val="C00000"/>
                </a:solidFill>
                <a:uFill>
                  <a:solidFill>
                    <a:srgbClr val="C00000"/>
                  </a:solidFill>
                </a:uFill>
                <a:latin typeface="Times New Roman" pitchFamily="18" charset="0"/>
                <a:cs typeface="Times New Roman" pitchFamily="18" charset="0"/>
              </a:rPr>
              <a:t>外国</a:t>
            </a:r>
            <a:r>
              <a:rPr lang="zh-CN" altLang="en-US" sz="2800" b="1" dirty="0">
                <a:latin typeface="Times New Roman" pitchFamily="18" charset="0"/>
                <a:cs typeface="Times New Roman" pitchFamily="18" charset="0"/>
              </a:rPr>
              <a:t>运输企业运输进出口货物的，运输企业所持的运费结算凭证免纳印花税，托运方所持的运费结算凭证，应以</a:t>
            </a:r>
            <a:r>
              <a:rPr lang="zh-CN" altLang="en-US" sz="2800" b="1" u="sng" dirty="0">
                <a:solidFill>
                  <a:srgbClr val="C00000"/>
                </a:solidFill>
                <a:uFill>
                  <a:solidFill>
                    <a:srgbClr val="C00000"/>
                  </a:solidFill>
                </a:uFill>
                <a:latin typeface="Times New Roman" pitchFamily="18" charset="0"/>
                <a:cs typeface="Times New Roman" pitchFamily="18" charset="0"/>
              </a:rPr>
              <a:t>运费金额为依据</a:t>
            </a:r>
            <a:r>
              <a:rPr lang="zh-CN" altLang="en-US" sz="2800" b="1" dirty="0">
                <a:latin typeface="Times New Roman" pitchFamily="18" charset="0"/>
                <a:cs typeface="Times New Roman" pitchFamily="18" charset="0"/>
              </a:rPr>
              <a:t>计算缴纳印花税。</a:t>
            </a:r>
          </a:p>
          <a:p>
            <a:pPr fontAlgn="auto">
              <a:spcAft>
                <a:spcPts val="0"/>
              </a:spcAft>
              <a:defRPr/>
            </a:pPr>
            <a:endParaRPr lang="en-US" altLang="zh-CN"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3">
            <a:extLst>
              <a:ext uri="{FF2B5EF4-FFF2-40B4-BE49-F238E27FC236}">
                <a16:creationId xmlns:a16="http://schemas.microsoft.com/office/drawing/2014/main" id="{C881C191-4D13-40CC-B5F3-73402579B10F}"/>
              </a:ext>
            </a:extLst>
          </p:cNvPr>
          <p:cNvSpPr>
            <a:spLocks noGrp="1" noChangeArrowheads="1"/>
          </p:cNvSpPr>
          <p:nvPr>
            <p:ph idx="1"/>
          </p:nvPr>
        </p:nvSpPr>
        <p:spPr>
          <a:xfrm>
            <a:off x="0" y="115888"/>
            <a:ext cx="8964613" cy="6913562"/>
          </a:xfrm>
        </p:spPr>
        <p:txBody>
          <a:bodyPr/>
          <a:lstStyle/>
          <a:p>
            <a:pPr marL="0" indent="0">
              <a:lnSpc>
                <a:spcPts val="2600"/>
              </a:lnSpc>
              <a:buFont typeface="Wingdings 2" panose="05020102010507070707" pitchFamily="18" charset="2"/>
              <a:buNone/>
            </a:pPr>
            <a:r>
              <a:rPr lang="en-US" altLang="zh-CN" sz="2400" b="1">
                <a:latin typeface="Times New Roman" panose="02020603050405020304" pitchFamily="18" charset="0"/>
                <a:cs typeface="Times New Roman" panose="02020603050405020304" pitchFamily="18" charset="0"/>
              </a:rPr>
              <a:t>    2.</a:t>
            </a:r>
            <a:r>
              <a:rPr lang="zh-CN" altLang="en-US" sz="2400" b="1">
                <a:latin typeface="Times New Roman" panose="02020603050405020304" pitchFamily="18" charset="0"/>
                <a:cs typeface="Times New Roman" panose="02020603050405020304" pitchFamily="18" charset="0"/>
              </a:rPr>
              <a:t>产权转移书据：以书据中所载的金额为计税依据。</a:t>
            </a:r>
          </a:p>
          <a:p>
            <a:pPr marL="0" indent="0">
              <a:lnSpc>
                <a:spcPts val="2600"/>
              </a:lnSpc>
              <a:buFont typeface="Wingdings 2" panose="05020102010507070707" pitchFamily="18" charset="2"/>
              <a:buNone/>
            </a:pPr>
            <a:r>
              <a:rPr lang="zh-CN" altLang="en-US" sz="2400" b="1">
                <a:latin typeface="Times New Roman" panose="02020603050405020304" pitchFamily="18" charset="0"/>
                <a:cs typeface="Times New Roman" panose="02020603050405020304" pitchFamily="18" charset="0"/>
              </a:rPr>
              <a:t>  </a:t>
            </a:r>
            <a:r>
              <a:rPr lang="en-US" altLang="zh-CN" sz="2400" b="1">
                <a:latin typeface="Times New Roman" panose="02020603050405020304" pitchFamily="18" charset="0"/>
                <a:cs typeface="Times New Roman" panose="02020603050405020304" pitchFamily="18" charset="0"/>
              </a:rPr>
              <a:t>【</a:t>
            </a:r>
            <a:r>
              <a:rPr lang="zh-CN" altLang="en-US" sz="2400" b="1">
                <a:latin typeface="Times New Roman" panose="02020603050405020304" pitchFamily="18" charset="0"/>
                <a:cs typeface="Times New Roman" panose="02020603050405020304" pitchFamily="18" charset="0"/>
              </a:rPr>
              <a:t>典型例题</a:t>
            </a:r>
            <a:r>
              <a:rPr lang="en-US" altLang="zh-CN" sz="2400" b="1">
                <a:latin typeface="Times New Roman" panose="02020603050405020304" pitchFamily="18" charset="0"/>
                <a:cs typeface="Times New Roman" panose="02020603050405020304" pitchFamily="18" charset="0"/>
              </a:rPr>
              <a:t>】3</a:t>
            </a:r>
            <a:r>
              <a:rPr lang="zh-CN" altLang="en-US" sz="2400" b="1">
                <a:latin typeface="Times New Roman" panose="02020603050405020304" pitchFamily="18" charset="0"/>
                <a:cs typeface="Times New Roman" panose="02020603050405020304" pitchFamily="18" charset="0"/>
              </a:rPr>
              <a:t>月份某企业因为生产规模扩大，购置了乙企业的仓库</a:t>
            </a:r>
            <a:r>
              <a:rPr lang="en-US" altLang="zh-CN" sz="2400" b="1">
                <a:latin typeface="Times New Roman" panose="02020603050405020304" pitchFamily="18" charset="0"/>
                <a:cs typeface="Times New Roman" panose="02020603050405020304" pitchFamily="18" charset="0"/>
              </a:rPr>
              <a:t>1</a:t>
            </a:r>
            <a:r>
              <a:rPr lang="zh-CN" altLang="en-US" sz="2400" b="1">
                <a:latin typeface="Times New Roman" panose="02020603050405020304" pitchFamily="18" charset="0"/>
                <a:cs typeface="Times New Roman" panose="02020603050405020304" pitchFamily="18" charset="0"/>
              </a:rPr>
              <a:t>栋，产权转移书据上注明的交易价格为</a:t>
            </a:r>
            <a:r>
              <a:rPr lang="en-US" altLang="zh-CN" sz="2400" b="1">
                <a:latin typeface="Times New Roman" panose="02020603050405020304" pitchFamily="18" charset="0"/>
                <a:cs typeface="Times New Roman" panose="02020603050405020304" pitchFamily="18" charset="0"/>
              </a:rPr>
              <a:t>1200</a:t>
            </a:r>
            <a:r>
              <a:rPr lang="zh-CN" altLang="en-US" sz="2400" b="1">
                <a:latin typeface="Times New Roman" panose="02020603050405020304" pitchFamily="18" charset="0"/>
                <a:cs typeface="Times New Roman" panose="02020603050405020304" pitchFamily="18" charset="0"/>
              </a:rPr>
              <a:t>万元，在企业“固定资产”科目上记载的原值为</a:t>
            </a:r>
            <a:r>
              <a:rPr lang="en-US" altLang="zh-CN" sz="2400" b="1">
                <a:latin typeface="Times New Roman" panose="02020603050405020304" pitchFamily="18" charset="0"/>
                <a:cs typeface="Times New Roman" panose="02020603050405020304" pitchFamily="18" charset="0"/>
              </a:rPr>
              <a:t>1250</a:t>
            </a:r>
            <a:r>
              <a:rPr lang="zh-CN" altLang="en-US" sz="2400" b="1">
                <a:latin typeface="Times New Roman" panose="02020603050405020304" pitchFamily="18" charset="0"/>
                <a:cs typeface="Times New Roman" panose="02020603050405020304" pitchFamily="18" charset="0"/>
              </a:rPr>
              <a:t>万元，取得了房屋权属证书。计算购置仓库应该缴纳的印花税。</a:t>
            </a:r>
          </a:p>
          <a:p>
            <a:pPr marL="0" indent="0">
              <a:lnSpc>
                <a:spcPts val="2600"/>
              </a:lnSpc>
              <a:buFont typeface="Wingdings 2" panose="05020102010507070707" pitchFamily="18" charset="2"/>
              <a:buNone/>
            </a:pPr>
            <a:r>
              <a:rPr lang="zh-CN" altLang="en-US" sz="2400" b="1">
                <a:latin typeface="Times New Roman" panose="02020603050405020304" pitchFamily="18" charset="0"/>
                <a:cs typeface="Times New Roman" panose="02020603050405020304" pitchFamily="18" charset="0"/>
              </a:rPr>
              <a:t>  	</a:t>
            </a:r>
            <a:r>
              <a:rPr lang="en-US" altLang="zh-CN" sz="2400" b="1">
                <a:latin typeface="Times New Roman" panose="02020603050405020304" pitchFamily="18" charset="0"/>
                <a:cs typeface="Times New Roman" panose="02020603050405020304" pitchFamily="18" charset="0"/>
              </a:rPr>
              <a:t>『</a:t>
            </a:r>
            <a:r>
              <a:rPr lang="zh-CN" altLang="en-US" sz="2400" b="1">
                <a:latin typeface="Times New Roman" panose="02020603050405020304" pitchFamily="18" charset="0"/>
                <a:cs typeface="Times New Roman" panose="02020603050405020304" pitchFamily="18" charset="0"/>
              </a:rPr>
              <a:t>正确答案</a:t>
            </a:r>
            <a:r>
              <a:rPr lang="en-US" altLang="zh-CN" sz="2400" b="1">
                <a:latin typeface="Times New Roman" panose="02020603050405020304" pitchFamily="18" charset="0"/>
                <a:cs typeface="Times New Roman" panose="02020603050405020304" pitchFamily="18" charset="0"/>
              </a:rPr>
              <a:t>』</a:t>
            </a:r>
            <a:r>
              <a:rPr lang="zh-CN" altLang="en-US" sz="2400" b="1">
                <a:latin typeface="Times New Roman" panose="02020603050405020304" pitchFamily="18" charset="0"/>
                <a:cs typeface="Times New Roman" panose="02020603050405020304" pitchFamily="18" charset="0"/>
              </a:rPr>
              <a:t>购置仓库应纳印花税＝</a:t>
            </a:r>
            <a:r>
              <a:rPr lang="en-US" altLang="zh-CN" sz="2400" b="1">
                <a:latin typeface="Times New Roman" panose="02020603050405020304" pitchFamily="18" charset="0"/>
                <a:cs typeface="Times New Roman" panose="02020603050405020304" pitchFamily="18" charset="0"/>
              </a:rPr>
              <a:t>1200×10000×0.5‰</a:t>
            </a:r>
            <a:r>
              <a:rPr lang="zh-CN" altLang="en-US" sz="2400" b="1">
                <a:latin typeface="Times New Roman" panose="02020603050405020304" pitchFamily="18" charset="0"/>
                <a:cs typeface="Times New Roman" panose="02020603050405020304" pitchFamily="18" charset="0"/>
              </a:rPr>
              <a:t>＋</a:t>
            </a:r>
            <a:r>
              <a:rPr lang="en-US" altLang="zh-CN" sz="2400" b="1">
                <a:latin typeface="Times New Roman" panose="02020603050405020304" pitchFamily="18" charset="0"/>
                <a:cs typeface="Times New Roman" panose="02020603050405020304" pitchFamily="18" charset="0"/>
              </a:rPr>
              <a:t>1×5</a:t>
            </a:r>
            <a:r>
              <a:rPr lang="zh-CN" altLang="en-US" sz="2400" b="1">
                <a:latin typeface="Times New Roman" panose="02020603050405020304" pitchFamily="18" charset="0"/>
                <a:cs typeface="Times New Roman" panose="02020603050405020304" pitchFamily="18" charset="0"/>
              </a:rPr>
              <a:t>＝</a:t>
            </a:r>
            <a:r>
              <a:rPr lang="en-US" altLang="zh-CN" sz="2400" b="1">
                <a:latin typeface="Times New Roman" panose="02020603050405020304" pitchFamily="18" charset="0"/>
                <a:cs typeface="Times New Roman" panose="02020603050405020304" pitchFamily="18" charset="0"/>
              </a:rPr>
              <a:t>6005</a:t>
            </a:r>
            <a:r>
              <a:rPr lang="zh-CN" altLang="en-US" sz="2400" b="1">
                <a:latin typeface="Times New Roman" panose="02020603050405020304" pitchFamily="18" charset="0"/>
                <a:cs typeface="Times New Roman" panose="02020603050405020304" pitchFamily="18" charset="0"/>
              </a:rPr>
              <a:t>（元）</a:t>
            </a:r>
          </a:p>
          <a:p>
            <a:pPr marL="0" indent="0">
              <a:lnSpc>
                <a:spcPts val="2600"/>
              </a:lnSpc>
              <a:buFont typeface="Wingdings 2" panose="05020102010507070707" pitchFamily="18" charset="2"/>
              <a:buNone/>
            </a:pPr>
            <a:endParaRPr lang="zh-CN" altLang="en-US" sz="2400" b="1">
              <a:latin typeface="Times New Roman" panose="02020603050405020304" pitchFamily="18" charset="0"/>
              <a:cs typeface="Times New Roman" panose="02020603050405020304" pitchFamily="18" charset="0"/>
            </a:endParaRPr>
          </a:p>
          <a:p>
            <a:pPr marL="0" indent="0">
              <a:lnSpc>
                <a:spcPts val="2600"/>
              </a:lnSpc>
              <a:buFont typeface="Wingdings 2" panose="05020102010507070707" pitchFamily="18" charset="2"/>
              <a:buNone/>
            </a:pPr>
            <a:r>
              <a:rPr lang="zh-CN" altLang="en-US" sz="2400" b="1">
                <a:latin typeface="Times New Roman" panose="02020603050405020304" pitchFamily="18" charset="0"/>
                <a:cs typeface="Times New Roman" panose="02020603050405020304" pitchFamily="18" charset="0"/>
              </a:rPr>
              <a:t>　</a:t>
            </a:r>
            <a:r>
              <a:rPr lang="en-US" altLang="zh-CN" sz="2400" b="1">
                <a:latin typeface="Times New Roman" panose="02020603050405020304" pitchFamily="18" charset="0"/>
                <a:cs typeface="Times New Roman" panose="02020603050405020304" pitchFamily="18" charset="0"/>
              </a:rPr>
              <a:t>3.</a:t>
            </a:r>
            <a:r>
              <a:rPr lang="zh-CN" altLang="en-US" sz="2400" b="1">
                <a:latin typeface="Times New Roman" panose="02020603050405020304" pitchFamily="18" charset="0"/>
                <a:cs typeface="Times New Roman" panose="02020603050405020304" pitchFamily="18" charset="0"/>
              </a:rPr>
              <a:t>记载资金的营业账簿</a:t>
            </a:r>
          </a:p>
          <a:p>
            <a:pPr marL="0" indent="0">
              <a:lnSpc>
                <a:spcPts val="2600"/>
              </a:lnSpc>
              <a:buFont typeface="Wingdings 2" panose="05020102010507070707" pitchFamily="18" charset="2"/>
              <a:buNone/>
            </a:pPr>
            <a:r>
              <a:rPr lang="zh-CN" altLang="en-US" sz="2400" b="1">
                <a:latin typeface="Times New Roman" panose="02020603050405020304" pitchFamily="18" charset="0"/>
                <a:cs typeface="Times New Roman" panose="02020603050405020304" pitchFamily="18" charset="0"/>
              </a:rPr>
              <a:t>　（</a:t>
            </a:r>
            <a:r>
              <a:rPr lang="en-US" altLang="zh-CN" sz="2400" b="1">
                <a:latin typeface="Times New Roman" panose="02020603050405020304" pitchFamily="18" charset="0"/>
                <a:cs typeface="Times New Roman" panose="02020603050405020304" pitchFamily="18" charset="0"/>
              </a:rPr>
              <a:t>1</a:t>
            </a:r>
            <a:r>
              <a:rPr lang="zh-CN" altLang="en-US" sz="2400" b="1">
                <a:latin typeface="Times New Roman" panose="02020603050405020304" pitchFamily="18" charset="0"/>
                <a:cs typeface="Times New Roman" panose="02020603050405020304" pitchFamily="18" charset="0"/>
              </a:rPr>
              <a:t>）以实收资本和资本公积的两项合计金额为计税依据。凡“资金账簿”在次年度的实收资本和资本公积未增加的，对其不再计算贴花。（</a:t>
            </a:r>
            <a:r>
              <a:rPr lang="en-US" altLang="zh-CN" sz="2400" b="1">
                <a:latin typeface="Times New Roman" panose="02020603050405020304" pitchFamily="18" charset="0"/>
                <a:cs typeface="Times New Roman" panose="02020603050405020304" pitchFamily="18" charset="0"/>
              </a:rPr>
              <a:t>2018</a:t>
            </a:r>
            <a:r>
              <a:rPr lang="zh-CN" altLang="en-US" sz="2400" b="1">
                <a:latin typeface="Times New Roman" panose="02020603050405020304" pitchFamily="18" charset="0"/>
                <a:cs typeface="Times New Roman" panose="02020603050405020304" pitchFamily="18" charset="0"/>
              </a:rPr>
              <a:t>年</a:t>
            </a:r>
            <a:r>
              <a:rPr lang="en-US" altLang="zh-CN" sz="2400" b="1">
                <a:latin typeface="Times New Roman" panose="02020603050405020304" pitchFamily="18" charset="0"/>
                <a:cs typeface="Times New Roman" panose="02020603050405020304" pitchFamily="18" charset="0"/>
              </a:rPr>
              <a:t>5</a:t>
            </a:r>
            <a:r>
              <a:rPr lang="zh-CN" altLang="en-US" sz="2400" b="1">
                <a:latin typeface="Times New Roman" panose="02020603050405020304" pitchFamily="18" charset="0"/>
                <a:cs typeface="Times New Roman" panose="02020603050405020304" pitchFamily="18" charset="0"/>
              </a:rPr>
              <a:t>月</a:t>
            </a:r>
            <a:r>
              <a:rPr lang="en-US" altLang="zh-CN" sz="2400" b="1">
                <a:latin typeface="Times New Roman" panose="02020603050405020304" pitchFamily="18" charset="0"/>
                <a:cs typeface="Times New Roman" panose="02020603050405020304" pitchFamily="18" charset="0"/>
              </a:rPr>
              <a:t>1</a:t>
            </a:r>
            <a:r>
              <a:rPr lang="zh-CN" altLang="en-US" sz="2400" b="1">
                <a:latin typeface="Times New Roman" panose="02020603050405020304" pitchFamily="18" charset="0"/>
                <a:cs typeface="Times New Roman" panose="02020603050405020304" pitchFamily="18" charset="0"/>
              </a:rPr>
              <a:t>起减半）</a:t>
            </a:r>
          </a:p>
          <a:p>
            <a:pPr marL="0" indent="0">
              <a:lnSpc>
                <a:spcPts val="2600"/>
              </a:lnSpc>
              <a:buFont typeface="Wingdings 2" panose="05020102010507070707" pitchFamily="18" charset="2"/>
              <a:buNone/>
            </a:pPr>
            <a:r>
              <a:rPr lang="zh-CN" altLang="en-US" sz="2400" b="1">
                <a:latin typeface="Times New Roman" panose="02020603050405020304" pitchFamily="18" charset="0"/>
                <a:cs typeface="Times New Roman" panose="02020603050405020304" pitchFamily="18" charset="0"/>
              </a:rPr>
              <a:t>　（</a:t>
            </a:r>
            <a:r>
              <a:rPr lang="en-US" altLang="zh-CN" sz="2400" b="1">
                <a:latin typeface="Times New Roman" panose="02020603050405020304" pitchFamily="18" charset="0"/>
                <a:cs typeface="Times New Roman" panose="02020603050405020304" pitchFamily="18" charset="0"/>
              </a:rPr>
              <a:t>2</a:t>
            </a:r>
            <a:r>
              <a:rPr lang="zh-CN" altLang="en-US" sz="2400" b="1">
                <a:latin typeface="Times New Roman" panose="02020603050405020304" pitchFamily="18" charset="0"/>
                <a:cs typeface="Times New Roman" panose="02020603050405020304" pitchFamily="18" charset="0"/>
              </a:rPr>
              <a:t>）跨地区经营的分支机构的营业账簿在计税贴花时，上级单位记载资金的账簿，按扣除拨给下属单位机构资金数额后的其余部分计算贴花。</a:t>
            </a:r>
          </a:p>
          <a:p>
            <a:pPr marL="0" indent="0">
              <a:lnSpc>
                <a:spcPts val="2600"/>
              </a:lnSpc>
              <a:buFont typeface="Wingdings 2" panose="05020102010507070707" pitchFamily="18" charset="2"/>
              <a:buNone/>
            </a:pPr>
            <a:r>
              <a:rPr lang="zh-CN" altLang="en-US" sz="2400" b="1">
                <a:latin typeface="Times New Roman" panose="02020603050405020304" pitchFamily="18" charset="0"/>
                <a:cs typeface="Times New Roman" panose="02020603050405020304" pitchFamily="18" charset="0"/>
              </a:rPr>
              <a:t>　（</a:t>
            </a:r>
            <a:r>
              <a:rPr lang="en-US" altLang="zh-CN" sz="2400" b="1">
                <a:latin typeface="Times New Roman" panose="02020603050405020304" pitchFamily="18" charset="0"/>
                <a:cs typeface="Times New Roman" panose="02020603050405020304" pitchFamily="18" charset="0"/>
              </a:rPr>
              <a:t>3</a:t>
            </a:r>
            <a:r>
              <a:rPr lang="zh-CN" altLang="en-US" sz="2400" b="1">
                <a:latin typeface="Times New Roman" panose="02020603050405020304" pitchFamily="18" charset="0"/>
                <a:cs typeface="Times New Roman" panose="02020603050405020304" pitchFamily="18" charset="0"/>
              </a:rPr>
              <a:t>）外国银行在我国境内设立的分行，其境外总行需拨付规定数额的“营运资金”，分行在账户设置上不设“实收资本”和“资本公积”账户。外国银行分行记载由其境外总行拨付的“营运资金”账簿，应按核拨的账面资金数额计税贴花。</a:t>
            </a:r>
          </a:p>
          <a:p>
            <a:pPr marL="0" indent="0">
              <a:buFont typeface="Wingdings 2" panose="05020102010507070707" pitchFamily="18" charset="2"/>
              <a:buNone/>
            </a:pPr>
            <a:endParaRPr lang="en-US" altLang="zh-CN" sz="2300" b="1"/>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3">
            <a:extLst>
              <a:ext uri="{FF2B5EF4-FFF2-40B4-BE49-F238E27FC236}">
                <a16:creationId xmlns:a16="http://schemas.microsoft.com/office/drawing/2014/main" id="{1E65BB91-D7FB-4EC9-9C85-AE4F7FFA9079}"/>
              </a:ext>
            </a:extLst>
          </p:cNvPr>
          <p:cNvSpPr>
            <a:spLocks noGrp="1" noChangeArrowheads="1"/>
          </p:cNvSpPr>
          <p:nvPr>
            <p:ph idx="1"/>
          </p:nvPr>
        </p:nvSpPr>
        <p:spPr>
          <a:xfrm>
            <a:off x="0" y="115888"/>
            <a:ext cx="8964613" cy="6913562"/>
          </a:xfrm>
        </p:spPr>
        <p:txBody>
          <a:bodyPr rtlCol="0">
            <a:normAutofit/>
          </a:bodyPr>
          <a:lstStyle/>
          <a:p>
            <a:pPr marL="0" indent="0" fontAlgn="auto">
              <a:spcAft>
                <a:spcPts val="0"/>
              </a:spcAft>
              <a:buFont typeface="Wingdings 2" pitchFamily="18" charset="2"/>
              <a:buNone/>
              <a:defRPr/>
            </a:pPr>
            <a:r>
              <a:rPr lang="en-US" altLang="zh-CN" sz="2400" b="1" dirty="0">
                <a:latin typeface="宋体" pitchFamily="2" charset="-122"/>
              </a:rPr>
              <a:t>4.</a:t>
            </a:r>
            <a:r>
              <a:rPr lang="zh-CN" altLang="en-US" sz="2400" b="1" dirty="0">
                <a:latin typeface="宋体" pitchFamily="2" charset="-122"/>
              </a:rPr>
              <a:t>在确定合同计税依据时应当注意的问题：</a:t>
            </a:r>
          </a:p>
          <a:p>
            <a:pPr marL="0" indent="0" fontAlgn="auto">
              <a:spcAft>
                <a:spcPts val="0"/>
              </a:spcAft>
              <a:buFont typeface="Wingdings 2" pitchFamily="18" charset="2"/>
              <a:buNone/>
              <a:defRPr/>
            </a:pPr>
            <a:r>
              <a:rPr lang="zh-CN" altLang="en-US" sz="2400" b="1" dirty="0">
                <a:latin typeface="宋体" pitchFamily="2" charset="-122"/>
              </a:rPr>
              <a:t>　　有些合同在签订时无法确定计税金额，如（</a:t>
            </a:r>
            <a:r>
              <a:rPr lang="en-US" altLang="zh-CN" sz="2400" b="1" dirty="0">
                <a:latin typeface="宋体" pitchFamily="2" charset="-122"/>
              </a:rPr>
              <a:t>1</a:t>
            </a:r>
            <a:r>
              <a:rPr lang="zh-CN" altLang="en-US" sz="2400" b="1" dirty="0">
                <a:latin typeface="宋体" pitchFamily="2" charset="-122"/>
              </a:rPr>
              <a:t>）技术转让合同中的转让收入，是按销售收入的一定比例收取或是按实现利润分成的；（</a:t>
            </a:r>
            <a:r>
              <a:rPr lang="en-US" altLang="zh-CN" sz="2400" b="1" dirty="0">
                <a:latin typeface="宋体" pitchFamily="2" charset="-122"/>
              </a:rPr>
              <a:t>2</a:t>
            </a:r>
            <a:r>
              <a:rPr lang="zh-CN" altLang="en-US" sz="2400" b="1" dirty="0">
                <a:latin typeface="宋体" pitchFamily="2" charset="-122"/>
              </a:rPr>
              <a:t>）财产租赁合同只是规定了月（天）租金标准而无期限的。对于这类合同，可在签订时先按定额</a:t>
            </a:r>
            <a:r>
              <a:rPr lang="en-US" altLang="zh-CN" sz="2400" b="1" dirty="0">
                <a:latin typeface="宋体" pitchFamily="2" charset="-122"/>
              </a:rPr>
              <a:t>5</a:t>
            </a:r>
            <a:r>
              <a:rPr lang="zh-CN" altLang="en-US" sz="2400" b="1" dirty="0">
                <a:latin typeface="宋体" pitchFamily="2" charset="-122"/>
              </a:rPr>
              <a:t>元贴花，以后结算时再按实际金额计税，补贴印花。</a:t>
            </a:r>
            <a:endParaRPr lang="en-US" altLang="zh-CN" sz="2400" b="1" dirty="0">
              <a:latin typeface="宋体" pitchFamily="2" charset="-122"/>
            </a:endParaRPr>
          </a:p>
          <a:p>
            <a:pPr marL="0" indent="0" fontAlgn="auto">
              <a:spcAft>
                <a:spcPts val="0"/>
              </a:spcAft>
              <a:buFont typeface="Wingdings 2" pitchFamily="18" charset="2"/>
              <a:buNone/>
              <a:defRPr/>
            </a:pPr>
            <a:r>
              <a:rPr lang="en-US" altLang="zh-CN" sz="2000" b="1" dirty="0">
                <a:latin typeface="宋体" pitchFamily="2" charset="-122"/>
              </a:rPr>
              <a:t>   【</a:t>
            </a:r>
            <a:r>
              <a:rPr lang="zh-CN" altLang="en-US" sz="2000" b="1" dirty="0">
                <a:latin typeface="宋体" pitchFamily="2" charset="-122"/>
              </a:rPr>
              <a:t>典型例题</a:t>
            </a:r>
            <a:r>
              <a:rPr lang="en-US" altLang="zh-CN" sz="2000" b="1" dirty="0">
                <a:latin typeface="宋体" pitchFamily="2" charset="-122"/>
              </a:rPr>
              <a:t>】2017</a:t>
            </a:r>
            <a:r>
              <a:rPr lang="zh-CN" altLang="en-US" sz="2000" b="1" dirty="0">
                <a:latin typeface="宋体" pitchFamily="2" charset="-122"/>
              </a:rPr>
              <a:t>年</a:t>
            </a:r>
            <a:r>
              <a:rPr lang="en-US" altLang="zh-CN" sz="2000" b="1" dirty="0">
                <a:latin typeface="宋体" pitchFamily="2" charset="-122"/>
              </a:rPr>
              <a:t>1</a:t>
            </a:r>
            <a:r>
              <a:rPr lang="zh-CN" altLang="en-US" sz="2000" b="1" dirty="0">
                <a:latin typeface="宋体" pitchFamily="2" charset="-122"/>
              </a:rPr>
              <a:t>月，</a:t>
            </a:r>
            <a:r>
              <a:rPr lang="en-US" altLang="zh-CN" sz="2000" b="1" dirty="0">
                <a:latin typeface="宋体" pitchFamily="2" charset="-122"/>
              </a:rPr>
              <a:t>A</a:t>
            </a:r>
            <a:r>
              <a:rPr lang="zh-CN" altLang="en-US" sz="2000" b="1" dirty="0">
                <a:latin typeface="宋体" pitchFamily="2" charset="-122"/>
              </a:rPr>
              <a:t>企业向某公司出租闲置仓库，签订出租合同中注明的租金每月</a:t>
            </a:r>
            <a:r>
              <a:rPr lang="en-US" altLang="zh-CN" sz="2000" b="1" dirty="0">
                <a:latin typeface="宋体" pitchFamily="2" charset="-122"/>
              </a:rPr>
              <a:t>4</a:t>
            </a:r>
            <a:r>
              <a:rPr lang="zh-CN" altLang="en-US" sz="2000" b="1" dirty="0">
                <a:latin typeface="宋体" pitchFamily="2" charset="-122"/>
              </a:rPr>
              <a:t>万元，租期未定：接受某公司委托加工一批产品，签订的加工承揽合同中注明原材料由</a:t>
            </a:r>
            <a:r>
              <a:rPr lang="en-US" altLang="zh-CN" sz="2000" b="1" dirty="0">
                <a:latin typeface="宋体" pitchFamily="2" charset="-122"/>
              </a:rPr>
              <a:t>A</a:t>
            </a:r>
            <a:r>
              <a:rPr lang="zh-CN" altLang="en-US" sz="2000" b="1" dirty="0">
                <a:latin typeface="宋体" pitchFamily="2" charset="-122"/>
              </a:rPr>
              <a:t>企业提供，金额为</a:t>
            </a:r>
            <a:r>
              <a:rPr lang="en-US" altLang="zh-CN" sz="2000" b="1" dirty="0">
                <a:latin typeface="宋体" pitchFamily="2" charset="-122"/>
              </a:rPr>
              <a:t>200</a:t>
            </a:r>
            <a:r>
              <a:rPr lang="zh-CN" altLang="en-US" sz="2000" b="1" dirty="0">
                <a:latin typeface="宋体" pitchFamily="2" charset="-122"/>
              </a:rPr>
              <a:t>万元，另外收取加工费</a:t>
            </a:r>
            <a:r>
              <a:rPr lang="en-US" altLang="zh-CN" sz="2000" b="1" dirty="0">
                <a:latin typeface="宋体" pitchFamily="2" charset="-122"/>
              </a:rPr>
              <a:t>30</a:t>
            </a:r>
            <a:r>
              <a:rPr lang="zh-CN" altLang="en-US" sz="2000" b="1" dirty="0">
                <a:latin typeface="宋体" pitchFamily="2" charset="-122"/>
              </a:rPr>
              <a:t>万元；签订的运输合同中注明运费</a:t>
            </a:r>
            <a:r>
              <a:rPr lang="en-US" altLang="zh-CN" sz="2000" b="1" dirty="0">
                <a:latin typeface="宋体" pitchFamily="2" charset="-122"/>
              </a:rPr>
              <a:t>2</a:t>
            </a:r>
            <a:r>
              <a:rPr lang="zh-CN" altLang="en-US" sz="2000" b="1" dirty="0">
                <a:latin typeface="宋体" pitchFamily="2" charset="-122"/>
              </a:rPr>
              <a:t>万元、保管费</a:t>
            </a:r>
            <a:r>
              <a:rPr lang="en-US" altLang="zh-CN" sz="2000" b="1" dirty="0">
                <a:latin typeface="宋体" pitchFamily="2" charset="-122"/>
              </a:rPr>
              <a:t>5000</a:t>
            </a:r>
            <a:r>
              <a:rPr lang="zh-CN" altLang="en-US" sz="2000" b="1" dirty="0">
                <a:latin typeface="宋体" pitchFamily="2" charset="-122"/>
              </a:rPr>
              <a:t>元。该企业</a:t>
            </a:r>
            <a:r>
              <a:rPr lang="en-US" altLang="zh-CN" sz="2000" b="1" dirty="0">
                <a:latin typeface="宋体" pitchFamily="2" charset="-122"/>
              </a:rPr>
              <a:t>2017</a:t>
            </a:r>
            <a:r>
              <a:rPr lang="zh-CN" altLang="en-US" sz="2000" b="1" dirty="0">
                <a:latin typeface="宋体" pitchFamily="2" charset="-122"/>
              </a:rPr>
              <a:t>年</a:t>
            </a:r>
            <a:r>
              <a:rPr lang="en-US" altLang="zh-CN" sz="2000" b="1" dirty="0">
                <a:latin typeface="宋体" pitchFamily="2" charset="-122"/>
              </a:rPr>
              <a:t>1</a:t>
            </a:r>
            <a:r>
              <a:rPr lang="zh-CN" altLang="en-US" sz="2000" b="1" dirty="0">
                <a:latin typeface="宋体" pitchFamily="2" charset="-122"/>
              </a:rPr>
              <a:t>月应缴纳印花税（　）元。</a:t>
            </a:r>
          </a:p>
          <a:p>
            <a:pPr marL="0" indent="0" fontAlgn="auto">
              <a:spcAft>
                <a:spcPts val="0"/>
              </a:spcAft>
              <a:buFont typeface="Wingdings 2" pitchFamily="18" charset="2"/>
              <a:buNone/>
              <a:defRPr/>
            </a:pPr>
            <a:r>
              <a:rPr lang="zh-CN" altLang="en-US" sz="2000" b="1" dirty="0">
                <a:latin typeface="宋体" pitchFamily="2" charset="-122"/>
              </a:rPr>
              <a:t>　　</a:t>
            </a:r>
            <a:r>
              <a:rPr lang="en-US" altLang="zh-CN" sz="2000" b="1" dirty="0">
                <a:latin typeface="宋体" pitchFamily="2" charset="-122"/>
              </a:rPr>
              <a:t>A.765 </a:t>
            </a:r>
          </a:p>
          <a:p>
            <a:pPr marL="0" indent="0" fontAlgn="auto">
              <a:spcAft>
                <a:spcPts val="0"/>
              </a:spcAft>
              <a:buFont typeface="Wingdings 2" pitchFamily="18" charset="2"/>
              <a:buNone/>
              <a:defRPr/>
            </a:pPr>
            <a:r>
              <a:rPr lang="zh-CN" altLang="en-US" sz="2000" b="1" dirty="0">
                <a:latin typeface="宋体" pitchFamily="2" charset="-122"/>
              </a:rPr>
              <a:t>　　</a:t>
            </a:r>
            <a:r>
              <a:rPr lang="en-US" altLang="zh-CN" sz="2000" b="1" dirty="0">
                <a:latin typeface="宋体" pitchFamily="2" charset="-122"/>
              </a:rPr>
              <a:t>B.770 </a:t>
            </a:r>
          </a:p>
          <a:p>
            <a:pPr marL="0" indent="0" fontAlgn="auto">
              <a:spcAft>
                <a:spcPts val="0"/>
              </a:spcAft>
              <a:buFont typeface="Wingdings 2" pitchFamily="18" charset="2"/>
              <a:buNone/>
              <a:defRPr/>
            </a:pPr>
            <a:r>
              <a:rPr lang="zh-CN" altLang="en-US" sz="2000" b="1" dirty="0">
                <a:latin typeface="宋体" pitchFamily="2" charset="-122"/>
              </a:rPr>
              <a:t>　　</a:t>
            </a:r>
            <a:r>
              <a:rPr lang="en-US" altLang="zh-CN" sz="2000" b="1" dirty="0">
                <a:latin typeface="宋体" pitchFamily="2" charset="-122"/>
              </a:rPr>
              <a:t>C.1165 </a:t>
            </a:r>
          </a:p>
          <a:p>
            <a:pPr marL="0" indent="0" fontAlgn="auto">
              <a:spcAft>
                <a:spcPts val="0"/>
              </a:spcAft>
              <a:buFont typeface="Wingdings 2" pitchFamily="18" charset="2"/>
              <a:buNone/>
              <a:defRPr/>
            </a:pPr>
            <a:r>
              <a:rPr lang="zh-CN" altLang="en-US" sz="2000" b="1" dirty="0">
                <a:latin typeface="宋体" pitchFamily="2" charset="-122"/>
              </a:rPr>
              <a:t>　　</a:t>
            </a:r>
            <a:r>
              <a:rPr lang="en-US" altLang="zh-CN" sz="2000" b="1" dirty="0">
                <a:latin typeface="宋体" pitchFamily="2" charset="-122"/>
              </a:rPr>
              <a:t>D.1170 </a:t>
            </a:r>
          </a:p>
          <a:p>
            <a:pPr marL="0" indent="0" fontAlgn="auto">
              <a:spcAft>
                <a:spcPts val="0"/>
              </a:spcAft>
              <a:buFont typeface="Wingdings 2" pitchFamily="18" charset="2"/>
              <a:buNone/>
              <a:defRPr/>
            </a:pPr>
            <a:r>
              <a:rPr lang="en-US" altLang="zh-CN" sz="2000" b="1" dirty="0">
                <a:latin typeface="宋体" pitchFamily="2" charset="-122"/>
              </a:rPr>
              <a:t>『</a:t>
            </a:r>
            <a:r>
              <a:rPr lang="zh-CN" altLang="en-US" sz="2000" b="1" dirty="0">
                <a:latin typeface="宋体" pitchFamily="2" charset="-122"/>
              </a:rPr>
              <a:t>正确答案</a:t>
            </a:r>
            <a:r>
              <a:rPr lang="en-US" altLang="zh-CN" sz="2000" b="1" dirty="0">
                <a:latin typeface="宋体" pitchFamily="2" charset="-122"/>
              </a:rPr>
              <a:t>』B </a:t>
            </a:r>
          </a:p>
          <a:p>
            <a:pPr marL="0" indent="0" fontAlgn="auto">
              <a:spcAft>
                <a:spcPts val="0"/>
              </a:spcAft>
              <a:buFont typeface="Wingdings 2" pitchFamily="18" charset="2"/>
              <a:buNone/>
              <a:defRPr/>
            </a:pPr>
            <a:r>
              <a:rPr lang="zh-CN" altLang="en-US" sz="2000" b="1" dirty="0">
                <a:latin typeface="宋体" pitchFamily="2" charset="-122"/>
              </a:rPr>
              <a:t>　</a:t>
            </a:r>
            <a:endParaRPr lang="zh-CN" altLang="en-US" sz="2400" b="1" dirty="0">
              <a:latin typeface="宋体" pitchFamily="2" charset="-122"/>
            </a:endParaRPr>
          </a:p>
          <a:p>
            <a:pPr marL="0" indent="0" fontAlgn="auto">
              <a:spcAft>
                <a:spcPts val="0"/>
              </a:spcAft>
              <a:buFont typeface="Wingdings 2" pitchFamily="18" charset="2"/>
              <a:buNone/>
              <a:defRPr/>
            </a:pPr>
            <a:endParaRPr lang="zh-CN" altLang="en-US" sz="2800" b="1" dirty="0">
              <a:solidFill>
                <a:srgbClr val="FF0000"/>
              </a:solidFill>
              <a:latin typeface="宋体" pitchFamily="2" charset="-122"/>
            </a:endParaRPr>
          </a:p>
          <a:p>
            <a:pPr fontAlgn="auto">
              <a:spcAft>
                <a:spcPts val="0"/>
              </a:spcAft>
              <a:defRPr/>
            </a:pPr>
            <a:endParaRPr lang="en-US" altLang="zh-CN" sz="2800" b="1"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8610">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8610">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内容占位符 2">
            <a:extLst>
              <a:ext uri="{FF2B5EF4-FFF2-40B4-BE49-F238E27FC236}">
                <a16:creationId xmlns:a16="http://schemas.microsoft.com/office/drawing/2014/main" id="{7467B2B6-C4FB-41A1-BBC0-5C33D1B5AC27}"/>
              </a:ext>
            </a:extLst>
          </p:cNvPr>
          <p:cNvSpPr>
            <a:spLocks noGrp="1" noChangeArrowheads="1"/>
          </p:cNvSpPr>
          <p:nvPr>
            <p:ph idx="1"/>
          </p:nvPr>
        </p:nvSpPr>
        <p:spPr>
          <a:xfrm>
            <a:off x="0" y="44450"/>
            <a:ext cx="8991600" cy="6985000"/>
          </a:xfrm>
        </p:spPr>
        <p:txBody>
          <a:bodyPr/>
          <a:lstStyle/>
          <a:p>
            <a:pPr marL="0" indent="0">
              <a:lnSpc>
                <a:spcPts val="3000"/>
              </a:lnSpc>
              <a:buFont typeface="Wingdings 2" panose="05020102010507070707" pitchFamily="18" charset="2"/>
              <a:buNone/>
            </a:pPr>
            <a:r>
              <a:rPr lang="zh-CN" altLang="en-US"/>
              <a:t> 从量计税情况下计税依据的确定</a:t>
            </a:r>
          </a:p>
          <a:p>
            <a:pPr marL="0" indent="0">
              <a:lnSpc>
                <a:spcPts val="3000"/>
              </a:lnSpc>
              <a:buFont typeface="Wingdings 2" panose="05020102010507070707" pitchFamily="18" charset="2"/>
              <a:buNone/>
            </a:pPr>
            <a:r>
              <a:rPr lang="zh-CN" altLang="en-US"/>
              <a:t>　　</a:t>
            </a:r>
            <a:r>
              <a:rPr lang="en-US" altLang="zh-CN" sz="2800">
                <a:latin typeface="Times New Roman" panose="02020603050405020304" pitchFamily="18" charset="0"/>
                <a:cs typeface="Times New Roman" panose="02020603050405020304" pitchFamily="18" charset="0"/>
              </a:rPr>
              <a:t>1.</a:t>
            </a:r>
            <a:r>
              <a:rPr lang="zh-CN" altLang="en-US" sz="2800">
                <a:latin typeface="Times New Roman" panose="02020603050405020304" pitchFamily="18" charset="0"/>
                <a:cs typeface="Times New Roman" panose="02020603050405020304" pitchFamily="18" charset="0"/>
              </a:rPr>
              <a:t>以计税数量为计税依据；</a:t>
            </a:r>
          </a:p>
          <a:p>
            <a:pPr marL="0" indent="0">
              <a:lnSpc>
                <a:spcPts val="3000"/>
              </a:lnSpc>
              <a:buFont typeface="Wingdings 2" panose="05020102010507070707" pitchFamily="18" charset="2"/>
              <a:buNone/>
            </a:pPr>
            <a:r>
              <a:rPr lang="zh-CN" altLang="en-US" sz="2800">
                <a:latin typeface="Times New Roman" panose="02020603050405020304" pitchFamily="18" charset="0"/>
                <a:cs typeface="Times New Roman" panose="02020603050405020304" pitchFamily="18" charset="0"/>
              </a:rPr>
              <a:t>　　</a:t>
            </a:r>
            <a:r>
              <a:rPr lang="en-US" altLang="zh-CN" sz="2800">
                <a:latin typeface="Times New Roman" panose="02020603050405020304" pitchFamily="18" charset="0"/>
                <a:cs typeface="Times New Roman" panose="02020603050405020304" pitchFamily="18" charset="0"/>
              </a:rPr>
              <a:t>2.2018</a:t>
            </a:r>
            <a:r>
              <a:rPr lang="zh-CN" altLang="en-US" sz="2800">
                <a:latin typeface="Times New Roman" panose="02020603050405020304" pitchFamily="18" charset="0"/>
                <a:cs typeface="Times New Roman" panose="02020603050405020304" pitchFamily="18" charset="0"/>
              </a:rPr>
              <a:t>年</a:t>
            </a:r>
            <a:r>
              <a:rPr lang="en-US" altLang="zh-CN" sz="2800">
                <a:latin typeface="Times New Roman" panose="02020603050405020304" pitchFamily="18" charset="0"/>
                <a:cs typeface="Times New Roman" panose="02020603050405020304" pitchFamily="18" charset="0"/>
              </a:rPr>
              <a:t>5</a:t>
            </a:r>
            <a:r>
              <a:rPr lang="zh-CN" altLang="en-US" sz="2800">
                <a:latin typeface="Times New Roman" panose="02020603050405020304" pitchFamily="18" charset="0"/>
                <a:cs typeface="Times New Roman" panose="02020603050405020304" pitchFamily="18" charset="0"/>
              </a:rPr>
              <a:t>月</a:t>
            </a:r>
            <a:r>
              <a:rPr lang="en-US" altLang="zh-CN" sz="2800">
                <a:latin typeface="Times New Roman" panose="02020603050405020304" pitchFamily="18" charset="0"/>
                <a:cs typeface="Times New Roman" panose="02020603050405020304" pitchFamily="18" charset="0"/>
              </a:rPr>
              <a:t>1</a:t>
            </a:r>
            <a:r>
              <a:rPr lang="zh-CN" altLang="en-US" sz="2800">
                <a:latin typeface="Times New Roman" panose="02020603050405020304" pitchFamily="18" charset="0"/>
                <a:cs typeface="Times New Roman" panose="02020603050405020304" pitchFamily="18" charset="0"/>
              </a:rPr>
              <a:t>日起按件贴花</a:t>
            </a:r>
            <a:r>
              <a:rPr lang="en-US" altLang="zh-CN" sz="2800">
                <a:latin typeface="Times New Roman" panose="02020603050405020304" pitchFamily="18" charset="0"/>
                <a:cs typeface="Times New Roman" panose="02020603050405020304" pitchFamily="18" charset="0"/>
              </a:rPr>
              <a:t>5</a:t>
            </a:r>
            <a:r>
              <a:rPr lang="zh-CN" altLang="en-US" sz="2800">
                <a:latin typeface="Times New Roman" panose="02020603050405020304" pitchFamily="18" charset="0"/>
                <a:cs typeface="Times New Roman" panose="02020603050405020304" pitchFamily="18" charset="0"/>
              </a:rPr>
              <a:t>元的其他账簿免征印花税。</a:t>
            </a:r>
          </a:p>
          <a:p>
            <a:pPr marL="0" indent="0">
              <a:lnSpc>
                <a:spcPts val="3000"/>
              </a:lnSpc>
              <a:buFont typeface="Wingdings 2" panose="05020102010507070707" pitchFamily="18" charset="2"/>
              <a:buNone/>
            </a:pPr>
            <a:r>
              <a:rPr lang="en-US" altLang="zh-CN"/>
              <a:t>     </a:t>
            </a:r>
            <a:r>
              <a:rPr lang="en-US" altLang="zh-CN" sz="2400">
                <a:latin typeface="Times New Roman" panose="02020603050405020304" pitchFamily="18" charset="0"/>
                <a:cs typeface="Times New Roman" panose="02020603050405020304" pitchFamily="18" charset="0"/>
              </a:rPr>
              <a:t>【</a:t>
            </a:r>
            <a:r>
              <a:rPr lang="zh-CN" altLang="en-US" sz="2400">
                <a:latin typeface="Times New Roman" panose="02020603050405020304" pitchFamily="18" charset="0"/>
                <a:cs typeface="Times New Roman" panose="02020603050405020304" pitchFamily="18" charset="0"/>
              </a:rPr>
              <a:t>典型例题</a:t>
            </a:r>
            <a:r>
              <a:rPr lang="en-US" altLang="zh-CN" sz="2400">
                <a:latin typeface="Times New Roman" panose="02020603050405020304" pitchFamily="18" charset="0"/>
                <a:cs typeface="Times New Roman" panose="02020603050405020304" pitchFamily="18" charset="0"/>
              </a:rPr>
              <a:t>】</a:t>
            </a:r>
            <a:r>
              <a:rPr lang="zh-CN" altLang="en-US" sz="2400">
                <a:latin typeface="Times New Roman" panose="02020603050405020304" pitchFamily="18" charset="0"/>
                <a:cs typeface="Times New Roman" panose="02020603050405020304" pitchFamily="18" charset="0"/>
              </a:rPr>
              <a:t>某公司</a:t>
            </a:r>
            <a:r>
              <a:rPr lang="en-US" altLang="zh-CN" sz="2400">
                <a:latin typeface="Times New Roman" panose="02020603050405020304" pitchFamily="18" charset="0"/>
                <a:cs typeface="Times New Roman" panose="02020603050405020304" pitchFamily="18" charset="0"/>
              </a:rPr>
              <a:t>2017</a:t>
            </a:r>
            <a:r>
              <a:rPr lang="zh-CN" altLang="en-US" sz="2400">
                <a:latin typeface="Times New Roman" panose="02020603050405020304" pitchFamily="18" charset="0"/>
                <a:cs typeface="Times New Roman" panose="02020603050405020304" pitchFamily="18" charset="0"/>
              </a:rPr>
              <a:t>年</a:t>
            </a:r>
            <a:r>
              <a:rPr lang="en-US" altLang="zh-CN" sz="2400">
                <a:latin typeface="Times New Roman" panose="02020603050405020304" pitchFamily="18" charset="0"/>
                <a:cs typeface="Times New Roman" panose="02020603050405020304" pitchFamily="18" charset="0"/>
              </a:rPr>
              <a:t>8</a:t>
            </a:r>
            <a:r>
              <a:rPr lang="zh-CN" altLang="en-US" sz="2400">
                <a:latin typeface="Times New Roman" panose="02020603050405020304" pitchFamily="18" charset="0"/>
                <a:cs typeface="Times New Roman" panose="02020603050405020304" pitchFamily="18" charset="0"/>
              </a:rPr>
              <a:t>月开业，领受工商营业执照、税务登记证、房产证、专利权证书，商标注册证书及土地使用权证书各一份；公司实收资本</a:t>
            </a:r>
            <a:r>
              <a:rPr lang="en-US" altLang="zh-CN" sz="2400">
                <a:latin typeface="Times New Roman" panose="02020603050405020304" pitchFamily="18" charset="0"/>
                <a:cs typeface="Times New Roman" panose="02020603050405020304" pitchFamily="18" charset="0"/>
              </a:rPr>
              <a:t>600</a:t>
            </a:r>
            <a:r>
              <a:rPr lang="zh-CN" altLang="en-US" sz="2400">
                <a:latin typeface="Times New Roman" panose="02020603050405020304" pitchFamily="18" charset="0"/>
                <a:cs typeface="Times New Roman" panose="02020603050405020304" pitchFamily="18" charset="0"/>
              </a:rPr>
              <a:t>万元，资本公积</a:t>
            </a:r>
            <a:r>
              <a:rPr lang="en-US" altLang="zh-CN" sz="2400">
                <a:latin typeface="Times New Roman" panose="02020603050405020304" pitchFamily="18" charset="0"/>
                <a:cs typeface="Times New Roman" panose="02020603050405020304" pitchFamily="18" charset="0"/>
              </a:rPr>
              <a:t>200</a:t>
            </a:r>
            <a:r>
              <a:rPr lang="zh-CN" altLang="en-US" sz="2400">
                <a:latin typeface="Times New Roman" panose="02020603050405020304" pitchFamily="18" charset="0"/>
                <a:cs typeface="Times New Roman" panose="02020603050405020304" pitchFamily="18" charset="0"/>
              </a:rPr>
              <a:t>万元，除资金账簿外，启用了</a:t>
            </a:r>
            <a:r>
              <a:rPr lang="en-US" altLang="zh-CN" sz="2400">
                <a:latin typeface="Times New Roman" panose="02020603050405020304" pitchFamily="18" charset="0"/>
                <a:cs typeface="Times New Roman" panose="02020603050405020304" pitchFamily="18" charset="0"/>
              </a:rPr>
              <a:t>10</a:t>
            </a:r>
            <a:r>
              <a:rPr lang="zh-CN" altLang="en-US" sz="2400">
                <a:latin typeface="Times New Roman" panose="02020603050405020304" pitchFamily="18" charset="0"/>
                <a:cs typeface="Times New Roman" panose="02020603050405020304" pitchFamily="18" charset="0"/>
              </a:rPr>
              <a:t>本营业账簿：开业后与一家公司签订了一份易货台同，合同约定，以价值</a:t>
            </a:r>
            <a:r>
              <a:rPr lang="en-US" altLang="zh-CN" sz="2400">
                <a:latin typeface="Times New Roman" panose="02020603050405020304" pitchFamily="18" charset="0"/>
                <a:cs typeface="Times New Roman" panose="02020603050405020304" pitchFamily="18" charset="0"/>
              </a:rPr>
              <a:t>420</a:t>
            </a:r>
            <a:r>
              <a:rPr lang="zh-CN" altLang="en-US" sz="2400">
                <a:latin typeface="Times New Roman" panose="02020603050405020304" pitchFamily="18" charset="0"/>
                <a:cs typeface="Times New Roman" panose="02020603050405020304" pitchFamily="18" charset="0"/>
              </a:rPr>
              <a:t>万元的产品换取</a:t>
            </a:r>
            <a:r>
              <a:rPr lang="en-US" altLang="zh-CN" sz="2400">
                <a:latin typeface="Times New Roman" panose="02020603050405020304" pitchFamily="18" charset="0"/>
                <a:cs typeface="Times New Roman" panose="02020603050405020304" pitchFamily="18" charset="0"/>
              </a:rPr>
              <a:t>380</a:t>
            </a:r>
            <a:r>
              <a:rPr lang="zh-CN" altLang="en-US" sz="2400">
                <a:latin typeface="Times New Roman" panose="02020603050405020304" pitchFamily="18" charset="0"/>
                <a:cs typeface="Times New Roman" panose="02020603050405020304" pitchFamily="18" charset="0"/>
              </a:rPr>
              <a:t>万元的原材料；当年该公司可转让的非专利技术合同上注明金额</a:t>
            </a:r>
            <a:r>
              <a:rPr lang="en-US" altLang="zh-CN" sz="2400">
                <a:latin typeface="Times New Roman" panose="02020603050405020304" pitchFamily="18" charset="0"/>
                <a:cs typeface="Times New Roman" panose="02020603050405020304" pitchFamily="18" charset="0"/>
              </a:rPr>
              <a:t>100</a:t>
            </a:r>
            <a:r>
              <a:rPr lang="zh-CN" altLang="en-US" sz="2400">
                <a:latin typeface="Times New Roman" panose="02020603050405020304" pitchFamily="18" charset="0"/>
                <a:cs typeface="Times New Roman" panose="02020603050405020304" pitchFamily="18" charset="0"/>
              </a:rPr>
              <a:t>万元。</a:t>
            </a:r>
            <a:r>
              <a:rPr lang="en-US" altLang="zh-CN" sz="2400">
                <a:latin typeface="Times New Roman" panose="02020603050405020304" pitchFamily="18" charset="0"/>
                <a:cs typeface="Times New Roman" panose="02020603050405020304" pitchFamily="18" charset="0"/>
              </a:rPr>
              <a:t>2017</a:t>
            </a:r>
            <a:r>
              <a:rPr lang="zh-CN" altLang="en-US" sz="2400">
                <a:latin typeface="Times New Roman" panose="02020603050405020304" pitchFamily="18" charset="0"/>
                <a:cs typeface="Times New Roman" panose="02020603050405020304" pitchFamily="18" charset="0"/>
              </a:rPr>
              <a:t>年该公司应纳印花税（　）元。</a:t>
            </a:r>
          </a:p>
          <a:p>
            <a:pPr marL="0" indent="0">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a:t>
            </a:r>
            <a:r>
              <a:rPr lang="en-US" altLang="zh-CN" sz="2400">
                <a:latin typeface="Times New Roman" panose="02020603050405020304" pitchFamily="18" charset="0"/>
                <a:cs typeface="Times New Roman" panose="02020603050405020304" pitchFamily="18" charset="0"/>
              </a:rPr>
              <a:t>A.6775</a:t>
            </a:r>
            <a:r>
              <a:rPr lang="zh-CN" altLang="en-US" sz="2400">
                <a:latin typeface="Times New Roman" panose="02020603050405020304" pitchFamily="18" charset="0"/>
                <a:cs typeface="Times New Roman" panose="02020603050405020304" pitchFamily="18" charset="0"/>
              </a:rPr>
              <a:t>　　</a:t>
            </a:r>
            <a:r>
              <a:rPr lang="en-US" altLang="zh-CN" sz="2400">
                <a:latin typeface="Times New Roman" panose="02020603050405020304" pitchFamily="18" charset="0"/>
                <a:cs typeface="Times New Roman" panose="02020603050405020304" pitchFamily="18" charset="0"/>
              </a:rPr>
              <a:t>B.6780 </a:t>
            </a:r>
          </a:p>
          <a:p>
            <a:pPr marL="0" indent="0">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a:t>
            </a:r>
            <a:r>
              <a:rPr lang="en-US" altLang="zh-CN" sz="2400">
                <a:latin typeface="Times New Roman" panose="02020603050405020304" pitchFamily="18" charset="0"/>
                <a:cs typeface="Times New Roman" panose="02020603050405020304" pitchFamily="18" charset="0"/>
              </a:rPr>
              <a:t>C.6975</a:t>
            </a:r>
            <a:r>
              <a:rPr lang="zh-CN" altLang="en-US" sz="2400">
                <a:latin typeface="Times New Roman" panose="02020603050405020304" pitchFamily="18" charset="0"/>
                <a:cs typeface="Times New Roman" panose="02020603050405020304" pitchFamily="18" charset="0"/>
              </a:rPr>
              <a:t>　　</a:t>
            </a:r>
            <a:r>
              <a:rPr lang="en-US" altLang="zh-CN" sz="2400">
                <a:latin typeface="Times New Roman" panose="02020603050405020304" pitchFamily="18" charset="0"/>
                <a:cs typeface="Times New Roman" panose="02020603050405020304" pitchFamily="18" charset="0"/>
              </a:rPr>
              <a:t>D.6980 </a:t>
            </a:r>
          </a:p>
          <a:p>
            <a:pPr marL="0" indent="0">
              <a:buFont typeface="Wingdings 2" panose="05020102010507070707" pitchFamily="18" charset="2"/>
              <a:buNone/>
            </a:pPr>
            <a:r>
              <a:rPr lang="en-US" altLang="zh-CN" sz="2000">
                <a:latin typeface="Times New Roman" panose="02020603050405020304" pitchFamily="18" charset="0"/>
                <a:cs typeface="Times New Roman" panose="02020603050405020304" pitchFamily="18" charset="0"/>
              </a:rPr>
              <a:t>『</a:t>
            </a:r>
            <a:r>
              <a:rPr lang="zh-CN" altLang="en-US" sz="2000">
                <a:latin typeface="Times New Roman" panose="02020603050405020304" pitchFamily="18" charset="0"/>
                <a:cs typeface="Times New Roman" panose="02020603050405020304" pitchFamily="18" charset="0"/>
              </a:rPr>
              <a:t>正确答案</a:t>
            </a:r>
            <a:r>
              <a:rPr lang="en-US" altLang="zh-CN" sz="2000">
                <a:latin typeface="Times New Roman" panose="02020603050405020304" pitchFamily="18" charset="0"/>
                <a:cs typeface="Times New Roman" panose="02020603050405020304" pitchFamily="18" charset="0"/>
              </a:rPr>
              <a:t>』A </a:t>
            </a:r>
          </a:p>
          <a:p>
            <a:pPr marL="0" indent="0">
              <a:buFont typeface="Wingdings 2" panose="05020102010507070707" pitchFamily="18" charset="2"/>
              <a:buNone/>
            </a:pP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963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3">
            <a:extLst>
              <a:ext uri="{FF2B5EF4-FFF2-40B4-BE49-F238E27FC236}">
                <a16:creationId xmlns:a16="http://schemas.microsoft.com/office/drawing/2014/main" id="{096C3CCE-FA1E-4C76-81D7-F737A5FEB1CE}"/>
              </a:ext>
            </a:extLst>
          </p:cNvPr>
          <p:cNvSpPr>
            <a:spLocks noGrp="1" noChangeArrowheads="1"/>
          </p:cNvSpPr>
          <p:nvPr>
            <p:ph idx="1"/>
          </p:nvPr>
        </p:nvSpPr>
        <p:spPr>
          <a:xfrm>
            <a:off x="0" y="44450"/>
            <a:ext cx="8964613" cy="6985000"/>
          </a:xfrm>
        </p:spPr>
        <p:txBody>
          <a:bodyPr rtlCol="0">
            <a:normAutofit lnSpcReduction="10000"/>
          </a:bodyPr>
          <a:lstStyle/>
          <a:p>
            <a:pPr marL="0" indent="0" fontAlgn="auto">
              <a:lnSpc>
                <a:spcPct val="90000"/>
              </a:lnSpc>
              <a:spcAft>
                <a:spcPts val="0"/>
              </a:spcAft>
              <a:buFont typeface="Wingdings 2" pitchFamily="18" charset="2"/>
              <a:buNone/>
              <a:defRPr/>
            </a:pPr>
            <a:r>
              <a:rPr lang="zh-CN" altLang="en-US" sz="2800" b="1" dirty="0">
                <a:latin typeface="+mn-ea"/>
              </a:rPr>
              <a:t>应纳税额的计算应当注意的问题：</a:t>
            </a:r>
          </a:p>
          <a:p>
            <a:pPr marL="0" indent="0" fontAlgn="auto">
              <a:lnSpc>
                <a:spcPct val="90000"/>
              </a:lnSpc>
              <a:spcAft>
                <a:spcPts val="0"/>
              </a:spcAft>
              <a:buFont typeface="Wingdings 2" pitchFamily="18" charset="2"/>
              <a:buNone/>
              <a:defRPr/>
            </a:pPr>
            <a:r>
              <a:rPr lang="zh-CN" altLang="en-US" sz="2800" b="1" dirty="0">
                <a:latin typeface="+mn-ea"/>
              </a:rPr>
              <a:t>　　</a:t>
            </a:r>
            <a:r>
              <a:rPr lang="en-US" altLang="zh-CN" sz="2800" b="1" dirty="0">
                <a:latin typeface="+mn-ea"/>
              </a:rPr>
              <a:t>1.</a:t>
            </a:r>
            <a:r>
              <a:rPr lang="zh-CN" altLang="en-US" sz="2800" b="1" dirty="0">
                <a:latin typeface="+mn-ea"/>
              </a:rPr>
              <a:t>按金额比例贴花的应税凭证，未标明金额的，按凭证所载数量及市场价格计算金额，依适用税率贴足印花。</a:t>
            </a:r>
          </a:p>
          <a:p>
            <a:pPr marL="0" indent="0" fontAlgn="auto">
              <a:lnSpc>
                <a:spcPct val="90000"/>
              </a:lnSpc>
              <a:spcAft>
                <a:spcPts val="0"/>
              </a:spcAft>
              <a:buFont typeface="Wingdings 2" pitchFamily="18" charset="2"/>
              <a:buNone/>
              <a:defRPr/>
            </a:pPr>
            <a:r>
              <a:rPr lang="zh-CN" altLang="en-US" sz="2800" b="1" dirty="0">
                <a:latin typeface="+mn-ea"/>
              </a:rPr>
              <a:t>　　</a:t>
            </a:r>
            <a:r>
              <a:rPr lang="en-US" altLang="zh-CN" sz="2800" b="1" dirty="0">
                <a:latin typeface="+mn-ea"/>
              </a:rPr>
              <a:t>2.</a:t>
            </a:r>
            <a:r>
              <a:rPr lang="zh-CN" altLang="en-US" sz="2800" b="1" dirty="0">
                <a:latin typeface="+mn-ea"/>
              </a:rPr>
              <a:t>应税凭证所载金额为外国货币的，按凭证书立当日的国家外汇管理局公布的外汇牌价折合人民币，计算应纳税额。</a:t>
            </a:r>
          </a:p>
          <a:p>
            <a:pPr marL="0" indent="0" fontAlgn="auto">
              <a:lnSpc>
                <a:spcPct val="90000"/>
              </a:lnSpc>
              <a:spcAft>
                <a:spcPts val="0"/>
              </a:spcAft>
              <a:buFont typeface="Wingdings 2" pitchFamily="18" charset="2"/>
              <a:buNone/>
              <a:defRPr/>
            </a:pPr>
            <a:r>
              <a:rPr lang="zh-CN" altLang="en-US" sz="2800" b="1" dirty="0">
                <a:latin typeface="+mn-ea"/>
              </a:rPr>
              <a:t>　　</a:t>
            </a:r>
            <a:r>
              <a:rPr lang="en-US" altLang="zh-CN" sz="2800" b="1" dirty="0">
                <a:latin typeface="+mn-ea"/>
              </a:rPr>
              <a:t>3.</a:t>
            </a:r>
            <a:r>
              <a:rPr lang="zh-CN" altLang="en-US" sz="2800" b="1" dirty="0">
                <a:latin typeface="+mn-ea"/>
              </a:rPr>
              <a:t>同一凭证因载有两个或两个以上经济事项而适用不同税率，如分别载有金额的，应分别计算应纳税额，相加后按合计税额贴花；如未分别记载金额的，按税率高的计税贴花。</a:t>
            </a:r>
          </a:p>
          <a:p>
            <a:pPr marL="0" indent="0" fontAlgn="auto">
              <a:lnSpc>
                <a:spcPct val="90000"/>
              </a:lnSpc>
              <a:spcAft>
                <a:spcPts val="0"/>
              </a:spcAft>
              <a:buFont typeface="Wingdings 2" pitchFamily="18" charset="2"/>
              <a:buNone/>
              <a:defRPr/>
            </a:pPr>
            <a:r>
              <a:rPr lang="zh-CN" altLang="en-US" sz="2800" b="1" dirty="0">
                <a:latin typeface="+mn-ea"/>
              </a:rPr>
              <a:t>　　</a:t>
            </a:r>
            <a:r>
              <a:rPr lang="en-US" altLang="zh-CN" sz="2800" b="1" dirty="0">
                <a:latin typeface="+mn-ea"/>
              </a:rPr>
              <a:t>4.</a:t>
            </a:r>
            <a:r>
              <a:rPr lang="zh-CN" altLang="en-US" sz="2800" b="1" dirty="0">
                <a:latin typeface="+mn-ea"/>
              </a:rPr>
              <a:t>已贴花的凭证，修改后所载金额增加的，其增加部分应当补贴印花税票。</a:t>
            </a:r>
          </a:p>
          <a:p>
            <a:pPr marL="0" indent="0" fontAlgn="auto">
              <a:lnSpc>
                <a:spcPct val="90000"/>
              </a:lnSpc>
              <a:spcAft>
                <a:spcPts val="0"/>
              </a:spcAft>
              <a:buFont typeface="Wingdings 2" pitchFamily="18" charset="2"/>
              <a:buNone/>
              <a:defRPr/>
            </a:pPr>
            <a:r>
              <a:rPr lang="zh-CN" altLang="en-US" sz="2800" b="1" dirty="0">
                <a:latin typeface="+mn-ea"/>
              </a:rPr>
              <a:t>　　</a:t>
            </a:r>
            <a:r>
              <a:rPr lang="en-US" altLang="zh-CN" sz="2800" b="1" dirty="0">
                <a:latin typeface="+mn-ea"/>
              </a:rPr>
              <a:t>5.</a:t>
            </a:r>
            <a:r>
              <a:rPr lang="zh-CN" altLang="en-US" sz="2800" b="1" dirty="0">
                <a:latin typeface="+mn-ea"/>
              </a:rPr>
              <a:t>按比例税率计算纳税而应纳税额又不足</a:t>
            </a:r>
            <a:r>
              <a:rPr lang="en-US" altLang="zh-CN" sz="2800" b="1" dirty="0">
                <a:latin typeface="+mn-ea"/>
              </a:rPr>
              <a:t>1</a:t>
            </a:r>
            <a:r>
              <a:rPr lang="zh-CN" altLang="en-US" sz="2800" b="1" dirty="0">
                <a:latin typeface="+mn-ea"/>
              </a:rPr>
              <a:t>角的，免纳印花税；应纳税额在</a:t>
            </a:r>
            <a:r>
              <a:rPr lang="en-US" altLang="zh-CN" sz="2800" b="1" dirty="0">
                <a:latin typeface="+mn-ea"/>
              </a:rPr>
              <a:t>1</a:t>
            </a:r>
            <a:r>
              <a:rPr lang="zh-CN" altLang="en-US" sz="2800" b="1" dirty="0">
                <a:latin typeface="+mn-ea"/>
              </a:rPr>
              <a:t>角以上的，其税额尾数不满</a:t>
            </a:r>
            <a:r>
              <a:rPr lang="en-US" altLang="zh-CN" sz="2800" b="1" dirty="0">
                <a:latin typeface="+mn-ea"/>
              </a:rPr>
              <a:t>5</a:t>
            </a:r>
            <a:r>
              <a:rPr lang="zh-CN" altLang="en-US" sz="2800" b="1" dirty="0">
                <a:latin typeface="+mn-ea"/>
              </a:rPr>
              <a:t>分的不计，满</a:t>
            </a:r>
            <a:r>
              <a:rPr lang="en-US" altLang="zh-CN" sz="2800" b="1" dirty="0">
                <a:latin typeface="+mn-ea"/>
              </a:rPr>
              <a:t>5</a:t>
            </a:r>
            <a:r>
              <a:rPr lang="zh-CN" altLang="en-US" sz="2800" b="1" dirty="0">
                <a:latin typeface="+mn-ea"/>
              </a:rPr>
              <a:t>分的按</a:t>
            </a:r>
            <a:r>
              <a:rPr lang="en-US" altLang="zh-CN" sz="2800" b="1" dirty="0">
                <a:latin typeface="+mn-ea"/>
              </a:rPr>
              <a:t>1</a:t>
            </a:r>
            <a:r>
              <a:rPr lang="zh-CN" altLang="en-US" sz="2800" b="1" dirty="0">
                <a:latin typeface="+mn-ea"/>
              </a:rPr>
              <a:t>角计算贴花。对财产租赁合同的应纳税额超过</a:t>
            </a:r>
            <a:r>
              <a:rPr lang="en-US" altLang="zh-CN" sz="2800" b="1" dirty="0">
                <a:latin typeface="+mn-ea"/>
              </a:rPr>
              <a:t>1</a:t>
            </a:r>
            <a:r>
              <a:rPr lang="zh-CN" altLang="en-US" sz="2800" b="1" dirty="0">
                <a:latin typeface="+mn-ea"/>
              </a:rPr>
              <a:t>角但不足</a:t>
            </a:r>
            <a:r>
              <a:rPr lang="en-US" altLang="zh-CN" sz="2800" b="1" dirty="0">
                <a:latin typeface="+mn-ea"/>
              </a:rPr>
              <a:t>1</a:t>
            </a:r>
            <a:r>
              <a:rPr lang="zh-CN" altLang="en-US" sz="2800" b="1" dirty="0">
                <a:latin typeface="+mn-ea"/>
              </a:rPr>
              <a:t>元的，按</a:t>
            </a:r>
            <a:r>
              <a:rPr lang="en-US" altLang="zh-CN" sz="2800" b="1" dirty="0">
                <a:latin typeface="+mn-ea"/>
              </a:rPr>
              <a:t>1</a:t>
            </a:r>
            <a:r>
              <a:rPr lang="zh-CN" altLang="en-US" sz="2800" b="1" dirty="0">
                <a:latin typeface="+mn-ea"/>
              </a:rPr>
              <a:t>元贴花。</a:t>
            </a:r>
          </a:p>
          <a:p>
            <a:pPr marL="0" indent="0" fontAlgn="auto">
              <a:lnSpc>
                <a:spcPct val="90000"/>
              </a:lnSpc>
              <a:spcAft>
                <a:spcPts val="0"/>
              </a:spcAft>
              <a:buFont typeface="Wingdings 2" pitchFamily="18" charset="2"/>
              <a:buNone/>
              <a:defRPr/>
            </a:pPr>
            <a:endParaRPr lang="zh-CN" altLang="en-US" sz="2800" b="1" dirty="0">
              <a:latin typeface="宋体" pitchFamily="2" charset="-122"/>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3">
            <a:extLst>
              <a:ext uri="{FF2B5EF4-FFF2-40B4-BE49-F238E27FC236}">
                <a16:creationId xmlns:a16="http://schemas.microsoft.com/office/drawing/2014/main" id="{46232CB5-ACEC-49F6-9B32-84C330114F57}"/>
              </a:ext>
            </a:extLst>
          </p:cNvPr>
          <p:cNvSpPr>
            <a:spLocks noGrp="1" noChangeArrowheads="1"/>
          </p:cNvSpPr>
          <p:nvPr>
            <p:ph idx="1"/>
          </p:nvPr>
        </p:nvSpPr>
        <p:spPr>
          <a:xfrm>
            <a:off x="0" y="476250"/>
            <a:ext cx="8964613" cy="7029450"/>
          </a:xfrm>
        </p:spPr>
        <p:txBody>
          <a:bodyPr rtlCol="0">
            <a:normAutofit/>
          </a:bodyPr>
          <a:lstStyle/>
          <a:p>
            <a:pPr marL="0" indent="0" fontAlgn="auto">
              <a:lnSpc>
                <a:spcPct val="90000"/>
              </a:lnSpc>
              <a:spcAft>
                <a:spcPts val="0"/>
              </a:spcAft>
              <a:buFont typeface="Wingdings 2" pitchFamily="18" charset="2"/>
              <a:buNone/>
              <a:defRPr/>
            </a:pPr>
            <a:r>
              <a:rPr lang="zh-CN" altLang="en-US" sz="3600" b="1" dirty="0"/>
              <a:t>四、基本优惠</a:t>
            </a:r>
          </a:p>
          <a:p>
            <a:pPr marL="0" indent="0" fontAlgn="auto">
              <a:lnSpc>
                <a:spcPct val="90000"/>
              </a:lnSpc>
              <a:spcAft>
                <a:spcPts val="0"/>
              </a:spcAft>
              <a:buFont typeface="Wingdings 2" pitchFamily="18" charset="2"/>
              <a:buNone/>
              <a:defRPr/>
            </a:pPr>
            <a:r>
              <a:rPr lang="zh-CN" altLang="en-US" b="1" dirty="0"/>
              <a:t>　　</a:t>
            </a:r>
            <a:r>
              <a:rPr lang="en-US" altLang="zh-CN" dirty="0">
                <a:latin typeface="Times New Roman" pitchFamily="18" charset="0"/>
                <a:cs typeface="Times New Roman" pitchFamily="18" charset="0"/>
              </a:rPr>
              <a:t>1.</a:t>
            </a:r>
            <a:r>
              <a:rPr lang="zh-CN" altLang="en-US" dirty="0">
                <a:latin typeface="Times New Roman" pitchFamily="18" charset="0"/>
                <a:cs typeface="Times New Roman" pitchFamily="18" charset="0"/>
              </a:rPr>
              <a:t>已纳印花税的凭证的副本或抄本；但以副本或抄本作为正本使用的，另贴印花。</a:t>
            </a:r>
          </a:p>
          <a:p>
            <a:pPr marL="0" indent="0" fontAlgn="auto">
              <a:lnSpc>
                <a:spcPct val="90000"/>
              </a:lnSpc>
              <a:spcAft>
                <a:spcPts val="0"/>
              </a:spcAft>
              <a:buFont typeface="Wingdings 2" pitchFamily="18" charset="2"/>
              <a:buNone/>
              <a:defRPr/>
            </a:pPr>
            <a:r>
              <a:rPr lang="zh-CN" altLang="en-US" dirty="0">
                <a:latin typeface="Times New Roman" pitchFamily="18" charset="0"/>
                <a:cs typeface="Times New Roman" pitchFamily="18" charset="0"/>
              </a:rPr>
              <a:t>　　</a:t>
            </a:r>
            <a:r>
              <a:rPr lang="en-US" altLang="zh-CN" dirty="0">
                <a:latin typeface="Times New Roman" pitchFamily="18" charset="0"/>
                <a:cs typeface="Times New Roman" pitchFamily="18" charset="0"/>
              </a:rPr>
              <a:t>2.</a:t>
            </a:r>
            <a:r>
              <a:rPr lang="zh-CN" altLang="en-US" dirty="0">
                <a:latin typeface="Times New Roman" pitchFamily="18" charset="0"/>
                <a:cs typeface="Times New Roman" pitchFamily="18" charset="0"/>
              </a:rPr>
              <a:t>财产所有人将财产赠给政府、社会福利单位、学校所立的书据。</a:t>
            </a:r>
          </a:p>
          <a:p>
            <a:pPr marL="0" indent="0" fontAlgn="auto">
              <a:lnSpc>
                <a:spcPct val="90000"/>
              </a:lnSpc>
              <a:spcAft>
                <a:spcPts val="0"/>
              </a:spcAft>
              <a:buFont typeface="Wingdings 2" pitchFamily="18" charset="2"/>
              <a:buNone/>
              <a:defRPr/>
            </a:pPr>
            <a:r>
              <a:rPr lang="zh-CN" altLang="en-US" dirty="0">
                <a:latin typeface="Times New Roman" pitchFamily="18" charset="0"/>
                <a:cs typeface="Times New Roman" pitchFamily="18" charset="0"/>
              </a:rPr>
              <a:t>　　</a:t>
            </a:r>
            <a:r>
              <a:rPr lang="en-US" altLang="zh-CN" dirty="0">
                <a:latin typeface="Times New Roman" pitchFamily="18" charset="0"/>
                <a:cs typeface="Times New Roman" pitchFamily="18" charset="0"/>
              </a:rPr>
              <a:t>3.</a:t>
            </a:r>
            <a:r>
              <a:rPr lang="zh-CN" altLang="en-US" dirty="0">
                <a:latin typeface="Times New Roman" pitchFamily="18" charset="0"/>
                <a:cs typeface="Times New Roman" pitchFamily="18" charset="0"/>
              </a:rPr>
              <a:t>国家指定的收购部门与村民委员会、农民个人书立的农业产品收购合同。</a:t>
            </a:r>
          </a:p>
          <a:p>
            <a:pPr marL="0" indent="0" fontAlgn="auto">
              <a:lnSpc>
                <a:spcPct val="90000"/>
              </a:lnSpc>
              <a:spcAft>
                <a:spcPts val="0"/>
              </a:spcAft>
              <a:buFont typeface="Wingdings 2" pitchFamily="18" charset="2"/>
              <a:buNone/>
              <a:defRPr/>
            </a:pPr>
            <a:r>
              <a:rPr lang="zh-CN" altLang="en-US" dirty="0">
                <a:latin typeface="Times New Roman" pitchFamily="18" charset="0"/>
                <a:cs typeface="Times New Roman" pitchFamily="18" charset="0"/>
              </a:rPr>
              <a:t>　　</a:t>
            </a:r>
            <a:r>
              <a:rPr lang="en-US" altLang="zh-CN" dirty="0">
                <a:latin typeface="Times New Roman" pitchFamily="18" charset="0"/>
                <a:cs typeface="Times New Roman" pitchFamily="18" charset="0"/>
              </a:rPr>
              <a:t>4.</a:t>
            </a:r>
            <a:r>
              <a:rPr lang="zh-CN" altLang="en-US" dirty="0">
                <a:latin typeface="Times New Roman" pitchFamily="18" charset="0"/>
                <a:cs typeface="Times New Roman" pitchFamily="18" charset="0"/>
              </a:rPr>
              <a:t>无息、贴息贷款合同。</a:t>
            </a:r>
          </a:p>
          <a:p>
            <a:pPr marL="0" indent="0" fontAlgn="auto">
              <a:lnSpc>
                <a:spcPct val="90000"/>
              </a:lnSpc>
              <a:spcAft>
                <a:spcPts val="0"/>
              </a:spcAft>
              <a:buFont typeface="Wingdings 2" pitchFamily="18" charset="2"/>
              <a:buNone/>
              <a:defRPr/>
            </a:pPr>
            <a:r>
              <a:rPr lang="zh-CN" altLang="en-US" dirty="0">
                <a:latin typeface="Times New Roman" pitchFamily="18" charset="0"/>
                <a:cs typeface="Times New Roman" pitchFamily="18" charset="0"/>
              </a:rPr>
              <a:t>　　</a:t>
            </a:r>
            <a:r>
              <a:rPr lang="en-US" altLang="zh-CN" dirty="0">
                <a:latin typeface="Times New Roman" pitchFamily="18" charset="0"/>
                <a:cs typeface="Times New Roman" pitchFamily="18" charset="0"/>
              </a:rPr>
              <a:t>5.</a:t>
            </a:r>
            <a:r>
              <a:rPr lang="zh-CN" altLang="en-US" dirty="0">
                <a:latin typeface="Times New Roman" pitchFamily="18" charset="0"/>
                <a:cs typeface="Times New Roman" pitchFamily="18" charset="0"/>
              </a:rPr>
              <a:t>外国政府或者国际金融组织向我国政府及国家金融机构提供优惠贷款所书立的合同。</a:t>
            </a:r>
          </a:p>
          <a:p>
            <a:pPr fontAlgn="auto">
              <a:lnSpc>
                <a:spcPct val="90000"/>
              </a:lnSpc>
              <a:spcAft>
                <a:spcPts val="0"/>
              </a:spcAft>
              <a:defRPr/>
            </a:pPr>
            <a:endParaRPr lang="zh-CN" altLang="en-US" sz="2600" dirty="0">
              <a:latin typeface="Times New Roman" pitchFamily="18" charset="0"/>
              <a:cs typeface="Times New Roman" pitchFamily="18" charset="0"/>
            </a:endParaRPr>
          </a:p>
          <a:p>
            <a:pPr fontAlgn="auto">
              <a:lnSpc>
                <a:spcPct val="90000"/>
              </a:lnSpc>
              <a:spcAft>
                <a:spcPts val="0"/>
              </a:spcAft>
              <a:defRPr/>
            </a:pPr>
            <a:endParaRPr lang="en-US" altLang="zh-CN" sz="2600"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3">
            <a:extLst>
              <a:ext uri="{FF2B5EF4-FFF2-40B4-BE49-F238E27FC236}">
                <a16:creationId xmlns:a16="http://schemas.microsoft.com/office/drawing/2014/main" id="{F1917F48-92E6-4F2D-9B77-A9AC29ACD81C}"/>
              </a:ext>
            </a:extLst>
          </p:cNvPr>
          <p:cNvSpPr>
            <a:spLocks noGrp="1" noChangeArrowheads="1"/>
          </p:cNvSpPr>
          <p:nvPr>
            <p:ph idx="1"/>
          </p:nvPr>
        </p:nvSpPr>
        <p:spPr>
          <a:xfrm>
            <a:off x="0" y="0"/>
            <a:ext cx="8964613" cy="7100888"/>
          </a:xfrm>
        </p:spPr>
        <p:txBody>
          <a:bodyPr rtlCol="0">
            <a:normAutofit fontScale="92500"/>
          </a:bodyPr>
          <a:lstStyle/>
          <a:p>
            <a:pPr marL="0" indent="0" fontAlgn="auto">
              <a:spcAft>
                <a:spcPts val="0"/>
              </a:spcAft>
              <a:buFont typeface="Wingdings 2" pitchFamily="18" charset="2"/>
              <a:buNone/>
              <a:defRPr/>
            </a:pPr>
            <a:r>
              <a:rPr lang="zh-CN" altLang="en-US" sz="3600" b="1"/>
              <a:t>五、其他优惠</a:t>
            </a:r>
          </a:p>
          <a:p>
            <a:pPr marL="0" indent="0" fontAlgn="auto">
              <a:lnSpc>
                <a:spcPts val="2500"/>
              </a:lnSpc>
              <a:spcAft>
                <a:spcPts val="0"/>
              </a:spcAft>
              <a:buFont typeface="Wingdings 2" pitchFamily="18" charset="2"/>
              <a:buNone/>
              <a:defRPr/>
            </a:pPr>
            <a:r>
              <a:rPr lang="zh-CN" altLang="en-US" sz="2800"/>
              <a:t>　　</a:t>
            </a:r>
            <a:r>
              <a:rPr lang="en-US" altLang="zh-CN" sz="2000">
                <a:latin typeface="Times New Roman" pitchFamily="18" charset="0"/>
                <a:cs typeface="Times New Roman" pitchFamily="18" charset="0"/>
              </a:rPr>
              <a:t>1.</a:t>
            </a:r>
            <a:r>
              <a:rPr lang="zh-CN" altLang="en-US" sz="2000">
                <a:latin typeface="Times New Roman" pitchFamily="18" charset="0"/>
                <a:cs typeface="Times New Roman" pitchFamily="18" charset="0"/>
              </a:rPr>
              <a:t>房地产管理部门与个人订立的租房合同，凡房屋用于生活居住的，暂免贴花。</a:t>
            </a:r>
          </a:p>
          <a:p>
            <a:pPr marL="0" indent="0" fontAlgn="auto">
              <a:lnSpc>
                <a:spcPts val="2500"/>
              </a:lnSpc>
              <a:spcAft>
                <a:spcPts val="0"/>
              </a:spcAft>
              <a:buFont typeface="Wingdings 2" pitchFamily="18" charset="2"/>
              <a:buNone/>
              <a:defRPr/>
            </a:pPr>
            <a:r>
              <a:rPr lang="zh-CN" altLang="en-US" sz="2000">
                <a:latin typeface="Times New Roman" pitchFamily="18" charset="0"/>
                <a:cs typeface="Times New Roman" pitchFamily="18" charset="0"/>
              </a:rPr>
              <a:t>　　</a:t>
            </a:r>
            <a:r>
              <a:rPr lang="en-US" altLang="zh-CN" sz="2000">
                <a:latin typeface="Times New Roman" pitchFamily="18" charset="0"/>
                <a:cs typeface="Times New Roman" pitchFamily="18" charset="0"/>
              </a:rPr>
              <a:t>2.</a:t>
            </a:r>
            <a:r>
              <a:rPr lang="zh-CN" altLang="en-US" sz="2000">
                <a:latin typeface="Times New Roman" pitchFamily="18" charset="0"/>
                <a:cs typeface="Times New Roman" pitchFamily="18" charset="0"/>
              </a:rPr>
              <a:t>对公共租赁住房经营管理单位免征建设、管理公共租赁住房涉及的印花税。在其他住房项目中配套建设公共租赁住房，依据政府部门出具的相关材料，按公共租赁住房建筑面积占总建筑面积的比例免征建设、管理公共租赁住房涉及的印花税。</a:t>
            </a:r>
          </a:p>
          <a:p>
            <a:pPr marL="0" indent="0" fontAlgn="auto">
              <a:lnSpc>
                <a:spcPts val="2500"/>
              </a:lnSpc>
              <a:spcAft>
                <a:spcPts val="0"/>
              </a:spcAft>
              <a:buFont typeface="Wingdings 2" pitchFamily="18" charset="2"/>
              <a:buNone/>
              <a:defRPr/>
            </a:pPr>
            <a:r>
              <a:rPr lang="zh-CN" altLang="en-US" sz="2000">
                <a:latin typeface="Times New Roman" pitchFamily="18" charset="0"/>
                <a:cs typeface="Times New Roman" pitchFamily="18" charset="0"/>
              </a:rPr>
              <a:t>　　</a:t>
            </a:r>
            <a:r>
              <a:rPr lang="en-US" altLang="zh-CN" sz="2000">
                <a:latin typeface="Times New Roman" pitchFamily="18" charset="0"/>
                <a:cs typeface="Times New Roman" pitchFamily="18" charset="0"/>
              </a:rPr>
              <a:t>3.</a:t>
            </a:r>
            <a:r>
              <a:rPr lang="zh-CN" altLang="en-US" sz="2000">
                <a:latin typeface="Times New Roman" pitchFamily="18" charset="0"/>
                <a:cs typeface="Times New Roman" pitchFamily="18" charset="0"/>
              </a:rPr>
              <a:t>对公共租赁住房经营管理单位购买住房作为公共租赁住房，免征契税、印花税</a:t>
            </a:r>
            <a:r>
              <a:rPr lang="en-US" altLang="zh-CN" sz="2000">
                <a:latin typeface="Times New Roman" pitchFamily="18" charset="0"/>
                <a:cs typeface="Times New Roman" pitchFamily="18" charset="0"/>
              </a:rPr>
              <a:t>;</a:t>
            </a:r>
            <a:r>
              <a:rPr lang="zh-CN" altLang="en-US" sz="2000">
                <a:latin typeface="Times New Roman" pitchFamily="18" charset="0"/>
                <a:cs typeface="Times New Roman" pitchFamily="18" charset="0"/>
              </a:rPr>
              <a:t>对公共租赁住房租赁双方免征签订租赁协议涉及的印花税。</a:t>
            </a:r>
          </a:p>
          <a:p>
            <a:pPr marL="0" indent="0" fontAlgn="auto">
              <a:lnSpc>
                <a:spcPts val="2500"/>
              </a:lnSpc>
              <a:spcAft>
                <a:spcPts val="0"/>
              </a:spcAft>
              <a:buFont typeface="Wingdings 2" pitchFamily="18" charset="2"/>
              <a:buNone/>
              <a:defRPr/>
            </a:pPr>
            <a:r>
              <a:rPr lang="zh-CN" altLang="en-US" sz="2000">
                <a:latin typeface="Times New Roman" pitchFamily="18" charset="0"/>
                <a:cs typeface="Times New Roman" pitchFamily="18" charset="0"/>
              </a:rPr>
              <a:t>　　</a:t>
            </a:r>
            <a:r>
              <a:rPr lang="en-US" altLang="zh-CN" sz="2000">
                <a:latin typeface="Times New Roman" pitchFamily="18" charset="0"/>
                <a:cs typeface="Times New Roman" pitchFamily="18" charset="0"/>
              </a:rPr>
              <a:t>4.</a:t>
            </a:r>
            <a:r>
              <a:rPr lang="zh-CN" altLang="en-US" sz="2000">
                <a:latin typeface="Times New Roman" pitchFamily="18" charset="0"/>
                <a:cs typeface="Times New Roman" pitchFamily="18" charset="0"/>
              </a:rPr>
              <a:t>对改造安置住房经营管理单位、开发商与改造安置住房相关的印花税以及购买安置住房的个人涉及的印花税予以免征。</a:t>
            </a:r>
          </a:p>
          <a:p>
            <a:pPr marL="0" indent="0" fontAlgn="auto">
              <a:lnSpc>
                <a:spcPts val="2500"/>
              </a:lnSpc>
              <a:spcAft>
                <a:spcPts val="0"/>
              </a:spcAft>
              <a:buFont typeface="Wingdings 2" pitchFamily="18" charset="2"/>
              <a:buNone/>
              <a:defRPr/>
            </a:pPr>
            <a:r>
              <a:rPr lang="zh-CN" altLang="en-US" sz="2000">
                <a:latin typeface="Times New Roman" pitchFamily="18" charset="0"/>
                <a:cs typeface="Times New Roman" pitchFamily="18" charset="0"/>
              </a:rPr>
              <a:t>　　</a:t>
            </a:r>
            <a:r>
              <a:rPr lang="en-US" altLang="zh-CN" sz="2000">
                <a:latin typeface="Times New Roman" pitchFamily="18" charset="0"/>
                <a:cs typeface="Times New Roman" pitchFamily="18" charset="0"/>
              </a:rPr>
              <a:t>5.</a:t>
            </a:r>
            <a:r>
              <a:rPr lang="zh-CN" altLang="en-US" sz="2000">
                <a:latin typeface="Times New Roman" pitchFamily="18" charset="0"/>
                <a:cs typeface="Times New Roman" pitchFamily="18" charset="0"/>
              </a:rPr>
              <a:t>对与高校学生签订的高校学生公寓租赁合同，免征印花税。</a:t>
            </a:r>
          </a:p>
          <a:p>
            <a:pPr marL="0" indent="0" fontAlgn="auto">
              <a:lnSpc>
                <a:spcPts val="2500"/>
              </a:lnSpc>
              <a:spcAft>
                <a:spcPts val="0"/>
              </a:spcAft>
              <a:buFont typeface="Wingdings 2" pitchFamily="18" charset="2"/>
              <a:buNone/>
              <a:defRPr/>
            </a:pPr>
            <a:r>
              <a:rPr lang="zh-CN" altLang="en-US" sz="2000">
                <a:latin typeface="Times New Roman" pitchFamily="18" charset="0"/>
                <a:cs typeface="Times New Roman" pitchFamily="18" charset="0"/>
              </a:rPr>
              <a:t>　　</a:t>
            </a:r>
            <a:r>
              <a:rPr lang="en-US" altLang="zh-CN" sz="2000">
                <a:latin typeface="Times New Roman" pitchFamily="18" charset="0"/>
                <a:cs typeface="Times New Roman" pitchFamily="18" charset="0"/>
              </a:rPr>
              <a:t>6.</a:t>
            </a:r>
            <a:r>
              <a:rPr lang="zh-CN" altLang="en-US" sz="2000">
                <a:latin typeface="Times New Roman" pitchFamily="18" charset="0"/>
                <a:cs typeface="Times New Roman" pitchFamily="18" charset="0"/>
              </a:rPr>
              <a:t>对经国务院和省级人民政府决定或批准进行的国有（含国有控股）企业改组改制而发生的上市公司国有股权无偿转让行为，暂不征收证券（股票）交易印花税。对不属于上述情况的上市公司国有股权无偿转让行为，仍应收证券（股票）交易印花税。</a:t>
            </a:r>
          </a:p>
          <a:p>
            <a:pPr marL="0" indent="0" fontAlgn="auto">
              <a:lnSpc>
                <a:spcPts val="2500"/>
              </a:lnSpc>
              <a:spcAft>
                <a:spcPts val="0"/>
              </a:spcAft>
              <a:buFont typeface="Wingdings 2" pitchFamily="18" charset="2"/>
              <a:buNone/>
              <a:defRPr/>
            </a:pPr>
            <a:r>
              <a:rPr lang="zh-CN" altLang="en-US" sz="2000">
                <a:latin typeface="Times New Roman" pitchFamily="18" charset="0"/>
                <a:cs typeface="Times New Roman" pitchFamily="18" charset="0"/>
              </a:rPr>
              <a:t>　　</a:t>
            </a:r>
            <a:r>
              <a:rPr lang="en-US" altLang="zh-CN" sz="2000">
                <a:latin typeface="Times New Roman" pitchFamily="18" charset="0"/>
                <a:cs typeface="Times New Roman" pitchFamily="18" charset="0"/>
              </a:rPr>
              <a:t>7.</a:t>
            </a:r>
            <a:r>
              <a:rPr lang="zh-CN" altLang="en-US" sz="2000">
                <a:latin typeface="Times New Roman" pitchFamily="18" charset="0"/>
                <a:cs typeface="Times New Roman" pitchFamily="18" charset="0"/>
              </a:rPr>
              <a:t>经县级以上人民政府及企业主管部门批准改制的企业改制前签订但尚未履行完的各类应税合同，改制后需要变更执行主体的，对仅改变执行主体，其余条款未作变动且改制前已贴花的，不再贴花。</a:t>
            </a:r>
          </a:p>
          <a:p>
            <a:pPr marL="0" indent="0" fontAlgn="auto">
              <a:lnSpc>
                <a:spcPts val="2500"/>
              </a:lnSpc>
              <a:spcAft>
                <a:spcPts val="0"/>
              </a:spcAft>
              <a:buFont typeface="Wingdings 2" pitchFamily="18" charset="2"/>
              <a:buNone/>
              <a:defRPr/>
            </a:pPr>
            <a:r>
              <a:rPr lang="zh-CN" altLang="en-US" sz="2000">
                <a:latin typeface="Times New Roman" pitchFamily="18" charset="0"/>
                <a:cs typeface="Times New Roman" pitchFamily="18" charset="0"/>
              </a:rPr>
              <a:t>　　</a:t>
            </a:r>
            <a:endParaRPr lang="en-US" altLang="zh-CN" sz="280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内容占位符 4">
            <a:extLst>
              <a:ext uri="{FF2B5EF4-FFF2-40B4-BE49-F238E27FC236}">
                <a16:creationId xmlns:a16="http://schemas.microsoft.com/office/drawing/2014/main" id="{E2FDDFB2-ABE2-4CA7-9444-7CEAC40EA13C}"/>
              </a:ext>
            </a:extLst>
          </p:cNvPr>
          <p:cNvSpPr>
            <a:spLocks noGrp="1"/>
          </p:cNvSpPr>
          <p:nvPr>
            <p:ph idx="1"/>
          </p:nvPr>
        </p:nvSpPr>
        <p:spPr>
          <a:xfrm>
            <a:off x="0" y="0"/>
            <a:ext cx="8991600" cy="7173913"/>
          </a:xfrm>
        </p:spPr>
        <p:txBody>
          <a:bodyPr/>
          <a:lstStyle/>
          <a:p>
            <a:pPr marL="0" indent="0">
              <a:lnSpc>
                <a:spcPts val="2700"/>
              </a:lnSpc>
              <a:buFont typeface="Wingdings 2" panose="05020102010507070707" pitchFamily="18" charset="2"/>
              <a:buNone/>
            </a:pPr>
            <a:r>
              <a:rPr lang="en-US" altLang="zh-CN" sz="2000">
                <a:latin typeface="Times New Roman" panose="02020603050405020304" pitchFamily="18" charset="0"/>
                <a:cs typeface="Times New Roman" panose="02020603050405020304" pitchFamily="18" charset="0"/>
              </a:rPr>
              <a:t>     8.</a:t>
            </a:r>
            <a:r>
              <a:rPr lang="zh-CN" altLang="en-US" sz="2000">
                <a:latin typeface="Times New Roman" panose="02020603050405020304" pitchFamily="18" charset="0"/>
                <a:cs typeface="Times New Roman" panose="02020603050405020304" pitchFamily="18" charset="0"/>
              </a:rPr>
              <a:t>经县级以上人民政府及企业主管部门批准改制的企业因改制签订的产权转移书据免予贴花。</a:t>
            </a:r>
          </a:p>
          <a:p>
            <a:pPr marL="0" indent="0">
              <a:lnSpc>
                <a:spcPts val="2700"/>
              </a:lnSpc>
              <a:buFont typeface="Wingdings 2" panose="05020102010507070707" pitchFamily="18" charset="2"/>
              <a:buNone/>
            </a:pPr>
            <a:r>
              <a:rPr lang="zh-CN" altLang="en-US" sz="2000">
                <a:latin typeface="Times New Roman" panose="02020603050405020304" pitchFamily="18" charset="0"/>
                <a:cs typeface="Times New Roman" panose="02020603050405020304" pitchFamily="18" charset="0"/>
              </a:rPr>
              <a:t>　</a:t>
            </a:r>
            <a:r>
              <a:rPr lang="en-US" altLang="zh-CN" sz="2000">
                <a:latin typeface="Times New Roman" panose="02020603050405020304" pitchFamily="18" charset="0"/>
                <a:cs typeface="Times New Roman" panose="02020603050405020304" pitchFamily="18" charset="0"/>
              </a:rPr>
              <a:t>9.</a:t>
            </a:r>
            <a:r>
              <a:rPr lang="zh-CN" altLang="en-US" sz="2000">
                <a:latin typeface="Times New Roman" panose="02020603050405020304" pitchFamily="18" charset="0"/>
                <a:cs typeface="Times New Roman" panose="02020603050405020304" pitchFamily="18" charset="0"/>
              </a:rPr>
              <a:t>投资者买卖封闭式证券投资基金免征印花税。</a:t>
            </a:r>
          </a:p>
          <a:p>
            <a:pPr marL="0" indent="0">
              <a:lnSpc>
                <a:spcPts val="2700"/>
              </a:lnSpc>
              <a:buFont typeface="Wingdings 2" panose="05020102010507070707" pitchFamily="18" charset="2"/>
              <a:buNone/>
            </a:pPr>
            <a:r>
              <a:rPr lang="zh-CN" altLang="en-US" sz="2000">
                <a:latin typeface="Times New Roman" panose="02020603050405020304" pitchFamily="18" charset="0"/>
                <a:cs typeface="Times New Roman" panose="02020603050405020304" pitchFamily="18" charset="0"/>
              </a:rPr>
              <a:t>　</a:t>
            </a:r>
            <a:r>
              <a:rPr lang="en-US" altLang="zh-CN" sz="2000">
                <a:latin typeface="Times New Roman" panose="02020603050405020304" pitchFamily="18" charset="0"/>
                <a:cs typeface="Times New Roman" panose="02020603050405020304" pitchFamily="18" charset="0"/>
              </a:rPr>
              <a:t>10.</a:t>
            </a:r>
            <a:r>
              <a:rPr lang="zh-CN" altLang="en-US" sz="2000">
                <a:latin typeface="Times New Roman" panose="02020603050405020304" pitchFamily="18" charset="0"/>
                <a:cs typeface="Times New Roman" panose="02020603050405020304" pitchFamily="18" charset="0"/>
              </a:rPr>
              <a:t>证券投资者保护基金有限责任公司发生的凭证和产权转移书据享受印花税的优惠政策：</a:t>
            </a:r>
          </a:p>
          <a:p>
            <a:pPr marL="0" indent="0">
              <a:lnSpc>
                <a:spcPts val="2700"/>
              </a:lnSpc>
              <a:buFont typeface="Wingdings 2" panose="05020102010507070707" pitchFamily="18" charset="2"/>
              <a:buNone/>
            </a:pPr>
            <a:r>
              <a:rPr lang="zh-CN" altLang="en-US" sz="2000">
                <a:latin typeface="Times New Roman" panose="02020603050405020304" pitchFamily="18" charset="0"/>
                <a:cs typeface="Times New Roman" panose="02020603050405020304" pitchFamily="18" charset="0"/>
              </a:rPr>
              <a:t>　（</a:t>
            </a:r>
            <a:r>
              <a:rPr lang="en-US" altLang="zh-CN" sz="2000">
                <a:latin typeface="Times New Roman" panose="02020603050405020304" pitchFamily="18" charset="0"/>
                <a:cs typeface="Times New Roman" panose="02020603050405020304" pitchFamily="18" charset="0"/>
              </a:rPr>
              <a:t>1</a:t>
            </a:r>
            <a:r>
              <a:rPr lang="zh-CN" altLang="en-US" sz="2000">
                <a:latin typeface="Times New Roman" panose="02020603050405020304" pitchFamily="18" charset="0"/>
                <a:cs typeface="Times New Roman" panose="02020603050405020304" pitchFamily="18" charset="0"/>
              </a:rPr>
              <a:t>）新设立的资金账簿免征印花税；</a:t>
            </a:r>
          </a:p>
          <a:p>
            <a:pPr marL="0" indent="0">
              <a:lnSpc>
                <a:spcPts val="2700"/>
              </a:lnSpc>
              <a:buFont typeface="Wingdings 2" panose="05020102010507070707" pitchFamily="18" charset="2"/>
              <a:buNone/>
            </a:pPr>
            <a:r>
              <a:rPr lang="zh-CN" altLang="en-US" sz="2000">
                <a:latin typeface="Times New Roman" panose="02020603050405020304" pitchFamily="18" charset="0"/>
                <a:cs typeface="Times New Roman" panose="02020603050405020304" pitchFamily="18" charset="0"/>
              </a:rPr>
              <a:t>　（</a:t>
            </a:r>
            <a:r>
              <a:rPr lang="en-US" altLang="zh-CN" sz="2000">
                <a:latin typeface="Times New Roman" panose="02020603050405020304" pitchFamily="18" charset="0"/>
                <a:cs typeface="Times New Roman" panose="02020603050405020304" pitchFamily="18" charset="0"/>
              </a:rPr>
              <a:t>2</a:t>
            </a:r>
            <a:r>
              <a:rPr lang="zh-CN" altLang="en-US" sz="2000">
                <a:latin typeface="Times New Roman" panose="02020603050405020304" pitchFamily="18" charset="0"/>
                <a:cs typeface="Times New Roman" panose="02020603050405020304" pitchFamily="18" charset="0"/>
              </a:rPr>
              <a:t>）与中国人民银行签订的再贷款合同、与证券公司行政清算机构签订的借款合同，免征印花税；</a:t>
            </a:r>
          </a:p>
          <a:p>
            <a:pPr marL="0" indent="0">
              <a:lnSpc>
                <a:spcPts val="2700"/>
              </a:lnSpc>
              <a:buFont typeface="Wingdings 2" panose="05020102010507070707" pitchFamily="18" charset="2"/>
              <a:buNone/>
            </a:pPr>
            <a:r>
              <a:rPr lang="zh-CN" altLang="en-US" sz="2000">
                <a:latin typeface="Times New Roman" panose="02020603050405020304" pitchFamily="18" charset="0"/>
                <a:cs typeface="Times New Roman" panose="02020603050405020304" pitchFamily="18" charset="0"/>
              </a:rPr>
              <a:t>　（</a:t>
            </a:r>
            <a:r>
              <a:rPr lang="en-US" altLang="zh-CN" sz="2000">
                <a:latin typeface="Times New Roman" panose="02020603050405020304" pitchFamily="18" charset="0"/>
                <a:cs typeface="Times New Roman" panose="02020603050405020304" pitchFamily="18" charset="0"/>
              </a:rPr>
              <a:t>3</a:t>
            </a:r>
            <a:r>
              <a:rPr lang="zh-CN" altLang="en-US" sz="2000">
                <a:latin typeface="Times New Roman" panose="02020603050405020304" pitchFamily="18" charset="0"/>
                <a:cs typeface="Times New Roman" panose="02020603050405020304" pitchFamily="18" charset="0"/>
              </a:rPr>
              <a:t>）接收被处置证券公司财产签订的产权转移书据，免征印花税；</a:t>
            </a:r>
          </a:p>
          <a:p>
            <a:pPr marL="0" indent="0">
              <a:lnSpc>
                <a:spcPts val="2700"/>
              </a:lnSpc>
              <a:buFont typeface="Wingdings 2" panose="05020102010507070707" pitchFamily="18" charset="2"/>
              <a:buNone/>
            </a:pPr>
            <a:r>
              <a:rPr lang="zh-CN" altLang="en-US" sz="2000">
                <a:latin typeface="Times New Roman" panose="02020603050405020304" pitchFamily="18" charset="0"/>
                <a:cs typeface="Times New Roman" panose="02020603050405020304" pitchFamily="18" charset="0"/>
              </a:rPr>
              <a:t>　（</a:t>
            </a:r>
            <a:r>
              <a:rPr lang="en-US" altLang="zh-CN" sz="2000">
                <a:latin typeface="Times New Roman" panose="02020603050405020304" pitchFamily="18" charset="0"/>
                <a:cs typeface="Times New Roman" panose="02020603050405020304" pitchFamily="18" charset="0"/>
              </a:rPr>
              <a:t>4</a:t>
            </a:r>
            <a:r>
              <a:rPr lang="zh-CN" altLang="en-US" sz="2000">
                <a:latin typeface="Times New Roman" panose="02020603050405020304" pitchFamily="18" charset="0"/>
                <a:cs typeface="Times New Roman" panose="02020603050405020304" pitchFamily="18" charset="0"/>
              </a:rPr>
              <a:t>）以保护基金自有财产和接收的受偿资产与保险公司签订的财产保险合同，免征印花税。</a:t>
            </a:r>
          </a:p>
          <a:p>
            <a:pPr marL="0" indent="0">
              <a:lnSpc>
                <a:spcPts val="2700"/>
              </a:lnSpc>
              <a:buFont typeface="Wingdings 2" panose="05020102010507070707" pitchFamily="18" charset="2"/>
              <a:buNone/>
            </a:pPr>
            <a:r>
              <a:rPr lang="zh-CN" altLang="en-US" sz="2000">
                <a:latin typeface="Times New Roman" panose="02020603050405020304" pitchFamily="18" charset="0"/>
                <a:cs typeface="Times New Roman" panose="02020603050405020304" pitchFamily="18" charset="0"/>
              </a:rPr>
              <a:t>　与保护基金有限责任公司签订的上述应税合同或产权转移书据，只是对保护基金有限责任公司免征印花税，而对其他的当事人应该照章征收印花税。</a:t>
            </a:r>
          </a:p>
          <a:p>
            <a:pPr marL="0" indent="0">
              <a:lnSpc>
                <a:spcPts val="2700"/>
              </a:lnSpc>
              <a:buFont typeface="Wingdings 2" panose="05020102010507070707" pitchFamily="18" charset="2"/>
              <a:buNone/>
            </a:pPr>
            <a:r>
              <a:rPr lang="en-US" altLang="zh-CN" sz="2000">
                <a:latin typeface="Times New Roman" panose="02020603050405020304" pitchFamily="18" charset="0"/>
                <a:cs typeface="Times New Roman" panose="02020603050405020304" pitchFamily="18" charset="0"/>
              </a:rPr>
              <a:t>    11.</a:t>
            </a:r>
            <a:r>
              <a:rPr lang="zh-CN" altLang="en-US" sz="2000">
                <a:latin typeface="Times New Roman" panose="02020603050405020304" pitchFamily="18" charset="0"/>
                <a:cs typeface="Times New Roman" panose="02020603050405020304" pitchFamily="18" charset="0"/>
              </a:rPr>
              <a:t>自</a:t>
            </a:r>
            <a:r>
              <a:rPr lang="en-US" altLang="zh-CN" sz="2000">
                <a:latin typeface="Times New Roman" panose="02020603050405020304" pitchFamily="18" charset="0"/>
                <a:cs typeface="Times New Roman" panose="02020603050405020304" pitchFamily="18" charset="0"/>
              </a:rPr>
              <a:t>2014</a:t>
            </a:r>
            <a:r>
              <a:rPr lang="zh-CN" altLang="en-US" sz="2000">
                <a:latin typeface="Times New Roman" panose="02020603050405020304" pitchFamily="18" charset="0"/>
                <a:cs typeface="Times New Roman" panose="02020603050405020304" pitchFamily="18" charset="0"/>
              </a:rPr>
              <a:t>年</a:t>
            </a:r>
            <a:r>
              <a:rPr lang="en-US" altLang="zh-CN" sz="2000">
                <a:latin typeface="Times New Roman" panose="02020603050405020304" pitchFamily="18" charset="0"/>
                <a:cs typeface="Times New Roman" panose="02020603050405020304" pitchFamily="18" charset="0"/>
              </a:rPr>
              <a:t>11</a:t>
            </a:r>
            <a:r>
              <a:rPr lang="zh-CN" altLang="en-US" sz="2000">
                <a:latin typeface="Times New Roman" panose="02020603050405020304" pitchFamily="18" charset="0"/>
                <a:cs typeface="Times New Roman" panose="02020603050405020304" pitchFamily="18" charset="0"/>
              </a:rPr>
              <a:t>月</a:t>
            </a:r>
            <a:r>
              <a:rPr lang="en-US" altLang="zh-CN" sz="2000">
                <a:latin typeface="Times New Roman" panose="02020603050405020304" pitchFamily="18" charset="0"/>
                <a:cs typeface="Times New Roman" panose="02020603050405020304" pitchFamily="18" charset="0"/>
              </a:rPr>
              <a:t>1</a:t>
            </a:r>
            <a:r>
              <a:rPr lang="zh-CN" altLang="en-US" sz="2000">
                <a:latin typeface="Times New Roman" panose="02020603050405020304" pitchFamily="18" charset="0"/>
                <a:cs typeface="Times New Roman" panose="02020603050405020304" pitchFamily="18" charset="0"/>
              </a:rPr>
              <a:t>日至</a:t>
            </a:r>
            <a:r>
              <a:rPr lang="en-US" altLang="zh-CN" sz="2000">
                <a:latin typeface="Times New Roman" panose="02020603050405020304" pitchFamily="18" charset="0"/>
                <a:cs typeface="Times New Roman" panose="02020603050405020304" pitchFamily="18" charset="0"/>
              </a:rPr>
              <a:t>2017</a:t>
            </a:r>
            <a:r>
              <a:rPr lang="zh-CN" altLang="en-US" sz="2000">
                <a:latin typeface="Times New Roman" panose="02020603050405020304" pitchFamily="18" charset="0"/>
                <a:cs typeface="Times New Roman" panose="02020603050405020304" pitchFamily="18" charset="0"/>
              </a:rPr>
              <a:t>年</a:t>
            </a:r>
            <a:r>
              <a:rPr lang="en-US" altLang="zh-CN" sz="2000">
                <a:latin typeface="Times New Roman" panose="02020603050405020304" pitchFamily="18" charset="0"/>
                <a:cs typeface="Times New Roman" panose="02020603050405020304" pitchFamily="18" charset="0"/>
              </a:rPr>
              <a:t>12</a:t>
            </a:r>
            <a:r>
              <a:rPr lang="zh-CN" altLang="en-US" sz="2000">
                <a:latin typeface="Times New Roman" panose="02020603050405020304" pitchFamily="18" charset="0"/>
                <a:cs typeface="Times New Roman" panose="02020603050405020304" pitchFamily="18" charset="0"/>
              </a:rPr>
              <a:t>月</a:t>
            </a:r>
            <a:r>
              <a:rPr lang="en-US" altLang="zh-CN" sz="2000">
                <a:latin typeface="Times New Roman" panose="02020603050405020304" pitchFamily="18" charset="0"/>
                <a:cs typeface="Times New Roman" panose="02020603050405020304" pitchFamily="18" charset="0"/>
              </a:rPr>
              <a:t>31</a:t>
            </a:r>
            <a:r>
              <a:rPr lang="zh-CN" altLang="en-US" sz="2000">
                <a:latin typeface="Times New Roman" panose="02020603050405020304" pitchFamily="18" charset="0"/>
                <a:cs typeface="Times New Roman" panose="02020603050405020304" pitchFamily="18" charset="0"/>
              </a:rPr>
              <a:t>日，对金融机构与小型、微型企业签订的借款合同免征印花税。</a:t>
            </a:r>
          </a:p>
          <a:p>
            <a:pPr marL="0" indent="0">
              <a:lnSpc>
                <a:spcPts val="2700"/>
              </a:lnSpc>
              <a:buFont typeface="Wingdings 2" panose="05020102010507070707" pitchFamily="18" charset="2"/>
              <a:buNone/>
            </a:pPr>
            <a:r>
              <a:rPr lang="zh-CN" altLang="en-US" sz="2000">
                <a:latin typeface="Times New Roman" panose="02020603050405020304" pitchFamily="18" charset="0"/>
                <a:cs typeface="Times New Roman" panose="02020603050405020304" pitchFamily="18" charset="0"/>
              </a:rPr>
              <a:t>　</a:t>
            </a:r>
            <a:r>
              <a:rPr lang="en-US" altLang="zh-CN" sz="2000">
                <a:latin typeface="Times New Roman" panose="02020603050405020304" pitchFamily="18" charset="0"/>
                <a:cs typeface="Times New Roman" panose="02020603050405020304" pitchFamily="18" charset="0"/>
              </a:rPr>
              <a:t>12.</a:t>
            </a:r>
            <a:r>
              <a:rPr lang="zh-CN" altLang="en-US" sz="2000">
                <a:latin typeface="Times New Roman" panose="02020603050405020304" pitchFamily="18" charset="0"/>
                <a:cs typeface="Times New Roman" panose="02020603050405020304" pitchFamily="18" charset="0"/>
              </a:rPr>
              <a:t>军事物资运输、抢险救灾物资运输，以及新建铁路临管线运输等的特殊货运凭证。</a:t>
            </a:r>
          </a:p>
          <a:p>
            <a:pPr marL="0" indent="0">
              <a:lnSpc>
                <a:spcPts val="2700"/>
              </a:lnSpc>
              <a:buFont typeface="Wingdings 2" panose="05020102010507070707" pitchFamily="18" charset="2"/>
              <a:buNone/>
            </a:pPr>
            <a:r>
              <a:rPr lang="zh-CN" altLang="en-US" sz="2000">
                <a:latin typeface="Times New Roman" panose="02020603050405020304" pitchFamily="18" charset="0"/>
                <a:cs typeface="Times New Roman" panose="02020603050405020304" pitchFamily="18" charset="0"/>
              </a:rPr>
              <a:t>　</a:t>
            </a:r>
            <a:r>
              <a:rPr lang="en-US" altLang="zh-CN" sz="2000">
                <a:latin typeface="Times New Roman" panose="02020603050405020304" pitchFamily="18" charset="0"/>
                <a:cs typeface="Times New Roman" panose="02020603050405020304" pitchFamily="18" charset="0"/>
              </a:rPr>
              <a:t>13.</a:t>
            </a:r>
            <a:r>
              <a:rPr lang="zh-CN" altLang="en-US" sz="2000">
                <a:latin typeface="Times New Roman" panose="02020603050405020304" pitchFamily="18" charset="0"/>
                <a:cs typeface="Times New Roman" panose="02020603050405020304" pitchFamily="18" charset="0"/>
              </a:rPr>
              <a:t>对国家石油储备第一期项目建设过程中涉及的印花税予以免征。</a:t>
            </a:r>
          </a:p>
          <a:p>
            <a:pPr marL="0" indent="0">
              <a:buFont typeface="Wingdings 2" panose="05020102010507070707" pitchFamily="18" charset="2"/>
              <a:buNone/>
            </a:pPr>
            <a:endParaRPr lang="zh-CN" altLang="en-US" sz="360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内容占位符 4">
            <a:extLst>
              <a:ext uri="{FF2B5EF4-FFF2-40B4-BE49-F238E27FC236}">
                <a16:creationId xmlns:a16="http://schemas.microsoft.com/office/drawing/2014/main" id="{9C8EA1D2-BC52-47E4-824B-02EEABFF42DB}"/>
              </a:ext>
            </a:extLst>
          </p:cNvPr>
          <p:cNvSpPr>
            <a:spLocks noGrp="1"/>
          </p:cNvSpPr>
          <p:nvPr>
            <p:ph idx="1"/>
          </p:nvPr>
        </p:nvSpPr>
        <p:spPr>
          <a:xfrm>
            <a:off x="23813" y="0"/>
            <a:ext cx="8991600" cy="7173913"/>
          </a:xfrm>
        </p:spPr>
        <p:txBody>
          <a:bodyPr/>
          <a:lstStyle/>
          <a:p>
            <a:pPr marL="0" indent="0">
              <a:lnSpc>
                <a:spcPts val="2500"/>
              </a:lnSpc>
              <a:buFont typeface="Wingdings 2" panose="05020102010507070707" pitchFamily="18" charset="2"/>
              <a:buNone/>
            </a:pPr>
            <a:r>
              <a:rPr lang="en-US" altLang="zh-CN" sz="2000">
                <a:latin typeface="Times New Roman" panose="02020603050405020304" pitchFamily="18" charset="0"/>
                <a:cs typeface="Times New Roman" panose="02020603050405020304" pitchFamily="18" charset="0"/>
              </a:rPr>
              <a:t>    14.</a:t>
            </a:r>
            <a:r>
              <a:rPr lang="zh-CN" altLang="en-US" sz="2000">
                <a:latin typeface="Times New Roman" panose="02020603050405020304" pitchFamily="18" charset="0"/>
                <a:cs typeface="Times New Roman" panose="02020603050405020304" pitchFamily="18" charset="0"/>
              </a:rPr>
              <a:t>对商品储备管理公司及其直属库资金账簿免征印花税；对其承担商品储备业务过程中书立的购销合同免征印花税，对合同其他各方当事人应缴纳的印花税照章征收。</a:t>
            </a:r>
          </a:p>
          <a:p>
            <a:pPr marL="0" indent="0">
              <a:lnSpc>
                <a:spcPts val="2500"/>
              </a:lnSpc>
              <a:buFont typeface="Wingdings 2" panose="05020102010507070707" pitchFamily="18" charset="2"/>
              <a:buNone/>
            </a:pPr>
            <a:r>
              <a:rPr lang="zh-CN" altLang="en-US" sz="2000">
                <a:latin typeface="Times New Roman" panose="02020603050405020304" pitchFamily="18" charset="0"/>
                <a:cs typeface="Times New Roman" panose="02020603050405020304" pitchFamily="18" charset="0"/>
              </a:rPr>
              <a:t>　</a:t>
            </a:r>
            <a:r>
              <a:rPr lang="en-US" altLang="zh-CN" sz="2000">
                <a:latin typeface="Times New Roman" panose="02020603050405020304" pitchFamily="18" charset="0"/>
                <a:cs typeface="Times New Roman" panose="02020603050405020304" pitchFamily="18" charset="0"/>
              </a:rPr>
              <a:t>15.</a:t>
            </a:r>
            <a:r>
              <a:rPr lang="zh-CN" altLang="en-US" sz="2000">
                <a:latin typeface="Times New Roman" panose="02020603050405020304" pitchFamily="18" charset="0"/>
                <a:cs typeface="Times New Roman" panose="02020603050405020304" pitchFamily="18" charset="0"/>
              </a:rPr>
              <a:t>对国家邮政局及所属各级邮政企业，从</a:t>
            </a:r>
            <a:r>
              <a:rPr lang="en-US" altLang="zh-CN" sz="2000">
                <a:latin typeface="Times New Roman" panose="02020603050405020304" pitchFamily="18" charset="0"/>
                <a:cs typeface="Times New Roman" panose="02020603050405020304" pitchFamily="18" charset="0"/>
              </a:rPr>
              <a:t>1999</a:t>
            </a:r>
            <a:r>
              <a:rPr lang="zh-CN" altLang="en-US" sz="2000">
                <a:latin typeface="Times New Roman" panose="02020603050405020304" pitchFamily="18" charset="0"/>
                <a:cs typeface="Times New Roman" panose="02020603050405020304" pitchFamily="18" charset="0"/>
              </a:rPr>
              <a:t>年</a:t>
            </a:r>
            <a:r>
              <a:rPr lang="en-US" altLang="zh-CN" sz="2000">
                <a:latin typeface="Times New Roman" panose="02020603050405020304" pitchFamily="18" charset="0"/>
                <a:cs typeface="Times New Roman" panose="02020603050405020304" pitchFamily="18" charset="0"/>
              </a:rPr>
              <a:t>1</a:t>
            </a:r>
            <a:r>
              <a:rPr lang="zh-CN" altLang="en-US" sz="2000">
                <a:latin typeface="Times New Roman" panose="02020603050405020304" pitchFamily="18" charset="0"/>
                <a:cs typeface="Times New Roman" panose="02020603050405020304" pitchFamily="18" charset="0"/>
              </a:rPr>
              <a:t>月</a:t>
            </a:r>
            <a:r>
              <a:rPr lang="en-US" altLang="zh-CN" sz="2000">
                <a:latin typeface="Times New Roman" panose="02020603050405020304" pitchFamily="18" charset="0"/>
                <a:cs typeface="Times New Roman" panose="02020603050405020304" pitchFamily="18" charset="0"/>
              </a:rPr>
              <a:t>1</a:t>
            </a:r>
            <a:r>
              <a:rPr lang="zh-CN" altLang="en-US" sz="2000">
                <a:latin typeface="Times New Roman" panose="02020603050405020304" pitchFamily="18" charset="0"/>
                <a:cs typeface="Times New Roman" panose="02020603050405020304" pitchFamily="18" charset="0"/>
              </a:rPr>
              <a:t>日起独立运营新设立的资金账簿，凡属在邮电管理局分营前已贴花的资金免征印花税，</a:t>
            </a:r>
            <a:r>
              <a:rPr lang="en-US" altLang="zh-CN" sz="2000">
                <a:latin typeface="Times New Roman" panose="02020603050405020304" pitchFamily="18" charset="0"/>
                <a:cs typeface="Times New Roman" panose="02020603050405020304" pitchFamily="18" charset="0"/>
              </a:rPr>
              <a:t>1999</a:t>
            </a:r>
            <a:r>
              <a:rPr lang="zh-CN" altLang="en-US" sz="2000">
                <a:latin typeface="Times New Roman" panose="02020603050405020304" pitchFamily="18" charset="0"/>
                <a:cs typeface="Times New Roman" panose="02020603050405020304" pitchFamily="18" charset="0"/>
              </a:rPr>
              <a:t>年</a:t>
            </a:r>
            <a:r>
              <a:rPr lang="en-US" altLang="zh-CN" sz="2000">
                <a:latin typeface="Times New Roman" panose="02020603050405020304" pitchFamily="18" charset="0"/>
                <a:cs typeface="Times New Roman" panose="02020603050405020304" pitchFamily="18" charset="0"/>
              </a:rPr>
              <a:t>1</a:t>
            </a:r>
            <a:r>
              <a:rPr lang="zh-CN" altLang="en-US" sz="2000">
                <a:latin typeface="Times New Roman" panose="02020603050405020304" pitchFamily="18" charset="0"/>
                <a:cs typeface="Times New Roman" panose="02020603050405020304" pitchFamily="18" charset="0"/>
              </a:rPr>
              <a:t>月</a:t>
            </a:r>
            <a:r>
              <a:rPr lang="en-US" altLang="zh-CN" sz="2000">
                <a:latin typeface="Times New Roman" panose="02020603050405020304" pitchFamily="18" charset="0"/>
                <a:cs typeface="Times New Roman" panose="02020603050405020304" pitchFamily="18" charset="0"/>
              </a:rPr>
              <a:t>1</a:t>
            </a:r>
            <a:r>
              <a:rPr lang="zh-CN" altLang="en-US" sz="2000">
                <a:latin typeface="Times New Roman" panose="02020603050405020304" pitchFamily="18" charset="0"/>
                <a:cs typeface="Times New Roman" panose="02020603050405020304" pitchFamily="18" charset="0"/>
              </a:rPr>
              <a:t>日以后增加的资金按规定贴花。</a:t>
            </a:r>
          </a:p>
          <a:p>
            <a:pPr marL="0" indent="0">
              <a:lnSpc>
                <a:spcPts val="2500"/>
              </a:lnSpc>
              <a:buFont typeface="Wingdings 2" panose="05020102010507070707" pitchFamily="18" charset="2"/>
              <a:buNone/>
            </a:pPr>
            <a:r>
              <a:rPr lang="zh-CN" altLang="en-US" sz="2000">
                <a:latin typeface="Times New Roman" panose="02020603050405020304" pitchFamily="18" charset="0"/>
                <a:cs typeface="Times New Roman" panose="02020603050405020304" pitchFamily="18" charset="0"/>
              </a:rPr>
              <a:t>　</a:t>
            </a:r>
            <a:r>
              <a:rPr lang="en-US" altLang="zh-CN" sz="2000">
                <a:latin typeface="Times New Roman" panose="02020603050405020304" pitchFamily="18" charset="0"/>
                <a:cs typeface="Times New Roman" panose="02020603050405020304" pitchFamily="18" charset="0"/>
              </a:rPr>
              <a:t>16.</a:t>
            </a:r>
            <a:r>
              <a:rPr lang="zh-CN" altLang="en-US" sz="2000">
                <a:latin typeface="Times New Roman" panose="02020603050405020304" pitchFamily="18" charset="0"/>
                <a:cs typeface="Times New Roman" panose="02020603050405020304" pitchFamily="18" charset="0"/>
              </a:rPr>
              <a:t>自</a:t>
            </a:r>
            <a:r>
              <a:rPr lang="en-US" altLang="zh-CN" sz="2000">
                <a:latin typeface="Times New Roman" panose="02020603050405020304" pitchFamily="18" charset="0"/>
                <a:cs typeface="Times New Roman" panose="02020603050405020304" pitchFamily="18" charset="0"/>
              </a:rPr>
              <a:t>2014</a:t>
            </a:r>
            <a:r>
              <a:rPr lang="zh-CN" altLang="en-US" sz="2000">
                <a:latin typeface="Times New Roman" panose="02020603050405020304" pitchFamily="18" charset="0"/>
                <a:cs typeface="Times New Roman" panose="02020603050405020304" pitchFamily="18" charset="0"/>
              </a:rPr>
              <a:t>年</a:t>
            </a:r>
            <a:r>
              <a:rPr lang="en-US" altLang="zh-CN" sz="2000">
                <a:latin typeface="Times New Roman" panose="02020603050405020304" pitchFamily="18" charset="0"/>
                <a:cs typeface="Times New Roman" panose="02020603050405020304" pitchFamily="18" charset="0"/>
              </a:rPr>
              <a:t>1</a:t>
            </a:r>
            <a:r>
              <a:rPr lang="zh-CN" altLang="en-US" sz="2000">
                <a:latin typeface="Times New Roman" panose="02020603050405020304" pitchFamily="18" charset="0"/>
                <a:cs typeface="Times New Roman" panose="02020603050405020304" pitchFamily="18" charset="0"/>
              </a:rPr>
              <a:t>月</a:t>
            </a:r>
            <a:r>
              <a:rPr lang="en-US" altLang="zh-CN" sz="2000">
                <a:latin typeface="Times New Roman" panose="02020603050405020304" pitchFamily="18" charset="0"/>
                <a:cs typeface="Times New Roman" panose="02020603050405020304" pitchFamily="18" charset="0"/>
              </a:rPr>
              <a:t>1</a:t>
            </a:r>
            <a:r>
              <a:rPr lang="zh-CN" altLang="en-US" sz="2000">
                <a:latin typeface="Times New Roman" panose="02020603050405020304" pitchFamily="18" charset="0"/>
                <a:cs typeface="Times New Roman" panose="02020603050405020304" pitchFamily="18" charset="0"/>
              </a:rPr>
              <a:t>日起至</a:t>
            </a:r>
            <a:r>
              <a:rPr lang="en-US" altLang="zh-CN" sz="2000">
                <a:latin typeface="Times New Roman" panose="02020603050405020304" pitchFamily="18" charset="0"/>
                <a:cs typeface="Times New Roman" panose="02020603050405020304" pitchFamily="18" charset="0"/>
              </a:rPr>
              <a:t>2018</a:t>
            </a:r>
            <a:r>
              <a:rPr lang="zh-CN" altLang="en-US" sz="2000">
                <a:latin typeface="Times New Roman" panose="02020603050405020304" pitchFamily="18" charset="0"/>
                <a:cs typeface="Times New Roman" panose="02020603050405020304" pitchFamily="18" charset="0"/>
              </a:rPr>
              <a:t>年</a:t>
            </a:r>
            <a:r>
              <a:rPr lang="en-US" altLang="zh-CN" sz="2000">
                <a:latin typeface="Times New Roman" panose="02020603050405020304" pitchFamily="18" charset="0"/>
                <a:cs typeface="Times New Roman" panose="02020603050405020304" pitchFamily="18" charset="0"/>
              </a:rPr>
              <a:t>12</a:t>
            </a:r>
            <a:r>
              <a:rPr lang="zh-CN" altLang="en-US" sz="2000">
                <a:latin typeface="Times New Roman" panose="02020603050405020304" pitchFamily="18" charset="0"/>
                <a:cs typeface="Times New Roman" panose="02020603050405020304" pitchFamily="18" charset="0"/>
              </a:rPr>
              <a:t>月</a:t>
            </a:r>
            <a:r>
              <a:rPr lang="en-US" altLang="zh-CN" sz="2000">
                <a:latin typeface="Times New Roman" panose="02020603050405020304" pitchFamily="18" charset="0"/>
                <a:cs typeface="Times New Roman" panose="02020603050405020304" pitchFamily="18" charset="0"/>
              </a:rPr>
              <a:t>31</a:t>
            </a:r>
            <a:r>
              <a:rPr lang="zh-CN" altLang="en-US" sz="2000">
                <a:latin typeface="Times New Roman" panose="02020603050405020304" pitchFamily="18" charset="0"/>
                <a:cs typeface="Times New Roman" panose="02020603050405020304" pitchFamily="18" charset="0"/>
              </a:rPr>
              <a:t>日止，暂免征收飞机租赁企业购机环节购销合同印花税。</a:t>
            </a:r>
          </a:p>
          <a:p>
            <a:pPr marL="0" indent="0">
              <a:lnSpc>
                <a:spcPts val="2500"/>
              </a:lnSpc>
              <a:buFont typeface="Wingdings 2" panose="05020102010507070707" pitchFamily="18" charset="2"/>
              <a:buNone/>
            </a:pPr>
            <a:r>
              <a:rPr lang="zh-CN" altLang="en-US" sz="2000">
                <a:latin typeface="Times New Roman" panose="02020603050405020304" pitchFamily="18" charset="0"/>
                <a:cs typeface="Times New Roman" panose="02020603050405020304" pitchFamily="18" charset="0"/>
              </a:rPr>
              <a:t>　</a:t>
            </a:r>
            <a:r>
              <a:rPr lang="en-US" altLang="zh-CN" sz="2000">
                <a:latin typeface="Times New Roman" panose="02020603050405020304" pitchFamily="18" charset="0"/>
                <a:cs typeface="Times New Roman" panose="02020603050405020304" pitchFamily="18" charset="0"/>
              </a:rPr>
              <a:t>17.</a:t>
            </a:r>
            <a:r>
              <a:rPr lang="zh-CN" altLang="en-US" sz="2000">
                <a:latin typeface="Times New Roman" panose="02020603050405020304" pitchFamily="18" charset="0"/>
                <a:cs typeface="Times New Roman" panose="02020603050405020304" pitchFamily="18" charset="0"/>
              </a:rPr>
              <a:t>对经营性文化事业单位转制中资产评估增值、资产转让或划转涉及的印花税，自</a:t>
            </a:r>
            <a:r>
              <a:rPr lang="en-US" altLang="zh-CN" sz="2000">
                <a:latin typeface="Times New Roman" panose="02020603050405020304" pitchFamily="18" charset="0"/>
                <a:cs typeface="Times New Roman" panose="02020603050405020304" pitchFamily="18" charset="0"/>
              </a:rPr>
              <a:t>2014</a:t>
            </a:r>
            <a:r>
              <a:rPr lang="zh-CN" altLang="en-US" sz="2000">
                <a:latin typeface="Times New Roman" panose="02020603050405020304" pitchFamily="18" charset="0"/>
                <a:cs typeface="Times New Roman" panose="02020603050405020304" pitchFamily="18" charset="0"/>
              </a:rPr>
              <a:t>年</a:t>
            </a:r>
            <a:r>
              <a:rPr lang="en-US" altLang="zh-CN" sz="2000">
                <a:latin typeface="Times New Roman" panose="02020603050405020304" pitchFamily="18" charset="0"/>
                <a:cs typeface="Times New Roman" panose="02020603050405020304" pitchFamily="18" charset="0"/>
              </a:rPr>
              <a:t>1</a:t>
            </a:r>
            <a:r>
              <a:rPr lang="zh-CN" altLang="en-US" sz="2000">
                <a:latin typeface="Times New Roman" panose="02020603050405020304" pitchFamily="18" charset="0"/>
                <a:cs typeface="Times New Roman" panose="02020603050405020304" pitchFamily="18" charset="0"/>
              </a:rPr>
              <a:t>月</a:t>
            </a:r>
            <a:r>
              <a:rPr lang="en-US" altLang="zh-CN" sz="2000">
                <a:latin typeface="Times New Roman" panose="02020603050405020304" pitchFamily="18" charset="0"/>
                <a:cs typeface="Times New Roman" panose="02020603050405020304" pitchFamily="18" charset="0"/>
              </a:rPr>
              <a:t>1</a:t>
            </a:r>
            <a:r>
              <a:rPr lang="zh-CN" altLang="en-US" sz="2000">
                <a:latin typeface="Times New Roman" panose="02020603050405020304" pitchFamily="18" charset="0"/>
                <a:cs typeface="Times New Roman" panose="02020603050405020304" pitchFamily="18" charset="0"/>
              </a:rPr>
              <a:t>日至</a:t>
            </a:r>
            <a:r>
              <a:rPr lang="en-US" altLang="zh-CN" sz="2000">
                <a:latin typeface="Times New Roman" panose="02020603050405020304" pitchFamily="18" charset="0"/>
                <a:cs typeface="Times New Roman" panose="02020603050405020304" pitchFamily="18" charset="0"/>
              </a:rPr>
              <a:t>2018</a:t>
            </a:r>
            <a:r>
              <a:rPr lang="zh-CN" altLang="en-US" sz="2000">
                <a:latin typeface="Times New Roman" panose="02020603050405020304" pitchFamily="18" charset="0"/>
                <a:cs typeface="Times New Roman" panose="02020603050405020304" pitchFamily="18" charset="0"/>
              </a:rPr>
              <a:t>年</a:t>
            </a:r>
            <a:r>
              <a:rPr lang="en-US" altLang="zh-CN" sz="2000">
                <a:latin typeface="Times New Roman" panose="02020603050405020304" pitchFamily="18" charset="0"/>
                <a:cs typeface="Times New Roman" panose="02020603050405020304" pitchFamily="18" charset="0"/>
              </a:rPr>
              <a:t>12</a:t>
            </a:r>
            <a:r>
              <a:rPr lang="zh-CN" altLang="en-US" sz="2000">
                <a:latin typeface="Times New Roman" panose="02020603050405020304" pitchFamily="18" charset="0"/>
                <a:cs typeface="Times New Roman" panose="02020603050405020304" pitchFamily="18" charset="0"/>
              </a:rPr>
              <a:t>月</a:t>
            </a:r>
            <a:r>
              <a:rPr lang="en-US" altLang="zh-CN" sz="2000">
                <a:latin typeface="Times New Roman" panose="02020603050405020304" pitchFamily="18" charset="0"/>
                <a:cs typeface="Times New Roman" panose="02020603050405020304" pitchFamily="18" charset="0"/>
              </a:rPr>
              <a:t>31</a:t>
            </a:r>
            <a:r>
              <a:rPr lang="zh-CN" altLang="en-US" sz="2000">
                <a:latin typeface="Times New Roman" panose="02020603050405020304" pitchFamily="18" charset="0"/>
                <a:cs typeface="Times New Roman" panose="02020603050405020304" pitchFamily="18" charset="0"/>
              </a:rPr>
              <a:t>日止，符合现行规定的享受相应税收优惠政策。</a:t>
            </a:r>
          </a:p>
          <a:p>
            <a:pPr marL="0" indent="0">
              <a:lnSpc>
                <a:spcPts val="2500"/>
              </a:lnSpc>
              <a:buFont typeface="Wingdings 2" panose="05020102010507070707" pitchFamily="18" charset="2"/>
              <a:buNone/>
            </a:pPr>
            <a:r>
              <a:rPr lang="zh-CN" altLang="en-US" sz="2000">
                <a:latin typeface="Times New Roman" panose="02020603050405020304" pitchFamily="18" charset="0"/>
                <a:cs typeface="Times New Roman" panose="02020603050405020304" pitchFamily="18" charset="0"/>
              </a:rPr>
              <a:t>　</a:t>
            </a:r>
            <a:r>
              <a:rPr lang="en-US" altLang="zh-CN" sz="2000">
                <a:latin typeface="Times New Roman" panose="02020603050405020304" pitchFamily="18" charset="0"/>
                <a:cs typeface="Times New Roman" panose="02020603050405020304" pitchFamily="18" charset="0"/>
              </a:rPr>
              <a:t>18.</a:t>
            </a:r>
            <a:r>
              <a:rPr lang="zh-CN" altLang="en-US" sz="2000">
                <a:latin typeface="Times New Roman" panose="02020603050405020304" pitchFamily="18" charset="0"/>
                <a:cs typeface="Times New Roman" panose="02020603050405020304" pitchFamily="18" charset="0"/>
              </a:rPr>
              <a:t>自</a:t>
            </a:r>
            <a:r>
              <a:rPr lang="en-US" altLang="zh-CN" sz="2000">
                <a:latin typeface="Times New Roman" panose="02020603050405020304" pitchFamily="18" charset="0"/>
                <a:cs typeface="Times New Roman" panose="02020603050405020304" pitchFamily="18" charset="0"/>
              </a:rPr>
              <a:t>2014</a:t>
            </a:r>
            <a:r>
              <a:rPr lang="zh-CN" altLang="en-US" sz="2000">
                <a:latin typeface="Times New Roman" panose="02020603050405020304" pitchFamily="18" charset="0"/>
                <a:cs typeface="Times New Roman" panose="02020603050405020304" pitchFamily="18" charset="0"/>
              </a:rPr>
              <a:t>年</a:t>
            </a:r>
            <a:r>
              <a:rPr lang="en-US" altLang="zh-CN" sz="2000">
                <a:latin typeface="Times New Roman" panose="02020603050405020304" pitchFamily="18" charset="0"/>
                <a:cs typeface="Times New Roman" panose="02020603050405020304" pitchFamily="18" charset="0"/>
              </a:rPr>
              <a:t>11</a:t>
            </a:r>
            <a:r>
              <a:rPr lang="zh-CN" altLang="en-US" sz="2000">
                <a:latin typeface="Times New Roman" panose="02020603050405020304" pitchFamily="18" charset="0"/>
                <a:cs typeface="Times New Roman" panose="02020603050405020304" pitchFamily="18" charset="0"/>
              </a:rPr>
              <a:t>月</a:t>
            </a:r>
            <a:r>
              <a:rPr lang="en-US" altLang="zh-CN" sz="2000">
                <a:latin typeface="Times New Roman" panose="02020603050405020304" pitchFamily="18" charset="0"/>
                <a:cs typeface="Times New Roman" panose="02020603050405020304" pitchFamily="18" charset="0"/>
              </a:rPr>
              <a:t>1</a:t>
            </a:r>
            <a:r>
              <a:rPr lang="zh-CN" altLang="en-US" sz="2000">
                <a:latin typeface="Times New Roman" panose="02020603050405020304" pitchFamily="18" charset="0"/>
                <a:cs typeface="Times New Roman" panose="02020603050405020304" pitchFamily="18" charset="0"/>
              </a:rPr>
              <a:t>日至</a:t>
            </a:r>
            <a:r>
              <a:rPr lang="en-US" altLang="zh-CN" sz="2000">
                <a:latin typeface="Times New Roman" panose="02020603050405020304" pitchFamily="18" charset="0"/>
                <a:cs typeface="Times New Roman" panose="02020603050405020304" pitchFamily="18" charset="0"/>
              </a:rPr>
              <a:t>2017</a:t>
            </a:r>
            <a:r>
              <a:rPr lang="zh-CN" altLang="en-US" sz="2000">
                <a:latin typeface="Times New Roman" panose="02020603050405020304" pitchFamily="18" charset="0"/>
                <a:cs typeface="Times New Roman" panose="02020603050405020304" pitchFamily="18" charset="0"/>
              </a:rPr>
              <a:t>年</a:t>
            </a:r>
            <a:r>
              <a:rPr lang="en-US" altLang="zh-CN" sz="2000">
                <a:latin typeface="Times New Roman" panose="02020603050405020304" pitchFamily="18" charset="0"/>
                <a:cs typeface="Times New Roman" panose="02020603050405020304" pitchFamily="18" charset="0"/>
              </a:rPr>
              <a:t>12</a:t>
            </a:r>
            <a:r>
              <a:rPr lang="zh-CN" altLang="en-US" sz="2000">
                <a:latin typeface="Times New Roman" panose="02020603050405020304" pitchFamily="18" charset="0"/>
                <a:cs typeface="Times New Roman" panose="02020603050405020304" pitchFamily="18" charset="0"/>
              </a:rPr>
              <a:t>月</a:t>
            </a:r>
            <a:r>
              <a:rPr lang="en-US" altLang="zh-CN" sz="2000">
                <a:latin typeface="Times New Roman" panose="02020603050405020304" pitchFamily="18" charset="0"/>
                <a:cs typeface="Times New Roman" panose="02020603050405020304" pitchFamily="18" charset="0"/>
              </a:rPr>
              <a:t>31</a:t>
            </a:r>
            <a:r>
              <a:rPr lang="zh-CN" altLang="en-US" sz="2000">
                <a:latin typeface="Times New Roman" panose="02020603050405020304" pitchFamily="18" charset="0"/>
                <a:cs typeface="Times New Roman" panose="02020603050405020304" pitchFamily="18" charset="0"/>
              </a:rPr>
              <a:t>日，对金融机构与小型、微型企业签订的借款合同免征印花税。</a:t>
            </a:r>
          </a:p>
          <a:p>
            <a:pPr marL="0" indent="0">
              <a:lnSpc>
                <a:spcPts val="2500"/>
              </a:lnSpc>
              <a:buFont typeface="Wingdings 2" panose="05020102010507070707" pitchFamily="18" charset="2"/>
              <a:buNone/>
            </a:pPr>
            <a:r>
              <a:rPr lang="zh-CN" altLang="en-US" sz="2000">
                <a:latin typeface="Times New Roman" panose="02020603050405020304" pitchFamily="18" charset="0"/>
                <a:cs typeface="Times New Roman" panose="02020603050405020304" pitchFamily="18" charset="0"/>
              </a:rPr>
              <a:t>　</a:t>
            </a:r>
            <a:r>
              <a:rPr lang="en-US" altLang="zh-CN" sz="2000">
                <a:latin typeface="Times New Roman" panose="02020603050405020304" pitchFamily="18" charset="0"/>
                <a:cs typeface="Times New Roman" panose="02020603050405020304" pitchFamily="18" charset="0"/>
              </a:rPr>
              <a:t>19.</a:t>
            </a:r>
            <a:r>
              <a:rPr lang="zh-CN" altLang="en-US" sz="2000">
                <a:latin typeface="Times New Roman" panose="02020603050405020304" pitchFamily="18" charset="0"/>
                <a:cs typeface="Times New Roman" panose="02020603050405020304" pitchFamily="18" charset="0"/>
              </a:rPr>
              <a:t>自</a:t>
            </a:r>
            <a:r>
              <a:rPr lang="en-US" altLang="zh-CN" sz="2000">
                <a:latin typeface="Times New Roman" panose="02020603050405020304" pitchFamily="18" charset="0"/>
                <a:cs typeface="Times New Roman" panose="02020603050405020304" pitchFamily="18" charset="0"/>
              </a:rPr>
              <a:t>2016</a:t>
            </a:r>
            <a:r>
              <a:rPr lang="zh-CN" altLang="en-US" sz="2000">
                <a:latin typeface="Times New Roman" panose="02020603050405020304" pitchFamily="18" charset="0"/>
                <a:cs typeface="Times New Roman" panose="02020603050405020304" pitchFamily="18" charset="0"/>
              </a:rPr>
              <a:t>年</a:t>
            </a:r>
            <a:r>
              <a:rPr lang="en-US" altLang="zh-CN" sz="2000">
                <a:latin typeface="Times New Roman" panose="02020603050405020304" pitchFamily="18" charset="0"/>
                <a:cs typeface="Times New Roman" panose="02020603050405020304" pitchFamily="18" charset="0"/>
              </a:rPr>
              <a:t>1</a:t>
            </a:r>
            <a:r>
              <a:rPr lang="zh-CN" altLang="en-US" sz="2000">
                <a:latin typeface="Times New Roman" panose="02020603050405020304" pitchFamily="18" charset="0"/>
                <a:cs typeface="Times New Roman" panose="02020603050405020304" pitchFamily="18" charset="0"/>
              </a:rPr>
              <a:t>月</a:t>
            </a:r>
            <a:r>
              <a:rPr lang="en-US" altLang="zh-CN" sz="2000">
                <a:latin typeface="Times New Roman" panose="02020603050405020304" pitchFamily="18" charset="0"/>
                <a:cs typeface="Times New Roman" panose="02020603050405020304" pitchFamily="18" charset="0"/>
              </a:rPr>
              <a:t>1</a:t>
            </a:r>
            <a:r>
              <a:rPr lang="zh-CN" altLang="en-US" sz="2000">
                <a:latin typeface="Times New Roman" panose="02020603050405020304" pitchFamily="18" charset="0"/>
                <a:cs typeface="Times New Roman" panose="02020603050405020304" pitchFamily="18" charset="0"/>
              </a:rPr>
              <a:t>日至</a:t>
            </a:r>
            <a:r>
              <a:rPr lang="en-US" altLang="zh-CN" sz="2000">
                <a:latin typeface="Times New Roman" panose="02020603050405020304" pitchFamily="18" charset="0"/>
                <a:cs typeface="Times New Roman" panose="02020603050405020304" pitchFamily="18" charset="0"/>
              </a:rPr>
              <a:t>2018</a:t>
            </a:r>
            <a:r>
              <a:rPr lang="zh-CN" altLang="en-US" sz="2000">
                <a:latin typeface="Times New Roman" panose="02020603050405020304" pitchFamily="18" charset="0"/>
                <a:cs typeface="Times New Roman" panose="02020603050405020304" pitchFamily="18" charset="0"/>
              </a:rPr>
              <a:t>年</a:t>
            </a:r>
            <a:r>
              <a:rPr lang="en-US" altLang="zh-CN" sz="2000">
                <a:latin typeface="Times New Roman" panose="02020603050405020304" pitchFamily="18" charset="0"/>
                <a:cs typeface="Times New Roman" panose="02020603050405020304" pitchFamily="18" charset="0"/>
              </a:rPr>
              <a:t>12</a:t>
            </a:r>
            <a:r>
              <a:rPr lang="zh-CN" altLang="en-US" sz="2000">
                <a:latin typeface="Times New Roman" panose="02020603050405020304" pitchFamily="18" charset="0"/>
                <a:cs typeface="Times New Roman" panose="02020603050405020304" pitchFamily="18" charset="0"/>
              </a:rPr>
              <a:t>月</a:t>
            </a:r>
            <a:r>
              <a:rPr lang="en-US" altLang="zh-CN" sz="2000">
                <a:latin typeface="Times New Roman" panose="02020603050405020304" pitchFamily="18" charset="0"/>
                <a:cs typeface="Times New Roman" panose="02020603050405020304" pitchFamily="18" charset="0"/>
              </a:rPr>
              <a:t>31</a:t>
            </a:r>
            <a:r>
              <a:rPr lang="zh-CN" altLang="en-US" sz="2000">
                <a:latin typeface="Times New Roman" panose="02020603050405020304" pitchFamily="18" charset="0"/>
                <a:cs typeface="Times New Roman" panose="02020603050405020304" pitchFamily="18" charset="0"/>
              </a:rPr>
              <a:t>日，对饮水工程运营管理单位为建设饮水工程取得土地使用权而签订的产权转移书据，以及与施工单位签订的建设工程承包合同免征印花税。</a:t>
            </a:r>
          </a:p>
          <a:p>
            <a:pPr marL="0" indent="0">
              <a:lnSpc>
                <a:spcPts val="2500"/>
              </a:lnSpc>
              <a:buFont typeface="Wingdings 2" panose="05020102010507070707" pitchFamily="18" charset="2"/>
              <a:buNone/>
            </a:pPr>
            <a:r>
              <a:rPr lang="zh-CN" altLang="en-US" sz="2000">
                <a:latin typeface="Times New Roman" panose="02020603050405020304" pitchFamily="18" charset="0"/>
                <a:cs typeface="Times New Roman" panose="02020603050405020304" pitchFamily="18" charset="0"/>
              </a:rPr>
              <a:t>　</a:t>
            </a:r>
            <a:r>
              <a:rPr lang="en-US" altLang="zh-CN" sz="2000">
                <a:latin typeface="Times New Roman" panose="02020603050405020304" pitchFamily="18" charset="0"/>
                <a:cs typeface="Times New Roman" panose="02020603050405020304" pitchFamily="18" charset="0"/>
              </a:rPr>
              <a:t>20.</a:t>
            </a:r>
            <a:r>
              <a:rPr lang="zh-CN" altLang="en-US" sz="2000">
                <a:latin typeface="Times New Roman" panose="02020603050405020304" pitchFamily="18" charset="0"/>
                <a:cs typeface="Times New Roman" panose="02020603050405020304" pitchFamily="18" charset="0"/>
              </a:rPr>
              <a:t>对开展融资租赁业务签订的融资租赁合同（含融资性售后回租），统一按照其所载明的租金总额依照“借款合同”税目，按万分之零点五的税率计税贴花。在融资性售后回租业务中，对承租人、出租人因出售租赁资产及购回租赁资产所签订的合同，不征收印花税。</a:t>
            </a:r>
          </a:p>
          <a:p>
            <a:pPr marL="0" indent="0">
              <a:lnSpc>
                <a:spcPts val="2500"/>
              </a:lnSpc>
              <a:buFont typeface="Wingdings 2" panose="05020102010507070707" pitchFamily="18" charset="2"/>
              <a:buNone/>
            </a:pPr>
            <a:endParaRPr lang="zh-CN" altLang="en-US" sz="36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a:extLst>
              <a:ext uri="{FF2B5EF4-FFF2-40B4-BE49-F238E27FC236}">
                <a16:creationId xmlns:a16="http://schemas.microsoft.com/office/drawing/2014/main" id="{F45081AE-F21B-4E1B-B922-EA0FF2406EDC}"/>
              </a:ext>
            </a:extLst>
          </p:cNvPr>
          <p:cNvSpPr>
            <a:spLocks noGrp="1" noChangeArrowheads="1"/>
          </p:cNvSpPr>
          <p:nvPr>
            <p:ph idx="1"/>
          </p:nvPr>
        </p:nvSpPr>
        <p:spPr>
          <a:xfrm>
            <a:off x="107950" y="260350"/>
            <a:ext cx="8856663" cy="6913563"/>
          </a:xfrm>
        </p:spPr>
        <p:txBody>
          <a:bodyPr rtlCol="0">
            <a:normAutofit/>
          </a:bodyPr>
          <a:lstStyle/>
          <a:p>
            <a:pPr marL="0" indent="0" fontAlgn="auto">
              <a:spcAft>
                <a:spcPts val="0"/>
              </a:spcAft>
              <a:buFont typeface="Wingdings 2" pitchFamily="18" charset="2"/>
              <a:buNone/>
              <a:defRPr/>
            </a:pPr>
            <a:r>
              <a:rPr lang="zh-CN" altLang="en-US" b="1" dirty="0"/>
              <a:t>六、减免税规定</a:t>
            </a:r>
            <a:endParaRPr lang="en-US" altLang="zh-CN" b="1" dirty="0"/>
          </a:p>
          <a:p>
            <a:pPr marL="0" indent="0" fontAlgn="auto">
              <a:spcAft>
                <a:spcPts val="0"/>
              </a:spcAft>
              <a:buFont typeface="Wingdings 2" pitchFamily="18" charset="2"/>
              <a:buNone/>
              <a:defRPr/>
            </a:pPr>
            <a:r>
              <a:rPr lang="en-US" altLang="zh-CN" sz="2400" dirty="0">
                <a:latin typeface="+mn-ea"/>
              </a:rPr>
              <a:t>      1.</a:t>
            </a:r>
            <a:r>
              <a:rPr lang="zh-CN" altLang="en-US" sz="2400" dirty="0">
                <a:latin typeface="+mn-ea"/>
              </a:rPr>
              <a:t>海关对进口产品代征增值税、消费税的，不征收城市维护建设税。</a:t>
            </a:r>
          </a:p>
          <a:p>
            <a:pPr marL="0" indent="0" fontAlgn="auto">
              <a:spcAft>
                <a:spcPts val="0"/>
              </a:spcAft>
              <a:buFont typeface="Wingdings 2" pitchFamily="18" charset="2"/>
              <a:buNone/>
              <a:defRPr/>
            </a:pPr>
            <a:r>
              <a:rPr lang="zh-CN" altLang="en-US" sz="2400" dirty="0">
                <a:latin typeface="+mn-ea"/>
              </a:rPr>
              <a:t>　  </a:t>
            </a:r>
            <a:r>
              <a:rPr lang="en-US" altLang="zh-CN" sz="2400" dirty="0">
                <a:latin typeface="+mn-ea"/>
              </a:rPr>
              <a:t>2.</a:t>
            </a:r>
            <a:r>
              <a:rPr lang="zh-CN" altLang="en-US" sz="2400" dirty="0">
                <a:latin typeface="+mn-ea"/>
              </a:rPr>
              <a:t>由于“两税”减免而发生的退税，同时退还已纳的城建税。</a:t>
            </a:r>
          </a:p>
          <a:p>
            <a:pPr marL="0" indent="0" fontAlgn="auto">
              <a:spcAft>
                <a:spcPts val="0"/>
              </a:spcAft>
              <a:buFont typeface="Wingdings 2" pitchFamily="18" charset="2"/>
              <a:buNone/>
              <a:defRPr/>
            </a:pPr>
            <a:r>
              <a:rPr lang="zh-CN" altLang="en-US" sz="2400" dirty="0">
                <a:latin typeface="+mn-ea"/>
              </a:rPr>
              <a:t>　  </a:t>
            </a:r>
            <a:r>
              <a:rPr lang="en-US" altLang="zh-CN" sz="2400" dirty="0">
                <a:latin typeface="+mn-ea"/>
              </a:rPr>
              <a:t>3.</a:t>
            </a:r>
            <a:r>
              <a:rPr lang="zh-CN" altLang="en-US" sz="2400" dirty="0">
                <a:latin typeface="+mn-ea"/>
              </a:rPr>
              <a:t>对出口产品退还增值税、消费税的，不退还已缴纳的城市维护建设税；经总局审批的当期免抵的增值税税额应纳入附加税、费计征范围。</a:t>
            </a:r>
          </a:p>
          <a:p>
            <a:pPr marL="0" indent="0" fontAlgn="auto">
              <a:spcAft>
                <a:spcPts val="0"/>
              </a:spcAft>
              <a:buFont typeface="Wingdings 2" pitchFamily="18" charset="2"/>
              <a:buNone/>
              <a:defRPr/>
            </a:pPr>
            <a:r>
              <a:rPr lang="zh-CN" altLang="en-US" sz="2400" dirty="0">
                <a:latin typeface="+mn-ea"/>
              </a:rPr>
              <a:t>　  </a:t>
            </a:r>
            <a:r>
              <a:rPr lang="en-US" altLang="zh-CN" sz="2400" dirty="0">
                <a:latin typeface="+mn-ea"/>
              </a:rPr>
              <a:t>4.</a:t>
            </a:r>
            <a:r>
              <a:rPr lang="zh-CN" altLang="en-US" sz="2400" dirty="0">
                <a:latin typeface="+mn-ea"/>
              </a:rPr>
              <a:t>对“两税”补罚，城建税也要补罚，但“两税”的滞纳金和罚款不作城建税的计税依据。</a:t>
            </a:r>
          </a:p>
          <a:p>
            <a:pPr marL="0" indent="0" fontAlgn="auto">
              <a:spcAft>
                <a:spcPts val="0"/>
              </a:spcAft>
              <a:buFont typeface="Wingdings 2" pitchFamily="18" charset="2"/>
              <a:buNone/>
              <a:defRPr/>
            </a:pPr>
            <a:r>
              <a:rPr lang="zh-CN" altLang="en-US" sz="2400" dirty="0">
                <a:latin typeface="+mn-ea"/>
              </a:rPr>
              <a:t>　  </a:t>
            </a:r>
            <a:r>
              <a:rPr lang="en-US" altLang="zh-CN" sz="2400" dirty="0">
                <a:latin typeface="+mn-ea"/>
              </a:rPr>
              <a:t>5.“</a:t>
            </a:r>
            <a:r>
              <a:rPr lang="zh-CN" altLang="en-US" sz="2400" dirty="0">
                <a:latin typeface="+mn-ea"/>
              </a:rPr>
              <a:t>两税”减免，城建税也减免。</a:t>
            </a:r>
          </a:p>
          <a:p>
            <a:pPr marL="0" indent="0" fontAlgn="auto">
              <a:spcAft>
                <a:spcPts val="0"/>
              </a:spcAft>
              <a:buFont typeface="Wingdings 2" pitchFamily="18" charset="2"/>
              <a:buNone/>
              <a:defRPr/>
            </a:pPr>
            <a:r>
              <a:rPr lang="zh-CN" altLang="en-US" sz="2400" dirty="0">
                <a:latin typeface="+mn-ea"/>
              </a:rPr>
              <a:t>　</a:t>
            </a:r>
            <a:r>
              <a:rPr lang="en-US" altLang="zh-CN" sz="2400" dirty="0">
                <a:latin typeface="+mn-ea"/>
              </a:rPr>
              <a:t>【</a:t>
            </a:r>
            <a:r>
              <a:rPr lang="zh-CN" altLang="en-US" sz="2400" dirty="0">
                <a:latin typeface="+mn-ea"/>
              </a:rPr>
              <a:t>提示</a:t>
            </a:r>
            <a:r>
              <a:rPr lang="en-US" altLang="zh-CN" sz="2400" dirty="0">
                <a:latin typeface="+mn-ea"/>
              </a:rPr>
              <a:t>1】</a:t>
            </a:r>
            <a:r>
              <a:rPr lang="zh-CN" altLang="en-US" sz="2400" dirty="0">
                <a:latin typeface="+mn-ea"/>
              </a:rPr>
              <a:t>应结合增值税减免政策</a:t>
            </a:r>
            <a:r>
              <a:rPr lang="en-US" altLang="zh-CN" sz="2400" dirty="0">
                <a:latin typeface="+mn-ea"/>
              </a:rPr>
              <a:t>:</a:t>
            </a:r>
            <a:r>
              <a:rPr lang="zh-CN" altLang="en-US" sz="2400" dirty="0">
                <a:latin typeface="+mn-ea"/>
              </a:rPr>
              <a:t>减免增值税同时减免城建税。</a:t>
            </a:r>
          </a:p>
          <a:p>
            <a:pPr marL="0" indent="0" fontAlgn="auto">
              <a:spcAft>
                <a:spcPts val="0"/>
              </a:spcAft>
              <a:buFont typeface="Wingdings 2" pitchFamily="18" charset="2"/>
              <a:buNone/>
              <a:defRPr/>
            </a:pPr>
            <a:r>
              <a:rPr lang="zh-CN" altLang="en-US" sz="2400" dirty="0">
                <a:latin typeface="+mn-ea"/>
              </a:rPr>
              <a:t>　</a:t>
            </a:r>
            <a:r>
              <a:rPr lang="en-US" altLang="zh-CN" sz="2400" dirty="0">
                <a:latin typeface="+mn-ea"/>
              </a:rPr>
              <a:t>【</a:t>
            </a:r>
            <a:r>
              <a:rPr lang="zh-CN" altLang="en-US" sz="2400" dirty="0">
                <a:latin typeface="+mn-ea"/>
              </a:rPr>
              <a:t>提示</a:t>
            </a:r>
            <a:r>
              <a:rPr lang="en-US" altLang="zh-CN" sz="2400" dirty="0">
                <a:latin typeface="+mn-ea"/>
              </a:rPr>
              <a:t>2】“</a:t>
            </a:r>
            <a:r>
              <a:rPr lang="zh-CN" altLang="en-US" sz="2400" dirty="0">
                <a:latin typeface="+mn-ea"/>
              </a:rPr>
              <a:t>两税”实行先征后返、先征后退、即征即退办法的，除另有规定外，对随“两税”征收的城建税和教育费附加一律不予退（返）还。</a:t>
            </a:r>
          </a:p>
          <a:p>
            <a:pPr marL="0" indent="0" fontAlgn="auto">
              <a:spcAft>
                <a:spcPts val="0"/>
              </a:spcAft>
              <a:buFont typeface="Wingdings 2" pitchFamily="18" charset="2"/>
              <a:buNone/>
              <a:defRPr/>
            </a:pPr>
            <a:r>
              <a:rPr lang="zh-CN" altLang="en-US" sz="2400" dirty="0">
                <a:latin typeface="+mn-ea"/>
              </a:rPr>
              <a:t>　  </a:t>
            </a:r>
            <a:r>
              <a:rPr lang="en-US" altLang="zh-CN" sz="2400" dirty="0">
                <a:latin typeface="+mn-ea"/>
              </a:rPr>
              <a:t>6.</a:t>
            </a:r>
            <a:r>
              <a:rPr lang="zh-CN" altLang="en-US" sz="2400" dirty="0">
                <a:latin typeface="+mn-ea"/>
              </a:rPr>
              <a:t>对国家重大水利工程建设基金，免城建税。</a:t>
            </a:r>
          </a:p>
          <a:p>
            <a:pPr marL="0" indent="0" fontAlgn="auto">
              <a:spcAft>
                <a:spcPts val="0"/>
              </a:spcAft>
              <a:buFont typeface="Wingdings 2" pitchFamily="18" charset="2"/>
              <a:buNone/>
              <a:defRPr/>
            </a:pPr>
            <a:endParaRPr lang="zh-CN" altLang="en-US" b="1"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内容占位符 4">
            <a:extLst>
              <a:ext uri="{FF2B5EF4-FFF2-40B4-BE49-F238E27FC236}">
                <a16:creationId xmlns:a16="http://schemas.microsoft.com/office/drawing/2014/main" id="{0F50C235-FEE6-49F4-B69B-E9769EAAC350}"/>
              </a:ext>
            </a:extLst>
          </p:cNvPr>
          <p:cNvSpPr>
            <a:spLocks noGrp="1"/>
          </p:cNvSpPr>
          <p:nvPr>
            <p:ph idx="1"/>
          </p:nvPr>
        </p:nvSpPr>
        <p:spPr>
          <a:xfrm>
            <a:off x="0" y="333375"/>
            <a:ext cx="8991600" cy="7172325"/>
          </a:xfrm>
        </p:spPr>
        <p:txBody>
          <a:bodyPr rtlCol="0">
            <a:normAutofit/>
          </a:bodyPr>
          <a:lstStyle/>
          <a:p>
            <a:pPr marL="0" indent="0" fontAlgn="auto">
              <a:lnSpc>
                <a:spcPts val="2500"/>
              </a:lnSpc>
              <a:spcAft>
                <a:spcPts val="0"/>
              </a:spcAft>
              <a:buFont typeface="Wingdings 2" pitchFamily="18" charset="2"/>
              <a:buNone/>
              <a:defRPr/>
            </a:pPr>
            <a:r>
              <a:rPr lang="zh-CN" altLang="en-US" sz="3600" dirty="0"/>
              <a:t>六、征收管理</a:t>
            </a:r>
            <a:endParaRPr lang="en-US" altLang="zh-CN" sz="3600" dirty="0"/>
          </a:p>
          <a:p>
            <a:pPr marL="0" indent="0" fontAlgn="auto">
              <a:lnSpc>
                <a:spcPts val="3000"/>
              </a:lnSpc>
              <a:spcAft>
                <a:spcPts val="0"/>
              </a:spcAft>
              <a:buFont typeface="Wingdings 2" pitchFamily="18" charset="2"/>
              <a:buNone/>
              <a:defRPr/>
            </a:pPr>
            <a:r>
              <a:rPr lang="zh-CN" altLang="en-US" sz="2800" dirty="0">
                <a:latin typeface="+mn-ea"/>
              </a:rPr>
              <a:t>（一）缴纳方法 </a:t>
            </a:r>
          </a:p>
          <a:p>
            <a:pPr marL="0" indent="0" fontAlgn="auto">
              <a:lnSpc>
                <a:spcPts val="3000"/>
              </a:lnSpc>
              <a:spcAft>
                <a:spcPts val="0"/>
              </a:spcAft>
              <a:buFont typeface="Wingdings 2" pitchFamily="18" charset="2"/>
              <a:buNone/>
              <a:defRPr/>
            </a:pPr>
            <a:r>
              <a:rPr lang="zh-CN" altLang="en-US" sz="2800" dirty="0">
                <a:latin typeface="+mn-ea"/>
              </a:rPr>
              <a:t>　一般纳税方法 </a:t>
            </a:r>
          </a:p>
          <a:p>
            <a:pPr marL="0" indent="0" fontAlgn="auto">
              <a:lnSpc>
                <a:spcPts val="3000"/>
              </a:lnSpc>
              <a:spcAft>
                <a:spcPts val="0"/>
              </a:spcAft>
              <a:buFont typeface="Wingdings 2" pitchFamily="18" charset="2"/>
              <a:buNone/>
              <a:defRPr/>
            </a:pPr>
            <a:r>
              <a:rPr lang="zh-CN" altLang="en-US" sz="2800" dirty="0">
                <a:latin typeface="+mn-ea"/>
              </a:rPr>
              <a:t>　　</a:t>
            </a:r>
            <a:r>
              <a:rPr lang="en-US" altLang="zh-CN" sz="2800" dirty="0">
                <a:latin typeface="+mn-ea"/>
              </a:rPr>
              <a:t>1.</a:t>
            </a:r>
            <a:r>
              <a:rPr lang="zh-CN" altLang="en-US" sz="2800" dirty="0">
                <a:latin typeface="+mn-ea"/>
              </a:rPr>
              <a:t>纳税人根据规定自行计算应纳税额，购买并一次贴足印花税票。 </a:t>
            </a:r>
          </a:p>
          <a:p>
            <a:pPr marL="0" indent="0" fontAlgn="auto">
              <a:lnSpc>
                <a:spcPts val="3000"/>
              </a:lnSpc>
              <a:spcAft>
                <a:spcPts val="0"/>
              </a:spcAft>
              <a:buFont typeface="Wingdings 2" pitchFamily="18" charset="2"/>
              <a:buNone/>
              <a:defRPr/>
            </a:pPr>
            <a:r>
              <a:rPr lang="zh-CN" altLang="en-US" sz="2800" dirty="0">
                <a:latin typeface="+mn-ea"/>
              </a:rPr>
              <a:t>　　</a:t>
            </a:r>
            <a:r>
              <a:rPr lang="en-US" altLang="zh-CN" sz="2800" dirty="0">
                <a:latin typeface="+mn-ea"/>
              </a:rPr>
              <a:t>2.</a:t>
            </a:r>
            <a:r>
              <a:rPr lang="zh-CN" altLang="en-US" sz="2800" dirty="0">
                <a:latin typeface="+mn-ea"/>
              </a:rPr>
              <a:t>购买印花税不等于履行了纳税义务。 </a:t>
            </a:r>
          </a:p>
          <a:p>
            <a:pPr marL="0" indent="0" fontAlgn="auto">
              <a:lnSpc>
                <a:spcPts val="3000"/>
              </a:lnSpc>
              <a:spcAft>
                <a:spcPts val="0"/>
              </a:spcAft>
              <a:buFont typeface="Wingdings 2" pitchFamily="18" charset="2"/>
              <a:buNone/>
              <a:defRPr/>
            </a:pPr>
            <a:r>
              <a:rPr lang="zh-CN" altLang="en-US" sz="2800" dirty="0">
                <a:latin typeface="+mn-ea"/>
              </a:rPr>
              <a:t>　　</a:t>
            </a:r>
            <a:r>
              <a:rPr lang="en-US" altLang="zh-CN" sz="2800" dirty="0">
                <a:latin typeface="+mn-ea"/>
              </a:rPr>
              <a:t>3.</a:t>
            </a:r>
            <a:r>
              <a:rPr lang="zh-CN" altLang="en-US" sz="2800" dirty="0">
                <a:latin typeface="+mn-ea"/>
              </a:rPr>
              <a:t>对国家政策性银行记载资金的账簿，一次贴花数额较大、难以承担的，经核准可在</a:t>
            </a:r>
            <a:r>
              <a:rPr lang="en-US" altLang="zh-CN" sz="2800" dirty="0">
                <a:latin typeface="+mn-ea"/>
              </a:rPr>
              <a:t>3</a:t>
            </a:r>
            <a:r>
              <a:rPr lang="zh-CN" altLang="en-US" sz="2800" dirty="0">
                <a:latin typeface="+mn-ea"/>
              </a:rPr>
              <a:t>年内分次贴足。 </a:t>
            </a:r>
          </a:p>
          <a:p>
            <a:pPr marL="0" indent="0" fontAlgn="auto">
              <a:lnSpc>
                <a:spcPts val="3000"/>
              </a:lnSpc>
              <a:spcAft>
                <a:spcPts val="0"/>
              </a:spcAft>
              <a:buFont typeface="Wingdings 2" pitchFamily="18" charset="2"/>
              <a:buNone/>
              <a:defRPr/>
            </a:pPr>
            <a:r>
              <a:rPr lang="zh-CN" altLang="en-US" sz="2800" dirty="0">
                <a:latin typeface="+mn-ea"/>
              </a:rPr>
              <a:t>　简化纳税方法</a:t>
            </a:r>
          </a:p>
          <a:p>
            <a:pPr marL="0" indent="0" fontAlgn="auto">
              <a:lnSpc>
                <a:spcPts val="3000"/>
              </a:lnSpc>
              <a:spcAft>
                <a:spcPts val="0"/>
              </a:spcAft>
              <a:buFont typeface="Wingdings 2" pitchFamily="18" charset="2"/>
              <a:buNone/>
              <a:defRPr/>
            </a:pPr>
            <a:r>
              <a:rPr lang="zh-CN" altLang="en-US" sz="2800" dirty="0">
                <a:latin typeface="+mn-ea"/>
              </a:rPr>
              <a:t>　　</a:t>
            </a:r>
            <a:r>
              <a:rPr lang="en-US" altLang="zh-CN" sz="2800" dirty="0">
                <a:latin typeface="+mn-ea"/>
              </a:rPr>
              <a:t>1.</a:t>
            </a:r>
            <a:r>
              <a:rPr lang="zh-CN" altLang="en-US" sz="2800" dirty="0">
                <a:latin typeface="+mn-ea"/>
              </a:rPr>
              <a:t>以缴款书或完税证代替贴花的方法。一份凭证应纳税额超过</a:t>
            </a:r>
            <a:r>
              <a:rPr lang="en-US" altLang="zh-CN" sz="2800" dirty="0">
                <a:latin typeface="+mn-ea"/>
              </a:rPr>
              <a:t>500</a:t>
            </a:r>
            <a:r>
              <a:rPr lang="zh-CN" altLang="en-US" sz="2800" dirty="0">
                <a:latin typeface="+mn-ea"/>
              </a:rPr>
              <a:t>元。 </a:t>
            </a:r>
          </a:p>
          <a:p>
            <a:pPr marL="0" indent="0" fontAlgn="auto">
              <a:lnSpc>
                <a:spcPts val="3000"/>
              </a:lnSpc>
              <a:spcAft>
                <a:spcPts val="0"/>
              </a:spcAft>
              <a:buFont typeface="Wingdings 2" pitchFamily="18" charset="2"/>
              <a:buNone/>
              <a:defRPr/>
            </a:pPr>
            <a:r>
              <a:rPr lang="zh-CN" altLang="en-US" sz="2800" dirty="0">
                <a:latin typeface="+mn-ea"/>
              </a:rPr>
              <a:t>　　</a:t>
            </a:r>
            <a:r>
              <a:rPr lang="en-US" altLang="zh-CN" sz="2800" dirty="0">
                <a:latin typeface="+mn-ea"/>
              </a:rPr>
              <a:t>2.</a:t>
            </a:r>
            <a:r>
              <a:rPr lang="zh-CN" altLang="en-US" sz="2800" dirty="0">
                <a:latin typeface="+mn-ea"/>
              </a:rPr>
              <a:t>按期汇总缴纳印花税的方法。同一类凭证频繁贴花的，最长不超过一个月。缴纳方式一经选定，</a:t>
            </a:r>
            <a:r>
              <a:rPr lang="en-US" altLang="zh-CN" sz="2800" dirty="0">
                <a:latin typeface="+mn-ea"/>
              </a:rPr>
              <a:t>1</a:t>
            </a:r>
            <a:r>
              <a:rPr lang="zh-CN" altLang="en-US" sz="2800" dirty="0">
                <a:latin typeface="+mn-ea"/>
              </a:rPr>
              <a:t>年内不得变更。 </a:t>
            </a:r>
          </a:p>
          <a:p>
            <a:pPr marL="0" indent="0" fontAlgn="auto">
              <a:lnSpc>
                <a:spcPts val="3000"/>
              </a:lnSpc>
              <a:spcAft>
                <a:spcPts val="0"/>
              </a:spcAft>
              <a:buFont typeface="Wingdings 2" pitchFamily="18" charset="2"/>
              <a:buNone/>
              <a:defRPr/>
            </a:pPr>
            <a:r>
              <a:rPr lang="zh-CN" altLang="en-US" sz="2800" dirty="0">
                <a:latin typeface="+mn-ea"/>
              </a:rPr>
              <a:t>　　</a:t>
            </a:r>
            <a:r>
              <a:rPr lang="en-US" altLang="zh-CN" sz="2800" dirty="0">
                <a:latin typeface="+mn-ea"/>
              </a:rPr>
              <a:t>3.</a:t>
            </a:r>
            <a:r>
              <a:rPr lang="zh-CN" altLang="en-US" sz="2800" dirty="0">
                <a:latin typeface="+mn-ea"/>
              </a:rPr>
              <a:t>代扣税款汇总缴纳的方法。</a:t>
            </a:r>
          </a:p>
          <a:p>
            <a:pPr marL="0" indent="0" fontAlgn="auto">
              <a:lnSpc>
                <a:spcPts val="2500"/>
              </a:lnSpc>
              <a:spcAft>
                <a:spcPts val="0"/>
              </a:spcAft>
              <a:buFont typeface="Wingdings 2" pitchFamily="18" charset="2"/>
              <a:buNone/>
              <a:defRPr/>
            </a:pPr>
            <a:endParaRPr lang="zh-CN" altLang="en-US" sz="3600"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内容占位符 4">
            <a:extLst>
              <a:ext uri="{FF2B5EF4-FFF2-40B4-BE49-F238E27FC236}">
                <a16:creationId xmlns:a16="http://schemas.microsoft.com/office/drawing/2014/main" id="{74B156D8-B6F7-41D4-90AA-03DE986A8D35}"/>
              </a:ext>
            </a:extLst>
          </p:cNvPr>
          <p:cNvSpPr>
            <a:spLocks noGrp="1"/>
          </p:cNvSpPr>
          <p:nvPr>
            <p:ph idx="1"/>
          </p:nvPr>
        </p:nvSpPr>
        <p:spPr>
          <a:xfrm>
            <a:off x="0" y="404813"/>
            <a:ext cx="8991600" cy="7173912"/>
          </a:xfrm>
        </p:spPr>
        <p:txBody>
          <a:bodyPr/>
          <a:lstStyle/>
          <a:p>
            <a:pPr marL="0" indent="0">
              <a:buFont typeface="Wingdings 2" panose="05020102010507070707" pitchFamily="18" charset="2"/>
              <a:buNone/>
            </a:pPr>
            <a:r>
              <a:rPr lang="zh-CN" altLang="en-US" sz="2800">
                <a:latin typeface="Times New Roman" panose="02020603050405020304" pitchFamily="18" charset="0"/>
                <a:cs typeface="Times New Roman" panose="02020603050405020304" pitchFamily="18" charset="0"/>
              </a:rPr>
              <a:t>  纳税贴花的其他具体规定</a:t>
            </a:r>
          </a:p>
          <a:p>
            <a:pPr marL="0" indent="0">
              <a:buFont typeface="Wingdings 2" panose="05020102010507070707" pitchFamily="18" charset="2"/>
              <a:buNone/>
            </a:pPr>
            <a:r>
              <a:rPr lang="zh-CN" altLang="en-US" sz="2800">
                <a:latin typeface="Times New Roman" panose="02020603050405020304" pitchFamily="18" charset="0"/>
                <a:cs typeface="Times New Roman" panose="02020603050405020304" pitchFamily="18" charset="0"/>
              </a:rPr>
              <a:t>　　</a:t>
            </a:r>
            <a:r>
              <a:rPr lang="en-US" altLang="zh-CN" sz="2800">
                <a:latin typeface="Times New Roman" panose="02020603050405020304" pitchFamily="18" charset="0"/>
                <a:cs typeface="Times New Roman" panose="02020603050405020304" pitchFamily="18" charset="0"/>
              </a:rPr>
              <a:t>1.</a:t>
            </a:r>
            <a:r>
              <a:rPr lang="zh-CN" altLang="en-US" sz="2800">
                <a:latin typeface="Times New Roman" panose="02020603050405020304" pitchFamily="18" charset="0"/>
                <a:cs typeface="Times New Roman" panose="02020603050405020304" pitchFamily="18" charset="0"/>
              </a:rPr>
              <a:t>在应税凭证书立或领受时即行贴花完税，不得延至凭证生效日期贴花。</a:t>
            </a:r>
          </a:p>
          <a:p>
            <a:pPr marL="0" indent="0">
              <a:buFont typeface="Wingdings 2" panose="05020102010507070707" pitchFamily="18" charset="2"/>
              <a:buNone/>
            </a:pPr>
            <a:r>
              <a:rPr lang="zh-CN" altLang="en-US" sz="2800">
                <a:latin typeface="Times New Roman" panose="02020603050405020304" pitchFamily="18" charset="0"/>
                <a:cs typeface="Times New Roman" panose="02020603050405020304" pitchFamily="18" charset="0"/>
              </a:rPr>
              <a:t>　　</a:t>
            </a:r>
            <a:r>
              <a:rPr lang="en-US" altLang="zh-CN" sz="2800">
                <a:latin typeface="Times New Roman" panose="02020603050405020304" pitchFamily="18" charset="0"/>
                <a:cs typeface="Times New Roman" panose="02020603050405020304" pitchFamily="18" charset="0"/>
              </a:rPr>
              <a:t>2.</a:t>
            </a:r>
            <a:r>
              <a:rPr lang="zh-CN" altLang="en-US" sz="2800">
                <a:latin typeface="Times New Roman" panose="02020603050405020304" pitchFamily="18" charset="0"/>
                <a:cs typeface="Times New Roman" panose="02020603050405020304" pitchFamily="18" charset="0"/>
              </a:rPr>
              <a:t>印花税票应粘贴在应纳税凭证上，并由纳税人在每枚税票的骑缝处盖戳注销或画销，严禁揭下重用。</a:t>
            </a:r>
          </a:p>
          <a:p>
            <a:pPr marL="0" indent="0">
              <a:buFont typeface="Wingdings 2" panose="05020102010507070707" pitchFamily="18" charset="2"/>
              <a:buNone/>
            </a:pPr>
            <a:r>
              <a:rPr lang="zh-CN" altLang="en-US" sz="2800">
                <a:latin typeface="Times New Roman" panose="02020603050405020304" pitchFamily="18" charset="0"/>
                <a:cs typeface="Times New Roman" panose="02020603050405020304" pitchFamily="18" charset="0"/>
              </a:rPr>
              <a:t>　　</a:t>
            </a:r>
            <a:r>
              <a:rPr lang="en-US" altLang="zh-CN" sz="2800">
                <a:latin typeface="Times New Roman" panose="02020603050405020304" pitchFamily="18" charset="0"/>
                <a:cs typeface="Times New Roman" panose="02020603050405020304" pitchFamily="18" charset="0"/>
              </a:rPr>
              <a:t>3.</a:t>
            </a:r>
            <a:r>
              <a:rPr lang="zh-CN" altLang="en-US" sz="2800">
                <a:latin typeface="Times New Roman" panose="02020603050405020304" pitchFamily="18" charset="0"/>
                <a:cs typeface="Times New Roman" panose="02020603050405020304" pitchFamily="18" charset="0"/>
              </a:rPr>
              <a:t>对已贴花的各类应税凭证，纳税人须按规定期限保管，不得私自销毁，以备纳税检查。</a:t>
            </a:r>
          </a:p>
          <a:p>
            <a:pPr marL="0" indent="0">
              <a:buFont typeface="Wingdings 2" panose="05020102010507070707" pitchFamily="18" charset="2"/>
              <a:buNone/>
            </a:pPr>
            <a:r>
              <a:rPr lang="zh-CN" altLang="en-US" sz="2800">
                <a:latin typeface="Times New Roman" panose="02020603050405020304" pitchFamily="18" charset="0"/>
                <a:cs typeface="Times New Roman" panose="02020603050405020304" pitchFamily="18" charset="0"/>
              </a:rPr>
              <a:t>　　</a:t>
            </a:r>
            <a:r>
              <a:rPr lang="en-US" altLang="zh-CN" sz="2800">
                <a:latin typeface="Times New Roman" panose="02020603050405020304" pitchFamily="18" charset="0"/>
                <a:cs typeface="Times New Roman" panose="02020603050405020304" pitchFamily="18" charset="0"/>
              </a:rPr>
              <a:t>4.</a:t>
            </a:r>
            <a:r>
              <a:rPr lang="zh-CN" altLang="en-US" sz="2800">
                <a:latin typeface="Times New Roman" panose="02020603050405020304" pitchFamily="18" charset="0"/>
                <a:cs typeface="Times New Roman" panose="02020603050405020304" pitchFamily="18" charset="0"/>
              </a:rPr>
              <a:t>凡多贴印花税票者，不得申请退税或者抵扣。</a:t>
            </a:r>
          </a:p>
          <a:p>
            <a:pPr marL="0" indent="0">
              <a:buFont typeface="Wingdings 2" panose="05020102010507070707" pitchFamily="18" charset="2"/>
              <a:buNone/>
            </a:pPr>
            <a:r>
              <a:rPr lang="zh-CN" altLang="en-US" sz="2800">
                <a:latin typeface="Times New Roman" panose="02020603050405020304" pitchFamily="18" charset="0"/>
                <a:cs typeface="Times New Roman" panose="02020603050405020304" pitchFamily="18" charset="0"/>
              </a:rPr>
              <a:t>　　</a:t>
            </a:r>
            <a:r>
              <a:rPr lang="en-US" altLang="zh-CN" sz="2800">
                <a:latin typeface="Times New Roman" panose="02020603050405020304" pitchFamily="18" charset="0"/>
                <a:cs typeface="Times New Roman" panose="02020603050405020304" pitchFamily="18" charset="0"/>
              </a:rPr>
              <a:t>5.</a:t>
            </a:r>
            <a:r>
              <a:rPr lang="zh-CN" altLang="en-US" sz="2800">
                <a:latin typeface="Times New Roman" panose="02020603050405020304" pitchFamily="18" charset="0"/>
                <a:cs typeface="Times New Roman" panose="02020603050405020304" pitchFamily="18" charset="0"/>
              </a:rPr>
              <a:t>纳税人对凭证不能确定是否应当纳税的，应及时携带凭证，到当地税务机关鉴别。</a:t>
            </a:r>
          </a:p>
          <a:p>
            <a:pPr marL="0" indent="0">
              <a:buFont typeface="Wingdings 2" panose="05020102010507070707" pitchFamily="18" charset="2"/>
              <a:buNone/>
            </a:pPr>
            <a:r>
              <a:rPr lang="zh-CN" altLang="en-US" sz="2800">
                <a:latin typeface="Times New Roman" panose="02020603050405020304" pitchFamily="18" charset="0"/>
                <a:cs typeface="Times New Roman" panose="02020603050405020304" pitchFamily="18" charset="0"/>
              </a:rPr>
              <a:t>　　</a:t>
            </a:r>
            <a:r>
              <a:rPr lang="en-US" altLang="zh-CN" sz="2800">
                <a:latin typeface="Times New Roman" panose="02020603050405020304" pitchFamily="18" charset="0"/>
                <a:cs typeface="Times New Roman" panose="02020603050405020304" pitchFamily="18" charset="0"/>
              </a:rPr>
              <a:t>6.</a:t>
            </a:r>
            <a:r>
              <a:rPr lang="zh-CN" altLang="en-US" sz="2800">
                <a:latin typeface="Times New Roman" panose="02020603050405020304" pitchFamily="18" charset="0"/>
                <a:cs typeface="Times New Roman" panose="02020603050405020304" pitchFamily="18" charset="0"/>
              </a:rPr>
              <a:t>纳税人同税务机关对凭证的性质发生争执的，应检附该凭证报请上一级税务机关核定。</a:t>
            </a:r>
          </a:p>
          <a:p>
            <a:pPr marL="0" indent="0">
              <a:buFont typeface="Wingdings 2" panose="05020102010507070707" pitchFamily="18" charset="2"/>
              <a:buNone/>
            </a:pPr>
            <a:endParaRPr lang="zh-CN" altLang="en-US" sz="360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内容占位符 4">
            <a:extLst>
              <a:ext uri="{FF2B5EF4-FFF2-40B4-BE49-F238E27FC236}">
                <a16:creationId xmlns:a16="http://schemas.microsoft.com/office/drawing/2014/main" id="{75F9CD17-EBB4-4E23-BF02-CF2A2FB32012}"/>
              </a:ext>
            </a:extLst>
          </p:cNvPr>
          <p:cNvSpPr>
            <a:spLocks noGrp="1"/>
          </p:cNvSpPr>
          <p:nvPr>
            <p:ph idx="1"/>
          </p:nvPr>
        </p:nvSpPr>
        <p:spPr>
          <a:xfrm>
            <a:off x="-107950" y="30163"/>
            <a:ext cx="8991600" cy="7173912"/>
          </a:xfrm>
        </p:spPr>
        <p:txBody>
          <a:bodyPr/>
          <a:lstStyle/>
          <a:p>
            <a:pPr marL="0" indent="0">
              <a:lnSpc>
                <a:spcPts val="2600"/>
              </a:lnSpc>
              <a:buFont typeface="Wingdings 2" panose="05020102010507070707" pitchFamily="18" charset="2"/>
              <a:buNone/>
            </a:pPr>
            <a:r>
              <a:rPr lang="zh-CN" altLang="en-US" sz="2400" b="1">
                <a:latin typeface="Times New Roman" panose="02020603050405020304" pitchFamily="18" charset="0"/>
                <a:cs typeface="Times New Roman" panose="02020603050405020304" pitchFamily="18" charset="0"/>
              </a:rPr>
              <a:t>二、印花税票</a:t>
            </a:r>
          </a:p>
          <a:p>
            <a:pPr marL="0" indent="0">
              <a:lnSpc>
                <a:spcPts val="2600"/>
              </a:lnSpc>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a:t>
            </a:r>
            <a:r>
              <a:rPr lang="en-US" altLang="zh-CN" sz="2400">
                <a:latin typeface="Times New Roman" panose="02020603050405020304" pitchFamily="18" charset="0"/>
                <a:cs typeface="Times New Roman" panose="02020603050405020304" pitchFamily="18" charset="0"/>
              </a:rPr>
              <a:t>1.</a:t>
            </a:r>
            <a:r>
              <a:rPr lang="zh-CN" altLang="en-US" sz="2400">
                <a:latin typeface="Times New Roman" panose="02020603050405020304" pitchFamily="18" charset="0"/>
                <a:cs typeface="Times New Roman" panose="02020603050405020304" pitchFamily="18" charset="0"/>
              </a:rPr>
              <a:t>印花税票是缴纳印花税的完税凭证，由国家税务总局负责监制。 </a:t>
            </a:r>
          </a:p>
          <a:p>
            <a:pPr marL="0" indent="0">
              <a:lnSpc>
                <a:spcPts val="2600"/>
              </a:lnSpc>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其票面金额以人民币为单位，分为壹角、贰角、伍角、壹元、贰元、伍元、拾元、伍拾元、壹佰元</a:t>
            </a:r>
            <a:r>
              <a:rPr lang="en-US" altLang="zh-CN" sz="2400">
                <a:latin typeface="Times New Roman" panose="02020603050405020304" pitchFamily="18" charset="0"/>
                <a:cs typeface="Times New Roman" panose="02020603050405020304" pitchFamily="18" charset="0"/>
              </a:rPr>
              <a:t>9</a:t>
            </a:r>
            <a:r>
              <a:rPr lang="zh-CN" altLang="en-US" sz="2400">
                <a:latin typeface="Times New Roman" panose="02020603050405020304" pitchFamily="18" charset="0"/>
                <a:cs typeface="Times New Roman" panose="02020603050405020304" pitchFamily="18" charset="0"/>
              </a:rPr>
              <a:t>种。</a:t>
            </a:r>
          </a:p>
          <a:p>
            <a:pPr marL="0" indent="0">
              <a:lnSpc>
                <a:spcPts val="2600"/>
              </a:lnSpc>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a:t>
            </a:r>
            <a:r>
              <a:rPr lang="en-US" altLang="zh-CN" sz="2400">
                <a:latin typeface="Times New Roman" panose="02020603050405020304" pitchFamily="18" charset="0"/>
                <a:cs typeface="Times New Roman" panose="02020603050405020304" pitchFamily="18" charset="0"/>
              </a:rPr>
              <a:t>2.</a:t>
            </a:r>
            <a:r>
              <a:rPr lang="zh-CN" altLang="en-US" sz="2400">
                <a:latin typeface="Times New Roman" panose="02020603050405020304" pitchFamily="18" charset="0"/>
                <a:cs typeface="Times New Roman" panose="02020603050405020304" pitchFamily="18" charset="0"/>
              </a:rPr>
              <a:t>印花税票可以委托单位或个人代售，并由税务机关付给</a:t>
            </a:r>
            <a:r>
              <a:rPr lang="en-US" altLang="zh-CN" sz="2400">
                <a:latin typeface="Times New Roman" panose="02020603050405020304" pitchFamily="18" charset="0"/>
                <a:cs typeface="Times New Roman" panose="02020603050405020304" pitchFamily="18" charset="0"/>
              </a:rPr>
              <a:t>2%</a:t>
            </a:r>
            <a:r>
              <a:rPr lang="zh-CN" altLang="en-US" sz="2400">
                <a:latin typeface="Times New Roman" panose="02020603050405020304" pitchFamily="18" charset="0"/>
                <a:cs typeface="Times New Roman" panose="02020603050405020304" pitchFamily="18" charset="0"/>
              </a:rPr>
              <a:t>的手续费，支付来源从实征印花税款中提取。</a:t>
            </a:r>
          </a:p>
          <a:p>
            <a:pPr marL="0" indent="0">
              <a:lnSpc>
                <a:spcPts val="2600"/>
              </a:lnSpc>
              <a:buFont typeface="Wingdings 2" panose="05020102010507070707" pitchFamily="18" charset="2"/>
              <a:buNone/>
            </a:pPr>
            <a:r>
              <a:rPr lang="zh-CN" altLang="en-US" sz="2400" b="1">
                <a:latin typeface="Times New Roman" panose="02020603050405020304" pitchFamily="18" charset="0"/>
                <a:cs typeface="Times New Roman" panose="02020603050405020304" pitchFamily="18" charset="0"/>
              </a:rPr>
              <a:t>三、违章处理</a:t>
            </a:r>
          </a:p>
          <a:p>
            <a:pPr marL="0" indent="0">
              <a:lnSpc>
                <a:spcPts val="2600"/>
              </a:lnSpc>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a:t>
            </a:r>
            <a:r>
              <a:rPr lang="en-US" altLang="zh-CN" sz="2400">
                <a:latin typeface="Times New Roman" panose="02020603050405020304" pitchFamily="18" charset="0"/>
                <a:cs typeface="Times New Roman" panose="02020603050405020304" pitchFamily="18" charset="0"/>
              </a:rPr>
              <a:t>1.</a:t>
            </a:r>
            <a:r>
              <a:rPr lang="zh-CN" altLang="en-US" sz="2400">
                <a:latin typeface="Times New Roman" panose="02020603050405020304" pitchFamily="18" charset="0"/>
                <a:cs typeface="Times New Roman" panose="02020603050405020304" pitchFamily="18" charset="0"/>
              </a:rPr>
              <a:t>在应纳税凭证上未贴或者少贴印花税票的或者已粘贴在应税凭证上的印花税票未注销或者未画销的，由税务机关追缴其不缴或者少缴的税款、滞纳金，并处不缴或者少缴的税款</a:t>
            </a:r>
            <a:r>
              <a:rPr lang="en-US" altLang="zh-CN" sz="2400">
                <a:latin typeface="Times New Roman" panose="02020603050405020304" pitchFamily="18" charset="0"/>
                <a:cs typeface="Times New Roman" panose="02020603050405020304" pitchFamily="18" charset="0"/>
              </a:rPr>
              <a:t>50%</a:t>
            </a:r>
            <a:r>
              <a:rPr lang="zh-CN" altLang="en-US" sz="2400">
                <a:latin typeface="Times New Roman" panose="02020603050405020304" pitchFamily="18" charset="0"/>
                <a:cs typeface="Times New Roman" panose="02020603050405020304" pitchFamily="18" charset="0"/>
              </a:rPr>
              <a:t>以上五倍以下的罚款。 </a:t>
            </a:r>
          </a:p>
          <a:p>
            <a:pPr marL="0" indent="0">
              <a:lnSpc>
                <a:spcPts val="2600"/>
              </a:lnSpc>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a:t>
            </a:r>
            <a:r>
              <a:rPr lang="en-US" altLang="zh-CN" sz="2400">
                <a:latin typeface="Times New Roman" panose="02020603050405020304" pitchFamily="18" charset="0"/>
                <a:cs typeface="Times New Roman" panose="02020603050405020304" pitchFamily="18" charset="0"/>
              </a:rPr>
              <a:t>2.</a:t>
            </a:r>
            <a:r>
              <a:rPr lang="zh-CN" altLang="en-US" sz="2400">
                <a:latin typeface="Times New Roman" panose="02020603050405020304" pitchFamily="18" charset="0"/>
                <a:cs typeface="Times New Roman" panose="02020603050405020304" pitchFamily="18" charset="0"/>
              </a:rPr>
              <a:t>已贴用的印花税票揭下重用造成未缴或少缴印花税的，由税务机关追缴其不缴或者少缴的税款、滞纳金，并处不缴或者少缴的税款</a:t>
            </a:r>
            <a:r>
              <a:rPr lang="en-US" altLang="zh-CN" sz="2400">
                <a:latin typeface="Times New Roman" panose="02020603050405020304" pitchFamily="18" charset="0"/>
                <a:cs typeface="Times New Roman" panose="02020603050405020304" pitchFamily="18" charset="0"/>
              </a:rPr>
              <a:t>50%</a:t>
            </a:r>
            <a:r>
              <a:rPr lang="zh-CN" altLang="en-US" sz="2400">
                <a:latin typeface="Times New Roman" panose="02020603050405020304" pitchFamily="18" charset="0"/>
                <a:cs typeface="Times New Roman" panose="02020603050405020304" pitchFamily="18" charset="0"/>
              </a:rPr>
              <a:t>以上五倍以下的罚款；构成犯罪的，依法追究刑事责任。 </a:t>
            </a:r>
          </a:p>
          <a:p>
            <a:pPr marL="0" indent="0">
              <a:lnSpc>
                <a:spcPts val="2600"/>
              </a:lnSpc>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a:t>
            </a:r>
            <a:r>
              <a:rPr lang="en-US" altLang="zh-CN" sz="2400">
                <a:latin typeface="Times New Roman" panose="02020603050405020304" pitchFamily="18" charset="0"/>
                <a:cs typeface="Times New Roman" panose="02020603050405020304" pitchFamily="18" charset="0"/>
              </a:rPr>
              <a:t>3.</a:t>
            </a:r>
            <a:r>
              <a:rPr lang="zh-CN" altLang="en-US" sz="2400">
                <a:latin typeface="Times New Roman" panose="02020603050405020304" pitchFamily="18" charset="0"/>
                <a:cs typeface="Times New Roman" panose="02020603050405020304" pitchFamily="18" charset="0"/>
              </a:rPr>
              <a:t>伪造印花税票的，由税务机关责令改正，处以</a:t>
            </a:r>
            <a:r>
              <a:rPr lang="en-US" altLang="zh-CN" sz="2400">
                <a:latin typeface="Times New Roman" panose="02020603050405020304" pitchFamily="18" charset="0"/>
                <a:cs typeface="Times New Roman" panose="02020603050405020304" pitchFamily="18" charset="0"/>
              </a:rPr>
              <a:t>2000</a:t>
            </a:r>
            <a:r>
              <a:rPr lang="zh-CN" altLang="en-US" sz="2400">
                <a:latin typeface="Times New Roman" panose="02020603050405020304" pitchFamily="18" charset="0"/>
                <a:cs typeface="Times New Roman" panose="02020603050405020304" pitchFamily="18" charset="0"/>
              </a:rPr>
              <a:t>元以上</a:t>
            </a:r>
            <a:r>
              <a:rPr lang="en-US" altLang="zh-CN" sz="2400">
                <a:latin typeface="Times New Roman" panose="02020603050405020304" pitchFamily="18" charset="0"/>
                <a:cs typeface="Times New Roman" panose="02020603050405020304" pitchFamily="18" charset="0"/>
              </a:rPr>
              <a:t>1</a:t>
            </a:r>
            <a:r>
              <a:rPr lang="zh-CN" altLang="en-US" sz="2400">
                <a:latin typeface="Times New Roman" panose="02020603050405020304" pitchFamily="18" charset="0"/>
                <a:cs typeface="Times New Roman" panose="02020603050405020304" pitchFamily="18" charset="0"/>
              </a:rPr>
              <a:t>万元以下的罚款；情节严重的，处以</a:t>
            </a:r>
            <a:r>
              <a:rPr lang="en-US" altLang="zh-CN" sz="2400">
                <a:latin typeface="Times New Roman" panose="02020603050405020304" pitchFamily="18" charset="0"/>
                <a:cs typeface="Times New Roman" panose="02020603050405020304" pitchFamily="18" charset="0"/>
              </a:rPr>
              <a:t>1</a:t>
            </a:r>
            <a:r>
              <a:rPr lang="zh-CN" altLang="en-US" sz="2400">
                <a:latin typeface="Times New Roman" panose="02020603050405020304" pitchFamily="18" charset="0"/>
                <a:cs typeface="Times New Roman" panose="02020603050405020304" pitchFamily="18" charset="0"/>
              </a:rPr>
              <a:t>万元以上</a:t>
            </a:r>
            <a:r>
              <a:rPr lang="en-US" altLang="zh-CN" sz="2400">
                <a:latin typeface="Times New Roman" panose="02020603050405020304" pitchFamily="18" charset="0"/>
                <a:cs typeface="Times New Roman" panose="02020603050405020304" pitchFamily="18" charset="0"/>
              </a:rPr>
              <a:t>5</a:t>
            </a:r>
            <a:r>
              <a:rPr lang="zh-CN" altLang="en-US" sz="2400">
                <a:latin typeface="Times New Roman" panose="02020603050405020304" pitchFamily="18" charset="0"/>
                <a:cs typeface="Times New Roman" panose="02020603050405020304" pitchFamily="18" charset="0"/>
              </a:rPr>
              <a:t>万元以下的罚款；构成犯罪的，依法追究刑事责任。</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内容占位符 4">
            <a:extLst>
              <a:ext uri="{FF2B5EF4-FFF2-40B4-BE49-F238E27FC236}">
                <a16:creationId xmlns:a16="http://schemas.microsoft.com/office/drawing/2014/main" id="{9107486A-2984-464C-AA57-C43B5D3A3846}"/>
              </a:ext>
            </a:extLst>
          </p:cNvPr>
          <p:cNvSpPr>
            <a:spLocks noGrp="1"/>
          </p:cNvSpPr>
          <p:nvPr>
            <p:ph idx="1"/>
          </p:nvPr>
        </p:nvSpPr>
        <p:spPr>
          <a:xfrm>
            <a:off x="-107950" y="260350"/>
            <a:ext cx="8991600" cy="7173913"/>
          </a:xfrm>
        </p:spPr>
        <p:txBody>
          <a:bodyPr/>
          <a:lstStyle/>
          <a:p>
            <a:pPr marL="0" indent="0">
              <a:lnSpc>
                <a:spcPts val="3000"/>
              </a:lnSpc>
              <a:buFont typeface="Wingdings 2" panose="05020102010507070707" pitchFamily="18" charset="2"/>
              <a:buNone/>
            </a:pPr>
            <a:r>
              <a:rPr lang="en-US" altLang="zh-CN" sz="2400">
                <a:latin typeface="Times New Roman" panose="02020603050405020304" pitchFamily="18" charset="0"/>
                <a:cs typeface="Times New Roman" panose="02020603050405020304" pitchFamily="18" charset="0"/>
              </a:rPr>
              <a:t>      </a:t>
            </a:r>
            <a:r>
              <a:rPr lang="en-US" altLang="zh-CN" sz="2800">
                <a:latin typeface="Times New Roman" panose="02020603050405020304" pitchFamily="18" charset="0"/>
                <a:cs typeface="Times New Roman" panose="02020603050405020304" pitchFamily="18" charset="0"/>
              </a:rPr>
              <a:t>4.</a:t>
            </a:r>
            <a:r>
              <a:rPr lang="zh-CN" altLang="en-US" sz="2800">
                <a:latin typeface="Times New Roman" panose="02020603050405020304" pitchFamily="18" charset="0"/>
                <a:cs typeface="Times New Roman" panose="02020603050405020304" pitchFamily="18" charset="0"/>
              </a:rPr>
              <a:t>按期汇总缴纳印花税的纳税人，超过税务机关核定的纳税期限，未缴或少缴印花税，由税务机关追缴其不缴或者少缴的税款、滞纳金，并处不缴或者少缴的税款</a:t>
            </a:r>
            <a:r>
              <a:rPr lang="en-US" altLang="zh-CN" sz="2800">
                <a:latin typeface="Times New Roman" panose="02020603050405020304" pitchFamily="18" charset="0"/>
                <a:cs typeface="Times New Roman" panose="02020603050405020304" pitchFamily="18" charset="0"/>
              </a:rPr>
              <a:t>50%</a:t>
            </a:r>
            <a:r>
              <a:rPr lang="zh-CN" altLang="en-US" sz="2800">
                <a:latin typeface="Times New Roman" panose="02020603050405020304" pitchFamily="18" charset="0"/>
                <a:cs typeface="Times New Roman" panose="02020603050405020304" pitchFamily="18" charset="0"/>
              </a:rPr>
              <a:t>以上五倍以下的罚款；情节严重的，同时撤销其汇缴许可证。</a:t>
            </a:r>
          </a:p>
          <a:p>
            <a:pPr marL="0" indent="0">
              <a:lnSpc>
                <a:spcPts val="3000"/>
              </a:lnSpc>
              <a:buFont typeface="Wingdings 2" panose="05020102010507070707" pitchFamily="18" charset="2"/>
              <a:buNone/>
            </a:pPr>
            <a:r>
              <a:rPr lang="zh-CN" altLang="en-US" sz="2800">
                <a:latin typeface="Times New Roman" panose="02020603050405020304" pitchFamily="18" charset="0"/>
                <a:cs typeface="Times New Roman" panose="02020603050405020304" pitchFamily="18" charset="0"/>
              </a:rPr>
              <a:t>　  </a:t>
            </a:r>
            <a:r>
              <a:rPr lang="en-US" altLang="zh-CN" sz="2800">
                <a:latin typeface="Times New Roman" panose="02020603050405020304" pitchFamily="18" charset="0"/>
                <a:cs typeface="Times New Roman" panose="02020603050405020304" pitchFamily="18" charset="0"/>
              </a:rPr>
              <a:t>5.</a:t>
            </a:r>
            <a:r>
              <a:rPr lang="zh-CN" altLang="en-US" sz="2800">
                <a:latin typeface="Times New Roman" panose="02020603050405020304" pitchFamily="18" charset="0"/>
                <a:cs typeface="Times New Roman" panose="02020603050405020304" pitchFamily="18" charset="0"/>
              </a:rPr>
              <a:t>纳税人违反以下规定的，由税务机关责令限期改正，可处以</a:t>
            </a:r>
            <a:r>
              <a:rPr lang="en-US" altLang="zh-CN" sz="2800">
                <a:latin typeface="Times New Roman" panose="02020603050405020304" pitchFamily="18" charset="0"/>
                <a:cs typeface="Times New Roman" panose="02020603050405020304" pitchFamily="18" charset="0"/>
              </a:rPr>
              <a:t>2000</a:t>
            </a:r>
            <a:r>
              <a:rPr lang="zh-CN" altLang="en-US" sz="2800">
                <a:latin typeface="Times New Roman" panose="02020603050405020304" pitchFamily="18" charset="0"/>
                <a:cs typeface="Times New Roman" panose="02020603050405020304" pitchFamily="18" charset="0"/>
              </a:rPr>
              <a:t>元以下的罚款；情节严重的，处以</a:t>
            </a:r>
            <a:r>
              <a:rPr lang="en-US" altLang="zh-CN" sz="2800">
                <a:latin typeface="Times New Roman" panose="02020603050405020304" pitchFamily="18" charset="0"/>
                <a:cs typeface="Times New Roman" panose="02020603050405020304" pitchFamily="18" charset="0"/>
              </a:rPr>
              <a:t>2000</a:t>
            </a:r>
            <a:r>
              <a:rPr lang="zh-CN" altLang="en-US" sz="2800">
                <a:latin typeface="Times New Roman" panose="02020603050405020304" pitchFamily="18" charset="0"/>
                <a:cs typeface="Times New Roman" panose="02020603050405020304" pitchFamily="18" charset="0"/>
              </a:rPr>
              <a:t>元以上</a:t>
            </a:r>
            <a:r>
              <a:rPr lang="en-US" altLang="zh-CN" sz="2800">
                <a:latin typeface="Times New Roman" panose="02020603050405020304" pitchFamily="18" charset="0"/>
                <a:cs typeface="Times New Roman" panose="02020603050405020304" pitchFamily="18" charset="0"/>
              </a:rPr>
              <a:t>1</a:t>
            </a:r>
            <a:r>
              <a:rPr lang="zh-CN" altLang="en-US" sz="2800">
                <a:latin typeface="Times New Roman" panose="02020603050405020304" pitchFamily="18" charset="0"/>
                <a:cs typeface="Times New Roman" panose="02020603050405020304" pitchFamily="18" charset="0"/>
              </a:rPr>
              <a:t>万元以下的罚款：</a:t>
            </a:r>
          </a:p>
          <a:p>
            <a:pPr marL="0" indent="0">
              <a:lnSpc>
                <a:spcPts val="3000"/>
              </a:lnSpc>
              <a:buFont typeface="Wingdings 2" panose="05020102010507070707" pitchFamily="18" charset="2"/>
              <a:buNone/>
            </a:pPr>
            <a:r>
              <a:rPr lang="zh-CN" altLang="en-US" sz="2800">
                <a:latin typeface="Times New Roman" panose="02020603050405020304" pitchFamily="18" charset="0"/>
                <a:cs typeface="Times New Roman" panose="02020603050405020304" pitchFamily="18" charset="0"/>
              </a:rPr>
              <a:t>　（</a:t>
            </a:r>
            <a:r>
              <a:rPr lang="en-US" altLang="zh-CN" sz="2800">
                <a:latin typeface="Times New Roman" panose="02020603050405020304" pitchFamily="18" charset="0"/>
                <a:cs typeface="Times New Roman" panose="02020603050405020304" pitchFamily="18" charset="0"/>
              </a:rPr>
              <a:t>1</a:t>
            </a:r>
            <a:r>
              <a:rPr lang="zh-CN" altLang="en-US" sz="2800">
                <a:latin typeface="Times New Roman" panose="02020603050405020304" pitchFamily="18" charset="0"/>
                <a:cs typeface="Times New Roman" panose="02020603050405020304" pitchFamily="18" charset="0"/>
              </a:rPr>
              <a:t>）凡汇总缴纳印花税的凭证，应加注税务机关指定的汇缴戳记、编号并装订成册，将已贴印花或者缴款书的一联粘附册后，盖章注销，保存备查。</a:t>
            </a:r>
          </a:p>
          <a:p>
            <a:pPr marL="0" indent="0">
              <a:lnSpc>
                <a:spcPts val="3000"/>
              </a:lnSpc>
              <a:buFont typeface="Wingdings 2" panose="05020102010507070707" pitchFamily="18" charset="2"/>
              <a:buNone/>
            </a:pPr>
            <a:r>
              <a:rPr lang="zh-CN" altLang="en-US" sz="2800">
                <a:latin typeface="Times New Roman" panose="02020603050405020304" pitchFamily="18" charset="0"/>
                <a:cs typeface="Times New Roman" panose="02020603050405020304" pitchFamily="18" charset="0"/>
              </a:rPr>
              <a:t>　（</a:t>
            </a:r>
            <a:r>
              <a:rPr lang="en-US" altLang="zh-CN" sz="2800">
                <a:latin typeface="Times New Roman" panose="02020603050405020304" pitchFamily="18" charset="0"/>
                <a:cs typeface="Times New Roman" panose="02020603050405020304" pitchFamily="18" charset="0"/>
              </a:rPr>
              <a:t>2</a:t>
            </a:r>
            <a:r>
              <a:rPr lang="zh-CN" altLang="en-US" sz="2800">
                <a:latin typeface="Times New Roman" panose="02020603050405020304" pitchFamily="18" charset="0"/>
                <a:cs typeface="Times New Roman" panose="02020603050405020304" pitchFamily="18" charset="0"/>
              </a:rPr>
              <a:t>）纳税人对纳税凭证应妥善保存。凭证的保存期限，凡国家已有明确规定的，按规定办；没有明确规定的其余凭证均应在履行完毕后保存一年。</a:t>
            </a:r>
          </a:p>
          <a:p>
            <a:pPr marL="0" indent="0">
              <a:lnSpc>
                <a:spcPts val="2600"/>
              </a:lnSpc>
              <a:buFont typeface="Wingdings 2" panose="05020102010507070707" pitchFamily="18" charset="2"/>
              <a:buNone/>
            </a:pPr>
            <a:endParaRPr lang="zh-CN" altLang="en-US" sz="2400">
              <a:latin typeface="Times New Roman" panose="02020603050405020304" pitchFamily="18" charset="0"/>
              <a:cs typeface="Times New Roman" panose="02020603050405020304" pitchFamily="18" charset="0"/>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内容占位符 4">
            <a:extLst>
              <a:ext uri="{FF2B5EF4-FFF2-40B4-BE49-F238E27FC236}">
                <a16:creationId xmlns:a16="http://schemas.microsoft.com/office/drawing/2014/main" id="{7465C170-E7E3-43CC-918D-1D43638F4D5A}"/>
              </a:ext>
            </a:extLst>
          </p:cNvPr>
          <p:cNvSpPr>
            <a:spLocks noGrp="1"/>
          </p:cNvSpPr>
          <p:nvPr>
            <p:ph idx="1"/>
          </p:nvPr>
        </p:nvSpPr>
        <p:spPr>
          <a:xfrm>
            <a:off x="-4763" y="476250"/>
            <a:ext cx="8991601" cy="7173913"/>
          </a:xfrm>
        </p:spPr>
        <p:txBody>
          <a:bodyPr/>
          <a:lstStyle/>
          <a:p>
            <a:pPr marL="0" indent="0">
              <a:lnSpc>
                <a:spcPts val="3000"/>
              </a:lnSpc>
              <a:buFont typeface="Wingdings 2" panose="05020102010507070707" pitchFamily="18" charset="2"/>
              <a:buNone/>
            </a:pPr>
            <a:r>
              <a:rPr lang="zh-CN" altLang="en-US" sz="2800" b="1">
                <a:latin typeface="Times New Roman" panose="02020603050405020304" pitchFamily="18" charset="0"/>
                <a:cs typeface="Times New Roman" panose="02020603050405020304" pitchFamily="18" charset="0"/>
              </a:rPr>
              <a:t>四、纳税环节和纳税地点</a:t>
            </a:r>
          </a:p>
          <a:p>
            <a:pPr marL="0" indent="0">
              <a:lnSpc>
                <a:spcPts val="3000"/>
              </a:lnSpc>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（一）纳税环节</a:t>
            </a:r>
          </a:p>
          <a:p>
            <a:pPr marL="0" indent="0">
              <a:lnSpc>
                <a:spcPts val="3000"/>
              </a:lnSpc>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印花税应当在书立或领受时贴花。具体是指，在合同签订时、账簿启用时和证照领受时贴花。如果合同是在国外签订，并且不便在国外贴花的，应在将合同带入境时办理贴花纳税手续。</a:t>
            </a:r>
          </a:p>
          <a:p>
            <a:pPr marL="0" indent="0">
              <a:lnSpc>
                <a:spcPts val="3000"/>
              </a:lnSpc>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（二）纳税地点：印花税一般实行就地纳税。</a:t>
            </a:r>
          </a:p>
          <a:p>
            <a:pPr marL="0" indent="0">
              <a:lnSpc>
                <a:spcPts val="3000"/>
              </a:lnSpc>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a:t>
            </a:r>
            <a:r>
              <a:rPr lang="en-US" altLang="zh-CN" sz="2400">
                <a:latin typeface="Times New Roman" panose="02020603050405020304" pitchFamily="18" charset="0"/>
                <a:cs typeface="Times New Roman" panose="02020603050405020304" pitchFamily="18" charset="0"/>
              </a:rPr>
              <a:t>【</a:t>
            </a:r>
            <a:r>
              <a:rPr lang="zh-CN" altLang="en-US" sz="2400">
                <a:latin typeface="Times New Roman" panose="02020603050405020304" pitchFamily="18" charset="0"/>
                <a:cs typeface="Times New Roman" panose="02020603050405020304" pitchFamily="18" charset="0"/>
              </a:rPr>
              <a:t>提示</a:t>
            </a:r>
            <a:r>
              <a:rPr lang="en-US" altLang="zh-CN" sz="2400">
                <a:latin typeface="Times New Roman" panose="02020603050405020304" pitchFamily="18" charset="0"/>
                <a:cs typeface="Times New Roman" panose="02020603050405020304" pitchFamily="18" charset="0"/>
              </a:rPr>
              <a:t>】</a:t>
            </a:r>
            <a:r>
              <a:rPr lang="zh-CN" altLang="en-US" sz="2400">
                <a:latin typeface="Times New Roman" panose="02020603050405020304" pitchFamily="18" charset="0"/>
                <a:cs typeface="Times New Roman" panose="02020603050405020304" pitchFamily="18" charset="0"/>
              </a:rPr>
              <a:t>对于全国性商品物资订货会（包括展销会、交易会等）上所签订合同应纳的印花税，由纳税人回其所在地后及时办理贴花完税手续；对地方主办、不涉及省际关系的订货会、展销会上所签合同的印花税，其纳税地点由各省、自治区、直辖市人民政府自行确定。</a:t>
            </a:r>
          </a:p>
          <a:p>
            <a:pPr marL="0" indent="0">
              <a:lnSpc>
                <a:spcPts val="3000"/>
              </a:lnSpc>
              <a:buFont typeface="Wingdings 2" panose="05020102010507070707" pitchFamily="18" charset="2"/>
              <a:buNone/>
            </a:pPr>
            <a:endParaRPr lang="zh-CN" altLang="en-US" sz="2400">
              <a:latin typeface="Times New Roman" panose="02020603050405020304" pitchFamily="18" charset="0"/>
              <a:cs typeface="Times New Roman" panose="02020603050405020304" pitchFamily="18" charset="0"/>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内容占位符 4">
            <a:extLst>
              <a:ext uri="{FF2B5EF4-FFF2-40B4-BE49-F238E27FC236}">
                <a16:creationId xmlns:a16="http://schemas.microsoft.com/office/drawing/2014/main" id="{3E5A2F14-D28F-4B0D-92E4-A692CC296C2C}"/>
              </a:ext>
            </a:extLst>
          </p:cNvPr>
          <p:cNvSpPr>
            <a:spLocks noGrp="1"/>
          </p:cNvSpPr>
          <p:nvPr>
            <p:ph idx="1"/>
          </p:nvPr>
        </p:nvSpPr>
        <p:spPr>
          <a:xfrm>
            <a:off x="-4763" y="476250"/>
            <a:ext cx="8991601" cy="7173913"/>
          </a:xfrm>
        </p:spPr>
        <p:txBody>
          <a:bodyPr/>
          <a:lstStyle/>
          <a:p>
            <a:pPr marL="0" indent="0">
              <a:lnSpc>
                <a:spcPts val="3000"/>
              </a:lnSpc>
              <a:buFont typeface="Wingdings 2" panose="05020102010507070707" pitchFamily="18" charset="2"/>
              <a:buNone/>
            </a:pPr>
            <a:r>
              <a:rPr lang="zh-CN" altLang="en-US" b="1">
                <a:latin typeface="Times New Roman" panose="02020603050405020304" pitchFamily="18" charset="0"/>
                <a:cs typeface="Times New Roman" panose="02020603050405020304" pitchFamily="18" charset="0"/>
              </a:rPr>
              <a:t>五、印花税的管理</a:t>
            </a:r>
          </a:p>
          <a:p>
            <a:pPr marL="0" indent="0">
              <a:lnSpc>
                <a:spcPts val="3000"/>
              </a:lnSpc>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a:t>
            </a:r>
            <a:r>
              <a:rPr lang="en-US" altLang="zh-CN" sz="2400">
                <a:latin typeface="Times New Roman" panose="02020603050405020304" pitchFamily="18" charset="0"/>
                <a:cs typeface="Times New Roman" panose="02020603050405020304" pitchFamily="18" charset="0"/>
              </a:rPr>
              <a:t>1.</a:t>
            </a:r>
            <a:r>
              <a:rPr lang="zh-CN" altLang="en-US" sz="2400">
                <a:latin typeface="Times New Roman" panose="02020603050405020304" pitchFamily="18" charset="0"/>
                <a:cs typeface="Times New Roman" panose="02020603050405020304" pitchFamily="18" charset="0"/>
              </a:rPr>
              <a:t>印花税应税凭证按</a:t>
            </a:r>
            <a:r>
              <a:rPr lang="en-US" altLang="zh-CN" sz="2400">
                <a:latin typeface="Times New Roman" panose="02020603050405020304" pitchFamily="18" charset="0"/>
                <a:cs typeface="Times New Roman" panose="02020603050405020304" pitchFamily="18" charset="0"/>
              </a:rPr>
              <a:t>《</a:t>
            </a:r>
            <a:r>
              <a:rPr lang="zh-CN" altLang="en-US" sz="2400">
                <a:latin typeface="Times New Roman" panose="02020603050405020304" pitchFamily="18" charset="0"/>
                <a:cs typeface="Times New Roman" panose="02020603050405020304" pitchFamily="18" charset="0"/>
              </a:rPr>
              <a:t>税收征管法实施细则</a:t>
            </a:r>
            <a:r>
              <a:rPr lang="en-US" altLang="zh-CN" sz="2400">
                <a:latin typeface="Times New Roman" panose="02020603050405020304" pitchFamily="18" charset="0"/>
                <a:cs typeface="Times New Roman" panose="02020603050405020304" pitchFamily="18" charset="0"/>
              </a:rPr>
              <a:t>》</a:t>
            </a:r>
            <a:r>
              <a:rPr lang="zh-CN" altLang="en-US" sz="2400">
                <a:latin typeface="Times New Roman" panose="02020603050405020304" pitchFamily="18" charset="0"/>
                <a:cs typeface="Times New Roman" panose="02020603050405020304" pitchFamily="18" charset="0"/>
              </a:rPr>
              <a:t>规定保存</a:t>
            </a:r>
            <a:r>
              <a:rPr lang="en-US" altLang="zh-CN" sz="2400">
                <a:latin typeface="Times New Roman" panose="02020603050405020304" pitchFamily="18" charset="0"/>
                <a:cs typeface="Times New Roman" panose="02020603050405020304" pitchFamily="18" charset="0"/>
              </a:rPr>
              <a:t>10</a:t>
            </a:r>
            <a:r>
              <a:rPr lang="zh-CN" altLang="en-US" sz="2400">
                <a:latin typeface="Times New Roman" panose="02020603050405020304" pitchFamily="18" charset="0"/>
                <a:cs typeface="Times New Roman" panose="02020603050405020304" pitchFamily="18" charset="0"/>
              </a:rPr>
              <a:t>年。</a:t>
            </a:r>
          </a:p>
          <a:p>
            <a:pPr marL="0" indent="0">
              <a:lnSpc>
                <a:spcPts val="3000"/>
              </a:lnSpc>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a:t>
            </a:r>
            <a:r>
              <a:rPr lang="en-US" altLang="zh-CN" sz="2400">
                <a:latin typeface="Times New Roman" panose="02020603050405020304" pitchFamily="18" charset="0"/>
                <a:cs typeface="Times New Roman" panose="02020603050405020304" pitchFamily="18" charset="0"/>
              </a:rPr>
              <a:t>2.</a:t>
            </a:r>
            <a:r>
              <a:rPr lang="zh-CN" altLang="en-US" sz="2400">
                <a:latin typeface="Times New Roman" panose="02020603050405020304" pitchFamily="18" charset="0"/>
                <a:cs typeface="Times New Roman" panose="02020603050405020304" pitchFamily="18" charset="0"/>
              </a:rPr>
              <a:t>核定征收：</a:t>
            </a:r>
          </a:p>
          <a:p>
            <a:pPr marL="0" indent="0">
              <a:lnSpc>
                <a:spcPts val="3000"/>
              </a:lnSpc>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a:t>
            </a:r>
            <a:r>
              <a:rPr lang="en-US" altLang="zh-CN" sz="2400">
                <a:latin typeface="Times New Roman" panose="02020603050405020304" pitchFamily="18" charset="0"/>
                <a:cs typeface="Times New Roman" panose="02020603050405020304" pitchFamily="18" charset="0"/>
              </a:rPr>
              <a:t>1</a:t>
            </a:r>
            <a:r>
              <a:rPr lang="zh-CN" altLang="en-US" sz="2400">
                <a:latin typeface="Times New Roman" panose="02020603050405020304" pitchFamily="18" charset="0"/>
                <a:cs typeface="Times New Roman" panose="02020603050405020304" pitchFamily="18" charset="0"/>
              </a:rPr>
              <a:t>）未按规定建立印花税应税凭证登记簿，或未如实登记和完整保存应税凭证的；</a:t>
            </a:r>
          </a:p>
          <a:p>
            <a:pPr marL="0" indent="0">
              <a:lnSpc>
                <a:spcPts val="3000"/>
              </a:lnSpc>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a:t>
            </a:r>
            <a:r>
              <a:rPr lang="en-US" altLang="zh-CN" sz="2400">
                <a:latin typeface="Times New Roman" panose="02020603050405020304" pitchFamily="18" charset="0"/>
                <a:cs typeface="Times New Roman" panose="02020603050405020304" pitchFamily="18" charset="0"/>
              </a:rPr>
              <a:t>2</a:t>
            </a:r>
            <a:r>
              <a:rPr lang="zh-CN" altLang="en-US" sz="2400">
                <a:latin typeface="Times New Roman" panose="02020603050405020304" pitchFamily="18" charset="0"/>
                <a:cs typeface="Times New Roman" panose="02020603050405020304" pitchFamily="18" charset="0"/>
              </a:rPr>
              <a:t>）拒不提供应税凭证或不如实提供应税凭证致使计税依据明显偏低的；</a:t>
            </a:r>
          </a:p>
          <a:p>
            <a:pPr marL="0" indent="0">
              <a:lnSpc>
                <a:spcPts val="3000"/>
              </a:lnSpc>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a:t>
            </a:r>
            <a:r>
              <a:rPr lang="en-US" altLang="zh-CN" sz="2400">
                <a:latin typeface="Times New Roman" panose="02020603050405020304" pitchFamily="18" charset="0"/>
                <a:cs typeface="Times New Roman" panose="02020603050405020304" pitchFamily="18" charset="0"/>
              </a:rPr>
              <a:t>3</a:t>
            </a:r>
            <a:r>
              <a:rPr lang="zh-CN" altLang="en-US" sz="2400">
                <a:latin typeface="Times New Roman" panose="02020603050405020304" pitchFamily="18" charset="0"/>
                <a:cs typeface="Times New Roman" panose="02020603050405020304" pitchFamily="18" charset="0"/>
              </a:rPr>
              <a:t>）采用按期汇总缴纳办法的，未按地方税务机关规定的期限报送汇总缴纳印花税情况报告，经地方税务机关责令限期报告，逾期仍不报告的；或者地方税务机关在检查中发现纳税人有未按规定汇总缴纳 印花税情况的。</a:t>
            </a:r>
          </a:p>
          <a:p>
            <a:pPr marL="0" indent="0">
              <a:lnSpc>
                <a:spcPts val="3000"/>
              </a:lnSpc>
              <a:buFont typeface="Wingdings 2" panose="05020102010507070707" pitchFamily="18" charset="2"/>
              <a:buNone/>
            </a:pPr>
            <a:endParaRPr lang="zh-CN" altLang="en-US" sz="2400">
              <a:latin typeface="Times New Roman" panose="02020603050405020304" pitchFamily="18" charset="0"/>
              <a:cs typeface="Times New Roman" panose="02020603050405020304" pitchFamily="18" charset="0"/>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内容占位符 4">
            <a:extLst>
              <a:ext uri="{FF2B5EF4-FFF2-40B4-BE49-F238E27FC236}">
                <a16:creationId xmlns:a16="http://schemas.microsoft.com/office/drawing/2014/main" id="{F78CB0ED-047A-44DA-9163-D974E145A45D}"/>
              </a:ext>
            </a:extLst>
          </p:cNvPr>
          <p:cNvSpPr>
            <a:spLocks noGrp="1"/>
          </p:cNvSpPr>
          <p:nvPr>
            <p:ph idx="1"/>
          </p:nvPr>
        </p:nvSpPr>
        <p:spPr>
          <a:xfrm>
            <a:off x="-4763" y="476250"/>
            <a:ext cx="8991601" cy="7173913"/>
          </a:xfrm>
        </p:spPr>
        <p:txBody>
          <a:bodyPr/>
          <a:lstStyle/>
          <a:p>
            <a:pPr marL="0" indent="0">
              <a:lnSpc>
                <a:spcPts val="4000"/>
              </a:lnSpc>
              <a:buFont typeface="Wingdings 2" panose="05020102010507070707" pitchFamily="18" charset="2"/>
              <a:buNone/>
            </a:pPr>
            <a:r>
              <a:rPr lang="en-US" altLang="zh-CN" b="1">
                <a:latin typeface="Times New Roman" panose="02020603050405020304" pitchFamily="18" charset="0"/>
                <a:cs typeface="Times New Roman" panose="02020603050405020304" pitchFamily="18" charset="0"/>
              </a:rPr>
              <a:t>【</a:t>
            </a:r>
            <a:r>
              <a:rPr lang="zh-CN" altLang="en-US" b="1">
                <a:latin typeface="Times New Roman" panose="02020603050405020304" pitchFamily="18" charset="0"/>
                <a:cs typeface="Times New Roman" panose="02020603050405020304" pitchFamily="18" charset="0"/>
              </a:rPr>
              <a:t>内容小结</a:t>
            </a:r>
            <a:r>
              <a:rPr lang="en-US" altLang="zh-CN" b="1">
                <a:latin typeface="Times New Roman" panose="02020603050405020304" pitchFamily="18" charset="0"/>
                <a:cs typeface="Times New Roman" panose="02020603050405020304" pitchFamily="18" charset="0"/>
              </a:rPr>
              <a:t>】</a:t>
            </a:r>
            <a:endParaRPr lang="zh-CN" altLang="en-US" b="1">
              <a:latin typeface="Times New Roman" panose="02020603050405020304" pitchFamily="18" charset="0"/>
              <a:cs typeface="Times New Roman" panose="02020603050405020304" pitchFamily="18" charset="0"/>
            </a:endParaRPr>
          </a:p>
          <a:p>
            <a:pPr marL="0" indent="0">
              <a:lnSpc>
                <a:spcPts val="4000"/>
              </a:lnSpc>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a:t>
            </a:r>
            <a:r>
              <a:rPr lang="zh-CN" altLang="en-US" sz="2800">
                <a:latin typeface="Times New Roman" panose="02020603050405020304" pitchFamily="18" charset="0"/>
                <a:cs typeface="Times New Roman" panose="02020603050405020304" pitchFamily="18" charset="0"/>
              </a:rPr>
              <a:t>纳税人、征税范围和税率</a:t>
            </a:r>
          </a:p>
          <a:p>
            <a:pPr marL="0" indent="0">
              <a:lnSpc>
                <a:spcPts val="4000"/>
              </a:lnSpc>
              <a:buFont typeface="Wingdings 2" panose="05020102010507070707" pitchFamily="18" charset="2"/>
              <a:buNone/>
            </a:pPr>
            <a:r>
              <a:rPr lang="zh-CN" altLang="en-US" sz="2800">
                <a:latin typeface="Times New Roman" panose="02020603050405020304" pitchFamily="18" charset="0"/>
                <a:cs typeface="Times New Roman" panose="02020603050405020304" pitchFamily="18" charset="0"/>
              </a:rPr>
              <a:t>　　减免税优惠</a:t>
            </a:r>
          </a:p>
          <a:p>
            <a:pPr marL="0" indent="0">
              <a:lnSpc>
                <a:spcPts val="4000"/>
              </a:lnSpc>
              <a:buFont typeface="Wingdings 2" panose="05020102010507070707" pitchFamily="18" charset="2"/>
              <a:buNone/>
            </a:pPr>
            <a:r>
              <a:rPr lang="zh-CN" altLang="en-US" sz="2800">
                <a:latin typeface="Times New Roman" panose="02020603050405020304" pitchFamily="18" charset="0"/>
                <a:cs typeface="Times New Roman" panose="02020603050405020304" pitchFamily="18" charset="0"/>
              </a:rPr>
              <a:t>　　计税依据及应纳税额的计算</a:t>
            </a:r>
          </a:p>
          <a:p>
            <a:pPr marL="0" indent="0">
              <a:lnSpc>
                <a:spcPts val="4000"/>
              </a:lnSpc>
              <a:buFont typeface="Wingdings 2" panose="05020102010507070707" pitchFamily="18" charset="2"/>
              <a:buNone/>
            </a:pPr>
            <a:r>
              <a:rPr lang="zh-CN" altLang="en-US" sz="2800">
                <a:latin typeface="Times New Roman" panose="02020603050405020304" pitchFamily="18" charset="0"/>
                <a:cs typeface="Times New Roman" panose="02020603050405020304" pitchFamily="18" charset="0"/>
              </a:rPr>
              <a:t>　　征收管理</a:t>
            </a:r>
          </a:p>
          <a:p>
            <a:pPr marL="0" indent="0">
              <a:lnSpc>
                <a:spcPts val="3000"/>
              </a:lnSpc>
              <a:buFont typeface="Wingdings 2" panose="05020102010507070707" pitchFamily="18" charset="2"/>
              <a:buNone/>
            </a:pPr>
            <a:endParaRPr lang="zh-CN" altLang="en-US" sz="2400">
              <a:latin typeface="Times New Roman" panose="02020603050405020304" pitchFamily="18" charset="0"/>
              <a:cs typeface="Times New Roman" panose="02020603050405020304" pitchFamily="18" charset="0"/>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内容占位符 4">
            <a:extLst>
              <a:ext uri="{FF2B5EF4-FFF2-40B4-BE49-F238E27FC236}">
                <a16:creationId xmlns:a16="http://schemas.microsoft.com/office/drawing/2014/main" id="{5FF907DF-D7AD-4CDF-8BBE-E85FF27CCD4E}"/>
              </a:ext>
            </a:extLst>
          </p:cNvPr>
          <p:cNvSpPr>
            <a:spLocks noGrp="1"/>
          </p:cNvSpPr>
          <p:nvPr>
            <p:ph idx="1"/>
          </p:nvPr>
        </p:nvSpPr>
        <p:spPr>
          <a:xfrm>
            <a:off x="-130175" y="115888"/>
            <a:ext cx="9288463" cy="7389812"/>
          </a:xfrm>
        </p:spPr>
        <p:txBody>
          <a:bodyPr rtlCol="0">
            <a:normAutofit/>
          </a:bodyPr>
          <a:lstStyle/>
          <a:p>
            <a:pPr marL="0" indent="0" fontAlgn="auto">
              <a:lnSpc>
                <a:spcPts val="2600"/>
              </a:lnSpc>
              <a:spcAft>
                <a:spcPts val="0"/>
              </a:spcAft>
              <a:buFont typeface="Wingdings 2" pitchFamily="18" charset="2"/>
              <a:buNone/>
              <a:defRPr/>
            </a:pPr>
            <a:r>
              <a:rPr lang="en-US" altLang="zh-CN" dirty="0">
                <a:latin typeface="Times New Roman" pitchFamily="18" charset="0"/>
                <a:cs typeface="Times New Roman" pitchFamily="18" charset="0"/>
              </a:rPr>
              <a:t>                            </a:t>
            </a:r>
            <a:r>
              <a:rPr lang="zh-CN" altLang="en-US" b="1" dirty="0">
                <a:latin typeface="Times New Roman" pitchFamily="18" charset="0"/>
                <a:cs typeface="Times New Roman" pitchFamily="18" charset="0"/>
              </a:rPr>
              <a:t>第六节     船舶吨税</a:t>
            </a:r>
            <a:endParaRPr lang="en-US" altLang="zh-CN" b="1" dirty="0">
              <a:latin typeface="Times New Roman" pitchFamily="18" charset="0"/>
              <a:cs typeface="Times New Roman" pitchFamily="18" charset="0"/>
            </a:endParaRPr>
          </a:p>
          <a:p>
            <a:pPr marL="0" indent="0" fontAlgn="auto">
              <a:lnSpc>
                <a:spcPts val="2600"/>
              </a:lnSpc>
              <a:spcAft>
                <a:spcPts val="0"/>
              </a:spcAft>
              <a:buFont typeface="Wingdings 2" pitchFamily="18" charset="2"/>
              <a:buNone/>
              <a:defRPr/>
            </a:pPr>
            <a:r>
              <a:rPr lang="en-US" altLang="zh-CN" sz="2400" dirty="0">
                <a:latin typeface="Times New Roman" pitchFamily="18" charset="0"/>
                <a:cs typeface="Times New Roman" pitchFamily="18" charset="0"/>
              </a:rPr>
              <a:t> </a:t>
            </a:r>
          </a:p>
          <a:p>
            <a:pPr marL="0" indent="0" fontAlgn="auto">
              <a:lnSpc>
                <a:spcPts val="3500"/>
              </a:lnSpc>
              <a:spcAft>
                <a:spcPts val="0"/>
              </a:spcAft>
              <a:buFont typeface="Wingdings 2" pitchFamily="18" charset="2"/>
              <a:buNone/>
              <a:defRPr/>
            </a:pPr>
            <a:r>
              <a:rPr lang="zh-CN" altLang="en-US" b="1" dirty="0">
                <a:latin typeface="Times New Roman" pitchFamily="18" charset="0"/>
                <a:cs typeface="Times New Roman" pitchFamily="18" charset="0"/>
              </a:rPr>
              <a:t>一、概述</a:t>
            </a:r>
          </a:p>
          <a:p>
            <a:pPr marL="0" indent="0" fontAlgn="auto">
              <a:lnSpc>
                <a:spcPts val="3500"/>
              </a:lnSpc>
              <a:spcAft>
                <a:spcPts val="0"/>
              </a:spcAft>
              <a:buFont typeface="Wingdings 2" pitchFamily="18" charset="2"/>
              <a:buNone/>
              <a:defRPr/>
            </a:pPr>
            <a:r>
              <a:rPr lang="zh-CN" altLang="en-US" sz="2400" dirty="0">
                <a:latin typeface="Times New Roman" pitchFamily="18" charset="0"/>
                <a:cs typeface="Times New Roman" pitchFamily="18" charset="0"/>
              </a:rPr>
              <a:t>　　（一）概念</a:t>
            </a:r>
          </a:p>
          <a:p>
            <a:pPr marL="0" indent="0" fontAlgn="auto">
              <a:lnSpc>
                <a:spcPts val="3500"/>
              </a:lnSpc>
              <a:spcAft>
                <a:spcPts val="0"/>
              </a:spcAft>
              <a:buFont typeface="Wingdings 2" pitchFamily="18" charset="2"/>
              <a:buNone/>
              <a:defRPr/>
            </a:pPr>
            <a:r>
              <a:rPr lang="zh-CN" altLang="en-US" sz="2400" dirty="0">
                <a:latin typeface="Times New Roman" pitchFamily="18" charset="0"/>
                <a:cs typeface="Times New Roman" pitchFamily="18" charset="0"/>
              </a:rPr>
              <a:t>　　船舶吨税是</a:t>
            </a:r>
            <a:r>
              <a:rPr lang="zh-CN" altLang="en-US" sz="2400" u="dbl" dirty="0">
                <a:solidFill>
                  <a:srgbClr val="C00000"/>
                </a:solidFill>
                <a:latin typeface="Times New Roman" pitchFamily="18" charset="0"/>
                <a:cs typeface="Times New Roman" pitchFamily="18" charset="0"/>
              </a:rPr>
              <a:t>海关</a:t>
            </a:r>
            <a:r>
              <a:rPr lang="zh-CN" altLang="en-US" sz="2400" dirty="0">
                <a:latin typeface="Times New Roman" pitchFamily="18" charset="0"/>
                <a:cs typeface="Times New Roman" pitchFamily="18" charset="0"/>
              </a:rPr>
              <a:t>对自中华人民共和国</a:t>
            </a:r>
            <a:r>
              <a:rPr lang="zh-CN" altLang="en-US" sz="2400" u="dbl" dirty="0">
                <a:solidFill>
                  <a:srgbClr val="C00000"/>
                </a:solidFill>
                <a:latin typeface="Times New Roman" pitchFamily="18" charset="0"/>
                <a:cs typeface="Times New Roman" pitchFamily="18" charset="0"/>
              </a:rPr>
              <a:t>境外港口进入境内港口的船舶</a:t>
            </a:r>
            <a:r>
              <a:rPr lang="zh-CN" altLang="en-US" sz="2400" dirty="0">
                <a:latin typeface="Times New Roman" pitchFamily="18" charset="0"/>
                <a:cs typeface="Times New Roman" pitchFamily="18" charset="0"/>
              </a:rPr>
              <a:t>所征收的一种税。</a:t>
            </a:r>
          </a:p>
          <a:p>
            <a:pPr marL="0" indent="0" fontAlgn="auto">
              <a:lnSpc>
                <a:spcPts val="3500"/>
              </a:lnSpc>
              <a:spcAft>
                <a:spcPts val="0"/>
              </a:spcAft>
              <a:buFont typeface="Wingdings 2" pitchFamily="18" charset="2"/>
              <a:buNone/>
              <a:defRPr/>
            </a:pPr>
            <a:r>
              <a:rPr lang="zh-CN" altLang="en-US" sz="2400" dirty="0">
                <a:latin typeface="Times New Roman" pitchFamily="18" charset="0"/>
                <a:cs typeface="Times New Roman" pitchFamily="18" charset="0"/>
              </a:rPr>
              <a:t>　　（二）特点</a:t>
            </a:r>
          </a:p>
          <a:p>
            <a:pPr marL="0" indent="0" fontAlgn="auto">
              <a:lnSpc>
                <a:spcPts val="3500"/>
              </a:lnSpc>
              <a:spcAft>
                <a:spcPts val="0"/>
              </a:spcAft>
              <a:buFont typeface="Wingdings 2" pitchFamily="18" charset="2"/>
              <a:buNone/>
              <a:defRPr/>
            </a:pPr>
            <a:r>
              <a:rPr lang="zh-CN" altLang="en-US" sz="2400" dirty="0">
                <a:latin typeface="Times New Roman" pitchFamily="18" charset="0"/>
                <a:cs typeface="Times New Roman" pitchFamily="18" charset="0"/>
              </a:rPr>
              <a:t>　　</a:t>
            </a:r>
            <a:r>
              <a:rPr lang="en-US" altLang="zh-CN" sz="2400" dirty="0">
                <a:latin typeface="Times New Roman" pitchFamily="18" charset="0"/>
                <a:cs typeface="Times New Roman" pitchFamily="18" charset="0"/>
              </a:rPr>
              <a:t>1.</a:t>
            </a:r>
            <a:r>
              <a:rPr lang="zh-CN" altLang="en-US" sz="2400" dirty="0">
                <a:latin typeface="Times New Roman" pitchFamily="18" charset="0"/>
                <a:cs typeface="Times New Roman" pitchFamily="18" charset="0"/>
              </a:rPr>
              <a:t>船舶吨税主要是对进出中国港口的</a:t>
            </a:r>
            <a:r>
              <a:rPr lang="zh-CN" altLang="en-US" sz="2400" u="dbl" dirty="0">
                <a:solidFill>
                  <a:srgbClr val="C00000"/>
                </a:solidFill>
                <a:latin typeface="Times New Roman" pitchFamily="18" charset="0"/>
                <a:cs typeface="Times New Roman" pitchFamily="18" charset="0"/>
              </a:rPr>
              <a:t>国际航行船舶</a:t>
            </a:r>
            <a:r>
              <a:rPr lang="zh-CN" altLang="en-US" sz="2400" dirty="0">
                <a:latin typeface="Times New Roman" pitchFamily="18" charset="0"/>
                <a:cs typeface="Times New Roman" pitchFamily="18" charset="0"/>
              </a:rPr>
              <a:t>征收。</a:t>
            </a:r>
          </a:p>
          <a:p>
            <a:pPr marL="0" indent="0" fontAlgn="auto">
              <a:lnSpc>
                <a:spcPts val="3500"/>
              </a:lnSpc>
              <a:spcAft>
                <a:spcPts val="0"/>
              </a:spcAft>
              <a:buFont typeface="Wingdings 2" pitchFamily="18" charset="2"/>
              <a:buNone/>
              <a:defRPr/>
            </a:pPr>
            <a:r>
              <a:rPr lang="zh-CN" altLang="en-US" sz="2400" dirty="0">
                <a:latin typeface="Times New Roman" pitchFamily="18" charset="0"/>
                <a:cs typeface="Times New Roman" pitchFamily="18" charset="0"/>
              </a:rPr>
              <a:t>　　</a:t>
            </a:r>
            <a:r>
              <a:rPr lang="en-US" altLang="zh-CN" sz="2400" dirty="0">
                <a:latin typeface="Times New Roman" pitchFamily="18" charset="0"/>
                <a:cs typeface="Times New Roman" pitchFamily="18" charset="0"/>
              </a:rPr>
              <a:t>2.</a:t>
            </a:r>
            <a:r>
              <a:rPr lang="zh-CN" altLang="en-US" sz="2400" dirty="0">
                <a:latin typeface="Times New Roman" pitchFamily="18" charset="0"/>
                <a:cs typeface="Times New Roman" pitchFamily="18" charset="0"/>
              </a:rPr>
              <a:t>以船舶的净吨位为计税依据，实行</a:t>
            </a:r>
            <a:r>
              <a:rPr lang="zh-CN" altLang="en-US" sz="2400" u="dbl" dirty="0">
                <a:solidFill>
                  <a:srgbClr val="C00000"/>
                </a:solidFill>
                <a:latin typeface="Times New Roman" pitchFamily="18" charset="0"/>
                <a:cs typeface="Times New Roman" pitchFamily="18" charset="0"/>
              </a:rPr>
              <a:t>从量定额</a:t>
            </a:r>
            <a:r>
              <a:rPr lang="zh-CN" altLang="en-US" sz="2400" dirty="0">
                <a:latin typeface="Times New Roman" pitchFamily="18" charset="0"/>
                <a:cs typeface="Times New Roman" pitchFamily="18" charset="0"/>
              </a:rPr>
              <a:t>征收。</a:t>
            </a:r>
          </a:p>
          <a:p>
            <a:pPr marL="0" indent="0" fontAlgn="auto">
              <a:lnSpc>
                <a:spcPts val="3500"/>
              </a:lnSpc>
              <a:spcAft>
                <a:spcPts val="0"/>
              </a:spcAft>
              <a:buFont typeface="Wingdings 2" pitchFamily="18" charset="2"/>
              <a:buNone/>
              <a:defRPr/>
            </a:pPr>
            <a:r>
              <a:rPr lang="zh-CN" altLang="en-US" sz="2400" dirty="0">
                <a:latin typeface="Times New Roman" pitchFamily="18" charset="0"/>
                <a:cs typeface="Times New Roman" pitchFamily="18" charset="0"/>
              </a:rPr>
              <a:t>　　</a:t>
            </a:r>
            <a:r>
              <a:rPr lang="en-US" altLang="zh-CN" sz="2400" dirty="0">
                <a:latin typeface="Times New Roman" pitchFamily="18" charset="0"/>
                <a:cs typeface="Times New Roman" pitchFamily="18" charset="0"/>
              </a:rPr>
              <a:t>3.</a:t>
            </a:r>
            <a:r>
              <a:rPr lang="zh-CN" altLang="en-US" sz="2400" dirty="0">
                <a:latin typeface="Times New Roman" pitchFamily="18" charset="0"/>
                <a:cs typeface="Times New Roman" pitchFamily="18" charset="0"/>
              </a:rPr>
              <a:t>对不同的船舶分别适用普通税率或优惠税率。</a:t>
            </a:r>
          </a:p>
          <a:p>
            <a:pPr marL="0" indent="0" fontAlgn="auto">
              <a:lnSpc>
                <a:spcPts val="3500"/>
              </a:lnSpc>
              <a:spcAft>
                <a:spcPts val="0"/>
              </a:spcAft>
              <a:buFont typeface="Wingdings 2" pitchFamily="18" charset="2"/>
              <a:buNone/>
              <a:defRPr/>
            </a:pPr>
            <a:r>
              <a:rPr lang="zh-CN" altLang="en-US" sz="2400" dirty="0">
                <a:latin typeface="Times New Roman" pitchFamily="18" charset="0"/>
                <a:cs typeface="Times New Roman" pitchFamily="18" charset="0"/>
              </a:rPr>
              <a:t>　　</a:t>
            </a:r>
            <a:r>
              <a:rPr lang="en-US" altLang="zh-CN" sz="2400" dirty="0">
                <a:latin typeface="Times New Roman" pitchFamily="18" charset="0"/>
                <a:cs typeface="Times New Roman" pitchFamily="18" charset="0"/>
              </a:rPr>
              <a:t>4.</a:t>
            </a:r>
            <a:r>
              <a:rPr lang="zh-CN" altLang="en-US" sz="2400" dirty="0">
                <a:latin typeface="Times New Roman" pitchFamily="18" charset="0"/>
                <a:cs typeface="Times New Roman" pitchFamily="18" charset="0"/>
              </a:rPr>
              <a:t>所征税款主要用于港口建设维护及海上干线公用航标的建设维护。</a:t>
            </a:r>
          </a:p>
          <a:p>
            <a:pPr marL="0" indent="0" fontAlgn="auto">
              <a:lnSpc>
                <a:spcPts val="3500"/>
              </a:lnSpc>
              <a:spcAft>
                <a:spcPts val="0"/>
              </a:spcAft>
              <a:buFont typeface="Wingdings 2" pitchFamily="18" charset="2"/>
              <a:buNone/>
              <a:defRPr/>
            </a:pPr>
            <a:endParaRPr lang="en-US" altLang="zh-CN" sz="2400" dirty="0">
              <a:latin typeface="Times New Roman" pitchFamily="18" charset="0"/>
              <a:cs typeface="Times New Roman" pitchFamily="18" charset="0"/>
            </a:endParaRPr>
          </a:p>
          <a:p>
            <a:pPr marL="0" indent="0" fontAlgn="auto">
              <a:lnSpc>
                <a:spcPts val="2600"/>
              </a:lnSpc>
              <a:spcAft>
                <a:spcPts val="0"/>
              </a:spcAft>
              <a:buFont typeface="Wingdings 2" pitchFamily="18" charset="2"/>
              <a:buNone/>
              <a:defRPr/>
            </a:pPr>
            <a:endParaRPr lang="en-US" altLang="zh-CN" sz="2400" dirty="0">
              <a:latin typeface="Times New Roman" pitchFamily="18" charset="0"/>
              <a:cs typeface="Times New Roman" pitchFamily="18" charset="0"/>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内容占位符 4">
            <a:extLst>
              <a:ext uri="{FF2B5EF4-FFF2-40B4-BE49-F238E27FC236}">
                <a16:creationId xmlns:a16="http://schemas.microsoft.com/office/drawing/2014/main" id="{03011FAC-9A8C-465B-BB5B-D7F6F9B464DE}"/>
              </a:ext>
            </a:extLst>
          </p:cNvPr>
          <p:cNvSpPr>
            <a:spLocks noGrp="1"/>
          </p:cNvSpPr>
          <p:nvPr>
            <p:ph idx="1"/>
          </p:nvPr>
        </p:nvSpPr>
        <p:spPr>
          <a:xfrm>
            <a:off x="-130175" y="115888"/>
            <a:ext cx="9288463" cy="7389812"/>
          </a:xfrm>
        </p:spPr>
        <p:txBody>
          <a:bodyPr/>
          <a:lstStyle/>
          <a:p>
            <a:pPr marL="0" indent="0">
              <a:lnSpc>
                <a:spcPts val="2600"/>
              </a:lnSpc>
              <a:buFont typeface="Wingdings 2" panose="05020102010507070707" pitchFamily="18" charset="2"/>
              <a:buNone/>
            </a:pPr>
            <a:r>
              <a:rPr lang="zh-CN" altLang="en-US" b="1">
                <a:latin typeface="Times New Roman" panose="02020603050405020304" pitchFamily="18" charset="0"/>
                <a:cs typeface="Times New Roman" panose="02020603050405020304" pitchFamily="18" charset="0"/>
              </a:rPr>
              <a:t>二、征税范围、税率</a:t>
            </a:r>
          </a:p>
          <a:p>
            <a:pPr marL="0" indent="0">
              <a:lnSpc>
                <a:spcPts val="2600"/>
              </a:lnSpc>
              <a:buFont typeface="Wingdings 2" panose="05020102010507070707" pitchFamily="18" charset="2"/>
              <a:buNone/>
            </a:pPr>
            <a:r>
              <a:rPr lang="zh-CN" altLang="en-US">
                <a:latin typeface="Times New Roman" panose="02020603050405020304" pitchFamily="18" charset="0"/>
                <a:cs typeface="Times New Roman" panose="02020603050405020304" pitchFamily="18" charset="0"/>
              </a:rPr>
              <a:t>　</a:t>
            </a:r>
            <a:r>
              <a:rPr lang="zh-CN" altLang="en-US" sz="2400">
                <a:latin typeface="Times New Roman" panose="02020603050405020304" pitchFamily="18" charset="0"/>
                <a:cs typeface="Times New Roman" panose="02020603050405020304" pitchFamily="18" charset="0"/>
              </a:rPr>
              <a:t>（一）征税范围：自中华人民共和国境外港口进入境内港口的船舶（以下简称应税船舶），应当缴纳船舶吨税。</a:t>
            </a:r>
          </a:p>
          <a:p>
            <a:pPr marL="0" indent="0">
              <a:lnSpc>
                <a:spcPts val="2600"/>
              </a:lnSpc>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（二）船舶吨税设置优惠税率和普通税率。</a:t>
            </a:r>
          </a:p>
          <a:p>
            <a:pPr marL="0" indent="0">
              <a:lnSpc>
                <a:spcPts val="2600"/>
              </a:lnSpc>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a:t>
            </a:r>
            <a:r>
              <a:rPr lang="en-US" altLang="zh-CN" sz="2400">
                <a:latin typeface="Times New Roman" panose="02020603050405020304" pitchFamily="18" charset="0"/>
                <a:cs typeface="Times New Roman" panose="02020603050405020304" pitchFamily="18" charset="0"/>
              </a:rPr>
              <a:t>【</a:t>
            </a:r>
            <a:r>
              <a:rPr lang="zh-CN" altLang="en-US" sz="2400">
                <a:latin typeface="Times New Roman" panose="02020603050405020304" pitchFamily="18" charset="0"/>
                <a:cs typeface="Times New Roman" panose="02020603050405020304" pitchFamily="18" charset="0"/>
              </a:rPr>
              <a:t>提示</a:t>
            </a:r>
            <a:r>
              <a:rPr lang="en-US" altLang="zh-CN" sz="2400">
                <a:latin typeface="Times New Roman" panose="02020603050405020304" pitchFamily="18" charset="0"/>
                <a:cs typeface="Times New Roman" panose="02020603050405020304" pitchFamily="18" charset="0"/>
              </a:rPr>
              <a:t>】</a:t>
            </a:r>
            <a:r>
              <a:rPr lang="zh-CN" altLang="en-US" sz="2400">
                <a:latin typeface="Times New Roman" panose="02020603050405020304" pitchFamily="18" charset="0"/>
                <a:cs typeface="Times New Roman" panose="02020603050405020304" pitchFamily="18" charset="0"/>
              </a:rPr>
              <a:t>中华人民共和国国籍的应税船舶，船籍国（地区）与中华人民共和国签订含有相互船舶税费最惠国待遇条款的条约或者协定的应税船舶，适用优惠税率。其他应税船舶，适用普通税率。</a:t>
            </a:r>
          </a:p>
          <a:p>
            <a:pPr marL="0" indent="0" algn="ctr">
              <a:lnSpc>
                <a:spcPts val="2600"/>
              </a:lnSpc>
              <a:buFont typeface="Wingdings 2" panose="05020102010507070707" pitchFamily="18" charset="2"/>
              <a:buNone/>
            </a:pPr>
            <a:endParaRPr lang="en-US" altLang="zh-CN" sz="2000">
              <a:latin typeface="Times New Roman" panose="02020603050405020304" pitchFamily="18" charset="0"/>
              <a:cs typeface="Times New Roman" panose="02020603050405020304" pitchFamily="18" charset="0"/>
            </a:endParaRPr>
          </a:p>
          <a:p>
            <a:pPr marL="0" indent="0" algn="ctr">
              <a:lnSpc>
                <a:spcPts val="2600"/>
              </a:lnSpc>
              <a:buFont typeface="Wingdings 2" panose="05020102010507070707" pitchFamily="18" charset="2"/>
              <a:buNone/>
            </a:pPr>
            <a:r>
              <a:rPr lang="zh-CN" altLang="en-US" sz="2000">
                <a:latin typeface="Times New Roman" panose="02020603050405020304" pitchFamily="18" charset="0"/>
                <a:cs typeface="Times New Roman" panose="02020603050405020304" pitchFamily="18" charset="0"/>
              </a:rPr>
              <a:t>船舶吨税税目、税率表</a:t>
            </a:r>
            <a:endParaRPr lang="en-US" altLang="zh-CN" sz="1600">
              <a:latin typeface="Times New Roman" panose="02020603050405020304" pitchFamily="18" charset="0"/>
              <a:cs typeface="Times New Roman" panose="02020603050405020304" pitchFamily="18" charset="0"/>
            </a:endParaRPr>
          </a:p>
          <a:p>
            <a:pPr marL="0" indent="0">
              <a:lnSpc>
                <a:spcPts val="2600"/>
              </a:lnSpc>
              <a:buFont typeface="Wingdings 2" panose="05020102010507070707" pitchFamily="18" charset="2"/>
              <a:buNone/>
            </a:pPr>
            <a:endParaRPr lang="en-US" altLang="zh-CN" sz="2400">
              <a:latin typeface="Times New Roman" panose="02020603050405020304" pitchFamily="18" charset="0"/>
              <a:cs typeface="Times New Roman" panose="02020603050405020304" pitchFamily="18" charset="0"/>
            </a:endParaRPr>
          </a:p>
        </p:txBody>
      </p:sp>
      <p:graphicFrame>
        <p:nvGraphicFramePr>
          <p:cNvPr id="81923" name="对象 1">
            <a:extLst>
              <a:ext uri="{FF2B5EF4-FFF2-40B4-BE49-F238E27FC236}">
                <a16:creationId xmlns:a16="http://schemas.microsoft.com/office/drawing/2014/main" id="{E344D19D-91F4-4055-A6DF-93F53A2E226A}"/>
              </a:ext>
            </a:extLst>
          </p:cNvPr>
          <p:cNvGraphicFramePr>
            <a:graphicFrameLocks noChangeAspect="1"/>
          </p:cNvGraphicFramePr>
          <p:nvPr/>
        </p:nvGraphicFramePr>
        <p:xfrm>
          <a:off x="755650" y="3573463"/>
          <a:ext cx="7826375" cy="3697287"/>
        </p:xfrm>
        <a:graphic>
          <a:graphicData uri="http://schemas.openxmlformats.org/presentationml/2006/ole">
            <mc:AlternateContent xmlns:mc="http://schemas.openxmlformats.org/markup-compatibility/2006">
              <mc:Choice xmlns:v="urn:schemas-microsoft-com:vml" Requires="v">
                <p:oleObj spid="_x0000_s81924" name="文档" r:id="rId3" imgW="5772281" imgH="2727984" progId="Word.Document.12">
                  <p:embed/>
                </p:oleObj>
              </mc:Choice>
              <mc:Fallback>
                <p:oleObj name="文档" r:id="rId3" imgW="5772281" imgH="2727984" progId="Word.Document.12">
                  <p:embed/>
                  <p:pic>
                    <p:nvPicPr>
                      <p:cNvPr id="0" name="对象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650" y="3573463"/>
                        <a:ext cx="7826375" cy="3697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内容占位符 4">
            <a:extLst>
              <a:ext uri="{FF2B5EF4-FFF2-40B4-BE49-F238E27FC236}">
                <a16:creationId xmlns:a16="http://schemas.microsoft.com/office/drawing/2014/main" id="{9D68489C-4715-471D-8ADC-63D5DD617F3F}"/>
              </a:ext>
            </a:extLst>
          </p:cNvPr>
          <p:cNvSpPr>
            <a:spLocks noGrp="1"/>
          </p:cNvSpPr>
          <p:nvPr>
            <p:ph idx="1"/>
          </p:nvPr>
        </p:nvSpPr>
        <p:spPr>
          <a:xfrm>
            <a:off x="-130175" y="0"/>
            <a:ext cx="9288463" cy="7505700"/>
          </a:xfrm>
        </p:spPr>
        <p:txBody>
          <a:bodyPr/>
          <a:lstStyle/>
          <a:p>
            <a:pPr marL="0" indent="0">
              <a:lnSpc>
                <a:spcPts val="2600"/>
              </a:lnSpc>
              <a:buFont typeface="Wingdings 2" panose="05020102010507070707" pitchFamily="18" charset="2"/>
              <a:buNone/>
            </a:pPr>
            <a:r>
              <a:rPr lang="zh-CN" altLang="en-US" b="1">
                <a:latin typeface="Times New Roman" panose="02020603050405020304" pitchFamily="18" charset="0"/>
                <a:cs typeface="Times New Roman" panose="02020603050405020304" pitchFamily="18" charset="0"/>
              </a:rPr>
              <a:t>三、税收优惠</a:t>
            </a:r>
          </a:p>
          <a:p>
            <a:pPr marL="0" indent="0">
              <a:lnSpc>
                <a:spcPts val="2600"/>
              </a:lnSpc>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a:t>
            </a:r>
            <a:r>
              <a:rPr lang="zh-CN" altLang="en-US" sz="2000">
                <a:latin typeface="Times New Roman" panose="02020603050405020304" pitchFamily="18" charset="0"/>
                <a:cs typeface="Times New Roman" panose="02020603050405020304" pitchFamily="18" charset="0"/>
              </a:rPr>
              <a:t>（一）直接优惠</a:t>
            </a:r>
          </a:p>
          <a:p>
            <a:pPr marL="0" indent="0">
              <a:lnSpc>
                <a:spcPts val="2600"/>
              </a:lnSpc>
              <a:buFont typeface="Wingdings 2" panose="05020102010507070707" pitchFamily="18" charset="2"/>
              <a:buNone/>
            </a:pPr>
            <a:r>
              <a:rPr lang="zh-CN" altLang="en-US" sz="2000">
                <a:latin typeface="Times New Roman" panose="02020603050405020304" pitchFamily="18" charset="0"/>
                <a:cs typeface="Times New Roman" panose="02020603050405020304" pitchFamily="18" charset="0"/>
              </a:rPr>
              <a:t>　　下列船舶免征船舶吨税：</a:t>
            </a:r>
          </a:p>
          <a:p>
            <a:pPr marL="0" indent="0">
              <a:lnSpc>
                <a:spcPts val="2600"/>
              </a:lnSpc>
              <a:buFont typeface="Wingdings 2" panose="05020102010507070707" pitchFamily="18" charset="2"/>
              <a:buNone/>
            </a:pPr>
            <a:r>
              <a:rPr lang="zh-CN" altLang="en-US" sz="2000">
                <a:latin typeface="Times New Roman" panose="02020603050405020304" pitchFamily="18" charset="0"/>
                <a:cs typeface="Times New Roman" panose="02020603050405020304" pitchFamily="18" charset="0"/>
              </a:rPr>
              <a:t>　　</a:t>
            </a:r>
            <a:r>
              <a:rPr lang="en-US" altLang="zh-CN" sz="2000">
                <a:latin typeface="Times New Roman" panose="02020603050405020304" pitchFamily="18" charset="0"/>
                <a:cs typeface="Times New Roman" panose="02020603050405020304" pitchFamily="18" charset="0"/>
              </a:rPr>
              <a:t>1.</a:t>
            </a:r>
            <a:r>
              <a:rPr lang="zh-CN" altLang="en-US" sz="2000">
                <a:latin typeface="Times New Roman" panose="02020603050405020304" pitchFamily="18" charset="0"/>
                <a:cs typeface="Times New Roman" panose="02020603050405020304" pitchFamily="18" charset="0"/>
              </a:rPr>
              <a:t>应纳税额在人民币</a:t>
            </a:r>
            <a:r>
              <a:rPr lang="en-US" altLang="zh-CN" sz="2000" u="sng">
                <a:solidFill>
                  <a:srgbClr val="C00000"/>
                </a:solidFill>
                <a:latin typeface="Times New Roman" panose="02020603050405020304" pitchFamily="18" charset="0"/>
                <a:cs typeface="Times New Roman" panose="02020603050405020304" pitchFamily="18" charset="0"/>
              </a:rPr>
              <a:t>50</a:t>
            </a:r>
            <a:r>
              <a:rPr lang="zh-CN" altLang="en-US" sz="2000" u="sng">
                <a:solidFill>
                  <a:srgbClr val="C00000"/>
                </a:solidFill>
                <a:latin typeface="Times New Roman" panose="02020603050405020304" pitchFamily="18" charset="0"/>
                <a:cs typeface="Times New Roman" panose="02020603050405020304" pitchFamily="18" charset="0"/>
              </a:rPr>
              <a:t>元以下</a:t>
            </a:r>
            <a:r>
              <a:rPr lang="zh-CN" altLang="en-US" sz="2000">
                <a:latin typeface="Times New Roman" panose="02020603050405020304" pitchFamily="18" charset="0"/>
                <a:cs typeface="Times New Roman" panose="02020603050405020304" pitchFamily="18" charset="0"/>
              </a:rPr>
              <a:t>的船舶。</a:t>
            </a:r>
          </a:p>
          <a:p>
            <a:pPr marL="0" indent="0">
              <a:lnSpc>
                <a:spcPts val="2600"/>
              </a:lnSpc>
              <a:buFont typeface="Wingdings 2" panose="05020102010507070707" pitchFamily="18" charset="2"/>
              <a:buNone/>
            </a:pPr>
            <a:r>
              <a:rPr lang="zh-CN" altLang="en-US" sz="2000">
                <a:latin typeface="Times New Roman" panose="02020603050405020304" pitchFamily="18" charset="0"/>
                <a:cs typeface="Times New Roman" panose="02020603050405020304" pitchFamily="18" charset="0"/>
              </a:rPr>
              <a:t>　　</a:t>
            </a:r>
            <a:r>
              <a:rPr lang="en-US" altLang="zh-CN" sz="2000">
                <a:latin typeface="Times New Roman" panose="02020603050405020304" pitchFamily="18" charset="0"/>
                <a:cs typeface="Times New Roman" panose="02020603050405020304" pitchFamily="18" charset="0"/>
              </a:rPr>
              <a:t>2.</a:t>
            </a:r>
            <a:r>
              <a:rPr lang="zh-CN" altLang="en-US" sz="2000">
                <a:latin typeface="Times New Roman" panose="02020603050405020304" pitchFamily="18" charset="0"/>
                <a:cs typeface="Times New Roman" panose="02020603050405020304" pitchFamily="18" charset="0"/>
              </a:rPr>
              <a:t>自境外以购买、受赠、继承等方式取得船舶所有权的初次进口到港的空载船舶。</a:t>
            </a:r>
          </a:p>
          <a:p>
            <a:pPr marL="0" indent="0">
              <a:lnSpc>
                <a:spcPts val="2600"/>
              </a:lnSpc>
              <a:buFont typeface="Wingdings 2" panose="05020102010507070707" pitchFamily="18" charset="2"/>
              <a:buNone/>
            </a:pPr>
            <a:r>
              <a:rPr lang="zh-CN" altLang="en-US" sz="2000">
                <a:latin typeface="Times New Roman" panose="02020603050405020304" pitchFamily="18" charset="0"/>
                <a:cs typeface="Times New Roman" panose="02020603050405020304" pitchFamily="18" charset="0"/>
              </a:rPr>
              <a:t>　　</a:t>
            </a:r>
            <a:r>
              <a:rPr lang="en-US" altLang="zh-CN" sz="2000">
                <a:latin typeface="Times New Roman" panose="02020603050405020304" pitchFamily="18" charset="0"/>
                <a:cs typeface="Times New Roman" panose="02020603050405020304" pitchFamily="18" charset="0"/>
              </a:rPr>
              <a:t>3.</a:t>
            </a:r>
            <a:r>
              <a:rPr lang="zh-CN" altLang="en-US" sz="2000">
                <a:latin typeface="Times New Roman" panose="02020603050405020304" pitchFamily="18" charset="0"/>
                <a:cs typeface="Times New Roman" panose="02020603050405020304" pitchFamily="18" charset="0"/>
              </a:rPr>
              <a:t>吨税执照期满后</a:t>
            </a:r>
            <a:r>
              <a:rPr lang="en-US" altLang="zh-CN" sz="2000">
                <a:latin typeface="Times New Roman" panose="02020603050405020304" pitchFamily="18" charset="0"/>
                <a:cs typeface="Times New Roman" panose="02020603050405020304" pitchFamily="18" charset="0"/>
              </a:rPr>
              <a:t>24</a:t>
            </a:r>
            <a:r>
              <a:rPr lang="zh-CN" altLang="en-US" sz="2000">
                <a:latin typeface="Times New Roman" panose="02020603050405020304" pitchFamily="18" charset="0"/>
                <a:cs typeface="Times New Roman" panose="02020603050405020304" pitchFamily="18" charset="0"/>
              </a:rPr>
              <a:t>小时内不上下客货的船舶。</a:t>
            </a:r>
          </a:p>
          <a:p>
            <a:pPr marL="0" indent="0">
              <a:lnSpc>
                <a:spcPts val="2600"/>
              </a:lnSpc>
              <a:buFont typeface="Wingdings 2" panose="05020102010507070707" pitchFamily="18" charset="2"/>
              <a:buNone/>
            </a:pPr>
            <a:r>
              <a:rPr lang="zh-CN" altLang="en-US" sz="2000">
                <a:latin typeface="Times New Roman" panose="02020603050405020304" pitchFamily="18" charset="0"/>
                <a:cs typeface="Times New Roman" panose="02020603050405020304" pitchFamily="18" charset="0"/>
              </a:rPr>
              <a:t>　　</a:t>
            </a:r>
            <a:r>
              <a:rPr lang="en-US" altLang="zh-CN" sz="2000">
                <a:latin typeface="Times New Roman" panose="02020603050405020304" pitchFamily="18" charset="0"/>
                <a:cs typeface="Times New Roman" panose="02020603050405020304" pitchFamily="18" charset="0"/>
              </a:rPr>
              <a:t>4.</a:t>
            </a:r>
            <a:r>
              <a:rPr lang="zh-CN" altLang="en-US" sz="2000">
                <a:latin typeface="Times New Roman" panose="02020603050405020304" pitchFamily="18" charset="0"/>
                <a:cs typeface="Times New Roman" panose="02020603050405020304" pitchFamily="18" charset="0"/>
              </a:rPr>
              <a:t>非机动船舶（</a:t>
            </a:r>
            <a:r>
              <a:rPr lang="zh-CN" altLang="en-US" sz="2000" u="sng">
                <a:solidFill>
                  <a:srgbClr val="C00000"/>
                </a:solidFill>
                <a:latin typeface="Times New Roman" panose="02020603050405020304" pitchFamily="18" charset="0"/>
                <a:cs typeface="Times New Roman" panose="02020603050405020304" pitchFamily="18" charset="0"/>
              </a:rPr>
              <a:t>不包括非机动驳船</a:t>
            </a:r>
            <a:r>
              <a:rPr lang="zh-CN" altLang="en-US" sz="2000">
                <a:latin typeface="Times New Roman" panose="02020603050405020304" pitchFamily="18" charset="0"/>
                <a:cs typeface="Times New Roman" panose="02020603050405020304" pitchFamily="18" charset="0"/>
              </a:rPr>
              <a:t>），是指自身没有动力装置，依靠外力驱动的船舶。</a:t>
            </a:r>
          </a:p>
          <a:p>
            <a:pPr marL="0" indent="0">
              <a:lnSpc>
                <a:spcPts val="2600"/>
              </a:lnSpc>
              <a:buFont typeface="Wingdings 2" panose="05020102010507070707" pitchFamily="18" charset="2"/>
              <a:buNone/>
            </a:pPr>
            <a:r>
              <a:rPr lang="zh-CN" altLang="en-US" sz="2000">
                <a:latin typeface="Times New Roman" panose="02020603050405020304" pitchFamily="18" charset="0"/>
                <a:cs typeface="Times New Roman" panose="02020603050405020304" pitchFamily="18" charset="0"/>
              </a:rPr>
              <a:t>　　</a:t>
            </a:r>
            <a:r>
              <a:rPr lang="en-US" altLang="zh-CN" sz="2000">
                <a:latin typeface="Times New Roman" panose="02020603050405020304" pitchFamily="18" charset="0"/>
                <a:cs typeface="Times New Roman" panose="02020603050405020304" pitchFamily="18" charset="0"/>
              </a:rPr>
              <a:t>5.</a:t>
            </a:r>
            <a:r>
              <a:rPr lang="zh-CN" altLang="en-US" sz="2000">
                <a:latin typeface="Times New Roman" panose="02020603050405020304" pitchFamily="18" charset="0"/>
                <a:cs typeface="Times New Roman" panose="02020603050405020304" pitchFamily="18" charset="0"/>
              </a:rPr>
              <a:t>捕捞、养殖渔船，是指在中华人民共和国渔业船舶管理部门登记为捕捞船或者养殖船的船舶。</a:t>
            </a:r>
          </a:p>
          <a:p>
            <a:pPr marL="0" indent="0">
              <a:lnSpc>
                <a:spcPts val="2600"/>
              </a:lnSpc>
              <a:buFont typeface="Wingdings 2" panose="05020102010507070707" pitchFamily="18" charset="2"/>
              <a:buNone/>
            </a:pPr>
            <a:r>
              <a:rPr lang="zh-CN" altLang="en-US" sz="2000">
                <a:latin typeface="Times New Roman" panose="02020603050405020304" pitchFamily="18" charset="0"/>
                <a:cs typeface="Times New Roman" panose="02020603050405020304" pitchFamily="18" charset="0"/>
              </a:rPr>
              <a:t>　　</a:t>
            </a:r>
            <a:r>
              <a:rPr lang="en-US" altLang="zh-CN" sz="2000">
                <a:latin typeface="Times New Roman" panose="02020603050405020304" pitchFamily="18" charset="0"/>
                <a:cs typeface="Times New Roman" panose="02020603050405020304" pitchFamily="18" charset="0"/>
              </a:rPr>
              <a:t>6.</a:t>
            </a:r>
            <a:r>
              <a:rPr lang="zh-CN" altLang="en-US" sz="2000">
                <a:latin typeface="Times New Roman" panose="02020603050405020304" pitchFamily="18" charset="0"/>
                <a:cs typeface="Times New Roman" panose="02020603050405020304" pitchFamily="18" charset="0"/>
              </a:rPr>
              <a:t>避难、防疫隔离、修理、改造、终止运营或者拆解，并不上下客货的船舶。</a:t>
            </a:r>
          </a:p>
          <a:p>
            <a:pPr marL="0" indent="0">
              <a:lnSpc>
                <a:spcPts val="2600"/>
              </a:lnSpc>
              <a:buFont typeface="Wingdings 2" panose="05020102010507070707" pitchFamily="18" charset="2"/>
              <a:buNone/>
            </a:pPr>
            <a:r>
              <a:rPr lang="zh-CN" altLang="en-US" sz="2000">
                <a:latin typeface="Times New Roman" panose="02020603050405020304" pitchFamily="18" charset="0"/>
                <a:cs typeface="Times New Roman" panose="02020603050405020304" pitchFamily="18" charset="0"/>
              </a:rPr>
              <a:t>　　</a:t>
            </a:r>
            <a:r>
              <a:rPr lang="en-US" altLang="zh-CN" sz="2000">
                <a:latin typeface="Times New Roman" panose="02020603050405020304" pitchFamily="18" charset="0"/>
                <a:cs typeface="Times New Roman" panose="02020603050405020304" pitchFamily="18" charset="0"/>
              </a:rPr>
              <a:t>7.</a:t>
            </a:r>
            <a:r>
              <a:rPr lang="zh-CN" altLang="en-US" sz="2000">
                <a:latin typeface="Times New Roman" panose="02020603050405020304" pitchFamily="18" charset="0"/>
                <a:cs typeface="Times New Roman" panose="02020603050405020304" pitchFamily="18" charset="0"/>
              </a:rPr>
              <a:t>军队、武装警察部队专用或者征用的船舶。</a:t>
            </a:r>
          </a:p>
          <a:p>
            <a:pPr marL="0" indent="0">
              <a:lnSpc>
                <a:spcPts val="2600"/>
              </a:lnSpc>
              <a:buFont typeface="Wingdings 2" panose="05020102010507070707" pitchFamily="18" charset="2"/>
              <a:buNone/>
            </a:pPr>
            <a:r>
              <a:rPr lang="zh-CN" altLang="en-US" sz="2000">
                <a:latin typeface="Times New Roman" panose="02020603050405020304" pitchFamily="18" charset="0"/>
                <a:cs typeface="Times New Roman" panose="02020603050405020304" pitchFamily="18" charset="0"/>
              </a:rPr>
              <a:t>　　</a:t>
            </a:r>
            <a:r>
              <a:rPr lang="en-US" altLang="zh-CN" sz="2000">
                <a:latin typeface="Times New Roman" panose="02020603050405020304" pitchFamily="18" charset="0"/>
                <a:cs typeface="Times New Roman" panose="02020603050405020304" pitchFamily="18" charset="0"/>
              </a:rPr>
              <a:t>8.</a:t>
            </a:r>
            <a:r>
              <a:rPr lang="zh-CN" altLang="en-US" sz="2000">
                <a:latin typeface="Times New Roman" panose="02020603050405020304" pitchFamily="18" charset="0"/>
                <a:cs typeface="Times New Roman" panose="02020603050405020304" pitchFamily="18" charset="0"/>
              </a:rPr>
              <a:t>警用船舶。</a:t>
            </a:r>
          </a:p>
          <a:p>
            <a:pPr marL="0" indent="0">
              <a:lnSpc>
                <a:spcPts val="2600"/>
              </a:lnSpc>
              <a:buFont typeface="Wingdings 2" panose="05020102010507070707" pitchFamily="18" charset="2"/>
              <a:buNone/>
            </a:pPr>
            <a:r>
              <a:rPr lang="zh-CN" altLang="en-US" sz="2000">
                <a:latin typeface="Times New Roman" panose="02020603050405020304" pitchFamily="18" charset="0"/>
                <a:cs typeface="Times New Roman" panose="02020603050405020304" pitchFamily="18" charset="0"/>
              </a:rPr>
              <a:t>　　</a:t>
            </a:r>
            <a:r>
              <a:rPr lang="en-US" altLang="zh-CN" sz="2000">
                <a:latin typeface="Times New Roman" panose="02020603050405020304" pitchFamily="18" charset="0"/>
                <a:cs typeface="Times New Roman" panose="02020603050405020304" pitchFamily="18" charset="0"/>
              </a:rPr>
              <a:t>9.</a:t>
            </a:r>
            <a:r>
              <a:rPr lang="zh-CN" altLang="en-US" sz="2000">
                <a:latin typeface="Times New Roman" panose="02020603050405020304" pitchFamily="18" charset="0"/>
                <a:cs typeface="Times New Roman" panose="02020603050405020304" pitchFamily="18" charset="0"/>
              </a:rPr>
              <a:t>依照法律规定应当予以免税的外国驻华使领馆、国际组织驻华代表机构及其有关人员的船舶。</a:t>
            </a:r>
          </a:p>
          <a:p>
            <a:pPr marL="0" indent="0">
              <a:lnSpc>
                <a:spcPts val="2600"/>
              </a:lnSpc>
              <a:buFont typeface="Wingdings 2" panose="05020102010507070707" pitchFamily="18" charset="2"/>
              <a:buNone/>
            </a:pPr>
            <a:r>
              <a:rPr lang="zh-CN" altLang="en-US" sz="2000">
                <a:latin typeface="Times New Roman" panose="02020603050405020304" pitchFamily="18" charset="0"/>
                <a:cs typeface="Times New Roman" panose="02020603050405020304" pitchFamily="18" charset="0"/>
              </a:rPr>
              <a:t>　　</a:t>
            </a:r>
            <a:r>
              <a:rPr lang="en-US" altLang="zh-CN" sz="2000">
                <a:latin typeface="Times New Roman" panose="02020603050405020304" pitchFamily="18" charset="0"/>
                <a:cs typeface="Times New Roman" panose="02020603050405020304" pitchFamily="18" charset="0"/>
              </a:rPr>
              <a:t>10.</a:t>
            </a:r>
            <a:r>
              <a:rPr lang="zh-CN" altLang="en-US" sz="2000">
                <a:latin typeface="Times New Roman" panose="02020603050405020304" pitchFamily="18" charset="0"/>
                <a:cs typeface="Times New Roman" panose="02020603050405020304" pitchFamily="18" charset="0"/>
              </a:rPr>
              <a:t>国务院规定的其他船舶（由国务院报全国人民代表大会常务委员会备案）。</a:t>
            </a:r>
          </a:p>
          <a:p>
            <a:pPr marL="0" indent="0">
              <a:lnSpc>
                <a:spcPts val="2600"/>
              </a:lnSpc>
              <a:buFont typeface="Wingdings 2" panose="05020102010507070707" pitchFamily="18" charset="2"/>
              <a:buNone/>
            </a:pPr>
            <a:endParaRPr lang="en-US" altLang="zh-CN" sz="240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a:extLst>
              <a:ext uri="{FF2B5EF4-FFF2-40B4-BE49-F238E27FC236}">
                <a16:creationId xmlns:a16="http://schemas.microsoft.com/office/drawing/2014/main" id="{7EBA01EE-434F-4D02-80EB-C6DFE864669B}"/>
              </a:ext>
            </a:extLst>
          </p:cNvPr>
          <p:cNvSpPr>
            <a:spLocks noGrp="1" noChangeArrowheads="1"/>
          </p:cNvSpPr>
          <p:nvPr>
            <p:ph idx="1"/>
          </p:nvPr>
        </p:nvSpPr>
        <p:spPr>
          <a:xfrm>
            <a:off x="323850" y="1125538"/>
            <a:ext cx="8362950" cy="6597650"/>
          </a:xfrm>
        </p:spPr>
        <p:txBody>
          <a:bodyPr/>
          <a:lstStyle/>
          <a:p>
            <a:pPr marL="0" indent="0">
              <a:buFont typeface="Wingdings 2" panose="05020102010507070707" pitchFamily="18" charset="2"/>
              <a:buNone/>
            </a:pPr>
            <a:r>
              <a:rPr lang="zh-CN" altLang="en-US" b="1"/>
              <a:t>七、征收管理</a:t>
            </a:r>
          </a:p>
          <a:p>
            <a:pPr marL="0" indent="0">
              <a:buFont typeface="Wingdings 2" panose="05020102010507070707" pitchFamily="18" charset="2"/>
              <a:buNone/>
            </a:pPr>
            <a:r>
              <a:rPr lang="zh-CN" altLang="en-US">
                <a:latin typeface="宋体" panose="02010600030101010101" pitchFamily="2" charset="-122"/>
              </a:rPr>
              <a:t>    同“两税”！</a:t>
            </a:r>
          </a:p>
          <a:p>
            <a:pPr marL="0" indent="0">
              <a:buFont typeface="Wingdings 2" panose="05020102010507070707" pitchFamily="18" charset="2"/>
              <a:buNone/>
            </a:pPr>
            <a:r>
              <a:rPr lang="zh-CN" altLang="en-US">
                <a:latin typeface="宋体" panose="02010600030101010101" pitchFamily="2" charset="-122"/>
              </a:rPr>
              <a:t>　　代扣代缴的纳税地点：代征、代扣、代缴“两税”的，同时代征、代扣、代缴城市维护建设税。</a:t>
            </a:r>
          </a:p>
          <a:p>
            <a:pPr marL="0" indent="0">
              <a:buFont typeface="Wingdings 2" panose="05020102010507070707" pitchFamily="18" charset="2"/>
              <a:buNone/>
            </a:pPr>
            <a:endParaRPr lang="zh-CN" altLang="en-US" b="1">
              <a:latin typeface="宋体" panose="02010600030101010101" pitchFamily="2" charset="-122"/>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内容占位符 4">
            <a:extLst>
              <a:ext uri="{FF2B5EF4-FFF2-40B4-BE49-F238E27FC236}">
                <a16:creationId xmlns:a16="http://schemas.microsoft.com/office/drawing/2014/main" id="{A8200E9A-D774-4D98-8C2E-B3AEDD54FE3F}"/>
              </a:ext>
            </a:extLst>
          </p:cNvPr>
          <p:cNvSpPr>
            <a:spLocks noGrp="1"/>
          </p:cNvSpPr>
          <p:nvPr>
            <p:ph idx="1"/>
          </p:nvPr>
        </p:nvSpPr>
        <p:spPr>
          <a:xfrm>
            <a:off x="-144463" y="115888"/>
            <a:ext cx="9288463" cy="7507287"/>
          </a:xfrm>
        </p:spPr>
        <p:txBody>
          <a:bodyPr/>
          <a:lstStyle/>
          <a:p>
            <a:pPr marL="0" indent="0">
              <a:lnSpc>
                <a:spcPts val="2600"/>
              </a:lnSpc>
              <a:buFont typeface="Wingdings 2" panose="05020102010507070707" pitchFamily="18" charset="2"/>
              <a:buNone/>
            </a:pPr>
            <a:r>
              <a:rPr lang="zh-CN" altLang="en-US">
                <a:latin typeface="Times New Roman" panose="02020603050405020304" pitchFamily="18" charset="0"/>
                <a:cs typeface="Times New Roman" panose="02020603050405020304" pitchFamily="18" charset="0"/>
              </a:rPr>
              <a:t>（二）延期优惠</a:t>
            </a:r>
          </a:p>
          <a:p>
            <a:pPr marL="0" indent="0">
              <a:lnSpc>
                <a:spcPts val="2600"/>
              </a:lnSpc>
              <a:buFont typeface="Wingdings 2" panose="05020102010507070707" pitchFamily="18" charset="2"/>
              <a:buNone/>
            </a:pPr>
            <a:r>
              <a:rPr lang="zh-CN" altLang="en-US">
                <a:latin typeface="Times New Roman" panose="02020603050405020304" pitchFamily="18" charset="0"/>
                <a:cs typeface="Times New Roman" panose="02020603050405020304" pitchFamily="18" charset="0"/>
              </a:rPr>
              <a:t>　  </a:t>
            </a:r>
            <a:r>
              <a:rPr lang="zh-CN" altLang="en-US" sz="2800">
                <a:latin typeface="Times New Roman" panose="02020603050405020304" pitchFamily="18" charset="0"/>
                <a:cs typeface="Times New Roman" panose="02020603050405020304" pitchFamily="18" charset="0"/>
              </a:rPr>
              <a:t>在</a:t>
            </a:r>
            <a:r>
              <a:rPr lang="en-US" altLang="zh-CN" sz="2800">
                <a:latin typeface="Times New Roman" panose="02020603050405020304" pitchFamily="18" charset="0"/>
                <a:cs typeface="Times New Roman" panose="02020603050405020304" pitchFamily="18" charset="0"/>
              </a:rPr>
              <a:t>《</a:t>
            </a:r>
            <a:r>
              <a:rPr lang="zh-CN" altLang="en-US" sz="2800">
                <a:latin typeface="Times New Roman" panose="02020603050405020304" pitchFamily="18" charset="0"/>
                <a:cs typeface="Times New Roman" panose="02020603050405020304" pitchFamily="18" charset="0"/>
              </a:rPr>
              <a:t>吨税执照</a:t>
            </a:r>
            <a:r>
              <a:rPr lang="en-US" altLang="zh-CN" sz="2800">
                <a:latin typeface="Times New Roman" panose="02020603050405020304" pitchFamily="18" charset="0"/>
                <a:cs typeface="Times New Roman" panose="02020603050405020304" pitchFamily="18" charset="0"/>
              </a:rPr>
              <a:t>》</a:t>
            </a:r>
            <a:r>
              <a:rPr lang="zh-CN" altLang="en-US" sz="2800">
                <a:latin typeface="Times New Roman" panose="02020603050405020304" pitchFamily="18" charset="0"/>
                <a:cs typeface="Times New Roman" panose="02020603050405020304" pitchFamily="18" charset="0"/>
              </a:rPr>
              <a:t>期限内，应税船舶发生下列情形之一的，海关按照实际发生的天数批注延长</a:t>
            </a:r>
            <a:r>
              <a:rPr lang="en-US" altLang="zh-CN" sz="2800">
                <a:latin typeface="Times New Roman" panose="02020603050405020304" pitchFamily="18" charset="0"/>
                <a:cs typeface="Times New Roman" panose="02020603050405020304" pitchFamily="18" charset="0"/>
              </a:rPr>
              <a:t>《</a:t>
            </a:r>
            <a:r>
              <a:rPr lang="zh-CN" altLang="en-US" sz="2800">
                <a:latin typeface="Times New Roman" panose="02020603050405020304" pitchFamily="18" charset="0"/>
                <a:cs typeface="Times New Roman" panose="02020603050405020304" pitchFamily="18" charset="0"/>
              </a:rPr>
              <a:t>吨税执照</a:t>
            </a:r>
            <a:r>
              <a:rPr lang="en-US" altLang="zh-CN" sz="2800">
                <a:latin typeface="Times New Roman" panose="02020603050405020304" pitchFamily="18" charset="0"/>
                <a:cs typeface="Times New Roman" panose="02020603050405020304" pitchFamily="18" charset="0"/>
              </a:rPr>
              <a:t>》</a:t>
            </a:r>
            <a:r>
              <a:rPr lang="zh-CN" altLang="en-US" sz="2800">
                <a:latin typeface="Times New Roman" panose="02020603050405020304" pitchFamily="18" charset="0"/>
                <a:cs typeface="Times New Roman" panose="02020603050405020304" pitchFamily="18" charset="0"/>
              </a:rPr>
              <a:t>期限：</a:t>
            </a:r>
          </a:p>
          <a:p>
            <a:pPr marL="0" indent="0">
              <a:lnSpc>
                <a:spcPts val="2600"/>
              </a:lnSpc>
              <a:buFont typeface="Wingdings 2" panose="05020102010507070707" pitchFamily="18" charset="2"/>
              <a:buNone/>
            </a:pPr>
            <a:r>
              <a:rPr lang="zh-CN" altLang="en-US" sz="2800">
                <a:latin typeface="Times New Roman" panose="02020603050405020304" pitchFamily="18" charset="0"/>
                <a:cs typeface="Times New Roman" panose="02020603050405020304" pitchFamily="18" charset="0"/>
              </a:rPr>
              <a:t>　</a:t>
            </a:r>
            <a:r>
              <a:rPr lang="en-US" altLang="zh-CN" sz="2800">
                <a:latin typeface="Times New Roman" panose="02020603050405020304" pitchFamily="18" charset="0"/>
                <a:cs typeface="Times New Roman" panose="02020603050405020304" pitchFamily="18" charset="0"/>
              </a:rPr>
              <a:t>1.</a:t>
            </a:r>
            <a:r>
              <a:rPr lang="zh-CN" altLang="en-US" sz="2800">
                <a:latin typeface="Times New Roman" panose="02020603050405020304" pitchFamily="18" charset="0"/>
                <a:cs typeface="Times New Roman" panose="02020603050405020304" pitchFamily="18" charset="0"/>
              </a:rPr>
              <a:t>避难、防疫隔离、修理、改造，并不上下客货。</a:t>
            </a:r>
          </a:p>
          <a:p>
            <a:pPr marL="0" indent="0">
              <a:lnSpc>
                <a:spcPts val="2600"/>
              </a:lnSpc>
              <a:buFont typeface="Wingdings 2" panose="05020102010507070707" pitchFamily="18" charset="2"/>
              <a:buNone/>
            </a:pPr>
            <a:r>
              <a:rPr lang="zh-CN" altLang="en-US" sz="2800">
                <a:latin typeface="Times New Roman" panose="02020603050405020304" pitchFamily="18" charset="0"/>
                <a:cs typeface="Times New Roman" panose="02020603050405020304" pitchFamily="18" charset="0"/>
              </a:rPr>
              <a:t>　</a:t>
            </a:r>
            <a:r>
              <a:rPr lang="en-US" altLang="zh-CN" sz="2800">
                <a:latin typeface="Times New Roman" panose="02020603050405020304" pitchFamily="18" charset="0"/>
                <a:cs typeface="Times New Roman" panose="02020603050405020304" pitchFamily="18" charset="0"/>
              </a:rPr>
              <a:t>2.</a:t>
            </a:r>
            <a:r>
              <a:rPr lang="zh-CN" altLang="en-US" sz="2800">
                <a:latin typeface="Times New Roman" panose="02020603050405020304" pitchFamily="18" charset="0"/>
                <a:cs typeface="Times New Roman" panose="02020603050405020304" pitchFamily="18" charset="0"/>
              </a:rPr>
              <a:t>军队、武装警察部队征用。</a:t>
            </a:r>
          </a:p>
          <a:p>
            <a:pPr marL="0" indent="0">
              <a:lnSpc>
                <a:spcPts val="2600"/>
              </a:lnSpc>
              <a:buFont typeface="Wingdings 2" panose="05020102010507070707" pitchFamily="18" charset="2"/>
              <a:buNone/>
            </a:pPr>
            <a:r>
              <a:rPr lang="zh-CN" altLang="en-US" sz="2800">
                <a:latin typeface="Times New Roman" panose="02020603050405020304" pitchFamily="18" charset="0"/>
                <a:cs typeface="Times New Roman" panose="02020603050405020304" pitchFamily="18" charset="0"/>
              </a:rPr>
              <a:t>　</a:t>
            </a:r>
            <a:r>
              <a:rPr lang="en-US" altLang="zh-CN" sz="2800">
                <a:latin typeface="Times New Roman" panose="02020603050405020304" pitchFamily="18" charset="0"/>
                <a:cs typeface="Times New Roman" panose="02020603050405020304" pitchFamily="18" charset="0"/>
              </a:rPr>
              <a:t>3.</a:t>
            </a:r>
            <a:r>
              <a:rPr lang="zh-CN" altLang="en-US" sz="2800">
                <a:latin typeface="Times New Roman" panose="02020603050405020304" pitchFamily="18" charset="0"/>
                <a:cs typeface="Times New Roman" panose="02020603050405020304" pitchFamily="18" charset="0"/>
              </a:rPr>
              <a:t>应税船舶因不可抗力在未设立海关地点停泊的，船舶负责人应当立即向附近海关报告，并在不可抗力原因消除后，向海关申报纳税。</a:t>
            </a:r>
            <a:endParaRPr lang="en-US" altLang="zh-CN" sz="2800">
              <a:latin typeface="Times New Roman" panose="02020603050405020304" pitchFamily="18" charset="0"/>
              <a:cs typeface="Times New Roman" panose="02020603050405020304" pitchFamily="18" charset="0"/>
            </a:endParaRPr>
          </a:p>
          <a:p>
            <a:pPr marL="0" indent="0">
              <a:lnSpc>
                <a:spcPts val="2600"/>
              </a:lnSpc>
              <a:buFont typeface="Wingdings 2" panose="05020102010507070707" pitchFamily="18" charset="2"/>
              <a:buNone/>
            </a:pPr>
            <a:r>
              <a:rPr lang="en-US" altLang="zh-CN" sz="2400">
                <a:latin typeface="Times New Roman" panose="02020603050405020304" pitchFamily="18" charset="0"/>
                <a:cs typeface="Times New Roman" panose="02020603050405020304" pitchFamily="18" charset="0"/>
              </a:rPr>
              <a:t>【</a:t>
            </a:r>
            <a:r>
              <a:rPr lang="zh-CN" altLang="en-US" sz="2400">
                <a:latin typeface="Times New Roman" panose="02020603050405020304" pitchFamily="18" charset="0"/>
                <a:cs typeface="Times New Roman" panose="02020603050405020304" pitchFamily="18" charset="0"/>
              </a:rPr>
              <a:t>典型例题</a:t>
            </a:r>
            <a:r>
              <a:rPr lang="en-US" altLang="zh-CN" sz="2400">
                <a:latin typeface="Times New Roman" panose="02020603050405020304" pitchFamily="18" charset="0"/>
                <a:cs typeface="Times New Roman" panose="02020603050405020304" pitchFamily="18" charset="0"/>
              </a:rPr>
              <a:t>】</a:t>
            </a:r>
            <a:r>
              <a:rPr lang="zh-CN" altLang="en-US" sz="2400">
                <a:latin typeface="Times New Roman" panose="02020603050405020304" pitchFamily="18" charset="0"/>
                <a:cs typeface="Times New Roman" panose="02020603050405020304" pitchFamily="18" charset="0"/>
              </a:rPr>
              <a:t>下列船舶中，免征船舶吨税的有（　）。</a:t>
            </a:r>
          </a:p>
          <a:p>
            <a:pPr marL="0" indent="0">
              <a:lnSpc>
                <a:spcPts val="2600"/>
              </a:lnSpc>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a:t>
            </a:r>
            <a:r>
              <a:rPr lang="en-US" altLang="zh-CN" sz="2400">
                <a:latin typeface="Times New Roman" panose="02020603050405020304" pitchFamily="18" charset="0"/>
                <a:cs typeface="Times New Roman" panose="02020603050405020304" pitchFamily="18" charset="0"/>
              </a:rPr>
              <a:t>A.</a:t>
            </a:r>
            <a:r>
              <a:rPr lang="zh-CN" altLang="en-US" sz="2400">
                <a:latin typeface="Times New Roman" panose="02020603050405020304" pitchFamily="18" charset="0"/>
                <a:cs typeface="Times New Roman" panose="02020603050405020304" pitchFamily="18" charset="0"/>
              </a:rPr>
              <a:t>养殖渔船</a:t>
            </a:r>
          </a:p>
          <a:p>
            <a:pPr marL="0" indent="0">
              <a:lnSpc>
                <a:spcPts val="2600"/>
              </a:lnSpc>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a:t>
            </a:r>
            <a:r>
              <a:rPr lang="en-US" altLang="zh-CN" sz="2400">
                <a:latin typeface="Times New Roman" panose="02020603050405020304" pitchFamily="18" charset="0"/>
                <a:cs typeface="Times New Roman" panose="02020603050405020304" pitchFamily="18" charset="0"/>
              </a:rPr>
              <a:t>B.</a:t>
            </a:r>
            <a:r>
              <a:rPr lang="zh-CN" altLang="en-US" sz="2400">
                <a:latin typeface="Times New Roman" panose="02020603050405020304" pitchFamily="18" charset="0"/>
                <a:cs typeface="Times New Roman" panose="02020603050405020304" pitchFamily="18" charset="0"/>
              </a:rPr>
              <a:t>非机动驳船</a:t>
            </a:r>
          </a:p>
          <a:p>
            <a:pPr marL="0" indent="0">
              <a:lnSpc>
                <a:spcPts val="2600"/>
              </a:lnSpc>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a:t>
            </a:r>
            <a:r>
              <a:rPr lang="en-US" altLang="zh-CN" sz="2400">
                <a:latin typeface="Times New Roman" panose="02020603050405020304" pitchFamily="18" charset="0"/>
                <a:cs typeface="Times New Roman" panose="02020603050405020304" pitchFamily="18" charset="0"/>
              </a:rPr>
              <a:t>C.</a:t>
            </a:r>
            <a:r>
              <a:rPr lang="zh-CN" altLang="en-US" sz="2400">
                <a:latin typeface="Times New Roman" panose="02020603050405020304" pitchFamily="18" charset="0"/>
                <a:cs typeface="Times New Roman" panose="02020603050405020304" pitchFamily="18" charset="0"/>
              </a:rPr>
              <a:t>军队征用的船舶</a:t>
            </a:r>
          </a:p>
          <a:p>
            <a:pPr marL="0" indent="0">
              <a:lnSpc>
                <a:spcPts val="2600"/>
              </a:lnSpc>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a:t>
            </a:r>
            <a:r>
              <a:rPr lang="en-US" altLang="zh-CN" sz="2400">
                <a:latin typeface="Times New Roman" panose="02020603050405020304" pitchFamily="18" charset="0"/>
                <a:cs typeface="Times New Roman" panose="02020603050405020304" pitchFamily="18" charset="0"/>
              </a:rPr>
              <a:t>D.</a:t>
            </a:r>
            <a:r>
              <a:rPr lang="zh-CN" altLang="en-US" sz="2400">
                <a:latin typeface="Times New Roman" panose="02020603050405020304" pitchFamily="18" charset="0"/>
                <a:cs typeface="Times New Roman" panose="02020603050405020304" pitchFamily="18" charset="0"/>
              </a:rPr>
              <a:t>应纳税额为人民币</a:t>
            </a:r>
            <a:r>
              <a:rPr lang="en-US" altLang="zh-CN" sz="2400">
                <a:latin typeface="Times New Roman" panose="02020603050405020304" pitchFamily="18" charset="0"/>
                <a:cs typeface="Times New Roman" panose="02020603050405020304" pitchFamily="18" charset="0"/>
              </a:rPr>
              <a:t>100</a:t>
            </a:r>
            <a:r>
              <a:rPr lang="zh-CN" altLang="en-US" sz="2400">
                <a:latin typeface="Times New Roman" panose="02020603050405020304" pitchFamily="18" charset="0"/>
                <a:cs typeface="Times New Roman" panose="02020603050405020304" pitchFamily="18" charset="0"/>
              </a:rPr>
              <a:t>元的船舶</a:t>
            </a:r>
          </a:p>
          <a:p>
            <a:pPr marL="0" indent="0">
              <a:lnSpc>
                <a:spcPts val="2600"/>
              </a:lnSpc>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a:t>
            </a:r>
            <a:r>
              <a:rPr lang="en-US" altLang="zh-CN" sz="2400">
                <a:latin typeface="Times New Roman" panose="02020603050405020304" pitchFamily="18" charset="0"/>
                <a:cs typeface="Times New Roman" panose="02020603050405020304" pitchFamily="18" charset="0"/>
              </a:rPr>
              <a:t>E.</a:t>
            </a:r>
            <a:r>
              <a:rPr lang="zh-CN" altLang="en-US" sz="2400">
                <a:latin typeface="Times New Roman" panose="02020603050405020304" pitchFamily="18" charset="0"/>
                <a:cs typeface="Times New Roman" panose="02020603050405020304" pitchFamily="18" charset="0"/>
              </a:rPr>
              <a:t>警用船舶</a:t>
            </a:r>
          </a:p>
          <a:p>
            <a:pPr marL="0" indent="0">
              <a:lnSpc>
                <a:spcPts val="2600"/>
              </a:lnSpc>
              <a:buFont typeface="Wingdings 2" panose="05020102010507070707" pitchFamily="18" charset="2"/>
              <a:buNone/>
            </a:pPr>
            <a:r>
              <a:rPr lang="en-US" altLang="zh-CN" sz="2000">
                <a:latin typeface="Times New Roman" panose="02020603050405020304" pitchFamily="18" charset="0"/>
                <a:cs typeface="Times New Roman" panose="02020603050405020304" pitchFamily="18" charset="0"/>
              </a:rPr>
              <a:t>『</a:t>
            </a:r>
            <a:r>
              <a:rPr lang="zh-CN" altLang="en-US" sz="2000">
                <a:latin typeface="Times New Roman" panose="02020603050405020304" pitchFamily="18" charset="0"/>
                <a:cs typeface="Times New Roman" panose="02020603050405020304" pitchFamily="18" charset="0"/>
              </a:rPr>
              <a:t>正确答案</a:t>
            </a:r>
            <a:r>
              <a:rPr lang="en-US" altLang="zh-CN" sz="2000">
                <a:latin typeface="Times New Roman" panose="02020603050405020304" pitchFamily="18" charset="0"/>
                <a:cs typeface="Times New Roman" panose="02020603050405020304" pitchFamily="18" charset="0"/>
              </a:rPr>
              <a:t>』ACE</a:t>
            </a:r>
          </a:p>
          <a:p>
            <a:pPr marL="0" indent="0">
              <a:lnSpc>
                <a:spcPts val="2600"/>
              </a:lnSpc>
              <a:buFont typeface="Wingdings 2" panose="05020102010507070707" pitchFamily="18" charset="2"/>
              <a:buNone/>
            </a:pPr>
            <a:r>
              <a:rPr lang="en-US" altLang="zh-CN" sz="2000">
                <a:latin typeface="Times New Roman" panose="02020603050405020304" pitchFamily="18" charset="0"/>
                <a:cs typeface="Times New Roman" panose="02020603050405020304" pitchFamily="18" charset="0"/>
              </a:rPr>
              <a:t>『</a:t>
            </a:r>
            <a:r>
              <a:rPr lang="zh-CN" altLang="en-US" sz="2000">
                <a:latin typeface="Times New Roman" panose="02020603050405020304" pitchFamily="18" charset="0"/>
                <a:cs typeface="Times New Roman" panose="02020603050405020304" pitchFamily="18" charset="0"/>
              </a:rPr>
              <a:t>答案解析</a:t>
            </a:r>
            <a:r>
              <a:rPr lang="en-US" altLang="zh-CN" sz="2000">
                <a:latin typeface="Times New Roman" panose="02020603050405020304" pitchFamily="18" charset="0"/>
                <a:cs typeface="Times New Roman" panose="02020603050405020304" pitchFamily="18" charset="0"/>
              </a:rPr>
              <a:t>』</a:t>
            </a:r>
            <a:r>
              <a:rPr lang="zh-CN" altLang="en-US" sz="2000">
                <a:latin typeface="Times New Roman" panose="02020603050405020304" pitchFamily="18" charset="0"/>
                <a:cs typeface="Times New Roman" panose="02020603050405020304" pitchFamily="18" charset="0"/>
              </a:rPr>
              <a:t>选项</a:t>
            </a:r>
            <a:r>
              <a:rPr lang="en-US" altLang="zh-CN" sz="2000">
                <a:latin typeface="Times New Roman" panose="02020603050405020304" pitchFamily="18" charset="0"/>
                <a:cs typeface="Times New Roman" panose="02020603050405020304" pitchFamily="18" charset="0"/>
              </a:rPr>
              <a:t>B</a:t>
            </a:r>
            <a:r>
              <a:rPr lang="zh-CN" altLang="en-US" sz="2000">
                <a:latin typeface="Times New Roman" panose="02020603050405020304" pitchFamily="18" charset="0"/>
                <a:cs typeface="Times New Roman" panose="02020603050405020304" pitchFamily="18" charset="0"/>
              </a:rPr>
              <a:t>，非机动驳船按相同净吨位船舶税率的</a:t>
            </a:r>
            <a:r>
              <a:rPr lang="en-US" altLang="zh-CN" sz="2000">
                <a:latin typeface="Times New Roman" panose="02020603050405020304" pitchFamily="18" charset="0"/>
                <a:cs typeface="Times New Roman" panose="02020603050405020304" pitchFamily="18" charset="0"/>
              </a:rPr>
              <a:t>50%</a:t>
            </a:r>
            <a:r>
              <a:rPr lang="zh-CN" altLang="en-US" sz="2000">
                <a:latin typeface="Times New Roman" panose="02020603050405020304" pitchFamily="18" charset="0"/>
                <a:cs typeface="Times New Roman" panose="02020603050405020304" pitchFamily="18" charset="0"/>
              </a:rPr>
              <a:t>计征船舶吨税；选项</a:t>
            </a:r>
            <a:r>
              <a:rPr lang="en-US" altLang="zh-CN" sz="2000">
                <a:latin typeface="Times New Roman" panose="02020603050405020304" pitchFamily="18" charset="0"/>
                <a:cs typeface="Times New Roman" panose="02020603050405020304" pitchFamily="18" charset="0"/>
              </a:rPr>
              <a:t>D</a:t>
            </a:r>
            <a:r>
              <a:rPr lang="zh-CN" altLang="en-US" sz="2000">
                <a:latin typeface="Times New Roman" panose="02020603050405020304" pitchFamily="18" charset="0"/>
                <a:cs typeface="Times New Roman" panose="02020603050405020304" pitchFamily="18" charset="0"/>
              </a:rPr>
              <a:t>，应纳税额为人民币</a:t>
            </a:r>
            <a:r>
              <a:rPr lang="en-US" altLang="zh-CN" sz="2000">
                <a:latin typeface="Times New Roman" panose="02020603050405020304" pitchFamily="18" charset="0"/>
                <a:cs typeface="Times New Roman" panose="02020603050405020304" pitchFamily="18" charset="0"/>
              </a:rPr>
              <a:t>50</a:t>
            </a:r>
            <a:r>
              <a:rPr lang="zh-CN" altLang="en-US" sz="2000">
                <a:latin typeface="Times New Roman" panose="02020603050405020304" pitchFamily="18" charset="0"/>
                <a:cs typeface="Times New Roman" panose="02020603050405020304" pitchFamily="18" charset="0"/>
              </a:rPr>
              <a:t>元以下的船舶，免征船舶吨税。</a:t>
            </a:r>
          </a:p>
          <a:p>
            <a:pPr marL="0" indent="0">
              <a:lnSpc>
                <a:spcPts val="2600"/>
              </a:lnSpc>
              <a:buFont typeface="Wingdings 2" panose="05020102010507070707" pitchFamily="18" charset="2"/>
              <a:buNone/>
            </a:pPr>
            <a:endParaRPr lang="zh-CN" altLang="en-US" sz="28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1" end="1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内容占位符 4">
            <a:extLst>
              <a:ext uri="{FF2B5EF4-FFF2-40B4-BE49-F238E27FC236}">
                <a16:creationId xmlns:a16="http://schemas.microsoft.com/office/drawing/2014/main" id="{9BC0E928-62EF-4064-9234-3B39EBDB1C84}"/>
              </a:ext>
            </a:extLst>
          </p:cNvPr>
          <p:cNvSpPr>
            <a:spLocks noGrp="1"/>
          </p:cNvSpPr>
          <p:nvPr>
            <p:ph idx="1"/>
          </p:nvPr>
        </p:nvSpPr>
        <p:spPr>
          <a:xfrm>
            <a:off x="-144463" y="115888"/>
            <a:ext cx="9288463" cy="7507287"/>
          </a:xfrm>
        </p:spPr>
        <p:txBody>
          <a:bodyPr/>
          <a:lstStyle/>
          <a:p>
            <a:pPr marL="0" indent="0">
              <a:lnSpc>
                <a:spcPts val="2600"/>
              </a:lnSpc>
              <a:buFont typeface="Wingdings 2" panose="05020102010507070707" pitchFamily="18" charset="2"/>
              <a:buNone/>
            </a:pPr>
            <a:r>
              <a:rPr lang="zh-CN" altLang="en-US" b="1">
                <a:latin typeface="Times New Roman" panose="02020603050405020304" pitchFamily="18" charset="0"/>
                <a:cs typeface="Times New Roman" panose="02020603050405020304" pitchFamily="18" charset="0"/>
              </a:rPr>
              <a:t>四、应纳税额的计算</a:t>
            </a:r>
          </a:p>
          <a:p>
            <a:pPr marL="0" indent="0">
              <a:lnSpc>
                <a:spcPts val="3500"/>
              </a:lnSpc>
              <a:buFont typeface="Wingdings 2" panose="05020102010507070707" pitchFamily="18" charset="2"/>
              <a:buNone/>
            </a:pPr>
            <a:r>
              <a:rPr lang="zh-CN" altLang="en-US" sz="2800">
                <a:latin typeface="Times New Roman" panose="02020603050405020304" pitchFamily="18" charset="0"/>
                <a:cs typeface="Times New Roman" panose="02020603050405020304" pitchFamily="18" charset="0"/>
              </a:rPr>
              <a:t>　　</a:t>
            </a:r>
            <a:r>
              <a:rPr lang="zh-CN" altLang="en-US" sz="2400">
                <a:latin typeface="Times New Roman" panose="02020603050405020304" pitchFamily="18" charset="0"/>
                <a:cs typeface="Times New Roman" panose="02020603050405020304" pitchFamily="18" charset="0"/>
              </a:rPr>
              <a:t>船舶吨税按照船舶净吨位和吨税执照期限征收，应纳税额按照船舶净吨位乘以适用税额计算。</a:t>
            </a:r>
          </a:p>
          <a:p>
            <a:pPr marL="0" indent="0">
              <a:lnSpc>
                <a:spcPts val="3500"/>
              </a:lnSpc>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计算公式为：应纳税额＝船舶净吨位</a:t>
            </a:r>
            <a:r>
              <a:rPr lang="en-US" altLang="zh-CN" sz="2400">
                <a:latin typeface="Times New Roman" panose="02020603050405020304" pitchFamily="18" charset="0"/>
                <a:cs typeface="Times New Roman" panose="02020603050405020304" pitchFamily="18" charset="0"/>
              </a:rPr>
              <a:t>×</a:t>
            </a:r>
            <a:r>
              <a:rPr lang="zh-CN" altLang="en-US" sz="2400">
                <a:latin typeface="Times New Roman" panose="02020603050405020304" pitchFamily="18" charset="0"/>
                <a:cs typeface="Times New Roman" panose="02020603050405020304" pitchFamily="18" charset="0"/>
              </a:rPr>
              <a:t>定额税率</a:t>
            </a:r>
          </a:p>
          <a:p>
            <a:pPr marL="0" indent="0">
              <a:lnSpc>
                <a:spcPts val="2600"/>
              </a:lnSpc>
              <a:buFont typeface="Wingdings 2" panose="05020102010507070707" pitchFamily="18" charset="2"/>
              <a:buNone/>
            </a:pPr>
            <a:r>
              <a:rPr lang="en-US" altLang="zh-CN" sz="2800">
                <a:latin typeface="Times New Roman" panose="02020603050405020304" pitchFamily="18" charset="0"/>
                <a:cs typeface="Times New Roman" panose="02020603050405020304" pitchFamily="18" charset="0"/>
              </a:rPr>
              <a:t>    </a:t>
            </a:r>
            <a:r>
              <a:rPr lang="en-US" altLang="zh-CN" sz="2400">
                <a:latin typeface="Times New Roman" panose="02020603050405020304" pitchFamily="18" charset="0"/>
                <a:cs typeface="Times New Roman" panose="02020603050405020304" pitchFamily="18" charset="0"/>
              </a:rPr>
              <a:t>【</a:t>
            </a:r>
            <a:r>
              <a:rPr lang="zh-CN" altLang="en-US" sz="2400">
                <a:latin typeface="Times New Roman" panose="02020603050405020304" pitchFamily="18" charset="0"/>
                <a:cs typeface="Times New Roman" panose="02020603050405020304" pitchFamily="18" charset="0"/>
              </a:rPr>
              <a:t>典型例题</a:t>
            </a:r>
            <a:r>
              <a:rPr lang="en-US" altLang="zh-CN" sz="2400">
                <a:latin typeface="Times New Roman" panose="02020603050405020304" pitchFamily="18" charset="0"/>
                <a:cs typeface="Times New Roman" panose="02020603050405020304" pitchFamily="18" charset="0"/>
              </a:rPr>
              <a:t>】2018</a:t>
            </a:r>
            <a:r>
              <a:rPr lang="zh-CN" altLang="en-US" sz="2400">
                <a:latin typeface="Times New Roman" panose="02020603050405020304" pitchFamily="18" charset="0"/>
                <a:cs typeface="Times New Roman" panose="02020603050405020304" pitchFamily="18" charset="0"/>
              </a:rPr>
              <a:t>年</a:t>
            </a:r>
            <a:r>
              <a:rPr lang="en-US" altLang="zh-CN" sz="2400">
                <a:latin typeface="Times New Roman" panose="02020603050405020304" pitchFamily="18" charset="0"/>
                <a:cs typeface="Times New Roman" panose="02020603050405020304" pitchFamily="18" charset="0"/>
              </a:rPr>
              <a:t>6</a:t>
            </a:r>
            <a:r>
              <a:rPr lang="zh-CN" altLang="en-US" sz="2400">
                <a:latin typeface="Times New Roman" panose="02020603050405020304" pitchFamily="18" charset="0"/>
                <a:cs typeface="Times New Roman" panose="02020603050405020304" pitchFamily="18" charset="0"/>
              </a:rPr>
              <a:t>月</a:t>
            </a:r>
            <a:r>
              <a:rPr lang="en-US" altLang="zh-CN" sz="2400">
                <a:latin typeface="Times New Roman" panose="02020603050405020304" pitchFamily="18" charset="0"/>
                <a:cs typeface="Times New Roman" panose="02020603050405020304" pitchFamily="18" charset="0"/>
              </a:rPr>
              <a:t>20</a:t>
            </a:r>
            <a:r>
              <a:rPr lang="zh-CN" altLang="en-US" sz="2400">
                <a:latin typeface="Times New Roman" panose="02020603050405020304" pitchFamily="18" charset="0"/>
                <a:cs typeface="Times New Roman" panose="02020603050405020304" pitchFamily="18" charset="0"/>
              </a:rPr>
              <a:t>日，</a:t>
            </a:r>
            <a:r>
              <a:rPr lang="en-US" altLang="zh-CN" sz="2400">
                <a:latin typeface="Times New Roman" panose="02020603050405020304" pitchFamily="18" charset="0"/>
                <a:cs typeface="Times New Roman" panose="02020603050405020304" pitchFamily="18" charset="0"/>
              </a:rPr>
              <a:t>A</a:t>
            </a:r>
            <a:r>
              <a:rPr lang="zh-CN" altLang="en-US" sz="2400">
                <a:latin typeface="Times New Roman" panose="02020603050405020304" pitchFamily="18" charset="0"/>
                <a:cs typeface="Times New Roman" panose="02020603050405020304" pitchFamily="18" charset="0"/>
              </a:rPr>
              <a:t>国某运输公司一艘货轮驶入我国某港口，该货轮净吨位为</a:t>
            </a:r>
            <a:r>
              <a:rPr lang="en-US" altLang="zh-CN" sz="2400">
                <a:latin typeface="Times New Roman" panose="02020603050405020304" pitchFamily="18" charset="0"/>
                <a:cs typeface="Times New Roman" panose="02020603050405020304" pitchFamily="18" charset="0"/>
              </a:rPr>
              <a:t>40000</a:t>
            </a:r>
            <a:r>
              <a:rPr lang="zh-CN" altLang="en-US" sz="2400">
                <a:latin typeface="Times New Roman" panose="02020603050405020304" pitchFamily="18" charset="0"/>
                <a:cs typeface="Times New Roman" panose="02020603050405020304" pitchFamily="18" charset="0"/>
              </a:rPr>
              <a:t>吨，货轮负责人已向我国该海关领取了</a:t>
            </a:r>
            <a:r>
              <a:rPr lang="en-US" altLang="zh-CN" sz="2400">
                <a:latin typeface="Times New Roman" panose="02020603050405020304" pitchFamily="18" charset="0"/>
                <a:cs typeface="Times New Roman" panose="02020603050405020304" pitchFamily="18" charset="0"/>
              </a:rPr>
              <a:t>《</a:t>
            </a:r>
            <a:r>
              <a:rPr lang="zh-CN" altLang="en-US" sz="2400">
                <a:latin typeface="Times New Roman" panose="02020603050405020304" pitchFamily="18" charset="0"/>
                <a:cs typeface="Times New Roman" panose="02020603050405020304" pitchFamily="18" charset="0"/>
              </a:rPr>
              <a:t>吨税执照</a:t>
            </a:r>
            <a:r>
              <a:rPr lang="en-US" altLang="zh-CN" sz="2400">
                <a:latin typeface="Times New Roman" panose="02020603050405020304" pitchFamily="18" charset="0"/>
                <a:cs typeface="Times New Roman" panose="02020603050405020304" pitchFamily="18" charset="0"/>
              </a:rPr>
              <a:t>》</a:t>
            </a:r>
            <a:r>
              <a:rPr lang="zh-CN" altLang="en-US" sz="2400">
                <a:latin typeface="Times New Roman" panose="02020603050405020304" pitchFamily="18" charset="0"/>
                <a:cs typeface="Times New Roman" panose="02020603050405020304" pitchFamily="18" charset="0"/>
              </a:rPr>
              <a:t>，在港口停留期限为</a:t>
            </a:r>
            <a:r>
              <a:rPr lang="en-US" altLang="zh-CN" sz="2400">
                <a:latin typeface="Times New Roman" panose="02020603050405020304" pitchFamily="18" charset="0"/>
                <a:cs typeface="Times New Roman" panose="02020603050405020304" pitchFamily="18" charset="0"/>
              </a:rPr>
              <a:t>30</a:t>
            </a:r>
            <a:r>
              <a:rPr lang="zh-CN" altLang="en-US" sz="2400">
                <a:latin typeface="Times New Roman" panose="02020603050405020304" pitchFamily="18" charset="0"/>
                <a:cs typeface="Times New Roman" panose="02020603050405020304" pitchFamily="18" charset="0"/>
              </a:rPr>
              <a:t>天，</a:t>
            </a:r>
            <a:r>
              <a:rPr lang="en-US" altLang="zh-CN" sz="2400">
                <a:latin typeface="Times New Roman" panose="02020603050405020304" pitchFamily="18" charset="0"/>
                <a:cs typeface="Times New Roman" panose="02020603050405020304" pitchFamily="18" charset="0"/>
              </a:rPr>
              <a:t>A</a:t>
            </a:r>
            <a:r>
              <a:rPr lang="zh-CN" altLang="en-US" sz="2400">
                <a:latin typeface="Times New Roman" panose="02020603050405020304" pitchFamily="18" charset="0"/>
                <a:cs typeface="Times New Roman" panose="02020603050405020304" pitchFamily="18" charset="0"/>
              </a:rPr>
              <a:t>国已与我国签订有相互给予船舶税费最惠国待遇条款。请计算该货轮负责人应向我国海关缴纳的船舶吨税。</a:t>
            </a:r>
          </a:p>
          <a:p>
            <a:pPr marL="0" indent="0">
              <a:lnSpc>
                <a:spcPts val="2600"/>
              </a:lnSpc>
              <a:buFont typeface="Wingdings 2" panose="05020102010507070707" pitchFamily="18" charset="2"/>
              <a:buNone/>
            </a:pPr>
            <a:r>
              <a:rPr lang="zh-CN" altLang="en-US" sz="2800">
                <a:latin typeface="Times New Roman" panose="02020603050405020304" pitchFamily="18" charset="0"/>
                <a:cs typeface="Times New Roman" panose="02020603050405020304" pitchFamily="18" charset="0"/>
              </a:rPr>
              <a:t>　　</a:t>
            </a:r>
          </a:p>
        </p:txBody>
      </p:sp>
      <p:graphicFrame>
        <p:nvGraphicFramePr>
          <p:cNvPr id="84995" name="对象 1">
            <a:extLst>
              <a:ext uri="{FF2B5EF4-FFF2-40B4-BE49-F238E27FC236}">
                <a16:creationId xmlns:a16="http://schemas.microsoft.com/office/drawing/2014/main" id="{314EC52E-D1AE-476C-A296-BA24DFE830C6}"/>
              </a:ext>
            </a:extLst>
          </p:cNvPr>
          <p:cNvGraphicFramePr>
            <a:graphicFrameLocks noChangeAspect="1"/>
          </p:cNvGraphicFramePr>
          <p:nvPr/>
        </p:nvGraphicFramePr>
        <p:xfrm>
          <a:off x="755650" y="3716338"/>
          <a:ext cx="7627938" cy="3529012"/>
        </p:xfrm>
        <a:graphic>
          <a:graphicData uri="http://schemas.openxmlformats.org/presentationml/2006/ole">
            <mc:AlternateContent xmlns:mc="http://schemas.openxmlformats.org/markup-compatibility/2006">
              <mc:Choice xmlns:v="urn:schemas-microsoft-com:vml" Requires="v">
                <p:oleObj spid="_x0000_s84996" name="文档" r:id="rId3" imgW="5772281" imgH="2670746" progId="Word.Document.12">
                  <p:embed/>
                </p:oleObj>
              </mc:Choice>
              <mc:Fallback>
                <p:oleObj name="文档" r:id="rId3" imgW="5772281" imgH="2670746" progId="Word.Document.12">
                  <p:embed/>
                  <p:pic>
                    <p:nvPicPr>
                      <p:cNvPr id="0" name="对象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650" y="3716338"/>
                        <a:ext cx="7627938" cy="352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内容占位符 4">
            <a:extLst>
              <a:ext uri="{FF2B5EF4-FFF2-40B4-BE49-F238E27FC236}">
                <a16:creationId xmlns:a16="http://schemas.microsoft.com/office/drawing/2014/main" id="{F3125F54-50D3-4D4F-BADB-AD1AEBA197A5}"/>
              </a:ext>
            </a:extLst>
          </p:cNvPr>
          <p:cNvSpPr>
            <a:spLocks noGrp="1"/>
          </p:cNvSpPr>
          <p:nvPr>
            <p:ph idx="1"/>
          </p:nvPr>
        </p:nvSpPr>
        <p:spPr>
          <a:xfrm>
            <a:off x="-144463" y="115888"/>
            <a:ext cx="9288463" cy="7507287"/>
          </a:xfrm>
        </p:spPr>
        <p:txBody>
          <a:bodyPr/>
          <a:lstStyle/>
          <a:p>
            <a:pPr marL="0" indent="0">
              <a:lnSpc>
                <a:spcPts val="2600"/>
              </a:lnSpc>
              <a:buFont typeface="Wingdings 2" panose="05020102010507070707" pitchFamily="18" charset="2"/>
              <a:buNone/>
            </a:pPr>
            <a:r>
              <a:rPr lang="zh-CN" altLang="en-US" b="1">
                <a:latin typeface="Times New Roman" panose="02020603050405020304" pitchFamily="18" charset="0"/>
                <a:cs typeface="Times New Roman" panose="02020603050405020304" pitchFamily="18" charset="0"/>
              </a:rPr>
              <a:t>四、应纳税额的计算</a:t>
            </a:r>
          </a:p>
          <a:p>
            <a:pPr marL="0" indent="0">
              <a:lnSpc>
                <a:spcPts val="3500"/>
              </a:lnSpc>
              <a:buFont typeface="Wingdings 2" panose="05020102010507070707" pitchFamily="18" charset="2"/>
              <a:buNone/>
            </a:pPr>
            <a:r>
              <a:rPr lang="zh-CN" altLang="en-US" sz="2800">
                <a:latin typeface="Times New Roman" panose="02020603050405020304" pitchFamily="18" charset="0"/>
                <a:cs typeface="Times New Roman" panose="02020603050405020304" pitchFamily="18" charset="0"/>
              </a:rPr>
              <a:t>　　</a:t>
            </a:r>
            <a:r>
              <a:rPr lang="zh-CN" altLang="en-US" sz="2400">
                <a:latin typeface="Times New Roman" panose="02020603050405020304" pitchFamily="18" charset="0"/>
                <a:cs typeface="Times New Roman" panose="02020603050405020304" pitchFamily="18" charset="0"/>
              </a:rPr>
              <a:t>船舶吨税按照船舶净吨位和吨税执照期限征收，应纳税额按照船舶净吨位乘以适用税额计算。</a:t>
            </a:r>
          </a:p>
          <a:p>
            <a:pPr marL="0" indent="0">
              <a:lnSpc>
                <a:spcPts val="3500"/>
              </a:lnSpc>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计算公式为：应纳税额＝船舶净吨位</a:t>
            </a:r>
            <a:r>
              <a:rPr lang="en-US" altLang="zh-CN" sz="2400">
                <a:latin typeface="Times New Roman" panose="02020603050405020304" pitchFamily="18" charset="0"/>
                <a:cs typeface="Times New Roman" panose="02020603050405020304" pitchFamily="18" charset="0"/>
              </a:rPr>
              <a:t>×</a:t>
            </a:r>
            <a:r>
              <a:rPr lang="zh-CN" altLang="en-US" sz="2400">
                <a:latin typeface="Times New Roman" panose="02020603050405020304" pitchFamily="18" charset="0"/>
                <a:cs typeface="Times New Roman" panose="02020603050405020304" pitchFamily="18" charset="0"/>
              </a:rPr>
              <a:t>定额税率</a:t>
            </a:r>
          </a:p>
          <a:p>
            <a:pPr marL="0" indent="0">
              <a:lnSpc>
                <a:spcPts val="2600"/>
              </a:lnSpc>
              <a:buFont typeface="Wingdings 2" panose="05020102010507070707" pitchFamily="18" charset="2"/>
              <a:buNone/>
            </a:pPr>
            <a:r>
              <a:rPr lang="en-US" altLang="zh-CN" sz="2800">
                <a:latin typeface="Times New Roman" panose="02020603050405020304" pitchFamily="18" charset="0"/>
                <a:cs typeface="Times New Roman" panose="02020603050405020304" pitchFamily="18" charset="0"/>
              </a:rPr>
              <a:t>    </a:t>
            </a:r>
            <a:r>
              <a:rPr lang="en-US" altLang="zh-CN" sz="2400">
                <a:latin typeface="Times New Roman" panose="02020603050405020304" pitchFamily="18" charset="0"/>
                <a:cs typeface="Times New Roman" panose="02020603050405020304" pitchFamily="18" charset="0"/>
              </a:rPr>
              <a:t>【</a:t>
            </a:r>
            <a:r>
              <a:rPr lang="zh-CN" altLang="en-US" sz="2400">
                <a:latin typeface="Times New Roman" panose="02020603050405020304" pitchFamily="18" charset="0"/>
                <a:cs typeface="Times New Roman" panose="02020603050405020304" pitchFamily="18" charset="0"/>
              </a:rPr>
              <a:t>典型例题</a:t>
            </a:r>
            <a:r>
              <a:rPr lang="en-US" altLang="zh-CN" sz="2400">
                <a:latin typeface="Times New Roman" panose="02020603050405020304" pitchFamily="18" charset="0"/>
                <a:cs typeface="Times New Roman" panose="02020603050405020304" pitchFamily="18" charset="0"/>
              </a:rPr>
              <a:t>】2018</a:t>
            </a:r>
            <a:r>
              <a:rPr lang="zh-CN" altLang="en-US" sz="2400">
                <a:latin typeface="Times New Roman" panose="02020603050405020304" pitchFamily="18" charset="0"/>
                <a:cs typeface="Times New Roman" panose="02020603050405020304" pitchFamily="18" charset="0"/>
              </a:rPr>
              <a:t>年</a:t>
            </a:r>
            <a:r>
              <a:rPr lang="en-US" altLang="zh-CN" sz="2400">
                <a:latin typeface="Times New Roman" panose="02020603050405020304" pitchFamily="18" charset="0"/>
                <a:cs typeface="Times New Roman" panose="02020603050405020304" pitchFamily="18" charset="0"/>
              </a:rPr>
              <a:t>6</a:t>
            </a:r>
            <a:r>
              <a:rPr lang="zh-CN" altLang="en-US" sz="2400">
                <a:latin typeface="Times New Roman" panose="02020603050405020304" pitchFamily="18" charset="0"/>
                <a:cs typeface="Times New Roman" panose="02020603050405020304" pitchFamily="18" charset="0"/>
              </a:rPr>
              <a:t>月</a:t>
            </a:r>
            <a:r>
              <a:rPr lang="en-US" altLang="zh-CN" sz="2400">
                <a:latin typeface="Times New Roman" panose="02020603050405020304" pitchFamily="18" charset="0"/>
                <a:cs typeface="Times New Roman" panose="02020603050405020304" pitchFamily="18" charset="0"/>
              </a:rPr>
              <a:t>20</a:t>
            </a:r>
            <a:r>
              <a:rPr lang="zh-CN" altLang="en-US" sz="2400">
                <a:latin typeface="Times New Roman" panose="02020603050405020304" pitchFamily="18" charset="0"/>
                <a:cs typeface="Times New Roman" panose="02020603050405020304" pitchFamily="18" charset="0"/>
              </a:rPr>
              <a:t>日，</a:t>
            </a:r>
            <a:r>
              <a:rPr lang="en-US" altLang="zh-CN" sz="2400">
                <a:latin typeface="Times New Roman" panose="02020603050405020304" pitchFamily="18" charset="0"/>
                <a:cs typeface="Times New Roman" panose="02020603050405020304" pitchFamily="18" charset="0"/>
              </a:rPr>
              <a:t>A</a:t>
            </a:r>
            <a:r>
              <a:rPr lang="zh-CN" altLang="en-US" sz="2400">
                <a:latin typeface="Times New Roman" panose="02020603050405020304" pitchFamily="18" charset="0"/>
                <a:cs typeface="Times New Roman" panose="02020603050405020304" pitchFamily="18" charset="0"/>
              </a:rPr>
              <a:t>国某运输公司一艘货轮驶入我国某港口，该货轮净吨位为</a:t>
            </a:r>
            <a:r>
              <a:rPr lang="en-US" altLang="zh-CN" sz="2400">
                <a:latin typeface="Times New Roman" panose="02020603050405020304" pitchFamily="18" charset="0"/>
                <a:cs typeface="Times New Roman" panose="02020603050405020304" pitchFamily="18" charset="0"/>
              </a:rPr>
              <a:t>40000</a:t>
            </a:r>
            <a:r>
              <a:rPr lang="zh-CN" altLang="en-US" sz="2400">
                <a:latin typeface="Times New Roman" panose="02020603050405020304" pitchFamily="18" charset="0"/>
                <a:cs typeface="Times New Roman" panose="02020603050405020304" pitchFamily="18" charset="0"/>
              </a:rPr>
              <a:t>吨，货轮负责人已向我国该海关领取了</a:t>
            </a:r>
            <a:r>
              <a:rPr lang="en-US" altLang="zh-CN" sz="2400">
                <a:latin typeface="Times New Roman" panose="02020603050405020304" pitchFamily="18" charset="0"/>
                <a:cs typeface="Times New Roman" panose="02020603050405020304" pitchFamily="18" charset="0"/>
              </a:rPr>
              <a:t>《</a:t>
            </a:r>
            <a:r>
              <a:rPr lang="zh-CN" altLang="en-US" sz="2400">
                <a:latin typeface="Times New Roman" panose="02020603050405020304" pitchFamily="18" charset="0"/>
                <a:cs typeface="Times New Roman" panose="02020603050405020304" pitchFamily="18" charset="0"/>
              </a:rPr>
              <a:t>吨税执照</a:t>
            </a:r>
            <a:r>
              <a:rPr lang="en-US" altLang="zh-CN" sz="2400">
                <a:latin typeface="Times New Roman" panose="02020603050405020304" pitchFamily="18" charset="0"/>
                <a:cs typeface="Times New Roman" panose="02020603050405020304" pitchFamily="18" charset="0"/>
              </a:rPr>
              <a:t>》</a:t>
            </a:r>
            <a:r>
              <a:rPr lang="zh-CN" altLang="en-US" sz="2400">
                <a:latin typeface="Times New Roman" panose="02020603050405020304" pitchFamily="18" charset="0"/>
                <a:cs typeface="Times New Roman" panose="02020603050405020304" pitchFamily="18" charset="0"/>
              </a:rPr>
              <a:t>，在港口停留期限为</a:t>
            </a:r>
            <a:r>
              <a:rPr lang="en-US" altLang="zh-CN" sz="2400">
                <a:latin typeface="Times New Roman" panose="02020603050405020304" pitchFamily="18" charset="0"/>
                <a:cs typeface="Times New Roman" panose="02020603050405020304" pitchFamily="18" charset="0"/>
              </a:rPr>
              <a:t>30</a:t>
            </a:r>
            <a:r>
              <a:rPr lang="zh-CN" altLang="en-US" sz="2400">
                <a:latin typeface="Times New Roman" panose="02020603050405020304" pitchFamily="18" charset="0"/>
                <a:cs typeface="Times New Roman" panose="02020603050405020304" pitchFamily="18" charset="0"/>
              </a:rPr>
              <a:t>天，</a:t>
            </a:r>
            <a:r>
              <a:rPr lang="en-US" altLang="zh-CN" sz="2400">
                <a:latin typeface="Times New Roman" panose="02020603050405020304" pitchFamily="18" charset="0"/>
                <a:cs typeface="Times New Roman" panose="02020603050405020304" pitchFamily="18" charset="0"/>
              </a:rPr>
              <a:t>A</a:t>
            </a:r>
            <a:r>
              <a:rPr lang="zh-CN" altLang="en-US" sz="2400">
                <a:latin typeface="Times New Roman" panose="02020603050405020304" pitchFamily="18" charset="0"/>
                <a:cs typeface="Times New Roman" panose="02020603050405020304" pitchFamily="18" charset="0"/>
              </a:rPr>
              <a:t>国已与我国签订有相互给予船舶税费最惠国待遇条款。请计算该货轮负责人应向我国海关缴纳的船舶吨税。</a:t>
            </a:r>
          </a:p>
          <a:p>
            <a:pPr marL="0" indent="0">
              <a:lnSpc>
                <a:spcPts val="2600"/>
              </a:lnSpc>
              <a:buFont typeface="Wingdings 2" panose="05020102010507070707" pitchFamily="18" charset="2"/>
              <a:buNone/>
            </a:pPr>
            <a:r>
              <a:rPr lang="zh-CN" altLang="en-US" sz="2800">
                <a:latin typeface="Times New Roman" panose="02020603050405020304" pitchFamily="18" charset="0"/>
                <a:cs typeface="Times New Roman" panose="02020603050405020304" pitchFamily="18" charset="0"/>
              </a:rPr>
              <a:t>　　</a:t>
            </a:r>
          </a:p>
        </p:txBody>
      </p:sp>
      <p:graphicFrame>
        <p:nvGraphicFramePr>
          <p:cNvPr id="86019" name="对象 1">
            <a:extLst>
              <a:ext uri="{FF2B5EF4-FFF2-40B4-BE49-F238E27FC236}">
                <a16:creationId xmlns:a16="http://schemas.microsoft.com/office/drawing/2014/main" id="{C6F2F399-FBD7-4129-8988-B5318C7DBD76}"/>
              </a:ext>
            </a:extLst>
          </p:cNvPr>
          <p:cNvGraphicFramePr>
            <a:graphicFrameLocks noChangeAspect="1"/>
          </p:cNvGraphicFramePr>
          <p:nvPr/>
        </p:nvGraphicFramePr>
        <p:xfrm>
          <a:off x="755650" y="3716338"/>
          <a:ext cx="7627938" cy="3529012"/>
        </p:xfrm>
        <a:graphic>
          <a:graphicData uri="http://schemas.openxmlformats.org/presentationml/2006/ole">
            <mc:AlternateContent xmlns:mc="http://schemas.openxmlformats.org/markup-compatibility/2006">
              <mc:Choice xmlns:v="urn:schemas-microsoft-com:vml" Requires="v">
                <p:oleObj spid="_x0000_s86020" name="文档" r:id="rId3" imgW="5772281" imgH="2670746" progId="Word.Document.12">
                  <p:embed/>
                </p:oleObj>
              </mc:Choice>
              <mc:Fallback>
                <p:oleObj name="文档" r:id="rId3" imgW="5772281" imgH="2670746" progId="Word.Document.12">
                  <p:embed/>
                  <p:pic>
                    <p:nvPicPr>
                      <p:cNvPr id="0" name="对象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650" y="3716338"/>
                        <a:ext cx="7627938" cy="352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内容占位符 4">
            <a:extLst>
              <a:ext uri="{FF2B5EF4-FFF2-40B4-BE49-F238E27FC236}">
                <a16:creationId xmlns:a16="http://schemas.microsoft.com/office/drawing/2014/main" id="{932CFA4F-A554-4DBF-B6F2-E19D0636FFC2}"/>
              </a:ext>
            </a:extLst>
          </p:cNvPr>
          <p:cNvSpPr>
            <a:spLocks noGrp="1"/>
          </p:cNvSpPr>
          <p:nvPr>
            <p:ph idx="1"/>
          </p:nvPr>
        </p:nvSpPr>
        <p:spPr>
          <a:xfrm>
            <a:off x="-31750" y="404813"/>
            <a:ext cx="9290050" cy="7505700"/>
          </a:xfrm>
        </p:spPr>
        <p:txBody>
          <a:bodyPr/>
          <a:lstStyle/>
          <a:p>
            <a:pPr marL="0" indent="0">
              <a:lnSpc>
                <a:spcPts val="3200"/>
              </a:lnSpc>
              <a:buFont typeface="Wingdings 2" panose="05020102010507070707" pitchFamily="18" charset="2"/>
              <a:buNone/>
            </a:pPr>
            <a:r>
              <a:rPr lang="en-US" altLang="zh-CN" sz="2800">
                <a:latin typeface="Times New Roman" panose="02020603050405020304" pitchFamily="18" charset="0"/>
                <a:cs typeface="Times New Roman" panose="02020603050405020304" pitchFamily="18" charset="0"/>
              </a:rPr>
              <a:t>     </a:t>
            </a:r>
            <a:r>
              <a:rPr lang="en-US" altLang="zh-CN" sz="2400">
                <a:latin typeface="Times New Roman" panose="02020603050405020304" pitchFamily="18" charset="0"/>
                <a:cs typeface="Times New Roman" panose="02020603050405020304" pitchFamily="18" charset="0"/>
              </a:rPr>
              <a:t>【</a:t>
            </a:r>
            <a:r>
              <a:rPr lang="zh-CN" altLang="en-US" sz="2400">
                <a:latin typeface="Times New Roman" panose="02020603050405020304" pitchFamily="18" charset="0"/>
                <a:cs typeface="Times New Roman" panose="02020603050405020304" pitchFamily="18" charset="0"/>
              </a:rPr>
              <a:t>提示</a:t>
            </a:r>
            <a:r>
              <a:rPr lang="en-US" altLang="zh-CN" sz="2400">
                <a:latin typeface="Times New Roman" panose="02020603050405020304" pitchFamily="18" charset="0"/>
                <a:cs typeface="Times New Roman" panose="02020603050405020304" pitchFamily="18" charset="0"/>
              </a:rPr>
              <a:t>1】</a:t>
            </a:r>
            <a:r>
              <a:rPr lang="zh-CN" altLang="en-US" sz="2400">
                <a:latin typeface="Times New Roman" panose="02020603050405020304" pitchFamily="18" charset="0"/>
                <a:cs typeface="Times New Roman" panose="02020603050405020304" pitchFamily="18" charset="0"/>
              </a:rPr>
              <a:t>净吨位，是指由船籍国（地区）政府授权签发或者授权签发的船舶吨位证明书上标明的净吨位。</a:t>
            </a:r>
          </a:p>
          <a:p>
            <a:pPr marL="0" indent="0">
              <a:lnSpc>
                <a:spcPts val="3200"/>
              </a:lnSpc>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a:t>
            </a:r>
            <a:r>
              <a:rPr lang="en-US" altLang="zh-CN" sz="2400">
                <a:latin typeface="Times New Roman" panose="02020603050405020304" pitchFamily="18" charset="0"/>
                <a:cs typeface="Times New Roman" panose="02020603050405020304" pitchFamily="18" charset="0"/>
              </a:rPr>
              <a:t>【</a:t>
            </a:r>
            <a:r>
              <a:rPr lang="zh-CN" altLang="en-US" sz="2400">
                <a:latin typeface="Times New Roman" panose="02020603050405020304" pitchFamily="18" charset="0"/>
                <a:cs typeface="Times New Roman" panose="02020603050405020304" pitchFamily="18" charset="0"/>
              </a:rPr>
              <a:t>提示</a:t>
            </a:r>
            <a:r>
              <a:rPr lang="en-US" altLang="zh-CN" sz="2400">
                <a:latin typeface="Times New Roman" panose="02020603050405020304" pitchFamily="18" charset="0"/>
                <a:cs typeface="Times New Roman" panose="02020603050405020304" pitchFamily="18" charset="0"/>
              </a:rPr>
              <a:t>2】</a:t>
            </a:r>
            <a:r>
              <a:rPr lang="zh-CN" altLang="en-US" sz="2400">
                <a:latin typeface="Times New Roman" panose="02020603050405020304" pitchFamily="18" charset="0"/>
                <a:cs typeface="Times New Roman" panose="02020603050405020304" pitchFamily="18" charset="0"/>
              </a:rPr>
              <a:t>应税船舶在进入港口办理入境手续时，应当向海关申报纳税领取</a:t>
            </a:r>
            <a:r>
              <a:rPr lang="en-US" altLang="zh-CN" sz="2400">
                <a:latin typeface="Times New Roman" panose="02020603050405020304" pitchFamily="18" charset="0"/>
                <a:cs typeface="Times New Roman" panose="02020603050405020304" pitchFamily="18" charset="0"/>
              </a:rPr>
              <a:t>《</a:t>
            </a:r>
            <a:r>
              <a:rPr lang="zh-CN" altLang="en-US" sz="2400">
                <a:latin typeface="Times New Roman" panose="02020603050405020304" pitchFamily="18" charset="0"/>
                <a:cs typeface="Times New Roman" panose="02020603050405020304" pitchFamily="18" charset="0"/>
              </a:rPr>
              <a:t>吨税执照</a:t>
            </a:r>
            <a:r>
              <a:rPr lang="en-US" altLang="zh-CN" sz="2400">
                <a:latin typeface="Times New Roman" panose="02020603050405020304" pitchFamily="18" charset="0"/>
                <a:cs typeface="Times New Roman" panose="02020603050405020304" pitchFamily="18" charset="0"/>
              </a:rPr>
              <a:t>》</a:t>
            </a:r>
            <a:r>
              <a:rPr lang="zh-CN" altLang="en-US" sz="2400">
                <a:latin typeface="Times New Roman" panose="02020603050405020304" pitchFamily="18" charset="0"/>
                <a:cs typeface="Times New Roman" panose="02020603050405020304" pitchFamily="18" charset="0"/>
              </a:rPr>
              <a:t>或者交验</a:t>
            </a:r>
            <a:r>
              <a:rPr lang="en-US" altLang="zh-CN" sz="2400">
                <a:latin typeface="Times New Roman" panose="02020603050405020304" pitchFamily="18" charset="0"/>
                <a:cs typeface="Times New Roman" panose="02020603050405020304" pitchFamily="18" charset="0"/>
              </a:rPr>
              <a:t>《</a:t>
            </a:r>
            <a:r>
              <a:rPr lang="zh-CN" altLang="en-US" sz="2400">
                <a:latin typeface="Times New Roman" panose="02020603050405020304" pitchFamily="18" charset="0"/>
                <a:cs typeface="Times New Roman" panose="02020603050405020304" pitchFamily="18" charset="0"/>
              </a:rPr>
              <a:t>吨税执照</a:t>
            </a:r>
            <a:r>
              <a:rPr lang="en-US" altLang="zh-CN" sz="2400">
                <a:latin typeface="Times New Roman" panose="02020603050405020304" pitchFamily="18" charset="0"/>
                <a:cs typeface="Times New Roman" panose="02020603050405020304" pitchFamily="18" charset="0"/>
              </a:rPr>
              <a:t>》</a:t>
            </a:r>
            <a:r>
              <a:rPr lang="zh-CN" altLang="en-US" sz="2400">
                <a:latin typeface="Times New Roman" panose="02020603050405020304" pitchFamily="18" charset="0"/>
                <a:cs typeface="Times New Roman" panose="02020603050405020304" pitchFamily="18" charset="0"/>
              </a:rPr>
              <a:t>（或者申请核验吨税执照电子信息）。</a:t>
            </a:r>
          </a:p>
          <a:p>
            <a:pPr marL="0" indent="0">
              <a:lnSpc>
                <a:spcPts val="3200"/>
              </a:lnSpc>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a:t>
            </a:r>
            <a:r>
              <a:rPr lang="en-US" altLang="zh-CN" sz="2400">
                <a:latin typeface="Times New Roman" panose="02020603050405020304" pitchFamily="18" charset="0"/>
                <a:cs typeface="Times New Roman" panose="02020603050405020304" pitchFamily="18" charset="0"/>
              </a:rPr>
              <a:t>【</a:t>
            </a:r>
            <a:r>
              <a:rPr lang="zh-CN" altLang="en-US" sz="2400">
                <a:latin typeface="Times New Roman" panose="02020603050405020304" pitchFamily="18" charset="0"/>
                <a:cs typeface="Times New Roman" panose="02020603050405020304" pitchFamily="18" charset="0"/>
              </a:rPr>
              <a:t>提示</a:t>
            </a:r>
            <a:r>
              <a:rPr lang="en-US" altLang="zh-CN" sz="2400">
                <a:latin typeface="Times New Roman" panose="02020603050405020304" pitchFamily="18" charset="0"/>
                <a:cs typeface="Times New Roman" panose="02020603050405020304" pitchFamily="18" charset="0"/>
              </a:rPr>
              <a:t>3】</a:t>
            </a:r>
            <a:r>
              <a:rPr lang="zh-CN" altLang="en-US" sz="2400">
                <a:latin typeface="Times New Roman" panose="02020603050405020304" pitchFamily="18" charset="0"/>
                <a:cs typeface="Times New Roman" panose="02020603050405020304" pitchFamily="18" charset="0"/>
              </a:rPr>
              <a:t>应税船舶负责人申领</a:t>
            </a:r>
            <a:r>
              <a:rPr lang="en-US" altLang="zh-CN" sz="2400">
                <a:latin typeface="Times New Roman" panose="02020603050405020304" pitchFamily="18" charset="0"/>
                <a:cs typeface="Times New Roman" panose="02020603050405020304" pitchFamily="18" charset="0"/>
              </a:rPr>
              <a:t>《</a:t>
            </a:r>
            <a:r>
              <a:rPr lang="zh-CN" altLang="en-US" sz="2400">
                <a:latin typeface="Times New Roman" panose="02020603050405020304" pitchFamily="18" charset="0"/>
                <a:cs typeface="Times New Roman" panose="02020603050405020304" pitchFamily="18" charset="0"/>
              </a:rPr>
              <a:t>吨税执照</a:t>
            </a:r>
            <a:r>
              <a:rPr lang="en-US" altLang="zh-CN" sz="2400">
                <a:latin typeface="Times New Roman" panose="02020603050405020304" pitchFamily="18" charset="0"/>
                <a:cs typeface="Times New Roman" panose="02020603050405020304" pitchFamily="18" charset="0"/>
              </a:rPr>
              <a:t>》</a:t>
            </a:r>
            <a:r>
              <a:rPr lang="zh-CN" altLang="en-US" sz="2400">
                <a:latin typeface="Times New Roman" panose="02020603050405020304" pitchFamily="18" charset="0"/>
                <a:cs typeface="Times New Roman" panose="02020603050405020304" pitchFamily="18" charset="0"/>
              </a:rPr>
              <a:t>时，应当向海关提供下列文件：</a:t>
            </a:r>
          </a:p>
          <a:p>
            <a:pPr marL="0" indent="0">
              <a:lnSpc>
                <a:spcPts val="3200"/>
              </a:lnSpc>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a:t>
            </a:r>
            <a:r>
              <a:rPr lang="en-US" altLang="zh-CN" sz="2400">
                <a:latin typeface="Times New Roman" panose="02020603050405020304" pitchFamily="18" charset="0"/>
                <a:cs typeface="Times New Roman" panose="02020603050405020304" pitchFamily="18" charset="0"/>
              </a:rPr>
              <a:t>1.</a:t>
            </a:r>
            <a:r>
              <a:rPr lang="zh-CN" altLang="en-US" sz="2400">
                <a:latin typeface="Times New Roman" panose="02020603050405020304" pitchFamily="18" charset="0"/>
                <a:cs typeface="Times New Roman" panose="02020603050405020304" pitchFamily="18" charset="0"/>
              </a:rPr>
              <a:t>船舶国籍证书或者海事签发的船舶国籍证书收存证明。</a:t>
            </a:r>
          </a:p>
          <a:p>
            <a:pPr marL="0" indent="0">
              <a:lnSpc>
                <a:spcPts val="3200"/>
              </a:lnSpc>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a:t>
            </a:r>
            <a:r>
              <a:rPr lang="en-US" altLang="zh-CN" sz="2400">
                <a:latin typeface="Times New Roman" panose="02020603050405020304" pitchFamily="18" charset="0"/>
                <a:cs typeface="Times New Roman" panose="02020603050405020304" pitchFamily="18" charset="0"/>
              </a:rPr>
              <a:t>2.</a:t>
            </a:r>
            <a:r>
              <a:rPr lang="zh-CN" altLang="en-US" sz="2400">
                <a:latin typeface="Times New Roman" panose="02020603050405020304" pitchFamily="18" charset="0"/>
                <a:cs typeface="Times New Roman" panose="02020603050405020304" pitchFamily="18" charset="0"/>
              </a:rPr>
              <a:t>船舶吨位证明。</a:t>
            </a:r>
          </a:p>
          <a:p>
            <a:pPr marL="0" indent="0">
              <a:lnSpc>
                <a:spcPts val="3200"/>
              </a:lnSpc>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a:t>
            </a:r>
            <a:r>
              <a:rPr lang="en-US" altLang="zh-CN" sz="2400">
                <a:latin typeface="Times New Roman" panose="02020603050405020304" pitchFamily="18" charset="0"/>
                <a:cs typeface="Times New Roman" panose="02020603050405020304" pitchFamily="18" charset="0"/>
              </a:rPr>
              <a:t>【</a:t>
            </a:r>
            <a:r>
              <a:rPr lang="zh-CN" altLang="en-US" sz="2400">
                <a:latin typeface="Times New Roman" panose="02020603050405020304" pitchFamily="18" charset="0"/>
                <a:cs typeface="Times New Roman" panose="02020603050405020304" pitchFamily="18" charset="0"/>
              </a:rPr>
              <a:t>提示</a:t>
            </a:r>
            <a:r>
              <a:rPr lang="en-US" altLang="zh-CN" sz="2400">
                <a:latin typeface="Times New Roman" panose="02020603050405020304" pitchFamily="18" charset="0"/>
                <a:cs typeface="Times New Roman" panose="02020603050405020304" pitchFamily="18" charset="0"/>
              </a:rPr>
              <a:t>4】</a:t>
            </a:r>
            <a:r>
              <a:rPr lang="zh-CN" altLang="en-US" sz="2400">
                <a:latin typeface="Times New Roman" panose="02020603050405020304" pitchFamily="18" charset="0"/>
                <a:cs typeface="Times New Roman" panose="02020603050405020304" pitchFamily="18" charset="0"/>
              </a:rPr>
              <a:t>应税船舶在</a:t>
            </a:r>
            <a:r>
              <a:rPr lang="en-US" altLang="zh-CN" sz="2400">
                <a:latin typeface="Times New Roman" panose="02020603050405020304" pitchFamily="18" charset="0"/>
                <a:cs typeface="Times New Roman" panose="02020603050405020304" pitchFamily="18" charset="0"/>
              </a:rPr>
              <a:t>《</a:t>
            </a:r>
            <a:r>
              <a:rPr lang="zh-CN" altLang="en-US" sz="2400">
                <a:latin typeface="Times New Roman" panose="02020603050405020304" pitchFamily="18" charset="0"/>
                <a:cs typeface="Times New Roman" panose="02020603050405020304" pitchFamily="18" charset="0"/>
              </a:rPr>
              <a:t>吨税执照</a:t>
            </a:r>
            <a:r>
              <a:rPr lang="en-US" altLang="zh-CN" sz="2400">
                <a:latin typeface="Times New Roman" panose="02020603050405020304" pitchFamily="18" charset="0"/>
                <a:cs typeface="Times New Roman" panose="02020603050405020304" pitchFamily="18" charset="0"/>
              </a:rPr>
              <a:t>》</a:t>
            </a:r>
            <a:r>
              <a:rPr lang="zh-CN" altLang="en-US" sz="2400">
                <a:latin typeface="Times New Roman" panose="02020603050405020304" pitchFamily="18" charset="0"/>
                <a:cs typeface="Times New Roman" panose="02020603050405020304" pitchFamily="18" charset="0"/>
              </a:rPr>
              <a:t>期限内，因税目税率调整或者船籍改变而导致适用税率变化的，</a:t>
            </a:r>
            <a:r>
              <a:rPr lang="en-US" altLang="zh-CN" sz="2400">
                <a:latin typeface="Times New Roman" panose="02020603050405020304" pitchFamily="18" charset="0"/>
                <a:cs typeface="Times New Roman" panose="02020603050405020304" pitchFamily="18" charset="0"/>
              </a:rPr>
              <a:t>《</a:t>
            </a:r>
            <a:r>
              <a:rPr lang="zh-CN" altLang="en-US" sz="2400">
                <a:latin typeface="Times New Roman" panose="02020603050405020304" pitchFamily="18" charset="0"/>
                <a:cs typeface="Times New Roman" panose="02020603050405020304" pitchFamily="18" charset="0"/>
              </a:rPr>
              <a:t>吨税执照</a:t>
            </a:r>
            <a:r>
              <a:rPr lang="en-US" altLang="zh-CN" sz="2400">
                <a:latin typeface="Times New Roman" panose="02020603050405020304" pitchFamily="18" charset="0"/>
                <a:cs typeface="Times New Roman" panose="02020603050405020304" pitchFamily="18" charset="0"/>
              </a:rPr>
              <a:t>》</a:t>
            </a:r>
            <a:r>
              <a:rPr lang="zh-CN" altLang="en-US" sz="2400">
                <a:latin typeface="Times New Roman" panose="02020603050405020304" pitchFamily="18" charset="0"/>
                <a:cs typeface="Times New Roman" panose="02020603050405020304" pitchFamily="18" charset="0"/>
              </a:rPr>
              <a:t>继续有效。</a:t>
            </a:r>
          </a:p>
          <a:p>
            <a:pPr marL="0" indent="0">
              <a:lnSpc>
                <a:spcPts val="3200"/>
              </a:lnSpc>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a:t>
            </a:r>
            <a:r>
              <a:rPr lang="en-US" altLang="zh-CN" sz="2400">
                <a:latin typeface="Times New Roman" panose="02020603050405020304" pitchFamily="18" charset="0"/>
                <a:cs typeface="Times New Roman" panose="02020603050405020304" pitchFamily="18" charset="0"/>
              </a:rPr>
              <a:t>【</a:t>
            </a:r>
            <a:r>
              <a:rPr lang="zh-CN" altLang="en-US" sz="2400">
                <a:latin typeface="Times New Roman" panose="02020603050405020304" pitchFamily="18" charset="0"/>
                <a:cs typeface="Times New Roman" panose="02020603050405020304" pitchFamily="18" charset="0"/>
              </a:rPr>
              <a:t>提示</a:t>
            </a:r>
            <a:r>
              <a:rPr lang="en-US" altLang="zh-CN" sz="2400">
                <a:latin typeface="Times New Roman" panose="02020603050405020304" pitchFamily="18" charset="0"/>
                <a:cs typeface="Times New Roman" panose="02020603050405020304" pitchFamily="18" charset="0"/>
              </a:rPr>
              <a:t>5】</a:t>
            </a:r>
            <a:r>
              <a:rPr lang="zh-CN" altLang="en-US" sz="2400">
                <a:latin typeface="Times New Roman" panose="02020603050405020304" pitchFamily="18" charset="0"/>
                <a:cs typeface="Times New Roman" panose="02020603050405020304" pitchFamily="18" charset="0"/>
              </a:rPr>
              <a:t>应税船舶在离开港口办理出境手续时，应当交验</a:t>
            </a:r>
            <a:r>
              <a:rPr lang="en-US" altLang="zh-CN" sz="2400">
                <a:latin typeface="Times New Roman" panose="02020603050405020304" pitchFamily="18" charset="0"/>
                <a:cs typeface="Times New Roman" panose="02020603050405020304" pitchFamily="18" charset="0"/>
              </a:rPr>
              <a:t>《</a:t>
            </a:r>
            <a:r>
              <a:rPr lang="zh-CN" altLang="en-US" sz="2400">
                <a:latin typeface="Times New Roman" panose="02020603050405020304" pitchFamily="18" charset="0"/>
                <a:cs typeface="Times New Roman" panose="02020603050405020304" pitchFamily="18" charset="0"/>
              </a:rPr>
              <a:t>吨税执照</a:t>
            </a:r>
            <a:r>
              <a:rPr lang="en-US" altLang="zh-CN" sz="2400">
                <a:latin typeface="Times New Roman" panose="02020603050405020304" pitchFamily="18" charset="0"/>
                <a:cs typeface="Times New Roman" panose="02020603050405020304" pitchFamily="18" charset="0"/>
              </a:rPr>
              <a:t>》</a:t>
            </a:r>
            <a:r>
              <a:rPr lang="zh-CN" altLang="en-US" sz="2400">
                <a:latin typeface="Times New Roman" panose="02020603050405020304" pitchFamily="18" charset="0"/>
                <a:cs typeface="Times New Roman" panose="02020603050405020304" pitchFamily="18" charset="0"/>
              </a:rPr>
              <a:t>（或者申请核验吨税执照电子信息）。</a:t>
            </a:r>
          </a:p>
          <a:p>
            <a:pPr marL="0" indent="0">
              <a:lnSpc>
                <a:spcPts val="2600"/>
              </a:lnSpc>
              <a:buFont typeface="Wingdings 2" panose="05020102010507070707" pitchFamily="18" charset="2"/>
              <a:buNone/>
            </a:pPr>
            <a:endParaRPr lang="zh-CN" altLang="en-US" sz="2800">
              <a:latin typeface="Times New Roman" panose="02020603050405020304" pitchFamily="18" charset="0"/>
              <a:cs typeface="Times New Roman" panose="02020603050405020304" pitchFamily="18" charset="0"/>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内容占位符 4">
            <a:extLst>
              <a:ext uri="{FF2B5EF4-FFF2-40B4-BE49-F238E27FC236}">
                <a16:creationId xmlns:a16="http://schemas.microsoft.com/office/drawing/2014/main" id="{A5486ED9-DB97-473A-8D7D-8950CC0FC242}"/>
              </a:ext>
            </a:extLst>
          </p:cNvPr>
          <p:cNvSpPr>
            <a:spLocks noGrp="1"/>
          </p:cNvSpPr>
          <p:nvPr>
            <p:ph idx="1"/>
          </p:nvPr>
        </p:nvSpPr>
        <p:spPr>
          <a:xfrm>
            <a:off x="-125413" y="14288"/>
            <a:ext cx="9288463" cy="7507287"/>
          </a:xfrm>
        </p:spPr>
        <p:txBody>
          <a:bodyPr/>
          <a:lstStyle/>
          <a:p>
            <a:pPr marL="0" indent="0">
              <a:lnSpc>
                <a:spcPts val="3200"/>
              </a:lnSpc>
              <a:buFont typeface="Wingdings 2" panose="05020102010507070707" pitchFamily="18" charset="2"/>
              <a:buNone/>
            </a:pPr>
            <a:r>
              <a:rPr lang="zh-CN" altLang="en-US" b="1">
                <a:latin typeface="Times New Roman" panose="02020603050405020304" pitchFamily="18" charset="0"/>
                <a:cs typeface="Times New Roman" panose="02020603050405020304" pitchFamily="18" charset="0"/>
              </a:rPr>
              <a:t>五、征收管理</a:t>
            </a:r>
          </a:p>
          <a:p>
            <a:pPr marL="0" indent="0">
              <a:lnSpc>
                <a:spcPts val="3200"/>
              </a:lnSpc>
              <a:buFont typeface="Wingdings 2" panose="05020102010507070707" pitchFamily="18" charset="2"/>
              <a:buNone/>
            </a:pPr>
            <a:r>
              <a:rPr lang="zh-CN" altLang="en-US" sz="2800">
                <a:latin typeface="Times New Roman" panose="02020603050405020304" pitchFamily="18" charset="0"/>
                <a:cs typeface="Times New Roman" panose="02020603050405020304" pitchFamily="18" charset="0"/>
              </a:rPr>
              <a:t>　　（一）纳税义务发生及纳税期限</a:t>
            </a:r>
          </a:p>
          <a:p>
            <a:pPr marL="0" indent="0">
              <a:lnSpc>
                <a:spcPts val="3200"/>
              </a:lnSpc>
              <a:buFont typeface="Wingdings 2" panose="05020102010507070707" pitchFamily="18" charset="2"/>
              <a:buNone/>
            </a:pPr>
            <a:r>
              <a:rPr lang="zh-CN" altLang="en-US" sz="2800">
                <a:latin typeface="Times New Roman" panose="02020603050405020304" pitchFamily="18" charset="0"/>
                <a:cs typeface="Times New Roman" panose="02020603050405020304" pitchFamily="18" charset="0"/>
              </a:rPr>
              <a:t>　　</a:t>
            </a:r>
            <a:r>
              <a:rPr lang="en-US" altLang="zh-CN" sz="2800">
                <a:latin typeface="Times New Roman" panose="02020603050405020304" pitchFamily="18" charset="0"/>
                <a:cs typeface="Times New Roman" panose="02020603050405020304" pitchFamily="18" charset="0"/>
              </a:rPr>
              <a:t>1.</a:t>
            </a:r>
            <a:r>
              <a:rPr lang="zh-CN" altLang="en-US" sz="2800">
                <a:latin typeface="Times New Roman" panose="02020603050405020304" pitchFamily="18" charset="0"/>
                <a:cs typeface="Times New Roman" panose="02020603050405020304" pitchFamily="18" charset="0"/>
              </a:rPr>
              <a:t>船舶吨税纳税义务发生时间为应税船舶进入港口的当日。</a:t>
            </a:r>
          </a:p>
          <a:p>
            <a:pPr marL="0" indent="0">
              <a:lnSpc>
                <a:spcPts val="3200"/>
              </a:lnSpc>
              <a:buFont typeface="Wingdings 2" panose="05020102010507070707" pitchFamily="18" charset="2"/>
              <a:buNone/>
            </a:pPr>
            <a:r>
              <a:rPr lang="zh-CN" altLang="en-US" sz="2800">
                <a:latin typeface="Times New Roman" panose="02020603050405020304" pitchFamily="18" charset="0"/>
                <a:cs typeface="Times New Roman" panose="02020603050405020304" pitchFamily="18" charset="0"/>
              </a:rPr>
              <a:t>　　</a:t>
            </a:r>
            <a:r>
              <a:rPr lang="en-US" altLang="zh-CN" sz="2800">
                <a:latin typeface="Times New Roman" panose="02020603050405020304" pitchFamily="18" charset="0"/>
                <a:cs typeface="Times New Roman" panose="02020603050405020304" pitchFamily="18" charset="0"/>
              </a:rPr>
              <a:t>2.</a:t>
            </a:r>
            <a:r>
              <a:rPr lang="zh-CN" altLang="en-US" sz="2800">
                <a:latin typeface="Times New Roman" panose="02020603050405020304" pitchFamily="18" charset="0"/>
                <a:cs typeface="Times New Roman" panose="02020603050405020304" pitchFamily="18" charset="0"/>
              </a:rPr>
              <a:t>船舶吨税由海关负责征收。海关征收船舶吨税应当制发缴款凭证。</a:t>
            </a:r>
          </a:p>
          <a:p>
            <a:pPr marL="0" indent="0">
              <a:lnSpc>
                <a:spcPts val="3200"/>
              </a:lnSpc>
              <a:buFont typeface="Wingdings 2" panose="05020102010507070707" pitchFamily="18" charset="2"/>
              <a:buNone/>
            </a:pPr>
            <a:r>
              <a:rPr lang="zh-CN" altLang="en-US" sz="2800">
                <a:latin typeface="Times New Roman" panose="02020603050405020304" pitchFamily="18" charset="0"/>
                <a:cs typeface="Times New Roman" panose="02020603050405020304" pitchFamily="18" charset="0"/>
              </a:rPr>
              <a:t>　　</a:t>
            </a:r>
            <a:r>
              <a:rPr lang="en-US" altLang="zh-CN" sz="2800">
                <a:latin typeface="Times New Roman" panose="02020603050405020304" pitchFamily="18" charset="0"/>
                <a:cs typeface="Times New Roman" panose="02020603050405020304" pitchFamily="18" charset="0"/>
              </a:rPr>
              <a:t>3.</a:t>
            </a:r>
            <a:r>
              <a:rPr lang="zh-CN" altLang="en-US" sz="2800">
                <a:latin typeface="Times New Roman" panose="02020603050405020304" pitchFamily="18" charset="0"/>
                <a:cs typeface="Times New Roman" panose="02020603050405020304" pitchFamily="18" charset="0"/>
              </a:rPr>
              <a:t>应税船舶在</a:t>
            </a:r>
            <a:r>
              <a:rPr lang="en-US" altLang="zh-CN" sz="2800">
                <a:latin typeface="Times New Roman" panose="02020603050405020304" pitchFamily="18" charset="0"/>
                <a:cs typeface="Times New Roman" panose="02020603050405020304" pitchFamily="18" charset="0"/>
              </a:rPr>
              <a:t>《</a:t>
            </a:r>
            <a:r>
              <a:rPr lang="zh-CN" altLang="en-US" sz="2800">
                <a:latin typeface="Times New Roman" panose="02020603050405020304" pitchFamily="18" charset="0"/>
                <a:cs typeface="Times New Roman" panose="02020603050405020304" pitchFamily="18" charset="0"/>
              </a:rPr>
              <a:t>吨税执照</a:t>
            </a:r>
            <a:r>
              <a:rPr lang="en-US" altLang="zh-CN" sz="2800">
                <a:latin typeface="Times New Roman" panose="02020603050405020304" pitchFamily="18" charset="0"/>
                <a:cs typeface="Times New Roman" panose="02020603050405020304" pitchFamily="18" charset="0"/>
              </a:rPr>
              <a:t>》</a:t>
            </a:r>
            <a:r>
              <a:rPr lang="zh-CN" altLang="en-US" sz="2800">
                <a:latin typeface="Times New Roman" panose="02020603050405020304" pitchFamily="18" charset="0"/>
                <a:cs typeface="Times New Roman" panose="02020603050405020304" pitchFamily="18" charset="0"/>
              </a:rPr>
              <a:t>期满后尚未离开港口的，应当申领新的</a:t>
            </a:r>
            <a:r>
              <a:rPr lang="en-US" altLang="zh-CN" sz="2800">
                <a:latin typeface="Times New Roman" panose="02020603050405020304" pitchFamily="18" charset="0"/>
                <a:cs typeface="Times New Roman" panose="02020603050405020304" pitchFamily="18" charset="0"/>
              </a:rPr>
              <a:t>《</a:t>
            </a:r>
            <a:r>
              <a:rPr lang="zh-CN" altLang="en-US" sz="2800">
                <a:latin typeface="Times New Roman" panose="02020603050405020304" pitchFamily="18" charset="0"/>
                <a:cs typeface="Times New Roman" panose="02020603050405020304" pitchFamily="18" charset="0"/>
              </a:rPr>
              <a:t>吨税执照</a:t>
            </a:r>
            <a:r>
              <a:rPr lang="en-US" altLang="zh-CN" sz="2800">
                <a:latin typeface="Times New Roman" panose="02020603050405020304" pitchFamily="18" charset="0"/>
                <a:cs typeface="Times New Roman" panose="02020603050405020304" pitchFamily="18" charset="0"/>
              </a:rPr>
              <a:t>》</a:t>
            </a:r>
            <a:r>
              <a:rPr lang="zh-CN" altLang="en-US" sz="2800">
                <a:latin typeface="Times New Roman" panose="02020603050405020304" pitchFamily="18" charset="0"/>
                <a:cs typeface="Times New Roman" panose="02020603050405020304" pitchFamily="18" charset="0"/>
              </a:rPr>
              <a:t>，自上一次执照期满的次日起续缴船舶吨税。</a:t>
            </a:r>
          </a:p>
          <a:p>
            <a:pPr marL="0" indent="0">
              <a:lnSpc>
                <a:spcPts val="3200"/>
              </a:lnSpc>
              <a:buFont typeface="Wingdings 2" panose="05020102010507070707" pitchFamily="18" charset="2"/>
              <a:buNone/>
            </a:pPr>
            <a:r>
              <a:rPr lang="zh-CN" altLang="en-US" sz="2800">
                <a:latin typeface="Times New Roman" panose="02020603050405020304" pitchFamily="18" charset="0"/>
                <a:cs typeface="Times New Roman" panose="02020603050405020304" pitchFamily="18" charset="0"/>
              </a:rPr>
              <a:t>　　</a:t>
            </a:r>
            <a:r>
              <a:rPr lang="en-US" altLang="zh-CN" sz="2800">
                <a:latin typeface="Times New Roman" panose="02020603050405020304" pitchFamily="18" charset="0"/>
                <a:cs typeface="Times New Roman" panose="02020603050405020304" pitchFamily="18" charset="0"/>
              </a:rPr>
              <a:t>4.</a:t>
            </a:r>
            <a:r>
              <a:rPr lang="zh-CN" altLang="en-US" sz="2800">
                <a:latin typeface="Times New Roman" panose="02020603050405020304" pitchFamily="18" charset="0"/>
                <a:cs typeface="Times New Roman" panose="02020603050405020304" pitchFamily="18" charset="0"/>
              </a:rPr>
              <a:t>应税船舶负责人应当自海关填发船舶吨税缴款凭证之日起</a:t>
            </a:r>
            <a:r>
              <a:rPr lang="en-US" altLang="zh-CN" sz="2800">
                <a:latin typeface="Times New Roman" panose="02020603050405020304" pitchFamily="18" charset="0"/>
                <a:cs typeface="Times New Roman" panose="02020603050405020304" pitchFamily="18" charset="0"/>
              </a:rPr>
              <a:t>15</a:t>
            </a:r>
            <a:r>
              <a:rPr lang="zh-CN" altLang="en-US" sz="2800">
                <a:latin typeface="Times New Roman" panose="02020603050405020304" pitchFamily="18" charset="0"/>
                <a:cs typeface="Times New Roman" panose="02020603050405020304" pitchFamily="18" charset="0"/>
              </a:rPr>
              <a:t>日缴清税款。未按期缴清税款的，自滞纳税款之日起至缴清税款之日止，按日加收滞纳税款</a:t>
            </a:r>
            <a:r>
              <a:rPr lang="en-US" altLang="zh-CN" sz="2800">
                <a:latin typeface="Times New Roman" panose="02020603050405020304" pitchFamily="18" charset="0"/>
                <a:cs typeface="Times New Roman" panose="02020603050405020304" pitchFamily="18" charset="0"/>
              </a:rPr>
              <a:t>0.5‰</a:t>
            </a:r>
            <a:r>
              <a:rPr lang="zh-CN" altLang="en-US" sz="2800">
                <a:latin typeface="Times New Roman" panose="02020603050405020304" pitchFamily="18" charset="0"/>
                <a:cs typeface="Times New Roman" panose="02020603050405020304" pitchFamily="18" charset="0"/>
              </a:rPr>
              <a:t>的滞纳金。</a:t>
            </a:r>
          </a:p>
          <a:p>
            <a:pPr marL="0" indent="0">
              <a:lnSpc>
                <a:spcPts val="3200"/>
              </a:lnSpc>
              <a:buFont typeface="Wingdings 2" panose="05020102010507070707" pitchFamily="18" charset="2"/>
              <a:buNone/>
            </a:pPr>
            <a:endParaRPr lang="zh-CN" altLang="en-US" sz="2800">
              <a:latin typeface="Times New Roman" panose="02020603050405020304" pitchFamily="18" charset="0"/>
              <a:cs typeface="Times New Roman" panose="02020603050405020304" pitchFamily="18" charset="0"/>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内容占位符 4">
            <a:extLst>
              <a:ext uri="{FF2B5EF4-FFF2-40B4-BE49-F238E27FC236}">
                <a16:creationId xmlns:a16="http://schemas.microsoft.com/office/drawing/2014/main" id="{4E53D036-B5E2-423D-BD1D-ABB472E3CC0B}"/>
              </a:ext>
            </a:extLst>
          </p:cNvPr>
          <p:cNvSpPr>
            <a:spLocks noGrp="1"/>
          </p:cNvSpPr>
          <p:nvPr>
            <p:ph idx="1"/>
          </p:nvPr>
        </p:nvSpPr>
        <p:spPr>
          <a:xfrm>
            <a:off x="30163" y="476250"/>
            <a:ext cx="9288462" cy="7507288"/>
          </a:xfrm>
        </p:spPr>
        <p:txBody>
          <a:bodyPr/>
          <a:lstStyle/>
          <a:p>
            <a:pPr marL="0" indent="0">
              <a:lnSpc>
                <a:spcPts val="4000"/>
              </a:lnSpc>
              <a:buFont typeface="Wingdings 2" panose="05020102010507070707" pitchFamily="18" charset="2"/>
              <a:buNone/>
            </a:pPr>
            <a:r>
              <a:rPr lang="zh-CN" altLang="en-US">
                <a:latin typeface="Times New Roman" panose="02020603050405020304" pitchFamily="18" charset="0"/>
                <a:cs typeface="Times New Roman" panose="02020603050405020304" pitchFamily="18" charset="0"/>
              </a:rPr>
              <a:t>（二）纳税担保</a:t>
            </a:r>
          </a:p>
          <a:p>
            <a:pPr marL="0" indent="0">
              <a:lnSpc>
                <a:spcPts val="4000"/>
              </a:lnSpc>
              <a:buFont typeface="Wingdings 2" panose="05020102010507070707" pitchFamily="18" charset="2"/>
              <a:buNone/>
            </a:pPr>
            <a:r>
              <a:rPr lang="zh-CN" altLang="en-US">
                <a:latin typeface="Times New Roman" panose="02020603050405020304" pitchFamily="18" charset="0"/>
                <a:cs typeface="Times New Roman" panose="02020603050405020304" pitchFamily="18" charset="0"/>
              </a:rPr>
              <a:t>　　应税船舶到达港口前，经海关核准先行申报并办结出入境手续的，应税船舶负责人应当向海关提供与其依法履行船舶吨税缴纳义务相适应的担保；应税船舶到达港口后，向海关申报纳税。下列财产、权利可以用于担保：</a:t>
            </a:r>
          </a:p>
          <a:p>
            <a:pPr marL="0" indent="0">
              <a:lnSpc>
                <a:spcPts val="4000"/>
              </a:lnSpc>
              <a:buFont typeface="Wingdings 2" panose="05020102010507070707" pitchFamily="18" charset="2"/>
              <a:buNone/>
            </a:pPr>
            <a:r>
              <a:rPr lang="zh-CN" altLang="en-US">
                <a:latin typeface="Times New Roman" panose="02020603050405020304" pitchFamily="18" charset="0"/>
                <a:cs typeface="Times New Roman" panose="02020603050405020304" pitchFamily="18" charset="0"/>
              </a:rPr>
              <a:t>　　</a:t>
            </a:r>
            <a:r>
              <a:rPr lang="en-US" altLang="zh-CN">
                <a:latin typeface="Times New Roman" panose="02020603050405020304" pitchFamily="18" charset="0"/>
                <a:cs typeface="Times New Roman" panose="02020603050405020304" pitchFamily="18" charset="0"/>
              </a:rPr>
              <a:t>1.</a:t>
            </a:r>
            <a:r>
              <a:rPr lang="zh-CN" altLang="en-US">
                <a:latin typeface="Times New Roman" panose="02020603050405020304" pitchFamily="18" charset="0"/>
                <a:cs typeface="Times New Roman" panose="02020603050405020304" pitchFamily="18" charset="0"/>
              </a:rPr>
              <a:t>人民币、可自由兑换货币。</a:t>
            </a:r>
          </a:p>
          <a:p>
            <a:pPr marL="0" indent="0">
              <a:lnSpc>
                <a:spcPts val="4000"/>
              </a:lnSpc>
              <a:buFont typeface="Wingdings 2" panose="05020102010507070707" pitchFamily="18" charset="2"/>
              <a:buNone/>
            </a:pPr>
            <a:r>
              <a:rPr lang="zh-CN" altLang="en-US">
                <a:latin typeface="Times New Roman" panose="02020603050405020304" pitchFamily="18" charset="0"/>
                <a:cs typeface="Times New Roman" panose="02020603050405020304" pitchFamily="18" charset="0"/>
              </a:rPr>
              <a:t>　　</a:t>
            </a:r>
            <a:r>
              <a:rPr lang="en-US" altLang="zh-CN">
                <a:latin typeface="Times New Roman" panose="02020603050405020304" pitchFamily="18" charset="0"/>
                <a:cs typeface="Times New Roman" panose="02020603050405020304" pitchFamily="18" charset="0"/>
              </a:rPr>
              <a:t>2.</a:t>
            </a:r>
            <a:r>
              <a:rPr lang="zh-CN" altLang="en-US">
                <a:latin typeface="Times New Roman" panose="02020603050405020304" pitchFamily="18" charset="0"/>
                <a:cs typeface="Times New Roman" panose="02020603050405020304" pitchFamily="18" charset="0"/>
              </a:rPr>
              <a:t>汇票、本票、支票、债券、存单。</a:t>
            </a:r>
          </a:p>
          <a:p>
            <a:pPr marL="0" indent="0">
              <a:lnSpc>
                <a:spcPts val="4000"/>
              </a:lnSpc>
              <a:buFont typeface="Wingdings 2" panose="05020102010507070707" pitchFamily="18" charset="2"/>
              <a:buNone/>
            </a:pPr>
            <a:r>
              <a:rPr lang="zh-CN" altLang="en-US">
                <a:latin typeface="Times New Roman" panose="02020603050405020304" pitchFamily="18" charset="0"/>
                <a:cs typeface="Times New Roman" panose="02020603050405020304" pitchFamily="18" charset="0"/>
              </a:rPr>
              <a:t>　　</a:t>
            </a:r>
            <a:r>
              <a:rPr lang="en-US" altLang="zh-CN">
                <a:latin typeface="Times New Roman" panose="02020603050405020304" pitchFamily="18" charset="0"/>
                <a:cs typeface="Times New Roman" panose="02020603050405020304" pitchFamily="18" charset="0"/>
              </a:rPr>
              <a:t>3.</a:t>
            </a:r>
            <a:r>
              <a:rPr lang="zh-CN" altLang="en-US">
                <a:latin typeface="Times New Roman" panose="02020603050405020304" pitchFamily="18" charset="0"/>
                <a:cs typeface="Times New Roman" panose="02020603050405020304" pitchFamily="18" charset="0"/>
              </a:rPr>
              <a:t>银行、非银行金融机构的保函。</a:t>
            </a:r>
          </a:p>
          <a:p>
            <a:pPr marL="0" indent="0">
              <a:lnSpc>
                <a:spcPts val="4000"/>
              </a:lnSpc>
              <a:buFont typeface="Wingdings 2" panose="05020102010507070707" pitchFamily="18" charset="2"/>
              <a:buNone/>
            </a:pPr>
            <a:r>
              <a:rPr lang="zh-CN" altLang="en-US">
                <a:latin typeface="Times New Roman" panose="02020603050405020304" pitchFamily="18" charset="0"/>
                <a:cs typeface="Times New Roman" panose="02020603050405020304" pitchFamily="18" charset="0"/>
              </a:rPr>
              <a:t>　　</a:t>
            </a:r>
            <a:r>
              <a:rPr lang="en-US" altLang="zh-CN">
                <a:latin typeface="Times New Roman" panose="02020603050405020304" pitchFamily="18" charset="0"/>
                <a:cs typeface="Times New Roman" panose="02020603050405020304" pitchFamily="18" charset="0"/>
              </a:rPr>
              <a:t>4.</a:t>
            </a:r>
            <a:r>
              <a:rPr lang="zh-CN" altLang="en-US">
                <a:latin typeface="Times New Roman" panose="02020603050405020304" pitchFamily="18" charset="0"/>
                <a:cs typeface="Times New Roman" panose="02020603050405020304" pitchFamily="18" charset="0"/>
              </a:rPr>
              <a:t>海关依法认可的其他财产、权利。</a:t>
            </a:r>
          </a:p>
          <a:p>
            <a:pPr marL="0" indent="0">
              <a:lnSpc>
                <a:spcPts val="3200"/>
              </a:lnSpc>
              <a:buFont typeface="Wingdings 2" panose="05020102010507070707" pitchFamily="18" charset="2"/>
              <a:buNone/>
            </a:pPr>
            <a:endParaRPr lang="zh-CN" altLang="en-US" sz="2800">
              <a:latin typeface="Times New Roman" panose="02020603050405020304" pitchFamily="18" charset="0"/>
              <a:cs typeface="Times New Roman" panose="02020603050405020304" pitchFamily="18" charset="0"/>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内容占位符 4">
            <a:extLst>
              <a:ext uri="{FF2B5EF4-FFF2-40B4-BE49-F238E27FC236}">
                <a16:creationId xmlns:a16="http://schemas.microsoft.com/office/drawing/2014/main" id="{B55788C4-A0BA-4DEF-9011-A1D143A842DC}"/>
              </a:ext>
            </a:extLst>
          </p:cNvPr>
          <p:cNvSpPr>
            <a:spLocks noGrp="1"/>
          </p:cNvSpPr>
          <p:nvPr>
            <p:ph idx="1"/>
          </p:nvPr>
        </p:nvSpPr>
        <p:spPr>
          <a:xfrm>
            <a:off x="-111125" y="0"/>
            <a:ext cx="9290050" cy="7505700"/>
          </a:xfrm>
        </p:spPr>
        <p:txBody>
          <a:bodyPr rtlCol="0">
            <a:normAutofit/>
          </a:bodyPr>
          <a:lstStyle/>
          <a:p>
            <a:pPr marL="0" indent="0" fontAlgn="auto">
              <a:spcAft>
                <a:spcPts val="0"/>
              </a:spcAft>
              <a:buFont typeface="Wingdings 2" pitchFamily="18" charset="2"/>
              <a:buNone/>
              <a:defRPr/>
            </a:pPr>
            <a:r>
              <a:rPr lang="zh-CN" altLang="zh-CN" sz="2000" dirty="0">
                <a:solidFill>
                  <a:srgbClr val="000000"/>
                </a:solidFill>
                <a:latin typeface="+mn-ea"/>
                <a:cs typeface="Times New Roman" pitchFamily="18" charset="0"/>
              </a:rPr>
              <a:t>（三）其他管理</a:t>
            </a:r>
            <a:br>
              <a:rPr lang="en-US" altLang="zh-CN" sz="2000" dirty="0">
                <a:solidFill>
                  <a:srgbClr val="000000"/>
                </a:solidFill>
                <a:latin typeface="+mn-ea"/>
                <a:cs typeface="Times New Roman" pitchFamily="18" charset="0"/>
              </a:rPr>
            </a:br>
            <a:r>
              <a:rPr lang="zh-CN" altLang="zh-CN" sz="2000" dirty="0">
                <a:solidFill>
                  <a:srgbClr val="000000"/>
                </a:solidFill>
                <a:latin typeface="+mn-ea"/>
                <a:cs typeface="Times New Roman" pitchFamily="18" charset="0"/>
              </a:rPr>
              <a:t>　　</a:t>
            </a:r>
            <a:r>
              <a:rPr lang="en-US" altLang="zh-CN" sz="2000" dirty="0">
                <a:solidFill>
                  <a:srgbClr val="000000"/>
                </a:solidFill>
                <a:latin typeface="+mn-ea"/>
                <a:cs typeface="Times New Roman" pitchFamily="18" charset="0"/>
              </a:rPr>
              <a:t>1.</a:t>
            </a:r>
            <a:r>
              <a:rPr lang="zh-CN" altLang="zh-CN" sz="2000" dirty="0">
                <a:solidFill>
                  <a:srgbClr val="000000"/>
                </a:solidFill>
                <a:latin typeface="+mn-ea"/>
                <a:cs typeface="Times New Roman" pitchFamily="18" charset="0"/>
              </a:rPr>
              <a:t>应税船舶在《吨税执照》期限内，因修理、改造导致净吨位变化的，《吨税执照》继续有效。</a:t>
            </a:r>
            <a:br>
              <a:rPr lang="en-US" altLang="zh-CN" sz="2000" dirty="0">
                <a:solidFill>
                  <a:srgbClr val="000000"/>
                </a:solidFill>
                <a:latin typeface="+mn-ea"/>
                <a:cs typeface="Times New Roman" pitchFamily="18" charset="0"/>
              </a:rPr>
            </a:br>
            <a:r>
              <a:rPr lang="zh-CN" altLang="zh-CN" sz="2000" dirty="0">
                <a:solidFill>
                  <a:srgbClr val="000000"/>
                </a:solidFill>
                <a:latin typeface="+mn-ea"/>
                <a:cs typeface="Times New Roman" pitchFamily="18" charset="0"/>
              </a:rPr>
              <a:t>　　</a:t>
            </a:r>
            <a:r>
              <a:rPr lang="en-US" altLang="zh-CN" sz="2000" dirty="0">
                <a:solidFill>
                  <a:srgbClr val="000000"/>
                </a:solidFill>
                <a:latin typeface="+mn-ea"/>
                <a:cs typeface="Times New Roman" pitchFamily="18" charset="0"/>
              </a:rPr>
              <a:t>2.</a:t>
            </a:r>
            <a:r>
              <a:rPr lang="zh-CN" altLang="zh-CN" sz="2000" dirty="0">
                <a:solidFill>
                  <a:srgbClr val="000000"/>
                </a:solidFill>
                <a:latin typeface="+mn-ea"/>
                <a:cs typeface="Times New Roman" pitchFamily="18" charset="0"/>
              </a:rPr>
              <a:t>《吨税执照》在期满前毁损或者遗失的，应当向原发照海关书面申请核发《吨税执照》副本，不再补税。</a:t>
            </a:r>
            <a:br>
              <a:rPr lang="en-US" altLang="zh-CN" sz="2000" dirty="0">
                <a:solidFill>
                  <a:srgbClr val="000000"/>
                </a:solidFill>
                <a:latin typeface="+mn-ea"/>
                <a:cs typeface="Times New Roman" pitchFamily="18" charset="0"/>
              </a:rPr>
            </a:br>
            <a:r>
              <a:rPr lang="zh-CN" altLang="zh-CN" sz="2000" dirty="0">
                <a:solidFill>
                  <a:srgbClr val="000000"/>
                </a:solidFill>
                <a:latin typeface="+mn-ea"/>
                <a:cs typeface="Times New Roman" pitchFamily="18" charset="0"/>
              </a:rPr>
              <a:t>　　</a:t>
            </a:r>
            <a:r>
              <a:rPr lang="en-US" altLang="zh-CN" sz="2000" dirty="0">
                <a:solidFill>
                  <a:srgbClr val="000000"/>
                </a:solidFill>
                <a:latin typeface="+mn-ea"/>
                <a:cs typeface="Times New Roman" pitchFamily="18" charset="0"/>
              </a:rPr>
              <a:t>3.</a:t>
            </a:r>
            <a:r>
              <a:rPr lang="zh-CN" altLang="zh-CN" sz="2000" dirty="0">
                <a:solidFill>
                  <a:srgbClr val="000000"/>
                </a:solidFill>
                <a:latin typeface="+mn-ea"/>
                <a:cs typeface="Times New Roman" pitchFamily="18" charset="0"/>
              </a:rPr>
              <a:t>海关发现少征或者漏征税款的，应当自应税船舶应当缴纳税款之日起</a:t>
            </a:r>
            <a:r>
              <a:rPr lang="en-US" altLang="zh-CN" sz="2000" b="1" u="dbl" dirty="0">
                <a:solidFill>
                  <a:srgbClr val="A50021"/>
                </a:solidFill>
                <a:latin typeface="+mn-ea"/>
                <a:cs typeface="Times New Roman" pitchFamily="18" charset="0"/>
              </a:rPr>
              <a:t>1</a:t>
            </a:r>
            <a:r>
              <a:rPr lang="zh-CN" altLang="zh-CN" sz="2000" b="1" u="dbl" dirty="0">
                <a:solidFill>
                  <a:srgbClr val="A50021"/>
                </a:solidFill>
                <a:latin typeface="+mn-ea"/>
                <a:cs typeface="Times New Roman" pitchFamily="18" charset="0"/>
              </a:rPr>
              <a:t>年内</a:t>
            </a:r>
            <a:r>
              <a:rPr lang="zh-CN" altLang="zh-CN" sz="2000" dirty="0">
                <a:solidFill>
                  <a:srgbClr val="000000"/>
                </a:solidFill>
                <a:latin typeface="+mn-ea"/>
                <a:cs typeface="Times New Roman" pitchFamily="18" charset="0"/>
              </a:rPr>
              <a:t>，补征税款。但因应税船舶违反规定造成少征或者漏征税款的，海关可以自应当缴纳税款之日起</a:t>
            </a:r>
            <a:r>
              <a:rPr lang="en-US" altLang="zh-CN" sz="2000" b="1" u="dbl" dirty="0">
                <a:solidFill>
                  <a:srgbClr val="A50021"/>
                </a:solidFill>
                <a:latin typeface="+mn-ea"/>
                <a:cs typeface="Times New Roman" pitchFamily="18" charset="0"/>
              </a:rPr>
              <a:t>3</a:t>
            </a:r>
            <a:r>
              <a:rPr lang="zh-CN" altLang="zh-CN" sz="2000" b="1" u="dbl" dirty="0">
                <a:solidFill>
                  <a:srgbClr val="A50021"/>
                </a:solidFill>
                <a:latin typeface="+mn-ea"/>
                <a:cs typeface="Times New Roman" pitchFamily="18" charset="0"/>
              </a:rPr>
              <a:t>年内追征</a:t>
            </a:r>
            <a:r>
              <a:rPr lang="zh-CN" altLang="zh-CN" sz="2000" dirty="0">
                <a:solidFill>
                  <a:srgbClr val="000000"/>
                </a:solidFill>
                <a:latin typeface="+mn-ea"/>
                <a:cs typeface="Times New Roman" pitchFamily="18" charset="0"/>
              </a:rPr>
              <a:t>税款，并自应当缴纳税款之日起按日加征少征或者漏征税款</a:t>
            </a:r>
            <a:r>
              <a:rPr lang="en-US" altLang="zh-CN" sz="2000" dirty="0">
                <a:solidFill>
                  <a:srgbClr val="000000"/>
                </a:solidFill>
                <a:latin typeface="+mn-ea"/>
                <a:cs typeface="Times New Roman" pitchFamily="18" charset="0"/>
              </a:rPr>
              <a:t>0.5</a:t>
            </a:r>
            <a:r>
              <a:rPr lang="zh-CN" altLang="zh-CN" sz="2000" dirty="0">
                <a:solidFill>
                  <a:srgbClr val="000000"/>
                </a:solidFill>
                <a:latin typeface="+mn-ea"/>
                <a:cs typeface="Times New Roman" pitchFamily="18" charset="0"/>
              </a:rPr>
              <a:t>‰的滞纳金。</a:t>
            </a:r>
            <a:endParaRPr lang="zh-CN" altLang="zh-CN" sz="2800" dirty="0">
              <a:latin typeface="+mn-ea"/>
              <a:cs typeface="Times New Roman" pitchFamily="18" charset="0"/>
            </a:endParaRPr>
          </a:p>
          <a:p>
            <a:pPr marL="0" indent="0" fontAlgn="auto">
              <a:spcAft>
                <a:spcPts val="0"/>
              </a:spcAft>
              <a:buFont typeface="Wingdings 2" pitchFamily="18" charset="2"/>
              <a:buNone/>
              <a:defRPr/>
            </a:pPr>
            <a:r>
              <a:rPr lang="zh-CN" altLang="zh-CN" sz="2000" dirty="0">
                <a:solidFill>
                  <a:srgbClr val="000000"/>
                </a:solidFill>
                <a:latin typeface="+mn-ea"/>
                <a:cs typeface="Times New Roman" pitchFamily="18" charset="0"/>
              </a:rPr>
              <a:t>　　</a:t>
            </a:r>
            <a:r>
              <a:rPr lang="en-US" altLang="zh-CN" sz="2000" dirty="0">
                <a:solidFill>
                  <a:srgbClr val="000000"/>
                </a:solidFill>
                <a:latin typeface="+mn-ea"/>
                <a:cs typeface="Times New Roman" pitchFamily="18" charset="0"/>
              </a:rPr>
              <a:t>4.</a:t>
            </a:r>
            <a:r>
              <a:rPr lang="zh-CN" altLang="zh-CN" sz="2000" dirty="0">
                <a:solidFill>
                  <a:srgbClr val="000000"/>
                </a:solidFill>
                <a:latin typeface="+mn-ea"/>
                <a:cs typeface="Times New Roman" pitchFamily="18" charset="0"/>
              </a:rPr>
              <a:t>海关发现多征税款的，应当在</a:t>
            </a:r>
            <a:r>
              <a:rPr lang="en-US" altLang="zh-CN" sz="2000" b="1" u="dbl" dirty="0">
                <a:solidFill>
                  <a:srgbClr val="A50021"/>
                </a:solidFill>
                <a:latin typeface="+mn-ea"/>
                <a:cs typeface="Times New Roman" pitchFamily="18" charset="0"/>
              </a:rPr>
              <a:t>24</a:t>
            </a:r>
            <a:r>
              <a:rPr lang="zh-CN" altLang="zh-CN" sz="2000" b="1" u="dbl" dirty="0">
                <a:solidFill>
                  <a:srgbClr val="A50021"/>
                </a:solidFill>
                <a:latin typeface="+mn-ea"/>
                <a:cs typeface="Times New Roman" pitchFamily="18" charset="0"/>
              </a:rPr>
              <a:t>小时内</a:t>
            </a:r>
            <a:r>
              <a:rPr lang="zh-CN" altLang="zh-CN" sz="2000" dirty="0">
                <a:solidFill>
                  <a:srgbClr val="000000"/>
                </a:solidFill>
                <a:latin typeface="+mn-ea"/>
                <a:cs typeface="Times New Roman" pitchFamily="18" charset="0"/>
              </a:rPr>
              <a:t>通知应税船舶办理退还手续，并加算银行同期活期存款利息。</a:t>
            </a:r>
            <a:br>
              <a:rPr lang="en-US" altLang="zh-CN" sz="2000" dirty="0">
                <a:solidFill>
                  <a:srgbClr val="000000"/>
                </a:solidFill>
                <a:latin typeface="+mn-ea"/>
                <a:cs typeface="Times New Roman" pitchFamily="18" charset="0"/>
              </a:rPr>
            </a:br>
            <a:r>
              <a:rPr lang="zh-CN" altLang="zh-CN" sz="2000" dirty="0">
                <a:solidFill>
                  <a:srgbClr val="000000"/>
                </a:solidFill>
                <a:latin typeface="+mn-ea"/>
                <a:cs typeface="Times New Roman" pitchFamily="18" charset="0"/>
              </a:rPr>
              <a:t>　　应税船舶发现多缴税款的，可以自缴纳税款之日起</a:t>
            </a:r>
            <a:r>
              <a:rPr lang="en-US" altLang="zh-CN" sz="2000" b="1" u="dbl" dirty="0">
                <a:solidFill>
                  <a:srgbClr val="A50021"/>
                </a:solidFill>
                <a:latin typeface="+mn-ea"/>
                <a:cs typeface="Times New Roman" pitchFamily="18" charset="0"/>
              </a:rPr>
              <a:t>3</a:t>
            </a:r>
            <a:r>
              <a:rPr lang="zh-CN" altLang="zh-CN" sz="2000" b="1" u="dbl" dirty="0">
                <a:solidFill>
                  <a:srgbClr val="A50021"/>
                </a:solidFill>
                <a:latin typeface="+mn-ea"/>
                <a:cs typeface="Times New Roman" pitchFamily="18" charset="0"/>
              </a:rPr>
              <a:t>年内</a:t>
            </a:r>
            <a:r>
              <a:rPr lang="zh-CN" altLang="zh-CN" sz="2000" dirty="0">
                <a:solidFill>
                  <a:srgbClr val="000000"/>
                </a:solidFill>
                <a:latin typeface="+mn-ea"/>
                <a:cs typeface="Times New Roman" pitchFamily="18" charset="0"/>
              </a:rPr>
              <a:t>以</a:t>
            </a:r>
            <a:r>
              <a:rPr lang="zh-CN" altLang="zh-CN" sz="2000" b="1" u="dbl" dirty="0">
                <a:solidFill>
                  <a:srgbClr val="A50021"/>
                </a:solidFill>
                <a:latin typeface="+mn-ea"/>
                <a:cs typeface="Times New Roman" pitchFamily="18" charset="0"/>
              </a:rPr>
              <a:t>书面形式</a:t>
            </a:r>
            <a:r>
              <a:rPr lang="zh-CN" altLang="zh-CN" sz="2000" dirty="0">
                <a:solidFill>
                  <a:srgbClr val="000000"/>
                </a:solidFill>
                <a:latin typeface="+mn-ea"/>
                <a:cs typeface="Times New Roman" pitchFamily="18" charset="0"/>
              </a:rPr>
              <a:t>要求海关退还多缴的税款并算银行同期活期存款利息；海关应当自受理退款申请之日起</a:t>
            </a:r>
            <a:r>
              <a:rPr lang="en-US" altLang="zh-CN" sz="2000" dirty="0">
                <a:solidFill>
                  <a:srgbClr val="000000"/>
                </a:solidFill>
                <a:latin typeface="+mn-ea"/>
                <a:cs typeface="Times New Roman" pitchFamily="18" charset="0"/>
              </a:rPr>
              <a:t>30</a:t>
            </a:r>
            <a:r>
              <a:rPr lang="zh-CN" altLang="zh-CN" sz="2000" dirty="0">
                <a:solidFill>
                  <a:srgbClr val="000000"/>
                </a:solidFill>
                <a:latin typeface="+mn-ea"/>
                <a:cs typeface="Times New Roman" pitchFamily="18" charset="0"/>
              </a:rPr>
              <a:t>日内查实并通知应税船舶办理退还手续。</a:t>
            </a:r>
            <a:br>
              <a:rPr lang="en-US" altLang="zh-CN" sz="2000" dirty="0">
                <a:solidFill>
                  <a:srgbClr val="000000"/>
                </a:solidFill>
                <a:latin typeface="+mn-ea"/>
                <a:cs typeface="Times New Roman" pitchFamily="18" charset="0"/>
              </a:rPr>
            </a:br>
            <a:r>
              <a:rPr lang="zh-CN" altLang="zh-CN" sz="2000" dirty="0">
                <a:solidFill>
                  <a:srgbClr val="000000"/>
                </a:solidFill>
                <a:latin typeface="+mn-ea"/>
                <a:cs typeface="Times New Roman" pitchFamily="18" charset="0"/>
              </a:rPr>
              <a:t>　　应税船舶应当自收到退税通知之日起</a:t>
            </a:r>
            <a:r>
              <a:rPr lang="en-US" altLang="zh-CN" sz="2000" dirty="0">
                <a:solidFill>
                  <a:srgbClr val="000000"/>
                </a:solidFill>
                <a:latin typeface="+mn-ea"/>
                <a:cs typeface="Times New Roman" pitchFamily="18" charset="0"/>
              </a:rPr>
              <a:t>30</a:t>
            </a:r>
            <a:r>
              <a:rPr lang="zh-CN" altLang="zh-CN" sz="2000" dirty="0">
                <a:solidFill>
                  <a:srgbClr val="000000"/>
                </a:solidFill>
                <a:latin typeface="+mn-ea"/>
                <a:cs typeface="Times New Roman" pitchFamily="18" charset="0"/>
              </a:rPr>
              <a:t>日内办理有关退还手续。</a:t>
            </a:r>
            <a:br>
              <a:rPr lang="en-US" altLang="zh-CN" sz="2000" dirty="0">
                <a:solidFill>
                  <a:srgbClr val="000000"/>
                </a:solidFill>
                <a:latin typeface="+mn-ea"/>
                <a:cs typeface="Times New Roman" pitchFamily="18" charset="0"/>
              </a:rPr>
            </a:br>
            <a:r>
              <a:rPr lang="zh-CN" altLang="zh-CN" sz="2000" dirty="0">
                <a:solidFill>
                  <a:srgbClr val="000000"/>
                </a:solidFill>
                <a:latin typeface="+mn-ea"/>
                <a:cs typeface="Times New Roman" pitchFamily="18" charset="0"/>
              </a:rPr>
              <a:t>　　</a:t>
            </a:r>
            <a:r>
              <a:rPr lang="en-US" altLang="zh-CN" sz="2000" dirty="0">
                <a:solidFill>
                  <a:srgbClr val="000000"/>
                </a:solidFill>
                <a:latin typeface="+mn-ea"/>
                <a:cs typeface="Times New Roman" pitchFamily="18" charset="0"/>
              </a:rPr>
              <a:t>5.</a:t>
            </a:r>
            <a:r>
              <a:rPr lang="zh-CN" altLang="zh-CN" sz="2000" dirty="0">
                <a:solidFill>
                  <a:srgbClr val="000000"/>
                </a:solidFill>
                <a:latin typeface="+mn-ea"/>
                <a:cs typeface="Times New Roman" pitchFamily="18" charset="0"/>
              </a:rPr>
              <a:t>应税船舶有下列行为之一的，由海关责令限期改正，处</a:t>
            </a:r>
            <a:r>
              <a:rPr lang="en-US" altLang="zh-CN" sz="2000" dirty="0">
                <a:solidFill>
                  <a:srgbClr val="000000"/>
                </a:solidFill>
                <a:latin typeface="+mn-ea"/>
                <a:cs typeface="Times New Roman" pitchFamily="18" charset="0"/>
              </a:rPr>
              <a:t>2000</a:t>
            </a:r>
            <a:r>
              <a:rPr lang="zh-CN" altLang="zh-CN" sz="2000" dirty="0">
                <a:solidFill>
                  <a:srgbClr val="000000"/>
                </a:solidFill>
                <a:latin typeface="+mn-ea"/>
                <a:cs typeface="Times New Roman" pitchFamily="18" charset="0"/>
              </a:rPr>
              <a:t>元以上</a:t>
            </a:r>
            <a:r>
              <a:rPr lang="en-US" altLang="zh-CN" sz="2000" dirty="0">
                <a:solidFill>
                  <a:srgbClr val="000000"/>
                </a:solidFill>
                <a:latin typeface="+mn-ea"/>
                <a:cs typeface="Times New Roman" pitchFamily="18" charset="0"/>
              </a:rPr>
              <a:t>3</a:t>
            </a:r>
            <a:r>
              <a:rPr lang="zh-CN" altLang="zh-CN" sz="2000" dirty="0">
                <a:solidFill>
                  <a:srgbClr val="000000"/>
                </a:solidFill>
                <a:latin typeface="+mn-ea"/>
                <a:cs typeface="Times New Roman" pitchFamily="18" charset="0"/>
              </a:rPr>
              <a:t>万元以下罚款；不缴或者少缴应纳税款的，处不缴或者少缴税款</a:t>
            </a:r>
            <a:r>
              <a:rPr lang="en-US" altLang="zh-CN" sz="2000" dirty="0">
                <a:solidFill>
                  <a:srgbClr val="000000"/>
                </a:solidFill>
                <a:latin typeface="+mn-ea"/>
                <a:cs typeface="Times New Roman" pitchFamily="18" charset="0"/>
              </a:rPr>
              <a:t>50%</a:t>
            </a:r>
            <a:r>
              <a:rPr lang="zh-CN" altLang="zh-CN" sz="2000" dirty="0">
                <a:solidFill>
                  <a:srgbClr val="000000"/>
                </a:solidFill>
                <a:latin typeface="+mn-ea"/>
                <a:cs typeface="Times New Roman" pitchFamily="18" charset="0"/>
              </a:rPr>
              <a:t>以上</a:t>
            </a:r>
            <a:r>
              <a:rPr lang="en-US" altLang="zh-CN" sz="2000" dirty="0">
                <a:solidFill>
                  <a:srgbClr val="000000"/>
                </a:solidFill>
                <a:latin typeface="+mn-ea"/>
                <a:cs typeface="Times New Roman" pitchFamily="18" charset="0"/>
              </a:rPr>
              <a:t>5</a:t>
            </a:r>
            <a:r>
              <a:rPr lang="zh-CN" altLang="zh-CN" sz="2000" dirty="0">
                <a:solidFill>
                  <a:srgbClr val="000000"/>
                </a:solidFill>
                <a:latin typeface="+mn-ea"/>
                <a:cs typeface="Times New Roman" pitchFamily="18" charset="0"/>
              </a:rPr>
              <a:t>倍以下的罚款，但罚款不得低于</a:t>
            </a:r>
            <a:r>
              <a:rPr lang="en-US" altLang="zh-CN" sz="2000" b="1" u="dbl" dirty="0">
                <a:solidFill>
                  <a:srgbClr val="A50021"/>
                </a:solidFill>
                <a:latin typeface="+mn-ea"/>
                <a:cs typeface="Times New Roman" pitchFamily="18" charset="0"/>
              </a:rPr>
              <a:t>2000</a:t>
            </a:r>
            <a:r>
              <a:rPr lang="zh-CN" altLang="zh-CN" sz="2000" b="1" u="dbl" dirty="0">
                <a:solidFill>
                  <a:srgbClr val="A50021"/>
                </a:solidFill>
                <a:latin typeface="+mn-ea"/>
                <a:cs typeface="Times New Roman" pitchFamily="18" charset="0"/>
              </a:rPr>
              <a:t>元</a:t>
            </a:r>
            <a:r>
              <a:rPr lang="zh-CN" altLang="zh-CN" sz="2000" dirty="0">
                <a:solidFill>
                  <a:srgbClr val="000000"/>
                </a:solidFill>
                <a:latin typeface="+mn-ea"/>
                <a:cs typeface="Times New Roman" pitchFamily="18" charset="0"/>
              </a:rPr>
              <a:t>：</a:t>
            </a:r>
            <a:br>
              <a:rPr lang="en-US" altLang="zh-CN" sz="2000" dirty="0">
                <a:solidFill>
                  <a:srgbClr val="000000"/>
                </a:solidFill>
                <a:latin typeface="+mn-ea"/>
                <a:cs typeface="Times New Roman" pitchFamily="18" charset="0"/>
              </a:rPr>
            </a:br>
            <a:r>
              <a:rPr lang="zh-CN" altLang="zh-CN" sz="2000" dirty="0">
                <a:solidFill>
                  <a:srgbClr val="000000"/>
                </a:solidFill>
                <a:latin typeface="+mn-ea"/>
                <a:cs typeface="Times New Roman" pitchFamily="18" charset="0"/>
              </a:rPr>
              <a:t>　　（</a:t>
            </a:r>
            <a:r>
              <a:rPr lang="en-US" altLang="zh-CN" sz="2000" dirty="0">
                <a:solidFill>
                  <a:srgbClr val="000000"/>
                </a:solidFill>
                <a:latin typeface="+mn-ea"/>
                <a:cs typeface="Times New Roman" pitchFamily="18" charset="0"/>
              </a:rPr>
              <a:t>1</a:t>
            </a:r>
            <a:r>
              <a:rPr lang="zh-CN" altLang="zh-CN" sz="2000" dirty="0">
                <a:solidFill>
                  <a:srgbClr val="000000"/>
                </a:solidFill>
                <a:latin typeface="+mn-ea"/>
                <a:cs typeface="Times New Roman" pitchFamily="18" charset="0"/>
              </a:rPr>
              <a:t>）未按照规定申报纳税、领取《吨税执照》。</a:t>
            </a:r>
            <a:br>
              <a:rPr lang="en-US" altLang="zh-CN" sz="2000" dirty="0">
                <a:solidFill>
                  <a:srgbClr val="000000"/>
                </a:solidFill>
                <a:latin typeface="+mn-ea"/>
                <a:cs typeface="Times New Roman" pitchFamily="18" charset="0"/>
              </a:rPr>
            </a:br>
            <a:r>
              <a:rPr lang="zh-CN" altLang="zh-CN" sz="2000" dirty="0">
                <a:solidFill>
                  <a:srgbClr val="000000"/>
                </a:solidFill>
                <a:latin typeface="+mn-ea"/>
                <a:cs typeface="Times New Roman" pitchFamily="18" charset="0"/>
              </a:rPr>
              <a:t>　　（</a:t>
            </a:r>
            <a:r>
              <a:rPr lang="en-US" altLang="zh-CN" sz="2000" dirty="0">
                <a:solidFill>
                  <a:srgbClr val="000000"/>
                </a:solidFill>
                <a:latin typeface="+mn-ea"/>
                <a:cs typeface="Times New Roman" pitchFamily="18" charset="0"/>
              </a:rPr>
              <a:t>2</a:t>
            </a:r>
            <a:r>
              <a:rPr lang="zh-CN" altLang="zh-CN" sz="2000" dirty="0">
                <a:solidFill>
                  <a:srgbClr val="000000"/>
                </a:solidFill>
                <a:latin typeface="+mn-ea"/>
                <a:cs typeface="Times New Roman" pitchFamily="18" charset="0"/>
              </a:rPr>
              <a:t>）未按照规定交验《吨税执照》（或者申请核验吨税执照电子信息）以及提供其他证明文件。</a:t>
            </a:r>
            <a:br>
              <a:rPr lang="en-US" altLang="zh-CN" sz="2000" dirty="0">
                <a:solidFill>
                  <a:srgbClr val="000000"/>
                </a:solidFill>
                <a:latin typeface="+mn-ea"/>
                <a:cs typeface="Times New Roman" pitchFamily="18" charset="0"/>
              </a:rPr>
            </a:br>
            <a:r>
              <a:rPr lang="zh-CN" altLang="zh-CN" sz="2000" dirty="0">
                <a:solidFill>
                  <a:srgbClr val="000000"/>
                </a:solidFill>
                <a:latin typeface="+mn-ea"/>
                <a:cs typeface="Times New Roman" pitchFamily="18" charset="0"/>
              </a:rPr>
              <a:t>　　</a:t>
            </a:r>
            <a:r>
              <a:rPr lang="en-US" altLang="zh-CN" sz="2000" dirty="0">
                <a:solidFill>
                  <a:srgbClr val="000000"/>
                </a:solidFill>
                <a:latin typeface="+mn-ea"/>
                <a:cs typeface="Times New Roman" pitchFamily="18" charset="0"/>
              </a:rPr>
              <a:t>6.</a:t>
            </a:r>
            <a:r>
              <a:rPr lang="zh-CN" altLang="zh-CN" sz="2000" dirty="0">
                <a:solidFill>
                  <a:srgbClr val="000000"/>
                </a:solidFill>
                <a:latin typeface="+mn-ea"/>
                <a:cs typeface="Times New Roman" pitchFamily="18" charset="0"/>
              </a:rPr>
              <a:t>吨税税款、税款滞纳金、罚款以</a:t>
            </a:r>
            <a:r>
              <a:rPr lang="zh-CN" altLang="zh-CN" sz="2000" b="1" u="dbl" dirty="0">
                <a:solidFill>
                  <a:srgbClr val="A50021"/>
                </a:solidFill>
                <a:latin typeface="+mn-ea"/>
                <a:cs typeface="Times New Roman" pitchFamily="18" charset="0"/>
              </a:rPr>
              <a:t>人民币计算</a:t>
            </a:r>
            <a:r>
              <a:rPr lang="zh-CN" altLang="zh-CN" sz="2000" dirty="0">
                <a:solidFill>
                  <a:srgbClr val="000000"/>
                </a:solidFill>
                <a:latin typeface="+mn-ea"/>
                <a:cs typeface="Times New Roman" pitchFamily="18" charset="0"/>
              </a:rPr>
              <a:t>。</a:t>
            </a:r>
            <a:endParaRPr lang="zh-CN" altLang="en-US" sz="2000" dirty="0">
              <a:latin typeface="+mn-ea"/>
              <a:cs typeface="Times New Roman" pitchFamily="18" charset="0"/>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内容占位符 4">
            <a:extLst>
              <a:ext uri="{FF2B5EF4-FFF2-40B4-BE49-F238E27FC236}">
                <a16:creationId xmlns:a16="http://schemas.microsoft.com/office/drawing/2014/main" id="{B38BFA07-C1A0-41F9-A4C6-4EAD187550C3}"/>
              </a:ext>
            </a:extLst>
          </p:cNvPr>
          <p:cNvSpPr>
            <a:spLocks noGrp="1"/>
          </p:cNvSpPr>
          <p:nvPr>
            <p:ph idx="1"/>
          </p:nvPr>
        </p:nvSpPr>
        <p:spPr>
          <a:xfrm>
            <a:off x="971550" y="836613"/>
            <a:ext cx="9288463" cy="7505700"/>
          </a:xfrm>
        </p:spPr>
        <p:txBody>
          <a:bodyPr rtlCol="0">
            <a:normAutofit/>
          </a:bodyPr>
          <a:lstStyle/>
          <a:p>
            <a:pPr marL="0" indent="0" fontAlgn="auto">
              <a:spcAft>
                <a:spcPts val="0"/>
              </a:spcAft>
              <a:buFont typeface="Wingdings 2" pitchFamily="18" charset="2"/>
              <a:buNone/>
              <a:defRPr/>
            </a:pPr>
            <a:r>
              <a:rPr lang="zh-CN" altLang="en-US" sz="2000" dirty="0">
                <a:latin typeface="+mn-ea"/>
                <a:cs typeface="Times New Roman" pitchFamily="18" charset="0"/>
              </a:rPr>
              <a:t>　</a:t>
            </a:r>
            <a:r>
              <a:rPr lang="en-US" altLang="zh-CN" b="1" dirty="0">
                <a:latin typeface="+mn-ea"/>
                <a:cs typeface="Times New Roman" pitchFamily="18" charset="0"/>
              </a:rPr>
              <a:t>【</a:t>
            </a:r>
            <a:r>
              <a:rPr lang="zh-CN" altLang="en-US" b="1" dirty="0">
                <a:latin typeface="+mn-ea"/>
                <a:cs typeface="Times New Roman" pitchFamily="18" charset="0"/>
              </a:rPr>
              <a:t>本章小结</a:t>
            </a:r>
            <a:r>
              <a:rPr lang="en-US" altLang="zh-CN" b="1" dirty="0">
                <a:latin typeface="+mn-ea"/>
                <a:cs typeface="Times New Roman" pitchFamily="18" charset="0"/>
              </a:rPr>
              <a:t>】</a:t>
            </a:r>
            <a:endParaRPr lang="zh-CN" altLang="en-US" b="1" dirty="0">
              <a:latin typeface="+mn-ea"/>
              <a:cs typeface="Times New Roman" pitchFamily="18" charset="0"/>
            </a:endParaRPr>
          </a:p>
          <a:p>
            <a:pPr marL="0" indent="0" fontAlgn="auto">
              <a:spcAft>
                <a:spcPts val="0"/>
              </a:spcAft>
              <a:buFont typeface="Wingdings 2" pitchFamily="18" charset="2"/>
              <a:buNone/>
              <a:defRPr/>
            </a:pPr>
            <a:r>
              <a:rPr lang="zh-CN" altLang="en-US" sz="2800" dirty="0">
                <a:latin typeface="+mn-ea"/>
                <a:cs typeface="Times New Roman" pitchFamily="18" charset="0"/>
              </a:rPr>
              <a:t>　　概述；</a:t>
            </a:r>
          </a:p>
          <a:p>
            <a:pPr marL="0" indent="0" fontAlgn="auto">
              <a:spcAft>
                <a:spcPts val="0"/>
              </a:spcAft>
              <a:buFont typeface="Wingdings 2" pitchFamily="18" charset="2"/>
              <a:buNone/>
              <a:defRPr/>
            </a:pPr>
            <a:r>
              <a:rPr lang="zh-CN" altLang="en-US" sz="2800" dirty="0">
                <a:latin typeface="+mn-ea"/>
                <a:cs typeface="Times New Roman" pitchFamily="18" charset="0"/>
              </a:rPr>
              <a:t>　　征税范围、税率；</a:t>
            </a:r>
          </a:p>
          <a:p>
            <a:pPr marL="0" indent="0" fontAlgn="auto">
              <a:spcAft>
                <a:spcPts val="0"/>
              </a:spcAft>
              <a:buFont typeface="Wingdings 2" pitchFamily="18" charset="2"/>
              <a:buNone/>
              <a:defRPr/>
            </a:pPr>
            <a:r>
              <a:rPr lang="zh-CN" altLang="en-US" sz="2800" dirty="0">
                <a:latin typeface="+mn-ea"/>
                <a:cs typeface="Times New Roman" pitchFamily="18" charset="0"/>
              </a:rPr>
              <a:t>　　税收优惠；</a:t>
            </a:r>
          </a:p>
          <a:p>
            <a:pPr marL="0" indent="0" fontAlgn="auto">
              <a:spcAft>
                <a:spcPts val="0"/>
              </a:spcAft>
              <a:buFont typeface="Wingdings 2" pitchFamily="18" charset="2"/>
              <a:buNone/>
              <a:defRPr/>
            </a:pPr>
            <a:r>
              <a:rPr lang="zh-CN" altLang="en-US" sz="2800" dirty="0">
                <a:latin typeface="+mn-ea"/>
                <a:cs typeface="Times New Roman" pitchFamily="18" charset="0"/>
              </a:rPr>
              <a:t>　　应纳税额的计算；</a:t>
            </a:r>
          </a:p>
          <a:p>
            <a:pPr marL="0" indent="0" fontAlgn="auto">
              <a:spcAft>
                <a:spcPts val="0"/>
              </a:spcAft>
              <a:buFont typeface="Wingdings 2" pitchFamily="18" charset="2"/>
              <a:buNone/>
              <a:defRPr/>
            </a:pPr>
            <a:r>
              <a:rPr lang="zh-CN" altLang="en-US" sz="2800" dirty="0">
                <a:latin typeface="+mn-ea"/>
                <a:cs typeface="Times New Roman" pitchFamily="18" charset="0"/>
              </a:rPr>
              <a:t>　　征收管理。</a:t>
            </a:r>
          </a:p>
          <a:p>
            <a:pPr marL="0" indent="0" fontAlgn="auto">
              <a:spcAft>
                <a:spcPts val="0"/>
              </a:spcAft>
              <a:buFont typeface="Wingdings 2" pitchFamily="18" charset="2"/>
              <a:buNone/>
              <a:defRPr/>
            </a:pPr>
            <a:endParaRPr lang="zh-CN" altLang="en-US" sz="2000" dirty="0">
              <a:latin typeface="+mn-ea"/>
              <a:cs typeface="Times New Roman" pitchFamily="18" charset="0"/>
            </a:endParaRPr>
          </a:p>
          <a:p>
            <a:pPr marL="0" indent="0" fontAlgn="auto">
              <a:spcAft>
                <a:spcPts val="0"/>
              </a:spcAft>
              <a:buFont typeface="Wingdings 2" pitchFamily="18" charset="2"/>
              <a:buNone/>
              <a:defRPr/>
            </a:pPr>
            <a:endParaRPr lang="zh-CN" altLang="en-US" sz="2000" dirty="0">
              <a:latin typeface="+mn-ea"/>
              <a:cs typeface="Times New Roman" pitchFamily="18" charset="0"/>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内容占位符 4">
            <a:extLst>
              <a:ext uri="{FF2B5EF4-FFF2-40B4-BE49-F238E27FC236}">
                <a16:creationId xmlns:a16="http://schemas.microsoft.com/office/drawing/2014/main" id="{1BCE7511-3B9C-4680-BDEC-E22FBF16C6A9}"/>
              </a:ext>
            </a:extLst>
          </p:cNvPr>
          <p:cNvSpPr>
            <a:spLocks noGrp="1"/>
          </p:cNvSpPr>
          <p:nvPr>
            <p:ph idx="1"/>
          </p:nvPr>
        </p:nvSpPr>
        <p:spPr>
          <a:xfrm>
            <a:off x="-111125" y="0"/>
            <a:ext cx="9290050" cy="7505700"/>
          </a:xfrm>
        </p:spPr>
        <p:txBody>
          <a:bodyPr rtlCol="0">
            <a:normAutofit/>
          </a:bodyPr>
          <a:lstStyle/>
          <a:p>
            <a:pPr marL="0" indent="0" algn="ctr" fontAlgn="auto">
              <a:spcAft>
                <a:spcPts val="0"/>
              </a:spcAft>
              <a:buFont typeface="Wingdings 2" pitchFamily="18" charset="2"/>
              <a:buNone/>
              <a:defRPr/>
            </a:pPr>
            <a:r>
              <a:rPr lang="en-US" altLang="zh-CN" sz="2000" dirty="0">
                <a:latin typeface="+mn-ea"/>
                <a:cs typeface="Times New Roman" pitchFamily="18" charset="0"/>
              </a:rPr>
              <a:t>          </a:t>
            </a:r>
            <a:r>
              <a:rPr lang="zh-CN" altLang="en-US" sz="2800" b="1" dirty="0">
                <a:latin typeface="+mn-ea"/>
                <a:cs typeface="Times New Roman" pitchFamily="18" charset="0"/>
              </a:rPr>
              <a:t>第七节     环境保护税</a:t>
            </a:r>
            <a:endParaRPr lang="en-US" altLang="zh-CN" sz="2800" b="1" dirty="0">
              <a:latin typeface="+mn-ea"/>
              <a:cs typeface="Times New Roman" pitchFamily="18" charset="0"/>
            </a:endParaRPr>
          </a:p>
          <a:p>
            <a:pPr marL="0" indent="0" fontAlgn="auto">
              <a:spcAft>
                <a:spcPts val="0"/>
              </a:spcAft>
              <a:buFont typeface="Wingdings 2" pitchFamily="18" charset="2"/>
              <a:buNone/>
              <a:defRPr/>
            </a:pPr>
            <a:r>
              <a:rPr lang="zh-CN" altLang="en-US" sz="2800" b="1" dirty="0">
                <a:latin typeface="+mn-ea"/>
                <a:cs typeface="Times New Roman" pitchFamily="18" charset="0"/>
              </a:rPr>
              <a:t>一、环境保护税概述</a:t>
            </a:r>
            <a:endParaRPr lang="en-US" altLang="zh-CN" sz="2800" b="1" dirty="0">
              <a:latin typeface="+mn-ea"/>
              <a:cs typeface="Times New Roman" pitchFamily="18" charset="0"/>
            </a:endParaRPr>
          </a:p>
          <a:p>
            <a:pPr marL="0" indent="0" fontAlgn="auto">
              <a:spcAft>
                <a:spcPts val="0"/>
              </a:spcAft>
              <a:buFont typeface="Wingdings 2" pitchFamily="18" charset="2"/>
              <a:buNone/>
              <a:defRPr/>
            </a:pPr>
            <a:r>
              <a:rPr lang="zh-CN" altLang="en-US" sz="2000" dirty="0">
                <a:latin typeface="+mn-ea"/>
                <a:cs typeface="Times New Roman" pitchFamily="18" charset="0"/>
              </a:rPr>
              <a:t>     </a:t>
            </a:r>
            <a:r>
              <a:rPr lang="zh-CN" altLang="en-US" sz="2000" b="1" dirty="0">
                <a:latin typeface="+mn-ea"/>
                <a:cs typeface="Times New Roman" pitchFamily="18" charset="0"/>
              </a:rPr>
              <a:t>（一）概念</a:t>
            </a:r>
          </a:p>
          <a:p>
            <a:pPr marL="0" indent="0" fontAlgn="auto">
              <a:spcAft>
                <a:spcPts val="0"/>
              </a:spcAft>
              <a:buFont typeface="Wingdings 2" pitchFamily="18" charset="2"/>
              <a:buNone/>
              <a:defRPr/>
            </a:pPr>
            <a:r>
              <a:rPr lang="zh-CN" altLang="en-US" sz="2000" dirty="0">
                <a:latin typeface="+mn-ea"/>
                <a:cs typeface="Times New Roman" pitchFamily="18" charset="0"/>
              </a:rPr>
              <a:t>　　环境保护税是对在我国领域以及管辖的其他海域直接向环境排放应税污染物的企事业单位和其他生产经营者征收的一种税。</a:t>
            </a:r>
          </a:p>
          <a:p>
            <a:pPr marL="0" indent="0" fontAlgn="auto">
              <a:spcAft>
                <a:spcPts val="0"/>
              </a:spcAft>
              <a:buFont typeface="Wingdings 2" pitchFamily="18" charset="2"/>
              <a:buNone/>
              <a:defRPr/>
            </a:pPr>
            <a:r>
              <a:rPr lang="zh-CN" altLang="en-US" sz="2000" dirty="0">
                <a:latin typeface="+mn-ea"/>
                <a:cs typeface="Times New Roman" pitchFamily="18" charset="0"/>
              </a:rPr>
              <a:t>　　人大常委会通过</a:t>
            </a:r>
            <a:r>
              <a:rPr lang="en-US" altLang="zh-CN" sz="2000" dirty="0">
                <a:latin typeface="+mn-ea"/>
                <a:cs typeface="Times New Roman" pitchFamily="18" charset="0"/>
              </a:rPr>
              <a:t>《</a:t>
            </a:r>
            <a:r>
              <a:rPr lang="zh-CN" altLang="en-US" sz="2000" dirty="0">
                <a:latin typeface="+mn-ea"/>
                <a:cs typeface="Times New Roman" pitchFamily="18" charset="0"/>
              </a:rPr>
              <a:t>中华人民共和国环境保护税法</a:t>
            </a:r>
            <a:r>
              <a:rPr lang="en-US" altLang="zh-CN" sz="2000" dirty="0">
                <a:latin typeface="+mn-ea"/>
                <a:cs typeface="Times New Roman" pitchFamily="18" charset="0"/>
              </a:rPr>
              <a:t>》</a:t>
            </a:r>
            <a:r>
              <a:rPr lang="zh-CN" altLang="en-US" sz="2000" dirty="0">
                <a:latin typeface="+mn-ea"/>
                <a:cs typeface="Times New Roman" pitchFamily="18" charset="0"/>
              </a:rPr>
              <a:t>，自</a:t>
            </a:r>
            <a:r>
              <a:rPr lang="en-US" altLang="zh-CN" sz="2000" dirty="0">
                <a:latin typeface="+mn-ea"/>
                <a:cs typeface="Times New Roman" pitchFamily="18" charset="0"/>
              </a:rPr>
              <a:t>2018</a:t>
            </a:r>
            <a:r>
              <a:rPr lang="zh-CN" altLang="en-US" sz="2000" dirty="0">
                <a:latin typeface="+mn-ea"/>
                <a:cs typeface="Times New Roman" pitchFamily="18" charset="0"/>
              </a:rPr>
              <a:t>年</a:t>
            </a:r>
            <a:r>
              <a:rPr lang="en-US" altLang="zh-CN" sz="2000" dirty="0">
                <a:latin typeface="+mn-ea"/>
                <a:cs typeface="Times New Roman" pitchFamily="18" charset="0"/>
              </a:rPr>
              <a:t>1</a:t>
            </a:r>
            <a:r>
              <a:rPr lang="zh-CN" altLang="en-US" sz="2000" dirty="0">
                <a:latin typeface="+mn-ea"/>
                <a:cs typeface="Times New Roman" pitchFamily="18" charset="0"/>
              </a:rPr>
              <a:t>月</a:t>
            </a:r>
            <a:r>
              <a:rPr lang="en-US" altLang="zh-CN" sz="2000" dirty="0">
                <a:latin typeface="+mn-ea"/>
                <a:cs typeface="Times New Roman" pitchFamily="18" charset="0"/>
              </a:rPr>
              <a:t>1</a:t>
            </a:r>
            <a:r>
              <a:rPr lang="zh-CN" altLang="en-US" sz="2000" dirty="0">
                <a:latin typeface="+mn-ea"/>
                <a:cs typeface="Times New Roman" pitchFamily="18" charset="0"/>
              </a:rPr>
              <a:t>日起实施，同时停征排污费。它是我国第一部促进生态文明建设的单行税法。</a:t>
            </a:r>
          </a:p>
          <a:p>
            <a:pPr marL="0" indent="0" fontAlgn="auto">
              <a:spcAft>
                <a:spcPts val="0"/>
              </a:spcAft>
              <a:buFont typeface="Wingdings 2" pitchFamily="18" charset="2"/>
              <a:buNone/>
              <a:defRPr/>
            </a:pPr>
            <a:r>
              <a:rPr lang="zh-CN" altLang="en-US" sz="2000" dirty="0">
                <a:latin typeface="+mn-ea"/>
                <a:cs typeface="Times New Roman" pitchFamily="18" charset="0"/>
              </a:rPr>
              <a:t>　 </a:t>
            </a:r>
            <a:r>
              <a:rPr lang="zh-CN" altLang="en-US" sz="2000" b="1" dirty="0">
                <a:latin typeface="+mn-ea"/>
                <a:cs typeface="Times New Roman" pitchFamily="18" charset="0"/>
              </a:rPr>
              <a:t>（二）特点</a:t>
            </a:r>
          </a:p>
          <a:p>
            <a:pPr marL="0" indent="0" fontAlgn="auto">
              <a:spcAft>
                <a:spcPts val="0"/>
              </a:spcAft>
              <a:buFont typeface="Wingdings 2" pitchFamily="18" charset="2"/>
              <a:buNone/>
              <a:defRPr/>
            </a:pPr>
            <a:r>
              <a:rPr lang="zh-CN" altLang="en-US" sz="2000" dirty="0">
                <a:latin typeface="+mn-ea"/>
                <a:cs typeface="Times New Roman" pitchFamily="18" charset="0"/>
              </a:rPr>
              <a:t>　　</a:t>
            </a:r>
            <a:r>
              <a:rPr lang="en-US" altLang="zh-CN" sz="2000" dirty="0">
                <a:latin typeface="+mn-ea"/>
                <a:cs typeface="Times New Roman" pitchFamily="18" charset="0"/>
              </a:rPr>
              <a:t>1.</a:t>
            </a:r>
            <a:r>
              <a:rPr lang="zh-CN" altLang="en-US" sz="2000" dirty="0">
                <a:latin typeface="+mn-ea"/>
                <a:cs typeface="Times New Roman" pitchFamily="18" charset="0"/>
              </a:rPr>
              <a:t>征税项目为四种重点污染源；</a:t>
            </a:r>
          </a:p>
          <a:p>
            <a:pPr marL="0" indent="0" fontAlgn="auto">
              <a:spcAft>
                <a:spcPts val="0"/>
              </a:spcAft>
              <a:buFont typeface="Wingdings 2" pitchFamily="18" charset="2"/>
              <a:buNone/>
              <a:defRPr/>
            </a:pPr>
            <a:r>
              <a:rPr lang="zh-CN" altLang="en-US" sz="2000" dirty="0">
                <a:latin typeface="+mn-ea"/>
                <a:cs typeface="Times New Roman" pitchFamily="18" charset="0"/>
              </a:rPr>
              <a:t>　　</a:t>
            </a:r>
            <a:r>
              <a:rPr lang="en-US" altLang="zh-CN" sz="2000" dirty="0">
                <a:latin typeface="+mn-ea"/>
                <a:cs typeface="Times New Roman" pitchFamily="18" charset="0"/>
              </a:rPr>
              <a:t>【</a:t>
            </a:r>
            <a:r>
              <a:rPr lang="zh-CN" altLang="en-US" sz="2000" dirty="0">
                <a:latin typeface="+mn-ea"/>
                <a:cs typeface="Times New Roman" pitchFamily="18" charset="0"/>
              </a:rPr>
              <a:t>解析</a:t>
            </a:r>
            <a:r>
              <a:rPr lang="en-US" altLang="zh-CN" sz="2000" dirty="0">
                <a:latin typeface="+mn-ea"/>
                <a:cs typeface="Times New Roman" pitchFamily="18" charset="0"/>
              </a:rPr>
              <a:t>】</a:t>
            </a:r>
            <a:r>
              <a:rPr lang="zh-CN" altLang="en-US" sz="2000" dirty="0">
                <a:latin typeface="+mn-ea"/>
                <a:cs typeface="Times New Roman" pitchFamily="18" charset="0"/>
              </a:rPr>
              <a:t>排污费“平移”结果：大气污染物、水污染物、固体废物、噪声。</a:t>
            </a:r>
          </a:p>
          <a:p>
            <a:pPr marL="0" indent="0" fontAlgn="auto">
              <a:spcAft>
                <a:spcPts val="0"/>
              </a:spcAft>
              <a:buFont typeface="Wingdings 2" pitchFamily="18" charset="2"/>
              <a:buNone/>
              <a:defRPr/>
            </a:pPr>
            <a:r>
              <a:rPr lang="zh-CN" altLang="en-US" sz="2000" dirty="0">
                <a:latin typeface="+mn-ea"/>
                <a:cs typeface="Times New Roman" pitchFamily="18" charset="0"/>
              </a:rPr>
              <a:t>　　</a:t>
            </a:r>
            <a:r>
              <a:rPr lang="en-US" altLang="zh-CN" sz="2000" dirty="0">
                <a:latin typeface="+mn-ea"/>
                <a:cs typeface="Times New Roman" pitchFamily="18" charset="0"/>
              </a:rPr>
              <a:t>2.</a:t>
            </a:r>
            <a:r>
              <a:rPr lang="zh-CN" altLang="en-US" sz="2000" dirty="0">
                <a:latin typeface="+mn-ea"/>
                <a:cs typeface="Times New Roman" pitchFamily="18" charset="0"/>
              </a:rPr>
              <a:t>纳税人主要是企事业单位和其他经营者；</a:t>
            </a:r>
          </a:p>
          <a:p>
            <a:pPr marL="0" indent="0" fontAlgn="auto">
              <a:spcAft>
                <a:spcPts val="0"/>
              </a:spcAft>
              <a:buFont typeface="Wingdings 2" pitchFamily="18" charset="2"/>
              <a:buNone/>
              <a:defRPr/>
            </a:pPr>
            <a:r>
              <a:rPr lang="zh-CN" altLang="en-US" sz="2000" dirty="0">
                <a:latin typeface="+mn-ea"/>
                <a:cs typeface="Times New Roman" pitchFamily="18" charset="0"/>
              </a:rPr>
              <a:t>　　</a:t>
            </a:r>
            <a:r>
              <a:rPr lang="en-US" altLang="zh-CN" sz="2000" dirty="0">
                <a:latin typeface="+mn-ea"/>
                <a:cs typeface="Times New Roman" pitchFamily="18" charset="0"/>
              </a:rPr>
              <a:t>【</a:t>
            </a:r>
            <a:r>
              <a:rPr lang="zh-CN" altLang="en-US" sz="2000" dirty="0">
                <a:latin typeface="+mn-ea"/>
                <a:cs typeface="Times New Roman" pitchFamily="18" charset="0"/>
              </a:rPr>
              <a:t>解析</a:t>
            </a:r>
            <a:r>
              <a:rPr lang="en-US" altLang="zh-CN" sz="2000" dirty="0">
                <a:latin typeface="+mn-ea"/>
                <a:cs typeface="Times New Roman" pitchFamily="18" charset="0"/>
              </a:rPr>
              <a:t>】</a:t>
            </a:r>
            <a:r>
              <a:rPr lang="zh-CN" altLang="en-US" sz="2000" dirty="0">
                <a:latin typeface="+mn-ea"/>
                <a:cs typeface="Times New Roman" pitchFamily="18" charset="0"/>
              </a:rPr>
              <a:t>家庭和个人即便有排放污染物的行为，也不属于环境保护税的纳税人。</a:t>
            </a:r>
          </a:p>
          <a:p>
            <a:pPr marL="0" indent="0" fontAlgn="auto">
              <a:spcAft>
                <a:spcPts val="0"/>
              </a:spcAft>
              <a:buFont typeface="Wingdings 2" pitchFamily="18" charset="2"/>
              <a:buNone/>
              <a:defRPr/>
            </a:pPr>
            <a:r>
              <a:rPr lang="zh-CN" altLang="en-US" sz="2000" dirty="0">
                <a:latin typeface="+mn-ea"/>
                <a:cs typeface="Times New Roman" pitchFamily="18" charset="0"/>
              </a:rPr>
              <a:t>　　</a:t>
            </a:r>
            <a:r>
              <a:rPr lang="en-US" altLang="zh-CN" sz="2000" dirty="0">
                <a:latin typeface="+mn-ea"/>
                <a:cs typeface="Times New Roman" pitchFamily="18" charset="0"/>
              </a:rPr>
              <a:t>3.</a:t>
            </a:r>
            <a:r>
              <a:rPr lang="zh-CN" altLang="en-US" sz="2000" dirty="0">
                <a:latin typeface="+mn-ea"/>
                <a:cs typeface="Times New Roman" pitchFamily="18" charset="0"/>
              </a:rPr>
              <a:t>直接排放应税污染物是必要条件；</a:t>
            </a:r>
          </a:p>
          <a:p>
            <a:pPr marL="0" indent="0" fontAlgn="auto">
              <a:spcAft>
                <a:spcPts val="0"/>
              </a:spcAft>
              <a:buFont typeface="Wingdings 2" pitchFamily="18" charset="2"/>
              <a:buNone/>
              <a:defRPr/>
            </a:pPr>
            <a:r>
              <a:rPr lang="zh-CN" altLang="en-US" sz="2000" dirty="0">
                <a:latin typeface="+mn-ea"/>
                <a:cs typeface="Times New Roman" pitchFamily="18" charset="0"/>
              </a:rPr>
              <a:t>　　</a:t>
            </a:r>
            <a:r>
              <a:rPr lang="en-US" altLang="zh-CN" sz="2000" dirty="0">
                <a:latin typeface="+mn-ea"/>
                <a:cs typeface="Times New Roman" pitchFamily="18" charset="0"/>
              </a:rPr>
              <a:t>4.</a:t>
            </a:r>
            <a:r>
              <a:rPr lang="zh-CN" altLang="en-US" sz="2000" dirty="0">
                <a:latin typeface="+mn-ea"/>
                <a:cs typeface="Times New Roman" pitchFamily="18" charset="0"/>
              </a:rPr>
              <a:t>税额为统一定额税（固体废物、噪声）和浮动定额税结合（大气污染物、水污染物）；</a:t>
            </a:r>
          </a:p>
          <a:p>
            <a:pPr marL="0" indent="0" fontAlgn="auto">
              <a:spcAft>
                <a:spcPts val="0"/>
              </a:spcAft>
              <a:buFont typeface="Wingdings 2" pitchFamily="18" charset="2"/>
              <a:buNone/>
              <a:defRPr/>
            </a:pPr>
            <a:r>
              <a:rPr lang="zh-CN" altLang="en-US" sz="2000" dirty="0">
                <a:latin typeface="+mn-ea"/>
                <a:cs typeface="Times New Roman" pitchFamily="18" charset="0"/>
              </a:rPr>
              <a:t>　　</a:t>
            </a:r>
            <a:r>
              <a:rPr lang="en-US" altLang="zh-CN" sz="2000" dirty="0">
                <a:latin typeface="+mn-ea"/>
                <a:cs typeface="Times New Roman" pitchFamily="18" charset="0"/>
              </a:rPr>
              <a:t>5.</a:t>
            </a:r>
            <a:r>
              <a:rPr lang="zh-CN" altLang="en-US" sz="2000" dirty="0">
                <a:latin typeface="+mn-ea"/>
                <a:cs typeface="Times New Roman" pitchFamily="18" charset="0"/>
              </a:rPr>
              <a:t>税收收入全部归地方。</a:t>
            </a:r>
          </a:p>
          <a:p>
            <a:pPr marL="0" indent="0" fontAlgn="auto">
              <a:spcAft>
                <a:spcPts val="0"/>
              </a:spcAft>
              <a:buFont typeface="Wingdings 2" pitchFamily="18" charset="2"/>
              <a:buNone/>
              <a:defRPr/>
            </a:pPr>
            <a:endParaRPr lang="zh-CN" altLang="en-US" sz="2000" dirty="0">
              <a:latin typeface="+mn-ea"/>
              <a:cs typeface="Times New Roman" pitchFamily="18" charset="0"/>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内容占位符 4">
            <a:extLst>
              <a:ext uri="{FF2B5EF4-FFF2-40B4-BE49-F238E27FC236}">
                <a16:creationId xmlns:a16="http://schemas.microsoft.com/office/drawing/2014/main" id="{A2C749E7-4E24-4493-9B0F-8BD4C210FA75}"/>
              </a:ext>
            </a:extLst>
          </p:cNvPr>
          <p:cNvSpPr>
            <a:spLocks noGrp="1"/>
          </p:cNvSpPr>
          <p:nvPr>
            <p:ph idx="1"/>
          </p:nvPr>
        </p:nvSpPr>
        <p:spPr>
          <a:xfrm>
            <a:off x="-111125" y="0"/>
            <a:ext cx="9290050" cy="7505700"/>
          </a:xfrm>
        </p:spPr>
        <p:txBody>
          <a:bodyPr rtlCol="0">
            <a:normAutofit/>
          </a:bodyPr>
          <a:lstStyle/>
          <a:p>
            <a:pPr marL="0" indent="0" fontAlgn="auto">
              <a:spcAft>
                <a:spcPts val="0"/>
              </a:spcAft>
              <a:buFont typeface="Wingdings 2" pitchFamily="18" charset="2"/>
              <a:buNone/>
              <a:defRPr/>
            </a:pPr>
            <a:r>
              <a:rPr lang="zh-CN" altLang="en-US" sz="2800" b="1" dirty="0">
                <a:latin typeface="+mn-ea"/>
                <a:cs typeface="Times New Roman" pitchFamily="18" charset="0"/>
              </a:rPr>
              <a:t>二、纳税人和征税对象</a:t>
            </a:r>
            <a:endParaRPr lang="en-US" altLang="zh-CN" sz="2800" b="1" dirty="0">
              <a:latin typeface="+mn-ea"/>
              <a:cs typeface="Times New Roman" pitchFamily="18" charset="0"/>
            </a:endParaRPr>
          </a:p>
          <a:p>
            <a:pPr marL="0" indent="0" fontAlgn="auto">
              <a:spcAft>
                <a:spcPts val="0"/>
              </a:spcAft>
              <a:buFont typeface="Wingdings 2" pitchFamily="18" charset="2"/>
              <a:buNone/>
              <a:defRPr/>
            </a:pPr>
            <a:r>
              <a:rPr lang="zh-CN" altLang="en-US" sz="2000" b="1" dirty="0">
                <a:latin typeface="+mn-ea"/>
                <a:cs typeface="Times New Roman" pitchFamily="18" charset="0"/>
              </a:rPr>
              <a:t>     一、纳税人</a:t>
            </a:r>
          </a:p>
          <a:p>
            <a:pPr marL="0" indent="0" fontAlgn="auto">
              <a:spcAft>
                <a:spcPts val="0"/>
              </a:spcAft>
              <a:buFont typeface="Wingdings 2" pitchFamily="18" charset="2"/>
              <a:buNone/>
              <a:defRPr/>
            </a:pPr>
            <a:r>
              <a:rPr lang="zh-CN" altLang="en-US" sz="2000" b="1" dirty="0">
                <a:latin typeface="+mn-ea"/>
                <a:cs typeface="Times New Roman" pitchFamily="18" charset="0"/>
              </a:rPr>
              <a:t>　环境保护税的纳税人是在中华人民共和国领域和中华人民共和国管辖的其他海域，直接向环境排放应税污染物的企业事业单位和其他生产经营者。</a:t>
            </a:r>
          </a:p>
          <a:p>
            <a:pPr marL="0" indent="0" fontAlgn="auto">
              <a:spcAft>
                <a:spcPts val="0"/>
              </a:spcAft>
              <a:buFont typeface="Wingdings 2" pitchFamily="18" charset="2"/>
              <a:buNone/>
              <a:defRPr/>
            </a:pPr>
            <a:r>
              <a:rPr lang="en-US" altLang="zh-CN" sz="2000" b="1" dirty="0">
                <a:latin typeface="+mn-ea"/>
                <a:cs typeface="Times New Roman" pitchFamily="18" charset="0"/>
              </a:rPr>
              <a:t>【</a:t>
            </a:r>
            <a:r>
              <a:rPr lang="zh-CN" altLang="en-US" sz="2000" b="1" dirty="0">
                <a:latin typeface="+mn-ea"/>
                <a:cs typeface="Times New Roman" pitchFamily="18" charset="0"/>
              </a:rPr>
              <a:t>解析</a:t>
            </a:r>
            <a:r>
              <a:rPr lang="en-US" altLang="zh-CN" sz="2000" b="1" dirty="0">
                <a:latin typeface="+mn-ea"/>
                <a:cs typeface="Times New Roman" pitchFamily="18" charset="0"/>
              </a:rPr>
              <a:t>1】</a:t>
            </a:r>
            <a:r>
              <a:rPr lang="zh-CN" altLang="en-US" sz="2000" b="1" dirty="0">
                <a:latin typeface="+mn-ea"/>
                <a:cs typeface="Times New Roman" pitchFamily="18" charset="0"/>
              </a:rPr>
              <a:t>家庭和个人即便有排放污染物的行为，也不属于环境保护税的纳税人。</a:t>
            </a:r>
          </a:p>
          <a:p>
            <a:pPr marL="0" indent="0" fontAlgn="auto">
              <a:spcAft>
                <a:spcPts val="0"/>
              </a:spcAft>
              <a:buFont typeface="Wingdings 2" pitchFamily="18" charset="2"/>
              <a:buNone/>
              <a:defRPr/>
            </a:pPr>
            <a:r>
              <a:rPr lang="en-US" altLang="zh-CN" sz="2000" b="1" dirty="0">
                <a:latin typeface="+mn-ea"/>
                <a:cs typeface="Times New Roman" pitchFamily="18" charset="0"/>
              </a:rPr>
              <a:t>【</a:t>
            </a:r>
            <a:r>
              <a:rPr lang="zh-CN" altLang="en-US" sz="2000" b="1" dirty="0">
                <a:latin typeface="+mn-ea"/>
                <a:cs typeface="Times New Roman" pitchFamily="18" charset="0"/>
              </a:rPr>
              <a:t>解析</a:t>
            </a:r>
            <a:r>
              <a:rPr lang="en-US" altLang="zh-CN" sz="2000" b="1" dirty="0">
                <a:latin typeface="+mn-ea"/>
                <a:cs typeface="Times New Roman" pitchFamily="18" charset="0"/>
              </a:rPr>
              <a:t>2】</a:t>
            </a:r>
            <a:r>
              <a:rPr lang="zh-CN" altLang="en-US" sz="2000" b="1" dirty="0">
                <a:latin typeface="+mn-ea"/>
                <a:cs typeface="Times New Roman" pitchFamily="18" charset="0"/>
              </a:rPr>
              <a:t>关键词：</a:t>
            </a:r>
            <a:r>
              <a:rPr lang="zh-CN" altLang="en-US" sz="2000" b="1" u="sng" dirty="0">
                <a:solidFill>
                  <a:srgbClr val="C00000"/>
                </a:solidFill>
                <a:latin typeface="+mn-ea"/>
                <a:cs typeface="Times New Roman" pitchFamily="18" charset="0"/>
              </a:rPr>
              <a:t>直接排放、应税污染物</a:t>
            </a:r>
          </a:p>
          <a:p>
            <a:pPr marL="0" indent="0" fontAlgn="auto">
              <a:spcAft>
                <a:spcPts val="0"/>
              </a:spcAft>
              <a:buFont typeface="Wingdings 2" pitchFamily="18" charset="2"/>
              <a:buNone/>
              <a:defRPr/>
            </a:pPr>
            <a:r>
              <a:rPr lang="zh-CN" altLang="en-US" sz="2000" b="1" dirty="0">
                <a:latin typeface="+mn-ea"/>
                <a:cs typeface="Times New Roman" pitchFamily="18" charset="0"/>
              </a:rPr>
              <a:t>     二、征税对象</a:t>
            </a:r>
            <a:r>
              <a:rPr lang="en-US" altLang="zh-CN" sz="2000" b="1" dirty="0">
                <a:latin typeface="+mn-ea"/>
                <a:cs typeface="Times New Roman" pitchFamily="18" charset="0"/>
              </a:rPr>
              <a:t>——</a:t>
            </a:r>
            <a:r>
              <a:rPr lang="zh-CN" altLang="en-US" sz="2000" b="1" dirty="0">
                <a:latin typeface="+mn-ea"/>
                <a:cs typeface="Times New Roman" pitchFamily="18" charset="0"/>
              </a:rPr>
              <a:t>四种应税污染物：</a:t>
            </a:r>
          </a:p>
          <a:p>
            <a:pPr marL="0" indent="0" fontAlgn="auto">
              <a:spcAft>
                <a:spcPts val="0"/>
              </a:spcAft>
              <a:buFont typeface="Wingdings 2" pitchFamily="18" charset="2"/>
              <a:buNone/>
              <a:defRPr/>
            </a:pPr>
            <a:r>
              <a:rPr lang="zh-CN" altLang="en-US" sz="2000" b="1" dirty="0">
                <a:latin typeface="+mn-ea"/>
                <a:cs typeface="Times New Roman" pitchFamily="18" charset="0"/>
              </a:rPr>
              <a:t>　　</a:t>
            </a:r>
            <a:r>
              <a:rPr lang="zh-CN" altLang="en-US" sz="2000" b="1" u="sng" dirty="0">
                <a:solidFill>
                  <a:srgbClr val="C00000"/>
                </a:solidFill>
                <a:latin typeface="+mn-ea"/>
                <a:cs typeface="Times New Roman" pitchFamily="18" charset="0"/>
              </a:rPr>
              <a:t>大气污染物、水污染物、固体废物和噪声</a:t>
            </a:r>
            <a:endParaRPr lang="en-US" altLang="zh-CN" sz="2000" b="1" u="sng" dirty="0">
              <a:solidFill>
                <a:srgbClr val="C00000"/>
              </a:solidFill>
              <a:latin typeface="+mn-ea"/>
              <a:cs typeface="Times New Roman" pitchFamily="18" charset="0"/>
            </a:endParaRPr>
          </a:p>
          <a:p>
            <a:pPr marL="0" indent="0" fontAlgn="auto">
              <a:spcAft>
                <a:spcPts val="0"/>
              </a:spcAft>
              <a:buFont typeface="Wingdings 2" pitchFamily="18" charset="2"/>
              <a:buNone/>
              <a:defRPr/>
            </a:pPr>
            <a:r>
              <a:rPr lang="zh-CN" altLang="zh-CN" sz="2000" b="1" dirty="0">
                <a:solidFill>
                  <a:srgbClr val="000000"/>
                </a:solidFill>
                <a:latin typeface="Times New Roman" pitchFamily="18" charset="0"/>
                <a:cs typeface="Times New Roman" pitchFamily="18" charset="0"/>
              </a:rPr>
              <a:t>三、征税与不征税项目</a:t>
            </a:r>
            <a:br>
              <a:rPr lang="en-US" altLang="zh-CN" sz="2000" dirty="0">
                <a:solidFill>
                  <a:srgbClr val="000000"/>
                </a:solidFill>
                <a:latin typeface="Times New Roman" pitchFamily="18" charset="0"/>
                <a:cs typeface="Times New Roman" pitchFamily="18" charset="0"/>
              </a:rPr>
            </a:br>
            <a:r>
              <a:rPr lang="zh-CN" altLang="zh-CN" sz="2000" dirty="0">
                <a:solidFill>
                  <a:srgbClr val="000000"/>
                </a:solidFill>
                <a:latin typeface="Times New Roman" pitchFamily="18" charset="0"/>
                <a:cs typeface="Times New Roman" pitchFamily="18" charset="0"/>
              </a:rPr>
              <a:t>　　有下列情形之一的，</a:t>
            </a:r>
            <a:r>
              <a:rPr lang="zh-CN" altLang="zh-CN" sz="2000" b="1" u="dbl" dirty="0">
                <a:solidFill>
                  <a:srgbClr val="A50021"/>
                </a:solidFill>
                <a:latin typeface="Times New Roman" pitchFamily="18" charset="0"/>
                <a:cs typeface="Times New Roman" pitchFamily="18" charset="0"/>
              </a:rPr>
              <a:t>不属于直接向环境排放污染物</a:t>
            </a:r>
            <a:r>
              <a:rPr lang="zh-CN" altLang="zh-CN" sz="2000" dirty="0">
                <a:solidFill>
                  <a:srgbClr val="000000"/>
                </a:solidFill>
                <a:latin typeface="Times New Roman" pitchFamily="18" charset="0"/>
                <a:cs typeface="Times New Roman" pitchFamily="18" charset="0"/>
              </a:rPr>
              <a:t>，</a:t>
            </a:r>
            <a:r>
              <a:rPr lang="zh-CN" altLang="zh-CN" sz="2000" b="1" u="dbl" dirty="0">
                <a:solidFill>
                  <a:srgbClr val="A50021"/>
                </a:solidFill>
                <a:latin typeface="Times New Roman" pitchFamily="18" charset="0"/>
                <a:cs typeface="Times New Roman" pitchFamily="18" charset="0"/>
              </a:rPr>
              <a:t>不缴纳</a:t>
            </a:r>
            <a:r>
              <a:rPr lang="zh-CN" altLang="zh-CN" sz="2000" dirty="0">
                <a:solidFill>
                  <a:srgbClr val="000000"/>
                </a:solidFill>
                <a:latin typeface="Times New Roman" pitchFamily="18" charset="0"/>
                <a:cs typeface="Times New Roman" pitchFamily="18" charset="0"/>
              </a:rPr>
              <a:t>相应污染物的环境保护税：</a:t>
            </a:r>
            <a:br>
              <a:rPr lang="en-US" altLang="zh-CN" sz="2000" dirty="0">
                <a:solidFill>
                  <a:srgbClr val="000000"/>
                </a:solidFill>
                <a:latin typeface="Times New Roman" pitchFamily="18" charset="0"/>
                <a:cs typeface="Times New Roman" pitchFamily="18" charset="0"/>
              </a:rPr>
            </a:br>
            <a:r>
              <a:rPr lang="zh-CN" altLang="zh-CN" sz="2000" dirty="0">
                <a:solidFill>
                  <a:srgbClr val="000000"/>
                </a:solidFill>
                <a:latin typeface="Times New Roman" pitchFamily="18" charset="0"/>
                <a:cs typeface="Times New Roman" pitchFamily="18" charset="0"/>
              </a:rPr>
              <a:t>　　</a:t>
            </a:r>
            <a:r>
              <a:rPr lang="en-US" altLang="zh-CN" sz="2000" dirty="0">
                <a:solidFill>
                  <a:srgbClr val="000000"/>
                </a:solidFill>
                <a:latin typeface="Times New Roman" pitchFamily="18" charset="0"/>
                <a:cs typeface="Times New Roman" pitchFamily="18" charset="0"/>
              </a:rPr>
              <a:t>1.</a:t>
            </a:r>
            <a:r>
              <a:rPr lang="zh-CN" altLang="zh-CN" sz="2000" dirty="0">
                <a:solidFill>
                  <a:srgbClr val="000000"/>
                </a:solidFill>
                <a:latin typeface="Times New Roman" pitchFamily="18" charset="0"/>
                <a:cs typeface="Times New Roman" pitchFamily="18" charset="0"/>
              </a:rPr>
              <a:t>企业事业单位和其他生产经营者向依法设立的污水集中处理、生活垃圾集中处理场所排放应税污染物的。</a:t>
            </a:r>
            <a:br>
              <a:rPr lang="en-US" altLang="zh-CN" sz="2000" dirty="0">
                <a:solidFill>
                  <a:srgbClr val="000000"/>
                </a:solidFill>
                <a:latin typeface="Times New Roman" pitchFamily="18" charset="0"/>
                <a:cs typeface="Times New Roman" pitchFamily="18" charset="0"/>
              </a:rPr>
            </a:br>
            <a:r>
              <a:rPr lang="zh-CN" altLang="zh-CN" sz="2000" dirty="0">
                <a:solidFill>
                  <a:srgbClr val="000000"/>
                </a:solidFill>
                <a:latin typeface="Times New Roman" pitchFamily="18" charset="0"/>
                <a:cs typeface="Times New Roman" pitchFamily="18" charset="0"/>
              </a:rPr>
              <a:t>　　【征税项目】依法设立的城乡污水集中处理、生活垃圾集中处理场所</a:t>
            </a:r>
            <a:r>
              <a:rPr lang="zh-CN" altLang="zh-CN" sz="2000" b="1" u="dbl" dirty="0">
                <a:solidFill>
                  <a:srgbClr val="A50021"/>
                </a:solidFill>
                <a:latin typeface="Times New Roman" pitchFamily="18" charset="0"/>
                <a:cs typeface="Times New Roman" pitchFamily="18" charset="0"/>
              </a:rPr>
              <a:t>超过</a:t>
            </a:r>
            <a:r>
              <a:rPr lang="zh-CN" altLang="zh-CN" sz="2000" dirty="0">
                <a:solidFill>
                  <a:srgbClr val="000000"/>
                </a:solidFill>
                <a:latin typeface="Times New Roman" pitchFamily="18" charset="0"/>
                <a:cs typeface="Times New Roman" pitchFamily="18" charset="0"/>
              </a:rPr>
              <a:t>国家和地方规定的</a:t>
            </a:r>
            <a:r>
              <a:rPr lang="zh-CN" altLang="zh-CN" sz="2000" b="1" u="dbl" dirty="0">
                <a:solidFill>
                  <a:srgbClr val="A50021"/>
                </a:solidFill>
                <a:latin typeface="Times New Roman" pitchFamily="18" charset="0"/>
                <a:cs typeface="Times New Roman" pitchFamily="18" charset="0"/>
              </a:rPr>
              <a:t>排放标准</a:t>
            </a:r>
            <a:r>
              <a:rPr lang="zh-CN" altLang="zh-CN" sz="2000" dirty="0">
                <a:solidFill>
                  <a:srgbClr val="000000"/>
                </a:solidFill>
                <a:latin typeface="Times New Roman" pitchFamily="18" charset="0"/>
                <a:cs typeface="Times New Roman" pitchFamily="18" charset="0"/>
              </a:rPr>
              <a:t>向环境排放应税污染物的，应当缴纳环境保护税。</a:t>
            </a:r>
            <a:br>
              <a:rPr lang="en-US" altLang="zh-CN" sz="2000" dirty="0">
                <a:solidFill>
                  <a:srgbClr val="000000"/>
                </a:solidFill>
                <a:latin typeface="Times New Roman" pitchFamily="18" charset="0"/>
                <a:cs typeface="Times New Roman" pitchFamily="18" charset="0"/>
              </a:rPr>
            </a:br>
            <a:r>
              <a:rPr lang="zh-CN" altLang="zh-CN" sz="2000" dirty="0">
                <a:solidFill>
                  <a:srgbClr val="000000"/>
                </a:solidFill>
                <a:latin typeface="Times New Roman" pitchFamily="18" charset="0"/>
                <a:cs typeface="Times New Roman" pitchFamily="18" charset="0"/>
              </a:rPr>
              <a:t>　　</a:t>
            </a:r>
            <a:r>
              <a:rPr lang="en-US" altLang="zh-CN" sz="2000" dirty="0">
                <a:solidFill>
                  <a:srgbClr val="000000"/>
                </a:solidFill>
                <a:latin typeface="Times New Roman" pitchFamily="18" charset="0"/>
                <a:cs typeface="Times New Roman" pitchFamily="18" charset="0"/>
              </a:rPr>
              <a:t>2.</a:t>
            </a:r>
            <a:r>
              <a:rPr lang="zh-CN" altLang="zh-CN" sz="2000" dirty="0">
                <a:solidFill>
                  <a:srgbClr val="000000"/>
                </a:solidFill>
                <a:latin typeface="Times New Roman" pitchFamily="18" charset="0"/>
                <a:cs typeface="Times New Roman" pitchFamily="18" charset="0"/>
              </a:rPr>
              <a:t>企业事业单位和其他生产经营者在符合国家和地方环境保护标准的设施、场所贮存或者处置固体废物的。</a:t>
            </a:r>
            <a:br>
              <a:rPr lang="en-US" altLang="zh-CN" sz="2000" dirty="0">
                <a:solidFill>
                  <a:srgbClr val="000000"/>
                </a:solidFill>
                <a:latin typeface="Times New Roman" pitchFamily="18" charset="0"/>
                <a:cs typeface="Times New Roman" pitchFamily="18" charset="0"/>
              </a:rPr>
            </a:br>
            <a:r>
              <a:rPr lang="zh-CN" altLang="zh-CN" sz="2000" dirty="0">
                <a:solidFill>
                  <a:srgbClr val="000000"/>
                </a:solidFill>
                <a:latin typeface="Times New Roman" pitchFamily="18" charset="0"/>
                <a:cs typeface="Times New Roman" pitchFamily="18" charset="0"/>
              </a:rPr>
              <a:t>　　【征税项目】企业事业单位和其他生产经营者，贮存或者处置固体废物</a:t>
            </a:r>
            <a:r>
              <a:rPr lang="zh-CN" altLang="zh-CN" sz="2000" b="1" u="dbl" dirty="0">
                <a:solidFill>
                  <a:srgbClr val="A50021"/>
                </a:solidFill>
                <a:latin typeface="Times New Roman" pitchFamily="18" charset="0"/>
                <a:cs typeface="Times New Roman" pitchFamily="18" charset="0"/>
              </a:rPr>
              <a:t>不符合</a:t>
            </a:r>
            <a:r>
              <a:rPr lang="zh-CN" altLang="zh-CN" sz="2000" dirty="0">
                <a:solidFill>
                  <a:srgbClr val="000000"/>
                </a:solidFill>
                <a:latin typeface="Times New Roman" pitchFamily="18" charset="0"/>
                <a:cs typeface="Times New Roman" pitchFamily="18" charset="0"/>
              </a:rPr>
              <a:t>国家和地方环境保护标准的，应当缴纳环境保护税。</a:t>
            </a:r>
            <a:br>
              <a:rPr lang="en-US" altLang="zh-CN" sz="2000" dirty="0">
                <a:solidFill>
                  <a:srgbClr val="000000"/>
                </a:solidFill>
                <a:latin typeface="Times New Roman" pitchFamily="18" charset="0"/>
                <a:cs typeface="Times New Roman" pitchFamily="18" charset="0"/>
              </a:rPr>
            </a:br>
            <a:r>
              <a:rPr lang="zh-CN" altLang="zh-CN" sz="2000" dirty="0">
                <a:solidFill>
                  <a:srgbClr val="000000"/>
                </a:solidFill>
                <a:latin typeface="Times New Roman" pitchFamily="18" charset="0"/>
                <a:cs typeface="Times New Roman" pitchFamily="18" charset="0"/>
              </a:rPr>
              <a:t>　　</a:t>
            </a:r>
            <a:r>
              <a:rPr lang="en-US" altLang="zh-CN" sz="2000" dirty="0">
                <a:solidFill>
                  <a:srgbClr val="000000"/>
                </a:solidFill>
                <a:latin typeface="Times New Roman" pitchFamily="18" charset="0"/>
                <a:cs typeface="Times New Roman" pitchFamily="18" charset="0"/>
              </a:rPr>
              <a:t>3.</a:t>
            </a:r>
            <a:r>
              <a:rPr lang="zh-CN" altLang="zh-CN" sz="2000" dirty="0">
                <a:solidFill>
                  <a:srgbClr val="000000"/>
                </a:solidFill>
                <a:latin typeface="Times New Roman" pitchFamily="18" charset="0"/>
                <a:cs typeface="Times New Roman" pitchFamily="18" charset="0"/>
              </a:rPr>
              <a:t>达到省级人民政府确定的规模标准并且有污染物排放口的畜禽养殖场，依法对畜禽养殖废弃物进行综合利用和无害化处理的。</a:t>
            </a:r>
            <a:endParaRPr lang="zh-CN" altLang="en-US" sz="2000" u="sng" dirty="0">
              <a:solidFill>
                <a:srgbClr val="C00000"/>
              </a:solidFill>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a:extLst>
              <a:ext uri="{FF2B5EF4-FFF2-40B4-BE49-F238E27FC236}">
                <a16:creationId xmlns:a16="http://schemas.microsoft.com/office/drawing/2014/main" id="{B246042D-5EE2-4587-A98F-EF12C685A460}"/>
              </a:ext>
            </a:extLst>
          </p:cNvPr>
          <p:cNvSpPr>
            <a:spLocks noGrp="1"/>
          </p:cNvSpPr>
          <p:nvPr>
            <p:ph idx="1"/>
          </p:nvPr>
        </p:nvSpPr>
        <p:spPr>
          <a:xfrm>
            <a:off x="304800" y="333375"/>
            <a:ext cx="8686800" cy="6696075"/>
          </a:xfrm>
        </p:spPr>
        <p:txBody>
          <a:bodyPr/>
          <a:lstStyle/>
          <a:p>
            <a:pPr marL="0" indent="0">
              <a:buFont typeface="Wingdings 2" panose="05020102010507070707" pitchFamily="18" charset="2"/>
              <a:buNone/>
            </a:pPr>
            <a:r>
              <a:rPr lang="en-US" altLang="zh-CN">
                <a:latin typeface="Times New Roman" panose="02020603050405020304" pitchFamily="18" charset="0"/>
                <a:cs typeface="Times New Roman" panose="02020603050405020304" pitchFamily="18" charset="0"/>
              </a:rPr>
              <a:t>【</a:t>
            </a:r>
            <a:r>
              <a:rPr lang="zh-CN" altLang="en-US">
                <a:latin typeface="Times New Roman" panose="02020603050405020304" pitchFamily="18" charset="0"/>
                <a:cs typeface="Times New Roman" panose="02020603050405020304" pitchFamily="18" charset="0"/>
              </a:rPr>
              <a:t>典型例题</a:t>
            </a:r>
            <a:r>
              <a:rPr lang="en-US" altLang="zh-CN">
                <a:latin typeface="Times New Roman" panose="02020603050405020304" pitchFamily="18" charset="0"/>
                <a:cs typeface="Times New Roman" panose="02020603050405020304" pitchFamily="18" charset="0"/>
              </a:rPr>
              <a:t>】</a:t>
            </a:r>
            <a:r>
              <a:rPr lang="zh-CN" altLang="en-US">
                <a:latin typeface="Times New Roman" panose="02020603050405020304" pitchFamily="18" charset="0"/>
                <a:cs typeface="Times New Roman" panose="02020603050405020304" pitchFamily="18" charset="0"/>
              </a:rPr>
              <a:t>市一卷烟厂委托某县城一烟丝加工厂加工一批烟丝，委托方提供烟叶成本为</a:t>
            </a:r>
            <a:r>
              <a:rPr lang="en-US" altLang="zh-CN">
                <a:latin typeface="Times New Roman" panose="02020603050405020304" pitchFamily="18" charset="0"/>
                <a:cs typeface="Times New Roman" panose="02020603050405020304" pitchFamily="18" charset="0"/>
              </a:rPr>
              <a:t>60000</a:t>
            </a:r>
            <a:r>
              <a:rPr lang="zh-CN" altLang="en-US">
                <a:latin typeface="Times New Roman" panose="02020603050405020304" pitchFamily="18" charset="0"/>
                <a:cs typeface="Times New Roman" panose="02020603050405020304" pitchFamily="18" charset="0"/>
              </a:rPr>
              <a:t>元，支付加工费</a:t>
            </a:r>
            <a:r>
              <a:rPr lang="en-US" altLang="zh-CN">
                <a:latin typeface="Times New Roman" panose="02020603050405020304" pitchFamily="18" charset="0"/>
                <a:cs typeface="Times New Roman" panose="02020603050405020304" pitchFamily="18" charset="0"/>
              </a:rPr>
              <a:t>8000</a:t>
            </a:r>
            <a:r>
              <a:rPr lang="zh-CN" altLang="en-US">
                <a:latin typeface="Times New Roman" panose="02020603050405020304" pitchFamily="18" charset="0"/>
                <a:cs typeface="Times New Roman" panose="02020603050405020304" pitchFamily="18" charset="0"/>
              </a:rPr>
              <a:t>元（不含增值税），受托方无同类烟丝的市场销售价格。受托方应代收代缴的城建税为（　）元。（烟丝消费税税率</a:t>
            </a:r>
            <a:r>
              <a:rPr lang="en-US" altLang="zh-CN">
                <a:latin typeface="Times New Roman" panose="02020603050405020304" pitchFamily="18" charset="0"/>
                <a:cs typeface="Times New Roman" panose="02020603050405020304" pitchFamily="18" charset="0"/>
              </a:rPr>
              <a:t>30%</a:t>
            </a:r>
            <a:r>
              <a:rPr lang="zh-CN" altLang="en-US">
                <a:latin typeface="Times New Roman" panose="02020603050405020304" pitchFamily="18" charset="0"/>
                <a:cs typeface="Times New Roman" panose="02020603050405020304" pitchFamily="18" charset="0"/>
              </a:rPr>
              <a:t>）</a:t>
            </a:r>
          </a:p>
          <a:p>
            <a:pPr marL="0" indent="0">
              <a:buFont typeface="Wingdings 2" panose="05020102010507070707" pitchFamily="18" charset="2"/>
              <a:buNone/>
            </a:pPr>
            <a:r>
              <a:rPr lang="en-US" altLang="zh-CN">
                <a:latin typeface="Times New Roman" panose="02020603050405020304" pitchFamily="18" charset="0"/>
                <a:cs typeface="Times New Roman" panose="02020603050405020304" pitchFamily="18" charset="0"/>
              </a:rPr>
              <a:t>A.1504.7    B.1457.14</a:t>
            </a:r>
            <a:r>
              <a:rPr lang="zh-CN" altLang="en-US">
                <a:latin typeface="Times New Roman" panose="02020603050405020304" pitchFamily="18" charset="0"/>
                <a:cs typeface="Times New Roman" panose="02020603050405020304" pitchFamily="18" charset="0"/>
              </a:rPr>
              <a:t>　 </a:t>
            </a:r>
            <a:r>
              <a:rPr lang="en-US" altLang="zh-CN">
                <a:latin typeface="Times New Roman" panose="02020603050405020304" pitchFamily="18" charset="0"/>
                <a:cs typeface="Times New Roman" panose="02020603050405020304" pitchFamily="18" charset="0"/>
              </a:rPr>
              <a:t>C.1050 </a:t>
            </a:r>
            <a:r>
              <a:rPr lang="zh-CN" altLang="en-US">
                <a:latin typeface="Times New Roman" panose="02020603050405020304" pitchFamily="18" charset="0"/>
                <a:cs typeface="Times New Roman" panose="02020603050405020304" pitchFamily="18" charset="0"/>
              </a:rPr>
              <a:t>　</a:t>
            </a:r>
            <a:r>
              <a:rPr lang="en-US" altLang="zh-CN">
                <a:latin typeface="Times New Roman" panose="02020603050405020304" pitchFamily="18" charset="0"/>
                <a:cs typeface="Times New Roman" panose="02020603050405020304" pitchFamily="18" charset="0"/>
              </a:rPr>
              <a:t>D.2040</a:t>
            </a:r>
          </a:p>
          <a:p>
            <a:pPr marL="0" indent="0">
              <a:buFont typeface="Wingdings 2" panose="05020102010507070707" pitchFamily="18" charset="2"/>
              <a:buNone/>
            </a:pPr>
            <a:r>
              <a:rPr lang="en-US" altLang="zh-CN"/>
              <a:t>『</a:t>
            </a:r>
            <a:r>
              <a:rPr lang="zh-CN" altLang="en-US" sz="2400">
                <a:latin typeface="Times New Roman" panose="02020603050405020304" pitchFamily="18" charset="0"/>
                <a:cs typeface="Times New Roman" panose="02020603050405020304" pitchFamily="18" charset="0"/>
              </a:rPr>
              <a:t>正确答案</a:t>
            </a:r>
            <a:r>
              <a:rPr lang="en-US" altLang="zh-CN" sz="2400">
                <a:latin typeface="Times New Roman" panose="02020603050405020304" pitchFamily="18" charset="0"/>
                <a:cs typeface="Times New Roman" panose="02020603050405020304" pitchFamily="18" charset="0"/>
              </a:rPr>
              <a:t>』B</a:t>
            </a:r>
          </a:p>
          <a:p>
            <a:pPr marL="0" indent="0">
              <a:buFont typeface="Wingdings 2" panose="05020102010507070707" pitchFamily="18" charset="2"/>
              <a:buNone/>
            </a:pPr>
            <a:r>
              <a:rPr lang="en-US" altLang="zh-CN" sz="2400">
                <a:latin typeface="Times New Roman" panose="02020603050405020304" pitchFamily="18" charset="0"/>
                <a:cs typeface="Times New Roman" panose="02020603050405020304" pitchFamily="18" charset="0"/>
              </a:rPr>
              <a:t>『</a:t>
            </a:r>
            <a:r>
              <a:rPr lang="zh-CN" altLang="en-US" sz="2400">
                <a:latin typeface="Times New Roman" panose="02020603050405020304" pitchFamily="18" charset="0"/>
                <a:cs typeface="Times New Roman" panose="02020603050405020304" pitchFamily="18" charset="0"/>
              </a:rPr>
              <a:t>答案解析</a:t>
            </a:r>
            <a:r>
              <a:rPr lang="en-US" altLang="zh-CN" sz="2400">
                <a:latin typeface="Times New Roman" panose="02020603050405020304" pitchFamily="18" charset="0"/>
                <a:cs typeface="Times New Roman" panose="02020603050405020304" pitchFamily="18" charset="0"/>
              </a:rPr>
              <a:t>』</a:t>
            </a:r>
            <a:r>
              <a:rPr lang="zh-CN" altLang="en-US" sz="2400">
                <a:latin typeface="Times New Roman" panose="02020603050405020304" pitchFamily="18" charset="0"/>
                <a:cs typeface="Times New Roman" panose="02020603050405020304" pitchFamily="18" charset="0"/>
              </a:rPr>
              <a:t>由受托方代收、代扣“两税”的单位和个人，按纳税人缴纳“两税”所在地的规定税率就地缴纳城市维护建设税。本题丝加工厂所在地为县城，按税率</a:t>
            </a:r>
            <a:r>
              <a:rPr lang="en-US" altLang="zh-CN" sz="2400">
                <a:latin typeface="Times New Roman" panose="02020603050405020304" pitchFamily="18" charset="0"/>
                <a:cs typeface="Times New Roman" panose="02020603050405020304" pitchFamily="18" charset="0"/>
              </a:rPr>
              <a:t>5%</a:t>
            </a:r>
            <a:r>
              <a:rPr lang="zh-CN" altLang="en-US" sz="2400">
                <a:latin typeface="Times New Roman" panose="02020603050405020304" pitchFamily="18" charset="0"/>
                <a:cs typeface="Times New Roman" panose="02020603050405020304" pitchFamily="18" charset="0"/>
              </a:rPr>
              <a:t>缴纳城建税。</a:t>
            </a:r>
          </a:p>
          <a:p>
            <a:pPr marL="0" indent="0">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受托方代收代缴消费税＝（</a:t>
            </a:r>
            <a:r>
              <a:rPr lang="en-US" altLang="zh-CN" sz="2400">
                <a:latin typeface="Times New Roman" panose="02020603050405020304" pitchFamily="18" charset="0"/>
                <a:cs typeface="Times New Roman" panose="02020603050405020304" pitchFamily="18" charset="0"/>
              </a:rPr>
              <a:t>60000+8000</a:t>
            </a:r>
            <a:r>
              <a:rPr lang="zh-CN" altLang="en-US" sz="2400">
                <a:latin typeface="Times New Roman" panose="02020603050405020304" pitchFamily="18" charset="0"/>
                <a:cs typeface="Times New Roman" panose="02020603050405020304" pitchFamily="18" charset="0"/>
              </a:rPr>
              <a:t>）</a:t>
            </a:r>
            <a:r>
              <a:rPr lang="en-US" altLang="zh-CN" sz="2400">
                <a:latin typeface="Times New Roman" panose="02020603050405020304" pitchFamily="18" charset="0"/>
                <a:cs typeface="Times New Roman" panose="02020603050405020304" pitchFamily="18" charset="0"/>
              </a:rPr>
              <a:t>÷</a:t>
            </a:r>
            <a:r>
              <a:rPr lang="zh-CN" altLang="en-US" sz="2400">
                <a:latin typeface="Times New Roman" panose="02020603050405020304" pitchFamily="18" charset="0"/>
                <a:cs typeface="Times New Roman" panose="02020603050405020304" pitchFamily="18" charset="0"/>
              </a:rPr>
              <a:t>（</a:t>
            </a:r>
            <a:r>
              <a:rPr lang="en-US" altLang="zh-CN" sz="2400">
                <a:latin typeface="Times New Roman" panose="02020603050405020304" pitchFamily="18" charset="0"/>
                <a:cs typeface="Times New Roman" panose="02020603050405020304" pitchFamily="18" charset="0"/>
              </a:rPr>
              <a:t>1</a:t>
            </a:r>
            <a:r>
              <a:rPr lang="zh-CN" altLang="en-US" sz="2400">
                <a:latin typeface="Times New Roman" panose="02020603050405020304" pitchFamily="18" charset="0"/>
                <a:cs typeface="Times New Roman" panose="02020603050405020304" pitchFamily="18" charset="0"/>
              </a:rPr>
              <a:t>－</a:t>
            </a:r>
            <a:r>
              <a:rPr lang="en-US" altLang="zh-CN" sz="2400">
                <a:latin typeface="Times New Roman" panose="02020603050405020304" pitchFamily="18" charset="0"/>
                <a:cs typeface="Times New Roman" panose="02020603050405020304" pitchFamily="18" charset="0"/>
              </a:rPr>
              <a:t>30%</a:t>
            </a:r>
            <a:r>
              <a:rPr lang="zh-CN" altLang="en-US" sz="2400">
                <a:latin typeface="Times New Roman" panose="02020603050405020304" pitchFamily="18" charset="0"/>
                <a:cs typeface="Times New Roman" panose="02020603050405020304" pitchFamily="18" charset="0"/>
              </a:rPr>
              <a:t>）</a:t>
            </a:r>
            <a:r>
              <a:rPr lang="en-US" altLang="zh-CN" sz="2400">
                <a:latin typeface="Times New Roman" panose="02020603050405020304" pitchFamily="18" charset="0"/>
                <a:cs typeface="Times New Roman" panose="02020603050405020304" pitchFamily="18" charset="0"/>
              </a:rPr>
              <a:t>×30%</a:t>
            </a:r>
            <a:r>
              <a:rPr lang="zh-CN" altLang="en-US" sz="2400">
                <a:latin typeface="Times New Roman" panose="02020603050405020304" pitchFamily="18" charset="0"/>
                <a:cs typeface="Times New Roman" panose="02020603050405020304" pitchFamily="18" charset="0"/>
              </a:rPr>
              <a:t>＝</a:t>
            </a:r>
            <a:r>
              <a:rPr lang="en-US" altLang="zh-CN" sz="2400">
                <a:latin typeface="Times New Roman" panose="02020603050405020304" pitchFamily="18" charset="0"/>
                <a:cs typeface="Times New Roman" panose="02020603050405020304" pitchFamily="18" charset="0"/>
              </a:rPr>
              <a:t>29142.86</a:t>
            </a:r>
            <a:r>
              <a:rPr lang="zh-CN" altLang="en-US" sz="2400">
                <a:latin typeface="Times New Roman" panose="02020603050405020304" pitchFamily="18" charset="0"/>
                <a:cs typeface="Times New Roman" panose="02020603050405020304" pitchFamily="18" charset="0"/>
              </a:rPr>
              <a:t>（元）</a:t>
            </a:r>
          </a:p>
          <a:p>
            <a:pPr marL="0" indent="0">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　　代收代城建税＝</a:t>
            </a:r>
            <a:r>
              <a:rPr lang="en-US" altLang="zh-CN" sz="2400">
                <a:latin typeface="Times New Roman" panose="02020603050405020304" pitchFamily="18" charset="0"/>
                <a:cs typeface="Times New Roman" panose="02020603050405020304" pitchFamily="18" charset="0"/>
              </a:rPr>
              <a:t>29142.86×5%</a:t>
            </a:r>
            <a:r>
              <a:rPr lang="zh-CN" altLang="en-US" sz="2400">
                <a:latin typeface="Times New Roman" panose="02020603050405020304" pitchFamily="18" charset="0"/>
                <a:cs typeface="Times New Roman" panose="02020603050405020304" pitchFamily="18" charset="0"/>
              </a:rPr>
              <a:t>＝</a:t>
            </a:r>
            <a:r>
              <a:rPr lang="en-US" altLang="zh-CN" sz="2400">
                <a:latin typeface="Times New Roman" panose="02020603050405020304" pitchFamily="18" charset="0"/>
                <a:cs typeface="Times New Roman" panose="02020603050405020304" pitchFamily="18" charset="0"/>
              </a:rPr>
              <a:t>1457.14</a:t>
            </a:r>
            <a:r>
              <a:rPr lang="zh-CN" altLang="en-US" sz="2400">
                <a:latin typeface="Times New Roman" panose="02020603050405020304" pitchFamily="18" charset="0"/>
                <a:cs typeface="Times New Roman" panose="02020603050405020304" pitchFamily="18" charset="0"/>
              </a:rPr>
              <a:t>（元）</a:t>
            </a:r>
          </a:p>
          <a:p>
            <a:pPr marL="0" indent="0">
              <a:buFont typeface="Wingdings 2" panose="05020102010507070707" pitchFamily="18" charset="2"/>
              <a:buNone/>
            </a:pPr>
            <a:endParaRPr lang="en-US" altLang="zh-CN"/>
          </a:p>
          <a:p>
            <a:pPr marL="0" indent="0">
              <a:buFont typeface="Wingdings 2" panose="05020102010507070707" pitchFamily="18" charset="2"/>
              <a:buNone/>
            </a:pP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内容占位符 4">
            <a:extLst>
              <a:ext uri="{FF2B5EF4-FFF2-40B4-BE49-F238E27FC236}">
                <a16:creationId xmlns:a16="http://schemas.microsoft.com/office/drawing/2014/main" id="{6D07A518-99DE-4300-A47C-630175B4B75F}"/>
              </a:ext>
            </a:extLst>
          </p:cNvPr>
          <p:cNvSpPr>
            <a:spLocks noGrp="1"/>
          </p:cNvSpPr>
          <p:nvPr>
            <p:ph idx="1"/>
          </p:nvPr>
        </p:nvSpPr>
        <p:spPr>
          <a:xfrm>
            <a:off x="-111125" y="0"/>
            <a:ext cx="9290050" cy="7505700"/>
          </a:xfrm>
        </p:spPr>
        <p:txBody>
          <a:bodyPr rtlCol="0">
            <a:normAutofit/>
          </a:bodyPr>
          <a:lstStyle/>
          <a:p>
            <a:pPr marL="0" indent="0" fontAlgn="auto">
              <a:spcAft>
                <a:spcPts val="0"/>
              </a:spcAft>
              <a:buFont typeface="Wingdings 2" pitchFamily="18" charset="2"/>
              <a:buNone/>
              <a:defRPr/>
            </a:pPr>
            <a:r>
              <a:rPr lang="zh-CN" altLang="en-US" sz="2800" b="1" dirty="0">
                <a:latin typeface="Times New Roman" pitchFamily="18" charset="0"/>
                <a:cs typeface="Times New Roman" pitchFamily="18" charset="0"/>
              </a:rPr>
              <a:t>三、税目及税率</a:t>
            </a:r>
            <a:endParaRPr lang="en-US" altLang="zh-CN" sz="2800" b="1" dirty="0">
              <a:latin typeface="Times New Roman" pitchFamily="18" charset="0"/>
              <a:cs typeface="Times New Roman" pitchFamily="18" charset="0"/>
            </a:endParaRPr>
          </a:p>
          <a:p>
            <a:pPr marL="0" indent="0" fontAlgn="auto">
              <a:spcAft>
                <a:spcPts val="0"/>
              </a:spcAft>
              <a:buFont typeface="Wingdings 2" pitchFamily="18" charset="2"/>
              <a:buNone/>
              <a:defRPr/>
            </a:pPr>
            <a:r>
              <a:rPr lang="en-US" altLang="zh-CN" sz="2800" b="1" dirty="0">
                <a:latin typeface="Times New Roman" pitchFamily="18" charset="0"/>
                <a:cs typeface="Times New Roman" pitchFamily="18" charset="0"/>
              </a:rPr>
              <a:t>  </a:t>
            </a:r>
          </a:p>
          <a:p>
            <a:pPr marL="0" indent="0" fontAlgn="auto">
              <a:spcAft>
                <a:spcPts val="0"/>
              </a:spcAft>
              <a:buFont typeface="Wingdings 2" pitchFamily="18" charset="2"/>
              <a:buNone/>
              <a:defRPr/>
            </a:pPr>
            <a:endParaRPr lang="en-US" altLang="zh-CN" sz="2800" b="1" dirty="0">
              <a:latin typeface="Times New Roman" pitchFamily="18" charset="0"/>
              <a:cs typeface="Times New Roman" pitchFamily="18" charset="0"/>
            </a:endParaRPr>
          </a:p>
          <a:p>
            <a:pPr marL="0" indent="0" fontAlgn="auto">
              <a:spcAft>
                <a:spcPts val="0"/>
              </a:spcAft>
              <a:buFont typeface="Wingdings 2" pitchFamily="18" charset="2"/>
              <a:buNone/>
              <a:defRPr/>
            </a:pPr>
            <a:endParaRPr lang="en-US" altLang="zh-CN" sz="2800" b="1" dirty="0">
              <a:latin typeface="Times New Roman" pitchFamily="18" charset="0"/>
              <a:cs typeface="Times New Roman" pitchFamily="18" charset="0"/>
            </a:endParaRPr>
          </a:p>
          <a:p>
            <a:pPr marL="0" indent="0" fontAlgn="auto">
              <a:spcAft>
                <a:spcPts val="0"/>
              </a:spcAft>
              <a:buFont typeface="Wingdings 2" pitchFamily="18" charset="2"/>
              <a:buNone/>
              <a:defRPr/>
            </a:pPr>
            <a:endParaRPr lang="en-US" altLang="zh-CN" sz="2800" b="1" dirty="0">
              <a:latin typeface="Times New Roman" pitchFamily="18" charset="0"/>
              <a:cs typeface="Times New Roman" pitchFamily="18" charset="0"/>
            </a:endParaRPr>
          </a:p>
          <a:p>
            <a:pPr marL="0" indent="0" fontAlgn="auto">
              <a:spcAft>
                <a:spcPts val="0"/>
              </a:spcAft>
              <a:buFont typeface="Wingdings 2" pitchFamily="18" charset="2"/>
              <a:buNone/>
              <a:defRPr/>
            </a:pPr>
            <a:endParaRPr lang="en-US" altLang="zh-CN" sz="2800" b="1" dirty="0">
              <a:latin typeface="Times New Roman" pitchFamily="18" charset="0"/>
              <a:cs typeface="Times New Roman" pitchFamily="18" charset="0"/>
            </a:endParaRPr>
          </a:p>
          <a:p>
            <a:pPr marL="0" indent="0" fontAlgn="auto">
              <a:spcAft>
                <a:spcPts val="0"/>
              </a:spcAft>
              <a:buFont typeface="Wingdings 2" pitchFamily="18" charset="2"/>
              <a:buNone/>
              <a:defRPr/>
            </a:pPr>
            <a:endParaRPr lang="en-US" altLang="zh-CN" sz="2800" b="1" dirty="0">
              <a:latin typeface="Times New Roman" pitchFamily="18" charset="0"/>
              <a:cs typeface="Times New Roman" pitchFamily="18" charset="0"/>
            </a:endParaRPr>
          </a:p>
          <a:p>
            <a:pPr marL="0" indent="0" fontAlgn="auto">
              <a:spcAft>
                <a:spcPts val="0"/>
              </a:spcAft>
              <a:buFont typeface="Wingdings 2" pitchFamily="18" charset="2"/>
              <a:buNone/>
              <a:defRPr/>
            </a:pPr>
            <a:endParaRPr lang="en-US" altLang="zh-CN" sz="2800" b="1" dirty="0">
              <a:latin typeface="Times New Roman" pitchFamily="18" charset="0"/>
              <a:cs typeface="Times New Roman" pitchFamily="18" charset="0"/>
            </a:endParaRPr>
          </a:p>
          <a:p>
            <a:pPr marL="0" indent="0" fontAlgn="auto">
              <a:spcAft>
                <a:spcPts val="0"/>
              </a:spcAft>
              <a:buFont typeface="Wingdings 2" pitchFamily="18" charset="2"/>
              <a:buNone/>
              <a:defRPr/>
            </a:pPr>
            <a:r>
              <a:rPr lang="en-US" altLang="zh-CN" sz="2800" dirty="0">
                <a:solidFill>
                  <a:srgbClr val="000000"/>
                </a:solidFill>
                <a:cs typeface="宋体"/>
              </a:rPr>
              <a:t> </a:t>
            </a:r>
          </a:p>
          <a:p>
            <a:pPr marL="0" indent="0" fontAlgn="auto">
              <a:spcAft>
                <a:spcPts val="0"/>
              </a:spcAft>
              <a:buFont typeface="Wingdings 2" pitchFamily="18" charset="2"/>
              <a:buNone/>
              <a:defRPr/>
            </a:pPr>
            <a:r>
              <a:rPr lang="en-US" altLang="zh-CN" sz="2800" dirty="0">
                <a:solidFill>
                  <a:srgbClr val="000000"/>
                </a:solidFill>
                <a:latin typeface="+mn-ea"/>
                <a:cs typeface="Times New Roman" pitchFamily="18" charset="0"/>
              </a:rPr>
              <a:t>     </a:t>
            </a:r>
            <a:r>
              <a:rPr lang="zh-CN" altLang="zh-CN" sz="2400" dirty="0">
                <a:solidFill>
                  <a:srgbClr val="000000"/>
                </a:solidFill>
                <a:latin typeface="+mn-ea"/>
                <a:cs typeface="Times New Roman" pitchFamily="18" charset="0"/>
              </a:rPr>
              <a:t>【解析】大气污染物、水污染物的浮动定额税，具体适用税额的确定和调整，由省、自治区、直辖市人民政府提出，报</a:t>
            </a:r>
            <a:r>
              <a:rPr lang="zh-CN" altLang="zh-CN" sz="2400" b="1" u="dbl" dirty="0">
                <a:solidFill>
                  <a:srgbClr val="A50021"/>
                </a:solidFill>
                <a:latin typeface="+mn-ea"/>
                <a:cs typeface="Times New Roman" pitchFamily="18" charset="0"/>
              </a:rPr>
              <a:t>同级人民代表大会常务委员会</a:t>
            </a:r>
            <a:r>
              <a:rPr lang="zh-CN" altLang="zh-CN" sz="2400" dirty="0">
                <a:solidFill>
                  <a:srgbClr val="000000"/>
                </a:solidFill>
                <a:latin typeface="+mn-ea"/>
                <a:cs typeface="Times New Roman" pitchFamily="18" charset="0"/>
              </a:rPr>
              <a:t>决定，并报全国人民代表大会常务委员会和国务院备案</a:t>
            </a:r>
            <a:r>
              <a:rPr lang="zh-CN" altLang="zh-CN" sz="2400" dirty="0">
                <a:solidFill>
                  <a:srgbClr val="000000"/>
                </a:solidFill>
                <a:cs typeface="宋体"/>
              </a:rPr>
              <a:t>。</a:t>
            </a:r>
            <a:endParaRPr lang="en-US" altLang="zh-CN" sz="2400" b="1" dirty="0">
              <a:latin typeface="Times New Roman" pitchFamily="18" charset="0"/>
              <a:cs typeface="Times New Roman" pitchFamily="18" charset="0"/>
            </a:endParaRPr>
          </a:p>
        </p:txBody>
      </p:sp>
      <p:graphicFrame>
        <p:nvGraphicFramePr>
          <p:cNvPr id="94211" name="对象 1">
            <a:extLst>
              <a:ext uri="{FF2B5EF4-FFF2-40B4-BE49-F238E27FC236}">
                <a16:creationId xmlns:a16="http://schemas.microsoft.com/office/drawing/2014/main" id="{E95C92E6-43B1-4B0B-8A29-ECBC462CED11}"/>
              </a:ext>
            </a:extLst>
          </p:cNvPr>
          <p:cNvGraphicFramePr>
            <a:graphicFrameLocks noChangeAspect="1"/>
          </p:cNvGraphicFramePr>
          <p:nvPr/>
        </p:nvGraphicFramePr>
        <p:xfrm>
          <a:off x="395288" y="692150"/>
          <a:ext cx="8035925" cy="4297363"/>
        </p:xfrm>
        <a:graphic>
          <a:graphicData uri="http://schemas.openxmlformats.org/presentationml/2006/ole">
            <mc:AlternateContent xmlns:mc="http://schemas.openxmlformats.org/markup-compatibility/2006">
              <mc:Choice xmlns:v="urn:schemas-microsoft-com:vml" Requires="v">
                <p:oleObj spid="_x0000_s94212" name="文档" r:id="rId3" imgW="5772281" imgH="3085811" progId="Word.Document.12">
                  <p:embed/>
                </p:oleObj>
              </mc:Choice>
              <mc:Fallback>
                <p:oleObj name="文档" r:id="rId3" imgW="5772281" imgH="3085811" progId="Word.Document.12">
                  <p:embed/>
                  <p:pic>
                    <p:nvPicPr>
                      <p:cNvPr id="0" name="对象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288" y="692150"/>
                        <a:ext cx="8035925" cy="4297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内容占位符 4">
            <a:extLst>
              <a:ext uri="{FF2B5EF4-FFF2-40B4-BE49-F238E27FC236}">
                <a16:creationId xmlns:a16="http://schemas.microsoft.com/office/drawing/2014/main" id="{7E7BFB4E-A1F5-4EB9-ACDC-64437B218A9F}"/>
              </a:ext>
            </a:extLst>
          </p:cNvPr>
          <p:cNvSpPr>
            <a:spLocks noGrp="1"/>
          </p:cNvSpPr>
          <p:nvPr>
            <p:ph idx="1"/>
          </p:nvPr>
        </p:nvSpPr>
        <p:spPr>
          <a:xfrm>
            <a:off x="-111125" y="0"/>
            <a:ext cx="9290050" cy="7505700"/>
          </a:xfrm>
        </p:spPr>
        <p:txBody>
          <a:bodyPr rtlCol="0">
            <a:normAutofit/>
          </a:bodyPr>
          <a:lstStyle/>
          <a:p>
            <a:pPr marL="0" indent="0" fontAlgn="auto">
              <a:spcAft>
                <a:spcPts val="0"/>
              </a:spcAft>
              <a:buFont typeface="Wingdings 2" pitchFamily="18" charset="2"/>
              <a:buNone/>
              <a:defRPr/>
            </a:pPr>
            <a:r>
              <a:rPr lang="zh-CN" altLang="en-US" b="1" dirty="0">
                <a:latin typeface="Times New Roman" pitchFamily="18" charset="0"/>
                <a:cs typeface="Times New Roman" pitchFamily="18" charset="0"/>
              </a:rPr>
              <a:t>四、计税依据与应纳税额计算</a:t>
            </a:r>
            <a:r>
              <a:rPr lang="en-US" altLang="zh-CN" b="1" dirty="0">
                <a:latin typeface="Times New Roman" pitchFamily="18" charset="0"/>
                <a:cs typeface="Times New Roman" pitchFamily="18" charset="0"/>
              </a:rPr>
              <a:t>  </a:t>
            </a:r>
          </a:p>
          <a:p>
            <a:pPr marL="0" indent="0" fontAlgn="auto">
              <a:spcAft>
                <a:spcPts val="0"/>
              </a:spcAft>
              <a:buFont typeface="Wingdings 2" pitchFamily="18" charset="2"/>
              <a:buNone/>
              <a:defRPr/>
            </a:pPr>
            <a:r>
              <a:rPr lang="zh-CN" altLang="en-US" sz="2800" b="1" dirty="0">
                <a:latin typeface="Times New Roman" pitchFamily="18" charset="0"/>
                <a:cs typeface="Times New Roman" pitchFamily="18" charset="0"/>
              </a:rPr>
              <a:t> （一）计税依据</a:t>
            </a:r>
          </a:p>
          <a:p>
            <a:pPr marL="0" indent="0" fontAlgn="auto">
              <a:spcAft>
                <a:spcPts val="0"/>
              </a:spcAft>
              <a:buFont typeface="Wingdings 2" pitchFamily="18" charset="2"/>
              <a:buNone/>
              <a:defRPr/>
            </a:pPr>
            <a:r>
              <a:rPr lang="zh-CN" altLang="en-US" sz="2800" b="1" dirty="0">
                <a:latin typeface="Times New Roman" pitchFamily="18" charset="0"/>
                <a:cs typeface="Times New Roman" pitchFamily="18" charset="0"/>
              </a:rPr>
              <a:t>　　</a:t>
            </a:r>
            <a:r>
              <a:rPr lang="en-US" altLang="zh-CN" sz="2800" b="1" dirty="0">
                <a:latin typeface="Times New Roman" pitchFamily="18" charset="0"/>
                <a:cs typeface="Times New Roman" pitchFamily="18" charset="0"/>
              </a:rPr>
              <a:t>1</a:t>
            </a:r>
            <a:r>
              <a:rPr lang="zh-CN" altLang="en-US" sz="2800" b="1" dirty="0">
                <a:latin typeface="Times New Roman" pitchFamily="18" charset="0"/>
                <a:cs typeface="Times New Roman" pitchFamily="18" charset="0"/>
              </a:rPr>
              <a:t>、基本规定</a:t>
            </a:r>
          </a:p>
          <a:p>
            <a:pPr marL="0" indent="0" fontAlgn="auto">
              <a:spcAft>
                <a:spcPts val="0"/>
              </a:spcAft>
              <a:buFont typeface="Wingdings 2" pitchFamily="18" charset="2"/>
              <a:buNone/>
              <a:defRPr/>
            </a:pPr>
            <a:endParaRPr lang="en-US" altLang="zh-CN" sz="2800" b="1" dirty="0">
              <a:latin typeface="Times New Roman" pitchFamily="18" charset="0"/>
              <a:cs typeface="Times New Roman" pitchFamily="18" charset="0"/>
            </a:endParaRPr>
          </a:p>
          <a:p>
            <a:pPr marL="0" indent="0" fontAlgn="auto">
              <a:spcAft>
                <a:spcPts val="0"/>
              </a:spcAft>
              <a:buFont typeface="Wingdings 2" pitchFamily="18" charset="2"/>
              <a:buNone/>
              <a:defRPr/>
            </a:pPr>
            <a:endParaRPr lang="en-US" altLang="zh-CN" sz="2800" b="1" dirty="0">
              <a:latin typeface="Times New Roman" pitchFamily="18" charset="0"/>
              <a:cs typeface="Times New Roman" pitchFamily="18" charset="0"/>
            </a:endParaRPr>
          </a:p>
          <a:p>
            <a:pPr marL="0" indent="0" fontAlgn="auto">
              <a:spcAft>
                <a:spcPts val="0"/>
              </a:spcAft>
              <a:buFont typeface="Wingdings 2" pitchFamily="18" charset="2"/>
              <a:buNone/>
              <a:defRPr/>
            </a:pPr>
            <a:endParaRPr lang="en-US" altLang="zh-CN" sz="2800" b="1" dirty="0">
              <a:latin typeface="Times New Roman" pitchFamily="18" charset="0"/>
              <a:cs typeface="Times New Roman" pitchFamily="18" charset="0"/>
            </a:endParaRPr>
          </a:p>
          <a:p>
            <a:pPr marL="0" indent="0" fontAlgn="auto">
              <a:spcAft>
                <a:spcPts val="0"/>
              </a:spcAft>
              <a:buFont typeface="Wingdings 2" pitchFamily="18" charset="2"/>
              <a:buNone/>
              <a:defRPr/>
            </a:pPr>
            <a:endParaRPr lang="en-US" altLang="zh-CN" sz="2800" b="1" dirty="0">
              <a:latin typeface="Times New Roman" pitchFamily="18" charset="0"/>
              <a:cs typeface="Times New Roman" pitchFamily="18" charset="0"/>
            </a:endParaRPr>
          </a:p>
          <a:p>
            <a:pPr marL="0" indent="0" fontAlgn="auto">
              <a:spcAft>
                <a:spcPts val="0"/>
              </a:spcAft>
              <a:buFont typeface="Wingdings 2" pitchFamily="18" charset="2"/>
              <a:buNone/>
              <a:defRPr/>
            </a:pPr>
            <a:endParaRPr lang="en-US" altLang="zh-CN" sz="2800" b="1" dirty="0">
              <a:latin typeface="Times New Roman" pitchFamily="18" charset="0"/>
              <a:cs typeface="Times New Roman" pitchFamily="18" charset="0"/>
            </a:endParaRPr>
          </a:p>
          <a:p>
            <a:pPr marL="0" indent="0" fontAlgn="auto">
              <a:spcAft>
                <a:spcPts val="0"/>
              </a:spcAft>
              <a:buFont typeface="Wingdings 2" pitchFamily="18" charset="2"/>
              <a:buNone/>
              <a:defRPr/>
            </a:pPr>
            <a:endParaRPr lang="en-US" altLang="zh-CN" sz="2800" b="1" dirty="0">
              <a:latin typeface="Times New Roman" pitchFamily="18" charset="0"/>
              <a:cs typeface="Times New Roman" pitchFamily="18" charset="0"/>
            </a:endParaRPr>
          </a:p>
          <a:p>
            <a:pPr marL="0" indent="0" fontAlgn="auto">
              <a:spcAft>
                <a:spcPts val="0"/>
              </a:spcAft>
              <a:buFont typeface="Wingdings 2" pitchFamily="18" charset="2"/>
              <a:buNone/>
              <a:defRPr/>
            </a:pPr>
            <a:r>
              <a:rPr lang="en-US" altLang="zh-CN" sz="2800" dirty="0">
                <a:solidFill>
                  <a:srgbClr val="000000"/>
                </a:solidFill>
                <a:cs typeface="宋体"/>
              </a:rPr>
              <a:t> </a:t>
            </a:r>
          </a:p>
          <a:p>
            <a:pPr marL="0" indent="0" fontAlgn="auto">
              <a:spcAft>
                <a:spcPts val="0"/>
              </a:spcAft>
              <a:buFont typeface="Wingdings 2" pitchFamily="18" charset="2"/>
              <a:buNone/>
              <a:defRPr/>
            </a:pPr>
            <a:r>
              <a:rPr lang="en-US" altLang="zh-CN" sz="2800" dirty="0">
                <a:solidFill>
                  <a:srgbClr val="000000"/>
                </a:solidFill>
                <a:latin typeface="+mn-ea"/>
                <a:cs typeface="Times New Roman" pitchFamily="18" charset="0"/>
              </a:rPr>
              <a:t>     </a:t>
            </a:r>
            <a:endParaRPr lang="en-US" altLang="zh-CN" sz="2400" b="1" dirty="0">
              <a:latin typeface="Times New Roman" pitchFamily="18" charset="0"/>
              <a:cs typeface="Times New Roman" pitchFamily="18" charset="0"/>
            </a:endParaRPr>
          </a:p>
        </p:txBody>
      </p:sp>
      <p:graphicFrame>
        <p:nvGraphicFramePr>
          <p:cNvPr id="95235" name="对象 2">
            <a:extLst>
              <a:ext uri="{FF2B5EF4-FFF2-40B4-BE49-F238E27FC236}">
                <a16:creationId xmlns:a16="http://schemas.microsoft.com/office/drawing/2014/main" id="{33D8FAE9-FFB6-4DF8-BB39-5DDCE030A8EE}"/>
              </a:ext>
            </a:extLst>
          </p:cNvPr>
          <p:cNvGraphicFramePr>
            <a:graphicFrameLocks noChangeAspect="1"/>
          </p:cNvGraphicFramePr>
          <p:nvPr/>
        </p:nvGraphicFramePr>
        <p:xfrm>
          <a:off x="-396875" y="1989138"/>
          <a:ext cx="10115550" cy="3671887"/>
        </p:xfrm>
        <a:graphic>
          <a:graphicData uri="http://schemas.openxmlformats.org/presentationml/2006/ole">
            <mc:AlternateContent xmlns:mc="http://schemas.openxmlformats.org/markup-compatibility/2006">
              <mc:Choice xmlns:v="urn:schemas-microsoft-com:vml" Requires="v">
                <p:oleObj spid="_x0000_s95236" name="文档" r:id="rId3" imgW="5772281" imgH="2095486" progId="Word.Document.12">
                  <p:embed/>
                </p:oleObj>
              </mc:Choice>
              <mc:Fallback>
                <p:oleObj name="文档" r:id="rId3" imgW="5772281" imgH="2095486" progId="Word.Document.12">
                  <p:embed/>
                  <p:pic>
                    <p:nvPicPr>
                      <p:cNvPr id="0" name="对象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6875" y="1989138"/>
                        <a:ext cx="10115550" cy="3671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内容占位符 4">
            <a:extLst>
              <a:ext uri="{FF2B5EF4-FFF2-40B4-BE49-F238E27FC236}">
                <a16:creationId xmlns:a16="http://schemas.microsoft.com/office/drawing/2014/main" id="{55E1B770-DED0-46BE-AF6B-D4A896E8E67C}"/>
              </a:ext>
            </a:extLst>
          </p:cNvPr>
          <p:cNvSpPr>
            <a:spLocks noGrp="1"/>
          </p:cNvSpPr>
          <p:nvPr>
            <p:ph idx="1"/>
          </p:nvPr>
        </p:nvSpPr>
        <p:spPr>
          <a:xfrm>
            <a:off x="-111125" y="0"/>
            <a:ext cx="9290050" cy="7505700"/>
          </a:xfrm>
        </p:spPr>
        <p:txBody>
          <a:bodyPr/>
          <a:lstStyle/>
          <a:p>
            <a:pPr marL="0" indent="0">
              <a:buFont typeface="Wingdings 2" panose="05020102010507070707" pitchFamily="18" charset="2"/>
              <a:buNone/>
            </a:pPr>
            <a:endParaRPr lang="en-US" altLang="zh-CN" sz="2800" b="1">
              <a:latin typeface="Times New Roman" panose="02020603050405020304" pitchFamily="18" charset="0"/>
              <a:cs typeface="Times New Roman" panose="02020603050405020304" pitchFamily="18" charset="0"/>
            </a:endParaRPr>
          </a:p>
          <a:p>
            <a:pPr marL="0" indent="0">
              <a:buFont typeface="Wingdings 2" panose="05020102010507070707" pitchFamily="18" charset="2"/>
              <a:buNone/>
            </a:pPr>
            <a:r>
              <a:rPr lang="en-US" altLang="zh-CN" sz="2800">
                <a:solidFill>
                  <a:srgbClr val="000000"/>
                </a:solidFill>
                <a:latin typeface="华文楷体" panose="02010600040101010101" pitchFamily="2" charset="-122"/>
              </a:rPr>
              <a:t>    2</a:t>
            </a:r>
            <a:r>
              <a:rPr lang="zh-CN" altLang="en-US" sz="2800">
                <a:solidFill>
                  <a:srgbClr val="000000"/>
                </a:solidFill>
                <a:latin typeface="华文楷体" panose="02010600040101010101" pitchFamily="2" charset="-122"/>
              </a:rPr>
              <a:t>、</a:t>
            </a:r>
            <a:r>
              <a:rPr lang="zh-CN" altLang="zh-CN" sz="2800">
                <a:solidFill>
                  <a:srgbClr val="000000"/>
                </a:solidFill>
                <a:latin typeface="华文楷体" panose="02010600040101010101" pitchFamily="2" charset="-122"/>
              </a:rPr>
              <a:t>应税大气污染物、水污染物“污染当量”确定</a:t>
            </a:r>
            <a:br>
              <a:rPr lang="en-US" altLang="zh-CN" sz="2800">
                <a:solidFill>
                  <a:srgbClr val="000000"/>
                </a:solidFill>
                <a:latin typeface="华文楷体" panose="02010600040101010101" pitchFamily="2" charset="-122"/>
              </a:rPr>
            </a:br>
            <a:r>
              <a:rPr lang="zh-CN" altLang="zh-CN" sz="2800">
                <a:solidFill>
                  <a:srgbClr val="000000"/>
                </a:solidFill>
                <a:latin typeface="华文楷体" panose="02010600040101010101" pitchFamily="2" charset="-122"/>
              </a:rPr>
              <a:t>　污染当量＝该污染物的排放量÷该污染物的污染当量值</a:t>
            </a:r>
            <a:endParaRPr lang="en-US" altLang="zh-CN" sz="2800" b="1">
              <a:latin typeface="华文楷体" panose="02010600040101010101" pitchFamily="2" charset="-122"/>
              <a:cs typeface="Times New Roman" panose="02020603050405020304" pitchFamily="18" charset="0"/>
            </a:endParaRPr>
          </a:p>
          <a:p>
            <a:pPr marL="0" indent="0">
              <a:buFont typeface="Wingdings 2" panose="05020102010507070707" pitchFamily="18" charset="2"/>
              <a:buNone/>
            </a:pPr>
            <a:r>
              <a:rPr lang="en-US" altLang="zh-CN" sz="2000">
                <a:latin typeface="Times New Roman" panose="02020603050405020304" pitchFamily="18" charset="0"/>
                <a:cs typeface="Times New Roman" panose="02020603050405020304" pitchFamily="18" charset="0"/>
              </a:rPr>
              <a:t>【</a:t>
            </a:r>
            <a:r>
              <a:rPr lang="zh-CN" altLang="en-US" sz="2000">
                <a:latin typeface="Times New Roman" panose="02020603050405020304" pitchFamily="18" charset="0"/>
                <a:cs typeface="Times New Roman" panose="02020603050405020304" pitchFamily="18" charset="0"/>
              </a:rPr>
              <a:t>教材例题计算题</a:t>
            </a:r>
            <a:r>
              <a:rPr lang="en-US" altLang="zh-CN" sz="2000">
                <a:latin typeface="Times New Roman" panose="02020603050405020304" pitchFamily="18" charset="0"/>
                <a:cs typeface="Times New Roman" panose="02020603050405020304" pitchFamily="18" charset="0"/>
              </a:rPr>
              <a:t>P342】</a:t>
            </a:r>
            <a:r>
              <a:rPr lang="zh-CN" altLang="en-US" sz="2000">
                <a:latin typeface="Times New Roman" panose="02020603050405020304" pitchFamily="18" charset="0"/>
                <a:cs typeface="Times New Roman" panose="02020603050405020304" pitchFamily="18" charset="0"/>
              </a:rPr>
              <a:t>某企业</a:t>
            </a:r>
            <a:r>
              <a:rPr lang="en-US" altLang="zh-CN" sz="2000">
                <a:latin typeface="Times New Roman" panose="02020603050405020304" pitchFamily="18" charset="0"/>
                <a:cs typeface="Times New Roman" panose="02020603050405020304" pitchFamily="18" charset="0"/>
              </a:rPr>
              <a:t>8</a:t>
            </a:r>
            <a:r>
              <a:rPr lang="zh-CN" altLang="en-US" sz="2000">
                <a:latin typeface="Times New Roman" panose="02020603050405020304" pitchFamily="18" charset="0"/>
                <a:cs typeface="Times New Roman" panose="02020603050405020304" pitchFamily="18" charset="0"/>
              </a:rPr>
              <a:t>月向水体直接排放第一类水污染物总汞、总镉、总铬、总砷、总铅、总银各</a:t>
            </a:r>
            <a:r>
              <a:rPr lang="en-US" altLang="zh-CN" sz="2000">
                <a:latin typeface="Times New Roman" panose="02020603050405020304" pitchFamily="18" charset="0"/>
                <a:cs typeface="Times New Roman" panose="02020603050405020304" pitchFamily="18" charset="0"/>
              </a:rPr>
              <a:t>20</a:t>
            </a:r>
            <a:r>
              <a:rPr lang="zh-CN" altLang="en-US" sz="2000">
                <a:latin typeface="Times New Roman" panose="02020603050405020304" pitchFamily="18" charset="0"/>
                <a:cs typeface="Times New Roman" panose="02020603050405020304" pitchFamily="18" charset="0"/>
              </a:rPr>
              <a:t>千克。已知水污染物污染当量值</a:t>
            </a:r>
            <a:r>
              <a:rPr lang="en-US" altLang="zh-CN" sz="2000">
                <a:latin typeface="Times New Roman" panose="02020603050405020304" pitchFamily="18" charset="0"/>
                <a:cs typeface="Times New Roman" panose="02020603050405020304" pitchFamily="18" charset="0"/>
              </a:rPr>
              <a:t>:</a:t>
            </a:r>
            <a:r>
              <a:rPr lang="zh-CN" altLang="en-US" sz="2000">
                <a:latin typeface="Times New Roman" panose="02020603050405020304" pitchFamily="18" charset="0"/>
                <a:cs typeface="Times New Roman" panose="02020603050405020304" pitchFamily="18" charset="0"/>
              </a:rPr>
              <a:t>分别为总汞</a:t>
            </a:r>
            <a:r>
              <a:rPr lang="en-US" altLang="zh-CN" sz="2000">
                <a:latin typeface="Times New Roman" panose="02020603050405020304" pitchFamily="18" charset="0"/>
                <a:cs typeface="Times New Roman" panose="02020603050405020304" pitchFamily="18" charset="0"/>
              </a:rPr>
              <a:t>0.0005</a:t>
            </a:r>
            <a:r>
              <a:rPr lang="zh-CN" altLang="en-US" sz="2000">
                <a:latin typeface="Times New Roman" panose="02020603050405020304" pitchFamily="18" charset="0"/>
                <a:cs typeface="Times New Roman" panose="02020603050405020304" pitchFamily="18" charset="0"/>
              </a:rPr>
              <a:t>、总镉</a:t>
            </a:r>
            <a:r>
              <a:rPr lang="en-US" altLang="zh-CN" sz="2000">
                <a:latin typeface="Times New Roman" panose="02020603050405020304" pitchFamily="18" charset="0"/>
                <a:cs typeface="Times New Roman" panose="02020603050405020304" pitchFamily="18" charset="0"/>
              </a:rPr>
              <a:t>0.005</a:t>
            </a:r>
            <a:r>
              <a:rPr lang="zh-CN" altLang="en-US" sz="2000">
                <a:latin typeface="Times New Roman" panose="02020603050405020304" pitchFamily="18" charset="0"/>
                <a:cs typeface="Times New Roman" panose="02020603050405020304" pitchFamily="18" charset="0"/>
              </a:rPr>
              <a:t>、总铬</a:t>
            </a:r>
            <a:r>
              <a:rPr lang="en-US" altLang="zh-CN" sz="2000">
                <a:latin typeface="Times New Roman" panose="02020603050405020304" pitchFamily="18" charset="0"/>
                <a:cs typeface="Times New Roman" panose="02020603050405020304" pitchFamily="18" charset="0"/>
              </a:rPr>
              <a:t>0.04</a:t>
            </a:r>
            <a:r>
              <a:rPr lang="zh-CN" altLang="en-US" sz="2000">
                <a:latin typeface="Times New Roman" panose="02020603050405020304" pitchFamily="18" charset="0"/>
                <a:cs typeface="Times New Roman" panose="02020603050405020304" pitchFamily="18" charset="0"/>
              </a:rPr>
              <a:t>、总砷</a:t>
            </a:r>
            <a:r>
              <a:rPr lang="en-US" altLang="zh-CN" sz="2000">
                <a:latin typeface="Times New Roman" panose="02020603050405020304" pitchFamily="18" charset="0"/>
                <a:cs typeface="Times New Roman" panose="02020603050405020304" pitchFamily="18" charset="0"/>
              </a:rPr>
              <a:t>0.02</a:t>
            </a:r>
            <a:r>
              <a:rPr lang="zh-CN" altLang="en-US" sz="2000">
                <a:latin typeface="Times New Roman" panose="02020603050405020304" pitchFamily="18" charset="0"/>
                <a:cs typeface="Times New Roman" panose="02020603050405020304" pitchFamily="18" charset="0"/>
              </a:rPr>
              <a:t>、总铅</a:t>
            </a:r>
            <a:r>
              <a:rPr lang="en-US" altLang="zh-CN" sz="2000">
                <a:latin typeface="Times New Roman" panose="02020603050405020304" pitchFamily="18" charset="0"/>
                <a:cs typeface="Times New Roman" panose="02020603050405020304" pitchFamily="18" charset="0"/>
              </a:rPr>
              <a:t>0.025</a:t>
            </a:r>
            <a:r>
              <a:rPr lang="zh-CN" altLang="en-US" sz="2000">
                <a:latin typeface="Times New Roman" panose="02020603050405020304" pitchFamily="18" charset="0"/>
                <a:cs typeface="Times New Roman" panose="02020603050405020304" pitchFamily="18" charset="0"/>
              </a:rPr>
              <a:t>、总银</a:t>
            </a:r>
            <a:r>
              <a:rPr lang="en-US" altLang="zh-CN" sz="2000">
                <a:latin typeface="Times New Roman" panose="02020603050405020304" pitchFamily="18" charset="0"/>
                <a:cs typeface="Times New Roman" panose="02020603050405020304" pitchFamily="18" charset="0"/>
              </a:rPr>
              <a:t>0.02</a:t>
            </a:r>
            <a:r>
              <a:rPr lang="zh-CN" altLang="en-US" sz="2000">
                <a:latin typeface="Times New Roman" panose="02020603050405020304" pitchFamily="18" charset="0"/>
                <a:cs typeface="Times New Roman" panose="02020603050405020304" pitchFamily="18" charset="0"/>
              </a:rPr>
              <a:t>。</a:t>
            </a:r>
          </a:p>
          <a:p>
            <a:pPr marL="0" indent="0">
              <a:buFont typeface="Wingdings 2" panose="05020102010507070707" pitchFamily="18" charset="2"/>
              <a:buNone/>
            </a:pPr>
            <a:r>
              <a:rPr lang="zh-CN" altLang="en-US" sz="2000">
                <a:latin typeface="Times New Roman" panose="02020603050405020304" pitchFamily="18" charset="0"/>
                <a:cs typeface="Times New Roman" panose="02020603050405020304" pitchFamily="18" charset="0"/>
              </a:rPr>
              <a:t>　　要求：请计算企业</a:t>
            </a:r>
            <a:r>
              <a:rPr lang="en-US" altLang="zh-CN" sz="2000">
                <a:latin typeface="Times New Roman" panose="02020603050405020304" pitchFamily="18" charset="0"/>
                <a:cs typeface="Times New Roman" panose="02020603050405020304" pitchFamily="18" charset="0"/>
              </a:rPr>
              <a:t>8</a:t>
            </a:r>
            <a:r>
              <a:rPr lang="zh-CN" altLang="en-US" sz="2000">
                <a:latin typeface="Times New Roman" panose="02020603050405020304" pitchFamily="18" charset="0"/>
                <a:cs typeface="Times New Roman" panose="02020603050405020304" pitchFamily="18" charset="0"/>
              </a:rPr>
              <a:t>月第一类水污染物的污染当量数。</a:t>
            </a:r>
          </a:p>
          <a:p>
            <a:pPr marL="0" indent="0">
              <a:buFont typeface="Wingdings 2" panose="05020102010507070707" pitchFamily="18" charset="2"/>
              <a:buNone/>
            </a:pPr>
            <a:r>
              <a:rPr lang="zh-CN" altLang="en-US" sz="2000">
                <a:latin typeface="Times New Roman" panose="02020603050405020304" pitchFamily="18" charset="0"/>
                <a:cs typeface="Times New Roman" panose="02020603050405020304" pitchFamily="18" charset="0"/>
              </a:rPr>
              <a:t>　　</a:t>
            </a:r>
            <a:r>
              <a:rPr lang="en-US" altLang="zh-CN" sz="2000">
                <a:latin typeface="Times New Roman" panose="02020603050405020304" pitchFamily="18" charset="0"/>
                <a:cs typeface="Times New Roman" panose="02020603050405020304" pitchFamily="18" charset="0"/>
              </a:rPr>
              <a:t>【</a:t>
            </a:r>
            <a:r>
              <a:rPr lang="zh-CN" altLang="en-US" sz="2000">
                <a:latin typeface="Times New Roman" panose="02020603050405020304" pitchFamily="18" charset="0"/>
                <a:cs typeface="Times New Roman" panose="02020603050405020304" pitchFamily="18" charset="0"/>
              </a:rPr>
              <a:t>解析</a:t>
            </a:r>
            <a:r>
              <a:rPr lang="en-US" altLang="zh-CN" sz="2000">
                <a:latin typeface="Times New Roman" panose="02020603050405020304" pitchFamily="18" charset="0"/>
                <a:cs typeface="Times New Roman" panose="02020603050405020304" pitchFamily="18" charset="0"/>
              </a:rPr>
              <a:t>】</a:t>
            </a:r>
            <a:r>
              <a:rPr lang="zh-CN" altLang="en-US" sz="2000">
                <a:latin typeface="Times New Roman" panose="02020603050405020304" pitchFamily="18" charset="0"/>
                <a:cs typeface="Times New Roman" panose="02020603050405020304" pitchFamily="18" charset="0"/>
              </a:rPr>
              <a:t>污染当量数＝该污染物的排放量</a:t>
            </a:r>
            <a:r>
              <a:rPr lang="en-US" altLang="zh-CN" sz="2000">
                <a:latin typeface="Times New Roman" panose="02020603050405020304" pitchFamily="18" charset="0"/>
                <a:cs typeface="Times New Roman" panose="02020603050405020304" pitchFamily="18" charset="0"/>
              </a:rPr>
              <a:t>÷</a:t>
            </a:r>
            <a:r>
              <a:rPr lang="zh-CN" altLang="en-US" sz="2000">
                <a:latin typeface="Times New Roman" panose="02020603050405020304" pitchFamily="18" charset="0"/>
                <a:cs typeface="Times New Roman" panose="02020603050405020304" pitchFamily="18" charset="0"/>
              </a:rPr>
              <a:t>该污染物的污染当量值</a:t>
            </a:r>
            <a:endParaRPr lang="en-US" altLang="zh-CN" sz="2000">
              <a:latin typeface="Times New Roman" panose="02020603050405020304" pitchFamily="18" charset="0"/>
              <a:cs typeface="Times New Roman" panose="02020603050405020304" pitchFamily="18" charset="0"/>
            </a:endParaRPr>
          </a:p>
          <a:p>
            <a:pPr marL="0" indent="0">
              <a:buFont typeface="Wingdings 2" panose="05020102010507070707" pitchFamily="18" charset="2"/>
              <a:buNone/>
            </a:pPr>
            <a:endParaRPr lang="en-US" altLang="zh-CN" sz="2000">
              <a:latin typeface="Times New Roman" panose="02020603050405020304" pitchFamily="18" charset="0"/>
              <a:cs typeface="Times New Roman" panose="02020603050405020304" pitchFamily="18" charset="0"/>
            </a:endParaRPr>
          </a:p>
          <a:p>
            <a:pPr marL="0" indent="0">
              <a:buFont typeface="Wingdings 2" panose="05020102010507070707" pitchFamily="18" charset="2"/>
              <a:buNone/>
            </a:pPr>
            <a:endParaRPr lang="en-US" altLang="zh-CN" sz="2000">
              <a:latin typeface="Times New Roman" panose="02020603050405020304" pitchFamily="18" charset="0"/>
              <a:cs typeface="Times New Roman" panose="02020603050405020304" pitchFamily="18" charset="0"/>
            </a:endParaRPr>
          </a:p>
          <a:p>
            <a:pPr marL="0" indent="0">
              <a:buFont typeface="Wingdings 2" panose="05020102010507070707" pitchFamily="18" charset="2"/>
              <a:buNone/>
            </a:pPr>
            <a:endParaRPr lang="en-US" altLang="zh-CN" sz="2000">
              <a:latin typeface="Times New Roman" panose="02020603050405020304" pitchFamily="18" charset="0"/>
              <a:cs typeface="Times New Roman" panose="02020603050405020304" pitchFamily="18" charset="0"/>
            </a:endParaRPr>
          </a:p>
          <a:p>
            <a:pPr marL="0" indent="0">
              <a:buFont typeface="Wingdings 2" panose="05020102010507070707" pitchFamily="18" charset="2"/>
              <a:buNone/>
            </a:pPr>
            <a:endParaRPr lang="en-US" altLang="zh-CN" sz="2000">
              <a:latin typeface="Times New Roman" panose="02020603050405020304" pitchFamily="18" charset="0"/>
              <a:cs typeface="Times New Roman" panose="02020603050405020304" pitchFamily="18" charset="0"/>
            </a:endParaRPr>
          </a:p>
          <a:p>
            <a:pPr marL="0" indent="0">
              <a:buFont typeface="Wingdings 2" panose="05020102010507070707" pitchFamily="18" charset="2"/>
              <a:buNone/>
            </a:pPr>
            <a:endParaRPr lang="en-US" altLang="zh-CN" sz="2000">
              <a:latin typeface="Times New Roman" panose="02020603050405020304" pitchFamily="18" charset="0"/>
              <a:cs typeface="Times New Roman" panose="02020603050405020304" pitchFamily="18" charset="0"/>
            </a:endParaRPr>
          </a:p>
          <a:p>
            <a:pPr marL="0" indent="0">
              <a:buFont typeface="Wingdings 2" panose="05020102010507070707" pitchFamily="18" charset="2"/>
              <a:buNone/>
            </a:pPr>
            <a:endParaRPr lang="en-US" altLang="zh-CN" sz="2000">
              <a:latin typeface="Times New Roman" panose="02020603050405020304" pitchFamily="18" charset="0"/>
              <a:cs typeface="Times New Roman" panose="02020603050405020304" pitchFamily="18" charset="0"/>
            </a:endParaRPr>
          </a:p>
          <a:p>
            <a:pPr marL="0" indent="0">
              <a:buFont typeface="Wingdings 2" panose="05020102010507070707" pitchFamily="18" charset="2"/>
              <a:buNone/>
            </a:pPr>
            <a:endParaRPr lang="en-US" altLang="zh-CN" sz="2000">
              <a:latin typeface="Times New Roman" panose="02020603050405020304" pitchFamily="18" charset="0"/>
              <a:cs typeface="Times New Roman" panose="02020603050405020304" pitchFamily="18" charset="0"/>
            </a:endParaRPr>
          </a:p>
          <a:p>
            <a:pPr marL="0" indent="0">
              <a:buFont typeface="Wingdings 2" panose="05020102010507070707" pitchFamily="18" charset="2"/>
              <a:buNone/>
            </a:pPr>
            <a:r>
              <a:rPr lang="zh-CN" altLang="en-US" sz="2000">
                <a:latin typeface="Times New Roman" panose="02020603050405020304" pitchFamily="18" charset="0"/>
                <a:cs typeface="Times New Roman" panose="02020603050405020304" pitchFamily="18" charset="0"/>
              </a:rPr>
              <a:t>         取前五项，</a:t>
            </a:r>
            <a:r>
              <a:rPr lang="en-US" altLang="zh-CN" sz="2000">
                <a:latin typeface="Times New Roman" panose="02020603050405020304" pitchFamily="18" charset="0"/>
                <a:cs typeface="Times New Roman" panose="02020603050405020304" pitchFamily="18" charset="0"/>
              </a:rPr>
              <a:t>8</a:t>
            </a:r>
            <a:r>
              <a:rPr lang="zh-CN" altLang="en-US" sz="2000">
                <a:latin typeface="Times New Roman" panose="02020603050405020304" pitchFamily="18" charset="0"/>
                <a:cs typeface="Times New Roman" panose="02020603050405020304" pitchFamily="18" charset="0"/>
              </a:rPr>
              <a:t>月第一类水污染物的污染当量数＝</a:t>
            </a:r>
            <a:r>
              <a:rPr lang="en-US" altLang="zh-CN" sz="2000">
                <a:latin typeface="Times New Roman" panose="02020603050405020304" pitchFamily="18" charset="0"/>
                <a:cs typeface="Times New Roman" panose="02020603050405020304" pitchFamily="18" charset="0"/>
              </a:rPr>
              <a:t>46800</a:t>
            </a:r>
            <a:endParaRPr lang="zh-CN" altLang="en-US" sz="2000">
              <a:latin typeface="Times New Roman" panose="02020603050405020304" pitchFamily="18" charset="0"/>
              <a:cs typeface="Times New Roman" panose="02020603050405020304" pitchFamily="18" charset="0"/>
            </a:endParaRPr>
          </a:p>
          <a:p>
            <a:pPr marL="0" indent="0">
              <a:buFont typeface="Wingdings 2" panose="05020102010507070707" pitchFamily="18" charset="2"/>
              <a:buNone/>
            </a:pPr>
            <a:endParaRPr lang="en-US" altLang="zh-CN" sz="2800" b="1">
              <a:latin typeface="Times New Roman" panose="02020603050405020304" pitchFamily="18" charset="0"/>
              <a:cs typeface="Times New Roman" panose="02020603050405020304" pitchFamily="18" charset="0"/>
            </a:endParaRPr>
          </a:p>
          <a:p>
            <a:pPr marL="0" indent="0">
              <a:buFont typeface="Wingdings 2" panose="05020102010507070707" pitchFamily="18" charset="2"/>
              <a:buNone/>
            </a:pPr>
            <a:endParaRPr lang="en-US" altLang="zh-CN" sz="2800" b="1">
              <a:latin typeface="Times New Roman" panose="02020603050405020304" pitchFamily="18" charset="0"/>
              <a:cs typeface="Times New Roman" panose="02020603050405020304" pitchFamily="18" charset="0"/>
            </a:endParaRPr>
          </a:p>
          <a:p>
            <a:pPr marL="0" indent="0">
              <a:buFont typeface="Wingdings 2" panose="05020102010507070707" pitchFamily="18" charset="2"/>
              <a:buNone/>
            </a:pPr>
            <a:endParaRPr lang="en-US" altLang="zh-CN" sz="2800" b="1">
              <a:latin typeface="Times New Roman" panose="02020603050405020304" pitchFamily="18" charset="0"/>
              <a:cs typeface="Times New Roman" panose="02020603050405020304" pitchFamily="18" charset="0"/>
            </a:endParaRPr>
          </a:p>
          <a:p>
            <a:pPr marL="0" indent="0">
              <a:buFont typeface="Wingdings 2" panose="05020102010507070707" pitchFamily="18" charset="2"/>
              <a:buNone/>
            </a:pPr>
            <a:endParaRPr lang="en-US" altLang="zh-CN" sz="2800" b="1">
              <a:latin typeface="Times New Roman" panose="02020603050405020304" pitchFamily="18" charset="0"/>
              <a:cs typeface="Times New Roman" panose="02020603050405020304" pitchFamily="18" charset="0"/>
            </a:endParaRPr>
          </a:p>
          <a:p>
            <a:pPr marL="0" indent="0">
              <a:buFont typeface="Wingdings 2" panose="05020102010507070707" pitchFamily="18" charset="2"/>
              <a:buNone/>
            </a:pPr>
            <a:r>
              <a:rPr lang="en-US" altLang="zh-CN" sz="2800">
                <a:solidFill>
                  <a:srgbClr val="000000"/>
                </a:solidFill>
              </a:rPr>
              <a:t> </a:t>
            </a:r>
          </a:p>
          <a:p>
            <a:pPr marL="0" indent="0">
              <a:buFont typeface="Wingdings 2" panose="05020102010507070707" pitchFamily="18" charset="2"/>
              <a:buNone/>
            </a:pPr>
            <a:r>
              <a:rPr lang="en-US" altLang="zh-CN" sz="2800">
                <a:solidFill>
                  <a:srgbClr val="000000"/>
                </a:solidFill>
                <a:latin typeface="华文楷体" panose="02010600040101010101" pitchFamily="2" charset="-122"/>
                <a:cs typeface="Times New Roman" panose="02020603050405020304" pitchFamily="18" charset="0"/>
              </a:rPr>
              <a:t>     </a:t>
            </a:r>
            <a:endParaRPr lang="en-US" altLang="zh-CN" sz="2400" b="1">
              <a:latin typeface="Times New Roman" panose="02020603050405020304" pitchFamily="18" charset="0"/>
              <a:cs typeface="Times New Roman" panose="02020603050405020304" pitchFamily="18" charset="0"/>
            </a:endParaRPr>
          </a:p>
        </p:txBody>
      </p:sp>
      <p:graphicFrame>
        <p:nvGraphicFramePr>
          <p:cNvPr id="2" name="对象 1">
            <a:extLst>
              <a:ext uri="{FF2B5EF4-FFF2-40B4-BE49-F238E27FC236}">
                <a16:creationId xmlns:a16="http://schemas.microsoft.com/office/drawing/2014/main" id="{95A98F1D-AFA5-4E2B-A28C-9E821F5F6017}"/>
              </a:ext>
            </a:extLst>
          </p:cNvPr>
          <p:cNvGraphicFramePr>
            <a:graphicFrameLocks noChangeAspect="1"/>
          </p:cNvGraphicFramePr>
          <p:nvPr/>
        </p:nvGraphicFramePr>
        <p:xfrm>
          <a:off x="755650" y="3141663"/>
          <a:ext cx="6951663" cy="2590800"/>
        </p:xfrm>
        <a:graphic>
          <a:graphicData uri="http://schemas.openxmlformats.org/presentationml/2006/ole">
            <mc:AlternateContent xmlns:mc="http://schemas.openxmlformats.org/markup-compatibility/2006">
              <mc:Choice xmlns:v="urn:schemas-microsoft-com:vml" Requires="v">
                <p:oleObj spid="_x0000_s96260" name="文档" r:id="rId3" imgW="5772281" imgH="2152724" progId="Word.Document.12">
                  <p:embed/>
                </p:oleObj>
              </mc:Choice>
              <mc:Fallback>
                <p:oleObj name="文档" r:id="rId3" imgW="5772281" imgH="2152724" progId="Word.Document.12">
                  <p:embed/>
                  <p:pic>
                    <p:nvPicPr>
                      <p:cNvPr id="0" name="对象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650" y="3141663"/>
                        <a:ext cx="6951663"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内容占位符 4">
            <a:extLst>
              <a:ext uri="{FF2B5EF4-FFF2-40B4-BE49-F238E27FC236}">
                <a16:creationId xmlns:a16="http://schemas.microsoft.com/office/drawing/2014/main" id="{7C32C956-2CA6-4D35-B8E5-039479259F11}"/>
              </a:ext>
            </a:extLst>
          </p:cNvPr>
          <p:cNvSpPr>
            <a:spLocks noGrp="1"/>
          </p:cNvSpPr>
          <p:nvPr>
            <p:ph idx="1"/>
          </p:nvPr>
        </p:nvSpPr>
        <p:spPr>
          <a:xfrm>
            <a:off x="-111125" y="0"/>
            <a:ext cx="9290050" cy="7505700"/>
          </a:xfrm>
        </p:spPr>
        <p:txBody>
          <a:bodyPr/>
          <a:lstStyle/>
          <a:p>
            <a:pPr marL="0" indent="0">
              <a:buFont typeface="Wingdings 2" panose="05020102010507070707" pitchFamily="18" charset="2"/>
              <a:buNone/>
            </a:pPr>
            <a:endParaRPr lang="en-US" altLang="zh-CN" sz="2800" b="1">
              <a:latin typeface="Times New Roman" panose="02020603050405020304" pitchFamily="18" charset="0"/>
              <a:cs typeface="Times New Roman" panose="02020603050405020304" pitchFamily="18" charset="0"/>
            </a:endParaRPr>
          </a:p>
          <a:p>
            <a:pPr marL="0" indent="0">
              <a:lnSpc>
                <a:spcPts val="4000"/>
              </a:lnSpc>
              <a:buFont typeface="Wingdings 2" panose="05020102010507070707" pitchFamily="18" charset="2"/>
              <a:buNone/>
            </a:pPr>
            <a:r>
              <a:rPr lang="zh-CN" altLang="zh-CN" sz="2800">
                <a:solidFill>
                  <a:srgbClr val="000000"/>
                </a:solidFill>
                <a:latin typeface="华文楷体" panose="02010600040101010101" pitchFamily="2" charset="-122"/>
              </a:rPr>
              <a:t>（二）</a:t>
            </a:r>
            <a:r>
              <a:rPr lang="zh-CN" altLang="zh-CN" sz="2400" b="1">
                <a:solidFill>
                  <a:srgbClr val="000000"/>
                </a:solidFill>
                <a:latin typeface="华文楷体" panose="02010600040101010101" pitchFamily="2" charset="-122"/>
              </a:rPr>
              <a:t>计税依据特殊情况：</a:t>
            </a:r>
            <a:br>
              <a:rPr lang="en-US" altLang="zh-CN" sz="2400">
                <a:solidFill>
                  <a:srgbClr val="000000"/>
                </a:solidFill>
                <a:latin typeface="华文楷体" panose="02010600040101010101" pitchFamily="2" charset="-122"/>
              </a:rPr>
            </a:br>
            <a:r>
              <a:rPr lang="zh-CN" altLang="zh-CN" sz="2400">
                <a:solidFill>
                  <a:srgbClr val="000000"/>
                </a:solidFill>
                <a:latin typeface="华文楷体" panose="02010600040101010101" pitchFamily="2" charset="-122"/>
              </a:rPr>
              <a:t>　　</a:t>
            </a:r>
            <a:r>
              <a:rPr lang="en-US" altLang="zh-CN" sz="2400">
                <a:solidFill>
                  <a:srgbClr val="000000"/>
                </a:solidFill>
                <a:latin typeface="华文楷体" panose="02010600040101010101" pitchFamily="2" charset="-122"/>
              </a:rPr>
              <a:t>1</a:t>
            </a:r>
            <a:r>
              <a:rPr lang="zh-CN" altLang="en-US" sz="2400">
                <a:solidFill>
                  <a:srgbClr val="000000"/>
                </a:solidFill>
                <a:latin typeface="华文楷体" panose="02010600040101010101" pitchFamily="2" charset="-122"/>
              </a:rPr>
              <a:t>、</a:t>
            </a:r>
            <a:r>
              <a:rPr lang="zh-CN" altLang="zh-CN" sz="2400">
                <a:solidFill>
                  <a:srgbClr val="000000"/>
                </a:solidFill>
                <a:latin typeface="华文楷体" panose="02010600040101010101" pitchFamily="2" charset="-122"/>
              </a:rPr>
              <a:t>以产生量为计税依据：</a:t>
            </a:r>
            <a:br>
              <a:rPr lang="en-US" altLang="zh-CN" sz="2400">
                <a:solidFill>
                  <a:srgbClr val="000000"/>
                </a:solidFill>
                <a:latin typeface="华文楷体" panose="02010600040101010101" pitchFamily="2" charset="-122"/>
              </a:rPr>
            </a:br>
            <a:r>
              <a:rPr lang="zh-CN" altLang="zh-CN" sz="2400">
                <a:solidFill>
                  <a:srgbClr val="000000"/>
                </a:solidFill>
                <a:latin typeface="华文楷体" panose="02010600040101010101" pitchFamily="2" charset="-122"/>
              </a:rPr>
              <a:t>　纳税人有下列情形之一的，以其当期应税大气污染物、水污染物、固体废物的</a:t>
            </a:r>
            <a:r>
              <a:rPr lang="zh-CN" altLang="zh-CN" sz="2400" b="1" u="sng">
                <a:solidFill>
                  <a:srgbClr val="A50021"/>
                </a:solidFill>
                <a:latin typeface="华文楷体" panose="02010600040101010101" pitchFamily="2" charset="-122"/>
              </a:rPr>
              <a:t>产生量</a:t>
            </a:r>
            <a:r>
              <a:rPr lang="zh-CN" altLang="zh-CN" sz="2400">
                <a:solidFill>
                  <a:srgbClr val="000000"/>
                </a:solidFill>
                <a:latin typeface="华文楷体" panose="02010600040101010101" pitchFamily="2" charset="-122"/>
              </a:rPr>
              <a:t>作为污染物的排放量：</a:t>
            </a:r>
            <a:br>
              <a:rPr lang="en-US" altLang="zh-CN" sz="2400">
                <a:solidFill>
                  <a:srgbClr val="000000"/>
                </a:solidFill>
                <a:latin typeface="华文楷体" panose="02010600040101010101" pitchFamily="2" charset="-122"/>
              </a:rPr>
            </a:br>
            <a:r>
              <a:rPr lang="zh-CN" altLang="zh-CN" sz="2400">
                <a:solidFill>
                  <a:srgbClr val="000000"/>
                </a:solidFill>
                <a:latin typeface="华文楷体" panose="02010600040101010101" pitchFamily="2" charset="-122"/>
              </a:rPr>
              <a:t>　</a:t>
            </a:r>
            <a:r>
              <a:rPr lang="zh-CN" altLang="en-US" sz="2400">
                <a:solidFill>
                  <a:srgbClr val="000000"/>
                </a:solidFill>
                <a:latin typeface="华文楷体" panose="02010600040101010101" pitchFamily="2" charset="-122"/>
              </a:rPr>
              <a:t>（</a:t>
            </a:r>
            <a:r>
              <a:rPr lang="en-US" altLang="zh-CN" sz="2400">
                <a:solidFill>
                  <a:srgbClr val="000000"/>
                </a:solidFill>
                <a:latin typeface="华文楷体" panose="02010600040101010101" pitchFamily="2" charset="-122"/>
              </a:rPr>
              <a:t>1</a:t>
            </a:r>
            <a:r>
              <a:rPr lang="zh-CN" altLang="en-US" sz="2400">
                <a:solidFill>
                  <a:srgbClr val="000000"/>
                </a:solidFill>
                <a:latin typeface="华文楷体" panose="02010600040101010101" pitchFamily="2" charset="-122"/>
              </a:rPr>
              <a:t>）</a:t>
            </a:r>
            <a:r>
              <a:rPr lang="zh-CN" altLang="zh-CN" sz="2400">
                <a:solidFill>
                  <a:srgbClr val="000000"/>
                </a:solidFill>
                <a:latin typeface="华文楷体" panose="02010600040101010101" pitchFamily="2" charset="-122"/>
              </a:rPr>
              <a:t>未依法安装使用污染物自动监测设备或者未将污染物自动监测设备与环境保护主管部门的监控设备联网。</a:t>
            </a:r>
            <a:br>
              <a:rPr lang="en-US" altLang="zh-CN" sz="2400">
                <a:solidFill>
                  <a:srgbClr val="000000"/>
                </a:solidFill>
                <a:latin typeface="华文楷体" panose="02010600040101010101" pitchFamily="2" charset="-122"/>
              </a:rPr>
            </a:br>
            <a:r>
              <a:rPr lang="zh-CN" altLang="zh-CN" sz="2400">
                <a:solidFill>
                  <a:srgbClr val="000000"/>
                </a:solidFill>
                <a:latin typeface="华文楷体" panose="02010600040101010101" pitchFamily="2" charset="-122"/>
              </a:rPr>
              <a:t>　</a:t>
            </a:r>
            <a:r>
              <a:rPr lang="zh-CN" altLang="en-US" sz="2400">
                <a:solidFill>
                  <a:srgbClr val="000000"/>
                </a:solidFill>
                <a:latin typeface="华文楷体" panose="02010600040101010101" pitchFamily="2" charset="-122"/>
              </a:rPr>
              <a:t>（</a:t>
            </a:r>
            <a:r>
              <a:rPr lang="en-US" altLang="zh-CN" sz="2400">
                <a:solidFill>
                  <a:srgbClr val="000000"/>
                </a:solidFill>
                <a:latin typeface="华文楷体" panose="02010600040101010101" pitchFamily="2" charset="-122"/>
              </a:rPr>
              <a:t>2</a:t>
            </a:r>
            <a:r>
              <a:rPr lang="zh-CN" altLang="en-US" sz="2400">
                <a:solidFill>
                  <a:srgbClr val="000000"/>
                </a:solidFill>
                <a:latin typeface="华文楷体" panose="02010600040101010101" pitchFamily="2" charset="-122"/>
              </a:rPr>
              <a:t>）</a:t>
            </a:r>
            <a:r>
              <a:rPr lang="zh-CN" altLang="zh-CN" sz="2400">
                <a:solidFill>
                  <a:srgbClr val="000000"/>
                </a:solidFill>
                <a:latin typeface="华文楷体" panose="02010600040101010101" pitchFamily="2" charset="-122"/>
              </a:rPr>
              <a:t>损毁或者擅自移动、改变污染物自动监测设备。</a:t>
            </a:r>
            <a:br>
              <a:rPr lang="en-US" altLang="zh-CN" sz="2400">
                <a:solidFill>
                  <a:srgbClr val="000000"/>
                </a:solidFill>
                <a:latin typeface="华文楷体" panose="02010600040101010101" pitchFamily="2" charset="-122"/>
              </a:rPr>
            </a:br>
            <a:r>
              <a:rPr lang="zh-CN" altLang="zh-CN" sz="2400">
                <a:solidFill>
                  <a:srgbClr val="000000"/>
                </a:solidFill>
                <a:latin typeface="华文楷体" panose="02010600040101010101" pitchFamily="2" charset="-122"/>
              </a:rPr>
              <a:t>　</a:t>
            </a:r>
            <a:r>
              <a:rPr lang="zh-CN" altLang="en-US" sz="2400">
                <a:solidFill>
                  <a:srgbClr val="000000"/>
                </a:solidFill>
                <a:latin typeface="华文楷体" panose="02010600040101010101" pitchFamily="2" charset="-122"/>
              </a:rPr>
              <a:t>（</a:t>
            </a:r>
            <a:r>
              <a:rPr lang="en-US" altLang="zh-CN" sz="2400">
                <a:solidFill>
                  <a:srgbClr val="000000"/>
                </a:solidFill>
                <a:latin typeface="华文楷体" panose="02010600040101010101" pitchFamily="2" charset="-122"/>
              </a:rPr>
              <a:t>3</a:t>
            </a:r>
            <a:r>
              <a:rPr lang="zh-CN" altLang="en-US" sz="2400">
                <a:solidFill>
                  <a:srgbClr val="000000"/>
                </a:solidFill>
                <a:latin typeface="华文楷体" panose="02010600040101010101" pitchFamily="2" charset="-122"/>
              </a:rPr>
              <a:t>）</a:t>
            </a:r>
            <a:r>
              <a:rPr lang="zh-CN" altLang="zh-CN" sz="2400">
                <a:solidFill>
                  <a:srgbClr val="000000"/>
                </a:solidFill>
                <a:latin typeface="华文楷体" panose="02010600040101010101" pitchFamily="2" charset="-122"/>
              </a:rPr>
              <a:t>篡改、伪造污染物监测数据。</a:t>
            </a:r>
            <a:br>
              <a:rPr lang="en-US" altLang="zh-CN" sz="2400">
                <a:solidFill>
                  <a:srgbClr val="000000"/>
                </a:solidFill>
                <a:latin typeface="华文楷体" panose="02010600040101010101" pitchFamily="2" charset="-122"/>
              </a:rPr>
            </a:br>
            <a:r>
              <a:rPr lang="zh-CN" altLang="zh-CN" sz="2400">
                <a:solidFill>
                  <a:srgbClr val="000000"/>
                </a:solidFill>
                <a:latin typeface="华文楷体" panose="02010600040101010101" pitchFamily="2" charset="-122"/>
              </a:rPr>
              <a:t>　</a:t>
            </a:r>
            <a:r>
              <a:rPr lang="zh-CN" altLang="en-US" sz="2400">
                <a:solidFill>
                  <a:srgbClr val="000000"/>
                </a:solidFill>
                <a:latin typeface="华文楷体" panose="02010600040101010101" pitchFamily="2" charset="-122"/>
              </a:rPr>
              <a:t>（</a:t>
            </a:r>
            <a:r>
              <a:rPr lang="en-US" altLang="zh-CN" sz="2400">
                <a:solidFill>
                  <a:srgbClr val="000000"/>
                </a:solidFill>
                <a:latin typeface="华文楷体" panose="02010600040101010101" pitchFamily="2" charset="-122"/>
              </a:rPr>
              <a:t>4</a:t>
            </a:r>
            <a:r>
              <a:rPr lang="zh-CN" altLang="en-US" sz="2400">
                <a:solidFill>
                  <a:srgbClr val="000000"/>
                </a:solidFill>
                <a:latin typeface="华文楷体" panose="02010600040101010101" pitchFamily="2" charset="-122"/>
              </a:rPr>
              <a:t>）</a:t>
            </a:r>
            <a:r>
              <a:rPr lang="zh-CN" altLang="zh-CN" sz="2400">
                <a:solidFill>
                  <a:srgbClr val="000000"/>
                </a:solidFill>
                <a:latin typeface="华文楷体" panose="02010600040101010101" pitchFamily="2" charset="-122"/>
              </a:rPr>
              <a:t>通过暗管、渗井、渗坑、灌注或者稀释排放以及不正常运行防治污染设施等方式违法排放应税污染物。</a:t>
            </a:r>
            <a:br>
              <a:rPr lang="en-US" altLang="zh-CN" sz="2400">
                <a:solidFill>
                  <a:srgbClr val="000000"/>
                </a:solidFill>
                <a:latin typeface="华文楷体" panose="02010600040101010101" pitchFamily="2" charset="-122"/>
              </a:rPr>
            </a:br>
            <a:r>
              <a:rPr lang="zh-CN" altLang="zh-CN" sz="2400">
                <a:solidFill>
                  <a:srgbClr val="000000"/>
                </a:solidFill>
                <a:latin typeface="华文楷体" panose="02010600040101010101" pitchFamily="2" charset="-122"/>
              </a:rPr>
              <a:t>　</a:t>
            </a:r>
            <a:r>
              <a:rPr lang="zh-CN" altLang="en-US" sz="2400">
                <a:solidFill>
                  <a:srgbClr val="000000"/>
                </a:solidFill>
                <a:latin typeface="华文楷体" panose="02010600040101010101" pitchFamily="2" charset="-122"/>
              </a:rPr>
              <a:t>（</a:t>
            </a:r>
            <a:r>
              <a:rPr lang="en-US" altLang="zh-CN" sz="2400">
                <a:solidFill>
                  <a:srgbClr val="000000"/>
                </a:solidFill>
                <a:latin typeface="华文楷体" panose="02010600040101010101" pitchFamily="2" charset="-122"/>
              </a:rPr>
              <a:t>5</a:t>
            </a:r>
            <a:r>
              <a:rPr lang="zh-CN" altLang="en-US" sz="2400">
                <a:solidFill>
                  <a:srgbClr val="000000"/>
                </a:solidFill>
                <a:latin typeface="华文楷体" panose="02010600040101010101" pitchFamily="2" charset="-122"/>
              </a:rPr>
              <a:t>）</a:t>
            </a:r>
            <a:r>
              <a:rPr lang="zh-CN" altLang="zh-CN" sz="2400">
                <a:solidFill>
                  <a:srgbClr val="000000"/>
                </a:solidFill>
                <a:latin typeface="华文楷体" panose="02010600040101010101" pitchFamily="2" charset="-122"/>
              </a:rPr>
              <a:t>非法倾倒应税固体废物。</a:t>
            </a:r>
            <a:br>
              <a:rPr lang="en-US" altLang="zh-CN" sz="2400">
                <a:solidFill>
                  <a:srgbClr val="000000"/>
                </a:solidFill>
                <a:latin typeface="华文楷体" panose="02010600040101010101" pitchFamily="2" charset="-122"/>
              </a:rPr>
            </a:br>
            <a:r>
              <a:rPr lang="zh-CN" altLang="zh-CN" sz="2400">
                <a:solidFill>
                  <a:srgbClr val="000000"/>
                </a:solidFill>
                <a:latin typeface="华文楷体" panose="02010600040101010101" pitchFamily="2" charset="-122"/>
              </a:rPr>
              <a:t>　</a:t>
            </a:r>
            <a:r>
              <a:rPr lang="zh-CN" altLang="en-US" sz="2400">
                <a:solidFill>
                  <a:srgbClr val="000000"/>
                </a:solidFill>
                <a:latin typeface="华文楷体" panose="02010600040101010101" pitchFamily="2" charset="-122"/>
              </a:rPr>
              <a:t>（</a:t>
            </a:r>
            <a:r>
              <a:rPr lang="en-US" altLang="zh-CN" sz="2400">
                <a:solidFill>
                  <a:srgbClr val="000000"/>
                </a:solidFill>
                <a:latin typeface="华文楷体" panose="02010600040101010101" pitchFamily="2" charset="-122"/>
              </a:rPr>
              <a:t>6</a:t>
            </a:r>
            <a:r>
              <a:rPr lang="zh-CN" altLang="en-US" sz="2400">
                <a:solidFill>
                  <a:srgbClr val="000000"/>
                </a:solidFill>
                <a:latin typeface="华文楷体" panose="02010600040101010101" pitchFamily="2" charset="-122"/>
              </a:rPr>
              <a:t>）</a:t>
            </a:r>
            <a:r>
              <a:rPr lang="zh-CN" altLang="zh-CN" sz="2400">
                <a:solidFill>
                  <a:srgbClr val="000000"/>
                </a:solidFill>
                <a:latin typeface="华文楷体" panose="02010600040101010101" pitchFamily="2" charset="-122"/>
              </a:rPr>
              <a:t>进行虚假纳税申报。</a:t>
            </a:r>
            <a:endParaRPr lang="en-US" altLang="zh-CN" sz="2400">
              <a:latin typeface="华文楷体" panose="02010600040101010101" pitchFamily="2" charset="-122"/>
              <a:cs typeface="Times New Roman" panose="02020603050405020304" pitchFamily="18" charset="0"/>
            </a:endParaRPr>
          </a:p>
          <a:p>
            <a:pPr marL="0" indent="0">
              <a:buFont typeface="Wingdings 2" panose="05020102010507070707" pitchFamily="18" charset="2"/>
              <a:buNone/>
            </a:pPr>
            <a:endParaRPr lang="en-US" altLang="zh-CN" sz="2400">
              <a:latin typeface="华文楷体" panose="02010600040101010101" pitchFamily="2" charset="-122"/>
              <a:cs typeface="Times New Roman" panose="02020603050405020304" pitchFamily="18" charset="0"/>
            </a:endParaRPr>
          </a:p>
          <a:p>
            <a:pPr marL="0" indent="0">
              <a:buFont typeface="Wingdings 2" panose="05020102010507070707" pitchFamily="18" charset="2"/>
              <a:buNone/>
            </a:pPr>
            <a:endParaRPr lang="en-US" altLang="zh-CN" sz="2000">
              <a:latin typeface="Times New Roman" panose="02020603050405020304" pitchFamily="18" charset="0"/>
              <a:cs typeface="Times New Roman" panose="02020603050405020304" pitchFamily="18" charset="0"/>
            </a:endParaRPr>
          </a:p>
          <a:p>
            <a:pPr marL="0" indent="0">
              <a:buFont typeface="Wingdings 2" panose="05020102010507070707" pitchFamily="18" charset="2"/>
              <a:buNone/>
            </a:pPr>
            <a:endParaRPr lang="en-US" altLang="zh-CN" sz="2000">
              <a:latin typeface="Times New Roman" panose="02020603050405020304" pitchFamily="18" charset="0"/>
              <a:cs typeface="Times New Roman" panose="02020603050405020304" pitchFamily="18" charset="0"/>
            </a:endParaRPr>
          </a:p>
          <a:p>
            <a:pPr marL="0" indent="0">
              <a:buFont typeface="Wingdings 2" panose="05020102010507070707" pitchFamily="18" charset="2"/>
              <a:buNone/>
            </a:pPr>
            <a:endParaRPr lang="en-US" altLang="zh-CN" sz="2000">
              <a:latin typeface="Times New Roman" panose="02020603050405020304" pitchFamily="18" charset="0"/>
              <a:cs typeface="Times New Roman" panose="02020603050405020304" pitchFamily="18" charset="0"/>
            </a:endParaRPr>
          </a:p>
          <a:p>
            <a:pPr marL="0" indent="0">
              <a:buFont typeface="Wingdings 2" panose="05020102010507070707" pitchFamily="18" charset="2"/>
              <a:buNone/>
            </a:pPr>
            <a:endParaRPr lang="en-US" altLang="zh-CN" sz="2800" b="1">
              <a:latin typeface="Times New Roman" panose="02020603050405020304" pitchFamily="18" charset="0"/>
              <a:cs typeface="Times New Roman" panose="02020603050405020304" pitchFamily="18" charset="0"/>
            </a:endParaRPr>
          </a:p>
          <a:p>
            <a:pPr marL="0" indent="0">
              <a:buFont typeface="Wingdings 2" panose="05020102010507070707" pitchFamily="18" charset="2"/>
              <a:buNone/>
            </a:pPr>
            <a:endParaRPr lang="en-US" altLang="zh-CN" sz="2800" b="1">
              <a:latin typeface="Times New Roman" panose="02020603050405020304" pitchFamily="18" charset="0"/>
              <a:cs typeface="Times New Roman" panose="02020603050405020304" pitchFamily="18" charset="0"/>
            </a:endParaRPr>
          </a:p>
          <a:p>
            <a:pPr marL="0" indent="0">
              <a:buFont typeface="Wingdings 2" panose="05020102010507070707" pitchFamily="18" charset="2"/>
              <a:buNone/>
            </a:pPr>
            <a:endParaRPr lang="en-US" altLang="zh-CN" sz="2800" b="1">
              <a:latin typeface="Times New Roman" panose="02020603050405020304" pitchFamily="18" charset="0"/>
              <a:cs typeface="Times New Roman" panose="02020603050405020304" pitchFamily="18" charset="0"/>
            </a:endParaRPr>
          </a:p>
          <a:p>
            <a:pPr marL="0" indent="0">
              <a:buFont typeface="Wingdings 2" panose="05020102010507070707" pitchFamily="18" charset="2"/>
              <a:buNone/>
            </a:pPr>
            <a:r>
              <a:rPr lang="en-US" altLang="zh-CN" sz="2800">
                <a:solidFill>
                  <a:srgbClr val="000000"/>
                </a:solidFill>
              </a:rPr>
              <a:t> </a:t>
            </a:r>
          </a:p>
          <a:p>
            <a:pPr marL="0" indent="0">
              <a:buFont typeface="Wingdings 2" panose="05020102010507070707" pitchFamily="18" charset="2"/>
              <a:buNone/>
            </a:pPr>
            <a:r>
              <a:rPr lang="en-US" altLang="zh-CN" sz="2800">
                <a:solidFill>
                  <a:srgbClr val="000000"/>
                </a:solidFill>
                <a:latin typeface="华文楷体" panose="02010600040101010101" pitchFamily="2" charset="-122"/>
                <a:cs typeface="Times New Roman" panose="02020603050405020304" pitchFamily="18" charset="0"/>
              </a:rPr>
              <a:t>     </a:t>
            </a:r>
            <a:endParaRPr lang="en-US" altLang="zh-CN" sz="2400" b="1">
              <a:latin typeface="Times New Roman" panose="02020603050405020304" pitchFamily="18" charset="0"/>
              <a:cs typeface="Times New Roman" panose="02020603050405020304" pitchFamily="18" charset="0"/>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内容占位符 4">
            <a:extLst>
              <a:ext uri="{FF2B5EF4-FFF2-40B4-BE49-F238E27FC236}">
                <a16:creationId xmlns:a16="http://schemas.microsoft.com/office/drawing/2014/main" id="{AFCF39BC-9050-4A33-B915-7815DF1477C6}"/>
              </a:ext>
            </a:extLst>
          </p:cNvPr>
          <p:cNvSpPr>
            <a:spLocks noGrp="1"/>
          </p:cNvSpPr>
          <p:nvPr>
            <p:ph idx="1"/>
          </p:nvPr>
        </p:nvSpPr>
        <p:spPr>
          <a:xfrm>
            <a:off x="-111125" y="0"/>
            <a:ext cx="9290050" cy="7505700"/>
          </a:xfrm>
        </p:spPr>
        <p:txBody>
          <a:bodyPr rtlCol="0">
            <a:normAutofit/>
          </a:bodyPr>
          <a:lstStyle/>
          <a:p>
            <a:pPr marL="0" indent="0" fontAlgn="auto">
              <a:spcAft>
                <a:spcPts val="0"/>
              </a:spcAft>
              <a:buFont typeface="Wingdings 2" pitchFamily="18" charset="2"/>
              <a:buNone/>
              <a:defRPr/>
            </a:pPr>
            <a:endParaRPr lang="en-US" altLang="zh-CN" sz="2800" b="1" dirty="0">
              <a:latin typeface="Times New Roman" pitchFamily="18" charset="0"/>
              <a:cs typeface="Times New Roman" pitchFamily="18" charset="0"/>
            </a:endParaRPr>
          </a:p>
          <a:p>
            <a:pPr marL="0" indent="0" fontAlgn="auto">
              <a:lnSpc>
                <a:spcPts val="4000"/>
              </a:lnSpc>
              <a:spcAft>
                <a:spcPts val="0"/>
              </a:spcAft>
              <a:buFont typeface="Wingdings 2" pitchFamily="18" charset="2"/>
              <a:buNone/>
              <a:defRPr/>
            </a:pPr>
            <a:r>
              <a:rPr lang="en-US" altLang="zh-CN" sz="2800" dirty="0">
                <a:solidFill>
                  <a:srgbClr val="000000"/>
                </a:solidFill>
                <a:latin typeface="Times New Roman" pitchFamily="18" charset="0"/>
                <a:cs typeface="Times New Roman" pitchFamily="18" charset="0"/>
              </a:rPr>
              <a:t>2</a:t>
            </a:r>
            <a:r>
              <a:rPr lang="zh-CN" altLang="en-US" sz="2800" dirty="0">
                <a:solidFill>
                  <a:srgbClr val="000000"/>
                </a:solidFill>
                <a:latin typeface="Times New Roman" pitchFamily="18" charset="0"/>
                <a:cs typeface="Times New Roman" pitchFamily="18" charset="0"/>
              </a:rPr>
              <a:t>、</a:t>
            </a:r>
            <a:r>
              <a:rPr lang="zh-CN" altLang="zh-CN" sz="2800" dirty="0">
                <a:solidFill>
                  <a:srgbClr val="000000"/>
                </a:solidFill>
                <a:latin typeface="Times New Roman" pitchFamily="18" charset="0"/>
                <a:cs typeface="Times New Roman" pitchFamily="18" charset="0"/>
              </a:rPr>
              <a:t>排放量和噪声的分贝数，确定方法和计算顺序：</a:t>
            </a:r>
            <a:br>
              <a:rPr lang="en-US" altLang="zh-CN" sz="2800" dirty="0">
                <a:solidFill>
                  <a:srgbClr val="000000"/>
                </a:solidFill>
                <a:latin typeface="Times New Roman" pitchFamily="18" charset="0"/>
                <a:cs typeface="Times New Roman" pitchFamily="18" charset="0"/>
              </a:rPr>
            </a:br>
            <a:r>
              <a:rPr lang="zh-CN" altLang="zh-CN" sz="2800" dirty="0">
                <a:solidFill>
                  <a:srgbClr val="000000"/>
                </a:solidFill>
                <a:latin typeface="Times New Roman" pitchFamily="18" charset="0"/>
                <a:cs typeface="Times New Roman" pitchFamily="18" charset="0"/>
              </a:rPr>
              <a:t>　</a:t>
            </a:r>
            <a:r>
              <a:rPr lang="zh-CN" altLang="en-US" sz="2800" dirty="0">
                <a:solidFill>
                  <a:srgbClr val="000000"/>
                </a:solidFill>
                <a:latin typeface="Times New Roman" pitchFamily="18" charset="0"/>
                <a:cs typeface="Times New Roman" pitchFamily="18" charset="0"/>
              </a:rPr>
              <a:t>（</a:t>
            </a:r>
            <a:r>
              <a:rPr lang="en-US" altLang="zh-CN" sz="2800" dirty="0">
                <a:solidFill>
                  <a:srgbClr val="000000"/>
                </a:solidFill>
                <a:latin typeface="Times New Roman" pitchFamily="18" charset="0"/>
                <a:cs typeface="Times New Roman" pitchFamily="18" charset="0"/>
              </a:rPr>
              <a:t>1</a:t>
            </a:r>
            <a:r>
              <a:rPr lang="zh-CN" altLang="en-US" sz="2800" dirty="0">
                <a:solidFill>
                  <a:srgbClr val="000000"/>
                </a:solidFill>
                <a:latin typeface="Times New Roman" pitchFamily="18" charset="0"/>
                <a:cs typeface="Times New Roman" pitchFamily="18" charset="0"/>
              </a:rPr>
              <a:t>）</a:t>
            </a:r>
            <a:r>
              <a:rPr lang="zh-CN" altLang="zh-CN" sz="2800" dirty="0">
                <a:solidFill>
                  <a:srgbClr val="000000"/>
                </a:solidFill>
                <a:latin typeface="Times New Roman" pitchFamily="18" charset="0"/>
                <a:cs typeface="Times New Roman" pitchFamily="18" charset="0"/>
              </a:rPr>
              <a:t>纳税人安装使用符合国家规定和监测规范的污染物</a:t>
            </a:r>
            <a:r>
              <a:rPr lang="zh-CN" altLang="zh-CN" sz="2800" b="1" u="dbl" dirty="0">
                <a:solidFill>
                  <a:srgbClr val="A50021"/>
                </a:solidFill>
                <a:latin typeface="Times New Roman" pitchFamily="18" charset="0"/>
                <a:cs typeface="Times New Roman" pitchFamily="18" charset="0"/>
              </a:rPr>
              <a:t>自动监测设备</a:t>
            </a:r>
            <a:r>
              <a:rPr lang="zh-CN" altLang="zh-CN" sz="2800" dirty="0">
                <a:solidFill>
                  <a:srgbClr val="000000"/>
                </a:solidFill>
                <a:latin typeface="Times New Roman" pitchFamily="18" charset="0"/>
                <a:cs typeface="Times New Roman" pitchFamily="18" charset="0"/>
              </a:rPr>
              <a:t>的，按照污染物自动监测数据计算。</a:t>
            </a:r>
            <a:br>
              <a:rPr lang="en-US" altLang="zh-CN" sz="2800" dirty="0">
                <a:solidFill>
                  <a:srgbClr val="000000"/>
                </a:solidFill>
                <a:latin typeface="Times New Roman" pitchFamily="18" charset="0"/>
                <a:cs typeface="Times New Roman" pitchFamily="18" charset="0"/>
              </a:rPr>
            </a:br>
            <a:r>
              <a:rPr lang="en-US" altLang="zh-CN" sz="2800" dirty="0">
                <a:solidFill>
                  <a:srgbClr val="000000"/>
                </a:solidFill>
                <a:latin typeface="Times New Roman" pitchFamily="18" charset="0"/>
                <a:cs typeface="Times New Roman" pitchFamily="18" charset="0"/>
              </a:rPr>
              <a:t>    </a:t>
            </a:r>
            <a:r>
              <a:rPr lang="zh-CN" altLang="en-US" sz="2800" dirty="0">
                <a:solidFill>
                  <a:srgbClr val="000000"/>
                </a:solidFill>
                <a:latin typeface="Times New Roman" pitchFamily="18" charset="0"/>
                <a:cs typeface="Times New Roman" pitchFamily="18" charset="0"/>
              </a:rPr>
              <a:t>（</a:t>
            </a:r>
            <a:r>
              <a:rPr lang="en-US" altLang="zh-CN" sz="2800" dirty="0">
                <a:solidFill>
                  <a:srgbClr val="000000"/>
                </a:solidFill>
                <a:latin typeface="Times New Roman" pitchFamily="18" charset="0"/>
                <a:cs typeface="Times New Roman" pitchFamily="18" charset="0"/>
              </a:rPr>
              <a:t>2</a:t>
            </a:r>
            <a:r>
              <a:rPr lang="zh-CN" altLang="en-US" sz="2800" dirty="0">
                <a:solidFill>
                  <a:srgbClr val="000000"/>
                </a:solidFill>
                <a:latin typeface="Times New Roman" pitchFamily="18" charset="0"/>
                <a:cs typeface="Times New Roman" pitchFamily="18" charset="0"/>
              </a:rPr>
              <a:t>）</a:t>
            </a:r>
            <a:r>
              <a:rPr lang="zh-CN" altLang="zh-CN" sz="2800" dirty="0">
                <a:solidFill>
                  <a:srgbClr val="000000"/>
                </a:solidFill>
                <a:latin typeface="Times New Roman" pitchFamily="18" charset="0"/>
                <a:cs typeface="Times New Roman" pitchFamily="18" charset="0"/>
              </a:rPr>
              <a:t>纳税人未安装使用污染物自动监测设备的，按照监测机构出具的符合国家有关规定和监测规范的监测数据计算。</a:t>
            </a:r>
            <a:br>
              <a:rPr lang="en-US" altLang="zh-CN" sz="2800" dirty="0">
                <a:solidFill>
                  <a:srgbClr val="000000"/>
                </a:solidFill>
                <a:latin typeface="Times New Roman" pitchFamily="18" charset="0"/>
                <a:cs typeface="Times New Roman" pitchFamily="18" charset="0"/>
              </a:rPr>
            </a:br>
            <a:r>
              <a:rPr lang="zh-CN" altLang="zh-CN" sz="2800" dirty="0">
                <a:solidFill>
                  <a:srgbClr val="000000"/>
                </a:solidFill>
                <a:latin typeface="Times New Roman" pitchFamily="18" charset="0"/>
                <a:cs typeface="Times New Roman" pitchFamily="18" charset="0"/>
              </a:rPr>
              <a:t>　</a:t>
            </a:r>
            <a:r>
              <a:rPr lang="zh-CN" altLang="en-US" sz="2800" dirty="0">
                <a:solidFill>
                  <a:srgbClr val="000000"/>
                </a:solidFill>
                <a:latin typeface="Times New Roman" pitchFamily="18" charset="0"/>
                <a:cs typeface="Times New Roman" pitchFamily="18" charset="0"/>
              </a:rPr>
              <a:t>（</a:t>
            </a:r>
            <a:r>
              <a:rPr lang="en-US" altLang="zh-CN" sz="2800" dirty="0">
                <a:solidFill>
                  <a:srgbClr val="000000"/>
                </a:solidFill>
                <a:latin typeface="Times New Roman" pitchFamily="18" charset="0"/>
                <a:cs typeface="Times New Roman" pitchFamily="18" charset="0"/>
              </a:rPr>
              <a:t>3</a:t>
            </a:r>
            <a:r>
              <a:rPr lang="zh-CN" altLang="en-US" sz="2800" dirty="0">
                <a:solidFill>
                  <a:srgbClr val="000000"/>
                </a:solidFill>
                <a:latin typeface="Times New Roman" pitchFamily="18" charset="0"/>
                <a:cs typeface="Times New Roman" pitchFamily="18" charset="0"/>
              </a:rPr>
              <a:t>）</a:t>
            </a:r>
            <a:r>
              <a:rPr lang="zh-CN" altLang="zh-CN" sz="2800" dirty="0">
                <a:solidFill>
                  <a:srgbClr val="000000"/>
                </a:solidFill>
                <a:latin typeface="Times New Roman" pitchFamily="18" charset="0"/>
                <a:cs typeface="Times New Roman" pitchFamily="18" charset="0"/>
              </a:rPr>
              <a:t>因排放污染物种类多等原因不具备监测条件的，按照国务院环境保护主管部门规定的排污系数、物料衡算方法计算。</a:t>
            </a:r>
            <a:br>
              <a:rPr lang="en-US" altLang="zh-CN" sz="2800" dirty="0">
                <a:solidFill>
                  <a:srgbClr val="000000"/>
                </a:solidFill>
                <a:latin typeface="Times New Roman" pitchFamily="18" charset="0"/>
                <a:cs typeface="Times New Roman" pitchFamily="18" charset="0"/>
              </a:rPr>
            </a:br>
            <a:r>
              <a:rPr lang="zh-CN" altLang="zh-CN" sz="2800" dirty="0">
                <a:solidFill>
                  <a:srgbClr val="000000"/>
                </a:solidFill>
                <a:latin typeface="Times New Roman" pitchFamily="18" charset="0"/>
                <a:cs typeface="Times New Roman" pitchFamily="18" charset="0"/>
              </a:rPr>
              <a:t>　</a:t>
            </a:r>
            <a:r>
              <a:rPr lang="zh-CN" altLang="en-US" sz="2800" dirty="0">
                <a:solidFill>
                  <a:srgbClr val="000000"/>
                </a:solidFill>
                <a:latin typeface="Times New Roman" pitchFamily="18" charset="0"/>
                <a:cs typeface="Times New Roman" pitchFamily="18" charset="0"/>
              </a:rPr>
              <a:t>（</a:t>
            </a:r>
            <a:r>
              <a:rPr lang="en-US" altLang="zh-CN" sz="2800" dirty="0">
                <a:solidFill>
                  <a:srgbClr val="000000"/>
                </a:solidFill>
                <a:latin typeface="Times New Roman" pitchFamily="18" charset="0"/>
                <a:cs typeface="Times New Roman" pitchFamily="18" charset="0"/>
              </a:rPr>
              <a:t>4</a:t>
            </a:r>
            <a:r>
              <a:rPr lang="zh-CN" altLang="en-US" sz="2800" dirty="0">
                <a:solidFill>
                  <a:srgbClr val="000000"/>
                </a:solidFill>
                <a:latin typeface="Times New Roman" pitchFamily="18" charset="0"/>
                <a:cs typeface="Times New Roman" pitchFamily="18" charset="0"/>
              </a:rPr>
              <a:t>）</a:t>
            </a:r>
            <a:r>
              <a:rPr lang="zh-CN" altLang="zh-CN" sz="2800" dirty="0">
                <a:solidFill>
                  <a:srgbClr val="000000"/>
                </a:solidFill>
                <a:latin typeface="Times New Roman" pitchFamily="18" charset="0"/>
                <a:cs typeface="Times New Roman" pitchFamily="18" charset="0"/>
              </a:rPr>
              <a:t>不能按照上述第</a:t>
            </a:r>
            <a:r>
              <a:rPr lang="en-US" altLang="zh-CN" sz="2800" dirty="0">
                <a:solidFill>
                  <a:srgbClr val="000000"/>
                </a:solidFill>
                <a:latin typeface="Times New Roman" pitchFamily="18" charset="0"/>
                <a:cs typeface="Times New Roman" pitchFamily="18" charset="0"/>
              </a:rPr>
              <a:t>1</a:t>
            </a:r>
            <a:r>
              <a:rPr lang="zh-CN" altLang="zh-CN" sz="2800" dirty="0">
                <a:solidFill>
                  <a:srgbClr val="000000"/>
                </a:solidFill>
                <a:latin typeface="Times New Roman" pitchFamily="18" charset="0"/>
                <a:cs typeface="Times New Roman" pitchFamily="18" charset="0"/>
              </a:rPr>
              <a:t>项至第</a:t>
            </a:r>
            <a:r>
              <a:rPr lang="en-US" altLang="zh-CN" sz="2800" dirty="0">
                <a:solidFill>
                  <a:srgbClr val="000000"/>
                </a:solidFill>
                <a:latin typeface="Times New Roman" pitchFamily="18" charset="0"/>
                <a:cs typeface="Times New Roman" pitchFamily="18" charset="0"/>
              </a:rPr>
              <a:t>3</a:t>
            </a:r>
            <a:r>
              <a:rPr lang="zh-CN" altLang="zh-CN" sz="2800" dirty="0">
                <a:solidFill>
                  <a:srgbClr val="000000"/>
                </a:solidFill>
                <a:latin typeface="Times New Roman" pitchFamily="18" charset="0"/>
                <a:cs typeface="Times New Roman" pitchFamily="18" charset="0"/>
              </a:rPr>
              <a:t>项规定的方法计算的，按照省、自治区、直辖市人民政府环境保护主管部门规定的抽样测算的方法核定计算。</a:t>
            </a:r>
            <a:endParaRPr lang="en-US" altLang="zh-CN" sz="2400" dirty="0">
              <a:latin typeface="Times New Roman" pitchFamily="18" charset="0"/>
              <a:cs typeface="Times New Roman" pitchFamily="18" charset="0"/>
            </a:endParaRPr>
          </a:p>
          <a:p>
            <a:pPr marL="0" indent="0" fontAlgn="auto">
              <a:spcAft>
                <a:spcPts val="0"/>
              </a:spcAft>
              <a:buFont typeface="Wingdings 2" pitchFamily="18" charset="2"/>
              <a:buNone/>
              <a:defRPr/>
            </a:pPr>
            <a:endParaRPr lang="en-US" altLang="zh-CN" sz="2000" dirty="0">
              <a:latin typeface="Times New Roman" pitchFamily="18" charset="0"/>
              <a:cs typeface="Times New Roman" pitchFamily="18" charset="0"/>
            </a:endParaRPr>
          </a:p>
          <a:p>
            <a:pPr marL="0" indent="0" fontAlgn="auto">
              <a:spcAft>
                <a:spcPts val="0"/>
              </a:spcAft>
              <a:buFont typeface="Wingdings 2" pitchFamily="18" charset="2"/>
              <a:buNone/>
              <a:defRPr/>
            </a:pPr>
            <a:endParaRPr lang="en-US" altLang="zh-CN" sz="2000" dirty="0">
              <a:latin typeface="Times New Roman" pitchFamily="18" charset="0"/>
              <a:cs typeface="Times New Roman" pitchFamily="18" charset="0"/>
            </a:endParaRPr>
          </a:p>
          <a:p>
            <a:pPr marL="0" indent="0" fontAlgn="auto">
              <a:spcAft>
                <a:spcPts val="0"/>
              </a:spcAft>
              <a:buFont typeface="Wingdings 2" pitchFamily="18" charset="2"/>
              <a:buNone/>
              <a:defRPr/>
            </a:pPr>
            <a:endParaRPr lang="en-US" altLang="zh-CN" sz="2000" dirty="0">
              <a:latin typeface="Times New Roman" pitchFamily="18" charset="0"/>
              <a:cs typeface="Times New Roman" pitchFamily="18" charset="0"/>
            </a:endParaRPr>
          </a:p>
          <a:p>
            <a:pPr marL="0" indent="0" fontAlgn="auto">
              <a:spcAft>
                <a:spcPts val="0"/>
              </a:spcAft>
              <a:buFont typeface="Wingdings 2" pitchFamily="18" charset="2"/>
              <a:buNone/>
              <a:defRPr/>
            </a:pPr>
            <a:endParaRPr lang="en-US" altLang="zh-CN" sz="2800" b="1" dirty="0">
              <a:latin typeface="Times New Roman" pitchFamily="18" charset="0"/>
              <a:cs typeface="Times New Roman" pitchFamily="18" charset="0"/>
            </a:endParaRPr>
          </a:p>
          <a:p>
            <a:pPr marL="0" indent="0" fontAlgn="auto">
              <a:spcAft>
                <a:spcPts val="0"/>
              </a:spcAft>
              <a:buFont typeface="Wingdings 2" pitchFamily="18" charset="2"/>
              <a:buNone/>
              <a:defRPr/>
            </a:pPr>
            <a:endParaRPr lang="en-US" altLang="zh-CN" sz="2800" b="1" dirty="0">
              <a:latin typeface="Times New Roman" pitchFamily="18" charset="0"/>
              <a:cs typeface="Times New Roman" pitchFamily="18" charset="0"/>
            </a:endParaRPr>
          </a:p>
          <a:p>
            <a:pPr marL="0" indent="0" fontAlgn="auto">
              <a:spcAft>
                <a:spcPts val="0"/>
              </a:spcAft>
              <a:buFont typeface="Wingdings 2" pitchFamily="18" charset="2"/>
              <a:buNone/>
              <a:defRPr/>
            </a:pPr>
            <a:endParaRPr lang="en-US" altLang="zh-CN" sz="2800" b="1" dirty="0">
              <a:latin typeface="Times New Roman" pitchFamily="18" charset="0"/>
              <a:cs typeface="Times New Roman" pitchFamily="18" charset="0"/>
            </a:endParaRPr>
          </a:p>
          <a:p>
            <a:pPr marL="0" indent="0" fontAlgn="auto">
              <a:spcAft>
                <a:spcPts val="0"/>
              </a:spcAft>
              <a:buFont typeface="Wingdings 2" pitchFamily="18" charset="2"/>
              <a:buNone/>
              <a:defRPr/>
            </a:pPr>
            <a:r>
              <a:rPr lang="en-US" altLang="zh-CN" sz="2800" dirty="0">
                <a:solidFill>
                  <a:srgbClr val="000000"/>
                </a:solidFill>
                <a:cs typeface="宋体"/>
              </a:rPr>
              <a:t> </a:t>
            </a:r>
          </a:p>
          <a:p>
            <a:pPr marL="0" indent="0" fontAlgn="auto">
              <a:spcAft>
                <a:spcPts val="0"/>
              </a:spcAft>
              <a:buFont typeface="Wingdings 2" pitchFamily="18" charset="2"/>
              <a:buNone/>
              <a:defRPr/>
            </a:pPr>
            <a:r>
              <a:rPr lang="en-US" altLang="zh-CN" sz="2800" dirty="0">
                <a:solidFill>
                  <a:srgbClr val="000000"/>
                </a:solidFill>
                <a:latin typeface="+mn-ea"/>
                <a:cs typeface="Times New Roman" pitchFamily="18" charset="0"/>
              </a:rPr>
              <a:t>     </a:t>
            </a:r>
            <a:endParaRPr lang="en-US" altLang="zh-CN" sz="2400" b="1" dirty="0">
              <a:latin typeface="Times New Roman" pitchFamily="18" charset="0"/>
              <a:cs typeface="Times New Roman" pitchFamily="18" charset="0"/>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内容占位符 4">
            <a:extLst>
              <a:ext uri="{FF2B5EF4-FFF2-40B4-BE49-F238E27FC236}">
                <a16:creationId xmlns:a16="http://schemas.microsoft.com/office/drawing/2014/main" id="{0CDDAA95-D42C-4202-9A02-0CE8B1205BE1}"/>
              </a:ext>
            </a:extLst>
          </p:cNvPr>
          <p:cNvSpPr>
            <a:spLocks noGrp="1"/>
          </p:cNvSpPr>
          <p:nvPr>
            <p:ph idx="1"/>
          </p:nvPr>
        </p:nvSpPr>
        <p:spPr>
          <a:xfrm>
            <a:off x="-111125" y="0"/>
            <a:ext cx="9290050" cy="7505700"/>
          </a:xfrm>
        </p:spPr>
        <p:txBody>
          <a:bodyPr/>
          <a:lstStyle/>
          <a:p>
            <a:pPr marL="0" indent="0">
              <a:buFont typeface="Wingdings 2" panose="05020102010507070707" pitchFamily="18" charset="2"/>
              <a:buNone/>
            </a:pPr>
            <a:r>
              <a:rPr lang="zh-CN" altLang="en-US" sz="2400">
                <a:latin typeface="Times New Roman" panose="02020603050405020304" pitchFamily="18" charset="0"/>
                <a:cs typeface="Times New Roman" panose="02020603050405020304" pitchFamily="18" charset="0"/>
              </a:rPr>
              <a:t>（三）应纳税额计算</a:t>
            </a:r>
          </a:p>
          <a:p>
            <a:pPr marL="0" indent="0">
              <a:buFont typeface="Wingdings 2" panose="05020102010507070707" pitchFamily="18" charset="2"/>
              <a:buNone/>
            </a:pPr>
            <a:r>
              <a:rPr lang="zh-CN" altLang="en-US" sz="2000">
                <a:latin typeface="Times New Roman" panose="02020603050405020304" pitchFamily="18" charset="0"/>
                <a:cs typeface="Times New Roman" panose="02020603050405020304" pitchFamily="18" charset="0"/>
              </a:rPr>
              <a:t>　　</a:t>
            </a:r>
            <a:r>
              <a:rPr lang="en-US" altLang="zh-CN" sz="2000">
                <a:latin typeface="Times New Roman" panose="02020603050405020304" pitchFamily="18" charset="0"/>
                <a:cs typeface="Times New Roman" panose="02020603050405020304" pitchFamily="18" charset="0"/>
              </a:rPr>
              <a:t>1</a:t>
            </a:r>
            <a:r>
              <a:rPr lang="zh-CN" altLang="en-US" sz="2000">
                <a:latin typeface="Times New Roman" panose="02020603050405020304" pitchFamily="18" charset="0"/>
                <a:cs typeface="Times New Roman" panose="02020603050405020304" pitchFamily="18" charset="0"/>
              </a:rPr>
              <a:t>、应税大气污染物：</a:t>
            </a:r>
          </a:p>
          <a:p>
            <a:pPr marL="0" indent="0">
              <a:buFont typeface="Wingdings 2" panose="05020102010507070707" pitchFamily="18" charset="2"/>
              <a:buNone/>
            </a:pPr>
            <a:r>
              <a:rPr lang="zh-CN" altLang="en-US" sz="2000">
                <a:latin typeface="Times New Roman" panose="02020603050405020304" pitchFamily="18" charset="0"/>
                <a:cs typeface="Times New Roman" panose="02020603050405020304" pitchFamily="18" charset="0"/>
              </a:rPr>
              <a:t>　　应税大气污染物的应纳税额＝污染当量数</a:t>
            </a:r>
            <a:r>
              <a:rPr lang="en-US" altLang="zh-CN" sz="2000">
                <a:latin typeface="Times New Roman" panose="02020603050405020304" pitchFamily="18" charset="0"/>
                <a:cs typeface="Times New Roman" panose="02020603050405020304" pitchFamily="18" charset="0"/>
              </a:rPr>
              <a:t>×</a:t>
            </a:r>
            <a:r>
              <a:rPr lang="zh-CN" altLang="en-US" sz="2000">
                <a:latin typeface="Times New Roman" panose="02020603050405020304" pitchFamily="18" charset="0"/>
                <a:cs typeface="Times New Roman" panose="02020603050405020304" pitchFamily="18" charset="0"/>
              </a:rPr>
              <a:t>适用税额</a:t>
            </a:r>
          </a:p>
          <a:p>
            <a:pPr marL="0" indent="0">
              <a:buFont typeface="Wingdings 2" panose="05020102010507070707" pitchFamily="18" charset="2"/>
              <a:buNone/>
            </a:pPr>
            <a:r>
              <a:rPr lang="zh-CN" altLang="en-US" sz="2000">
                <a:latin typeface="Times New Roman" panose="02020603050405020304" pitchFamily="18" charset="0"/>
                <a:cs typeface="Times New Roman" panose="02020603050405020304" pitchFamily="18" charset="0"/>
              </a:rPr>
              <a:t>　　应税大气污染物的污染当量数＝该污染物的排放量</a:t>
            </a:r>
            <a:r>
              <a:rPr lang="en-US" altLang="zh-CN" sz="2000">
                <a:latin typeface="Times New Roman" panose="02020603050405020304" pitchFamily="18" charset="0"/>
                <a:cs typeface="Times New Roman" panose="02020603050405020304" pitchFamily="18" charset="0"/>
              </a:rPr>
              <a:t>÷</a:t>
            </a:r>
            <a:r>
              <a:rPr lang="zh-CN" altLang="en-US" sz="2000">
                <a:latin typeface="Times New Roman" panose="02020603050405020304" pitchFamily="18" charset="0"/>
                <a:cs typeface="Times New Roman" panose="02020603050405020304" pitchFamily="18" charset="0"/>
              </a:rPr>
              <a:t>该污染物的污染当量值</a:t>
            </a:r>
          </a:p>
          <a:p>
            <a:pPr marL="0" indent="0">
              <a:buFont typeface="Wingdings 2" panose="05020102010507070707" pitchFamily="18" charset="2"/>
              <a:buNone/>
            </a:pPr>
            <a:r>
              <a:rPr lang="zh-CN" altLang="en-US" sz="2000">
                <a:latin typeface="Times New Roman" panose="02020603050405020304" pitchFamily="18" charset="0"/>
                <a:cs typeface="Times New Roman" panose="02020603050405020304" pitchFamily="18" charset="0"/>
              </a:rPr>
              <a:t>　　</a:t>
            </a:r>
            <a:r>
              <a:rPr lang="en-US" altLang="zh-CN" sz="2000">
                <a:latin typeface="Times New Roman" panose="02020603050405020304" pitchFamily="18" charset="0"/>
                <a:cs typeface="Times New Roman" panose="02020603050405020304" pitchFamily="18" charset="0"/>
              </a:rPr>
              <a:t>【</a:t>
            </a:r>
            <a:r>
              <a:rPr lang="zh-CN" altLang="en-US" sz="2000">
                <a:latin typeface="Times New Roman" panose="02020603050405020304" pitchFamily="18" charset="0"/>
                <a:cs typeface="Times New Roman" panose="02020603050405020304" pitchFamily="18" charset="0"/>
              </a:rPr>
              <a:t>提示</a:t>
            </a:r>
            <a:r>
              <a:rPr lang="en-US" altLang="zh-CN" sz="2000">
                <a:latin typeface="Times New Roman" panose="02020603050405020304" pitchFamily="18" charset="0"/>
                <a:cs typeface="Times New Roman" panose="02020603050405020304" pitchFamily="18" charset="0"/>
              </a:rPr>
              <a:t>】</a:t>
            </a:r>
            <a:r>
              <a:rPr lang="zh-CN" altLang="en-US" sz="2000">
                <a:latin typeface="Times New Roman" panose="02020603050405020304" pitchFamily="18" charset="0"/>
                <a:cs typeface="Times New Roman" panose="02020603050405020304" pitchFamily="18" charset="0"/>
              </a:rPr>
              <a:t>应税大气污染物的每一排放口或者没有排放口，按照污染当量数从大到小排序，对前三项污染物征收环境保护税。</a:t>
            </a:r>
            <a:endParaRPr lang="en-US" altLang="zh-CN" sz="2000">
              <a:latin typeface="Times New Roman" panose="02020603050405020304" pitchFamily="18" charset="0"/>
              <a:cs typeface="Times New Roman" panose="02020603050405020304" pitchFamily="18" charset="0"/>
            </a:endParaRPr>
          </a:p>
          <a:p>
            <a:pPr marL="0" indent="0">
              <a:buFont typeface="Wingdings 2" panose="05020102010507070707" pitchFamily="18" charset="2"/>
              <a:buNone/>
            </a:pPr>
            <a:r>
              <a:rPr lang="en-US" altLang="zh-CN" sz="2000">
                <a:latin typeface="Times New Roman" panose="02020603050405020304" pitchFamily="18" charset="0"/>
                <a:cs typeface="Times New Roman" panose="02020603050405020304" pitchFamily="18" charset="0"/>
              </a:rPr>
              <a:t>        2</a:t>
            </a:r>
            <a:r>
              <a:rPr lang="zh-CN" altLang="en-US" sz="2000">
                <a:latin typeface="Times New Roman" panose="02020603050405020304" pitchFamily="18" charset="0"/>
                <a:cs typeface="Times New Roman" panose="02020603050405020304" pitchFamily="18" charset="0"/>
              </a:rPr>
              <a:t>、水污染物：</a:t>
            </a:r>
          </a:p>
          <a:p>
            <a:pPr marL="0" indent="0">
              <a:buFont typeface="Wingdings 2" panose="05020102010507070707" pitchFamily="18" charset="2"/>
              <a:buNone/>
            </a:pPr>
            <a:r>
              <a:rPr lang="zh-CN" altLang="en-US" sz="2000">
                <a:latin typeface="Times New Roman" panose="02020603050405020304" pitchFamily="18" charset="0"/>
                <a:cs typeface="Times New Roman" panose="02020603050405020304" pitchFamily="18" charset="0"/>
              </a:rPr>
              <a:t>　　应纳税额＝污染当量数</a:t>
            </a:r>
            <a:r>
              <a:rPr lang="en-US" altLang="zh-CN" sz="2000">
                <a:latin typeface="Times New Roman" panose="02020603050405020304" pitchFamily="18" charset="0"/>
                <a:cs typeface="Times New Roman" panose="02020603050405020304" pitchFamily="18" charset="0"/>
              </a:rPr>
              <a:t>×</a:t>
            </a:r>
            <a:r>
              <a:rPr lang="zh-CN" altLang="en-US" sz="2000">
                <a:latin typeface="Times New Roman" panose="02020603050405020304" pitchFamily="18" charset="0"/>
                <a:cs typeface="Times New Roman" panose="02020603050405020304" pitchFamily="18" charset="0"/>
              </a:rPr>
              <a:t>适用税额</a:t>
            </a:r>
          </a:p>
          <a:p>
            <a:pPr marL="0" indent="0">
              <a:buFont typeface="Wingdings 2" panose="05020102010507070707" pitchFamily="18" charset="2"/>
              <a:buNone/>
            </a:pPr>
            <a:r>
              <a:rPr lang="zh-CN" altLang="en-US" sz="2000">
                <a:latin typeface="Times New Roman" panose="02020603050405020304" pitchFamily="18" charset="0"/>
                <a:cs typeface="Times New Roman" panose="02020603050405020304" pitchFamily="18" charset="0"/>
              </a:rPr>
              <a:t>　　应税水污染物的污染当量数＝该污染物的排放量</a:t>
            </a:r>
            <a:r>
              <a:rPr lang="en-US" altLang="zh-CN" sz="2000">
                <a:latin typeface="Times New Roman" panose="02020603050405020304" pitchFamily="18" charset="0"/>
                <a:cs typeface="Times New Roman" panose="02020603050405020304" pitchFamily="18" charset="0"/>
              </a:rPr>
              <a:t>÷</a:t>
            </a:r>
            <a:r>
              <a:rPr lang="zh-CN" altLang="en-US" sz="2000">
                <a:latin typeface="Times New Roman" panose="02020603050405020304" pitchFamily="18" charset="0"/>
                <a:cs typeface="Times New Roman" panose="02020603050405020304" pitchFamily="18" charset="0"/>
              </a:rPr>
              <a:t>该污染物的污染当量值</a:t>
            </a:r>
          </a:p>
          <a:p>
            <a:pPr marL="0" indent="0">
              <a:buFont typeface="Wingdings 2" panose="05020102010507070707" pitchFamily="18" charset="2"/>
              <a:buNone/>
            </a:pPr>
            <a:r>
              <a:rPr lang="zh-CN" altLang="en-US" sz="2000">
                <a:latin typeface="Times New Roman" panose="02020603050405020304" pitchFamily="18" charset="0"/>
                <a:cs typeface="Times New Roman" panose="02020603050405020304" pitchFamily="18" charset="0"/>
              </a:rPr>
              <a:t>　　</a:t>
            </a:r>
            <a:r>
              <a:rPr lang="en-US" altLang="zh-CN" sz="2000">
                <a:latin typeface="Times New Roman" panose="02020603050405020304" pitchFamily="18" charset="0"/>
                <a:cs typeface="Times New Roman" panose="02020603050405020304" pitchFamily="18" charset="0"/>
              </a:rPr>
              <a:t>【</a:t>
            </a:r>
            <a:r>
              <a:rPr lang="zh-CN" altLang="en-US" sz="2000">
                <a:latin typeface="Times New Roman" panose="02020603050405020304" pitchFamily="18" charset="0"/>
                <a:cs typeface="Times New Roman" panose="02020603050405020304" pitchFamily="18" charset="0"/>
              </a:rPr>
              <a:t>提示</a:t>
            </a:r>
            <a:r>
              <a:rPr lang="en-US" altLang="zh-CN" sz="2000">
                <a:latin typeface="Times New Roman" panose="02020603050405020304" pitchFamily="18" charset="0"/>
                <a:cs typeface="Times New Roman" panose="02020603050405020304" pitchFamily="18" charset="0"/>
              </a:rPr>
              <a:t>】</a:t>
            </a:r>
            <a:r>
              <a:rPr lang="zh-CN" altLang="en-US" sz="2000">
                <a:latin typeface="Times New Roman" panose="02020603050405020304" pitchFamily="18" charset="0"/>
                <a:cs typeface="Times New Roman" panose="02020603050405020304" pitchFamily="18" charset="0"/>
              </a:rPr>
              <a:t>应税水污染物按照污染当量数从大到小排序：第一类水污染物</a:t>
            </a:r>
            <a:r>
              <a:rPr lang="en-US" altLang="zh-CN" sz="2000">
                <a:latin typeface="Times New Roman" panose="02020603050405020304" pitchFamily="18" charset="0"/>
                <a:cs typeface="Times New Roman" panose="02020603050405020304" pitchFamily="18" charset="0"/>
              </a:rPr>
              <a:t>——</a:t>
            </a:r>
            <a:r>
              <a:rPr lang="zh-CN" altLang="en-US" sz="2000">
                <a:latin typeface="Times New Roman" panose="02020603050405020304" pitchFamily="18" charset="0"/>
                <a:cs typeface="Times New Roman" panose="02020603050405020304" pitchFamily="18" charset="0"/>
              </a:rPr>
              <a:t>按前五项征收；</a:t>
            </a:r>
          </a:p>
          <a:p>
            <a:pPr marL="0" indent="0">
              <a:buFont typeface="Wingdings 2" panose="05020102010507070707" pitchFamily="18" charset="2"/>
              <a:buNone/>
            </a:pPr>
            <a:r>
              <a:rPr lang="zh-CN" altLang="en-US" sz="2000">
                <a:latin typeface="Times New Roman" panose="02020603050405020304" pitchFamily="18" charset="0"/>
                <a:cs typeface="Times New Roman" panose="02020603050405020304" pitchFamily="18" charset="0"/>
              </a:rPr>
              <a:t>　　其他类水污染物</a:t>
            </a:r>
            <a:r>
              <a:rPr lang="en-US" altLang="zh-CN" sz="2000">
                <a:latin typeface="Times New Roman" panose="02020603050405020304" pitchFamily="18" charset="0"/>
                <a:cs typeface="Times New Roman" panose="02020603050405020304" pitchFamily="18" charset="0"/>
              </a:rPr>
              <a:t>——</a:t>
            </a:r>
            <a:r>
              <a:rPr lang="zh-CN" altLang="en-US" sz="2000">
                <a:latin typeface="Times New Roman" panose="02020603050405020304" pitchFamily="18" charset="0"/>
                <a:cs typeface="Times New Roman" panose="02020603050405020304" pitchFamily="18" charset="0"/>
              </a:rPr>
              <a:t>按前三项征收。</a:t>
            </a:r>
          </a:p>
          <a:p>
            <a:pPr marL="0" indent="0">
              <a:buFont typeface="Wingdings 2" panose="05020102010507070707" pitchFamily="18" charset="2"/>
              <a:buNone/>
            </a:pPr>
            <a:r>
              <a:rPr lang="en-US" altLang="zh-CN" sz="2000">
                <a:latin typeface="Times New Roman" panose="02020603050405020304" pitchFamily="18" charset="0"/>
                <a:cs typeface="Times New Roman" panose="02020603050405020304" pitchFamily="18" charset="0"/>
              </a:rPr>
              <a:t>        3</a:t>
            </a:r>
            <a:r>
              <a:rPr lang="zh-CN" altLang="en-US" sz="2000">
                <a:latin typeface="Times New Roman" panose="02020603050405020304" pitchFamily="18" charset="0"/>
                <a:cs typeface="Times New Roman" panose="02020603050405020304" pitchFamily="18" charset="0"/>
              </a:rPr>
              <a:t>、</a:t>
            </a:r>
            <a:r>
              <a:rPr lang="zh-CN" altLang="zh-CN" sz="2000">
                <a:solidFill>
                  <a:srgbClr val="000000"/>
                </a:solidFill>
                <a:latin typeface="华文楷体" panose="02010600040101010101" pitchFamily="2" charset="-122"/>
              </a:rPr>
              <a:t>固体废物：</a:t>
            </a:r>
            <a:br>
              <a:rPr lang="en-US" altLang="zh-CN" sz="2000">
                <a:solidFill>
                  <a:srgbClr val="000000"/>
                </a:solidFill>
                <a:latin typeface="华文楷体" panose="02010600040101010101" pitchFamily="2" charset="-122"/>
              </a:rPr>
            </a:br>
            <a:r>
              <a:rPr lang="zh-CN" altLang="zh-CN" sz="2000">
                <a:solidFill>
                  <a:srgbClr val="000000"/>
                </a:solidFill>
                <a:latin typeface="华文楷体" panose="02010600040101010101" pitchFamily="2" charset="-122"/>
              </a:rPr>
              <a:t>　　应纳税额＝固体废物排放量×适用税额＝（</a:t>
            </a:r>
            <a:r>
              <a:rPr lang="zh-CN" altLang="zh-CN" sz="2000" b="1" u="sng">
                <a:solidFill>
                  <a:srgbClr val="A50021"/>
                </a:solidFill>
                <a:latin typeface="华文楷体" panose="02010600040101010101" pitchFamily="2" charset="-122"/>
              </a:rPr>
              <a:t>当期固体废物的产生量－当期固体废物的综合利用量－当期固体废物的贮存量－当期固体废物的处置量</a:t>
            </a:r>
            <a:r>
              <a:rPr lang="zh-CN" altLang="zh-CN" sz="2000">
                <a:solidFill>
                  <a:srgbClr val="000000"/>
                </a:solidFill>
                <a:latin typeface="华文楷体" panose="02010600040101010101" pitchFamily="2" charset="-122"/>
              </a:rPr>
              <a:t>）×适用税额</a:t>
            </a:r>
            <a:endParaRPr lang="en-US" altLang="zh-CN" sz="2000">
              <a:solidFill>
                <a:srgbClr val="000000"/>
              </a:solidFill>
              <a:latin typeface="华文楷体" panose="02010600040101010101" pitchFamily="2" charset="-122"/>
            </a:endParaRPr>
          </a:p>
          <a:p>
            <a:pPr marL="0" indent="0">
              <a:buFont typeface="Wingdings 2" panose="05020102010507070707" pitchFamily="18" charset="2"/>
              <a:buNone/>
            </a:pPr>
            <a:r>
              <a:rPr lang="en-US" altLang="zh-CN" sz="2000">
                <a:solidFill>
                  <a:srgbClr val="000000"/>
                </a:solidFill>
                <a:latin typeface="华文楷体" panose="02010600040101010101" pitchFamily="2" charset="-122"/>
                <a:cs typeface="Times New Roman" panose="02020603050405020304" pitchFamily="18" charset="0"/>
              </a:rPr>
              <a:t>        4</a:t>
            </a:r>
            <a:r>
              <a:rPr lang="zh-CN" altLang="en-US" sz="2000">
                <a:solidFill>
                  <a:srgbClr val="000000"/>
                </a:solidFill>
                <a:latin typeface="华文楷体" panose="02010600040101010101" pitchFamily="2" charset="-122"/>
                <a:cs typeface="Times New Roman" panose="02020603050405020304" pitchFamily="18" charset="0"/>
              </a:rPr>
              <a:t>、</a:t>
            </a:r>
            <a:r>
              <a:rPr lang="zh-CN" altLang="zh-CN" sz="2000">
                <a:solidFill>
                  <a:srgbClr val="000000"/>
                </a:solidFill>
                <a:latin typeface="华文楷体" panose="02010600040101010101" pitchFamily="2" charset="-122"/>
              </a:rPr>
              <a:t>应税噪声：</a:t>
            </a:r>
            <a:br>
              <a:rPr lang="en-US" altLang="zh-CN" sz="2000">
                <a:solidFill>
                  <a:srgbClr val="000000"/>
                </a:solidFill>
                <a:latin typeface="华文楷体" panose="02010600040101010101" pitchFamily="2" charset="-122"/>
              </a:rPr>
            </a:br>
            <a:r>
              <a:rPr lang="zh-CN" altLang="zh-CN" sz="2000">
                <a:solidFill>
                  <a:srgbClr val="000000"/>
                </a:solidFill>
                <a:latin typeface="华文楷体" panose="02010600040101010101" pitchFamily="2" charset="-122"/>
              </a:rPr>
              <a:t>　　应纳税额＝</a:t>
            </a:r>
            <a:r>
              <a:rPr lang="zh-CN" altLang="zh-CN" sz="2000" b="1" u="sng">
                <a:solidFill>
                  <a:srgbClr val="A50021"/>
                </a:solidFill>
                <a:latin typeface="华文楷体" panose="02010600040101010101" pitchFamily="2" charset="-122"/>
              </a:rPr>
              <a:t>超过</a:t>
            </a:r>
            <a:r>
              <a:rPr lang="zh-CN" altLang="zh-CN" sz="2000">
                <a:solidFill>
                  <a:srgbClr val="000000"/>
                </a:solidFill>
                <a:latin typeface="华文楷体" panose="02010600040101010101" pitchFamily="2" charset="-122"/>
              </a:rPr>
              <a:t>国家规定</a:t>
            </a:r>
            <a:r>
              <a:rPr lang="zh-CN" altLang="zh-CN" sz="2000" b="1" u="sng">
                <a:solidFill>
                  <a:srgbClr val="A50021"/>
                </a:solidFill>
                <a:latin typeface="华文楷体" panose="02010600040101010101" pitchFamily="2" charset="-122"/>
              </a:rPr>
              <a:t>标准的分贝数</a:t>
            </a:r>
            <a:r>
              <a:rPr lang="zh-CN" altLang="zh-CN" sz="2000">
                <a:solidFill>
                  <a:srgbClr val="000000"/>
                </a:solidFill>
                <a:latin typeface="华文楷体" panose="02010600040101010101" pitchFamily="2" charset="-122"/>
              </a:rPr>
              <a:t>所对应的具体适用税额</a:t>
            </a:r>
            <a:endParaRPr lang="zh-CN" altLang="en-US" sz="2000">
              <a:latin typeface="华文楷体" panose="02010600040101010101" pitchFamily="2" charset="-122"/>
              <a:cs typeface="Times New Roman" panose="02020603050405020304" pitchFamily="18" charset="0"/>
            </a:endParaRPr>
          </a:p>
          <a:p>
            <a:pPr marL="0" indent="0">
              <a:buFont typeface="Wingdings 2" panose="05020102010507070707" pitchFamily="18" charset="2"/>
              <a:buNone/>
            </a:pPr>
            <a:endParaRPr lang="en-US" altLang="zh-CN" sz="2000">
              <a:latin typeface="Times New Roman" panose="02020603050405020304" pitchFamily="18" charset="0"/>
              <a:cs typeface="Times New Roman" panose="02020603050405020304" pitchFamily="18" charset="0"/>
            </a:endParaRPr>
          </a:p>
          <a:p>
            <a:pPr marL="0" indent="0">
              <a:buFont typeface="Wingdings 2" panose="05020102010507070707" pitchFamily="18" charset="2"/>
              <a:buNone/>
            </a:pPr>
            <a:endParaRPr lang="en-US" altLang="zh-CN" sz="2000">
              <a:latin typeface="Times New Roman" panose="02020603050405020304" pitchFamily="18" charset="0"/>
              <a:cs typeface="Times New Roman" panose="02020603050405020304" pitchFamily="18" charset="0"/>
            </a:endParaRPr>
          </a:p>
          <a:p>
            <a:pPr marL="0" indent="0">
              <a:buFont typeface="Wingdings 2" panose="05020102010507070707" pitchFamily="18" charset="2"/>
              <a:buNone/>
            </a:pPr>
            <a:endParaRPr lang="en-US" altLang="zh-CN" sz="2000">
              <a:latin typeface="Times New Roman" panose="02020603050405020304" pitchFamily="18" charset="0"/>
              <a:cs typeface="Times New Roman" panose="02020603050405020304" pitchFamily="18" charset="0"/>
            </a:endParaRPr>
          </a:p>
          <a:p>
            <a:pPr marL="0" indent="0">
              <a:buFont typeface="Wingdings 2" panose="05020102010507070707" pitchFamily="18" charset="2"/>
              <a:buNone/>
            </a:pPr>
            <a:endParaRPr lang="en-US" altLang="zh-CN" sz="2800" b="1">
              <a:latin typeface="Times New Roman" panose="02020603050405020304" pitchFamily="18" charset="0"/>
              <a:cs typeface="Times New Roman" panose="02020603050405020304" pitchFamily="18" charset="0"/>
            </a:endParaRPr>
          </a:p>
          <a:p>
            <a:pPr marL="0" indent="0">
              <a:buFont typeface="Wingdings 2" panose="05020102010507070707" pitchFamily="18" charset="2"/>
              <a:buNone/>
            </a:pPr>
            <a:endParaRPr lang="en-US" altLang="zh-CN" sz="2800" b="1">
              <a:latin typeface="Times New Roman" panose="02020603050405020304" pitchFamily="18" charset="0"/>
              <a:cs typeface="Times New Roman" panose="02020603050405020304" pitchFamily="18" charset="0"/>
            </a:endParaRPr>
          </a:p>
          <a:p>
            <a:pPr marL="0" indent="0">
              <a:buFont typeface="Wingdings 2" panose="05020102010507070707" pitchFamily="18" charset="2"/>
              <a:buNone/>
            </a:pPr>
            <a:endParaRPr lang="en-US" altLang="zh-CN" sz="2800" b="1">
              <a:latin typeface="Times New Roman" panose="02020603050405020304" pitchFamily="18" charset="0"/>
              <a:cs typeface="Times New Roman" panose="02020603050405020304" pitchFamily="18" charset="0"/>
            </a:endParaRPr>
          </a:p>
          <a:p>
            <a:pPr marL="0" indent="0">
              <a:buFont typeface="Wingdings 2" panose="05020102010507070707" pitchFamily="18" charset="2"/>
              <a:buNone/>
            </a:pPr>
            <a:r>
              <a:rPr lang="en-US" altLang="zh-CN" sz="2800">
                <a:solidFill>
                  <a:srgbClr val="000000"/>
                </a:solidFill>
              </a:rPr>
              <a:t> </a:t>
            </a:r>
          </a:p>
          <a:p>
            <a:pPr marL="0" indent="0">
              <a:buFont typeface="Wingdings 2" panose="05020102010507070707" pitchFamily="18" charset="2"/>
              <a:buNone/>
            </a:pPr>
            <a:r>
              <a:rPr lang="en-US" altLang="zh-CN" sz="2800">
                <a:solidFill>
                  <a:srgbClr val="000000"/>
                </a:solidFill>
                <a:latin typeface="华文楷体" panose="02010600040101010101" pitchFamily="2" charset="-122"/>
                <a:cs typeface="Times New Roman" panose="02020603050405020304" pitchFamily="18" charset="0"/>
              </a:rPr>
              <a:t>     </a:t>
            </a:r>
            <a:endParaRPr lang="en-US" altLang="zh-CN" sz="2400" b="1">
              <a:latin typeface="Times New Roman" panose="02020603050405020304" pitchFamily="18" charset="0"/>
              <a:cs typeface="Times New Roman" panose="02020603050405020304" pitchFamily="18" charset="0"/>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内容占位符 4">
            <a:extLst>
              <a:ext uri="{FF2B5EF4-FFF2-40B4-BE49-F238E27FC236}">
                <a16:creationId xmlns:a16="http://schemas.microsoft.com/office/drawing/2014/main" id="{3DFBE440-416C-47F1-89AE-3B1DF46293DF}"/>
              </a:ext>
            </a:extLst>
          </p:cNvPr>
          <p:cNvSpPr>
            <a:spLocks noGrp="1"/>
          </p:cNvSpPr>
          <p:nvPr>
            <p:ph idx="1"/>
          </p:nvPr>
        </p:nvSpPr>
        <p:spPr>
          <a:xfrm>
            <a:off x="-111125" y="0"/>
            <a:ext cx="9290050" cy="7505700"/>
          </a:xfrm>
        </p:spPr>
        <p:txBody>
          <a:bodyPr rtlCol="0">
            <a:normAutofit/>
          </a:bodyPr>
          <a:lstStyle/>
          <a:p>
            <a:pPr marL="0" indent="0" fontAlgn="auto">
              <a:spcAft>
                <a:spcPts val="0"/>
              </a:spcAft>
              <a:buFont typeface="Wingdings 2" pitchFamily="18" charset="2"/>
              <a:buNone/>
              <a:defRPr/>
            </a:pPr>
            <a:r>
              <a:rPr lang="en-US" altLang="zh-CN" sz="2400" dirty="0">
                <a:latin typeface="Times New Roman" pitchFamily="18" charset="0"/>
                <a:cs typeface="Times New Roman" pitchFamily="18" charset="0"/>
              </a:rPr>
              <a:t>    </a:t>
            </a:r>
          </a:p>
          <a:p>
            <a:pPr marL="0" indent="0" fontAlgn="auto">
              <a:spcAft>
                <a:spcPts val="0"/>
              </a:spcAft>
              <a:buFont typeface="Wingdings 2" pitchFamily="18" charset="2"/>
              <a:buNone/>
              <a:defRPr/>
            </a:pPr>
            <a:endParaRPr lang="en-US" altLang="zh-CN" sz="2400" dirty="0">
              <a:latin typeface="Times New Roman" pitchFamily="18" charset="0"/>
              <a:cs typeface="Times New Roman" pitchFamily="18" charset="0"/>
            </a:endParaRPr>
          </a:p>
          <a:p>
            <a:pPr marL="0" indent="0" fontAlgn="auto">
              <a:spcAft>
                <a:spcPts val="0"/>
              </a:spcAft>
              <a:buFont typeface="Wingdings 2" pitchFamily="18" charset="2"/>
              <a:buNone/>
              <a:defRPr/>
            </a:pPr>
            <a:r>
              <a:rPr lang="en-US" altLang="zh-CN" sz="2400" dirty="0">
                <a:latin typeface="Times New Roman" pitchFamily="18" charset="0"/>
                <a:cs typeface="Times New Roman" pitchFamily="18" charset="0"/>
              </a:rPr>
              <a:t>【</a:t>
            </a:r>
            <a:r>
              <a:rPr lang="zh-CN" altLang="en-US" sz="2400" dirty="0">
                <a:latin typeface="Times New Roman" pitchFamily="18" charset="0"/>
                <a:cs typeface="Times New Roman" pitchFamily="18" charset="0"/>
              </a:rPr>
              <a:t>例题</a:t>
            </a:r>
            <a:r>
              <a:rPr lang="en-US" altLang="zh-CN" sz="2400" dirty="0">
                <a:latin typeface="Times New Roman" pitchFamily="18" charset="0"/>
                <a:cs typeface="Times New Roman" pitchFamily="18" charset="0"/>
              </a:rPr>
              <a:t>•</a:t>
            </a:r>
            <a:r>
              <a:rPr lang="zh-CN" altLang="en-US" sz="2400" dirty="0">
                <a:latin typeface="Times New Roman" pitchFamily="18" charset="0"/>
                <a:cs typeface="Times New Roman" pitchFamily="18" charset="0"/>
              </a:rPr>
              <a:t>单选题</a:t>
            </a:r>
            <a:r>
              <a:rPr lang="en-US" altLang="zh-CN" sz="2400" dirty="0">
                <a:latin typeface="Times New Roman" pitchFamily="18" charset="0"/>
                <a:cs typeface="Times New Roman" pitchFamily="18" charset="0"/>
              </a:rPr>
              <a:t>】</a:t>
            </a:r>
            <a:r>
              <a:rPr lang="zh-CN" altLang="en-US" sz="2400" dirty="0">
                <a:latin typeface="Times New Roman" pitchFamily="18" charset="0"/>
                <a:cs typeface="Times New Roman" pitchFamily="18" charset="0"/>
              </a:rPr>
              <a:t>甲企业为环境保护税的纳税人，该企业有一个污水排放口，</a:t>
            </a:r>
            <a:r>
              <a:rPr lang="en-US" altLang="zh-CN" sz="2400" dirty="0">
                <a:latin typeface="Times New Roman" pitchFamily="18" charset="0"/>
                <a:cs typeface="Times New Roman" pitchFamily="18" charset="0"/>
              </a:rPr>
              <a:t>2018</a:t>
            </a:r>
            <a:r>
              <a:rPr lang="zh-CN" altLang="en-US" sz="2400" dirty="0">
                <a:latin typeface="Times New Roman" pitchFamily="18" charset="0"/>
                <a:cs typeface="Times New Roman" pitchFamily="18" charset="0"/>
              </a:rPr>
              <a:t>年</a:t>
            </a:r>
            <a:r>
              <a:rPr lang="en-US" altLang="zh-CN" sz="2400" dirty="0">
                <a:latin typeface="Times New Roman" pitchFamily="18" charset="0"/>
                <a:cs typeface="Times New Roman" pitchFamily="18" charset="0"/>
              </a:rPr>
              <a:t>4</a:t>
            </a:r>
            <a:r>
              <a:rPr lang="zh-CN" altLang="en-US" sz="2400" dirty="0">
                <a:latin typeface="Times New Roman" pitchFamily="18" charset="0"/>
                <a:cs typeface="Times New Roman" pitchFamily="18" charset="0"/>
              </a:rPr>
              <a:t>月排放总铅</a:t>
            </a:r>
            <a:r>
              <a:rPr lang="en-US" altLang="zh-CN" sz="2400" dirty="0">
                <a:latin typeface="Times New Roman" pitchFamily="18" charset="0"/>
                <a:cs typeface="Times New Roman" pitchFamily="18" charset="0"/>
              </a:rPr>
              <a:t>600</a:t>
            </a:r>
            <a:r>
              <a:rPr lang="zh-CN" altLang="en-US" sz="2400" dirty="0">
                <a:latin typeface="Times New Roman" pitchFamily="18" charset="0"/>
                <a:cs typeface="Times New Roman" pitchFamily="18" charset="0"/>
              </a:rPr>
              <a:t>千克，污染当量值</a:t>
            </a:r>
            <a:r>
              <a:rPr lang="en-US" altLang="zh-CN" sz="2400" dirty="0">
                <a:latin typeface="Times New Roman" pitchFamily="18" charset="0"/>
                <a:cs typeface="Times New Roman" pitchFamily="18" charset="0"/>
              </a:rPr>
              <a:t>0.025</a:t>
            </a:r>
            <a:r>
              <a:rPr lang="zh-CN" altLang="en-US" sz="2400" dirty="0">
                <a:latin typeface="Times New Roman" pitchFamily="18" charset="0"/>
                <a:cs typeface="Times New Roman" pitchFamily="18" charset="0"/>
              </a:rPr>
              <a:t>千克，假设当地公布的环境保护税税额为每污染当量为</a:t>
            </a:r>
            <a:r>
              <a:rPr lang="en-US" altLang="zh-CN" sz="2400" dirty="0">
                <a:latin typeface="Times New Roman" pitchFamily="18" charset="0"/>
                <a:cs typeface="Times New Roman" pitchFamily="18" charset="0"/>
              </a:rPr>
              <a:t>3.6</a:t>
            </a:r>
            <a:r>
              <a:rPr lang="zh-CN" altLang="en-US" sz="2400" dirty="0">
                <a:latin typeface="Times New Roman" pitchFamily="18" charset="0"/>
                <a:cs typeface="Times New Roman" pitchFamily="18" charset="0"/>
              </a:rPr>
              <a:t>元。甲企业当月应缴纳环境保护税（　）元。</a:t>
            </a:r>
          </a:p>
          <a:p>
            <a:pPr marL="0" indent="0" fontAlgn="auto">
              <a:spcAft>
                <a:spcPts val="0"/>
              </a:spcAft>
              <a:buFont typeface="Wingdings 2" pitchFamily="18" charset="2"/>
              <a:buNone/>
              <a:defRPr/>
            </a:pPr>
            <a:r>
              <a:rPr lang="zh-CN" altLang="en-US" sz="2400" dirty="0">
                <a:latin typeface="Times New Roman" pitchFamily="18" charset="0"/>
                <a:cs typeface="Times New Roman" pitchFamily="18" charset="0"/>
              </a:rPr>
              <a:t>　　</a:t>
            </a:r>
            <a:r>
              <a:rPr lang="en-US" altLang="zh-CN" sz="2400" dirty="0">
                <a:latin typeface="Times New Roman" pitchFamily="18" charset="0"/>
                <a:cs typeface="Times New Roman" pitchFamily="18" charset="0"/>
              </a:rPr>
              <a:t>A.84000</a:t>
            </a:r>
          </a:p>
          <a:p>
            <a:pPr marL="0" indent="0" fontAlgn="auto">
              <a:spcAft>
                <a:spcPts val="0"/>
              </a:spcAft>
              <a:buFont typeface="Wingdings 2" pitchFamily="18" charset="2"/>
              <a:buNone/>
              <a:defRPr/>
            </a:pPr>
            <a:r>
              <a:rPr lang="zh-CN" altLang="en-US" sz="2400" dirty="0">
                <a:latin typeface="Times New Roman" pitchFamily="18" charset="0"/>
                <a:cs typeface="Times New Roman" pitchFamily="18" charset="0"/>
              </a:rPr>
              <a:t>　　</a:t>
            </a:r>
            <a:r>
              <a:rPr lang="en-US" altLang="zh-CN" sz="2400" dirty="0">
                <a:latin typeface="Times New Roman" pitchFamily="18" charset="0"/>
                <a:cs typeface="Times New Roman" pitchFamily="18" charset="0"/>
              </a:rPr>
              <a:t>B.86400</a:t>
            </a:r>
          </a:p>
          <a:p>
            <a:pPr marL="0" indent="0" fontAlgn="auto">
              <a:spcAft>
                <a:spcPts val="0"/>
              </a:spcAft>
              <a:buFont typeface="Wingdings 2" pitchFamily="18" charset="2"/>
              <a:buNone/>
              <a:defRPr/>
            </a:pPr>
            <a:r>
              <a:rPr lang="zh-CN" altLang="en-US" sz="2400" dirty="0">
                <a:latin typeface="Times New Roman" pitchFamily="18" charset="0"/>
                <a:cs typeface="Times New Roman" pitchFamily="18" charset="0"/>
              </a:rPr>
              <a:t>　　</a:t>
            </a:r>
            <a:r>
              <a:rPr lang="en-US" altLang="zh-CN" sz="2400" dirty="0">
                <a:latin typeface="Times New Roman" pitchFamily="18" charset="0"/>
                <a:cs typeface="Times New Roman" pitchFamily="18" charset="0"/>
              </a:rPr>
              <a:t>C.84600</a:t>
            </a:r>
          </a:p>
          <a:p>
            <a:pPr marL="0" indent="0" fontAlgn="auto">
              <a:spcAft>
                <a:spcPts val="0"/>
              </a:spcAft>
              <a:buFont typeface="Wingdings 2" pitchFamily="18" charset="2"/>
              <a:buNone/>
              <a:defRPr/>
            </a:pPr>
            <a:r>
              <a:rPr lang="zh-CN" altLang="en-US" sz="2400" dirty="0">
                <a:latin typeface="Times New Roman" pitchFamily="18" charset="0"/>
                <a:cs typeface="Times New Roman" pitchFamily="18" charset="0"/>
              </a:rPr>
              <a:t>　　</a:t>
            </a:r>
            <a:r>
              <a:rPr lang="en-US" altLang="zh-CN" sz="2400" dirty="0">
                <a:latin typeface="Times New Roman" pitchFamily="18" charset="0"/>
                <a:cs typeface="Times New Roman" pitchFamily="18" charset="0"/>
              </a:rPr>
              <a:t>D.85000</a:t>
            </a:r>
          </a:p>
          <a:p>
            <a:pPr marL="0" indent="0" fontAlgn="auto">
              <a:spcAft>
                <a:spcPts val="0"/>
              </a:spcAft>
              <a:buFont typeface="Wingdings 2" pitchFamily="18" charset="2"/>
              <a:buNone/>
              <a:defRPr/>
            </a:pPr>
            <a:r>
              <a:rPr lang="en-US" altLang="zh-CN" sz="2000" dirty="0">
                <a:latin typeface="Times New Roman" pitchFamily="18" charset="0"/>
                <a:cs typeface="Times New Roman" pitchFamily="18" charset="0"/>
              </a:rPr>
              <a:t>『</a:t>
            </a:r>
            <a:r>
              <a:rPr lang="zh-CN" altLang="en-US" sz="2000" dirty="0">
                <a:latin typeface="Times New Roman" pitchFamily="18" charset="0"/>
                <a:cs typeface="Times New Roman" pitchFamily="18" charset="0"/>
              </a:rPr>
              <a:t>正确答案</a:t>
            </a:r>
            <a:r>
              <a:rPr lang="en-US" altLang="zh-CN" sz="2000" dirty="0">
                <a:latin typeface="Times New Roman" pitchFamily="18" charset="0"/>
                <a:cs typeface="Times New Roman" pitchFamily="18" charset="0"/>
              </a:rPr>
              <a:t>』B</a:t>
            </a:r>
          </a:p>
          <a:p>
            <a:pPr marL="0" indent="0" fontAlgn="auto">
              <a:spcAft>
                <a:spcPts val="0"/>
              </a:spcAft>
              <a:buFont typeface="Wingdings 2" pitchFamily="18" charset="2"/>
              <a:buNone/>
              <a:defRPr/>
            </a:pPr>
            <a:r>
              <a:rPr lang="en-US" altLang="zh-CN" sz="2000" dirty="0">
                <a:latin typeface="Times New Roman" pitchFamily="18" charset="0"/>
                <a:cs typeface="Times New Roman" pitchFamily="18" charset="0"/>
              </a:rPr>
              <a:t>『</a:t>
            </a:r>
            <a:r>
              <a:rPr lang="zh-CN" altLang="en-US" sz="2000" dirty="0">
                <a:latin typeface="Times New Roman" pitchFamily="18" charset="0"/>
                <a:cs typeface="Times New Roman" pitchFamily="18" charset="0"/>
              </a:rPr>
              <a:t>答案解析</a:t>
            </a:r>
            <a:r>
              <a:rPr lang="en-US" altLang="zh-CN" sz="2000" dirty="0">
                <a:latin typeface="Times New Roman" pitchFamily="18" charset="0"/>
                <a:cs typeface="Times New Roman" pitchFamily="18" charset="0"/>
              </a:rPr>
              <a:t>』</a:t>
            </a:r>
            <a:r>
              <a:rPr lang="zh-CN" altLang="en-US" sz="2000" dirty="0">
                <a:latin typeface="Times New Roman" pitchFamily="18" charset="0"/>
                <a:cs typeface="Times New Roman" pitchFamily="18" charset="0"/>
              </a:rPr>
              <a:t>污染当量数＝该污染物的排放量</a:t>
            </a:r>
            <a:r>
              <a:rPr lang="en-US" altLang="zh-CN" sz="2000" dirty="0">
                <a:latin typeface="Times New Roman" pitchFamily="18" charset="0"/>
                <a:cs typeface="Times New Roman" pitchFamily="18" charset="0"/>
              </a:rPr>
              <a:t>÷</a:t>
            </a:r>
            <a:r>
              <a:rPr lang="zh-CN" altLang="en-US" sz="2000" dirty="0">
                <a:latin typeface="Times New Roman" pitchFamily="18" charset="0"/>
                <a:cs typeface="Times New Roman" pitchFamily="18" charset="0"/>
              </a:rPr>
              <a:t>该污染物的污染当量值＝</a:t>
            </a:r>
            <a:r>
              <a:rPr lang="en-US" altLang="zh-CN" sz="2000" dirty="0">
                <a:latin typeface="Times New Roman" pitchFamily="18" charset="0"/>
                <a:cs typeface="Times New Roman" pitchFamily="18" charset="0"/>
              </a:rPr>
              <a:t>600÷0.025</a:t>
            </a:r>
            <a:r>
              <a:rPr lang="zh-CN" altLang="en-US" sz="2000" dirty="0">
                <a:latin typeface="Times New Roman" pitchFamily="18" charset="0"/>
                <a:cs typeface="Times New Roman" pitchFamily="18" charset="0"/>
              </a:rPr>
              <a:t>＝</a:t>
            </a:r>
            <a:r>
              <a:rPr lang="en-US" altLang="zh-CN" sz="2000" dirty="0">
                <a:latin typeface="Times New Roman" pitchFamily="18" charset="0"/>
                <a:cs typeface="Times New Roman" pitchFamily="18" charset="0"/>
              </a:rPr>
              <a:t>24000</a:t>
            </a:r>
          </a:p>
          <a:p>
            <a:pPr marL="0" indent="0" fontAlgn="auto">
              <a:spcAft>
                <a:spcPts val="0"/>
              </a:spcAft>
              <a:buFont typeface="Wingdings 2" pitchFamily="18" charset="2"/>
              <a:buNone/>
              <a:defRPr/>
            </a:pPr>
            <a:r>
              <a:rPr lang="zh-CN" altLang="en-US" sz="2000" dirty="0">
                <a:latin typeface="Times New Roman" pitchFamily="18" charset="0"/>
                <a:cs typeface="Times New Roman" pitchFamily="18" charset="0"/>
              </a:rPr>
              <a:t>　　应缴纳环境保护税＝污染当量数</a:t>
            </a:r>
            <a:r>
              <a:rPr lang="en-US" altLang="zh-CN" sz="2000" dirty="0">
                <a:latin typeface="Times New Roman" pitchFamily="18" charset="0"/>
                <a:cs typeface="Times New Roman" pitchFamily="18" charset="0"/>
              </a:rPr>
              <a:t>×</a:t>
            </a:r>
            <a:r>
              <a:rPr lang="zh-CN" altLang="en-US" sz="2000" dirty="0">
                <a:latin typeface="Times New Roman" pitchFamily="18" charset="0"/>
                <a:cs typeface="Times New Roman" pitchFamily="18" charset="0"/>
              </a:rPr>
              <a:t>适用税额＝</a:t>
            </a:r>
            <a:r>
              <a:rPr lang="en-US" altLang="zh-CN" sz="2000" dirty="0">
                <a:latin typeface="Times New Roman" pitchFamily="18" charset="0"/>
                <a:cs typeface="Times New Roman" pitchFamily="18" charset="0"/>
              </a:rPr>
              <a:t>24000×3.6</a:t>
            </a:r>
            <a:r>
              <a:rPr lang="zh-CN" altLang="en-US" sz="2000" dirty="0">
                <a:latin typeface="Times New Roman" pitchFamily="18" charset="0"/>
                <a:cs typeface="Times New Roman" pitchFamily="18" charset="0"/>
              </a:rPr>
              <a:t>＝</a:t>
            </a:r>
            <a:r>
              <a:rPr lang="en-US" altLang="zh-CN" sz="2000" dirty="0">
                <a:latin typeface="Times New Roman" pitchFamily="18" charset="0"/>
                <a:cs typeface="Times New Roman" pitchFamily="18" charset="0"/>
              </a:rPr>
              <a:t>86400</a:t>
            </a:r>
            <a:r>
              <a:rPr lang="zh-CN" altLang="en-US" sz="2000" dirty="0">
                <a:latin typeface="Times New Roman" pitchFamily="18" charset="0"/>
                <a:cs typeface="Times New Roman" pitchFamily="18" charset="0"/>
              </a:rPr>
              <a:t>（元）</a:t>
            </a:r>
          </a:p>
          <a:p>
            <a:pPr marL="0" indent="0" fontAlgn="auto">
              <a:spcAft>
                <a:spcPts val="0"/>
              </a:spcAft>
              <a:buFont typeface="Wingdings 2" pitchFamily="18" charset="2"/>
              <a:buNone/>
              <a:defRPr/>
            </a:pPr>
            <a:endParaRPr lang="en-US" altLang="zh-CN" sz="2000" dirty="0">
              <a:latin typeface="Times New Roman" pitchFamily="18" charset="0"/>
              <a:cs typeface="Times New Roman" pitchFamily="18" charset="0"/>
            </a:endParaRPr>
          </a:p>
          <a:p>
            <a:pPr marL="0" indent="0" fontAlgn="auto">
              <a:spcAft>
                <a:spcPts val="0"/>
              </a:spcAft>
              <a:buFont typeface="Wingdings 2" pitchFamily="18" charset="2"/>
              <a:buNone/>
              <a:defRPr/>
            </a:pPr>
            <a:endParaRPr lang="en-US" altLang="zh-CN" sz="2800" b="1" dirty="0">
              <a:latin typeface="Times New Roman" pitchFamily="18" charset="0"/>
              <a:cs typeface="Times New Roman" pitchFamily="18" charset="0"/>
            </a:endParaRPr>
          </a:p>
          <a:p>
            <a:pPr marL="0" indent="0" fontAlgn="auto">
              <a:spcAft>
                <a:spcPts val="0"/>
              </a:spcAft>
              <a:buFont typeface="Wingdings 2" pitchFamily="18" charset="2"/>
              <a:buNone/>
              <a:defRPr/>
            </a:pPr>
            <a:endParaRPr lang="en-US" altLang="zh-CN" sz="2800" b="1" dirty="0">
              <a:latin typeface="Times New Roman" pitchFamily="18" charset="0"/>
              <a:cs typeface="Times New Roman" pitchFamily="18" charset="0"/>
            </a:endParaRPr>
          </a:p>
          <a:p>
            <a:pPr marL="0" indent="0" fontAlgn="auto">
              <a:spcAft>
                <a:spcPts val="0"/>
              </a:spcAft>
              <a:buFont typeface="Wingdings 2" pitchFamily="18" charset="2"/>
              <a:buNone/>
              <a:defRPr/>
            </a:pPr>
            <a:endParaRPr lang="en-US" altLang="zh-CN" sz="2800" b="1" dirty="0">
              <a:latin typeface="Times New Roman" pitchFamily="18" charset="0"/>
              <a:cs typeface="Times New Roman" pitchFamily="18" charset="0"/>
            </a:endParaRPr>
          </a:p>
          <a:p>
            <a:pPr marL="0" indent="0" fontAlgn="auto">
              <a:spcAft>
                <a:spcPts val="0"/>
              </a:spcAft>
              <a:buFont typeface="Wingdings 2" pitchFamily="18" charset="2"/>
              <a:buNone/>
              <a:defRPr/>
            </a:pPr>
            <a:r>
              <a:rPr lang="en-US" altLang="zh-CN" sz="2800" dirty="0">
                <a:solidFill>
                  <a:srgbClr val="000000"/>
                </a:solidFill>
                <a:cs typeface="宋体"/>
              </a:rPr>
              <a:t> </a:t>
            </a:r>
          </a:p>
          <a:p>
            <a:pPr marL="0" indent="0" fontAlgn="auto">
              <a:spcAft>
                <a:spcPts val="0"/>
              </a:spcAft>
              <a:buFont typeface="Wingdings 2" pitchFamily="18" charset="2"/>
              <a:buNone/>
              <a:defRPr/>
            </a:pPr>
            <a:r>
              <a:rPr lang="en-US" altLang="zh-CN" sz="2800" dirty="0">
                <a:solidFill>
                  <a:srgbClr val="000000"/>
                </a:solidFill>
                <a:latin typeface="+mn-ea"/>
                <a:cs typeface="Times New Roman" pitchFamily="18" charset="0"/>
              </a:rPr>
              <a:t>     </a:t>
            </a:r>
            <a:endParaRPr lang="en-US" altLang="zh-CN" sz="24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8" end="8"/>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内容占位符 4">
            <a:extLst>
              <a:ext uri="{FF2B5EF4-FFF2-40B4-BE49-F238E27FC236}">
                <a16:creationId xmlns:a16="http://schemas.microsoft.com/office/drawing/2014/main" id="{2E9055FD-5B4F-491F-A571-DF11173E6671}"/>
              </a:ext>
            </a:extLst>
          </p:cNvPr>
          <p:cNvSpPr>
            <a:spLocks noGrp="1"/>
          </p:cNvSpPr>
          <p:nvPr>
            <p:ph idx="1"/>
          </p:nvPr>
        </p:nvSpPr>
        <p:spPr>
          <a:xfrm>
            <a:off x="-111125" y="0"/>
            <a:ext cx="9290050" cy="7505700"/>
          </a:xfrm>
        </p:spPr>
        <p:txBody>
          <a:bodyPr rtlCol="0">
            <a:normAutofit/>
          </a:bodyPr>
          <a:lstStyle/>
          <a:p>
            <a:pPr marL="0" indent="0" fontAlgn="auto">
              <a:spcAft>
                <a:spcPts val="0"/>
              </a:spcAft>
              <a:buFont typeface="Wingdings 2" pitchFamily="18" charset="2"/>
              <a:buNone/>
              <a:defRPr/>
            </a:pPr>
            <a:r>
              <a:rPr lang="en-US" altLang="zh-CN" sz="2400" dirty="0">
                <a:latin typeface="Times New Roman" pitchFamily="18" charset="0"/>
                <a:cs typeface="Times New Roman" pitchFamily="18" charset="0"/>
              </a:rPr>
              <a:t>    </a:t>
            </a:r>
          </a:p>
          <a:p>
            <a:pPr marL="0" indent="0" fontAlgn="auto">
              <a:spcAft>
                <a:spcPts val="0"/>
              </a:spcAft>
              <a:buFont typeface="Wingdings 2" pitchFamily="18" charset="2"/>
              <a:buNone/>
              <a:defRPr/>
            </a:pPr>
            <a:endParaRPr lang="en-US" altLang="zh-CN" sz="2400" dirty="0">
              <a:latin typeface="Times New Roman" pitchFamily="18" charset="0"/>
              <a:cs typeface="Times New Roman" pitchFamily="18" charset="0"/>
            </a:endParaRPr>
          </a:p>
          <a:p>
            <a:pPr marL="0" indent="0" fontAlgn="auto">
              <a:spcAft>
                <a:spcPts val="0"/>
              </a:spcAft>
              <a:buFont typeface="Wingdings 2" pitchFamily="18" charset="2"/>
              <a:buNone/>
              <a:defRPr/>
            </a:pPr>
            <a:r>
              <a:rPr lang="en-US" altLang="zh-CN" sz="2400" dirty="0">
                <a:latin typeface="Times New Roman" pitchFamily="18" charset="0"/>
                <a:cs typeface="Times New Roman" pitchFamily="18" charset="0"/>
              </a:rPr>
              <a:t>【</a:t>
            </a:r>
            <a:r>
              <a:rPr lang="zh-CN" altLang="en-US" sz="2400" dirty="0">
                <a:latin typeface="Times New Roman" pitchFamily="18" charset="0"/>
                <a:cs typeface="Times New Roman" pitchFamily="18" charset="0"/>
              </a:rPr>
              <a:t>例题</a:t>
            </a:r>
            <a:r>
              <a:rPr lang="en-US" altLang="zh-CN" sz="2400" dirty="0">
                <a:latin typeface="Times New Roman" pitchFamily="18" charset="0"/>
                <a:cs typeface="Times New Roman" pitchFamily="18" charset="0"/>
              </a:rPr>
              <a:t>•</a:t>
            </a:r>
            <a:r>
              <a:rPr lang="zh-CN" altLang="en-US" sz="2400" dirty="0">
                <a:latin typeface="Times New Roman" pitchFamily="18" charset="0"/>
                <a:cs typeface="Times New Roman" pitchFamily="18" charset="0"/>
              </a:rPr>
              <a:t>单选题</a:t>
            </a:r>
            <a:r>
              <a:rPr lang="en-US" altLang="zh-CN" sz="2400" dirty="0">
                <a:latin typeface="Times New Roman" pitchFamily="18" charset="0"/>
                <a:cs typeface="Times New Roman" pitchFamily="18" charset="0"/>
              </a:rPr>
              <a:t>】</a:t>
            </a:r>
            <a:r>
              <a:rPr lang="zh-CN" altLang="en-US" sz="2400" dirty="0">
                <a:latin typeface="Times New Roman" pitchFamily="18" charset="0"/>
                <a:cs typeface="Times New Roman" pitchFamily="18" charset="0"/>
              </a:rPr>
              <a:t>某企业</a:t>
            </a:r>
            <a:r>
              <a:rPr lang="en-US" altLang="zh-CN" sz="2400" dirty="0">
                <a:latin typeface="Times New Roman" pitchFamily="18" charset="0"/>
                <a:cs typeface="Times New Roman" pitchFamily="18" charset="0"/>
              </a:rPr>
              <a:t>2018</a:t>
            </a:r>
            <a:r>
              <a:rPr lang="zh-CN" altLang="en-US" sz="2400" dirty="0">
                <a:latin typeface="Times New Roman" pitchFamily="18" charset="0"/>
                <a:cs typeface="Times New Roman" pitchFamily="18" charset="0"/>
              </a:rPr>
              <a:t>年</a:t>
            </a:r>
            <a:r>
              <a:rPr lang="en-US" altLang="zh-CN" sz="2400" dirty="0">
                <a:latin typeface="Times New Roman" pitchFamily="18" charset="0"/>
                <a:cs typeface="Times New Roman" pitchFamily="18" charset="0"/>
              </a:rPr>
              <a:t>4</a:t>
            </a:r>
            <a:r>
              <a:rPr lang="zh-CN" altLang="en-US" sz="2400" dirty="0">
                <a:latin typeface="Times New Roman" pitchFamily="18" charset="0"/>
                <a:cs typeface="Times New Roman" pitchFamily="18" charset="0"/>
              </a:rPr>
              <a:t>月产生尾矿</a:t>
            </a:r>
            <a:r>
              <a:rPr lang="en-US" altLang="zh-CN" sz="2400" dirty="0">
                <a:latin typeface="Times New Roman" pitchFamily="18" charset="0"/>
                <a:cs typeface="Times New Roman" pitchFamily="18" charset="0"/>
              </a:rPr>
              <a:t>1500</a:t>
            </a:r>
            <a:r>
              <a:rPr lang="zh-CN" altLang="en-US" sz="2400" dirty="0">
                <a:latin typeface="Times New Roman" pitchFamily="18" charset="0"/>
                <a:cs typeface="Times New Roman" pitchFamily="18" charset="0"/>
              </a:rPr>
              <a:t>吨，其中综合利用的尾矿</a:t>
            </a:r>
            <a:r>
              <a:rPr lang="en-US" altLang="zh-CN" sz="2400" dirty="0">
                <a:latin typeface="Times New Roman" pitchFamily="18" charset="0"/>
                <a:cs typeface="Times New Roman" pitchFamily="18" charset="0"/>
              </a:rPr>
              <a:t>500</a:t>
            </a:r>
            <a:r>
              <a:rPr lang="zh-CN" altLang="en-US" sz="2400" dirty="0">
                <a:latin typeface="Times New Roman" pitchFamily="18" charset="0"/>
                <a:cs typeface="Times New Roman" pitchFamily="18" charset="0"/>
              </a:rPr>
              <a:t>吨（符合国家和地方环境保护标准），在符合国家和地方环境保护标准的设施贮存</a:t>
            </a:r>
            <a:r>
              <a:rPr lang="en-US" altLang="zh-CN" sz="2400" dirty="0">
                <a:latin typeface="Times New Roman" pitchFamily="18" charset="0"/>
                <a:cs typeface="Times New Roman" pitchFamily="18" charset="0"/>
              </a:rPr>
              <a:t>300</a:t>
            </a:r>
            <a:r>
              <a:rPr lang="zh-CN" altLang="en-US" sz="2400" dirty="0">
                <a:latin typeface="Times New Roman" pitchFamily="18" charset="0"/>
                <a:cs typeface="Times New Roman" pitchFamily="18" charset="0"/>
              </a:rPr>
              <a:t>吨，适用税额为</a:t>
            </a:r>
            <a:r>
              <a:rPr lang="en-US" altLang="zh-CN" sz="2400" dirty="0">
                <a:latin typeface="Times New Roman" pitchFamily="18" charset="0"/>
                <a:cs typeface="Times New Roman" pitchFamily="18" charset="0"/>
              </a:rPr>
              <a:t>15</a:t>
            </a:r>
            <a:r>
              <a:rPr lang="zh-CN" altLang="en-US" sz="2400" dirty="0">
                <a:latin typeface="Times New Roman" pitchFamily="18" charset="0"/>
                <a:cs typeface="Times New Roman" pitchFamily="18" charset="0"/>
              </a:rPr>
              <a:t>元</a:t>
            </a:r>
            <a:r>
              <a:rPr lang="en-US" altLang="zh-CN" sz="2400" dirty="0">
                <a:latin typeface="Times New Roman" pitchFamily="18" charset="0"/>
                <a:cs typeface="Times New Roman" pitchFamily="18" charset="0"/>
              </a:rPr>
              <a:t>/</a:t>
            </a:r>
            <a:r>
              <a:rPr lang="zh-CN" altLang="en-US" sz="2400" dirty="0">
                <a:latin typeface="Times New Roman" pitchFamily="18" charset="0"/>
                <a:cs typeface="Times New Roman" pitchFamily="18" charset="0"/>
              </a:rPr>
              <a:t>吨。甲企业</a:t>
            </a:r>
            <a:r>
              <a:rPr lang="en-US" altLang="zh-CN" sz="2400" dirty="0">
                <a:latin typeface="Times New Roman" pitchFamily="18" charset="0"/>
                <a:cs typeface="Times New Roman" pitchFamily="18" charset="0"/>
              </a:rPr>
              <a:t>5</a:t>
            </a:r>
            <a:r>
              <a:rPr lang="zh-CN" altLang="en-US" sz="2400" dirty="0">
                <a:latin typeface="Times New Roman" pitchFamily="18" charset="0"/>
                <a:cs typeface="Times New Roman" pitchFamily="18" charset="0"/>
              </a:rPr>
              <a:t>月尾矿应缴纳环境保护税（　）元。</a:t>
            </a:r>
          </a:p>
          <a:p>
            <a:pPr marL="0" indent="0" fontAlgn="auto">
              <a:spcAft>
                <a:spcPts val="0"/>
              </a:spcAft>
              <a:buFont typeface="Wingdings 2" pitchFamily="18" charset="2"/>
              <a:buNone/>
              <a:defRPr/>
            </a:pPr>
            <a:r>
              <a:rPr lang="zh-CN" altLang="en-US" sz="2400" dirty="0">
                <a:latin typeface="Times New Roman" pitchFamily="18" charset="0"/>
                <a:cs typeface="Times New Roman" pitchFamily="18" charset="0"/>
              </a:rPr>
              <a:t>　　</a:t>
            </a:r>
            <a:r>
              <a:rPr lang="en-US" altLang="zh-CN" sz="2400" dirty="0">
                <a:latin typeface="Times New Roman" pitchFamily="18" charset="0"/>
                <a:cs typeface="Times New Roman" pitchFamily="18" charset="0"/>
              </a:rPr>
              <a:t>A.10500</a:t>
            </a:r>
          </a:p>
          <a:p>
            <a:pPr marL="0" indent="0" fontAlgn="auto">
              <a:spcAft>
                <a:spcPts val="0"/>
              </a:spcAft>
              <a:buFont typeface="Wingdings 2" pitchFamily="18" charset="2"/>
              <a:buNone/>
              <a:defRPr/>
            </a:pPr>
            <a:r>
              <a:rPr lang="zh-CN" altLang="en-US" sz="2400" dirty="0">
                <a:latin typeface="Times New Roman" pitchFamily="18" charset="0"/>
                <a:cs typeface="Times New Roman" pitchFamily="18" charset="0"/>
              </a:rPr>
              <a:t>　　</a:t>
            </a:r>
            <a:r>
              <a:rPr lang="en-US" altLang="zh-CN" sz="2400" dirty="0">
                <a:latin typeface="Times New Roman" pitchFamily="18" charset="0"/>
                <a:cs typeface="Times New Roman" pitchFamily="18" charset="0"/>
              </a:rPr>
              <a:t>B.22500</a:t>
            </a:r>
          </a:p>
          <a:p>
            <a:pPr marL="0" indent="0" fontAlgn="auto">
              <a:spcAft>
                <a:spcPts val="0"/>
              </a:spcAft>
              <a:buFont typeface="Wingdings 2" pitchFamily="18" charset="2"/>
              <a:buNone/>
              <a:defRPr/>
            </a:pPr>
            <a:r>
              <a:rPr lang="zh-CN" altLang="en-US" sz="2400" dirty="0">
                <a:latin typeface="Times New Roman" pitchFamily="18" charset="0"/>
                <a:cs typeface="Times New Roman" pitchFamily="18" charset="0"/>
              </a:rPr>
              <a:t>　　</a:t>
            </a:r>
            <a:r>
              <a:rPr lang="en-US" altLang="zh-CN" sz="2400" dirty="0">
                <a:latin typeface="Times New Roman" pitchFamily="18" charset="0"/>
                <a:cs typeface="Times New Roman" pitchFamily="18" charset="0"/>
              </a:rPr>
              <a:t>C.15000</a:t>
            </a:r>
          </a:p>
          <a:p>
            <a:pPr marL="0" indent="0" fontAlgn="auto">
              <a:spcAft>
                <a:spcPts val="0"/>
              </a:spcAft>
              <a:buFont typeface="Wingdings 2" pitchFamily="18" charset="2"/>
              <a:buNone/>
              <a:defRPr/>
            </a:pPr>
            <a:r>
              <a:rPr lang="zh-CN" altLang="en-US" sz="2400" dirty="0">
                <a:latin typeface="Times New Roman" pitchFamily="18" charset="0"/>
                <a:cs typeface="Times New Roman" pitchFamily="18" charset="0"/>
              </a:rPr>
              <a:t>　　</a:t>
            </a:r>
            <a:r>
              <a:rPr lang="en-US" altLang="zh-CN" sz="2400" dirty="0">
                <a:latin typeface="Times New Roman" pitchFamily="18" charset="0"/>
                <a:cs typeface="Times New Roman" pitchFamily="18" charset="0"/>
              </a:rPr>
              <a:t>D.18000</a:t>
            </a:r>
          </a:p>
          <a:p>
            <a:pPr marL="0" indent="0" fontAlgn="auto">
              <a:spcAft>
                <a:spcPts val="0"/>
              </a:spcAft>
              <a:buFont typeface="Wingdings 2" pitchFamily="18" charset="2"/>
              <a:buNone/>
              <a:defRPr/>
            </a:pPr>
            <a:r>
              <a:rPr lang="en-US" altLang="zh-CN" sz="2000" dirty="0">
                <a:latin typeface="Times New Roman" pitchFamily="18" charset="0"/>
                <a:cs typeface="Times New Roman" pitchFamily="18" charset="0"/>
              </a:rPr>
              <a:t>『</a:t>
            </a:r>
            <a:r>
              <a:rPr lang="zh-CN" altLang="en-US" sz="2000" dirty="0">
                <a:latin typeface="Times New Roman" pitchFamily="18" charset="0"/>
                <a:cs typeface="Times New Roman" pitchFamily="18" charset="0"/>
              </a:rPr>
              <a:t>正确答案</a:t>
            </a:r>
            <a:r>
              <a:rPr lang="en-US" altLang="zh-CN" sz="2000" dirty="0">
                <a:latin typeface="Times New Roman" pitchFamily="18" charset="0"/>
                <a:cs typeface="Times New Roman" pitchFamily="18" charset="0"/>
              </a:rPr>
              <a:t>』A</a:t>
            </a:r>
          </a:p>
          <a:p>
            <a:pPr marL="0" indent="0" fontAlgn="auto">
              <a:spcAft>
                <a:spcPts val="0"/>
              </a:spcAft>
              <a:buFont typeface="Wingdings 2" pitchFamily="18" charset="2"/>
              <a:buNone/>
              <a:defRPr/>
            </a:pPr>
            <a:r>
              <a:rPr lang="en-US" altLang="zh-CN" sz="2000" dirty="0">
                <a:latin typeface="Times New Roman" pitchFamily="18" charset="0"/>
                <a:cs typeface="Times New Roman" pitchFamily="18" charset="0"/>
              </a:rPr>
              <a:t>『</a:t>
            </a:r>
            <a:r>
              <a:rPr lang="zh-CN" altLang="en-US" sz="2000" dirty="0">
                <a:latin typeface="Times New Roman" pitchFamily="18" charset="0"/>
                <a:cs typeface="Times New Roman" pitchFamily="18" charset="0"/>
              </a:rPr>
              <a:t>答案解析</a:t>
            </a:r>
            <a:r>
              <a:rPr lang="en-US" altLang="zh-CN" sz="2000" dirty="0">
                <a:latin typeface="Times New Roman" pitchFamily="18" charset="0"/>
                <a:cs typeface="Times New Roman" pitchFamily="18" charset="0"/>
              </a:rPr>
              <a:t>』</a:t>
            </a:r>
            <a:r>
              <a:rPr lang="zh-CN" altLang="en-US" sz="2000" dirty="0">
                <a:latin typeface="Times New Roman" pitchFamily="18" charset="0"/>
                <a:cs typeface="Times New Roman" pitchFamily="18" charset="0"/>
              </a:rPr>
              <a:t>应税固体废物的计税依据按照固体废物的排放量确定。固体废物的排放量为当期应税固体废物的产生量减去当期应税固体废物的贮存量、处置量、综合利用量的余额。</a:t>
            </a:r>
          </a:p>
          <a:p>
            <a:pPr marL="0" indent="0" fontAlgn="auto">
              <a:spcAft>
                <a:spcPts val="0"/>
              </a:spcAft>
              <a:buFont typeface="Wingdings 2" pitchFamily="18" charset="2"/>
              <a:buNone/>
              <a:defRPr/>
            </a:pPr>
            <a:r>
              <a:rPr lang="zh-CN" altLang="en-US" sz="2000" dirty="0">
                <a:latin typeface="Times New Roman" pitchFamily="18" charset="0"/>
                <a:cs typeface="Times New Roman" pitchFamily="18" charset="0"/>
              </a:rPr>
              <a:t>　　应税固体废物的应纳税额＝固体废物排放量</a:t>
            </a:r>
            <a:r>
              <a:rPr lang="en-US" altLang="zh-CN" sz="2000" dirty="0">
                <a:latin typeface="Times New Roman" pitchFamily="18" charset="0"/>
                <a:cs typeface="Times New Roman" pitchFamily="18" charset="0"/>
              </a:rPr>
              <a:t>×</a:t>
            </a:r>
            <a:r>
              <a:rPr lang="zh-CN" altLang="en-US" sz="2000" dirty="0">
                <a:latin typeface="Times New Roman" pitchFamily="18" charset="0"/>
                <a:cs typeface="Times New Roman" pitchFamily="18" charset="0"/>
              </a:rPr>
              <a:t>适用税额＝（</a:t>
            </a:r>
            <a:r>
              <a:rPr lang="en-US" altLang="zh-CN" sz="2000" dirty="0">
                <a:latin typeface="Times New Roman" pitchFamily="18" charset="0"/>
                <a:cs typeface="Times New Roman" pitchFamily="18" charset="0"/>
              </a:rPr>
              <a:t>1500</a:t>
            </a:r>
            <a:r>
              <a:rPr lang="zh-CN" altLang="en-US" sz="2000" dirty="0">
                <a:latin typeface="Times New Roman" pitchFamily="18" charset="0"/>
                <a:cs typeface="Times New Roman" pitchFamily="18" charset="0"/>
              </a:rPr>
              <a:t>－</a:t>
            </a:r>
            <a:r>
              <a:rPr lang="en-US" altLang="zh-CN" sz="2000" dirty="0">
                <a:latin typeface="Times New Roman" pitchFamily="18" charset="0"/>
                <a:cs typeface="Times New Roman" pitchFamily="18" charset="0"/>
              </a:rPr>
              <a:t>500</a:t>
            </a:r>
            <a:r>
              <a:rPr lang="zh-CN" altLang="en-US" sz="2000" dirty="0">
                <a:latin typeface="Times New Roman" pitchFamily="18" charset="0"/>
                <a:cs typeface="Times New Roman" pitchFamily="18" charset="0"/>
              </a:rPr>
              <a:t>－</a:t>
            </a:r>
            <a:r>
              <a:rPr lang="en-US" altLang="zh-CN" sz="2000" dirty="0">
                <a:latin typeface="Times New Roman" pitchFamily="18" charset="0"/>
                <a:cs typeface="Times New Roman" pitchFamily="18" charset="0"/>
              </a:rPr>
              <a:t>300</a:t>
            </a:r>
            <a:r>
              <a:rPr lang="zh-CN" altLang="en-US" sz="2000" dirty="0">
                <a:latin typeface="Times New Roman" pitchFamily="18" charset="0"/>
                <a:cs typeface="Times New Roman" pitchFamily="18" charset="0"/>
              </a:rPr>
              <a:t>）</a:t>
            </a:r>
            <a:r>
              <a:rPr lang="en-US" altLang="zh-CN" sz="2000" dirty="0">
                <a:latin typeface="Times New Roman" pitchFamily="18" charset="0"/>
                <a:cs typeface="Times New Roman" pitchFamily="18" charset="0"/>
              </a:rPr>
              <a:t>×15</a:t>
            </a:r>
            <a:r>
              <a:rPr lang="zh-CN" altLang="en-US" sz="2000" dirty="0">
                <a:latin typeface="Times New Roman" pitchFamily="18" charset="0"/>
                <a:cs typeface="Times New Roman" pitchFamily="18" charset="0"/>
              </a:rPr>
              <a:t>＝</a:t>
            </a:r>
            <a:r>
              <a:rPr lang="en-US" altLang="zh-CN" sz="2000" dirty="0">
                <a:latin typeface="Times New Roman" pitchFamily="18" charset="0"/>
                <a:cs typeface="Times New Roman" pitchFamily="18" charset="0"/>
              </a:rPr>
              <a:t>10500</a:t>
            </a:r>
            <a:r>
              <a:rPr lang="zh-CN" altLang="en-US" sz="2000" dirty="0">
                <a:latin typeface="Times New Roman" pitchFamily="18" charset="0"/>
                <a:cs typeface="Times New Roman" pitchFamily="18" charset="0"/>
              </a:rPr>
              <a:t>（元）</a:t>
            </a:r>
          </a:p>
          <a:p>
            <a:pPr marL="0" indent="0" fontAlgn="auto">
              <a:spcAft>
                <a:spcPts val="0"/>
              </a:spcAft>
              <a:buFont typeface="Wingdings 2" pitchFamily="18" charset="2"/>
              <a:buNone/>
              <a:defRPr/>
            </a:pPr>
            <a:endParaRPr lang="en-US" altLang="zh-CN" sz="2000" dirty="0">
              <a:latin typeface="Times New Roman" pitchFamily="18" charset="0"/>
              <a:cs typeface="Times New Roman" pitchFamily="18" charset="0"/>
            </a:endParaRPr>
          </a:p>
          <a:p>
            <a:pPr marL="0" indent="0" fontAlgn="auto">
              <a:spcAft>
                <a:spcPts val="0"/>
              </a:spcAft>
              <a:buFont typeface="Wingdings 2" pitchFamily="18" charset="2"/>
              <a:buNone/>
              <a:defRPr/>
            </a:pPr>
            <a:endParaRPr lang="en-US" altLang="zh-CN" sz="2800" b="1" dirty="0">
              <a:latin typeface="Times New Roman" pitchFamily="18" charset="0"/>
              <a:cs typeface="Times New Roman" pitchFamily="18" charset="0"/>
            </a:endParaRPr>
          </a:p>
          <a:p>
            <a:pPr marL="0" indent="0" fontAlgn="auto">
              <a:spcAft>
                <a:spcPts val="0"/>
              </a:spcAft>
              <a:buFont typeface="Wingdings 2" pitchFamily="18" charset="2"/>
              <a:buNone/>
              <a:defRPr/>
            </a:pPr>
            <a:endParaRPr lang="en-US" altLang="zh-CN" sz="2800" b="1" dirty="0">
              <a:latin typeface="Times New Roman" pitchFamily="18" charset="0"/>
              <a:cs typeface="Times New Roman" pitchFamily="18" charset="0"/>
            </a:endParaRPr>
          </a:p>
          <a:p>
            <a:pPr marL="0" indent="0" fontAlgn="auto">
              <a:spcAft>
                <a:spcPts val="0"/>
              </a:spcAft>
              <a:buFont typeface="Wingdings 2" pitchFamily="18" charset="2"/>
              <a:buNone/>
              <a:defRPr/>
            </a:pPr>
            <a:endParaRPr lang="en-US" altLang="zh-CN" sz="2800" b="1" dirty="0">
              <a:latin typeface="Times New Roman" pitchFamily="18" charset="0"/>
              <a:cs typeface="Times New Roman" pitchFamily="18" charset="0"/>
            </a:endParaRPr>
          </a:p>
          <a:p>
            <a:pPr marL="0" indent="0" fontAlgn="auto">
              <a:spcAft>
                <a:spcPts val="0"/>
              </a:spcAft>
              <a:buFont typeface="Wingdings 2" pitchFamily="18" charset="2"/>
              <a:buNone/>
              <a:defRPr/>
            </a:pPr>
            <a:r>
              <a:rPr lang="en-US" altLang="zh-CN" sz="2800" dirty="0">
                <a:solidFill>
                  <a:srgbClr val="000000"/>
                </a:solidFill>
                <a:cs typeface="宋体"/>
              </a:rPr>
              <a:t> </a:t>
            </a:r>
          </a:p>
          <a:p>
            <a:pPr marL="0" indent="0" fontAlgn="auto">
              <a:spcAft>
                <a:spcPts val="0"/>
              </a:spcAft>
              <a:buFont typeface="Wingdings 2" pitchFamily="18" charset="2"/>
              <a:buNone/>
              <a:defRPr/>
            </a:pPr>
            <a:r>
              <a:rPr lang="en-US" altLang="zh-CN" sz="2800" dirty="0">
                <a:solidFill>
                  <a:srgbClr val="000000"/>
                </a:solidFill>
                <a:latin typeface="+mn-ea"/>
                <a:cs typeface="Times New Roman" pitchFamily="18" charset="0"/>
              </a:rPr>
              <a:t>     </a:t>
            </a:r>
            <a:endParaRPr lang="en-US" altLang="zh-CN" sz="24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8" end="8"/>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内容占位符 4">
            <a:extLst>
              <a:ext uri="{FF2B5EF4-FFF2-40B4-BE49-F238E27FC236}">
                <a16:creationId xmlns:a16="http://schemas.microsoft.com/office/drawing/2014/main" id="{FD7F404B-13AB-4896-9FAB-98F57FD0EB37}"/>
              </a:ext>
            </a:extLst>
          </p:cNvPr>
          <p:cNvSpPr>
            <a:spLocks noGrp="1"/>
          </p:cNvSpPr>
          <p:nvPr>
            <p:ph idx="1"/>
          </p:nvPr>
        </p:nvSpPr>
        <p:spPr>
          <a:xfrm>
            <a:off x="-111125" y="0"/>
            <a:ext cx="9290050" cy="7505700"/>
          </a:xfrm>
        </p:spPr>
        <p:txBody>
          <a:bodyPr rtlCol="0">
            <a:normAutofit/>
          </a:bodyPr>
          <a:lstStyle/>
          <a:p>
            <a:pPr marL="0" indent="0" fontAlgn="auto">
              <a:spcAft>
                <a:spcPts val="0"/>
              </a:spcAft>
              <a:buFont typeface="Wingdings 2" pitchFamily="18" charset="2"/>
              <a:buNone/>
              <a:defRPr/>
            </a:pPr>
            <a:r>
              <a:rPr lang="en-US" altLang="zh-CN" sz="2400" dirty="0">
                <a:latin typeface="Times New Roman" pitchFamily="18" charset="0"/>
                <a:cs typeface="Times New Roman" pitchFamily="18" charset="0"/>
              </a:rPr>
              <a:t>    </a:t>
            </a:r>
          </a:p>
          <a:p>
            <a:pPr marL="0" indent="0" fontAlgn="auto">
              <a:spcAft>
                <a:spcPts val="0"/>
              </a:spcAft>
              <a:buFont typeface="Wingdings 2" pitchFamily="18" charset="2"/>
              <a:buNone/>
              <a:defRPr/>
            </a:pPr>
            <a:endParaRPr lang="en-US" altLang="zh-CN" sz="2400" dirty="0">
              <a:latin typeface="Times New Roman" pitchFamily="18" charset="0"/>
              <a:cs typeface="Times New Roman" pitchFamily="18" charset="0"/>
            </a:endParaRPr>
          </a:p>
          <a:p>
            <a:pPr marL="0" indent="0" fontAlgn="auto">
              <a:spcAft>
                <a:spcPts val="0"/>
              </a:spcAft>
              <a:buFont typeface="Wingdings 2" pitchFamily="18" charset="2"/>
              <a:buNone/>
              <a:defRPr/>
            </a:pPr>
            <a:r>
              <a:rPr lang="en-US" altLang="zh-CN" sz="2800" dirty="0">
                <a:latin typeface="Times New Roman" pitchFamily="18" charset="0"/>
                <a:cs typeface="Times New Roman" pitchFamily="18" charset="0"/>
              </a:rPr>
              <a:t>【</a:t>
            </a:r>
            <a:r>
              <a:rPr lang="zh-CN" altLang="en-US" sz="2800" dirty="0">
                <a:latin typeface="Times New Roman" pitchFamily="18" charset="0"/>
                <a:cs typeface="Times New Roman" pitchFamily="18" charset="0"/>
              </a:rPr>
              <a:t>例题</a:t>
            </a:r>
            <a:r>
              <a:rPr lang="en-US" altLang="zh-CN" sz="2800" dirty="0">
                <a:latin typeface="Times New Roman" pitchFamily="18" charset="0"/>
                <a:cs typeface="Times New Roman" pitchFamily="18" charset="0"/>
              </a:rPr>
              <a:t>•</a:t>
            </a:r>
            <a:r>
              <a:rPr lang="zh-CN" altLang="en-US" sz="2800" dirty="0">
                <a:latin typeface="Times New Roman" pitchFamily="18" charset="0"/>
                <a:cs typeface="Times New Roman" pitchFamily="18" charset="0"/>
              </a:rPr>
              <a:t>计算题</a:t>
            </a:r>
            <a:r>
              <a:rPr lang="en-US" altLang="zh-CN" sz="2800" dirty="0">
                <a:latin typeface="Times New Roman" pitchFamily="18" charset="0"/>
                <a:cs typeface="Times New Roman" pitchFamily="18" charset="0"/>
              </a:rPr>
              <a:t>】</a:t>
            </a:r>
            <a:r>
              <a:rPr lang="zh-CN" altLang="en-US" sz="2800" dirty="0">
                <a:latin typeface="Times New Roman" pitchFamily="18" charset="0"/>
                <a:cs typeface="Times New Roman" pitchFamily="18" charset="0"/>
              </a:rPr>
              <a:t>某工业企业只有一个生产场所，只在昼间生产，边界处声环境功能区类型为</a:t>
            </a:r>
            <a:r>
              <a:rPr lang="en-US" altLang="zh-CN" sz="2800" dirty="0">
                <a:latin typeface="Times New Roman" pitchFamily="18" charset="0"/>
                <a:cs typeface="Times New Roman" pitchFamily="18" charset="0"/>
              </a:rPr>
              <a:t>1</a:t>
            </a:r>
            <a:r>
              <a:rPr lang="zh-CN" altLang="en-US" sz="2800" dirty="0">
                <a:latin typeface="Times New Roman" pitchFamily="18" charset="0"/>
                <a:cs typeface="Times New Roman" pitchFamily="18" charset="0"/>
              </a:rPr>
              <a:t>类，生产时产生噪声为</a:t>
            </a:r>
            <a:r>
              <a:rPr lang="en-US" altLang="zh-CN" sz="2800" dirty="0">
                <a:latin typeface="Times New Roman" pitchFamily="18" charset="0"/>
                <a:cs typeface="Times New Roman" pitchFamily="18" charset="0"/>
              </a:rPr>
              <a:t>70</a:t>
            </a:r>
            <a:r>
              <a:rPr lang="zh-CN" altLang="en-US" sz="2800" dirty="0">
                <a:latin typeface="Times New Roman" pitchFamily="18" charset="0"/>
                <a:cs typeface="Times New Roman" pitchFamily="18" charset="0"/>
              </a:rPr>
              <a:t>分贝，</a:t>
            </a:r>
            <a:r>
              <a:rPr lang="en-US" altLang="zh-CN" sz="2800" dirty="0">
                <a:latin typeface="Times New Roman" pitchFamily="18" charset="0"/>
                <a:cs typeface="Times New Roman" pitchFamily="18" charset="0"/>
              </a:rPr>
              <a:t>《</a:t>
            </a:r>
            <a:r>
              <a:rPr lang="zh-CN" altLang="en-US" sz="2800" dirty="0">
                <a:latin typeface="Times New Roman" pitchFamily="18" charset="0"/>
                <a:cs typeface="Times New Roman" pitchFamily="18" charset="0"/>
              </a:rPr>
              <a:t>工业企业厂界环境噪声排放标准</a:t>
            </a:r>
            <a:r>
              <a:rPr lang="en-US" altLang="zh-CN" sz="2800" dirty="0">
                <a:latin typeface="Times New Roman" pitchFamily="18" charset="0"/>
                <a:cs typeface="Times New Roman" pitchFamily="18" charset="0"/>
              </a:rPr>
              <a:t>》</a:t>
            </a:r>
            <a:r>
              <a:rPr lang="zh-CN" altLang="en-US" sz="2800" dirty="0">
                <a:latin typeface="Times New Roman" pitchFamily="18" charset="0"/>
                <a:cs typeface="Times New Roman" pitchFamily="18" charset="0"/>
              </a:rPr>
              <a:t>规定</a:t>
            </a:r>
            <a:r>
              <a:rPr lang="en-US" altLang="zh-CN" sz="2800" dirty="0">
                <a:latin typeface="Times New Roman" pitchFamily="18" charset="0"/>
                <a:cs typeface="Times New Roman" pitchFamily="18" charset="0"/>
              </a:rPr>
              <a:t>1</a:t>
            </a:r>
            <a:r>
              <a:rPr lang="zh-CN" altLang="en-US" sz="2800" dirty="0">
                <a:latin typeface="Times New Roman" pitchFamily="18" charset="0"/>
                <a:cs typeface="Times New Roman" pitchFamily="18" charset="0"/>
              </a:rPr>
              <a:t>类功能区昼间的噪声排放限值为</a:t>
            </a:r>
            <a:r>
              <a:rPr lang="en-US" altLang="zh-CN" sz="2800" dirty="0">
                <a:latin typeface="Times New Roman" pitchFamily="18" charset="0"/>
                <a:cs typeface="Times New Roman" pitchFamily="18" charset="0"/>
              </a:rPr>
              <a:t>55</a:t>
            </a:r>
            <a:r>
              <a:rPr lang="zh-CN" altLang="en-US" sz="2800" dirty="0">
                <a:latin typeface="Times New Roman" pitchFamily="18" charset="0"/>
                <a:cs typeface="Times New Roman" pitchFamily="18" charset="0"/>
              </a:rPr>
              <a:t>分贝，当月超标天数为</a:t>
            </a:r>
            <a:r>
              <a:rPr lang="en-US" altLang="zh-CN" sz="2800" dirty="0">
                <a:latin typeface="Times New Roman" pitchFamily="18" charset="0"/>
                <a:cs typeface="Times New Roman" pitchFamily="18" charset="0"/>
              </a:rPr>
              <a:t>12</a:t>
            </a:r>
            <a:r>
              <a:rPr lang="zh-CN" altLang="en-US" sz="2800" dirty="0">
                <a:latin typeface="Times New Roman" pitchFamily="18" charset="0"/>
                <a:cs typeface="Times New Roman" pitchFamily="18" charset="0"/>
              </a:rPr>
              <a:t>天。</a:t>
            </a:r>
          </a:p>
          <a:p>
            <a:pPr marL="0" indent="0" fontAlgn="auto">
              <a:spcAft>
                <a:spcPts val="0"/>
              </a:spcAft>
              <a:buFont typeface="Wingdings 2" pitchFamily="18" charset="2"/>
              <a:buNone/>
              <a:defRPr/>
            </a:pPr>
            <a:r>
              <a:rPr lang="zh-CN" altLang="en-US" sz="2800" dirty="0">
                <a:latin typeface="Times New Roman" pitchFamily="18" charset="0"/>
                <a:cs typeface="Times New Roman" pitchFamily="18" charset="0"/>
              </a:rPr>
              <a:t>　要求：计算该企业当月噪声污染应缴纳的环境保护税。</a:t>
            </a:r>
          </a:p>
          <a:p>
            <a:pPr marL="0" indent="0" fontAlgn="auto">
              <a:spcAft>
                <a:spcPts val="0"/>
              </a:spcAft>
              <a:buFont typeface="Wingdings 2" pitchFamily="18" charset="2"/>
              <a:buNone/>
              <a:defRPr/>
            </a:pPr>
            <a:endParaRPr lang="en-US" altLang="zh-CN" sz="2400" dirty="0">
              <a:latin typeface="Times New Roman" pitchFamily="18" charset="0"/>
              <a:cs typeface="Times New Roman" pitchFamily="18" charset="0"/>
            </a:endParaRPr>
          </a:p>
          <a:p>
            <a:pPr marL="0" indent="0" fontAlgn="auto">
              <a:spcAft>
                <a:spcPts val="0"/>
              </a:spcAft>
              <a:buFont typeface="Wingdings 2" pitchFamily="18" charset="2"/>
              <a:buNone/>
              <a:defRPr/>
            </a:pPr>
            <a:r>
              <a:rPr lang="en-US" altLang="zh-CN" sz="2400" dirty="0">
                <a:latin typeface="+mn-ea"/>
                <a:cs typeface="Times New Roman" pitchFamily="18" charset="0"/>
              </a:rPr>
              <a:t>『</a:t>
            </a:r>
            <a:r>
              <a:rPr lang="zh-CN" altLang="en-US" sz="2400" dirty="0">
                <a:latin typeface="+mn-ea"/>
                <a:cs typeface="Times New Roman" pitchFamily="18" charset="0"/>
              </a:rPr>
              <a:t>正确答案</a:t>
            </a:r>
            <a:r>
              <a:rPr lang="en-US" altLang="zh-CN" sz="2400" dirty="0">
                <a:latin typeface="+mn-ea"/>
                <a:cs typeface="Times New Roman" pitchFamily="18" charset="0"/>
              </a:rPr>
              <a:t>』</a:t>
            </a:r>
          </a:p>
          <a:p>
            <a:pPr marL="0" indent="0" fontAlgn="auto">
              <a:spcAft>
                <a:spcPts val="0"/>
              </a:spcAft>
              <a:buFont typeface="Wingdings 2" pitchFamily="18" charset="2"/>
              <a:buNone/>
              <a:defRPr/>
            </a:pPr>
            <a:r>
              <a:rPr lang="zh-CN" altLang="en-US" sz="2400" dirty="0">
                <a:latin typeface="+mn-ea"/>
                <a:cs typeface="Times New Roman" pitchFamily="18" charset="0"/>
              </a:rPr>
              <a:t>　　超标分贝数：</a:t>
            </a:r>
            <a:r>
              <a:rPr lang="en-US" altLang="zh-CN" sz="2400" dirty="0">
                <a:latin typeface="+mn-ea"/>
                <a:cs typeface="Times New Roman" pitchFamily="18" charset="0"/>
              </a:rPr>
              <a:t>70</a:t>
            </a:r>
            <a:r>
              <a:rPr lang="zh-CN" altLang="en-US" sz="2400" dirty="0">
                <a:latin typeface="+mn-ea"/>
                <a:cs typeface="Times New Roman" pitchFamily="18" charset="0"/>
              </a:rPr>
              <a:t>－</a:t>
            </a:r>
            <a:r>
              <a:rPr lang="en-US" altLang="zh-CN" sz="2400" dirty="0">
                <a:latin typeface="+mn-ea"/>
                <a:cs typeface="Times New Roman" pitchFamily="18" charset="0"/>
              </a:rPr>
              <a:t>55</a:t>
            </a:r>
            <a:r>
              <a:rPr lang="zh-CN" altLang="en-US" sz="2400" dirty="0">
                <a:latin typeface="+mn-ea"/>
                <a:cs typeface="Times New Roman" pitchFamily="18" charset="0"/>
              </a:rPr>
              <a:t>＝</a:t>
            </a:r>
            <a:r>
              <a:rPr lang="en-US" altLang="zh-CN" sz="2400" dirty="0">
                <a:latin typeface="+mn-ea"/>
                <a:cs typeface="Times New Roman" pitchFamily="18" charset="0"/>
              </a:rPr>
              <a:t>15</a:t>
            </a:r>
            <a:r>
              <a:rPr lang="zh-CN" altLang="en-US" sz="2400" dirty="0">
                <a:latin typeface="+mn-ea"/>
                <a:cs typeface="Times New Roman" pitchFamily="18" charset="0"/>
              </a:rPr>
              <a:t>（分贝）</a:t>
            </a:r>
          </a:p>
          <a:p>
            <a:pPr marL="0" indent="0" fontAlgn="auto">
              <a:spcAft>
                <a:spcPts val="0"/>
              </a:spcAft>
              <a:buFont typeface="Wingdings 2" pitchFamily="18" charset="2"/>
              <a:buNone/>
              <a:defRPr/>
            </a:pPr>
            <a:r>
              <a:rPr lang="zh-CN" altLang="en-US" sz="2400" dirty="0">
                <a:latin typeface="+mn-ea"/>
                <a:cs typeface="Times New Roman" pitchFamily="18" charset="0"/>
              </a:rPr>
              <a:t>　　查找</a:t>
            </a:r>
            <a:r>
              <a:rPr lang="en-US" altLang="zh-CN" sz="2400" dirty="0">
                <a:latin typeface="+mn-ea"/>
                <a:cs typeface="Times New Roman" pitchFamily="18" charset="0"/>
              </a:rPr>
              <a:t>《</a:t>
            </a:r>
            <a:r>
              <a:rPr lang="zh-CN" altLang="en-US" sz="2400" dirty="0">
                <a:latin typeface="+mn-ea"/>
                <a:cs typeface="Times New Roman" pitchFamily="18" charset="0"/>
              </a:rPr>
              <a:t>环境保护税税目税率表</a:t>
            </a:r>
            <a:r>
              <a:rPr lang="en-US" altLang="zh-CN" sz="2400" dirty="0">
                <a:latin typeface="+mn-ea"/>
                <a:cs typeface="Times New Roman" pitchFamily="18" charset="0"/>
              </a:rPr>
              <a:t>》</a:t>
            </a:r>
            <a:r>
              <a:rPr lang="zh-CN" altLang="en-US" sz="2400" dirty="0">
                <a:latin typeface="+mn-ea"/>
                <a:cs typeface="Times New Roman" pitchFamily="18" charset="0"/>
              </a:rPr>
              <a:t>，可得出超标</a:t>
            </a:r>
            <a:r>
              <a:rPr lang="en-US" altLang="zh-CN" sz="2400" dirty="0">
                <a:latin typeface="+mn-ea"/>
                <a:cs typeface="Times New Roman" pitchFamily="18" charset="0"/>
              </a:rPr>
              <a:t>15</a:t>
            </a:r>
            <a:r>
              <a:rPr lang="zh-CN" altLang="en-US" sz="2400" dirty="0">
                <a:latin typeface="+mn-ea"/>
                <a:cs typeface="Times New Roman" pitchFamily="18" charset="0"/>
              </a:rPr>
              <a:t>分贝对应的税额为每月</a:t>
            </a:r>
            <a:r>
              <a:rPr lang="en-US" altLang="zh-CN" sz="2400" dirty="0">
                <a:latin typeface="+mn-ea"/>
                <a:cs typeface="Times New Roman" pitchFamily="18" charset="0"/>
              </a:rPr>
              <a:t>5600</a:t>
            </a:r>
            <a:r>
              <a:rPr lang="zh-CN" altLang="en-US" sz="2400" dirty="0">
                <a:latin typeface="+mn-ea"/>
                <a:cs typeface="Times New Roman" pitchFamily="18" charset="0"/>
              </a:rPr>
              <a:t>元。声源一个月内累计昼间超标不足</a:t>
            </a:r>
            <a:r>
              <a:rPr lang="en-US" altLang="zh-CN" sz="2400" dirty="0">
                <a:latin typeface="+mn-ea"/>
                <a:cs typeface="Times New Roman" pitchFamily="18" charset="0"/>
              </a:rPr>
              <a:t>15</a:t>
            </a:r>
            <a:r>
              <a:rPr lang="zh-CN" altLang="en-US" sz="2400" dirty="0">
                <a:latin typeface="+mn-ea"/>
                <a:cs typeface="Times New Roman" pitchFamily="18" charset="0"/>
              </a:rPr>
              <a:t>昼或者累计夜间超标不足</a:t>
            </a:r>
            <a:r>
              <a:rPr lang="en-US" altLang="zh-CN" sz="2400" dirty="0">
                <a:latin typeface="+mn-ea"/>
                <a:cs typeface="Times New Roman" pitchFamily="18" charset="0"/>
              </a:rPr>
              <a:t>15</a:t>
            </a:r>
            <a:r>
              <a:rPr lang="zh-CN" altLang="en-US" sz="2400" dirty="0">
                <a:latin typeface="+mn-ea"/>
                <a:cs typeface="Times New Roman" pitchFamily="18" charset="0"/>
              </a:rPr>
              <a:t>夜的，分别减半计算应纳税额。</a:t>
            </a:r>
          </a:p>
          <a:p>
            <a:pPr marL="0" indent="0" fontAlgn="auto">
              <a:spcAft>
                <a:spcPts val="0"/>
              </a:spcAft>
              <a:buFont typeface="Wingdings 2" pitchFamily="18" charset="2"/>
              <a:buNone/>
              <a:defRPr/>
            </a:pPr>
            <a:r>
              <a:rPr lang="zh-CN" altLang="en-US" sz="2400" dirty="0">
                <a:latin typeface="+mn-ea"/>
                <a:cs typeface="Times New Roman" pitchFamily="18" charset="0"/>
              </a:rPr>
              <a:t>　　该企业当月噪声污染应缴纳环境保护税＝</a:t>
            </a:r>
            <a:r>
              <a:rPr lang="en-US" altLang="zh-CN" sz="2400" dirty="0">
                <a:latin typeface="+mn-ea"/>
                <a:cs typeface="Times New Roman" pitchFamily="18" charset="0"/>
              </a:rPr>
              <a:t>5600×50%</a:t>
            </a:r>
            <a:r>
              <a:rPr lang="zh-CN" altLang="en-US" sz="2400" dirty="0">
                <a:latin typeface="+mn-ea"/>
                <a:cs typeface="Times New Roman" pitchFamily="18" charset="0"/>
              </a:rPr>
              <a:t>＝</a:t>
            </a:r>
            <a:r>
              <a:rPr lang="en-US" altLang="zh-CN" sz="2400" dirty="0">
                <a:latin typeface="+mn-ea"/>
                <a:cs typeface="Times New Roman" pitchFamily="18" charset="0"/>
              </a:rPr>
              <a:t>2800</a:t>
            </a:r>
            <a:r>
              <a:rPr lang="zh-CN" altLang="en-US" sz="2400" dirty="0">
                <a:latin typeface="+mn-ea"/>
                <a:cs typeface="Times New Roman" pitchFamily="18" charset="0"/>
              </a:rPr>
              <a:t>（元）</a:t>
            </a:r>
          </a:p>
          <a:p>
            <a:pPr marL="0" indent="0" fontAlgn="auto">
              <a:spcAft>
                <a:spcPts val="0"/>
              </a:spcAft>
              <a:buFont typeface="Wingdings 2" pitchFamily="18" charset="2"/>
              <a:buNone/>
              <a:defRPr/>
            </a:pPr>
            <a:endParaRPr lang="en-US" altLang="zh-CN" sz="2800" b="1" dirty="0">
              <a:latin typeface="Times New Roman" pitchFamily="18" charset="0"/>
              <a:cs typeface="Times New Roman" pitchFamily="18" charset="0"/>
            </a:endParaRPr>
          </a:p>
          <a:p>
            <a:pPr marL="0" indent="0" fontAlgn="auto">
              <a:spcAft>
                <a:spcPts val="0"/>
              </a:spcAft>
              <a:buFont typeface="Wingdings 2" pitchFamily="18" charset="2"/>
              <a:buNone/>
              <a:defRPr/>
            </a:pPr>
            <a:endParaRPr lang="en-US" altLang="zh-CN" sz="2800" b="1" dirty="0">
              <a:latin typeface="Times New Roman" pitchFamily="18" charset="0"/>
              <a:cs typeface="Times New Roman" pitchFamily="18" charset="0"/>
            </a:endParaRPr>
          </a:p>
          <a:p>
            <a:pPr marL="0" indent="0" fontAlgn="auto">
              <a:spcAft>
                <a:spcPts val="0"/>
              </a:spcAft>
              <a:buFont typeface="Wingdings 2" pitchFamily="18" charset="2"/>
              <a:buNone/>
              <a:defRPr/>
            </a:pPr>
            <a:endParaRPr lang="en-US" altLang="zh-CN" sz="2800" b="1" dirty="0">
              <a:latin typeface="Times New Roman" pitchFamily="18" charset="0"/>
              <a:cs typeface="Times New Roman" pitchFamily="18" charset="0"/>
            </a:endParaRPr>
          </a:p>
          <a:p>
            <a:pPr marL="0" indent="0" fontAlgn="auto">
              <a:spcAft>
                <a:spcPts val="0"/>
              </a:spcAft>
              <a:buFont typeface="Wingdings 2" pitchFamily="18" charset="2"/>
              <a:buNone/>
              <a:defRPr/>
            </a:pPr>
            <a:r>
              <a:rPr lang="en-US" altLang="zh-CN" sz="2800" dirty="0">
                <a:solidFill>
                  <a:srgbClr val="000000"/>
                </a:solidFill>
                <a:cs typeface="宋体"/>
              </a:rPr>
              <a:t> </a:t>
            </a:r>
          </a:p>
          <a:p>
            <a:pPr marL="0" indent="0" fontAlgn="auto">
              <a:spcAft>
                <a:spcPts val="0"/>
              </a:spcAft>
              <a:buFont typeface="Wingdings 2" pitchFamily="18" charset="2"/>
              <a:buNone/>
              <a:defRPr/>
            </a:pPr>
            <a:r>
              <a:rPr lang="en-US" altLang="zh-CN" sz="2800" dirty="0">
                <a:solidFill>
                  <a:srgbClr val="000000"/>
                </a:solidFill>
                <a:latin typeface="+mn-ea"/>
                <a:cs typeface="Times New Roman" pitchFamily="18" charset="0"/>
              </a:rPr>
              <a:t>     </a:t>
            </a:r>
            <a:endParaRPr lang="en-US" altLang="zh-CN" sz="24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内容占位符 4">
            <a:extLst>
              <a:ext uri="{FF2B5EF4-FFF2-40B4-BE49-F238E27FC236}">
                <a16:creationId xmlns:a16="http://schemas.microsoft.com/office/drawing/2014/main" id="{D695A6F6-461E-4667-88DC-8D9B4241B232}"/>
              </a:ext>
            </a:extLst>
          </p:cNvPr>
          <p:cNvSpPr>
            <a:spLocks noGrp="1"/>
          </p:cNvSpPr>
          <p:nvPr>
            <p:ph idx="1"/>
          </p:nvPr>
        </p:nvSpPr>
        <p:spPr>
          <a:xfrm>
            <a:off x="-111125" y="0"/>
            <a:ext cx="9290050" cy="7505700"/>
          </a:xfrm>
        </p:spPr>
        <p:txBody>
          <a:bodyPr rtlCol="0">
            <a:normAutofit/>
          </a:bodyPr>
          <a:lstStyle/>
          <a:p>
            <a:pPr marL="0" indent="0" fontAlgn="auto">
              <a:spcAft>
                <a:spcPts val="0"/>
              </a:spcAft>
              <a:buFont typeface="Wingdings 2" pitchFamily="18" charset="2"/>
              <a:buNone/>
              <a:defRPr/>
            </a:pPr>
            <a:r>
              <a:rPr lang="en-US" altLang="zh-CN" sz="2400" dirty="0">
                <a:latin typeface="Times New Roman" pitchFamily="18" charset="0"/>
                <a:cs typeface="Times New Roman" pitchFamily="18" charset="0"/>
              </a:rPr>
              <a:t>    </a:t>
            </a:r>
            <a:r>
              <a:rPr lang="zh-CN" altLang="en-US" b="1" dirty="0">
                <a:latin typeface="Times New Roman" pitchFamily="18" charset="0"/>
                <a:cs typeface="Times New Roman" pitchFamily="18" charset="0"/>
              </a:rPr>
              <a:t>五、税收减免</a:t>
            </a:r>
            <a:endParaRPr lang="en-US" altLang="zh-CN" b="1" dirty="0">
              <a:latin typeface="Times New Roman" pitchFamily="18" charset="0"/>
              <a:cs typeface="Times New Roman" pitchFamily="18" charset="0"/>
            </a:endParaRPr>
          </a:p>
          <a:p>
            <a:pPr marL="0" indent="0" fontAlgn="auto">
              <a:spcAft>
                <a:spcPts val="0"/>
              </a:spcAft>
              <a:buFont typeface="Wingdings 2" pitchFamily="18" charset="2"/>
              <a:buNone/>
              <a:defRPr/>
            </a:pPr>
            <a:r>
              <a:rPr lang="zh-CN" altLang="en-US" sz="2400" dirty="0">
                <a:latin typeface="Times New Roman" pitchFamily="18" charset="0"/>
                <a:cs typeface="Times New Roman" pitchFamily="18" charset="0"/>
              </a:rPr>
              <a:t>（一）免征规定</a:t>
            </a:r>
          </a:p>
          <a:p>
            <a:pPr marL="0" indent="0" fontAlgn="auto">
              <a:spcAft>
                <a:spcPts val="0"/>
              </a:spcAft>
              <a:buFont typeface="Wingdings 2" pitchFamily="18" charset="2"/>
              <a:buNone/>
              <a:defRPr/>
            </a:pPr>
            <a:r>
              <a:rPr lang="zh-CN" altLang="en-US" sz="2400" dirty="0">
                <a:latin typeface="Times New Roman" pitchFamily="18" charset="0"/>
                <a:cs typeface="Times New Roman" pitchFamily="18" charset="0"/>
              </a:rPr>
              <a:t>　</a:t>
            </a:r>
            <a:r>
              <a:rPr lang="en-US" altLang="zh-CN" sz="2400" dirty="0">
                <a:latin typeface="Times New Roman" pitchFamily="18" charset="0"/>
                <a:cs typeface="Times New Roman" pitchFamily="18" charset="0"/>
              </a:rPr>
              <a:t>1.</a:t>
            </a:r>
            <a:r>
              <a:rPr lang="zh-CN" altLang="en-US" sz="2400" dirty="0">
                <a:latin typeface="Times New Roman" pitchFamily="18" charset="0"/>
                <a:cs typeface="Times New Roman" pitchFamily="18" charset="0"/>
              </a:rPr>
              <a:t>农业生产（不包括规模化养殖）排放应税污染物的。</a:t>
            </a:r>
          </a:p>
          <a:p>
            <a:pPr marL="0" indent="0" fontAlgn="auto">
              <a:spcAft>
                <a:spcPts val="0"/>
              </a:spcAft>
              <a:buFont typeface="Wingdings 2" pitchFamily="18" charset="2"/>
              <a:buNone/>
              <a:defRPr/>
            </a:pPr>
            <a:r>
              <a:rPr lang="zh-CN" altLang="en-US" sz="2400" dirty="0">
                <a:latin typeface="Times New Roman" pitchFamily="18" charset="0"/>
                <a:cs typeface="Times New Roman" pitchFamily="18" charset="0"/>
              </a:rPr>
              <a:t>　</a:t>
            </a:r>
            <a:r>
              <a:rPr lang="en-US" altLang="zh-CN" sz="2400" dirty="0">
                <a:latin typeface="Times New Roman" pitchFamily="18" charset="0"/>
                <a:cs typeface="Times New Roman" pitchFamily="18" charset="0"/>
              </a:rPr>
              <a:t>2.</a:t>
            </a:r>
            <a:r>
              <a:rPr lang="zh-CN" altLang="en-US" sz="2400" dirty="0">
                <a:latin typeface="Times New Roman" pitchFamily="18" charset="0"/>
                <a:cs typeface="Times New Roman" pitchFamily="18" charset="0"/>
              </a:rPr>
              <a:t>机动车、铁路机车、非道路移动机械、船舶和航空器等流动污染源排放应税污染物的。</a:t>
            </a:r>
          </a:p>
          <a:p>
            <a:pPr marL="0" indent="0" fontAlgn="auto">
              <a:spcAft>
                <a:spcPts val="0"/>
              </a:spcAft>
              <a:buFont typeface="Wingdings 2" pitchFamily="18" charset="2"/>
              <a:buNone/>
              <a:defRPr/>
            </a:pPr>
            <a:r>
              <a:rPr lang="zh-CN" altLang="en-US" sz="2400" dirty="0">
                <a:latin typeface="Times New Roman" pitchFamily="18" charset="0"/>
                <a:cs typeface="Times New Roman" pitchFamily="18" charset="0"/>
              </a:rPr>
              <a:t>　</a:t>
            </a:r>
            <a:r>
              <a:rPr lang="en-US" altLang="zh-CN" sz="2400" dirty="0">
                <a:latin typeface="Times New Roman" pitchFamily="18" charset="0"/>
                <a:cs typeface="Times New Roman" pitchFamily="18" charset="0"/>
              </a:rPr>
              <a:t>3.</a:t>
            </a:r>
            <a:r>
              <a:rPr lang="zh-CN" altLang="en-US" sz="2400" dirty="0">
                <a:latin typeface="Times New Roman" pitchFamily="18" charset="0"/>
                <a:cs typeface="Times New Roman" pitchFamily="18" charset="0"/>
              </a:rPr>
              <a:t>依法设立的城乡污水集中处理、生活垃圾集中处理场所排放相应应税污染物，未超标的。</a:t>
            </a:r>
          </a:p>
          <a:p>
            <a:pPr marL="0" indent="0" fontAlgn="auto">
              <a:spcAft>
                <a:spcPts val="0"/>
              </a:spcAft>
              <a:buFont typeface="Wingdings 2" pitchFamily="18" charset="2"/>
              <a:buNone/>
              <a:defRPr/>
            </a:pPr>
            <a:r>
              <a:rPr lang="zh-CN" altLang="en-US" sz="2400" dirty="0">
                <a:latin typeface="Times New Roman" pitchFamily="18" charset="0"/>
                <a:cs typeface="Times New Roman" pitchFamily="18" charset="0"/>
              </a:rPr>
              <a:t>　</a:t>
            </a:r>
            <a:r>
              <a:rPr lang="en-US" altLang="zh-CN" sz="2400" dirty="0">
                <a:latin typeface="Times New Roman" pitchFamily="18" charset="0"/>
                <a:cs typeface="Times New Roman" pitchFamily="18" charset="0"/>
              </a:rPr>
              <a:t>4.</a:t>
            </a:r>
            <a:r>
              <a:rPr lang="zh-CN" altLang="en-US" sz="2400" dirty="0">
                <a:latin typeface="Times New Roman" pitchFamily="18" charset="0"/>
                <a:cs typeface="Times New Roman" pitchFamily="18" charset="0"/>
              </a:rPr>
              <a:t>纳税人综合利用的固体废物，符合国家和地方环境保护标准的。</a:t>
            </a:r>
          </a:p>
          <a:p>
            <a:pPr marL="0" indent="0" fontAlgn="auto">
              <a:spcAft>
                <a:spcPts val="0"/>
              </a:spcAft>
              <a:buFont typeface="Wingdings 2" pitchFamily="18" charset="2"/>
              <a:buNone/>
              <a:defRPr/>
            </a:pPr>
            <a:r>
              <a:rPr lang="zh-CN" altLang="en-US" sz="2400" dirty="0">
                <a:latin typeface="Times New Roman" pitchFamily="18" charset="0"/>
                <a:cs typeface="Times New Roman" pitchFamily="18" charset="0"/>
              </a:rPr>
              <a:t>　</a:t>
            </a:r>
            <a:r>
              <a:rPr lang="en-US" altLang="zh-CN" sz="2400" dirty="0">
                <a:latin typeface="Times New Roman" pitchFamily="18" charset="0"/>
                <a:cs typeface="Times New Roman" pitchFamily="18" charset="0"/>
              </a:rPr>
              <a:t>5.</a:t>
            </a:r>
            <a:r>
              <a:rPr lang="zh-CN" altLang="en-US" sz="2400" dirty="0">
                <a:latin typeface="Times New Roman" pitchFamily="18" charset="0"/>
                <a:cs typeface="Times New Roman" pitchFamily="18" charset="0"/>
              </a:rPr>
              <a:t>国务院批准免税的其他情形。</a:t>
            </a:r>
          </a:p>
          <a:p>
            <a:pPr marL="0" indent="0" fontAlgn="auto">
              <a:spcAft>
                <a:spcPts val="0"/>
              </a:spcAft>
              <a:buFont typeface="Wingdings 2" pitchFamily="18" charset="2"/>
              <a:buNone/>
              <a:defRPr/>
            </a:pPr>
            <a:r>
              <a:rPr lang="zh-CN" altLang="en-US" sz="2400" dirty="0">
                <a:latin typeface="Times New Roman" pitchFamily="18" charset="0"/>
                <a:cs typeface="Times New Roman" pitchFamily="18" charset="0"/>
              </a:rPr>
              <a:t>（二）减征规定</a:t>
            </a:r>
          </a:p>
          <a:p>
            <a:pPr marL="0" indent="0" fontAlgn="auto">
              <a:spcAft>
                <a:spcPts val="0"/>
              </a:spcAft>
              <a:buFont typeface="Wingdings 2" pitchFamily="18" charset="2"/>
              <a:buNone/>
              <a:defRPr/>
            </a:pPr>
            <a:r>
              <a:rPr lang="zh-CN" altLang="en-US" sz="2400" dirty="0">
                <a:latin typeface="Times New Roman" pitchFamily="18" charset="0"/>
                <a:cs typeface="Times New Roman" pitchFamily="18" charset="0"/>
              </a:rPr>
              <a:t>　　</a:t>
            </a:r>
            <a:r>
              <a:rPr lang="en-US" altLang="zh-CN" sz="2400" dirty="0">
                <a:latin typeface="Times New Roman" pitchFamily="18" charset="0"/>
                <a:cs typeface="Times New Roman" pitchFamily="18" charset="0"/>
              </a:rPr>
              <a:t>1.</a:t>
            </a:r>
            <a:r>
              <a:rPr lang="zh-CN" altLang="en-US" sz="2400" dirty="0">
                <a:latin typeface="Times New Roman" pitchFamily="18" charset="0"/>
                <a:cs typeface="Times New Roman" pitchFamily="18" charset="0"/>
              </a:rPr>
              <a:t>减按</a:t>
            </a:r>
            <a:r>
              <a:rPr lang="en-US" altLang="zh-CN" sz="2400" dirty="0">
                <a:latin typeface="Times New Roman" pitchFamily="18" charset="0"/>
                <a:cs typeface="Times New Roman" pitchFamily="18" charset="0"/>
              </a:rPr>
              <a:t>75%</a:t>
            </a:r>
            <a:r>
              <a:rPr lang="zh-CN" altLang="en-US" sz="2400" dirty="0">
                <a:latin typeface="Times New Roman" pitchFamily="18" charset="0"/>
                <a:cs typeface="Times New Roman" pitchFamily="18" charset="0"/>
              </a:rPr>
              <a:t>：纳税人排放应税大气污染物或者水污染物的浓度值低于国家和地方规定的污染物排放标准</a:t>
            </a:r>
            <a:r>
              <a:rPr lang="en-US" altLang="zh-CN" sz="2400" dirty="0">
                <a:latin typeface="Times New Roman" pitchFamily="18" charset="0"/>
                <a:cs typeface="Times New Roman" pitchFamily="18" charset="0"/>
              </a:rPr>
              <a:t>30%</a:t>
            </a:r>
            <a:r>
              <a:rPr lang="zh-CN" altLang="en-US" sz="2400" dirty="0">
                <a:latin typeface="Times New Roman" pitchFamily="18" charset="0"/>
                <a:cs typeface="Times New Roman" pitchFamily="18" charset="0"/>
              </a:rPr>
              <a:t>的。</a:t>
            </a:r>
          </a:p>
          <a:p>
            <a:pPr marL="0" indent="0" fontAlgn="auto">
              <a:spcAft>
                <a:spcPts val="0"/>
              </a:spcAft>
              <a:buFont typeface="Wingdings 2" pitchFamily="18" charset="2"/>
              <a:buNone/>
              <a:defRPr/>
            </a:pPr>
            <a:r>
              <a:rPr lang="zh-CN" altLang="en-US" sz="2400" dirty="0">
                <a:latin typeface="Times New Roman" pitchFamily="18" charset="0"/>
                <a:cs typeface="Times New Roman" pitchFamily="18" charset="0"/>
              </a:rPr>
              <a:t>　　</a:t>
            </a:r>
            <a:r>
              <a:rPr lang="en-US" altLang="zh-CN" sz="2400" dirty="0">
                <a:latin typeface="Times New Roman" pitchFamily="18" charset="0"/>
                <a:cs typeface="Times New Roman" pitchFamily="18" charset="0"/>
              </a:rPr>
              <a:t>2.</a:t>
            </a:r>
            <a:r>
              <a:rPr lang="zh-CN" altLang="en-US" sz="2400" dirty="0">
                <a:latin typeface="Times New Roman" pitchFamily="18" charset="0"/>
                <a:cs typeface="Times New Roman" pitchFamily="18" charset="0"/>
              </a:rPr>
              <a:t>减按</a:t>
            </a:r>
            <a:r>
              <a:rPr lang="en-US" altLang="zh-CN" sz="2400" dirty="0">
                <a:latin typeface="Times New Roman" pitchFamily="18" charset="0"/>
                <a:cs typeface="Times New Roman" pitchFamily="18" charset="0"/>
              </a:rPr>
              <a:t>50%</a:t>
            </a:r>
            <a:r>
              <a:rPr lang="zh-CN" altLang="en-US" sz="2400" dirty="0">
                <a:latin typeface="Times New Roman" pitchFamily="18" charset="0"/>
                <a:cs typeface="Times New Roman" pitchFamily="18" charset="0"/>
              </a:rPr>
              <a:t>：纳税人排放应税大气污染物或者水污染物的浓度值低于国家和地方规定的污染物排放标准</a:t>
            </a:r>
            <a:r>
              <a:rPr lang="en-US" altLang="zh-CN" sz="2400" dirty="0">
                <a:latin typeface="Times New Roman" pitchFamily="18" charset="0"/>
                <a:cs typeface="Times New Roman" pitchFamily="18" charset="0"/>
              </a:rPr>
              <a:t>50%</a:t>
            </a:r>
            <a:r>
              <a:rPr lang="zh-CN" altLang="en-US" sz="2400" dirty="0">
                <a:latin typeface="Times New Roman" pitchFamily="18" charset="0"/>
                <a:cs typeface="Times New Roman" pitchFamily="18" charset="0"/>
              </a:rPr>
              <a:t>的。</a:t>
            </a:r>
          </a:p>
          <a:p>
            <a:pPr marL="0" indent="0" fontAlgn="auto">
              <a:spcAft>
                <a:spcPts val="0"/>
              </a:spcAft>
              <a:buFont typeface="Wingdings 2" pitchFamily="18" charset="2"/>
              <a:buNone/>
              <a:defRPr/>
            </a:pPr>
            <a:endParaRPr lang="en-US" altLang="zh-CN" sz="2400" dirty="0">
              <a:latin typeface="Times New Roman" pitchFamily="18" charset="0"/>
              <a:cs typeface="Times New Roman" pitchFamily="18" charset="0"/>
            </a:endParaRPr>
          </a:p>
          <a:p>
            <a:pPr marL="0" indent="0" fontAlgn="auto">
              <a:spcAft>
                <a:spcPts val="0"/>
              </a:spcAft>
              <a:buFont typeface="Wingdings 2" pitchFamily="18" charset="2"/>
              <a:buNone/>
              <a:defRPr/>
            </a:pPr>
            <a:endParaRPr lang="en-US" altLang="zh-CN" sz="2400" dirty="0">
              <a:latin typeface="Times New Roman" pitchFamily="18" charset="0"/>
              <a:cs typeface="Times New Roman" pitchFamily="18" charset="0"/>
            </a:endParaRPr>
          </a:p>
          <a:p>
            <a:pPr marL="0" indent="0" fontAlgn="auto">
              <a:spcAft>
                <a:spcPts val="0"/>
              </a:spcAft>
              <a:buFont typeface="Wingdings 2" pitchFamily="18" charset="2"/>
              <a:buNone/>
              <a:defRPr/>
            </a:pPr>
            <a:endParaRPr lang="en-US" altLang="zh-CN" sz="2800" b="1" dirty="0">
              <a:latin typeface="Times New Roman" pitchFamily="18" charset="0"/>
              <a:cs typeface="Times New Roman" pitchFamily="18" charset="0"/>
            </a:endParaRPr>
          </a:p>
          <a:p>
            <a:pPr marL="0" indent="0" fontAlgn="auto">
              <a:spcAft>
                <a:spcPts val="0"/>
              </a:spcAft>
              <a:buFont typeface="Wingdings 2" pitchFamily="18" charset="2"/>
              <a:buNone/>
              <a:defRPr/>
            </a:pPr>
            <a:endParaRPr lang="en-US" altLang="zh-CN" sz="2800" b="1" dirty="0">
              <a:latin typeface="Times New Roman" pitchFamily="18" charset="0"/>
              <a:cs typeface="Times New Roman" pitchFamily="18" charset="0"/>
            </a:endParaRPr>
          </a:p>
          <a:p>
            <a:pPr marL="0" indent="0" fontAlgn="auto">
              <a:spcAft>
                <a:spcPts val="0"/>
              </a:spcAft>
              <a:buFont typeface="Wingdings 2" pitchFamily="18" charset="2"/>
              <a:buNone/>
              <a:defRPr/>
            </a:pPr>
            <a:endParaRPr lang="en-US" altLang="zh-CN" sz="2800" b="1" dirty="0">
              <a:latin typeface="Times New Roman" pitchFamily="18" charset="0"/>
              <a:cs typeface="Times New Roman" pitchFamily="18" charset="0"/>
            </a:endParaRPr>
          </a:p>
          <a:p>
            <a:pPr marL="0" indent="0" fontAlgn="auto">
              <a:spcAft>
                <a:spcPts val="0"/>
              </a:spcAft>
              <a:buFont typeface="Wingdings 2" pitchFamily="18" charset="2"/>
              <a:buNone/>
              <a:defRPr/>
            </a:pPr>
            <a:r>
              <a:rPr lang="en-US" altLang="zh-CN" sz="2800" dirty="0">
                <a:solidFill>
                  <a:srgbClr val="000000"/>
                </a:solidFill>
                <a:cs typeface="宋体"/>
              </a:rPr>
              <a:t> </a:t>
            </a:r>
          </a:p>
          <a:p>
            <a:pPr marL="0" indent="0" fontAlgn="auto">
              <a:spcAft>
                <a:spcPts val="0"/>
              </a:spcAft>
              <a:buFont typeface="Wingdings 2" pitchFamily="18" charset="2"/>
              <a:buNone/>
              <a:defRPr/>
            </a:pPr>
            <a:r>
              <a:rPr lang="en-US" altLang="zh-CN" sz="2800" dirty="0">
                <a:solidFill>
                  <a:srgbClr val="000000"/>
                </a:solidFill>
                <a:latin typeface="+mn-ea"/>
                <a:cs typeface="Times New Roman" pitchFamily="18" charset="0"/>
              </a:rPr>
              <a:t>     </a:t>
            </a:r>
            <a:endParaRPr lang="en-US" altLang="zh-CN" sz="2400" b="1"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a:extLst>
              <a:ext uri="{FF2B5EF4-FFF2-40B4-BE49-F238E27FC236}">
                <a16:creationId xmlns:a16="http://schemas.microsoft.com/office/drawing/2014/main" id="{2BB1A3CC-6468-467D-B14A-174906D1E9CB}"/>
              </a:ext>
            </a:extLst>
          </p:cNvPr>
          <p:cNvSpPr>
            <a:spLocks noGrp="1" noChangeArrowheads="1"/>
          </p:cNvSpPr>
          <p:nvPr>
            <p:ph idx="1"/>
          </p:nvPr>
        </p:nvSpPr>
        <p:spPr>
          <a:xfrm>
            <a:off x="323850" y="333375"/>
            <a:ext cx="8362950" cy="6524625"/>
          </a:xfrm>
        </p:spPr>
        <p:txBody>
          <a:bodyPr/>
          <a:lstStyle/>
          <a:p>
            <a:pPr algn="ctr">
              <a:lnSpc>
                <a:spcPct val="90000"/>
              </a:lnSpc>
              <a:buFont typeface="Wingdings" panose="05000000000000000000" pitchFamily="2" charset="2"/>
              <a:buNone/>
            </a:pPr>
            <a:r>
              <a:rPr lang="zh-CN" altLang="en-US" sz="3600" b="1"/>
              <a:t>附：教育费附加</a:t>
            </a:r>
          </a:p>
          <a:p>
            <a:pPr>
              <a:lnSpc>
                <a:spcPct val="90000"/>
              </a:lnSpc>
              <a:buFont typeface="Wingdings" panose="05000000000000000000" pitchFamily="2" charset="2"/>
              <a:buNone/>
            </a:pPr>
            <a:endParaRPr lang="zh-CN" altLang="en-US" sz="2800"/>
          </a:p>
          <a:p>
            <a:pPr>
              <a:lnSpc>
                <a:spcPct val="90000"/>
              </a:lnSpc>
              <a:buFont typeface="Wingdings" panose="05000000000000000000" pitchFamily="2" charset="2"/>
              <a:buNone/>
            </a:pPr>
            <a:r>
              <a:rPr lang="zh-CN" altLang="en-US" sz="2800">
                <a:solidFill>
                  <a:srgbClr val="FF0000"/>
                </a:solidFill>
              </a:rPr>
              <a:t> </a:t>
            </a:r>
            <a:r>
              <a:rPr lang="zh-CN" altLang="en-US" b="1"/>
              <a:t>一、教育费附加概述</a:t>
            </a:r>
          </a:p>
          <a:p>
            <a:pPr>
              <a:lnSpc>
                <a:spcPct val="90000"/>
              </a:lnSpc>
              <a:buFont typeface="Wingdings" panose="05000000000000000000" pitchFamily="2" charset="2"/>
              <a:buNone/>
            </a:pPr>
            <a:r>
              <a:rPr lang="zh-CN" altLang="en-US" sz="2800">
                <a:solidFill>
                  <a:srgbClr val="FF0000"/>
                </a:solidFill>
              </a:rPr>
              <a:t> </a:t>
            </a:r>
            <a:r>
              <a:rPr lang="zh-CN" altLang="en-US" b="1">
                <a:solidFill>
                  <a:srgbClr val="FF0000"/>
                </a:solidFill>
              </a:rPr>
              <a:t>教育费附加</a:t>
            </a:r>
            <a:r>
              <a:rPr lang="zh-CN" altLang="en-US" b="1"/>
              <a:t>：</a:t>
            </a:r>
            <a:r>
              <a:rPr lang="en-US" altLang="zh-CN" b="1"/>
              <a:t>——</a:t>
            </a:r>
            <a:r>
              <a:rPr lang="zh-CN" altLang="en-US" b="1">
                <a:latin typeface="宋体" panose="02010600030101010101" pitchFamily="2" charset="-122"/>
              </a:rPr>
              <a:t>是对缴纳增值税、消费税的单位和个人，就其实际缴纳的“两税”税额为计算依据征收的一种附加费。         </a:t>
            </a:r>
          </a:p>
          <a:p>
            <a:pPr>
              <a:lnSpc>
                <a:spcPct val="90000"/>
              </a:lnSpc>
              <a:buFont typeface="Wingdings" panose="05000000000000000000" pitchFamily="2" charset="2"/>
              <a:buNone/>
            </a:pPr>
            <a:r>
              <a:rPr lang="zh-CN" altLang="en-US" b="1">
                <a:latin typeface="宋体" panose="02010600030101010101" pitchFamily="2" charset="-122"/>
              </a:rPr>
              <a:t>     教育费附加名义上是一种专项资金，但实质上具有税的性质。</a:t>
            </a: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内容占位符 4">
            <a:extLst>
              <a:ext uri="{FF2B5EF4-FFF2-40B4-BE49-F238E27FC236}">
                <a16:creationId xmlns:a16="http://schemas.microsoft.com/office/drawing/2014/main" id="{AE06D01C-4D74-4767-A30C-72DDDD173AE0}"/>
              </a:ext>
            </a:extLst>
          </p:cNvPr>
          <p:cNvSpPr>
            <a:spLocks noGrp="1"/>
          </p:cNvSpPr>
          <p:nvPr>
            <p:ph idx="1"/>
          </p:nvPr>
        </p:nvSpPr>
        <p:spPr>
          <a:xfrm>
            <a:off x="-111125" y="0"/>
            <a:ext cx="9290050" cy="7505700"/>
          </a:xfrm>
        </p:spPr>
        <p:txBody>
          <a:bodyPr rtlCol="0">
            <a:normAutofit/>
          </a:bodyPr>
          <a:lstStyle/>
          <a:p>
            <a:pPr marL="0" indent="0" fontAlgn="auto">
              <a:spcAft>
                <a:spcPts val="0"/>
              </a:spcAft>
              <a:buFont typeface="Wingdings 2" pitchFamily="18" charset="2"/>
              <a:buNone/>
              <a:defRPr/>
            </a:pPr>
            <a:r>
              <a:rPr lang="en-US" altLang="zh-CN" sz="2400" dirty="0">
                <a:latin typeface="Times New Roman" pitchFamily="18" charset="0"/>
                <a:cs typeface="Times New Roman" pitchFamily="18" charset="0"/>
              </a:rPr>
              <a:t>   </a:t>
            </a:r>
            <a:r>
              <a:rPr lang="en-US" altLang="zh-CN" sz="2400" b="1" dirty="0">
                <a:latin typeface="Times New Roman" pitchFamily="18" charset="0"/>
                <a:cs typeface="Times New Roman" pitchFamily="18" charset="0"/>
              </a:rPr>
              <a:t> </a:t>
            </a:r>
            <a:r>
              <a:rPr lang="zh-CN" altLang="en-US" sz="3600" b="1" dirty="0">
                <a:latin typeface="Times New Roman" pitchFamily="18" charset="0"/>
                <a:cs typeface="Times New Roman" pitchFamily="18" charset="0"/>
              </a:rPr>
              <a:t>六</a:t>
            </a:r>
            <a:r>
              <a:rPr lang="zh-CN" altLang="en-US" b="1" dirty="0">
                <a:latin typeface="Times New Roman" pitchFamily="18" charset="0"/>
                <a:cs typeface="Times New Roman" pitchFamily="18" charset="0"/>
              </a:rPr>
              <a:t>、征收管理</a:t>
            </a:r>
            <a:endParaRPr lang="en-US" altLang="zh-CN" b="1" dirty="0">
              <a:latin typeface="Times New Roman" pitchFamily="18" charset="0"/>
              <a:cs typeface="Times New Roman" pitchFamily="18" charset="0"/>
            </a:endParaRPr>
          </a:p>
          <a:p>
            <a:pPr marL="0" indent="0" fontAlgn="auto">
              <a:lnSpc>
                <a:spcPts val="4500"/>
              </a:lnSpc>
              <a:spcAft>
                <a:spcPts val="0"/>
              </a:spcAft>
              <a:buFont typeface="Wingdings 2" pitchFamily="18" charset="2"/>
              <a:buNone/>
              <a:defRPr/>
            </a:pPr>
            <a:r>
              <a:rPr lang="zh-CN" altLang="en-US" sz="2400" dirty="0">
                <a:latin typeface="Times New Roman" pitchFamily="18" charset="0"/>
                <a:cs typeface="Times New Roman" pitchFamily="18" charset="0"/>
              </a:rPr>
              <a:t>    （一）纳税义务发生时间</a:t>
            </a:r>
          </a:p>
          <a:p>
            <a:pPr marL="0" indent="0" fontAlgn="auto">
              <a:lnSpc>
                <a:spcPts val="4500"/>
              </a:lnSpc>
              <a:spcAft>
                <a:spcPts val="0"/>
              </a:spcAft>
              <a:buFont typeface="Wingdings 2" pitchFamily="18" charset="2"/>
              <a:buNone/>
              <a:defRPr/>
            </a:pPr>
            <a:r>
              <a:rPr lang="zh-CN" altLang="en-US" sz="2400" dirty="0">
                <a:latin typeface="Times New Roman" pitchFamily="18" charset="0"/>
                <a:cs typeface="Times New Roman" pitchFamily="18" charset="0"/>
              </a:rPr>
              <a:t>　　纳税人排放应税污染物的当日。</a:t>
            </a:r>
          </a:p>
          <a:p>
            <a:pPr marL="0" indent="0" fontAlgn="auto">
              <a:lnSpc>
                <a:spcPts val="4500"/>
              </a:lnSpc>
              <a:spcAft>
                <a:spcPts val="0"/>
              </a:spcAft>
              <a:buFont typeface="Wingdings 2" pitchFamily="18" charset="2"/>
              <a:buNone/>
              <a:defRPr/>
            </a:pPr>
            <a:endParaRPr lang="zh-CN" altLang="en-US" sz="2400" dirty="0">
              <a:latin typeface="Times New Roman" pitchFamily="18" charset="0"/>
              <a:cs typeface="Times New Roman" pitchFamily="18" charset="0"/>
            </a:endParaRPr>
          </a:p>
          <a:p>
            <a:pPr marL="0" indent="0" fontAlgn="auto">
              <a:lnSpc>
                <a:spcPts val="4500"/>
              </a:lnSpc>
              <a:spcAft>
                <a:spcPts val="0"/>
              </a:spcAft>
              <a:buFont typeface="Wingdings 2" pitchFamily="18" charset="2"/>
              <a:buNone/>
              <a:defRPr/>
            </a:pPr>
            <a:r>
              <a:rPr lang="zh-CN" altLang="en-US" sz="2400" dirty="0">
                <a:latin typeface="Times New Roman" pitchFamily="18" charset="0"/>
                <a:cs typeface="Times New Roman" pitchFamily="18" charset="0"/>
              </a:rPr>
              <a:t>　（二）纳税地点</a:t>
            </a:r>
            <a:r>
              <a:rPr lang="en-US" altLang="zh-CN" sz="2400" dirty="0">
                <a:latin typeface="Times New Roman" pitchFamily="18" charset="0"/>
                <a:cs typeface="Times New Roman" pitchFamily="18" charset="0"/>
              </a:rPr>
              <a:t>——</a:t>
            </a:r>
            <a:r>
              <a:rPr lang="zh-CN" altLang="en-US" sz="2400" dirty="0">
                <a:latin typeface="Times New Roman" pitchFamily="18" charset="0"/>
                <a:cs typeface="Times New Roman" pitchFamily="18" charset="0"/>
              </a:rPr>
              <a:t>应税污染物排放地，具体是：</a:t>
            </a:r>
          </a:p>
          <a:p>
            <a:pPr marL="0" indent="0" fontAlgn="auto">
              <a:lnSpc>
                <a:spcPts val="4500"/>
              </a:lnSpc>
              <a:spcAft>
                <a:spcPts val="0"/>
              </a:spcAft>
              <a:buFont typeface="Wingdings 2" pitchFamily="18" charset="2"/>
              <a:buNone/>
              <a:defRPr/>
            </a:pPr>
            <a:r>
              <a:rPr lang="zh-CN" altLang="en-US" sz="2400" dirty="0">
                <a:latin typeface="Times New Roman" pitchFamily="18" charset="0"/>
                <a:cs typeface="Times New Roman" pitchFamily="18" charset="0"/>
              </a:rPr>
              <a:t>　　</a:t>
            </a:r>
            <a:r>
              <a:rPr lang="en-US" altLang="zh-CN" sz="2400" dirty="0">
                <a:latin typeface="Times New Roman" pitchFamily="18" charset="0"/>
                <a:cs typeface="Times New Roman" pitchFamily="18" charset="0"/>
              </a:rPr>
              <a:t>1.</a:t>
            </a:r>
            <a:r>
              <a:rPr lang="zh-CN" altLang="en-US" sz="2400" dirty="0">
                <a:latin typeface="Times New Roman" pitchFamily="18" charset="0"/>
                <a:cs typeface="Times New Roman" pitchFamily="18" charset="0"/>
              </a:rPr>
              <a:t>应税大气污染物、水污染物的纳税地点</a:t>
            </a:r>
            <a:r>
              <a:rPr lang="en-US" altLang="zh-CN" sz="2400" dirty="0">
                <a:latin typeface="Times New Roman" pitchFamily="18" charset="0"/>
                <a:cs typeface="Times New Roman" pitchFamily="18" charset="0"/>
              </a:rPr>
              <a:t>——</a:t>
            </a:r>
            <a:r>
              <a:rPr lang="zh-CN" altLang="en-US" sz="2400" dirty="0">
                <a:latin typeface="Times New Roman" pitchFamily="18" charset="0"/>
                <a:cs typeface="Times New Roman" pitchFamily="18" charset="0"/>
              </a:rPr>
              <a:t>排放口所在地；</a:t>
            </a:r>
          </a:p>
          <a:p>
            <a:pPr marL="0" indent="0" fontAlgn="auto">
              <a:lnSpc>
                <a:spcPts val="4500"/>
              </a:lnSpc>
              <a:spcAft>
                <a:spcPts val="0"/>
              </a:spcAft>
              <a:buFont typeface="Wingdings 2" pitchFamily="18" charset="2"/>
              <a:buNone/>
              <a:defRPr/>
            </a:pPr>
            <a:r>
              <a:rPr lang="zh-CN" altLang="en-US" sz="2400" dirty="0">
                <a:latin typeface="Times New Roman" pitchFamily="18" charset="0"/>
                <a:cs typeface="Times New Roman" pitchFamily="18" charset="0"/>
              </a:rPr>
              <a:t>　　</a:t>
            </a:r>
            <a:r>
              <a:rPr lang="en-US" altLang="zh-CN" sz="2400" dirty="0">
                <a:latin typeface="Times New Roman" pitchFamily="18" charset="0"/>
                <a:cs typeface="Times New Roman" pitchFamily="18" charset="0"/>
              </a:rPr>
              <a:t>2.</a:t>
            </a:r>
            <a:r>
              <a:rPr lang="zh-CN" altLang="en-US" sz="2400" dirty="0">
                <a:latin typeface="Times New Roman" pitchFamily="18" charset="0"/>
                <a:cs typeface="Times New Roman" pitchFamily="18" charset="0"/>
              </a:rPr>
              <a:t>应税固体废物、应税噪声的纳税地点</a:t>
            </a:r>
            <a:r>
              <a:rPr lang="en-US" altLang="zh-CN" sz="2400" dirty="0">
                <a:latin typeface="Times New Roman" pitchFamily="18" charset="0"/>
                <a:cs typeface="Times New Roman" pitchFamily="18" charset="0"/>
              </a:rPr>
              <a:t>——</a:t>
            </a:r>
            <a:r>
              <a:rPr lang="zh-CN" altLang="en-US" sz="2400" dirty="0">
                <a:latin typeface="Times New Roman" pitchFamily="18" charset="0"/>
                <a:cs typeface="Times New Roman" pitchFamily="18" charset="0"/>
              </a:rPr>
              <a:t>废物、噪声产生地。</a:t>
            </a:r>
          </a:p>
          <a:p>
            <a:pPr marL="0" indent="0" fontAlgn="auto">
              <a:lnSpc>
                <a:spcPts val="4500"/>
              </a:lnSpc>
              <a:spcAft>
                <a:spcPts val="0"/>
              </a:spcAft>
              <a:buFont typeface="Wingdings 2" pitchFamily="18" charset="2"/>
              <a:buNone/>
              <a:defRPr/>
            </a:pPr>
            <a:endParaRPr lang="en-US" altLang="zh-CN" sz="2400" dirty="0">
              <a:latin typeface="Times New Roman" pitchFamily="18" charset="0"/>
              <a:cs typeface="Times New Roman" pitchFamily="18" charset="0"/>
            </a:endParaRPr>
          </a:p>
          <a:p>
            <a:pPr marL="0" indent="0" fontAlgn="auto">
              <a:spcAft>
                <a:spcPts val="0"/>
              </a:spcAft>
              <a:buFont typeface="Wingdings 2" pitchFamily="18" charset="2"/>
              <a:buNone/>
              <a:defRPr/>
            </a:pPr>
            <a:endParaRPr lang="en-US" altLang="zh-CN" sz="2800" b="1" dirty="0">
              <a:latin typeface="Times New Roman" pitchFamily="18" charset="0"/>
              <a:cs typeface="Times New Roman" pitchFamily="18" charset="0"/>
            </a:endParaRPr>
          </a:p>
          <a:p>
            <a:pPr marL="0" indent="0" fontAlgn="auto">
              <a:spcAft>
                <a:spcPts val="0"/>
              </a:spcAft>
              <a:buFont typeface="Wingdings 2" pitchFamily="18" charset="2"/>
              <a:buNone/>
              <a:defRPr/>
            </a:pPr>
            <a:endParaRPr lang="en-US" altLang="zh-CN" sz="2800" b="1" dirty="0">
              <a:latin typeface="Times New Roman" pitchFamily="18" charset="0"/>
              <a:cs typeface="Times New Roman" pitchFamily="18" charset="0"/>
            </a:endParaRPr>
          </a:p>
          <a:p>
            <a:pPr marL="0" indent="0" fontAlgn="auto">
              <a:spcAft>
                <a:spcPts val="0"/>
              </a:spcAft>
              <a:buFont typeface="Wingdings 2" pitchFamily="18" charset="2"/>
              <a:buNone/>
              <a:defRPr/>
            </a:pPr>
            <a:endParaRPr lang="en-US" altLang="zh-CN" sz="2800" b="1" dirty="0">
              <a:latin typeface="Times New Roman" pitchFamily="18" charset="0"/>
              <a:cs typeface="Times New Roman" pitchFamily="18" charset="0"/>
            </a:endParaRPr>
          </a:p>
          <a:p>
            <a:pPr marL="0" indent="0" fontAlgn="auto">
              <a:spcAft>
                <a:spcPts val="0"/>
              </a:spcAft>
              <a:buFont typeface="Wingdings 2" pitchFamily="18" charset="2"/>
              <a:buNone/>
              <a:defRPr/>
            </a:pPr>
            <a:r>
              <a:rPr lang="en-US" altLang="zh-CN" sz="2800" dirty="0">
                <a:solidFill>
                  <a:srgbClr val="000000"/>
                </a:solidFill>
                <a:cs typeface="宋体"/>
              </a:rPr>
              <a:t> </a:t>
            </a:r>
          </a:p>
          <a:p>
            <a:pPr marL="0" indent="0" fontAlgn="auto">
              <a:spcAft>
                <a:spcPts val="0"/>
              </a:spcAft>
              <a:buFont typeface="Wingdings 2" pitchFamily="18" charset="2"/>
              <a:buNone/>
              <a:defRPr/>
            </a:pPr>
            <a:r>
              <a:rPr lang="en-US" altLang="zh-CN" sz="2800" dirty="0">
                <a:solidFill>
                  <a:srgbClr val="000000"/>
                </a:solidFill>
                <a:latin typeface="+mn-ea"/>
                <a:cs typeface="Times New Roman" pitchFamily="18" charset="0"/>
              </a:rPr>
              <a:t>     </a:t>
            </a:r>
            <a:endParaRPr lang="en-US" altLang="zh-CN" sz="2400" b="1" dirty="0">
              <a:latin typeface="Times New Roman" pitchFamily="18" charset="0"/>
              <a:cs typeface="Times New Roman" pitchFamily="18" charset="0"/>
            </a:endParaRP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内容占位符 4">
            <a:extLst>
              <a:ext uri="{FF2B5EF4-FFF2-40B4-BE49-F238E27FC236}">
                <a16:creationId xmlns:a16="http://schemas.microsoft.com/office/drawing/2014/main" id="{21E95BB7-C227-4AE4-9BAF-456BF076B669}"/>
              </a:ext>
            </a:extLst>
          </p:cNvPr>
          <p:cNvSpPr>
            <a:spLocks noGrp="1"/>
          </p:cNvSpPr>
          <p:nvPr>
            <p:ph idx="1"/>
          </p:nvPr>
        </p:nvSpPr>
        <p:spPr>
          <a:xfrm>
            <a:off x="-111125" y="0"/>
            <a:ext cx="9290050" cy="7505700"/>
          </a:xfrm>
        </p:spPr>
        <p:txBody>
          <a:bodyPr/>
          <a:lstStyle/>
          <a:p>
            <a:pPr marL="0" indent="0">
              <a:spcAft>
                <a:spcPts val="1200"/>
              </a:spcAft>
              <a:buFont typeface="Wingdings 2" panose="05020102010507070707" pitchFamily="18" charset="2"/>
              <a:buNone/>
            </a:pPr>
            <a:r>
              <a:rPr lang="zh-CN" altLang="en-US" sz="2400" b="1">
                <a:solidFill>
                  <a:srgbClr val="000000"/>
                </a:solidFill>
                <a:latin typeface="华文楷体" panose="02010600040101010101" pitchFamily="2" charset="-122"/>
              </a:rPr>
              <a:t>（三）</a:t>
            </a:r>
            <a:r>
              <a:rPr lang="zh-CN" altLang="zh-CN" sz="2400" b="1">
                <a:solidFill>
                  <a:srgbClr val="000000"/>
                </a:solidFill>
                <a:latin typeface="华文楷体" panose="02010600040101010101" pitchFamily="2" charset="-122"/>
              </a:rPr>
              <a:t>纳税期限</a:t>
            </a:r>
            <a:br>
              <a:rPr lang="en-US" altLang="zh-CN" sz="2400">
                <a:solidFill>
                  <a:srgbClr val="000000"/>
                </a:solidFill>
                <a:latin typeface="华文楷体" panose="02010600040101010101" pitchFamily="2" charset="-122"/>
              </a:rPr>
            </a:br>
            <a:r>
              <a:rPr lang="zh-CN" altLang="zh-CN" sz="2400">
                <a:solidFill>
                  <a:srgbClr val="000000"/>
                </a:solidFill>
                <a:latin typeface="华文楷体" panose="02010600040101010101" pitchFamily="2" charset="-122"/>
              </a:rPr>
              <a:t>　　环境保护税</a:t>
            </a:r>
            <a:r>
              <a:rPr lang="zh-CN" altLang="zh-CN" sz="2400" b="1" u="sng">
                <a:solidFill>
                  <a:srgbClr val="A50021"/>
                </a:solidFill>
                <a:latin typeface="华文楷体" panose="02010600040101010101" pitchFamily="2" charset="-122"/>
              </a:rPr>
              <a:t>按月计算、按季申报</a:t>
            </a:r>
            <a:r>
              <a:rPr lang="zh-CN" altLang="zh-CN" sz="2400">
                <a:solidFill>
                  <a:srgbClr val="000000"/>
                </a:solidFill>
                <a:latin typeface="华文楷体" panose="02010600040101010101" pitchFamily="2" charset="-122"/>
              </a:rPr>
              <a:t>缴纳。不能按固定期限计算缴纳的，可以按次申报缴纳。</a:t>
            </a:r>
            <a:br>
              <a:rPr lang="en-US" altLang="zh-CN" sz="2400">
                <a:solidFill>
                  <a:srgbClr val="000000"/>
                </a:solidFill>
                <a:latin typeface="华文楷体" panose="02010600040101010101" pitchFamily="2" charset="-122"/>
              </a:rPr>
            </a:br>
            <a:r>
              <a:rPr lang="zh-CN" altLang="zh-CN" sz="2400">
                <a:solidFill>
                  <a:srgbClr val="000000"/>
                </a:solidFill>
                <a:latin typeface="华文楷体" panose="02010600040101010101" pitchFamily="2" charset="-122"/>
              </a:rPr>
              <a:t>　　纳税人</a:t>
            </a:r>
            <a:r>
              <a:rPr lang="zh-CN" altLang="zh-CN" sz="2400" b="1" u="sng">
                <a:solidFill>
                  <a:srgbClr val="A50021"/>
                </a:solidFill>
                <a:latin typeface="华文楷体" panose="02010600040101010101" pitchFamily="2" charset="-122"/>
              </a:rPr>
              <a:t>按季</a:t>
            </a:r>
            <a:r>
              <a:rPr lang="zh-CN" altLang="zh-CN" sz="2400">
                <a:solidFill>
                  <a:srgbClr val="000000"/>
                </a:solidFill>
                <a:latin typeface="华文楷体" panose="02010600040101010101" pitchFamily="2" charset="-122"/>
              </a:rPr>
              <a:t>申报缴纳的，应当自</a:t>
            </a:r>
            <a:r>
              <a:rPr lang="zh-CN" altLang="zh-CN" sz="2400" b="1" u="sng">
                <a:solidFill>
                  <a:srgbClr val="A50021"/>
                </a:solidFill>
                <a:latin typeface="华文楷体" panose="02010600040101010101" pitchFamily="2" charset="-122"/>
              </a:rPr>
              <a:t>季度终了之日起</a:t>
            </a:r>
            <a:r>
              <a:rPr lang="en-US" altLang="zh-CN" sz="2400" b="1" u="sng">
                <a:solidFill>
                  <a:srgbClr val="A50021"/>
                </a:solidFill>
                <a:latin typeface="华文楷体" panose="02010600040101010101" pitchFamily="2" charset="-122"/>
              </a:rPr>
              <a:t>15</a:t>
            </a:r>
            <a:r>
              <a:rPr lang="zh-CN" altLang="zh-CN" sz="2400" b="1" u="sng">
                <a:solidFill>
                  <a:srgbClr val="A50021"/>
                </a:solidFill>
                <a:latin typeface="华文楷体" panose="02010600040101010101" pitchFamily="2" charset="-122"/>
              </a:rPr>
              <a:t>日内</a:t>
            </a:r>
            <a:r>
              <a:rPr lang="zh-CN" altLang="zh-CN" sz="2400">
                <a:solidFill>
                  <a:srgbClr val="000000"/>
                </a:solidFill>
                <a:latin typeface="华文楷体" panose="02010600040101010101" pitchFamily="2" charset="-122"/>
              </a:rPr>
              <a:t>，向税务机关办理纳税申报并缴纳税款。</a:t>
            </a:r>
            <a:br>
              <a:rPr lang="en-US" altLang="zh-CN" sz="2400">
                <a:solidFill>
                  <a:srgbClr val="000000"/>
                </a:solidFill>
                <a:latin typeface="华文楷体" panose="02010600040101010101" pitchFamily="2" charset="-122"/>
              </a:rPr>
            </a:br>
            <a:r>
              <a:rPr lang="zh-CN" altLang="zh-CN" sz="2400">
                <a:solidFill>
                  <a:srgbClr val="000000"/>
                </a:solidFill>
                <a:latin typeface="华文楷体" panose="02010600040101010101" pitchFamily="2" charset="-122"/>
              </a:rPr>
              <a:t>　　纳税人</a:t>
            </a:r>
            <a:r>
              <a:rPr lang="zh-CN" altLang="zh-CN" sz="2400" b="1" u="sng">
                <a:solidFill>
                  <a:srgbClr val="A50021"/>
                </a:solidFill>
                <a:latin typeface="华文楷体" panose="02010600040101010101" pitchFamily="2" charset="-122"/>
              </a:rPr>
              <a:t>按次</a:t>
            </a:r>
            <a:r>
              <a:rPr lang="zh-CN" altLang="zh-CN" sz="2400">
                <a:solidFill>
                  <a:srgbClr val="000000"/>
                </a:solidFill>
                <a:latin typeface="华文楷体" panose="02010600040101010101" pitchFamily="2" charset="-122"/>
              </a:rPr>
              <a:t>申报缴纳的，应当自</a:t>
            </a:r>
            <a:r>
              <a:rPr lang="zh-CN" altLang="zh-CN" sz="2400" b="1" u="sng">
                <a:solidFill>
                  <a:srgbClr val="A50021"/>
                </a:solidFill>
                <a:latin typeface="华文楷体" panose="02010600040101010101" pitchFamily="2" charset="-122"/>
              </a:rPr>
              <a:t>纳税义务发生之日起</a:t>
            </a:r>
            <a:r>
              <a:rPr lang="en-US" altLang="zh-CN" sz="2400" b="1" u="sng">
                <a:solidFill>
                  <a:srgbClr val="A50021"/>
                </a:solidFill>
                <a:latin typeface="华文楷体" panose="02010600040101010101" pitchFamily="2" charset="-122"/>
              </a:rPr>
              <a:t>15</a:t>
            </a:r>
            <a:r>
              <a:rPr lang="zh-CN" altLang="zh-CN" sz="2400" b="1" u="sng">
                <a:solidFill>
                  <a:srgbClr val="A50021"/>
                </a:solidFill>
                <a:latin typeface="华文楷体" panose="02010600040101010101" pitchFamily="2" charset="-122"/>
              </a:rPr>
              <a:t>日内</a:t>
            </a:r>
            <a:r>
              <a:rPr lang="zh-CN" altLang="zh-CN" sz="2400">
                <a:solidFill>
                  <a:srgbClr val="000000"/>
                </a:solidFill>
                <a:latin typeface="华文楷体" panose="02010600040101010101" pitchFamily="2" charset="-122"/>
              </a:rPr>
              <a:t>，向税务机关办理纳税申报并缴纳税款。</a:t>
            </a:r>
            <a:endParaRPr lang="zh-CN" altLang="zh-CN" sz="2400">
              <a:latin typeface="华文楷体" panose="02010600040101010101" pitchFamily="2" charset="-122"/>
            </a:endParaRPr>
          </a:p>
          <a:p>
            <a:pPr marL="0" indent="0">
              <a:buFont typeface="Wingdings 2" panose="05020102010507070707" pitchFamily="18" charset="2"/>
              <a:buNone/>
            </a:pPr>
            <a:r>
              <a:rPr lang="zh-CN" altLang="en-US" sz="2400" b="1">
                <a:solidFill>
                  <a:srgbClr val="000000"/>
                </a:solidFill>
                <a:latin typeface="华文楷体" panose="02010600040101010101" pitchFamily="2" charset="-122"/>
              </a:rPr>
              <a:t>（四）</a:t>
            </a:r>
            <a:r>
              <a:rPr lang="zh-CN" altLang="zh-CN" sz="2400" b="1">
                <a:solidFill>
                  <a:srgbClr val="000000"/>
                </a:solidFill>
                <a:latin typeface="华文楷体" panose="02010600040101010101" pitchFamily="2" charset="-122"/>
              </a:rPr>
              <a:t>税务机关与环境保护主管部门职责分工</a:t>
            </a:r>
            <a:br>
              <a:rPr lang="en-US" altLang="zh-CN" sz="2400">
                <a:solidFill>
                  <a:srgbClr val="000000"/>
                </a:solidFill>
                <a:latin typeface="华文楷体" panose="02010600040101010101" pitchFamily="2" charset="-122"/>
              </a:rPr>
            </a:br>
            <a:r>
              <a:rPr lang="zh-CN" altLang="zh-CN" sz="2400">
                <a:solidFill>
                  <a:srgbClr val="000000"/>
                </a:solidFill>
                <a:latin typeface="华文楷体" panose="02010600040101010101" pitchFamily="2" charset="-122"/>
              </a:rPr>
              <a:t>　　环境保护主管部门和税务机关应当建立涉税信息共享平台和工作配合机制。</a:t>
            </a:r>
            <a:endParaRPr lang="en-US" altLang="zh-CN" sz="2400">
              <a:solidFill>
                <a:srgbClr val="000000"/>
              </a:solidFill>
              <a:latin typeface="华文楷体" panose="02010600040101010101" pitchFamily="2" charset="-122"/>
            </a:endParaRPr>
          </a:p>
          <a:p>
            <a:pPr marL="0" indent="0">
              <a:buFont typeface="Wingdings 2" panose="05020102010507070707" pitchFamily="18" charset="2"/>
              <a:buNone/>
            </a:pPr>
            <a:endParaRPr lang="en-US" altLang="zh-CN" sz="2400">
              <a:solidFill>
                <a:srgbClr val="000000"/>
              </a:solidFill>
              <a:latin typeface="华文楷体" panose="02010600040101010101" pitchFamily="2" charset="-122"/>
            </a:endParaRPr>
          </a:p>
          <a:p>
            <a:pPr marL="0" indent="0">
              <a:buFont typeface="Wingdings 2" panose="05020102010507070707" pitchFamily="18" charset="2"/>
              <a:buNone/>
            </a:pPr>
            <a:r>
              <a:rPr lang="en-US" altLang="zh-CN" sz="2400">
                <a:solidFill>
                  <a:srgbClr val="000000"/>
                </a:solidFill>
                <a:latin typeface="华文楷体" panose="02010600040101010101" pitchFamily="2" charset="-122"/>
              </a:rPr>
              <a:t>    </a:t>
            </a:r>
            <a:endParaRPr lang="zh-CN" altLang="zh-CN" sz="2400">
              <a:latin typeface="华文楷体" panose="02010600040101010101" pitchFamily="2" charset="-122"/>
            </a:endParaRPr>
          </a:p>
          <a:p>
            <a:pPr marL="0" indent="0">
              <a:buFont typeface="Wingdings 2" panose="05020102010507070707" pitchFamily="18" charset="2"/>
              <a:buNone/>
            </a:pPr>
            <a:endParaRPr lang="en-US" altLang="zh-CN" sz="2400">
              <a:latin typeface="华文楷体" panose="02010600040101010101" pitchFamily="2" charset="-122"/>
              <a:cs typeface="Times New Roman" panose="02020603050405020304" pitchFamily="18" charset="0"/>
            </a:endParaRPr>
          </a:p>
          <a:p>
            <a:pPr marL="0" indent="0">
              <a:buFont typeface="Wingdings 2" panose="05020102010507070707" pitchFamily="18" charset="2"/>
              <a:buNone/>
            </a:pPr>
            <a:endParaRPr lang="en-US" altLang="zh-CN" sz="2400">
              <a:latin typeface="Times New Roman" panose="02020603050405020304" pitchFamily="18" charset="0"/>
              <a:cs typeface="Times New Roman" panose="02020603050405020304" pitchFamily="18" charset="0"/>
            </a:endParaRPr>
          </a:p>
          <a:p>
            <a:pPr marL="0" indent="0">
              <a:buFont typeface="Wingdings 2" panose="05020102010507070707" pitchFamily="18" charset="2"/>
              <a:buNone/>
            </a:pPr>
            <a:endParaRPr lang="en-US" altLang="zh-CN" sz="2800" b="1">
              <a:latin typeface="Times New Roman" panose="02020603050405020304" pitchFamily="18" charset="0"/>
              <a:cs typeface="Times New Roman" panose="02020603050405020304" pitchFamily="18" charset="0"/>
            </a:endParaRPr>
          </a:p>
          <a:p>
            <a:pPr marL="0" indent="0">
              <a:buFont typeface="Wingdings 2" panose="05020102010507070707" pitchFamily="18" charset="2"/>
              <a:buNone/>
            </a:pPr>
            <a:endParaRPr lang="en-US" altLang="zh-CN" sz="2800" b="1">
              <a:latin typeface="Times New Roman" panose="02020603050405020304" pitchFamily="18" charset="0"/>
              <a:cs typeface="Times New Roman" panose="02020603050405020304" pitchFamily="18" charset="0"/>
            </a:endParaRPr>
          </a:p>
          <a:p>
            <a:pPr marL="0" indent="0">
              <a:buFont typeface="Wingdings 2" panose="05020102010507070707" pitchFamily="18" charset="2"/>
              <a:buNone/>
            </a:pPr>
            <a:endParaRPr lang="en-US" altLang="zh-CN" sz="2800" b="1">
              <a:latin typeface="Times New Roman" panose="02020603050405020304" pitchFamily="18" charset="0"/>
              <a:cs typeface="Times New Roman" panose="02020603050405020304" pitchFamily="18" charset="0"/>
            </a:endParaRPr>
          </a:p>
          <a:p>
            <a:pPr marL="0" indent="0">
              <a:buFont typeface="Wingdings 2" panose="05020102010507070707" pitchFamily="18" charset="2"/>
              <a:buNone/>
            </a:pPr>
            <a:r>
              <a:rPr lang="en-US" altLang="zh-CN" sz="2800">
                <a:solidFill>
                  <a:srgbClr val="000000"/>
                </a:solidFill>
              </a:rPr>
              <a:t> </a:t>
            </a:r>
          </a:p>
          <a:p>
            <a:pPr marL="0" indent="0">
              <a:buFont typeface="Wingdings 2" panose="05020102010507070707" pitchFamily="18" charset="2"/>
              <a:buNone/>
            </a:pPr>
            <a:r>
              <a:rPr lang="en-US" altLang="zh-CN" sz="2800">
                <a:solidFill>
                  <a:srgbClr val="000000"/>
                </a:solidFill>
                <a:latin typeface="华文楷体" panose="02010600040101010101" pitchFamily="2" charset="-122"/>
                <a:cs typeface="Times New Roman" panose="02020603050405020304" pitchFamily="18" charset="0"/>
              </a:rPr>
              <a:t>     </a:t>
            </a:r>
            <a:endParaRPr lang="en-US" altLang="zh-CN" sz="2400" b="1">
              <a:latin typeface="Times New Roman" panose="02020603050405020304" pitchFamily="18" charset="0"/>
              <a:cs typeface="Times New Roman" panose="02020603050405020304" pitchFamily="18" charset="0"/>
            </a:endParaRPr>
          </a:p>
        </p:txBody>
      </p:sp>
      <p:graphicFrame>
        <p:nvGraphicFramePr>
          <p:cNvPr id="105475" name="对象 1">
            <a:extLst>
              <a:ext uri="{FF2B5EF4-FFF2-40B4-BE49-F238E27FC236}">
                <a16:creationId xmlns:a16="http://schemas.microsoft.com/office/drawing/2014/main" id="{5DEB992C-F136-45EE-BB9A-15F969C658FF}"/>
              </a:ext>
            </a:extLst>
          </p:cNvPr>
          <p:cNvGraphicFramePr>
            <a:graphicFrameLocks noChangeAspect="1"/>
          </p:cNvGraphicFramePr>
          <p:nvPr/>
        </p:nvGraphicFramePr>
        <p:xfrm>
          <a:off x="468313" y="4149725"/>
          <a:ext cx="8802687" cy="2232025"/>
        </p:xfrm>
        <a:graphic>
          <a:graphicData uri="http://schemas.openxmlformats.org/presentationml/2006/ole">
            <mc:AlternateContent xmlns:mc="http://schemas.openxmlformats.org/markup-compatibility/2006">
              <mc:Choice xmlns:v="urn:schemas-microsoft-com:vml" Requires="v">
                <p:oleObj spid="_x0000_s105476" name="文档" r:id="rId3" imgW="5772281" imgH="1462988" progId="Word.Document.12">
                  <p:embed/>
                </p:oleObj>
              </mc:Choice>
              <mc:Fallback>
                <p:oleObj name="文档" r:id="rId3" imgW="5772281" imgH="1462988" progId="Word.Document.12">
                  <p:embed/>
                  <p:pic>
                    <p:nvPicPr>
                      <p:cNvPr id="0" name="对象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8313" y="4149725"/>
                        <a:ext cx="8802687" cy="223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内容占位符 4">
            <a:extLst>
              <a:ext uri="{FF2B5EF4-FFF2-40B4-BE49-F238E27FC236}">
                <a16:creationId xmlns:a16="http://schemas.microsoft.com/office/drawing/2014/main" id="{9A1DAC68-56FB-45EB-B2C5-47D21956CE73}"/>
              </a:ext>
            </a:extLst>
          </p:cNvPr>
          <p:cNvSpPr>
            <a:spLocks noGrp="1"/>
          </p:cNvSpPr>
          <p:nvPr>
            <p:ph idx="1"/>
          </p:nvPr>
        </p:nvSpPr>
        <p:spPr>
          <a:xfrm>
            <a:off x="-111125" y="0"/>
            <a:ext cx="9290050" cy="7505700"/>
          </a:xfrm>
        </p:spPr>
        <p:txBody>
          <a:bodyPr rtlCol="0">
            <a:normAutofit/>
          </a:bodyPr>
          <a:lstStyle/>
          <a:p>
            <a:pPr marL="0" indent="0" fontAlgn="auto">
              <a:spcAft>
                <a:spcPts val="0"/>
              </a:spcAft>
              <a:buFont typeface="Wingdings 2" pitchFamily="18" charset="2"/>
              <a:buNone/>
              <a:defRPr/>
            </a:pPr>
            <a:endParaRPr lang="en-US" altLang="zh-CN" sz="2800" b="1" dirty="0">
              <a:latin typeface="Times New Roman" pitchFamily="18" charset="0"/>
              <a:cs typeface="Times New Roman" pitchFamily="18" charset="0"/>
            </a:endParaRPr>
          </a:p>
          <a:p>
            <a:pPr marL="0" indent="0" fontAlgn="auto">
              <a:spcAft>
                <a:spcPts val="0"/>
              </a:spcAft>
              <a:buFont typeface="Wingdings 2" pitchFamily="18" charset="2"/>
              <a:buNone/>
              <a:defRPr/>
            </a:pPr>
            <a:endParaRPr lang="en-US" altLang="zh-CN" sz="2800" b="1" dirty="0">
              <a:latin typeface="Times New Roman" pitchFamily="18" charset="0"/>
              <a:cs typeface="Times New Roman" pitchFamily="18" charset="0"/>
            </a:endParaRPr>
          </a:p>
          <a:p>
            <a:pPr marL="0" indent="0" fontAlgn="auto">
              <a:spcAft>
                <a:spcPts val="0"/>
              </a:spcAft>
              <a:buFont typeface="Wingdings 2" pitchFamily="18" charset="2"/>
              <a:buNone/>
              <a:defRPr/>
            </a:pPr>
            <a:r>
              <a:rPr lang="en-US" altLang="zh-CN" sz="2800" dirty="0">
                <a:latin typeface="Times New Roman" pitchFamily="18" charset="0"/>
                <a:cs typeface="Times New Roman" pitchFamily="18" charset="0"/>
              </a:rPr>
              <a:t>【</a:t>
            </a:r>
            <a:r>
              <a:rPr lang="zh-CN" altLang="en-US" sz="2800" dirty="0">
                <a:latin typeface="Times New Roman" pitchFamily="18" charset="0"/>
                <a:cs typeface="Times New Roman" pitchFamily="18" charset="0"/>
              </a:rPr>
              <a:t>内容小结</a:t>
            </a:r>
            <a:r>
              <a:rPr lang="en-US" altLang="zh-CN" sz="2800" dirty="0">
                <a:latin typeface="Times New Roman" pitchFamily="18" charset="0"/>
                <a:cs typeface="Times New Roman" pitchFamily="18" charset="0"/>
              </a:rPr>
              <a:t>】</a:t>
            </a:r>
          </a:p>
          <a:p>
            <a:pPr marL="0" indent="0" fontAlgn="auto">
              <a:spcAft>
                <a:spcPts val="0"/>
              </a:spcAft>
              <a:buFont typeface="Wingdings 2" pitchFamily="18" charset="2"/>
              <a:buNone/>
              <a:defRPr/>
            </a:pPr>
            <a:r>
              <a:rPr lang="zh-CN" altLang="en-US" sz="2800" dirty="0">
                <a:latin typeface="Times New Roman" pitchFamily="18" charset="0"/>
                <a:cs typeface="Times New Roman" pitchFamily="18" charset="0"/>
              </a:rPr>
              <a:t>　　</a:t>
            </a:r>
            <a:r>
              <a:rPr lang="en-US" altLang="zh-CN" sz="2800" dirty="0">
                <a:latin typeface="Times New Roman" pitchFamily="18" charset="0"/>
                <a:cs typeface="Times New Roman" pitchFamily="18" charset="0"/>
              </a:rPr>
              <a:t>1.</a:t>
            </a:r>
            <a:r>
              <a:rPr lang="zh-CN" altLang="en-US" sz="2800" dirty="0">
                <a:latin typeface="Times New Roman" pitchFamily="18" charset="0"/>
                <a:cs typeface="Times New Roman" pitchFamily="18" charset="0"/>
              </a:rPr>
              <a:t>纳税人：直接排放应税污染物的单位</a:t>
            </a:r>
          </a:p>
          <a:p>
            <a:pPr marL="0" indent="0" fontAlgn="auto">
              <a:spcAft>
                <a:spcPts val="0"/>
              </a:spcAft>
              <a:buFont typeface="Wingdings 2" pitchFamily="18" charset="2"/>
              <a:buNone/>
              <a:defRPr/>
            </a:pPr>
            <a:r>
              <a:rPr lang="zh-CN" altLang="en-US" sz="2800" dirty="0">
                <a:latin typeface="Times New Roman" pitchFamily="18" charset="0"/>
                <a:cs typeface="Times New Roman" pitchFamily="18" charset="0"/>
              </a:rPr>
              <a:t>　　</a:t>
            </a:r>
            <a:r>
              <a:rPr lang="en-US" altLang="zh-CN" sz="2800" dirty="0">
                <a:latin typeface="Times New Roman" pitchFamily="18" charset="0"/>
                <a:cs typeface="Times New Roman" pitchFamily="18" charset="0"/>
              </a:rPr>
              <a:t>2.</a:t>
            </a:r>
            <a:r>
              <a:rPr lang="zh-CN" altLang="en-US" sz="2800" dirty="0">
                <a:latin typeface="Times New Roman" pitchFamily="18" charset="0"/>
                <a:cs typeface="Times New Roman" pitchFamily="18" charset="0"/>
              </a:rPr>
              <a:t>税目：</a:t>
            </a:r>
            <a:r>
              <a:rPr lang="en-US" altLang="zh-CN" sz="2800" dirty="0">
                <a:latin typeface="Times New Roman" pitchFamily="18" charset="0"/>
                <a:cs typeface="Times New Roman" pitchFamily="18" charset="0"/>
              </a:rPr>
              <a:t>4</a:t>
            </a:r>
            <a:r>
              <a:rPr lang="zh-CN" altLang="en-US" sz="2800" dirty="0">
                <a:latin typeface="Times New Roman" pitchFamily="18" charset="0"/>
                <a:cs typeface="Times New Roman" pitchFamily="18" charset="0"/>
              </a:rPr>
              <a:t>类：大气污染物、水污染物、固体废物、噪声</a:t>
            </a:r>
          </a:p>
          <a:p>
            <a:pPr marL="0" indent="0" fontAlgn="auto">
              <a:spcAft>
                <a:spcPts val="0"/>
              </a:spcAft>
              <a:buFont typeface="Wingdings 2" pitchFamily="18" charset="2"/>
              <a:buNone/>
              <a:defRPr/>
            </a:pPr>
            <a:r>
              <a:rPr lang="zh-CN" altLang="en-US" sz="2800" dirty="0">
                <a:latin typeface="Times New Roman" pitchFamily="18" charset="0"/>
                <a:cs typeface="Times New Roman" pitchFamily="18" charset="0"/>
              </a:rPr>
              <a:t>　　</a:t>
            </a:r>
            <a:r>
              <a:rPr lang="en-US" altLang="zh-CN" sz="2800" dirty="0">
                <a:latin typeface="Times New Roman" pitchFamily="18" charset="0"/>
                <a:cs typeface="Times New Roman" pitchFamily="18" charset="0"/>
              </a:rPr>
              <a:t>3.</a:t>
            </a:r>
            <a:r>
              <a:rPr lang="zh-CN" altLang="en-US" sz="2800" dirty="0">
                <a:latin typeface="Times New Roman" pitchFamily="18" charset="0"/>
                <a:cs typeface="Times New Roman" pitchFamily="18" charset="0"/>
              </a:rPr>
              <a:t>计税依据：排放量折合的污染当量数、排放量、超标分贝数</a:t>
            </a:r>
          </a:p>
          <a:p>
            <a:pPr marL="0" indent="0" fontAlgn="auto">
              <a:spcAft>
                <a:spcPts val="0"/>
              </a:spcAft>
              <a:buFont typeface="Wingdings 2" pitchFamily="18" charset="2"/>
              <a:buNone/>
              <a:defRPr/>
            </a:pPr>
            <a:r>
              <a:rPr lang="zh-CN" altLang="en-US" sz="2800" dirty="0">
                <a:latin typeface="Times New Roman" pitchFamily="18" charset="0"/>
                <a:cs typeface="Times New Roman" pitchFamily="18" charset="0"/>
              </a:rPr>
              <a:t>　　</a:t>
            </a:r>
            <a:r>
              <a:rPr lang="en-US" altLang="zh-CN" sz="2800" dirty="0">
                <a:latin typeface="Times New Roman" pitchFamily="18" charset="0"/>
                <a:cs typeface="Times New Roman" pitchFamily="18" charset="0"/>
              </a:rPr>
              <a:t>4.</a:t>
            </a:r>
            <a:r>
              <a:rPr lang="zh-CN" altLang="en-US" sz="2800" dirty="0">
                <a:latin typeface="Times New Roman" pitchFamily="18" charset="0"/>
                <a:cs typeface="Times New Roman" pitchFamily="18" charset="0"/>
              </a:rPr>
              <a:t>计算：从量定额征收</a:t>
            </a:r>
          </a:p>
          <a:p>
            <a:pPr marL="0" indent="0" fontAlgn="auto">
              <a:spcAft>
                <a:spcPts val="0"/>
              </a:spcAft>
              <a:buFont typeface="Wingdings 2" pitchFamily="18" charset="2"/>
              <a:buNone/>
              <a:defRPr/>
            </a:pPr>
            <a:r>
              <a:rPr lang="zh-CN" altLang="en-US" sz="2800" dirty="0">
                <a:latin typeface="Times New Roman" pitchFamily="18" charset="0"/>
                <a:cs typeface="Times New Roman" pitchFamily="18" charset="0"/>
              </a:rPr>
              <a:t>　　</a:t>
            </a:r>
            <a:r>
              <a:rPr lang="en-US" altLang="zh-CN" sz="2800" dirty="0">
                <a:latin typeface="Times New Roman" pitchFamily="18" charset="0"/>
                <a:cs typeface="Times New Roman" pitchFamily="18" charset="0"/>
              </a:rPr>
              <a:t>5.</a:t>
            </a:r>
            <a:r>
              <a:rPr lang="zh-CN" altLang="en-US" sz="2800" dirty="0">
                <a:latin typeface="Times New Roman" pitchFamily="18" charset="0"/>
                <a:cs typeface="Times New Roman" pitchFamily="18" charset="0"/>
              </a:rPr>
              <a:t>优惠：关注免税项目</a:t>
            </a:r>
          </a:p>
          <a:p>
            <a:pPr marL="0" indent="0" fontAlgn="auto">
              <a:spcAft>
                <a:spcPts val="0"/>
              </a:spcAft>
              <a:buFont typeface="Wingdings 2" pitchFamily="18" charset="2"/>
              <a:buNone/>
              <a:defRPr/>
            </a:pPr>
            <a:r>
              <a:rPr lang="zh-CN" altLang="en-US" sz="2800" dirty="0">
                <a:latin typeface="Times New Roman" pitchFamily="18" charset="0"/>
                <a:cs typeface="Times New Roman" pitchFamily="18" charset="0"/>
              </a:rPr>
              <a:t>　　</a:t>
            </a:r>
            <a:r>
              <a:rPr lang="en-US" altLang="zh-CN" sz="2800" dirty="0">
                <a:latin typeface="Times New Roman" pitchFamily="18" charset="0"/>
                <a:cs typeface="Times New Roman" pitchFamily="18" charset="0"/>
              </a:rPr>
              <a:t>6.</a:t>
            </a:r>
            <a:r>
              <a:rPr lang="zh-CN" altLang="en-US" sz="2800" dirty="0">
                <a:latin typeface="Times New Roman" pitchFamily="18" charset="0"/>
                <a:cs typeface="Times New Roman" pitchFamily="18" charset="0"/>
              </a:rPr>
              <a:t>时间地点：按月计算、按季申报；排放口所在地、废物或噪声产生地</a:t>
            </a:r>
          </a:p>
          <a:p>
            <a:pPr marL="0" indent="0" fontAlgn="auto">
              <a:spcAft>
                <a:spcPts val="0"/>
              </a:spcAft>
              <a:buFont typeface="Wingdings 2" pitchFamily="18" charset="2"/>
              <a:buNone/>
              <a:defRPr/>
            </a:pPr>
            <a:endParaRPr lang="en-US" altLang="zh-CN" sz="2800" b="1" dirty="0">
              <a:latin typeface="Times New Roman" pitchFamily="18" charset="0"/>
              <a:cs typeface="Times New Roman" pitchFamily="18" charset="0"/>
            </a:endParaRPr>
          </a:p>
          <a:p>
            <a:pPr marL="0" indent="0" fontAlgn="auto">
              <a:spcAft>
                <a:spcPts val="0"/>
              </a:spcAft>
              <a:buFont typeface="Wingdings 2" pitchFamily="18" charset="2"/>
              <a:buNone/>
              <a:defRPr/>
            </a:pPr>
            <a:r>
              <a:rPr lang="en-US" altLang="zh-CN" sz="2800" dirty="0">
                <a:solidFill>
                  <a:srgbClr val="000000"/>
                </a:solidFill>
                <a:cs typeface="宋体"/>
              </a:rPr>
              <a:t> </a:t>
            </a:r>
          </a:p>
          <a:p>
            <a:pPr marL="0" indent="0" fontAlgn="auto">
              <a:spcAft>
                <a:spcPts val="0"/>
              </a:spcAft>
              <a:buFont typeface="Wingdings 2" pitchFamily="18" charset="2"/>
              <a:buNone/>
              <a:defRPr/>
            </a:pPr>
            <a:r>
              <a:rPr lang="en-US" altLang="zh-CN" sz="2800" dirty="0">
                <a:solidFill>
                  <a:srgbClr val="000000"/>
                </a:solidFill>
                <a:latin typeface="+mn-ea"/>
                <a:cs typeface="Times New Roman" pitchFamily="18" charset="0"/>
              </a:rPr>
              <a:t>     </a:t>
            </a:r>
            <a:endParaRPr lang="en-US" altLang="zh-CN" sz="2400" b="1"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949</TotalTime>
  <Pages>0</Pages>
  <Words>2569</Words>
  <Characters>0</Characters>
  <Application>Microsoft Office PowerPoint</Application>
  <PresentationFormat>全屏显示(4:3)</PresentationFormat>
  <Lines>0</Lines>
  <Paragraphs>751</Paragraphs>
  <Slides>92</Slides>
  <Notes>3</Notes>
  <HiddenSlides>0</HiddenSlides>
  <MMClips>0</MMClips>
  <ScaleCrop>false</ScaleCrop>
  <HeadingPairs>
    <vt:vector size="8" baseType="variant">
      <vt:variant>
        <vt:lpstr>已用的字体</vt:lpstr>
      </vt:variant>
      <vt:variant>
        <vt:i4>11</vt:i4>
      </vt:variant>
      <vt:variant>
        <vt:lpstr>主题</vt:lpstr>
      </vt:variant>
      <vt:variant>
        <vt:i4>1</vt:i4>
      </vt:variant>
      <vt:variant>
        <vt:lpstr>嵌入 OLE 服务器</vt:lpstr>
      </vt:variant>
      <vt:variant>
        <vt:i4>1</vt:i4>
      </vt:variant>
      <vt:variant>
        <vt:lpstr>幻灯片标题</vt:lpstr>
      </vt:variant>
      <vt:variant>
        <vt:i4>92</vt:i4>
      </vt:variant>
    </vt:vector>
  </HeadingPairs>
  <TitlesOfParts>
    <vt:vector size="105" baseType="lpstr">
      <vt:lpstr>Calibri</vt:lpstr>
      <vt:lpstr>宋体</vt:lpstr>
      <vt:lpstr>Arial</vt:lpstr>
      <vt:lpstr>黑体</vt:lpstr>
      <vt:lpstr>Times New Roman</vt:lpstr>
      <vt:lpstr>Wingdings</vt:lpstr>
      <vt:lpstr>Wingdings 2</vt:lpstr>
      <vt:lpstr>楷体</vt:lpstr>
      <vt:lpstr>华文仿宋</vt:lpstr>
      <vt:lpstr>仿宋</vt:lpstr>
      <vt:lpstr>华文楷体</vt:lpstr>
      <vt:lpstr>Office 主题​​</vt:lpstr>
      <vt:lpstr>Microsoft Word 文档</vt:lpstr>
      <vt:lpstr>第六章   其他各税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第二节    烟叶税</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
  <LinksUpToDate>false</LinksUpToDate>
  <CharactersWithSpaces>0</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subject/>
  <dc:creator>Administrator</dc:creator>
  <cp:keywords/>
  <dc:description/>
  <cp:lastModifiedBy>wenjie zhang</cp:lastModifiedBy>
  <cp:revision>113</cp:revision>
  <dcterms:created xsi:type="dcterms:W3CDTF">2017-06-12T03:50:55Z</dcterms:created>
  <dcterms:modified xsi:type="dcterms:W3CDTF">2018-12-13T01:03:03Z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2052-10.1.0.6206</vt:lpwstr>
  </property>
</Properties>
</file>