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51" r:id="rId2"/>
  </p:sldMasterIdLst>
  <p:sldIdLst>
    <p:sldId id="681" r:id="rId3"/>
    <p:sldId id="680" r:id="rId4"/>
    <p:sldId id="578" r:id="rId5"/>
    <p:sldId id="579" r:id="rId6"/>
    <p:sldId id="539" r:id="rId7"/>
    <p:sldId id="541" r:id="rId8"/>
    <p:sldId id="542" r:id="rId9"/>
    <p:sldId id="543" r:id="rId10"/>
    <p:sldId id="546" r:id="rId11"/>
    <p:sldId id="547" r:id="rId12"/>
    <p:sldId id="548" r:id="rId13"/>
    <p:sldId id="549" r:id="rId14"/>
    <p:sldId id="550" r:id="rId15"/>
    <p:sldId id="551" r:id="rId16"/>
    <p:sldId id="552" r:id="rId17"/>
    <p:sldId id="580" r:id="rId18"/>
    <p:sldId id="581" r:id="rId19"/>
    <p:sldId id="553" r:id="rId20"/>
    <p:sldId id="647" r:id="rId21"/>
    <p:sldId id="621" r:id="rId22"/>
    <p:sldId id="582" r:id="rId23"/>
    <p:sldId id="583" r:id="rId24"/>
    <p:sldId id="555" r:id="rId25"/>
    <p:sldId id="622" r:id="rId26"/>
    <p:sldId id="556" r:id="rId27"/>
    <p:sldId id="557" r:id="rId28"/>
    <p:sldId id="558" r:id="rId29"/>
    <p:sldId id="559" r:id="rId30"/>
    <p:sldId id="560" r:id="rId31"/>
    <p:sldId id="561" r:id="rId32"/>
    <p:sldId id="562" r:id="rId33"/>
    <p:sldId id="683" r:id="rId34"/>
    <p:sldId id="563" r:id="rId35"/>
    <p:sldId id="564" r:id="rId36"/>
    <p:sldId id="565" r:id="rId37"/>
    <p:sldId id="566" r:id="rId38"/>
    <p:sldId id="567" r:id="rId39"/>
    <p:sldId id="569" r:id="rId40"/>
    <p:sldId id="674" r:id="rId41"/>
    <p:sldId id="682" r:id="rId42"/>
  </p:sldIdLst>
  <p:sldSz cx="9144000" cy="6858000" type="screen4x3"/>
  <p:notesSz cx="6858000" cy="9144000"/>
  <p:defaultTextStyle>
    <a:defPPr>
      <a:defRPr lang="zh-CN"/>
    </a:defPPr>
    <a:lvl1pPr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1pPr>
    <a:lvl2pPr marL="4572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2pPr>
    <a:lvl3pPr marL="9144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3pPr>
    <a:lvl4pPr marL="13716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4pPr>
    <a:lvl5pPr marL="1828800" algn="l" rtl="0" fontAlgn="base">
      <a:spcBef>
        <a:spcPct val="0"/>
      </a:spcBef>
      <a:spcAft>
        <a:spcPct val="0"/>
      </a:spcAft>
      <a:buFont typeface="Arial" panose="020B0604020202020204" pitchFamily="34" charset="0"/>
      <a:defRPr kern="1200">
        <a:solidFill>
          <a:schemeClr val="tx1"/>
        </a:solidFill>
        <a:latin typeface="黑体" panose="02010609060101010101" pitchFamily="49" charset="-122"/>
        <a:ea typeface="华文行楷" panose="02010800040101010101" pitchFamily="2" charset="-122"/>
        <a:cs typeface="+mn-cs"/>
      </a:defRPr>
    </a:lvl5pPr>
    <a:lvl6pPr marL="22860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6pPr>
    <a:lvl7pPr marL="27432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7pPr>
    <a:lvl8pPr marL="32004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8pPr>
    <a:lvl9pPr marL="3657600" algn="l" defTabSz="914400" rtl="0" eaLnBrk="1" latinLnBrk="0" hangingPunct="1">
      <a:defRPr kern="1200">
        <a:solidFill>
          <a:schemeClr val="tx1"/>
        </a:solidFill>
        <a:latin typeface="黑体" panose="02010609060101010101" pitchFamily="49" charset="-122"/>
        <a:ea typeface="华文行楷" panose="02010800040101010101"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6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23D06"/>
    <a:srgbClr val="F79646"/>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2"/>
      </p:cViewPr>
      <p:guideLst>
        <p:guide orient="horz" pos="2160"/>
        <p:guide pos="286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7E7BC4E-C702-4912-BB2A-C70CA2F73523}"/>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139A778A-54E3-4AFE-907F-98DDCDF49CA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D5870939-5628-4184-AD4F-7B4148320BD0}"/>
              </a:ext>
            </a:extLst>
          </p:cNvPr>
          <p:cNvSpPr>
            <a:spLocks noGrp="1"/>
          </p:cNvSpPr>
          <p:nvPr>
            <p:ph type="dt" sz="half" idx="10"/>
          </p:nvPr>
        </p:nvSpPr>
        <p:spPr/>
        <p:txBody>
          <a:bodyPr/>
          <a:lstStyle>
            <a:lvl1pPr>
              <a:defRPr/>
            </a:lvl1pPr>
          </a:lstStyle>
          <a:p>
            <a:fld id="{369EF95D-3E4A-4E5A-8D2A-7C7BDBD44827}" type="datetime1">
              <a:rPr lang="zh-CN" altLang="en-US"/>
              <a:pPr/>
              <a:t>2018/12/13</a:t>
            </a:fld>
            <a:endParaRPr lang="zh-CN" altLang="en-US"/>
          </a:p>
        </p:txBody>
      </p:sp>
      <p:sp>
        <p:nvSpPr>
          <p:cNvPr id="5" name="页脚占位符 4">
            <a:extLst>
              <a:ext uri="{FF2B5EF4-FFF2-40B4-BE49-F238E27FC236}">
                <a16:creationId xmlns:a16="http://schemas.microsoft.com/office/drawing/2014/main" id="{85330162-1E2F-49EE-AFB8-567399D71982}"/>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0E7BCE44-94A1-4C3A-96FD-D5F0FE8C8656}"/>
              </a:ext>
            </a:extLst>
          </p:cNvPr>
          <p:cNvSpPr>
            <a:spLocks noGrp="1"/>
          </p:cNvSpPr>
          <p:nvPr>
            <p:ph type="sldNum" sz="quarter" idx="12"/>
          </p:nvPr>
        </p:nvSpPr>
        <p:spPr/>
        <p:txBody>
          <a:bodyPr/>
          <a:lstStyle>
            <a:lvl1pPr>
              <a:defRPr/>
            </a:lvl1pPr>
          </a:lstStyle>
          <a:p>
            <a:fld id="{62F519DD-0940-4BEE-8392-B2243621844B}" type="slidenum">
              <a:rPr lang="zh-CN" altLang="en-US"/>
              <a:pPr/>
              <a:t>‹#›</a:t>
            </a:fld>
            <a:endParaRPr lang="zh-CN" altLang="en-US"/>
          </a:p>
        </p:txBody>
      </p:sp>
    </p:spTree>
    <p:extLst>
      <p:ext uri="{BB962C8B-B14F-4D97-AF65-F5344CB8AC3E}">
        <p14:creationId xmlns:p14="http://schemas.microsoft.com/office/powerpoint/2010/main" val="1935019724"/>
      </p:ext>
    </p:extLst>
  </p:cSld>
  <p:clrMapOvr>
    <a:masterClrMapping/>
  </p:clrMapOvr>
  <p:transition spd="slow">
    <p:random/>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2A9AB34-D23B-4676-A00B-959C9D42AD86}"/>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D883C1CB-714C-4A45-9E3D-8AB5CD511CBA}"/>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FB6EE3ED-2DB4-4068-B3ED-1A148D281F06}"/>
              </a:ext>
            </a:extLst>
          </p:cNvPr>
          <p:cNvSpPr>
            <a:spLocks noGrp="1"/>
          </p:cNvSpPr>
          <p:nvPr>
            <p:ph type="dt" sz="half" idx="10"/>
          </p:nvPr>
        </p:nvSpPr>
        <p:spPr/>
        <p:txBody>
          <a:bodyPr/>
          <a:lstStyle>
            <a:lvl1pPr>
              <a:defRPr/>
            </a:lvl1pPr>
          </a:lstStyle>
          <a:p>
            <a:fld id="{62BE1C61-561B-4365-9ED2-D56C2C4FE921}" type="datetime1">
              <a:rPr lang="zh-CN" altLang="en-US"/>
              <a:pPr/>
              <a:t>2018/12/13</a:t>
            </a:fld>
            <a:endParaRPr lang="zh-CN" altLang="en-US"/>
          </a:p>
        </p:txBody>
      </p:sp>
      <p:sp>
        <p:nvSpPr>
          <p:cNvPr id="5" name="页脚占位符 4">
            <a:extLst>
              <a:ext uri="{FF2B5EF4-FFF2-40B4-BE49-F238E27FC236}">
                <a16:creationId xmlns:a16="http://schemas.microsoft.com/office/drawing/2014/main" id="{8F0AD734-CE28-4645-95B1-9901E4F0A3E4}"/>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8CF56B5F-F7BA-4D55-BCD0-C782A0B345A1}"/>
              </a:ext>
            </a:extLst>
          </p:cNvPr>
          <p:cNvSpPr>
            <a:spLocks noGrp="1"/>
          </p:cNvSpPr>
          <p:nvPr>
            <p:ph type="sldNum" sz="quarter" idx="12"/>
          </p:nvPr>
        </p:nvSpPr>
        <p:spPr/>
        <p:txBody>
          <a:bodyPr/>
          <a:lstStyle>
            <a:lvl1pPr>
              <a:defRPr/>
            </a:lvl1pPr>
          </a:lstStyle>
          <a:p>
            <a:fld id="{73914911-C96B-4438-9365-0D34C7B3FD65}" type="slidenum">
              <a:rPr lang="zh-CN" altLang="en-US"/>
              <a:pPr/>
              <a:t>‹#›</a:t>
            </a:fld>
            <a:endParaRPr lang="zh-CN" altLang="en-US"/>
          </a:p>
        </p:txBody>
      </p:sp>
    </p:spTree>
    <p:extLst>
      <p:ext uri="{BB962C8B-B14F-4D97-AF65-F5344CB8AC3E}">
        <p14:creationId xmlns:p14="http://schemas.microsoft.com/office/powerpoint/2010/main" val="1931529108"/>
      </p:ext>
    </p:extLst>
  </p:cSld>
  <p:clrMapOvr>
    <a:masterClrMapping/>
  </p:clrMapOvr>
  <p:transition spd="slow">
    <p:random/>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97CDD970-E441-4E6D-A8FE-FA993DC7AC7F}"/>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BCCFD7F0-4FDD-4060-B388-25CC93C6D2C1}"/>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46A63272-87BE-44DA-AC19-DD4A4F851918}"/>
              </a:ext>
            </a:extLst>
          </p:cNvPr>
          <p:cNvSpPr>
            <a:spLocks noGrp="1"/>
          </p:cNvSpPr>
          <p:nvPr>
            <p:ph type="dt" sz="half" idx="10"/>
          </p:nvPr>
        </p:nvSpPr>
        <p:spPr/>
        <p:txBody>
          <a:bodyPr/>
          <a:lstStyle>
            <a:lvl1pPr>
              <a:defRPr/>
            </a:lvl1pPr>
          </a:lstStyle>
          <a:p>
            <a:fld id="{DC6F68E3-B1AB-411E-B2AB-1ED2C0812854}" type="datetime1">
              <a:rPr lang="zh-CN" altLang="en-US"/>
              <a:pPr/>
              <a:t>2018/12/13</a:t>
            </a:fld>
            <a:endParaRPr lang="zh-CN" altLang="en-US"/>
          </a:p>
        </p:txBody>
      </p:sp>
      <p:sp>
        <p:nvSpPr>
          <p:cNvPr id="5" name="页脚占位符 4">
            <a:extLst>
              <a:ext uri="{FF2B5EF4-FFF2-40B4-BE49-F238E27FC236}">
                <a16:creationId xmlns:a16="http://schemas.microsoft.com/office/drawing/2014/main" id="{129CFCF0-3BCB-4C7C-9E96-F861D14411E0}"/>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621080A7-174F-491A-AA6E-AC0E173BA757}"/>
              </a:ext>
            </a:extLst>
          </p:cNvPr>
          <p:cNvSpPr>
            <a:spLocks noGrp="1"/>
          </p:cNvSpPr>
          <p:nvPr>
            <p:ph type="sldNum" sz="quarter" idx="12"/>
          </p:nvPr>
        </p:nvSpPr>
        <p:spPr/>
        <p:txBody>
          <a:bodyPr/>
          <a:lstStyle>
            <a:lvl1pPr>
              <a:defRPr/>
            </a:lvl1pPr>
          </a:lstStyle>
          <a:p>
            <a:fld id="{F41F523D-DE29-41BB-A8B6-CE04F11F10A0}" type="slidenum">
              <a:rPr lang="zh-CN" altLang="en-US"/>
              <a:pPr/>
              <a:t>‹#›</a:t>
            </a:fld>
            <a:endParaRPr lang="zh-CN" altLang="en-US"/>
          </a:p>
        </p:txBody>
      </p:sp>
    </p:spTree>
    <p:extLst>
      <p:ext uri="{BB962C8B-B14F-4D97-AF65-F5344CB8AC3E}">
        <p14:creationId xmlns:p14="http://schemas.microsoft.com/office/powerpoint/2010/main" val="2013159924"/>
      </p:ext>
    </p:extLst>
  </p:cSld>
  <p:clrMapOvr>
    <a:masterClrMapping/>
  </p:clrMapOvr>
  <p:transition spd="slow">
    <p:random/>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D76AFE8-A969-460C-98AE-BEB10015E8D8}"/>
              </a:ext>
            </a:extLst>
          </p:cNvPr>
          <p:cNvSpPr>
            <a:spLocks noGrp="1"/>
          </p:cNvSpPr>
          <p:nvPr>
            <p:ph type="ctrTitle"/>
          </p:nvPr>
        </p:nvSpPr>
        <p:spPr>
          <a:xfrm>
            <a:off x="1143000" y="1122363"/>
            <a:ext cx="6858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9A92688D-FF78-4A1A-81D5-0C96FD64423A}"/>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8BA78302-A80A-4F79-84E6-F96182ED8E61}"/>
              </a:ext>
            </a:extLst>
          </p:cNvPr>
          <p:cNvSpPr>
            <a:spLocks noGrp="1"/>
          </p:cNvSpPr>
          <p:nvPr>
            <p:ph type="dt" sz="half" idx="10"/>
          </p:nvPr>
        </p:nvSpPr>
        <p:spPr/>
        <p:txBody>
          <a:bodyPr/>
          <a:lstStyle>
            <a:lvl1pPr>
              <a:defRPr/>
            </a:lvl1pPr>
          </a:lstStyle>
          <a:p>
            <a:fld id="{EB51944E-2153-47CB-BB48-6C9BBFA4AAE4}" type="datetime1">
              <a:rPr lang="zh-CN" altLang="en-US"/>
              <a:pPr/>
              <a:t>2018/12/13</a:t>
            </a:fld>
            <a:endParaRPr lang="zh-CN" altLang="en-US"/>
          </a:p>
        </p:txBody>
      </p:sp>
      <p:sp>
        <p:nvSpPr>
          <p:cNvPr id="5" name="页脚占位符 4">
            <a:extLst>
              <a:ext uri="{FF2B5EF4-FFF2-40B4-BE49-F238E27FC236}">
                <a16:creationId xmlns:a16="http://schemas.microsoft.com/office/drawing/2014/main" id="{6B65F80E-502F-46B7-8F0C-725C2ACE78D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583313055"/>
      </p:ext>
    </p:extLst>
  </p:cSld>
  <p:clrMapOvr>
    <a:masterClrMapping/>
  </p:clrMapOvr>
  <p:transition spd="slow">
    <p:random/>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8A6A064-542D-4C18-9002-ECCF6AC2E2DE}"/>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F083BC3-82CA-4AB1-BA45-A5E9BA5A7D15}"/>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53607DF-9DD2-4A2E-AF2E-D979BBE8A67F}"/>
              </a:ext>
            </a:extLst>
          </p:cNvPr>
          <p:cNvSpPr>
            <a:spLocks noGrp="1"/>
          </p:cNvSpPr>
          <p:nvPr>
            <p:ph type="dt" sz="half" idx="10"/>
          </p:nvPr>
        </p:nvSpPr>
        <p:spPr/>
        <p:txBody>
          <a:bodyPr/>
          <a:lstStyle>
            <a:lvl1pPr>
              <a:defRPr/>
            </a:lvl1pPr>
          </a:lstStyle>
          <a:p>
            <a:fld id="{BB49D9F9-FE86-4D22-A0CF-2DCACD431B2A}" type="datetime1">
              <a:rPr lang="zh-CN" altLang="en-US"/>
              <a:pPr/>
              <a:t>2018/12/13</a:t>
            </a:fld>
            <a:endParaRPr lang="zh-CN" altLang="en-US"/>
          </a:p>
        </p:txBody>
      </p:sp>
      <p:sp>
        <p:nvSpPr>
          <p:cNvPr id="5" name="页脚占位符 4">
            <a:extLst>
              <a:ext uri="{FF2B5EF4-FFF2-40B4-BE49-F238E27FC236}">
                <a16:creationId xmlns:a16="http://schemas.microsoft.com/office/drawing/2014/main" id="{1D45E543-E10F-4153-BBFD-DEDF401DC194}"/>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001440763"/>
      </p:ext>
    </p:extLst>
  </p:cSld>
  <p:clrMapOvr>
    <a:masterClrMapping/>
  </p:clrMapOvr>
  <p:transition spd="slow">
    <p:random/>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F2E3F2A-2FCD-49B4-9D78-FC3F10747D1D}"/>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AF7D7547-6ABC-432E-B89A-31C69A6AEA0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F71F1D1B-F95A-4E8E-B553-FCFD8F836283}"/>
              </a:ext>
            </a:extLst>
          </p:cNvPr>
          <p:cNvSpPr>
            <a:spLocks noGrp="1"/>
          </p:cNvSpPr>
          <p:nvPr>
            <p:ph type="dt" sz="half" idx="10"/>
          </p:nvPr>
        </p:nvSpPr>
        <p:spPr/>
        <p:txBody>
          <a:bodyPr/>
          <a:lstStyle>
            <a:lvl1pPr>
              <a:defRPr/>
            </a:lvl1pPr>
          </a:lstStyle>
          <a:p>
            <a:fld id="{9C4CE9E8-9985-4E0E-8E4E-38F0AC5EC4CB}" type="datetime1">
              <a:rPr lang="zh-CN" altLang="en-US"/>
              <a:pPr/>
              <a:t>2018/12/13</a:t>
            </a:fld>
            <a:endParaRPr lang="zh-CN" altLang="en-US"/>
          </a:p>
        </p:txBody>
      </p:sp>
      <p:sp>
        <p:nvSpPr>
          <p:cNvPr id="5" name="页脚占位符 4">
            <a:extLst>
              <a:ext uri="{FF2B5EF4-FFF2-40B4-BE49-F238E27FC236}">
                <a16:creationId xmlns:a16="http://schemas.microsoft.com/office/drawing/2014/main" id="{E1D38DF8-6E95-43AB-930B-138ACA1136E3}"/>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379300602"/>
      </p:ext>
    </p:extLst>
  </p:cSld>
  <p:clrMapOvr>
    <a:masterClrMapping/>
  </p:clrMapOvr>
  <p:transition spd="slow">
    <p:random/>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AA96684-C0D4-4F05-BD23-904BBD7F285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9C54861-B4B9-4ECA-B6E0-89A191782D74}"/>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3F951F3E-B3E2-4AEA-B2FD-B0534C079E25}"/>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B532BEB3-6E51-429F-92B5-2ED39263E149}"/>
              </a:ext>
            </a:extLst>
          </p:cNvPr>
          <p:cNvSpPr>
            <a:spLocks noGrp="1"/>
          </p:cNvSpPr>
          <p:nvPr>
            <p:ph type="dt" sz="half" idx="10"/>
          </p:nvPr>
        </p:nvSpPr>
        <p:spPr/>
        <p:txBody>
          <a:bodyPr/>
          <a:lstStyle>
            <a:lvl1pPr>
              <a:defRPr/>
            </a:lvl1pPr>
          </a:lstStyle>
          <a:p>
            <a:fld id="{C883DC2E-73E7-4AE6-8EC2-4B936898D6DE}" type="datetime1">
              <a:rPr lang="zh-CN" altLang="en-US"/>
              <a:pPr/>
              <a:t>2018/12/13</a:t>
            </a:fld>
            <a:endParaRPr lang="zh-CN" altLang="en-US"/>
          </a:p>
        </p:txBody>
      </p:sp>
      <p:sp>
        <p:nvSpPr>
          <p:cNvPr id="6" name="页脚占位符 5">
            <a:extLst>
              <a:ext uri="{FF2B5EF4-FFF2-40B4-BE49-F238E27FC236}">
                <a16:creationId xmlns:a16="http://schemas.microsoft.com/office/drawing/2014/main" id="{F4A633C4-A743-4B0D-BF34-51D652FE0C33}"/>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3362537353"/>
      </p:ext>
    </p:extLst>
  </p:cSld>
  <p:clrMapOvr>
    <a:masterClrMapping/>
  </p:clrMapOvr>
  <p:transition spd="slow">
    <p:random/>
    <p:sndAc>
      <p:stSnd>
        <p:snd r:embed="rId1" name="camera.wav"/>
      </p:stSnd>
    </p:sndAc>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8FA823-009D-4E9C-8C3A-2C89279E2EF1}"/>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00ED9AA2-D291-4107-836D-D58E58D17AA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478C3BE1-A205-48E9-AAED-4AF47C61EF09}"/>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F5522AD6-D176-4FBA-9C95-0F05D1B3CABE}"/>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1D5E1AC5-6110-4938-93F9-A6AD821C967E}"/>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B6469099-27C4-4AB8-A352-0E375C99E5F7}"/>
              </a:ext>
            </a:extLst>
          </p:cNvPr>
          <p:cNvSpPr>
            <a:spLocks noGrp="1"/>
          </p:cNvSpPr>
          <p:nvPr>
            <p:ph type="dt" sz="half" idx="10"/>
          </p:nvPr>
        </p:nvSpPr>
        <p:spPr/>
        <p:txBody>
          <a:bodyPr/>
          <a:lstStyle>
            <a:lvl1pPr>
              <a:defRPr/>
            </a:lvl1pPr>
          </a:lstStyle>
          <a:p>
            <a:fld id="{89B21BA3-28E9-48C6-9735-CAD452A8D9B4}" type="datetime1">
              <a:rPr lang="zh-CN" altLang="en-US"/>
              <a:pPr/>
              <a:t>2018/12/13</a:t>
            </a:fld>
            <a:endParaRPr lang="zh-CN" altLang="en-US"/>
          </a:p>
        </p:txBody>
      </p:sp>
      <p:sp>
        <p:nvSpPr>
          <p:cNvPr id="8" name="页脚占位符 7">
            <a:extLst>
              <a:ext uri="{FF2B5EF4-FFF2-40B4-BE49-F238E27FC236}">
                <a16:creationId xmlns:a16="http://schemas.microsoft.com/office/drawing/2014/main" id="{EB24ADC7-C529-44C1-AB6E-E4686E4F105B}"/>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909956598"/>
      </p:ext>
    </p:extLst>
  </p:cSld>
  <p:clrMapOvr>
    <a:masterClrMapping/>
  </p:clrMapOvr>
  <p:transition spd="slow">
    <p:random/>
    <p:sndAc>
      <p:stSnd>
        <p:snd r:embed="rId1" name="camera.wav"/>
      </p:stSnd>
    </p:sndAc>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7AD79E0-4F67-47D1-8267-E711C65921A9}"/>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E7FF10FB-28ED-44BD-A7A3-EA7DD02C1088}"/>
              </a:ext>
            </a:extLst>
          </p:cNvPr>
          <p:cNvSpPr>
            <a:spLocks noGrp="1"/>
          </p:cNvSpPr>
          <p:nvPr>
            <p:ph type="dt" sz="half" idx="10"/>
          </p:nvPr>
        </p:nvSpPr>
        <p:spPr/>
        <p:txBody>
          <a:bodyPr/>
          <a:lstStyle>
            <a:lvl1pPr>
              <a:defRPr/>
            </a:lvl1pPr>
          </a:lstStyle>
          <a:p>
            <a:fld id="{DDB16660-6D3B-4ECC-8CDE-ADA949DF016A}" type="datetime1">
              <a:rPr lang="zh-CN" altLang="en-US"/>
              <a:pPr/>
              <a:t>2018/12/13</a:t>
            </a:fld>
            <a:endParaRPr lang="zh-CN" altLang="en-US"/>
          </a:p>
        </p:txBody>
      </p:sp>
      <p:sp>
        <p:nvSpPr>
          <p:cNvPr id="4" name="页脚占位符 3">
            <a:extLst>
              <a:ext uri="{FF2B5EF4-FFF2-40B4-BE49-F238E27FC236}">
                <a16:creationId xmlns:a16="http://schemas.microsoft.com/office/drawing/2014/main" id="{F16A3525-70A7-4C34-8C54-8CE68F78E154}"/>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2786376518"/>
      </p:ext>
    </p:extLst>
  </p:cSld>
  <p:clrMapOvr>
    <a:masterClrMapping/>
  </p:clrMapOvr>
  <p:transition spd="slow">
    <p:random/>
    <p:sndAc>
      <p:stSnd>
        <p:snd r:embed="rId1" name="camera.wav"/>
      </p:stSnd>
    </p:sndAc>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EDE50841-A51C-458A-91D8-14B5A1EEB8DE}"/>
              </a:ext>
            </a:extLst>
          </p:cNvPr>
          <p:cNvSpPr>
            <a:spLocks noGrp="1"/>
          </p:cNvSpPr>
          <p:nvPr>
            <p:ph type="dt" sz="half" idx="10"/>
          </p:nvPr>
        </p:nvSpPr>
        <p:spPr/>
        <p:txBody>
          <a:bodyPr/>
          <a:lstStyle>
            <a:lvl1pPr>
              <a:defRPr/>
            </a:lvl1pPr>
          </a:lstStyle>
          <a:p>
            <a:fld id="{B3918866-A5E2-4B77-8140-66C098D5B339}" type="datetime1">
              <a:rPr lang="zh-CN" altLang="en-US"/>
              <a:pPr/>
              <a:t>2018/12/13</a:t>
            </a:fld>
            <a:endParaRPr lang="zh-CN" altLang="en-US"/>
          </a:p>
        </p:txBody>
      </p:sp>
      <p:sp>
        <p:nvSpPr>
          <p:cNvPr id="3" name="页脚占位符 2">
            <a:extLst>
              <a:ext uri="{FF2B5EF4-FFF2-40B4-BE49-F238E27FC236}">
                <a16:creationId xmlns:a16="http://schemas.microsoft.com/office/drawing/2014/main" id="{E0604C46-5435-4F8D-B897-AC72694BE445}"/>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1514065938"/>
      </p:ext>
    </p:extLst>
  </p:cSld>
  <p:clrMapOvr>
    <a:masterClrMapping/>
  </p:clrMapOvr>
  <p:transition spd="slow">
    <p:random/>
    <p:sndAc>
      <p:stSnd>
        <p:snd r:embed="rId1" name="camera.wav"/>
      </p:stSnd>
    </p:sndAc>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C3CC42E-8574-4A8B-B373-0742BB6095EF}"/>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5193E59A-2EDA-4B36-AAEA-C2627369BE4A}"/>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E2E6775C-04EB-4BA3-BD66-25931597D31E}"/>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7AEF566F-6B8F-471E-8F0C-028840D95728}"/>
              </a:ext>
            </a:extLst>
          </p:cNvPr>
          <p:cNvSpPr>
            <a:spLocks noGrp="1"/>
          </p:cNvSpPr>
          <p:nvPr>
            <p:ph type="dt" sz="half" idx="10"/>
          </p:nvPr>
        </p:nvSpPr>
        <p:spPr/>
        <p:txBody>
          <a:bodyPr/>
          <a:lstStyle>
            <a:lvl1pPr>
              <a:defRPr/>
            </a:lvl1pPr>
          </a:lstStyle>
          <a:p>
            <a:fld id="{32FE7B86-880F-4F3C-B42B-5A0FB41BBBA5}" type="datetime1">
              <a:rPr lang="zh-CN" altLang="en-US"/>
              <a:pPr/>
              <a:t>2018/12/13</a:t>
            </a:fld>
            <a:endParaRPr lang="zh-CN" altLang="en-US"/>
          </a:p>
        </p:txBody>
      </p:sp>
      <p:sp>
        <p:nvSpPr>
          <p:cNvPr id="6" name="页脚占位符 5">
            <a:extLst>
              <a:ext uri="{FF2B5EF4-FFF2-40B4-BE49-F238E27FC236}">
                <a16:creationId xmlns:a16="http://schemas.microsoft.com/office/drawing/2014/main" id="{01D95A8F-EFDA-4DBE-8169-43E9C8042378}"/>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4057804047"/>
      </p:ext>
    </p:extLst>
  </p:cSld>
  <p:clrMapOvr>
    <a:masterClrMapping/>
  </p:clrMapOvr>
  <p:transition spd="slow">
    <p:random/>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9FDA26B-50A7-46DA-A398-62E4DA43CF24}"/>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CE5FBC9A-60EE-4BE4-BEF3-C224022A9C3D}"/>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B004F9B3-890C-4F23-A25C-B2448DD5C426}"/>
              </a:ext>
            </a:extLst>
          </p:cNvPr>
          <p:cNvSpPr>
            <a:spLocks noGrp="1"/>
          </p:cNvSpPr>
          <p:nvPr>
            <p:ph type="dt" sz="half" idx="10"/>
          </p:nvPr>
        </p:nvSpPr>
        <p:spPr/>
        <p:txBody>
          <a:bodyPr/>
          <a:lstStyle>
            <a:lvl1pPr>
              <a:defRPr/>
            </a:lvl1pPr>
          </a:lstStyle>
          <a:p>
            <a:fld id="{901DC16F-EF21-44FC-9841-5667A3779069}" type="datetime1">
              <a:rPr lang="zh-CN" altLang="en-US"/>
              <a:pPr/>
              <a:t>2018/12/13</a:t>
            </a:fld>
            <a:endParaRPr lang="zh-CN" altLang="en-US"/>
          </a:p>
        </p:txBody>
      </p:sp>
      <p:sp>
        <p:nvSpPr>
          <p:cNvPr id="5" name="页脚占位符 4">
            <a:extLst>
              <a:ext uri="{FF2B5EF4-FFF2-40B4-BE49-F238E27FC236}">
                <a16:creationId xmlns:a16="http://schemas.microsoft.com/office/drawing/2014/main" id="{279B6264-CB7A-40A8-82AC-2382F69CA479}"/>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B37B8D02-1023-481A-AD14-2EFDC864DA75}"/>
              </a:ext>
            </a:extLst>
          </p:cNvPr>
          <p:cNvSpPr>
            <a:spLocks noGrp="1"/>
          </p:cNvSpPr>
          <p:nvPr>
            <p:ph type="sldNum" sz="quarter" idx="12"/>
          </p:nvPr>
        </p:nvSpPr>
        <p:spPr/>
        <p:txBody>
          <a:bodyPr/>
          <a:lstStyle>
            <a:lvl1pPr>
              <a:defRPr/>
            </a:lvl1pPr>
          </a:lstStyle>
          <a:p>
            <a:fld id="{E889AB25-EB99-47A6-A0B0-84A02B4EF602}" type="slidenum">
              <a:rPr lang="zh-CN" altLang="en-US"/>
              <a:pPr/>
              <a:t>‹#›</a:t>
            </a:fld>
            <a:endParaRPr lang="zh-CN" altLang="en-US"/>
          </a:p>
        </p:txBody>
      </p:sp>
    </p:spTree>
    <p:extLst>
      <p:ext uri="{BB962C8B-B14F-4D97-AF65-F5344CB8AC3E}">
        <p14:creationId xmlns:p14="http://schemas.microsoft.com/office/powerpoint/2010/main" val="1645318558"/>
      </p:ext>
    </p:extLst>
  </p:cSld>
  <p:clrMapOvr>
    <a:masterClrMapping/>
  </p:clrMapOvr>
  <p:transition spd="slow">
    <p:random/>
    <p:sndAc>
      <p:stSnd>
        <p:snd r:embed="rId1" name="camera.wav"/>
      </p:stSnd>
    </p:sndAc>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43BAD15-A542-4C3D-9029-BCF04EED981A}"/>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79CDB40D-9C60-4751-B35B-29D6698563C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3C1AA099-4AE7-4165-9FB8-EDE0468353F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3FEFFEAF-F29C-44B7-90CA-0C1DBAA1163B}"/>
              </a:ext>
            </a:extLst>
          </p:cNvPr>
          <p:cNvSpPr>
            <a:spLocks noGrp="1"/>
          </p:cNvSpPr>
          <p:nvPr>
            <p:ph type="dt" sz="half" idx="10"/>
          </p:nvPr>
        </p:nvSpPr>
        <p:spPr/>
        <p:txBody>
          <a:bodyPr/>
          <a:lstStyle>
            <a:lvl1pPr>
              <a:defRPr/>
            </a:lvl1pPr>
          </a:lstStyle>
          <a:p>
            <a:fld id="{BBC40428-93A3-4DA8-B308-34C91882EAE9}" type="datetime1">
              <a:rPr lang="zh-CN" altLang="en-US"/>
              <a:pPr/>
              <a:t>2018/12/13</a:t>
            </a:fld>
            <a:endParaRPr lang="zh-CN" altLang="en-US"/>
          </a:p>
        </p:txBody>
      </p:sp>
      <p:sp>
        <p:nvSpPr>
          <p:cNvPr id="6" name="页脚占位符 5">
            <a:extLst>
              <a:ext uri="{FF2B5EF4-FFF2-40B4-BE49-F238E27FC236}">
                <a16:creationId xmlns:a16="http://schemas.microsoft.com/office/drawing/2014/main" id="{B455BBF6-00B9-4B5C-9757-86208426D90C}"/>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652862441"/>
      </p:ext>
    </p:extLst>
  </p:cSld>
  <p:clrMapOvr>
    <a:masterClrMapping/>
  </p:clrMapOvr>
  <p:transition spd="slow">
    <p:random/>
    <p:sndAc>
      <p:stSnd>
        <p:snd r:embed="rId1" name="camera.wav"/>
      </p:stSnd>
    </p:sndAc>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4120EE-14E3-4B99-944F-917D8ABD61F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CA061591-852D-4B93-928E-AA2844D5CB22}"/>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87B48F42-6110-4D8B-B5F6-F64124D96E74}"/>
              </a:ext>
            </a:extLst>
          </p:cNvPr>
          <p:cNvSpPr>
            <a:spLocks noGrp="1"/>
          </p:cNvSpPr>
          <p:nvPr>
            <p:ph type="dt" sz="half" idx="10"/>
          </p:nvPr>
        </p:nvSpPr>
        <p:spPr/>
        <p:txBody>
          <a:bodyPr/>
          <a:lstStyle>
            <a:lvl1pPr>
              <a:defRPr/>
            </a:lvl1pPr>
          </a:lstStyle>
          <a:p>
            <a:fld id="{361DEC1E-0598-4015-A8E2-F86F7F82592D}" type="datetime1">
              <a:rPr lang="zh-CN" altLang="en-US"/>
              <a:pPr/>
              <a:t>2018/12/13</a:t>
            </a:fld>
            <a:endParaRPr lang="zh-CN" altLang="en-US"/>
          </a:p>
        </p:txBody>
      </p:sp>
      <p:sp>
        <p:nvSpPr>
          <p:cNvPr id="5" name="页脚占位符 4">
            <a:extLst>
              <a:ext uri="{FF2B5EF4-FFF2-40B4-BE49-F238E27FC236}">
                <a16:creationId xmlns:a16="http://schemas.microsoft.com/office/drawing/2014/main" id="{4155B437-233B-4941-A78A-D00923A8ABDA}"/>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858770829"/>
      </p:ext>
    </p:extLst>
  </p:cSld>
  <p:clrMapOvr>
    <a:masterClrMapping/>
  </p:clrMapOvr>
  <p:transition spd="slow">
    <p:random/>
    <p:sndAc>
      <p:stSnd>
        <p:snd r:embed="rId1" name="camera.wav"/>
      </p:stSnd>
    </p:sndAc>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E543FEA7-2DB6-4681-9E13-ADAA633E400C}"/>
              </a:ext>
            </a:extLst>
          </p:cNvPr>
          <p:cNvSpPr>
            <a:spLocks noGrp="1"/>
          </p:cNvSpPr>
          <p:nvPr>
            <p:ph type="title" orient="vert"/>
          </p:nvPr>
        </p:nvSpPr>
        <p:spPr>
          <a:xfrm>
            <a:off x="6569075" y="214313"/>
            <a:ext cx="2117725" cy="5911850"/>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358C4BA3-8AB2-48F6-879F-9CECEBD6BC50}"/>
              </a:ext>
            </a:extLst>
          </p:cNvPr>
          <p:cNvSpPr>
            <a:spLocks noGrp="1"/>
          </p:cNvSpPr>
          <p:nvPr>
            <p:ph type="body" orient="vert" idx="1"/>
          </p:nvPr>
        </p:nvSpPr>
        <p:spPr>
          <a:xfrm>
            <a:off x="214313" y="214313"/>
            <a:ext cx="6202362" cy="591185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53AFD1A1-967B-449E-A70A-F3E9B85E41AB}"/>
              </a:ext>
            </a:extLst>
          </p:cNvPr>
          <p:cNvSpPr>
            <a:spLocks noGrp="1"/>
          </p:cNvSpPr>
          <p:nvPr>
            <p:ph type="dt" sz="half" idx="10"/>
          </p:nvPr>
        </p:nvSpPr>
        <p:spPr/>
        <p:txBody>
          <a:bodyPr/>
          <a:lstStyle>
            <a:lvl1pPr>
              <a:defRPr/>
            </a:lvl1pPr>
          </a:lstStyle>
          <a:p>
            <a:fld id="{85EEB96F-D183-4B25-BF90-62A286D40E8D}" type="datetime1">
              <a:rPr lang="zh-CN" altLang="en-US"/>
              <a:pPr/>
              <a:t>2018/12/13</a:t>
            </a:fld>
            <a:endParaRPr lang="zh-CN" altLang="en-US"/>
          </a:p>
        </p:txBody>
      </p:sp>
      <p:sp>
        <p:nvSpPr>
          <p:cNvPr id="5" name="页脚占位符 4">
            <a:extLst>
              <a:ext uri="{FF2B5EF4-FFF2-40B4-BE49-F238E27FC236}">
                <a16:creationId xmlns:a16="http://schemas.microsoft.com/office/drawing/2014/main" id="{579E6AF9-1031-4D55-A683-4212BC748FDA}"/>
              </a:ext>
            </a:extLst>
          </p:cNvPr>
          <p:cNvSpPr>
            <a:spLocks noGrp="1"/>
          </p:cNvSpPr>
          <p:nvPr>
            <p:ph type="ftr" sz="quarter" idx="11"/>
          </p:nvPr>
        </p:nvSpPr>
        <p:spPr/>
        <p:txBody>
          <a:bodyPr/>
          <a:lstStyle>
            <a:lvl1pPr>
              <a:defRPr/>
            </a:lvl1pPr>
          </a:lstStyle>
          <a:p>
            <a:endParaRPr lang="zh-CN" altLang="en-US"/>
          </a:p>
        </p:txBody>
      </p:sp>
    </p:spTree>
    <p:extLst>
      <p:ext uri="{BB962C8B-B14F-4D97-AF65-F5344CB8AC3E}">
        <p14:creationId xmlns:p14="http://schemas.microsoft.com/office/powerpoint/2010/main" val="731796412"/>
      </p:ext>
    </p:extLst>
  </p:cSld>
  <p:clrMapOvr>
    <a:masterClrMapping/>
  </p:clrMapOvr>
  <p:transition spd="slow">
    <p:random/>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CDD2B1E-5F95-4808-AE23-1B9E3A31E2CD}"/>
              </a:ext>
            </a:extLst>
          </p:cNvPr>
          <p:cNvSpPr>
            <a:spLocks noGrp="1"/>
          </p:cNvSpPr>
          <p:nvPr>
            <p:ph type="title"/>
          </p:nvPr>
        </p:nvSpPr>
        <p:spPr>
          <a:xfrm>
            <a:off x="623888" y="1709738"/>
            <a:ext cx="78867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27CDB839-57CC-4A78-A489-8520781DE05F}"/>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编辑母版文本样式</a:t>
            </a:r>
          </a:p>
        </p:txBody>
      </p:sp>
      <p:sp>
        <p:nvSpPr>
          <p:cNvPr id="4" name="日期占位符 3">
            <a:extLst>
              <a:ext uri="{FF2B5EF4-FFF2-40B4-BE49-F238E27FC236}">
                <a16:creationId xmlns:a16="http://schemas.microsoft.com/office/drawing/2014/main" id="{CBB7B9F9-A776-4A30-A79D-7DABDA80266B}"/>
              </a:ext>
            </a:extLst>
          </p:cNvPr>
          <p:cNvSpPr>
            <a:spLocks noGrp="1"/>
          </p:cNvSpPr>
          <p:nvPr>
            <p:ph type="dt" sz="half" idx="10"/>
          </p:nvPr>
        </p:nvSpPr>
        <p:spPr/>
        <p:txBody>
          <a:bodyPr/>
          <a:lstStyle>
            <a:lvl1pPr>
              <a:defRPr/>
            </a:lvl1pPr>
          </a:lstStyle>
          <a:p>
            <a:fld id="{29CDA635-AD6D-433B-B44E-4AABA927BFA4}" type="datetime1">
              <a:rPr lang="zh-CN" altLang="en-US"/>
              <a:pPr/>
              <a:t>2018/12/13</a:t>
            </a:fld>
            <a:endParaRPr lang="zh-CN" altLang="en-US"/>
          </a:p>
        </p:txBody>
      </p:sp>
      <p:sp>
        <p:nvSpPr>
          <p:cNvPr id="5" name="页脚占位符 4">
            <a:extLst>
              <a:ext uri="{FF2B5EF4-FFF2-40B4-BE49-F238E27FC236}">
                <a16:creationId xmlns:a16="http://schemas.microsoft.com/office/drawing/2014/main" id="{5268A562-C1F4-4F07-9A3B-18F39661866E}"/>
              </a:ext>
            </a:extLst>
          </p:cNvPr>
          <p:cNvSpPr>
            <a:spLocks noGrp="1"/>
          </p:cNvSpPr>
          <p:nvPr>
            <p:ph type="ftr" sz="quarter" idx="11"/>
          </p:nvPr>
        </p:nvSpPr>
        <p:spPr/>
        <p:txBody>
          <a:bodyPr/>
          <a:lstStyle>
            <a:lvl1pPr>
              <a:defRPr/>
            </a:lvl1pPr>
          </a:lstStyle>
          <a:p>
            <a:endParaRPr lang="zh-CN" altLang="en-US"/>
          </a:p>
        </p:txBody>
      </p:sp>
      <p:sp>
        <p:nvSpPr>
          <p:cNvPr id="6" name="灯片编号占位符 5">
            <a:extLst>
              <a:ext uri="{FF2B5EF4-FFF2-40B4-BE49-F238E27FC236}">
                <a16:creationId xmlns:a16="http://schemas.microsoft.com/office/drawing/2014/main" id="{E8853826-5EC3-4FDA-9DD2-1C86106241C7}"/>
              </a:ext>
            </a:extLst>
          </p:cNvPr>
          <p:cNvSpPr>
            <a:spLocks noGrp="1"/>
          </p:cNvSpPr>
          <p:nvPr>
            <p:ph type="sldNum" sz="quarter" idx="12"/>
          </p:nvPr>
        </p:nvSpPr>
        <p:spPr/>
        <p:txBody>
          <a:bodyPr/>
          <a:lstStyle>
            <a:lvl1pPr>
              <a:defRPr/>
            </a:lvl1pPr>
          </a:lstStyle>
          <a:p>
            <a:fld id="{F4D76A80-F52F-41E9-AE90-9F35F59D2CF6}" type="slidenum">
              <a:rPr lang="zh-CN" altLang="en-US"/>
              <a:pPr/>
              <a:t>‹#›</a:t>
            </a:fld>
            <a:endParaRPr lang="zh-CN" altLang="en-US"/>
          </a:p>
        </p:txBody>
      </p:sp>
    </p:spTree>
    <p:extLst>
      <p:ext uri="{BB962C8B-B14F-4D97-AF65-F5344CB8AC3E}">
        <p14:creationId xmlns:p14="http://schemas.microsoft.com/office/powerpoint/2010/main" val="2979758002"/>
      </p:ext>
    </p:extLst>
  </p:cSld>
  <p:clrMapOvr>
    <a:masterClrMapping/>
  </p:clrMapOvr>
  <p:transition spd="slow">
    <p:random/>
    <p:sndAc>
      <p:stSnd>
        <p:snd r:embed="rId1"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EB801B7-1843-4878-AF17-3D3D2E255C5C}"/>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2BD239CD-2AC9-4614-8423-BCE320F8037C}"/>
              </a:ext>
            </a:extLst>
          </p:cNvPr>
          <p:cNvSpPr>
            <a:spLocks noGrp="1"/>
          </p:cNvSpPr>
          <p:nvPr>
            <p:ph sz="half" idx="1"/>
          </p:nvPr>
        </p:nvSpPr>
        <p:spPr>
          <a:xfrm>
            <a:off x="457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F2DC0AD6-8150-426E-A094-EC93170FA4A4}"/>
              </a:ext>
            </a:extLst>
          </p:cNvPr>
          <p:cNvSpPr>
            <a:spLocks noGrp="1"/>
          </p:cNvSpPr>
          <p:nvPr>
            <p:ph sz="half" idx="2"/>
          </p:nvPr>
        </p:nvSpPr>
        <p:spPr>
          <a:xfrm>
            <a:off x="4648200" y="1357313"/>
            <a:ext cx="4038600" cy="476885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5EBB4B1A-81DD-493A-A6DA-FC85E513DDA1}"/>
              </a:ext>
            </a:extLst>
          </p:cNvPr>
          <p:cNvSpPr>
            <a:spLocks noGrp="1"/>
          </p:cNvSpPr>
          <p:nvPr>
            <p:ph type="dt" sz="half" idx="10"/>
          </p:nvPr>
        </p:nvSpPr>
        <p:spPr/>
        <p:txBody>
          <a:bodyPr/>
          <a:lstStyle>
            <a:lvl1pPr>
              <a:defRPr/>
            </a:lvl1pPr>
          </a:lstStyle>
          <a:p>
            <a:fld id="{B58AA900-FD41-49DB-90E7-F0DFA85EC836}" type="datetime1">
              <a:rPr lang="zh-CN" altLang="en-US"/>
              <a:pPr/>
              <a:t>2018/12/13</a:t>
            </a:fld>
            <a:endParaRPr lang="zh-CN" altLang="en-US"/>
          </a:p>
        </p:txBody>
      </p:sp>
      <p:sp>
        <p:nvSpPr>
          <p:cNvPr id="6" name="页脚占位符 5">
            <a:extLst>
              <a:ext uri="{FF2B5EF4-FFF2-40B4-BE49-F238E27FC236}">
                <a16:creationId xmlns:a16="http://schemas.microsoft.com/office/drawing/2014/main" id="{6403E7E1-6B16-491E-87DC-943C5CF5F9E9}"/>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06818676-61C6-4CAB-A414-A686A5E1A97B}"/>
              </a:ext>
            </a:extLst>
          </p:cNvPr>
          <p:cNvSpPr>
            <a:spLocks noGrp="1"/>
          </p:cNvSpPr>
          <p:nvPr>
            <p:ph type="sldNum" sz="quarter" idx="12"/>
          </p:nvPr>
        </p:nvSpPr>
        <p:spPr/>
        <p:txBody>
          <a:bodyPr/>
          <a:lstStyle>
            <a:lvl1pPr>
              <a:defRPr/>
            </a:lvl1pPr>
          </a:lstStyle>
          <a:p>
            <a:fld id="{475DAFFD-3278-4C9B-A66A-B0A678363AB0}" type="slidenum">
              <a:rPr lang="zh-CN" altLang="en-US"/>
              <a:pPr/>
              <a:t>‹#›</a:t>
            </a:fld>
            <a:endParaRPr lang="zh-CN" altLang="en-US"/>
          </a:p>
        </p:txBody>
      </p:sp>
    </p:spTree>
    <p:extLst>
      <p:ext uri="{BB962C8B-B14F-4D97-AF65-F5344CB8AC3E}">
        <p14:creationId xmlns:p14="http://schemas.microsoft.com/office/powerpoint/2010/main" val="3497427452"/>
      </p:ext>
    </p:extLst>
  </p:cSld>
  <p:clrMapOvr>
    <a:masterClrMapping/>
  </p:clrMapOvr>
  <p:transition spd="slow">
    <p:random/>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827CC96-A1D3-4AA9-8F4F-ED24347B79E5}"/>
              </a:ext>
            </a:extLst>
          </p:cNvPr>
          <p:cNvSpPr>
            <a:spLocks noGrp="1"/>
          </p:cNvSpPr>
          <p:nvPr>
            <p:ph type="title"/>
          </p:nvPr>
        </p:nvSpPr>
        <p:spPr>
          <a:xfrm>
            <a:off x="630238" y="365125"/>
            <a:ext cx="78867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5E441C3-83D8-4949-89E4-B82423AA9E2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27888392-30CC-4C37-91D4-1AD5777AE7A1}"/>
              </a:ext>
            </a:extLst>
          </p:cNvPr>
          <p:cNvSpPr>
            <a:spLocks noGrp="1"/>
          </p:cNvSpPr>
          <p:nvPr>
            <p:ph sz="half" idx="2"/>
          </p:nvPr>
        </p:nvSpPr>
        <p:spPr>
          <a:xfrm>
            <a:off x="630238" y="2505075"/>
            <a:ext cx="386873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F180466E-94A0-4022-9C9B-3E9B49CAB7F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0E7172EC-B940-46DC-9676-C7A1526E461C}"/>
              </a:ext>
            </a:extLst>
          </p:cNvPr>
          <p:cNvSpPr>
            <a:spLocks noGrp="1"/>
          </p:cNvSpPr>
          <p:nvPr>
            <p:ph sz="quarter" idx="4"/>
          </p:nvPr>
        </p:nvSpPr>
        <p:spPr>
          <a:xfrm>
            <a:off x="4629150" y="2505075"/>
            <a:ext cx="38877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4BB2E577-8F7A-4239-9087-D6B40C48DD71}"/>
              </a:ext>
            </a:extLst>
          </p:cNvPr>
          <p:cNvSpPr>
            <a:spLocks noGrp="1"/>
          </p:cNvSpPr>
          <p:nvPr>
            <p:ph type="dt" sz="half" idx="10"/>
          </p:nvPr>
        </p:nvSpPr>
        <p:spPr/>
        <p:txBody>
          <a:bodyPr/>
          <a:lstStyle>
            <a:lvl1pPr>
              <a:defRPr/>
            </a:lvl1pPr>
          </a:lstStyle>
          <a:p>
            <a:fld id="{BD6F0D69-BBE1-49D7-98A8-FB263F281BBF}" type="datetime1">
              <a:rPr lang="zh-CN" altLang="en-US"/>
              <a:pPr/>
              <a:t>2018/12/13</a:t>
            </a:fld>
            <a:endParaRPr lang="zh-CN" altLang="en-US"/>
          </a:p>
        </p:txBody>
      </p:sp>
      <p:sp>
        <p:nvSpPr>
          <p:cNvPr id="8" name="页脚占位符 7">
            <a:extLst>
              <a:ext uri="{FF2B5EF4-FFF2-40B4-BE49-F238E27FC236}">
                <a16:creationId xmlns:a16="http://schemas.microsoft.com/office/drawing/2014/main" id="{B8AF4B3C-1BFD-449A-A620-A2F6CB0B3EA5}"/>
              </a:ext>
            </a:extLst>
          </p:cNvPr>
          <p:cNvSpPr>
            <a:spLocks noGrp="1"/>
          </p:cNvSpPr>
          <p:nvPr>
            <p:ph type="ftr" sz="quarter" idx="11"/>
          </p:nvPr>
        </p:nvSpPr>
        <p:spPr/>
        <p:txBody>
          <a:bodyPr/>
          <a:lstStyle>
            <a:lvl1pPr>
              <a:defRPr/>
            </a:lvl1pPr>
          </a:lstStyle>
          <a:p>
            <a:endParaRPr lang="zh-CN" altLang="en-US"/>
          </a:p>
        </p:txBody>
      </p:sp>
      <p:sp>
        <p:nvSpPr>
          <p:cNvPr id="9" name="灯片编号占位符 8">
            <a:extLst>
              <a:ext uri="{FF2B5EF4-FFF2-40B4-BE49-F238E27FC236}">
                <a16:creationId xmlns:a16="http://schemas.microsoft.com/office/drawing/2014/main" id="{5E711A05-934D-4382-ADF7-914D2560BCEA}"/>
              </a:ext>
            </a:extLst>
          </p:cNvPr>
          <p:cNvSpPr>
            <a:spLocks noGrp="1"/>
          </p:cNvSpPr>
          <p:nvPr>
            <p:ph type="sldNum" sz="quarter" idx="12"/>
          </p:nvPr>
        </p:nvSpPr>
        <p:spPr/>
        <p:txBody>
          <a:bodyPr/>
          <a:lstStyle>
            <a:lvl1pPr>
              <a:defRPr/>
            </a:lvl1pPr>
          </a:lstStyle>
          <a:p>
            <a:fld id="{5708643F-61DA-4B30-B1EC-6825FB93A3BA}" type="slidenum">
              <a:rPr lang="zh-CN" altLang="en-US"/>
              <a:pPr/>
              <a:t>‹#›</a:t>
            </a:fld>
            <a:endParaRPr lang="zh-CN" altLang="en-US"/>
          </a:p>
        </p:txBody>
      </p:sp>
    </p:spTree>
    <p:extLst>
      <p:ext uri="{BB962C8B-B14F-4D97-AF65-F5344CB8AC3E}">
        <p14:creationId xmlns:p14="http://schemas.microsoft.com/office/powerpoint/2010/main" val="4225450510"/>
      </p:ext>
    </p:extLst>
  </p:cSld>
  <p:clrMapOvr>
    <a:masterClrMapping/>
  </p:clrMapOvr>
  <p:transition spd="slow">
    <p:random/>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886B2BF-04D7-42CE-A423-3BC1EE3364BE}"/>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756B4DC3-F7CD-49C9-A9C6-8B71EC284F91}"/>
              </a:ext>
            </a:extLst>
          </p:cNvPr>
          <p:cNvSpPr>
            <a:spLocks noGrp="1"/>
          </p:cNvSpPr>
          <p:nvPr>
            <p:ph type="dt" sz="half" idx="10"/>
          </p:nvPr>
        </p:nvSpPr>
        <p:spPr/>
        <p:txBody>
          <a:bodyPr/>
          <a:lstStyle>
            <a:lvl1pPr>
              <a:defRPr/>
            </a:lvl1pPr>
          </a:lstStyle>
          <a:p>
            <a:fld id="{84709EEB-E6F1-4601-8C80-DC9930B02D88}" type="datetime1">
              <a:rPr lang="zh-CN" altLang="en-US"/>
              <a:pPr/>
              <a:t>2018/12/13</a:t>
            </a:fld>
            <a:endParaRPr lang="zh-CN" altLang="en-US"/>
          </a:p>
        </p:txBody>
      </p:sp>
      <p:sp>
        <p:nvSpPr>
          <p:cNvPr id="4" name="页脚占位符 3">
            <a:extLst>
              <a:ext uri="{FF2B5EF4-FFF2-40B4-BE49-F238E27FC236}">
                <a16:creationId xmlns:a16="http://schemas.microsoft.com/office/drawing/2014/main" id="{C4C24552-B579-49E2-9F13-333EA2918A0D}"/>
              </a:ext>
            </a:extLst>
          </p:cNvPr>
          <p:cNvSpPr>
            <a:spLocks noGrp="1"/>
          </p:cNvSpPr>
          <p:nvPr>
            <p:ph type="ftr" sz="quarter" idx="11"/>
          </p:nvPr>
        </p:nvSpPr>
        <p:spPr/>
        <p:txBody>
          <a:bodyPr/>
          <a:lstStyle>
            <a:lvl1pPr>
              <a:defRPr/>
            </a:lvl1pPr>
          </a:lstStyle>
          <a:p>
            <a:endParaRPr lang="zh-CN" altLang="en-US"/>
          </a:p>
        </p:txBody>
      </p:sp>
      <p:sp>
        <p:nvSpPr>
          <p:cNvPr id="5" name="灯片编号占位符 4">
            <a:extLst>
              <a:ext uri="{FF2B5EF4-FFF2-40B4-BE49-F238E27FC236}">
                <a16:creationId xmlns:a16="http://schemas.microsoft.com/office/drawing/2014/main" id="{93EAD7B1-C838-40E1-AC3F-34F391BE3744}"/>
              </a:ext>
            </a:extLst>
          </p:cNvPr>
          <p:cNvSpPr>
            <a:spLocks noGrp="1"/>
          </p:cNvSpPr>
          <p:nvPr>
            <p:ph type="sldNum" sz="quarter" idx="12"/>
          </p:nvPr>
        </p:nvSpPr>
        <p:spPr/>
        <p:txBody>
          <a:bodyPr/>
          <a:lstStyle>
            <a:lvl1pPr>
              <a:defRPr/>
            </a:lvl1pPr>
          </a:lstStyle>
          <a:p>
            <a:fld id="{4FC4173E-6FFE-4C46-90FC-E0B5CB953F4E}" type="slidenum">
              <a:rPr lang="zh-CN" altLang="en-US"/>
              <a:pPr/>
              <a:t>‹#›</a:t>
            </a:fld>
            <a:endParaRPr lang="zh-CN" altLang="en-US"/>
          </a:p>
        </p:txBody>
      </p:sp>
    </p:spTree>
    <p:extLst>
      <p:ext uri="{BB962C8B-B14F-4D97-AF65-F5344CB8AC3E}">
        <p14:creationId xmlns:p14="http://schemas.microsoft.com/office/powerpoint/2010/main" val="25233737"/>
      </p:ext>
    </p:extLst>
  </p:cSld>
  <p:clrMapOvr>
    <a:masterClrMapping/>
  </p:clrMapOvr>
  <p:transition spd="slow">
    <p:random/>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E426424-2C1C-434D-833C-F36B6722AFEE}"/>
              </a:ext>
            </a:extLst>
          </p:cNvPr>
          <p:cNvSpPr>
            <a:spLocks noGrp="1"/>
          </p:cNvSpPr>
          <p:nvPr>
            <p:ph type="dt" sz="half" idx="10"/>
          </p:nvPr>
        </p:nvSpPr>
        <p:spPr/>
        <p:txBody>
          <a:bodyPr/>
          <a:lstStyle>
            <a:lvl1pPr>
              <a:defRPr/>
            </a:lvl1pPr>
          </a:lstStyle>
          <a:p>
            <a:fld id="{3F36871A-3321-4760-AF26-CF9FA9837DF7}" type="datetime1">
              <a:rPr lang="zh-CN" altLang="en-US"/>
              <a:pPr/>
              <a:t>2018/12/13</a:t>
            </a:fld>
            <a:endParaRPr lang="zh-CN" altLang="en-US"/>
          </a:p>
        </p:txBody>
      </p:sp>
      <p:sp>
        <p:nvSpPr>
          <p:cNvPr id="3" name="页脚占位符 2">
            <a:extLst>
              <a:ext uri="{FF2B5EF4-FFF2-40B4-BE49-F238E27FC236}">
                <a16:creationId xmlns:a16="http://schemas.microsoft.com/office/drawing/2014/main" id="{EF4E8B5F-6202-4EE4-9DA6-FB76D2285DE1}"/>
              </a:ext>
            </a:extLst>
          </p:cNvPr>
          <p:cNvSpPr>
            <a:spLocks noGrp="1"/>
          </p:cNvSpPr>
          <p:nvPr>
            <p:ph type="ftr" sz="quarter" idx="11"/>
          </p:nvPr>
        </p:nvSpPr>
        <p:spPr/>
        <p:txBody>
          <a:bodyPr/>
          <a:lstStyle>
            <a:lvl1pPr>
              <a:defRPr/>
            </a:lvl1pPr>
          </a:lstStyle>
          <a:p>
            <a:endParaRPr lang="zh-CN" altLang="en-US"/>
          </a:p>
        </p:txBody>
      </p:sp>
      <p:sp>
        <p:nvSpPr>
          <p:cNvPr id="4" name="灯片编号占位符 3">
            <a:extLst>
              <a:ext uri="{FF2B5EF4-FFF2-40B4-BE49-F238E27FC236}">
                <a16:creationId xmlns:a16="http://schemas.microsoft.com/office/drawing/2014/main" id="{E342CCF5-7B15-4BCC-B528-D6CAF3FB0F0A}"/>
              </a:ext>
            </a:extLst>
          </p:cNvPr>
          <p:cNvSpPr>
            <a:spLocks noGrp="1"/>
          </p:cNvSpPr>
          <p:nvPr>
            <p:ph type="sldNum" sz="quarter" idx="12"/>
          </p:nvPr>
        </p:nvSpPr>
        <p:spPr/>
        <p:txBody>
          <a:bodyPr/>
          <a:lstStyle>
            <a:lvl1pPr>
              <a:defRPr/>
            </a:lvl1pPr>
          </a:lstStyle>
          <a:p>
            <a:fld id="{64C37C42-C4E7-475B-9CFF-F9A043F94A40}" type="slidenum">
              <a:rPr lang="zh-CN" altLang="en-US"/>
              <a:pPr/>
              <a:t>‹#›</a:t>
            </a:fld>
            <a:endParaRPr lang="zh-CN" altLang="en-US"/>
          </a:p>
        </p:txBody>
      </p:sp>
    </p:spTree>
    <p:extLst>
      <p:ext uri="{BB962C8B-B14F-4D97-AF65-F5344CB8AC3E}">
        <p14:creationId xmlns:p14="http://schemas.microsoft.com/office/powerpoint/2010/main" val="3199224880"/>
      </p:ext>
    </p:extLst>
  </p:cSld>
  <p:clrMapOvr>
    <a:masterClrMapping/>
  </p:clrMapOvr>
  <p:transition spd="slow">
    <p:random/>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5DFF84-8B1C-4ECA-A897-D7B3406D052D}"/>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17D0EDB4-5064-4758-99BE-52AAABF1562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1872FC2E-D309-4845-A315-CCD9020AD063}"/>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8F8B169F-A2F3-400E-86F2-DEA48ED318C3}"/>
              </a:ext>
            </a:extLst>
          </p:cNvPr>
          <p:cNvSpPr>
            <a:spLocks noGrp="1"/>
          </p:cNvSpPr>
          <p:nvPr>
            <p:ph type="dt" sz="half" idx="10"/>
          </p:nvPr>
        </p:nvSpPr>
        <p:spPr/>
        <p:txBody>
          <a:bodyPr/>
          <a:lstStyle>
            <a:lvl1pPr>
              <a:defRPr/>
            </a:lvl1pPr>
          </a:lstStyle>
          <a:p>
            <a:fld id="{421829CD-881F-43D3-B85F-81EBCD2FF3AC}" type="datetime1">
              <a:rPr lang="zh-CN" altLang="en-US"/>
              <a:pPr/>
              <a:t>2018/12/13</a:t>
            </a:fld>
            <a:endParaRPr lang="zh-CN" altLang="en-US"/>
          </a:p>
        </p:txBody>
      </p:sp>
      <p:sp>
        <p:nvSpPr>
          <p:cNvPr id="6" name="页脚占位符 5">
            <a:extLst>
              <a:ext uri="{FF2B5EF4-FFF2-40B4-BE49-F238E27FC236}">
                <a16:creationId xmlns:a16="http://schemas.microsoft.com/office/drawing/2014/main" id="{93820836-9332-403F-A939-AF3D6761BC51}"/>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7A88BDB3-D9E1-4A8B-97CA-57C9CA9EAC63}"/>
              </a:ext>
            </a:extLst>
          </p:cNvPr>
          <p:cNvSpPr>
            <a:spLocks noGrp="1"/>
          </p:cNvSpPr>
          <p:nvPr>
            <p:ph type="sldNum" sz="quarter" idx="12"/>
          </p:nvPr>
        </p:nvSpPr>
        <p:spPr/>
        <p:txBody>
          <a:bodyPr/>
          <a:lstStyle>
            <a:lvl1pPr>
              <a:defRPr/>
            </a:lvl1pPr>
          </a:lstStyle>
          <a:p>
            <a:fld id="{6A2CC217-4938-4AF1-92D9-82305C995209}" type="slidenum">
              <a:rPr lang="zh-CN" altLang="en-US"/>
              <a:pPr/>
              <a:t>‹#›</a:t>
            </a:fld>
            <a:endParaRPr lang="zh-CN" altLang="en-US"/>
          </a:p>
        </p:txBody>
      </p:sp>
    </p:spTree>
    <p:extLst>
      <p:ext uri="{BB962C8B-B14F-4D97-AF65-F5344CB8AC3E}">
        <p14:creationId xmlns:p14="http://schemas.microsoft.com/office/powerpoint/2010/main" val="3175230044"/>
      </p:ext>
    </p:extLst>
  </p:cSld>
  <p:clrMapOvr>
    <a:masterClrMapping/>
  </p:clrMapOvr>
  <p:transition spd="slow">
    <p:random/>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230954F-213F-4FEA-99E4-12370A1430C1}"/>
              </a:ext>
            </a:extLst>
          </p:cNvPr>
          <p:cNvSpPr>
            <a:spLocks noGrp="1"/>
          </p:cNvSpPr>
          <p:nvPr>
            <p:ph type="title"/>
          </p:nvPr>
        </p:nvSpPr>
        <p:spPr>
          <a:xfrm>
            <a:off x="630238" y="457200"/>
            <a:ext cx="2949575"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3BB1B97B-50D6-4614-988E-7E00BAD8274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39A2AD5-21DB-4D6F-ACA7-238FDE489E2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811332BF-E436-42E8-90E9-0E6EE069A9DD}"/>
              </a:ext>
            </a:extLst>
          </p:cNvPr>
          <p:cNvSpPr>
            <a:spLocks noGrp="1"/>
          </p:cNvSpPr>
          <p:nvPr>
            <p:ph type="dt" sz="half" idx="10"/>
          </p:nvPr>
        </p:nvSpPr>
        <p:spPr/>
        <p:txBody>
          <a:bodyPr/>
          <a:lstStyle>
            <a:lvl1pPr>
              <a:defRPr/>
            </a:lvl1pPr>
          </a:lstStyle>
          <a:p>
            <a:fld id="{77060870-E256-4447-85A1-16F3E7BDBAA0}" type="datetime1">
              <a:rPr lang="zh-CN" altLang="en-US"/>
              <a:pPr/>
              <a:t>2018/12/13</a:t>
            </a:fld>
            <a:endParaRPr lang="zh-CN" altLang="en-US"/>
          </a:p>
        </p:txBody>
      </p:sp>
      <p:sp>
        <p:nvSpPr>
          <p:cNvPr id="6" name="页脚占位符 5">
            <a:extLst>
              <a:ext uri="{FF2B5EF4-FFF2-40B4-BE49-F238E27FC236}">
                <a16:creationId xmlns:a16="http://schemas.microsoft.com/office/drawing/2014/main" id="{E41B8B26-042B-405F-B63D-67B1F8B8B9B3}"/>
              </a:ext>
            </a:extLst>
          </p:cNvPr>
          <p:cNvSpPr>
            <a:spLocks noGrp="1"/>
          </p:cNvSpPr>
          <p:nvPr>
            <p:ph type="ftr" sz="quarter" idx="11"/>
          </p:nvPr>
        </p:nvSpPr>
        <p:spPr/>
        <p:txBody>
          <a:bodyPr/>
          <a:lstStyle>
            <a:lvl1pPr>
              <a:defRPr/>
            </a:lvl1pPr>
          </a:lstStyle>
          <a:p>
            <a:endParaRPr lang="zh-CN" altLang="en-US"/>
          </a:p>
        </p:txBody>
      </p:sp>
      <p:sp>
        <p:nvSpPr>
          <p:cNvPr id="7" name="灯片编号占位符 6">
            <a:extLst>
              <a:ext uri="{FF2B5EF4-FFF2-40B4-BE49-F238E27FC236}">
                <a16:creationId xmlns:a16="http://schemas.microsoft.com/office/drawing/2014/main" id="{9DCE334A-B153-4DE2-B78C-DB07E7BF91E4}"/>
              </a:ext>
            </a:extLst>
          </p:cNvPr>
          <p:cNvSpPr>
            <a:spLocks noGrp="1"/>
          </p:cNvSpPr>
          <p:nvPr>
            <p:ph type="sldNum" sz="quarter" idx="12"/>
          </p:nvPr>
        </p:nvSpPr>
        <p:spPr/>
        <p:txBody>
          <a:bodyPr/>
          <a:lstStyle>
            <a:lvl1pPr>
              <a:defRPr/>
            </a:lvl1pPr>
          </a:lstStyle>
          <a:p>
            <a:fld id="{97570037-BE75-4F2A-AE50-3B660F858A43}" type="slidenum">
              <a:rPr lang="zh-CN" altLang="en-US"/>
              <a:pPr/>
              <a:t>‹#›</a:t>
            </a:fld>
            <a:endParaRPr lang="zh-CN" altLang="en-US"/>
          </a:p>
        </p:txBody>
      </p:sp>
    </p:spTree>
    <p:extLst>
      <p:ext uri="{BB962C8B-B14F-4D97-AF65-F5344CB8AC3E}">
        <p14:creationId xmlns:p14="http://schemas.microsoft.com/office/powerpoint/2010/main" val="2649968245"/>
      </p:ext>
    </p:extLst>
  </p:cSld>
  <p:clrMapOvr>
    <a:masterClrMapping/>
  </p:clrMapOvr>
  <p:transition spd="slow">
    <p:random/>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audio" Target="../media/audio1.wav"/><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标题占位符 1">
            <a:extLst>
              <a:ext uri="{FF2B5EF4-FFF2-40B4-BE49-F238E27FC236}">
                <a16:creationId xmlns:a16="http://schemas.microsoft.com/office/drawing/2014/main" id="{A30CE390-9A04-4DB6-9A48-AA832474AA2E}"/>
              </a:ext>
            </a:extLst>
          </p:cNvPr>
          <p:cNvSpPr>
            <a:spLocks noChangeArrowheads="1"/>
          </p:cNvSpPr>
          <p:nvPr>
            <p:ph type="title"/>
          </p:nvPr>
        </p:nvSpPr>
        <p:spPr bwMode="auto">
          <a:xfrm>
            <a:off x="214313" y="214313"/>
            <a:ext cx="7237412"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1027" name="文本占位符 2">
            <a:extLst>
              <a:ext uri="{FF2B5EF4-FFF2-40B4-BE49-F238E27FC236}">
                <a16:creationId xmlns:a16="http://schemas.microsoft.com/office/drawing/2014/main" id="{DBFF8229-EE18-4121-B698-DE17DB3DC1A8}"/>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1028" name="日期占位符 3">
            <a:extLst>
              <a:ext uri="{FF2B5EF4-FFF2-40B4-BE49-F238E27FC236}">
                <a16:creationId xmlns:a16="http://schemas.microsoft.com/office/drawing/2014/main" id="{D57078FB-0381-4378-B0B8-034749938AA4}"/>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AAC19D8C-3A44-4ADC-A18E-49C14D865C04}" type="datetime1">
              <a:rPr lang="zh-CN" altLang="en-US"/>
              <a:pPr/>
              <a:t>2018/12/13</a:t>
            </a:fld>
            <a:endParaRPr lang="zh-CN" altLang="en-US"/>
          </a:p>
        </p:txBody>
      </p:sp>
      <p:sp>
        <p:nvSpPr>
          <p:cNvPr id="1029" name="页脚占位符 4">
            <a:extLst>
              <a:ext uri="{FF2B5EF4-FFF2-40B4-BE49-F238E27FC236}">
                <a16:creationId xmlns:a16="http://schemas.microsoft.com/office/drawing/2014/main" id="{67657207-3071-4B85-A7FA-5E404C50FF53}"/>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
        <p:nvSpPr>
          <p:cNvPr id="1030" name="灯片编号占位符 5">
            <a:extLst>
              <a:ext uri="{FF2B5EF4-FFF2-40B4-BE49-F238E27FC236}">
                <a16:creationId xmlns:a16="http://schemas.microsoft.com/office/drawing/2014/main" id="{BAB0A715-613C-4A28-8C2E-96F2B60222FC}"/>
              </a:ext>
            </a:extLst>
          </p:cNvPr>
          <p:cNvSpPr>
            <a:spLocks noChangeArrowheads="1"/>
          </p:cNvSpPr>
          <p:nvPr>
            <p:ph type="sldNum" sz="quarter" idx="4"/>
          </p:nvPr>
        </p:nvSpPr>
        <p:spPr bwMode="auto">
          <a:xfrm>
            <a:off x="6553200" y="6356350"/>
            <a:ext cx="244792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r">
              <a:defRPr sz="1600">
                <a:latin typeface="微软雅黑" panose="020B0503020204020204" pitchFamily="34" charset="-122"/>
                <a:ea typeface="微软雅黑" panose="020B0503020204020204" pitchFamily="34" charset="-122"/>
              </a:defRPr>
            </a:lvl1pPr>
          </a:lstStyle>
          <a:p>
            <a:fld id="{38A4D86C-B98F-4C8E-A074-129A2AA7D537}" type="slidenum">
              <a:rPr lang="zh-CN" altLang="en-US"/>
              <a:pPr/>
              <a:t>‹#›</a:t>
            </a:fld>
            <a:endParaRPr lang="zh-CN" alt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027">
                                            <p:txEl>
                                              <p:pRg st="0" end="0"/>
                                            </p:txEl>
                                          </p:spTgt>
                                        </p:tgtEl>
                                        <p:attrNameLst>
                                          <p:attrName>style.visibility</p:attrName>
                                        </p:attrNameLst>
                                      </p:cBhvr>
                                      <p:to>
                                        <p:strVal val="visible"/>
                                      </p:to>
                                    </p:set>
                                    <p:animEffect transition="in" filter="fade">
                                      <p:cBhvr>
                                        <p:cTn id="14" dur="500"/>
                                        <p:tgtEl>
                                          <p:spTgt spid="1027">
                                            <p:txEl>
                                              <p:pRg st="0" end="0"/>
                                            </p:txEl>
                                          </p:spTgt>
                                        </p:tgtEl>
                                      </p:cBhvr>
                                    </p:animEffect>
                                    <p:anim calcmode="lin" valueType="num">
                                      <p:cBhvr>
                                        <p:cTn id="15" dur="500" fill="hold"/>
                                        <p:tgtEl>
                                          <p:spTgt spid="102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027">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1027">
                                            <p:txEl>
                                              <p:pRg st="1" end="1"/>
                                            </p:txEl>
                                          </p:spTgt>
                                        </p:tgtEl>
                                        <p:attrNameLst>
                                          <p:attrName>style.visibility</p:attrName>
                                        </p:attrNameLst>
                                      </p:cBhvr>
                                      <p:to>
                                        <p:strVal val="visible"/>
                                      </p:to>
                                    </p:set>
                                    <p:animEffect transition="in" filter="fade">
                                      <p:cBhvr>
                                        <p:cTn id="19" dur="500"/>
                                        <p:tgtEl>
                                          <p:spTgt spid="1027">
                                            <p:txEl>
                                              <p:pRg st="1" end="1"/>
                                            </p:txEl>
                                          </p:spTgt>
                                        </p:tgtEl>
                                      </p:cBhvr>
                                    </p:animEffect>
                                    <p:anim calcmode="lin" valueType="num">
                                      <p:cBhvr>
                                        <p:cTn id="20" dur="500" fill="hold"/>
                                        <p:tgtEl>
                                          <p:spTgt spid="1027">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1027">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1027">
                                            <p:txEl>
                                              <p:pRg st="2" end="2"/>
                                            </p:txEl>
                                          </p:spTgt>
                                        </p:tgtEl>
                                        <p:attrNameLst>
                                          <p:attrName>style.visibility</p:attrName>
                                        </p:attrNameLst>
                                      </p:cBhvr>
                                      <p:to>
                                        <p:strVal val="visible"/>
                                      </p:to>
                                    </p:set>
                                    <p:animEffect transition="in" filter="fade">
                                      <p:cBhvr>
                                        <p:cTn id="24" dur="500"/>
                                        <p:tgtEl>
                                          <p:spTgt spid="1027">
                                            <p:txEl>
                                              <p:pRg st="2" end="2"/>
                                            </p:txEl>
                                          </p:spTgt>
                                        </p:tgtEl>
                                      </p:cBhvr>
                                    </p:animEffect>
                                    <p:anim calcmode="lin" valueType="num">
                                      <p:cBhvr>
                                        <p:cTn id="25" dur="500" fill="hold"/>
                                        <p:tgtEl>
                                          <p:spTgt spid="1027">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1027">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1027">
                                            <p:txEl>
                                              <p:pRg st="3" end="3"/>
                                            </p:txEl>
                                          </p:spTgt>
                                        </p:tgtEl>
                                        <p:attrNameLst>
                                          <p:attrName>style.visibility</p:attrName>
                                        </p:attrNameLst>
                                      </p:cBhvr>
                                      <p:to>
                                        <p:strVal val="visible"/>
                                      </p:to>
                                    </p:set>
                                    <p:animEffect transition="in" filter="fade">
                                      <p:cBhvr>
                                        <p:cTn id="29" dur="500"/>
                                        <p:tgtEl>
                                          <p:spTgt spid="1027">
                                            <p:txEl>
                                              <p:pRg st="3" end="3"/>
                                            </p:txEl>
                                          </p:spTgt>
                                        </p:tgtEl>
                                      </p:cBhvr>
                                    </p:animEffect>
                                    <p:anim calcmode="lin" valueType="num">
                                      <p:cBhvr>
                                        <p:cTn id="30" dur="500" fill="hold"/>
                                        <p:tgtEl>
                                          <p:spTgt spid="1027">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1027">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1027">
                                            <p:txEl>
                                              <p:pRg st="4" end="4"/>
                                            </p:txEl>
                                          </p:spTgt>
                                        </p:tgtEl>
                                        <p:attrNameLst>
                                          <p:attrName>style.visibility</p:attrName>
                                        </p:attrNameLst>
                                      </p:cBhvr>
                                      <p:to>
                                        <p:strVal val="visible"/>
                                      </p:to>
                                    </p:set>
                                    <p:animEffect transition="in" filter="fade">
                                      <p:cBhvr>
                                        <p:cTn id="34" dur="500"/>
                                        <p:tgtEl>
                                          <p:spTgt spid="1027">
                                            <p:txEl>
                                              <p:pRg st="4" end="4"/>
                                            </p:txEl>
                                          </p:spTgt>
                                        </p:tgtEl>
                                      </p:cBhvr>
                                    </p:animEffect>
                                    <p:anim calcmode="lin" valueType="num">
                                      <p:cBhvr>
                                        <p:cTn id="35" dur="500" fill="hold"/>
                                        <p:tgtEl>
                                          <p:spTgt spid="1027">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1027">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utoUpdateAnimBg="0"/>
      <p:bldP spid="1027" grpId="0" build="p" autoUpdateAnimBg="0">
        <p:tmplLst>
          <p:tmpl lvl="1">
            <p:tnLst>
              <p:par>
                <p:cTn presetID="36" presetClass="entr" presetSubtype="0" fill="hold" nodeType="click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1027"/>
                        </p:tgtEl>
                        <p:attrNameLst>
                          <p:attrName>style.visibility</p:attrName>
                        </p:attrNameLst>
                      </p:cBhvr>
                      <p:to>
                        <p:strVal val="visible"/>
                      </p:to>
                    </p:set>
                    <p:animEffect transition="in" filter="fade">
                      <p:cBhvr>
                        <p:cTn dur="500"/>
                        <p:tgtEl>
                          <p:spTgt spid="1027"/>
                        </p:tgtEl>
                      </p:cBhvr>
                    </p:animEffect>
                    <p:anim calcmode="lin" valueType="num">
                      <p:cBhvr>
                        <p:cTn dur="500" fill="hold"/>
                        <p:tgtEl>
                          <p:spTgt spid="1027"/>
                        </p:tgtEl>
                        <p:attrNameLst>
                          <p:attrName>ppt_x</p:attrName>
                        </p:attrNameLst>
                      </p:cBhvr>
                      <p:tavLst>
                        <p:tav tm="0">
                          <p:val>
                            <p:strVal val="#ppt_x"/>
                          </p:val>
                        </p:tav>
                        <p:tav tm="100000">
                          <p:val>
                            <p:strVal val="#ppt_x"/>
                          </p:val>
                        </p:tav>
                      </p:tavLst>
                    </p:anim>
                    <p:anim calcmode="lin" valueType="num">
                      <p:cBhvr>
                        <p:cTn dur="500" fill="hold"/>
                        <p:tgtEl>
                          <p:spTgt spid="1027"/>
                        </p:tgtEl>
                        <p:attrNameLst>
                          <p:attrName>ppt_y</p:attrName>
                        </p:attrNameLst>
                      </p:cBhvr>
                      <p:tavLst>
                        <p:tav tm="0">
                          <p:val>
                            <p:strVal val="#ppt_y+.05"/>
                          </p:val>
                        </p:tav>
                        <p:tav tm="100000">
                          <p:val>
                            <p:strVal val="#ppt_y"/>
                          </p:val>
                        </p:tav>
                      </p:tavLst>
                    </p:anim>
                  </p:childTnLst>
                </p:cTn>
              </p:par>
            </p:tnLst>
          </p:tmpl>
        </p:tmplLst>
      </p:bldP>
    </p:bldLst>
  </p:timing>
  <p:hf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bwMode="auto">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050" name="标题占位符 1">
            <a:extLst>
              <a:ext uri="{FF2B5EF4-FFF2-40B4-BE49-F238E27FC236}">
                <a16:creationId xmlns:a16="http://schemas.microsoft.com/office/drawing/2014/main" id="{31F625ED-3892-40D6-B706-73F0660620E4}"/>
              </a:ext>
            </a:extLst>
          </p:cNvPr>
          <p:cNvSpPr>
            <a:spLocks noChangeArrowheads="1"/>
          </p:cNvSpPr>
          <p:nvPr>
            <p:ph type="title"/>
          </p:nvPr>
        </p:nvSpPr>
        <p:spPr bwMode="auto">
          <a:xfrm>
            <a:off x="214313" y="214313"/>
            <a:ext cx="8229600" cy="725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CN" altLang="zh-CN"/>
              <a:t>单击此处编辑母版标题样式</a:t>
            </a:r>
          </a:p>
        </p:txBody>
      </p:sp>
      <p:sp>
        <p:nvSpPr>
          <p:cNvPr id="2051" name="文本占位符 2">
            <a:extLst>
              <a:ext uri="{FF2B5EF4-FFF2-40B4-BE49-F238E27FC236}">
                <a16:creationId xmlns:a16="http://schemas.microsoft.com/office/drawing/2014/main" id="{00D67C36-65A4-4D2E-9046-819212D8C24B}"/>
              </a:ext>
            </a:extLst>
          </p:cNvPr>
          <p:cNvSpPr>
            <a:spLocks noChangeArrowheads="1"/>
          </p:cNvSpPr>
          <p:nvPr>
            <p:ph type="body" idx="1"/>
          </p:nvPr>
        </p:nvSpPr>
        <p:spPr bwMode="auto">
          <a:xfrm>
            <a:off x="457200" y="1357313"/>
            <a:ext cx="8229600" cy="476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CN" altLang="zh-CN"/>
              <a:t>单击此处编辑母版文本样式</a:t>
            </a:r>
          </a:p>
          <a:p>
            <a:pPr lvl="1"/>
            <a:r>
              <a:rPr lang="zh-CN" altLang="zh-CN"/>
              <a:t>第二级</a:t>
            </a:r>
          </a:p>
          <a:p>
            <a:pPr lvl="2"/>
            <a:r>
              <a:rPr lang="zh-CN" altLang="zh-CN"/>
              <a:t>第三级</a:t>
            </a:r>
          </a:p>
          <a:p>
            <a:pPr lvl="3"/>
            <a:r>
              <a:rPr lang="zh-CN" altLang="zh-CN"/>
              <a:t>第四级</a:t>
            </a:r>
          </a:p>
          <a:p>
            <a:pPr lvl="4"/>
            <a:r>
              <a:rPr lang="zh-CN" altLang="zh-CN"/>
              <a:t>第五级</a:t>
            </a:r>
          </a:p>
        </p:txBody>
      </p:sp>
      <p:sp>
        <p:nvSpPr>
          <p:cNvPr id="2052" name="日期占位符 3">
            <a:extLst>
              <a:ext uri="{FF2B5EF4-FFF2-40B4-BE49-F238E27FC236}">
                <a16:creationId xmlns:a16="http://schemas.microsoft.com/office/drawing/2014/main" id="{DA2722AB-E1F6-455F-A838-0D1C2DC953D9}"/>
              </a:ext>
            </a:extLst>
          </p:cNvPr>
          <p:cNvSpPr>
            <a:spLocks noChangeArrowheads="1"/>
          </p:cNvSpPr>
          <p:nvPr>
            <p:ph type="dt" sz="half" idx="2"/>
          </p:nvPr>
        </p:nvSpPr>
        <p:spPr bwMode="auto">
          <a:xfrm>
            <a:off x="457200" y="6356350"/>
            <a:ext cx="2133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defRPr sz="1200">
                <a:solidFill>
                  <a:srgbClr val="898989"/>
                </a:solidFill>
                <a:latin typeface="Arial" panose="020B0604020202020204" pitchFamily="34" charset="0"/>
                <a:ea typeface="宋体" panose="02010600030101010101" pitchFamily="2" charset="-122"/>
              </a:defRPr>
            </a:lvl1pPr>
          </a:lstStyle>
          <a:p>
            <a:fld id="{DA1E3FF6-1BD5-4529-BE5B-90C7F7174C44}" type="datetime1">
              <a:rPr lang="zh-CN" altLang="en-US"/>
              <a:pPr/>
              <a:t>2018/12/13</a:t>
            </a:fld>
            <a:endParaRPr lang="zh-CN" altLang="en-US"/>
          </a:p>
        </p:txBody>
      </p:sp>
      <p:sp>
        <p:nvSpPr>
          <p:cNvPr id="2053" name="页脚占位符 4">
            <a:extLst>
              <a:ext uri="{FF2B5EF4-FFF2-40B4-BE49-F238E27FC236}">
                <a16:creationId xmlns:a16="http://schemas.microsoft.com/office/drawing/2014/main" id="{20D2F9CD-CF2E-4FCE-8D99-9F74F84CD005}"/>
              </a:ext>
            </a:extLst>
          </p:cNvPr>
          <p:cNvSpPr>
            <a:spLocks noChangeArrowheads="1"/>
          </p:cNvSpPr>
          <p:nvPr>
            <p:ph type="ftr" sz="quarter" idx="3"/>
          </p:nvPr>
        </p:nvSpPr>
        <p:spPr bwMode="auto">
          <a:xfrm>
            <a:off x="3124200" y="6356350"/>
            <a:ext cx="28956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a:defRPr sz="1200">
                <a:solidFill>
                  <a:srgbClr val="898989"/>
                </a:solidFill>
                <a:latin typeface="Arial" panose="020B0604020202020204" pitchFamily="34" charset="0"/>
                <a:ea typeface="宋体" panose="02010600030101010101" pitchFamily="2" charset="-122"/>
              </a:defRPr>
            </a:lvl1pPr>
          </a:lstStyle>
          <a:p>
            <a:endParaRPr lang="zh-CN" altLang="en-US"/>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random/>
    <p:sndAc>
      <p:stSnd>
        <p:snd r:embed="rId13"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2050"/>
                                        </p:tgtEl>
                                        <p:attrNameLst>
                                          <p:attrName>style.visibility</p:attrName>
                                        </p:attrNameLst>
                                      </p:cBhvr>
                                      <p:to>
                                        <p:strVal val="visible"/>
                                      </p:to>
                                    </p:set>
                                    <p:anim calcmode="lin" valueType="num">
                                      <p:cBhvr>
                                        <p:cTn id="7" dur="1000" fill="hold"/>
                                        <p:tgtEl>
                                          <p:spTgt spid="2050"/>
                                        </p:tgtEl>
                                        <p:attrNameLst>
                                          <p:attrName>ppt_x</p:attrName>
                                        </p:attrNameLst>
                                      </p:cBhvr>
                                      <p:tavLst>
                                        <p:tav tm="0">
                                          <p:val>
                                            <p:strVal val="#ppt_x-.2"/>
                                          </p:val>
                                        </p:tav>
                                        <p:tav tm="100000">
                                          <p:val>
                                            <p:strVal val="#ppt_x"/>
                                          </p:val>
                                        </p:tav>
                                      </p:tavLst>
                                    </p:anim>
                                    <p:anim calcmode="lin" valueType="num">
                                      <p:cBhvr>
                                        <p:cTn id="8"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9" dur="1000"/>
                                        <p:tgtEl>
                                          <p:spTgt spid="205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2051">
                                            <p:txEl>
                                              <p:pRg st="0" end="0"/>
                                            </p:txEl>
                                          </p:spTgt>
                                        </p:tgtEl>
                                        <p:attrNameLst>
                                          <p:attrName>style.visibility</p:attrName>
                                        </p:attrNameLst>
                                      </p:cBhvr>
                                      <p:to>
                                        <p:strVal val="visible"/>
                                      </p:to>
                                    </p:set>
                                    <p:animEffect transition="in" filter="fade">
                                      <p:cBhvr>
                                        <p:cTn id="14" dur="500"/>
                                        <p:tgtEl>
                                          <p:spTgt spid="2051">
                                            <p:txEl>
                                              <p:pRg st="0" end="0"/>
                                            </p:txEl>
                                          </p:spTgt>
                                        </p:tgtEl>
                                      </p:cBhvr>
                                    </p:animEffect>
                                    <p:anim calcmode="lin" valueType="num">
                                      <p:cBhvr>
                                        <p:cTn id="15" dur="500" fill="hold"/>
                                        <p:tgtEl>
                                          <p:spTgt spid="205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2051">
                                            <p:txEl>
                                              <p:pRg st="0" end="0"/>
                                            </p:txEl>
                                          </p:spTgt>
                                        </p:tgtEl>
                                        <p:attrNameLst>
                                          <p:attrName>ppt_y</p:attrName>
                                        </p:attrNameLst>
                                      </p:cBhvr>
                                      <p:tavLst>
                                        <p:tav tm="0">
                                          <p:val>
                                            <p:strVal val="#ppt_y+.05"/>
                                          </p:val>
                                        </p:tav>
                                        <p:tav tm="100000">
                                          <p:val>
                                            <p:strVal val="#ppt_y"/>
                                          </p:val>
                                        </p:tav>
                                      </p:tavLst>
                                    </p:anim>
                                  </p:childTnLst>
                                </p:cTn>
                              </p:par>
                              <p:par>
                                <p:cTn id="17" presetID="36" presetClass="entr" presetSubtype="0" fill="hold" grpId="0" nodeType="withEffect">
                                  <p:stCondLst>
                                    <p:cond delay="0"/>
                                  </p:stCondLst>
                                  <p:childTnLst>
                                    <p:set>
                                      <p:cBhvr>
                                        <p:cTn id="18" dur="0" fill="hold">
                                          <p:stCondLst>
                                            <p:cond delay="0"/>
                                          </p:stCondLst>
                                        </p:cTn>
                                        <p:tgtEl>
                                          <p:spTgt spid="2051">
                                            <p:txEl>
                                              <p:pRg st="1" end="1"/>
                                            </p:txEl>
                                          </p:spTgt>
                                        </p:tgtEl>
                                        <p:attrNameLst>
                                          <p:attrName>style.visibility</p:attrName>
                                        </p:attrNameLst>
                                      </p:cBhvr>
                                      <p:to>
                                        <p:strVal val="visible"/>
                                      </p:to>
                                    </p:set>
                                    <p:animEffect transition="in" filter="fade">
                                      <p:cBhvr>
                                        <p:cTn id="19" dur="500"/>
                                        <p:tgtEl>
                                          <p:spTgt spid="2051">
                                            <p:txEl>
                                              <p:pRg st="1" end="1"/>
                                            </p:txEl>
                                          </p:spTgt>
                                        </p:tgtEl>
                                      </p:cBhvr>
                                    </p:animEffect>
                                    <p:anim calcmode="lin" valueType="num">
                                      <p:cBhvr>
                                        <p:cTn id="20" dur="500" fill="hold"/>
                                        <p:tgtEl>
                                          <p:spTgt spid="2051">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2051">
                                            <p:txEl>
                                              <p:pRg st="1" end="1"/>
                                            </p:txEl>
                                          </p:spTgt>
                                        </p:tgtEl>
                                        <p:attrNameLst>
                                          <p:attrName>ppt_y</p:attrName>
                                        </p:attrNameLst>
                                      </p:cBhvr>
                                      <p:tavLst>
                                        <p:tav tm="0">
                                          <p:val>
                                            <p:strVal val="#ppt_y+.05"/>
                                          </p:val>
                                        </p:tav>
                                        <p:tav tm="100000">
                                          <p:val>
                                            <p:strVal val="#ppt_y"/>
                                          </p:val>
                                        </p:tav>
                                      </p:tavLst>
                                    </p:anim>
                                  </p:childTnLst>
                                </p:cTn>
                              </p:par>
                              <p:par>
                                <p:cTn id="22" presetID="36" presetClass="entr" presetSubtype="0" fill="hold" grpId="0" nodeType="withEffect">
                                  <p:stCondLst>
                                    <p:cond delay="0"/>
                                  </p:stCondLst>
                                  <p:childTnLst>
                                    <p:set>
                                      <p:cBhvr>
                                        <p:cTn id="23" dur="0" fill="hold">
                                          <p:stCondLst>
                                            <p:cond delay="0"/>
                                          </p:stCondLst>
                                        </p:cTn>
                                        <p:tgtEl>
                                          <p:spTgt spid="2051">
                                            <p:txEl>
                                              <p:pRg st="2" end="2"/>
                                            </p:txEl>
                                          </p:spTgt>
                                        </p:tgtEl>
                                        <p:attrNameLst>
                                          <p:attrName>style.visibility</p:attrName>
                                        </p:attrNameLst>
                                      </p:cBhvr>
                                      <p:to>
                                        <p:strVal val="visible"/>
                                      </p:to>
                                    </p:set>
                                    <p:animEffect transition="in" filter="fade">
                                      <p:cBhvr>
                                        <p:cTn id="24" dur="500"/>
                                        <p:tgtEl>
                                          <p:spTgt spid="2051">
                                            <p:txEl>
                                              <p:pRg st="2" end="2"/>
                                            </p:txEl>
                                          </p:spTgt>
                                        </p:tgtEl>
                                      </p:cBhvr>
                                    </p:animEffect>
                                    <p:anim calcmode="lin" valueType="num">
                                      <p:cBhvr>
                                        <p:cTn id="25" dur="500" fill="hold"/>
                                        <p:tgtEl>
                                          <p:spTgt spid="2051">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2051">
                                            <p:txEl>
                                              <p:pRg st="2" end="2"/>
                                            </p:txEl>
                                          </p:spTgt>
                                        </p:tgtEl>
                                        <p:attrNameLst>
                                          <p:attrName>ppt_y</p:attrName>
                                        </p:attrNameLst>
                                      </p:cBhvr>
                                      <p:tavLst>
                                        <p:tav tm="0">
                                          <p:val>
                                            <p:strVal val="#ppt_y+.05"/>
                                          </p:val>
                                        </p:tav>
                                        <p:tav tm="100000">
                                          <p:val>
                                            <p:strVal val="#ppt_y"/>
                                          </p:val>
                                        </p:tav>
                                      </p:tavLst>
                                    </p:anim>
                                  </p:childTnLst>
                                </p:cTn>
                              </p:par>
                              <p:par>
                                <p:cTn id="27" presetID="36" presetClass="entr" presetSubtype="0" fill="hold" grpId="0" nodeType="withEffect">
                                  <p:stCondLst>
                                    <p:cond delay="0"/>
                                  </p:stCondLst>
                                  <p:childTnLst>
                                    <p:set>
                                      <p:cBhvr>
                                        <p:cTn id="28" dur="0" fill="hold">
                                          <p:stCondLst>
                                            <p:cond delay="0"/>
                                          </p:stCondLst>
                                        </p:cTn>
                                        <p:tgtEl>
                                          <p:spTgt spid="2051">
                                            <p:txEl>
                                              <p:pRg st="3" end="3"/>
                                            </p:txEl>
                                          </p:spTgt>
                                        </p:tgtEl>
                                        <p:attrNameLst>
                                          <p:attrName>style.visibility</p:attrName>
                                        </p:attrNameLst>
                                      </p:cBhvr>
                                      <p:to>
                                        <p:strVal val="visible"/>
                                      </p:to>
                                    </p:set>
                                    <p:animEffect transition="in" filter="fade">
                                      <p:cBhvr>
                                        <p:cTn id="29" dur="500"/>
                                        <p:tgtEl>
                                          <p:spTgt spid="2051">
                                            <p:txEl>
                                              <p:pRg st="3" end="3"/>
                                            </p:txEl>
                                          </p:spTgt>
                                        </p:tgtEl>
                                      </p:cBhvr>
                                    </p:animEffect>
                                    <p:anim calcmode="lin" valueType="num">
                                      <p:cBhvr>
                                        <p:cTn id="30" dur="500" fill="hold"/>
                                        <p:tgtEl>
                                          <p:spTgt spid="2051">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2051">
                                            <p:txEl>
                                              <p:pRg st="3" end="3"/>
                                            </p:txEl>
                                          </p:spTgt>
                                        </p:tgtEl>
                                        <p:attrNameLst>
                                          <p:attrName>ppt_y</p:attrName>
                                        </p:attrNameLst>
                                      </p:cBhvr>
                                      <p:tavLst>
                                        <p:tav tm="0">
                                          <p:val>
                                            <p:strVal val="#ppt_y+.05"/>
                                          </p:val>
                                        </p:tav>
                                        <p:tav tm="100000">
                                          <p:val>
                                            <p:strVal val="#ppt_y"/>
                                          </p:val>
                                        </p:tav>
                                      </p:tavLst>
                                    </p:anim>
                                  </p:childTnLst>
                                </p:cTn>
                              </p:par>
                              <p:par>
                                <p:cTn id="32" presetID="36" presetClass="entr" presetSubtype="0" fill="hold" grpId="0" nodeType="withEffect">
                                  <p:stCondLst>
                                    <p:cond delay="0"/>
                                  </p:stCondLst>
                                  <p:childTnLst>
                                    <p:set>
                                      <p:cBhvr>
                                        <p:cTn id="33" dur="0" fill="hold">
                                          <p:stCondLst>
                                            <p:cond delay="0"/>
                                          </p:stCondLst>
                                        </p:cTn>
                                        <p:tgtEl>
                                          <p:spTgt spid="2051">
                                            <p:txEl>
                                              <p:pRg st="4" end="4"/>
                                            </p:txEl>
                                          </p:spTgt>
                                        </p:tgtEl>
                                        <p:attrNameLst>
                                          <p:attrName>style.visibility</p:attrName>
                                        </p:attrNameLst>
                                      </p:cBhvr>
                                      <p:to>
                                        <p:strVal val="visible"/>
                                      </p:to>
                                    </p:set>
                                    <p:animEffect transition="in" filter="fade">
                                      <p:cBhvr>
                                        <p:cTn id="34" dur="500"/>
                                        <p:tgtEl>
                                          <p:spTgt spid="2051">
                                            <p:txEl>
                                              <p:pRg st="4" end="4"/>
                                            </p:txEl>
                                          </p:spTgt>
                                        </p:tgtEl>
                                      </p:cBhvr>
                                    </p:animEffect>
                                    <p:anim calcmode="lin" valueType="num">
                                      <p:cBhvr>
                                        <p:cTn id="35" dur="500" fill="hold"/>
                                        <p:tgtEl>
                                          <p:spTgt spid="2051">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2051">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bldLvl="0" autoUpdateAnimBg="0"/>
      <p:bldP spid="2051" grpId="0" build="p" autoUpdateAnimBg="0">
        <p:tmplLst>
          <p:tmpl lvl="1">
            <p:tnLst>
              <p:par>
                <p:cTn presetID="36" presetClass="entr" presetSubtype="0" fill="hold" nodeType="click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2">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3">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4">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 lvl="5">
            <p:tnLst>
              <p:par>
                <p:cTn presetID="36" presetClass="entr" presetSubtype="0" fill="hold" nodeType="withEffect">
                  <p:stCondLst>
                    <p:cond delay="0"/>
                  </p:stCondLst>
                  <p:childTnLst>
                    <p:set>
                      <p:cBhvr>
                        <p:cTn dur="0" fill="hold">
                          <p:stCondLst>
                            <p:cond delay="0"/>
                          </p:stCondLst>
                        </p:cTn>
                        <p:tgtEl>
                          <p:spTgt spid="2051"/>
                        </p:tgtEl>
                        <p:attrNameLst>
                          <p:attrName>style.visibility</p:attrName>
                        </p:attrNameLst>
                      </p:cBhvr>
                      <p:to>
                        <p:strVal val="visible"/>
                      </p:to>
                    </p:set>
                    <p:animEffect transition="in" filter="fade">
                      <p:cBhvr>
                        <p:cTn dur="500"/>
                        <p:tgtEl>
                          <p:spTgt spid="2051"/>
                        </p:tgtEl>
                      </p:cBhvr>
                    </p:animEffect>
                    <p:anim calcmode="lin" valueType="num">
                      <p:cBhvr>
                        <p:cTn dur="500" fill="hold"/>
                        <p:tgtEl>
                          <p:spTgt spid="2051"/>
                        </p:tgtEl>
                        <p:attrNameLst>
                          <p:attrName>ppt_x</p:attrName>
                        </p:attrNameLst>
                      </p:cBhvr>
                      <p:tavLst>
                        <p:tav tm="0">
                          <p:val>
                            <p:strVal val="#ppt_x"/>
                          </p:val>
                        </p:tav>
                        <p:tav tm="100000">
                          <p:val>
                            <p:strVal val="#ppt_x"/>
                          </p:val>
                        </p:tav>
                      </p:tavLst>
                    </p:anim>
                    <p:anim calcmode="lin" valueType="num">
                      <p:cBhvr>
                        <p:cTn dur="500" fill="hold"/>
                        <p:tgtEl>
                          <p:spTgt spid="2051"/>
                        </p:tgtEl>
                        <p:attrNameLst>
                          <p:attrName>ppt_y</p:attrName>
                        </p:attrNameLst>
                      </p:cBhvr>
                      <p:tavLst>
                        <p:tav tm="0">
                          <p:val>
                            <p:strVal val="#ppt_y+.05"/>
                          </p:val>
                        </p:tav>
                        <p:tav tm="100000">
                          <p:val>
                            <p:strVal val="#ppt_y"/>
                          </p:val>
                        </p:tav>
                      </p:tavLst>
                    </p:anim>
                  </p:childTnLst>
                </p:cTn>
              </p:par>
            </p:tnLst>
          </p:tmpl>
        </p:tmplLst>
      </p:bldP>
    </p:bldLst>
  </p:timing>
  <p:hf sldNum="0" hdr="0" ftr="0"/>
  <p:txStyles>
    <p:titleStyle>
      <a:lvl1pPr algn="l" rtl="0" fontAlgn="base">
        <a:spcBef>
          <a:spcPct val="0"/>
        </a:spcBef>
        <a:spcAft>
          <a:spcPct val="0"/>
        </a:spcAft>
        <a:defRPr sz="2800" kern="1200">
          <a:solidFill>
            <a:schemeClr val="bg1"/>
          </a:solidFill>
          <a:latin typeface="+mj-lt"/>
          <a:ea typeface="+mj-ea"/>
          <a:cs typeface="+mj-cs"/>
        </a:defRPr>
      </a:lvl1pPr>
      <a:lvl2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2pPr>
      <a:lvl3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3pPr>
      <a:lvl4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4pPr>
      <a:lvl5pPr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5pPr>
      <a:lvl6pPr marL="4572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algn="l" rtl="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p:titleStyle>
    <p:bodyStyle>
      <a:lvl1pPr marL="342900" indent="-34290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wmf"/><Relationship Id="rId18" Type="http://schemas.openxmlformats.org/officeDocument/2006/relationships/image" Target="../media/image9.wmf"/><Relationship Id="rId3" Type="http://schemas.openxmlformats.org/officeDocument/2006/relationships/audio" Target="../media/audio1.wav"/><Relationship Id="rId7" Type="http://schemas.openxmlformats.org/officeDocument/2006/relationships/image" Target="../media/image4.wmf"/><Relationship Id="rId12" Type="http://schemas.openxmlformats.org/officeDocument/2006/relationships/oleObject" Target="../embeddings/oleObject5.bin"/><Relationship Id="rId17" Type="http://schemas.openxmlformats.org/officeDocument/2006/relationships/oleObject" Target="../embeddings/oleObject8.bin"/><Relationship Id="rId2" Type="http://schemas.openxmlformats.org/officeDocument/2006/relationships/slideLayout" Target="../slideLayouts/slideLayout2.xml"/><Relationship Id="rId16" Type="http://schemas.openxmlformats.org/officeDocument/2006/relationships/oleObject" Target="../embeddings/oleObject7.bin"/><Relationship Id="rId20" Type="http://schemas.openxmlformats.org/officeDocument/2006/relationships/image" Target="../media/image10.wmf"/><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5" Type="http://schemas.openxmlformats.org/officeDocument/2006/relationships/image" Target="../media/image8.wmf"/><Relationship Id="rId10" Type="http://schemas.openxmlformats.org/officeDocument/2006/relationships/oleObject" Target="../embeddings/oleObject4.bin"/><Relationship Id="rId19" Type="http://schemas.openxmlformats.org/officeDocument/2006/relationships/oleObject" Target="../embeddings/oleObject9.bin"/><Relationship Id="rId4" Type="http://schemas.openxmlformats.org/officeDocument/2006/relationships/oleObject" Target="../embeddings/oleObject1.bin"/><Relationship Id="rId9" Type="http://schemas.openxmlformats.org/officeDocument/2006/relationships/image" Target="../media/image5.wmf"/><Relationship Id="rId14" Type="http://schemas.openxmlformats.org/officeDocument/2006/relationships/oleObject" Target="../embeddings/oleObject6.bin"/></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C09245F8-45B0-41B7-97ED-CA11EE235B88}"/>
              </a:ext>
            </a:extLst>
          </p:cNvPr>
          <p:cNvSpPr>
            <a:spLocks noGrp="1"/>
          </p:cNvSpPr>
          <p:nvPr>
            <p:ph type="dt" sz="half" idx="10"/>
          </p:nvPr>
        </p:nvSpPr>
        <p:spPr/>
        <p:txBody>
          <a:bodyPr/>
          <a:lstStyle/>
          <a:p>
            <a:fld id="{C237834F-9C3A-4804-81A6-3DF4E99C0516}" type="datetime1">
              <a:rPr lang="zh-CN" altLang="en-US"/>
              <a:pPr/>
              <a:t>2018/12/13</a:t>
            </a:fld>
            <a:endParaRPr lang="zh-CN" altLang="en-US"/>
          </a:p>
        </p:txBody>
      </p:sp>
      <p:sp>
        <p:nvSpPr>
          <p:cNvPr id="4098" name="Rectangle 9">
            <a:extLst>
              <a:ext uri="{FF2B5EF4-FFF2-40B4-BE49-F238E27FC236}">
                <a16:creationId xmlns:a16="http://schemas.microsoft.com/office/drawing/2014/main" id="{9B44CD8E-011D-465C-8A60-E4EB8446F236}"/>
              </a:ext>
            </a:extLst>
          </p:cNvPr>
          <p:cNvSpPr>
            <a:spLocks noChangeArrowheads="1"/>
          </p:cNvSpPr>
          <p:nvPr/>
        </p:nvSpPr>
        <p:spPr bwMode="auto">
          <a:xfrm>
            <a:off x="469900" y="1989138"/>
            <a:ext cx="79200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5400">
                <a:solidFill>
                  <a:schemeClr val="bg1"/>
                </a:solidFill>
                <a:latin typeface="Times New Roman" panose="02020603050405020304" pitchFamily="18" charset="0"/>
                <a:ea typeface="黑体" panose="02010609060101010101" pitchFamily="49" charset="-122"/>
              </a:rPr>
              <a:t>第三章、政府间财政职能的划分与地方财政职能</a:t>
            </a:r>
          </a:p>
        </p:txBody>
      </p:sp>
    </p:spTree>
  </p:cSld>
  <p:clrMapOvr>
    <a:masterClrMapping/>
  </p:clrMapOvr>
  <p:transition spd="slow">
    <p:random/>
    <p:sndAc>
      <p:stSnd>
        <p:snd r:embed="rId2" name="camera.wav"/>
      </p:stSnd>
    </p:sndAc>
  </p:transition>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4E5CD0A-A106-4834-BD96-C5F456B79DEF}"/>
              </a:ext>
            </a:extLst>
          </p:cNvPr>
          <p:cNvSpPr>
            <a:spLocks noGrp="1"/>
          </p:cNvSpPr>
          <p:nvPr>
            <p:ph type="dt" sz="half" idx="10"/>
          </p:nvPr>
        </p:nvSpPr>
        <p:spPr/>
        <p:txBody>
          <a:bodyPr/>
          <a:lstStyle/>
          <a:p>
            <a:fld id="{D485D56A-8426-40A3-A62E-2EC08D7A889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841DEAA-5FC7-4034-9FA1-F82A7E5D0D90}"/>
              </a:ext>
            </a:extLst>
          </p:cNvPr>
          <p:cNvSpPr>
            <a:spLocks noGrp="1"/>
          </p:cNvSpPr>
          <p:nvPr>
            <p:ph type="sldNum" sz="quarter" idx="12"/>
          </p:nvPr>
        </p:nvSpPr>
        <p:spPr/>
        <p:txBody>
          <a:bodyPr/>
          <a:lstStyle/>
          <a:p>
            <a:fld id="{8C7ED780-8674-495D-8185-A880664E8ECE}" type="slidenum">
              <a:rPr lang="zh-CN" altLang="en-US"/>
              <a:pPr/>
              <a:t>10</a:t>
            </a:fld>
            <a:endParaRPr lang="zh-CN" altLang="en-US"/>
          </a:p>
        </p:txBody>
      </p:sp>
      <p:sp>
        <p:nvSpPr>
          <p:cNvPr id="13314" name="Rectangle 2">
            <a:extLst>
              <a:ext uri="{FF2B5EF4-FFF2-40B4-BE49-F238E27FC236}">
                <a16:creationId xmlns:a16="http://schemas.microsoft.com/office/drawing/2014/main" id="{A3D28430-9D0E-4813-9276-82351CB2DF1C}"/>
              </a:ext>
            </a:extLst>
          </p:cNvPr>
          <p:cNvSpPr>
            <a:spLocks noChangeArrowheads="1"/>
          </p:cNvSpPr>
          <p:nvPr>
            <p:ph type="title"/>
          </p:nvPr>
        </p:nvSpPr>
        <p:spPr>
          <a:xfrm>
            <a:off x="223838" y="263525"/>
            <a:ext cx="7104062" cy="555625"/>
          </a:xfrm>
        </p:spPr>
        <p:txBody>
          <a:bodyPr/>
          <a:lstStyle/>
          <a:p>
            <a:r>
              <a:rPr lang="zh-CN" altLang="zh-CN" b="1">
                <a:latin typeface="华文行楷" panose="02010800040101010101" pitchFamily="2" charset="-122"/>
                <a:ea typeface="黑体" panose="02010609060101010101" pitchFamily="49" charset="-122"/>
              </a:rPr>
              <a:t>提布特模型</a:t>
            </a:r>
          </a:p>
        </p:txBody>
      </p:sp>
      <p:sp>
        <p:nvSpPr>
          <p:cNvPr id="13315" name="Rectangle 3">
            <a:extLst>
              <a:ext uri="{FF2B5EF4-FFF2-40B4-BE49-F238E27FC236}">
                <a16:creationId xmlns:a16="http://schemas.microsoft.com/office/drawing/2014/main" id="{D9CAA9DD-47FF-46CE-BF08-D10733280A34}"/>
              </a:ext>
            </a:extLst>
          </p:cNvPr>
          <p:cNvSpPr>
            <a:spLocks noChangeArrowheads="1"/>
          </p:cNvSpPr>
          <p:nvPr>
            <p:ph type="body" idx="1"/>
          </p:nvPr>
        </p:nvSpPr>
        <p:spPr>
          <a:xfrm>
            <a:off x="533400" y="1628775"/>
            <a:ext cx="8077200" cy="4543425"/>
          </a:xfrm>
        </p:spPr>
        <p:txBody>
          <a:bodyPr/>
          <a:lstStyle/>
          <a:p>
            <a:r>
              <a:rPr lang="zh-CN" altLang="en-US">
                <a:latin typeface="黑体" panose="02010609060101010101" pitchFamily="49" charset="-122"/>
                <a:ea typeface="黑体" panose="02010609060101010101" pitchFamily="49" charset="-122"/>
              </a:rPr>
              <a:t>提布特模型的基本内涵：</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由各地方政府分别提供地方性公共产品有助于揭示消费者对地方性公共产品的需求偏好，不同地方政府分别提供地方性公共产品而形成的政府间竞争，还可以促进地方政府提高运作效率。</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0" fill="hold">
                                          <p:stCondLst>
                                            <p:cond delay="0"/>
                                          </p:stCondLst>
                                        </p:cTn>
                                        <p:tgtEl>
                                          <p:spTgt spid="13314"/>
                                        </p:tgtEl>
                                        <p:attrNameLst>
                                          <p:attrName>style.visibility</p:attrName>
                                        </p:attrNameLst>
                                      </p:cBhvr>
                                      <p:to>
                                        <p:strVal val="visible"/>
                                      </p:to>
                                    </p:set>
                                    <p:animEffect transition="in" filter="fade">
                                      <p:cBhvr>
                                        <p:cTn id="7" dur="767" decel="100000"/>
                                        <p:tgtEl>
                                          <p:spTgt spid="13314"/>
                                        </p:tgtEl>
                                      </p:cBhvr>
                                    </p:animEffect>
                                    <p:animScale>
                                      <p:cBhvr>
                                        <p:cTn id="8" dur="767" decel="100000"/>
                                        <p:tgtEl>
                                          <p:spTgt spid="13314"/>
                                        </p:tgtEl>
                                      </p:cBhvr>
                                      <p:from x="10000" y="10000"/>
                                      <p:to x="200000" y="450000"/>
                                    </p:animScale>
                                    <p:animScale>
                                      <p:cBhvr>
                                        <p:cTn id="9" dur="1228" accel="100000" fill="hold">
                                          <p:stCondLst>
                                            <p:cond delay="767"/>
                                          </p:stCondLst>
                                        </p:cTn>
                                        <p:tgtEl>
                                          <p:spTgt spid="13314"/>
                                        </p:tgtEl>
                                      </p:cBhvr>
                                      <p:from x="200000" y="450000"/>
                                      <p:to x="100000" y="100000"/>
                                    </p:animScale>
                                    <p:set>
                                      <p:cBhvr>
                                        <p:cTn id="10" dur="767" fill="hold"/>
                                        <p:tgtEl>
                                          <p:spTgt spid="13314"/>
                                        </p:tgtEl>
                                        <p:attrNameLst>
                                          <p:attrName>ppt_x</p:attrName>
                                        </p:attrNameLst>
                                      </p:cBhvr>
                                      <p:to>
                                        <p:strVal val="(0.5)"/>
                                      </p:to>
                                    </p:set>
                                    <p:anim from="(0.5)" to="(#ppt_x)" calcmode="lin" valueType="num">
                                      <p:cBhvr>
                                        <p:cTn id="11" dur="1228" accel="100000" fill="hold">
                                          <p:stCondLst>
                                            <p:cond delay="767"/>
                                          </p:stCondLst>
                                        </p:cTn>
                                        <p:tgtEl>
                                          <p:spTgt spid="13314"/>
                                        </p:tgtEl>
                                        <p:attrNameLst>
                                          <p:attrName>ppt_x</p:attrName>
                                        </p:attrNameLst>
                                      </p:cBhvr>
                                    </p:anim>
                                    <p:set>
                                      <p:cBhvr>
                                        <p:cTn id="12" dur="767" fill="hold"/>
                                        <p:tgtEl>
                                          <p:spTgt spid="13314"/>
                                        </p:tgtEl>
                                        <p:attrNameLst>
                                          <p:attrName>ppt_y</p:attrName>
                                        </p:attrNameLst>
                                      </p:cBhvr>
                                      <p:to>
                                        <p:strVal val="(#ppt_y+0.4)"/>
                                      </p:to>
                                    </p:set>
                                    <p:anim from="(#ppt_y+0.4)" to="(#ppt_y)" calcmode="lin" valueType="num">
                                      <p:cBhvr>
                                        <p:cTn id="13" dur="1228" accel="100000" fill="hold">
                                          <p:stCondLst>
                                            <p:cond delay="767"/>
                                          </p:stCondLst>
                                        </p:cTn>
                                        <p:tgtEl>
                                          <p:spTgt spid="13314"/>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0" fill="hold">
                                          <p:stCondLst>
                                            <p:cond delay="0"/>
                                          </p:stCondLst>
                                        </p:cTn>
                                        <p:tgtEl>
                                          <p:spTgt spid="13315">
                                            <p:txEl>
                                              <p:pRg st="0" end="0"/>
                                            </p:txEl>
                                          </p:spTgt>
                                        </p:tgtEl>
                                        <p:attrNameLst>
                                          <p:attrName>style.visibility</p:attrName>
                                        </p:attrNameLst>
                                      </p:cBhvr>
                                      <p:to>
                                        <p:strVal val="visible"/>
                                      </p:to>
                                    </p:set>
                                    <p:anim calcmode="lin" valueType="num">
                                      <p:cBhvr>
                                        <p:cTn id="18" dur="500" fill="hold"/>
                                        <p:tgtEl>
                                          <p:spTgt spid="13315">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13315">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13315">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0" fill="hold">
                                          <p:stCondLst>
                                            <p:cond delay="0"/>
                                          </p:stCondLst>
                                        </p:cTn>
                                        <p:tgtEl>
                                          <p:spTgt spid="13315">
                                            <p:txEl>
                                              <p:pRg st="1" end="1"/>
                                            </p:txEl>
                                          </p:spTgt>
                                        </p:tgtEl>
                                        <p:attrNameLst>
                                          <p:attrName>style.visibility</p:attrName>
                                        </p:attrNameLst>
                                      </p:cBhvr>
                                      <p:to>
                                        <p:strVal val="visible"/>
                                      </p:to>
                                    </p:set>
                                    <p:anim calcmode="lin" valueType="num">
                                      <p:cBhvr>
                                        <p:cTn id="25" dur="500" fill="hold"/>
                                        <p:tgtEl>
                                          <p:spTgt spid="13315">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13315">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133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5"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287BDC2-F617-486D-AA7B-B3FF1219B04C}"/>
              </a:ext>
            </a:extLst>
          </p:cNvPr>
          <p:cNvSpPr>
            <a:spLocks noGrp="1"/>
          </p:cNvSpPr>
          <p:nvPr>
            <p:ph type="dt" sz="half" idx="10"/>
          </p:nvPr>
        </p:nvSpPr>
        <p:spPr/>
        <p:txBody>
          <a:bodyPr/>
          <a:lstStyle/>
          <a:p>
            <a:fld id="{7ABCE41D-32EA-4CF5-84DE-E8075A42440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92983DD-E823-4038-B0D9-ACE5C655CC6F}"/>
              </a:ext>
            </a:extLst>
          </p:cNvPr>
          <p:cNvSpPr>
            <a:spLocks noGrp="1"/>
          </p:cNvSpPr>
          <p:nvPr>
            <p:ph type="sldNum" sz="quarter" idx="12"/>
          </p:nvPr>
        </p:nvSpPr>
        <p:spPr/>
        <p:txBody>
          <a:bodyPr/>
          <a:lstStyle/>
          <a:p>
            <a:fld id="{F7316F9B-3BFC-4016-AFFF-8A332F06975E}" type="slidenum">
              <a:rPr lang="zh-CN" altLang="en-US"/>
              <a:pPr/>
              <a:t>11</a:t>
            </a:fld>
            <a:endParaRPr lang="zh-CN" altLang="en-US"/>
          </a:p>
        </p:txBody>
      </p:sp>
      <p:sp>
        <p:nvSpPr>
          <p:cNvPr id="14338" name="Rectangle 2">
            <a:extLst>
              <a:ext uri="{FF2B5EF4-FFF2-40B4-BE49-F238E27FC236}">
                <a16:creationId xmlns:a16="http://schemas.microsoft.com/office/drawing/2014/main" id="{5C0CDE79-2F58-4945-ACE2-768F1C871117}"/>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提布特模型</a:t>
            </a:r>
          </a:p>
        </p:txBody>
      </p:sp>
      <p:sp>
        <p:nvSpPr>
          <p:cNvPr id="14339" name="Rectangle 3">
            <a:extLst>
              <a:ext uri="{FF2B5EF4-FFF2-40B4-BE49-F238E27FC236}">
                <a16:creationId xmlns:a16="http://schemas.microsoft.com/office/drawing/2014/main" id="{0675C6A7-86C9-47F0-9466-CF4BAAD2FED3}"/>
              </a:ext>
            </a:extLst>
          </p:cNvPr>
          <p:cNvSpPr>
            <a:spLocks noChangeArrowheads="1"/>
          </p:cNvSpPr>
          <p:nvPr>
            <p:ph type="body" idx="1"/>
          </p:nvPr>
        </p:nvSpPr>
        <p:spPr>
          <a:xfrm>
            <a:off x="395288" y="1773238"/>
            <a:ext cx="8229600" cy="3886200"/>
          </a:xfrm>
        </p:spPr>
        <p:txBody>
          <a:bodyPr/>
          <a:lstStyle/>
          <a:p>
            <a:pPr>
              <a:lnSpc>
                <a:spcPct val="80000"/>
              </a:lnSpc>
            </a:pPr>
            <a:r>
              <a:rPr lang="zh-CN" altLang="zh-CN">
                <a:latin typeface="黑体" panose="02010609060101010101" pitchFamily="49" charset="-122"/>
                <a:ea typeface="黑体" panose="02010609060101010101" pitchFamily="49" charset="-122"/>
              </a:rPr>
              <a:t>提布特把地方性公共产品在一个由众多辖区组成的体制中的提供看成是一个私人产品在竞争性市场上的提供。</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消费者剩余＝商品的效用－价格</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财政净剩余＝财政支出－税收</a:t>
            </a:r>
          </a:p>
          <a:p>
            <a:pPr>
              <a:lnSpc>
                <a:spcPct val="80000"/>
              </a:lnSpc>
            </a:pPr>
            <a:r>
              <a:rPr lang="zh-CN" altLang="zh-CN">
                <a:latin typeface="黑体" panose="02010609060101010101" pitchFamily="49" charset="-122"/>
                <a:ea typeface="黑体" panose="02010609060101010101" pitchFamily="49" charset="-122"/>
              </a:rPr>
              <a:t>提布特模型的理想状态：</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1、各地区的资源配置达到最优；</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2、各地区辖区规模达到最优；</a:t>
            </a:r>
          </a:p>
          <a:p>
            <a:pPr>
              <a:lnSpc>
                <a:spcPct val="80000"/>
              </a:lnSpc>
              <a:buFont typeface="Arial" panose="020B0604020202020204" pitchFamily="34" charset="0"/>
              <a:buNone/>
            </a:pPr>
            <a:r>
              <a:rPr lang="zh-CN" altLang="zh-CN">
                <a:latin typeface="黑体" panose="02010609060101010101" pitchFamily="49" charset="-122"/>
                <a:ea typeface="黑体" panose="02010609060101010101" pitchFamily="49" charset="-122"/>
              </a:rPr>
              <a:t>     3、有相似偏好的居民聚居在一起。</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14338"/>
                                        </p:tgtEl>
                                        <p:attrNameLst>
                                          <p:attrName>style.visibility</p:attrName>
                                        </p:attrNameLst>
                                      </p:cBhvr>
                                      <p:to>
                                        <p:strVal val="visible"/>
                                      </p:to>
                                    </p:set>
                                    <p:anim calcmode="lin" valueType="num">
                                      <p:cBhvr>
                                        <p:cTn id="7" dur="1000" fill="hold"/>
                                        <p:tgtEl>
                                          <p:spTgt spid="14338"/>
                                        </p:tgtEl>
                                        <p:attrNameLst>
                                          <p:attrName>ppt_x</p:attrName>
                                        </p:attrNameLst>
                                      </p:cBhvr>
                                      <p:tavLst>
                                        <p:tav tm="0">
                                          <p:val>
                                            <p:strVal val="#ppt_x-.2"/>
                                          </p:val>
                                        </p:tav>
                                        <p:tav tm="100000">
                                          <p:val>
                                            <p:strVal val="#ppt_x"/>
                                          </p:val>
                                        </p:tav>
                                      </p:tavLst>
                                    </p:anim>
                                    <p:anim calcmode="lin" valueType="num">
                                      <p:cBhvr>
                                        <p:cTn id="8" dur="1000" fill="hold"/>
                                        <p:tgtEl>
                                          <p:spTgt spid="14338"/>
                                        </p:tgtEl>
                                        <p:attrNameLst>
                                          <p:attrName>ppt_y</p:attrName>
                                        </p:attrNameLst>
                                      </p:cBhvr>
                                      <p:tavLst>
                                        <p:tav tm="0">
                                          <p:val>
                                            <p:strVal val="#ppt_y"/>
                                          </p:val>
                                        </p:tav>
                                        <p:tav tm="100000">
                                          <p:val>
                                            <p:strVal val="#ppt_y"/>
                                          </p:val>
                                        </p:tav>
                                      </p:tavLst>
                                    </p:anim>
                                    <p:animEffect transition="in" filter="wipe(right)" prLst="gradientSize: 0.1">
                                      <p:cBhvr>
                                        <p:cTn id="9" dur="1000"/>
                                        <p:tgtEl>
                                          <p:spTgt spid="1433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14339">
                                            <p:txEl>
                                              <p:pRg st="0" end="0"/>
                                            </p:txEl>
                                          </p:spTgt>
                                        </p:tgtEl>
                                        <p:attrNameLst>
                                          <p:attrName>style.visibility</p:attrName>
                                        </p:attrNameLst>
                                      </p:cBhvr>
                                      <p:to>
                                        <p:strVal val="visible"/>
                                      </p:to>
                                    </p:set>
                                    <p:animEffect transition="in" filter="fade">
                                      <p:cBhvr>
                                        <p:cTn id="14" dur="500"/>
                                        <p:tgtEl>
                                          <p:spTgt spid="14339">
                                            <p:txEl>
                                              <p:pRg st="0" end="0"/>
                                            </p:txEl>
                                          </p:spTgt>
                                        </p:tgtEl>
                                      </p:cBhvr>
                                    </p:animEffect>
                                    <p:anim calcmode="lin" valueType="num">
                                      <p:cBhvr>
                                        <p:cTn id="15" dur="5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14339">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14339">
                                            <p:txEl>
                                              <p:pRg st="1" end="1"/>
                                            </p:txEl>
                                          </p:spTgt>
                                        </p:tgtEl>
                                        <p:attrNameLst>
                                          <p:attrName>style.visibility</p:attrName>
                                        </p:attrNameLst>
                                      </p:cBhvr>
                                      <p:to>
                                        <p:strVal val="visible"/>
                                      </p:to>
                                    </p:set>
                                    <p:animEffect transition="in" filter="fade">
                                      <p:cBhvr>
                                        <p:cTn id="21" dur="500"/>
                                        <p:tgtEl>
                                          <p:spTgt spid="14339">
                                            <p:txEl>
                                              <p:pRg st="1" end="1"/>
                                            </p:txEl>
                                          </p:spTgt>
                                        </p:tgtEl>
                                      </p:cBhvr>
                                    </p:animEffect>
                                    <p:anim calcmode="lin" valueType="num">
                                      <p:cBhvr>
                                        <p:cTn id="22" dur="500" fill="hold"/>
                                        <p:tgtEl>
                                          <p:spTgt spid="14339">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14339">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14339">
                                            <p:txEl>
                                              <p:pRg st="2" end="2"/>
                                            </p:txEl>
                                          </p:spTgt>
                                        </p:tgtEl>
                                        <p:attrNameLst>
                                          <p:attrName>style.visibility</p:attrName>
                                        </p:attrNameLst>
                                      </p:cBhvr>
                                      <p:to>
                                        <p:strVal val="visible"/>
                                      </p:to>
                                    </p:set>
                                    <p:animEffect transition="in" filter="fade">
                                      <p:cBhvr>
                                        <p:cTn id="28" dur="500"/>
                                        <p:tgtEl>
                                          <p:spTgt spid="14339">
                                            <p:txEl>
                                              <p:pRg st="2" end="2"/>
                                            </p:txEl>
                                          </p:spTgt>
                                        </p:tgtEl>
                                      </p:cBhvr>
                                    </p:animEffect>
                                    <p:anim calcmode="lin" valueType="num">
                                      <p:cBhvr>
                                        <p:cTn id="29" dur="500" fill="hold"/>
                                        <p:tgtEl>
                                          <p:spTgt spid="14339">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14339">
                                            <p:txEl>
                                              <p:pRg st="2" end="2"/>
                                            </p:txEl>
                                          </p:spTgt>
                                        </p:tgtEl>
                                        <p:attrNameLst>
                                          <p:attrName>ppt_y</p:attrName>
                                        </p:attrNameLst>
                                      </p:cBhvr>
                                      <p:tavLst>
                                        <p:tav tm="0">
                                          <p:val>
                                            <p:strVal val="#ppt_y+.05"/>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36" presetClass="entr" presetSubtype="0" fill="hold" grpId="0" nodeType="clickEffect">
                                  <p:stCondLst>
                                    <p:cond delay="0"/>
                                  </p:stCondLst>
                                  <p:childTnLst>
                                    <p:set>
                                      <p:cBhvr>
                                        <p:cTn id="34" dur="0" fill="hold">
                                          <p:stCondLst>
                                            <p:cond delay="0"/>
                                          </p:stCondLst>
                                        </p:cTn>
                                        <p:tgtEl>
                                          <p:spTgt spid="14339">
                                            <p:txEl>
                                              <p:pRg st="3" end="3"/>
                                            </p:txEl>
                                          </p:spTgt>
                                        </p:tgtEl>
                                        <p:attrNameLst>
                                          <p:attrName>style.visibility</p:attrName>
                                        </p:attrNameLst>
                                      </p:cBhvr>
                                      <p:to>
                                        <p:strVal val="visible"/>
                                      </p:to>
                                    </p:set>
                                    <p:animEffect transition="in" filter="fade">
                                      <p:cBhvr>
                                        <p:cTn id="35" dur="500"/>
                                        <p:tgtEl>
                                          <p:spTgt spid="14339">
                                            <p:txEl>
                                              <p:pRg st="3" end="3"/>
                                            </p:txEl>
                                          </p:spTgt>
                                        </p:tgtEl>
                                      </p:cBhvr>
                                    </p:animEffect>
                                    <p:anim calcmode="lin" valueType="num">
                                      <p:cBhvr>
                                        <p:cTn id="36" dur="500" fill="hold"/>
                                        <p:tgtEl>
                                          <p:spTgt spid="14339">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14339">
                                            <p:txEl>
                                              <p:pRg st="3" end="3"/>
                                            </p:txEl>
                                          </p:spTgt>
                                        </p:tgtEl>
                                        <p:attrNameLst>
                                          <p:attrName>ppt_y</p:attrName>
                                        </p:attrNameLst>
                                      </p:cBhvr>
                                      <p:tavLst>
                                        <p:tav tm="0">
                                          <p:val>
                                            <p:strVal val="#ppt_y+.05"/>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36" presetClass="entr" presetSubtype="0" fill="hold" grpId="0" nodeType="clickEffect">
                                  <p:stCondLst>
                                    <p:cond delay="0"/>
                                  </p:stCondLst>
                                  <p:childTnLst>
                                    <p:set>
                                      <p:cBhvr>
                                        <p:cTn id="41" dur="0" fill="hold">
                                          <p:stCondLst>
                                            <p:cond delay="0"/>
                                          </p:stCondLst>
                                        </p:cTn>
                                        <p:tgtEl>
                                          <p:spTgt spid="14339">
                                            <p:txEl>
                                              <p:pRg st="4" end="4"/>
                                            </p:txEl>
                                          </p:spTgt>
                                        </p:tgtEl>
                                        <p:attrNameLst>
                                          <p:attrName>style.visibility</p:attrName>
                                        </p:attrNameLst>
                                      </p:cBhvr>
                                      <p:to>
                                        <p:strVal val="visible"/>
                                      </p:to>
                                    </p:set>
                                    <p:animEffect transition="in" filter="fade">
                                      <p:cBhvr>
                                        <p:cTn id="42" dur="500"/>
                                        <p:tgtEl>
                                          <p:spTgt spid="14339">
                                            <p:txEl>
                                              <p:pRg st="4" end="4"/>
                                            </p:txEl>
                                          </p:spTgt>
                                        </p:tgtEl>
                                      </p:cBhvr>
                                    </p:animEffect>
                                    <p:anim calcmode="lin" valueType="num">
                                      <p:cBhvr>
                                        <p:cTn id="43" dur="500" fill="hold"/>
                                        <p:tgtEl>
                                          <p:spTgt spid="14339">
                                            <p:txEl>
                                              <p:pRg st="4" end="4"/>
                                            </p:txEl>
                                          </p:spTgt>
                                        </p:tgtEl>
                                        <p:attrNameLst>
                                          <p:attrName>ppt_x</p:attrName>
                                        </p:attrNameLst>
                                      </p:cBhvr>
                                      <p:tavLst>
                                        <p:tav tm="0">
                                          <p:val>
                                            <p:strVal val="#ppt_x"/>
                                          </p:val>
                                        </p:tav>
                                        <p:tav tm="100000">
                                          <p:val>
                                            <p:strVal val="#ppt_x"/>
                                          </p:val>
                                        </p:tav>
                                      </p:tavLst>
                                    </p:anim>
                                    <p:anim calcmode="lin" valueType="num">
                                      <p:cBhvr>
                                        <p:cTn id="44" dur="500" fill="hold"/>
                                        <p:tgtEl>
                                          <p:spTgt spid="14339">
                                            <p:txEl>
                                              <p:pRg st="4" end="4"/>
                                            </p:txEl>
                                          </p:spTgt>
                                        </p:tgtEl>
                                        <p:attrNameLst>
                                          <p:attrName>ppt_y</p:attrName>
                                        </p:attrNameLst>
                                      </p:cBhvr>
                                      <p:tavLst>
                                        <p:tav tm="0">
                                          <p:val>
                                            <p:strVal val="#ppt_y+.05"/>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36" presetClass="entr" presetSubtype="0" fill="hold" grpId="0" nodeType="clickEffect">
                                  <p:stCondLst>
                                    <p:cond delay="0"/>
                                  </p:stCondLst>
                                  <p:childTnLst>
                                    <p:set>
                                      <p:cBhvr>
                                        <p:cTn id="48" dur="0" fill="hold">
                                          <p:stCondLst>
                                            <p:cond delay="0"/>
                                          </p:stCondLst>
                                        </p:cTn>
                                        <p:tgtEl>
                                          <p:spTgt spid="14339">
                                            <p:txEl>
                                              <p:pRg st="5" end="5"/>
                                            </p:txEl>
                                          </p:spTgt>
                                        </p:tgtEl>
                                        <p:attrNameLst>
                                          <p:attrName>style.visibility</p:attrName>
                                        </p:attrNameLst>
                                      </p:cBhvr>
                                      <p:to>
                                        <p:strVal val="visible"/>
                                      </p:to>
                                    </p:set>
                                    <p:animEffect transition="in" filter="fade">
                                      <p:cBhvr>
                                        <p:cTn id="49" dur="500"/>
                                        <p:tgtEl>
                                          <p:spTgt spid="14339">
                                            <p:txEl>
                                              <p:pRg st="5" end="5"/>
                                            </p:txEl>
                                          </p:spTgt>
                                        </p:tgtEl>
                                      </p:cBhvr>
                                    </p:animEffect>
                                    <p:anim calcmode="lin" valueType="num">
                                      <p:cBhvr>
                                        <p:cTn id="50" dur="500" fill="hold"/>
                                        <p:tgtEl>
                                          <p:spTgt spid="14339">
                                            <p:txEl>
                                              <p:pRg st="5" end="5"/>
                                            </p:txEl>
                                          </p:spTgt>
                                        </p:tgtEl>
                                        <p:attrNameLst>
                                          <p:attrName>ppt_x</p:attrName>
                                        </p:attrNameLst>
                                      </p:cBhvr>
                                      <p:tavLst>
                                        <p:tav tm="0">
                                          <p:val>
                                            <p:strVal val="#ppt_x"/>
                                          </p:val>
                                        </p:tav>
                                        <p:tav tm="100000">
                                          <p:val>
                                            <p:strVal val="#ppt_x"/>
                                          </p:val>
                                        </p:tav>
                                      </p:tavLst>
                                    </p:anim>
                                    <p:anim calcmode="lin" valueType="num">
                                      <p:cBhvr>
                                        <p:cTn id="51" dur="500" fill="hold"/>
                                        <p:tgtEl>
                                          <p:spTgt spid="14339">
                                            <p:txEl>
                                              <p:pRg st="5" end="5"/>
                                            </p:txEl>
                                          </p:spTgt>
                                        </p:tgtEl>
                                        <p:attrNameLst>
                                          <p:attrName>ppt_y</p:attrName>
                                        </p:attrNameLst>
                                      </p:cBhvr>
                                      <p:tavLst>
                                        <p:tav tm="0">
                                          <p:val>
                                            <p:strVal val="#ppt_y+.05"/>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36" presetClass="entr" presetSubtype="0" fill="hold" grpId="0" nodeType="clickEffect">
                                  <p:stCondLst>
                                    <p:cond delay="0"/>
                                  </p:stCondLst>
                                  <p:childTnLst>
                                    <p:set>
                                      <p:cBhvr>
                                        <p:cTn id="55" dur="0" fill="hold">
                                          <p:stCondLst>
                                            <p:cond delay="0"/>
                                          </p:stCondLst>
                                        </p:cTn>
                                        <p:tgtEl>
                                          <p:spTgt spid="14339">
                                            <p:txEl>
                                              <p:pRg st="6" end="6"/>
                                            </p:txEl>
                                          </p:spTgt>
                                        </p:tgtEl>
                                        <p:attrNameLst>
                                          <p:attrName>style.visibility</p:attrName>
                                        </p:attrNameLst>
                                      </p:cBhvr>
                                      <p:to>
                                        <p:strVal val="visible"/>
                                      </p:to>
                                    </p:set>
                                    <p:animEffect transition="in" filter="fade">
                                      <p:cBhvr>
                                        <p:cTn id="56" dur="500"/>
                                        <p:tgtEl>
                                          <p:spTgt spid="14339">
                                            <p:txEl>
                                              <p:pRg st="6" end="6"/>
                                            </p:txEl>
                                          </p:spTgt>
                                        </p:tgtEl>
                                      </p:cBhvr>
                                    </p:animEffect>
                                    <p:anim calcmode="lin" valueType="num">
                                      <p:cBhvr>
                                        <p:cTn id="57" dur="500" fill="hold"/>
                                        <p:tgtEl>
                                          <p:spTgt spid="14339">
                                            <p:txEl>
                                              <p:pRg st="6" end="6"/>
                                            </p:txEl>
                                          </p:spTgt>
                                        </p:tgtEl>
                                        <p:attrNameLst>
                                          <p:attrName>ppt_x</p:attrName>
                                        </p:attrNameLst>
                                      </p:cBhvr>
                                      <p:tavLst>
                                        <p:tav tm="0">
                                          <p:val>
                                            <p:strVal val="#ppt_x"/>
                                          </p:val>
                                        </p:tav>
                                        <p:tav tm="100000">
                                          <p:val>
                                            <p:strVal val="#ppt_x"/>
                                          </p:val>
                                        </p:tav>
                                      </p:tavLst>
                                    </p:anim>
                                    <p:anim calcmode="lin" valueType="num">
                                      <p:cBhvr>
                                        <p:cTn id="58" dur="500" fill="hold"/>
                                        <p:tgtEl>
                                          <p:spTgt spid="14339">
                                            <p:txEl>
                                              <p:pRg st="6" end="6"/>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21E8111-64C0-4327-8AE3-CBC8F1EBA2DC}"/>
              </a:ext>
            </a:extLst>
          </p:cNvPr>
          <p:cNvSpPr>
            <a:spLocks noGrp="1"/>
          </p:cNvSpPr>
          <p:nvPr>
            <p:ph type="dt" sz="half" idx="10"/>
          </p:nvPr>
        </p:nvSpPr>
        <p:spPr/>
        <p:txBody>
          <a:bodyPr/>
          <a:lstStyle/>
          <a:p>
            <a:fld id="{0707B6DA-AEFC-4BDD-81DC-35BCE23B8C67}"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CBF5C98B-2116-4851-9271-F8AD111FB511}"/>
              </a:ext>
            </a:extLst>
          </p:cNvPr>
          <p:cNvSpPr>
            <a:spLocks noGrp="1"/>
          </p:cNvSpPr>
          <p:nvPr>
            <p:ph type="sldNum" sz="quarter" idx="12"/>
          </p:nvPr>
        </p:nvSpPr>
        <p:spPr/>
        <p:txBody>
          <a:bodyPr/>
          <a:lstStyle/>
          <a:p>
            <a:fld id="{00D20366-F031-481B-8039-69AB0DC03FB4}" type="slidenum">
              <a:rPr lang="zh-CN" altLang="en-US"/>
              <a:pPr/>
              <a:t>12</a:t>
            </a:fld>
            <a:endParaRPr lang="zh-CN" altLang="en-US"/>
          </a:p>
        </p:txBody>
      </p:sp>
      <p:sp>
        <p:nvSpPr>
          <p:cNvPr id="15362" name="Rectangle 2">
            <a:extLst>
              <a:ext uri="{FF2B5EF4-FFF2-40B4-BE49-F238E27FC236}">
                <a16:creationId xmlns:a16="http://schemas.microsoft.com/office/drawing/2014/main" id="{E6CCDA42-1935-47D9-B61F-D8E8867C0F83}"/>
              </a:ext>
            </a:extLst>
          </p:cNvPr>
          <p:cNvSpPr>
            <a:spLocks noChangeArrowheads="1"/>
          </p:cNvSpPr>
          <p:nvPr>
            <p:ph type="title"/>
          </p:nvPr>
        </p:nvSpPr>
        <p:spPr/>
        <p:txBody>
          <a:bodyPr/>
          <a:lstStyle/>
          <a:p>
            <a:r>
              <a:rPr lang="zh-CN" altLang="zh-CN">
                <a:ea typeface="黑体" panose="02010609060101010101" pitchFamily="49" charset="-122"/>
              </a:rPr>
              <a:t>提布特模型的局限性</a:t>
            </a:r>
          </a:p>
        </p:txBody>
      </p:sp>
      <p:sp>
        <p:nvSpPr>
          <p:cNvPr id="15363" name="Rectangle 3">
            <a:extLst>
              <a:ext uri="{FF2B5EF4-FFF2-40B4-BE49-F238E27FC236}">
                <a16:creationId xmlns:a16="http://schemas.microsoft.com/office/drawing/2014/main" id="{E6FE1886-D5DB-43D7-9A96-4D7D315D7D81}"/>
              </a:ext>
            </a:extLst>
          </p:cNvPr>
          <p:cNvSpPr>
            <a:spLocks noChangeArrowheads="1"/>
          </p:cNvSpPr>
          <p:nvPr>
            <p:ph type="body" idx="1"/>
          </p:nvPr>
        </p:nvSpPr>
        <p:spPr>
          <a:xfrm>
            <a:off x="396875" y="1557338"/>
            <a:ext cx="8229600" cy="4525962"/>
          </a:xfrm>
        </p:spPr>
        <p:txBody>
          <a:bodyPr/>
          <a:lstStyle/>
          <a:p>
            <a:r>
              <a:rPr lang="zh-CN" altLang="zh-CN">
                <a:latin typeface="楷体_GB2312" pitchFamily="1" charset="-122"/>
                <a:ea typeface="黑体" panose="02010609060101010101" pitchFamily="49" charset="-122"/>
              </a:rPr>
              <a:t>提布特模型的</a:t>
            </a:r>
            <a:r>
              <a:rPr lang="zh-CN" altLang="zh-CN">
                <a:ea typeface="黑体" panose="02010609060101010101" pitchFamily="49" charset="-122"/>
              </a:rPr>
              <a:t>假设过于严格。</a:t>
            </a:r>
          </a:p>
          <a:p>
            <a:r>
              <a:rPr lang="zh-CN" altLang="zh-CN">
                <a:latin typeface="楷体_GB2312" pitchFamily="1" charset="-122"/>
                <a:ea typeface="黑体" panose="02010609060101010101" pitchFamily="49" charset="-122"/>
              </a:rPr>
              <a:t>提布特模型</a:t>
            </a:r>
            <a:r>
              <a:rPr lang="zh-CN" altLang="zh-CN">
                <a:ea typeface="黑体" panose="02010609060101010101" pitchFamily="49" charset="-122"/>
              </a:rPr>
              <a:t>只说明了地方财政对人口迁移所产生的影响。</a:t>
            </a:r>
          </a:p>
          <a:p>
            <a:r>
              <a:rPr lang="zh-CN" altLang="zh-CN">
                <a:latin typeface="楷体_GB2312" pitchFamily="1" charset="-122"/>
                <a:ea typeface="黑体" panose="02010609060101010101" pitchFamily="49" charset="-122"/>
              </a:rPr>
              <a:t>提布特模型</a:t>
            </a:r>
            <a:r>
              <a:rPr lang="zh-CN" altLang="zh-CN">
                <a:ea typeface="黑体" panose="02010609060101010101" pitchFamily="49" charset="-122"/>
              </a:rPr>
              <a:t>没有考虑社会公平问题。</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5362"/>
                                        </p:tgtEl>
                                        <p:attrNameLst>
                                          <p:attrName>style.visibility</p:attrName>
                                        </p:attrNameLst>
                                      </p:cBhvr>
                                      <p:to>
                                        <p:strVal val="visible"/>
                                      </p:to>
                                    </p:set>
                                    <p:anim calcmode="lin" valueType="num">
                                      <p:cBhvr>
                                        <p:cTn id="7" dur="1000" fill="hold"/>
                                        <p:tgtEl>
                                          <p:spTgt spid="15362"/>
                                        </p:tgtEl>
                                        <p:attrNameLst>
                                          <p:attrName>ppt_w</p:attrName>
                                        </p:attrNameLst>
                                      </p:cBhvr>
                                      <p:tavLst>
                                        <p:tav tm="0">
                                          <p:val>
                                            <p:strVal val="#ppt_w+.3"/>
                                          </p:val>
                                        </p:tav>
                                        <p:tav tm="100000">
                                          <p:val>
                                            <p:strVal val="#ppt_w"/>
                                          </p:val>
                                        </p:tav>
                                      </p:tavLst>
                                    </p:anim>
                                    <p:anim calcmode="lin" valueType="num">
                                      <p:cBhvr>
                                        <p:cTn id="8" dur="1000" fill="hold"/>
                                        <p:tgtEl>
                                          <p:spTgt spid="15362"/>
                                        </p:tgtEl>
                                        <p:attrNameLst>
                                          <p:attrName>ppt_h</p:attrName>
                                        </p:attrNameLst>
                                      </p:cBhvr>
                                      <p:tavLst>
                                        <p:tav tm="0">
                                          <p:val>
                                            <p:strVal val="#ppt_h"/>
                                          </p:val>
                                        </p:tav>
                                        <p:tav tm="100000">
                                          <p:val>
                                            <p:strVal val="#ppt_h"/>
                                          </p:val>
                                        </p:tav>
                                      </p:tavLst>
                                    </p:anim>
                                    <p:animEffect transition="in" filter="fade">
                                      <p:cBhvr>
                                        <p:cTn id="9" dur="1000"/>
                                        <p:tgtEl>
                                          <p:spTgt spid="1536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5363">
                                            <p:txEl>
                                              <p:pRg st="0" end="0"/>
                                            </p:txEl>
                                          </p:spTgt>
                                        </p:tgtEl>
                                        <p:attrNameLst>
                                          <p:attrName>style.visibility</p:attrName>
                                        </p:attrNameLst>
                                      </p:cBhvr>
                                      <p:to>
                                        <p:strVal val="visible"/>
                                      </p:to>
                                    </p:set>
                                    <p:anim calcmode="lin" valueType="num">
                                      <p:cBhvr>
                                        <p:cTn id="14" dur="1000" fill="hold"/>
                                        <p:tgtEl>
                                          <p:spTgt spid="1536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536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536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5363">
                                            <p:txEl>
                                              <p:pRg st="1" end="1"/>
                                            </p:txEl>
                                          </p:spTgt>
                                        </p:tgtEl>
                                        <p:attrNameLst>
                                          <p:attrName>style.visibility</p:attrName>
                                        </p:attrNameLst>
                                      </p:cBhvr>
                                      <p:to>
                                        <p:strVal val="visible"/>
                                      </p:to>
                                    </p:set>
                                    <p:anim calcmode="lin" valueType="num">
                                      <p:cBhvr>
                                        <p:cTn id="21" dur="1000" fill="hold"/>
                                        <p:tgtEl>
                                          <p:spTgt spid="15363">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5363">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5363">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15363">
                                            <p:txEl>
                                              <p:pRg st="2" end="2"/>
                                            </p:txEl>
                                          </p:spTgt>
                                        </p:tgtEl>
                                        <p:attrNameLst>
                                          <p:attrName>style.visibility</p:attrName>
                                        </p:attrNameLst>
                                      </p:cBhvr>
                                      <p:to>
                                        <p:strVal val="visible"/>
                                      </p:to>
                                    </p:set>
                                    <p:anim calcmode="lin" valueType="num">
                                      <p:cBhvr>
                                        <p:cTn id="28" dur="1000" fill="hold"/>
                                        <p:tgtEl>
                                          <p:spTgt spid="15363">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5363">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53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autoUpdateAnimBg="0"/>
      <p:bldP spid="15363"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4FF0E7B-1D35-4481-B264-CB1B857E9439}"/>
              </a:ext>
            </a:extLst>
          </p:cNvPr>
          <p:cNvSpPr>
            <a:spLocks noGrp="1"/>
          </p:cNvSpPr>
          <p:nvPr>
            <p:ph type="dt" sz="half" idx="10"/>
          </p:nvPr>
        </p:nvSpPr>
        <p:spPr/>
        <p:txBody>
          <a:bodyPr/>
          <a:lstStyle/>
          <a:p>
            <a:fld id="{E2A57F52-579C-4DBB-AB1D-78F8690A4E3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B8022FD7-CA5E-4461-AA42-4CEF6632B6B6}"/>
              </a:ext>
            </a:extLst>
          </p:cNvPr>
          <p:cNvSpPr>
            <a:spLocks noGrp="1"/>
          </p:cNvSpPr>
          <p:nvPr>
            <p:ph type="sldNum" sz="quarter" idx="12"/>
          </p:nvPr>
        </p:nvSpPr>
        <p:spPr/>
        <p:txBody>
          <a:bodyPr/>
          <a:lstStyle/>
          <a:p>
            <a:fld id="{0EB1EE7F-48C9-4B21-9B9C-C35C9F423269}" type="slidenum">
              <a:rPr lang="zh-CN" altLang="en-US"/>
              <a:pPr/>
              <a:t>13</a:t>
            </a:fld>
            <a:endParaRPr lang="zh-CN" altLang="en-US"/>
          </a:p>
        </p:txBody>
      </p:sp>
      <p:sp>
        <p:nvSpPr>
          <p:cNvPr id="16386" name="Rectangle 2">
            <a:extLst>
              <a:ext uri="{FF2B5EF4-FFF2-40B4-BE49-F238E27FC236}">
                <a16:creationId xmlns:a16="http://schemas.microsoft.com/office/drawing/2014/main" id="{2434A113-01F2-4557-948E-539A566400D6}"/>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提布特模型的假设条件</a:t>
            </a:r>
          </a:p>
        </p:txBody>
      </p:sp>
      <p:sp>
        <p:nvSpPr>
          <p:cNvPr id="16387" name="Rectangle 3">
            <a:extLst>
              <a:ext uri="{FF2B5EF4-FFF2-40B4-BE49-F238E27FC236}">
                <a16:creationId xmlns:a16="http://schemas.microsoft.com/office/drawing/2014/main" id="{80098862-1E70-4CD4-83DD-2AD237DC5A21}"/>
              </a:ext>
            </a:extLst>
          </p:cNvPr>
          <p:cNvSpPr>
            <a:spLocks noChangeArrowheads="1"/>
          </p:cNvSpPr>
          <p:nvPr>
            <p:ph type="body" idx="1"/>
          </p:nvPr>
        </p:nvSpPr>
        <p:spPr>
          <a:xfrm>
            <a:off x="468313" y="1557338"/>
            <a:ext cx="8229600" cy="4525962"/>
          </a:xfrm>
        </p:spPr>
        <p:txBody>
          <a:bodyPr/>
          <a:lstStyle/>
          <a:p>
            <a:r>
              <a:rPr lang="zh-CN" altLang="en-US">
                <a:latin typeface="黑体" panose="02010609060101010101" pitchFamily="49" charset="-122"/>
                <a:ea typeface="黑体" panose="02010609060101010101" pitchFamily="49" charset="-122"/>
              </a:rPr>
              <a:t>居民可以在各地区间自由流动；</a:t>
            </a:r>
          </a:p>
          <a:p>
            <a:r>
              <a:rPr lang="zh-CN" altLang="en-US">
                <a:latin typeface="黑体" panose="02010609060101010101" pitchFamily="49" charset="-122"/>
                <a:ea typeface="黑体" panose="02010609060101010101" pitchFamily="49" charset="-122"/>
              </a:rPr>
              <a:t>居民对各地方公共预算有充分地了解； </a:t>
            </a:r>
          </a:p>
          <a:p>
            <a:r>
              <a:rPr lang="zh-CN" altLang="en-US">
                <a:latin typeface="黑体" panose="02010609060101010101" pitchFamily="49" charset="-122"/>
                <a:ea typeface="黑体" panose="02010609060101010101" pitchFamily="49" charset="-122"/>
              </a:rPr>
              <a:t>有足够多的辖区；</a:t>
            </a:r>
          </a:p>
          <a:p>
            <a:r>
              <a:rPr lang="zh-CN" altLang="en-US">
                <a:latin typeface="黑体" panose="02010609060101010101" pitchFamily="49" charset="-122"/>
                <a:ea typeface="黑体" panose="02010609060101010101" pitchFamily="49" charset="-122"/>
              </a:rPr>
              <a:t>地区间的流动性不受就业机会等因素的约束和限制；</a:t>
            </a:r>
          </a:p>
          <a:p>
            <a:r>
              <a:rPr lang="zh-CN" altLang="en-US">
                <a:latin typeface="黑体" panose="02010609060101010101" pitchFamily="49" charset="-122"/>
                <a:ea typeface="黑体" panose="02010609060101010101" pitchFamily="49" charset="-122"/>
              </a:rPr>
              <a:t>辖区间不存在外部效应；</a:t>
            </a:r>
          </a:p>
          <a:p>
            <a:r>
              <a:rPr lang="zh-CN" altLang="en-US">
                <a:latin typeface="黑体" panose="02010609060101010101" pitchFamily="49" charset="-122"/>
                <a:ea typeface="黑体" panose="02010609060101010101" pitchFamily="49" charset="-122"/>
              </a:rPr>
              <a:t>各辖区以最低的平均成本生产公共产品；</a:t>
            </a:r>
          </a:p>
          <a:p>
            <a:r>
              <a:rPr lang="zh-CN" altLang="en-US">
                <a:latin typeface="黑体" panose="02010609060101010101" pitchFamily="49" charset="-122"/>
                <a:ea typeface="黑体" panose="02010609060101010101" pitchFamily="49" charset="-122"/>
              </a:rPr>
              <a:t>各地区可以实行排他性分区法，规定修建房屋的面积不得小于某个水平。</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16386"/>
                                        </p:tgtEl>
                                        <p:attrNameLst>
                                          <p:attrName>style.visibility</p:attrName>
                                        </p:attrNameLst>
                                      </p:cBhvr>
                                      <p:to>
                                        <p:strVal val="visible"/>
                                      </p:to>
                                    </p:set>
                                    <p:anim calcmode="lin" valueType="num">
                                      <p:cBhvr>
                                        <p:cTn id="7" dur="500" fill="hold"/>
                                        <p:tgtEl>
                                          <p:spTgt spid="16386"/>
                                        </p:tgtEl>
                                        <p:attrNameLst>
                                          <p:attrName>ppt_w</p:attrName>
                                        </p:attrNameLst>
                                      </p:cBhvr>
                                      <p:tavLst>
                                        <p:tav tm="0">
                                          <p:val>
                                            <p:fltVal val="0"/>
                                          </p:val>
                                        </p:tav>
                                        <p:tav tm="100000">
                                          <p:val>
                                            <p:strVal val="#ppt_w"/>
                                          </p:val>
                                        </p:tav>
                                      </p:tavLst>
                                    </p:anim>
                                    <p:anim calcmode="lin" valueType="num">
                                      <p:cBhvr>
                                        <p:cTn id="8" dur="500" fill="hold"/>
                                        <p:tgtEl>
                                          <p:spTgt spid="16386"/>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16387">
                                            <p:txEl>
                                              <p:pRg st="0" end="0"/>
                                            </p:txEl>
                                          </p:spTgt>
                                        </p:tgtEl>
                                        <p:attrNameLst>
                                          <p:attrName>style.visibility</p:attrName>
                                        </p:attrNameLst>
                                      </p:cBhvr>
                                      <p:to>
                                        <p:strVal val="visible"/>
                                      </p:to>
                                    </p:set>
                                    <p:anim calcmode="lin" valueType="num">
                                      <p:cBhvr>
                                        <p:cTn id="13" dur="500" fill="hold"/>
                                        <p:tgtEl>
                                          <p:spTgt spid="16387">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6387">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16387">
                                            <p:txEl>
                                              <p:pRg st="1" end="1"/>
                                            </p:txEl>
                                          </p:spTgt>
                                        </p:tgtEl>
                                        <p:attrNameLst>
                                          <p:attrName>style.visibility</p:attrName>
                                        </p:attrNameLst>
                                      </p:cBhvr>
                                      <p:to>
                                        <p:strVal val="visible"/>
                                      </p:to>
                                    </p:set>
                                    <p:anim calcmode="lin" valueType="num">
                                      <p:cBhvr>
                                        <p:cTn id="19" dur="500" fill="hold"/>
                                        <p:tgtEl>
                                          <p:spTgt spid="16387">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6387">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16387">
                                            <p:txEl>
                                              <p:pRg st="2" end="2"/>
                                            </p:txEl>
                                          </p:spTgt>
                                        </p:tgtEl>
                                        <p:attrNameLst>
                                          <p:attrName>style.visibility</p:attrName>
                                        </p:attrNameLst>
                                      </p:cBhvr>
                                      <p:to>
                                        <p:strVal val="visible"/>
                                      </p:to>
                                    </p:set>
                                    <p:anim calcmode="lin" valueType="num">
                                      <p:cBhvr>
                                        <p:cTn id="25" dur="500" fill="hold"/>
                                        <p:tgtEl>
                                          <p:spTgt spid="16387">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1638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0" fill="hold">
                                          <p:stCondLst>
                                            <p:cond delay="0"/>
                                          </p:stCondLst>
                                        </p:cTn>
                                        <p:tgtEl>
                                          <p:spTgt spid="16387">
                                            <p:txEl>
                                              <p:pRg st="3" end="3"/>
                                            </p:txEl>
                                          </p:spTgt>
                                        </p:tgtEl>
                                        <p:attrNameLst>
                                          <p:attrName>style.visibility</p:attrName>
                                        </p:attrNameLst>
                                      </p:cBhvr>
                                      <p:to>
                                        <p:strVal val="visible"/>
                                      </p:to>
                                    </p:set>
                                    <p:anim calcmode="lin" valueType="num">
                                      <p:cBhvr>
                                        <p:cTn id="31" dur="500" fill="hold"/>
                                        <p:tgtEl>
                                          <p:spTgt spid="16387">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16387">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0" fill="hold">
                                          <p:stCondLst>
                                            <p:cond delay="0"/>
                                          </p:stCondLst>
                                        </p:cTn>
                                        <p:tgtEl>
                                          <p:spTgt spid="16387">
                                            <p:txEl>
                                              <p:pRg st="4" end="4"/>
                                            </p:txEl>
                                          </p:spTgt>
                                        </p:tgtEl>
                                        <p:attrNameLst>
                                          <p:attrName>style.visibility</p:attrName>
                                        </p:attrNameLst>
                                      </p:cBhvr>
                                      <p:to>
                                        <p:strVal val="visible"/>
                                      </p:to>
                                    </p:set>
                                    <p:anim calcmode="lin" valueType="num">
                                      <p:cBhvr>
                                        <p:cTn id="37" dur="500" fill="hold"/>
                                        <p:tgtEl>
                                          <p:spTgt spid="16387">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1638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0" fill="hold">
                                          <p:stCondLst>
                                            <p:cond delay="0"/>
                                          </p:stCondLst>
                                        </p:cTn>
                                        <p:tgtEl>
                                          <p:spTgt spid="16387">
                                            <p:txEl>
                                              <p:pRg st="5" end="5"/>
                                            </p:txEl>
                                          </p:spTgt>
                                        </p:tgtEl>
                                        <p:attrNameLst>
                                          <p:attrName>style.visibility</p:attrName>
                                        </p:attrNameLst>
                                      </p:cBhvr>
                                      <p:to>
                                        <p:strVal val="visible"/>
                                      </p:to>
                                    </p:set>
                                    <p:anim calcmode="lin" valueType="num">
                                      <p:cBhvr>
                                        <p:cTn id="43" dur="500" fill="hold"/>
                                        <p:tgtEl>
                                          <p:spTgt spid="16387">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16387">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23" presetClass="entr" presetSubtype="16" fill="hold" grpId="0" nodeType="clickEffect">
                                  <p:stCondLst>
                                    <p:cond delay="0"/>
                                  </p:stCondLst>
                                  <p:childTnLst>
                                    <p:set>
                                      <p:cBhvr>
                                        <p:cTn id="48" dur="0" fill="hold">
                                          <p:stCondLst>
                                            <p:cond delay="0"/>
                                          </p:stCondLst>
                                        </p:cTn>
                                        <p:tgtEl>
                                          <p:spTgt spid="16387">
                                            <p:txEl>
                                              <p:pRg st="6" end="6"/>
                                            </p:txEl>
                                          </p:spTgt>
                                        </p:tgtEl>
                                        <p:attrNameLst>
                                          <p:attrName>style.visibility</p:attrName>
                                        </p:attrNameLst>
                                      </p:cBhvr>
                                      <p:to>
                                        <p:strVal val="visible"/>
                                      </p:to>
                                    </p:set>
                                    <p:anim calcmode="lin" valueType="num">
                                      <p:cBhvr>
                                        <p:cTn id="49" dur="500" fill="hold"/>
                                        <p:tgtEl>
                                          <p:spTgt spid="16387">
                                            <p:txEl>
                                              <p:pRg st="6" end="6"/>
                                            </p:txEl>
                                          </p:spTgt>
                                        </p:tgtEl>
                                        <p:attrNameLst>
                                          <p:attrName>ppt_w</p:attrName>
                                        </p:attrNameLst>
                                      </p:cBhvr>
                                      <p:tavLst>
                                        <p:tav tm="0">
                                          <p:val>
                                            <p:fltVal val="0"/>
                                          </p:val>
                                        </p:tav>
                                        <p:tav tm="100000">
                                          <p:val>
                                            <p:strVal val="#ppt_w"/>
                                          </p:val>
                                        </p:tav>
                                      </p:tavLst>
                                    </p:anim>
                                    <p:anim calcmode="lin" valueType="num">
                                      <p:cBhvr>
                                        <p:cTn id="50" dur="500" fill="hold"/>
                                        <p:tgtEl>
                                          <p:spTgt spid="16387">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autoUpdateAnimBg="0"/>
      <p:bldP spid="16387"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D0287F03-67E5-43F6-B27E-A64684FC0D6C}"/>
              </a:ext>
            </a:extLst>
          </p:cNvPr>
          <p:cNvSpPr>
            <a:spLocks noGrp="1"/>
          </p:cNvSpPr>
          <p:nvPr>
            <p:ph type="dt" sz="half" idx="10"/>
          </p:nvPr>
        </p:nvSpPr>
        <p:spPr/>
        <p:txBody>
          <a:bodyPr/>
          <a:lstStyle/>
          <a:p>
            <a:fld id="{AB1EE892-71E2-49C4-9D9C-C48EE163397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AF0EC11-8503-4BED-B3A6-B7D33D51D3A6}"/>
              </a:ext>
            </a:extLst>
          </p:cNvPr>
          <p:cNvSpPr>
            <a:spLocks noGrp="1"/>
          </p:cNvSpPr>
          <p:nvPr>
            <p:ph type="sldNum" sz="quarter" idx="12"/>
          </p:nvPr>
        </p:nvSpPr>
        <p:spPr/>
        <p:txBody>
          <a:bodyPr/>
          <a:lstStyle/>
          <a:p>
            <a:fld id="{21355C7B-5B11-4D80-95DA-19E606260D42}" type="slidenum">
              <a:rPr lang="zh-CN" altLang="en-US"/>
              <a:pPr/>
              <a:t>14</a:t>
            </a:fld>
            <a:endParaRPr lang="zh-CN" altLang="en-US"/>
          </a:p>
        </p:txBody>
      </p:sp>
      <p:sp>
        <p:nvSpPr>
          <p:cNvPr id="17410" name="Rectangle 2">
            <a:extLst>
              <a:ext uri="{FF2B5EF4-FFF2-40B4-BE49-F238E27FC236}">
                <a16:creationId xmlns:a16="http://schemas.microsoft.com/office/drawing/2014/main" id="{1F1A7868-C290-4F68-8ECB-A767EE8078D3}"/>
              </a:ext>
            </a:extLst>
          </p:cNvPr>
          <p:cNvSpPr>
            <a:spLocks noChangeArrowheads="1"/>
          </p:cNvSpPr>
          <p:nvPr>
            <p:ph type="title"/>
          </p:nvPr>
        </p:nvSpPr>
        <p:spPr/>
        <p:txBody>
          <a:bodyPr/>
          <a:lstStyle/>
          <a:p>
            <a:r>
              <a:rPr lang="zh-CN" altLang="zh-CN" b="1">
                <a:ea typeface="黑体" panose="02010609060101010101" pitchFamily="49" charset="-122"/>
              </a:rPr>
              <a:t>提布特模型的理论贡献</a:t>
            </a:r>
          </a:p>
        </p:txBody>
      </p:sp>
      <p:sp>
        <p:nvSpPr>
          <p:cNvPr id="17411" name="Rectangle 3">
            <a:extLst>
              <a:ext uri="{FF2B5EF4-FFF2-40B4-BE49-F238E27FC236}">
                <a16:creationId xmlns:a16="http://schemas.microsoft.com/office/drawing/2014/main" id="{E116C1ED-158C-4421-96C4-150748155DD9}"/>
              </a:ext>
            </a:extLst>
          </p:cNvPr>
          <p:cNvSpPr>
            <a:spLocks noChangeArrowheads="1"/>
          </p:cNvSpPr>
          <p:nvPr>
            <p:ph type="body" idx="1"/>
          </p:nvPr>
        </p:nvSpPr>
        <p:spPr>
          <a:xfrm>
            <a:off x="468313" y="1484313"/>
            <a:ext cx="8229600" cy="4525962"/>
          </a:xfrm>
        </p:spPr>
        <p:txBody>
          <a:bodyPr/>
          <a:lstStyle/>
          <a:p>
            <a:r>
              <a:rPr lang="zh-CN" altLang="zh-CN">
                <a:latin typeface="黑体" panose="02010609060101010101" pitchFamily="49" charset="-122"/>
                <a:ea typeface="黑体" panose="02010609060101010101" pitchFamily="49" charset="-122"/>
              </a:rPr>
              <a:t>为居民对地方性公共产品偏好的揭示提供了一种“以足投票”的准市场办法。</a:t>
            </a:r>
          </a:p>
          <a:p>
            <a:r>
              <a:rPr lang="zh-CN" altLang="zh-CN">
                <a:latin typeface="黑体" panose="02010609060101010101" pitchFamily="49" charset="-122"/>
                <a:ea typeface="黑体" panose="02010609060101010101" pitchFamily="49" charset="-122"/>
              </a:rPr>
              <a:t>揭示了地方性公共产品供给充分竞争的理论。</a:t>
            </a:r>
          </a:p>
          <a:p>
            <a:r>
              <a:rPr lang="zh-CN" altLang="zh-CN">
                <a:latin typeface="黑体" panose="02010609060101010101" pitchFamily="49" charset="-122"/>
                <a:ea typeface="黑体" panose="02010609060101010101" pitchFamily="49" charset="-122"/>
              </a:rPr>
              <a:t>为分析地方财政收支政策变化及其影响提供了一定的依据，具有一定实用性的。</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0"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ppt_w</p:attrName>
                                        </p:attrNameLst>
                                      </p:cBhvr>
                                      <p:tavLst>
                                        <p:tav tm="0">
                                          <p:val>
                                            <p:strVal val="#ppt_w+.3"/>
                                          </p:val>
                                        </p:tav>
                                        <p:tav tm="100000">
                                          <p:val>
                                            <p:strVal val="#ppt_w"/>
                                          </p:val>
                                        </p:tav>
                                      </p:tavLst>
                                    </p:anim>
                                    <p:anim calcmode="lin" valueType="num">
                                      <p:cBhvr>
                                        <p:cTn id="8" dur="1000" fill="hold"/>
                                        <p:tgtEl>
                                          <p:spTgt spid="17410"/>
                                        </p:tgtEl>
                                        <p:attrNameLst>
                                          <p:attrName>ppt_h</p:attrName>
                                        </p:attrNameLst>
                                      </p:cBhvr>
                                      <p:tavLst>
                                        <p:tav tm="0">
                                          <p:val>
                                            <p:strVal val="#ppt_h"/>
                                          </p:val>
                                        </p:tav>
                                        <p:tav tm="100000">
                                          <p:val>
                                            <p:strVal val="#ppt_h"/>
                                          </p:val>
                                        </p:tav>
                                      </p:tavLst>
                                    </p:anim>
                                    <p:animEffect transition="in" filter="fade">
                                      <p:cBhvr>
                                        <p:cTn id="9" dur="1000"/>
                                        <p:tgtEl>
                                          <p:spTgt spid="1741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0" fill="hold">
                                          <p:stCondLst>
                                            <p:cond delay="0"/>
                                          </p:stCondLst>
                                        </p:cTn>
                                        <p:tgtEl>
                                          <p:spTgt spid="17411">
                                            <p:txEl>
                                              <p:pRg st="0" end="0"/>
                                            </p:txEl>
                                          </p:spTgt>
                                        </p:tgtEl>
                                        <p:attrNameLst>
                                          <p:attrName>style.visibility</p:attrName>
                                        </p:attrNameLst>
                                      </p:cBhvr>
                                      <p:to>
                                        <p:strVal val="visible"/>
                                      </p:to>
                                    </p:set>
                                    <p:anim calcmode="lin" valueType="num">
                                      <p:cBhvr>
                                        <p:cTn id="14" dur="1000" fill="hold"/>
                                        <p:tgtEl>
                                          <p:spTgt spid="17411">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7411">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7411">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50" presetClass="entr" presetSubtype="0" decel="100000" fill="hold" grpId="0" nodeType="clickEffect">
                                  <p:stCondLst>
                                    <p:cond delay="0"/>
                                  </p:stCondLst>
                                  <p:childTnLst>
                                    <p:set>
                                      <p:cBhvr>
                                        <p:cTn id="20" dur="0" fill="hold">
                                          <p:stCondLst>
                                            <p:cond delay="0"/>
                                          </p:stCondLst>
                                        </p:cTn>
                                        <p:tgtEl>
                                          <p:spTgt spid="17411">
                                            <p:txEl>
                                              <p:pRg st="1" end="1"/>
                                            </p:txEl>
                                          </p:spTgt>
                                        </p:tgtEl>
                                        <p:attrNameLst>
                                          <p:attrName>style.visibility</p:attrName>
                                        </p:attrNameLst>
                                      </p:cBhvr>
                                      <p:to>
                                        <p:strVal val="visible"/>
                                      </p:to>
                                    </p:set>
                                    <p:anim calcmode="lin" valueType="num">
                                      <p:cBhvr>
                                        <p:cTn id="21" dur="1000" fill="hold"/>
                                        <p:tgtEl>
                                          <p:spTgt spid="17411">
                                            <p:txEl>
                                              <p:pRg st="1" end="1"/>
                                            </p:txEl>
                                          </p:spTgt>
                                        </p:tgtEl>
                                        <p:attrNameLst>
                                          <p:attrName>ppt_w</p:attrName>
                                        </p:attrNameLst>
                                      </p:cBhvr>
                                      <p:tavLst>
                                        <p:tav tm="0">
                                          <p:val>
                                            <p:strVal val="#ppt_w+.3"/>
                                          </p:val>
                                        </p:tav>
                                        <p:tav tm="100000">
                                          <p:val>
                                            <p:strVal val="#ppt_w"/>
                                          </p:val>
                                        </p:tav>
                                      </p:tavLst>
                                    </p:anim>
                                    <p:anim calcmode="lin" valueType="num">
                                      <p:cBhvr>
                                        <p:cTn id="22" dur="1000" fill="hold"/>
                                        <p:tgtEl>
                                          <p:spTgt spid="17411">
                                            <p:txEl>
                                              <p:pRg st="1" end="1"/>
                                            </p:txEl>
                                          </p:spTgt>
                                        </p:tgtEl>
                                        <p:attrNameLst>
                                          <p:attrName>ppt_h</p:attrName>
                                        </p:attrNameLst>
                                      </p:cBhvr>
                                      <p:tavLst>
                                        <p:tav tm="0">
                                          <p:val>
                                            <p:strVal val="#ppt_h"/>
                                          </p:val>
                                        </p:tav>
                                        <p:tav tm="100000">
                                          <p:val>
                                            <p:strVal val="#ppt_h"/>
                                          </p:val>
                                        </p:tav>
                                      </p:tavLst>
                                    </p:anim>
                                    <p:animEffect transition="in" filter="fade">
                                      <p:cBhvr>
                                        <p:cTn id="23" dur="1000"/>
                                        <p:tgtEl>
                                          <p:spTgt spid="17411">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50" presetClass="entr" presetSubtype="0" decel="100000" fill="hold" grpId="0" nodeType="clickEffect">
                                  <p:stCondLst>
                                    <p:cond delay="0"/>
                                  </p:stCondLst>
                                  <p:childTnLst>
                                    <p:set>
                                      <p:cBhvr>
                                        <p:cTn id="27" dur="0" fill="hold">
                                          <p:stCondLst>
                                            <p:cond delay="0"/>
                                          </p:stCondLst>
                                        </p:cTn>
                                        <p:tgtEl>
                                          <p:spTgt spid="17411">
                                            <p:txEl>
                                              <p:pRg st="2" end="2"/>
                                            </p:txEl>
                                          </p:spTgt>
                                        </p:tgtEl>
                                        <p:attrNameLst>
                                          <p:attrName>style.visibility</p:attrName>
                                        </p:attrNameLst>
                                      </p:cBhvr>
                                      <p:to>
                                        <p:strVal val="visible"/>
                                      </p:to>
                                    </p:set>
                                    <p:anim calcmode="lin" valueType="num">
                                      <p:cBhvr>
                                        <p:cTn id="28" dur="1000" fill="hold"/>
                                        <p:tgtEl>
                                          <p:spTgt spid="17411">
                                            <p:txEl>
                                              <p:pRg st="2" end="2"/>
                                            </p:txEl>
                                          </p:spTgt>
                                        </p:tgtEl>
                                        <p:attrNameLst>
                                          <p:attrName>ppt_w</p:attrName>
                                        </p:attrNameLst>
                                      </p:cBhvr>
                                      <p:tavLst>
                                        <p:tav tm="0">
                                          <p:val>
                                            <p:strVal val="#ppt_w+.3"/>
                                          </p:val>
                                        </p:tav>
                                        <p:tav tm="100000">
                                          <p:val>
                                            <p:strVal val="#ppt_w"/>
                                          </p:val>
                                        </p:tav>
                                      </p:tavLst>
                                    </p:anim>
                                    <p:anim calcmode="lin" valueType="num">
                                      <p:cBhvr>
                                        <p:cTn id="29" dur="1000" fill="hold"/>
                                        <p:tgtEl>
                                          <p:spTgt spid="17411">
                                            <p:txEl>
                                              <p:pRg st="2" end="2"/>
                                            </p:txEl>
                                          </p:spTgt>
                                        </p:tgtEl>
                                        <p:attrNameLst>
                                          <p:attrName>ppt_h</p:attrName>
                                        </p:attrNameLst>
                                      </p:cBhvr>
                                      <p:tavLst>
                                        <p:tav tm="0">
                                          <p:val>
                                            <p:strVal val="#ppt_h"/>
                                          </p:val>
                                        </p:tav>
                                        <p:tav tm="100000">
                                          <p:val>
                                            <p:strVal val="#ppt_h"/>
                                          </p:val>
                                        </p:tav>
                                      </p:tavLst>
                                    </p:anim>
                                    <p:animEffect transition="in" filter="fade">
                                      <p:cBhvr>
                                        <p:cTn id="30" dur="1000"/>
                                        <p:tgtEl>
                                          <p:spTgt spid="1741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autoUpdateAnimBg="0"/>
      <p:bldP spid="1741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B9173EF-4D70-4F43-A30F-DA70C571B3BB}"/>
              </a:ext>
            </a:extLst>
          </p:cNvPr>
          <p:cNvSpPr>
            <a:spLocks noGrp="1"/>
          </p:cNvSpPr>
          <p:nvPr>
            <p:ph type="dt" sz="half" idx="10"/>
          </p:nvPr>
        </p:nvSpPr>
        <p:spPr/>
        <p:txBody>
          <a:bodyPr/>
          <a:lstStyle/>
          <a:p>
            <a:fld id="{61BE8A51-9C0F-4814-A778-E5C4B964521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B955D01F-4B8A-4E46-84BD-070969098CF8}"/>
              </a:ext>
            </a:extLst>
          </p:cNvPr>
          <p:cNvSpPr>
            <a:spLocks noGrp="1"/>
          </p:cNvSpPr>
          <p:nvPr>
            <p:ph type="sldNum" sz="quarter" idx="12"/>
          </p:nvPr>
        </p:nvSpPr>
        <p:spPr/>
        <p:txBody>
          <a:bodyPr/>
          <a:lstStyle/>
          <a:p>
            <a:fld id="{F1944F1C-818E-43A4-BFCB-9FAC325B8EAE}" type="slidenum">
              <a:rPr lang="zh-CN" altLang="en-US"/>
              <a:pPr/>
              <a:t>15</a:t>
            </a:fld>
            <a:endParaRPr lang="zh-CN" altLang="en-US"/>
          </a:p>
        </p:txBody>
      </p:sp>
      <p:sp>
        <p:nvSpPr>
          <p:cNvPr id="18434" name="Rectangle 2">
            <a:extLst>
              <a:ext uri="{FF2B5EF4-FFF2-40B4-BE49-F238E27FC236}">
                <a16:creationId xmlns:a16="http://schemas.microsoft.com/office/drawing/2014/main" id="{F63D07E3-5B03-4236-90A8-62BD0B3CD04F}"/>
              </a:ext>
            </a:extLst>
          </p:cNvPr>
          <p:cNvSpPr>
            <a:spLocks noChangeArrowheads="1"/>
          </p:cNvSpPr>
          <p:nvPr>
            <p:ph type="title"/>
          </p:nvPr>
        </p:nvSpPr>
        <p:spPr/>
        <p:txBody>
          <a:bodyPr/>
          <a:lstStyle/>
          <a:p>
            <a:r>
              <a:rPr lang="zh-CN" altLang="zh-CN" b="1">
                <a:latin typeface="华文行楷" panose="02010800040101010101" pitchFamily="2" charset="-122"/>
                <a:ea typeface="黑体" panose="02010609060101010101" pitchFamily="49" charset="-122"/>
              </a:rPr>
              <a:t>中央政府介入资源配置</a:t>
            </a:r>
          </a:p>
        </p:txBody>
      </p:sp>
      <p:sp>
        <p:nvSpPr>
          <p:cNvPr id="18435" name="Rectangle 3">
            <a:extLst>
              <a:ext uri="{FF2B5EF4-FFF2-40B4-BE49-F238E27FC236}">
                <a16:creationId xmlns:a16="http://schemas.microsoft.com/office/drawing/2014/main" id="{6386055D-42C4-446E-BA5A-A5636588801B}"/>
              </a:ext>
            </a:extLst>
          </p:cNvPr>
          <p:cNvSpPr>
            <a:spLocks noChangeArrowheads="1"/>
          </p:cNvSpPr>
          <p:nvPr>
            <p:ph type="body" idx="1"/>
          </p:nvPr>
        </p:nvSpPr>
        <p:spPr>
          <a:xfrm>
            <a:off x="252413" y="1484313"/>
            <a:ext cx="8540750" cy="4548187"/>
          </a:xfrm>
        </p:spPr>
        <p:txBody>
          <a:bodyPr/>
          <a:lstStyle/>
          <a:p>
            <a:r>
              <a:rPr lang="zh-CN" altLang="zh-CN">
                <a:latin typeface="黑体" panose="02010609060101010101" pitchFamily="49" charset="-122"/>
                <a:ea typeface="黑体" panose="02010609060101010101" pitchFamily="49" charset="-122"/>
              </a:rPr>
              <a:t>全国性公共产品的提供</a:t>
            </a:r>
          </a:p>
          <a:p>
            <a:r>
              <a:rPr lang="zh-CN" altLang="zh-CN">
                <a:latin typeface="黑体" panose="02010609060101010101" pitchFamily="49" charset="-122"/>
                <a:ea typeface="黑体" panose="02010609060101010101" pitchFamily="49" charset="-122"/>
              </a:rPr>
              <a:t>辖区间的外溢性</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辖区间的外溢性破坏了地方性公共产品收益与成本间的对称性。</a:t>
            </a:r>
          </a:p>
          <a:p>
            <a:r>
              <a:rPr lang="zh-CN" altLang="zh-CN">
                <a:latin typeface="黑体" panose="02010609060101010101" pitchFamily="49" charset="-122"/>
                <a:ea typeface="黑体" panose="02010609060101010101" pitchFamily="49" charset="-122"/>
              </a:rPr>
              <a:t>公共产品提供的规模经济</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规模经济属性较强的公共产品如果由各地区分别提供，则会因生产规模达不到最优规模而形成低效率。</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2000"/>
                                        <p:tgtEl>
                                          <p:spTgt spid="1843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8435">
                                            <p:txEl>
                                              <p:pRg st="0" end="0"/>
                                            </p:txEl>
                                          </p:spTgt>
                                        </p:tgtEl>
                                        <p:attrNameLst>
                                          <p:attrName>style.visibility</p:attrName>
                                        </p:attrNameLst>
                                      </p:cBhvr>
                                      <p:to>
                                        <p:strVal val="visible"/>
                                      </p:to>
                                    </p:set>
                                    <p:animEffect transition="in" filter="fade">
                                      <p:cBhvr>
                                        <p:cTn id="12" dur="2000"/>
                                        <p:tgtEl>
                                          <p:spTgt spid="1843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435">
                                            <p:txEl>
                                              <p:pRg st="1" end="1"/>
                                            </p:txEl>
                                          </p:spTgt>
                                        </p:tgtEl>
                                        <p:attrNameLst>
                                          <p:attrName>style.visibility</p:attrName>
                                        </p:attrNameLst>
                                      </p:cBhvr>
                                      <p:to>
                                        <p:strVal val="visible"/>
                                      </p:to>
                                    </p:set>
                                    <p:animEffect transition="in" filter="fade">
                                      <p:cBhvr>
                                        <p:cTn id="17" dur="2000"/>
                                        <p:tgtEl>
                                          <p:spTgt spid="18435">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8435">
                                            <p:txEl>
                                              <p:pRg st="2" end="2"/>
                                            </p:txEl>
                                          </p:spTgt>
                                        </p:tgtEl>
                                        <p:attrNameLst>
                                          <p:attrName>style.visibility</p:attrName>
                                        </p:attrNameLst>
                                      </p:cBhvr>
                                      <p:to>
                                        <p:strVal val="visible"/>
                                      </p:to>
                                    </p:set>
                                    <p:animEffect transition="in" filter="fade">
                                      <p:cBhvr>
                                        <p:cTn id="22" dur="2000"/>
                                        <p:tgtEl>
                                          <p:spTgt spid="18435">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8435">
                                            <p:txEl>
                                              <p:pRg st="3" end="3"/>
                                            </p:txEl>
                                          </p:spTgt>
                                        </p:tgtEl>
                                        <p:attrNameLst>
                                          <p:attrName>style.visibility</p:attrName>
                                        </p:attrNameLst>
                                      </p:cBhvr>
                                      <p:to>
                                        <p:strVal val="visible"/>
                                      </p:to>
                                    </p:set>
                                    <p:animEffect transition="in" filter="fade">
                                      <p:cBhvr>
                                        <p:cTn id="27" dur="2000"/>
                                        <p:tgtEl>
                                          <p:spTgt spid="18435">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435">
                                            <p:txEl>
                                              <p:pRg st="4" end="4"/>
                                            </p:txEl>
                                          </p:spTgt>
                                        </p:tgtEl>
                                        <p:attrNameLst>
                                          <p:attrName>style.visibility</p:attrName>
                                        </p:attrNameLst>
                                      </p:cBhvr>
                                      <p:to>
                                        <p:strVal val="visible"/>
                                      </p:to>
                                    </p:set>
                                    <p:animEffect transition="in" filter="fade">
                                      <p:cBhvr>
                                        <p:cTn id="32" dur="2000"/>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utoUpdateAnimBg="0"/>
      <p:bldP spid="18435" grpId="0"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8AD621C-B466-4C2F-8D89-B65D603124C7}"/>
              </a:ext>
            </a:extLst>
          </p:cNvPr>
          <p:cNvSpPr>
            <a:spLocks noGrp="1"/>
          </p:cNvSpPr>
          <p:nvPr>
            <p:ph type="dt" sz="half" idx="10"/>
          </p:nvPr>
        </p:nvSpPr>
        <p:spPr/>
        <p:txBody>
          <a:bodyPr/>
          <a:lstStyle/>
          <a:p>
            <a:fld id="{1D3A32EE-F749-4F1D-A61C-2B5E9DCDD147}"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1657BBB-A13C-47BC-8F4A-3B664CFDB1D0}"/>
              </a:ext>
            </a:extLst>
          </p:cNvPr>
          <p:cNvSpPr>
            <a:spLocks noGrp="1"/>
          </p:cNvSpPr>
          <p:nvPr>
            <p:ph type="sldNum" sz="quarter" idx="12"/>
          </p:nvPr>
        </p:nvSpPr>
        <p:spPr/>
        <p:txBody>
          <a:bodyPr/>
          <a:lstStyle/>
          <a:p>
            <a:fld id="{82B4059A-B914-48DD-86D1-B3CBB9242A49}" type="slidenum">
              <a:rPr lang="zh-CN" altLang="en-US"/>
              <a:pPr/>
              <a:t>16</a:t>
            </a:fld>
            <a:endParaRPr lang="zh-CN" altLang="en-US"/>
          </a:p>
        </p:txBody>
      </p:sp>
      <p:sp>
        <p:nvSpPr>
          <p:cNvPr id="19458" name="Rectangle 2">
            <a:extLst>
              <a:ext uri="{FF2B5EF4-FFF2-40B4-BE49-F238E27FC236}">
                <a16:creationId xmlns:a16="http://schemas.microsoft.com/office/drawing/2014/main" id="{D85EA388-C16B-4308-A863-5C2F1120A67D}"/>
              </a:ext>
            </a:extLst>
          </p:cNvPr>
          <p:cNvSpPr>
            <a:spLocks noChangeArrowheads="1"/>
          </p:cNvSpPr>
          <p:nvPr>
            <p:ph type="title"/>
          </p:nvPr>
        </p:nvSpPr>
        <p:spPr/>
        <p:txBody>
          <a:bodyPr/>
          <a:lstStyle/>
          <a:p>
            <a:endParaRPr lang="zh-CN" altLang="zh-CN"/>
          </a:p>
        </p:txBody>
      </p:sp>
      <p:sp>
        <p:nvSpPr>
          <p:cNvPr id="19459" name="Rectangle 3">
            <a:extLst>
              <a:ext uri="{FF2B5EF4-FFF2-40B4-BE49-F238E27FC236}">
                <a16:creationId xmlns:a16="http://schemas.microsoft.com/office/drawing/2014/main" id="{EC4AAE24-CB8A-439D-941E-A319295CEB7A}"/>
              </a:ext>
            </a:extLst>
          </p:cNvPr>
          <p:cNvSpPr>
            <a:spLocks noChangeArrowheads="1"/>
          </p:cNvSpPr>
          <p:nvPr>
            <p:ph type="body" idx="1"/>
          </p:nvPr>
        </p:nvSpPr>
        <p:spPr/>
        <p:txBody>
          <a:bodyPr/>
          <a:lstStyle/>
          <a:p>
            <a:pPr>
              <a:buFont typeface="Arial" panose="020B0604020202020204" pitchFamily="34" charset="0"/>
              <a:buNone/>
            </a:pPr>
            <a:endParaRPr lang="zh-CN" altLang="en-US" sz="4000">
              <a:solidFill>
                <a:srgbClr val="000099"/>
              </a:solidFill>
              <a:latin typeface="楷体_GB2312" pitchFamily="1" charset="-122"/>
              <a:ea typeface="楷体_GB2312" pitchFamily="1"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3.2 政</a:t>
            </a:r>
            <a:r>
              <a:rPr lang="zh-CN" altLang="en-US" sz="5400">
                <a:latin typeface="华文行楷" panose="02010800040101010101" pitchFamily="2" charset="-122"/>
                <a:ea typeface="黑体" panose="02010609060101010101" pitchFamily="49" charset="-122"/>
              </a:rPr>
              <a:t>府间</a:t>
            </a:r>
            <a:r>
              <a:rPr lang="zh-CN" altLang="en-US" sz="5400">
                <a:ea typeface="黑体" panose="02010609060101010101" pitchFamily="49" charset="-122"/>
              </a:rPr>
              <a:t>财政收入分配职能的划分</a:t>
            </a:r>
          </a:p>
          <a:p>
            <a:pPr>
              <a:buFont typeface="Arial" panose="020B0604020202020204" pitchFamily="34" charset="0"/>
              <a:buNone/>
            </a:pPr>
            <a:endParaRPr lang="zh-CN" altLang="en-US">
              <a:ea typeface="黑体" panose="02010609060101010101" pitchFamily="49"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19458"/>
                                        </p:tgtEl>
                                        <p:attrNameLst>
                                          <p:attrName>style.visibility</p:attrName>
                                        </p:attrNameLst>
                                      </p:cBhvr>
                                      <p:to>
                                        <p:strVal val="visible"/>
                                      </p:to>
                                    </p:set>
                                    <p:animEffect transition="in" filter="dissolve">
                                      <p:cBhvr>
                                        <p:cTn id="7" dur="500"/>
                                        <p:tgtEl>
                                          <p:spTgt spid="19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59">
                                            <p:txEl>
                                              <p:pRg st="1" end="1"/>
                                            </p:txEl>
                                          </p:spTgt>
                                        </p:tgtEl>
                                        <p:attrNameLst>
                                          <p:attrName>style.visibility</p:attrName>
                                        </p:attrNameLst>
                                      </p:cBhvr>
                                      <p:to>
                                        <p:strVal val="visible"/>
                                      </p:to>
                                    </p:set>
                                    <p:animEffect transition="in" filter="dissolve">
                                      <p:cBhvr>
                                        <p:cTn id="12" dur="500"/>
                                        <p:tgtEl>
                                          <p:spTgt spid="1945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autoUpdateAnimBg="0"/>
      <p:bldP spid="19459"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9CEF358-307F-4B64-8A0B-BB86B165ECFA}"/>
              </a:ext>
            </a:extLst>
          </p:cNvPr>
          <p:cNvSpPr>
            <a:spLocks noGrp="1"/>
          </p:cNvSpPr>
          <p:nvPr>
            <p:ph type="dt" sz="half" idx="10"/>
          </p:nvPr>
        </p:nvSpPr>
        <p:spPr/>
        <p:txBody>
          <a:bodyPr/>
          <a:lstStyle/>
          <a:p>
            <a:fld id="{FF4C9546-F060-4E29-9256-F3C2F066AE5B}"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4716472-7E3C-42C1-9DEC-CD994C8230B5}"/>
              </a:ext>
            </a:extLst>
          </p:cNvPr>
          <p:cNvSpPr>
            <a:spLocks noGrp="1"/>
          </p:cNvSpPr>
          <p:nvPr>
            <p:ph type="sldNum" sz="quarter" idx="12"/>
          </p:nvPr>
        </p:nvSpPr>
        <p:spPr/>
        <p:txBody>
          <a:bodyPr/>
          <a:lstStyle/>
          <a:p>
            <a:fld id="{DAE429BD-F7FE-491A-A1FD-5E36CD155380}" type="slidenum">
              <a:rPr lang="zh-CN" altLang="en-US"/>
              <a:pPr/>
              <a:t>17</a:t>
            </a:fld>
            <a:endParaRPr lang="zh-CN" altLang="en-US"/>
          </a:p>
        </p:txBody>
      </p:sp>
      <p:sp>
        <p:nvSpPr>
          <p:cNvPr id="20482" name="Rectangle 2">
            <a:extLst>
              <a:ext uri="{FF2B5EF4-FFF2-40B4-BE49-F238E27FC236}">
                <a16:creationId xmlns:a16="http://schemas.microsoft.com/office/drawing/2014/main" id="{365194F2-D5BA-4E6E-AE43-2E716CDCA01C}"/>
              </a:ext>
            </a:extLst>
          </p:cNvPr>
          <p:cNvSpPr>
            <a:spLocks noChangeArrowheads="1"/>
          </p:cNvSpPr>
          <p:nvPr>
            <p:ph type="title"/>
          </p:nvPr>
        </p:nvSpPr>
        <p:spPr>
          <a:xfrm>
            <a:off x="107950" y="188913"/>
            <a:ext cx="8435975" cy="884237"/>
          </a:xfrm>
        </p:spPr>
        <p:txBody>
          <a:bodyPr/>
          <a:lstStyle/>
          <a:p>
            <a:r>
              <a:rPr lang="zh-CN" altLang="en-US">
                <a:latin typeface="黑体" panose="02010609060101010101" pitchFamily="49" charset="-122"/>
                <a:ea typeface="黑体" panose="02010609060101010101" pitchFamily="49" charset="-122"/>
              </a:rPr>
              <a:t>3.2.1 财政的收入分配职能</a:t>
            </a:r>
          </a:p>
        </p:txBody>
      </p:sp>
      <p:sp>
        <p:nvSpPr>
          <p:cNvPr id="20483" name="Rectangle 3">
            <a:extLst>
              <a:ext uri="{FF2B5EF4-FFF2-40B4-BE49-F238E27FC236}">
                <a16:creationId xmlns:a16="http://schemas.microsoft.com/office/drawing/2014/main" id="{4242453A-4B3D-4102-A3A8-75809CDD0419}"/>
              </a:ext>
            </a:extLst>
          </p:cNvPr>
          <p:cNvSpPr>
            <a:spLocks noChangeArrowheads="1"/>
          </p:cNvSpPr>
          <p:nvPr>
            <p:ph type="body" idx="1"/>
          </p:nvPr>
        </p:nvSpPr>
        <p:spPr>
          <a:xfrm>
            <a:off x="395288" y="1701800"/>
            <a:ext cx="8229600" cy="4525963"/>
          </a:xfrm>
        </p:spPr>
        <p:txBody>
          <a:bodyPr/>
          <a:lstStyle/>
          <a:p>
            <a:r>
              <a:rPr lang="zh-CN" altLang="zh-CN">
                <a:latin typeface="黑体" panose="02010609060101010101" pitchFamily="49" charset="-122"/>
                <a:ea typeface="黑体" panose="02010609060101010101" pitchFamily="49" charset="-122"/>
              </a:rPr>
              <a:t>财政的收入分配职能</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财政为了实现公平分配，对市场形成的收入分配格局进行的调整。</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税收——转移支付</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税收——公共提供</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税收——公共生产</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483">
                                            <p:txEl>
                                              <p:pRg st="0" end="0"/>
                                            </p:txEl>
                                          </p:spTgt>
                                        </p:tgtEl>
                                        <p:attrNameLst>
                                          <p:attrName>style.visibility</p:attrName>
                                        </p:attrNameLst>
                                      </p:cBhvr>
                                      <p:to>
                                        <p:strVal val="visible"/>
                                      </p:to>
                                    </p:set>
                                    <p:animEffect transition="in" filter="fade">
                                      <p:cBhvr>
                                        <p:cTn id="7" dur="1000"/>
                                        <p:tgtEl>
                                          <p:spTgt spid="20483">
                                            <p:txEl>
                                              <p:pRg st="0" end="0"/>
                                            </p:txEl>
                                          </p:spTgt>
                                        </p:tgtEl>
                                      </p:cBhvr>
                                    </p:animEffect>
                                    <p:anim calcmode="lin" valueType="num">
                                      <p:cBhvr>
                                        <p:cTn id="8" dur="1000" fill="hold"/>
                                        <p:tgtEl>
                                          <p:spTgt spid="2048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048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0483">
                                            <p:txEl>
                                              <p:pRg st="1" end="1"/>
                                            </p:txEl>
                                          </p:spTgt>
                                        </p:tgtEl>
                                        <p:attrNameLst>
                                          <p:attrName>style.visibility</p:attrName>
                                        </p:attrNameLst>
                                      </p:cBhvr>
                                      <p:to>
                                        <p:strVal val="visible"/>
                                      </p:to>
                                    </p:set>
                                    <p:animEffect transition="in" filter="fade">
                                      <p:cBhvr>
                                        <p:cTn id="14" dur="1000"/>
                                        <p:tgtEl>
                                          <p:spTgt spid="20483">
                                            <p:txEl>
                                              <p:pRg st="1" end="1"/>
                                            </p:txEl>
                                          </p:spTgt>
                                        </p:tgtEl>
                                      </p:cBhvr>
                                    </p:animEffect>
                                    <p:anim calcmode="lin" valueType="num">
                                      <p:cBhvr>
                                        <p:cTn id="15" dur="1000" fill="hold"/>
                                        <p:tgtEl>
                                          <p:spTgt spid="2048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048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0483">
                                            <p:txEl>
                                              <p:pRg st="2" end="2"/>
                                            </p:txEl>
                                          </p:spTgt>
                                        </p:tgtEl>
                                        <p:attrNameLst>
                                          <p:attrName>style.visibility</p:attrName>
                                        </p:attrNameLst>
                                      </p:cBhvr>
                                      <p:to>
                                        <p:strVal val="visible"/>
                                      </p:to>
                                    </p:set>
                                    <p:animEffect transition="in" filter="fade">
                                      <p:cBhvr>
                                        <p:cTn id="21" dur="1000"/>
                                        <p:tgtEl>
                                          <p:spTgt spid="20483">
                                            <p:txEl>
                                              <p:pRg st="2" end="2"/>
                                            </p:txEl>
                                          </p:spTgt>
                                        </p:tgtEl>
                                      </p:cBhvr>
                                    </p:animEffect>
                                    <p:anim calcmode="lin" valueType="num">
                                      <p:cBhvr>
                                        <p:cTn id="22" dur="1000" fill="hold"/>
                                        <p:tgtEl>
                                          <p:spTgt spid="2048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048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0483">
                                            <p:txEl>
                                              <p:pRg st="3" end="3"/>
                                            </p:txEl>
                                          </p:spTgt>
                                        </p:tgtEl>
                                        <p:attrNameLst>
                                          <p:attrName>style.visibility</p:attrName>
                                        </p:attrNameLst>
                                      </p:cBhvr>
                                      <p:to>
                                        <p:strVal val="visible"/>
                                      </p:to>
                                    </p:set>
                                    <p:animEffect transition="in" filter="fade">
                                      <p:cBhvr>
                                        <p:cTn id="28" dur="1000"/>
                                        <p:tgtEl>
                                          <p:spTgt spid="20483">
                                            <p:txEl>
                                              <p:pRg st="3" end="3"/>
                                            </p:txEl>
                                          </p:spTgt>
                                        </p:tgtEl>
                                      </p:cBhvr>
                                    </p:animEffect>
                                    <p:anim calcmode="lin" valueType="num">
                                      <p:cBhvr>
                                        <p:cTn id="29" dur="1000" fill="hold"/>
                                        <p:tgtEl>
                                          <p:spTgt spid="2048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048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483">
                                            <p:txEl>
                                              <p:pRg st="4" end="4"/>
                                            </p:txEl>
                                          </p:spTgt>
                                        </p:tgtEl>
                                        <p:attrNameLst>
                                          <p:attrName>style.visibility</p:attrName>
                                        </p:attrNameLst>
                                      </p:cBhvr>
                                      <p:to>
                                        <p:strVal val="visible"/>
                                      </p:to>
                                    </p:set>
                                    <p:animEffect transition="in" filter="fade">
                                      <p:cBhvr>
                                        <p:cTn id="35" dur="1000"/>
                                        <p:tgtEl>
                                          <p:spTgt spid="20483">
                                            <p:txEl>
                                              <p:pRg st="4" end="4"/>
                                            </p:txEl>
                                          </p:spTgt>
                                        </p:tgtEl>
                                      </p:cBhvr>
                                    </p:animEffect>
                                    <p:anim calcmode="lin" valueType="num">
                                      <p:cBhvr>
                                        <p:cTn id="36" dur="1000" fill="hold"/>
                                        <p:tgtEl>
                                          <p:spTgt spid="2048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048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日期占位符 3">
            <a:extLst>
              <a:ext uri="{FF2B5EF4-FFF2-40B4-BE49-F238E27FC236}">
                <a16:creationId xmlns:a16="http://schemas.microsoft.com/office/drawing/2014/main" id="{C962152C-2CDA-4A05-B9C0-C5818868142D}"/>
              </a:ext>
            </a:extLst>
          </p:cNvPr>
          <p:cNvSpPr>
            <a:spLocks noGrp="1"/>
          </p:cNvSpPr>
          <p:nvPr>
            <p:ph type="dt" sz="half" idx="10"/>
          </p:nvPr>
        </p:nvSpPr>
        <p:spPr/>
        <p:txBody>
          <a:bodyPr/>
          <a:lstStyle/>
          <a:p>
            <a:fld id="{2A7E72EA-02BF-4585-99F1-C8A51022D3B2}" type="datetime1">
              <a:rPr lang="zh-CN" altLang="en-US"/>
              <a:pPr/>
              <a:t>2018/12/13</a:t>
            </a:fld>
            <a:endParaRPr lang="zh-CN" altLang="en-US"/>
          </a:p>
        </p:txBody>
      </p:sp>
      <p:sp>
        <p:nvSpPr>
          <p:cNvPr id="7" name="灯片编号占位符 5">
            <a:extLst>
              <a:ext uri="{FF2B5EF4-FFF2-40B4-BE49-F238E27FC236}">
                <a16:creationId xmlns:a16="http://schemas.microsoft.com/office/drawing/2014/main" id="{8FC17F11-7154-4481-AA2F-1910A4E02B81}"/>
              </a:ext>
            </a:extLst>
          </p:cNvPr>
          <p:cNvSpPr>
            <a:spLocks noGrp="1"/>
          </p:cNvSpPr>
          <p:nvPr>
            <p:ph type="sldNum" sz="quarter" idx="12"/>
          </p:nvPr>
        </p:nvSpPr>
        <p:spPr/>
        <p:txBody>
          <a:bodyPr/>
          <a:lstStyle/>
          <a:p>
            <a:fld id="{EA1462D3-F8B5-401C-979D-2EBA4C587377}" type="slidenum">
              <a:rPr lang="zh-CN" altLang="en-US"/>
              <a:pPr/>
              <a:t>18</a:t>
            </a:fld>
            <a:endParaRPr lang="zh-CN" altLang="en-US"/>
          </a:p>
        </p:txBody>
      </p:sp>
      <p:sp>
        <p:nvSpPr>
          <p:cNvPr id="21506" name="Rectangle 2">
            <a:extLst>
              <a:ext uri="{FF2B5EF4-FFF2-40B4-BE49-F238E27FC236}">
                <a16:creationId xmlns:a16="http://schemas.microsoft.com/office/drawing/2014/main" id="{419A48CB-9334-43D5-B246-62A480290760}"/>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3.2.2 政府间财政收入分配职能的划分</a:t>
            </a:r>
          </a:p>
        </p:txBody>
      </p:sp>
      <p:sp>
        <p:nvSpPr>
          <p:cNvPr id="21507" name="Rectangle 3">
            <a:extLst>
              <a:ext uri="{FF2B5EF4-FFF2-40B4-BE49-F238E27FC236}">
                <a16:creationId xmlns:a16="http://schemas.microsoft.com/office/drawing/2014/main" id="{FB80CCB6-9303-401A-9C18-DA86A9BA2CFB}"/>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财政收入分配职能的实现途经：</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1、直接进行人与人之间的收入分配；</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2、间接通过地区间的收入分配。</a:t>
            </a:r>
          </a:p>
          <a:p>
            <a:r>
              <a:rPr lang="zh-CN" altLang="zh-CN">
                <a:latin typeface="黑体" panose="02010609060101010101" pitchFamily="49" charset="-122"/>
                <a:ea typeface="黑体" panose="02010609060101010101" pitchFamily="49" charset="-122"/>
              </a:rPr>
              <a:t>地区间的收入分配不可能通过地方财政来实现。</a:t>
            </a:r>
          </a:p>
          <a:p>
            <a:r>
              <a:rPr lang="zh-CN" altLang="zh-CN">
                <a:latin typeface="黑体" panose="02010609060101010101" pitchFamily="49" charset="-122"/>
                <a:ea typeface="黑体" panose="02010609060101010101" pitchFamily="49" charset="-122"/>
              </a:rPr>
              <a:t>人与人之间的收入再分配不可能由地方财政来实现。</a:t>
            </a:r>
          </a:p>
        </p:txBody>
      </p:sp>
      <p:sp>
        <p:nvSpPr>
          <p:cNvPr id="21508" name="Text Box 4">
            <a:extLst>
              <a:ext uri="{FF2B5EF4-FFF2-40B4-BE49-F238E27FC236}">
                <a16:creationId xmlns:a16="http://schemas.microsoft.com/office/drawing/2014/main" id="{759FCD75-5D67-4E35-851F-1242B28443F1}"/>
              </a:ext>
            </a:extLst>
          </p:cNvPr>
          <p:cNvSpPr txBox="1">
            <a:spLocks noChangeArrowheads="1"/>
          </p:cNvSpPr>
          <p:nvPr/>
        </p:nvSpPr>
        <p:spPr bwMode="auto">
          <a:xfrm>
            <a:off x="612775" y="4581525"/>
            <a:ext cx="8134350" cy="1798638"/>
          </a:xfrm>
          <a:prstGeom prst="rect">
            <a:avLst/>
          </a:prstGeom>
          <a:solidFill>
            <a:schemeClr val="accent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en-US" sz="2800">
                <a:ea typeface="黑体" panose="02010609060101010101" pitchFamily="49" charset="-122"/>
              </a:rPr>
              <a:t>    假设一个国家有甲、乙两个地区，甲地区通过各种方式，加大了收入再分配力度，而乙地区没有采取类似措施。</a:t>
            </a:r>
          </a:p>
          <a:p>
            <a:r>
              <a:rPr lang="zh-CN" altLang="en-US" sz="2800">
                <a:ea typeface="黑体" panose="02010609060101010101" pitchFamily="49" charset="-122"/>
              </a:rPr>
              <a:t>    这样做的结果是什么？</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randombar(horizontal)">
                                      <p:cBhvr>
                                        <p:cTn id="7" dur="600">
                                          <p:stCondLst>
                                            <p:cond delay="0"/>
                                          </p:stCondLst>
                                        </p:cTn>
                                        <p:tgtEl>
                                          <p:spTgt spid="2150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1507">
                                            <p:txEl>
                                              <p:pRg st="0" end="0"/>
                                            </p:txEl>
                                          </p:spTgt>
                                        </p:tgtEl>
                                        <p:attrNameLst>
                                          <p:attrName>style.visibility</p:attrName>
                                        </p:attrNameLst>
                                      </p:cBhvr>
                                      <p:to>
                                        <p:strVal val="visible"/>
                                      </p:to>
                                    </p:set>
                                    <p:animEffect transition="in" filter="randombar(horizontal)">
                                      <p:cBhvr>
                                        <p:cTn id="12" dur="500"/>
                                        <p:tgtEl>
                                          <p:spTgt spid="2150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1507">
                                            <p:txEl>
                                              <p:pRg st="1" end="1"/>
                                            </p:txEl>
                                          </p:spTgt>
                                        </p:tgtEl>
                                        <p:attrNameLst>
                                          <p:attrName>style.visibility</p:attrName>
                                        </p:attrNameLst>
                                      </p:cBhvr>
                                      <p:to>
                                        <p:strVal val="visible"/>
                                      </p:to>
                                    </p:set>
                                    <p:animEffect transition="in" filter="randombar(horizontal)">
                                      <p:cBhvr>
                                        <p:cTn id="17" dur="500"/>
                                        <p:tgtEl>
                                          <p:spTgt spid="2150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1507">
                                            <p:txEl>
                                              <p:pRg st="2" end="2"/>
                                            </p:txEl>
                                          </p:spTgt>
                                        </p:tgtEl>
                                        <p:attrNameLst>
                                          <p:attrName>style.visibility</p:attrName>
                                        </p:attrNameLst>
                                      </p:cBhvr>
                                      <p:to>
                                        <p:strVal val="visible"/>
                                      </p:to>
                                    </p:set>
                                    <p:animEffect transition="in" filter="randombar(horizontal)">
                                      <p:cBhvr>
                                        <p:cTn id="22" dur="500"/>
                                        <p:tgtEl>
                                          <p:spTgt spid="2150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1507">
                                            <p:txEl>
                                              <p:pRg st="3" end="3"/>
                                            </p:txEl>
                                          </p:spTgt>
                                        </p:tgtEl>
                                        <p:attrNameLst>
                                          <p:attrName>style.visibility</p:attrName>
                                        </p:attrNameLst>
                                      </p:cBhvr>
                                      <p:to>
                                        <p:strVal val="visible"/>
                                      </p:to>
                                    </p:set>
                                    <p:animEffect transition="in" filter="randombar(horizontal)">
                                      <p:cBhvr>
                                        <p:cTn id="27" dur="500"/>
                                        <p:tgtEl>
                                          <p:spTgt spid="21507">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21507">
                                            <p:txEl>
                                              <p:pRg st="4" end="4"/>
                                            </p:txEl>
                                          </p:spTgt>
                                        </p:tgtEl>
                                        <p:attrNameLst>
                                          <p:attrName>style.visibility</p:attrName>
                                        </p:attrNameLst>
                                      </p:cBhvr>
                                      <p:to>
                                        <p:strVal val="visible"/>
                                      </p:to>
                                    </p:set>
                                    <p:animEffect transition="in" filter="randombar(horizontal)">
                                      <p:cBhvr>
                                        <p:cTn id="32" dur="500"/>
                                        <p:tgtEl>
                                          <p:spTgt spid="21507">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21508"/>
                                        </p:tgtEl>
                                        <p:attrNameLst>
                                          <p:attrName>style.visibility</p:attrName>
                                        </p:attrNameLst>
                                      </p:cBhvr>
                                      <p:to>
                                        <p:strVal val="visible"/>
                                      </p:to>
                                    </p:set>
                                    <p:animEffect transition="in" filter="box(in)">
                                      <p:cBhvr>
                                        <p:cTn id="37"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autoUpdateAnimBg="0"/>
      <p:bldP spid="21507" grpId="0" uiExpand="1" build="p" autoUpdateAnimBg="0"/>
      <p:bldP spid="21508" grpId="0" bldLvl="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日期占位符 1">
            <a:extLst>
              <a:ext uri="{FF2B5EF4-FFF2-40B4-BE49-F238E27FC236}">
                <a16:creationId xmlns:a16="http://schemas.microsoft.com/office/drawing/2014/main" id="{9E0FB8B3-978F-4B8D-B934-72BF9722BA6E}"/>
              </a:ext>
            </a:extLst>
          </p:cNvPr>
          <p:cNvSpPr>
            <a:spLocks noGrp="1"/>
          </p:cNvSpPr>
          <p:nvPr>
            <p:ph type="dt" sz="half" idx="10"/>
          </p:nvPr>
        </p:nvSpPr>
        <p:spPr/>
        <p:txBody>
          <a:bodyPr/>
          <a:lstStyle/>
          <a:p>
            <a:fld id="{F7D3FA73-5ECF-4894-A101-73AD2FF5880C}" type="datetime1">
              <a:rPr lang="zh-CN" altLang="en-US"/>
              <a:pPr/>
              <a:t>2018/12/13</a:t>
            </a:fld>
            <a:endParaRPr lang="zh-CN" altLang="en-US"/>
          </a:p>
        </p:txBody>
      </p:sp>
      <p:sp>
        <p:nvSpPr>
          <p:cNvPr id="82" name="灯片编号占位符 3">
            <a:extLst>
              <a:ext uri="{FF2B5EF4-FFF2-40B4-BE49-F238E27FC236}">
                <a16:creationId xmlns:a16="http://schemas.microsoft.com/office/drawing/2014/main" id="{4AFEE112-E635-4E38-A99A-8C67DCE2F6F6}"/>
              </a:ext>
            </a:extLst>
          </p:cNvPr>
          <p:cNvSpPr>
            <a:spLocks noGrp="1"/>
          </p:cNvSpPr>
          <p:nvPr>
            <p:ph type="sldNum" sz="quarter" idx="12"/>
          </p:nvPr>
        </p:nvSpPr>
        <p:spPr/>
        <p:txBody>
          <a:bodyPr/>
          <a:lstStyle/>
          <a:p>
            <a:fld id="{95A7F09B-B3F2-4E40-8B74-579F2799DE7C}" type="slidenum">
              <a:rPr lang="zh-CN" altLang="en-US"/>
              <a:pPr/>
              <a:t>19</a:t>
            </a:fld>
            <a:endParaRPr lang="zh-CN" altLang="en-US"/>
          </a:p>
        </p:txBody>
      </p:sp>
      <p:graphicFrame>
        <p:nvGraphicFramePr>
          <p:cNvPr id="22530" name="Group 2">
            <a:extLst>
              <a:ext uri="{FF2B5EF4-FFF2-40B4-BE49-F238E27FC236}">
                <a16:creationId xmlns:a16="http://schemas.microsoft.com/office/drawing/2014/main" id="{3586BCD1-67E1-4016-9806-C13AAF920B70}"/>
              </a:ext>
            </a:extLst>
          </p:cNvPr>
          <p:cNvGraphicFramePr>
            <a:graphicFrameLocks noGrp="1"/>
          </p:cNvGraphicFramePr>
          <p:nvPr/>
        </p:nvGraphicFramePr>
        <p:xfrm>
          <a:off x="396875" y="2133600"/>
          <a:ext cx="8496300" cy="2878138"/>
        </p:xfrm>
        <a:graphic>
          <a:graphicData uri="http://schemas.openxmlformats.org/drawingml/2006/table">
            <a:tbl>
              <a:tblPr/>
              <a:tblGrid>
                <a:gridCol w="2087563">
                  <a:extLst>
                    <a:ext uri="{9D8B030D-6E8A-4147-A177-3AD203B41FA5}">
                      <a16:colId xmlns:a16="http://schemas.microsoft.com/office/drawing/2014/main" val="896805986"/>
                    </a:ext>
                  </a:extLst>
                </a:gridCol>
                <a:gridCol w="1584325">
                  <a:extLst>
                    <a:ext uri="{9D8B030D-6E8A-4147-A177-3AD203B41FA5}">
                      <a16:colId xmlns:a16="http://schemas.microsoft.com/office/drawing/2014/main" val="389314998"/>
                    </a:ext>
                  </a:extLst>
                </a:gridCol>
                <a:gridCol w="1655762">
                  <a:extLst>
                    <a:ext uri="{9D8B030D-6E8A-4147-A177-3AD203B41FA5}">
                      <a16:colId xmlns:a16="http://schemas.microsoft.com/office/drawing/2014/main" val="2280245411"/>
                    </a:ext>
                  </a:extLst>
                </a:gridCol>
                <a:gridCol w="1584325">
                  <a:extLst>
                    <a:ext uri="{9D8B030D-6E8A-4147-A177-3AD203B41FA5}">
                      <a16:colId xmlns:a16="http://schemas.microsoft.com/office/drawing/2014/main" val="364315250"/>
                    </a:ext>
                  </a:extLst>
                </a:gridCol>
                <a:gridCol w="1584325">
                  <a:extLst>
                    <a:ext uri="{9D8B030D-6E8A-4147-A177-3AD203B41FA5}">
                      <a16:colId xmlns:a16="http://schemas.microsoft.com/office/drawing/2014/main" val="2573701275"/>
                    </a:ext>
                  </a:extLst>
                </a:gridCol>
              </a:tblGrid>
              <a:tr h="520700">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endParaRP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甲地区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乙地区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extLst>
                  <a:ext uri="{0D108BD9-81ED-4DB2-BD59-A6C34878D82A}">
                    <a16:rowId xmlns:a16="http://schemas.microsoft.com/office/drawing/2014/main" val="862495407"/>
                  </a:ext>
                </a:extLst>
              </a:tr>
              <a:tr h="847725">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收入为3万元的个人</a:t>
                      </a:r>
                    </a:p>
                  </a:txBody>
                  <a:tcPr horzOverflow="overflow">
                    <a:lnL w="38100" cap="flat" cmpd="sng" algn="ctr">
                      <a:solidFill>
                        <a:srgbClr val="FFFFFF"/>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收入为1万元的个人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收入为3万元的个人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收入为1万元的个人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352096774"/>
                  </a:ext>
                </a:extLst>
              </a:tr>
              <a:tr h="5207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应纳税收</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6000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2000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49721069"/>
                  </a:ext>
                </a:extLst>
              </a:tr>
              <a:tr h="48736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人均财政支出</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4667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4667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3333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3333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084428601"/>
                  </a:ext>
                </a:extLst>
              </a:tr>
              <a:tr h="50165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财政净收益</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－1333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2667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－2667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1333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68604137"/>
                  </a:ext>
                </a:extLst>
              </a:tr>
            </a:tbl>
          </a:graphicData>
        </a:graphic>
      </p:graphicFrame>
      <p:sp>
        <p:nvSpPr>
          <p:cNvPr id="22607" name="Rectangle 79">
            <a:extLst>
              <a:ext uri="{FF2B5EF4-FFF2-40B4-BE49-F238E27FC236}">
                <a16:creationId xmlns:a16="http://schemas.microsoft.com/office/drawing/2014/main" id="{C2031535-4F41-40D2-9E63-F1BDEBC15E30}"/>
              </a:ext>
            </a:extLst>
          </p:cNvPr>
          <p:cNvSpPr>
            <a:spLocks noChangeArrowheads="1"/>
          </p:cNvSpPr>
          <p:nvPr/>
        </p:nvSpPr>
        <p:spPr bwMode="auto">
          <a:xfrm>
            <a:off x="252413" y="188913"/>
            <a:ext cx="8229600" cy="884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FontTx/>
              <a:buNone/>
            </a:pPr>
            <a:r>
              <a:rPr lang="zh-CN" altLang="en-US">
                <a:latin typeface="华文行楷" panose="02010800040101010101" pitchFamily="2" charset="-122"/>
                <a:ea typeface="黑体" panose="02010609060101010101" pitchFamily="49" charset="-122"/>
              </a:rPr>
              <a:t>地方财政相同的收入再</a:t>
            </a:r>
            <a:r>
              <a:rPr lang="zh-CN" altLang="en-US">
                <a:ea typeface="黑体" panose="02010609060101010101" pitchFamily="49" charset="-122"/>
              </a:rPr>
              <a:t>分配措施</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2607"/>
                                        </p:tgtEl>
                                        <p:attrNameLst>
                                          <p:attrName>style.visibility</p:attrName>
                                        </p:attrNameLst>
                                      </p:cBhvr>
                                      <p:to>
                                        <p:strVal val="visible"/>
                                      </p:to>
                                    </p:set>
                                    <p:animEffect transition="in" filter="randombar(horizontal)">
                                      <p:cBhvr>
                                        <p:cTn id="7" dur="600">
                                          <p:stCondLst>
                                            <p:cond delay="0"/>
                                          </p:stCondLst>
                                        </p:cTn>
                                        <p:tgtEl>
                                          <p:spTgt spid="2260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07"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68566A8-602C-4D3F-BF34-BDB8A093137F}"/>
              </a:ext>
            </a:extLst>
          </p:cNvPr>
          <p:cNvSpPr>
            <a:spLocks noGrp="1"/>
          </p:cNvSpPr>
          <p:nvPr>
            <p:ph type="dt" sz="half" idx="10"/>
          </p:nvPr>
        </p:nvSpPr>
        <p:spPr/>
        <p:txBody>
          <a:bodyPr/>
          <a:lstStyle/>
          <a:p>
            <a:fld id="{9F61A0F6-2D56-4328-B88D-381134ADFC3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B58B1F8-A7F4-4541-A69F-19F320C9960D}"/>
              </a:ext>
            </a:extLst>
          </p:cNvPr>
          <p:cNvSpPr>
            <a:spLocks noGrp="1"/>
          </p:cNvSpPr>
          <p:nvPr>
            <p:ph type="sldNum" sz="quarter" idx="12"/>
          </p:nvPr>
        </p:nvSpPr>
        <p:spPr/>
        <p:txBody>
          <a:bodyPr/>
          <a:lstStyle/>
          <a:p>
            <a:fld id="{EC39CE5C-D4BA-4902-B23A-6A0254792AA9}" type="slidenum">
              <a:rPr lang="zh-CN" altLang="en-US"/>
              <a:pPr/>
              <a:t>2</a:t>
            </a:fld>
            <a:endParaRPr lang="zh-CN" altLang="en-US"/>
          </a:p>
        </p:txBody>
      </p:sp>
      <p:sp>
        <p:nvSpPr>
          <p:cNvPr id="5122" name="Rectangle 2">
            <a:extLst>
              <a:ext uri="{FF2B5EF4-FFF2-40B4-BE49-F238E27FC236}">
                <a16:creationId xmlns:a16="http://schemas.microsoft.com/office/drawing/2014/main" id="{47D4CA30-A246-4CC7-AC17-50FE2D626F28}"/>
              </a:ext>
            </a:extLst>
          </p:cNvPr>
          <p:cNvSpPr>
            <a:spLocks noChangeArrowheads="1"/>
          </p:cNvSpPr>
          <p:nvPr>
            <p:ph type="title"/>
          </p:nvPr>
        </p:nvSpPr>
        <p:spPr/>
        <p:txBody>
          <a:bodyPr/>
          <a:lstStyle/>
          <a:p>
            <a:pPr algn="ctr"/>
            <a:r>
              <a:rPr lang="zh-CN" altLang="en-US" sz="4000">
                <a:ea typeface="黑体" panose="02010609060101010101" pitchFamily="49" charset="-122"/>
              </a:rPr>
              <a:t>本章主要内容</a:t>
            </a:r>
          </a:p>
        </p:txBody>
      </p:sp>
      <p:sp>
        <p:nvSpPr>
          <p:cNvPr id="5123" name="Rectangle 3">
            <a:extLst>
              <a:ext uri="{FF2B5EF4-FFF2-40B4-BE49-F238E27FC236}">
                <a16:creationId xmlns:a16="http://schemas.microsoft.com/office/drawing/2014/main" id="{455735C3-D1B4-40BD-BB54-6CDFB3CE3016}"/>
              </a:ext>
            </a:extLst>
          </p:cNvPr>
          <p:cNvSpPr>
            <a:spLocks noChangeArrowheads="1"/>
          </p:cNvSpPr>
          <p:nvPr>
            <p:ph type="body" idx="1"/>
          </p:nvPr>
        </p:nvSpPr>
        <p:spPr/>
        <p:txBody>
          <a:bodyPr/>
          <a:lstStyle/>
          <a:p>
            <a:r>
              <a:rPr lang="zh-CN" altLang="zh-CN">
                <a:latin typeface="黑体" panose="02010609060101010101" pitchFamily="49" charset="-122"/>
                <a:ea typeface="黑体" panose="02010609060101010101" pitchFamily="49" charset="-122"/>
              </a:rPr>
              <a:t>3.1  政府间财政资源配置职能的划分</a:t>
            </a:r>
          </a:p>
          <a:p>
            <a:r>
              <a:rPr lang="zh-CN" altLang="zh-CN">
                <a:latin typeface="黑体" panose="02010609060101010101" pitchFamily="49" charset="-122"/>
                <a:ea typeface="黑体" panose="02010609060101010101" pitchFamily="49" charset="-122"/>
              </a:rPr>
              <a:t>3.2  政府间财政收入分配职能的划分</a:t>
            </a:r>
          </a:p>
          <a:p>
            <a:r>
              <a:rPr lang="zh-CN" altLang="zh-CN">
                <a:latin typeface="黑体" panose="02010609060101010101" pitchFamily="49" charset="-122"/>
                <a:ea typeface="黑体" panose="02010609060101010101" pitchFamily="49" charset="-122"/>
              </a:rPr>
              <a:t>3.3  政府间财政宏观经济稳定职能的划分</a:t>
            </a:r>
          </a:p>
          <a:p>
            <a:r>
              <a:rPr lang="zh-CN" altLang="zh-CN">
                <a:latin typeface="黑体" panose="02010609060101010101" pitchFamily="49" charset="-122"/>
                <a:ea typeface="黑体" panose="02010609060101010101" pitchFamily="49" charset="-122"/>
              </a:rPr>
              <a:t>3.4  政府间事权与财政支出职责的划分</a:t>
            </a:r>
          </a:p>
          <a:p>
            <a:r>
              <a:rPr lang="zh-CN" altLang="zh-CN">
                <a:latin typeface="黑体" panose="02010609060101010101" pitchFamily="49" charset="-122"/>
                <a:ea typeface="黑体" panose="02010609060101010101" pitchFamily="49" charset="-122"/>
              </a:rPr>
              <a:t>3.5  部分国家政府间事权与财政支出划分</a:t>
            </a:r>
          </a:p>
        </p:txBody>
      </p:sp>
    </p:spTree>
  </p:cSld>
  <p:clrMapOvr>
    <a:masterClrMapping/>
  </p:clrMapOvr>
  <p:transition spd="slow">
    <p:random/>
    <p:sndAc>
      <p:stSnd>
        <p:snd r:embed="rId2" name="camera.wav"/>
      </p:stSnd>
    </p:sndAc>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3382E1E-4F1C-4449-880C-A75C52F6D2EF}"/>
              </a:ext>
            </a:extLst>
          </p:cNvPr>
          <p:cNvSpPr>
            <a:spLocks noGrp="1"/>
          </p:cNvSpPr>
          <p:nvPr>
            <p:ph type="dt" sz="half" idx="10"/>
          </p:nvPr>
        </p:nvSpPr>
        <p:spPr/>
        <p:txBody>
          <a:bodyPr/>
          <a:lstStyle/>
          <a:p>
            <a:fld id="{E07A4D3D-5FAE-4367-8E58-93FDB3C05097}"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2967368-361A-4764-992E-7FC677231E8A}"/>
              </a:ext>
            </a:extLst>
          </p:cNvPr>
          <p:cNvSpPr>
            <a:spLocks noGrp="1"/>
          </p:cNvSpPr>
          <p:nvPr>
            <p:ph type="sldNum" sz="quarter" idx="12"/>
          </p:nvPr>
        </p:nvSpPr>
        <p:spPr/>
        <p:txBody>
          <a:bodyPr/>
          <a:lstStyle/>
          <a:p>
            <a:fld id="{DCF691A4-48B7-4BA2-B31D-450D90C6FE12}" type="slidenum">
              <a:rPr lang="zh-CN" altLang="en-US"/>
              <a:pPr/>
              <a:t>20</a:t>
            </a:fld>
            <a:endParaRPr lang="zh-CN" altLang="en-US"/>
          </a:p>
        </p:txBody>
      </p:sp>
      <p:sp>
        <p:nvSpPr>
          <p:cNvPr id="23554" name="Rectangle 2">
            <a:extLst>
              <a:ext uri="{FF2B5EF4-FFF2-40B4-BE49-F238E27FC236}">
                <a16:creationId xmlns:a16="http://schemas.microsoft.com/office/drawing/2014/main" id="{DEAE9E03-4645-4C2C-A225-432832993ECD}"/>
              </a:ext>
            </a:extLst>
          </p:cNvPr>
          <p:cNvSpPr>
            <a:spLocks noChangeArrowheads="1"/>
          </p:cNvSpPr>
          <p:nvPr>
            <p:ph type="title"/>
          </p:nvPr>
        </p:nvSpPr>
        <p:spPr/>
        <p:txBody>
          <a:bodyPr/>
          <a:lstStyle/>
          <a:p>
            <a:r>
              <a:rPr lang="zh-CN" altLang="en-US">
                <a:latin typeface="华文行楷" panose="02010800040101010101" pitchFamily="2" charset="-122"/>
                <a:ea typeface="黑体" panose="02010609060101010101" pitchFamily="49" charset="-122"/>
              </a:rPr>
              <a:t>政府间财政收入</a:t>
            </a:r>
            <a:r>
              <a:rPr lang="zh-CN" altLang="en-US">
                <a:ea typeface="黑体" panose="02010609060101010101" pitchFamily="49" charset="-122"/>
              </a:rPr>
              <a:t>分配职能的划分</a:t>
            </a:r>
          </a:p>
        </p:txBody>
      </p:sp>
      <p:sp>
        <p:nvSpPr>
          <p:cNvPr id="23555" name="Rectangle 3">
            <a:extLst>
              <a:ext uri="{FF2B5EF4-FFF2-40B4-BE49-F238E27FC236}">
                <a16:creationId xmlns:a16="http://schemas.microsoft.com/office/drawing/2014/main" id="{70392AA9-1C5D-4974-82FB-24731102C19F}"/>
              </a:ext>
            </a:extLst>
          </p:cNvPr>
          <p:cNvSpPr>
            <a:spLocks noChangeArrowheads="1"/>
          </p:cNvSpPr>
          <p:nvPr>
            <p:ph type="body" idx="1"/>
          </p:nvPr>
        </p:nvSpPr>
        <p:spPr/>
        <p:txBody>
          <a:bodyPr/>
          <a:lstStyle/>
          <a:p>
            <a:r>
              <a:rPr lang="zh-CN" altLang="zh-CN">
                <a:latin typeface="楷体_GB2312" pitchFamily="1" charset="-122"/>
                <a:ea typeface="黑体" panose="02010609060101010101" pitchFamily="49" charset="-122"/>
              </a:rPr>
              <a:t>地方分别执行的收入分配政策会干扰市场机制的正常运行。</a:t>
            </a:r>
          </a:p>
          <a:p>
            <a:r>
              <a:rPr lang="zh-CN" altLang="zh-CN">
                <a:latin typeface="楷体_GB2312" pitchFamily="1" charset="-122"/>
                <a:ea typeface="黑体" panose="02010609060101010101" pitchFamily="49" charset="-122"/>
              </a:rPr>
              <a:t>地方财政活动具有一定的再分配效应。</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3554"/>
                                        </p:tgtEl>
                                        <p:attrNameLst>
                                          <p:attrName>style.visibility</p:attrName>
                                        </p:attrNameLst>
                                      </p:cBhvr>
                                      <p:to>
                                        <p:strVal val="visible"/>
                                      </p:to>
                                    </p:set>
                                    <p:animEffect transition="in" filter="randombar(horizontal)">
                                      <p:cBhvr>
                                        <p:cTn id="7" dur="600">
                                          <p:stCondLst>
                                            <p:cond delay="0"/>
                                          </p:stCondLst>
                                        </p:cTn>
                                        <p:tgtEl>
                                          <p:spTgt spid="235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3555">
                                            <p:txEl>
                                              <p:pRg st="0" end="0"/>
                                            </p:txEl>
                                          </p:spTgt>
                                        </p:tgtEl>
                                        <p:attrNameLst>
                                          <p:attrName>style.visibility</p:attrName>
                                        </p:attrNameLst>
                                      </p:cBhvr>
                                      <p:to>
                                        <p:strVal val="visible"/>
                                      </p:to>
                                    </p:set>
                                    <p:animEffect transition="in" filter="randombar(horizontal)">
                                      <p:cBhvr>
                                        <p:cTn id="12" dur="500"/>
                                        <p:tgtEl>
                                          <p:spTgt spid="23555">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3555">
                                            <p:txEl>
                                              <p:pRg st="1" end="1"/>
                                            </p:txEl>
                                          </p:spTgt>
                                        </p:tgtEl>
                                        <p:attrNameLst>
                                          <p:attrName>style.visibility</p:attrName>
                                        </p:attrNameLst>
                                      </p:cBhvr>
                                      <p:to>
                                        <p:strVal val="visible"/>
                                      </p:to>
                                    </p:set>
                                    <p:animEffect transition="in" filter="randombar(horizontal)">
                                      <p:cBhvr>
                                        <p:cTn id="17" dur="500"/>
                                        <p:tgtEl>
                                          <p:spTgt spid="2355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utoUpdateAnimBg="0"/>
      <p:bldP spid="23555" grpId="0" build="p"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86CB89D0-3C4A-4490-8D65-EE0FE60802A9}"/>
              </a:ext>
            </a:extLst>
          </p:cNvPr>
          <p:cNvSpPr>
            <a:spLocks noGrp="1"/>
          </p:cNvSpPr>
          <p:nvPr>
            <p:ph type="dt" sz="half" idx="10"/>
          </p:nvPr>
        </p:nvSpPr>
        <p:spPr/>
        <p:txBody>
          <a:bodyPr/>
          <a:lstStyle/>
          <a:p>
            <a:fld id="{8C452CC9-AF5A-4C28-AD22-ED96A91F6E95}"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787499E-0FAE-4379-8AA1-29C2A3097A2E}"/>
              </a:ext>
            </a:extLst>
          </p:cNvPr>
          <p:cNvSpPr>
            <a:spLocks noGrp="1"/>
          </p:cNvSpPr>
          <p:nvPr>
            <p:ph type="sldNum" sz="quarter" idx="12"/>
          </p:nvPr>
        </p:nvSpPr>
        <p:spPr/>
        <p:txBody>
          <a:bodyPr/>
          <a:lstStyle/>
          <a:p>
            <a:fld id="{532704BE-BF54-4A1D-ADCD-1325CEAD8791}" type="slidenum">
              <a:rPr lang="zh-CN" altLang="en-US"/>
              <a:pPr/>
              <a:t>21</a:t>
            </a:fld>
            <a:endParaRPr lang="zh-CN" altLang="en-US"/>
          </a:p>
        </p:txBody>
      </p:sp>
      <p:sp>
        <p:nvSpPr>
          <p:cNvPr id="24578" name="Rectangle 2">
            <a:extLst>
              <a:ext uri="{FF2B5EF4-FFF2-40B4-BE49-F238E27FC236}">
                <a16:creationId xmlns:a16="http://schemas.microsoft.com/office/drawing/2014/main" id="{28DE1B6A-6FF9-4B75-B67D-5E3BC4B21F6B}"/>
              </a:ext>
            </a:extLst>
          </p:cNvPr>
          <p:cNvSpPr>
            <a:spLocks noChangeArrowheads="1"/>
          </p:cNvSpPr>
          <p:nvPr>
            <p:ph type="title"/>
          </p:nvPr>
        </p:nvSpPr>
        <p:spPr/>
        <p:txBody>
          <a:bodyPr/>
          <a:lstStyle/>
          <a:p>
            <a:endParaRPr lang="zh-CN" altLang="zh-CN"/>
          </a:p>
        </p:txBody>
      </p:sp>
      <p:sp>
        <p:nvSpPr>
          <p:cNvPr id="24579" name="Rectangle 3">
            <a:extLst>
              <a:ext uri="{FF2B5EF4-FFF2-40B4-BE49-F238E27FC236}">
                <a16:creationId xmlns:a16="http://schemas.microsoft.com/office/drawing/2014/main" id="{726DCDEE-323F-4149-93D5-081699AD67D6}"/>
              </a:ext>
            </a:extLst>
          </p:cNvPr>
          <p:cNvSpPr>
            <a:spLocks noChangeArrowheads="1"/>
          </p:cNvSpPr>
          <p:nvPr>
            <p:ph type="body" idx="1"/>
          </p:nvPr>
        </p:nvSpPr>
        <p:spPr/>
        <p:txBody>
          <a:bodyPr/>
          <a:lstStyle/>
          <a:p>
            <a:pPr>
              <a:buFont typeface="Arial" panose="020B0604020202020204" pitchFamily="34" charset="0"/>
              <a:buNone/>
            </a:pPr>
            <a:endParaRPr lang="zh-CN" altLang="en-US" sz="4000">
              <a:solidFill>
                <a:srgbClr val="000099"/>
              </a:solidFill>
              <a:latin typeface="楷体_GB2312" pitchFamily="1" charset="-122"/>
              <a:ea typeface="楷体_GB2312" pitchFamily="1"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3.3 政府间财政宏观经济稳定职能的划分</a:t>
            </a:r>
          </a:p>
          <a:p>
            <a:pPr>
              <a:buFont typeface="Arial" panose="020B0604020202020204" pitchFamily="34" charset="0"/>
              <a:buNone/>
            </a:pPr>
            <a:endParaRPr lang="zh-CN" altLang="en-US">
              <a:latin typeface="黑体" panose="02010609060101010101" pitchFamily="49" charset="-122"/>
              <a:ea typeface="黑体" panose="02010609060101010101" pitchFamily="49"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24578"/>
                                        </p:tgtEl>
                                        <p:attrNameLst>
                                          <p:attrName>style.visibility</p:attrName>
                                        </p:attrNameLst>
                                      </p:cBhvr>
                                      <p:to>
                                        <p:strVal val="visible"/>
                                      </p:to>
                                    </p:set>
                                    <p:animEffect transition="in" filter="dissolve">
                                      <p:cBhvr>
                                        <p:cTn id="7" dur="500"/>
                                        <p:tgtEl>
                                          <p:spTgt spid="245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4579">
                                            <p:txEl>
                                              <p:pRg st="1" end="1"/>
                                            </p:txEl>
                                          </p:spTgt>
                                        </p:tgtEl>
                                        <p:attrNameLst>
                                          <p:attrName>style.visibility</p:attrName>
                                        </p:attrNameLst>
                                      </p:cBhvr>
                                      <p:to>
                                        <p:strVal val="visible"/>
                                      </p:to>
                                    </p:set>
                                    <p:animEffect transition="in" filter="dissolve">
                                      <p:cBhvr>
                                        <p:cTn id="12" dur="5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autoUpdateAnimBg="0"/>
      <p:bldP spid="24579"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BDEABD0F-F939-4E9B-8EF1-5E3E7A3C1987}"/>
              </a:ext>
            </a:extLst>
          </p:cNvPr>
          <p:cNvSpPr>
            <a:spLocks noGrp="1"/>
          </p:cNvSpPr>
          <p:nvPr>
            <p:ph type="dt" sz="half" idx="10"/>
          </p:nvPr>
        </p:nvSpPr>
        <p:spPr/>
        <p:txBody>
          <a:bodyPr/>
          <a:lstStyle/>
          <a:p>
            <a:fld id="{28472D8A-3FBE-4799-A281-CD1B335B8162}"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4ABF133-0221-4482-A1F0-AA4BBC390BC6}"/>
              </a:ext>
            </a:extLst>
          </p:cNvPr>
          <p:cNvSpPr>
            <a:spLocks noGrp="1"/>
          </p:cNvSpPr>
          <p:nvPr>
            <p:ph type="sldNum" sz="quarter" idx="12"/>
          </p:nvPr>
        </p:nvSpPr>
        <p:spPr/>
        <p:txBody>
          <a:bodyPr/>
          <a:lstStyle/>
          <a:p>
            <a:fld id="{1F7485D0-A747-4E1E-AA62-BF8B3B5AFF2A}" type="slidenum">
              <a:rPr lang="zh-CN" altLang="en-US"/>
              <a:pPr/>
              <a:t>22</a:t>
            </a:fld>
            <a:endParaRPr lang="zh-CN" altLang="en-US"/>
          </a:p>
        </p:txBody>
      </p:sp>
      <p:sp>
        <p:nvSpPr>
          <p:cNvPr id="25602" name="Rectangle 2">
            <a:extLst>
              <a:ext uri="{FF2B5EF4-FFF2-40B4-BE49-F238E27FC236}">
                <a16:creationId xmlns:a16="http://schemas.microsoft.com/office/drawing/2014/main" id="{A58C01B5-D8ED-4387-A940-5975D0F2E5B8}"/>
              </a:ext>
            </a:extLst>
          </p:cNvPr>
          <p:cNvSpPr>
            <a:spLocks noChangeArrowheads="1"/>
          </p:cNvSpPr>
          <p:nvPr>
            <p:ph type="title"/>
          </p:nvPr>
        </p:nvSpPr>
        <p:spPr>
          <a:xfrm>
            <a:off x="252413" y="260350"/>
            <a:ext cx="8435975" cy="523875"/>
          </a:xfrm>
        </p:spPr>
        <p:txBody>
          <a:bodyPr/>
          <a:lstStyle/>
          <a:p>
            <a:r>
              <a:rPr lang="zh-CN" altLang="en-US">
                <a:latin typeface="黑体" panose="02010609060101010101" pitchFamily="49" charset="-122"/>
                <a:ea typeface="黑体" panose="02010609060101010101" pitchFamily="49" charset="-122"/>
              </a:rPr>
              <a:t>3.3.1 财政的宏观经济稳定职能</a:t>
            </a:r>
          </a:p>
        </p:txBody>
      </p:sp>
      <p:sp>
        <p:nvSpPr>
          <p:cNvPr id="25603" name="Rectangle 3">
            <a:extLst>
              <a:ext uri="{FF2B5EF4-FFF2-40B4-BE49-F238E27FC236}">
                <a16:creationId xmlns:a16="http://schemas.microsoft.com/office/drawing/2014/main" id="{95861273-F339-4661-AE28-D4BF797FF250}"/>
              </a:ext>
            </a:extLst>
          </p:cNvPr>
          <p:cNvSpPr>
            <a:spLocks noChangeArrowheads="1"/>
          </p:cNvSpPr>
          <p:nvPr>
            <p:ph type="body" idx="1"/>
          </p:nvPr>
        </p:nvSpPr>
        <p:spPr>
          <a:xfrm>
            <a:off x="395288" y="1701800"/>
            <a:ext cx="8229600" cy="4525963"/>
          </a:xfrm>
        </p:spPr>
        <p:txBody>
          <a:bodyPr/>
          <a:lstStyle/>
          <a:p>
            <a:r>
              <a:rPr lang="zh-CN" altLang="zh-CN">
                <a:latin typeface="黑体" panose="02010609060101010101" pitchFamily="49" charset="-122"/>
                <a:ea typeface="黑体" panose="02010609060101010101" pitchFamily="49" charset="-122"/>
              </a:rPr>
              <a:t>财政政策是维系宏观经济稳定的重要手段。</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自动稳定器</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相机抉择的财政政策</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5603">
                                            <p:txEl>
                                              <p:pRg st="0" end="0"/>
                                            </p:txEl>
                                          </p:spTgt>
                                        </p:tgtEl>
                                        <p:attrNameLst>
                                          <p:attrName>style.visibility</p:attrName>
                                        </p:attrNameLst>
                                      </p:cBhvr>
                                      <p:to>
                                        <p:strVal val="visible"/>
                                      </p:to>
                                    </p:set>
                                    <p:animEffect transition="in" filter="fade">
                                      <p:cBhvr>
                                        <p:cTn id="7" dur="1000"/>
                                        <p:tgtEl>
                                          <p:spTgt spid="25603">
                                            <p:txEl>
                                              <p:pRg st="0" end="0"/>
                                            </p:txEl>
                                          </p:spTgt>
                                        </p:tgtEl>
                                      </p:cBhvr>
                                    </p:animEffect>
                                    <p:anim calcmode="lin" valueType="num">
                                      <p:cBhvr>
                                        <p:cTn id="8" dur="1000" fill="hold"/>
                                        <p:tgtEl>
                                          <p:spTgt spid="256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560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5603">
                                            <p:txEl>
                                              <p:pRg st="1" end="1"/>
                                            </p:txEl>
                                          </p:spTgt>
                                        </p:tgtEl>
                                        <p:attrNameLst>
                                          <p:attrName>style.visibility</p:attrName>
                                        </p:attrNameLst>
                                      </p:cBhvr>
                                      <p:to>
                                        <p:strVal val="visible"/>
                                      </p:to>
                                    </p:set>
                                    <p:animEffect transition="in" filter="fade">
                                      <p:cBhvr>
                                        <p:cTn id="14" dur="1000"/>
                                        <p:tgtEl>
                                          <p:spTgt spid="25603">
                                            <p:txEl>
                                              <p:pRg st="1" end="1"/>
                                            </p:txEl>
                                          </p:spTgt>
                                        </p:tgtEl>
                                      </p:cBhvr>
                                    </p:animEffect>
                                    <p:anim calcmode="lin" valueType="num">
                                      <p:cBhvr>
                                        <p:cTn id="15" dur="10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560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5603">
                                            <p:txEl>
                                              <p:pRg st="2" end="2"/>
                                            </p:txEl>
                                          </p:spTgt>
                                        </p:tgtEl>
                                        <p:attrNameLst>
                                          <p:attrName>style.visibility</p:attrName>
                                        </p:attrNameLst>
                                      </p:cBhvr>
                                      <p:to>
                                        <p:strVal val="visible"/>
                                      </p:to>
                                    </p:set>
                                    <p:animEffect transition="in" filter="fade">
                                      <p:cBhvr>
                                        <p:cTn id="21" dur="1000"/>
                                        <p:tgtEl>
                                          <p:spTgt spid="25603">
                                            <p:txEl>
                                              <p:pRg st="2" end="2"/>
                                            </p:txEl>
                                          </p:spTgt>
                                        </p:tgtEl>
                                      </p:cBhvr>
                                    </p:animEffect>
                                    <p:anim calcmode="lin" valueType="num">
                                      <p:cBhvr>
                                        <p:cTn id="22" dur="1000" fill="hold"/>
                                        <p:tgtEl>
                                          <p:spTgt spid="2560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560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B2610C4-A4F6-4C24-BF39-5524E30928B9}"/>
              </a:ext>
            </a:extLst>
          </p:cNvPr>
          <p:cNvSpPr>
            <a:spLocks noGrp="1"/>
          </p:cNvSpPr>
          <p:nvPr>
            <p:ph type="dt" sz="half" idx="10"/>
          </p:nvPr>
        </p:nvSpPr>
        <p:spPr/>
        <p:txBody>
          <a:bodyPr/>
          <a:lstStyle/>
          <a:p>
            <a:fld id="{92A94A8E-99A3-4032-B08B-D682D714CC6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84A60C00-8EF5-4F3C-8432-3FB4CFA70B82}"/>
              </a:ext>
            </a:extLst>
          </p:cNvPr>
          <p:cNvSpPr>
            <a:spLocks noGrp="1"/>
          </p:cNvSpPr>
          <p:nvPr>
            <p:ph type="sldNum" sz="quarter" idx="12"/>
          </p:nvPr>
        </p:nvSpPr>
        <p:spPr/>
        <p:txBody>
          <a:bodyPr/>
          <a:lstStyle/>
          <a:p>
            <a:fld id="{484B05A1-61BD-4573-BFC9-3C278FCA43F6}" type="slidenum">
              <a:rPr lang="zh-CN" altLang="en-US"/>
              <a:pPr/>
              <a:t>23</a:t>
            </a:fld>
            <a:endParaRPr lang="zh-CN" altLang="en-US"/>
          </a:p>
        </p:txBody>
      </p:sp>
      <p:sp>
        <p:nvSpPr>
          <p:cNvPr id="26626" name="Rectangle 2">
            <a:extLst>
              <a:ext uri="{FF2B5EF4-FFF2-40B4-BE49-F238E27FC236}">
                <a16:creationId xmlns:a16="http://schemas.microsoft.com/office/drawing/2014/main" id="{AE7FD104-98DB-427A-89C0-4473CC734AB8}"/>
              </a:ext>
            </a:extLst>
          </p:cNvPr>
          <p:cNvSpPr>
            <a:spLocks noChangeArrowheads="1"/>
          </p:cNvSpPr>
          <p:nvPr>
            <p:ph type="title"/>
          </p:nvPr>
        </p:nvSpPr>
        <p:spPr>
          <a:xfrm>
            <a:off x="107950" y="276225"/>
            <a:ext cx="9001125" cy="561975"/>
          </a:xfrm>
        </p:spPr>
        <p:txBody>
          <a:bodyPr/>
          <a:lstStyle/>
          <a:p>
            <a:r>
              <a:rPr lang="zh-CN" altLang="en-US">
                <a:latin typeface="黑体" panose="02010609060101010101" pitchFamily="49" charset="-122"/>
                <a:ea typeface="黑体" panose="02010609060101010101" pitchFamily="49" charset="-122"/>
              </a:rPr>
              <a:t>3.3.2 政府间宏观经济稳定职能的划分</a:t>
            </a:r>
          </a:p>
        </p:txBody>
      </p:sp>
      <p:sp>
        <p:nvSpPr>
          <p:cNvPr id="26627" name="Rectangle 3">
            <a:extLst>
              <a:ext uri="{FF2B5EF4-FFF2-40B4-BE49-F238E27FC236}">
                <a16:creationId xmlns:a16="http://schemas.microsoft.com/office/drawing/2014/main" id="{8F842762-6030-4771-B83D-8A21EF34CF6F}"/>
              </a:ext>
            </a:extLst>
          </p:cNvPr>
          <p:cNvSpPr>
            <a:spLocks noChangeArrowheads="1"/>
          </p:cNvSpPr>
          <p:nvPr>
            <p:ph type="body" idx="1"/>
          </p:nvPr>
        </p:nvSpPr>
        <p:spPr/>
        <p:txBody>
          <a:bodyPr/>
          <a:lstStyle/>
          <a:p>
            <a:r>
              <a:rPr lang="zh-CN" altLang="en-US">
                <a:latin typeface="楷体_GB2312" pitchFamily="1" charset="-122"/>
                <a:ea typeface="黑体" panose="02010609060101010101" pitchFamily="49" charset="-122"/>
              </a:rPr>
              <a:t>地方政府的财政决策一般是以本地区局部利益为依据。</a:t>
            </a:r>
          </a:p>
          <a:p>
            <a:r>
              <a:rPr lang="zh-CN" altLang="en-US">
                <a:latin typeface="楷体_GB2312" pitchFamily="1" charset="-122"/>
                <a:ea typeface="黑体" panose="02010609060101010101" pitchFamily="49" charset="-122"/>
              </a:rPr>
              <a:t>地方政府自发的分散的决策无法解决社会总供给与总需求之间的平衡问题。</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0" fill="hold">
                                          <p:stCondLst>
                                            <p:cond delay="0"/>
                                          </p:stCondLst>
                                        </p:cTn>
                                        <p:tgtEl>
                                          <p:spTgt spid="26626"/>
                                        </p:tgtEl>
                                        <p:attrNameLst>
                                          <p:attrName>style.visibility</p:attrName>
                                        </p:attrNameLst>
                                      </p:cBhvr>
                                      <p:to>
                                        <p:strVal val="visible"/>
                                      </p:to>
                                    </p:set>
                                    <p:animEffect transition="in" filter="fade">
                                      <p:cBhvr>
                                        <p:cTn id="7" dur="1000"/>
                                        <p:tgtEl>
                                          <p:spTgt spid="26626"/>
                                        </p:tgtEl>
                                      </p:cBhvr>
                                    </p:animEffect>
                                    <p:anim calcmode="lin" valueType="num">
                                      <p:cBhvr>
                                        <p:cTn id="8" dur="1000" fill="hold"/>
                                        <p:tgtEl>
                                          <p:spTgt spid="26626"/>
                                        </p:tgtEl>
                                        <p:attrNameLst>
                                          <p:attrName>ppt_x</p:attrName>
                                        </p:attrNameLst>
                                      </p:cBhvr>
                                      <p:tavLst>
                                        <p:tav tm="0">
                                          <p:val>
                                            <p:strVal val="#ppt_x"/>
                                          </p:val>
                                        </p:tav>
                                        <p:tav tm="100000">
                                          <p:val>
                                            <p:strVal val="#ppt_x"/>
                                          </p:val>
                                        </p:tav>
                                      </p:tavLst>
                                    </p:anim>
                                    <p:anim calcmode="lin" valueType="num">
                                      <p:cBhvr>
                                        <p:cTn id="9" dur="897" decel="100000" fill="hold"/>
                                        <p:tgtEl>
                                          <p:spTgt spid="26626"/>
                                        </p:tgtEl>
                                        <p:attrNameLst>
                                          <p:attrName>ppt_y</p:attrName>
                                        </p:attrNameLst>
                                      </p:cBhvr>
                                      <p:tavLst>
                                        <p:tav tm="0">
                                          <p:val>
                                            <p:strVal val="#ppt_y+1"/>
                                          </p:val>
                                        </p:tav>
                                        <p:tav tm="100000">
                                          <p:val>
                                            <p:strVal val="#ppt_y-.03"/>
                                          </p:val>
                                        </p:tav>
                                      </p:tavLst>
                                    </p:anim>
                                    <p:anim calcmode="lin" valueType="num">
                                      <p:cBhvr>
                                        <p:cTn id="10" dur="97" accel="100000" fill="hold">
                                          <p:stCondLst>
                                            <p:cond delay="897"/>
                                          </p:stCondLst>
                                        </p:cTn>
                                        <p:tgtEl>
                                          <p:spTgt spid="26626"/>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0" fill="hold">
                                          <p:stCondLst>
                                            <p:cond delay="0"/>
                                          </p:stCondLst>
                                        </p:cTn>
                                        <p:tgtEl>
                                          <p:spTgt spid="26627">
                                            <p:txEl>
                                              <p:pRg st="0" end="0"/>
                                            </p:txEl>
                                          </p:spTgt>
                                        </p:tgtEl>
                                        <p:attrNameLst>
                                          <p:attrName>style.visibility</p:attrName>
                                        </p:attrNameLst>
                                      </p:cBhvr>
                                      <p:to>
                                        <p:strVal val="visible"/>
                                      </p:to>
                                    </p:set>
                                    <p:animEffect transition="in" filter="fade">
                                      <p:cBhvr>
                                        <p:cTn id="15" dur="1000"/>
                                        <p:tgtEl>
                                          <p:spTgt spid="26627">
                                            <p:txEl>
                                              <p:pRg st="0" end="0"/>
                                            </p:txEl>
                                          </p:spTgt>
                                        </p:tgtEl>
                                      </p:cBhvr>
                                    </p:animEffect>
                                    <p:anim calcmode="lin" valueType="num">
                                      <p:cBhvr>
                                        <p:cTn id="16" dur="1000" fill="hold"/>
                                        <p:tgtEl>
                                          <p:spTgt spid="26627">
                                            <p:txEl>
                                              <p:pRg st="0" end="0"/>
                                            </p:txEl>
                                          </p:spTgt>
                                        </p:tgtEl>
                                        <p:attrNameLst>
                                          <p:attrName>ppt_x</p:attrName>
                                        </p:attrNameLst>
                                      </p:cBhvr>
                                      <p:tavLst>
                                        <p:tav tm="0">
                                          <p:val>
                                            <p:strVal val="#ppt_x"/>
                                          </p:val>
                                        </p:tav>
                                        <p:tav tm="100000">
                                          <p:val>
                                            <p:strVal val="#ppt_x"/>
                                          </p:val>
                                        </p:tav>
                                      </p:tavLst>
                                    </p:anim>
                                    <p:anim calcmode="lin" valueType="num">
                                      <p:cBhvr>
                                        <p:cTn id="17" dur="897" decel="100000" fill="hold"/>
                                        <p:tgtEl>
                                          <p:spTgt spid="26627">
                                            <p:txEl>
                                              <p:pRg st="0" end="0"/>
                                            </p:txEl>
                                          </p:spTgt>
                                        </p:tgtEl>
                                        <p:attrNameLst>
                                          <p:attrName>ppt_y</p:attrName>
                                        </p:attrNameLst>
                                      </p:cBhvr>
                                      <p:tavLst>
                                        <p:tav tm="0">
                                          <p:val>
                                            <p:strVal val="#ppt_y+1"/>
                                          </p:val>
                                        </p:tav>
                                        <p:tav tm="100000">
                                          <p:val>
                                            <p:strVal val="#ppt_y-.03"/>
                                          </p:val>
                                        </p:tav>
                                      </p:tavLst>
                                    </p:anim>
                                    <p:anim calcmode="lin" valueType="num">
                                      <p:cBhvr>
                                        <p:cTn id="18" dur="97" accel="100000" fill="hold">
                                          <p:stCondLst>
                                            <p:cond delay="897"/>
                                          </p:stCondLst>
                                        </p:cTn>
                                        <p:tgtEl>
                                          <p:spTgt spid="26627">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0" fill="hold">
                                          <p:stCondLst>
                                            <p:cond delay="0"/>
                                          </p:stCondLst>
                                        </p:cTn>
                                        <p:tgtEl>
                                          <p:spTgt spid="26627">
                                            <p:txEl>
                                              <p:pRg st="1" end="1"/>
                                            </p:txEl>
                                          </p:spTgt>
                                        </p:tgtEl>
                                        <p:attrNameLst>
                                          <p:attrName>style.visibility</p:attrName>
                                        </p:attrNameLst>
                                      </p:cBhvr>
                                      <p:to>
                                        <p:strVal val="visible"/>
                                      </p:to>
                                    </p:set>
                                    <p:animEffect transition="in" filter="fade">
                                      <p:cBhvr>
                                        <p:cTn id="23" dur="1000"/>
                                        <p:tgtEl>
                                          <p:spTgt spid="26627">
                                            <p:txEl>
                                              <p:pRg st="1" end="1"/>
                                            </p:txEl>
                                          </p:spTgt>
                                        </p:tgtEl>
                                      </p:cBhvr>
                                    </p:animEffect>
                                    <p:anim calcmode="lin" valueType="num">
                                      <p:cBhvr>
                                        <p:cTn id="24" dur="1000" fill="hold"/>
                                        <p:tgtEl>
                                          <p:spTgt spid="26627">
                                            <p:txEl>
                                              <p:pRg st="1" end="1"/>
                                            </p:txEl>
                                          </p:spTgt>
                                        </p:tgtEl>
                                        <p:attrNameLst>
                                          <p:attrName>ppt_x</p:attrName>
                                        </p:attrNameLst>
                                      </p:cBhvr>
                                      <p:tavLst>
                                        <p:tav tm="0">
                                          <p:val>
                                            <p:strVal val="#ppt_x"/>
                                          </p:val>
                                        </p:tav>
                                        <p:tav tm="100000">
                                          <p:val>
                                            <p:strVal val="#ppt_x"/>
                                          </p:val>
                                        </p:tav>
                                      </p:tavLst>
                                    </p:anim>
                                    <p:anim calcmode="lin" valueType="num">
                                      <p:cBhvr>
                                        <p:cTn id="25" dur="897" decel="100000" fill="hold"/>
                                        <p:tgtEl>
                                          <p:spTgt spid="26627">
                                            <p:txEl>
                                              <p:pRg st="1" end="1"/>
                                            </p:txEl>
                                          </p:spTgt>
                                        </p:tgtEl>
                                        <p:attrNameLst>
                                          <p:attrName>ppt_y</p:attrName>
                                        </p:attrNameLst>
                                      </p:cBhvr>
                                      <p:tavLst>
                                        <p:tav tm="0">
                                          <p:val>
                                            <p:strVal val="#ppt_y+1"/>
                                          </p:val>
                                        </p:tav>
                                        <p:tav tm="100000">
                                          <p:val>
                                            <p:strVal val="#ppt_y-.03"/>
                                          </p:val>
                                        </p:tav>
                                      </p:tavLst>
                                    </p:anim>
                                    <p:anim calcmode="lin" valueType="num">
                                      <p:cBhvr>
                                        <p:cTn id="26" dur="97" accel="100000" fill="hold">
                                          <p:stCondLst>
                                            <p:cond delay="897"/>
                                          </p:stCondLst>
                                        </p:cTn>
                                        <p:tgtEl>
                                          <p:spTgt spid="26627">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autoUpdateAnimBg="0"/>
      <p:bldP spid="26627" grpId="0" build="p"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日期占位符 3">
            <a:extLst>
              <a:ext uri="{FF2B5EF4-FFF2-40B4-BE49-F238E27FC236}">
                <a16:creationId xmlns:a16="http://schemas.microsoft.com/office/drawing/2014/main" id="{959A2E38-9E89-4C27-ACE2-DDB40A3A9AC1}"/>
              </a:ext>
            </a:extLst>
          </p:cNvPr>
          <p:cNvSpPr>
            <a:spLocks noGrp="1"/>
          </p:cNvSpPr>
          <p:nvPr>
            <p:ph type="dt" sz="half" idx="10"/>
          </p:nvPr>
        </p:nvSpPr>
        <p:spPr/>
        <p:txBody>
          <a:bodyPr/>
          <a:lstStyle/>
          <a:p>
            <a:fld id="{3F935507-A718-40C0-85DD-026D85E2C03F}" type="datetime1">
              <a:rPr lang="zh-CN" altLang="en-US"/>
              <a:pPr/>
              <a:t>2018/12/13</a:t>
            </a:fld>
            <a:endParaRPr lang="zh-CN" altLang="en-US"/>
          </a:p>
        </p:txBody>
      </p:sp>
      <p:sp>
        <p:nvSpPr>
          <p:cNvPr id="16" name="灯片编号占位符 5">
            <a:extLst>
              <a:ext uri="{FF2B5EF4-FFF2-40B4-BE49-F238E27FC236}">
                <a16:creationId xmlns:a16="http://schemas.microsoft.com/office/drawing/2014/main" id="{D11F525C-A77B-4E30-8800-5DA5301AFE1F}"/>
              </a:ext>
            </a:extLst>
          </p:cNvPr>
          <p:cNvSpPr>
            <a:spLocks noGrp="1"/>
          </p:cNvSpPr>
          <p:nvPr>
            <p:ph type="sldNum" sz="quarter" idx="12"/>
          </p:nvPr>
        </p:nvSpPr>
        <p:spPr/>
        <p:txBody>
          <a:bodyPr/>
          <a:lstStyle/>
          <a:p>
            <a:fld id="{DB203BF4-C581-4B26-AB9E-61DB7F315466}" type="slidenum">
              <a:rPr lang="zh-CN" altLang="en-US"/>
              <a:pPr/>
              <a:t>24</a:t>
            </a:fld>
            <a:endParaRPr lang="zh-CN" altLang="en-US"/>
          </a:p>
        </p:txBody>
      </p:sp>
      <p:sp>
        <p:nvSpPr>
          <p:cNvPr id="27650" name="Rectangle 2">
            <a:extLst>
              <a:ext uri="{FF2B5EF4-FFF2-40B4-BE49-F238E27FC236}">
                <a16:creationId xmlns:a16="http://schemas.microsoft.com/office/drawing/2014/main" id="{8C53B5F7-25AE-457C-B687-50FA8418E0C3}"/>
              </a:ext>
            </a:extLst>
          </p:cNvPr>
          <p:cNvSpPr>
            <a:spLocks noGrp="1" noChangeArrowheads="1"/>
          </p:cNvSpPr>
          <p:nvPr>
            <p:ph type="title"/>
          </p:nvPr>
        </p:nvSpPr>
        <p:spPr>
          <a:xfrm>
            <a:off x="323850" y="333375"/>
            <a:ext cx="6235700" cy="357188"/>
          </a:xfrm>
        </p:spPr>
        <p:txBody>
          <a:bodyPr/>
          <a:lstStyle/>
          <a:p>
            <a:r>
              <a:rPr lang="zh-CN" altLang="en-US">
                <a:ea typeface="黑体" panose="02010609060101010101" pitchFamily="49" charset="-122"/>
                <a:sym typeface="Arial" panose="020B0604020202020204" pitchFamily="34" charset="0"/>
              </a:rPr>
              <a:t>地方财政与经济稳定职能</a:t>
            </a:r>
          </a:p>
        </p:txBody>
      </p:sp>
      <p:sp>
        <p:nvSpPr>
          <p:cNvPr id="27651" name="Rectangle 3">
            <a:extLst>
              <a:ext uri="{FF2B5EF4-FFF2-40B4-BE49-F238E27FC236}">
                <a16:creationId xmlns:a16="http://schemas.microsoft.com/office/drawing/2014/main" id="{DCC522B3-9619-46F6-8937-86AA6DABE67E}"/>
              </a:ext>
            </a:extLst>
          </p:cNvPr>
          <p:cNvSpPr>
            <a:spLocks noGrp="1" noChangeArrowheads="1"/>
          </p:cNvSpPr>
          <p:nvPr>
            <p:ph type="body" idx="1"/>
          </p:nvPr>
        </p:nvSpPr>
        <p:spPr>
          <a:xfrm>
            <a:off x="457200" y="1357313"/>
            <a:ext cx="8229600" cy="688975"/>
          </a:xfrm>
        </p:spPr>
        <p:txBody>
          <a:bodyPr/>
          <a:lstStyle/>
          <a:p>
            <a:pPr>
              <a:buFont typeface="Arial" panose="020B0604020202020204" pitchFamily="34" charset="0"/>
              <a:buNone/>
            </a:pPr>
            <a:r>
              <a:rPr lang="zh-CN" altLang="en-US" b="1">
                <a:latin typeface="黑体" panose="02010609060101010101" pitchFamily="49" charset="-122"/>
                <a:ea typeface="黑体" panose="02010609060101010101" pitchFamily="49" charset="-122"/>
              </a:rPr>
              <a:t>地方政府的财政稳定措施通常是无效的。</a:t>
            </a:r>
            <a:endParaRPr lang="zh-CN" altLang="en-US">
              <a:latin typeface="黑体" panose="02010609060101010101" pitchFamily="49" charset="-122"/>
              <a:ea typeface="黑体" panose="02010609060101010101" pitchFamily="49" charset="-122"/>
            </a:endParaRPr>
          </a:p>
        </p:txBody>
      </p:sp>
      <p:sp>
        <p:nvSpPr>
          <p:cNvPr id="27652" name="AutoShape 4">
            <a:extLst>
              <a:ext uri="{FF2B5EF4-FFF2-40B4-BE49-F238E27FC236}">
                <a16:creationId xmlns:a16="http://schemas.microsoft.com/office/drawing/2014/main" id="{8B30DD79-D0EE-4E1C-B13D-5F962EDC0EED}"/>
              </a:ext>
            </a:extLst>
          </p:cNvPr>
          <p:cNvSpPr>
            <a:spLocks noChangeArrowheads="1"/>
          </p:cNvSpPr>
          <p:nvPr/>
        </p:nvSpPr>
        <p:spPr bwMode="auto">
          <a:xfrm>
            <a:off x="250825" y="2349500"/>
            <a:ext cx="2209800" cy="1371600"/>
          </a:xfrm>
          <a:prstGeom prst="roundRect">
            <a:avLst>
              <a:gd name="adj" fmla="val 16667"/>
            </a:avLst>
          </a:prstGeom>
          <a:solidFill>
            <a:schemeClr val="accent1"/>
          </a:solidFill>
          <a:ln w="952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400" b="1">
                <a:solidFill>
                  <a:srgbClr val="000000"/>
                </a:solidFill>
                <a:latin typeface="Verdana" panose="020B0604030504040204" pitchFamily="34" charset="0"/>
                <a:ea typeface="黑体" panose="02010609060101010101" pitchFamily="49" charset="-122"/>
              </a:rPr>
              <a:t>甲地区扩张性</a:t>
            </a:r>
          </a:p>
          <a:p>
            <a:pPr algn="ctr"/>
            <a:r>
              <a:rPr lang="zh-CN" altLang="en-US" sz="2400" b="1">
                <a:solidFill>
                  <a:srgbClr val="000000"/>
                </a:solidFill>
                <a:latin typeface="Verdana" panose="020B0604030504040204" pitchFamily="34" charset="0"/>
                <a:ea typeface="黑体" panose="02010609060101010101" pitchFamily="49" charset="-122"/>
              </a:rPr>
              <a:t>财政政策</a:t>
            </a:r>
            <a:endParaRPr lang="zh-CN" altLang="en-US" sz="2400">
              <a:solidFill>
                <a:srgbClr val="000000"/>
              </a:solidFill>
              <a:latin typeface="Verdana" panose="020B0604030504040204" pitchFamily="34" charset="0"/>
              <a:ea typeface="黑体" panose="02010609060101010101" pitchFamily="49" charset="-122"/>
            </a:endParaRPr>
          </a:p>
        </p:txBody>
      </p:sp>
      <p:sp>
        <p:nvSpPr>
          <p:cNvPr id="27653" name="AutoShape 5">
            <a:extLst>
              <a:ext uri="{FF2B5EF4-FFF2-40B4-BE49-F238E27FC236}">
                <a16:creationId xmlns:a16="http://schemas.microsoft.com/office/drawing/2014/main" id="{30F6D375-37AF-4D53-9949-2A4E95661988}"/>
              </a:ext>
            </a:extLst>
          </p:cNvPr>
          <p:cNvSpPr>
            <a:spLocks noChangeArrowheads="1"/>
          </p:cNvSpPr>
          <p:nvPr/>
        </p:nvSpPr>
        <p:spPr bwMode="auto">
          <a:xfrm>
            <a:off x="2514600" y="2895600"/>
            <a:ext cx="1143000" cy="381000"/>
          </a:xfrm>
          <a:prstGeom prst="notchedRightArrow">
            <a:avLst>
              <a:gd name="adj1" fmla="val 50000"/>
              <a:gd name="adj2" fmla="val 75000"/>
            </a:avLst>
          </a:prstGeom>
          <a:solidFill>
            <a:srgbClr val="808080"/>
          </a:solidFill>
          <a:ln w="9525" cmpd="sng">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54" name="AutoShape 6">
            <a:extLst>
              <a:ext uri="{FF2B5EF4-FFF2-40B4-BE49-F238E27FC236}">
                <a16:creationId xmlns:a16="http://schemas.microsoft.com/office/drawing/2014/main" id="{1A1C2B02-2738-41B5-87C3-A131613CC046}"/>
              </a:ext>
            </a:extLst>
          </p:cNvPr>
          <p:cNvSpPr>
            <a:spLocks noChangeArrowheads="1"/>
          </p:cNvSpPr>
          <p:nvPr/>
        </p:nvSpPr>
        <p:spPr bwMode="auto">
          <a:xfrm>
            <a:off x="3733800" y="2362200"/>
            <a:ext cx="2057400" cy="1295400"/>
          </a:xfrm>
          <a:prstGeom prst="roundRect">
            <a:avLst>
              <a:gd name="adj" fmla="val 16667"/>
            </a:avLst>
          </a:prstGeom>
          <a:solidFill>
            <a:schemeClr val="accent1"/>
          </a:solidFill>
          <a:ln w="952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400" b="1">
                <a:solidFill>
                  <a:srgbClr val="000000"/>
                </a:solidFill>
                <a:latin typeface="Verdana" panose="020B0604030504040204" pitchFamily="34" charset="0"/>
                <a:ea typeface="黑体" panose="02010609060101010101" pitchFamily="49" charset="-122"/>
              </a:rPr>
              <a:t>减税或</a:t>
            </a:r>
          </a:p>
          <a:p>
            <a:pPr algn="ctr"/>
            <a:r>
              <a:rPr lang="zh-CN" altLang="en-US" sz="2400" b="1">
                <a:solidFill>
                  <a:srgbClr val="000000"/>
                </a:solidFill>
                <a:latin typeface="Verdana" panose="020B0604030504040204" pitchFamily="34" charset="0"/>
                <a:ea typeface="黑体" panose="02010609060101010101" pitchFamily="49" charset="-122"/>
              </a:rPr>
              <a:t>增加财政支出</a:t>
            </a:r>
          </a:p>
          <a:p>
            <a:pPr algn="ctr"/>
            <a:endParaRPr lang="zh-CN" altLang="en-US">
              <a:solidFill>
                <a:schemeClr val="bg2"/>
              </a:solidFill>
              <a:latin typeface="Verdana" panose="020B0604030504040204" pitchFamily="34" charset="0"/>
              <a:ea typeface="宋体" panose="02010600030101010101" pitchFamily="2" charset="-122"/>
            </a:endParaRPr>
          </a:p>
        </p:txBody>
      </p:sp>
      <p:sp>
        <p:nvSpPr>
          <p:cNvPr id="27655" name="AutoShape 7">
            <a:extLst>
              <a:ext uri="{FF2B5EF4-FFF2-40B4-BE49-F238E27FC236}">
                <a16:creationId xmlns:a16="http://schemas.microsoft.com/office/drawing/2014/main" id="{0F45F2AA-B0E0-4EEE-B82F-57EFCDA98C0A}"/>
              </a:ext>
            </a:extLst>
          </p:cNvPr>
          <p:cNvSpPr>
            <a:spLocks noChangeArrowheads="1"/>
          </p:cNvSpPr>
          <p:nvPr/>
        </p:nvSpPr>
        <p:spPr bwMode="auto">
          <a:xfrm>
            <a:off x="5791200" y="2819400"/>
            <a:ext cx="1143000" cy="381000"/>
          </a:xfrm>
          <a:prstGeom prst="notchedRightArrow">
            <a:avLst>
              <a:gd name="adj1" fmla="val 50000"/>
              <a:gd name="adj2" fmla="val 75000"/>
            </a:avLst>
          </a:prstGeom>
          <a:solidFill>
            <a:srgbClr val="808080"/>
          </a:solidFill>
          <a:ln w="9525" cmpd="sng">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27656" name="AutoShape 8">
            <a:extLst>
              <a:ext uri="{FF2B5EF4-FFF2-40B4-BE49-F238E27FC236}">
                <a16:creationId xmlns:a16="http://schemas.microsoft.com/office/drawing/2014/main" id="{96460FEC-FD51-430E-AC85-A3336065F2FE}"/>
              </a:ext>
            </a:extLst>
          </p:cNvPr>
          <p:cNvSpPr>
            <a:spLocks noChangeArrowheads="1"/>
          </p:cNvSpPr>
          <p:nvPr/>
        </p:nvSpPr>
        <p:spPr bwMode="auto">
          <a:xfrm>
            <a:off x="6934200" y="2438400"/>
            <a:ext cx="2057400" cy="1219200"/>
          </a:xfrm>
          <a:prstGeom prst="roundRect">
            <a:avLst>
              <a:gd name="adj" fmla="val 16667"/>
            </a:avLst>
          </a:prstGeom>
          <a:solidFill>
            <a:schemeClr val="accent1"/>
          </a:solidFill>
          <a:ln w="952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400" b="1">
                <a:solidFill>
                  <a:srgbClr val="000000"/>
                </a:solidFill>
                <a:ea typeface="黑体" panose="02010609060101010101" pitchFamily="49" charset="-122"/>
              </a:rPr>
              <a:t>增加</a:t>
            </a:r>
            <a:r>
              <a:rPr lang="en-US" altLang="zh-CN" sz="2400" b="1">
                <a:solidFill>
                  <a:srgbClr val="000000"/>
                </a:solidFill>
                <a:latin typeface="Times New Roman" panose="02020603050405020304" pitchFamily="18" charset="0"/>
                <a:ea typeface="黑体" panose="02010609060101010101" pitchFamily="49" charset="-122"/>
              </a:rPr>
              <a:t>GDP</a:t>
            </a:r>
          </a:p>
          <a:p>
            <a:pPr algn="ctr"/>
            <a:r>
              <a:rPr lang="zh-CN" altLang="en-US" sz="2400" b="1">
                <a:solidFill>
                  <a:srgbClr val="000000"/>
                </a:solidFill>
                <a:ea typeface="黑体" panose="02010609060101010101" pitchFamily="49" charset="-122"/>
              </a:rPr>
              <a:t>刺激本地经济</a:t>
            </a:r>
          </a:p>
          <a:p>
            <a:pPr algn="ctr"/>
            <a:endParaRPr lang="zh-CN" altLang="en-US" b="1">
              <a:solidFill>
                <a:schemeClr val="bg2"/>
              </a:solidFill>
              <a:latin typeface="Verdana" panose="020B0604030504040204" pitchFamily="34" charset="0"/>
              <a:ea typeface="宋体" panose="02010600030101010101" pitchFamily="2" charset="-122"/>
            </a:endParaRPr>
          </a:p>
        </p:txBody>
      </p:sp>
      <p:sp>
        <p:nvSpPr>
          <p:cNvPr id="27657" name="AutoShape 9">
            <a:extLst>
              <a:ext uri="{FF2B5EF4-FFF2-40B4-BE49-F238E27FC236}">
                <a16:creationId xmlns:a16="http://schemas.microsoft.com/office/drawing/2014/main" id="{FD15988C-04F8-4EBC-83C1-58DA3178710A}"/>
              </a:ext>
            </a:extLst>
          </p:cNvPr>
          <p:cNvSpPr>
            <a:spLocks noChangeArrowheads="1"/>
          </p:cNvSpPr>
          <p:nvPr/>
        </p:nvSpPr>
        <p:spPr bwMode="auto">
          <a:xfrm>
            <a:off x="4495800" y="3733800"/>
            <a:ext cx="304800" cy="1066800"/>
          </a:xfrm>
          <a:prstGeom prst="downArrow">
            <a:avLst>
              <a:gd name="adj1" fmla="val 50000"/>
              <a:gd name="adj2" fmla="val 87500"/>
            </a:avLst>
          </a:prstGeom>
          <a:solidFill>
            <a:srgbClr val="C0C0C0"/>
          </a:solidFill>
          <a:ln w="9525" cmpd="sng">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27658" name="AutoShape 10">
            <a:extLst>
              <a:ext uri="{FF2B5EF4-FFF2-40B4-BE49-F238E27FC236}">
                <a16:creationId xmlns:a16="http://schemas.microsoft.com/office/drawing/2014/main" id="{2924046E-D77E-4380-9EAB-B9F52D750242}"/>
              </a:ext>
            </a:extLst>
          </p:cNvPr>
          <p:cNvSpPr>
            <a:spLocks noChangeArrowheads="1"/>
          </p:cNvSpPr>
          <p:nvPr/>
        </p:nvSpPr>
        <p:spPr bwMode="auto">
          <a:xfrm>
            <a:off x="3810000" y="4876800"/>
            <a:ext cx="1905000" cy="1219200"/>
          </a:xfrm>
          <a:prstGeom prst="roundRect">
            <a:avLst>
              <a:gd name="adj" fmla="val 16667"/>
            </a:avLst>
          </a:prstGeom>
          <a:solidFill>
            <a:srgbClr val="009900"/>
          </a:solidFill>
          <a:ln w="9525"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400" b="1">
                <a:solidFill>
                  <a:srgbClr val="FFFFFF"/>
                </a:solidFill>
                <a:latin typeface="Verdana" panose="020B0604030504040204" pitchFamily="34" charset="0"/>
                <a:ea typeface="黑体" panose="02010609060101010101" pitchFamily="49" charset="-122"/>
              </a:rPr>
              <a:t>贸易漏损</a:t>
            </a:r>
          </a:p>
        </p:txBody>
      </p:sp>
      <p:sp>
        <p:nvSpPr>
          <p:cNvPr id="27659" name="AutoShape 11">
            <a:extLst>
              <a:ext uri="{FF2B5EF4-FFF2-40B4-BE49-F238E27FC236}">
                <a16:creationId xmlns:a16="http://schemas.microsoft.com/office/drawing/2014/main" id="{B6982C0F-C318-425C-AF18-BD1AEE7CCAA4}"/>
              </a:ext>
            </a:extLst>
          </p:cNvPr>
          <p:cNvSpPr>
            <a:spLocks noChangeArrowheads="1"/>
          </p:cNvSpPr>
          <p:nvPr/>
        </p:nvSpPr>
        <p:spPr bwMode="auto">
          <a:xfrm rot="16200000">
            <a:off x="6057900" y="4991100"/>
            <a:ext cx="304800" cy="990600"/>
          </a:xfrm>
          <a:prstGeom prst="downArrow">
            <a:avLst>
              <a:gd name="adj1" fmla="val 50000"/>
              <a:gd name="adj2" fmla="val 81250"/>
            </a:avLst>
          </a:prstGeom>
          <a:solidFill>
            <a:srgbClr val="C0C0C0"/>
          </a:solidFill>
          <a:ln w="9525" cmpd="sng">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a:p>
        </p:txBody>
      </p:sp>
      <p:sp>
        <p:nvSpPr>
          <p:cNvPr id="27660" name="Text Box 12">
            <a:extLst>
              <a:ext uri="{FF2B5EF4-FFF2-40B4-BE49-F238E27FC236}">
                <a16:creationId xmlns:a16="http://schemas.microsoft.com/office/drawing/2014/main" id="{C88D0D84-C2E0-4BB1-80B8-7C426702811E}"/>
              </a:ext>
            </a:extLst>
          </p:cNvPr>
          <p:cNvSpPr txBox="1">
            <a:spLocks noChangeArrowheads="1"/>
          </p:cNvSpPr>
          <p:nvPr/>
        </p:nvSpPr>
        <p:spPr bwMode="auto">
          <a:xfrm>
            <a:off x="469900" y="4510088"/>
            <a:ext cx="28797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sz="2800">
                <a:latin typeface="Times New Roman" panose="02020603050405020304" pitchFamily="18" charset="0"/>
                <a:ea typeface="宋体" panose="02010600030101010101" pitchFamily="2" charset="-122"/>
                <a:cs typeface="Times New Roman" panose="02020603050405020304" pitchFamily="18" charset="0"/>
              </a:rPr>
              <a:t>Trade Leakages Import Leakages Export Leakages</a:t>
            </a:r>
          </a:p>
        </p:txBody>
      </p:sp>
      <p:sp>
        <p:nvSpPr>
          <p:cNvPr id="27661" name="AutoShape 13">
            <a:extLst>
              <a:ext uri="{FF2B5EF4-FFF2-40B4-BE49-F238E27FC236}">
                <a16:creationId xmlns:a16="http://schemas.microsoft.com/office/drawing/2014/main" id="{E0B900E5-B186-4BD0-B47A-7F5AA8A4E913}"/>
              </a:ext>
            </a:extLst>
          </p:cNvPr>
          <p:cNvSpPr>
            <a:spLocks noChangeArrowheads="1"/>
          </p:cNvSpPr>
          <p:nvPr/>
        </p:nvSpPr>
        <p:spPr bwMode="auto">
          <a:xfrm>
            <a:off x="6797675" y="4903788"/>
            <a:ext cx="1905000" cy="1219200"/>
          </a:xfrm>
          <a:prstGeom prst="roundRect">
            <a:avLst>
              <a:gd name="adj" fmla="val 16667"/>
            </a:avLst>
          </a:prstGeom>
          <a:solidFill>
            <a:srgbClr val="FF0000"/>
          </a:solidFill>
          <a:ln w="9525" cap="flat" cmpd="sng">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400" b="1">
                <a:solidFill>
                  <a:srgbClr val="FFFFFF"/>
                </a:solidFill>
                <a:latin typeface="Verdana" panose="020B0604030504040204" pitchFamily="34" charset="0"/>
                <a:ea typeface="黑体" panose="02010609060101010101" pitchFamily="49" charset="-122"/>
              </a:rPr>
              <a:t>财政政策</a:t>
            </a:r>
          </a:p>
          <a:p>
            <a:pPr algn="ctr"/>
            <a:r>
              <a:rPr lang="zh-CN" altLang="en-US" sz="2400" b="1">
                <a:solidFill>
                  <a:srgbClr val="FFFFFF"/>
                </a:solidFill>
                <a:latin typeface="Verdana" panose="020B0604030504040204" pitchFamily="34" charset="0"/>
                <a:ea typeface="黑体" panose="02010609060101010101" pitchFamily="49" charset="-122"/>
              </a:rPr>
              <a:t>失败</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animEffect transition="in" filter="wipe(down)">
                                      <p:cBhvr>
                                        <p:cTn id="7" dur="500"/>
                                        <p:tgtEl>
                                          <p:spTgt spid="27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7652"/>
                                        </p:tgtEl>
                                        <p:attrNameLst>
                                          <p:attrName>style.visibility</p:attrName>
                                        </p:attrNameLst>
                                      </p:cBhvr>
                                      <p:to>
                                        <p:strVal val="visible"/>
                                      </p:to>
                                    </p:set>
                                    <p:animEffect transition="in" filter="wipe(down)">
                                      <p:cBhvr>
                                        <p:cTn id="12" dur="500"/>
                                        <p:tgtEl>
                                          <p:spTgt spid="2765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27653"/>
                                        </p:tgtEl>
                                        <p:attrNameLst>
                                          <p:attrName>style.visibility</p:attrName>
                                        </p:attrNameLst>
                                      </p:cBhvr>
                                      <p:to>
                                        <p:strVal val="visible"/>
                                      </p:to>
                                    </p:set>
                                    <p:anim calcmode="lin" valueType="num">
                                      <p:cBhvr additive="base">
                                        <p:cTn id="17" dur="500" fill="hold"/>
                                        <p:tgtEl>
                                          <p:spTgt spid="27653"/>
                                        </p:tgtEl>
                                        <p:attrNameLst>
                                          <p:attrName>ppt_x</p:attrName>
                                        </p:attrNameLst>
                                      </p:cBhvr>
                                      <p:tavLst>
                                        <p:tav tm="0">
                                          <p:val>
                                            <p:strVal val="#ppt_x"/>
                                          </p:val>
                                        </p:tav>
                                        <p:tav tm="100000">
                                          <p:val>
                                            <p:strVal val="#ppt_x"/>
                                          </p:val>
                                        </p:tav>
                                      </p:tavLst>
                                    </p:anim>
                                    <p:anim calcmode="lin" valueType="num">
                                      <p:cBhvr additive="base">
                                        <p:cTn id="18" dur="500" fill="hold"/>
                                        <p:tgtEl>
                                          <p:spTgt spid="27653"/>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27654"/>
                                        </p:tgtEl>
                                        <p:attrNameLst>
                                          <p:attrName>style.visibility</p:attrName>
                                        </p:attrNameLst>
                                      </p:cBhvr>
                                      <p:to>
                                        <p:strVal val="visible"/>
                                      </p:to>
                                    </p:set>
                                    <p:animEffect transition="in" filter="wipe(down)">
                                      <p:cBhvr>
                                        <p:cTn id="23" dur="500"/>
                                        <p:tgtEl>
                                          <p:spTgt spid="27654"/>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 presetClass="entr" presetSubtype="4" fill="hold" nodeType="clickEffect">
                                  <p:stCondLst>
                                    <p:cond delay="0"/>
                                  </p:stCondLst>
                                  <p:childTnLst>
                                    <p:set>
                                      <p:cBhvr>
                                        <p:cTn id="27" dur="1" fill="hold">
                                          <p:stCondLst>
                                            <p:cond delay="0"/>
                                          </p:stCondLst>
                                        </p:cTn>
                                        <p:tgtEl>
                                          <p:spTgt spid="27655"/>
                                        </p:tgtEl>
                                        <p:attrNameLst>
                                          <p:attrName>style.visibility</p:attrName>
                                        </p:attrNameLst>
                                      </p:cBhvr>
                                      <p:to>
                                        <p:strVal val="visible"/>
                                      </p:to>
                                    </p:set>
                                    <p:anim calcmode="lin" valueType="num">
                                      <p:cBhvr additive="base">
                                        <p:cTn id="28" dur="500" fill="hold"/>
                                        <p:tgtEl>
                                          <p:spTgt spid="27655"/>
                                        </p:tgtEl>
                                        <p:attrNameLst>
                                          <p:attrName>ppt_x</p:attrName>
                                        </p:attrNameLst>
                                      </p:cBhvr>
                                      <p:tavLst>
                                        <p:tav tm="0">
                                          <p:val>
                                            <p:strVal val="#ppt_x"/>
                                          </p:val>
                                        </p:tav>
                                        <p:tav tm="100000">
                                          <p:val>
                                            <p:strVal val="#ppt_x"/>
                                          </p:val>
                                        </p:tav>
                                      </p:tavLst>
                                    </p:anim>
                                    <p:anim calcmode="lin" valueType="num">
                                      <p:cBhvr additive="base">
                                        <p:cTn id="29" dur="500" fill="hold"/>
                                        <p:tgtEl>
                                          <p:spTgt spid="27655"/>
                                        </p:tgtEl>
                                        <p:attrNameLst>
                                          <p:attrName>ppt_y</p:attrName>
                                        </p:attrNameLst>
                                      </p:cBhvr>
                                      <p:tavLst>
                                        <p:tav tm="0">
                                          <p:val>
                                            <p:strVal val="1+#ppt_h/2"/>
                                          </p:val>
                                        </p:tav>
                                        <p:tav tm="100000">
                                          <p:val>
                                            <p:strVal val="#ppt_y"/>
                                          </p:val>
                                        </p:tav>
                                      </p:tavLst>
                                    </p:anim>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4" fill="hold" grpId="0" nodeType="clickEffect">
                                  <p:stCondLst>
                                    <p:cond delay="0"/>
                                  </p:stCondLst>
                                  <p:childTnLst>
                                    <p:set>
                                      <p:cBhvr>
                                        <p:cTn id="33" dur="1" fill="hold">
                                          <p:stCondLst>
                                            <p:cond delay="0"/>
                                          </p:stCondLst>
                                        </p:cTn>
                                        <p:tgtEl>
                                          <p:spTgt spid="27656"/>
                                        </p:tgtEl>
                                        <p:attrNameLst>
                                          <p:attrName>style.visibility</p:attrName>
                                        </p:attrNameLst>
                                      </p:cBhvr>
                                      <p:to>
                                        <p:strVal val="visible"/>
                                      </p:to>
                                    </p:set>
                                    <p:animEffect transition="in" filter="wipe(down)">
                                      <p:cBhvr>
                                        <p:cTn id="34" dur="500"/>
                                        <p:tgtEl>
                                          <p:spTgt spid="27656"/>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4" fill="hold" nodeType="clickEffect">
                                  <p:stCondLst>
                                    <p:cond delay="0"/>
                                  </p:stCondLst>
                                  <p:childTnLst>
                                    <p:set>
                                      <p:cBhvr>
                                        <p:cTn id="38" dur="1" fill="hold">
                                          <p:stCondLst>
                                            <p:cond delay="0"/>
                                          </p:stCondLst>
                                        </p:cTn>
                                        <p:tgtEl>
                                          <p:spTgt spid="27657"/>
                                        </p:tgtEl>
                                        <p:attrNameLst>
                                          <p:attrName>style.visibility</p:attrName>
                                        </p:attrNameLst>
                                      </p:cBhvr>
                                      <p:to>
                                        <p:strVal val="visible"/>
                                      </p:to>
                                    </p:set>
                                    <p:anim calcmode="lin" valueType="num">
                                      <p:cBhvr additive="base">
                                        <p:cTn id="39" dur="500" fill="hold"/>
                                        <p:tgtEl>
                                          <p:spTgt spid="27657"/>
                                        </p:tgtEl>
                                        <p:attrNameLst>
                                          <p:attrName>ppt_x</p:attrName>
                                        </p:attrNameLst>
                                      </p:cBhvr>
                                      <p:tavLst>
                                        <p:tav tm="0">
                                          <p:val>
                                            <p:strVal val="#ppt_x"/>
                                          </p:val>
                                        </p:tav>
                                        <p:tav tm="100000">
                                          <p:val>
                                            <p:strVal val="#ppt_x"/>
                                          </p:val>
                                        </p:tav>
                                      </p:tavLst>
                                    </p:anim>
                                    <p:anim calcmode="lin" valueType="num">
                                      <p:cBhvr additive="base">
                                        <p:cTn id="40" dur="500" fill="hold"/>
                                        <p:tgtEl>
                                          <p:spTgt spid="27657"/>
                                        </p:tgtEl>
                                        <p:attrNameLst>
                                          <p:attrName>ppt_y</p:attrName>
                                        </p:attrNameLst>
                                      </p:cBhvr>
                                      <p:tavLst>
                                        <p:tav tm="0">
                                          <p:val>
                                            <p:strVal val="1+#ppt_h/2"/>
                                          </p:val>
                                        </p:tav>
                                        <p:tav tm="100000">
                                          <p:val>
                                            <p:strVal val="#ppt_y"/>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7658"/>
                                        </p:tgtEl>
                                        <p:attrNameLst>
                                          <p:attrName>style.visibility</p:attrName>
                                        </p:attrNameLst>
                                      </p:cBhvr>
                                      <p:to>
                                        <p:strVal val="visible"/>
                                      </p:to>
                                    </p:set>
                                    <p:animEffect transition="in" filter="wipe(down)">
                                      <p:cBhvr>
                                        <p:cTn id="45" dur="500"/>
                                        <p:tgtEl>
                                          <p:spTgt spid="27658"/>
                                        </p:tgtEl>
                                      </p:cBhvr>
                                    </p:animEffect>
                                  </p:childTnLst>
                                </p:cTn>
                              </p:par>
                            </p:childTnLst>
                          </p:cTn>
                        </p:par>
                      </p:childTnLst>
                    </p:cTn>
                  </p:par>
                  <p:par>
                    <p:cTn id="46" fill="hold" nodeType="clickPar">
                      <p:stCondLst>
                        <p:cond delay="indefinite"/>
                      </p:stCondLst>
                      <p:childTnLst>
                        <p:par>
                          <p:cTn id="47" fill="hold" nodeType="withGroup">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27660"/>
                                        </p:tgtEl>
                                        <p:attrNameLst>
                                          <p:attrName>style.visibility</p:attrName>
                                        </p:attrNameLst>
                                      </p:cBhvr>
                                      <p:to>
                                        <p:strVal val="visible"/>
                                      </p:to>
                                    </p:set>
                                    <p:anim calcmode="lin" valueType="num">
                                      <p:cBhvr additive="base">
                                        <p:cTn id="50" dur="500" fill="hold"/>
                                        <p:tgtEl>
                                          <p:spTgt spid="27660"/>
                                        </p:tgtEl>
                                        <p:attrNameLst>
                                          <p:attrName>ppt_x</p:attrName>
                                        </p:attrNameLst>
                                      </p:cBhvr>
                                      <p:tavLst>
                                        <p:tav tm="0">
                                          <p:val>
                                            <p:strVal val="#ppt_x"/>
                                          </p:val>
                                        </p:tav>
                                        <p:tav tm="100000">
                                          <p:val>
                                            <p:strVal val="#ppt_x"/>
                                          </p:val>
                                        </p:tav>
                                      </p:tavLst>
                                    </p:anim>
                                    <p:anim calcmode="lin" valueType="num">
                                      <p:cBhvr additive="base">
                                        <p:cTn id="51" dur="500" fill="hold"/>
                                        <p:tgtEl>
                                          <p:spTgt spid="27660"/>
                                        </p:tgtEl>
                                        <p:attrNameLst>
                                          <p:attrName>ppt_y</p:attrName>
                                        </p:attrNameLst>
                                      </p:cBhvr>
                                      <p:tavLst>
                                        <p:tav tm="0">
                                          <p:val>
                                            <p:strVal val="1+#ppt_h/2"/>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8" presetClass="entr" presetSubtype="16" fill="hold" nodeType="clickEffect">
                                  <p:stCondLst>
                                    <p:cond delay="0"/>
                                  </p:stCondLst>
                                  <p:childTnLst>
                                    <p:set>
                                      <p:cBhvr>
                                        <p:cTn id="55" dur="1" fill="hold">
                                          <p:stCondLst>
                                            <p:cond delay="0"/>
                                          </p:stCondLst>
                                        </p:cTn>
                                        <p:tgtEl>
                                          <p:spTgt spid="27659"/>
                                        </p:tgtEl>
                                        <p:attrNameLst>
                                          <p:attrName>style.visibility</p:attrName>
                                        </p:attrNameLst>
                                      </p:cBhvr>
                                      <p:to>
                                        <p:strVal val="visible"/>
                                      </p:to>
                                    </p:set>
                                    <p:animEffect transition="in" filter="diamond(in)">
                                      <p:cBhvr>
                                        <p:cTn id="56" dur="2000"/>
                                        <p:tgtEl>
                                          <p:spTgt spid="27659"/>
                                        </p:tgtEl>
                                      </p:cBhvr>
                                    </p:animEffect>
                                  </p:childTnLst>
                                </p:cTn>
                              </p:par>
                            </p:childTnLst>
                          </p:cTn>
                        </p:par>
                      </p:childTnLst>
                    </p:cTn>
                  </p:par>
                  <p:par>
                    <p:cTn id="57" fill="hold" nodeType="clickPar">
                      <p:stCondLst>
                        <p:cond delay="indefinite"/>
                      </p:stCondLst>
                      <p:childTnLst>
                        <p:par>
                          <p:cTn id="58" fill="hold" nodeType="withGroup">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27661"/>
                                        </p:tgtEl>
                                        <p:attrNameLst>
                                          <p:attrName>style.visibility</p:attrName>
                                        </p:attrNameLst>
                                      </p:cBhvr>
                                      <p:to>
                                        <p:strVal val="visible"/>
                                      </p:to>
                                    </p:set>
                                    <p:animEffect transition="in" filter="wipe(down)">
                                      <p:cBhvr>
                                        <p:cTn id="61" dur="500"/>
                                        <p:tgtEl>
                                          <p:spTgt spid="27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autoUpdateAnimBg="0"/>
      <p:bldP spid="27652" grpId="0" bldLvl="0" animBg="1" autoUpdateAnimBg="0"/>
      <p:bldP spid="27654" grpId="0" bldLvl="0" animBg="1" autoUpdateAnimBg="0"/>
      <p:bldP spid="27656" grpId="0" bldLvl="0" animBg="1" autoUpdateAnimBg="0"/>
      <p:bldP spid="27658" grpId="0" bldLvl="0" animBg="1" autoUpdateAnimBg="0"/>
      <p:bldP spid="27660" grpId="0" bldLvl="0" autoUpdateAnimBg="0"/>
      <p:bldP spid="27661" grpId="0" bldLvl="0"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日期占位符 3">
            <a:extLst>
              <a:ext uri="{FF2B5EF4-FFF2-40B4-BE49-F238E27FC236}">
                <a16:creationId xmlns:a16="http://schemas.microsoft.com/office/drawing/2014/main" id="{6E2A1D8C-1AF9-4B8C-A9A7-DE678D9F5646}"/>
              </a:ext>
            </a:extLst>
          </p:cNvPr>
          <p:cNvSpPr>
            <a:spLocks noGrp="1"/>
          </p:cNvSpPr>
          <p:nvPr>
            <p:ph type="dt" sz="half" idx="10"/>
          </p:nvPr>
        </p:nvSpPr>
        <p:spPr/>
        <p:txBody>
          <a:bodyPr/>
          <a:lstStyle/>
          <a:p>
            <a:fld id="{57FABE0E-E3EE-46A3-9FD9-0D6C71C6E81B}" type="datetime1">
              <a:rPr lang="zh-CN" altLang="en-US"/>
              <a:pPr/>
              <a:t>2018/12/13</a:t>
            </a:fld>
            <a:endParaRPr lang="zh-CN" altLang="en-US"/>
          </a:p>
        </p:txBody>
      </p:sp>
      <p:sp>
        <p:nvSpPr>
          <p:cNvPr id="24" name="灯片编号占位符 5">
            <a:extLst>
              <a:ext uri="{FF2B5EF4-FFF2-40B4-BE49-F238E27FC236}">
                <a16:creationId xmlns:a16="http://schemas.microsoft.com/office/drawing/2014/main" id="{B29E612D-F20E-4421-9109-B00940F8C26E}"/>
              </a:ext>
            </a:extLst>
          </p:cNvPr>
          <p:cNvSpPr>
            <a:spLocks noGrp="1"/>
          </p:cNvSpPr>
          <p:nvPr>
            <p:ph type="sldNum" sz="quarter" idx="12"/>
          </p:nvPr>
        </p:nvSpPr>
        <p:spPr/>
        <p:txBody>
          <a:bodyPr/>
          <a:lstStyle/>
          <a:p>
            <a:fld id="{1BE73107-4D4D-476C-BB37-CA033FE4C779}" type="slidenum">
              <a:rPr lang="zh-CN" altLang="en-US"/>
              <a:pPr/>
              <a:t>25</a:t>
            </a:fld>
            <a:endParaRPr lang="zh-CN" altLang="en-US"/>
          </a:p>
        </p:txBody>
      </p:sp>
      <p:sp>
        <p:nvSpPr>
          <p:cNvPr id="28674" name="Rectangle 2">
            <a:extLst>
              <a:ext uri="{FF2B5EF4-FFF2-40B4-BE49-F238E27FC236}">
                <a16:creationId xmlns:a16="http://schemas.microsoft.com/office/drawing/2014/main" id="{A66F3D8E-977C-46E7-84CA-D6F1E8EDA221}"/>
              </a:ext>
            </a:extLst>
          </p:cNvPr>
          <p:cNvSpPr>
            <a:spLocks noChangeArrowheads="1"/>
          </p:cNvSpPr>
          <p:nvPr>
            <p:ph type="title"/>
          </p:nvPr>
        </p:nvSpPr>
        <p:spPr/>
        <p:txBody>
          <a:bodyPr/>
          <a:lstStyle/>
          <a:p>
            <a:r>
              <a:rPr lang="zh-CN" altLang="zh-CN" b="1">
                <a:ea typeface="黑体" panose="02010609060101010101" pitchFamily="49" charset="-122"/>
              </a:rPr>
              <a:t>不同背景下的财政乘数</a:t>
            </a:r>
          </a:p>
        </p:txBody>
      </p:sp>
      <p:sp>
        <p:nvSpPr>
          <p:cNvPr id="28675" name="Rectangle 3">
            <a:extLst>
              <a:ext uri="{FF2B5EF4-FFF2-40B4-BE49-F238E27FC236}">
                <a16:creationId xmlns:a16="http://schemas.microsoft.com/office/drawing/2014/main" id="{14D11C25-2850-4F88-887F-C9C9A0C1380F}"/>
              </a:ext>
            </a:extLst>
          </p:cNvPr>
          <p:cNvSpPr>
            <a:spLocks noChangeArrowheads="1"/>
          </p:cNvSpPr>
          <p:nvPr>
            <p:ph type="body" idx="1"/>
          </p:nvPr>
        </p:nvSpPr>
        <p:spPr/>
        <p:txBody>
          <a:bodyPr/>
          <a:lstStyle/>
          <a:p>
            <a:pPr>
              <a:buFont typeface="Arial" panose="020B0604020202020204" pitchFamily="34" charset="0"/>
              <a:buNone/>
            </a:pPr>
            <a:r>
              <a:rPr lang="zh-CN" altLang="zh-CN"/>
              <a:t>　</a:t>
            </a:r>
          </a:p>
        </p:txBody>
      </p:sp>
      <p:sp>
        <p:nvSpPr>
          <p:cNvPr id="28676" name="Rectangle 4">
            <a:extLst>
              <a:ext uri="{FF2B5EF4-FFF2-40B4-BE49-F238E27FC236}">
                <a16:creationId xmlns:a16="http://schemas.microsoft.com/office/drawing/2014/main" id="{F4BFA182-0802-4133-98B7-C924EAE0410E}"/>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zh-CN" altLang="en-US"/>
          </a:p>
        </p:txBody>
      </p:sp>
      <p:graphicFrame>
        <p:nvGraphicFramePr>
          <p:cNvPr id="28677" name="Object 5">
            <a:extLst>
              <a:ext uri="{FF2B5EF4-FFF2-40B4-BE49-F238E27FC236}">
                <a16:creationId xmlns:a16="http://schemas.microsoft.com/office/drawing/2014/main" id="{8D001A53-F4E6-4749-ACC7-BBED6CFE6B95}"/>
              </a:ext>
            </a:extLst>
          </p:cNvPr>
          <p:cNvGraphicFramePr>
            <a:graphicFrameLocks noChangeAspect="1"/>
          </p:cNvGraphicFramePr>
          <p:nvPr/>
        </p:nvGraphicFramePr>
        <p:xfrm>
          <a:off x="611188" y="2205038"/>
          <a:ext cx="3168650" cy="423862"/>
        </p:xfrm>
        <a:graphic>
          <a:graphicData uri="http://schemas.openxmlformats.org/presentationml/2006/ole">
            <mc:AlternateContent xmlns:mc="http://schemas.openxmlformats.org/markup-compatibility/2006">
              <mc:Choice xmlns:v="urn:schemas-microsoft-com:vml" Requires="v">
                <p:oleObj spid="_x0000_s28694" r:id="rId4" imgW="1498267" imgH="203429" progId="Equation.DSMT4">
                  <p:embed/>
                </p:oleObj>
              </mc:Choice>
              <mc:Fallback>
                <p:oleObj r:id="rId4" imgW="1498267" imgH="203429"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188" y="2205038"/>
                        <a:ext cx="3168650" cy="423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78" name="Rectangle 6">
            <a:extLst>
              <a:ext uri="{FF2B5EF4-FFF2-40B4-BE49-F238E27FC236}">
                <a16:creationId xmlns:a16="http://schemas.microsoft.com/office/drawing/2014/main" id="{CBC639E2-57B5-4C67-BCE8-92E3182104FF}"/>
              </a:ext>
            </a:extLst>
          </p:cNvPr>
          <p:cNvSpPr>
            <a:spLocks noChangeArrowheads="1"/>
          </p:cNvSpPr>
          <p:nvPr/>
        </p:nvSpPr>
        <p:spPr bwMode="auto">
          <a:xfrm>
            <a:off x="0" y="3328988"/>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79" name="Object 7">
            <a:extLst>
              <a:ext uri="{FF2B5EF4-FFF2-40B4-BE49-F238E27FC236}">
                <a16:creationId xmlns:a16="http://schemas.microsoft.com/office/drawing/2014/main" id="{08CCAB85-6B70-4503-9043-38BC66B0BA85}"/>
              </a:ext>
            </a:extLst>
          </p:cNvPr>
          <p:cNvGraphicFramePr>
            <a:graphicFrameLocks noChangeAspect="1"/>
          </p:cNvGraphicFramePr>
          <p:nvPr/>
        </p:nvGraphicFramePr>
        <p:xfrm>
          <a:off x="611188" y="2924175"/>
          <a:ext cx="2520950" cy="490538"/>
        </p:xfrm>
        <a:graphic>
          <a:graphicData uri="http://schemas.openxmlformats.org/presentationml/2006/ole">
            <mc:AlternateContent xmlns:mc="http://schemas.openxmlformats.org/markup-compatibility/2006">
              <mc:Choice xmlns:v="urn:schemas-microsoft-com:vml" Requires="v">
                <p:oleObj spid="_x0000_s28695" r:id="rId6" imgW="1039390" imgH="205566" progId="Equation.DSMT4">
                  <p:embed/>
                </p:oleObj>
              </mc:Choice>
              <mc:Fallback>
                <p:oleObj r:id="rId6" imgW="1039390" imgH="205566"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1188" y="2924175"/>
                        <a:ext cx="25209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80" name="Rectangle 8">
            <a:extLst>
              <a:ext uri="{FF2B5EF4-FFF2-40B4-BE49-F238E27FC236}">
                <a16:creationId xmlns:a16="http://schemas.microsoft.com/office/drawing/2014/main" id="{773900AD-B8EF-49A9-BD6F-57E695254FB0}"/>
              </a:ext>
            </a:extLst>
          </p:cNvPr>
          <p:cNvSpPr>
            <a:spLocks noChangeArrowheads="1"/>
          </p:cNvSpPr>
          <p:nvPr/>
        </p:nvSpPr>
        <p:spPr bwMode="auto">
          <a:xfrm>
            <a:off x="395288" y="393382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81" name="Object 9">
            <a:extLst>
              <a:ext uri="{FF2B5EF4-FFF2-40B4-BE49-F238E27FC236}">
                <a16:creationId xmlns:a16="http://schemas.microsoft.com/office/drawing/2014/main" id="{F70FC721-4DFC-495D-A594-8078EBF41140}"/>
              </a:ext>
            </a:extLst>
          </p:cNvPr>
          <p:cNvGraphicFramePr>
            <a:graphicFrameLocks noChangeAspect="1"/>
          </p:cNvGraphicFramePr>
          <p:nvPr/>
        </p:nvGraphicFramePr>
        <p:xfrm>
          <a:off x="539750" y="3644900"/>
          <a:ext cx="1296988" cy="409575"/>
        </p:xfrm>
        <a:graphic>
          <a:graphicData uri="http://schemas.openxmlformats.org/presentationml/2006/ole">
            <mc:AlternateContent xmlns:mc="http://schemas.openxmlformats.org/markup-compatibility/2006">
              <mc:Choice xmlns:v="urn:schemas-microsoft-com:vml" Requires="v">
                <p:oleObj spid="_x0000_s28696" r:id="rId8" imgW="577327" imgH="179831" progId="Equation.DSMT4">
                  <p:embed/>
                </p:oleObj>
              </mc:Choice>
              <mc:Fallback>
                <p:oleObj r:id="rId8" imgW="577327" imgH="179831"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39750" y="3644900"/>
                        <a:ext cx="1296988" cy="409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82" name="Rectangle 10">
            <a:extLst>
              <a:ext uri="{FF2B5EF4-FFF2-40B4-BE49-F238E27FC236}">
                <a16:creationId xmlns:a16="http://schemas.microsoft.com/office/drawing/2014/main" id="{E8C00F69-A785-48ED-A4D0-2E49E01B5A94}"/>
              </a:ext>
            </a:extLst>
          </p:cNvPr>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83" name="Object 11">
            <a:extLst>
              <a:ext uri="{FF2B5EF4-FFF2-40B4-BE49-F238E27FC236}">
                <a16:creationId xmlns:a16="http://schemas.microsoft.com/office/drawing/2014/main" id="{0B20F462-4B47-41E7-A631-ABB91E50CF3E}"/>
              </a:ext>
            </a:extLst>
          </p:cNvPr>
          <p:cNvGraphicFramePr>
            <a:graphicFrameLocks noChangeAspect="1"/>
          </p:cNvGraphicFramePr>
          <p:nvPr/>
        </p:nvGraphicFramePr>
        <p:xfrm>
          <a:off x="611188" y="4221163"/>
          <a:ext cx="4464050" cy="722312"/>
        </p:xfrm>
        <a:graphic>
          <a:graphicData uri="http://schemas.openxmlformats.org/presentationml/2006/ole">
            <mc:AlternateContent xmlns:mc="http://schemas.openxmlformats.org/markup-compatibility/2006">
              <mc:Choice xmlns:v="urn:schemas-microsoft-com:vml" Requires="v">
                <p:oleObj spid="_x0000_s28697" r:id="rId10" imgW="2591117" imgH="419417" progId="Equation.DSMT4">
                  <p:embed/>
                </p:oleObj>
              </mc:Choice>
              <mc:Fallback>
                <p:oleObj r:id="rId10" imgW="2591117" imgH="419417" progId="Equation.DSMT4">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611188" y="4221163"/>
                        <a:ext cx="4464050" cy="722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84" name="Rectangle 12">
            <a:extLst>
              <a:ext uri="{FF2B5EF4-FFF2-40B4-BE49-F238E27FC236}">
                <a16:creationId xmlns:a16="http://schemas.microsoft.com/office/drawing/2014/main" id="{B20B290E-646B-4D15-9F0D-0596E181A6F5}"/>
              </a:ext>
            </a:extLst>
          </p:cNvPr>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85" name="Object 13">
            <a:extLst>
              <a:ext uri="{FF2B5EF4-FFF2-40B4-BE49-F238E27FC236}">
                <a16:creationId xmlns:a16="http://schemas.microsoft.com/office/drawing/2014/main" id="{7979B40E-5E4E-4207-84E2-9F631D6F8BA7}"/>
              </a:ext>
            </a:extLst>
          </p:cNvPr>
          <p:cNvGraphicFramePr>
            <a:graphicFrameLocks noChangeAspect="1"/>
          </p:cNvGraphicFramePr>
          <p:nvPr/>
        </p:nvGraphicFramePr>
        <p:xfrm>
          <a:off x="611188" y="5084763"/>
          <a:ext cx="2303462" cy="679450"/>
        </p:xfrm>
        <a:graphic>
          <a:graphicData uri="http://schemas.openxmlformats.org/presentationml/2006/ole">
            <mc:AlternateContent xmlns:mc="http://schemas.openxmlformats.org/markup-compatibility/2006">
              <mc:Choice xmlns:v="urn:schemas-microsoft-com:vml" Requires="v">
                <p:oleObj spid="_x0000_s28698" r:id="rId12" imgW="1437690" imgH="423829" progId="Equation.DSMT4">
                  <p:embed/>
                </p:oleObj>
              </mc:Choice>
              <mc:Fallback>
                <p:oleObj r:id="rId12" imgW="1437690" imgH="423829" progId="Equation.DSMT4">
                  <p:embed/>
                  <p:pic>
                    <p:nvPicPr>
                      <p:cNvPr id="0" name="Object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611188" y="5084763"/>
                        <a:ext cx="2303462" cy="679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86" name="Rectangle 14">
            <a:extLst>
              <a:ext uri="{FF2B5EF4-FFF2-40B4-BE49-F238E27FC236}">
                <a16:creationId xmlns:a16="http://schemas.microsoft.com/office/drawing/2014/main" id="{B9D9CD5A-3ECC-4904-9BCC-42DACD6B1995}"/>
              </a:ext>
            </a:extLst>
          </p:cNvPr>
          <p:cNvSpPr>
            <a:spLocks noChangeArrowheads="1"/>
          </p:cNvSpPr>
          <p:nvPr/>
        </p:nvSpPr>
        <p:spPr bwMode="auto">
          <a:xfrm>
            <a:off x="0" y="333851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87" name="Object 15">
            <a:extLst>
              <a:ext uri="{FF2B5EF4-FFF2-40B4-BE49-F238E27FC236}">
                <a16:creationId xmlns:a16="http://schemas.microsoft.com/office/drawing/2014/main" id="{F409ACFD-7CFA-4FCB-A5A8-7B83B5DF52EB}"/>
              </a:ext>
            </a:extLst>
          </p:cNvPr>
          <p:cNvGraphicFramePr>
            <a:graphicFrameLocks noChangeAspect="1"/>
          </p:cNvGraphicFramePr>
          <p:nvPr/>
        </p:nvGraphicFramePr>
        <p:xfrm>
          <a:off x="5651500" y="2205038"/>
          <a:ext cx="2016125" cy="420687"/>
        </p:xfrm>
        <a:graphic>
          <a:graphicData uri="http://schemas.openxmlformats.org/presentationml/2006/ole">
            <mc:AlternateContent xmlns:mc="http://schemas.openxmlformats.org/markup-compatibility/2006">
              <mc:Choice xmlns:v="urn:schemas-microsoft-com:vml" Requires="v">
                <p:oleObj spid="_x0000_s28699" r:id="rId14" imgW="872625" imgH="179910" progId="Equation.DSMT4">
                  <p:embed/>
                </p:oleObj>
              </mc:Choice>
              <mc:Fallback>
                <p:oleObj r:id="rId14" imgW="872625" imgH="179910" progId="Equation.DSMT4">
                  <p:embed/>
                  <p:pic>
                    <p:nvPicPr>
                      <p:cNvPr id="0" name="Object 1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651500" y="2205038"/>
                        <a:ext cx="2016125" cy="420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88" name="Rectangle 16">
            <a:extLst>
              <a:ext uri="{FF2B5EF4-FFF2-40B4-BE49-F238E27FC236}">
                <a16:creationId xmlns:a16="http://schemas.microsoft.com/office/drawing/2014/main" id="{656E3B8E-D5EE-4B05-8117-D1BB48385AA0}"/>
              </a:ext>
            </a:extLst>
          </p:cNvPr>
          <p:cNvSpPr>
            <a:spLocks noChangeArrowheads="1"/>
          </p:cNvSpPr>
          <p:nvPr/>
        </p:nvSpPr>
        <p:spPr bwMode="auto">
          <a:xfrm>
            <a:off x="395288" y="3429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89" name="Object 17">
            <a:extLst>
              <a:ext uri="{FF2B5EF4-FFF2-40B4-BE49-F238E27FC236}">
                <a16:creationId xmlns:a16="http://schemas.microsoft.com/office/drawing/2014/main" id="{8B3DE2D6-5A91-4EBA-81AB-98F20F9E5C10}"/>
              </a:ext>
            </a:extLst>
          </p:cNvPr>
          <p:cNvGraphicFramePr>
            <a:graphicFrameLocks noChangeAspect="1"/>
          </p:cNvGraphicFramePr>
          <p:nvPr/>
        </p:nvGraphicFramePr>
        <p:xfrm>
          <a:off x="5580063" y="2924175"/>
          <a:ext cx="2520950" cy="490538"/>
        </p:xfrm>
        <a:graphic>
          <a:graphicData uri="http://schemas.openxmlformats.org/presentationml/2006/ole">
            <mc:AlternateContent xmlns:mc="http://schemas.openxmlformats.org/markup-compatibility/2006">
              <mc:Choice xmlns:v="urn:schemas-microsoft-com:vml" Requires="v">
                <p:oleObj spid="_x0000_s28700" r:id="rId16" imgW="1039390" imgH="205566" progId="Equation.DSMT4">
                  <p:embed/>
                </p:oleObj>
              </mc:Choice>
              <mc:Fallback>
                <p:oleObj r:id="rId16" imgW="1039390" imgH="205566" progId="Equation.DSMT4">
                  <p:embed/>
                  <p:pic>
                    <p:nvPicPr>
                      <p:cNvPr id="0"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063" y="2924175"/>
                        <a:ext cx="2520950" cy="49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90" name="Rectangle 18">
            <a:extLst>
              <a:ext uri="{FF2B5EF4-FFF2-40B4-BE49-F238E27FC236}">
                <a16:creationId xmlns:a16="http://schemas.microsoft.com/office/drawing/2014/main" id="{4E5D65C2-3DB1-4CCE-A3B7-7BAEF93E2ABD}"/>
              </a:ext>
            </a:extLst>
          </p:cNvPr>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91" name="Object 19">
            <a:extLst>
              <a:ext uri="{FF2B5EF4-FFF2-40B4-BE49-F238E27FC236}">
                <a16:creationId xmlns:a16="http://schemas.microsoft.com/office/drawing/2014/main" id="{D8E4CD1A-812C-45FA-9D24-B722C20D1FB3}"/>
              </a:ext>
            </a:extLst>
          </p:cNvPr>
          <p:cNvGraphicFramePr>
            <a:graphicFrameLocks noChangeAspect="1"/>
          </p:cNvGraphicFramePr>
          <p:nvPr/>
        </p:nvGraphicFramePr>
        <p:xfrm>
          <a:off x="5651500" y="3716338"/>
          <a:ext cx="3059113" cy="820737"/>
        </p:xfrm>
        <a:graphic>
          <a:graphicData uri="http://schemas.openxmlformats.org/presentationml/2006/ole">
            <mc:AlternateContent xmlns:mc="http://schemas.openxmlformats.org/markup-compatibility/2006">
              <mc:Choice xmlns:v="urn:schemas-microsoft-com:vml" Requires="v">
                <p:oleObj spid="_x0000_s28701" r:id="rId17" imgW="1562417" imgH="419417" progId="Equation.DSMT4">
                  <p:embed/>
                </p:oleObj>
              </mc:Choice>
              <mc:Fallback>
                <p:oleObj r:id="rId17" imgW="1562417" imgH="419417" progId="Equation.DSMT4">
                  <p:embed/>
                  <p:pic>
                    <p:nvPicPr>
                      <p:cNvPr id="0" name="Object 19"/>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651500" y="3716338"/>
                        <a:ext cx="3059113"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8692" name="Rectangle 20">
            <a:extLst>
              <a:ext uri="{FF2B5EF4-FFF2-40B4-BE49-F238E27FC236}">
                <a16:creationId xmlns:a16="http://schemas.microsoft.com/office/drawing/2014/main" id="{04F80506-F77F-49FD-BCB6-65C128EC2F9D}"/>
              </a:ext>
            </a:extLst>
          </p:cNvPr>
          <p:cNvSpPr>
            <a:spLocks noChangeArrowheads="1"/>
          </p:cNvSpPr>
          <p:nvPr/>
        </p:nvSpPr>
        <p:spPr bwMode="auto">
          <a:xfrm>
            <a:off x="0" y="3219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zh-CN" altLang="en-US"/>
          </a:p>
        </p:txBody>
      </p:sp>
      <p:graphicFrame>
        <p:nvGraphicFramePr>
          <p:cNvPr id="28693" name="Object 21">
            <a:extLst>
              <a:ext uri="{FF2B5EF4-FFF2-40B4-BE49-F238E27FC236}">
                <a16:creationId xmlns:a16="http://schemas.microsoft.com/office/drawing/2014/main" id="{DBE8F234-BCBB-491F-ABEE-BA09E5D1A761}"/>
              </a:ext>
            </a:extLst>
          </p:cNvPr>
          <p:cNvGraphicFramePr>
            <a:graphicFrameLocks noChangeAspect="1"/>
          </p:cNvGraphicFramePr>
          <p:nvPr/>
        </p:nvGraphicFramePr>
        <p:xfrm>
          <a:off x="5580063" y="4797425"/>
          <a:ext cx="1943100" cy="790575"/>
        </p:xfrm>
        <a:graphic>
          <a:graphicData uri="http://schemas.openxmlformats.org/presentationml/2006/ole">
            <mc:AlternateContent xmlns:mc="http://schemas.openxmlformats.org/markup-compatibility/2006">
              <mc:Choice xmlns:v="urn:schemas-microsoft-com:vml" Requires="v">
                <p:oleObj spid="_x0000_s28702" r:id="rId19" imgW="1039845" imgH="423829" progId="Equation.DSMT4">
                  <p:embed/>
                </p:oleObj>
              </mc:Choice>
              <mc:Fallback>
                <p:oleObj r:id="rId19" imgW="1039845" imgH="423829" progId="Equation.DSMT4">
                  <p:embed/>
                  <p:pic>
                    <p:nvPicPr>
                      <p:cNvPr id="0" name="Object 21"/>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580063" y="4797425"/>
                        <a:ext cx="1943100"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random/>
    <p:sndAc>
      <p:stSnd>
        <p:snd r:embed="rId3" name="camera.wav"/>
      </p:stSnd>
    </p:sndAc>
  </p:transition>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5243983-72B3-49CE-941C-CF4DAD773B6E}"/>
              </a:ext>
            </a:extLst>
          </p:cNvPr>
          <p:cNvSpPr>
            <a:spLocks noGrp="1"/>
          </p:cNvSpPr>
          <p:nvPr>
            <p:ph type="dt" sz="half" idx="10"/>
          </p:nvPr>
        </p:nvSpPr>
        <p:spPr/>
        <p:txBody>
          <a:bodyPr/>
          <a:lstStyle/>
          <a:p>
            <a:fld id="{FA755595-DA9A-43D5-B471-15AA37CBEF4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EADCFA03-88AD-4599-88DC-E0C05E43B67C}"/>
              </a:ext>
            </a:extLst>
          </p:cNvPr>
          <p:cNvSpPr>
            <a:spLocks noGrp="1"/>
          </p:cNvSpPr>
          <p:nvPr>
            <p:ph type="sldNum" sz="quarter" idx="12"/>
          </p:nvPr>
        </p:nvSpPr>
        <p:spPr/>
        <p:txBody>
          <a:bodyPr/>
          <a:lstStyle/>
          <a:p>
            <a:fld id="{96AFC781-5465-4E32-B6C8-6C26C3388D4A}" type="slidenum">
              <a:rPr lang="zh-CN" altLang="en-US"/>
              <a:pPr/>
              <a:t>26</a:t>
            </a:fld>
            <a:endParaRPr lang="zh-CN" altLang="en-US"/>
          </a:p>
        </p:txBody>
      </p:sp>
      <p:sp>
        <p:nvSpPr>
          <p:cNvPr id="29698" name="Rectangle 2">
            <a:extLst>
              <a:ext uri="{FF2B5EF4-FFF2-40B4-BE49-F238E27FC236}">
                <a16:creationId xmlns:a16="http://schemas.microsoft.com/office/drawing/2014/main" id="{52D774F2-93C4-4BAB-BCD0-F35EA8E819EE}"/>
              </a:ext>
            </a:extLst>
          </p:cNvPr>
          <p:cNvSpPr>
            <a:spLocks noChangeArrowheads="1"/>
          </p:cNvSpPr>
          <p:nvPr>
            <p:ph type="title"/>
          </p:nvPr>
        </p:nvSpPr>
        <p:spPr>
          <a:xfrm>
            <a:off x="252413" y="117475"/>
            <a:ext cx="8507412" cy="935038"/>
          </a:xfrm>
        </p:spPr>
        <p:txBody>
          <a:bodyPr/>
          <a:lstStyle/>
          <a:p>
            <a:r>
              <a:rPr lang="zh-CN" altLang="en-US">
                <a:ea typeface="黑体" panose="02010609060101010101" pitchFamily="49" charset="-122"/>
              </a:rPr>
              <a:t>政府间财政宏观经济稳定职能的划分</a:t>
            </a:r>
          </a:p>
        </p:txBody>
      </p:sp>
      <p:sp>
        <p:nvSpPr>
          <p:cNvPr id="29699" name="Rectangle 3">
            <a:extLst>
              <a:ext uri="{FF2B5EF4-FFF2-40B4-BE49-F238E27FC236}">
                <a16:creationId xmlns:a16="http://schemas.microsoft.com/office/drawing/2014/main" id="{377F7F9B-754D-487A-B648-922EFA5BB4D1}"/>
              </a:ext>
            </a:extLst>
          </p:cNvPr>
          <p:cNvSpPr>
            <a:spLocks noChangeArrowheads="1"/>
          </p:cNvSpPr>
          <p:nvPr>
            <p:ph type="body" idx="1"/>
          </p:nvPr>
        </p:nvSpPr>
        <p:spPr>
          <a:xfrm>
            <a:off x="457200" y="1465263"/>
            <a:ext cx="8229600" cy="4662487"/>
          </a:xfrm>
        </p:spPr>
        <p:txBody>
          <a:bodyPr/>
          <a:lstStyle/>
          <a:p>
            <a:r>
              <a:rPr lang="zh-CN" altLang="en-US">
                <a:latin typeface="黑体" panose="02010609060101010101" pitchFamily="49" charset="-122"/>
                <a:ea typeface="黑体" panose="02010609060101010101" pitchFamily="49" charset="-122"/>
              </a:rPr>
              <a:t>地方财政缺少可以用于稳定经济的政策工具。</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1、地方政府难以轻易利用全国性的资本市场为地方财政赤字融资。</a:t>
            </a:r>
          </a:p>
          <a:p>
            <a:pPr>
              <a:buFont typeface="Arial" panose="020B0604020202020204" pitchFamily="34" charset="0"/>
              <a:buNone/>
            </a:pPr>
            <a:r>
              <a:rPr lang="zh-CN" altLang="en-US">
                <a:latin typeface="黑体" panose="02010609060101010101" pitchFamily="49" charset="-122"/>
                <a:ea typeface="黑体" panose="02010609060101010101" pitchFamily="49" charset="-122"/>
              </a:rPr>
              <a:t>		2、地方政府无力运用货币政策来支持其财政政策的执行。</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2000"/>
                                        <p:tgtEl>
                                          <p:spTgt spid="2969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9699">
                                            <p:txEl>
                                              <p:pRg st="0" end="0"/>
                                            </p:txEl>
                                          </p:spTgt>
                                        </p:tgtEl>
                                        <p:attrNameLst>
                                          <p:attrName>style.visibility</p:attrName>
                                        </p:attrNameLst>
                                      </p:cBhvr>
                                      <p:to>
                                        <p:strVal val="visible"/>
                                      </p:to>
                                    </p:set>
                                    <p:animEffect transition="in" filter="fade">
                                      <p:cBhvr>
                                        <p:cTn id="12" dur="2000"/>
                                        <p:tgtEl>
                                          <p:spTgt spid="2969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9699">
                                            <p:txEl>
                                              <p:pRg st="1" end="1"/>
                                            </p:txEl>
                                          </p:spTgt>
                                        </p:tgtEl>
                                        <p:attrNameLst>
                                          <p:attrName>style.visibility</p:attrName>
                                        </p:attrNameLst>
                                      </p:cBhvr>
                                      <p:to>
                                        <p:strVal val="visible"/>
                                      </p:to>
                                    </p:set>
                                    <p:animEffect transition="in" filter="fade">
                                      <p:cBhvr>
                                        <p:cTn id="17" dur="2000"/>
                                        <p:tgtEl>
                                          <p:spTgt spid="2969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9699">
                                            <p:txEl>
                                              <p:pRg st="2" end="2"/>
                                            </p:txEl>
                                          </p:spTgt>
                                        </p:tgtEl>
                                        <p:attrNameLst>
                                          <p:attrName>style.visibility</p:attrName>
                                        </p:attrNameLst>
                                      </p:cBhvr>
                                      <p:to>
                                        <p:strVal val="visible"/>
                                      </p:to>
                                    </p:set>
                                    <p:animEffect transition="in" filter="fade">
                                      <p:cBhvr>
                                        <p:cTn id="22" dur="2000"/>
                                        <p:tgtEl>
                                          <p:spTgt spid="2969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autoUpdateAnimBg="0"/>
      <p:bldP spid="29699" grpId="0" build="p"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279CBF99-EA8A-4D84-B93B-4F875D521E5D}"/>
              </a:ext>
            </a:extLst>
          </p:cNvPr>
          <p:cNvSpPr>
            <a:spLocks noGrp="1"/>
          </p:cNvSpPr>
          <p:nvPr>
            <p:ph type="dt" sz="half" idx="10"/>
          </p:nvPr>
        </p:nvSpPr>
        <p:spPr/>
        <p:txBody>
          <a:bodyPr/>
          <a:lstStyle/>
          <a:p>
            <a:fld id="{E51BA162-8DE3-4416-B455-6CA570EF5C30}"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7B20F7B1-3302-4B8A-BE7E-DAD62C345E5D}"/>
              </a:ext>
            </a:extLst>
          </p:cNvPr>
          <p:cNvSpPr>
            <a:spLocks noGrp="1"/>
          </p:cNvSpPr>
          <p:nvPr>
            <p:ph type="sldNum" sz="quarter" idx="12"/>
          </p:nvPr>
        </p:nvSpPr>
        <p:spPr/>
        <p:txBody>
          <a:bodyPr/>
          <a:lstStyle/>
          <a:p>
            <a:fld id="{0361B141-3A59-4E26-A3C5-004D5BDE67C1}" type="slidenum">
              <a:rPr lang="zh-CN" altLang="en-US"/>
              <a:pPr/>
              <a:t>27</a:t>
            </a:fld>
            <a:endParaRPr lang="zh-CN" altLang="en-US"/>
          </a:p>
        </p:txBody>
      </p:sp>
      <p:sp>
        <p:nvSpPr>
          <p:cNvPr id="30722" name="Rectangle 2">
            <a:extLst>
              <a:ext uri="{FF2B5EF4-FFF2-40B4-BE49-F238E27FC236}">
                <a16:creationId xmlns:a16="http://schemas.microsoft.com/office/drawing/2014/main" id="{F08E8219-2999-41C7-B05A-378ED7270CFD}"/>
              </a:ext>
            </a:extLst>
          </p:cNvPr>
          <p:cNvSpPr>
            <a:spLocks noChangeArrowheads="1"/>
          </p:cNvSpPr>
          <p:nvPr>
            <p:ph type="title"/>
          </p:nvPr>
        </p:nvSpPr>
        <p:spPr>
          <a:xfrm>
            <a:off x="180975" y="188913"/>
            <a:ext cx="8785225" cy="849312"/>
          </a:xfrm>
        </p:spPr>
        <p:txBody>
          <a:bodyPr/>
          <a:lstStyle/>
          <a:p>
            <a:r>
              <a:rPr lang="zh-CN" altLang="en-US">
                <a:latin typeface="黑体" panose="02010609060101010101" pitchFamily="49" charset="-122"/>
                <a:ea typeface="黑体" panose="02010609060101010101" pitchFamily="49" charset="-122"/>
              </a:rPr>
              <a:t>新财政联邦主义对政府间财政职能划分的不同认识</a:t>
            </a:r>
          </a:p>
        </p:txBody>
      </p:sp>
      <p:sp>
        <p:nvSpPr>
          <p:cNvPr id="30723" name="Rectangle 3">
            <a:extLst>
              <a:ext uri="{FF2B5EF4-FFF2-40B4-BE49-F238E27FC236}">
                <a16:creationId xmlns:a16="http://schemas.microsoft.com/office/drawing/2014/main" id="{549F6C34-5DD8-4E0C-AC66-CE6D2C7A5823}"/>
              </a:ext>
            </a:extLst>
          </p:cNvPr>
          <p:cNvSpPr>
            <a:spLocks noChangeArrowheads="1"/>
          </p:cNvSpPr>
          <p:nvPr>
            <p:ph type="body" idx="1"/>
          </p:nvPr>
        </p:nvSpPr>
        <p:spPr>
          <a:xfrm>
            <a:off x="539750" y="1692275"/>
            <a:ext cx="8077200" cy="4398963"/>
          </a:xfrm>
        </p:spPr>
        <p:txBody>
          <a:bodyPr/>
          <a:lstStyle/>
          <a:p>
            <a:r>
              <a:rPr lang="zh-CN" altLang="zh-CN">
                <a:latin typeface="黑体" panose="02010609060101010101" pitchFamily="49" charset="-122"/>
                <a:ea typeface="黑体" panose="02010609060101010101" pitchFamily="49" charset="-122"/>
              </a:rPr>
              <a:t>在资源配置方面，财政联邦主义强调地区间居民“用脚投票”问题和地方政府的职责。</a:t>
            </a:r>
          </a:p>
          <a:p>
            <a:r>
              <a:rPr lang="zh-CN" altLang="zh-CN">
                <a:latin typeface="黑体" panose="02010609060101010101" pitchFamily="49" charset="-122"/>
                <a:ea typeface="黑体" panose="02010609060101010101" pitchFamily="49" charset="-122"/>
              </a:rPr>
              <a:t>新财政联邦主义认为，在经济全球化条件下，居民和企业也可以在国家间“用脚投票”。</a:t>
            </a:r>
          </a:p>
          <a:p>
            <a:r>
              <a:rPr lang="zh-CN" altLang="zh-CN">
                <a:latin typeface="黑体" panose="02010609060101010101" pitchFamily="49" charset="-122"/>
                <a:ea typeface="黑体" panose="02010609060101010101" pitchFamily="49" charset="-122"/>
              </a:rPr>
              <a:t>中央政府也要通过提供国际通行的法律准则和制度环境、透明的政策和规范的管理，为国内外经济主体提供良好的服务，增强其市场信心，促进资源的合理配置。</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1" presetClass="entr" presetSubtype="0" fill="hold" grpId="0" nodeType="withEffect">
                                  <p:stCondLst>
                                    <p:cond delay="0"/>
                                  </p:stCondLst>
                                  <p:childTnLst>
                                    <p:set>
                                      <p:cBhvr>
                                        <p:cTn id="6" dur="0" fill="hold">
                                          <p:stCondLst>
                                            <p:cond delay="0"/>
                                          </p:stCondLst>
                                        </p:cTn>
                                        <p:tgtEl>
                                          <p:spTgt spid="30722"/>
                                        </p:tgtEl>
                                        <p:attrNameLst>
                                          <p:attrName>style.visibility</p:attrName>
                                        </p:attrNameLst>
                                      </p:cBhvr>
                                      <p:to>
                                        <p:strVal val="visible"/>
                                      </p:to>
                                    </p:set>
                                    <p:animEffect transition="in" filter="fade">
                                      <p:cBhvr>
                                        <p:cTn id="7" dur="767" decel="100000"/>
                                        <p:tgtEl>
                                          <p:spTgt spid="30722"/>
                                        </p:tgtEl>
                                      </p:cBhvr>
                                    </p:animEffect>
                                    <p:animScale>
                                      <p:cBhvr>
                                        <p:cTn id="8" dur="767" decel="100000"/>
                                        <p:tgtEl>
                                          <p:spTgt spid="30722"/>
                                        </p:tgtEl>
                                      </p:cBhvr>
                                      <p:from x="10000" y="10000"/>
                                      <p:to x="200000" y="450000"/>
                                    </p:animScale>
                                    <p:animScale>
                                      <p:cBhvr>
                                        <p:cTn id="9" dur="1228" accel="100000" fill="hold">
                                          <p:stCondLst>
                                            <p:cond delay="767"/>
                                          </p:stCondLst>
                                        </p:cTn>
                                        <p:tgtEl>
                                          <p:spTgt spid="30722"/>
                                        </p:tgtEl>
                                      </p:cBhvr>
                                      <p:from x="200000" y="450000"/>
                                      <p:to x="100000" y="100000"/>
                                    </p:animScale>
                                    <p:set>
                                      <p:cBhvr>
                                        <p:cTn id="10" dur="767" fill="hold"/>
                                        <p:tgtEl>
                                          <p:spTgt spid="30722"/>
                                        </p:tgtEl>
                                        <p:attrNameLst>
                                          <p:attrName>ppt_x</p:attrName>
                                        </p:attrNameLst>
                                      </p:cBhvr>
                                      <p:to>
                                        <p:strVal val="(0.5)"/>
                                      </p:to>
                                    </p:set>
                                    <p:anim from="(0.5)" to="(#ppt_x)" calcmode="lin" valueType="num">
                                      <p:cBhvr>
                                        <p:cTn id="11" dur="1228" accel="100000" fill="hold">
                                          <p:stCondLst>
                                            <p:cond delay="767"/>
                                          </p:stCondLst>
                                        </p:cTn>
                                        <p:tgtEl>
                                          <p:spTgt spid="30722"/>
                                        </p:tgtEl>
                                        <p:attrNameLst>
                                          <p:attrName>ppt_x</p:attrName>
                                        </p:attrNameLst>
                                      </p:cBhvr>
                                    </p:anim>
                                    <p:set>
                                      <p:cBhvr>
                                        <p:cTn id="12" dur="767" fill="hold"/>
                                        <p:tgtEl>
                                          <p:spTgt spid="30722"/>
                                        </p:tgtEl>
                                        <p:attrNameLst>
                                          <p:attrName>ppt_y</p:attrName>
                                        </p:attrNameLst>
                                      </p:cBhvr>
                                      <p:to>
                                        <p:strVal val="(#ppt_y+0.4)"/>
                                      </p:to>
                                    </p:set>
                                    <p:anim from="(#ppt_y+0.4)" to="(#ppt_y)" calcmode="lin" valueType="num">
                                      <p:cBhvr>
                                        <p:cTn id="13" dur="1228" accel="100000" fill="hold">
                                          <p:stCondLst>
                                            <p:cond delay="767"/>
                                          </p:stCondLst>
                                        </p:cTn>
                                        <p:tgtEl>
                                          <p:spTgt spid="30722"/>
                                        </p:tgtEl>
                                        <p:attrNameLst>
                                          <p:attrName>ppt_y</p:attrName>
                                        </p:attrNameLst>
                                      </p:cBhvr>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53" presetClass="entr" presetSubtype="0" fill="hold" grpId="0" nodeType="clickEffect">
                                  <p:stCondLst>
                                    <p:cond delay="0"/>
                                  </p:stCondLst>
                                  <p:childTnLst>
                                    <p:set>
                                      <p:cBhvr>
                                        <p:cTn id="17" dur="0" fill="hold">
                                          <p:stCondLst>
                                            <p:cond delay="0"/>
                                          </p:stCondLst>
                                        </p:cTn>
                                        <p:tgtEl>
                                          <p:spTgt spid="30723">
                                            <p:txEl>
                                              <p:pRg st="0" end="0"/>
                                            </p:txEl>
                                          </p:spTgt>
                                        </p:tgtEl>
                                        <p:attrNameLst>
                                          <p:attrName>style.visibility</p:attrName>
                                        </p:attrNameLst>
                                      </p:cBhvr>
                                      <p:to>
                                        <p:strVal val="visible"/>
                                      </p:to>
                                    </p:set>
                                    <p:anim calcmode="lin" valueType="num">
                                      <p:cBhvr>
                                        <p:cTn id="18" dur="500" fill="hold"/>
                                        <p:tgtEl>
                                          <p:spTgt spid="30723">
                                            <p:txEl>
                                              <p:pRg st="0" end="0"/>
                                            </p:txEl>
                                          </p:spTgt>
                                        </p:tgtEl>
                                        <p:attrNameLst>
                                          <p:attrName>ppt_w</p:attrName>
                                        </p:attrNameLst>
                                      </p:cBhvr>
                                      <p:tavLst>
                                        <p:tav tm="0">
                                          <p:val>
                                            <p:fltVal val="0"/>
                                          </p:val>
                                        </p:tav>
                                        <p:tav tm="100000">
                                          <p:val>
                                            <p:strVal val="#ppt_w"/>
                                          </p:val>
                                        </p:tav>
                                      </p:tavLst>
                                    </p:anim>
                                    <p:anim calcmode="lin" valueType="num">
                                      <p:cBhvr>
                                        <p:cTn id="19" dur="500" fill="hold"/>
                                        <p:tgtEl>
                                          <p:spTgt spid="30723">
                                            <p:txEl>
                                              <p:pRg st="0" end="0"/>
                                            </p:txEl>
                                          </p:spTgt>
                                        </p:tgtEl>
                                        <p:attrNameLst>
                                          <p:attrName>ppt_h</p:attrName>
                                        </p:attrNameLst>
                                      </p:cBhvr>
                                      <p:tavLst>
                                        <p:tav tm="0">
                                          <p:val>
                                            <p:fltVal val="0"/>
                                          </p:val>
                                        </p:tav>
                                        <p:tav tm="100000">
                                          <p:val>
                                            <p:strVal val="#ppt_h"/>
                                          </p:val>
                                        </p:tav>
                                      </p:tavLst>
                                    </p:anim>
                                    <p:animEffect transition="in" filter="fade">
                                      <p:cBhvr>
                                        <p:cTn id="20" dur="500"/>
                                        <p:tgtEl>
                                          <p:spTgt spid="30723">
                                            <p:txEl>
                                              <p:pRg st="0" end="0"/>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53" presetClass="entr" presetSubtype="0" fill="hold" grpId="0" nodeType="clickEffect">
                                  <p:stCondLst>
                                    <p:cond delay="0"/>
                                  </p:stCondLst>
                                  <p:childTnLst>
                                    <p:set>
                                      <p:cBhvr>
                                        <p:cTn id="24" dur="0" fill="hold">
                                          <p:stCondLst>
                                            <p:cond delay="0"/>
                                          </p:stCondLst>
                                        </p:cTn>
                                        <p:tgtEl>
                                          <p:spTgt spid="30723">
                                            <p:txEl>
                                              <p:pRg st="1" end="1"/>
                                            </p:txEl>
                                          </p:spTgt>
                                        </p:tgtEl>
                                        <p:attrNameLst>
                                          <p:attrName>style.visibility</p:attrName>
                                        </p:attrNameLst>
                                      </p:cBhvr>
                                      <p:to>
                                        <p:strVal val="visible"/>
                                      </p:to>
                                    </p:set>
                                    <p:anim calcmode="lin" valueType="num">
                                      <p:cBhvr>
                                        <p:cTn id="25" dur="500" fill="hold"/>
                                        <p:tgtEl>
                                          <p:spTgt spid="30723">
                                            <p:txEl>
                                              <p:pRg st="1" end="1"/>
                                            </p:txEl>
                                          </p:spTgt>
                                        </p:tgtEl>
                                        <p:attrNameLst>
                                          <p:attrName>ppt_w</p:attrName>
                                        </p:attrNameLst>
                                      </p:cBhvr>
                                      <p:tavLst>
                                        <p:tav tm="0">
                                          <p:val>
                                            <p:fltVal val="0"/>
                                          </p:val>
                                        </p:tav>
                                        <p:tav tm="100000">
                                          <p:val>
                                            <p:strVal val="#ppt_w"/>
                                          </p:val>
                                        </p:tav>
                                      </p:tavLst>
                                    </p:anim>
                                    <p:anim calcmode="lin" valueType="num">
                                      <p:cBhvr>
                                        <p:cTn id="26" dur="500" fill="hold"/>
                                        <p:tgtEl>
                                          <p:spTgt spid="30723">
                                            <p:txEl>
                                              <p:pRg st="1" end="1"/>
                                            </p:txEl>
                                          </p:spTgt>
                                        </p:tgtEl>
                                        <p:attrNameLst>
                                          <p:attrName>ppt_h</p:attrName>
                                        </p:attrNameLst>
                                      </p:cBhvr>
                                      <p:tavLst>
                                        <p:tav tm="0">
                                          <p:val>
                                            <p:fltVal val="0"/>
                                          </p:val>
                                        </p:tav>
                                        <p:tav tm="100000">
                                          <p:val>
                                            <p:strVal val="#ppt_h"/>
                                          </p:val>
                                        </p:tav>
                                      </p:tavLst>
                                    </p:anim>
                                    <p:animEffect transition="in" filter="fade">
                                      <p:cBhvr>
                                        <p:cTn id="27" dur="500"/>
                                        <p:tgtEl>
                                          <p:spTgt spid="30723">
                                            <p:txEl>
                                              <p:pRg st="1" end="1"/>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53" presetClass="entr" presetSubtype="0" fill="hold" grpId="0" nodeType="clickEffect">
                                  <p:stCondLst>
                                    <p:cond delay="0"/>
                                  </p:stCondLst>
                                  <p:childTnLst>
                                    <p:set>
                                      <p:cBhvr>
                                        <p:cTn id="31" dur="0" fill="hold">
                                          <p:stCondLst>
                                            <p:cond delay="0"/>
                                          </p:stCondLst>
                                        </p:cTn>
                                        <p:tgtEl>
                                          <p:spTgt spid="30723">
                                            <p:txEl>
                                              <p:pRg st="2" end="2"/>
                                            </p:txEl>
                                          </p:spTgt>
                                        </p:tgtEl>
                                        <p:attrNameLst>
                                          <p:attrName>style.visibility</p:attrName>
                                        </p:attrNameLst>
                                      </p:cBhvr>
                                      <p:to>
                                        <p:strVal val="visible"/>
                                      </p:to>
                                    </p:set>
                                    <p:anim calcmode="lin" valueType="num">
                                      <p:cBhvr>
                                        <p:cTn id="32" dur="500" fill="hold"/>
                                        <p:tgtEl>
                                          <p:spTgt spid="30723">
                                            <p:txEl>
                                              <p:pRg st="2" end="2"/>
                                            </p:txEl>
                                          </p:spTgt>
                                        </p:tgtEl>
                                        <p:attrNameLst>
                                          <p:attrName>ppt_w</p:attrName>
                                        </p:attrNameLst>
                                      </p:cBhvr>
                                      <p:tavLst>
                                        <p:tav tm="0">
                                          <p:val>
                                            <p:fltVal val="0"/>
                                          </p:val>
                                        </p:tav>
                                        <p:tav tm="100000">
                                          <p:val>
                                            <p:strVal val="#ppt_w"/>
                                          </p:val>
                                        </p:tav>
                                      </p:tavLst>
                                    </p:anim>
                                    <p:anim calcmode="lin" valueType="num">
                                      <p:cBhvr>
                                        <p:cTn id="33" dur="500" fill="hold"/>
                                        <p:tgtEl>
                                          <p:spTgt spid="30723">
                                            <p:txEl>
                                              <p:pRg st="2" end="2"/>
                                            </p:txEl>
                                          </p:spTgt>
                                        </p:tgtEl>
                                        <p:attrNameLst>
                                          <p:attrName>ppt_h</p:attrName>
                                        </p:attrNameLst>
                                      </p:cBhvr>
                                      <p:tavLst>
                                        <p:tav tm="0">
                                          <p:val>
                                            <p:fltVal val="0"/>
                                          </p:val>
                                        </p:tav>
                                        <p:tav tm="100000">
                                          <p:val>
                                            <p:strVal val="#ppt_h"/>
                                          </p:val>
                                        </p:tav>
                                      </p:tavLst>
                                    </p:anim>
                                    <p:animEffect transition="in" filter="fade">
                                      <p:cBhvr>
                                        <p:cTn id="34" dur="500"/>
                                        <p:tgtEl>
                                          <p:spTgt spid="307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autoUpdateAnimBg="0"/>
      <p:bldP spid="30723" grpId="0" build="p"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8F4A2B7-97D1-4EB4-8029-C71E9270B194}"/>
              </a:ext>
            </a:extLst>
          </p:cNvPr>
          <p:cNvSpPr>
            <a:spLocks noGrp="1"/>
          </p:cNvSpPr>
          <p:nvPr>
            <p:ph type="dt" sz="half" idx="10"/>
          </p:nvPr>
        </p:nvSpPr>
        <p:spPr/>
        <p:txBody>
          <a:bodyPr/>
          <a:lstStyle/>
          <a:p>
            <a:fld id="{C2019833-1A6A-4D15-95E5-4D3F02D61F2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405EFD4-A418-42DC-ACE0-F7E20E703A6F}"/>
              </a:ext>
            </a:extLst>
          </p:cNvPr>
          <p:cNvSpPr>
            <a:spLocks noGrp="1"/>
          </p:cNvSpPr>
          <p:nvPr>
            <p:ph type="sldNum" sz="quarter" idx="12"/>
          </p:nvPr>
        </p:nvSpPr>
        <p:spPr/>
        <p:txBody>
          <a:bodyPr/>
          <a:lstStyle/>
          <a:p>
            <a:fld id="{1790A5EE-D517-40DB-8F2C-AE88861688C0}" type="slidenum">
              <a:rPr lang="zh-CN" altLang="en-US"/>
              <a:pPr/>
              <a:t>28</a:t>
            </a:fld>
            <a:endParaRPr lang="zh-CN" altLang="en-US"/>
          </a:p>
        </p:txBody>
      </p:sp>
      <p:sp>
        <p:nvSpPr>
          <p:cNvPr id="31746" name="Rectangle 2">
            <a:extLst>
              <a:ext uri="{FF2B5EF4-FFF2-40B4-BE49-F238E27FC236}">
                <a16:creationId xmlns:a16="http://schemas.microsoft.com/office/drawing/2014/main" id="{273CA14E-F1F3-4C02-9EB1-ABE0AD2C47DD}"/>
              </a:ext>
            </a:extLst>
          </p:cNvPr>
          <p:cNvSpPr>
            <a:spLocks noChangeArrowheads="1"/>
          </p:cNvSpPr>
          <p:nvPr>
            <p:ph type="title"/>
          </p:nvPr>
        </p:nvSpPr>
        <p:spPr>
          <a:xfrm>
            <a:off x="214313" y="214313"/>
            <a:ext cx="8318500" cy="725487"/>
          </a:xfrm>
        </p:spPr>
        <p:txBody>
          <a:bodyPr/>
          <a:lstStyle/>
          <a:p>
            <a:r>
              <a:rPr lang="zh-CN" altLang="en-US">
                <a:latin typeface="黑体" panose="02010609060101010101" pitchFamily="49" charset="-122"/>
                <a:ea typeface="黑体" panose="02010609060101010101" pitchFamily="49" charset="-122"/>
                <a:sym typeface="Arial" panose="020B0604020202020204" pitchFamily="34" charset="0"/>
              </a:rPr>
              <a:t>新财政联邦主义对政府间财政职能划分的不同认识</a:t>
            </a:r>
          </a:p>
        </p:txBody>
      </p:sp>
      <p:sp>
        <p:nvSpPr>
          <p:cNvPr id="31747" name="Rectangle 3">
            <a:extLst>
              <a:ext uri="{FF2B5EF4-FFF2-40B4-BE49-F238E27FC236}">
                <a16:creationId xmlns:a16="http://schemas.microsoft.com/office/drawing/2014/main" id="{30E61439-2DF4-48C0-B0BB-2A33516D5A84}"/>
              </a:ext>
            </a:extLst>
          </p:cNvPr>
          <p:cNvSpPr>
            <a:spLocks noChangeArrowheads="1"/>
          </p:cNvSpPr>
          <p:nvPr>
            <p:ph type="body" idx="1"/>
          </p:nvPr>
        </p:nvSpPr>
        <p:spPr>
          <a:xfrm>
            <a:off x="468313" y="1701800"/>
            <a:ext cx="8229600" cy="4525963"/>
          </a:xfrm>
        </p:spPr>
        <p:txBody>
          <a:bodyPr/>
          <a:lstStyle/>
          <a:p>
            <a:r>
              <a:rPr lang="zh-CN" altLang="zh-CN">
                <a:latin typeface="黑体" panose="02010609060101010101" pitchFamily="49" charset="-122"/>
                <a:ea typeface="黑体" panose="02010609060101010101" pitchFamily="49" charset="-122"/>
              </a:rPr>
              <a:t>财政联邦主义认为收入分配问题首先是一个地区贫困问题。</a:t>
            </a:r>
          </a:p>
          <a:p>
            <a:r>
              <a:rPr lang="zh-CN" altLang="zh-CN">
                <a:latin typeface="黑体" panose="02010609060101010101" pitchFamily="49" charset="-122"/>
                <a:ea typeface="黑体" panose="02010609060101010101" pitchFamily="49" charset="-122"/>
              </a:rPr>
              <a:t>新财政联邦主义强调收入分配问题更是一个地区发展问题。</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地方政府要通过有效提供公共产品，通过实施本地区有特色的发展政策，促进地区经济的发展，进而改善收入分配状况。</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1746"/>
                                        </p:tgtEl>
                                        <p:attrNameLst>
                                          <p:attrName>style.visibility</p:attrName>
                                        </p:attrNameLst>
                                      </p:cBhvr>
                                      <p:to>
                                        <p:strVal val="visible"/>
                                      </p:to>
                                    </p:set>
                                    <p:anim calcmode="lin" valueType="num">
                                      <p:cBhvr>
                                        <p:cTn id="7" dur="1000" fill="hold"/>
                                        <p:tgtEl>
                                          <p:spTgt spid="31746"/>
                                        </p:tgtEl>
                                        <p:attrNameLst>
                                          <p:attrName>ppt_x</p:attrName>
                                        </p:attrNameLst>
                                      </p:cBhvr>
                                      <p:tavLst>
                                        <p:tav tm="0">
                                          <p:val>
                                            <p:strVal val="#ppt_x-.2"/>
                                          </p:val>
                                        </p:tav>
                                        <p:tav tm="100000">
                                          <p:val>
                                            <p:strVal val="#ppt_x"/>
                                          </p:val>
                                        </p:tav>
                                      </p:tavLst>
                                    </p:anim>
                                    <p:anim calcmode="lin" valueType="num">
                                      <p:cBhvr>
                                        <p:cTn id="8" dur="1000" fill="hold"/>
                                        <p:tgtEl>
                                          <p:spTgt spid="31746"/>
                                        </p:tgtEl>
                                        <p:attrNameLst>
                                          <p:attrName>ppt_y</p:attrName>
                                        </p:attrNameLst>
                                      </p:cBhvr>
                                      <p:tavLst>
                                        <p:tav tm="0">
                                          <p:val>
                                            <p:strVal val="#ppt_y"/>
                                          </p:val>
                                        </p:tav>
                                        <p:tav tm="100000">
                                          <p:val>
                                            <p:strVal val="#ppt_y"/>
                                          </p:val>
                                        </p:tav>
                                      </p:tavLst>
                                    </p:anim>
                                    <p:animEffect transition="in" filter="wipe(right)" prLst="gradientSize: 0.1">
                                      <p:cBhvr>
                                        <p:cTn id="9" dur="1000"/>
                                        <p:tgtEl>
                                          <p:spTgt spid="31746"/>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31747">
                                            <p:txEl>
                                              <p:pRg st="0" end="0"/>
                                            </p:txEl>
                                          </p:spTgt>
                                        </p:tgtEl>
                                        <p:attrNameLst>
                                          <p:attrName>style.visibility</p:attrName>
                                        </p:attrNameLst>
                                      </p:cBhvr>
                                      <p:to>
                                        <p:strVal val="visible"/>
                                      </p:to>
                                    </p:set>
                                    <p:animEffect transition="in" filter="fade">
                                      <p:cBhvr>
                                        <p:cTn id="14" dur="500"/>
                                        <p:tgtEl>
                                          <p:spTgt spid="31747">
                                            <p:txEl>
                                              <p:pRg st="0" end="0"/>
                                            </p:txEl>
                                          </p:spTgt>
                                        </p:tgtEl>
                                      </p:cBhvr>
                                    </p:animEffect>
                                    <p:anim calcmode="lin" valueType="num">
                                      <p:cBhvr>
                                        <p:cTn id="15" dur="500" fill="hold"/>
                                        <p:tgtEl>
                                          <p:spTgt spid="31747">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1747">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31747">
                                            <p:txEl>
                                              <p:pRg st="1" end="1"/>
                                            </p:txEl>
                                          </p:spTgt>
                                        </p:tgtEl>
                                        <p:attrNameLst>
                                          <p:attrName>style.visibility</p:attrName>
                                        </p:attrNameLst>
                                      </p:cBhvr>
                                      <p:to>
                                        <p:strVal val="visible"/>
                                      </p:to>
                                    </p:set>
                                    <p:animEffect transition="in" filter="fade">
                                      <p:cBhvr>
                                        <p:cTn id="21" dur="500"/>
                                        <p:tgtEl>
                                          <p:spTgt spid="31747">
                                            <p:txEl>
                                              <p:pRg st="1" end="1"/>
                                            </p:txEl>
                                          </p:spTgt>
                                        </p:tgtEl>
                                      </p:cBhvr>
                                    </p:animEffect>
                                    <p:anim calcmode="lin" valueType="num">
                                      <p:cBhvr>
                                        <p:cTn id="22" dur="500" fill="hold"/>
                                        <p:tgtEl>
                                          <p:spTgt spid="31747">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1747">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31747">
                                            <p:txEl>
                                              <p:pRg st="2" end="2"/>
                                            </p:txEl>
                                          </p:spTgt>
                                        </p:tgtEl>
                                        <p:attrNameLst>
                                          <p:attrName>style.visibility</p:attrName>
                                        </p:attrNameLst>
                                      </p:cBhvr>
                                      <p:to>
                                        <p:strVal val="visible"/>
                                      </p:to>
                                    </p:set>
                                    <p:animEffect transition="in" filter="fade">
                                      <p:cBhvr>
                                        <p:cTn id="28" dur="500"/>
                                        <p:tgtEl>
                                          <p:spTgt spid="31747">
                                            <p:txEl>
                                              <p:pRg st="2" end="2"/>
                                            </p:txEl>
                                          </p:spTgt>
                                        </p:tgtEl>
                                      </p:cBhvr>
                                    </p:animEffect>
                                    <p:anim calcmode="lin" valueType="num">
                                      <p:cBhvr>
                                        <p:cTn id="29" dur="500" fill="hold"/>
                                        <p:tgtEl>
                                          <p:spTgt spid="31747">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1747">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6" grpId="0" autoUpdateAnimBg="0"/>
      <p:bldP spid="31747" grpId="0" build="p"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51569F2F-15B6-4D3F-AC9C-F90D86FAB6AD}"/>
              </a:ext>
            </a:extLst>
          </p:cNvPr>
          <p:cNvSpPr>
            <a:spLocks noGrp="1"/>
          </p:cNvSpPr>
          <p:nvPr>
            <p:ph type="dt" sz="half" idx="10"/>
          </p:nvPr>
        </p:nvSpPr>
        <p:spPr/>
        <p:txBody>
          <a:bodyPr/>
          <a:lstStyle/>
          <a:p>
            <a:fld id="{62E18DC6-ED2C-49C7-BA66-F75D3C6C2CE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DD07422C-F6BE-4343-BA0C-DCA6343001B5}"/>
              </a:ext>
            </a:extLst>
          </p:cNvPr>
          <p:cNvSpPr>
            <a:spLocks noGrp="1"/>
          </p:cNvSpPr>
          <p:nvPr>
            <p:ph type="sldNum" sz="quarter" idx="12"/>
          </p:nvPr>
        </p:nvSpPr>
        <p:spPr/>
        <p:txBody>
          <a:bodyPr/>
          <a:lstStyle/>
          <a:p>
            <a:fld id="{AD4B31BF-6FAE-4EF3-9FAA-E90281C417B1}" type="slidenum">
              <a:rPr lang="zh-CN" altLang="en-US"/>
              <a:pPr/>
              <a:t>29</a:t>
            </a:fld>
            <a:endParaRPr lang="zh-CN" altLang="en-US"/>
          </a:p>
        </p:txBody>
      </p:sp>
      <p:sp>
        <p:nvSpPr>
          <p:cNvPr id="32770" name="Rectangle 2">
            <a:extLst>
              <a:ext uri="{FF2B5EF4-FFF2-40B4-BE49-F238E27FC236}">
                <a16:creationId xmlns:a16="http://schemas.microsoft.com/office/drawing/2014/main" id="{FF63F8DE-771F-4A74-9035-CEB0E7FFB33B}"/>
              </a:ext>
            </a:extLst>
          </p:cNvPr>
          <p:cNvSpPr>
            <a:spLocks noChangeArrowheads="1"/>
          </p:cNvSpPr>
          <p:nvPr>
            <p:ph type="title"/>
          </p:nvPr>
        </p:nvSpPr>
        <p:spPr>
          <a:xfrm>
            <a:off x="215900" y="214313"/>
            <a:ext cx="8318500" cy="725487"/>
          </a:xfrm>
        </p:spPr>
        <p:txBody>
          <a:bodyPr/>
          <a:lstStyle/>
          <a:p>
            <a:pPr algn="ctr"/>
            <a:r>
              <a:rPr lang="zh-CN" altLang="en-US">
                <a:latin typeface="黑体" panose="02010609060101010101" pitchFamily="49" charset="-122"/>
                <a:ea typeface="黑体" panose="02010609060101010101" pitchFamily="49" charset="-122"/>
                <a:sym typeface="Arial" panose="020B0604020202020204" pitchFamily="34" charset="0"/>
              </a:rPr>
              <a:t>新财政联邦主义对政府间财政职能划分的不同认识</a:t>
            </a:r>
          </a:p>
        </p:txBody>
      </p:sp>
      <p:sp>
        <p:nvSpPr>
          <p:cNvPr id="32771" name="Rectangle 3">
            <a:extLst>
              <a:ext uri="{FF2B5EF4-FFF2-40B4-BE49-F238E27FC236}">
                <a16:creationId xmlns:a16="http://schemas.microsoft.com/office/drawing/2014/main" id="{D7CCB792-A1D2-4699-92C7-5613079C8149}"/>
              </a:ext>
            </a:extLst>
          </p:cNvPr>
          <p:cNvSpPr>
            <a:spLocks noChangeArrowheads="1"/>
          </p:cNvSpPr>
          <p:nvPr>
            <p:ph type="body" idx="1"/>
          </p:nvPr>
        </p:nvSpPr>
        <p:spPr>
          <a:xfrm>
            <a:off x="395288" y="1701800"/>
            <a:ext cx="8229600" cy="4525963"/>
          </a:xfrm>
        </p:spPr>
        <p:txBody>
          <a:bodyPr/>
          <a:lstStyle/>
          <a:p>
            <a:r>
              <a:rPr lang="zh-CN" altLang="zh-CN">
                <a:latin typeface="黑体" panose="02010609060101010101" pitchFamily="49" charset="-122"/>
                <a:ea typeface="黑体" panose="02010609060101010101" pitchFamily="49" charset="-122"/>
              </a:rPr>
              <a:t>在经济全球化背景下，中央政府独自承担经济稳定职能的观点应有所变化：</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1、经济全球化的发展消弱了中央政府稳定经济的能力。经济波动在国家之间也具有“传染性”。</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2、一国范围内各地区的经济结构、发展水平和居民偏好等差异依然存在，各地居民对失业和通货膨胀、对均等和增长的取舍权衡也明显不同，不同的地方对一些扰动的影响和反映各异。</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grpId="0" nodeType="withEffect">
                                  <p:stCondLst>
                                    <p:cond delay="0"/>
                                  </p:stCondLst>
                                  <p:childTnLst>
                                    <p:set>
                                      <p:cBhvr>
                                        <p:cTn id="6" dur="0" fill="hold">
                                          <p:stCondLst>
                                            <p:cond delay="0"/>
                                          </p:stCondLst>
                                        </p:cTn>
                                        <p:tgtEl>
                                          <p:spTgt spid="32770"/>
                                        </p:tgtEl>
                                        <p:attrNameLst>
                                          <p:attrName>style.visibility</p:attrName>
                                        </p:attrNameLst>
                                      </p:cBhvr>
                                      <p:to>
                                        <p:strVal val="visible"/>
                                      </p:to>
                                    </p:set>
                                    <p:anim calcmode="lin" valueType="num">
                                      <p:cBhvr>
                                        <p:cTn id="7" dur="1000" fill="hold"/>
                                        <p:tgtEl>
                                          <p:spTgt spid="32770"/>
                                        </p:tgtEl>
                                        <p:attrNameLst>
                                          <p:attrName>ppt_x</p:attrName>
                                        </p:attrNameLst>
                                      </p:cBhvr>
                                      <p:tavLst>
                                        <p:tav tm="0">
                                          <p:val>
                                            <p:strVal val="#ppt_x-.2"/>
                                          </p:val>
                                        </p:tav>
                                        <p:tav tm="100000">
                                          <p:val>
                                            <p:strVal val="#ppt_x"/>
                                          </p:val>
                                        </p:tav>
                                      </p:tavLst>
                                    </p:anim>
                                    <p:anim calcmode="lin" valueType="num">
                                      <p:cBhvr>
                                        <p:cTn id="8" dur="1000" fill="hold"/>
                                        <p:tgtEl>
                                          <p:spTgt spid="32770"/>
                                        </p:tgtEl>
                                        <p:attrNameLst>
                                          <p:attrName>ppt_y</p:attrName>
                                        </p:attrNameLst>
                                      </p:cBhvr>
                                      <p:tavLst>
                                        <p:tav tm="0">
                                          <p:val>
                                            <p:strVal val="#ppt_y"/>
                                          </p:val>
                                        </p:tav>
                                        <p:tav tm="100000">
                                          <p:val>
                                            <p:strVal val="#ppt_y"/>
                                          </p:val>
                                        </p:tav>
                                      </p:tavLst>
                                    </p:anim>
                                    <p:animEffect transition="in" filter="wipe(right)" prLst="gradientSize: 0.1">
                                      <p:cBhvr>
                                        <p:cTn id="9" dur="1000"/>
                                        <p:tgtEl>
                                          <p:spTgt spid="3277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36" presetClass="entr" presetSubtype="0" fill="hold" grpId="0" nodeType="clickEffect">
                                  <p:stCondLst>
                                    <p:cond delay="0"/>
                                  </p:stCondLst>
                                  <p:childTnLst>
                                    <p:set>
                                      <p:cBhvr>
                                        <p:cTn id="13" dur="0" fill="hold">
                                          <p:stCondLst>
                                            <p:cond delay="0"/>
                                          </p:stCondLst>
                                        </p:cTn>
                                        <p:tgtEl>
                                          <p:spTgt spid="32771">
                                            <p:txEl>
                                              <p:pRg st="0" end="0"/>
                                            </p:txEl>
                                          </p:spTgt>
                                        </p:tgtEl>
                                        <p:attrNameLst>
                                          <p:attrName>style.visibility</p:attrName>
                                        </p:attrNameLst>
                                      </p:cBhvr>
                                      <p:to>
                                        <p:strVal val="visible"/>
                                      </p:to>
                                    </p:set>
                                    <p:animEffect transition="in" filter="fade">
                                      <p:cBhvr>
                                        <p:cTn id="14" dur="500"/>
                                        <p:tgtEl>
                                          <p:spTgt spid="32771">
                                            <p:txEl>
                                              <p:pRg st="0" end="0"/>
                                            </p:txEl>
                                          </p:spTgt>
                                        </p:tgtEl>
                                      </p:cBhvr>
                                    </p:animEffect>
                                    <p:anim calcmode="lin" valueType="num">
                                      <p:cBhvr>
                                        <p:cTn id="15" dur="500" fill="hold"/>
                                        <p:tgtEl>
                                          <p:spTgt spid="32771">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2771">
                                            <p:txEl>
                                              <p:pRg st="0" end="0"/>
                                            </p:txEl>
                                          </p:spTgt>
                                        </p:tgtEl>
                                        <p:attrNameLst>
                                          <p:attrName>ppt_y</p:attrName>
                                        </p:attrNameLst>
                                      </p:cBhvr>
                                      <p:tavLst>
                                        <p:tav tm="0">
                                          <p:val>
                                            <p:strVal val="#ppt_y+.05"/>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36" presetClass="entr" presetSubtype="0" fill="hold" grpId="0" nodeType="clickEffect">
                                  <p:stCondLst>
                                    <p:cond delay="0"/>
                                  </p:stCondLst>
                                  <p:childTnLst>
                                    <p:set>
                                      <p:cBhvr>
                                        <p:cTn id="20" dur="0" fill="hold">
                                          <p:stCondLst>
                                            <p:cond delay="0"/>
                                          </p:stCondLst>
                                        </p:cTn>
                                        <p:tgtEl>
                                          <p:spTgt spid="32771">
                                            <p:txEl>
                                              <p:pRg st="1" end="1"/>
                                            </p:txEl>
                                          </p:spTgt>
                                        </p:tgtEl>
                                        <p:attrNameLst>
                                          <p:attrName>style.visibility</p:attrName>
                                        </p:attrNameLst>
                                      </p:cBhvr>
                                      <p:to>
                                        <p:strVal val="visible"/>
                                      </p:to>
                                    </p:set>
                                    <p:animEffect transition="in" filter="fade">
                                      <p:cBhvr>
                                        <p:cTn id="21" dur="500"/>
                                        <p:tgtEl>
                                          <p:spTgt spid="32771">
                                            <p:txEl>
                                              <p:pRg st="1" end="1"/>
                                            </p:txEl>
                                          </p:spTgt>
                                        </p:tgtEl>
                                      </p:cBhvr>
                                    </p:animEffect>
                                    <p:anim calcmode="lin" valueType="num">
                                      <p:cBhvr>
                                        <p:cTn id="22" dur="500" fill="hold"/>
                                        <p:tgtEl>
                                          <p:spTgt spid="32771">
                                            <p:txEl>
                                              <p:pRg st="1" end="1"/>
                                            </p:txEl>
                                          </p:spTgt>
                                        </p:tgtEl>
                                        <p:attrNameLst>
                                          <p:attrName>ppt_x</p:attrName>
                                        </p:attrNameLst>
                                      </p:cBhvr>
                                      <p:tavLst>
                                        <p:tav tm="0">
                                          <p:val>
                                            <p:strVal val="#ppt_x"/>
                                          </p:val>
                                        </p:tav>
                                        <p:tav tm="100000">
                                          <p:val>
                                            <p:strVal val="#ppt_x"/>
                                          </p:val>
                                        </p:tav>
                                      </p:tavLst>
                                    </p:anim>
                                    <p:anim calcmode="lin" valueType="num">
                                      <p:cBhvr>
                                        <p:cTn id="23" dur="500" fill="hold"/>
                                        <p:tgtEl>
                                          <p:spTgt spid="32771">
                                            <p:txEl>
                                              <p:pRg st="1" end="1"/>
                                            </p:txEl>
                                          </p:spTgt>
                                        </p:tgtEl>
                                        <p:attrNameLst>
                                          <p:attrName>ppt_y</p:attrName>
                                        </p:attrNameLst>
                                      </p:cBhvr>
                                      <p:tavLst>
                                        <p:tav tm="0">
                                          <p:val>
                                            <p:strVal val="#ppt_y+.05"/>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36" presetClass="entr" presetSubtype="0" fill="hold" grpId="0" nodeType="clickEffect">
                                  <p:stCondLst>
                                    <p:cond delay="0"/>
                                  </p:stCondLst>
                                  <p:childTnLst>
                                    <p:set>
                                      <p:cBhvr>
                                        <p:cTn id="27" dur="0" fill="hold">
                                          <p:stCondLst>
                                            <p:cond delay="0"/>
                                          </p:stCondLst>
                                        </p:cTn>
                                        <p:tgtEl>
                                          <p:spTgt spid="32771">
                                            <p:txEl>
                                              <p:pRg st="2" end="2"/>
                                            </p:txEl>
                                          </p:spTgt>
                                        </p:tgtEl>
                                        <p:attrNameLst>
                                          <p:attrName>style.visibility</p:attrName>
                                        </p:attrNameLst>
                                      </p:cBhvr>
                                      <p:to>
                                        <p:strVal val="visible"/>
                                      </p:to>
                                    </p:set>
                                    <p:animEffect transition="in" filter="fade">
                                      <p:cBhvr>
                                        <p:cTn id="28" dur="500"/>
                                        <p:tgtEl>
                                          <p:spTgt spid="32771">
                                            <p:txEl>
                                              <p:pRg st="2" end="2"/>
                                            </p:txEl>
                                          </p:spTgt>
                                        </p:tgtEl>
                                      </p:cBhvr>
                                    </p:animEffect>
                                    <p:anim calcmode="lin" valueType="num">
                                      <p:cBhvr>
                                        <p:cTn id="29" dur="500" fill="hold"/>
                                        <p:tgtEl>
                                          <p:spTgt spid="32771">
                                            <p:txEl>
                                              <p:pRg st="2" end="2"/>
                                            </p:txEl>
                                          </p:spTgt>
                                        </p:tgtEl>
                                        <p:attrNameLst>
                                          <p:attrName>ppt_x</p:attrName>
                                        </p:attrNameLst>
                                      </p:cBhvr>
                                      <p:tavLst>
                                        <p:tav tm="0">
                                          <p:val>
                                            <p:strVal val="#ppt_x"/>
                                          </p:val>
                                        </p:tav>
                                        <p:tav tm="100000">
                                          <p:val>
                                            <p:strVal val="#ppt_x"/>
                                          </p:val>
                                        </p:tav>
                                      </p:tavLst>
                                    </p:anim>
                                    <p:anim calcmode="lin" valueType="num">
                                      <p:cBhvr>
                                        <p:cTn id="30" dur="500" fill="hold"/>
                                        <p:tgtEl>
                                          <p:spTgt spid="32771">
                                            <p:txEl>
                                              <p:pRg st="2" end="2"/>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0" grpId="0" autoUpdateAnimBg="0"/>
      <p:bldP spid="32771"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D6395E7-5ACF-4B92-94D1-C281D409DD76}"/>
              </a:ext>
            </a:extLst>
          </p:cNvPr>
          <p:cNvSpPr>
            <a:spLocks noGrp="1"/>
          </p:cNvSpPr>
          <p:nvPr>
            <p:ph type="dt" sz="half" idx="10"/>
          </p:nvPr>
        </p:nvSpPr>
        <p:spPr/>
        <p:txBody>
          <a:bodyPr/>
          <a:lstStyle/>
          <a:p>
            <a:fld id="{39BE939A-FF8D-455E-88EF-8AEA18E67126}"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1138CBE3-9DAE-404F-A3D7-893C075D9E91}"/>
              </a:ext>
            </a:extLst>
          </p:cNvPr>
          <p:cNvSpPr>
            <a:spLocks noGrp="1"/>
          </p:cNvSpPr>
          <p:nvPr>
            <p:ph type="sldNum" sz="quarter" idx="12"/>
          </p:nvPr>
        </p:nvSpPr>
        <p:spPr/>
        <p:txBody>
          <a:bodyPr/>
          <a:lstStyle/>
          <a:p>
            <a:fld id="{FB3618B0-F898-4B89-9F5B-46F1716C645D}" type="slidenum">
              <a:rPr lang="zh-CN" altLang="en-US"/>
              <a:pPr/>
              <a:t>3</a:t>
            </a:fld>
            <a:endParaRPr lang="zh-CN" altLang="en-US"/>
          </a:p>
        </p:txBody>
      </p:sp>
      <p:sp>
        <p:nvSpPr>
          <p:cNvPr id="6146" name="Rectangle 2">
            <a:extLst>
              <a:ext uri="{FF2B5EF4-FFF2-40B4-BE49-F238E27FC236}">
                <a16:creationId xmlns:a16="http://schemas.microsoft.com/office/drawing/2014/main" id="{2A78FFF7-BD04-46F7-A6C6-DA01497C1AF6}"/>
              </a:ext>
            </a:extLst>
          </p:cNvPr>
          <p:cNvSpPr>
            <a:spLocks noChangeArrowheads="1"/>
          </p:cNvSpPr>
          <p:nvPr>
            <p:ph type="title"/>
          </p:nvPr>
        </p:nvSpPr>
        <p:spPr/>
        <p:txBody>
          <a:bodyPr/>
          <a:lstStyle/>
          <a:p>
            <a:r>
              <a:rPr lang="zh-CN" altLang="en-US" b="1">
                <a:latin typeface="华文行楷" panose="02010800040101010101" pitchFamily="2" charset="-122"/>
                <a:ea typeface="黑体" panose="02010609060101010101" pitchFamily="49" charset="-122"/>
              </a:rPr>
              <a:t>政府</a:t>
            </a:r>
            <a:r>
              <a:rPr lang="zh-CN" altLang="en-US" b="1">
                <a:ea typeface="黑体" panose="02010609060101010101" pitchFamily="49" charset="-122"/>
              </a:rPr>
              <a:t>财政职能</a:t>
            </a:r>
            <a:endParaRPr lang="zh-CN" altLang="en-US" b="1">
              <a:ea typeface="黑体" panose="02010609060101010101" pitchFamily="49" charset="-122"/>
              <a:sym typeface="Arial" panose="020B0604020202020204" pitchFamily="34" charset="0"/>
            </a:endParaRPr>
          </a:p>
        </p:txBody>
      </p:sp>
      <p:sp>
        <p:nvSpPr>
          <p:cNvPr id="6147" name="Rectangle 3">
            <a:extLst>
              <a:ext uri="{FF2B5EF4-FFF2-40B4-BE49-F238E27FC236}">
                <a16:creationId xmlns:a16="http://schemas.microsoft.com/office/drawing/2014/main" id="{EADD9E75-8426-4B72-BE41-85BE5FDA1D96}"/>
              </a:ext>
            </a:extLst>
          </p:cNvPr>
          <p:cNvSpPr>
            <a:spLocks noChangeArrowheads="1"/>
          </p:cNvSpPr>
          <p:nvPr>
            <p:ph type="body" idx="1"/>
          </p:nvPr>
        </p:nvSpPr>
        <p:spPr>
          <a:xfrm>
            <a:off x="395288" y="1773238"/>
            <a:ext cx="8229600" cy="4525962"/>
          </a:xfrm>
        </p:spPr>
        <p:txBody>
          <a:bodyPr/>
          <a:lstStyle/>
          <a:p>
            <a:r>
              <a:rPr lang="zh-CN" altLang="zh-CN">
                <a:latin typeface="Times New Roman" panose="02020603050405020304" pitchFamily="18" charset="0"/>
                <a:cs typeface="Times New Roman" panose="02020603050405020304" pitchFamily="18" charset="0"/>
              </a:rPr>
              <a:t>Richard A. Musgrave</a:t>
            </a:r>
            <a:r>
              <a:rPr lang="zh-CN" altLang="zh-CN">
                <a:latin typeface="Times New Roman" panose="02020603050405020304" pitchFamily="18" charset="0"/>
                <a:ea typeface="黑体" panose="02010609060101010101" pitchFamily="49" charset="-122"/>
              </a:rPr>
              <a:t>在</a:t>
            </a:r>
            <a:r>
              <a:rPr lang="zh-CN" altLang="zh-CN">
                <a:latin typeface="Times New Roman" panose="02020603050405020304" pitchFamily="18" charset="0"/>
                <a:cs typeface="Times New Roman" panose="02020603050405020304" pitchFamily="18" charset="0"/>
                <a:sym typeface="宋体" panose="02010600030101010101" pitchFamily="2" charset="-122"/>
              </a:rPr>
              <a:t>“</a:t>
            </a:r>
            <a:r>
              <a:rPr lang="zh-CN" altLang="zh-CN" u="sng">
                <a:latin typeface="Times New Roman" panose="02020603050405020304" pitchFamily="18" charset="0"/>
                <a:cs typeface="Times New Roman" panose="02020603050405020304" pitchFamily="18" charset="0"/>
              </a:rPr>
              <a:t>The Theory of Public Finance: A Study in Public Economy</a:t>
            </a:r>
            <a:r>
              <a:rPr lang="zh-CN" altLang="zh-CN">
                <a:latin typeface="华文楷体" panose="02010600040101010101" pitchFamily="2" charset="-122"/>
                <a:ea typeface="楷体_GB2312" pitchFamily="1" charset="-122"/>
                <a:sym typeface="宋体" panose="02010600030101010101" pitchFamily="2" charset="-122"/>
              </a:rPr>
              <a:t>”</a:t>
            </a:r>
            <a:r>
              <a:rPr lang="zh-CN" altLang="zh-CN">
                <a:latin typeface="黑体" panose="02010609060101010101" pitchFamily="49" charset="-122"/>
                <a:ea typeface="黑体" panose="02010609060101010101" pitchFamily="49" charset="-122"/>
              </a:rPr>
              <a:t>中对财政职能作出了经典概括。</a:t>
            </a:r>
          </a:p>
          <a:p>
            <a:r>
              <a:rPr lang="zh-CN" altLang="zh-CN">
                <a:latin typeface="黑体" panose="02010609060101010101" pitchFamily="49" charset="-122"/>
                <a:ea typeface="黑体" panose="02010609060101010101" pitchFamily="49" charset="-122"/>
              </a:rPr>
              <a:t>财政职能</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资源配置职能</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收入分配职能</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宏观经济稳定职能</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6146"/>
                                        </p:tgtEl>
                                        <p:attrNameLst>
                                          <p:attrName>style.visibility</p:attrName>
                                        </p:attrNameLst>
                                      </p:cBhvr>
                                      <p:to>
                                        <p:strVal val="visible"/>
                                      </p:to>
                                    </p:set>
                                    <p:anim calcmode="lin" valueType="num">
                                      <p:cBhvr>
                                        <p:cTn id="7" dur="500" fill="hold"/>
                                        <p:tgtEl>
                                          <p:spTgt spid="6146"/>
                                        </p:tgtEl>
                                        <p:attrNameLst>
                                          <p:attrName>ppt_w</p:attrName>
                                        </p:attrNameLst>
                                      </p:cBhvr>
                                      <p:tavLst>
                                        <p:tav tm="0">
                                          <p:val>
                                            <p:fltVal val="0"/>
                                          </p:val>
                                        </p:tav>
                                        <p:tav tm="100000">
                                          <p:val>
                                            <p:strVal val="#ppt_w"/>
                                          </p:val>
                                        </p:tav>
                                      </p:tavLst>
                                    </p:anim>
                                    <p:anim calcmode="lin" valueType="num">
                                      <p:cBhvr>
                                        <p:cTn id="8" dur="500" fill="hold"/>
                                        <p:tgtEl>
                                          <p:spTgt spid="6146"/>
                                        </p:tgtEl>
                                        <p:attrNameLst>
                                          <p:attrName>ppt_h</p:attrName>
                                        </p:attrNameLst>
                                      </p:cBhvr>
                                      <p:tavLst>
                                        <p:tav tm="0">
                                          <p:val>
                                            <p:fltVal val="0"/>
                                          </p:val>
                                        </p:tav>
                                        <p:tav tm="100000">
                                          <p:val>
                                            <p:strVal val="#ppt_h"/>
                                          </p:val>
                                        </p:tav>
                                      </p:tavLst>
                                    </p:anim>
                                    <p:anim calcmode="lin" valueType="num">
                                      <p:cBhvr>
                                        <p:cTn id="9" dur="500" fill="hold"/>
                                        <p:tgtEl>
                                          <p:spTgt spid="6146"/>
                                        </p:tgtEl>
                                        <p:attrNameLst>
                                          <p:attrName>style.rotation</p:attrName>
                                        </p:attrNameLst>
                                      </p:cBhvr>
                                      <p:tavLst>
                                        <p:tav tm="0">
                                          <p:val>
                                            <p:fltVal val="360"/>
                                          </p:val>
                                        </p:tav>
                                        <p:tav tm="100000">
                                          <p:val>
                                            <p:fltVal val="0"/>
                                          </p:val>
                                        </p:tav>
                                      </p:tavLst>
                                    </p:anim>
                                    <p:animEffect transition="in" filter="fade">
                                      <p:cBhvr>
                                        <p:cTn id="10" dur="500"/>
                                        <p:tgtEl>
                                          <p:spTgt spid="614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6147">
                                            <p:txEl>
                                              <p:pRg st="0" end="0"/>
                                            </p:txEl>
                                          </p:spTgt>
                                        </p:tgtEl>
                                        <p:attrNameLst>
                                          <p:attrName>style.visibility</p:attrName>
                                        </p:attrNameLst>
                                      </p:cBhvr>
                                      <p:to>
                                        <p:strVal val="visible"/>
                                      </p:to>
                                    </p:set>
                                    <p:anim calcmode="lin" valueType="num">
                                      <p:cBhvr>
                                        <p:cTn id="15" dur="500" fill="hold"/>
                                        <p:tgtEl>
                                          <p:spTgt spid="614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614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614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6147">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6147">
                                            <p:txEl>
                                              <p:pRg st="1" end="1"/>
                                            </p:txEl>
                                          </p:spTgt>
                                        </p:tgtEl>
                                        <p:attrNameLst>
                                          <p:attrName>style.visibility</p:attrName>
                                        </p:attrNameLst>
                                      </p:cBhvr>
                                      <p:to>
                                        <p:strVal val="visible"/>
                                      </p:to>
                                    </p:set>
                                    <p:anim calcmode="lin" valueType="num">
                                      <p:cBhvr>
                                        <p:cTn id="23" dur="500" fill="hold"/>
                                        <p:tgtEl>
                                          <p:spTgt spid="614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614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614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6147">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6147">
                                            <p:txEl>
                                              <p:pRg st="2" end="2"/>
                                            </p:txEl>
                                          </p:spTgt>
                                        </p:tgtEl>
                                        <p:attrNameLst>
                                          <p:attrName>style.visibility</p:attrName>
                                        </p:attrNameLst>
                                      </p:cBhvr>
                                      <p:to>
                                        <p:strVal val="visible"/>
                                      </p:to>
                                    </p:set>
                                    <p:anim calcmode="lin" valueType="num">
                                      <p:cBhvr>
                                        <p:cTn id="31" dur="500" fill="hold"/>
                                        <p:tgtEl>
                                          <p:spTgt spid="6147">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6147">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6147">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6147">
                                            <p:txEl>
                                              <p:pRg st="2" end="2"/>
                                            </p:txEl>
                                          </p:spTgt>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49" presetClass="entr" presetSubtype="0" decel="100000" fill="hold" grpId="0" nodeType="clickEffect">
                                  <p:stCondLst>
                                    <p:cond delay="0"/>
                                  </p:stCondLst>
                                  <p:iterate type="lt">
                                    <p:tmPct val="10000"/>
                                  </p:iterate>
                                  <p:childTnLst>
                                    <p:set>
                                      <p:cBhvr>
                                        <p:cTn id="38" dur="0" fill="hold">
                                          <p:stCondLst>
                                            <p:cond delay="0"/>
                                          </p:stCondLst>
                                        </p:cTn>
                                        <p:tgtEl>
                                          <p:spTgt spid="6147">
                                            <p:txEl>
                                              <p:pRg st="3" end="3"/>
                                            </p:txEl>
                                          </p:spTgt>
                                        </p:tgtEl>
                                        <p:attrNameLst>
                                          <p:attrName>style.visibility</p:attrName>
                                        </p:attrNameLst>
                                      </p:cBhvr>
                                      <p:to>
                                        <p:strVal val="visible"/>
                                      </p:to>
                                    </p:set>
                                    <p:anim calcmode="lin" valueType="num">
                                      <p:cBhvr>
                                        <p:cTn id="39" dur="500" fill="hold"/>
                                        <p:tgtEl>
                                          <p:spTgt spid="6147">
                                            <p:txEl>
                                              <p:pRg st="3" end="3"/>
                                            </p:txEl>
                                          </p:spTgt>
                                        </p:tgtEl>
                                        <p:attrNameLst>
                                          <p:attrName>ppt_w</p:attrName>
                                        </p:attrNameLst>
                                      </p:cBhvr>
                                      <p:tavLst>
                                        <p:tav tm="0">
                                          <p:val>
                                            <p:fltVal val="0"/>
                                          </p:val>
                                        </p:tav>
                                        <p:tav tm="100000">
                                          <p:val>
                                            <p:strVal val="#ppt_w"/>
                                          </p:val>
                                        </p:tav>
                                      </p:tavLst>
                                    </p:anim>
                                    <p:anim calcmode="lin" valueType="num">
                                      <p:cBhvr>
                                        <p:cTn id="40" dur="500" fill="hold"/>
                                        <p:tgtEl>
                                          <p:spTgt spid="6147">
                                            <p:txEl>
                                              <p:pRg st="3" end="3"/>
                                            </p:txEl>
                                          </p:spTgt>
                                        </p:tgtEl>
                                        <p:attrNameLst>
                                          <p:attrName>ppt_h</p:attrName>
                                        </p:attrNameLst>
                                      </p:cBhvr>
                                      <p:tavLst>
                                        <p:tav tm="0">
                                          <p:val>
                                            <p:fltVal val="0"/>
                                          </p:val>
                                        </p:tav>
                                        <p:tav tm="100000">
                                          <p:val>
                                            <p:strVal val="#ppt_h"/>
                                          </p:val>
                                        </p:tav>
                                      </p:tavLst>
                                    </p:anim>
                                    <p:anim calcmode="lin" valueType="num">
                                      <p:cBhvr>
                                        <p:cTn id="41" dur="500" fill="hold"/>
                                        <p:tgtEl>
                                          <p:spTgt spid="6147">
                                            <p:txEl>
                                              <p:pRg st="3" end="3"/>
                                            </p:txEl>
                                          </p:spTgt>
                                        </p:tgtEl>
                                        <p:attrNameLst>
                                          <p:attrName>style.rotation</p:attrName>
                                        </p:attrNameLst>
                                      </p:cBhvr>
                                      <p:tavLst>
                                        <p:tav tm="0">
                                          <p:val>
                                            <p:fltVal val="360"/>
                                          </p:val>
                                        </p:tav>
                                        <p:tav tm="100000">
                                          <p:val>
                                            <p:fltVal val="0"/>
                                          </p:val>
                                        </p:tav>
                                      </p:tavLst>
                                    </p:anim>
                                    <p:animEffect transition="in" filter="fade">
                                      <p:cBhvr>
                                        <p:cTn id="42" dur="500"/>
                                        <p:tgtEl>
                                          <p:spTgt spid="6147">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entr" presetSubtype="0" decel="100000" fill="hold" grpId="0" nodeType="clickEffect">
                                  <p:stCondLst>
                                    <p:cond delay="0"/>
                                  </p:stCondLst>
                                  <p:iterate type="lt">
                                    <p:tmPct val="10000"/>
                                  </p:iterate>
                                  <p:childTnLst>
                                    <p:set>
                                      <p:cBhvr>
                                        <p:cTn id="46" dur="0" fill="hold">
                                          <p:stCondLst>
                                            <p:cond delay="0"/>
                                          </p:stCondLst>
                                        </p:cTn>
                                        <p:tgtEl>
                                          <p:spTgt spid="6147">
                                            <p:txEl>
                                              <p:pRg st="4" end="4"/>
                                            </p:txEl>
                                          </p:spTgt>
                                        </p:tgtEl>
                                        <p:attrNameLst>
                                          <p:attrName>style.visibility</p:attrName>
                                        </p:attrNameLst>
                                      </p:cBhvr>
                                      <p:to>
                                        <p:strVal val="visible"/>
                                      </p:to>
                                    </p:set>
                                    <p:anim calcmode="lin" valueType="num">
                                      <p:cBhvr>
                                        <p:cTn id="47" dur="500" fill="hold"/>
                                        <p:tgtEl>
                                          <p:spTgt spid="6147">
                                            <p:txEl>
                                              <p:pRg st="4" end="4"/>
                                            </p:txEl>
                                          </p:spTgt>
                                        </p:tgtEl>
                                        <p:attrNameLst>
                                          <p:attrName>ppt_w</p:attrName>
                                        </p:attrNameLst>
                                      </p:cBhvr>
                                      <p:tavLst>
                                        <p:tav tm="0">
                                          <p:val>
                                            <p:fltVal val="0"/>
                                          </p:val>
                                        </p:tav>
                                        <p:tav tm="100000">
                                          <p:val>
                                            <p:strVal val="#ppt_w"/>
                                          </p:val>
                                        </p:tav>
                                      </p:tavLst>
                                    </p:anim>
                                    <p:anim calcmode="lin" valueType="num">
                                      <p:cBhvr>
                                        <p:cTn id="48" dur="500" fill="hold"/>
                                        <p:tgtEl>
                                          <p:spTgt spid="6147">
                                            <p:txEl>
                                              <p:pRg st="4" end="4"/>
                                            </p:txEl>
                                          </p:spTgt>
                                        </p:tgtEl>
                                        <p:attrNameLst>
                                          <p:attrName>ppt_h</p:attrName>
                                        </p:attrNameLst>
                                      </p:cBhvr>
                                      <p:tavLst>
                                        <p:tav tm="0">
                                          <p:val>
                                            <p:fltVal val="0"/>
                                          </p:val>
                                        </p:tav>
                                        <p:tav tm="100000">
                                          <p:val>
                                            <p:strVal val="#ppt_h"/>
                                          </p:val>
                                        </p:tav>
                                      </p:tavLst>
                                    </p:anim>
                                    <p:anim calcmode="lin" valueType="num">
                                      <p:cBhvr>
                                        <p:cTn id="49" dur="500" fill="hold"/>
                                        <p:tgtEl>
                                          <p:spTgt spid="6147">
                                            <p:txEl>
                                              <p:pRg st="4" end="4"/>
                                            </p:txEl>
                                          </p:spTgt>
                                        </p:tgtEl>
                                        <p:attrNameLst>
                                          <p:attrName>style.rotation</p:attrName>
                                        </p:attrNameLst>
                                      </p:cBhvr>
                                      <p:tavLst>
                                        <p:tav tm="0">
                                          <p:val>
                                            <p:fltVal val="360"/>
                                          </p:val>
                                        </p:tav>
                                        <p:tav tm="100000">
                                          <p:val>
                                            <p:fltVal val="0"/>
                                          </p:val>
                                        </p:tav>
                                      </p:tavLst>
                                    </p:anim>
                                    <p:animEffect transition="in" filter="fade">
                                      <p:cBhvr>
                                        <p:cTn id="50" dur="500"/>
                                        <p:tgtEl>
                                          <p:spTgt spid="61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autoUpdateAnimBg="0"/>
      <p:bldP spid="6147"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BE97242-4B84-441D-97F0-C66A077278E6}"/>
              </a:ext>
            </a:extLst>
          </p:cNvPr>
          <p:cNvSpPr>
            <a:spLocks noGrp="1"/>
          </p:cNvSpPr>
          <p:nvPr>
            <p:ph type="dt" sz="half" idx="10"/>
          </p:nvPr>
        </p:nvSpPr>
        <p:spPr/>
        <p:txBody>
          <a:bodyPr/>
          <a:lstStyle/>
          <a:p>
            <a:fld id="{CED947CF-5954-4725-9FC8-BE43440DF937}"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71F4584-85C2-46DE-8F3E-DCC02DDA0EB5}"/>
              </a:ext>
            </a:extLst>
          </p:cNvPr>
          <p:cNvSpPr>
            <a:spLocks noGrp="1"/>
          </p:cNvSpPr>
          <p:nvPr>
            <p:ph type="sldNum" sz="quarter" idx="12"/>
          </p:nvPr>
        </p:nvSpPr>
        <p:spPr/>
        <p:txBody>
          <a:bodyPr/>
          <a:lstStyle/>
          <a:p>
            <a:fld id="{CEC833D7-DF03-4055-B3F7-0A7EF5D16D90}" type="slidenum">
              <a:rPr lang="zh-CN" altLang="en-US"/>
              <a:pPr/>
              <a:t>30</a:t>
            </a:fld>
            <a:endParaRPr lang="zh-CN" altLang="en-US"/>
          </a:p>
        </p:txBody>
      </p:sp>
      <p:sp>
        <p:nvSpPr>
          <p:cNvPr id="33794" name="Rectangle 2">
            <a:extLst>
              <a:ext uri="{FF2B5EF4-FFF2-40B4-BE49-F238E27FC236}">
                <a16:creationId xmlns:a16="http://schemas.microsoft.com/office/drawing/2014/main" id="{9C3A47CC-6056-4C84-9AC8-1A6FFCB49B07}"/>
              </a:ext>
            </a:extLst>
          </p:cNvPr>
          <p:cNvSpPr>
            <a:spLocks noChangeArrowheads="1"/>
          </p:cNvSpPr>
          <p:nvPr>
            <p:ph type="title"/>
          </p:nvPr>
        </p:nvSpPr>
        <p:spPr/>
        <p:txBody>
          <a:bodyPr/>
          <a:lstStyle/>
          <a:p>
            <a:endParaRPr lang="zh-CN" altLang="zh-CN"/>
          </a:p>
        </p:txBody>
      </p:sp>
      <p:sp>
        <p:nvSpPr>
          <p:cNvPr id="33795" name="Rectangle 3">
            <a:extLst>
              <a:ext uri="{FF2B5EF4-FFF2-40B4-BE49-F238E27FC236}">
                <a16:creationId xmlns:a16="http://schemas.microsoft.com/office/drawing/2014/main" id="{4C0D1EFF-220A-4399-93DB-C4E6D62401DC}"/>
              </a:ext>
            </a:extLst>
          </p:cNvPr>
          <p:cNvSpPr>
            <a:spLocks noChangeArrowheads="1"/>
          </p:cNvSpPr>
          <p:nvPr>
            <p:ph type="body" idx="1"/>
          </p:nvPr>
        </p:nvSpPr>
        <p:spPr>
          <a:xfrm>
            <a:off x="457200" y="1557338"/>
            <a:ext cx="8229600" cy="4310062"/>
          </a:xfrm>
        </p:spPr>
        <p:txBody>
          <a:bodyPr/>
          <a:lstStyle/>
          <a:p>
            <a:pPr>
              <a:buFont typeface="Arial" panose="020B0604020202020204" pitchFamily="34" charset="0"/>
              <a:buNone/>
            </a:pPr>
            <a:endParaRPr lang="zh-CN" altLang="en-US" sz="5400">
              <a:solidFill>
                <a:srgbClr val="000099"/>
              </a:solidFill>
              <a:latin typeface="华文行楷" panose="02010800040101010101" pitchFamily="2" charset="-122"/>
              <a:ea typeface="华文行楷" panose="02010800040101010101" pitchFamily="2"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3.4 政府间财政支出职责的划分</a:t>
            </a:r>
          </a:p>
        </p:txBody>
      </p:sp>
    </p:spTree>
  </p:cSld>
  <p:clrMapOvr>
    <a:masterClrMapping/>
  </p:clrMapOvr>
  <p:transition spd="slow">
    <p:random/>
    <p:sndAc>
      <p:stSnd>
        <p:snd r:embed="rId2" name="camera.wav"/>
      </p:stSnd>
    </p:sndAc>
  </p:transition>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9D0CA7FA-13D1-4895-A04B-3B99CC2977E6}"/>
              </a:ext>
            </a:extLst>
          </p:cNvPr>
          <p:cNvSpPr>
            <a:spLocks noGrp="1"/>
          </p:cNvSpPr>
          <p:nvPr>
            <p:ph type="dt" sz="half" idx="10"/>
          </p:nvPr>
        </p:nvSpPr>
        <p:spPr/>
        <p:txBody>
          <a:bodyPr/>
          <a:lstStyle/>
          <a:p>
            <a:fld id="{7C64164E-C6C3-4CF6-8640-5653A0C62B9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70F3ACF0-35FC-491A-B731-04DD889BC53A}"/>
              </a:ext>
            </a:extLst>
          </p:cNvPr>
          <p:cNvSpPr>
            <a:spLocks noGrp="1"/>
          </p:cNvSpPr>
          <p:nvPr>
            <p:ph type="sldNum" sz="quarter" idx="12"/>
          </p:nvPr>
        </p:nvSpPr>
        <p:spPr/>
        <p:txBody>
          <a:bodyPr/>
          <a:lstStyle/>
          <a:p>
            <a:fld id="{8AE530EB-F9E4-4B54-96F0-B3C2CF8FCAF6}" type="slidenum">
              <a:rPr lang="zh-CN" altLang="en-US"/>
              <a:pPr/>
              <a:t>31</a:t>
            </a:fld>
            <a:endParaRPr lang="zh-CN" altLang="en-US"/>
          </a:p>
        </p:txBody>
      </p:sp>
      <p:sp>
        <p:nvSpPr>
          <p:cNvPr id="34818" name="Rectangle 2">
            <a:extLst>
              <a:ext uri="{FF2B5EF4-FFF2-40B4-BE49-F238E27FC236}">
                <a16:creationId xmlns:a16="http://schemas.microsoft.com/office/drawing/2014/main" id="{E80D68E8-6992-46DC-BE42-856AD256C10C}"/>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3.4.1 政府间财政支出职责划分的原则</a:t>
            </a:r>
          </a:p>
        </p:txBody>
      </p:sp>
      <p:sp>
        <p:nvSpPr>
          <p:cNvPr id="34819" name="Rectangle 3">
            <a:extLst>
              <a:ext uri="{FF2B5EF4-FFF2-40B4-BE49-F238E27FC236}">
                <a16:creationId xmlns:a16="http://schemas.microsoft.com/office/drawing/2014/main" id="{A59C68C6-00A0-44AC-B6B6-F0DC02C9B60B}"/>
              </a:ext>
            </a:extLst>
          </p:cNvPr>
          <p:cNvSpPr>
            <a:spLocks noChangeArrowheads="1"/>
          </p:cNvSpPr>
          <p:nvPr>
            <p:ph type="body" idx="1"/>
          </p:nvPr>
        </p:nvSpPr>
        <p:spPr>
          <a:xfrm>
            <a:off x="395288" y="1701800"/>
            <a:ext cx="8229600" cy="4525963"/>
          </a:xfrm>
        </p:spPr>
        <p:txBody>
          <a:bodyPr/>
          <a:lstStyle/>
          <a:p>
            <a:pPr>
              <a:lnSpc>
                <a:spcPct val="90000"/>
              </a:lnSpc>
            </a:pPr>
            <a:r>
              <a:rPr lang="zh-CN" altLang="zh-CN">
                <a:latin typeface="黑体" panose="02010609060101010101" pitchFamily="49" charset="-122"/>
                <a:ea typeface="黑体" panose="02010609060101010101" pitchFamily="49" charset="-122"/>
              </a:rPr>
              <a:t>巴斯特布尔（</a:t>
            </a:r>
            <a:r>
              <a:rPr lang="zh-CN" altLang="zh-CN">
                <a:latin typeface="Times New Roman" panose="02020603050405020304" pitchFamily="18" charset="0"/>
                <a:ea typeface="黑体" panose="02010609060101010101" pitchFamily="49" charset="-122"/>
              </a:rPr>
              <a:t>Bastable</a:t>
            </a:r>
            <a:r>
              <a:rPr lang="zh-CN" altLang="zh-CN">
                <a:latin typeface="黑体" panose="02010609060101010101" pitchFamily="49" charset="-122"/>
                <a:ea typeface="黑体" panose="02010609060101010101" pitchFamily="49" charset="-122"/>
              </a:rPr>
              <a:t>）</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1、受益原则</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2、行动原则</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3、技术原则</a:t>
            </a:r>
          </a:p>
          <a:p>
            <a:pPr>
              <a:lnSpc>
                <a:spcPct val="90000"/>
              </a:lnSpc>
            </a:pPr>
            <a:r>
              <a:rPr lang="zh-CN" altLang="zh-CN">
                <a:latin typeface="黑体" panose="02010609060101010101" pitchFamily="49" charset="-122"/>
                <a:ea typeface="黑体" panose="02010609060101010101" pitchFamily="49" charset="-122"/>
              </a:rPr>
              <a:t>阿图.埃克斯坦（</a:t>
            </a:r>
            <a:r>
              <a:rPr lang="zh-CN" altLang="zh-CN">
                <a:latin typeface="Times New Roman" panose="02020603050405020304" pitchFamily="18" charset="0"/>
                <a:ea typeface="黑体" panose="02010609060101010101" pitchFamily="49" charset="-122"/>
              </a:rPr>
              <a:t>Eckstein</a:t>
            </a:r>
            <a:r>
              <a:rPr lang="zh-CN" altLang="zh-CN">
                <a:latin typeface="黑体" panose="02010609060101010101" pitchFamily="49" charset="-122"/>
                <a:ea typeface="黑体" panose="02010609060101010101" pitchFamily="49" charset="-122"/>
              </a:rPr>
              <a:t>）</a:t>
            </a:r>
          </a:p>
          <a:p>
            <a:pPr>
              <a:lnSpc>
                <a:spcPct val="90000"/>
              </a:lnSpc>
              <a:buFont typeface="Arial" panose="020B0604020202020204" pitchFamily="34" charset="0"/>
              <a:buNone/>
            </a:pPr>
            <a:r>
              <a:rPr lang="zh-CN" altLang="zh-CN">
                <a:latin typeface="黑体" panose="02010609060101010101" pitchFamily="49" charset="-122"/>
                <a:ea typeface="黑体" panose="02010609060101010101" pitchFamily="49" charset="-122"/>
              </a:rPr>
              <a:t>		在财政支出职责的划分上应重视决策程序问题。</a:t>
            </a:r>
          </a:p>
          <a:p>
            <a:pPr>
              <a:lnSpc>
                <a:spcPct val="90000"/>
              </a:lnSpc>
            </a:pPr>
            <a:r>
              <a:rPr lang="zh-CN" altLang="zh-CN">
                <a:latin typeface="黑体" panose="02010609060101010101" pitchFamily="49" charset="-122"/>
                <a:ea typeface="黑体" panose="02010609060101010101" pitchFamily="49" charset="-122"/>
              </a:rPr>
              <a:t>塞力格曼（</a:t>
            </a:r>
            <a:r>
              <a:rPr lang="zh-CN" altLang="zh-CN">
                <a:latin typeface="Times New Roman" panose="02020603050405020304" pitchFamily="18" charset="0"/>
                <a:ea typeface="黑体" panose="02010609060101010101" pitchFamily="49" charset="-122"/>
              </a:rPr>
              <a:t>Seligman</a:t>
            </a:r>
            <a:r>
              <a:rPr lang="zh-CN" altLang="zh-CN">
                <a:latin typeface="黑体" panose="02010609060101010101" pitchFamily="49" charset="-122"/>
                <a:ea typeface="黑体" panose="02010609060101010101" pitchFamily="49" charset="-122"/>
              </a:rPr>
              <a:t>）</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4818"/>
                                        </p:tgtEl>
                                        <p:attrNameLst>
                                          <p:attrName>style.visibility</p:attrName>
                                        </p:attrNameLst>
                                      </p:cBhvr>
                                      <p:to>
                                        <p:strVal val="visible"/>
                                      </p:to>
                                    </p:set>
                                    <p:animEffect transition="in" filter="fade">
                                      <p:cBhvr>
                                        <p:cTn id="7" dur="2000"/>
                                        <p:tgtEl>
                                          <p:spTgt spid="348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4819">
                                            <p:txEl>
                                              <p:pRg st="0" end="0"/>
                                            </p:txEl>
                                          </p:spTgt>
                                        </p:tgtEl>
                                        <p:attrNameLst>
                                          <p:attrName>style.visibility</p:attrName>
                                        </p:attrNameLst>
                                      </p:cBhvr>
                                      <p:to>
                                        <p:strVal val="visible"/>
                                      </p:to>
                                    </p:set>
                                    <p:animEffect transition="in" filter="wipe(left)">
                                      <p:cBhvr>
                                        <p:cTn id="12" dur="500"/>
                                        <p:tgtEl>
                                          <p:spTgt spid="3481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4819">
                                            <p:txEl>
                                              <p:pRg st="1" end="1"/>
                                            </p:txEl>
                                          </p:spTgt>
                                        </p:tgtEl>
                                        <p:attrNameLst>
                                          <p:attrName>style.visibility</p:attrName>
                                        </p:attrNameLst>
                                      </p:cBhvr>
                                      <p:to>
                                        <p:strVal val="visible"/>
                                      </p:to>
                                    </p:set>
                                    <p:animEffect transition="in" filter="wipe(left)">
                                      <p:cBhvr>
                                        <p:cTn id="17" dur="500"/>
                                        <p:tgtEl>
                                          <p:spTgt spid="3481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4819">
                                            <p:txEl>
                                              <p:pRg st="2" end="2"/>
                                            </p:txEl>
                                          </p:spTgt>
                                        </p:tgtEl>
                                        <p:attrNameLst>
                                          <p:attrName>style.visibility</p:attrName>
                                        </p:attrNameLst>
                                      </p:cBhvr>
                                      <p:to>
                                        <p:strVal val="visible"/>
                                      </p:to>
                                    </p:set>
                                    <p:animEffect transition="in" filter="wipe(left)">
                                      <p:cBhvr>
                                        <p:cTn id="22" dur="500"/>
                                        <p:tgtEl>
                                          <p:spTgt spid="34819">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4819">
                                            <p:txEl>
                                              <p:pRg st="3" end="3"/>
                                            </p:txEl>
                                          </p:spTgt>
                                        </p:tgtEl>
                                        <p:attrNameLst>
                                          <p:attrName>style.visibility</p:attrName>
                                        </p:attrNameLst>
                                      </p:cBhvr>
                                      <p:to>
                                        <p:strVal val="visible"/>
                                      </p:to>
                                    </p:set>
                                    <p:animEffect transition="in" filter="wipe(left)">
                                      <p:cBhvr>
                                        <p:cTn id="27" dur="500"/>
                                        <p:tgtEl>
                                          <p:spTgt spid="34819">
                                            <p:txEl>
                                              <p:pRg st="3" end="3"/>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4819">
                                            <p:txEl>
                                              <p:pRg st="4" end="4"/>
                                            </p:txEl>
                                          </p:spTgt>
                                        </p:tgtEl>
                                        <p:attrNameLst>
                                          <p:attrName>style.visibility</p:attrName>
                                        </p:attrNameLst>
                                      </p:cBhvr>
                                      <p:to>
                                        <p:strVal val="visible"/>
                                      </p:to>
                                    </p:set>
                                    <p:animEffect transition="in" filter="wipe(left)">
                                      <p:cBhvr>
                                        <p:cTn id="32" dur="500"/>
                                        <p:tgtEl>
                                          <p:spTgt spid="34819">
                                            <p:txEl>
                                              <p:pRg st="4" end="4"/>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4819">
                                            <p:txEl>
                                              <p:pRg st="5" end="5"/>
                                            </p:txEl>
                                          </p:spTgt>
                                        </p:tgtEl>
                                        <p:attrNameLst>
                                          <p:attrName>style.visibility</p:attrName>
                                        </p:attrNameLst>
                                      </p:cBhvr>
                                      <p:to>
                                        <p:strVal val="visible"/>
                                      </p:to>
                                    </p:set>
                                    <p:animEffect transition="in" filter="wipe(left)">
                                      <p:cBhvr>
                                        <p:cTn id="37" dur="500"/>
                                        <p:tgtEl>
                                          <p:spTgt spid="34819">
                                            <p:txEl>
                                              <p:pRg st="5" end="5"/>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4819">
                                            <p:txEl>
                                              <p:pRg st="6" end="6"/>
                                            </p:txEl>
                                          </p:spTgt>
                                        </p:tgtEl>
                                        <p:attrNameLst>
                                          <p:attrName>style.visibility</p:attrName>
                                        </p:attrNameLst>
                                      </p:cBhvr>
                                      <p:to>
                                        <p:strVal val="visible"/>
                                      </p:to>
                                    </p:set>
                                    <p:animEffect transition="in" filter="wipe(left)">
                                      <p:cBhvr>
                                        <p:cTn id="42" dur="500"/>
                                        <p:tgtEl>
                                          <p:spTgt spid="348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utoUpdateAnimBg="0"/>
      <p:bldP spid="34819" grpId="0" build="p"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F1B72851-DC1A-42A4-9DF5-2A796721B687}"/>
              </a:ext>
            </a:extLst>
          </p:cNvPr>
          <p:cNvSpPr>
            <a:spLocks noGrp="1"/>
          </p:cNvSpPr>
          <p:nvPr>
            <p:ph type="dt" sz="half" idx="10"/>
          </p:nvPr>
        </p:nvSpPr>
        <p:spPr/>
        <p:txBody>
          <a:bodyPr/>
          <a:lstStyle/>
          <a:p>
            <a:fld id="{AE0D5E80-71A8-4535-B7E8-B9C7885973DF}"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4645789-FD3C-482A-A625-08B5654D3742}"/>
              </a:ext>
            </a:extLst>
          </p:cNvPr>
          <p:cNvSpPr>
            <a:spLocks noGrp="1"/>
          </p:cNvSpPr>
          <p:nvPr>
            <p:ph type="sldNum" sz="quarter" idx="12"/>
          </p:nvPr>
        </p:nvSpPr>
        <p:spPr/>
        <p:txBody>
          <a:bodyPr/>
          <a:lstStyle/>
          <a:p>
            <a:fld id="{0D8466D0-C1D4-471C-9D96-584F4B64AC10}" type="slidenum">
              <a:rPr lang="zh-CN" altLang="en-US"/>
              <a:pPr/>
              <a:t>32</a:t>
            </a:fld>
            <a:endParaRPr lang="zh-CN" altLang="en-US"/>
          </a:p>
        </p:txBody>
      </p:sp>
      <p:sp>
        <p:nvSpPr>
          <p:cNvPr id="35842" name="Rectangle 2">
            <a:extLst>
              <a:ext uri="{FF2B5EF4-FFF2-40B4-BE49-F238E27FC236}">
                <a16:creationId xmlns:a16="http://schemas.microsoft.com/office/drawing/2014/main" id="{4326ECD3-7A0B-4A28-99E0-5DC23A703E8E}"/>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rPr>
              <a:t>政府间财政支出职责划分的原则</a:t>
            </a:r>
          </a:p>
        </p:txBody>
      </p:sp>
      <p:sp>
        <p:nvSpPr>
          <p:cNvPr id="35843" name="Rectangle 3">
            <a:extLst>
              <a:ext uri="{FF2B5EF4-FFF2-40B4-BE49-F238E27FC236}">
                <a16:creationId xmlns:a16="http://schemas.microsoft.com/office/drawing/2014/main" id="{E930E4C0-E196-419E-BDA9-9509F84877E0}"/>
              </a:ext>
            </a:extLst>
          </p:cNvPr>
          <p:cNvSpPr>
            <a:spLocks noChangeArrowheads="1"/>
          </p:cNvSpPr>
          <p:nvPr>
            <p:ph type="body" idx="1"/>
          </p:nvPr>
        </p:nvSpPr>
        <p:spPr>
          <a:xfrm>
            <a:off x="395288" y="1701800"/>
            <a:ext cx="8229600" cy="4525963"/>
          </a:xfrm>
        </p:spPr>
        <p:txBody>
          <a:bodyPr/>
          <a:lstStyle/>
          <a:p>
            <a:pPr>
              <a:lnSpc>
                <a:spcPct val="80000"/>
              </a:lnSpc>
            </a:pPr>
            <a:r>
              <a:rPr lang="zh-CN" altLang="en-US">
                <a:latin typeface="黑体" panose="02010609060101010101" pitchFamily="49" charset="-122"/>
                <a:ea typeface="黑体" panose="02010609060101010101" pitchFamily="49" charset="-122"/>
              </a:rPr>
              <a:t>辅助性原则（</a:t>
            </a:r>
            <a:r>
              <a:rPr lang="zh-CN" altLang="en-US">
                <a:latin typeface="Times New Roman" panose="02020603050405020304" pitchFamily="18" charset="0"/>
                <a:ea typeface="黑体" panose="02010609060101010101" pitchFamily="49" charset="-122"/>
              </a:rPr>
              <a:t>Principle of Subsidiarity</a:t>
            </a:r>
            <a:r>
              <a:rPr lang="zh-CN" altLang="en-US">
                <a:latin typeface="黑体" panose="02010609060101010101" pitchFamily="49" charset="-122"/>
                <a:ea typeface="黑体" panose="02010609060101010101" pitchFamily="49" charset="-122"/>
              </a:rPr>
              <a:t>）</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在可能的情况下，将一些政府职能交由最低级次的政府履行，能够使公共产品得到最有效的提供。</a:t>
            </a:r>
          </a:p>
          <a:p>
            <a:pPr>
              <a:lnSpc>
                <a:spcPct val="80000"/>
              </a:lnSpc>
            </a:pPr>
            <a:r>
              <a:rPr lang="zh-CN" altLang="en-US">
                <a:latin typeface="黑体" panose="02010609060101010101" pitchFamily="49" charset="-122"/>
                <a:ea typeface="黑体" panose="02010609060101010101" pitchFamily="49" charset="-122"/>
              </a:rPr>
              <a:t>匹配性原则（</a:t>
            </a:r>
            <a:r>
              <a:rPr lang="zh-CN" altLang="en-US">
                <a:latin typeface="Times New Roman" panose="02020603050405020304" pitchFamily="18" charset="0"/>
                <a:ea typeface="黑体" panose="02010609060101010101" pitchFamily="49" charset="-122"/>
              </a:rPr>
              <a:t>Correspondence Principle</a:t>
            </a:r>
            <a:r>
              <a:rPr lang="zh-CN" altLang="en-US">
                <a:latin typeface="黑体" panose="02010609060101010101" pitchFamily="49" charset="-122"/>
                <a:ea typeface="黑体" panose="02010609060101010101" pitchFamily="49" charset="-122"/>
              </a:rPr>
              <a:t>）</a:t>
            </a:r>
          </a:p>
          <a:p>
            <a:pPr>
              <a:lnSpc>
                <a:spcPct val="80000"/>
              </a:lnSpc>
              <a:buFont typeface="Arial" panose="020B0604020202020204" pitchFamily="34" charset="0"/>
              <a:buNone/>
            </a:pPr>
            <a:r>
              <a:rPr lang="zh-CN" altLang="en-US">
                <a:latin typeface="黑体" panose="02010609060101010101" pitchFamily="49" charset="-122"/>
                <a:ea typeface="黑体" panose="02010609060101010101" pitchFamily="49" charset="-122"/>
              </a:rPr>
              <a:t>		一级政府的财政支出应当与其提供公共产品的受益范围相一致。</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5842"/>
                                        </p:tgtEl>
                                        <p:attrNameLst>
                                          <p:attrName>style.visibility</p:attrName>
                                        </p:attrNameLst>
                                      </p:cBhvr>
                                      <p:to>
                                        <p:strVal val="visible"/>
                                      </p:to>
                                    </p:set>
                                    <p:animEffect transition="in" filter="fade">
                                      <p:cBhvr>
                                        <p:cTn id="7" dur="2000"/>
                                        <p:tgtEl>
                                          <p:spTgt spid="3584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843">
                                            <p:txEl>
                                              <p:pRg st="0" end="0"/>
                                            </p:txEl>
                                          </p:spTgt>
                                        </p:tgtEl>
                                        <p:attrNameLst>
                                          <p:attrName>style.visibility</p:attrName>
                                        </p:attrNameLst>
                                      </p:cBhvr>
                                      <p:to>
                                        <p:strVal val="visible"/>
                                      </p:to>
                                    </p:set>
                                    <p:animEffect transition="in" filter="wipe(left)">
                                      <p:cBhvr>
                                        <p:cTn id="12" dur="500"/>
                                        <p:tgtEl>
                                          <p:spTgt spid="35843">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843">
                                            <p:txEl>
                                              <p:pRg st="1" end="1"/>
                                            </p:txEl>
                                          </p:spTgt>
                                        </p:tgtEl>
                                        <p:attrNameLst>
                                          <p:attrName>style.visibility</p:attrName>
                                        </p:attrNameLst>
                                      </p:cBhvr>
                                      <p:to>
                                        <p:strVal val="visible"/>
                                      </p:to>
                                    </p:set>
                                    <p:animEffect transition="in" filter="wipe(left)">
                                      <p:cBhvr>
                                        <p:cTn id="17" dur="500"/>
                                        <p:tgtEl>
                                          <p:spTgt spid="35843">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5843">
                                            <p:txEl>
                                              <p:pRg st="2" end="2"/>
                                            </p:txEl>
                                          </p:spTgt>
                                        </p:tgtEl>
                                        <p:attrNameLst>
                                          <p:attrName>style.visibility</p:attrName>
                                        </p:attrNameLst>
                                      </p:cBhvr>
                                      <p:to>
                                        <p:strVal val="visible"/>
                                      </p:to>
                                    </p:set>
                                    <p:animEffect transition="in" filter="wipe(left)">
                                      <p:cBhvr>
                                        <p:cTn id="22" dur="500"/>
                                        <p:tgtEl>
                                          <p:spTgt spid="35843">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5843">
                                            <p:txEl>
                                              <p:pRg st="3" end="3"/>
                                            </p:txEl>
                                          </p:spTgt>
                                        </p:tgtEl>
                                        <p:attrNameLst>
                                          <p:attrName>style.visibility</p:attrName>
                                        </p:attrNameLst>
                                      </p:cBhvr>
                                      <p:to>
                                        <p:strVal val="visible"/>
                                      </p:to>
                                    </p:set>
                                    <p:animEffect transition="in" filter="wipe(left)">
                                      <p:cBhvr>
                                        <p:cTn id="27" dur="500"/>
                                        <p:tgtEl>
                                          <p:spTgt spid="358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2" grpId="0" autoUpdateAnimBg="0"/>
      <p:bldP spid="35843" grpId="0" build="p"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ABF8F2A0-AE2C-40B3-8963-C1A30565D1AB}"/>
              </a:ext>
            </a:extLst>
          </p:cNvPr>
          <p:cNvSpPr>
            <a:spLocks noGrp="1"/>
          </p:cNvSpPr>
          <p:nvPr>
            <p:ph type="dt" sz="half" idx="10"/>
          </p:nvPr>
        </p:nvSpPr>
        <p:spPr/>
        <p:txBody>
          <a:bodyPr/>
          <a:lstStyle/>
          <a:p>
            <a:fld id="{EA3758CD-18F0-4989-BAC7-D95ACB0279E3}"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FFE88C28-77BA-4E34-9F0F-706B9912E592}"/>
              </a:ext>
            </a:extLst>
          </p:cNvPr>
          <p:cNvSpPr>
            <a:spLocks noGrp="1"/>
          </p:cNvSpPr>
          <p:nvPr>
            <p:ph type="sldNum" sz="quarter" idx="12"/>
          </p:nvPr>
        </p:nvSpPr>
        <p:spPr/>
        <p:txBody>
          <a:bodyPr/>
          <a:lstStyle/>
          <a:p>
            <a:fld id="{A73A5668-9F7C-4F92-928E-270D72EA86C0}" type="slidenum">
              <a:rPr lang="zh-CN" altLang="en-US"/>
              <a:pPr/>
              <a:t>33</a:t>
            </a:fld>
            <a:endParaRPr lang="zh-CN" altLang="en-US"/>
          </a:p>
        </p:txBody>
      </p:sp>
      <p:sp>
        <p:nvSpPr>
          <p:cNvPr id="36866" name="Rectangle 2">
            <a:extLst>
              <a:ext uri="{FF2B5EF4-FFF2-40B4-BE49-F238E27FC236}">
                <a16:creationId xmlns:a16="http://schemas.microsoft.com/office/drawing/2014/main" id="{BB5DF62D-732A-4B1D-BE78-A85F0C4C17A3}"/>
              </a:ext>
            </a:extLst>
          </p:cNvPr>
          <p:cNvSpPr>
            <a:spLocks noChangeArrowheads="1"/>
          </p:cNvSpPr>
          <p:nvPr>
            <p:ph type="title"/>
          </p:nvPr>
        </p:nvSpPr>
        <p:spPr/>
        <p:txBody>
          <a:bodyPr/>
          <a:lstStyle/>
          <a:p>
            <a:r>
              <a:rPr lang="zh-CN" altLang="en-US">
                <a:latin typeface="黑体" panose="02010609060101010101" pitchFamily="49" charset="-122"/>
                <a:ea typeface="黑体" panose="02010609060101010101" pitchFamily="49" charset="-122"/>
                <a:sym typeface="Arial" panose="020B0604020202020204" pitchFamily="34" charset="0"/>
              </a:rPr>
              <a:t>3.4.2 具体财政支出项目的划分</a:t>
            </a:r>
          </a:p>
        </p:txBody>
      </p:sp>
      <p:sp>
        <p:nvSpPr>
          <p:cNvPr id="36867" name="Rectangle 3">
            <a:extLst>
              <a:ext uri="{FF2B5EF4-FFF2-40B4-BE49-F238E27FC236}">
                <a16:creationId xmlns:a16="http://schemas.microsoft.com/office/drawing/2014/main" id="{B959D7F7-A609-4713-9FD2-7E68AEBADA66}"/>
              </a:ext>
            </a:extLst>
          </p:cNvPr>
          <p:cNvSpPr>
            <a:spLocks noChangeArrowheads="1"/>
          </p:cNvSpPr>
          <p:nvPr>
            <p:ph type="body" idx="1"/>
          </p:nvPr>
        </p:nvSpPr>
        <p:spPr>
          <a:xfrm>
            <a:off x="468313" y="1701800"/>
            <a:ext cx="8229600" cy="4525963"/>
          </a:xfrm>
        </p:spPr>
        <p:txBody>
          <a:bodyPr/>
          <a:lstStyle/>
          <a:p>
            <a:r>
              <a:rPr lang="zh-CN" altLang="zh-CN">
                <a:latin typeface="黑体" panose="02010609060101010101" pitchFamily="49" charset="-122"/>
                <a:ea typeface="黑体" panose="02010609060101010101" pitchFamily="49" charset="-122"/>
              </a:rPr>
              <a:t>与全国性公共产品相关的财政支出——中央政府</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国防、外交、对外贸易管理、全国性的立法和司法、中央银行和中央税的征收以及宏观经济稳定等方面的支出职责。</a:t>
            </a:r>
          </a:p>
          <a:p>
            <a:r>
              <a:rPr lang="zh-CN" altLang="zh-CN">
                <a:latin typeface="黑体" panose="02010609060101010101" pitchFamily="49" charset="-122"/>
                <a:ea typeface="黑体" panose="02010609060101010101" pitchFamily="49" charset="-122"/>
              </a:rPr>
              <a:t>与地方性公共产品相关的财政支出——地方政府</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具有区域性受益特征的交通、消防、环保、绿化、城市供水、垃圾处理、公园、地方性法律法规的制定和实施等方面的支出职责。</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path" presetSubtype="0" accel="50000" decel="50000" fill="hold" grpId="0" nodeType="withEffect">
                                  <p:stCondLst>
                                    <p:cond delay="0"/>
                                  </p:stCondLst>
                                  <p:iterate type="lt">
                                    <p:tmPct val="10000"/>
                                  </p:iterate>
                                  <p:childTnLst>
                                    <p:animMotion origin="layout" path="M 3.61111E-6 3.33333E-6  C 0.06892 3.33333E-6  0.125 0.02847  0.125 0.06389  C 0.125 0.09907  0.06892 0.12777  3.61111E-6 0.12777  C -0.0691 0.12777  -0.125 0.09907  -0.125 0.06389  C -0.125 0.02847  -0.0691 3.33333E-6  3.61111E-6 3.33333E-6  Z " pathEditMode="relative" rAng="0" ptsTypes="">
                                      <p:cBhvr>
                                        <p:cTn id="6" dur="2000" fill="hold"/>
                                        <p:tgtEl>
                                          <p:spTgt spid="36866"/>
                                        </p:tgtEl>
                                        <p:attrNameLst>
                                          <p:attrName>ppt_x,ppt_y</p:attrName>
                                        </p:attrNameLst>
                                      </p:cBhvr>
                                      <p:rCtr x="0"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10" presetClass="entr" presetSubtype="0" fill="hold" grpId="0" nodeType="clickEffect">
                                  <p:stCondLst>
                                    <p:cond delay="0"/>
                                  </p:stCondLst>
                                  <p:childTnLst>
                                    <p:set>
                                      <p:cBhvr>
                                        <p:cTn id="10" dur="0" fill="hold">
                                          <p:stCondLst>
                                            <p:cond delay="0"/>
                                          </p:stCondLst>
                                        </p:cTn>
                                        <p:tgtEl>
                                          <p:spTgt spid="36867">
                                            <p:txEl>
                                              <p:pRg st="0" end="0"/>
                                            </p:txEl>
                                          </p:spTgt>
                                        </p:tgtEl>
                                        <p:attrNameLst>
                                          <p:attrName>style.visibility</p:attrName>
                                        </p:attrNameLst>
                                      </p:cBhvr>
                                      <p:to>
                                        <p:strVal val="visible"/>
                                      </p:to>
                                    </p:set>
                                    <p:animEffect transition="in" filter="fade">
                                      <p:cBhvr>
                                        <p:cTn id="11" dur="1000">
                                          <p:stCondLst>
                                            <p:cond delay="0"/>
                                          </p:stCondLst>
                                        </p:cTn>
                                        <p:tgtEl>
                                          <p:spTgt spid="36867">
                                            <p:txEl>
                                              <p:pRg st="0" end="0"/>
                                            </p:txEl>
                                          </p:spTgt>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10" presetClass="entr" presetSubtype="0" fill="hold" grpId="0" nodeType="clickEffect">
                                  <p:stCondLst>
                                    <p:cond delay="0"/>
                                  </p:stCondLst>
                                  <p:childTnLst>
                                    <p:set>
                                      <p:cBhvr>
                                        <p:cTn id="15" dur="0" fill="hold">
                                          <p:stCondLst>
                                            <p:cond delay="0"/>
                                          </p:stCondLst>
                                        </p:cTn>
                                        <p:tgtEl>
                                          <p:spTgt spid="36867">
                                            <p:txEl>
                                              <p:pRg st="1" end="1"/>
                                            </p:txEl>
                                          </p:spTgt>
                                        </p:tgtEl>
                                        <p:attrNameLst>
                                          <p:attrName>style.visibility</p:attrName>
                                        </p:attrNameLst>
                                      </p:cBhvr>
                                      <p:to>
                                        <p:strVal val="visible"/>
                                      </p:to>
                                    </p:set>
                                    <p:animEffect transition="in" filter="fade">
                                      <p:cBhvr>
                                        <p:cTn id="16" dur="1000">
                                          <p:stCondLst>
                                            <p:cond delay="0"/>
                                          </p:stCondLst>
                                        </p:cTn>
                                        <p:tgtEl>
                                          <p:spTgt spid="36867">
                                            <p:txEl>
                                              <p:pRg st="1" end="1"/>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0" fill="hold">
                                          <p:stCondLst>
                                            <p:cond delay="0"/>
                                          </p:stCondLst>
                                        </p:cTn>
                                        <p:tgtEl>
                                          <p:spTgt spid="36867">
                                            <p:txEl>
                                              <p:pRg st="2" end="2"/>
                                            </p:txEl>
                                          </p:spTgt>
                                        </p:tgtEl>
                                        <p:attrNameLst>
                                          <p:attrName>style.visibility</p:attrName>
                                        </p:attrNameLst>
                                      </p:cBhvr>
                                      <p:to>
                                        <p:strVal val="visible"/>
                                      </p:to>
                                    </p:set>
                                    <p:animEffect transition="in" filter="fade">
                                      <p:cBhvr>
                                        <p:cTn id="21" dur="1000">
                                          <p:stCondLst>
                                            <p:cond delay="0"/>
                                          </p:stCondLst>
                                        </p:cTn>
                                        <p:tgtEl>
                                          <p:spTgt spid="36867">
                                            <p:txEl>
                                              <p:pRg st="2" end="2"/>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10" presetClass="entr" presetSubtype="0" fill="hold" grpId="0" nodeType="clickEffect">
                                  <p:stCondLst>
                                    <p:cond delay="0"/>
                                  </p:stCondLst>
                                  <p:childTnLst>
                                    <p:set>
                                      <p:cBhvr>
                                        <p:cTn id="25" dur="0" fill="hold">
                                          <p:stCondLst>
                                            <p:cond delay="0"/>
                                          </p:stCondLst>
                                        </p:cTn>
                                        <p:tgtEl>
                                          <p:spTgt spid="36867">
                                            <p:txEl>
                                              <p:pRg st="3" end="3"/>
                                            </p:txEl>
                                          </p:spTgt>
                                        </p:tgtEl>
                                        <p:attrNameLst>
                                          <p:attrName>style.visibility</p:attrName>
                                        </p:attrNameLst>
                                      </p:cBhvr>
                                      <p:to>
                                        <p:strVal val="visible"/>
                                      </p:to>
                                    </p:set>
                                    <p:animEffect transition="in" filter="fade">
                                      <p:cBhvr>
                                        <p:cTn id="26" dur="1000">
                                          <p:stCondLst>
                                            <p:cond delay="0"/>
                                          </p:stCondLst>
                                        </p:cTn>
                                        <p:tgtEl>
                                          <p:spTgt spid="3686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autoUpdateAnimBg="0"/>
      <p:bldP spid="36867" grpId="0" build="p"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E575016F-AA16-41C8-BEE0-89D4B4121E93}"/>
              </a:ext>
            </a:extLst>
          </p:cNvPr>
          <p:cNvSpPr>
            <a:spLocks noGrp="1"/>
          </p:cNvSpPr>
          <p:nvPr>
            <p:ph type="dt" sz="half" idx="10"/>
          </p:nvPr>
        </p:nvSpPr>
        <p:spPr/>
        <p:txBody>
          <a:bodyPr/>
          <a:lstStyle/>
          <a:p>
            <a:fld id="{415C8624-4436-4728-A6F6-4C1A1D7EE1DC}"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6938DC2A-2508-4A25-942C-F1820E389307}"/>
              </a:ext>
            </a:extLst>
          </p:cNvPr>
          <p:cNvSpPr>
            <a:spLocks noGrp="1"/>
          </p:cNvSpPr>
          <p:nvPr>
            <p:ph type="sldNum" sz="quarter" idx="12"/>
          </p:nvPr>
        </p:nvSpPr>
        <p:spPr/>
        <p:txBody>
          <a:bodyPr/>
          <a:lstStyle/>
          <a:p>
            <a:fld id="{FFB00F9B-2BF7-4E34-9F92-1A0CC3128811}" type="slidenum">
              <a:rPr lang="zh-CN" altLang="en-US"/>
              <a:pPr/>
              <a:t>34</a:t>
            </a:fld>
            <a:endParaRPr lang="zh-CN" altLang="en-US"/>
          </a:p>
        </p:txBody>
      </p:sp>
      <p:sp>
        <p:nvSpPr>
          <p:cNvPr id="37890" name="Rectangle 2">
            <a:extLst>
              <a:ext uri="{FF2B5EF4-FFF2-40B4-BE49-F238E27FC236}">
                <a16:creationId xmlns:a16="http://schemas.microsoft.com/office/drawing/2014/main" id="{99A9D3BC-1CA2-4272-802E-4E8FFF4C1D8A}"/>
              </a:ext>
            </a:extLst>
          </p:cNvPr>
          <p:cNvSpPr>
            <a:spLocks noChangeArrowheads="1"/>
          </p:cNvSpPr>
          <p:nvPr>
            <p:ph type="title"/>
          </p:nvPr>
        </p:nvSpPr>
        <p:spPr/>
        <p:txBody>
          <a:bodyPr/>
          <a:lstStyle/>
          <a:p>
            <a:r>
              <a:rPr lang="zh-CN" altLang="zh-CN">
                <a:ea typeface="黑体" panose="02010609060101010101" pitchFamily="49" charset="-122"/>
              </a:rPr>
              <a:t>具体财政支出项目的划分</a:t>
            </a:r>
          </a:p>
        </p:txBody>
      </p:sp>
      <p:sp>
        <p:nvSpPr>
          <p:cNvPr id="37891" name="Rectangle 3">
            <a:extLst>
              <a:ext uri="{FF2B5EF4-FFF2-40B4-BE49-F238E27FC236}">
                <a16:creationId xmlns:a16="http://schemas.microsoft.com/office/drawing/2014/main" id="{41700B27-4CA7-4664-B0F3-BD22DA5B4996}"/>
              </a:ext>
            </a:extLst>
          </p:cNvPr>
          <p:cNvSpPr>
            <a:spLocks noChangeArrowheads="1"/>
          </p:cNvSpPr>
          <p:nvPr>
            <p:ph type="body" idx="1"/>
          </p:nvPr>
        </p:nvSpPr>
        <p:spPr>
          <a:xfrm>
            <a:off x="468313" y="1539875"/>
            <a:ext cx="8229600" cy="4095750"/>
          </a:xfrm>
        </p:spPr>
        <p:txBody>
          <a:bodyPr/>
          <a:lstStyle/>
          <a:p>
            <a:r>
              <a:rPr lang="zh-CN" altLang="zh-CN">
                <a:latin typeface="黑体" panose="02010609060101010101" pitchFamily="49" charset="-122"/>
                <a:ea typeface="黑体" panose="02010609060101010101" pitchFamily="49" charset="-122"/>
              </a:rPr>
              <a:t>调节地区间和居民间的收入分配在相当大程度上是中央政府的职责</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失业保险支出、养老保险支出、对个人的福利补贴。</a:t>
            </a:r>
          </a:p>
          <a:p>
            <a:r>
              <a:rPr lang="zh-CN" altLang="zh-CN">
                <a:latin typeface="黑体" panose="02010609060101010101" pitchFamily="49" charset="-122"/>
                <a:ea typeface="黑体" panose="02010609060101010101" pitchFamily="49" charset="-122"/>
              </a:rPr>
              <a:t>中央政府与地方政府共同分担的财政支出</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跨地区建设的公共工程和项目，以及具有“外部性”的地方性公共工程和项目。</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890"/>
                                        </p:tgtEl>
                                        <p:attrNameLst>
                                          <p:attrName>style.visibility</p:attrName>
                                        </p:attrNameLst>
                                      </p:cBhvr>
                                      <p:to>
                                        <p:strVal val="visible"/>
                                      </p:to>
                                    </p:set>
                                    <p:animEffect transition="in" filter="fade">
                                      <p:cBhvr>
                                        <p:cTn id="7" dur="2000"/>
                                        <p:tgtEl>
                                          <p:spTgt spid="378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891">
                                            <p:txEl>
                                              <p:pRg st="0" end="0"/>
                                            </p:txEl>
                                          </p:spTgt>
                                        </p:tgtEl>
                                        <p:attrNameLst>
                                          <p:attrName>style.visibility</p:attrName>
                                        </p:attrNameLst>
                                      </p:cBhvr>
                                      <p:to>
                                        <p:strVal val="visible"/>
                                      </p:to>
                                    </p:set>
                                    <p:animEffect transition="in" filter="fade">
                                      <p:cBhvr>
                                        <p:cTn id="12" dur="2000"/>
                                        <p:tgtEl>
                                          <p:spTgt spid="3789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891">
                                            <p:txEl>
                                              <p:pRg st="1" end="1"/>
                                            </p:txEl>
                                          </p:spTgt>
                                        </p:tgtEl>
                                        <p:attrNameLst>
                                          <p:attrName>style.visibility</p:attrName>
                                        </p:attrNameLst>
                                      </p:cBhvr>
                                      <p:to>
                                        <p:strVal val="visible"/>
                                      </p:to>
                                    </p:set>
                                    <p:animEffect transition="in" filter="fade">
                                      <p:cBhvr>
                                        <p:cTn id="17" dur="2000"/>
                                        <p:tgtEl>
                                          <p:spTgt spid="3789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891">
                                            <p:txEl>
                                              <p:pRg st="2" end="2"/>
                                            </p:txEl>
                                          </p:spTgt>
                                        </p:tgtEl>
                                        <p:attrNameLst>
                                          <p:attrName>style.visibility</p:attrName>
                                        </p:attrNameLst>
                                      </p:cBhvr>
                                      <p:to>
                                        <p:strVal val="visible"/>
                                      </p:to>
                                    </p:set>
                                    <p:animEffect transition="in" filter="fade">
                                      <p:cBhvr>
                                        <p:cTn id="22" dur="2000"/>
                                        <p:tgtEl>
                                          <p:spTgt spid="3789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891">
                                            <p:txEl>
                                              <p:pRg st="3" end="3"/>
                                            </p:txEl>
                                          </p:spTgt>
                                        </p:tgtEl>
                                        <p:attrNameLst>
                                          <p:attrName>style.visibility</p:attrName>
                                        </p:attrNameLst>
                                      </p:cBhvr>
                                      <p:to>
                                        <p:strVal val="visible"/>
                                      </p:to>
                                    </p:set>
                                    <p:animEffect transition="in" filter="fade">
                                      <p:cBhvr>
                                        <p:cTn id="27" dur="2000"/>
                                        <p:tgtEl>
                                          <p:spTgt spid="378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890" grpId="0" autoUpdateAnimBg="0"/>
      <p:bldP spid="37891"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 name="日期占位符 1">
            <a:extLst>
              <a:ext uri="{FF2B5EF4-FFF2-40B4-BE49-F238E27FC236}">
                <a16:creationId xmlns:a16="http://schemas.microsoft.com/office/drawing/2014/main" id="{DC439670-3A2E-4079-BE06-E9045892656D}"/>
              </a:ext>
            </a:extLst>
          </p:cNvPr>
          <p:cNvSpPr>
            <a:spLocks noGrp="1"/>
          </p:cNvSpPr>
          <p:nvPr>
            <p:ph type="dt" sz="half" idx="10"/>
          </p:nvPr>
        </p:nvSpPr>
        <p:spPr/>
        <p:txBody>
          <a:bodyPr/>
          <a:lstStyle/>
          <a:p>
            <a:fld id="{A3CE4F87-7BF8-4A97-9A94-A7B50834DCE9}" type="datetime1">
              <a:rPr lang="zh-CN" altLang="en-US"/>
              <a:pPr/>
              <a:t>2018/12/13</a:t>
            </a:fld>
            <a:endParaRPr lang="zh-CN" altLang="en-US"/>
          </a:p>
        </p:txBody>
      </p:sp>
      <p:sp>
        <p:nvSpPr>
          <p:cNvPr id="150" name="灯片编号占位符 3">
            <a:extLst>
              <a:ext uri="{FF2B5EF4-FFF2-40B4-BE49-F238E27FC236}">
                <a16:creationId xmlns:a16="http://schemas.microsoft.com/office/drawing/2014/main" id="{146DDA60-EEB4-4179-9E90-83369CC7D9EC}"/>
              </a:ext>
            </a:extLst>
          </p:cNvPr>
          <p:cNvSpPr>
            <a:spLocks noGrp="1"/>
          </p:cNvSpPr>
          <p:nvPr>
            <p:ph type="sldNum" sz="quarter" idx="12"/>
          </p:nvPr>
        </p:nvSpPr>
        <p:spPr/>
        <p:txBody>
          <a:bodyPr/>
          <a:lstStyle/>
          <a:p>
            <a:fld id="{C0AB0D0A-0353-4B61-91AF-04A61C030072}" type="slidenum">
              <a:rPr lang="zh-CN" altLang="en-US"/>
              <a:pPr/>
              <a:t>35</a:t>
            </a:fld>
            <a:endParaRPr lang="zh-CN" altLang="en-US"/>
          </a:p>
        </p:txBody>
      </p:sp>
      <p:sp>
        <p:nvSpPr>
          <p:cNvPr id="38914" name="Rectangle 2">
            <a:extLst>
              <a:ext uri="{FF2B5EF4-FFF2-40B4-BE49-F238E27FC236}">
                <a16:creationId xmlns:a16="http://schemas.microsoft.com/office/drawing/2014/main" id="{1068C1FB-782E-4774-843B-5CC682EED958}"/>
              </a:ext>
            </a:extLst>
          </p:cNvPr>
          <p:cNvSpPr>
            <a:spLocks noChangeArrowheads="1"/>
          </p:cNvSpPr>
          <p:nvPr/>
        </p:nvSpPr>
        <p:spPr bwMode="auto">
          <a:xfrm>
            <a:off x="396875" y="260350"/>
            <a:ext cx="69135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zh-CN" altLang="en-US" sz="2800" b="1">
                <a:solidFill>
                  <a:schemeClr val="bg1"/>
                </a:solidFill>
                <a:latin typeface="华文行楷" panose="02010800040101010101" pitchFamily="2" charset="-122"/>
                <a:ea typeface="黑体" panose="02010609060101010101" pitchFamily="49" charset="-122"/>
              </a:rPr>
              <a:t>政府间财政支出划分的基本框架</a:t>
            </a:r>
          </a:p>
        </p:txBody>
      </p:sp>
      <p:graphicFrame>
        <p:nvGraphicFramePr>
          <p:cNvPr id="38915" name="Group 3">
            <a:extLst>
              <a:ext uri="{FF2B5EF4-FFF2-40B4-BE49-F238E27FC236}">
                <a16:creationId xmlns:a16="http://schemas.microsoft.com/office/drawing/2014/main" id="{5BC1CFBE-6633-4B2C-82B2-7B149E2F391F}"/>
              </a:ext>
            </a:extLst>
          </p:cNvPr>
          <p:cNvGraphicFramePr>
            <a:graphicFrameLocks noGrp="1"/>
          </p:cNvGraphicFramePr>
          <p:nvPr/>
        </p:nvGraphicFramePr>
        <p:xfrm>
          <a:off x="900113" y="1052513"/>
          <a:ext cx="7200900" cy="5189537"/>
        </p:xfrm>
        <a:graphic>
          <a:graphicData uri="http://schemas.openxmlformats.org/drawingml/2006/table">
            <a:tbl>
              <a:tblPr/>
              <a:tblGrid>
                <a:gridCol w="2308225">
                  <a:extLst>
                    <a:ext uri="{9D8B030D-6E8A-4147-A177-3AD203B41FA5}">
                      <a16:colId xmlns:a16="http://schemas.microsoft.com/office/drawing/2014/main" val="1679968260"/>
                    </a:ext>
                  </a:extLst>
                </a:gridCol>
                <a:gridCol w="1938337">
                  <a:extLst>
                    <a:ext uri="{9D8B030D-6E8A-4147-A177-3AD203B41FA5}">
                      <a16:colId xmlns:a16="http://schemas.microsoft.com/office/drawing/2014/main" val="822601691"/>
                    </a:ext>
                  </a:extLst>
                </a:gridCol>
                <a:gridCol w="2954338">
                  <a:extLst>
                    <a:ext uri="{9D8B030D-6E8A-4147-A177-3AD203B41FA5}">
                      <a16:colId xmlns:a16="http://schemas.microsoft.com/office/drawing/2014/main" val="1513643951"/>
                    </a:ext>
                  </a:extLst>
                </a:gridCol>
              </a:tblGrid>
              <a:tr h="41275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支 出 种 类</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职责归属</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黑体" panose="02010609060101010101" pitchFamily="49" charset="-122"/>
                          <a:ea typeface="黑体" panose="02010609060101010101" pitchFamily="49" charset="-122"/>
                        </a:rPr>
                        <a:t>理 由</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41338856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国 防</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182124284"/>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外 交</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08205936"/>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国际贸易</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3864260183"/>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金融与货币政策</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01944738"/>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管制地区间贸易</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4004056213"/>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全国性交通</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全国性公共产品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72612512"/>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失业保险</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F，S</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收入分配、地方性公共产品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907811646"/>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环 保</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F，S</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外部效应、地方性公共产品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10711585"/>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地区性交通</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S，L</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782864527"/>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公共住宅</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S，L</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255612797"/>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保健卫生</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F，S，L</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外部效应</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2099949622"/>
                  </a:ext>
                </a:extLst>
              </a:tr>
              <a:tr h="3651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警察、消防</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S，L</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地方性公共产品</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56611964"/>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教 育</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黑体" panose="02010609060101010101" pitchFamily="49" charset="-122"/>
                          <a:ea typeface="黑体" panose="02010609060101010101" pitchFamily="49" charset="-122"/>
                        </a:rPr>
                        <a:t>F，S，L</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地方性公共产品、外部效应</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12643302"/>
                  </a:ext>
                </a:extLst>
              </a:tr>
            </a:tbl>
          </a:graphicData>
        </a:graphic>
      </p:graphicFrame>
      <p:sp>
        <p:nvSpPr>
          <p:cNvPr id="39059" name="Rectangle 147">
            <a:extLst>
              <a:ext uri="{FF2B5EF4-FFF2-40B4-BE49-F238E27FC236}">
                <a16:creationId xmlns:a16="http://schemas.microsoft.com/office/drawing/2014/main" id="{39E377BF-16B1-484A-AF96-0398B6D7967A}"/>
              </a:ext>
            </a:extLst>
          </p:cNvPr>
          <p:cNvSpPr>
            <a:spLocks noChangeArrowheads="1"/>
          </p:cNvSpPr>
          <p:nvPr/>
        </p:nvSpPr>
        <p:spPr bwMode="auto">
          <a:xfrm>
            <a:off x="1692275" y="6308725"/>
            <a:ext cx="42481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zh-CN" altLang="zh-CN" sz="1400">
                <a:ea typeface="黑体" panose="02010609060101010101" pitchFamily="49" charset="-122"/>
              </a:rPr>
              <a:t>F=中央、联邦财政   S=州、省财政   L=地方财政</a:t>
            </a:r>
          </a:p>
        </p:txBody>
      </p:sp>
    </p:spTree>
  </p:cSld>
  <p:clrMapOvr>
    <a:masterClrMapping/>
  </p:clrMapOvr>
  <p:transition spd="slow">
    <p:random/>
    <p:sndAc>
      <p:stSnd>
        <p:snd r:embed="rId2" name="camera.wav"/>
      </p:stSnd>
    </p:sndAc>
  </p:transition>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DB0AD26-F9CD-4225-BE13-81235D94F027}"/>
              </a:ext>
            </a:extLst>
          </p:cNvPr>
          <p:cNvSpPr>
            <a:spLocks noGrp="1"/>
          </p:cNvSpPr>
          <p:nvPr>
            <p:ph type="dt" sz="half" idx="10"/>
          </p:nvPr>
        </p:nvSpPr>
        <p:spPr/>
        <p:txBody>
          <a:bodyPr/>
          <a:lstStyle/>
          <a:p>
            <a:fld id="{5FF3B736-A75E-4CD3-8FBB-5A0AE33F5F9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427B6FD-16AB-4F2E-B21A-588FC8275ED0}"/>
              </a:ext>
            </a:extLst>
          </p:cNvPr>
          <p:cNvSpPr>
            <a:spLocks noGrp="1"/>
          </p:cNvSpPr>
          <p:nvPr>
            <p:ph type="sldNum" sz="quarter" idx="12"/>
          </p:nvPr>
        </p:nvSpPr>
        <p:spPr/>
        <p:txBody>
          <a:bodyPr/>
          <a:lstStyle/>
          <a:p>
            <a:fld id="{52DB1EF8-3C8F-46EE-89A3-352A0D58C7AC}" type="slidenum">
              <a:rPr lang="zh-CN" altLang="en-US"/>
              <a:pPr/>
              <a:t>36</a:t>
            </a:fld>
            <a:endParaRPr lang="zh-CN" altLang="en-US"/>
          </a:p>
        </p:txBody>
      </p:sp>
      <p:sp>
        <p:nvSpPr>
          <p:cNvPr id="39938" name="Rectangle 2">
            <a:extLst>
              <a:ext uri="{FF2B5EF4-FFF2-40B4-BE49-F238E27FC236}">
                <a16:creationId xmlns:a16="http://schemas.microsoft.com/office/drawing/2014/main" id="{062AD39E-2253-45ED-B337-B3EFAEF1E4C7}"/>
              </a:ext>
            </a:extLst>
          </p:cNvPr>
          <p:cNvSpPr>
            <a:spLocks noChangeArrowheads="1"/>
          </p:cNvSpPr>
          <p:nvPr>
            <p:ph type="title"/>
          </p:nvPr>
        </p:nvSpPr>
        <p:spPr/>
        <p:txBody>
          <a:bodyPr/>
          <a:lstStyle/>
          <a:p>
            <a:r>
              <a:rPr lang="zh-CN" altLang="zh-CN" b="1">
                <a:latin typeface="黑体" panose="02010609060101010101" pitchFamily="49" charset="-122"/>
                <a:ea typeface="黑体" panose="02010609060101010101" pitchFamily="49" charset="-122"/>
              </a:rPr>
              <a:t>部分国家政府间财政支出的划分</a:t>
            </a:r>
            <a:r>
              <a:rPr lang="zh-CN" altLang="zh-CN">
                <a:latin typeface="黑体" panose="02010609060101010101" pitchFamily="49" charset="-122"/>
                <a:ea typeface="黑体" panose="02010609060101010101" pitchFamily="49" charset="-122"/>
              </a:rPr>
              <a:t> </a:t>
            </a:r>
          </a:p>
        </p:txBody>
      </p:sp>
      <p:sp>
        <p:nvSpPr>
          <p:cNvPr id="39939" name="Rectangle 3">
            <a:extLst>
              <a:ext uri="{FF2B5EF4-FFF2-40B4-BE49-F238E27FC236}">
                <a16:creationId xmlns:a16="http://schemas.microsoft.com/office/drawing/2014/main" id="{E054906E-E946-4512-87F6-B7D00B60ADB4}"/>
              </a:ext>
            </a:extLst>
          </p:cNvPr>
          <p:cNvSpPr>
            <a:spLocks noChangeArrowheads="1"/>
          </p:cNvSpPr>
          <p:nvPr>
            <p:ph type="body" idx="1"/>
          </p:nvPr>
        </p:nvSpPr>
        <p:spPr>
          <a:xfrm>
            <a:off x="468313" y="1484313"/>
            <a:ext cx="8229600" cy="4525962"/>
          </a:xfrm>
        </p:spPr>
        <p:txBody>
          <a:bodyPr/>
          <a:lstStyle/>
          <a:p>
            <a:pPr>
              <a:buFont typeface="Arial" panose="020B0604020202020204" pitchFamily="34" charset="0"/>
              <a:buNone/>
            </a:pPr>
            <a:r>
              <a:rPr lang="zh-CN" altLang="zh-CN"/>
              <a:t>    </a:t>
            </a:r>
            <a:r>
              <a:rPr lang="zh-CN" altLang="zh-CN">
                <a:latin typeface="黑体" panose="02010609060101010101" pitchFamily="49" charset="-122"/>
                <a:ea typeface="黑体" panose="02010609060101010101" pitchFamily="49" charset="-122"/>
              </a:rPr>
              <a:t>美国</a:t>
            </a:r>
          </a:p>
          <a:p>
            <a:r>
              <a:rPr lang="zh-CN" altLang="zh-CN">
                <a:latin typeface="黑体" panose="02010609060101010101" pitchFamily="49" charset="-122"/>
                <a:ea typeface="黑体" panose="02010609060101010101" pitchFamily="49" charset="-122"/>
              </a:rPr>
              <a:t>联邦政府：国防支出，人力资源支出，物质资源支出，净利息以及其它支出等。</a:t>
            </a:r>
          </a:p>
          <a:p>
            <a:r>
              <a:rPr lang="zh-CN" altLang="zh-CN">
                <a:latin typeface="黑体" panose="02010609060101010101" pitchFamily="49" charset="-122"/>
                <a:ea typeface="黑体" panose="02010609060101010101" pitchFamily="49" charset="-122"/>
              </a:rPr>
              <a:t>州政府：公路建设、基础教育、公共福利项目、医疗和保健支出、收入保险、警察、消防、煤气及水电供应、州政府债务和还本付息等。</a:t>
            </a:r>
          </a:p>
          <a:p>
            <a:r>
              <a:rPr lang="zh-CN" altLang="zh-CN">
                <a:latin typeface="黑体" panose="02010609060101010101" pitchFamily="49" charset="-122"/>
                <a:ea typeface="黑体" panose="02010609060101010101" pitchFamily="49" charset="-122"/>
              </a:rPr>
              <a:t>地方政府：道路和交通、公用事业、治安、消防、教育、家庭和社区服务、一般行政经费等。 </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0" fill="hold">
                                          <p:stCondLst>
                                            <p:cond delay="0"/>
                                          </p:stCondLst>
                                        </p:cTn>
                                        <p:tgtEl>
                                          <p:spTgt spid="39938"/>
                                        </p:tgtEl>
                                        <p:attrNameLst>
                                          <p:attrName>style.visibility</p:attrName>
                                        </p:attrNameLst>
                                      </p:cBhvr>
                                      <p:to>
                                        <p:strVal val="visible"/>
                                      </p:to>
                                    </p:set>
                                    <p:anim calcmode="lin" valueType="num">
                                      <p:cBhvr>
                                        <p:cTn id="7" dur="2000" fill="hold"/>
                                        <p:tgtEl>
                                          <p:spTgt spid="39938"/>
                                        </p:tgtEl>
                                        <p:attrNameLst>
                                          <p:attrName>ppt_w</p:attrName>
                                        </p:attrNameLst>
                                      </p:cBhvr>
                                      <p:tavLst>
                                        <p:tav tm="0">
                                          <p:val>
                                            <p:strVal val="#ppt_w*2.5"/>
                                          </p:val>
                                        </p:tav>
                                        <p:tav tm="100000">
                                          <p:val>
                                            <p:strVal val="#ppt_w"/>
                                          </p:val>
                                        </p:tav>
                                      </p:tavLst>
                                    </p:anim>
                                    <p:anim calcmode="lin" valueType="num">
                                      <p:cBhvr>
                                        <p:cTn id="8" dur="2000" fill="hold"/>
                                        <p:tgtEl>
                                          <p:spTgt spid="39938"/>
                                        </p:tgtEl>
                                        <p:attrNameLst>
                                          <p:attrName>ppt_h</p:attrName>
                                        </p:attrNameLst>
                                      </p:cBhvr>
                                      <p:tavLst>
                                        <p:tav tm="0">
                                          <p:val>
                                            <p:strVal val="#ppt_h"/>
                                          </p:val>
                                        </p:tav>
                                        <p:tav tm="100000">
                                          <p:val>
                                            <p:strVal val="#ppt_h"/>
                                          </p:val>
                                        </p:tav>
                                      </p:tavLst>
                                    </p:anim>
                                    <p:anim calcmode="lin" valueType="num">
                                      <p:cBhvr>
                                        <p:cTn id="9" dur="2000" fill="hold"/>
                                        <p:tgtEl>
                                          <p:spTgt spid="39938"/>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39938"/>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39938"/>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0" fill="hold">
                                          <p:stCondLst>
                                            <p:cond delay="0"/>
                                          </p:stCondLst>
                                        </p:cTn>
                                        <p:tgtEl>
                                          <p:spTgt spid="39939">
                                            <p:txEl>
                                              <p:pRg st="0" end="0"/>
                                            </p:txEl>
                                          </p:spTgt>
                                        </p:tgtEl>
                                        <p:attrNameLst>
                                          <p:attrName>style.visibility</p:attrName>
                                        </p:attrNameLst>
                                      </p:cBhvr>
                                      <p:to>
                                        <p:strVal val="visible"/>
                                      </p:to>
                                    </p:set>
                                    <p:animEffect transition="in" filter="wipe(left)">
                                      <p:cBhvr>
                                        <p:cTn id="16" dur="500"/>
                                        <p:tgtEl>
                                          <p:spTgt spid="39939">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0" fill="hold">
                                          <p:stCondLst>
                                            <p:cond delay="0"/>
                                          </p:stCondLst>
                                        </p:cTn>
                                        <p:tgtEl>
                                          <p:spTgt spid="39939">
                                            <p:txEl>
                                              <p:pRg st="1" end="1"/>
                                            </p:txEl>
                                          </p:spTgt>
                                        </p:tgtEl>
                                        <p:attrNameLst>
                                          <p:attrName>style.visibility</p:attrName>
                                        </p:attrNameLst>
                                      </p:cBhvr>
                                      <p:to>
                                        <p:strVal val="visible"/>
                                      </p:to>
                                    </p:set>
                                    <p:animEffect transition="in" filter="wipe(left)">
                                      <p:cBhvr>
                                        <p:cTn id="21" dur="500"/>
                                        <p:tgtEl>
                                          <p:spTgt spid="39939">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0" fill="hold">
                                          <p:stCondLst>
                                            <p:cond delay="0"/>
                                          </p:stCondLst>
                                        </p:cTn>
                                        <p:tgtEl>
                                          <p:spTgt spid="39939">
                                            <p:txEl>
                                              <p:pRg st="2" end="2"/>
                                            </p:txEl>
                                          </p:spTgt>
                                        </p:tgtEl>
                                        <p:attrNameLst>
                                          <p:attrName>style.visibility</p:attrName>
                                        </p:attrNameLst>
                                      </p:cBhvr>
                                      <p:to>
                                        <p:strVal val="visible"/>
                                      </p:to>
                                    </p:set>
                                    <p:animEffect transition="in" filter="wipe(left)">
                                      <p:cBhvr>
                                        <p:cTn id="26" dur="500"/>
                                        <p:tgtEl>
                                          <p:spTgt spid="39939">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0" fill="hold">
                                          <p:stCondLst>
                                            <p:cond delay="0"/>
                                          </p:stCondLst>
                                        </p:cTn>
                                        <p:tgtEl>
                                          <p:spTgt spid="39939">
                                            <p:txEl>
                                              <p:pRg st="3" end="3"/>
                                            </p:txEl>
                                          </p:spTgt>
                                        </p:tgtEl>
                                        <p:attrNameLst>
                                          <p:attrName>style.visibility</p:attrName>
                                        </p:attrNameLst>
                                      </p:cBhvr>
                                      <p:to>
                                        <p:strVal val="visible"/>
                                      </p:to>
                                    </p:set>
                                    <p:animEffect transition="in" filter="wipe(left)">
                                      <p:cBhvr>
                                        <p:cTn id="31" dur="500"/>
                                        <p:tgtEl>
                                          <p:spTgt spid="399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utoUpdateAnimBg="0"/>
      <p:bldP spid="39939"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061B77D2-9892-4CB0-89D6-630833660207}"/>
              </a:ext>
            </a:extLst>
          </p:cNvPr>
          <p:cNvSpPr>
            <a:spLocks noGrp="1"/>
          </p:cNvSpPr>
          <p:nvPr>
            <p:ph type="dt" sz="half" idx="10"/>
          </p:nvPr>
        </p:nvSpPr>
        <p:spPr/>
        <p:txBody>
          <a:bodyPr/>
          <a:lstStyle/>
          <a:p>
            <a:fld id="{3B390029-1B37-48DF-861F-8737EC2E447E}"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5BBB082B-373C-4357-80E8-2D47ADD7D847}"/>
              </a:ext>
            </a:extLst>
          </p:cNvPr>
          <p:cNvSpPr>
            <a:spLocks noGrp="1"/>
          </p:cNvSpPr>
          <p:nvPr>
            <p:ph type="sldNum" sz="quarter" idx="12"/>
          </p:nvPr>
        </p:nvSpPr>
        <p:spPr/>
        <p:txBody>
          <a:bodyPr/>
          <a:lstStyle/>
          <a:p>
            <a:fld id="{205E916A-0C1A-472A-B312-584DF653BF5B}" type="slidenum">
              <a:rPr lang="zh-CN" altLang="en-US"/>
              <a:pPr/>
              <a:t>37</a:t>
            </a:fld>
            <a:endParaRPr lang="zh-CN" altLang="en-US"/>
          </a:p>
        </p:txBody>
      </p:sp>
      <p:sp>
        <p:nvSpPr>
          <p:cNvPr id="40962" name="Rectangle 2">
            <a:extLst>
              <a:ext uri="{FF2B5EF4-FFF2-40B4-BE49-F238E27FC236}">
                <a16:creationId xmlns:a16="http://schemas.microsoft.com/office/drawing/2014/main" id="{8A300C36-C65E-405F-A587-655BD971D6A9}"/>
              </a:ext>
            </a:extLst>
          </p:cNvPr>
          <p:cNvSpPr>
            <a:spLocks noChangeArrowheads="1"/>
          </p:cNvSpPr>
          <p:nvPr>
            <p:ph type="title"/>
          </p:nvPr>
        </p:nvSpPr>
        <p:spPr/>
        <p:txBody>
          <a:bodyPr/>
          <a:lstStyle/>
          <a:p>
            <a:r>
              <a:rPr lang="zh-CN" altLang="zh-CN" b="1">
                <a:ea typeface="黑体" panose="02010609060101010101" pitchFamily="49" charset="-122"/>
              </a:rPr>
              <a:t>部分国家政府间财政支出的划分</a:t>
            </a:r>
          </a:p>
        </p:txBody>
      </p:sp>
      <p:sp>
        <p:nvSpPr>
          <p:cNvPr id="40963" name="Rectangle 3">
            <a:extLst>
              <a:ext uri="{FF2B5EF4-FFF2-40B4-BE49-F238E27FC236}">
                <a16:creationId xmlns:a16="http://schemas.microsoft.com/office/drawing/2014/main" id="{D52E4777-6E66-454E-9155-408D3C08EC2D}"/>
              </a:ext>
            </a:extLst>
          </p:cNvPr>
          <p:cNvSpPr>
            <a:spLocks noChangeArrowheads="1"/>
          </p:cNvSpPr>
          <p:nvPr>
            <p:ph type="body" idx="1"/>
          </p:nvPr>
        </p:nvSpPr>
        <p:spPr>
          <a:xfrm>
            <a:off x="396875" y="1412875"/>
            <a:ext cx="8229600" cy="4525963"/>
          </a:xfrm>
        </p:spPr>
        <p:txBody>
          <a:bodyPr/>
          <a:lstStyle/>
          <a:p>
            <a:pPr>
              <a:lnSpc>
                <a:spcPct val="80000"/>
              </a:lnSpc>
              <a:buFont typeface="Arial" panose="020B0604020202020204" pitchFamily="34" charset="0"/>
              <a:buNone/>
            </a:pPr>
            <a:r>
              <a:rPr lang="zh-CN" altLang="zh-CN" sz="2400">
                <a:ea typeface="楷体_GB2312" pitchFamily="1" charset="-122"/>
              </a:rPr>
              <a:t>	</a:t>
            </a:r>
            <a:r>
              <a:rPr lang="zh-CN" altLang="zh-CN" sz="2400">
                <a:ea typeface="黑体" panose="02010609060101010101" pitchFamily="49" charset="-122"/>
              </a:rPr>
              <a:t>德国</a:t>
            </a:r>
          </a:p>
          <a:p>
            <a:pPr>
              <a:lnSpc>
                <a:spcPct val="80000"/>
              </a:lnSpc>
            </a:pPr>
            <a:r>
              <a:rPr lang="zh-CN" altLang="zh-CN" sz="2400">
                <a:ea typeface="黑体" panose="02010609060101010101" pitchFamily="49" charset="-122"/>
              </a:rPr>
              <a:t>联邦政府：国家安全和武装力量，联邦行政事务、财政管理和国家海关事务，对外交往和国际关系，联邦铁路、公路、水道航运、航空和邮电通讯，社会保障，重大科学研究计划以及煤田和矿山开采等跨区域的经济开发等。</a:t>
            </a:r>
          </a:p>
          <a:p>
            <a:pPr>
              <a:lnSpc>
                <a:spcPct val="80000"/>
              </a:lnSpc>
            </a:pPr>
            <a:r>
              <a:rPr lang="zh-CN" altLang="zh-CN" sz="2400">
                <a:ea typeface="黑体" panose="02010609060101010101" pitchFamily="49" charset="-122"/>
              </a:rPr>
              <a:t>州政府：州的行政事务和财政管理，环境保护，卫生健康事业和保健设施建设，法律事务和司法管理，社会文化和教育事业等。</a:t>
            </a:r>
          </a:p>
          <a:p>
            <a:pPr>
              <a:lnSpc>
                <a:spcPct val="80000"/>
              </a:lnSpc>
            </a:pPr>
            <a:r>
              <a:rPr lang="zh-CN" altLang="zh-CN" sz="2400">
                <a:ea typeface="黑体" panose="02010609060101010101" pitchFamily="49" charset="-122"/>
              </a:rPr>
              <a:t>地区性经济结构的调整和改善，扩建和新建高等院校等由联邦政府和州政府共同承担其财政支出职责。</a:t>
            </a:r>
          </a:p>
          <a:p>
            <a:pPr>
              <a:lnSpc>
                <a:spcPct val="80000"/>
              </a:lnSpc>
            </a:pPr>
            <a:r>
              <a:rPr lang="zh-CN" altLang="zh-CN" sz="2400">
                <a:ea typeface="黑体" panose="02010609060101010101" pitchFamily="49" charset="-122"/>
              </a:rPr>
              <a:t>地方政府：地方行政事务和行政管理，地方公路建设和公共交通事务，科学文化和教育事业，水电和能源供应，住宅建设和城市发展规划，地方公共秩序管理，卫生和医疗保健。</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2" presetClass="entr" presetSubtype="0" fill="hold" grpId="0" nodeType="withEffect">
                                  <p:stCondLst>
                                    <p:cond delay="0"/>
                                  </p:stCondLst>
                                  <p:childTnLst>
                                    <p:set>
                                      <p:cBhvr>
                                        <p:cTn id="6" dur="0" fill="hold">
                                          <p:stCondLst>
                                            <p:cond delay="0"/>
                                          </p:stCondLst>
                                        </p:cTn>
                                        <p:tgtEl>
                                          <p:spTgt spid="40962"/>
                                        </p:tgtEl>
                                        <p:attrNameLst>
                                          <p:attrName>style.visibility</p:attrName>
                                        </p:attrNameLst>
                                      </p:cBhvr>
                                      <p:to>
                                        <p:strVal val="visible"/>
                                      </p:to>
                                    </p:set>
                                    <p:anim calcmode="lin" valueType="num">
                                      <p:cBhvr>
                                        <p:cTn id="7" dur="2000" fill="hold"/>
                                        <p:tgtEl>
                                          <p:spTgt spid="40962"/>
                                        </p:tgtEl>
                                        <p:attrNameLst>
                                          <p:attrName>ppt_w</p:attrName>
                                        </p:attrNameLst>
                                      </p:cBhvr>
                                      <p:tavLst>
                                        <p:tav tm="0">
                                          <p:val>
                                            <p:strVal val="#ppt_w*2.5"/>
                                          </p:val>
                                        </p:tav>
                                        <p:tav tm="100000">
                                          <p:val>
                                            <p:strVal val="#ppt_w"/>
                                          </p:val>
                                        </p:tav>
                                      </p:tavLst>
                                    </p:anim>
                                    <p:anim calcmode="lin" valueType="num">
                                      <p:cBhvr>
                                        <p:cTn id="8" dur="2000" fill="hold"/>
                                        <p:tgtEl>
                                          <p:spTgt spid="40962"/>
                                        </p:tgtEl>
                                        <p:attrNameLst>
                                          <p:attrName>ppt_h</p:attrName>
                                        </p:attrNameLst>
                                      </p:cBhvr>
                                      <p:tavLst>
                                        <p:tav tm="0">
                                          <p:val>
                                            <p:strVal val="#ppt_h"/>
                                          </p:val>
                                        </p:tav>
                                        <p:tav tm="100000">
                                          <p:val>
                                            <p:strVal val="#ppt_h"/>
                                          </p:val>
                                        </p:tav>
                                      </p:tavLst>
                                    </p:anim>
                                    <p:anim calcmode="lin" valueType="num">
                                      <p:cBhvr>
                                        <p:cTn id="9" dur="2000" fill="hold"/>
                                        <p:tgtEl>
                                          <p:spTgt spid="40962"/>
                                        </p:tgtEl>
                                        <p:attrNameLst>
                                          <p:attrName>ppt_x</p:attrName>
                                        </p:attrNameLst>
                                      </p:cBhvr>
                                      <p:tavLst>
                                        <p:tav tm="0">
                                          <p:val>
                                            <p:strVal val="#ppt_x-.2"/>
                                          </p:val>
                                        </p:tav>
                                        <p:tav tm="50000">
                                          <p:val>
                                            <p:strVal val="#ppt_x+.1"/>
                                          </p:val>
                                        </p:tav>
                                        <p:tav tm="100000">
                                          <p:val>
                                            <p:strVal val="#ppt_x"/>
                                          </p:val>
                                        </p:tav>
                                      </p:tavLst>
                                    </p:anim>
                                    <p:anim calcmode="lin" valueType="num">
                                      <p:cBhvr>
                                        <p:cTn id="10" dur="2000" fill="hold"/>
                                        <p:tgtEl>
                                          <p:spTgt spid="40962"/>
                                        </p:tgtEl>
                                        <p:attrNameLst>
                                          <p:attrName>ppt_y</p:attrName>
                                        </p:attrNameLst>
                                      </p:cBhvr>
                                      <p:tavLst>
                                        <p:tav tm="0">
                                          <p:val>
                                            <p:strVal val="#ppt_y+1"/>
                                          </p:val>
                                        </p:tav>
                                        <p:tav tm="50000">
                                          <p:val>
                                            <p:strVal val="#ppt_y+.5"/>
                                          </p:val>
                                        </p:tav>
                                        <p:tav tm="100000">
                                          <p:val>
                                            <p:strVal val="#ppt_y"/>
                                          </p:val>
                                        </p:tav>
                                      </p:tavLst>
                                    </p:anim>
                                    <p:animEffect transition="in" filter="fade">
                                      <p:cBhvr>
                                        <p:cTn id="11" dur="2000"/>
                                        <p:tgtEl>
                                          <p:spTgt spid="4096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0" fill="hold">
                                          <p:stCondLst>
                                            <p:cond delay="0"/>
                                          </p:stCondLst>
                                        </p:cTn>
                                        <p:tgtEl>
                                          <p:spTgt spid="40963">
                                            <p:txEl>
                                              <p:pRg st="0" end="0"/>
                                            </p:txEl>
                                          </p:spTgt>
                                        </p:tgtEl>
                                        <p:attrNameLst>
                                          <p:attrName>style.visibility</p:attrName>
                                        </p:attrNameLst>
                                      </p:cBhvr>
                                      <p:to>
                                        <p:strVal val="visible"/>
                                      </p:to>
                                    </p:set>
                                    <p:animEffect transition="in" filter="wipe(left)">
                                      <p:cBhvr>
                                        <p:cTn id="16" dur="500"/>
                                        <p:tgtEl>
                                          <p:spTgt spid="40963">
                                            <p:txEl>
                                              <p:pRg st="0" end="0"/>
                                            </p:txEl>
                                          </p:spTgt>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0" fill="hold">
                                          <p:stCondLst>
                                            <p:cond delay="0"/>
                                          </p:stCondLst>
                                        </p:cTn>
                                        <p:tgtEl>
                                          <p:spTgt spid="40963">
                                            <p:txEl>
                                              <p:pRg st="1" end="1"/>
                                            </p:txEl>
                                          </p:spTgt>
                                        </p:tgtEl>
                                        <p:attrNameLst>
                                          <p:attrName>style.visibility</p:attrName>
                                        </p:attrNameLst>
                                      </p:cBhvr>
                                      <p:to>
                                        <p:strVal val="visible"/>
                                      </p:to>
                                    </p:set>
                                    <p:animEffect transition="in" filter="wipe(left)">
                                      <p:cBhvr>
                                        <p:cTn id="21" dur="500"/>
                                        <p:tgtEl>
                                          <p:spTgt spid="40963">
                                            <p:txEl>
                                              <p:pRg st="1" end="1"/>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0" fill="hold">
                                          <p:stCondLst>
                                            <p:cond delay="0"/>
                                          </p:stCondLst>
                                        </p:cTn>
                                        <p:tgtEl>
                                          <p:spTgt spid="40963">
                                            <p:txEl>
                                              <p:pRg st="2" end="2"/>
                                            </p:txEl>
                                          </p:spTgt>
                                        </p:tgtEl>
                                        <p:attrNameLst>
                                          <p:attrName>style.visibility</p:attrName>
                                        </p:attrNameLst>
                                      </p:cBhvr>
                                      <p:to>
                                        <p:strVal val="visible"/>
                                      </p:to>
                                    </p:set>
                                    <p:animEffect transition="in" filter="wipe(left)">
                                      <p:cBhvr>
                                        <p:cTn id="26" dur="500"/>
                                        <p:tgtEl>
                                          <p:spTgt spid="40963">
                                            <p:txEl>
                                              <p:pRg st="2" end="2"/>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0" fill="hold">
                                          <p:stCondLst>
                                            <p:cond delay="0"/>
                                          </p:stCondLst>
                                        </p:cTn>
                                        <p:tgtEl>
                                          <p:spTgt spid="40963">
                                            <p:txEl>
                                              <p:pRg st="3" end="3"/>
                                            </p:txEl>
                                          </p:spTgt>
                                        </p:tgtEl>
                                        <p:attrNameLst>
                                          <p:attrName>style.visibility</p:attrName>
                                        </p:attrNameLst>
                                      </p:cBhvr>
                                      <p:to>
                                        <p:strVal val="visible"/>
                                      </p:to>
                                    </p:set>
                                    <p:animEffect transition="in" filter="wipe(left)">
                                      <p:cBhvr>
                                        <p:cTn id="31" dur="500"/>
                                        <p:tgtEl>
                                          <p:spTgt spid="40963">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0" fill="hold">
                                          <p:stCondLst>
                                            <p:cond delay="0"/>
                                          </p:stCondLst>
                                        </p:cTn>
                                        <p:tgtEl>
                                          <p:spTgt spid="40963">
                                            <p:txEl>
                                              <p:pRg st="4" end="4"/>
                                            </p:txEl>
                                          </p:spTgt>
                                        </p:tgtEl>
                                        <p:attrNameLst>
                                          <p:attrName>style.visibility</p:attrName>
                                        </p:attrNameLst>
                                      </p:cBhvr>
                                      <p:to>
                                        <p:strVal val="visible"/>
                                      </p:to>
                                    </p:set>
                                    <p:animEffect transition="in" filter="wipe(left)">
                                      <p:cBhvr>
                                        <p:cTn id="36" dur="500"/>
                                        <p:tgtEl>
                                          <p:spTgt spid="409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62" grpId="0" autoUpdateAnimBg="0"/>
      <p:bldP spid="40963" grpId="0" build="p"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日期占位符 1">
            <a:extLst>
              <a:ext uri="{FF2B5EF4-FFF2-40B4-BE49-F238E27FC236}">
                <a16:creationId xmlns:a16="http://schemas.microsoft.com/office/drawing/2014/main" id="{651FA34D-1FF4-4962-A61D-A1179FD912E5}"/>
              </a:ext>
            </a:extLst>
          </p:cNvPr>
          <p:cNvSpPr>
            <a:spLocks noGrp="1"/>
          </p:cNvSpPr>
          <p:nvPr>
            <p:ph type="dt" sz="half" idx="10"/>
          </p:nvPr>
        </p:nvSpPr>
        <p:spPr/>
        <p:txBody>
          <a:bodyPr/>
          <a:lstStyle/>
          <a:p>
            <a:fld id="{13E1643C-4268-4E10-A61C-B75AA9E1B186}" type="datetime1">
              <a:rPr lang="zh-CN" altLang="en-US"/>
              <a:pPr/>
              <a:t>2018/12/13</a:t>
            </a:fld>
            <a:endParaRPr lang="zh-CN" altLang="en-US"/>
          </a:p>
        </p:txBody>
      </p:sp>
      <p:sp>
        <p:nvSpPr>
          <p:cNvPr id="83" name="灯片编号占位符 3">
            <a:extLst>
              <a:ext uri="{FF2B5EF4-FFF2-40B4-BE49-F238E27FC236}">
                <a16:creationId xmlns:a16="http://schemas.microsoft.com/office/drawing/2014/main" id="{CF107611-7492-499F-824A-87E0FEBAA7A1}"/>
              </a:ext>
            </a:extLst>
          </p:cNvPr>
          <p:cNvSpPr>
            <a:spLocks noGrp="1"/>
          </p:cNvSpPr>
          <p:nvPr>
            <p:ph type="sldNum" sz="quarter" idx="12"/>
          </p:nvPr>
        </p:nvSpPr>
        <p:spPr/>
        <p:txBody>
          <a:bodyPr/>
          <a:lstStyle/>
          <a:p>
            <a:fld id="{4A7CBD25-6FBC-4D20-89FB-2143686C9639}" type="slidenum">
              <a:rPr lang="zh-CN" altLang="en-US"/>
              <a:pPr/>
              <a:t>38</a:t>
            </a:fld>
            <a:endParaRPr lang="zh-CN" altLang="en-US"/>
          </a:p>
        </p:txBody>
      </p:sp>
      <p:graphicFrame>
        <p:nvGraphicFramePr>
          <p:cNvPr id="41986" name="Group 2">
            <a:extLst>
              <a:ext uri="{FF2B5EF4-FFF2-40B4-BE49-F238E27FC236}">
                <a16:creationId xmlns:a16="http://schemas.microsoft.com/office/drawing/2014/main" id="{6DC6BEA2-2052-4A78-A865-87EA81BA6DD8}"/>
              </a:ext>
            </a:extLst>
          </p:cNvPr>
          <p:cNvGraphicFramePr>
            <a:graphicFrameLocks noGrp="1"/>
          </p:cNvGraphicFramePr>
          <p:nvPr/>
        </p:nvGraphicFramePr>
        <p:xfrm>
          <a:off x="900113" y="2133600"/>
          <a:ext cx="7129462" cy="2384425"/>
        </p:xfrm>
        <a:graphic>
          <a:graphicData uri="http://schemas.openxmlformats.org/drawingml/2006/table">
            <a:tbl>
              <a:tblPr/>
              <a:tblGrid>
                <a:gridCol w="1622425">
                  <a:extLst>
                    <a:ext uri="{9D8B030D-6E8A-4147-A177-3AD203B41FA5}">
                      <a16:colId xmlns:a16="http://schemas.microsoft.com/office/drawing/2014/main" val="4223272214"/>
                    </a:ext>
                  </a:extLst>
                </a:gridCol>
                <a:gridCol w="1358900">
                  <a:extLst>
                    <a:ext uri="{9D8B030D-6E8A-4147-A177-3AD203B41FA5}">
                      <a16:colId xmlns:a16="http://schemas.microsoft.com/office/drawing/2014/main" val="2988101049"/>
                    </a:ext>
                  </a:extLst>
                </a:gridCol>
                <a:gridCol w="1382712">
                  <a:extLst>
                    <a:ext uri="{9D8B030D-6E8A-4147-A177-3AD203B41FA5}">
                      <a16:colId xmlns:a16="http://schemas.microsoft.com/office/drawing/2014/main" val="3256158333"/>
                    </a:ext>
                  </a:extLst>
                </a:gridCol>
                <a:gridCol w="1382713">
                  <a:extLst>
                    <a:ext uri="{9D8B030D-6E8A-4147-A177-3AD203B41FA5}">
                      <a16:colId xmlns:a16="http://schemas.microsoft.com/office/drawing/2014/main" val="675990620"/>
                    </a:ext>
                  </a:extLst>
                </a:gridCol>
                <a:gridCol w="1382712">
                  <a:extLst>
                    <a:ext uri="{9D8B030D-6E8A-4147-A177-3AD203B41FA5}">
                      <a16:colId xmlns:a16="http://schemas.microsoft.com/office/drawing/2014/main" val="563656002"/>
                    </a:ext>
                  </a:extLst>
                </a:gridCol>
              </a:tblGrid>
              <a:tr h="52228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国家</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年份</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中央</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省（州）</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地方</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4F81BD"/>
                    </a:solidFill>
                  </a:tcPr>
                </a:tc>
                <a:extLst>
                  <a:ext uri="{0D108BD9-81ED-4DB2-BD59-A6C34878D82A}">
                    <a16:rowId xmlns:a16="http://schemas.microsoft.com/office/drawing/2014/main" val="4106518155"/>
                  </a:ext>
                </a:extLst>
              </a:tr>
              <a:tr h="46513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德国</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61.3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22.2</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16.5</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extLst>
                  <a:ext uri="{0D108BD9-81ED-4DB2-BD59-A6C34878D82A}">
                    <a16:rowId xmlns:a16="http://schemas.microsoft.com/office/drawing/2014/main" val="831589398"/>
                  </a:ext>
                </a:extLst>
              </a:tr>
              <a:tr h="4667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美国</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54.0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46.0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4237194150"/>
                  </a:ext>
                </a:extLst>
              </a:tr>
              <a:tr h="46513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日本</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2010</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41.3</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58.7</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alpha val="39999"/>
                      </a:srgbClr>
                    </a:solidFill>
                  </a:tcPr>
                </a:tc>
                <a:tc hMerge="1">
                  <a:txBody>
                    <a:bodyPr/>
                    <a:lstStyle/>
                    <a:p>
                      <a:endParaRPr lang="zh-CN" altLang="en-US"/>
                    </a:p>
                  </a:txBody>
                  <a:tcPr/>
                </a:tc>
                <a:extLst>
                  <a:ext uri="{0D108BD9-81ED-4DB2-BD59-A6C34878D82A}">
                    <a16:rowId xmlns:a16="http://schemas.microsoft.com/office/drawing/2014/main" val="502387947"/>
                  </a:ext>
                </a:extLst>
              </a:tr>
              <a:tr h="46513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zh-CN" sz="24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英国</a:t>
                      </a:r>
                    </a:p>
                  </a:txBody>
                  <a:tcPr anchor="ct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2011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72.9</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pPr>
                      <a:r>
                        <a:rPr kumimoji="0" lang="zh-CN" altLang="en-US" sz="2400" b="0" i="0" u="none" strike="noStrike" cap="none" normalizeH="0" baseline="0">
                          <a:ln>
                            <a:noFill/>
                          </a:ln>
                          <a:solidFill>
                            <a:srgbClr val="000000"/>
                          </a:solidFill>
                          <a:effectLst/>
                          <a:latin typeface="Times New Roman" panose="02020603050405020304" pitchFamily="18" charset="0"/>
                          <a:ea typeface="黑体" panose="02010609060101010101" pitchFamily="49" charset="-122"/>
                        </a:rPr>
                        <a:t>27.1</a:t>
                      </a:r>
                    </a:p>
                  </a:txBody>
                  <a:tcPr horzOverflow="overflow">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noFill/>
                  </a:tcPr>
                </a:tc>
                <a:tc hMerge="1">
                  <a:txBody>
                    <a:bodyPr/>
                    <a:lstStyle/>
                    <a:p>
                      <a:endParaRPr lang="zh-CN" altLang="en-US"/>
                    </a:p>
                  </a:txBody>
                  <a:tcPr/>
                </a:tc>
                <a:extLst>
                  <a:ext uri="{0D108BD9-81ED-4DB2-BD59-A6C34878D82A}">
                    <a16:rowId xmlns:a16="http://schemas.microsoft.com/office/drawing/2014/main" val="703212422"/>
                  </a:ext>
                </a:extLst>
              </a:tr>
            </a:tbl>
          </a:graphicData>
        </a:graphic>
      </p:graphicFrame>
      <p:sp>
        <p:nvSpPr>
          <p:cNvPr id="42063" name="Rectangle 79">
            <a:extLst>
              <a:ext uri="{FF2B5EF4-FFF2-40B4-BE49-F238E27FC236}">
                <a16:creationId xmlns:a16="http://schemas.microsoft.com/office/drawing/2014/main" id="{FDA07EFE-62EF-4BB0-BC52-23CAB51BD799}"/>
              </a:ext>
            </a:extLst>
          </p:cNvPr>
          <p:cNvSpPr>
            <a:spLocks noChangeArrowheads="1"/>
          </p:cNvSpPr>
          <p:nvPr/>
        </p:nvSpPr>
        <p:spPr bwMode="auto">
          <a:xfrm>
            <a:off x="323850" y="333375"/>
            <a:ext cx="5427663"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indent="266700">
              <a:defRPr>
                <a:solidFill>
                  <a:schemeClr val="tx1"/>
                </a:solidFill>
                <a:latin typeface="Arial" panose="020B0604020202020204" pitchFamily="34" charset="0"/>
                <a:ea typeface="宋体" panose="02010600030101010101" pitchFamily="2" charset="-122"/>
              </a:defRPr>
            </a:lvl1pPr>
            <a:lvl2pPr>
              <a:defRPr>
                <a:solidFill>
                  <a:schemeClr val="tx1"/>
                </a:solidFill>
                <a:latin typeface="Arial" panose="020B0604020202020204" pitchFamily="34" charset="0"/>
                <a:ea typeface="宋体" panose="02010600030101010101" pitchFamily="2" charset="-122"/>
              </a:defRPr>
            </a:lvl2pPr>
            <a:lvl3pPr>
              <a:defRPr>
                <a:solidFill>
                  <a:schemeClr val="tx1"/>
                </a:solidFill>
                <a:latin typeface="Arial" panose="020B0604020202020204" pitchFamily="34" charset="0"/>
                <a:ea typeface="宋体" panose="02010600030101010101" pitchFamily="2" charset="-122"/>
              </a:defRPr>
            </a:lvl3pPr>
            <a:lvl4pPr>
              <a:defRPr>
                <a:solidFill>
                  <a:schemeClr val="tx1"/>
                </a:solidFill>
                <a:latin typeface="Arial" panose="020B0604020202020204" pitchFamily="34" charset="0"/>
                <a:ea typeface="宋体" panose="02010600030101010101" pitchFamily="2" charset="-122"/>
              </a:defRPr>
            </a:lvl4pPr>
            <a:lvl5pPr>
              <a:defRPr>
                <a:solidFill>
                  <a:schemeClr val="tx1"/>
                </a:solidFill>
                <a:latin typeface="Arial" panose="020B0604020202020204" pitchFamily="34" charset="0"/>
                <a:ea typeface="宋体" panose="02010600030101010101" pitchFamily="2" charset="-122"/>
              </a:defRPr>
            </a:lvl5pPr>
            <a:lvl6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zh-CN" sz="2800">
                <a:solidFill>
                  <a:schemeClr val="bg1"/>
                </a:solidFill>
                <a:ea typeface="黑体" panose="02010609060101010101" pitchFamily="49" charset="-122"/>
              </a:rPr>
              <a:t>部分国家各级政府财政支出比重</a:t>
            </a:r>
          </a:p>
        </p:txBody>
      </p:sp>
      <p:sp>
        <p:nvSpPr>
          <p:cNvPr id="42064" name="Rectangle 80">
            <a:extLst>
              <a:ext uri="{FF2B5EF4-FFF2-40B4-BE49-F238E27FC236}">
                <a16:creationId xmlns:a16="http://schemas.microsoft.com/office/drawing/2014/main" id="{020DEE50-7547-4F3F-82C7-B7A364F893EA}"/>
              </a:ext>
            </a:extLst>
          </p:cNvPr>
          <p:cNvSpPr>
            <a:spLocks noChangeArrowheads="1"/>
          </p:cNvSpPr>
          <p:nvPr/>
        </p:nvSpPr>
        <p:spPr bwMode="auto">
          <a:xfrm>
            <a:off x="6084888" y="1341438"/>
            <a:ext cx="1198562" cy="3952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000">
                <a:latin typeface="Arial" panose="020B0604020202020204" pitchFamily="34" charset="0"/>
                <a:ea typeface="黑体" panose="02010609060101010101" pitchFamily="49" charset="-122"/>
              </a:rPr>
              <a:t>单位：％</a:t>
            </a:r>
          </a:p>
        </p:txBody>
      </p:sp>
    </p:spTree>
  </p:cSld>
  <p:clrMapOvr>
    <a:masterClrMapping/>
  </p:clrMapOvr>
  <p:transition spd="slow">
    <p:random/>
    <p:sndAc>
      <p:stSnd>
        <p:snd r:embed="rId2" name="camera.wav"/>
      </p:stSnd>
    </p:sndAc>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 name="日期占位符 2">
            <a:extLst>
              <a:ext uri="{FF2B5EF4-FFF2-40B4-BE49-F238E27FC236}">
                <a16:creationId xmlns:a16="http://schemas.microsoft.com/office/drawing/2014/main" id="{BDAAA0A8-252E-47BA-A765-59186440CB23}"/>
              </a:ext>
            </a:extLst>
          </p:cNvPr>
          <p:cNvSpPr>
            <a:spLocks noGrp="1"/>
          </p:cNvSpPr>
          <p:nvPr>
            <p:ph type="dt" sz="half" idx="10"/>
          </p:nvPr>
        </p:nvSpPr>
        <p:spPr/>
        <p:txBody>
          <a:bodyPr/>
          <a:lstStyle/>
          <a:p>
            <a:fld id="{2C9A66CE-867A-411D-B4E7-06865C87E789}" type="datetime1">
              <a:rPr lang="zh-CN" altLang="en-US"/>
              <a:pPr/>
              <a:t>2018/12/13</a:t>
            </a:fld>
            <a:endParaRPr lang="zh-CN" altLang="en-US"/>
          </a:p>
        </p:txBody>
      </p:sp>
      <p:sp>
        <p:nvSpPr>
          <p:cNvPr id="283" name="灯片编号占位符 4">
            <a:extLst>
              <a:ext uri="{FF2B5EF4-FFF2-40B4-BE49-F238E27FC236}">
                <a16:creationId xmlns:a16="http://schemas.microsoft.com/office/drawing/2014/main" id="{3902C992-950A-486C-95B6-6DB3C642E81B}"/>
              </a:ext>
            </a:extLst>
          </p:cNvPr>
          <p:cNvSpPr>
            <a:spLocks noGrp="1"/>
          </p:cNvSpPr>
          <p:nvPr>
            <p:ph type="sldNum" sz="quarter" idx="12"/>
          </p:nvPr>
        </p:nvSpPr>
        <p:spPr/>
        <p:txBody>
          <a:bodyPr/>
          <a:lstStyle/>
          <a:p>
            <a:fld id="{2C877542-8914-4F4C-AF33-E64BEA3F8185}" type="slidenum">
              <a:rPr lang="zh-CN" altLang="en-US"/>
              <a:pPr/>
              <a:t>39</a:t>
            </a:fld>
            <a:endParaRPr lang="zh-CN" altLang="en-US"/>
          </a:p>
        </p:txBody>
      </p:sp>
      <p:graphicFrame>
        <p:nvGraphicFramePr>
          <p:cNvPr id="43010" name="Group 2">
            <a:extLst>
              <a:ext uri="{FF2B5EF4-FFF2-40B4-BE49-F238E27FC236}">
                <a16:creationId xmlns:a16="http://schemas.microsoft.com/office/drawing/2014/main" id="{23B8298A-47DD-48C5-86C5-74CB93FF1FDE}"/>
              </a:ext>
            </a:extLst>
          </p:cNvPr>
          <p:cNvGraphicFramePr>
            <a:graphicFrameLocks noGrp="1"/>
          </p:cNvGraphicFramePr>
          <p:nvPr/>
        </p:nvGraphicFramePr>
        <p:xfrm>
          <a:off x="107950" y="1738313"/>
          <a:ext cx="9001125" cy="3805237"/>
        </p:xfrm>
        <a:graphic>
          <a:graphicData uri="http://schemas.openxmlformats.org/drawingml/2006/table">
            <a:tbl>
              <a:tblPr/>
              <a:tblGrid>
                <a:gridCol w="1233488">
                  <a:extLst>
                    <a:ext uri="{9D8B030D-6E8A-4147-A177-3AD203B41FA5}">
                      <a16:colId xmlns:a16="http://schemas.microsoft.com/office/drawing/2014/main" val="1907532562"/>
                    </a:ext>
                  </a:extLst>
                </a:gridCol>
                <a:gridCol w="700087">
                  <a:extLst>
                    <a:ext uri="{9D8B030D-6E8A-4147-A177-3AD203B41FA5}">
                      <a16:colId xmlns:a16="http://schemas.microsoft.com/office/drawing/2014/main" val="3500699273"/>
                    </a:ext>
                  </a:extLst>
                </a:gridCol>
                <a:gridCol w="638175">
                  <a:extLst>
                    <a:ext uri="{9D8B030D-6E8A-4147-A177-3AD203B41FA5}">
                      <a16:colId xmlns:a16="http://schemas.microsoft.com/office/drawing/2014/main" val="4139445447"/>
                    </a:ext>
                  </a:extLst>
                </a:gridCol>
                <a:gridCol w="636588">
                  <a:extLst>
                    <a:ext uri="{9D8B030D-6E8A-4147-A177-3AD203B41FA5}">
                      <a16:colId xmlns:a16="http://schemas.microsoft.com/office/drawing/2014/main" val="890571928"/>
                    </a:ext>
                  </a:extLst>
                </a:gridCol>
                <a:gridCol w="650875">
                  <a:extLst>
                    <a:ext uri="{9D8B030D-6E8A-4147-A177-3AD203B41FA5}">
                      <a16:colId xmlns:a16="http://schemas.microsoft.com/office/drawing/2014/main" val="2025946037"/>
                    </a:ext>
                  </a:extLst>
                </a:gridCol>
                <a:gridCol w="722312">
                  <a:extLst>
                    <a:ext uri="{9D8B030D-6E8A-4147-A177-3AD203B41FA5}">
                      <a16:colId xmlns:a16="http://schemas.microsoft.com/office/drawing/2014/main" val="2351503785"/>
                    </a:ext>
                  </a:extLst>
                </a:gridCol>
                <a:gridCol w="639763">
                  <a:extLst>
                    <a:ext uri="{9D8B030D-6E8A-4147-A177-3AD203B41FA5}">
                      <a16:colId xmlns:a16="http://schemas.microsoft.com/office/drawing/2014/main" val="3747759803"/>
                    </a:ext>
                  </a:extLst>
                </a:gridCol>
                <a:gridCol w="652462">
                  <a:extLst>
                    <a:ext uri="{9D8B030D-6E8A-4147-A177-3AD203B41FA5}">
                      <a16:colId xmlns:a16="http://schemas.microsoft.com/office/drawing/2014/main" val="1256554990"/>
                    </a:ext>
                  </a:extLst>
                </a:gridCol>
                <a:gridCol w="660400">
                  <a:extLst>
                    <a:ext uri="{9D8B030D-6E8A-4147-A177-3AD203B41FA5}">
                      <a16:colId xmlns:a16="http://schemas.microsoft.com/office/drawing/2014/main" val="2784042737"/>
                    </a:ext>
                  </a:extLst>
                </a:gridCol>
                <a:gridCol w="536575">
                  <a:extLst>
                    <a:ext uri="{9D8B030D-6E8A-4147-A177-3AD203B41FA5}">
                      <a16:colId xmlns:a16="http://schemas.microsoft.com/office/drawing/2014/main" val="2985984961"/>
                    </a:ext>
                  </a:extLst>
                </a:gridCol>
                <a:gridCol w="638175">
                  <a:extLst>
                    <a:ext uri="{9D8B030D-6E8A-4147-A177-3AD203B41FA5}">
                      <a16:colId xmlns:a16="http://schemas.microsoft.com/office/drawing/2014/main" val="1277100522"/>
                    </a:ext>
                  </a:extLst>
                </a:gridCol>
                <a:gridCol w="690563">
                  <a:extLst>
                    <a:ext uri="{9D8B030D-6E8A-4147-A177-3AD203B41FA5}">
                      <a16:colId xmlns:a16="http://schemas.microsoft.com/office/drawing/2014/main" val="1070584659"/>
                    </a:ext>
                  </a:extLst>
                </a:gridCol>
                <a:gridCol w="601662">
                  <a:extLst>
                    <a:ext uri="{9D8B030D-6E8A-4147-A177-3AD203B41FA5}">
                      <a16:colId xmlns:a16="http://schemas.microsoft.com/office/drawing/2014/main" val="2429376409"/>
                    </a:ext>
                  </a:extLst>
                </a:gridCol>
              </a:tblGrid>
              <a:tr h="639763">
                <a:tc row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endParaRPr kumimoji="0" lang="zh-CN" altLang="zh-CN" sz="1800" b="1" i="0" u="none" strike="noStrike" cap="none" normalizeH="0" baseline="0">
                        <a:ln>
                          <a:noFill/>
                        </a:ln>
                        <a:solidFill>
                          <a:srgbClr val="FFFFFF"/>
                        </a:solidFill>
                        <a:effectLst/>
                        <a:latin typeface="Calibri" panose="020F0502020204030204" pitchFamily="34" charset="0"/>
                        <a:ea typeface="宋体" panose="02010600030101010101" pitchFamily="2" charset="-122"/>
                      </a:endParaRP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一般公共服务</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教育</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健康</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社会保障与福利</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住房与社区设施</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en-US" sz="1800" b="1" i="0" u="none" strike="noStrike" cap="none" normalizeH="0" baseline="0">
                          <a:ln>
                            <a:noFill/>
                          </a:ln>
                          <a:solidFill>
                            <a:srgbClr val="FFFFFF"/>
                          </a:solidFill>
                          <a:effectLst/>
                          <a:latin typeface="Calibri" panose="020F0502020204030204" pitchFamily="34" charset="0"/>
                          <a:ea typeface="黑体" panose="02010609060101010101" pitchFamily="49" charset="-122"/>
                        </a:rPr>
                        <a:t>交通与运输</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4F81BD"/>
                    </a:solidFill>
                  </a:tcPr>
                </a:tc>
                <a:tc hMerge="1">
                  <a:txBody>
                    <a:bodyPr/>
                    <a:lstStyle/>
                    <a:p>
                      <a:endParaRPr lang="zh-CN" altLang="en-US"/>
                    </a:p>
                  </a:txBody>
                  <a:tcPr/>
                </a:tc>
                <a:extLst>
                  <a:ext uri="{0D108BD9-81ED-4DB2-BD59-A6C34878D82A}">
                    <a16:rowId xmlns:a16="http://schemas.microsoft.com/office/drawing/2014/main" val="4096111201"/>
                  </a:ext>
                </a:extLst>
              </a:tr>
              <a:tr h="660400">
                <a:tc vMerge="1">
                  <a:txBody>
                    <a:bodyPr/>
                    <a:lstStyle/>
                    <a:p>
                      <a:endParaRPr lang="zh-CN" altLang="en-US"/>
                    </a:p>
                  </a:txBody>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州</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州</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州</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州</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州</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州</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地方</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3772474444"/>
                  </a:ext>
                </a:extLst>
              </a:tr>
              <a:tr h="503238">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澳大利亚</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18.9</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29.4</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0.4</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20.1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4.8</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6.3</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3.4</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18.7</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8.8</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27.5</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541412437"/>
                  </a:ext>
                </a:extLst>
              </a:tr>
              <a:tr h="4572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加拿大</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5.3</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9.6</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23.2</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40.5</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31.9</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16.3</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7.4</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1.4</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5.5</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3.7</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12.6</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810118165"/>
                  </a:ext>
                </a:extLst>
              </a:tr>
              <a:tr h="441325">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德国</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13.8</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10.8</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21.9</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13.0</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8.0</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14.5</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17.1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24.6</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4.1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15.3</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5.7</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6.0</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extLst>
                  <a:ext uri="{0D108BD9-81ED-4DB2-BD59-A6C34878D82A}">
                    <a16:rowId xmlns:a16="http://schemas.microsoft.com/office/drawing/2014/main" val="3254992538"/>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美国</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7.9</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16.6</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31.0</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44.1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21.9</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8.7</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18.1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7.5</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0.7</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2.1</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7.9</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6.1</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val="1870181359"/>
                  </a:ext>
                </a:extLst>
              </a:tr>
              <a:tr h="368300">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法国</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38.5</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16.4</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0.7</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9.9</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6.2</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10.3</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extLst>
                  <a:ext uri="{0D108BD9-81ED-4DB2-BD59-A6C34878D82A}">
                    <a16:rowId xmlns:a16="http://schemas.microsoft.com/office/drawing/2014/main" val="680774961"/>
                  </a:ext>
                </a:extLst>
              </a:tr>
              <a:tr h="366713">
                <a:tc>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l"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Calibri" panose="020F0502020204030204" pitchFamily="34" charset="0"/>
                          <a:ea typeface="黑体" panose="02010609060101010101" pitchFamily="49" charset="-122"/>
                        </a:rPr>
                        <a:t>英国</a:t>
                      </a:r>
                    </a:p>
                  </a:txBody>
                  <a:tcPr horzOverflow="overflow">
                    <a:lnL w="12700" cap="flat" cmpd="sng" algn="ctr">
                      <a:solidFill>
                        <a:srgbClr val="4F81BD"/>
                      </a:solidFill>
                      <a:prstDash val="solid"/>
                      <a:round/>
                      <a:headEnd type="none" w="med" len="med"/>
                      <a:tailEnd type="none" w="med" len="med"/>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16.3</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28.7</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0.0</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32.5</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5.4</a:t>
                      </a:r>
                    </a:p>
                  </a:txBody>
                  <a:tcPr horzOverflow="overflow">
                    <a:lnL cap="flat">
                      <a:noFill/>
                    </a:lnL>
                    <a:lnR cap="flat">
                      <a:noFill/>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tc gridSpan="2">
                  <a:txBody>
                    <a:bodyPr/>
                    <a:lstStyle>
                      <a:lvl1pPr>
                        <a:spcBef>
                          <a:spcPct val="20000"/>
                        </a:spcBef>
                        <a:defRPr sz="2400">
                          <a:solidFill>
                            <a:schemeClr val="tx1"/>
                          </a:solidFill>
                          <a:latin typeface="华文细黑" panose="02010600040101010101" pitchFamily="2" charset="-122"/>
                          <a:ea typeface="华文细黑" panose="02010600040101010101" pitchFamily="2" charset="-122"/>
                        </a:defRPr>
                      </a:lvl1pPr>
                      <a:lvl2pPr>
                        <a:spcBef>
                          <a:spcPct val="20000"/>
                        </a:spcBef>
                        <a:defRPr sz="2000">
                          <a:solidFill>
                            <a:schemeClr val="tx1"/>
                          </a:solidFill>
                          <a:latin typeface="华文细黑" panose="02010600040101010101" pitchFamily="2" charset="-122"/>
                          <a:ea typeface="华文细黑" panose="02010600040101010101" pitchFamily="2" charset="-122"/>
                        </a:defRPr>
                      </a:lvl2pPr>
                      <a:lvl3pPr>
                        <a:spcBef>
                          <a:spcPct val="20000"/>
                        </a:spcBef>
                        <a:defRPr>
                          <a:solidFill>
                            <a:schemeClr val="tx1"/>
                          </a:solidFill>
                          <a:latin typeface="华文细黑" panose="02010600040101010101" pitchFamily="2" charset="-122"/>
                          <a:ea typeface="华文细黑" panose="02010600040101010101" pitchFamily="2" charset="-122"/>
                        </a:defRPr>
                      </a:lvl3pPr>
                      <a:lvl4pPr>
                        <a:spcBef>
                          <a:spcPct val="20000"/>
                        </a:spcBef>
                        <a:defRPr>
                          <a:solidFill>
                            <a:schemeClr val="tx1"/>
                          </a:solidFill>
                          <a:latin typeface="华文细黑" panose="02010600040101010101" pitchFamily="2" charset="-122"/>
                          <a:ea typeface="华文细黑" panose="02010600040101010101" pitchFamily="2" charset="-122"/>
                        </a:defRPr>
                      </a:lvl4pPr>
                      <a:lvl5pPr>
                        <a:spcBef>
                          <a:spcPct val="20000"/>
                        </a:spcBef>
                        <a:defRPr>
                          <a:solidFill>
                            <a:schemeClr val="tx1"/>
                          </a:solidFill>
                          <a:latin typeface="华文细黑" panose="02010600040101010101" pitchFamily="2" charset="-122"/>
                          <a:ea typeface="华文细黑" panose="02010600040101010101" pitchFamily="2" charset="-122"/>
                        </a:defRPr>
                      </a:lvl5pPr>
                      <a:lvl6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6pPr>
                      <a:lvl7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7pPr>
                      <a:lvl8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8pPr>
                      <a:lvl9pPr fontAlgn="base">
                        <a:spcBef>
                          <a:spcPct val="20000"/>
                        </a:spcBef>
                        <a:spcAft>
                          <a:spcPct val="0"/>
                        </a:spcAft>
                        <a:buFont typeface="Arial" panose="020B0604020202020204" pitchFamily="34" charset="0"/>
                        <a:defRPr>
                          <a:solidFill>
                            <a:schemeClr val="tx1"/>
                          </a:solidFill>
                          <a:latin typeface="华文细黑" panose="02010600040101010101" pitchFamily="2" charset="-122"/>
                          <a:ea typeface="华文细黑" panose="02010600040101010101" pitchFamily="2" charset="-122"/>
                        </a:defRPr>
                      </a:lvl9pPr>
                    </a:lstStyle>
                    <a:p>
                      <a:pPr marL="0" marR="0" lvl="0" indent="0" algn="ctr" defTabSz="914400" rtl="0" eaLnBrk="1" fontAlgn="base" latinLnBrk="0" hangingPunct="1">
                        <a:lnSpc>
                          <a:spcPct val="100000"/>
                        </a:lnSpc>
                        <a:spcBef>
                          <a:spcPct val="20000"/>
                        </a:spcBef>
                        <a:spcAft>
                          <a:spcPct val="0"/>
                        </a:spcAft>
                        <a:buClrTx/>
                        <a:buSzTx/>
                        <a:buFont typeface="Arial" panose="020B0604020202020204" pitchFamily="34" charset="0"/>
                        <a:buNone/>
                        <a:tabLst/>
                      </a:pPr>
                      <a:r>
                        <a:rPr kumimoji="0" lang="zh-CN" altLang="zh-CN" sz="1800" b="0" i="0" u="none" strike="noStrike" cap="none" normalizeH="0" baseline="0">
                          <a:ln>
                            <a:noFill/>
                          </a:ln>
                          <a:solidFill>
                            <a:srgbClr val="000000"/>
                          </a:solidFill>
                          <a:effectLst/>
                          <a:latin typeface="Times New Roman" panose="02020603050405020304" pitchFamily="18" charset="0"/>
                          <a:ea typeface="宋体" panose="02010600030101010101" pitchFamily="2" charset="-122"/>
                        </a:rPr>
                        <a:t>4.9</a:t>
                      </a:r>
                    </a:p>
                  </a:txBody>
                  <a:tcPr horzOverflow="overflow">
                    <a:lnL cap="flat">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a:noFill/>
                    </a:lnTlToBr>
                    <a:lnBlToTr>
                      <a:noFill/>
                    </a:lnBlToTr>
                    <a:solidFill>
                      <a:srgbClr val="FFFFFF"/>
                    </a:solidFill>
                  </a:tcPr>
                </a:tc>
                <a:tc hMerge="1">
                  <a:txBody>
                    <a:bodyPr/>
                    <a:lstStyle/>
                    <a:p>
                      <a:endParaRPr lang="zh-CN" altLang="en-US"/>
                    </a:p>
                  </a:txBody>
                  <a:tcPr/>
                </a:tc>
                <a:extLst>
                  <a:ext uri="{0D108BD9-81ED-4DB2-BD59-A6C34878D82A}">
                    <a16:rowId xmlns:a16="http://schemas.microsoft.com/office/drawing/2014/main" val="776419839"/>
                  </a:ext>
                </a:extLst>
              </a:tr>
            </a:tbl>
          </a:graphicData>
        </a:graphic>
      </p:graphicFrame>
      <p:sp>
        <p:nvSpPr>
          <p:cNvPr id="43287" name="Rectangle 279">
            <a:extLst>
              <a:ext uri="{FF2B5EF4-FFF2-40B4-BE49-F238E27FC236}">
                <a16:creationId xmlns:a16="http://schemas.microsoft.com/office/drawing/2014/main" id="{8ED963BE-A434-4966-B6C6-36418A611D99}"/>
              </a:ext>
            </a:extLst>
          </p:cNvPr>
          <p:cNvSpPr>
            <a:spLocks noChangeArrowheads="1"/>
          </p:cNvSpPr>
          <p:nvPr>
            <p:ph type="title"/>
          </p:nvPr>
        </p:nvSpPr>
        <p:spPr>
          <a:xfrm>
            <a:off x="252413" y="333375"/>
            <a:ext cx="8591550" cy="550863"/>
          </a:xfrm>
          <a:ln/>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zh-CN" altLang="zh-CN">
                <a:ea typeface="黑体" panose="02010609060101010101" pitchFamily="49" charset="-122"/>
              </a:rPr>
              <a:t>若干国家中央与地方财政支出结构</a:t>
            </a:r>
          </a:p>
        </p:txBody>
      </p:sp>
      <p:sp>
        <p:nvSpPr>
          <p:cNvPr id="43288" name="Text Box 280">
            <a:extLst>
              <a:ext uri="{FF2B5EF4-FFF2-40B4-BE49-F238E27FC236}">
                <a16:creationId xmlns:a16="http://schemas.microsoft.com/office/drawing/2014/main" id="{C9F20C28-E6E5-44A0-8B82-561DCB1A237C}"/>
              </a:ext>
            </a:extLst>
          </p:cNvPr>
          <p:cNvSpPr txBox="1">
            <a:spLocks noChangeArrowheads="1"/>
          </p:cNvSpPr>
          <p:nvPr/>
        </p:nvSpPr>
        <p:spPr bwMode="auto">
          <a:xfrm>
            <a:off x="6084888" y="1196975"/>
            <a:ext cx="1098550"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zh-CN" altLang="zh-CN">
                <a:latin typeface="Arial" panose="020B0604020202020204" pitchFamily="34" charset="0"/>
                <a:ea typeface="黑体" panose="02010609060101010101" pitchFamily="49" charset="-122"/>
              </a:rPr>
              <a:t>单位：％</a:t>
            </a:r>
          </a:p>
        </p:txBody>
      </p:sp>
    </p:spTree>
  </p:cSld>
  <p:clrMapOvr>
    <a:masterClrMapping/>
  </p:clrMapOvr>
  <p:transition spd="slow">
    <p:random/>
    <p:sndAc>
      <p:stSnd>
        <p:snd r:embed="rId2" name="camera.wav"/>
      </p:stSnd>
    </p:sndAc>
  </p:transition>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41E4A88D-6DF2-4BE9-A354-8F9BABD6FBD9}"/>
              </a:ext>
            </a:extLst>
          </p:cNvPr>
          <p:cNvSpPr>
            <a:spLocks noGrp="1"/>
          </p:cNvSpPr>
          <p:nvPr>
            <p:ph type="dt" sz="half" idx="10"/>
          </p:nvPr>
        </p:nvSpPr>
        <p:spPr/>
        <p:txBody>
          <a:bodyPr/>
          <a:lstStyle/>
          <a:p>
            <a:fld id="{7FADAA1F-4CEC-41B8-AC4E-C31EC30EE381}"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02E123E1-FD05-4F31-9B3D-56C30C125E34}"/>
              </a:ext>
            </a:extLst>
          </p:cNvPr>
          <p:cNvSpPr>
            <a:spLocks noGrp="1"/>
          </p:cNvSpPr>
          <p:nvPr>
            <p:ph type="sldNum" sz="quarter" idx="12"/>
          </p:nvPr>
        </p:nvSpPr>
        <p:spPr/>
        <p:txBody>
          <a:bodyPr/>
          <a:lstStyle/>
          <a:p>
            <a:fld id="{A47D679E-553D-4016-9A80-248FE51613AB}" type="slidenum">
              <a:rPr lang="zh-CN" altLang="en-US"/>
              <a:pPr/>
              <a:t>4</a:t>
            </a:fld>
            <a:endParaRPr lang="zh-CN" altLang="en-US"/>
          </a:p>
        </p:txBody>
      </p:sp>
      <p:sp>
        <p:nvSpPr>
          <p:cNvPr id="7170" name="Rectangle 2">
            <a:extLst>
              <a:ext uri="{FF2B5EF4-FFF2-40B4-BE49-F238E27FC236}">
                <a16:creationId xmlns:a16="http://schemas.microsoft.com/office/drawing/2014/main" id="{32ACC41A-5B95-4E58-93EC-0DC24C380492}"/>
              </a:ext>
            </a:extLst>
          </p:cNvPr>
          <p:cNvSpPr>
            <a:spLocks noChangeArrowheads="1"/>
          </p:cNvSpPr>
          <p:nvPr>
            <p:ph type="title"/>
          </p:nvPr>
        </p:nvSpPr>
        <p:spPr/>
        <p:txBody>
          <a:bodyPr/>
          <a:lstStyle/>
          <a:p>
            <a:r>
              <a:rPr lang="zh-CN" altLang="en-US" b="1">
                <a:latin typeface="华文行楷" panose="02010800040101010101" pitchFamily="2" charset="-122"/>
                <a:ea typeface="黑体" panose="02010609060101010101" pitchFamily="49" charset="-122"/>
              </a:rPr>
              <a:t>政府间财政职能的划分</a:t>
            </a:r>
          </a:p>
        </p:txBody>
      </p:sp>
      <p:sp>
        <p:nvSpPr>
          <p:cNvPr id="7171" name="Rectangle 3">
            <a:extLst>
              <a:ext uri="{FF2B5EF4-FFF2-40B4-BE49-F238E27FC236}">
                <a16:creationId xmlns:a16="http://schemas.microsoft.com/office/drawing/2014/main" id="{A040BB5E-9B4D-4EFF-8D29-685F9BBE07FA}"/>
              </a:ext>
            </a:extLst>
          </p:cNvPr>
          <p:cNvSpPr>
            <a:spLocks noChangeArrowheads="1"/>
          </p:cNvSpPr>
          <p:nvPr>
            <p:ph type="body" idx="1"/>
          </p:nvPr>
        </p:nvSpPr>
        <p:spPr>
          <a:xfrm>
            <a:off x="539750" y="1701800"/>
            <a:ext cx="8077200" cy="4752975"/>
          </a:xfrm>
        </p:spPr>
        <p:txBody>
          <a:bodyPr/>
          <a:lstStyle/>
          <a:p>
            <a:r>
              <a:rPr lang="zh-CN" altLang="zh-CN">
                <a:latin typeface="Times New Roman" panose="02020603050405020304" pitchFamily="18" charset="0"/>
                <a:cs typeface="Times New Roman" panose="02020603050405020304" pitchFamily="18" charset="0"/>
              </a:rPr>
              <a:t>Richard A. Musgrave</a:t>
            </a:r>
            <a:r>
              <a:rPr lang="zh-CN" altLang="zh-CN">
                <a:latin typeface="Times New Roman" panose="02020603050405020304" pitchFamily="18" charset="0"/>
                <a:ea typeface="黑体" panose="02010609060101010101" pitchFamily="49" charset="-122"/>
              </a:rPr>
              <a:t>的经典论述</a:t>
            </a:r>
            <a:r>
              <a:rPr lang="zh-CN" altLang="zh-CN">
                <a:latin typeface="Times New Roman" panose="02020603050405020304" pitchFamily="18" charset="0"/>
                <a:cs typeface="Times New Roman" panose="02020603050405020304" pitchFamily="18" charset="0"/>
              </a:rPr>
              <a:t>：</a:t>
            </a:r>
          </a:p>
          <a:p>
            <a:pPr>
              <a:buFont typeface="Arial" panose="020B0604020202020204" pitchFamily="34" charset="0"/>
              <a:buNone/>
            </a:pPr>
            <a:r>
              <a:rPr lang="zh-CN" altLang="zh-CN">
                <a:latin typeface="Times New Roman" panose="02020603050405020304" pitchFamily="18" charset="0"/>
                <a:cs typeface="Times New Roman" panose="02020603050405020304" pitchFamily="18" charset="0"/>
              </a:rPr>
              <a:t>		The heart of fiscal federalism lies in the proposition that the policies of allocation branch should be permitted to differ between states ,depending on the preference of their citizen .The objectives of distribution and stabilization branches, however ,require primary central level.</a:t>
            </a:r>
            <a:r>
              <a:rPr lang="zh-CN" altLang="zh-CN">
                <a:latin typeface="楷体_GB2312" pitchFamily="1" charset="-122"/>
                <a:ea typeface="楷体_GB2312" pitchFamily="1" charset="-122"/>
              </a:rPr>
              <a:t>	</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fade">
                                      <p:cBhvr>
                                        <p:cTn id="7" dur="20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wipe(left)">
                                      <p:cBhvr>
                                        <p:cTn id="12" dur="500"/>
                                        <p:tgtEl>
                                          <p:spTgt spid="717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wipe(left)">
                                      <p:cBhvr>
                                        <p:cTn id="17" dur="500"/>
                                        <p:tgtEl>
                                          <p:spTgt spid="717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P spid="7171" grpId="0" build="p"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1">
            <a:extLst>
              <a:ext uri="{FF2B5EF4-FFF2-40B4-BE49-F238E27FC236}">
                <a16:creationId xmlns:a16="http://schemas.microsoft.com/office/drawing/2014/main" id="{B742722E-A9D2-4F8E-A74C-9D0E352E56C8}"/>
              </a:ext>
            </a:extLst>
          </p:cNvPr>
          <p:cNvSpPr>
            <a:spLocks noGrp="1"/>
          </p:cNvSpPr>
          <p:nvPr>
            <p:ph type="dt" sz="half" idx="10"/>
          </p:nvPr>
        </p:nvSpPr>
        <p:spPr/>
        <p:txBody>
          <a:bodyPr/>
          <a:lstStyle/>
          <a:p>
            <a:fld id="{F03111AA-CE8F-4D10-84CC-927F7D87BE92}" type="datetime1">
              <a:rPr lang="zh-CN" altLang="en-US"/>
              <a:pPr/>
              <a:t>2018/12/13</a:t>
            </a:fld>
            <a:endParaRPr lang="zh-CN" altLang="en-US"/>
          </a:p>
        </p:txBody>
      </p:sp>
      <p:sp>
        <p:nvSpPr>
          <p:cNvPr id="44034" name="Rectangle 5">
            <a:extLst>
              <a:ext uri="{FF2B5EF4-FFF2-40B4-BE49-F238E27FC236}">
                <a16:creationId xmlns:a16="http://schemas.microsoft.com/office/drawing/2014/main" id="{D7709EC0-F92F-412C-931B-80EE0CAD8905}"/>
              </a:ext>
            </a:extLst>
          </p:cNvPr>
          <p:cNvSpPr>
            <a:spLocks noChangeArrowheads="1"/>
          </p:cNvSpPr>
          <p:nvPr/>
        </p:nvSpPr>
        <p:spPr bwMode="auto">
          <a:xfrm>
            <a:off x="1619250" y="2492375"/>
            <a:ext cx="500221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fontAlgn="base">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a:r>
              <a:rPr lang="zh-CN" altLang="en-US" sz="4800">
                <a:solidFill>
                  <a:schemeClr val="bg1"/>
                </a:solidFill>
                <a:latin typeface="华文细黑" panose="02010600040101010101" pitchFamily="2" charset="-122"/>
                <a:ea typeface="华文细黑" panose="02010600040101010101" pitchFamily="2" charset="-122"/>
              </a:rPr>
              <a:t>谢谢！</a:t>
            </a:r>
          </a:p>
        </p:txBody>
      </p:sp>
    </p:spTree>
  </p:cSld>
  <p:clrMapOvr>
    <a:masterClrMapping/>
  </p:clrMapOvr>
  <p:transition spd="slow">
    <p:random/>
    <p:sndAc>
      <p:stSnd>
        <p:snd r:embed="rId2" name="camera.wav"/>
      </p:stSnd>
    </p:sndAc>
  </p:transition>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FE8F1B0-E800-40D7-8926-0ADA6942FED2}"/>
              </a:ext>
            </a:extLst>
          </p:cNvPr>
          <p:cNvSpPr>
            <a:spLocks noGrp="1"/>
          </p:cNvSpPr>
          <p:nvPr>
            <p:ph type="dt" sz="half" idx="10"/>
          </p:nvPr>
        </p:nvSpPr>
        <p:spPr/>
        <p:txBody>
          <a:bodyPr/>
          <a:lstStyle/>
          <a:p>
            <a:fld id="{6C959EAD-07D8-4828-ADC5-4FBA9A06118D}"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28E0FBBE-5D6B-46F5-AB17-64187D319208}"/>
              </a:ext>
            </a:extLst>
          </p:cNvPr>
          <p:cNvSpPr>
            <a:spLocks noGrp="1"/>
          </p:cNvSpPr>
          <p:nvPr>
            <p:ph type="sldNum" sz="quarter" idx="12"/>
          </p:nvPr>
        </p:nvSpPr>
        <p:spPr/>
        <p:txBody>
          <a:bodyPr/>
          <a:lstStyle/>
          <a:p>
            <a:fld id="{B3954265-FC55-4D7D-9F5E-D4E1DB2F7EA7}" type="slidenum">
              <a:rPr lang="zh-CN" altLang="en-US"/>
              <a:pPr/>
              <a:t>5</a:t>
            </a:fld>
            <a:endParaRPr lang="zh-CN" altLang="en-US"/>
          </a:p>
        </p:txBody>
      </p:sp>
      <p:sp>
        <p:nvSpPr>
          <p:cNvPr id="8194" name="Rectangle 2">
            <a:extLst>
              <a:ext uri="{FF2B5EF4-FFF2-40B4-BE49-F238E27FC236}">
                <a16:creationId xmlns:a16="http://schemas.microsoft.com/office/drawing/2014/main" id="{E703CD5F-A247-4754-83BB-816FF12C0A68}"/>
              </a:ext>
            </a:extLst>
          </p:cNvPr>
          <p:cNvSpPr>
            <a:spLocks noChangeArrowheads="1"/>
          </p:cNvSpPr>
          <p:nvPr>
            <p:ph type="title"/>
          </p:nvPr>
        </p:nvSpPr>
        <p:spPr/>
        <p:txBody>
          <a:bodyPr/>
          <a:lstStyle/>
          <a:p>
            <a:endParaRPr lang="zh-CN" altLang="zh-CN"/>
          </a:p>
        </p:txBody>
      </p:sp>
      <p:sp>
        <p:nvSpPr>
          <p:cNvPr id="8195" name="Rectangle 3">
            <a:extLst>
              <a:ext uri="{FF2B5EF4-FFF2-40B4-BE49-F238E27FC236}">
                <a16:creationId xmlns:a16="http://schemas.microsoft.com/office/drawing/2014/main" id="{155EB14D-68F8-44D6-9571-B4E9F088F92F}"/>
              </a:ext>
            </a:extLst>
          </p:cNvPr>
          <p:cNvSpPr>
            <a:spLocks noChangeArrowheads="1"/>
          </p:cNvSpPr>
          <p:nvPr>
            <p:ph type="body" idx="1"/>
          </p:nvPr>
        </p:nvSpPr>
        <p:spPr/>
        <p:txBody>
          <a:bodyPr/>
          <a:lstStyle/>
          <a:p>
            <a:pPr>
              <a:buFont typeface="Arial" panose="020B0604020202020204" pitchFamily="34" charset="0"/>
              <a:buNone/>
            </a:pPr>
            <a:endParaRPr lang="zh-CN" altLang="en-US" sz="4000">
              <a:solidFill>
                <a:srgbClr val="000099"/>
              </a:solidFill>
              <a:latin typeface="楷体_GB2312" pitchFamily="1" charset="-122"/>
              <a:ea typeface="楷体_GB2312" pitchFamily="1" charset="-122"/>
            </a:endParaRPr>
          </a:p>
          <a:p>
            <a:pPr algn="ctr">
              <a:buFont typeface="Arial" panose="020B0604020202020204" pitchFamily="34" charset="0"/>
              <a:buNone/>
            </a:pPr>
            <a:r>
              <a:rPr lang="zh-CN" altLang="en-US" sz="5400">
                <a:latin typeface="黑体" panose="02010609060101010101" pitchFamily="49" charset="-122"/>
                <a:ea typeface="黑体" panose="02010609060101010101" pitchFamily="49" charset="-122"/>
              </a:rPr>
              <a:t>3.1 政府间财政资源配置职能的划分</a:t>
            </a:r>
          </a:p>
          <a:p>
            <a:pPr>
              <a:buFont typeface="Arial" panose="020B0604020202020204" pitchFamily="34" charset="0"/>
              <a:buNone/>
            </a:pPr>
            <a:endParaRPr lang="zh-CN" altLang="en-US">
              <a:latin typeface="黑体" panose="02010609060101010101" pitchFamily="49" charset="-122"/>
              <a:ea typeface="黑体" panose="02010609060101010101" pitchFamily="49" charset="-122"/>
            </a:endParaRP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nodePh="1">
                                  <p:stCondLst>
                                    <p:cond delay="0"/>
                                  </p:stCondLst>
                                  <p:endCondLst>
                                    <p:cond evt="begin" delay="0">
                                      <p:tn val="5"/>
                                    </p:cond>
                                  </p:endCondLst>
                                  <p:childTnLst>
                                    <p:set>
                                      <p:cBhvr>
                                        <p:cTn id="6" dur="1" fill="hold">
                                          <p:stCondLst>
                                            <p:cond delay="0"/>
                                          </p:stCondLst>
                                        </p:cTn>
                                        <p:tgtEl>
                                          <p:spTgt spid="8194"/>
                                        </p:tgtEl>
                                        <p:attrNameLst>
                                          <p:attrName>style.visibility</p:attrName>
                                        </p:attrNameLst>
                                      </p:cBhvr>
                                      <p:to>
                                        <p:strVal val="visible"/>
                                      </p:to>
                                    </p:set>
                                    <p:animEffect transition="in" filter="dissolve">
                                      <p:cBhvr>
                                        <p:cTn id="7" dur="500"/>
                                        <p:tgtEl>
                                          <p:spTgt spid="81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dissolve">
                                      <p:cBhvr>
                                        <p:cTn id="12" dur="500"/>
                                        <p:tgtEl>
                                          <p:spTgt spid="81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19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65B2E1AE-A036-41AD-A316-1153A0F46BDC}"/>
              </a:ext>
            </a:extLst>
          </p:cNvPr>
          <p:cNvSpPr>
            <a:spLocks noGrp="1"/>
          </p:cNvSpPr>
          <p:nvPr>
            <p:ph type="dt" sz="half" idx="10"/>
          </p:nvPr>
        </p:nvSpPr>
        <p:spPr/>
        <p:txBody>
          <a:bodyPr/>
          <a:lstStyle/>
          <a:p>
            <a:fld id="{36CB4FD9-1007-4A16-824B-E4BA8DCB89A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28E96673-054C-49CF-9593-76287D66FE6B}"/>
              </a:ext>
            </a:extLst>
          </p:cNvPr>
          <p:cNvSpPr>
            <a:spLocks noGrp="1"/>
          </p:cNvSpPr>
          <p:nvPr>
            <p:ph type="sldNum" sz="quarter" idx="12"/>
          </p:nvPr>
        </p:nvSpPr>
        <p:spPr/>
        <p:txBody>
          <a:bodyPr/>
          <a:lstStyle/>
          <a:p>
            <a:fld id="{68D7BEC6-B461-4A5A-8977-F5E38AD4798C}" type="slidenum">
              <a:rPr lang="zh-CN" altLang="en-US"/>
              <a:pPr/>
              <a:t>6</a:t>
            </a:fld>
            <a:endParaRPr lang="zh-CN" altLang="en-US"/>
          </a:p>
        </p:txBody>
      </p:sp>
      <p:sp>
        <p:nvSpPr>
          <p:cNvPr id="9218" name="Rectangle 2">
            <a:extLst>
              <a:ext uri="{FF2B5EF4-FFF2-40B4-BE49-F238E27FC236}">
                <a16:creationId xmlns:a16="http://schemas.microsoft.com/office/drawing/2014/main" id="{7EE5483B-6A4D-4DFE-ABC3-578611F27C10}"/>
              </a:ext>
            </a:extLst>
          </p:cNvPr>
          <p:cNvSpPr>
            <a:spLocks noChangeArrowheads="1"/>
          </p:cNvSpPr>
          <p:nvPr>
            <p:ph type="title"/>
          </p:nvPr>
        </p:nvSpPr>
        <p:spPr/>
        <p:txBody>
          <a:bodyPr/>
          <a:lstStyle/>
          <a:p>
            <a:r>
              <a:rPr lang="zh-CN" altLang="en-US" b="1">
                <a:latin typeface="黑体" panose="02010609060101010101" pitchFamily="49" charset="-122"/>
                <a:ea typeface="黑体" panose="02010609060101010101" pitchFamily="49" charset="-122"/>
              </a:rPr>
              <a:t>3.1.1 财政的资源配置职能</a:t>
            </a:r>
          </a:p>
        </p:txBody>
      </p:sp>
      <p:sp>
        <p:nvSpPr>
          <p:cNvPr id="9219" name="Rectangle 3">
            <a:extLst>
              <a:ext uri="{FF2B5EF4-FFF2-40B4-BE49-F238E27FC236}">
                <a16:creationId xmlns:a16="http://schemas.microsoft.com/office/drawing/2014/main" id="{38CD4AEF-3D98-426C-B322-B1FD553BF32A}"/>
              </a:ext>
            </a:extLst>
          </p:cNvPr>
          <p:cNvSpPr>
            <a:spLocks noChangeArrowheads="1"/>
          </p:cNvSpPr>
          <p:nvPr>
            <p:ph type="body" idx="1"/>
          </p:nvPr>
        </p:nvSpPr>
        <p:spPr>
          <a:xfrm>
            <a:off x="395288" y="1701800"/>
            <a:ext cx="8229600" cy="4525963"/>
          </a:xfrm>
        </p:spPr>
        <p:txBody>
          <a:bodyPr/>
          <a:lstStyle/>
          <a:p>
            <a:r>
              <a:rPr lang="zh-CN" altLang="zh-CN">
                <a:latin typeface="黑体" panose="02010609060101010101" pitchFamily="49" charset="-122"/>
                <a:ea typeface="黑体" panose="02010609060101010101" pitchFamily="49" charset="-122"/>
              </a:rPr>
              <a:t>确保社会资源在公、私两大部门之间的最优配置。</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——确定财政收支占GDP的比重。</a:t>
            </a:r>
          </a:p>
          <a:p>
            <a:r>
              <a:rPr lang="zh-CN" altLang="zh-CN">
                <a:latin typeface="黑体" panose="02010609060101010101" pitchFamily="49" charset="-122"/>
                <a:ea typeface="黑体" panose="02010609060101010101" pitchFamily="49" charset="-122"/>
              </a:rPr>
              <a:t>有效地配置归政府支配的社会资源。</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——优化财政支出结构。</a:t>
            </a:r>
          </a:p>
          <a:p>
            <a:r>
              <a:rPr lang="zh-CN" altLang="zh-CN">
                <a:latin typeface="黑体" panose="02010609060101010101" pitchFamily="49" charset="-122"/>
                <a:ea typeface="黑体" panose="02010609060101010101" pitchFamily="49" charset="-122"/>
              </a:rPr>
              <a:t>财政间接的资源配置</a:t>
            </a:r>
          </a:p>
          <a:p>
            <a:pPr>
              <a:buFont typeface="Arial" panose="020B0604020202020204" pitchFamily="34" charset="0"/>
              <a:buNone/>
            </a:pPr>
            <a:r>
              <a:rPr lang="zh-CN" altLang="zh-CN">
                <a:latin typeface="黑体" panose="02010609060101010101" pitchFamily="49" charset="-122"/>
                <a:ea typeface="黑体" panose="02010609060101010101" pitchFamily="49" charset="-122"/>
              </a:rPr>
              <a:t>		财政活动会影响或改变私人部门的资源配置。</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0" fill="hold">
                                          <p:stCondLst>
                                            <p:cond delay="0"/>
                                          </p:stCondLst>
                                        </p:cTn>
                                        <p:tgtEl>
                                          <p:spTgt spid="9218"/>
                                        </p:tgtEl>
                                        <p:attrNameLst>
                                          <p:attrName>style.visibility</p:attrName>
                                        </p:attrNameLst>
                                      </p:cBhvr>
                                      <p:to>
                                        <p:strVal val="visible"/>
                                      </p:to>
                                    </p:set>
                                    <p:anim calcmode="lin" valueType="num">
                                      <p:cBhvr>
                                        <p:cTn id="7" dur="500" fill="hold"/>
                                        <p:tgtEl>
                                          <p:spTgt spid="9218"/>
                                        </p:tgtEl>
                                        <p:attrNameLst>
                                          <p:attrName>ppt_w</p:attrName>
                                        </p:attrNameLst>
                                      </p:cBhvr>
                                      <p:tavLst>
                                        <p:tav tm="0">
                                          <p:val>
                                            <p:fltVal val="0"/>
                                          </p:val>
                                        </p:tav>
                                        <p:tav tm="100000">
                                          <p:val>
                                            <p:strVal val="#ppt_w"/>
                                          </p:val>
                                        </p:tav>
                                      </p:tavLst>
                                    </p:anim>
                                    <p:anim calcmode="lin" valueType="num">
                                      <p:cBhvr>
                                        <p:cTn id="8" dur="500" fill="hold"/>
                                        <p:tgtEl>
                                          <p:spTgt spid="921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0" fill="hold">
                                          <p:stCondLst>
                                            <p:cond delay="0"/>
                                          </p:stCondLst>
                                        </p:cTn>
                                        <p:tgtEl>
                                          <p:spTgt spid="9219">
                                            <p:txEl>
                                              <p:pRg st="0" end="0"/>
                                            </p:txEl>
                                          </p:spTgt>
                                        </p:tgtEl>
                                        <p:attrNameLst>
                                          <p:attrName>style.visibility</p:attrName>
                                        </p:attrNameLst>
                                      </p:cBhvr>
                                      <p:to>
                                        <p:strVal val="visible"/>
                                      </p:to>
                                    </p:set>
                                    <p:anim calcmode="lin" valueType="num">
                                      <p:cBhvr>
                                        <p:cTn id="13" dur="500" fill="hold"/>
                                        <p:tgtEl>
                                          <p:spTgt spid="921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9219">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3" presetClass="entr" presetSubtype="16" fill="hold" grpId="0" nodeType="clickEffect">
                                  <p:stCondLst>
                                    <p:cond delay="0"/>
                                  </p:stCondLst>
                                  <p:childTnLst>
                                    <p:set>
                                      <p:cBhvr>
                                        <p:cTn id="18" dur="0" fill="hold">
                                          <p:stCondLst>
                                            <p:cond delay="0"/>
                                          </p:stCondLst>
                                        </p:cTn>
                                        <p:tgtEl>
                                          <p:spTgt spid="9219">
                                            <p:txEl>
                                              <p:pRg st="1" end="1"/>
                                            </p:txEl>
                                          </p:spTgt>
                                        </p:tgtEl>
                                        <p:attrNameLst>
                                          <p:attrName>style.visibility</p:attrName>
                                        </p:attrNameLst>
                                      </p:cBhvr>
                                      <p:to>
                                        <p:strVal val="visible"/>
                                      </p:to>
                                    </p:set>
                                    <p:anim calcmode="lin" valueType="num">
                                      <p:cBhvr>
                                        <p:cTn id="19" dur="500" fill="hold"/>
                                        <p:tgtEl>
                                          <p:spTgt spid="9219">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9219">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3" presetClass="entr" presetSubtype="16" fill="hold" grpId="0" nodeType="clickEffect">
                                  <p:stCondLst>
                                    <p:cond delay="0"/>
                                  </p:stCondLst>
                                  <p:childTnLst>
                                    <p:set>
                                      <p:cBhvr>
                                        <p:cTn id="24" dur="0" fill="hold">
                                          <p:stCondLst>
                                            <p:cond delay="0"/>
                                          </p:stCondLst>
                                        </p:cTn>
                                        <p:tgtEl>
                                          <p:spTgt spid="9219">
                                            <p:txEl>
                                              <p:pRg st="2" end="2"/>
                                            </p:txEl>
                                          </p:spTgt>
                                        </p:tgtEl>
                                        <p:attrNameLst>
                                          <p:attrName>style.visibility</p:attrName>
                                        </p:attrNameLst>
                                      </p:cBhvr>
                                      <p:to>
                                        <p:strVal val="visible"/>
                                      </p:to>
                                    </p:set>
                                    <p:anim calcmode="lin" valueType="num">
                                      <p:cBhvr>
                                        <p:cTn id="25" dur="500" fill="hold"/>
                                        <p:tgtEl>
                                          <p:spTgt spid="9219">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9219">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3" presetClass="entr" presetSubtype="16" fill="hold" grpId="0" nodeType="clickEffect">
                                  <p:stCondLst>
                                    <p:cond delay="0"/>
                                  </p:stCondLst>
                                  <p:childTnLst>
                                    <p:set>
                                      <p:cBhvr>
                                        <p:cTn id="30" dur="0" fill="hold">
                                          <p:stCondLst>
                                            <p:cond delay="0"/>
                                          </p:stCondLst>
                                        </p:cTn>
                                        <p:tgtEl>
                                          <p:spTgt spid="9219">
                                            <p:txEl>
                                              <p:pRg st="3" end="3"/>
                                            </p:txEl>
                                          </p:spTgt>
                                        </p:tgtEl>
                                        <p:attrNameLst>
                                          <p:attrName>style.visibility</p:attrName>
                                        </p:attrNameLst>
                                      </p:cBhvr>
                                      <p:to>
                                        <p:strVal val="visible"/>
                                      </p:to>
                                    </p:set>
                                    <p:anim calcmode="lin" valueType="num">
                                      <p:cBhvr>
                                        <p:cTn id="31" dur="500" fill="hold"/>
                                        <p:tgtEl>
                                          <p:spTgt spid="9219">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9219">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3" presetClass="entr" presetSubtype="16" fill="hold" grpId="0" nodeType="clickEffect">
                                  <p:stCondLst>
                                    <p:cond delay="0"/>
                                  </p:stCondLst>
                                  <p:childTnLst>
                                    <p:set>
                                      <p:cBhvr>
                                        <p:cTn id="36" dur="0" fill="hold">
                                          <p:stCondLst>
                                            <p:cond delay="0"/>
                                          </p:stCondLst>
                                        </p:cTn>
                                        <p:tgtEl>
                                          <p:spTgt spid="9219">
                                            <p:txEl>
                                              <p:pRg st="4" end="4"/>
                                            </p:txEl>
                                          </p:spTgt>
                                        </p:tgtEl>
                                        <p:attrNameLst>
                                          <p:attrName>style.visibility</p:attrName>
                                        </p:attrNameLst>
                                      </p:cBhvr>
                                      <p:to>
                                        <p:strVal val="visible"/>
                                      </p:to>
                                    </p:set>
                                    <p:anim calcmode="lin" valueType="num">
                                      <p:cBhvr>
                                        <p:cTn id="37" dur="500" fill="hold"/>
                                        <p:tgtEl>
                                          <p:spTgt spid="9219">
                                            <p:txEl>
                                              <p:pRg st="4" end="4"/>
                                            </p:txEl>
                                          </p:spTgt>
                                        </p:tgtEl>
                                        <p:attrNameLst>
                                          <p:attrName>ppt_w</p:attrName>
                                        </p:attrNameLst>
                                      </p:cBhvr>
                                      <p:tavLst>
                                        <p:tav tm="0">
                                          <p:val>
                                            <p:fltVal val="0"/>
                                          </p:val>
                                        </p:tav>
                                        <p:tav tm="100000">
                                          <p:val>
                                            <p:strVal val="#ppt_w"/>
                                          </p:val>
                                        </p:tav>
                                      </p:tavLst>
                                    </p:anim>
                                    <p:anim calcmode="lin" valueType="num">
                                      <p:cBhvr>
                                        <p:cTn id="38" dur="500" fill="hold"/>
                                        <p:tgtEl>
                                          <p:spTgt spid="9219">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0" fill="hold">
                                          <p:stCondLst>
                                            <p:cond delay="0"/>
                                          </p:stCondLst>
                                        </p:cTn>
                                        <p:tgtEl>
                                          <p:spTgt spid="9219">
                                            <p:txEl>
                                              <p:pRg st="5" end="5"/>
                                            </p:txEl>
                                          </p:spTgt>
                                        </p:tgtEl>
                                        <p:attrNameLst>
                                          <p:attrName>style.visibility</p:attrName>
                                        </p:attrNameLst>
                                      </p:cBhvr>
                                      <p:to>
                                        <p:strVal val="visible"/>
                                      </p:to>
                                    </p:set>
                                    <p:anim calcmode="lin" valueType="num">
                                      <p:cBhvr>
                                        <p:cTn id="43" dur="500" fill="hold"/>
                                        <p:tgtEl>
                                          <p:spTgt spid="9219">
                                            <p:txEl>
                                              <p:pRg st="5" end="5"/>
                                            </p:txEl>
                                          </p:spTgt>
                                        </p:tgtEl>
                                        <p:attrNameLst>
                                          <p:attrName>ppt_w</p:attrName>
                                        </p:attrNameLst>
                                      </p:cBhvr>
                                      <p:tavLst>
                                        <p:tav tm="0">
                                          <p:val>
                                            <p:fltVal val="0"/>
                                          </p:val>
                                        </p:tav>
                                        <p:tav tm="100000">
                                          <p:val>
                                            <p:strVal val="#ppt_w"/>
                                          </p:val>
                                        </p:tav>
                                      </p:tavLst>
                                    </p:anim>
                                    <p:anim calcmode="lin" valueType="num">
                                      <p:cBhvr>
                                        <p:cTn id="44" dur="500" fill="hold"/>
                                        <p:tgtEl>
                                          <p:spTgt spid="9219">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utoUpdateAnimBg="0"/>
      <p:bldP spid="9219"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日期占位符 1">
            <a:extLst>
              <a:ext uri="{FF2B5EF4-FFF2-40B4-BE49-F238E27FC236}">
                <a16:creationId xmlns:a16="http://schemas.microsoft.com/office/drawing/2014/main" id="{630C4AA2-F307-45B3-9FA8-DF37C4B34D60}"/>
              </a:ext>
            </a:extLst>
          </p:cNvPr>
          <p:cNvSpPr>
            <a:spLocks noGrp="1"/>
          </p:cNvSpPr>
          <p:nvPr>
            <p:ph type="dt" sz="half" idx="10"/>
          </p:nvPr>
        </p:nvSpPr>
        <p:spPr/>
        <p:txBody>
          <a:bodyPr/>
          <a:lstStyle/>
          <a:p>
            <a:fld id="{A54B4B0B-22BB-4DFE-8DF8-72A5B0A28628}" type="datetime1">
              <a:rPr lang="zh-CN" altLang="en-US"/>
              <a:pPr/>
              <a:t>2018/12/13</a:t>
            </a:fld>
            <a:endParaRPr lang="zh-CN" altLang="en-US"/>
          </a:p>
        </p:txBody>
      </p:sp>
      <p:sp>
        <p:nvSpPr>
          <p:cNvPr id="30" name="灯片编号占位符 3">
            <a:extLst>
              <a:ext uri="{FF2B5EF4-FFF2-40B4-BE49-F238E27FC236}">
                <a16:creationId xmlns:a16="http://schemas.microsoft.com/office/drawing/2014/main" id="{AF8230B4-8266-4AB0-8665-06AC50327144}"/>
              </a:ext>
            </a:extLst>
          </p:cNvPr>
          <p:cNvSpPr>
            <a:spLocks noGrp="1"/>
          </p:cNvSpPr>
          <p:nvPr>
            <p:ph type="sldNum" sz="quarter" idx="12"/>
          </p:nvPr>
        </p:nvSpPr>
        <p:spPr/>
        <p:txBody>
          <a:bodyPr/>
          <a:lstStyle/>
          <a:p>
            <a:fld id="{F821F161-5092-4F54-9372-8EAA38DC0D9E}" type="slidenum">
              <a:rPr lang="zh-CN" altLang="en-US"/>
              <a:pPr/>
              <a:t>7</a:t>
            </a:fld>
            <a:endParaRPr lang="zh-CN" altLang="en-US"/>
          </a:p>
        </p:txBody>
      </p:sp>
      <p:sp>
        <p:nvSpPr>
          <p:cNvPr id="10242" name="Rectangle 2">
            <a:extLst>
              <a:ext uri="{FF2B5EF4-FFF2-40B4-BE49-F238E27FC236}">
                <a16:creationId xmlns:a16="http://schemas.microsoft.com/office/drawing/2014/main" id="{6E1F93E0-31CF-47A6-84E2-45B1B71BF9D4}"/>
              </a:ext>
            </a:extLst>
          </p:cNvPr>
          <p:cNvSpPr>
            <a:spLocks noChangeArrowheads="1"/>
          </p:cNvSpPr>
          <p:nvPr/>
        </p:nvSpPr>
        <p:spPr bwMode="auto">
          <a:xfrm>
            <a:off x="395288" y="188913"/>
            <a:ext cx="8131175" cy="898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2800">
                <a:solidFill>
                  <a:schemeClr val="bg1"/>
                </a:solidFill>
                <a:latin typeface="华文细黑" panose="02010600040101010101" pitchFamily="2" charset="-122"/>
                <a:ea typeface="华文细黑" panose="02010600040101010101" pitchFamily="2" charset="-122"/>
              </a:defRPr>
            </a:lvl1pPr>
            <a:lvl2pPr>
              <a:defRPr sz="2800">
                <a:solidFill>
                  <a:schemeClr val="bg1"/>
                </a:solidFill>
                <a:latin typeface="华文细黑" panose="02010600040101010101" pitchFamily="2" charset="-122"/>
                <a:ea typeface="华文细黑" panose="02010600040101010101" pitchFamily="2" charset="-122"/>
              </a:defRPr>
            </a:lvl2pPr>
            <a:lvl3pPr>
              <a:defRPr sz="2800">
                <a:solidFill>
                  <a:schemeClr val="bg1"/>
                </a:solidFill>
                <a:latin typeface="华文细黑" panose="02010600040101010101" pitchFamily="2" charset="-122"/>
                <a:ea typeface="华文细黑" panose="02010600040101010101" pitchFamily="2" charset="-122"/>
              </a:defRPr>
            </a:lvl3pPr>
            <a:lvl4pPr>
              <a:defRPr sz="2800">
                <a:solidFill>
                  <a:schemeClr val="bg1"/>
                </a:solidFill>
                <a:latin typeface="华文细黑" panose="02010600040101010101" pitchFamily="2" charset="-122"/>
                <a:ea typeface="华文细黑" panose="02010600040101010101" pitchFamily="2" charset="-122"/>
              </a:defRPr>
            </a:lvl4pPr>
            <a:lvl5pPr>
              <a:defRPr sz="2800">
                <a:solidFill>
                  <a:schemeClr val="bg1"/>
                </a:solidFill>
                <a:latin typeface="华文细黑" panose="02010600040101010101" pitchFamily="2" charset="-122"/>
                <a:ea typeface="华文细黑" panose="02010600040101010101" pitchFamily="2" charset="-122"/>
              </a:defRPr>
            </a:lvl5pPr>
            <a:lvl6pPr marL="4572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6pPr>
            <a:lvl7pPr marL="9144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7pPr>
            <a:lvl8pPr marL="13716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8pPr>
            <a:lvl9pPr marL="1828800" fontAlgn="base">
              <a:spcBef>
                <a:spcPct val="0"/>
              </a:spcBef>
              <a:spcAft>
                <a:spcPct val="0"/>
              </a:spcAft>
              <a:defRPr sz="2800">
                <a:solidFill>
                  <a:schemeClr val="bg1"/>
                </a:solidFill>
                <a:latin typeface="华文细黑" panose="02010600040101010101" pitchFamily="2" charset="-122"/>
                <a:ea typeface="华文细黑" panose="02010600040101010101" pitchFamily="2" charset="-122"/>
              </a:defRPr>
            </a:lvl9pPr>
          </a:lstStyle>
          <a:p>
            <a:pPr>
              <a:buClr>
                <a:srgbClr val="FF0066"/>
              </a:buClr>
              <a:buFont typeface="Wingdings" panose="05000000000000000000" pitchFamily="2" charset="2"/>
              <a:buNone/>
            </a:pPr>
            <a:br>
              <a:rPr lang="zh-CN" altLang="zh-CN" b="1">
                <a:latin typeface="楷体_GB2312" pitchFamily="1" charset="-122"/>
                <a:ea typeface="楷体_GB2312" pitchFamily="1" charset="-122"/>
              </a:rPr>
            </a:br>
            <a:endParaRPr lang="zh-CN" altLang="zh-CN" sz="4000">
              <a:latin typeface="楷体_GB2312" pitchFamily="1" charset="-122"/>
              <a:ea typeface="楷体_GB2312" pitchFamily="1" charset="-122"/>
            </a:endParaRPr>
          </a:p>
        </p:txBody>
      </p:sp>
      <p:sp>
        <p:nvSpPr>
          <p:cNvPr id="10243" name="Line 3">
            <a:extLst>
              <a:ext uri="{FF2B5EF4-FFF2-40B4-BE49-F238E27FC236}">
                <a16:creationId xmlns:a16="http://schemas.microsoft.com/office/drawing/2014/main" id="{28CCB34D-89FF-4E05-A158-CC230C44475C}"/>
              </a:ext>
            </a:extLst>
          </p:cNvPr>
          <p:cNvSpPr>
            <a:spLocks noChangeShapeType="1"/>
          </p:cNvSpPr>
          <p:nvPr/>
        </p:nvSpPr>
        <p:spPr bwMode="auto">
          <a:xfrm flipV="1">
            <a:off x="2659063" y="1223963"/>
            <a:ext cx="0" cy="4302125"/>
          </a:xfrm>
          <a:prstGeom prst="line">
            <a:avLst/>
          </a:prstGeom>
          <a:noFill/>
          <a:ln w="57150" cmpd="sng">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0244" name="Line 4">
            <a:extLst>
              <a:ext uri="{FF2B5EF4-FFF2-40B4-BE49-F238E27FC236}">
                <a16:creationId xmlns:a16="http://schemas.microsoft.com/office/drawing/2014/main" id="{296A858B-E030-48C2-A6B1-BAB25418CB91}"/>
              </a:ext>
            </a:extLst>
          </p:cNvPr>
          <p:cNvSpPr>
            <a:spLocks noChangeShapeType="1"/>
          </p:cNvSpPr>
          <p:nvPr/>
        </p:nvSpPr>
        <p:spPr bwMode="auto">
          <a:xfrm>
            <a:off x="2627313" y="5526088"/>
            <a:ext cx="4791075" cy="0"/>
          </a:xfrm>
          <a:prstGeom prst="line">
            <a:avLst/>
          </a:prstGeom>
          <a:noFill/>
          <a:ln w="57150" cmpd="sng">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0245" name="Arc 5">
            <a:extLst>
              <a:ext uri="{FF2B5EF4-FFF2-40B4-BE49-F238E27FC236}">
                <a16:creationId xmlns:a16="http://schemas.microsoft.com/office/drawing/2014/main" id="{6DF685E0-AB33-448D-B35F-C462F3EEDBC3}"/>
              </a:ext>
            </a:extLst>
          </p:cNvPr>
          <p:cNvSpPr>
            <a:spLocks/>
          </p:cNvSpPr>
          <p:nvPr/>
        </p:nvSpPr>
        <p:spPr bwMode="auto">
          <a:xfrm rot="10800000">
            <a:off x="3498850" y="1435100"/>
            <a:ext cx="2620963" cy="3140075"/>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00FF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0246" name="Arc 6">
            <a:extLst>
              <a:ext uri="{FF2B5EF4-FFF2-40B4-BE49-F238E27FC236}">
                <a16:creationId xmlns:a16="http://schemas.microsoft.com/office/drawing/2014/main" id="{9DF37FD7-0386-4922-9E5E-41019FDA95B9}"/>
              </a:ext>
            </a:extLst>
          </p:cNvPr>
          <p:cNvSpPr>
            <a:spLocks/>
          </p:cNvSpPr>
          <p:nvPr/>
        </p:nvSpPr>
        <p:spPr bwMode="auto">
          <a:xfrm rot="10800000">
            <a:off x="3911600" y="1433513"/>
            <a:ext cx="2225675" cy="2819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00FF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0247" name="Arc 7">
            <a:extLst>
              <a:ext uri="{FF2B5EF4-FFF2-40B4-BE49-F238E27FC236}">
                <a16:creationId xmlns:a16="http://schemas.microsoft.com/office/drawing/2014/main" id="{F6F8AB94-A82F-4879-A90E-F1679F710EA5}"/>
              </a:ext>
            </a:extLst>
          </p:cNvPr>
          <p:cNvSpPr>
            <a:spLocks/>
          </p:cNvSpPr>
          <p:nvPr/>
        </p:nvSpPr>
        <p:spPr bwMode="auto">
          <a:xfrm rot="10800000">
            <a:off x="4340225" y="1449388"/>
            <a:ext cx="1828800" cy="24384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00FF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0248" name="Arc 8">
            <a:extLst>
              <a:ext uri="{FF2B5EF4-FFF2-40B4-BE49-F238E27FC236}">
                <a16:creationId xmlns:a16="http://schemas.microsoft.com/office/drawing/2014/main" id="{A14D62D7-614B-4341-821F-75AA2B1056CB}"/>
              </a:ext>
            </a:extLst>
          </p:cNvPr>
          <p:cNvSpPr>
            <a:spLocks/>
          </p:cNvSpPr>
          <p:nvPr/>
        </p:nvSpPr>
        <p:spPr bwMode="auto">
          <a:xfrm>
            <a:off x="2667000" y="2190750"/>
            <a:ext cx="2438400" cy="33385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cmpd="sng">
            <a:solidFill>
              <a:srgbClr val="00FF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0249" name="Oval 9">
            <a:extLst>
              <a:ext uri="{FF2B5EF4-FFF2-40B4-BE49-F238E27FC236}">
                <a16:creationId xmlns:a16="http://schemas.microsoft.com/office/drawing/2014/main" id="{0563C45C-DC10-49DB-B763-8D3B9F25DBDA}"/>
              </a:ext>
            </a:extLst>
          </p:cNvPr>
          <p:cNvSpPr>
            <a:spLocks noChangeArrowheads="1"/>
          </p:cNvSpPr>
          <p:nvPr/>
        </p:nvSpPr>
        <p:spPr bwMode="auto">
          <a:xfrm>
            <a:off x="4419600" y="3227388"/>
            <a:ext cx="88900" cy="88900"/>
          </a:xfrm>
          <a:prstGeom prst="ellipse">
            <a:avLst/>
          </a:prstGeom>
          <a:noFill/>
          <a:ln w="57150" cmpd="sng">
            <a:solidFill>
              <a:srgbClr val="00FF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0250" name="Oval 10">
            <a:extLst>
              <a:ext uri="{FF2B5EF4-FFF2-40B4-BE49-F238E27FC236}">
                <a16:creationId xmlns:a16="http://schemas.microsoft.com/office/drawing/2014/main" id="{22521CEC-901F-4B6F-9185-62050CECFDDC}"/>
              </a:ext>
            </a:extLst>
          </p:cNvPr>
          <p:cNvSpPr>
            <a:spLocks noChangeArrowheads="1"/>
          </p:cNvSpPr>
          <p:nvPr/>
        </p:nvSpPr>
        <p:spPr bwMode="auto">
          <a:xfrm>
            <a:off x="3595688" y="2419350"/>
            <a:ext cx="88900" cy="107950"/>
          </a:xfrm>
          <a:prstGeom prst="ellipse">
            <a:avLst/>
          </a:prstGeom>
          <a:noFill/>
          <a:ln w="57150" cmpd="sng">
            <a:solidFill>
              <a:srgbClr val="00FF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0251" name="Text Box 11">
            <a:extLst>
              <a:ext uri="{FF2B5EF4-FFF2-40B4-BE49-F238E27FC236}">
                <a16:creationId xmlns:a16="http://schemas.microsoft.com/office/drawing/2014/main" id="{AA7A1096-0830-426F-9B4F-2466B500DBC2}"/>
              </a:ext>
            </a:extLst>
          </p:cNvPr>
          <p:cNvSpPr txBox="1">
            <a:spLocks noChangeArrowheads="1"/>
          </p:cNvSpPr>
          <p:nvPr/>
        </p:nvSpPr>
        <p:spPr bwMode="auto">
          <a:xfrm>
            <a:off x="3343275" y="963613"/>
            <a:ext cx="1454150" cy="5191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S</a:t>
            </a:r>
            <a:r>
              <a:rPr lang="zh-CN" altLang="zh-CN" sz="2400" baseline="-25000">
                <a:latin typeface="楷体_GB2312" pitchFamily="1" charset="-122"/>
                <a:ea typeface="楷体_GB2312" pitchFamily="1" charset="-122"/>
              </a:rPr>
              <a:t>1   </a:t>
            </a:r>
            <a:r>
              <a:rPr lang="zh-CN" altLang="zh-CN" sz="2400">
                <a:latin typeface="楷体_GB2312" pitchFamily="1" charset="-122"/>
                <a:ea typeface="楷体_GB2312" pitchFamily="1" charset="-122"/>
              </a:rPr>
              <a:t>S</a:t>
            </a:r>
            <a:r>
              <a:rPr lang="zh-CN" altLang="zh-CN" sz="2400" baseline="-25000">
                <a:latin typeface="楷体_GB2312" pitchFamily="1" charset="-122"/>
                <a:ea typeface="楷体_GB2312" pitchFamily="1" charset="-122"/>
              </a:rPr>
              <a:t>2   </a:t>
            </a:r>
            <a:r>
              <a:rPr lang="zh-CN" altLang="zh-CN" sz="2400">
                <a:latin typeface="楷体_GB2312" pitchFamily="1" charset="-122"/>
                <a:ea typeface="楷体_GB2312" pitchFamily="1" charset="-122"/>
              </a:rPr>
              <a:t>S</a:t>
            </a:r>
            <a:r>
              <a:rPr lang="zh-CN" altLang="zh-CN" sz="2400" baseline="-25000">
                <a:latin typeface="楷体_GB2312" pitchFamily="1" charset="-122"/>
                <a:ea typeface="楷体_GB2312" pitchFamily="1" charset="-122"/>
              </a:rPr>
              <a:t>3</a:t>
            </a:r>
          </a:p>
        </p:txBody>
      </p:sp>
      <p:sp>
        <p:nvSpPr>
          <p:cNvPr id="10252" name="Text Box 12">
            <a:extLst>
              <a:ext uri="{FF2B5EF4-FFF2-40B4-BE49-F238E27FC236}">
                <a16:creationId xmlns:a16="http://schemas.microsoft.com/office/drawing/2014/main" id="{ACD054F1-3ECE-4E65-AB40-74EAE459BC73}"/>
              </a:ext>
            </a:extLst>
          </p:cNvPr>
          <p:cNvSpPr txBox="1">
            <a:spLocks noChangeArrowheads="1"/>
          </p:cNvSpPr>
          <p:nvPr/>
        </p:nvSpPr>
        <p:spPr bwMode="auto">
          <a:xfrm>
            <a:off x="2651125" y="1754188"/>
            <a:ext cx="385763"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A</a:t>
            </a:r>
          </a:p>
        </p:txBody>
      </p:sp>
      <p:sp>
        <p:nvSpPr>
          <p:cNvPr id="10253" name="Text Box 13">
            <a:extLst>
              <a:ext uri="{FF2B5EF4-FFF2-40B4-BE49-F238E27FC236}">
                <a16:creationId xmlns:a16="http://schemas.microsoft.com/office/drawing/2014/main" id="{33BC28C2-FBB6-4A4C-BF58-EEA8C72E806B}"/>
              </a:ext>
            </a:extLst>
          </p:cNvPr>
          <p:cNvSpPr txBox="1">
            <a:spLocks noChangeArrowheads="1"/>
          </p:cNvSpPr>
          <p:nvPr/>
        </p:nvSpPr>
        <p:spPr bwMode="auto">
          <a:xfrm>
            <a:off x="3641725" y="2043113"/>
            <a:ext cx="40322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C</a:t>
            </a:r>
          </a:p>
        </p:txBody>
      </p:sp>
      <p:sp>
        <p:nvSpPr>
          <p:cNvPr id="10254" name="Text Box 14">
            <a:extLst>
              <a:ext uri="{FF2B5EF4-FFF2-40B4-BE49-F238E27FC236}">
                <a16:creationId xmlns:a16="http://schemas.microsoft.com/office/drawing/2014/main" id="{CE892D5D-B815-4CDD-8E07-702A5487B379}"/>
              </a:ext>
            </a:extLst>
          </p:cNvPr>
          <p:cNvSpPr txBox="1">
            <a:spLocks noChangeArrowheads="1"/>
          </p:cNvSpPr>
          <p:nvPr/>
        </p:nvSpPr>
        <p:spPr bwMode="auto">
          <a:xfrm>
            <a:off x="4500563" y="2997200"/>
            <a:ext cx="385762"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E</a:t>
            </a:r>
          </a:p>
        </p:txBody>
      </p:sp>
      <p:sp>
        <p:nvSpPr>
          <p:cNvPr id="10255" name="Line 15">
            <a:extLst>
              <a:ext uri="{FF2B5EF4-FFF2-40B4-BE49-F238E27FC236}">
                <a16:creationId xmlns:a16="http://schemas.microsoft.com/office/drawing/2014/main" id="{8557D1DE-9FE8-4D81-835C-FD6F542EE892}"/>
              </a:ext>
            </a:extLst>
          </p:cNvPr>
          <p:cNvSpPr>
            <a:spLocks noChangeShapeType="1"/>
          </p:cNvSpPr>
          <p:nvPr/>
        </p:nvSpPr>
        <p:spPr bwMode="auto">
          <a:xfrm>
            <a:off x="3995738" y="2492375"/>
            <a:ext cx="579437" cy="579438"/>
          </a:xfrm>
          <a:prstGeom prst="line">
            <a:avLst/>
          </a:prstGeom>
          <a:noFill/>
          <a:ln w="38100" cmpd="sng">
            <a:solidFill>
              <a:schemeClr val="accent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0256" name="Text Box 16">
            <a:extLst>
              <a:ext uri="{FF2B5EF4-FFF2-40B4-BE49-F238E27FC236}">
                <a16:creationId xmlns:a16="http://schemas.microsoft.com/office/drawing/2014/main" id="{120D3A68-909B-4FE2-8D6F-FB01D30D61A5}"/>
              </a:ext>
            </a:extLst>
          </p:cNvPr>
          <p:cNvSpPr txBox="1">
            <a:spLocks noChangeArrowheads="1"/>
          </p:cNvSpPr>
          <p:nvPr/>
        </p:nvSpPr>
        <p:spPr bwMode="auto">
          <a:xfrm>
            <a:off x="2193925" y="5199063"/>
            <a:ext cx="4191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O</a:t>
            </a:r>
          </a:p>
        </p:txBody>
      </p:sp>
      <p:sp>
        <p:nvSpPr>
          <p:cNvPr id="10257" name="Text Box 17">
            <a:extLst>
              <a:ext uri="{FF2B5EF4-FFF2-40B4-BE49-F238E27FC236}">
                <a16:creationId xmlns:a16="http://schemas.microsoft.com/office/drawing/2014/main" id="{D7CFD9D6-766D-41C5-A8F4-F82BFA129AC0}"/>
              </a:ext>
            </a:extLst>
          </p:cNvPr>
          <p:cNvSpPr txBox="1">
            <a:spLocks noChangeArrowheads="1"/>
          </p:cNvSpPr>
          <p:nvPr/>
        </p:nvSpPr>
        <p:spPr bwMode="auto">
          <a:xfrm>
            <a:off x="6804025" y="5661025"/>
            <a:ext cx="15113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buClr>
                <a:srgbClr val="FF0066"/>
              </a:buClr>
              <a:buFont typeface="Wingdings" panose="05000000000000000000" pitchFamily="2" charset="2"/>
              <a:buNone/>
            </a:pPr>
            <a:r>
              <a:rPr lang="zh-CN" altLang="zh-CN" sz="2400">
                <a:latin typeface="楷体_GB2312" pitchFamily="1" charset="-122"/>
                <a:ea typeface="黑体" panose="02010609060101010101" pitchFamily="49" charset="-122"/>
              </a:rPr>
              <a:t>私人部门</a:t>
            </a:r>
          </a:p>
        </p:txBody>
      </p:sp>
      <p:sp>
        <p:nvSpPr>
          <p:cNvPr id="10258" name="Text Box 18">
            <a:extLst>
              <a:ext uri="{FF2B5EF4-FFF2-40B4-BE49-F238E27FC236}">
                <a16:creationId xmlns:a16="http://schemas.microsoft.com/office/drawing/2014/main" id="{ECD4A2BD-BC32-40C2-A3C2-7AB1F40EEE57}"/>
              </a:ext>
            </a:extLst>
          </p:cNvPr>
          <p:cNvSpPr txBox="1">
            <a:spLocks noChangeArrowheads="1"/>
          </p:cNvSpPr>
          <p:nvPr/>
        </p:nvSpPr>
        <p:spPr bwMode="auto">
          <a:xfrm>
            <a:off x="2051050" y="692150"/>
            <a:ext cx="549275" cy="1311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a:spAutoFit/>
          </a:bodyPr>
          <a:lstStyle/>
          <a:p>
            <a:pPr>
              <a:buClr>
                <a:srgbClr val="FF0066"/>
              </a:buClr>
              <a:buFont typeface="Wingdings" panose="05000000000000000000" pitchFamily="2" charset="2"/>
              <a:buNone/>
            </a:pPr>
            <a:r>
              <a:rPr lang="zh-CN" altLang="zh-CN" sz="2400">
                <a:latin typeface="楷体_GB2312" pitchFamily="1" charset="-122"/>
                <a:ea typeface="黑体" panose="02010609060101010101" pitchFamily="49" charset="-122"/>
              </a:rPr>
              <a:t>公共部门</a:t>
            </a:r>
          </a:p>
        </p:txBody>
      </p:sp>
      <p:sp>
        <p:nvSpPr>
          <p:cNvPr id="10259" name="Text Box 19">
            <a:extLst>
              <a:ext uri="{FF2B5EF4-FFF2-40B4-BE49-F238E27FC236}">
                <a16:creationId xmlns:a16="http://schemas.microsoft.com/office/drawing/2014/main" id="{80831E5C-3F6D-4C09-B28C-774E62DD6F0D}"/>
              </a:ext>
            </a:extLst>
          </p:cNvPr>
          <p:cNvSpPr txBox="1">
            <a:spLocks noChangeArrowheads="1"/>
          </p:cNvSpPr>
          <p:nvPr/>
        </p:nvSpPr>
        <p:spPr bwMode="auto">
          <a:xfrm>
            <a:off x="5148263" y="5084763"/>
            <a:ext cx="3857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楷体_GB2312" pitchFamily="1" charset="-122"/>
                <a:ea typeface="楷体_GB2312" pitchFamily="1" charset="-122"/>
              </a:rPr>
              <a:t>B</a:t>
            </a:r>
          </a:p>
        </p:txBody>
      </p:sp>
      <p:sp>
        <p:nvSpPr>
          <p:cNvPr id="10260" name="Line 20">
            <a:extLst>
              <a:ext uri="{FF2B5EF4-FFF2-40B4-BE49-F238E27FC236}">
                <a16:creationId xmlns:a16="http://schemas.microsoft.com/office/drawing/2014/main" id="{8F640523-92D9-4A8B-AC05-F0AF3277C068}"/>
              </a:ext>
            </a:extLst>
          </p:cNvPr>
          <p:cNvSpPr>
            <a:spLocks noChangeShapeType="1"/>
          </p:cNvSpPr>
          <p:nvPr/>
        </p:nvSpPr>
        <p:spPr bwMode="auto">
          <a:xfrm>
            <a:off x="3635375" y="2492375"/>
            <a:ext cx="0" cy="3024188"/>
          </a:xfrm>
          <a:prstGeom prst="line">
            <a:avLst/>
          </a:prstGeom>
          <a:noFill/>
          <a:ln w="38100" cmpd="sng">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61" name="Line 21">
            <a:extLst>
              <a:ext uri="{FF2B5EF4-FFF2-40B4-BE49-F238E27FC236}">
                <a16:creationId xmlns:a16="http://schemas.microsoft.com/office/drawing/2014/main" id="{3523D659-A056-42BA-80B2-D6260234E49E}"/>
              </a:ext>
            </a:extLst>
          </p:cNvPr>
          <p:cNvSpPr>
            <a:spLocks noChangeShapeType="1"/>
          </p:cNvSpPr>
          <p:nvPr/>
        </p:nvSpPr>
        <p:spPr bwMode="auto">
          <a:xfrm>
            <a:off x="4427538" y="3284538"/>
            <a:ext cx="0" cy="2232025"/>
          </a:xfrm>
          <a:prstGeom prst="line">
            <a:avLst/>
          </a:prstGeom>
          <a:noFill/>
          <a:ln w="38100" cmpd="sng">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62" name="Line 22">
            <a:extLst>
              <a:ext uri="{FF2B5EF4-FFF2-40B4-BE49-F238E27FC236}">
                <a16:creationId xmlns:a16="http://schemas.microsoft.com/office/drawing/2014/main" id="{F25675B0-9164-4044-AE04-ABCCA4091FA5}"/>
              </a:ext>
            </a:extLst>
          </p:cNvPr>
          <p:cNvSpPr>
            <a:spLocks noChangeShapeType="1"/>
          </p:cNvSpPr>
          <p:nvPr/>
        </p:nvSpPr>
        <p:spPr bwMode="auto">
          <a:xfrm flipH="1">
            <a:off x="2627313" y="2492375"/>
            <a:ext cx="1008062" cy="0"/>
          </a:xfrm>
          <a:prstGeom prst="line">
            <a:avLst/>
          </a:prstGeom>
          <a:noFill/>
          <a:ln w="38100" cmpd="sng">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63" name="Line 23">
            <a:extLst>
              <a:ext uri="{FF2B5EF4-FFF2-40B4-BE49-F238E27FC236}">
                <a16:creationId xmlns:a16="http://schemas.microsoft.com/office/drawing/2014/main" id="{19F48200-CCF1-4588-8E9C-23DE192AA28A}"/>
              </a:ext>
            </a:extLst>
          </p:cNvPr>
          <p:cNvSpPr>
            <a:spLocks noChangeShapeType="1"/>
          </p:cNvSpPr>
          <p:nvPr/>
        </p:nvSpPr>
        <p:spPr bwMode="auto">
          <a:xfrm flipH="1">
            <a:off x="2627313" y="3284538"/>
            <a:ext cx="1800225" cy="0"/>
          </a:xfrm>
          <a:prstGeom prst="line">
            <a:avLst/>
          </a:prstGeom>
          <a:noFill/>
          <a:ln w="38100" cmpd="sng">
            <a:solidFill>
              <a:schemeClr val="accent2"/>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0264" name="Text Box 24">
            <a:extLst>
              <a:ext uri="{FF2B5EF4-FFF2-40B4-BE49-F238E27FC236}">
                <a16:creationId xmlns:a16="http://schemas.microsoft.com/office/drawing/2014/main" id="{4264297F-BC7B-4BD8-A8EA-667D9A21DCB4}"/>
              </a:ext>
            </a:extLst>
          </p:cNvPr>
          <p:cNvSpPr txBox="1">
            <a:spLocks noChangeArrowheads="1"/>
          </p:cNvSpPr>
          <p:nvPr/>
        </p:nvSpPr>
        <p:spPr bwMode="auto">
          <a:xfrm>
            <a:off x="2195513" y="2276475"/>
            <a:ext cx="403225"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D</a:t>
            </a:r>
          </a:p>
        </p:txBody>
      </p:sp>
      <p:sp>
        <p:nvSpPr>
          <p:cNvPr id="10265" name="Text Box 25">
            <a:extLst>
              <a:ext uri="{FF2B5EF4-FFF2-40B4-BE49-F238E27FC236}">
                <a16:creationId xmlns:a16="http://schemas.microsoft.com/office/drawing/2014/main" id="{5F97234D-EF4A-478C-BC13-B61B5A002CE5}"/>
              </a:ext>
            </a:extLst>
          </p:cNvPr>
          <p:cNvSpPr txBox="1">
            <a:spLocks noChangeArrowheads="1"/>
          </p:cNvSpPr>
          <p:nvPr/>
        </p:nvSpPr>
        <p:spPr bwMode="auto">
          <a:xfrm>
            <a:off x="3492500" y="5589588"/>
            <a:ext cx="32226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latin typeface="Arial" panose="020B0604020202020204" pitchFamily="34" charset="0"/>
                <a:ea typeface="宋体" panose="02010600030101010101" pitchFamily="2" charset="-122"/>
              </a:rPr>
              <a:t>F</a:t>
            </a:r>
          </a:p>
        </p:txBody>
      </p:sp>
      <p:sp>
        <p:nvSpPr>
          <p:cNvPr id="10266" name="Text Box 26">
            <a:extLst>
              <a:ext uri="{FF2B5EF4-FFF2-40B4-BE49-F238E27FC236}">
                <a16:creationId xmlns:a16="http://schemas.microsoft.com/office/drawing/2014/main" id="{C8739DF3-2313-464E-8CE5-FA2318CBB1D8}"/>
              </a:ext>
            </a:extLst>
          </p:cNvPr>
          <p:cNvSpPr txBox="1">
            <a:spLocks noChangeArrowheads="1"/>
          </p:cNvSpPr>
          <p:nvPr/>
        </p:nvSpPr>
        <p:spPr bwMode="auto">
          <a:xfrm>
            <a:off x="4284663" y="5589588"/>
            <a:ext cx="3603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latin typeface="Arial" panose="020B0604020202020204" pitchFamily="34" charset="0"/>
                <a:ea typeface="宋体" panose="02010600030101010101" pitchFamily="2" charset="-122"/>
              </a:rPr>
              <a:t>G</a:t>
            </a:r>
          </a:p>
        </p:txBody>
      </p:sp>
      <p:sp>
        <p:nvSpPr>
          <p:cNvPr id="10267" name="Text Box 27">
            <a:extLst>
              <a:ext uri="{FF2B5EF4-FFF2-40B4-BE49-F238E27FC236}">
                <a16:creationId xmlns:a16="http://schemas.microsoft.com/office/drawing/2014/main" id="{5CEFF121-33F4-4091-842C-FC7A740EB781}"/>
              </a:ext>
            </a:extLst>
          </p:cNvPr>
          <p:cNvSpPr txBox="1">
            <a:spLocks noChangeArrowheads="1"/>
          </p:cNvSpPr>
          <p:nvPr/>
        </p:nvSpPr>
        <p:spPr bwMode="auto">
          <a:xfrm>
            <a:off x="2195513" y="3068638"/>
            <a:ext cx="347662"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a:latin typeface="Arial" panose="020B0604020202020204" pitchFamily="34" charset="0"/>
                <a:ea typeface="宋体" panose="02010600030101010101" pitchFamily="2" charset="-122"/>
              </a:rPr>
              <a:t>H</a:t>
            </a:r>
          </a:p>
        </p:txBody>
      </p:sp>
    </p:spTree>
  </p:cSld>
  <p:clrMapOvr>
    <a:masterClrMapping/>
  </p:clrMapOvr>
  <p:transition spd="slow">
    <p:random/>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日期占位符 1">
            <a:extLst>
              <a:ext uri="{FF2B5EF4-FFF2-40B4-BE49-F238E27FC236}">
                <a16:creationId xmlns:a16="http://schemas.microsoft.com/office/drawing/2014/main" id="{F90E4639-E8BC-4213-9D86-00F69C04CDCA}"/>
              </a:ext>
            </a:extLst>
          </p:cNvPr>
          <p:cNvSpPr>
            <a:spLocks noGrp="1"/>
          </p:cNvSpPr>
          <p:nvPr>
            <p:ph type="dt" sz="half" idx="10"/>
          </p:nvPr>
        </p:nvSpPr>
        <p:spPr/>
        <p:txBody>
          <a:bodyPr/>
          <a:lstStyle/>
          <a:p>
            <a:fld id="{CBCED417-CF29-4527-86CB-76F6A8EB824D}" type="datetime1">
              <a:rPr lang="zh-CN" altLang="en-US"/>
              <a:pPr/>
              <a:t>2018/12/13</a:t>
            </a:fld>
            <a:endParaRPr lang="zh-CN" altLang="en-US"/>
          </a:p>
        </p:txBody>
      </p:sp>
      <p:sp>
        <p:nvSpPr>
          <p:cNvPr id="28" name="灯片编号占位符 3">
            <a:extLst>
              <a:ext uri="{FF2B5EF4-FFF2-40B4-BE49-F238E27FC236}">
                <a16:creationId xmlns:a16="http://schemas.microsoft.com/office/drawing/2014/main" id="{429D82E7-CBEF-419E-8DFE-290F58EC0F98}"/>
              </a:ext>
            </a:extLst>
          </p:cNvPr>
          <p:cNvSpPr>
            <a:spLocks noGrp="1"/>
          </p:cNvSpPr>
          <p:nvPr>
            <p:ph type="sldNum" sz="quarter" idx="12"/>
          </p:nvPr>
        </p:nvSpPr>
        <p:spPr/>
        <p:txBody>
          <a:bodyPr/>
          <a:lstStyle/>
          <a:p>
            <a:fld id="{654641DF-F99C-4FE5-A1E5-9523827C49D9}" type="slidenum">
              <a:rPr lang="zh-CN" altLang="en-US"/>
              <a:pPr/>
              <a:t>8</a:t>
            </a:fld>
            <a:endParaRPr lang="zh-CN" altLang="en-US"/>
          </a:p>
        </p:txBody>
      </p:sp>
      <p:grpSp>
        <p:nvGrpSpPr>
          <p:cNvPr id="11266" name="Group 2">
            <a:extLst>
              <a:ext uri="{FF2B5EF4-FFF2-40B4-BE49-F238E27FC236}">
                <a16:creationId xmlns:a16="http://schemas.microsoft.com/office/drawing/2014/main" id="{1E981EFE-DF7E-48B6-8669-982924A4CC6B}"/>
              </a:ext>
            </a:extLst>
          </p:cNvPr>
          <p:cNvGrpSpPr>
            <a:grpSpLocks/>
          </p:cNvGrpSpPr>
          <p:nvPr/>
        </p:nvGrpSpPr>
        <p:grpSpPr bwMode="auto">
          <a:xfrm>
            <a:off x="1476375" y="1341438"/>
            <a:ext cx="7072313" cy="4695825"/>
            <a:chOff x="0" y="0"/>
            <a:chExt cx="4455" cy="2958"/>
          </a:xfrm>
        </p:grpSpPr>
        <p:sp>
          <p:nvSpPr>
            <p:cNvPr id="11267" name="Line 3">
              <a:extLst>
                <a:ext uri="{FF2B5EF4-FFF2-40B4-BE49-F238E27FC236}">
                  <a16:creationId xmlns:a16="http://schemas.microsoft.com/office/drawing/2014/main" id="{211EEE33-9CC9-4492-9916-66F22ACA0453}"/>
                </a:ext>
              </a:extLst>
            </p:cNvPr>
            <p:cNvSpPr>
              <a:spLocks noChangeShapeType="1"/>
            </p:cNvSpPr>
            <p:nvPr/>
          </p:nvSpPr>
          <p:spPr bwMode="auto">
            <a:xfrm flipV="1">
              <a:off x="481" y="0"/>
              <a:ext cx="0" cy="2697"/>
            </a:xfrm>
            <a:prstGeom prst="line">
              <a:avLst/>
            </a:prstGeom>
            <a:noFill/>
            <a:ln w="57150" cmpd="sng">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1268" name="Line 4">
              <a:extLst>
                <a:ext uri="{FF2B5EF4-FFF2-40B4-BE49-F238E27FC236}">
                  <a16:creationId xmlns:a16="http://schemas.microsoft.com/office/drawing/2014/main" id="{5FB18728-923F-476E-92FD-590B207A0DFB}"/>
                </a:ext>
              </a:extLst>
            </p:cNvPr>
            <p:cNvSpPr>
              <a:spLocks noChangeShapeType="1"/>
            </p:cNvSpPr>
            <p:nvPr/>
          </p:nvSpPr>
          <p:spPr bwMode="auto">
            <a:xfrm>
              <a:off x="461" y="2697"/>
              <a:ext cx="3139" cy="0"/>
            </a:xfrm>
            <a:prstGeom prst="line">
              <a:avLst/>
            </a:prstGeom>
            <a:noFill/>
            <a:ln w="57150" cmpd="sng">
              <a:solidFill>
                <a:srgbClr val="FF0066"/>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1269" name="Line 5">
              <a:extLst>
                <a:ext uri="{FF2B5EF4-FFF2-40B4-BE49-F238E27FC236}">
                  <a16:creationId xmlns:a16="http://schemas.microsoft.com/office/drawing/2014/main" id="{09EC9E9E-6A8F-465D-9C08-1535795D69B9}"/>
                </a:ext>
              </a:extLst>
            </p:cNvPr>
            <p:cNvSpPr>
              <a:spLocks noChangeShapeType="1"/>
            </p:cNvSpPr>
            <p:nvPr/>
          </p:nvSpPr>
          <p:spPr bwMode="auto">
            <a:xfrm>
              <a:off x="490" y="499"/>
              <a:ext cx="2189" cy="2189"/>
            </a:xfrm>
            <a:prstGeom prst="line">
              <a:avLst/>
            </a:prstGeom>
            <a:noFill/>
            <a:ln w="57150" cmpd="sng">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1270" name="Line 6">
              <a:extLst>
                <a:ext uri="{FF2B5EF4-FFF2-40B4-BE49-F238E27FC236}">
                  <a16:creationId xmlns:a16="http://schemas.microsoft.com/office/drawing/2014/main" id="{376839D3-8246-4FF1-9C3B-D48A1E43C3E5}"/>
                </a:ext>
              </a:extLst>
            </p:cNvPr>
            <p:cNvSpPr>
              <a:spLocks noChangeShapeType="1"/>
            </p:cNvSpPr>
            <p:nvPr/>
          </p:nvSpPr>
          <p:spPr bwMode="auto">
            <a:xfrm>
              <a:off x="481" y="499"/>
              <a:ext cx="1104" cy="2208"/>
            </a:xfrm>
            <a:prstGeom prst="line">
              <a:avLst/>
            </a:prstGeom>
            <a:noFill/>
            <a:ln w="57150" cmpd="sng">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1271" name="未知">
              <a:extLst>
                <a:ext uri="{FF2B5EF4-FFF2-40B4-BE49-F238E27FC236}">
                  <a16:creationId xmlns:a16="http://schemas.microsoft.com/office/drawing/2014/main" id="{42EF0FDD-9276-4179-9E56-74619551A117}"/>
                </a:ext>
              </a:extLst>
            </p:cNvPr>
            <p:cNvSpPr>
              <a:spLocks/>
            </p:cNvSpPr>
            <p:nvPr/>
          </p:nvSpPr>
          <p:spPr bwMode="auto">
            <a:xfrm>
              <a:off x="809" y="538"/>
              <a:ext cx="1440" cy="2121"/>
            </a:xfrm>
            <a:custGeom>
              <a:avLst/>
              <a:gdLst>
                <a:gd name="T0" fmla="*/ 0 w 1440"/>
                <a:gd name="T1" fmla="*/ 0 h 2121"/>
                <a:gd name="T2" fmla="*/ 490 w 1440"/>
                <a:gd name="T3" fmla="*/ 1574 h 2121"/>
                <a:gd name="T4" fmla="*/ 1440 w 1440"/>
                <a:gd name="T5" fmla="*/ 2121 h 2121"/>
              </a:gdLst>
              <a:ahLst/>
              <a:cxnLst>
                <a:cxn ang="0">
                  <a:pos x="T0" y="T1"/>
                </a:cxn>
                <a:cxn ang="0">
                  <a:pos x="T2" y="T3"/>
                </a:cxn>
                <a:cxn ang="0">
                  <a:pos x="T4" y="T5"/>
                </a:cxn>
              </a:cxnLst>
              <a:rect l="0" t="0" r="r" b="b"/>
              <a:pathLst>
                <a:path w="1440" h="2121">
                  <a:moveTo>
                    <a:pt x="0" y="0"/>
                  </a:moveTo>
                  <a:cubicBezTo>
                    <a:pt x="125" y="610"/>
                    <a:pt x="250" y="1221"/>
                    <a:pt x="490" y="1574"/>
                  </a:cubicBezTo>
                  <a:cubicBezTo>
                    <a:pt x="730" y="1927"/>
                    <a:pt x="1085" y="2024"/>
                    <a:pt x="1440" y="2121"/>
                  </a:cubicBezTo>
                </a:path>
              </a:pathLst>
            </a:custGeom>
            <a:noFill/>
            <a:ln w="57150" cap="flat" cmpd="sng">
              <a:solidFill>
                <a:srgbClr val="8DF658"/>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1272" name="未知">
              <a:extLst>
                <a:ext uri="{FF2B5EF4-FFF2-40B4-BE49-F238E27FC236}">
                  <a16:creationId xmlns:a16="http://schemas.microsoft.com/office/drawing/2014/main" id="{1F54FC3B-8B6B-4E1A-ADBA-D0037AAE53A8}"/>
                </a:ext>
              </a:extLst>
            </p:cNvPr>
            <p:cNvSpPr>
              <a:spLocks/>
            </p:cNvSpPr>
            <p:nvPr/>
          </p:nvSpPr>
          <p:spPr bwMode="auto">
            <a:xfrm rot="430656">
              <a:off x="998" y="317"/>
              <a:ext cx="1795" cy="1805"/>
            </a:xfrm>
            <a:custGeom>
              <a:avLst/>
              <a:gdLst>
                <a:gd name="T0" fmla="*/ 0 w 1795"/>
                <a:gd name="T1" fmla="*/ 0 h 1805"/>
                <a:gd name="T2" fmla="*/ 653 w 1795"/>
                <a:gd name="T3" fmla="*/ 1334 h 1805"/>
                <a:gd name="T4" fmla="*/ 1795 w 1795"/>
                <a:gd name="T5" fmla="*/ 1805 h 1805"/>
              </a:gdLst>
              <a:ahLst/>
              <a:cxnLst>
                <a:cxn ang="0">
                  <a:pos x="T0" y="T1"/>
                </a:cxn>
                <a:cxn ang="0">
                  <a:pos x="T2" y="T3"/>
                </a:cxn>
                <a:cxn ang="0">
                  <a:pos x="T4" y="T5"/>
                </a:cxn>
              </a:cxnLst>
              <a:rect l="0" t="0" r="r" b="b"/>
              <a:pathLst>
                <a:path w="1795" h="1805">
                  <a:moveTo>
                    <a:pt x="0" y="0"/>
                  </a:moveTo>
                  <a:cubicBezTo>
                    <a:pt x="177" y="516"/>
                    <a:pt x="354" y="1033"/>
                    <a:pt x="653" y="1334"/>
                  </a:cubicBezTo>
                  <a:cubicBezTo>
                    <a:pt x="952" y="1635"/>
                    <a:pt x="1373" y="1720"/>
                    <a:pt x="1795" y="1805"/>
                  </a:cubicBezTo>
                </a:path>
              </a:pathLst>
            </a:custGeom>
            <a:noFill/>
            <a:ln w="57150" cap="flat" cmpd="sng">
              <a:solidFill>
                <a:srgbClr val="8DF658"/>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1273" name="Line 9">
              <a:extLst>
                <a:ext uri="{FF2B5EF4-FFF2-40B4-BE49-F238E27FC236}">
                  <a16:creationId xmlns:a16="http://schemas.microsoft.com/office/drawing/2014/main" id="{DAF2402D-06DB-4EEB-9ED8-DAC49DF24129}"/>
                </a:ext>
              </a:extLst>
            </p:cNvPr>
            <p:cNvSpPr>
              <a:spLocks noChangeShapeType="1"/>
            </p:cNvSpPr>
            <p:nvPr/>
          </p:nvSpPr>
          <p:spPr bwMode="auto">
            <a:xfrm>
              <a:off x="1633" y="1622"/>
              <a:ext cx="0" cy="1075"/>
            </a:xfrm>
            <a:prstGeom prst="line">
              <a:avLst/>
            </a:prstGeom>
            <a:noFill/>
            <a:ln w="28575" cmpd="sng">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endParaRPr lang="zh-CN" altLang="en-US"/>
            </a:p>
          </p:txBody>
        </p:sp>
        <p:sp>
          <p:nvSpPr>
            <p:cNvPr id="11274" name="Text Box 10">
              <a:extLst>
                <a:ext uri="{FF2B5EF4-FFF2-40B4-BE49-F238E27FC236}">
                  <a16:creationId xmlns:a16="http://schemas.microsoft.com/office/drawing/2014/main" id="{C644E5B4-AABE-44D7-A5AB-52E411205F57}"/>
                </a:ext>
              </a:extLst>
            </p:cNvPr>
            <p:cNvSpPr txBox="1">
              <a:spLocks noChangeArrowheads="1"/>
            </p:cNvSpPr>
            <p:nvPr/>
          </p:nvSpPr>
          <p:spPr bwMode="auto">
            <a:xfrm>
              <a:off x="231" y="253"/>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A</a:t>
              </a:r>
            </a:p>
          </p:txBody>
        </p:sp>
        <p:sp>
          <p:nvSpPr>
            <p:cNvPr id="11275" name="Text Box 11">
              <a:extLst>
                <a:ext uri="{FF2B5EF4-FFF2-40B4-BE49-F238E27FC236}">
                  <a16:creationId xmlns:a16="http://schemas.microsoft.com/office/drawing/2014/main" id="{BB7E7DEE-86EE-44ED-9EBE-C484E4670D77}"/>
                </a:ext>
              </a:extLst>
            </p:cNvPr>
            <p:cNvSpPr txBox="1">
              <a:spLocks noChangeArrowheads="1"/>
            </p:cNvSpPr>
            <p:nvPr/>
          </p:nvSpPr>
          <p:spPr bwMode="auto">
            <a:xfrm>
              <a:off x="371" y="2670"/>
              <a:ext cx="4084"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O      X</a:t>
              </a:r>
              <a:r>
                <a:rPr lang="zh-CN" altLang="zh-CN" sz="2400" baseline="-25000">
                  <a:latin typeface="楷体_GB2312" pitchFamily="1" charset="-122"/>
                  <a:ea typeface="楷体_GB2312" pitchFamily="1" charset="-122"/>
                </a:rPr>
                <a:t>2</a:t>
              </a:r>
              <a:r>
                <a:rPr lang="zh-CN" altLang="zh-CN" sz="2400">
                  <a:latin typeface="楷体_GB2312" pitchFamily="1" charset="-122"/>
                  <a:ea typeface="楷体_GB2312" pitchFamily="1" charset="-122"/>
                </a:rPr>
                <a:t>   X</a:t>
              </a:r>
              <a:r>
                <a:rPr lang="zh-CN" altLang="zh-CN" sz="2400" baseline="-25000">
                  <a:latin typeface="楷体_GB2312" pitchFamily="1" charset="-122"/>
                  <a:ea typeface="楷体_GB2312" pitchFamily="1" charset="-122"/>
                </a:rPr>
                <a:t>1</a:t>
              </a:r>
              <a:r>
                <a:rPr lang="zh-CN" altLang="zh-CN" sz="2400">
                  <a:latin typeface="楷体_GB2312" pitchFamily="1" charset="-122"/>
                  <a:ea typeface="楷体_GB2312" pitchFamily="1" charset="-122"/>
                </a:rPr>
                <a:t>           </a:t>
              </a:r>
              <a:r>
                <a:rPr lang="zh-CN" altLang="zh-CN" sz="2400">
                  <a:ea typeface="黑体" panose="02010609060101010101" pitchFamily="49" charset="-122"/>
                </a:rPr>
                <a:t>商品X的数量</a:t>
              </a:r>
              <a:r>
                <a:rPr lang="zh-CN" altLang="zh-CN" sz="2400">
                  <a:latin typeface="楷体_GB2312" pitchFamily="1" charset="-122"/>
                  <a:ea typeface="楷体_GB2312" pitchFamily="1" charset="-122"/>
                </a:rPr>
                <a:t>      </a:t>
              </a:r>
            </a:p>
          </p:txBody>
        </p:sp>
        <p:sp>
          <p:nvSpPr>
            <p:cNvPr id="11276" name="Text Box 12">
              <a:extLst>
                <a:ext uri="{FF2B5EF4-FFF2-40B4-BE49-F238E27FC236}">
                  <a16:creationId xmlns:a16="http://schemas.microsoft.com/office/drawing/2014/main" id="{CB91363B-4A2B-49DA-BE04-092C764AE8B2}"/>
                </a:ext>
              </a:extLst>
            </p:cNvPr>
            <p:cNvSpPr txBox="1">
              <a:spLocks noChangeArrowheads="1"/>
            </p:cNvSpPr>
            <p:nvPr/>
          </p:nvSpPr>
          <p:spPr bwMode="auto">
            <a:xfrm>
              <a:off x="1989" y="2307"/>
              <a:ext cx="37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Ⅰ</a:t>
              </a:r>
              <a:r>
                <a:rPr lang="zh-CN" altLang="zh-CN" sz="2400" baseline="-25000">
                  <a:latin typeface="楷体_GB2312" pitchFamily="1" charset="-122"/>
                  <a:ea typeface="楷体_GB2312" pitchFamily="1" charset="-122"/>
                </a:rPr>
                <a:t>1</a:t>
              </a:r>
            </a:p>
          </p:txBody>
        </p:sp>
        <p:sp>
          <p:nvSpPr>
            <p:cNvPr id="11277" name="Text Box 13">
              <a:extLst>
                <a:ext uri="{FF2B5EF4-FFF2-40B4-BE49-F238E27FC236}">
                  <a16:creationId xmlns:a16="http://schemas.microsoft.com/office/drawing/2014/main" id="{62DCB872-BA68-4EC4-9C1F-326517DBC9FC}"/>
                </a:ext>
              </a:extLst>
            </p:cNvPr>
            <p:cNvSpPr txBox="1">
              <a:spLocks noChangeArrowheads="1"/>
            </p:cNvSpPr>
            <p:nvPr/>
          </p:nvSpPr>
          <p:spPr bwMode="auto">
            <a:xfrm>
              <a:off x="2669" y="1989"/>
              <a:ext cx="37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Ⅰ</a:t>
              </a:r>
              <a:r>
                <a:rPr lang="zh-CN" altLang="zh-CN" sz="2400" baseline="-25000">
                  <a:latin typeface="楷体_GB2312" pitchFamily="1" charset="-122"/>
                  <a:ea typeface="楷体_GB2312" pitchFamily="1" charset="-122"/>
                </a:rPr>
                <a:t>2</a:t>
              </a:r>
            </a:p>
          </p:txBody>
        </p:sp>
        <p:sp>
          <p:nvSpPr>
            <p:cNvPr id="11278" name="Text Box 14">
              <a:extLst>
                <a:ext uri="{FF2B5EF4-FFF2-40B4-BE49-F238E27FC236}">
                  <a16:creationId xmlns:a16="http://schemas.microsoft.com/office/drawing/2014/main" id="{1EE69F25-7205-435D-8B5D-8EE0B42C640E}"/>
                </a:ext>
              </a:extLst>
            </p:cNvPr>
            <p:cNvSpPr txBox="1">
              <a:spLocks noChangeArrowheads="1"/>
            </p:cNvSpPr>
            <p:nvPr/>
          </p:nvSpPr>
          <p:spPr bwMode="auto">
            <a:xfrm>
              <a:off x="1651" y="1347"/>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a</a:t>
              </a:r>
            </a:p>
          </p:txBody>
        </p:sp>
        <p:sp>
          <p:nvSpPr>
            <p:cNvPr id="11279" name="Text Box 15">
              <a:extLst>
                <a:ext uri="{FF2B5EF4-FFF2-40B4-BE49-F238E27FC236}">
                  <a16:creationId xmlns:a16="http://schemas.microsoft.com/office/drawing/2014/main" id="{165DFB87-4969-46F9-8440-CFFC0FE9D9CB}"/>
                </a:ext>
              </a:extLst>
            </p:cNvPr>
            <p:cNvSpPr txBox="1">
              <a:spLocks noChangeArrowheads="1"/>
            </p:cNvSpPr>
            <p:nvPr/>
          </p:nvSpPr>
          <p:spPr bwMode="auto">
            <a:xfrm>
              <a:off x="945" y="1626"/>
              <a:ext cx="212"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b</a:t>
              </a:r>
            </a:p>
          </p:txBody>
        </p:sp>
        <p:sp>
          <p:nvSpPr>
            <p:cNvPr id="11280" name="Text Box 16">
              <a:extLst>
                <a:ext uri="{FF2B5EF4-FFF2-40B4-BE49-F238E27FC236}">
                  <a16:creationId xmlns:a16="http://schemas.microsoft.com/office/drawing/2014/main" id="{2167791B-F164-4FBC-A1E0-F974269F3F2E}"/>
                </a:ext>
              </a:extLst>
            </p:cNvPr>
            <p:cNvSpPr txBox="1">
              <a:spLocks noChangeArrowheads="1"/>
            </p:cNvSpPr>
            <p:nvPr/>
          </p:nvSpPr>
          <p:spPr bwMode="auto">
            <a:xfrm>
              <a:off x="1247" y="2384"/>
              <a:ext cx="308" cy="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buClr>
                  <a:srgbClr val="FF0066"/>
                </a:buClr>
                <a:buFont typeface="Wingdings" panose="05000000000000000000" pitchFamily="2" charset="2"/>
                <a:buNone/>
              </a:pPr>
              <a:r>
                <a:rPr lang="zh-CN" altLang="zh-CN" sz="2400">
                  <a:latin typeface="楷体_GB2312" pitchFamily="1" charset="-122"/>
                  <a:ea typeface="楷体_GB2312" pitchFamily="1" charset="-122"/>
                </a:rPr>
                <a:t>B'</a:t>
              </a:r>
            </a:p>
          </p:txBody>
        </p:sp>
        <p:sp>
          <p:nvSpPr>
            <p:cNvPr id="11281" name="Text Box 17">
              <a:extLst>
                <a:ext uri="{FF2B5EF4-FFF2-40B4-BE49-F238E27FC236}">
                  <a16:creationId xmlns:a16="http://schemas.microsoft.com/office/drawing/2014/main" id="{79888E3E-0AD1-4A4F-B4B2-D4B36CFF93B7}"/>
                </a:ext>
              </a:extLst>
            </p:cNvPr>
            <p:cNvSpPr txBox="1">
              <a:spLocks noChangeArrowheads="1"/>
            </p:cNvSpPr>
            <p:nvPr/>
          </p:nvSpPr>
          <p:spPr bwMode="auto">
            <a:xfrm>
              <a:off x="0" y="96"/>
              <a:ext cx="346" cy="111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eaVert" wrap="none">
              <a:spAutoFit/>
            </a:bodyPr>
            <a:lstStyle/>
            <a:p>
              <a:pPr>
                <a:buClr>
                  <a:srgbClr val="FF0066"/>
                </a:buClr>
                <a:buFont typeface="Wingdings" panose="05000000000000000000" pitchFamily="2" charset="2"/>
                <a:buNone/>
              </a:pPr>
              <a:r>
                <a:rPr lang="zh-CN" altLang="zh-CN" sz="2400">
                  <a:ea typeface="黑体" panose="02010609060101010101" pitchFamily="49" charset="-122"/>
                </a:rPr>
                <a:t>商品Y的数量</a:t>
              </a:r>
            </a:p>
          </p:txBody>
        </p:sp>
        <p:sp>
          <p:nvSpPr>
            <p:cNvPr id="11282" name="Oval 18">
              <a:extLst>
                <a:ext uri="{FF2B5EF4-FFF2-40B4-BE49-F238E27FC236}">
                  <a16:creationId xmlns:a16="http://schemas.microsoft.com/office/drawing/2014/main" id="{B1C2AF73-EA54-42A4-BFFF-4128B3FEF1D8}"/>
                </a:ext>
              </a:extLst>
            </p:cNvPr>
            <p:cNvSpPr>
              <a:spLocks noChangeArrowheads="1"/>
            </p:cNvSpPr>
            <p:nvPr/>
          </p:nvSpPr>
          <p:spPr bwMode="auto">
            <a:xfrm>
              <a:off x="1623" y="1621"/>
              <a:ext cx="56" cy="56"/>
            </a:xfrm>
            <a:prstGeom prst="ellipse">
              <a:avLst/>
            </a:prstGeom>
            <a:solidFill>
              <a:schemeClr val="tx1"/>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1283" name="Oval 19">
              <a:extLst>
                <a:ext uri="{FF2B5EF4-FFF2-40B4-BE49-F238E27FC236}">
                  <a16:creationId xmlns:a16="http://schemas.microsoft.com/office/drawing/2014/main" id="{F49E1AE8-49F0-40D3-A278-5C95BA0B4ECE}"/>
                </a:ext>
              </a:extLst>
            </p:cNvPr>
            <p:cNvSpPr>
              <a:spLocks noChangeArrowheads="1"/>
            </p:cNvSpPr>
            <p:nvPr/>
          </p:nvSpPr>
          <p:spPr bwMode="auto">
            <a:xfrm>
              <a:off x="1127" y="1853"/>
              <a:ext cx="56" cy="56"/>
            </a:xfrm>
            <a:prstGeom prst="ellipse">
              <a:avLst/>
            </a:prstGeom>
            <a:solidFill>
              <a:schemeClr val="tx1"/>
            </a:solidFill>
            <a:ln w="57150" cmpd="sng">
              <a:solidFill>
                <a:schemeClr val="tx1"/>
              </a:solidFill>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spAutoFit/>
            </a:bodyPr>
            <a:lstStyle/>
            <a:p>
              <a:endParaRPr lang="zh-CN" altLang="en-US"/>
            </a:p>
          </p:txBody>
        </p:sp>
        <p:sp>
          <p:nvSpPr>
            <p:cNvPr id="11284" name="Text Box 20">
              <a:extLst>
                <a:ext uri="{FF2B5EF4-FFF2-40B4-BE49-F238E27FC236}">
                  <a16:creationId xmlns:a16="http://schemas.microsoft.com/office/drawing/2014/main" id="{45C9DD80-404C-45B6-B182-160ED3CED2C7}"/>
                </a:ext>
              </a:extLst>
            </p:cNvPr>
            <p:cNvSpPr txBox="1">
              <a:spLocks noChangeArrowheads="1"/>
            </p:cNvSpPr>
            <p:nvPr/>
          </p:nvSpPr>
          <p:spPr bwMode="auto">
            <a:xfrm>
              <a:off x="2611" y="2352"/>
              <a:ext cx="212"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楷体_GB2312" pitchFamily="1" charset="-122"/>
                  <a:ea typeface="楷体_GB2312" pitchFamily="1" charset="-122"/>
                </a:rPr>
                <a:t>B</a:t>
              </a:r>
            </a:p>
          </p:txBody>
        </p:sp>
        <p:sp>
          <p:nvSpPr>
            <p:cNvPr id="11285" name="Line 21">
              <a:extLst>
                <a:ext uri="{FF2B5EF4-FFF2-40B4-BE49-F238E27FC236}">
                  <a16:creationId xmlns:a16="http://schemas.microsoft.com/office/drawing/2014/main" id="{595C9E80-D5C6-4A54-99A0-0109A8689011}"/>
                </a:ext>
              </a:extLst>
            </p:cNvPr>
            <p:cNvSpPr>
              <a:spLocks noChangeShapeType="1"/>
            </p:cNvSpPr>
            <p:nvPr/>
          </p:nvSpPr>
          <p:spPr bwMode="auto">
            <a:xfrm>
              <a:off x="1172" y="1944"/>
              <a:ext cx="0" cy="772"/>
            </a:xfrm>
            <a:prstGeom prst="line">
              <a:avLst/>
            </a:prstGeom>
            <a:noFill/>
            <a:ln w="28575" cmpd="sng">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286" name="Line 22">
              <a:extLst>
                <a:ext uri="{FF2B5EF4-FFF2-40B4-BE49-F238E27FC236}">
                  <a16:creationId xmlns:a16="http://schemas.microsoft.com/office/drawing/2014/main" id="{1343294D-BA79-4611-960C-A2422D52BACD}"/>
                </a:ext>
              </a:extLst>
            </p:cNvPr>
            <p:cNvSpPr>
              <a:spLocks noChangeShapeType="1"/>
            </p:cNvSpPr>
            <p:nvPr/>
          </p:nvSpPr>
          <p:spPr bwMode="auto">
            <a:xfrm flipH="1">
              <a:off x="446" y="1898"/>
              <a:ext cx="635" cy="0"/>
            </a:xfrm>
            <a:prstGeom prst="line">
              <a:avLst/>
            </a:prstGeom>
            <a:noFill/>
            <a:ln w="28575" cmpd="sng">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287" name="Line 23">
              <a:extLst>
                <a:ext uri="{FF2B5EF4-FFF2-40B4-BE49-F238E27FC236}">
                  <a16:creationId xmlns:a16="http://schemas.microsoft.com/office/drawing/2014/main" id="{B34242DF-C7E3-44AC-85E1-CF43242A685E}"/>
                </a:ext>
              </a:extLst>
            </p:cNvPr>
            <p:cNvSpPr>
              <a:spLocks noChangeShapeType="1"/>
            </p:cNvSpPr>
            <p:nvPr/>
          </p:nvSpPr>
          <p:spPr bwMode="auto">
            <a:xfrm flipH="1">
              <a:off x="492" y="1672"/>
              <a:ext cx="1088" cy="0"/>
            </a:xfrm>
            <a:prstGeom prst="line">
              <a:avLst/>
            </a:prstGeom>
            <a:noFill/>
            <a:ln w="28575" cmpd="sng">
              <a:solidFill>
                <a:srgbClr val="FF33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
          <p:nvSpPr>
            <p:cNvPr id="11288" name="Text Box 24">
              <a:extLst>
                <a:ext uri="{FF2B5EF4-FFF2-40B4-BE49-F238E27FC236}">
                  <a16:creationId xmlns:a16="http://schemas.microsoft.com/office/drawing/2014/main" id="{1F72782B-C35F-48D1-B5B3-259AE30EAA39}"/>
                </a:ext>
              </a:extLst>
            </p:cNvPr>
            <p:cNvSpPr txBox="1">
              <a:spLocks noChangeArrowheads="1"/>
            </p:cNvSpPr>
            <p:nvPr/>
          </p:nvSpPr>
          <p:spPr bwMode="auto">
            <a:xfrm>
              <a:off x="174" y="1490"/>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楷体_GB2312" pitchFamily="1" charset="-122"/>
                  <a:ea typeface="楷体_GB2312" pitchFamily="1" charset="-122"/>
                </a:rPr>
                <a:t>Y1</a:t>
              </a:r>
            </a:p>
          </p:txBody>
        </p:sp>
        <p:sp>
          <p:nvSpPr>
            <p:cNvPr id="11289" name="Text Box 25">
              <a:extLst>
                <a:ext uri="{FF2B5EF4-FFF2-40B4-BE49-F238E27FC236}">
                  <a16:creationId xmlns:a16="http://schemas.microsoft.com/office/drawing/2014/main" id="{B4AEBA86-745A-4801-8578-1FB0107F6D48}"/>
                </a:ext>
              </a:extLst>
            </p:cNvPr>
            <p:cNvSpPr txBox="1">
              <a:spLocks noChangeArrowheads="1"/>
            </p:cNvSpPr>
            <p:nvPr/>
          </p:nvSpPr>
          <p:spPr bwMode="auto">
            <a:xfrm>
              <a:off x="174" y="1762"/>
              <a:ext cx="308"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zh-CN" sz="2400">
                  <a:latin typeface="楷体_GB2312" pitchFamily="1" charset="-122"/>
                  <a:ea typeface="楷体_GB2312" pitchFamily="1" charset="-122"/>
                </a:rPr>
                <a:t>Y2</a:t>
              </a:r>
            </a:p>
          </p:txBody>
        </p:sp>
      </p:grpSp>
    </p:spTree>
  </p:cSld>
  <p:clrMapOvr>
    <a:masterClrMapping/>
  </p:clrMapOvr>
  <p:transition spd="slow">
    <p:random/>
    <p:sndAc>
      <p:stSnd>
        <p:snd r:embed="rId2" name="camera.wav"/>
      </p:stSnd>
    </p:sndAc>
  </p:transition>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日期占位符 3">
            <a:extLst>
              <a:ext uri="{FF2B5EF4-FFF2-40B4-BE49-F238E27FC236}">
                <a16:creationId xmlns:a16="http://schemas.microsoft.com/office/drawing/2014/main" id="{C4F89528-E1F5-4B96-8231-D1993DD9BEA1}"/>
              </a:ext>
            </a:extLst>
          </p:cNvPr>
          <p:cNvSpPr>
            <a:spLocks noGrp="1"/>
          </p:cNvSpPr>
          <p:nvPr>
            <p:ph type="dt" sz="half" idx="10"/>
          </p:nvPr>
        </p:nvSpPr>
        <p:spPr/>
        <p:txBody>
          <a:bodyPr/>
          <a:lstStyle/>
          <a:p>
            <a:fld id="{8FCC34BA-38D9-4500-B4C9-E4E7420E945A}" type="datetime1">
              <a:rPr lang="zh-CN" altLang="en-US"/>
              <a:pPr/>
              <a:t>2018/12/13</a:t>
            </a:fld>
            <a:endParaRPr lang="zh-CN" altLang="en-US"/>
          </a:p>
        </p:txBody>
      </p:sp>
      <p:sp>
        <p:nvSpPr>
          <p:cNvPr id="6" name="灯片编号占位符 5">
            <a:extLst>
              <a:ext uri="{FF2B5EF4-FFF2-40B4-BE49-F238E27FC236}">
                <a16:creationId xmlns:a16="http://schemas.microsoft.com/office/drawing/2014/main" id="{351078D7-EE1F-439C-A105-B3D64F71B20B}"/>
              </a:ext>
            </a:extLst>
          </p:cNvPr>
          <p:cNvSpPr>
            <a:spLocks noGrp="1"/>
          </p:cNvSpPr>
          <p:nvPr>
            <p:ph type="sldNum" sz="quarter" idx="12"/>
          </p:nvPr>
        </p:nvSpPr>
        <p:spPr/>
        <p:txBody>
          <a:bodyPr/>
          <a:lstStyle/>
          <a:p>
            <a:fld id="{A75B203E-5DDB-4B89-B65F-1CF05396DBEF}" type="slidenum">
              <a:rPr lang="zh-CN" altLang="en-US"/>
              <a:pPr/>
              <a:t>9</a:t>
            </a:fld>
            <a:endParaRPr lang="zh-CN" altLang="en-US"/>
          </a:p>
        </p:txBody>
      </p:sp>
      <p:sp>
        <p:nvSpPr>
          <p:cNvPr id="12290" name="Rectangle 2">
            <a:extLst>
              <a:ext uri="{FF2B5EF4-FFF2-40B4-BE49-F238E27FC236}">
                <a16:creationId xmlns:a16="http://schemas.microsoft.com/office/drawing/2014/main" id="{13559AF4-D445-4B58-9144-0132D7E69A89}"/>
              </a:ext>
            </a:extLst>
          </p:cNvPr>
          <p:cNvSpPr>
            <a:spLocks noChangeArrowheads="1"/>
          </p:cNvSpPr>
          <p:nvPr>
            <p:ph type="title"/>
          </p:nvPr>
        </p:nvSpPr>
        <p:spPr/>
        <p:txBody>
          <a:bodyPr/>
          <a:lstStyle/>
          <a:p>
            <a:r>
              <a:rPr lang="zh-CN" altLang="en-US" b="1">
                <a:latin typeface="黑体" panose="02010609060101010101" pitchFamily="49" charset="-122"/>
                <a:ea typeface="黑体" panose="02010609060101010101" pitchFamily="49" charset="-122"/>
              </a:rPr>
              <a:t>3.1.2 政府间财政资源配置职能的划分</a:t>
            </a:r>
          </a:p>
        </p:txBody>
      </p:sp>
      <p:sp>
        <p:nvSpPr>
          <p:cNvPr id="12291" name="Rectangle 3">
            <a:extLst>
              <a:ext uri="{FF2B5EF4-FFF2-40B4-BE49-F238E27FC236}">
                <a16:creationId xmlns:a16="http://schemas.microsoft.com/office/drawing/2014/main" id="{60036244-46AC-4614-B79C-125744C295B2}"/>
              </a:ext>
            </a:extLst>
          </p:cNvPr>
          <p:cNvSpPr>
            <a:spLocks noChangeArrowheads="1"/>
          </p:cNvSpPr>
          <p:nvPr>
            <p:ph type="body" idx="1"/>
          </p:nvPr>
        </p:nvSpPr>
        <p:spPr>
          <a:xfrm>
            <a:off x="323850" y="1700213"/>
            <a:ext cx="8540750" cy="4679950"/>
          </a:xfrm>
        </p:spPr>
        <p:txBody>
          <a:bodyPr/>
          <a:lstStyle/>
          <a:p>
            <a:r>
              <a:rPr lang="zh-CN" altLang="en-US">
                <a:latin typeface="黑体" panose="02010609060101010101" pitchFamily="49" charset="-122"/>
                <a:ea typeface="黑体" panose="02010609060101010101" pitchFamily="49" charset="-122"/>
              </a:rPr>
              <a:t>政府的资源配置职能主要体现为公共产品的提供  </a:t>
            </a:r>
            <a:r>
              <a:rPr lang="zh-CN" altLang="en-US" b="1">
                <a:latin typeface="黑体" panose="02010609060101010101" pitchFamily="49" charset="-122"/>
                <a:ea typeface="黑体" panose="02010609060101010101" pitchFamily="49" charset="-122"/>
              </a:rPr>
              <a:t>→ </a:t>
            </a:r>
            <a:r>
              <a:rPr lang="zh-CN" altLang="en-US">
                <a:latin typeface="黑体" panose="02010609060101010101" pitchFamily="49" charset="-122"/>
                <a:ea typeface="黑体" panose="02010609060101010101" pitchFamily="49" charset="-122"/>
              </a:rPr>
              <a:t>相当部分公共产品都是地方性公共产品 </a:t>
            </a:r>
            <a:r>
              <a:rPr lang="zh-CN" altLang="en-US" b="1">
                <a:latin typeface="黑体" panose="02010609060101010101" pitchFamily="49" charset="-122"/>
                <a:ea typeface="黑体" panose="02010609060101010101" pitchFamily="49" charset="-122"/>
              </a:rPr>
              <a:t>→ </a:t>
            </a:r>
            <a:r>
              <a:rPr lang="zh-CN" altLang="en-US">
                <a:latin typeface="黑体" panose="02010609060101010101" pitchFamily="49" charset="-122"/>
                <a:ea typeface="黑体" panose="02010609060101010101" pitchFamily="49" charset="-122"/>
              </a:rPr>
              <a:t>主要的资源配置职能由地方财政承担。</a:t>
            </a:r>
          </a:p>
          <a:p>
            <a:r>
              <a:rPr lang="zh-CN" altLang="en-US">
                <a:latin typeface="黑体" panose="02010609060101010101" pitchFamily="49" charset="-122"/>
                <a:ea typeface="黑体" panose="02010609060101010101" pitchFamily="49" charset="-122"/>
              </a:rPr>
              <a:t>公共产品消费上的非竞争性与非排他性 </a:t>
            </a:r>
            <a:r>
              <a:rPr lang="zh-CN" altLang="en-US" b="1">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sym typeface="楷体" panose="02010609060101010101" pitchFamily="49" charset="-122"/>
              </a:rPr>
              <a:t>“</a:t>
            </a:r>
            <a:r>
              <a:rPr lang="zh-CN" altLang="en-US">
                <a:latin typeface="黑体" panose="02010609060101010101" pitchFamily="49" charset="-122"/>
                <a:ea typeface="黑体" panose="02010609060101010101" pitchFamily="49" charset="-122"/>
              </a:rPr>
              <a:t>免费搭车”心理 </a:t>
            </a:r>
            <a:r>
              <a:rPr lang="zh-CN" altLang="en-US" b="1">
                <a:latin typeface="黑体" panose="02010609060101010101" pitchFamily="49" charset="-122"/>
                <a:ea typeface="黑体" panose="02010609060101010101" pitchFamily="49" charset="-122"/>
              </a:rPr>
              <a:t>→</a:t>
            </a:r>
            <a:r>
              <a:rPr lang="zh-CN" altLang="en-US">
                <a:latin typeface="黑体" panose="02010609060101010101" pitchFamily="49" charset="-122"/>
                <a:ea typeface="黑体" panose="02010609060101010101" pitchFamily="49" charset="-122"/>
              </a:rPr>
              <a:t> 消费者不会真实地显示其对公共产品的偏好。</a:t>
            </a:r>
          </a:p>
          <a:p>
            <a:r>
              <a:rPr lang="zh-CN" altLang="en-US">
                <a:latin typeface="黑体" panose="02010609060101010101" pitchFamily="49" charset="-122"/>
                <a:ea typeface="黑体" panose="02010609060101010101" pitchFamily="49" charset="-122"/>
              </a:rPr>
              <a:t>提布特(</a:t>
            </a:r>
            <a:r>
              <a:rPr lang="zh-CN" altLang="en-US">
                <a:latin typeface="Times New Roman" panose="02020603050405020304" pitchFamily="18" charset="0"/>
                <a:ea typeface="黑体" panose="02010609060101010101" pitchFamily="49" charset="-122"/>
              </a:rPr>
              <a:t>Charles M. Tiebout</a:t>
            </a:r>
            <a:r>
              <a:rPr lang="zh-CN" altLang="en-US">
                <a:latin typeface="黑体" panose="02010609060101010101" pitchFamily="49" charset="-122"/>
                <a:ea typeface="黑体" panose="02010609060101010101" pitchFamily="49" charset="-122"/>
              </a:rPr>
              <a:t>)：消费者不会真实地显示其对公共产品偏好的情形不会发生在地方性公共产品上。</a:t>
            </a:r>
          </a:p>
        </p:txBody>
      </p:sp>
    </p:spTree>
  </p:cSld>
  <p:clrMapOvr>
    <a:masterClrMapping/>
  </p:clrMapOvr>
  <p:transition spd="slow">
    <p:random/>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9" presetClass="entr" presetSubtype="0" decel="100000" fill="hold" grpId="0" nodeType="withEffect">
                                  <p:stCondLst>
                                    <p:cond delay="0"/>
                                  </p:stCondLst>
                                  <p:childTnLst>
                                    <p:set>
                                      <p:cBhvr>
                                        <p:cTn id="6" dur="0" fill="hold">
                                          <p:stCondLst>
                                            <p:cond delay="0"/>
                                          </p:stCondLst>
                                        </p:cTn>
                                        <p:tgtEl>
                                          <p:spTgt spid="12290"/>
                                        </p:tgtEl>
                                        <p:attrNameLst>
                                          <p:attrName>style.visibility</p:attrName>
                                        </p:attrNameLst>
                                      </p:cBhvr>
                                      <p:to>
                                        <p:strVal val="visible"/>
                                      </p:to>
                                    </p:set>
                                    <p:anim calcmode="lin" valueType="num">
                                      <p:cBhvr>
                                        <p:cTn id="7" dur="500" fill="hold"/>
                                        <p:tgtEl>
                                          <p:spTgt spid="12290"/>
                                        </p:tgtEl>
                                        <p:attrNameLst>
                                          <p:attrName>ppt_w</p:attrName>
                                        </p:attrNameLst>
                                      </p:cBhvr>
                                      <p:tavLst>
                                        <p:tav tm="0">
                                          <p:val>
                                            <p:fltVal val="0"/>
                                          </p:val>
                                        </p:tav>
                                        <p:tav tm="100000">
                                          <p:val>
                                            <p:strVal val="#ppt_w"/>
                                          </p:val>
                                        </p:tav>
                                      </p:tavLst>
                                    </p:anim>
                                    <p:anim calcmode="lin" valueType="num">
                                      <p:cBhvr>
                                        <p:cTn id="8" dur="500" fill="hold"/>
                                        <p:tgtEl>
                                          <p:spTgt spid="12290"/>
                                        </p:tgtEl>
                                        <p:attrNameLst>
                                          <p:attrName>ppt_h</p:attrName>
                                        </p:attrNameLst>
                                      </p:cBhvr>
                                      <p:tavLst>
                                        <p:tav tm="0">
                                          <p:val>
                                            <p:fltVal val="0"/>
                                          </p:val>
                                        </p:tav>
                                        <p:tav tm="100000">
                                          <p:val>
                                            <p:strVal val="#ppt_h"/>
                                          </p:val>
                                        </p:tav>
                                      </p:tavLst>
                                    </p:anim>
                                    <p:anim calcmode="lin" valueType="num">
                                      <p:cBhvr>
                                        <p:cTn id="9" dur="500" fill="hold"/>
                                        <p:tgtEl>
                                          <p:spTgt spid="12290"/>
                                        </p:tgtEl>
                                        <p:attrNameLst>
                                          <p:attrName>style.rotation</p:attrName>
                                        </p:attrNameLst>
                                      </p:cBhvr>
                                      <p:tavLst>
                                        <p:tav tm="0">
                                          <p:val>
                                            <p:fltVal val="360"/>
                                          </p:val>
                                        </p:tav>
                                        <p:tav tm="100000">
                                          <p:val>
                                            <p:fltVal val="0"/>
                                          </p:val>
                                        </p:tav>
                                      </p:tavLst>
                                    </p:anim>
                                    <p:animEffect transition="in" filter="fade">
                                      <p:cBhvr>
                                        <p:cTn id="10" dur="500"/>
                                        <p:tgtEl>
                                          <p:spTgt spid="12290"/>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49" presetClass="entr" presetSubtype="0" decel="100000" fill="hold" grpId="0" nodeType="clickEffect">
                                  <p:stCondLst>
                                    <p:cond delay="0"/>
                                  </p:stCondLst>
                                  <p:iterate type="lt">
                                    <p:tmPct val="10000"/>
                                  </p:iterate>
                                  <p:childTnLst>
                                    <p:set>
                                      <p:cBhvr>
                                        <p:cTn id="14" dur="0" fill="hold">
                                          <p:stCondLst>
                                            <p:cond delay="0"/>
                                          </p:stCondLst>
                                        </p:cTn>
                                        <p:tgtEl>
                                          <p:spTgt spid="12291">
                                            <p:txEl>
                                              <p:pRg st="0" end="0"/>
                                            </p:txEl>
                                          </p:spTgt>
                                        </p:tgtEl>
                                        <p:attrNameLst>
                                          <p:attrName>style.visibility</p:attrName>
                                        </p:attrNameLst>
                                      </p:cBhvr>
                                      <p:to>
                                        <p:strVal val="visible"/>
                                      </p:to>
                                    </p:set>
                                    <p:anim calcmode="lin" valueType="num">
                                      <p:cBhvr>
                                        <p:cTn id="15" dur="500" fill="hold"/>
                                        <p:tgtEl>
                                          <p:spTgt spid="12291">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12291">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12291">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12291">
                                            <p:txEl>
                                              <p:pRg st="0" end="0"/>
                                            </p:txEl>
                                          </p:spTgt>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49" presetClass="entr" presetSubtype="0" decel="100000" fill="hold" grpId="0" nodeType="clickEffect">
                                  <p:stCondLst>
                                    <p:cond delay="0"/>
                                  </p:stCondLst>
                                  <p:iterate type="lt">
                                    <p:tmPct val="10000"/>
                                  </p:iterate>
                                  <p:childTnLst>
                                    <p:set>
                                      <p:cBhvr>
                                        <p:cTn id="22" dur="0" fill="hold">
                                          <p:stCondLst>
                                            <p:cond delay="0"/>
                                          </p:stCondLst>
                                        </p:cTn>
                                        <p:tgtEl>
                                          <p:spTgt spid="12291">
                                            <p:txEl>
                                              <p:pRg st="1" end="1"/>
                                            </p:txEl>
                                          </p:spTgt>
                                        </p:tgtEl>
                                        <p:attrNameLst>
                                          <p:attrName>style.visibility</p:attrName>
                                        </p:attrNameLst>
                                      </p:cBhvr>
                                      <p:to>
                                        <p:strVal val="visible"/>
                                      </p:to>
                                    </p:set>
                                    <p:anim calcmode="lin" valueType="num">
                                      <p:cBhvr>
                                        <p:cTn id="23" dur="500" fill="hold"/>
                                        <p:tgtEl>
                                          <p:spTgt spid="12291">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12291">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12291">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12291">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49" presetClass="entr" presetSubtype="0" decel="100000" fill="hold" grpId="0" nodeType="clickEffect">
                                  <p:stCondLst>
                                    <p:cond delay="0"/>
                                  </p:stCondLst>
                                  <p:iterate type="lt">
                                    <p:tmPct val="10000"/>
                                  </p:iterate>
                                  <p:childTnLst>
                                    <p:set>
                                      <p:cBhvr>
                                        <p:cTn id="30" dur="0" fill="hold">
                                          <p:stCondLst>
                                            <p:cond delay="0"/>
                                          </p:stCondLst>
                                        </p:cTn>
                                        <p:tgtEl>
                                          <p:spTgt spid="12291">
                                            <p:txEl>
                                              <p:pRg st="2" end="2"/>
                                            </p:txEl>
                                          </p:spTgt>
                                        </p:tgtEl>
                                        <p:attrNameLst>
                                          <p:attrName>style.visibility</p:attrName>
                                        </p:attrNameLst>
                                      </p:cBhvr>
                                      <p:to>
                                        <p:strVal val="visible"/>
                                      </p:to>
                                    </p:set>
                                    <p:anim calcmode="lin" valueType="num">
                                      <p:cBhvr>
                                        <p:cTn id="31" dur="500" fill="hold"/>
                                        <p:tgtEl>
                                          <p:spTgt spid="12291">
                                            <p:txEl>
                                              <p:pRg st="2" end="2"/>
                                            </p:txEl>
                                          </p:spTgt>
                                        </p:tgtEl>
                                        <p:attrNameLst>
                                          <p:attrName>ppt_w</p:attrName>
                                        </p:attrNameLst>
                                      </p:cBhvr>
                                      <p:tavLst>
                                        <p:tav tm="0">
                                          <p:val>
                                            <p:fltVal val="0"/>
                                          </p:val>
                                        </p:tav>
                                        <p:tav tm="100000">
                                          <p:val>
                                            <p:strVal val="#ppt_w"/>
                                          </p:val>
                                        </p:tav>
                                      </p:tavLst>
                                    </p:anim>
                                    <p:anim calcmode="lin" valueType="num">
                                      <p:cBhvr>
                                        <p:cTn id="32" dur="500" fill="hold"/>
                                        <p:tgtEl>
                                          <p:spTgt spid="12291">
                                            <p:txEl>
                                              <p:pRg st="2" end="2"/>
                                            </p:txEl>
                                          </p:spTgt>
                                        </p:tgtEl>
                                        <p:attrNameLst>
                                          <p:attrName>ppt_h</p:attrName>
                                        </p:attrNameLst>
                                      </p:cBhvr>
                                      <p:tavLst>
                                        <p:tav tm="0">
                                          <p:val>
                                            <p:fltVal val="0"/>
                                          </p:val>
                                        </p:tav>
                                        <p:tav tm="100000">
                                          <p:val>
                                            <p:strVal val="#ppt_h"/>
                                          </p:val>
                                        </p:tav>
                                      </p:tavLst>
                                    </p:anim>
                                    <p:anim calcmode="lin" valueType="num">
                                      <p:cBhvr>
                                        <p:cTn id="33" dur="500" fill="hold"/>
                                        <p:tgtEl>
                                          <p:spTgt spid="12291">
                                            <p:txEl>
                                              <p:pRg st="2" end="2"/>
                                            </p:txEl>
                                          </p:spTgt>
                                        </p:tgtEl>
                                        <p:attrNameLst>
                                          <p:attrName>style.rotation</p:attrName>
                                        </p:attrNameLst>
                                      </p:cBhvr>
                                      <p:tavLst>
                                        <p:tav tm="0">
                                          <p:val>
                                            <p:fltVal val="360"/>
                                          </p:val>
                                        </p:tav>
                                        <p:tav tm="100000">
                                          <p:val>
                                            <p:fltVal val="0"/>
                                          </p:val>
                                        </p:tav>
                                      </p:tavLst>
                                    </p:anim>
                                    <p:animEffect transition="in" filter="fade">
                                      <p:cBhvr>
                                        <p:cTn id="34" dur="500"/>
                                        <p:tgtEl>
                                          <p:spTgt spid="122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autoUpdateAnimBg="0"/>
      <p:bldP spid="12291" grpId="0" build="p" autoUpdateAnimBg="0"/>
    </p:bldLst>
  </p:timing>
</p:sld>
</file>

<file path=ppt/theme/theme1.xml><?xml version="1.0" encoding="utf-8"?>
<a:theme xmlns:a="http://schemas.openxmlformats.org/drawingml/2006/main" name="2_Show Time">
  <a:themeElements>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2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2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Show Time">
  <a:themeElements>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Show Time">
      <a:majorFont>
        <a:latin typeface="华文细黑"/>
        <a:ea typeface="华文细黑"/>
        <a:cs typeface=""/>
      </a:majorFont>
      <a:minorFont>
        <a:latin typeface="华文细黑"/>
        <a:ea typeface="华文细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kumimoji="0" lang="zh-CN" altLang="zh-CN" sz="1800" b="0" i="0" u="none" strike="noStrike" cap="none" normalizeH="0" baseline="0" smtClean="0">
            <a:ln>
              <a:noFill/>
            </a:ln>
            <a:solidFill>
              <a:schemeClr val="tx1"/>
            </a:solidFill>
            <a:effectLst/>
            <a:latin typeface="黑体" panose="02010609060101010101" pitchFamily="49" charset="-122"/>
            <a:ea typeface="华文行楷" panose="02010800040101010101" pitchFamily="2" charset="-122"/>
          </a:defRPr>
        </a:defPPr>
      </a:lstStyle>
    </a:lnDef>
  </a:objectDefaults>
  <a:extraClrSchemeLst>
    <a:extraClrScheme>
      <a:clrScheme name="1_Show Ti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157255200</TotalTime>
  <Pages>0</Pages>
  <Words>1709</Words>
  <Characters>0</Characters>
  <Application>Microsoft Office PowerPoint</Application>
  <DocSecurity>0</DocSecurity>
  <PresentationFormat>全屏显示(4:3)</PresentationFormat>
  <Lines>0</Lines>
  <Paragraphs>435</Paragraphs>
  <Slides>40</Slides>
  <Notes>0</Notes>
  <HiddenSlides>0</HiddenSlides>
  <MMClips>0</MMClips>
  <ScaleCrop>false</ScaleCrop>
  <HeadingPairs>
    <vt:vector size="8" baseType="variant">
      <vt:variant>
        <vt:lpstr>已用的字体</vt:lpstr>
      </vt:variant>
      <vt:variant>
        <vt:i4>52</vt:i4>
      </vt:variant>
      <vt:variant>
        <vt:lpstr>主题</vt:lpstr>
      </vt:variant>
      <vt:variant>
        <vt:i4>2</vt:i4>
      </vt:variant>
      <vt:variant>
        <vt:lpstr>嵌入 OLE 服务器</vt:lpstr>
      </vt:variant>
      <vt:variant>
        <vt:i4>1</vt:i4>
      </vt:variant>
      <vt:variant>
        <vt:lpstr>幻灯片标题</vt:lpstr>
      </vt:variant>
      <vt:variant>
        <vt:i4>40</vt:i4>
      </vt:variant>
    </vt:vector>
  </HeadingPairs>
  <TitlesOfParts>
    <vt:vector size="95" baseType="lpstr">
      <vt:lpstr>Arial</vt:lpstr>
      <vt:lpstr>宋体</vt:lpstr>
      <vt:lpstr>Wingdings</vt:lpstr>
      <vt:lpstr>华文行楷</vt:lpstr>
      <vt:lpstr>Arial Unicode MS</vt:lpstr>
      <vt:lpstr>Verdana</vt:lpstr>
      <vt:lpstr>新宋体-18030</vt:lpstr>
      <vt:lpstr>楷体_GB2312</vt:lpstr>
      <vt:lpstr>ˎ̥</vt:lpstr>
      <vt:lpstr>Times New Roman</vt:lpstr>
      <vt:lpstr>华文新魏</vt:lpstr>
      <vt:lpstr>华文楷体</vt:lpstr>
      <vt:lpstr>华文仿宋</vt:lpstr>
      <vt:lpstr>Arnprior</vt:lpstr>
      <vt:lpstr>黑体</vt:lpstr>
      <vt:lpstr>Courier New</vt:lpstr>
      <vt:lpstr>方正姚体</vt:lpstr>
      <vt:lpstr>隶书</vt:lpstr>
      <vt:lpstr>MingLiU</vt:lpstr>
      <vt:lpstr>仿宋_GB2312</vt:lpstr>
      <vt:lpstr>方正舒体</vt:lpstr>
      <vt:lpstr>Symbol</vt:lpstr>
      <vt:lpstr>_x000b__x000c_</vt:lpstr>
      <vt:lpstr>华文细黑</vt:lpstr>
      <vt:lpstr>华文中宋</vt:lpstr>
      <vt:lpstr>幼圆</vt:lpstr>
      <vt:lpstr>PMingLiU</vt:lpstr>
      <vt:lpstr>MS PMincho</vt:lpstr>
      <vt:lpstr>Abadi MT Condensed Light</vt:lpstr>
      <vt:lpstr>华文隶书</vt:lpstr>
      <vt:lpstr>Arial Black</vt:lpstr>
      <vt:lpstr>MS Mincho</vt:lpstr>
      <vt:lpstr>华文宋体</vt:lpstr>
      <vt:lpstr>楷体</vt:lpstr>
      <vt:lpstr>Calibri</vt:lpstr>
      <vt:lpstr>Tahoma</vt:lpstr>
      <vt:lpstr>华文彩云</vt:lpstr>
      <vt:lpstr>Gungsuh</vt:lpstr>
      <vt:lpstr>Arial Narrow</vt:lpstr>
      <vt:lpstr>新宋体</vt:lpstr>
      <vt:lpstr>华文琥珀</vt:lpstr>
      <vt:lpstr>GungsuhChe</vt:lpstr>
      <vt:lpstr>Latha</vt:lpstr>
      <vt:lpstr>Segoe Print</vt:lpstr>
      <vt:lpstr>仿宋</vt:lpstr>
      <vt:lpstr>微软雅黑</vt:lpstr>
      <vt:lpstr>MS UI Gothic</vt:lpstr>
      <vt:lpstr>ArialS</vt:lpstr>
      <vt:lpstr>Wingdings 2</vt:lpstr>
      <vt:lpstr>New Gulim</vt:lpstr>
      <vt:lpstr>Gulim</vt:lpstr>
      <vt:lpstr>Garamond</vt:lpstr>
      <vt:lpstr>2_Show Time</vt:lpstr>
      <vt:lpstr>1_Show Time</vt:lpstr>
      <vt:lpstr>Equation.DSMT4</vt:lpstr>
      <vt:lpstr>PowerPoint 演示文稿</vt:lpstr>
      <vt:lpstr>本章主要内容</vt:lpstr>
      <vt:lpstr>政府财政职能</vt:lpstr>
      <vt:lpstr>政府间财政职能的划分</vt:lpstr>
      <vt:lpstr>PowerPoint 演示文稿</vt:lpstr>
      <vt:lpstr>3.1.1 财政的资源配置职能</vt:lpstr>
      <vt:lpstr>PowerPoint 演示文稿</vt:lpstr>
      <vt:lpstr>PowerPoint 演示文稿</vt:lpstr>
      <vt:lpstr>3.1.2 政府间财政资源配置职能的划分</vt:lpstr>
      <vt:lpstr>提布特模型</vt:lpstr>
      <vt:lpstr>提布特模型</vt:lpstr>
      <vt:lpstr>提布特模型的局限性</vt:lpstr>
      <vt:lpstr>提布特模型的假设条件</vt:lpstr>
      <vt:lpstr>提布特模型的理论贡献</vt:lpstr>
      <vt:lpstr>中央政府介入资源配置</vt:lpstr>
      <vt:lpstr>PowerPoint 演示文稿</vt:lpstr>
      <vt:lpstr>3.2.1 财政的收入分配职能</vt:lpstr>
      <vt:lpstr>3.2.2 政府间财政收入分配职能的划分</vt:lpstr>
      <vt:lpstr>PowerPoint 演示文稿</vt:lpstr>
      <vt:lpstr>政府间财政收入分配职能的划分</vt:lpstr>
      <vt:lpstr>PowerPoint 演示文稿</vt:lpstr>
      <vt:lpstr>3.3.1 财政的宏观经济稳定职能</vt:lpstr>
      <vt:lpstr>3.3.2 政府间宏观经济稳定职能的划分</vt:lpstr>
      <vt:lpstr>地方财政与经济稳定职能</vt:lpstr>
      <vt:lpstr>不同背景下的财政乘数</vt:lpstr>
      <vt:lpstr>政府间财政宏观经济稳定职能的划分</vt:lpstr>
      <vt:lpstr>新财政联邦主义对政府间财政职能划分的不同认识</vt:lpstr>
      <vt:lpstr>新财政联邦主义对政府间财政职能划分的不同认识</vt:lpstr>
      <vt:lpstr>新财政联邦主义对政府间财政职能划分的不同认识</vt:lpstr>
      <vt:lpstr>PowerPoint 演示文稿</vt:lpstr>
      <vt:lpstr>3.4.1 政府间财政支出职责划分的原则</vt:lpstr>
      <vt:lpstr>政府间财政支出职责划分的原则</vt:lpstr>
      <vt:lpstr>3.4.2 具体财政支出项目的划分</vt:lpstr>
      <vt:lpstr>具体财政支出项目的划分</vt:lpstr>
      <vt:lpstr>PowerPoint 演示文稿</vt:lpstr>
      <vt:lpstr>部分国家政府间财政支出的划分 </vt:lpstr>
      <vt:lpstr>部分国家政府间财政支出的划分</vt:lpstr>
      <vt:lpstr>PowerPoint 演示文稿</vt:lpstr>
      <vt:lpstr>若干国家中央与地方财政支出结构</vt:lpstr>
      <vt:lpstr>PowerPoint 演示文稿</vt:lpstr>
    </vt:vector>
  </TitlesOfParts>
  <Manager/>
  <Company/>
  <LinksUpToDate>false</LinksUpToDate>
  <CharactersWithSpaces>0</CharactersWithSpaces>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Lenovo</dc:creator>
  <cp:keywords>教育 计算机</cp:keywords>
  <dc:description/>
  <cp:lastModifiedBy>wenjie zhang</cp:lastModifiedBy>
  <cp:revision>1</cp:revision>
  <dcterms:created xsi:type="dcterms:W3CDTF">2009-01-22T20:28:24Z</dcterms:created>
  <dcterms:modified xsi:type="dcterms:W3CDTF">2018-12-13T00:37:14Z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2052-9.1.0.4468</vt:lpwstr>
  </property>
</Properties>
</file>