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4" r:id="rId3"/>
  </p:sldMasterIdLst>
  <p:notesMasterIdLst>
    <p:notesMasterId r:id="rId53"/>
  </p:notesMasterIdLst>
  <p:sldIdLst>
    <p:sldId id="535" r:id="rId4"/>
    <p:sldId id="519" r:id="rId5"/>
    <p:sldId id="568" r:id="rId6"/>
    <p:sldId id="505" r:id="rId7"/>
    <p:sldId id="506" r:id="rId8"/>
    <p:sldId id="569" r:id="rId9"/>
    <p:sldId id="570" r:id="rId10"/>
    <p:sldId id="630" r:id="rId11"/>
    <p:sldId id="629" r:id="rId12"/>
    <p:sldId id="571" r:id="rId13"/>
    <p:sldId id="631" r:id="rId14"/>
    <p:sldId id="621" r:id="rId15"/>
    <p:sldId id="572" r:id="rId16"/>
    <p:sldId id="617" r:id="rId17"/>
    <p:sldId id="618" r:id="rId18"/>
    <p:sldId id="573" r:id="rId19"/>
    <p:sldId id="622" r:id="rId20"/>
    <p:sldId id="623" r:id="rId21"/>
    <p:sldId id="624" r:id="rId22"/>
    <p:sldId id="625" r:id="rId23"/>
    <p:sldId id="574" r:id="rId24"/>
    <p:sldId id="576" r:id="rId25"/>
    <p:sldId id="577" r:id="rId26"/>
    <p:sldId id="620" r:id="rId27"/>
    <p:sldId id="578" r:id="rId28"/>
    <p:sldId id="579" r:id="rId29"/>
    <p:sldId id="580" r:id="rId30"/>
    <p:sldId id="619" r:id="rId31"/>
    <p:sldId id="626" r:id="rId32"/>
    <p:sldId id="627" r:id="rId33"/>
    <p:sldId id="581" r:id="rId34"/>
    <p:sldId id="628" r:id="rId35"/>
    <p:sldId id="582" r:id="rId36"/>
    <p:sldId id="583" r:id="rId37"/>
    <p:sldId id="584" r:id="rId38"/>
    <p:sldId id="632" r:id="rId39"/>
    <p:sldId id="585" r:id="rId40"/>
    <p:sldId id="586" r:id="rId41"/>
    <p:sldId id="587" r:id="rId42"/>
    <p:sldId id="601" r:id="rId43"/>
    <p:sldId id="588" r:id="rId44"/>
    <p:sldId id="589" r:id="rId45"/>
    <p:sldId id="602" r:id="rId46"/>
    <p:sldId id="592" r:id="rId47"/>
    <p:sldId id="633" r:id="rId48"/>
    <p:sldId id="634" r:id="rId49"/>
    <p:sldId id="635" r:id="rId50"/>
    <p:sldId id="636" r:id="rId51"/>
    <p:sldId id="593" r:id="rId52"/>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5000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5000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5000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5000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6BB"/>
    <a:srgbClr val="FF0000"/>
    <a:srgbClr val="FFFF00"/>
    <a:srgbClr val="B2B2B2"/>
    <a:srgbClr val="5F5F5F"/>
    <a:srgbClr val="DDDDDD"/>
    <a:srgbClr val="FEFEF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80E95C49-F5A8-4D93-BC90-A4F6D266F7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a:extLst>
              <a:ext uri="{FF2B5EF4-FFF2-40B4-BE49-F238E27FC236}">
                <a16:creationId xmlns:a16="http://schemas.microsoft.com/office/drawing/2014/main" id="{5FAB4807-46C1-43A5-8734-0EE8B39B403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8089E6B-9465-4F80-BE1B-957B51D82E15}" type="datetimeFigureOut">
              <a:rPr lang="zh-CN" altLang="en-US"/>
              <a:pPr>
                <a:defRPr/>
              </a:pPr>
              <a:t>2018/12/13</a:t>
            </a:fld>
            <a:endParaRPr lang="zh-CN" altLang="en-US"/>
          </a:p>
        </p:txBody>
      </p:sp>
      <p:sp>
        <p:nvSpPr>
          <p:cNvPr id="4" name="幻灯片图像占位符 3">
            <a:extLst>
              <a:ext uri="{FF2B5EF4-FFF2-40B4-BE49-F238E27FC236}">
                <a16:creationId xmlns:a16="http://schemas.microsoft.com/office/drawing/2014/main" id="{41B480A0-E85B-427E-8166-A1127E761DF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F927554A-AB8F-48D8-BF92-8BDAE45FCE7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0338B941-557B-4A1D-A3B1-9FFB9E0AB4A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1BD847F1-2C2F-40DC-B632-A5684B6301C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9D64E7-ADF0-4786-B6D8-F373F5689D64}"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bwMode="gray">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4" name="Freeform 268">
            <a:extLst>
              <a:ext uri="{FF2B5EF4-FFF2-40B4-BE49-F238E27FC236}">
                <a16:creationId xmlns:a16="http://schemas.microsoft.com/office/drawing/2014/main" id="{584FB080-2B59-48C8-BD5C-D02C95BA6BB0}"/>
              </a:ext>
            </a:extLst>
          </p:cNvPr>
          <p:cNvSpPr>
            <a:spLocks/>
          </p:cNvSpPr>
          <p:nvPr/>
        </p:nvSpPr>
        <p:spPr bwMode="gray">
          <a:xfrm rot="19091218">
            <a:off x="3581400" y="1470025"/>
            <a:ext cx="1143000" cy="1120775"/>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5" name="Freeform 241">
            <a:extLst>
              <a:ext uri="{FF2B5EF4-FFF2-40B4-BE49-F238E27FC236}">
                <a16:creationId xmlns:a16="http://schemas.microsoft.com/office/drawing/2014/main" id="{772DB757-4DD1-496C-8251-8DB8CBA267EF}"/>
              </a:ext>
            </a:extLst>
          </p:cNvPr>
          <p:cNvSpPr>
            <a:spLocks/>
          </p:cNvSpPr>
          <p:nvPr/>
        </p:nvSpPr>
        <p:spPr bwMode="gray">
          <a:xfrm>
            <a:off x="2432050" y="-9525"/>
            <a:ext cx="3595688" cy="4429125"/>
          </a:xfrm>
          <a:custGeom>
            <a:avLst/>
            <a:gdLst>
              <a:gd name="T0" fmla="*/ 2147483647 w 2265"/>
              <a:gd name="T1" fmla="*/ 2147483647 h 2790"/>
              <a:gd name="T2" fmla="*/ 2147483647 w 2265"/>
              <a:gd name="T3" fmla="*/ 2147483647 h 2790"/>
              <a:gd name="T4" fmla="*/ 2147483647 w 2265"/>
              <a:gd name="T5" fmla="*/ 2147483647 h 2790"/>
              <a:gd name="T6" fmla="*/ 0 w 2265"/>
              <a:gd name="T7" fmla="*/ 0 h 2790"/>
              <a:gd name="T8" fmla="*/ 2147483647 w 2265"/>
              <a:gd name="T9" fmla="*/ 2147483647 h 2790"/>
              <a:gd name="T10" fmla="*/ 2147483647 w 2265"/>
              <a:gd name="T11" fmla="*/ 2147483647 h 2790"/>
              <a:gd name="T12" fmla="*/ 2147483647 w 2265"/>
              <a:gd name="T13" fmla="*/ 2147483647 h 2790"/>
              <a:gd name="T14" fmla="*/ 2147483647 w 2265"/>
              <a:gd name="T15" fmla="*/ 2147483647 h 2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5" h="2790">
                <a:moveTo>
                  <a:pt x="1895" y="2790"/>
                </a:moveTo>
                <a:cubicBezTo>
                  <a:pt x="2092" y="2493"/>
                  <a:pt x="2169" y="1787"/>
                  <a:pt x="2001" y="1455"/>
                </a:cubicBezTo>
                <a:cubicBezTo>
                  <a:pt x="1833" y="1123"/>
                  <a:pt x="1290" y="1089"/>
                  <a:pt x="909" y="885"/>
                </a:cubicBezTo>
                <a:cubicBezTo>
                  <a:pt x="528" y="681"/>
                  <a:pt x="95" y="144"/>
                  <a:pt x="0" y="0"/>
                </a:cubicBezTo>
                <a:lnTo>
                  <a:pt x="466" y="6"/>
                </a:lnTo>
                <a:cubicBezTo>
                  <a:pt x="570" y="267"/>
                  <a:pt x="788" y="572"/>
                  <a:pt x="1074" y="759"/>
                </a:cubicBezTo>
                <a:cubicBezTo>
                  <a:pt x="1359" y="946"/>
                  <a:pt x="1880" y="1011"/>
                  <a:pt x="2072" y="1396"/>
                </a:cubicBezTo>
                <a:cubicBezTo>
                  <a:pt x="2265" y="1781"/>
                  <a:pt x="2045" y="2639"/>
                  <a:pt x="1895" y="2790"/>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242">
            <a:extLst>
              <a:ext uri="{FF2B5EF4-FFF2-40B4-BE49-F238E27FC236}">
                <a16:creationId xmlns:a16="http://schemas.microsoft.com/office/drawing/2014/main" id="{D649A5C6-9E53-4957-A0ED-1BD3AB698725}"/>
              </a:ext>
            </a:extLst>
          </p:cNvPr>
          <p:cNvSpPr>
            <a:spLocks/>
          </p:cNvSpPr>
          <p:nvPr/>
        </p:nvSpPr>
        <p:spPr bwMode="gray">
          <a:xfrm>
            <a:off x="0" y="0"/>
            <a:ext cx="5719763" cy="4495800"/>
          </a:xfrm>
          <a:custGeom>
            <a:avLst/>
            <a:gdLst>
              <a:gd name="T0" fmla="*/ 2147483647 w 3603"/>
              <a:gd name="T1" fmla="*/ 2147483647 h 2832"/>
              <a:gd name="T2" fmla="*/ 2147483647 w 3603"/>
              <a:gd name="T3" fmla="*/ 2147483647 h 2832"/>
              <a:gd name="T4" fmla="*/ 2147483647 w 3603"/>
              <a:gd name="T5" fmla="*/ 2147483647 h 2832"/>
              <a:gd name="T6" fmla="*/ 0 w 3603"/>
              <a:gd name="T7" fmla="*/ 0 h 2832"/>
              <a:gd name="T8" fmla="*/ 2147483647 w 3603"/>
              <a:gd name="T9" fmla="*/ 0 h 2832"/>
              <a:gd name="T10" fmla="*/ 2147483647 w 3603"/>
              <a:gd name="T11" fmla="*/ 2147483647 h 2832"/>
              <a:gd name="T12" fmla="*/ 2147483647 w 3603"/>
              <a:gd name="T13" fmla="*/ 2147483647 h 2832"/>
              <a:gd name="T14" fmla="*/ 2147483647 w 3603"/>
              <a:gd name="T15" fmla="*/ 2147483647 h 28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3" h="2832">
                <a:moveTo>
                  <a:pt x="3395" y="2832"/>
                </a:moveTo>
                <a:cubicBezTo>
                  <a:pt x="3514" y="2657"/>
                  <a:pt x="3539" y="2194"/>
                  <a:pt x="3450" y="1888"/>
                </a:cubicBezTo>
                <a:cubicBezTo>
                  <a:pt x="3361" y="1581"/>
                  <a:pt x="2487" y="1524"/>
                  <a:pt x="1918" y="1188"/>
                </a:cubicBezTo>
                <a:cubicBezTo>
                  <a:pt x="1350" y="851"/>
                  <a:pt x="128" y="228"/>
                  <a:pt x="0" y="0"/>
                </a:cubicBezTo>
                <a:lnTo>
                  <a:pt x="1145" y="0"/>
                </a:lnTo>
                <a:cubicBezTo>
                  <a:pt x="1248" y="271"/>
                  <a:pt x="1793" y="730"/>
                  <a:pt x="1995" y="891"/>
                </a:cubicBezTo>
                <a:cubicBezTo>
                  <a:pt x="2197" y="1052"/>
                  <a:pt x="3405" y="1416"/>
                  <a:pt x="3504" y="1817"/>
                </a:cubicBezTo>
                <a:cubicBezTo>
                  <a:pt x="3603" y="2218"/>
                  <a:pt x="3486" y="2743"/>
                  <a:pt x="3395" y="283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243">
            <a:extLst>
              <a:ext uri="{FF2B5EF4-FFF2-40B4-BE49-F238E27FC236}">
                <a16:creationId xmlns:a16="http://schemas.microsoft.com/office/drawing/2014/main" id="{BC79C96A-FBF3-4CC3-B99D-8984DD790B91}"/>
              </a:ext>
            </a:extLst>
          </p:cNvPr>
          <p:cNvSpPr>
            <a:spLocks/>
          </p:cNvSpPr>
          <p:nvPr/>
        </p:nvSpPr>
        <p:spPr bwMode="gray">
          <a:xfrm>
            <a:off x="6513513" y="404813"/>
            <a:ext cx="2630487" cy="3328987"/>
          </a:xfrm>
          <a:custGeom>
            <a:avLst/>
            <a:gdLst>
              <a:gd name="T0" fmla="*/ 0 w 1657"/>
              <a:gd name="T1" fmla="*/ 2147483647 h 2583"/>
              <a:gd name="T2" fmla="*/ 2147483647 w 1657"/>
              <a:gd name="T3" fmla="*/ 2147483647 h 2583"/>
              <a:gd name="T4" fmla="*/ 2147483647 w 1657"/>
              <a:gd name="T5" fmla="*/ 2147483647 h 2583"/>
              <a:gd name="T6" fmla="*/ 2147483647 w 1657"/>
              <a:gd name="T7" fmla="*/ 0 h 2583"/>
              <a:gd name="T8" fmla="*/ 2147483647 w 1657"/>
              <a:gd name="T9" fmla="*/ 2147483647 h 2583"/>
              <a:gd name="T10" fmla="*/ 0 w 1657"/>
              <a:gd name="T11" fmla="*/ 2147483647 h 2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 h="2583">
                <a:moveTo>
                  <a:pt x="0" y="2583"/>
                </a:moveTo>
                <a:cubicBezTo>
                  <a:pt x="558" y="2524"/>
                  <a:pt x="852" y="2300"/>
                  <a:pt x="1129" y="1978"/>
                </a:cubicBezTo>
                <a:cubicBezTo>
                  <a:pt x="1406" y="1656"/>
                  <a:pt x="1528" y="1439"/>
                  <a:pt x="1657" y="1117"/>
                </a:cubicBezTo>
                <a:lnTo>
                  <a:pt x="1645" y="0"/>
                </a:lnTo>
                <a:cubicBezTo>
                  <a:pt x="1598" y="291"/>
                  <a:pt x="1225" y="1470"/>
                  <a:pt x="950" y="1877"/>
                </a:cubicBezTo>
                <a:cubicBezTo>
                  <a:pt x="675" y="2284"/>
                  <a:pt x="499" y="2494"/>
                  <a:pt x="0" y="2583"/>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44">
            <a:extLst>
              <a:ext uri="{FF2B5EF4-FFF2-40B4-BE49-F238E27FC236}">
                <a16:creationId xmlns:a16="http://schemas.microsoft.com/office/drawing/2014/main" id="{B192C73D-66AB-4356-B173-D9B408803193}"/>
              </a:ext>
            </a:extLst>
          </p:cNvPr>
          <p:cNvSpPr>
            <a:spLocks/>
          </p:cNvSpPr>
          <p:nvPr/>
        </p:nvSpPr>
        <p:spPr bwMode="gray">
          <a:xfrm>
            <a:off x="6477000" y="-9525"/>
            <a:ext cx="1676400" cy="3743325"/>
          </a:xfrm>
          <a:custGeom>
            <a:avLst/>
            <a:gdLst>
              <a:gd name="T0" fmla="*/ 0 w 1110"/>
              <a:gd name="T1" fmla="*/ 2147483647 h 2877"/>
              <a:gd name="T2" fmla="*/ 2147483647 w 1110"/>
              <a:gd name="T3" fmla="*/ 2147483647 h 2877"/>
              <a:gd name="T4" fmla="*/ 2147483647 w 1110"/>
              <a:gd name="T5" fmla="*/ 0 h 2877"/>
              <a:gd name="T6" fmla="*/ 2147483647 w 1110"/>
              <a:gd name="T7" fmla="*/ 0 h 2877"/>
              <a:gd name="T8" fmla="*/ 2147483647 w 1110"/>
              <a:gd name="T9" fmla="*/ 2147483647 h 2877"/>
              <a:gd name="T10" fmla="*/ 0 w 1110"/>
              <a:gd name="T11" fmla="*/ 2147483647 h 28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0" h="2877">
                <a:moveTo>
                  <a:pt x="0" y="2877"/>
                </a:moveTo>
                <a:cubicBezTo>
                  <a:pt x="558" y="2818"/>
                  <a:pt x="878" y="2138"/>
                  <a:pt x="979" y="1734"/>
                </a:cubicBezTo>
                <a:cubicBezTo>
                  <a:pt x="1080" y="1330"/>
                  <a:pt x="1110" y="368"/>
                  <a:pt x="1110" y="0"/>
                </a:cubicBezTo>
                <a:lnTo>
                  <a:pt x="296" y="0"/>
                </a:lnTo>
                <a:cubicBezTo>
                  <a:pt x="593" y="445"/>
                  <a:pt x="803" y="1297"/>
                  <a:pt x="754" y="1776"/>
                </a:cubicBezTo>
                <a:cubicBezTo>
                  <a:pt x="705" y="2255"/>
                  <a:pt x="635" y="2613"/>
                  <a:pt x="0" y="2877"/>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245">
            <a:extLst>
              <a:ext uri="{FF2B5EF4-FFF2-40B4-BE49-F238E27FC236}">
                <a16:creationId xmlns:a16="http://schemas.microsoft.com/office/drawing/2014/main" id="{C039E5CE-2CEB-43A1-9957-5B80184DC89A}"/>
              </a:ext>
            </a:extLst>
          </p:cNvPr>
          <p:cNvSpPr>
            <a:spLocks/>
          </p:cNvSpPr>
          <p:nvPr/>
        </p:nvSpPr>
        <p:spPr bwMode="gray">
          <a:xfrm>
            <a:off x="-9525" y="609600"/>
            <a:ext cx="5418138" cy="3808413"/>
          </a:xfrm>
          <a:custGeom>
            <a:avLst/>
            <a:gdLst>
              <a:gd name="T0" fmla="*/ 2147483647 w 3413"/>
              <a:gd name="T1" fmla="*/ 2147483647 h 2399"/>
              <a:gd name="T2" fmla="*/ 2147483647 w 3413"/>
              <a:gd name="T3" fmla="*/ 2147483647 h 2399"/>
              <a:gd name="T4" fmla="*/ 2147483647 w 3413"/>
              <a:gd name="T5" fmla="*/ 2147483647 h 2399"/>
              <a:gd name="T6" fmla="*/ 0 w 3413"/>
              <a:gd name="T7" fmla="*/ 2147483647 h 2399"/>
              <a:gd name="T8" fmla="*/ 2147483647 w 3413"/>
              <a:gd name="T9" fmla="*/ 0 h 2399"/>
              <a:gd name="T10" fmla="*/ 2147483647 w 3413"/>
              <a:gd name="T11" fmla="*/ 2147483647 h 2399"/>
              <a:gd name="T12" fmla="*/ 2147483647 w 3413"/>
              <a:gd name="T13" fmla="*/ 2147483647 h 2399"/>
              <a:gd name="T14" fmla="*/ 2147483647 w 3413"/>
              <a:gd name="T15" fmla="*/ 2147483647 h 23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3" h="2399">
                <a:moveTo>
                  <a:pt x="3413" y="2399"/>
                </a:moveTo>
                <a:cubicBezTo>
                  <a:pt x="3361" y="2324"/>
                  <a:pt x="3246" y="2028"/>
                  <a:pt x="2928" y="1962"/>
                </a:cubicBezTo>
                <a:cubicBezTo>
                  <a:pt x="2610" y="1896"/>
                  <a:pt x="1990" y="2131"/>
                  <a:pt x="1502" y="2003"/>
                </a:cubicBezTo>
                <a:cubicBezTo>
                  <a:pt x="937" y="1819"/>
                  <a:pt x="386" y="1510"/>
                  <a:pt x="0" y="1196"/>
                </a:cubicBezTo>
                <a:lnTo>
                  <a:pt x="6" y="0"/>
                </a:lnTo>
                <a:cubicBezTo>
                  <a:pt x="109" y="271"/>
                  <a:pt x="893" y="1158"/>
                  <a:pt x="1461" y="1558"/>
                </a:cubicBezTo>
                <a:cubicBezTo>
                  <a:pt x="1906" y="1919"/>
                  <a:pt x="2644" y="1780"/>
                  <a:pt x="2969" y="1920"/>
                </a:cubicBezTo>
                <a:cubicBezTo>
                  <a:pt x="3294" y="2060"/>
                  <a:pt x="3349" y="2288"/>
                  <a:pt x="3413" y="2399"/>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Group 226">
            <a:extLst>
              <a:ext uri="{FF2B5EF4-FFF2-40B4-BE49-F238E27FC236}">
                <a16:creationId xmlns:a16="http://schemas.microsoft.com/office/drawing/2014/main" id="{122337BE-8839-4615-8416-DA104AAB6DAC}"/>
              </a:ext>
            </a:extLst>
          </p:cNvPr>
          <p:cNvGrpSpPr>
            <a:grpSpLocks/>
          </p:cNvGrpSpPr>
          <p:nvPr/>
        </p:nvGrpSpPr>
        <p:grpSpPr bwMode="auto">
          <a:xfrm>
            <a:off x="0" y="3733800"/>
            <a:ext cx="9144000" cy="3124200"/>
            <a:chOff x="0" y="2352"/>
            <a:chExt cx="5760" cy="1968"/>
          </a:xfrm>
        </p:grpSpPr>
        <p:pic>
          <p:nvPicPr>
            <p:cNvPr id="11" name="Picture 214" descr="3">
              <a:extLst>
                <a:ext uri="{FF2B5EF4-FFF2-40B4-BE49-F238E27FC236}">
                  <a16:creationId xmlns:a16="http://schemas.microsoft.com/office/drawing/2014/main" id="{4C5DDA45-9DEA-45E4-9DF7-80A94E47F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085"/>
            <a:stretch>
              <a:fillRect/>
            </a:stretch>
          </p:blipFill>
          <p:spPr bwMode="gray">
            <a:xfrm>
              <a:off x="0" y="2352"/>
              <a:ext cx="576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5" descr="2">
              <a:extLst>
                <a:ext uri="{FF2B5EF4-FFF2-40B4-BE49-F238E27FC236}">
                  <a16:creationId xmlns:a16="http://schemas.microsoft.com/office/drawing/2014/main" id="{D1AC4742-1D40-4F7E-93F0-3C9538ED0E12}"/>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a:off x="0" y="2688"/>
              <a:ext cx="872"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6" descr="2">
              <a:extLst>
                <a:ext uri="{FF2B5EF4-FFF2-40B4-BE49-F238E27FC236}">
                  <a16:creationId xmlns:a16="http://schemas.microsoft.com/office/drawing/2014/main" id="{BAD0DBA2-D6D1-4D0C-A9F4-AF80F97EA683}"/>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rot="638531" flipH="1">
              <a:off x="4512" y="2736"/>
              <a:ext cx="69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62">
            <a:extLst>
              <a:ext uri="{FF2B5EF4-FFF2-40B4-BE49-F238E27FC236}">
                <a16:creationId xmlns:a16="http://schemas.microsoft.com/office/drawing/2014/main" id="{1BFAFE43-7C65-47FA-BA5A-3795A7E796C5}"/>
              </a:ext>
            </a:extLst>
          </p:cNvPr>
          <p:cNvSpPr txBox="1">
            <a:spLocks noChangeArrowheads="1"/>
          </p:cNvSpPr>
          <p:nvPr/>
        </p:nvSpPr>
        <p:spPr bwMode="gray">
          <a:xfrm>
            <a:off x="228600" y="6080125"/>
            <a:ext cx="1676400" cy="396875"/>
          </a:xfrm>
          <a:prstGeom prst="rect">
            <a:avLst/>
          </a:prstGeom>
          <a:noFill/>
          <a:ln>
            <a:noFill/>
          </a:ln>
          <a:effectLs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50000"/>
              </a:spcBef>
              <a:spcAft>
                <a:spcPct val="0"/>
              </a:spcAft>
              <a:defRPr b="1">
                <a:solidFill>
                  <a:schemeClr val="tx1"/>
                </a:solidFill>
                <a:latin typeface="Arial" charset="0"/>
              </a:defRPr>
            </a:lvl6pPr>
            <a:lvl7pPr marL="2971800" indent="-228600" eaLnBrk="0" fontAlgn="base" hangingPunct="0">
              <a:spcBef>
                <a:spcPct val="50000"/>
              </a:spcBef>
              <a:spcAft>
                <a:spcPct val="0"/>
              </a:spcAft>
              <a:defRPr b="1">
                <a:solidFill>
                  <a:schemeClr val="tx1"/>
                </a:solidFill>
                <a:latin typeface="Arial" charset="0"/>
              </a:defRPr>
            </a:lvl7pPr>
            <a:lvl8pPr marL="3429000" indent="-228600" eaLnBrk="0" fontAlgn="base" hangingPunct="0">
              <a:spcBef>
                <a:spcPct val="50000"/>
              </a:spcBef>
              <a:spcAft>
                <a:spcPct val="0"/>
              </a:spcAft>
              <a:defRPr b="1">
                <a:solidFill>
                  <a:schemeClr val="tx1"/>
                </a:solidFill>
                <a:latin typeface="Arial" charset="0"/>
              </a:defRPr>
            </a:lvl8pPr>
            <a:lvl9pPr marL="3886200" indent="-228600" eaLnBrk="0" fontAlgn="base" hangingPunct="0">
              <a:spcBef>
                <a:spcPct val="50000"/>
              </a:spcBef>
              <a:spcAft>
                <a:spcPct val="0"/>
              </a:spcAft>
              <a:defRPr b="1">
                <a:solidFill>
                  <a:schemeClr val="tx1"/>
                </a:solidFill>
                <a:latin typeface="Arial" charset="0"/>
              </a:defRPr>
            </a:lvl9pPr>
          </a:lstStyle>
          <a:p>
            <a:pPr eaLnBrk="1" hangingPunct="1">
              <a:defRPr/>
            </a:pPr>
            <a:r>
              <a:rPr lang="en-US" altLang="zh-CN" sz="2000">
                <a:solidFill>
                  <a:srgbClr val="FFFFFF"/>
                </a:solidFill>
                <a:latin typeface="Verdana" pitchFamily="34" charset="0"/>
                <a:ea typeface="宋体" pitchFamily="2" charset="-122"/>
              </a:rPr>
              <a:t>LOGO</a:t>
            </a:r>
          </a:p>
        </p:txBody>
      </p:sp>
      <p:grpSp>
        <p:nvGrpSpPr>
          <p:cNvPr id="15" name="Group 269">
            <a:extLst>
              <a:ext uri="{FF2B5EF4-FFF2-40B4-BE49-F238E27FC236}">
                <a16:creationId xmlns:a16="http://schemas.microsoft.com/office/drawing/2014/main" id="{DD81FFDB-156E-459B-A977-80764F0F364E}"/>
              </a:ext>
            </a:extLst>
          </p:cNvPr>
          <p:cNvGrpSpPr>
            <a:grpSpLocks/>
          </p:cNvGrpSpPr>
          <p:nvPr/>
        </p:nvGrpSpPr>
        <p:grpSpPr bwMode="auto">
          <a:xfrm rot="-2998185">
            <a:off x="4394200" y="2867025"/>
            <a:ext cx="1349375" cy="1450975"/>
            <a:chOff x="173" y="1670"/>
            <a:chExt cx="676" cy="727"/>
          </a:xfrm>
        </p:grpSpPr>
        <p:sp>
          <p:nvSpPr>
            <p:cNvPr id="16" name="Oval 270">
              <a:extLst>
                <a:ext uri="{FF2B5EF4-FFF2-40B4-BE49-F238E27FC236}">
                  <a16:creationId xmlns:a16="http://schemas.microsoft.com/office/drawing/2014/main" id="{1A19A024-CB1B-4E04-9D1C-0A715A68B0E0}"/>
                </a:ext>
              </a:extLst>
            </p:cNvPr>
            <p:cNvSpPr>
              <a:spLocks noChangeArrowheads="1"/>
            </p:cNvSpPr>
            <p:nvPr/>
          </p:nvSpPr>
          <p:spPr bwMode="gray">
            <a:xfrm>
              <a:off x="442" y="1665"/>
              <a:ext cx="111" cy="105"/>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7" name="Oval 271">
              <a:extLst>
                <a:ext uri="{FF2B5EF4-FFF2-40B4-BE49-F238E27FC236}">
                  <a16:creationId xmlns:a16="http://schemas.microsoft.com/office/drawing/2014/main" id="{7AE8E6CE-C4FE-4A26-A5FC-8B829B7EB94E}"/>
                </a:ext>
              </a:extLst>
            </p:cNvPr>
            <p:cNvSpPr>
              <a:spLocks noChangeArrowheads="1"/>
            </p:cNvSpPr>
            <p:nvPr/>
          </p:nvSpPr>
          <p:spPr bwMode="gray">
            <a:xfrm>
              <a:off x="279" y="1954"/>
              <a:ext cx="157" cy="15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8" name="Oval 272">
              <a:extLst>
                <a:ext uri="{FF2B5EF4-FFF2-40B4-BE49-F238E27FC236}">
                  <a16:creationId xmlns:a16="http://schemas.microsoft.com/office/drawing/2014/main" id="{9270C191-321D-4211-AD1A-CE5595EF9ED7}"/>
                </a:ext>
              </a:extLst>
            </p:cNvPr>
            <p:cNvSpPr>
              <a:spLocks noChangeArrowheads="1"/>
            </p:cNvSpPr>
            <p:nvPr/>
          </p:nvSpPr>
          <p:spPr bwMode="gray">
            <a:xfrm>
              <a:off x="572" y="1840"/>
              <a:ext cx="118" cy="111"/>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9" name="Oval 273">
              <a:extLst>
                <a:ext uri="{FF2B5EF4-FFF2-40B4-BE49-F238E27FC236}">
                  <a16:creationId xmlns:a16="http://schemas.microsoft.com/office/drawing/2014/main" id="{5991244A-729B-45EB-B8C9-BA6BBF8EF4E3}"/>
                </a:ext>
              </a:extLst>
            </p:cNvPr>
            <p:cNvSpPr>
              <a:spLocks noChangeArrowheads="1"/>
            </p:cNvSpPr>
            <p:nvPr/>
          </p:nvSpPr>
          <p:spPr bwMode="gray">
            <a:xfrm>
              <a:off x="329" y="2310"/>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0" name="Line 274">
              <a:extLst>
                <a:ext uri="{FF2B5EF4-FFF2-40B4-BE49-F238E27FC236}">
                  <a16:creationId xmlns:a16="http://schemas.microsoft.com/office/drawing/2014/main" id="{56F66F2D-0832-4BE2-B178-0BED857C31BD}"/>
                </a:ext>
              </a:extLst>
            </p:cNvPr>
            <p:cNvSpPr>
              <a:spLocks noChangeShapeType="1"/>
            </p:cNvSpPr>
            <p:nvPr/>
          </p:nvSpPr>
          <p:spPr bwMode="gray">
            <a:xfrm>
              <a:off x="355" y="2105"/>
              <a:ext cx="0" cy="215"/>
            </a:xfrm>
            <a:prstGeom prst="line">
              <a:avLst/>
            </a:prstGeom>
            <a:noFill/>
            <a:ln w="127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75">
              <a:extLst>
                <a:ext uri="{FF2B5EF4-FFF2-40B4-BE49-F238E27FC236}">
                  <a16:creationId xmlns:a16="http://schemas.microsoft.com/office/drawing/2014/main" id="{CAB4E194-9539-4207-B6E0-9DF0047D3FB3}"/>
                </a:ext>
              </a:extLst>
            </p:cNvPr>
            <p:cNvSpPr>
              <a:spLocks noChangeShapeType="1"/>
            </p:cNvSpPr>
            <p:nvPr/>
          </p:nvSpPr>
          <p:spPr bwMode="gray">
            <a:xfrm flipV="1">
              <a:off x="413" y="1926"/>
              <a:ext cx="175" cy="52"/>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76">
              <a:extLst>
                <a:ext uri="{FF2B5EF4-FFF2-40B4-BE49-F238E27FC236}">
                  <a16:creationId xmlns:a16="http://schemas.microsoft.com/office/drawing/2014/main" id="{52FD895B-7A45-4E29-8224-C340DF1D0EE5}"/>
                </a:ext>
              </a:extLst>
            </p:cNvPr>
            <p:cNvSpPr>
              <a:spLocks noChangeShapeType="1"/>
            </p:cNvSpPr>
            <p:nvPr/>
          </p:nvSpPr>
          <p:spPr bwMode="gray">
            <a:xfrm flipH="1" flipV="1">
              <a:off x="524" y="1754"/>
              <a:ext cx="69" cy="93"/>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Oval 277">
              <a:extLst>
                <a:ext uri="{FF2B5EF4-FFF2-40B4-BE49-F238E27FC236}">
                  <a16:creationId xmlns:a16="http://schemas.microsoft.com/office/drawing/2014/main" id="{4776789F-8627-4132-8117-505335184361}"/>
                </a:ext>
              </a:extLst>
            </p:cNvPr>
            <p:cNvSpPr>
              <a:spLocks noChangeArrowheads="1"/>
            </p:cNvSpPr>
            <p:nvPr/>
          </p:nvSpPr>
          <p:spPr bwMode="gray">
            <a:xfrm>
              <a:off x="768" y="1762"/>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Oval 278">
              <a:extLst>
                <a:ext uri="{FF2B5EF4-FFF2-40B4-BE49-F238E27FC236}">
                  <a16:creationId xmlns:a16="http://schemas.microsoft.com/office/drawing/2014/main" id="{EF16AD82-FF83-4024-8612-9C1FCA92D14D}"/>
                </a:ext>
              </a:extLst>
            </p:cNvPr>
            <p:cNvSpPr>
              <a:spLocks noChangeArrowheads="1"/>
            </p:cNvSpPr>
            <p:nvPr/>
          </p:nvSpPr>
          <p:spPr bwMode="gray">
            <a:xfrm>
              <a:off x="655" y="2069"/>
              <a:ext cx="94" cy="89"/>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Line 279">
              <a:extLst>
                <a:ext uri="{FF2B5EF4-FFF2-40B4-BE49-F238E27FC236}">
                  <a16:creationId xmlns:a16="http://schemas.microsoft.com/office/drawing/2014/main" id="{F8359948-C105-48B7-B183-AFC51140DCBA}"/>
                </a:ext>
              </a:extLst>
            </p:cNvPr>
            <p:cNvSpPr>
              <a:spLocks noChangeShapeType="1"/>
            </p:cNvSpPr>
            <p:nvPr/>
          </p:nvSpPr>
          <p:spPr bwMode="gray">
            <a:xfrm>
              <a:off x="653" y="1954"/>
              <a:ext cx="29" cy="134"/>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280">
              <a:extLst>
                <a:ext uri="{FF2B5EF4-FFF2-40B4-BE49-F238E27FC236}">
                  <a16:creationId xmlns:a16="http://schemas.microsoft.com/office/drawing/2014/main" id="{B7D33FD4-5060-41EB-82F4-756796914F96}"/>
                </a:ext>
              </a:extLst>
            </p:cNvPr>
            <p:cNvSpPr>
              <a:spLocks noChangeShapeType="1"/>
            </p:cNvSpPr>
            <p:nvPr/>
          </p:nvSpPr>
          <p:spPr bwMode="gray">
            <a:xfrm flipV="1">
              <a:off x="687" y="1802"/>
              <a:ext cx="87" cy="7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Oval 281">
              <a:extLst>
                <a:ext uri="{FF2B5EF4-FFF2-40B4-BE49-F238E27FC236}">
                  <a16:creationId xmlns:a16="http://schemas.microsoft.com/office/drawing/2014/main" id="{E259980E-BEA9-4523-9E96-7418E1F5B735}"/>
                </a:ext>
              </a:extLst>
            </p:cNvPr>
            <p:cNvSpPr>
              <a:spLocks noChangeArrowheads="1"/>
            </p:cNvSpPr>
            <p:nvPr/>
          </p:nvSpPr>
          <p:spPr bwMode="gray">
            <a:xfrm>
              <a:off x="177" y="1834"/>
              <a:ext cx="82"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8" name="Line 282">
              <a:extLst>
                <a:ext uri="{FF2B5EF4-FFF2-40B4-BE49-F238E27FC236}">
                  <a16:creationId xmlns:a16="http://schemas.microsoft.com/office/drawing/2014/main" id="{E524CBCB-AB31-4DA1-8FC7-B985BFB0AFCA}"/>
                </a:ext>
              </a:extLst>
            </p:cNvPr>
            <p:cNvSpPr>
              <a:spLocks noChangeShapeType="1"/>
            </p:cNvSpPr>
            <p:nvPr/>
          </p:nvSpPr>
          <p:spPr bwMode="gray">
            <a:xfrm>
              <a:off x="220" y="1906"/>
              <a:ext cx="70" cy="70"/>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283">
              <a:extLst>
                <a:ext uri="{FF2B5EF4-FFF2-40B4-BE49-F238E27FC236}">
                  <a16:creationId xmlns:a16="http://schemas.microsoft.com/office/drawing/2014/main" id="{CA10D3ED-0F16-44E0-B692-0C0125B00B8E}"/>
                </a:ext>
              </a:extLst>
            </p:cNvPr>
            <p:cNvSpPr>
              <a:spLocks noChangeShapeType="1"/>
            </p:cNvSpPr>
            <p:nvPr/>
          </p:nvSpPr>
          <p:spPr bwMode="gray">
            <a:xfrm flipH="1">
              <a:off x="550" y="2132"/>
              <a:ext cx="127" cy="3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Oval 284">
              <a:extLst>
                <a:ext uri="{FF2B5EF4-FFF2-40B4-BE49-F238E27FC236}">
                  <a16:creationId xmlns:a16="http://schemas.microsoft.com/office/drawing/2014/main" id="{649611E0-1B75-418E-80CE-7093C08C5A10}"/>
                </a:ext>
              </a:extLst>
            </p:cNvPr>
            <p:cNvSpPr>
              <a:spLocks noChangeArrowheads="1"/>
            </p:cNvSpPr>
            <p:nvPr/>
          </p:nvSpPr>
          <p:spPr bwMode="gray">
            <a:xfrm>
              <a:off x="496" y="2131"/>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1" name="Line 285">
              <a:extLst>
                <a:ext uri="{FF2B5EF4-FFF2-40B4-BE49-F238E27FC236}">
                  <a16:creationId xmlns:a16="http://schemas.microsoft.com/office/drawing/2014/main" id="{0702D1FA-6C81-4A89-B82F-4D0D806F8BC7}"/>
                </a:ext>
              </a:extLst>
            </p:cNvPr>
            <p:cNvSpPr>
              <a:spLocks noChangeShapeType="1"/>
            </p:cNvSpPr>
            <p:nvPr/>
          </p:nvSpPr>
          <p:spPr bwMode="gray">
            <a:xfrm>
              <a:off x="727" y="2147"/>
              <a:ext cx="29" cy="35"/>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Oval 286">
              <a:extLst>
                <a:ext uri="{FF2B5EF4-FFF2-40B4-BE49-F238E27FC236}">
                  <a16:creationId xmlns:a16="http://schemas.microsoft.com/office/drawing/2014/main" id="{9568BEE2-3E81-4926-90C9-78AD67465D22}"/>
                </a:ext>
              </a:extLst>
            </p:cNvPr>
            <p:cNvSpPr>
              <a:spLocks noChangeArrowheads="1"/>
            </p:cNvSpPr>
            <p:nvPr/>
          </p:nvSpPr>
          <p:spPr bwMode="gray">
            <a:xfrm>
              <a:off x="741" y="2186"/>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33" name="Group 287">
            <a:extLst>
              <a:ext uri="{FF2B5EF4-FFF2-40B4-BE49-F238E27FC236}">
                <a16:creationId xmlns:a16="http://schemas.microsoft.com/office/drawing/2014/main" id="{DF109B99-9B18-4F05-9B39-20B44F69CFE6}"/>
              </a:ext>
            </a:extLst>
          </p:cNvPr>
          <p:cNvGrpSpPr>
            <a:grpSpLocks/>
          </p:cNvGrpSpPr>
          <p:nvPr/>
        </p:nvGrpSpPr>
        <p:grpSpPr bwMode="auto">
          <a:xfrm>
            <a:off x="7239000" y="914400"/>
            <a:ext cx="1676400" cy="1093788"/>
            <a:chOff x="395" y="2036"/>
            <a:chExt cx="618" cy="403"/>
          </a:xfrm>
        </p:grpSpPr>
        <p:sp>
          <p:nvSpPr>
            <p:cNvPr id="34" name="Freeform 288">
              <a:extLst>
                <a:ext uri="{FF2B5EF4-FFF2-40B4-BE49-F238E27FC236}">
                  <a16:creationId xmlns:a16="http://schemas.microsoft.com/office/drawing/2014/main" id="{EF303BD6-24B8-4F5C-AA80-E34C61F2B776}"/>
                </a:ext>
              </a:extLst>
            </p:cNvPr>
            <p:cNvSpPr>
              <a:spLocks/>
            </p:cNvSpPr>
            <p:nvPr/>
          </p:nvSpPr>
          <p:spPr bwMode="gray">
            <a:xfrm>
              <a:off x="395" y="2217"/>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 name="Freeform 289">
              <a:extLst>
                <a:ext uri="{FF2B5EF4-FFF2-40B4-BE49-F238E27FC236}">
                  <a16:creationId xmlns:a16="http://schemas.microsoft.com/office/drawing/2014/main" id="{C57CC98C-3DBA-4328-8780-6D7103E3106F}"/>
                </a:ext>
              </a:extLst>
            </p:cNvPr>
            <p:cNvSpPr>
              <a:spLocks/>
            </p:cNvSpPr>
            <p:nvPr/>
          </p:nvSpPr>
          <p:spPr bwMode="gray">
            <a:xfrm>
              <a:off x="395" y="2352"/>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 name="Freeform 290">
              <a:extLst>
                <a:ext uri="{FF2B5EF4-FFF2-40B4-BE49-F238E27FC236}">
                  <a16:creationId xmlns:a16="http://schemas.microsoft.com/office/drawing/2014/main" id="{522E0D23-5FDF-4F3A-8A98-B87B573571CB}"/>
                </a:ext>
              </a:extLst>
            </p:cNvPr>
            <p:cNvSpPr>
              <a:spLocks/>
            </p:cNvSpPr>
            <p:nvPr/>
          </p:nvSpPr>
          <p:spPr bwMode="gray">
            <a:xfrm>
              <a:off x="531" y="2213"/>
              <a:ext cx="80" cy="79"/>
            </a:xfrm>
            <a:custGeom>
              <a:avLst/>
              <a:gdLst>
                <a:gd name="T0" fmla="*/ 2 w 100"/>
                <a:gd name="T1" fmla="*/ 0 h 90"/>
                <a:gd name="T2" fmla="*/ 2 w 100"/>
                <a:gd name="T3" fmla="*/ 6 h 90"/>
                <a:gd name="T4" fmla="*/ 0 w 100"/>
                <a:gd name="T5" fmla="*/ 6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 name="Freeform 291">
              <a:extLst>
                <a:ext uri="{FF2B5EF4-FFF2-40B4-BE49-F238E27FC236}">
                  <a16:creationId xmlns:a16="http://schemas.microsoft.com/office/drawing/2014/main" id="{16E70AB5-3E83-4E53-97AD-FEB9ECDC9807}"/>
                </a:ext>
              </a:extLst>
            </p:cNvPr>
            <p:cNvSpPr>
              <a:spLocks/>
            </p:cNvSpPr>
            <p:nvPr/>
          </p:nvSpPr>
          <p:spPr bwMode="gray">
            <a:xfrm>
              <a:off x="543" y="2220"/>
              <a:ext cx="60" cy="62"/>
            </a:xfrm>
            <a:custGeom>
              <a:avLst/>
              <a:gdLst>
                <a:gd name="T0" fmla="*/ 0 w 60"/>
                <a:gd name="T1" fmla="*/ 0 h 62"/>
                <a:gd name="T2" fmla="*/ 29 w 60"/>
                <a:gd name="T3" fmla="*/ 23 h 62"/>
                <a:gd name="T4" fmla="*/ 60 w 60"/>
                <a:gd name="T5" fmla="*/ 62 h 62"/>
                <a:gd name="T6" fmla="*/ 0 60000 65536"/>
                <a:gd name="T7" fmla="*/ 0 60000 65536"/>
                <a:gd name="T8" fmla="*/ 0 60000 65536"/>
              </a:gdLst>
              <a:ahLst/>
              <a:cxnLst>
                <a:cxn ang="T6">
                  <a:pos x="T0" y="T1"/>
                </a:cxn>
                <a:cxn ang="T7">
                  <a:pos x="T2" y="T3"/>
                </a:cxn>
                <a:cxn ang="T8">
                  <a:pos x="T4" y="T5"/>
                </a:cxn>
              </a:cxnLst>
              <a:rect l="0" t="0" r="r" b="b"/>
              <a:pathLst>
                <a:path w="60" h="62">
                  <a:moveTo>
                    <a:pt x="0" y="0"/>
                  </a:moveTo>
                  <a:cubicBezTo>
                    <a:pt x="9" y="6"/>
                    <a:pt x="19" y="13"/>
                    <a:pt x="29" y="23"/>
                  </a:cubicBezTo>
                  <a:cubicBezTo>
                    <a:pt x="39" y="33"/>
                    <a:pt x="55" y="56"/>
                    <a:pt x="60" y="62"/>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38" name="Group 292">
              <a:extLst>
                <a:ext uri="{FF2B5EF4-FFF2-40B4-BE49-F238E27FC236}">
                  <a16:creationId xmlns:a16="http://schemas.microsoft.com/office/drawing/2014/main" id="{BC0AD4F7-E267-4402-ACF1-E59C488B585F}"/>
                </a:ext>
              </a:extLst>
            </p:cNvPr>
            <p:cNvGrpSpPr>
              <a:grpSpLocks/>
            </p:cNvGrpSpPr>
            <p:nvPr/>
          </p:nvGrpSpPr>
          <p:grpSpPr bwMode="auto">
            <a:xfrm>
              <a:off x="591" y="2036"/>
              <a:ext cx="422" cy="337"/>
              <a:chOff x="768" y="2024"/>
              <a:chExt cx="422" cy="337"/>
            </a:xfrm>
          </p:grpSpPr>
          <p:sp>
            <p:nvSpPr>
              <p:cNvPr id="40" name="Freeform 293">
                <a:extLst>
                  <a:ext uri="{FF2B5EF4-FFF2-40B4-BE49-F238E27FC236}">
                    <a16:creationId xmlns:a16="http://schemas.microsoft.com/office/drawing/2014/main" id="{7E29AFBD-CB07-4F2D-8882-706FB12E659F}"/>
                  </a:ext>
                </a:extLst>
              </p:cNvPr>
              <p:cNvSpPr>
                <a:spLocks/>
              </p:cNvSpPr>
              <p:nvPr/>
            </p:nvSpPr>
            <p:spPr bwMode="gray">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 name="Freeform 294">
                <a:extLst>
                  <a:ext uri="{FF2B5EF4-FFF2-40B4-BE49-F238E27FC236}">
                    <a16:creationId xmlns:a16="http://schemas.microsoft.com/office/drawing/2014/main" id="{F464D3D5-B660-43E0-9418-EA3861582B61}"/>
                  </a:ext>
                </a:extLst>
              </p:cNvPr>
              <p:cNvSpPr>
                <a:spLocks/>
              </p:cNvSpPr>
              <p:nvPr/>
            </p:nvSpPr>
            <p:spPr bwMode="gray">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 name="Freeform 295">
                <a:extLst>
                  <a:ext uri="{FF2B5EF4-FFF2-40B4-BE49-F238E27FC236}">
                    <a16:creationId xmlns:a16="http://schemas.microsoft.com/office/drawing/2014/main" id="{86E44F50-ED5D-4145-B4AC-9CC9A38514C5}"/>
                  </a:ext>
                </a:extLst>
              </p:cNvPr>
              <p:cNvSpPr>
                <a:spLocks/>
              </p:cNvSpPr>
              <p:nvPr/>
            </p:nvSpPr>
            <p:spPr bwMode="gray">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237">
                    <a:moveTo>
                      <a:pt x="21" y="172"/>
                    </a:moveTo>
                    <a:lnTo>
                      <a:pt x="0" y="237"/>
                    </a:lnTo>
                    <a:lnTo>
                      <a:pt x="219" y="64"/>
                    </a:lnTo>
                    <a:lnTo>
                      <a:pt x="228" y="0"/>
                    </a:lnTo>
                    <a:lnTo>
                      <a:pt x="21" y="172"/>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3" name="Freeform 296">
                <a:extLst>
                  <a:ext uri="{FF2B5EF4-FFF2-40B4-BE49-F238E27FC236}">
                    <a16:creationId xmlns:a16="http://schemas.microsoft.com/office/drawing/2014/main" id="{C6CBA401-327E-438F-94BD-78981E762419}"/>
                  </a:ext>
                </a:extLst>
              </p:cNvPr>
              <p:cNvSpPr>
                <a:spLocks/>
              </p:cNvSpPr>
              <p:nvPr/>
            </p:nvSpPr>
            <p:spPr bwMode="gray">
              <a:xfrm>
                <a:off x="903" y="2129"/>
                <a:ext cx="281" cy="190"/>
              </a:xfrm>
              <a:custGeom>
                <a:avLst/>
                <a:gdLst>
                  <a:gd name="T0" fmla="*/ 63 w 281"/>
                  <a:gd name="T1" fmla="*/ 187 h 189"/>
                  <a:gd name="T2" fmla="*/ 0 w 281"/>
                  <a:gd name="T3" fmla="*/ 198 h 189"/>
                  <a:gd name="T4" fmla="*/ 227 w 281"/>
                  <a:gd name="T5" fmla="*/ 10 h 189"/>
                  <a:gd name="T6" fmla="*/ 281 w 281"/>
                  <a:gd name="T7" fmla="*/ 0 h 189"/>
                  <a:gd name="T8" fmla="*/ 63 w 281"/>
                  <a:gd name="T9" fmla="*/ 187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89">
                    <a:moveTo>
                      <a:pt x="63" y="178"/>
                    </a:moveTo>
                    <a:lnTo>
                      <a:pt x="0" y="189"/>
                    </a:lnTo>
                    <a:lnTo>
                      <a:pt x="227" y="10"/>
                    </a:lnTo>
                    <a:lnTo>
                      <a:pt x="281" y="0"/>
                    </a:lnTo>
                    <a:lnTo>
                      <a:pt x="63" y="178"/>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4" name="Freeform 297">
                <a:extLst>
                  <a:ext uri="{FF2B5EF4-FFF2-40B4-BE49-F238E27FC236}">
                    <a16:creationId xmlns:a16="http://schemas.microsoft.com/office/drawing/2014/main" id="{4AFCA47D-9971-4ED9-9C68-C7E35BDE08D2}"/>
                  </a:ext>
                </a:extLst>
              </p:cNvPr>
              <p:cNvSpPr>
                <a:spLocks/>
              </p:cNvSpPr>
              <p:nvPr/>
            </p:nvSpPr>
            <p:spPr bwMode="gray">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Freeform 298">
                <a:extLst>
                  <a:ext uri="{FF2B5EF4-FFF2-40B4-BE49-F238E27FC236}">
                    <a16:creationId xmlns:a16="http://schemas.microsoft.com/office/drawing/2014/main" id="{55ACDCA3-1DC0-4ABA-8800-4B6A944EDC83}"/>
                  </a:ext>
                </a:extLst>
              </p:cNvPr>
              <p:cNvSpPr>
                <a:spLocks/>
              </p:cNvSpPr>
              <p:nvPr/>
            </p:nvSpPr>
            <p:spPr bwMode="gray">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3">
                    <a:moveTo>
                      <a:pt x="27" y="0"/>
                    </a:moveTo>
                    <a:lnTo>
                      <a:pt x="0" y="33"/>
                    </a:lnTo>
                    <a:lnTo>
                      <a:pt x="39" y="25"/>
                    </a:lnTo>
                    <a:lnTo>
                      <a:pt x="27" y="0"/>
                    </a:lnTo>
                    <a:close/>
                  </a:path>
                </a:pathLst>
              </a:custGeom>
              <a:solidFill>
                <a:srgbClr val="FFFFFF">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p>
            </p:txBody>
          </p:sp>
          <p:sp>
            <p:nvSpPr>
              <p:cNvPr id="46" name="Line 299">
                <a:extLst>
                  <a:ext uri="{FF2B5EF4-FFF2-40B4-BE49-F238E27FC236}">
                    <a16:creationId xmlns:a16="http://schemas.microsoft.com/office/drawing/2014/main" id="{7BC8E090-73AA-44A4-B1B6-A853C4C57976}"/>
                  </a:ext>
                </a:extLst>
              </p:cNvPr>
              <p:cNvSpPr>
                <a:spLocks noChangeShapeType="1"/>
              </p:cNvSpPr>
              <p:nvPr/>
            </p:nvSpPr>
            <p:spPr bwMode="gray">
              <a:xfrm flipV="1">
                <a:off x="797" y="2258"/>
                <a:ext cx="66" cy="72"/>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Line 300">
                <a:extLst>
                  <a:ext uri="{FF2B5EF4-FFF2-40B4-BE49-F238E27FC236}">
                    <a16:creationId xmlns:a16="http://schemas.microsoft.com/office/drawing/2014/main" id="{7CCA5977-1E48-4EE5-8AA3-7991FA5B79B3}"/>
                  </a:ext>
                </a:extLst>
              </p:cNvPr>
              <p:cNvSpPr>
                <a:spLocks noChangeShapeType="1"/>
              </p:cNvSpPr>
              <p:nvPr/>
            </p:nvSpPr>
            <p:spPr bwMode="gray">
              <a:xfrm flipV="1">
                <a:off x="806" y="2315"/>
                <a:ext cx="100" cy="34"/>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301">
                <a:extLst>
                  <a:ext uri="{FF2B5EF4-FFF2-40B4-BE49-F238E27FC236}">
                    <a16:creationId xmlns:a16="http://schemas.microsoft.com/office/drawing/2014/main" id="{032294EB-366B-43A7-AD85-37894BF31195}"/>
                  </a:ext>
                </a:extLst>
              </p:cNvPr>
              <p:cNvSpPr>
                <a:spLocks noChangeArrowheads="1"/>
              </p:cNvSpPr>
              <p:nvPr/>
            </p:nvSpPr>
            <p:spPr bwMode="gray">
              <a:xfrm rot="1507387">
                <a:off x="1116" y="2063"/>
                <a:ext cx="43" cy="27"/>
              </a:xfrm>
              <a:prstGeom prst="ellipse">
                <a:avLst/>
              </a:prstGeom>
              <a:solidFill>
                <a:srgbClr val="FF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9" name="Freeform 302">
              <a:extLst>
                <a:ext uri="{FF2B5EF4-FFF2-40B4-BE49-F238E27FC236}">
                  <a16:creationId xmlns:a16="http://schemas.microsoft.com/office/drawing/2014/main" id="{6B78AD8E-7493-4A41-AE7E-64ED4A1E5DE6}"/>
                </a:ext>
              </a:extLst>
            </p:cNvPr>
            <p:cNvSpPr>
              <a:spLocks/>
            </p:cNvSpPr>
            <p:nvPr/>
          </p:nvSpPr>
          <p:spPr bwMode="gray">
            <a:xfrm>
              <a:off x="529" y="2348"/>
              <a:ext cx="80" cy="79"/>
            </a:xfrm>
            <a:custGeom>
              <a:avLst/>
              <a:gdLst>
                <a:gd name="T0" fmla="*/ 2 w 100"/>
                <a:gd name="T1" fmla="*/ 0 h 90"/>
                <a:gd name="T2" fmla="*/ 2 w 100"/>
                <a:gd name="T3" fmla="*/ 6 h 90"/>
                <a:gd name="T4" fmla="*/ 0 w 100"/>
                <a:gd name="T5" fmla="*/ 6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49" name="Group 359">
            <a:extLst>
              <a:ext uri="{FF2B5EF4-FFF2-40B4-BE49-F238E27FC236}">
                <a16:creationId xmlns:a16="http://schemas.microsoft.com/office/drawing/2014/main" id="{8ED00786-067E-4F8C-AEF6-CFB975E9DA00}"/>
              </a:ext>
            </a:extLst>
          </p:cNvPr>
          <p:cNvGrpSpPr>
            <a:grpSpLocks/>
          </p:cNvGrpSpPr>
          <p:nvPr/>
        </p:nvGrpSpPr>
        <p:grpSpPr bwMode="auto">
          <a:xfrm rot="6957218">
            <a:off x="6401594" y="3039269"/>
            <a:ext cx="769937" cy="771525"/>
            <a:chOff x="3312" y="1584"/>
            <a:chExt cx="677" cy="678"/>
          </a:xfrm>
        </p:grpSpPr>
        <p:sp>
          <p:nvSpPr>
            <p:cNvPr id="50" name="Freeform 328">
              <a:extLst>
                <a:ext uri="{FF2B5EF4-FFF2-40B4-BE49-F238E27FC236}">
                  <a16:creationId xmlns:a16="http://schemas.microsoft.com/office/drawing/2014/main" id="{1A2656C2-FBD4-494F-82EA-54E2FFF59436}"/>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337">
              <a:extLst>
                <a:ext uri="{FF2B5EF4-FFF2-40B4-BE49-F238E27FC236}">
                  <a16:creationId xmlns:a16="http://schemas.microsoft.com/office/drawing/2014/main" id="{48E7373F-A382-4AC4-AED5-4450A9060F8E}"/>
                </a:ext>
              </a:extLst>
            </p:cNvPr>
            <p:cNvSpPr>
              <a:spLocks/>
            </p:cNvSpPr>
            <p:nvPr userDrawn="1"/>
          </p:nvSpPr>
          <p:spPr bwMode="gray">
            <a:xfrm rot="4749582">
              <a:off x="3270" y="1799"/>
              <a:ext cx="547" cy="216"/>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345">
              <a:extLst>
                <a:ext uri="{FF2B5EF4-FFF2-40B4-BE49-F238E27FC236}">
                  <a16:creationId xmlns:a16="http://schemas.microsoft.com/office/drawing/2014/main" id="{72B18409-D25D-4A82-B4F9-E50DC175DCB1}"/>
                </a:ext>
              </a:extLst>
            </p:cNvPr>
            <p:cNvSpPr>
              <a:spLocks/>
            </p:cNvSpPr>
            <p:nvPr userDrawn="1"/>
          </p:nvSpPr>
          <p:spPr bwMode="gray">
            <a:xfrm rot="16850418" flipH="1">
              <a:off x="3522" y="1842"/>
              <a:ext cx="547" cy="208"/>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347">
              <a:extLst>
                <a:ext uri="{FF2B5EF4-FFF2-40B4-BE49-F238E27FC236}">
                  <a16:creationId xmlns:a16="http://schemas.microsoft.com/office/drawing/2014/main" id="{BE84969A-4E55-41DF-93C6-DB837DD8CE46}"/>
                </a:ext>
              </a:extLst>
            </p:cNvPr>
            <p:cNvSpPr>
              <a:spLocks/>
            </p:cNvSpPr>
            <p:nvPr userDrawn="1"/>
          </p:nvSpPr>
          <p:spPr bwMode="gray">
            <a:xfrm>
              <a:off x="3705" y="1812"/>
              <a:ext cx="134" cy="36"/>
            </a:xfrm>
            <a:custGeom>
              <a:avLst/>
              <a:gdLst>
                <a:gd name="T0" fmla="*/ 0 w 133"/>
                <a:gd name="T1" fmla="*/ 52 h 34"/>
                <a:gd name="T2" fmla="*/ 131 w 133"/>
                <a:gd name="T3" fmla="*/ 49 h 34"/>
                <a:gd name="T4" fmla="*/ 77 w 133"/>
                <a:gd name="T5" fmla="*/ 8 h 34"/>
                <a:gd name="T6" fmla="*/ 0 w 133"/>
                <a:gd name="T7" fmla="*/ 5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348">
              <a:extLst>
                <a:ext uri="{FF2B5EF4-FFF2-40B4-BE49-F238E27FC236}">
                  <a16:creationId xmlns:a16="http://schemas.microsoft.com/office/drawing/2014/main" id="{2D90A58E-BD81-42CC-8574-D2CFA8E93A3C}"/>
                </a:ext>
              </a:extLst>
            </p:cNvPr>
            <p:cNvSpPr>
              <a:spLocks/>
            </p:cNvSpPr>
            <p:nvPr userDrawn="1"/>
          </p:nvSpPr>
          <p:spPr bwMode="gray">
            <a:xfrm>
              <a:off x="3726" y="1766"/>
              <a:ext cx="134" cy="36"/>
            </a:xfrm>
            <a:custGeom>
              <a:avLst/>
              <a:gdLst>
                <a:gd name="T0" fmla="*/ 0 w 133"/>
                <a:gd name="T1" fmla="*/ 52 h 34"/>
                <a:gd name="T2" fmla="*/ 131 w 133"/>
                <a:gd name="T3" fmla="*/ 49 h 34"/>
                <a:gd name="T4" fmla="*/ 77 w 133"/>
                <a:gd name="T5" fmla="*/ 8 h 34"/>
                <a:gd name="T6" fmla="*/ 0 w 133"/>
                <a:gd name="T7" fmla="*/ 5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349">
              <a:extLst>
                <a:ext uri="{FF2B5EF4-FFF2-40B4-BE49-F238E27FC236}">
                  <a16:creationId xmlns:a16="http://schemas.microsoft.com/office/drawing/2014/main" id="{403F3229-F7A8-4B8D-9FE2-AB20A7FAF24A}"/>
                </a:ext>
              </a:extLst>
            </p:cNvPr>
            <p:cNvSpPr>
              <a:spLocks/>
            </p:cNvSpPr>
            <p:nvPr userDrawn="1"/>
          </p:nvSpPr>
          <p:spPr bwMode="gray">
            <a:xfrm>
              <a:off x="3701" y="1885"/>
              <a:ext cx="134" cy="32"/>
            </a:xfrm>
            <a:custGeom>
              <a:avLst/>
              <a:gdLst>
                <a:gd name="T0" fmla="*/ 0 w 133"/>
                <a:gd name="T1" fmla="*/ 19 h 34"/>
                <a:gd name="T2" fmla="*/ 131 w 133"/>
                <a:gd name="T3" fmla="*/ 18 h 34"/>
                <a:gd name="T4" fmla="*/ 77 w 133"/>
                <a:gd name="T5" fmla="*/ 8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350">
              <a:extLst>
                <a:ext uri="{FF2B5EF4-FFF2-40B4-BE49-F238E27FC236}">
                  <a16:creationId xmlns:a16="http://schemas.microsoft.com/office/drawing/2014/main" id="{27ADD86C-7286-4B17-9414-42D53DF352F2}"/>
                </a:ext>
              </a:extLst>
            </p:cNvPr>
            <p:cNvSpPr>
              <a:spLocks/>
            </p:cNvSpPr>
            <p:nvPr userDrawn="1"/>
          </p:nvSpPr>
          <p:spPr bwMode="gray">
            <a:xfrm>
              <a:off x="3701" y="1925"/>
              <a:ext cx="134" cy="36"/>
            </a:xfrm>
            <a:custGeom>
              <a:avLst/>
              <a:gdLst>
                <a:gd name="T0" fmla="*/ 0 w 133"/>
                <a:gd name="T1" fmla="*/ 52 h 34"/>
                <a:gd name="T2" fmla="*/ 130 w 133"/>
                <a:gd name="T3" fmla="*/ 49 h 34"/>
                <a:gd name="T4" fmla="*/ 76 w 133"/>
                <a:gd name="T5" fmla="*/ 8 h 34"/>
                <a:gd name="T6" fmla="*/ 0 w 133"/>
                <a:gd name="T7" fmla="*/ 5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351">
              <a:extLst>
                <a:ext uri="{FF2B5EF4-FFF2-40B4-BE49-F238E27FC236}">
                  <a16:creationId xmlns:a16="http://schemas.microsoft.com/office/drawing/2014/main" id="{172F8860-41DB-4DE8-8213-CD962A42E417}"/>
                </a:ext>
              </a:extLst>
            </p:cNvPr>
            <p:cNvSpPr>
              <a:spLocks/>
            </p:cNvSpPr>
            <p:nvPr userDrawn="1"/>
          </p:nvSpPr>
          <p:spPr bwMode="gray">
            <a:xfrm>
              <a:off x="3701" y="1968"/>
              <a:ext cx="134" cy="31"/>
            </a:xfrm>
            <a:custGeom>
              <a:avLst/>
              <a:gdLst>
                <a:gd name="T0" fmla="*/ 0 w 133"/>
                <a:gd name="T1" fmla="*/ 15 h 34"/>
                <a:gd name="T2" fmla="*/ 131 w 133"/>
                <a:gd name="T3" fmla="*/ 14 h 34"/>
                <a:gd name="T4" fmla="*/ 77 w 133"/>
                <a:gd name="T5" fmla="*/ 5 h 34"/>
                <a:gd name="T6" fmla="*/ 0 w 133"/>
                <a:gd name="T7" fmla="*/ 15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352">
              <a:extLst>
                <a:ext uri="{FF2B5EF4-FFF2-40B4-BE49-F238E27FC236}">
                  <a16:creationId xmlns:a16="http://schemas.microsoft.com/office/drawing/2014/main" id="{42D32BAC-4ED9-4847-880F-271F67099FE5}"/>
                </a:ext>
              </a:extLst>
            </p:cNvPr>
            <p:cNvSpPr>
              <a:spLocks/>
            </p:cNvSpPr>
            <p:nvPr userDrawn="1"/>
          </p:nvSpPr>
          <p:spPr bwMode="gray">
            <a:xfrm>
              <a:off x="3708" y="2021"/>
              <a:ext cx="134" cy="32"/>
            </a:xfrm>
            <a:custGeom>
              <a:avLst/>
              <a:gdLst>
                <a:gd name="T0" fmla="*/ 0 w 133"/>
                <a:gd name="T1" fmla="*/ 19 h 34"/>
                <a:gd name="T2" fmla="*/ 131 w 133"/>
                <a:gd name="T3" fmla="*/ 18 h 34"/>
                <a:gd name="T4" fmla="*/ 77 w 133"/>
                <a:gd name="T5" fmla="*/ 8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353">
              <a:extLst>
                <a:ext uri="{FF2B5EF4-FFF2-40B4-BE49-F238E27FC236}">
                  <a16:creationId xmlns:a16="http://schemas.microsoft.com/office/drawing/2014/main" id="{F266DBA6-8A8B-4DB8-BB89-D1D6660E977C}"/>
                </a:ext>
              </a:extLst>
            </p:cNvPr>
            <p:cNvSpPr>
              <a:spLocks/>
            </p:cNvSpPr>
            <p:nvPr userDrawn="1"/>
          </p:nvSpPr>
          <p:spPr bwMode="gray">
            <a:xfrm>
              <a:off x="3504" y="1869"/>
              <a:ext cx="134" cy="35"/>
            </a:xfrm>
            <a:custGeom>
              <a:avLst/>
              <a:gdLst>
                <a:gd name="T0" fmla="*/ 0 w 133"/>
                <a:gd name="T1" fmla="*/ 41 h 34"/>
                <a:gd name="T2" fmla="*/ 131 w 133"/>
                <a:gd name="T3" fmla="*/ 39 h 34"/>
                <a:gd name="T4" fmla="*/ 77 w 133"/>
                <a:gd name="T5" fmla="*/ 8 h 34"/>
                <a:gd name="T6" fmla="*/ 0 w 133"/>
                <a:gd name="T7" fmla="*/ 41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354">
              <a:extLst>
                <a:ext uri="{FF2B5EF4-FFF2-40B4-BE49-F238E27FC236}">
                  <a16:creationId xmlns:a16="http://schemas.microsoft.com/office/drawing/2014/main" id="{A74B75FB-61C3-45E7-900B-CF0A83DB9425}"/>
                </a:ext>
              </a:extLst>
            </p:cNvPr>
            <p:cNvSpPr>
              <a:spLocks/>
            </p:cNvSpPr>
            <p:nvPr userDrawn="1"/>
          </p:nvSpPr>
          <p:spPr bwMode="gray">
            <a:xfrm>
              <a:off x="3504" y="1788"/>
              <a:ext cx="134" cy="31"/>
            </a:xfrm>
            <a:custGeom>
              <a:avLst/>
              <a:gdLst>
                <a:gd name="T0" fmla="*/ 0 w 133"/>
                <a:gd name="T1" fmla="*/ 15 h 34"/>
                <a:gd name="T2" fmla="*/ 131 w 133"/>
                <a:gd name="T3" fmla="*/ 14 h 34"/>
                <a:gd name="T4" fmla="*/ 77 w 133"/>
                <a:gd name="T5" fmla="*/ 5 h 34"/>
                <a:gd name="T6" fmla="*/ 0 w 133"/>
                <a:gd name="T7" fmla="*/ 15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355">
              <a:extLst>
                <a:ext uri="{FF2B5EF4-FFF2-40B4-BE49-F238E27FC236}">
                  <a16:creationId xmlns:a16="http://schemas.microsoft.com/office/drawing/2014/main" id="{193A90D2-CF40-46FF-967C-A5ADFF1FD932}"/>
                </a:ext>
              </a:extLst>
            </p:cNvPr>
            <p:cNvSpPr>
              <a:spLocks/>
            </p:cNvSpPr>
            <p:nvPr userDrawn="1"/>
          </p:nvSpPr>
          <p:spPr bwMode="gray">
            <a:xfrm>
              <a:off x="3504" y="1894"/>
              <a:ext cx="134" cy="33"/>
            </a:xfrm>
            <a:custGeom>
              <a:avLst/>
              <a:gdLst>
                <a:gd name="T0" fmla="*/ 0 w 133"/>
                <a:gd name="T1" fmla="*/ 23 h 34"/>
                <a:gd name="T2" fmla="*/ 131 w 133"/>
                <a:gd name="T3" fmla="*/ 21 h 34"/>
                <a:gd name="T4" fmla="*/ 77 w 133"/>
                <a:gd name="T5" fmla="*/ 8 h 34"/>
                <a:gd name="T6" fmla="*/ 0 w 133"/>
                <a:gd name="T7" fmla="*/ 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356">
              <a:extLst>
                <a:ext uri="{FF2B5EF4-FFF2-40B4-BE49-F238E27FC236}">
                  <a16:creationId xmlns:a16="http://schemas.microsoft.com/office/drawing/2014/main" id="{F681AFFC-74D2-4456-8DF0-F0FAA773285D}"/>
                </a:ext>
              </a:extLst>
            </p:cNvPr>
            <p:cNvSpPr>
              <a:spLocks/>
            </p:cNvSpPr>
            <p:nvPr userDrawn="1"/>
          </p:nvSpPr>
          <p:spPr bwMode="gray">
            <a:xfrm>
              <a:off x="3505" y="1937"/>
              <a:ext cx="134" cy="33"/>
            </a:xfrm>
            <a:custGeom>
              <a:avLst/>
              <a:gdLst>
                <a:gd name="T0" fmla="*/ 0 w 133"/>
                <a:gd name="T1" fmla="*/ 23 h 34"/>
                <a:gd name="T2" fmla="*/ 131 w 133"/>
                <a:gd name="T3" fmla="*/ 21 h 34"/>
                <a:gd name="T4" fmla="*/ 77 w 133"/>
                <a:gd name="T5" fmla="*/ 8 h 34"/>
                <a:gd name="T6" fmla="*/ 0 w 133"/>
                <a:gd name="T7" fmla="*/ 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357">
              <a:extLst>
                <a:ext uri="{FF2B5EF4-FFF2-40B4-BE49-F238E27FC236}">
                  <a16:creationId xmlns:a16="http://schemas.microsoft.com/office/drawing/2014/main" id="{48ABCB28-017A-4600-9FD4-BDB5990C8BAC}"/>
                </a:ext>
              </a:extLst>
            </p:cNvPr>
            <p:cNvSpPr>
              <a:spLocks/>
            </p:cNvSpPr>
            <p:nvPr userDrawn="1"/>
          </p:nvSpPr>
          <p:spPr bwMode="gray">
            <a:xfrm>
              <a:off x="3490" y="2000"/>
              <a:ext cx="133" cy="33"/>
            </a:xfrm>
            <a:custGeom>
              <a:avLst/>
              <a:gdLst>
                <a:gd name="T0" fmla="*/ 0 w 133"/>
                <a:gd name="T1" fmla="*/ 23 h 34"/>
                <a:gd name="T2" fmla="*/ 122 w 133"/>
                <a:gd name="T3" fmla="*/ 21 h 34"/>
                <a:gd name="T4" fmla="*/ 68 w 133"/>
                <a:gd name="T5" fmla="*/ 8 h 34"/>
                <a:gd name="T6" fmla="*/ 0 w 133"/>
                <a:gd name="T7" fmla="*/ 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358">
              <a:extLst>
                <a:ext uri="{FF2B5EF4-FFF2-40B4-BE49-F238E27FC236}">
                  <a16:creationId xmlns:a16="http://schemas.microsoft.com/office/drawing/2014/main" id="{A0FB2A2E-D84A-4EDE-8B7D-B85775F2D340}"/>
                </a:ext>
              </a:extLst>
            </p:cNvPr>
            <p:cNvSpPr>
              <a:spLocks/>
            </p:cNvSpPr>
            <p:nvPr userDrawn="1"/>
          </p:nvSpPr>
          <p:spPr bwMode="gray">
            <a:xfrm>
              <a:off x="3475" y="2078"/>
              <a:ext cx="134" cy="32"/>
            </a:xfrm>
            <a:custGeom>
              <a:avLst/>
              <a:gdLst>
                <a:gd name="T0" fmla="*/ 0 w 133"/>
                <a:gd name="T1" fmla="*/ 19 h 34"/>
                <a:gd name="T2" fmla="*/ 130 w 133"/>
                <a:gd name="T3" fmla="*/ 18 h 34"/>
                <a:gd name="T4" fmla="*/ 76 w 133"/>
                <a:gd name="T5" fmla="*/ 8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5" name="Group 377">
            <a:extLst>
              <a:ext uri="{FF2B5EF4-FFF2-40B4-BE49-F238E27FC236}">
                <a16:creationId xmlns:a16="http://schemas.microsoft.com/office/drawing/2014/main" id="{0E1EA43A-E43A-4A38-B0DD-E4832BC3E06D}"/>
              </a:ext>
            </a:extLst>
          </p:cNvPr>
          <p:cNvGrpSpPr>
            <a:grpSpLocks/>
          </p:cNvGrpSpPr>
          <p:nvPr/>
        </p:nvGrpSpPr>
        <p:grpSpPr bwMode="auto">
          <a:xfrm>
            <a:off x="2209800" y="4038600"/>
            <a:ext cx="1143000" cy="1163638"/>
            <a:chOff x="502" y="1768"/>
            <a:chExt cx="720" cy="733"/>
          </a:xfrm>
        </p:grpSpPr>
        <p:sp>
          <p:nvSpPr>
            <p:cNvPr id="66" name="Freeform 161">
              <a:extLst>
                <a:ext uri="{FF2B5EF4-FFF2-40B4-BE49-F238E27FC236}">
                  <a16:creationId xmlns:a16="http://schemas.microsoft.com/office/drawing/2014/main" id="{8269E9F5-BD32-4458-8CD1-9B4599D168E1}"/>
                </a:ext>
              </a:extLst>
            </p:cNvPr>
            <p:cNvSpPr>
              <a:spLocks/>
            </p:cNvSpPr>
            <p:nvPr userDrawn="1"/>
          </p:nvSpPr>
          <p:spPr bwMode="gray">
            <a:xfrm>
              <a:off x="643" y="1831"/>
              <a:ext cx="351" cy="14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7" name="Freeform 162">
              <a:extLst>
                <a:ext uri="{FF2B5EF4-FFF2-40B4-BE49-F238E27FC236}">
                  <a16:creationId xmlns:a16="http://schemas.microsoft.com/office/drawing/2014/main" id="{C850F46D-0F68-4068-B4D7-1C3399F2EAA5}"/>
                </a:ext>
              </a:extLst>
            </p:cNvPr>
            <p:cNvSpPr>
              <a:spLocks/>
            </p:cNvSpPr>
            <p:nvPr userDrawn="1"/>
          </p:nvSpPr>
          <p:spPr bwMode="gray">
            <a:xfrm>
              <a:off x="578" y="2034"/>
              <a:ext cx="288" cy="271"/>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8" name="Freeform 311">
              <a:extLst>
                <a:ext uri="{FF2B5EF4-FFF2-40B4-BE49-F238E27FC236}">
                  <a16:creationId xmlns:a16="http://schemas.microsoft.com/office/drawing/2014/main" id="{9BB1F047-F058-40F4-B690-E1471C10C008}"/>
                </a:ext>
              </a:extLst>
            </p:cNvPr>
            <p:cNvSpPr>
              <a:spLocks/>
            </p:cNvSpPr>
            <p:nvPr userDrawn="1"/>
          </p:nvSpPr>
          <p:spPr bwMode="gray">
            <a:xfrm>
              <a:off x="873" y="1935"/>
              <a:ext cx="225" cy="485"/>
            </a:xfrm>
            <a:custGeom>
              <a:avLst/>
              <a:gdLst>
                <a:gd name="T0" fmla="*/ 2 w 291"/>
                <a:gd name="T1" fmla="*/ 2 h 627"/>
                <a:gd name="T2" fmla="*/ 2 w 291"/>
                <a:gd name="T3" fmla="*/ 2 h 627"/>
                <a:gd name="T4" fmla="*/ 2 w 291"/>
                <a:gd name="T5" fmla="*/ 2 h 627"/>
                <a:gd name="T6" fmla="*/ 2 w 291"/>
                <a:gd name="T7" fmla="*/ 2 h 627"/>
                <a:gd name="T8" fmla="*/ 2 w 291"/>
                <a:gd name="T9" fmla="*/ 2 h 627"/>
                <a:gd name="T10" fmla="*/ 2 w 291"/>
                <a:gd name="T11" fmla="*/ 2 h 627"/>
                <a:gd name="T12" fmla="*/ 2 w 291"/>
                <a:gd name="T13" fmla="*/ 2 h 627"/>
                <a:gd name="T14" fmla="*/ 2 w 291"/>
                <a:gd name="T15" fmla="*/ 3 h 627"/>
                <a:gd name="T16" fmla="*/ 2 w 291"/>
                <a:gd name="T17" fmla="*/ 4 h 627"/>
                <a:gd name="T18" fmla="*/ 2 w 291"/>
                <a:gd name="T19" fmla="*/ 3 h 627"/>
                <a:gd name="T20" fmla="*/ 2 w 291"/>
                <a:gd name="T21" fmla="*/ 2 h 627"/>
                <a:gd name="T22" fmla="*/ 2 w 291"/>
                <a:gd name="T23" fmla="*/ 2 h 627"/>
                <a:gd name="T24" fmla="*/ 2 w 291"/>
                <a:gd name="T25" fmla="*/ 2 h 627"/>
                <a:gd name="T26" fmla="*/ 2 w 291"/>
                <a:gd name="T27" fmla="*/ 2 h 627"/>
                <a:gd name="T28" fmla="*/ 0 w 291"/>
                <a:gd name="T29" fmla="*/ 2 h 627"/>
                <a:gd name="T30" fmla="*/ 0 w 291"/>
                <a:gd name="T31" fmla="*/ 0 h 627"/>
                <a:gd name="T32" fmla="*/ 2 w 291"/>
                <a:gd name="T33" fmla="*/ 2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362">
              <a:extLst>
                <a:ext uri="{FF2B5EF4-FFF2-40B4-BE49-F238E27FC236}">
                  <a16:creationId xmlns:a16="http://schemas.microsoft.com/office/drawing/2014/main" id="{D9F07E0C-BF6E-4D87-8305-997186E40E3A}"/>
                </a:ext>
              </a:extLst>
            </p:cNvPr>
            <p:cNvSpPr>
              <a:spLocks noEditPoints="1"/>
            </p:cNvSpPr>
            <p:nvPr userDrawn="1"/>
          </p:nvSpPr>
          <p:spPr bwMode="gray">
            <a:xfrm rot="-4230569">
              <a:off x="495" y="1775"/>
              <a:ext cx="733" cy="720"/>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0" name="Group 325">
            <a:extLst>
              <a:ext uri="{FF2B5EF4-FFF2-40B4-BE49-F238E27FC236}">
                <a16:creationId xmlns:a16="http://schemas.microsoft.com/office/drawing/2014/main" id="{A8B2E6DD-1371-4A4B-9D83-7993F9FCDC4E}"/>
              </a:ext>
            </a:extLst>
          </p:cNvPr>
          <p:cNvGrpSpPr>
            <a:grpSpLocks/>
          </p:cNvGrpSpPr>
          <p:nvPr/>
        </p:nvGrpSpPr>
        <p:grpSpPr bwMode="auto">
          <a:xfrm>
            <a:off x="685800" y="2438400"/>
            <a:ext cx="1828800" cy="868363"/>
            <a:chOff x="1152" y="584"/>
            <a:chExt cx="3946" cy="1960"/>
          </a:xfrm>
        </p:grpSpPr>
        <p:sp>
          <p:nvSpPr>
            <p:cNvPr id="71" name="Freeform 315">
              <a:extLst>
                <a:ext uri="{FF2B5EF4-FFF2-40B4-BE49-F238E27FC236}">
                  <a16:creationId xmlns:a16="http://schemas.microsoft.com/office/drawing/2014/main" id="{FC66BD53-9B94-4B6F-A0BB-EBD4A9F5D08D}"/>
                </a:ext>
              </a:extLst>
            </p:cNvPr>
            <p:cNvSpPr>
              <a:spLocks/>
            </p:cNvSpPr>
            <p:nvPr userDrawn="1"/>
          </p:nvSpPr>
          <p:spPr bwMode="gray">
            <a:xfrm>
              <a:off x="1152" y="584"/>
              <a:ext cx="3919" cy="1720"/>
            </a:xfrm>
            <a:custGeom>
              <a:avLst/>
              <a:gdLst>
                <a:gd name="T0" fmla="*/ 0 w 3920"/>
                <a:gd name="T1" fmla="*/ 1500 h 1720"/>
                <a:gd name="T2" fmla="*/ 768 w 3920"/>
                <a:gd name="T3" fmla="*/ 424 h 1720"/>
                <a:gd name="T4" fmla="*/ 2199 w 3920"/>
                <a:gd name="T5" fmla="*/ 424 h 1720"/>
                <a:gd name="T6" fmla="*/ 3911 w 3920"/>
                <a:gd name="T7" fmla="*/ 828 h 1720"/>
                <a:gd name="T8" fmla="*/ 3207 w 3920"/>
                <a:gd name="T9" fmla="*/ 1720 h 1720"/>
                <a:gd name="T10" fmla="*/ 1524 w 3920"/>
                <a:gd name="T11" fmla="*/ 1600 h 1720"/>
                <a:gd name="T12" fmla="*/ 3223 w 3920"/>
                <a:gd name="T13" fmla="*/ 1628 h 1720"/>
                <a:gd name="T14" fmla="*/ 3739 w 3920"/>
                <a:gd name="T15" fmla="*/ 820 h 1720"/>
                <a:gd name="T16" fmla="*/ 2247 w 3920"/>
                <a:gd name="T17" fmla="*/ 472 h 1720"/>
                <a:gd name="T18" fmla="*/ 1468 w 3920"/>
                <a:gd name="T19" fmla="*/ 1524 h 1720"/>
                <a:gd name="T20" fmla="*/ 2151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316">
              <a:extLst>
                <a:ext uri="{FF2B5EF4-FFF2-40B4-BE49-F238E27FC236}">
                  <a16:creationId xmlns:a16="http://schemas.microsoft.com/office/drawing/2014/main" id="{13DE1D60-0D73-4669-8748-DC2368982FED}"/>
                </a:ext>
              </a:extLst>
            </p:cNvPr>
            <p:cNvSpPr>
              <a:spLocks/>
            </p:cNvSpPr>
            <p:nvPr userDrawn="1"/>
          </p:nvSpPr>
          <p:spPr bwMode="gray">
            <a:xfrm>
              <a:off x="2878" y="1584"/>
              <a:ext cx="2220" cy="960"/>
            </a:xfrm>
            <a:custGeom>
              <a:avLst/>
              <a:gdLst>
                <a:gd name="T0" fmla="*/ 0 w 2218"/>
                <a:gd name="T1" fmla="*/ 672 h 960"/>
                <a:gd name="T2" fmla="*/ 1649 w 2218"/>
                <a:gd name="T3" fmla="*/ 960 h 960"/>
                <a:gd name="T4" fmla="*/ 2226 w 2218"/>
                <a:gd name="T5" fmla="*/ 0 h 960"/>
                <a:gd name="T6" fmla="*/ 1589 w 2218"/>
                <a:gd name="T7" fmla="*/ 888 h 960"/>
                <a:gd name="T8" fmla="*/ 0 w 2218"/>
                <a:gd name="T9" fmla="*/ 672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317">
              <a:extLst>
                <a:ext uri="{FF2B5EF4-FFF2-40B4-BE49-F238E27FC236}">
                  <a16:creationId xmlns:a16="http://schemas.microsoft.com/office/drawing/2014/main" id="{64F4A844-D5AA-463C-96B8-13BB69A4BF8E}"/>
                </a:ext>
              </a:extLst>
            </p:cNvPr>
            <p:cNvSpPr>
              <a:spLocks/>
            </p:cNvSpPr>
            <p:nvPr userDrawn="1"/>
          </p:nvSpPr>
          <p:spPr bwMode="gray">
            <a:xfrm>
              <a:off x="1248" y="2032"/>
              <a:ext cx="1583" cy="394"/>
            </a:xfrm>
            <a:custGeom>
              <a:avLst/>
              <a:gdLst>
                <a:gd name="T0" fmla="*/ 0 w 1584"/>
                <a:gd name="T1" fmla="*/ 233 h 392"/>
                <a:gd name="T2" fmla="*/ 1143 w 1584"/>
                <a:gd name="T3" fmla="*/ 233 h 392"/>
                <a:gd name="T4" fmla="*/ 1575 w 1584"/>
                <a:gd name="T5" fmla="*/ 281 h 392"/>
                <a:gd name="T6" fmla="*/ 1135 w 1584"/>
                <a:gd name="T7" fmla="*/ 153 h 392"/>
                <a:gd name="T8" fmla="*/ 0 w 1584"/>
                <a:gd name="T9" fmla="*/ 233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318">
              <a:extLst>
                <a:ext uri="{FF2B5EF4-FFF2-40B4-BE49-F238E27FC236}">
                  <a16:creationId xmlns:a16="http://schemas.microsoft.com/office/drawing/2014/main" id="{0D6C99CA-4165-438D-8EAC-D41F33FD60A2}"/>
                </a:ext>
              </a:extLst>
            </p:cNvPr>
            <p:cNvSpPr>
              <a:spLocks/>
            </p:cNvSpPr>
            <p:nvPr userDrawn="1"/>
          </p:nvSpPr>
          <p:spPr bwMode="gray">
            <a:xfrm>
              <a:off x="2782" y="2032"/>
              <a:ext cx="1733" cy="344"/>
            </a:xfrm>
            <a:custGeom>
              <a:avLst/>
              <a:gdLst>
                <a:gd name="T0" fmla="*/ 0 w 1731"/>
                <a:gd name="T1" fmla="*/ 176 h 344"/>
                <a:gd name="T2" fmla="*/ 1622 w 1731"/>
                <a:gd name="T3" fmla="*/ 344 h 344"/>
                <a:gd name="T4" fmla="*/ 769 w 1731"/>
                <a:gd name="T5" fmla="*/ 72 h 344"/>
                <a:gd name="T6" fmla="*/ 0 w 1731"/>
                <a:gd name="T7" fmla="*/ 176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319">
              <a:extLst>
                <a:ext uri="{FF2B5EF4-FFF2-40B4-BE49-F238E27FC236}">
                  <a16:creationId xmlns:a16="http://schemas.microsoft.com/office/drawing/2014/main" id="{81F15A8A-0595-433A-8A6E-C24BAA1857BE}"/>
                </a:ext>
              </a:extLst>
            </p:cNvPr>
            <p:cNvSpPr>
              <a:spLocks/>
            </p:cNvSpPr>
            <p:nvPr userDrawn="1"/>
          </p:nvSpPr>
          <p:spPr bwMode="gray">
            <a:xfrm>
              <a:off x="4440" y="1680"/>
              <a:ext cx="504" cy="670"/>
            </a:xfrm>
            <a:custGeom>
              <a:avLst/>
              <a:gdLst>
                <a:gd name="T0" fmla="*/ 456 w 504"/>
                <a:gd name="T1" fmla="*/ 48 h 672"/>
                <a:gd name="T2" fmla="*/ 312 w 504"/>
                <a:gd name="T3" fmla="*/ 327 h 672"/>
                <a:gd name="T4" fmla="*/ 24 w 504"/>
                <a:gd name="T5" fmla="*/ 606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320">
              <a:extLst>
                <a:ext uri="{FF2B5EF4-FFF2-40B4-BE49-F238E27FC236}">
                  <a16:creationId xmlns:a16="http://schemas.microsoft.com/office/drawing/2014/main" id="{CB16BF06-0086-4335-8410-8C97211AB9ED}"/>
                </a:ext>
              </a:extLst>
            </p:cNvPr>
            <p:cNvSpPr>
              <a:spLocks/>
            </p:cNvSpPr>
            <p:nvPr userDrawn="1"/>
          </p:nvSpPr>
          <p:spPr bwMode="gray">
            <a:xfrm>
              <a:off x="3423" y="1430"/>
              <a:ext cx="1082" cy="301"/>
            </a:xfrm>
            <a:custGeom>
              <a:avLst/>
              <a:gdLst>
                <a:gd name="T0" fmla="*/ 0 w 1081"/>
                <a:gd name="T1" fmla="*/ 36 h 301"/>
                <a:gd name="T2" fmla="*/ 1001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321">
              <a:extLst>
                <a:ext uri="{FF2B5EF4-FFF2-40B4-BE49-F238E27FC236}">
                  <a16:creationId xmlns:a16="http://schemas.microsoft.com/office/drawing/2014/main" id="{CFA15131-8183-4AC1-8AD2-57947BEDB56B}"/>
                </a:ext>
              </a:extLst>
            </p:cNvPr>
            <p:cNvSpPr>
              <a:spLocks/>
            </p:cNvSpPr>
            <p:nvPr userDrawn="1"/>
          </p:nvSpPr>
          <p:spPr bwMode="gray">
            <a:xfrm rot="-136485">
              <a:off x="3522" y="1114"/>
              <a:ext cx="1082" cy="301"/>
            </a:xfrm>
            <a:custGeom>
              <a:avLst/>
              <a:gdLst>
                <a:gd name="T0" fmla="*/ 0 w 1081"/>
                <a:gd name="T1" fmla="*/ 36 h 301"/>
                <a:gd name="T2" fmla="*/ 1001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322">
              <a:extLst>
                <a:ext uri="{FF2B5EF4-FFF2-40B4-BE49-F238E27FC236}">
                  <a16:creationId xmlns:a16="http://schemas.microsoft.com/office/drawing/2014/main" id="{FFE4C272-2D06-4435-8B63-5405AA9EECC8}"/>
                </a:ext>
              </a:extLst>
            </p:cNvPr>
            <p:cNvSpPr>
              <a:spLocks/>
            </p:cNvSpPr>
            <p:nvPr userDrawn="1"/>
          </p:nvSpPr>
          <p:spPr bwMode="gray">
            <a:xfrm>
              <a:off x="1940" y="1129"/>
              <a:ext cx="1014" cy="172"/>
            </a:xfrm>
            <a:custGeom>
              <a:avLst/>
              <a:gdLst>
                <a:gd name="T0" fmla="*/ 0 w 1013"/>
                <a:gd name="T1" fmla="*/ 125 h 171"/>
                <a:gd name="T2" fmla="*/ 941 w 1013"/>
                <a:gd name="T3" fmla="*/ 165 h 171"/>
                <a:gd name="T4" fmla="*/ 485 w 1013"/>
                <a:gd name="T5" fmla="*/ 23 h 171"/>
                <a:gd name="T6" fmla="*/ 0 w 1013"/>
                <a:gd name="T7" fmla="*/ 125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323">
              <a:extLst>
                <a:ext uri="{FF2B5EF4-FFF2-40B4-BE49-F238E27FC236}">
                  <a16:creationId xmlns:a16="http://schemas.microsoft.com/office/drawing/2014/main" id="{81BBC779-40D2-474A-A2C8-132DA732A207}"/>
                </a:ext>
              </a:extLst>
            </p:cNvPr>
            <p:cNvSpPr>
              <a:spLocks/>
            </p:cNvSpPr>
            <p:nvPr userDrawn="1"/>
          </p:nvSpPr>
          <p:spPr bwMode="gray">
            <a:xfrm>
              <a:off x="1803" y="1376"/>
              <a:ext cx="1014" cy="172"/>
            </a:xfrm>
            <a:custGeom>
              <a:avLst/>
              <a:gdLst>
                <a:gd name="T0" fmla="*/ 0 w 1013"/>
                <a:gd name="T1" fmla="*/ 125 h 171"/>
                <a:gd name="T2" fmla="*/ 941 w 1013"/>
                <a:gd name="T3" fmla="*/ 165 h 171"/>
                <a:gd name="T4" fmla="*/ 485 w 1013"/>
                <a:gd name="T5" fmla="*/ 23 h 171"/>
                <a:gd name="T6" fmla="*/ 0 w 1013"/>
                <a:gd name="T7" fmla="*/ 125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324">
              <a:extLst>
                <a:ext uri="{FF2B5EF4-FFF2-40B4-BE49-F238E27FC236}">
                  <a16:creationId xmlns:a16="http://schemas.microsoft.com/office/drawing/2014/main" id="{C06828AC-8F7E-4AD4-A22C-83F344837E74}"/>
                </a:ext>
              </a:extLst>
            </p:cNvPr>
            <p:cNvSpPr>
              <a:spLocks/>
            </p:cNvSpPr>
            <p:nvPr userDrawn="1"/>
          </p:nvSpPr>
          <p:spPr bwMode="gray">
            <a:xfrm>
              <a:off x="1604" y="1677"/>
              <a:ext cx="1058" cy="154"/>
            </a:xfrm>
            <a:custGeom>
              <a:avLst/>
              <a:gdLst>
                <a:gd name="T0" fmla="*/ 0 w 1057"/>
                <a:gd name="T1" fmla="*/ 91 h 155"/>
                <a:gd name="T2" fmla="*/ 981 w 1057"/>
                <a:gd name="T3" fmla="*/ 131 h 155"/>
                <a:gd name="T4" fmla="*/ 506 w 1057"/>
                <a:gd name="T5" fmla="*/ 7 h 155"/>
                <a:gd name="T6" fmla="*/ 0 w 1057"/>
                <a:gd name="T7" fmla="*/ 91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81" name="Picture 217" descr="1">
            <a:extLst>
              <a:ext uri="{FF2B5EF4-FFF2-40B4-BE49-F238E27FC236}">
                <a16:creationId xmlns:a16="http://schemas.microsoft.com/office/drawing/2014/main" id="{364981F6-D6C7-43B5-8BE9-B8A62143B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51" b="32347"/>
          <a:stretch>
            <a:fillRect/>
          </a:stretch>
        </p:blipFill>
        <p:spPr bwMode="gray">
          <a:xfrm>
            <a:off x="5965825" y="3657600"/>
            <a:ext cx="1196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387">
            <a:extLst>
              <a:ext uri="{FF2B5EF4-FFF2-40B4-BE49-F238E27FC236}">
                <a16:creationId xmlns:a16="http://schemas.microsoft.com/office/drawing/2014/main" id="{E061F709-2CB3-49C7-889F-88C479148E6A}"/>
              </a:ext>
            </a:extLst>
          </p:cNvPr>
          <p:cNvGrpSpPr>
            <a:grpSpLocks/>
          </p:cNvGrpSpPr>
          <p:nvPr/>
        </p:nvGrpSpPr>
        <p:grpSpPr bwMode="auto">
          <a:xfrm rot="3173108">
            <a:off x="3270250" y="4654550"/>
            <a:ext cx="1370013" cy="595313"/>
            <a:chOff x="4071" y="1962"/>
            <a:chExt cx="1414" cy="588"/>
          </a:xfrm>
        </p:grpSpPr>
        <p:sp>
          <p:nvSpPr>
            <p:cNvPr id="83" name="Freeform 381">
              <a:extLst>
                <a:ext uri="{FF2B5EF4-FFF2-40B4-BE49-F238E27FC236}">
                  <a16:creationId xmlns:a16="http://schemas.microsoft.com/office/drawing/2014/main" id="{F9EE6387-5517-4B7E-A355-EC3A5DABB3F0}"/>
                </a:ext>
              </a:extLst>
            </p:cNvPr>
            <p:cNvSpPr>
              <a:spLocks/>
            </p:cNvSpPr>
            <p:nvPr userDrawn="1"/>
          </p:nvSpPr>
          <p:spPr bwMode="gray">
            <a:xfrm>
              <a:off x="4801" y="1945"/>
              <a:ext cx="667" cy="557"/>
            </a:xfrm>
            <a:custGeom>
              <a:avLst/>
              <a:gdLst>
                <a:gd name="T0" fmla="*/ 369 w 667"/>
                <a:gd name="T1" fmla="*/ 51 h 556"/>
                <a:gd name="T2" fmla="*/ 568 w 667"/>
                <a:gd name="T3" fmla="*/ 51 h 556"/>
                <a:gd name="T4" fmla="*/ 619 w 667"/>
                <a:gd name="T5" fmla="*/ 266 h 556"/>
                <a:gd name="T6" fmla="*/ 351 w 667"/>
                <a:gd name="T7" fmla="*/ 449 h 556"/>
                <a:gd name="T8" fmla="*/ 221 w 667"/>
                <a:gd name="T9" fmla="*/ 500 h 556"/>
                <a:gd name="T10" fmla="*/ 63 w 667"/>
                <a:gd name="T11" fmla="*/ 453 h 556"/>
                <a:gd name="T12" fmla="*/ 54 w 667"/>
                <a:gd name="T13" fmla="*/ 435 h 556"/>
                <a:gd name="T14" fmla="*/ 32 w 667"/>
                <a:gd name="T15" fmla="*/ 368 h 556"/>
                <a:gd name="T16" fmla="*/ 158 w 667"/>
                <a:gd name="T17" fmla="*/ 270 h 556"/>
                <a:gd name="T18" fmla="*/ 219 w 667"/>
                <a:gd name="T19" fmla="*/ 304 h 556"/>
                <a:gd name="T20" fmla="*/ 321 w 667"/>
                <a:gd name="T21" fmla="*/ 459 h 556"/>
                <a:gd name="T22" fmla="*/ 232 w 667"/>
                <a:gd name="T23" fmla="*/ 291 h 556"/>
                <a:gd name="T24" fmla="*/ 149 w 667"/>
                <a:gd name="T25" fmla="*/ 241 h 556"/>
                <a:gd name="T26" fmla="*/ 23 w 667"/>
                <a:gd name="T27" fmla="*/ 332 h 556"/>
                <a:gd name="T28" fmla="*/ 4 w 667"/>
                <a:gd name="T29" fmla="*/ 410 h 556"/>
                <a:gd name="T30" fmla="*/ 59 w 667"/>
                <a:gd name="T31" fmla="*/ 509 h 556"/>
                <a:gd name="T32" fmla="*/ 94 w 667"/>
                <a:gd name="T33" fmla="*/ 539 h 556"/>
                <a:gd name="T34" fmla="*/ 130 w 667"/>
                <a:gd name="T35" fmla="*/ 560 h 556"/>
                <a:gd name="T36" fmla="*/ 159 w 667"/>
                <a:gd name="T37" fmla="*/ 565 h 556"/>
                <a:gd name="T38" fmla="*/ 203 w 667"/>
                <a:gd name="T39" fmla="*/ 553 h 556"/>
                <a:gd name="T40" fmla="*/ 366 w 667"/>
                <a:gd name="T41" fmla="*/ 481 h 556"/>
                <a:gd name="T42" fmla="*/ 419 w 667"/>
                <a:gd name="T43" fmla="*/ 458 h 556"/>
                <a:gd name="T44" fmla="*/ 495 w 667"/>
                <a:gd name="T45" fmla="*/ 423 h 556"/>
                <a:gd name="T46" fmla="*/ 540 w 667"/>
                <a:gd name="T47" fmla="*/ 397 h 556"/>
                <a:gd name="T48" fmla="*/ 591 w 667"/>
                <a:gd name="T49" fmla="*/ 360 h 556"/>
                <a:gd name="T50" fmla="*/ 623 w 667"/>
                <a:gd name="T51" fmla="*/ 322 h 556"/>
                <a:gd name="T52" fmla="*/ 647 w 667"/>
                <a:gd name="T53" fmla="*/ 261 h 556"/>
                <a:gd name="T54" fmla="*/ 658 w 667"/>
                <a:gd name="T55" fmla="*/ 232 h 556"/>
                <a:gd name="T56" fmla="*/ 668 w 667"/>
                <a:gd name="T57" fmla="*/ 159 h 556"/>
                <a:gd name="T58" fmla="*/ 588 w 667"/>
                <a:gd name="T59" fmla="*/ 38 h 556"/>
                <a:gd name="T60" fmla="*/ 529 w 667"/>
                <a:gd name="T61" fmla="*/ 10 h 556"/>
                <a:gd name="T62" fmla="*/ 489 w 667"/>
                <a:gd name="T63" fmla="*/ 1 h 556"/>
                <a:gd name="T64" fmla="*/ 451 w 667"/>
                <a:gd name="T65" fmla="*/ 1 h 556"/>
                <a:gd name="T66" fmla="*/ 415 w 667"/>
                <a:gd name="T67" fmla="*/ 9 h 556"/>
                <a:gd name="T68" fmla="*/ 382 w 667"/>
                <a:gd name="T69" fmla="*/ 23 h 556"/>
                <a:gd name="T70" fmla="*/ 335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84" name="Freeform 382">
              <a:extLst>
                <a:ext uri="{FF2B5EF4-FFF2-40B4-BE49-F238E27FC236}">
                  <a16:creationId xmlns:a16="http://schemas.microsoft.com/office/drawing/2014/main" id="{80A1BED4-5F35-4FEB-908E-3CF80E3016D1}"/>
                </a:ext>
              </a:extLst>
            </p:cNvPr>
            <p:cNvSpPr>
              <a:spLocks/>
            </p:cNvSpPr>
            <p:nvPr userDrawn="1"/>
          </p:nvSpPr>
          <p:spPr bwMode="gray">
            <a:xfrm>
              <a:off x="4064" y="2402"/>
              <a:ext cx="783" cy="141"/>
            </a:xfrm>
            <a:custGeom>
              <a:avLst/>
              <a:gdLst>
                <a:gd name="T0" fmla="*/ 1 w 781"/>
                <a:gd name="T1" fmla="*/ 127 h 140"/>
                <a:gd name="T2" fmla="*/ 193 w 781"/>
                <a:gd name="T3" fmla="*/ 22 h 140"/>
                <a:gd name="T4" fmla="*/ 586 w 781"/>
                <a:gd name="T5" fmla="*/ 127 h 140"/>
                <a:gd name="T6" fmla="*/ 786 w 781"/>
                <a:gd name="T7" fmla="*/ 0 h 140"/>
                <a:gd name="T8" fmla="*/ 799 w 781"/>
                <a:gd name="T9" fmla="*/ 18 h 140"/>
                <a:gd name="T10" fmla="*/ 604 w 781"/>
                <a:gd name="T11" fmla="*/ 147 h 140"/>
                <a:gd name="T12" fmla="*/ 207 w 781"/>
                <a:gd name="T13" fmla="*/ 40 h 140"/>
                <a:gd name="T14" fmla="*/ 1 w 781"/>
                <a:gd name="T15" fmla="*/ 12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grpSp>
      <p:pic>
        <p:nvPicPr>
          <p:cNvPr id="85" name="Picture 225" descr="1">
            <a:extLst>
              <a:ext uri="{FF2B5EF4-FFF2-40B4-BE49-F238E27FC236}">
                <a16:creationId xmlns:a16="http://schemas.microsoft.com/office/drawing/2014/main" id="{B4304BC6-957B-4A73-A123-E7AB3F6C3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932" r="57191" b="28641"/>
          <a:stretch>
            <a:fillRect/>
          </a:stretch>
        </p:blipFill>
        <p:spPr bwMode="gray">
          <a:xfrm>
            <a:off x="4800600" y="4114800"/>
            <a:ext cx="1011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1" name="Rectangle 249"/>
          <p:cNvSpPr>
            <a:spLocks noGrp="1" noChangeArrowheads="1"/>
          </p:cNvSpPr>
          <p:nvPr>
            <p:ph type="ctrTitle" sz="quarter"/>
          </p:nvPr>
        </p:nvSpPr>
        <p:spPr bwMode="gray">
          <a:xfrm>
            <a:off x="533400" y="533400"/>
            <a:ext cx="7772400" cy="1470025"/>
          </a:xfrm>
        </p:spPr>
        <p:txBody>
          <a:bodyPr/>
          <a:lstStyle>
            <a:lvl1pPr>
              <a:defRPr sz="5400"/>
            </a:lvl1pPr>
          </a:lstStyle>
          <a:p>
            <a:pPr lvl="0"/>
            <a:r>
              <a:rPr lang="zh-CN" altLang="en-US" noProof="0"/>
              <a:t>单击此处编辑母版标题样式</a:t>
            </a:r>
          </a:p>
        </p:txBody>
      </p:sp>
      <p:sp>
        <p:nvSpPr>
          <p:cNvPr id="3322" name="Rectangle 250"/>
          <p:cNvSpPr>
            <a:spLocks noGrp="1" noChangeArrowheads="1"/>
          </p:cNvSpPr>
          <p:nvPr>
            <p:ph type="subTitle" sz="quarter" idx="1"/>
          </p:nvPr>
        </p:nvSpPr>
        <p:spPr>
          <a:xfrm>
            <a:off x="533400" y="2057400"/>
            <a:ext cx="6400800" cy="533400"/>
          </a:xfrm>
        </p:spPr>
        <p:txBody>
          <a:bodyPr/>
          <a:lstStyle>
            <a:lvl1pPr marL="0" indent="0">
              <a:buFont typeface="Arial" charset="0"/>
              <a:buNone/>
              <a:defRPr sz="2000"/>
            </a:lvl1pPr>
          </a:lstStyle>
          <a:p>
            <a:pPr lvl="0"/>
            <a:r>
              <a:rPr lang="zh-CN" altLang="en-US" noProof="0"/>
              <a:t>单击此处编辑母版副标题样式</a:t>
            </a:r>
          </a:p>
        </p:txBody>
      </p:sp>
      <p:sp>
        <p:nvSpPr>
          <p:cNvPr id="86" name="Rectangle 4">
            <a:extLst>
              <a:ext uri="{FF2B5EF4-FFF2-40B4-BE49-F238E27FC236}">
                <a16:creationId xmlns:a16="http://schemas.microsoft.com/office/drawing/2014/main" id="{F9DF0C0F-0C89-4A9E-8981-7E7C01DB1F38}"/>
              </a:ext>
            </a:extLst>
          </p:cNvPr>
          <p:cNvSpPr>
            <a:spLocks noGrp="1" noChangeArrowheads="1"/>
          </p:cNvSpPr>
          <p:nvPr>
            <p:ph type="dt" sz="half" idx="10"/>
          </p:nvPr>
        </p:nvSpPr>
        <p:spPr>
          <a:xfrm>
            <a:off x="6781800" y="6477000"/>
            <a:ext cx="2133600" cy="244475"/>
          </a:xfrm>
        </p:spPr>
        <p:txBody>
          <a:bodyPr/>
          <a:lstStyle>
            <a:lvl1pPr>
              <a:defRPr sz="1000">
                <a:solidFill>
                  <a:srgbClr val="FFFFFF"/>
                </a:solidFill>
              </a:defRPr>
            </a:lvl1pPr>
          </a:lstStyle>
          <a:p>
            <a:pPr>
              <a:defRPr/>
            </a:pPr>
            <a:endParaRPr lang="en-US" altLang="zh-CN"/>
          </a:p>
        </p:txBody>
      </p:sp>
      <p:sp>
        <p:nvSpPr>
          <p:cNvPr id="87" name="Rectangle 5">
            <a:extLst>
              <a:ext uri="{FF2B5EF4-FFF2-40B4-BE49-F238E27FC236}">
                <a16:creationId xmlns:a16="http://schemas.microsoft.com/office/drawing/2014/main" id="{A58A7D00-2190-45AD-921F-09874CE2A7D6}"/>
              </a:ext>
            </a:extLst>
          </p:cNvPr>
          <p:cNvSpPr>
            <a:spLocks noGrp="1" noChangeArrowheads="1"/>
          </p:cNvSpPr>
          <p:nvPr>
            <p:ph type="ftr" sz="quarter" idx="11"/>
          </p:nvPr>
        </p:nvSpPr>
        <p:spPr>
          <a:xfrm>
            <a:off x="228600" y="6461125"/>
            <a:ext cx="2895600" cy="244475"/>
          </a:xfrm>
        </p:spPr>
        <p:txBody>
          <a:bodyPr/>
          <a:lstStyle>
            <a:lvl1pPr>
              <a:defRPr sz="1000">
                <a:solidFill>
                  <a:srgbClr val="FFFFFF"/>
                </a:solidFill>
              </a:defRPr>
            </a:lvl1pPr>
          </a:lstStyle>
          <a:p>
            <a:pPr>
              <a:defRPr/>
            </a:pPr>
            <a:r>
              <a:rPr lang="en-US" altLang="zh-CN"/>
              <a:t>www.themegallery.com</a:t>
            </a:r>
          </a:p>
        </p:txBody>
      </p:sp>
      <p:sp>
        <p:nvSpPr>
          <p:cNvPr id="88" name="Rectangle 6">
            <a:extLst>
              <a:ext uri="{FF2B5EF4-FFF2-40B4-BE49-F238E27FC236}">
                <a16:creationId xmlns:a16="http://schemas.microsoft.com/office/drawing/2014/main" id="{31BEC624-E549-4302-8D5E-788E985F1DBC}"/>
              </a:ext>
            </a:extLst>
          </p:cNvPr>
          <p:cNvSpPr>
            <a:spLocks noGrp="1" noChangeArrowheads="1"/>
          </p:cNvSpPr>
          <p:nvPr>
            <p:ph type="sldNum" sz="quarter" idx="12"/>
          </p:nvPr>
        </p:nvSpPr>
        <p:spPr>
          <a:xfrm>
            <a:off x="3886200" y="6477000"/>
            <a:ext cx="533400" cy="244475"/>
          </a:xfrm>
        </p:spPr>
        <p:txBody>
          <a:bodyPr/>
          <a:lstStyle>
            <a:lvl1pPr algn="ctr">
              <a:defRPr sz="1000">
                <a:solidFill>
                  <a:srgbClr val="FFFFFF"/>
                </a:solidFill>
              </a:defRPr>
            </a:lvl1pPr>
          </a:lstStyle>
          <a:p>
            <a:fld id="{25FA0D17-15C3-4941-B172-0AF480FB7403}" type="slidenum">
              <a:rPr lang="zh-CN" altLang="en-US"/>
              <a:pPr/>
              <a:t>‹#›</a:t>
            </a:fld>
            <a:endParaRPr lang="en-US" altLang="zh-CN"/>
          </a:p>
        </p:txBody>
      </p:sp>
    </p:spTree>
    <p:extLst>
      <p:ext uri="{BB962C8B-B14F-4D97-AF65-F5344CB8AC3E}">
        <p14:creationId xmlns:p14="http://schemas.microsoft.com/office/powerpoint/2010/main" val="67394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9" presetClass="entr" presetSubtype="0"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Effect transition="in" filter="dissolve">
                                      <p:cBhvr>
                                        <p:cTn id="10" dur="500"/>
                                        <p:tgtEl>
                                          <p:spTgt spid="85"/>
                                        </p:tgtEl>
                                      </p:cBhvr>
                                    </p:animEffect>
                                  </p:childTnLst>
                                </p:cTn>
                              </p:par>
                              <p:par>
                                <p:cTn id="11" presetID="9" presetClass="entr" presetSubtype="0" fill="hold" nodeType="withEffect">
                                  <p:stCondLst>
                                    <p:cond delay="50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53" presetClass="entr" presetSubtype="0" fill="hold"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0" fill="hold" nodeType="withEffect">
                                  <p:stCondLst>
                                    <p:cond delay="4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22" presetClass="entr" presetSubtype="4" fill="hold" nodeType="withEffect">
                                  <p:stCondLst>
                                    <p:cond delay="70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53" presetClass="entr" presetSubtype="0" fill="hold" nodeType="withEffect">
                                  <p:stCondLst>
                                    <p:cond delay="100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par>
                                <p:cTn id="39" presetID="53" presetClass="entr" presetSubtype="0" fill="hold" nodeType="withEffect">
                                  <p:stCondLst>
                                    <p:cond delay="100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par>
                                <p:cTn id="44" presetID="22" presetClass="entr" presetSubtype="4" fill="hold" nodeType="withEffect">
                                  <p:stCondLst>
                                    <p:cond delay="8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53" presetClass="entr" presetSubtype="0" fill="hold" nodeType="withEffect">
                                  <p:stCondLst>
                                    <p:cond delay="100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par>
                                <p:cTn id="52" presetID="22" presetClass="entr" presetSubtype="4" fill="hold" nodeType="withEffect">
                                  <p:stCondLst>
                                    <p:cond delay="110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53" presetClass="entr" presetSubtype="0" fill="hold" nodeType="withEffect">
                                  <p:stCondLst>
                                    <p:cond delay="13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0" fill="hold" nodeType="withEffect">
                                  <p:stCondLst>
                                    <p:cond delay="110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par>
                          <p:cTn id="65" fill="hold">
                            <p:stCondLst>
                              <p:cond delay="2800"/>
                            </p:stCondLst>
                            <p:childTnLst>
                              <p:par>
                                <p:cTn id="66" presetID="10" presetClass="exit" presetSubtype="0" fill="hold" nodeType="afterEffect">
                                  <p:stCondLst>
                                    <p:cond delay="0"/>
                                  </p:stCondLst>
                                  <p:childTnLst>
                                    <p:animEffect transition="out" filter="fade">
                                      <p:cBhvr>
                                        <p:cTn id="67" dur="2000"/>
                                        <p:tgtEl>
                                          <p:spTgt spid="9"/>
                                        </p:tgtEl>
                                      </p:cBhvr>
                                    </p:animEffect>
                                    <p:set>
                                      <p:cBhvr>
                                        <p:cTn id="68" dur="1" fill="hold">
                                          <p:stCondLst>
                                            <p:cond delay="19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5"/>
                                        </p:tgtEl>
                                      </p:cBhvr>
                                    </p:animEffect>
                                    <p:set>
                                      <p:cBhvr>
                                        <p:cTn id="74" dur="1" fill="hold">
                                          <p:stCondLst>
                                            <p:cond delay="19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7"/>
                                        </p:tgtEl>
                                      </p:cBhvr>
                                    </p:animEffect>
                                    <p:set>
                                      <p:cBhvr>
                                        <p:cTn id="8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96A727CB-3AD4-4395-8B71-B8361CCD0C0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A893102A-A4BB-42D3-88AF-B3EE30DC20C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4D8FE9E1-EE2D-45FE-B751-4E96CD83749F}"/>
              </a:ext>
            </a:extLst>
          </p:cNvPr>
          <p:cNvSpPr>
            <a:spLocks noGrp="1" noChangeArrowheads="1"/>
          </p:cNvSpPr>
          <p:nvPr>
            <p:ph type="sldNum" sz="quarter" idx="12"/>
          </p:nvPr>
        </p:nvSpPr>
        <p:spPr>
          <a:ln/>
        </p:spPr>
        <p:txBody>
          <a:bodyPr/>
          <a:lstStyle>
            <a:lvl1pPr>
              <a:defRPr/>
            </a:lvl1pPr>
          </a:lstStyle>
          <a:p>
            <a:fld id="{BEB89634-4793-4D83-B392-84D79C74F522}" type="slidenum">
              <a:rPr lang="zh-CN" altLang="en-US"/>
              <a:pPr/>
              <a:t>‹#›</a:t>
            </a:fld>
            <a:endParaRPr lang="en-US" altLang="zh-CN"/>
          </a:p>
        </p:txBody>
      </p:sp>
    </p:spTree>
    <p:extLst>
      <p:ext uri="{BB962C8B-B14F-4D97-AF65-F5344CB8AC3E}">
        <p14:creationId xmlns:p14="http://schemas.microsoft.com/office/powerpoint/2010/main" val="187010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24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49EB56D0-E63B-457A-A4F9-A1AD4D81D8A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0E5F943-65B4-41B6-9696-BF18C6F033E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20B8F6E0-B445-4001-933D-510C1B23AA8D}"/>
              </a:ext>
            </a:extLst>
          </p:cNvPr>
          <p:cNvSpPr>
            <a:spLocks noGrp="1" noChangeArrowheads="1"/>
          </p:cNvSpPr>
          <p:nvPr>
            <p:ph type="sldNum" sz="quarter" idx="12"/>
          </p:nvPr>
        </p:nvSpPr>
        <p:spPr>
          <a:ln/>
        </p:spPr>
        <p:txBody>
          <a:bodyPr/>
          <a:lstStyle>
            <a:lvl1pPr>
              <a:defRPr/>
            </a:lvl1pPr>
          </a:lstStyle>
          <a:p>
            <a:fld id="{D244A87C-4757-4B17-BFEC-7A7366F03542}" type="slidenum">
              <a:rPr lang="zh-CN" altLang="en-US"/>
              <a:pPr/>
              <a:t>‹#›</a:t>
            </a:fld>
            <a:endParaRPr lang="en-US" altLang="zh-CN"/>
          </a:p>
        </p:txBody>
      </p:sp>
    </p:spTree>
    <p:extLst>
      <p:ext uri="{BB962C8B-B14F-4D97-AF65-F5344CB8AC3E}">
        <p14:creationId xmlns:p14="http://schemas.microsoft.com/office/powerpoint/2010/main" val="261503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1524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217D75CD-0779-4535-9D02-834DC42D587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F9A7579-7C55-494A-AB1B-9E583DC2EFEC}"/>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7353FAB5-C519-47AE-AFA5-22C4F858259D}"/>
              </a:ext>
            </a:extLst>
          </p:cNvPr>
          <p:cNvSpPr>
            <a:spLocks noGrp="1" noChangeArrowheads="1"/>
          </p:cNvSpPr>
          <p:nvPr>
            <p:ph type="sldNum" sz="quarter" idx="12"/>
          </p:nvPr>
        </p:nvSpPr>
        <p:spPr>
          <a:ln/>
        </p:spPr>
        <p:txBody>
          <a:bodyPr/>
          <a:lstStyle>
            <a:lvl1pPr>
              <a:defRPr/>
            </a:lvl1pPr>
          </a:lstStyle>
          <a:p>
            <a:fld id="{7C6E1C9D-EBD2-425B-95BD-4B6E6932721F}" type="slidenum">
              <a:rPr lang="zh-CN" altLang="en-US"/>
              <a:pPr/>
              <a:t>‹#›</a:t>
            </a:fld>
            <a:endParaRPr lang="en-US" altLang="zh-CN"/>
          </a:p>
        </p:txBody>
      </p:sp>
    </p:spTree>
    <p:extLst>
      <p:ext uri="{BB962C8B-B14F-4D97-AF65-F5344CB8AC3E}">
        <p14:creationId xmlns:p14="http://schemas.microsoft.com/office/powerpoint/2010/main" val="49753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52400"/>
            <a:ext cx="8229600" cy="609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D3E5722C-4B21-4711-A7FB-9E27DAD786F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96469D74-2B8C-4C41-840C-1DB661479131}"/>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2D0BA110-F616-440B-9647-407A4B01715F}"/>
              </a:ext>
            </a:extLst>
          </p:cNvPr>
          <p:cNvSpPr>
            <a:spLocks noGrp="1" noChangeArrowheads="1"/>
          </p:cNvSpPr>
          <p:nvPr>
            <p:ph type="sldNum" sz="quarter" idx="12"/>
          </p:nvPr>
        </p:nvSpPr>
        <p:spPr>
          <a:ln/>
        </p:spPr>
        <p:txBody>
          <a:bodyPr/>
          <a:lstStyle>
            <a:lvl1pPr>
              <a:defRPr/>
            </a:lvl1pPr>
          </a:lstStyle>
          <a:p>
            <a:fld id="{00AA8DAA-45D7-4540-A4E9-D36D048EF753}" type="slidenum">
              <a:rPr lang="zh-CN" altLang="en-US"/>
              <a:pPr/>
              <a:t>‹#›</a:t>
            </a:fld>
            <a:endParaRPr lang="en-US" altLang="zh-CN"/>
          </a:p>
        </p:txBody>
      </p:sp>
    </p:spTree>
    <p:extLst>
      <p:ext uri="{BB962C8B-B14F-4D97-AF65-F5344CB8AC3E}">
        <p14:creationId xmlns:p14="http://schemas.microsoft.com/office/powerpoint/2010/main" val="106876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95C535-D5DF-4A2D-A73B-4A4A1DE86934}"/>
              </a:ext>
            </a:extLst>
          </p:cNvPr>
          <p:cNvSpPr>
            <a:spLocks noChangeArrowheads="1"/>
          </p:cNvSpPr>
          <p:nvPr userDrawn="1"/>
        </p:nvSpPr>
        <p:spPr bwMode="hidden">
          <a:xfrm>
            <a:off x="3419475" y="5805488"/>
            <a:ext cx="5724525"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5" name="Line 3">
            <a:extLst>
              <a:ext uri="{FF2B5EF4-FFF2-40B4-BE49-F238E27FC236}">
                <a16:creationId xmlns:a16="http://schemas.microsoft.com/office/drawing/2014/main" id="{C5C35E62-AE58-4B10-9104-87B86B83001A}"/>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6" name="Group 7">
            <a:extLst>
              <a:ext uri="{FF2B5EF4-FFF2-40B4-BE49-F238E27FC236}">
                <a16:creationId xmlns:a16="http://schemas.microsoft.com/office/drawing/2014/main" id="{90F9F422-E3E4-4C08-9C46-2CA4592F65DA}"/>
              </a:ext>
            </a:extLst>
          </p:cNvPr>
          <p:cNvGrpSpPr>
            <a:grpSpLocks/>
          </p:cNvGrpSpPr>
          <p:nvPr/>
        </p:nvGrpSpPr>
        <p:grpSpPr bwMode="auto">
          <a:xfrm>
            <a:off x="7493000" y="2992438"/>
            <a:ext cx="1338263" cy="2189162"/>
            <a:chOff x="4704" y="1885"/>
            <a:chExt cx="843" cy="1379"/>
          </a:xfrm>
        </p:grpSpPr>
        <p:sp>
          <p:nvSpPr>
            <p:cNvPr id="7" name="Oval 8">
              <a:extLst>
                <a:ext uri="{FF2B5EF4-FFF2-40B4-BE49-F238E27FC236}">
                  <a16:creationId xmlns:a16="http://schemas.microsoft.com/office/drawing/2014/main" id="{0AC2F787-8CEF-479D-B876-7A99FFDA00ED}"/>
                </a:ext>
              </a:extLst>
            </p:cNvPr>
            <p:cNvSpPr>
              <a:spLocks noChangeArrowheads="1"/>
            </p:cNvSpPr>
            <p:nvPr/>
          </p:nvSpPr>
          <p:spPr bwMode="auto">
            <a:xfrm>
              <a:off x="4704"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8" name="Oval 9">
              <a:extLst>
                <a:ext uri="{FF2B5EF4-FFF2-40B4-BE49-F238E27FC236}">
                  <a16:creationId xmlns:a16="http://schemas.microsoft.com/office/drawing/2014/main" id="{77944506-BED6-4A8C-9AD5-136147D261C9}"/>
                </a:ext>
              </a:extLst>
            </p:cNvPr>
            <p:cNvSpPr>
              <a:spLocks noChangeArrowheads="1"/>
            </p:cNvSpPr>
            <p:nvPr/>
          </p:nvSpPr>
          <p:spPr bwMode="auto">
            <a:xfrm>
              <a:off x="4883"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9" name="Oval 10">
              <a:extLst>
                <a:ext uri="{FF2B5EF4-FFF2-40B4-BE49-F238E27FC236}">
                  <a16:creationId xmlns:a16="http://schemas.microsoft.com/office/drawing/2014/main" id="{83DA085B-6610-4997-93BD-E8BCF01CBFDF}"/>
                </a:ext>
              </a:extLst>
            </p:cNvPr>
            <p:cNvSpPr>
              <a:spLocks noChangeArrowheads="1"/>
            </p:cNvSpPr>
            <p:nvPr/>
          </p:nvSpPr>
          <p:spPr bwMode="auto">
            <a:xfrm>
              <a:off x="5062"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0" name="Oval 11">
              <a:extLst>
                <a:ext uri="{FF2B5EF4-FFF2-40B4-BE49-F238E27FC236}">
                  <a16:creationId xmlns:a16="http://schemas.microsoft.com/office/drawing/2014/main" id="{A64DA985-854E-4E95-8D6E-587A7EAD9DA3}"/>
                </a:ext>
              </a:extLst>
            </p:cNvPr>
            <p:cNvSpPr>
              <a:spLocks noChangeArrowheads="1"/>
            </p:cNvSpPr>
            <p:nvPr/>
          </p:nvSpPr>
          <p:spPr bwMode="auto">
            <a:xfrm>
              <a:off x="4704"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1" name="Oval 12">
              <a:extLst>
                <a:ext uri="{FF2B5EF4-FFF2-40B4-BE49-F238E27FC236}">
                  <a16:creationId xmlns:a16="http://schemas.microsoft.com/office/drawing/2014/main" id="{E4737AB9-0E4D-4003-BDFF-787D1BBDFAE0}"/>
                </a:ext>
              </a:extLst>
            </p:cNvPr>
            <p:cNvSpPr>
              <a:spLocks noChangeArrowheads="1"/>
            </p:cNvSpPr>
            <p:nvPr/>
          </p:nvSpPr>
          <p:spPr bwMode="auto">
            <a:xfrm>
              <a:off x="4883"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2" name="Oval 13">
              <a:extLst>
                <a:ext uri="{FF2B5EF4-FFF2-40B4-BE49-F238E27FC236}">
                  <a16:creationId xmlns:a16="http://schemas.microsoft.com/office/drawing/2014/main" id="{997ED568-1508-4718-A69F-406347706CF2}"/>
                </a:ext>
              </a:extLst>
            </p:cNvPr>
            <p:cNvSpPr>
              <a:spLocks noChangeArrowheads="1"/>
            </p:cNvSpPr>
            <p:nvPr/>
          </p:nvSpPr>
          <p:spPr bwMode="auto">
            <a:xfrm>
              <a:off x="5062"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3" name="Oval 14">
              <a:extLst>
                <a:ext uri="{FF2B5EF4-FFF2-40B4-BE49-F238E27FC236}">
                  <a16:creationId xmlns:a16="http://schemas.microsoft.com/office/drawing/2014/main" id="{25C15840-F0D6-457D-A253-4E45EE15A67A}"/>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4" name="Oval 15">
              <a:extLst>
                <a:ext uri="{FF2B5EF4-FFF2-40B4-BE49-F238E27FC236}">
                  <a16:creationId xmlns:a16="http://schemas.microsoft.com/office/drawing/2014/main" id="{19D38CA5-AB72-4145-88D2-F9C6A2AFD618}"/>
                </a:ext>
              </a:extLst>
            </p:cNvPr>
            <p:cNvSpPr>
              <a:spLocks noChangeArrowheads="1"/>
            </p:cNvSpPr>
            <p:nvPr/>
          </p:nvSpPr>
          <p:spPr bwMode="auto">
            <a:xfrm>
              <a:off x="4704"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5" name="Oval 16">
              <a:extLst>
                <a:ext uri="{FF2B5EF4-FFF2-40B4-BE49-F238E27FC236}">
                  <a16:creationId xmlns:a16="http://schemas.microsoft.com/office/drawing/2014/main" id="{8157ACC2-7415-49C6-BED7-D49EEDD35565}"/>
                </a:ext>
              </a:extLst>
            </p:cNvPr>
            <p:cNvSpPr>
              <a:spLocks noChangeArrowheads="1"/>
            </p:cNvSpPr>
            <p:nvPr/>
          </p:nvSpPr>
          <p:spPr bwMode="auto">
            <a:xfrm>
              <a:off x="4883"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6" name="Oval 17">
              <a:extLst>
                <a:ext uri="{FF2B5EF4-FFF2-40B4-BE49-F238E27FC236}">
                  <a16:creationId xmlns:a16="http://schemas.microsoft.com/office/drawing/2014/main" id="{94C39627-6435-42F0-BF23-C145D89809C0}"/>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7" name="Oval 18">
              <a:extLst>
                <a:ext uri="{FF2B5EF4-FFF2-40B4-BE49-F238E27FC236}">
                  <a16:creationId xmlns:a16="http://schemas.microsoft.com/office/drawing/2014/main" id="{E6B2292D-678D-4A98-87AD-921492088618}"/>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8" name="Oval 19">
              <a:extLst>
                <a:ext uri="{FF2B5EF4-FFF2-40B4-BE49-F238E27FC236}">
                  <a16:creationId xmlns:a16="http://schemas.microsoft.com/office/drawing/2014/main" id="{E8AB003F-AB69-46B7-BCA0-F500BF27E88A}"/>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9" name="Oval 20">
              <a:extLst>
                <a:ext uri="{FF2B5EF4-FFF2-40B4-BE49-F238E27FC236}">
                  <a16:creationId xmlns:a16="http://schemas.microsoft.com/office/drawing/2014/main" id="{7320299E-E506-4350-B80A-393FD2F683DC}"/>
                </a:ext>
              </a:extLst>
            </p:cNvPr>
            <p:cNvSpPr>
              <a:spLocks noChangeArrowheads="1"/>
            </p:cNvSpPr>
            <p:nvPr/>
          </p:nvSpPr>
          <p:spPr bwMode="auto">
            <a:xfrm>
              <a:off x="4704" y="2421"/>
              <a:ext cx="127" cy="128"/>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 name="Oval 21">
              <a:extLst>
                <a:ext uri="{FF2B5EF4-FFF2-40B4-BE49-F238E27FC236}">
                  <a16:creationId xmlns:a16="http://schemas.microsoft.com/office/drawing/2014/main" id="{42A2241D-845F-499E-832C-B1AD5DDE213C}"/>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1" name="Oval 22">
              <a:extLst>
                <a:ext uri="{FF2B5EF4-FFF2-40B4-BE49-F238E27FC236}">
                  <a16:creationId xmlns:a16="http://schemas.microsoft.com/office/drawing/2014/main" id="{CDB7348B-62DE-4090-88A5-2A61207C2666}"/>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2" name="Oval 23">
              <a:extLst>
                <a:ext uri="{FF2B5EF4-FFF2-40B4-BE49-F238E27FC236}">
                  <a16:creationId xmlns:a16="http://schemas.microsoft.com/office/drawing/2014/main" id="{800D16F9-BDEE-4D68-8C77-4E4DDE8D5F5C}"/>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3" name="Oval 24">
              <a:extLst>
                <a:ext uri="{FF2B5EF4-FFF2-40B4-BE49-F238E27FC236}">
                  <a16:creationId xmlns:a16="http://schemas.microsoft.com/office/drawing/2014/main" id="{D1E934E5-EC0D-40D6-90AC-24321F8DD8EF}"/>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4" name="Oval 25">
              <a:extLst>
                <a:ext uri="{FF2B5EF4-FFF2-40B4-BE49-F238E27FC236}">
                  <a16:creationId xmlns:a16="http://schemas.microsoft.com/office/drawing/2014/main" id="{D455B079-4D35-4356-939E-33AA4927A2F1}"/>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5" name="Oval 26">
              <a:extLst>
                <a:ext uri="{FF2B5EF4-FFF2-40B4-BE49-F238E27FC236}">
                  <a16:creationId xmlns:a16="http://schemas.microsoft.com/office/drawing/2014/main" id="{4D32BF8D-F8F1-4C36-8E33-7D2CF136C9E4}"/>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6" name="Oval 27">
              <a:extLst>
                <a:ext uri="{FF2B5EF4-FFF2-40B4-BE49-F238E27FC236}">
                  <a16:creationId xmlns:a16="http://schemas.microsoft.com/office/drawing/2014/main" id="{1309815B-C779-4929-AA99-D6D38C9326B5}"/>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7" name="Oval 28">
              <a:extLst>
                <a:ext uri="{FF2B5EF4-FFF2-40B4-BE49-F238E27FC236}">
                  <a16:creationId xmlns:a16="http://schemas.microsoft.com/office/drawing/2014/main" id="{0EC862BE-FF8D-4DF2-86C0-792380A98F9E}"/>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8" name="Oval 29">
              <a:extLst>
                <a:ext uri="{FF2B5EF4-FFF2-40B4-BE49-F238E27FC236}">
                  <a16:creationId xmlns:a16="http://schemas.microsoft.com/office/drawing/2014/main" id="{F369EAF5-B644-48EF-834E-B7AE39A84E20}"/>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9" name="Oval 30">
              <a:extLst>
                <a:ext uri="{FF2B5EF4-FFF2-40B4-BE49-F238E27FC236}">
                  <a16:creationId xmlns:a16="http://schemas.microsoft.com/office/drawing/2014/main" id="{E1758326-D4A1-428B-BAB6-CB6059EBBE90}"/>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 name="Oval 31">
              <a:extLst>
                <a:ext uri="{FF2B5EF4-FFF2-40B4-BE49-F238E27FC236}">
                  <a16:creationId xmlns:a16="http://schemas.microsoft.com/office/drawing/2014/main" id="{90F8E9C1-0CCD-4238-B5AC-17E7D03F85BF}"/>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 name="Oval 32">
              <a:extLst>
                <a:ext uri="{FF2B5EF4-FFF2-40B4-BE49-F238E27FC236}">
                  <a16:creationId xmlns:a16="http://schemas.microsoft.com/office/drawing/2014/main" id="{61770481-FA6E-4360-88BB-964D9CB54AC3}"/>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2" name="Oval 33">
              <a:extLst>
                <a:ext uri="{FF2B5EF4-FFF2-40B4-BE49-F238E27FC236}">
                  <a16:creationId xmlns:a16="http://schemas.microsoft.com/office/drawing/2014/main" id="{927168FD-E1A6-4085-B10B-0BA9FB90B2D3}"/>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3" name="Oval 34">
              <a:extLst>
                <a:ext uri="{FF2B5EF4-FFF2-40B4-BE49-F238E27FC236}">
                  <a16:creationId xmlns:a16="http://schemas.microsoft.com/office/drawing/2014/main" id="{8CD7358D-6EAC-41B2-926A-349957D813E5}"/>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4" name="Oval 35">
              <a:extLst>
                <a:ext uri="{FF2B5EF4-FFF2-40B4-BE49-F238E27FC236}">
                  <a16:creationId xmlns:a16="http://schemas.microsoft.com/office/drawing/2014/main" id="{866CDEB1-D225-49D7-87BC-BC3499F0580A}"/>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5" name="Oval 36">
              <a:extLst>
                <a:ext uri="{FF2B5EF4-FFF2-40B4-BE49-F238E27FC236}">
                  <a16:creationId xmlns:a16="http://schemas.microsoft.com/office/drawing/2014/main" id="{8513FAA9-B743-47B5-9DFC-BCFB363A19C5}"/>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6" name="Oval 37">
              <a:extLst>
                <a:ext uri="{FF2B5EF4-FFF2-40B4-BE49-F238E27FC236}">
                  <a16:creationId xmlns:a16="http://schemas.microsoft.com/office/drawing/2014/main" id="{7CE99E7C-8A7E-46DD-8FDB-5AB273C86BD4}"/>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7" name="Oval 38">
              <a:extLst>
                <a:ext uri="{FF2B5EF4-FFF2-40B4-BE49-F238E27FC236}">
                  <a16:creationId xmlns:a16="http://schemas.microsoft.com/office/drawing/2014/main" id="{77D658F6-A51B-4E81-AD98-B460A6F35540}"/>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8" name="Line 39">
            <a:extLst>
              <a:ext uri="{FF2B5EF4-FFF2-40B4-BE49-F238E27FC236}">
                <a16:creationId xmlns:a16="http://schemas.microsoft.com/office/drawing/2014/main" id="{A49ED850-A8EF-4269-A6A0-EB5AABF3E4B5}"/>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Rectangle 40">
            <a:extLst>
              <a:ext uri="{FF2B5EF4-FFF2-40B4-BE49-F238E27FC236}">
                <a16:creationId xmlns:a16="http://schemas.microsoft.com/office/drawing/2014/main" id="{45341301-0616-4B8B-A5D0-7518D84AE7CC}"/>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4100" name="Rectangle 4"/>
          <p:cNvSpPr>
            <a:spLocks noGrp="1" noChangeArrowheads="1"/>
          </p:cNvSpPr>
          <p:nvPr>
            <p:ph type="ctrTitle"/>
          </p:nvPr>
        </p:nvSpPr>
        <p:spPr bwMode="auto">
          <a:xfrm>
            <a:off x="1331913" y="333375"/>
            <a:ext cx="7200900" cy="2133600"/>
          </a:xfrm>
          <a:prstGeom prst="rect">
            <a:avLst/>
          </a:prstGeom>
          <a:noFill/>
          <a:extLst/>
        </p:spPr>
        <p:txBody>
          <a:bodyPr vert="horz" wrap="square" lIns="91440" tIns="45720" rIns="91440" bIns="45720" numCol="1" anchor="b" anchorCtr="0" compatLnSpc="1">
            <a:prstTxWarp prst="textNoShape">
              <a:avLst/>
            </a:prstTxWarp>
          </a:bodyPr>
          <a:lstStyle>
            <a:lvl1pPr indent="0" algn="just">
              <a:defRPr sz="9600"/>
            </a:lvl1pPr>
          </a:lstStyle>
          <a:p>
            <a:pPr lvl="0"/>
            <a:endParaRPr lang="zh-CN" altLang="zh-CN" noProof="0"/>
          </a:p>
        </p:txBody>
      </p:sp>
      <p:sp>
        <p:nvSpPr>
          <p:cNvPr id="4101" name="Rectangle 5"/>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zh-CN" altLang="en-US" noProof="0"/>
              <a:t>单击此处编辑母版副标题样式</a:t>
            </a:r>
          </a:p>
        </p:txBody>
      </p:sp>
      <p:sp>
        <p:nvSpPr>
          <p:cNvPr id="40" name="Rectangle 6">
            <a:extLst>
              <a:ext uri="{FF2B5EF4-FFF2-40B4-BE49-F238E27FC236}">
                <a16:creationId xmlns:a16="http://schemas.microsoft.com/office/drawing/2014/main" id="{A6A91C59-B74D-4D38-A97E-F450AF3571C5}"/>
              </a:ext>
            </a:extLst>
          </p:cNvPr>
          <p:cNvSpPr>
            <a:spLocks noGrp="1" noChangeArrowheads="1"/>
          </p:cNvSpPr>
          <p:nvPr>
            <p:ph type="sldNum" sz="quarter" idx="10"/>
          </p:nvPr>
        </p:nvSpPr>
        <p:spPr/>
        <p:txBody>
          <a:bodyPr/>
          <a:lstStyle>
            <a:lvl1pPr>
              <a:spcBef>
                <a:spcPct val="50000"/>
              </a:spcBef>
              <a:defRPr/>
            </a:lvl1pPr>
          </a:lstStyle>
          <a:p>
            <a:fld id="{4ACA5325-7845-4779-B958-DCB4AC0EF5B1}" type="slidenum">
              <a:rPr lang="en-US" altLang="zh-CN"/>
              <a:pPr/>
              <a:t>‹#›</a:t>
            </a:fld>
            <a:endParaRPr lang="en-US" altLang="zh-CN"/>
          </a:p>
        </p:txBody>
      </p:sp>
      <p:sp>
        <p:nvSpPr>
          <p:cNvPr id="41" name="Rectangle 43">
            <a:extLst>
              <a:ext uri="{FF2B5EF4-FFF2-40B4-BE49-F238E27FC236}">
                <a16:creationId xmlns:a16="http://schemas.microsoft.com/office/drawing/2014/main" id="{5FDF6341-55EA-452B-9148-56C46F4A3E68}"/>
              </a:ext>
            </a:extLst>
          </p:cNvPr>
          <p:cNvSpPr>
            <a:spLocks noGrp="1" noChangeArrowheads="1"/>
          </p:cNvSpPr>
          <p:nvPr>
            <p:ph type="ftr" sz="quarter" idx="11"/>
          </p:nvPr>
        </p:nvSpPr>
        <p:spPr/>
        <p:txBody>
          <a:bodyPr/>
          <a:lstStyle>
            <a:lvl1pPr algn="l">
              <a:spcBef>
                <a:spcPct val="50000"/>
              </a:spcBef>
              <a:defRPr sz="1400"/>
            </a:lvl1pPr>
          </a:lstStyle>
          <a:p>
            <a:pPr>
              <a:defRPr/>
            </a:pPr>
            <a:endParaRPr lang="zh-CN" altLang="zh-CN"/>
          </a:p>
        </p:txBody>
      </p:sp>
    </p:spTree>
    <p:extLst>
      <p:ext uri="{BB962C8B-B14F-4D97-AF65-F5344CB8AC3E}">
        <p14:creationId xmlns:p14="http://schemas.microsoft.com/office/powerpoint/2010/main" val="1890733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66356B81-0419-4118-BB68-875B9AEF5001}"/>
              </a:ext>
            </a:extLst>
          </p:cNvPr>
          <p:cNvSpPr>
            <a:spLocks noGrp="1"/>
          </p:cNvSpPr>
          <p:nvPr>
            <p:ph type="sldNum" sz="quarter" idx="10"/>
          </p:nvPr>
        </p:nvSpPr>
        <p:spPr/>
        <p:txBody>
          <a:bodyPr/>
          <a:lstStyle>
            <a:lvl1pPr>
              <a:spcBef>
                <a:spcPct val="50000"/>
              </a:spcBef>
              <a:defRPr/>
            </a:lvl1pPr>
          </a:lstStyle>
          <a:p>
            <a:fld id="{F9AB6439-1E82-491E-B673-249359FE4741}" type="slidenum">
              <a:rPr lang="en-US" altLang="zh-CN"/>
              <a:pPr/>
              <a:t>‹#›</a:t>
            </a:fld>
            <a:endParaRPr lang="en-US" altLang="zh-CN"/>
          </a:p>
        </p:txBody>
      </p:sp>
      <p:sp>
        <p:nvSpPr>
          <p:cNvPr id="5" name="页脚占位符 4">
            <a:extLst>
              <a:ext uri="{FF2B5EF4-FFF2-40B4-BE49-F238E27FC236}">
                <a16:creationId xmlns:a16="http://schemas.microsoft.com/office/drawing/2014/main" id="{10899FD9-894C-4CAB-9046-A50B19C856A2}"/>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7855059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a:extLst>
              <a:ext uri="{FF2B5EF4-FFF2-40B4-BE49-F238E27FC236}">
                <a16:creationId xmlns:a16="http://schemas.microsoft.com/office/drawing/2014/main" id="{2AFED7DD-133E-4FD3-A5EA-F82BF17AA366}"/>
              </a:ext>
            </a:extLst>
          </p:cNvPr>
          <p:cNvSpPr>
            <a:spLocks noGrp="1"/>
          </p:cNvSpPr>
          <p:nvPr>
            <p:ph type="sldNum" sz="quarter" idx="10"/>
          </p:nvPr>
        </p:nvSpPr>
        <p:spPr/>
        <p:txBody>
          <a:bodyPr/>
          <a:lstStyle>
            <a:lvl1pPr>
              <a:spcBef>
                <a:spcPct val="50000"/>
              </a:spcBef>
              <a:defRPr/>
            </a:lvl1pPr>
          </a:lstStyle>
          <a:p>
            <a:fld id="{F66526B3-140B-48F1-910C-890CA9A869F5}" type="slidenum">
              <a:rPr lang="en-US" altLang="zh-CN"/>
              <a:pPr/>
              <a:t>‹#›</a:t>
            </a:fld>
            <a:endParaRPr lang="en-US" altLang="zh-CN"/>
          </a:p>
        </p:txBody>
      </p:sp>
      <p:sp>
        <p:nvSpPr>
          <p:cNvPr id="5" name="页脚占位符 4">
            <a:extLst>
              <a:ext uri="{FF2B5EF4-FFF2-40B4-BE49-F238E27FC236}">
                <a16:creationId xmlns:a16="http://schemas.microsoft.com/office/drawing/2014/main" id="{2E27B018-71E9-4A20-B788-DF3121F7B312}"/>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9484076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E232944B-7EA8-4C9A-B5D0-8B16C6FB08AE}"/>
              </a:ext>
            </a:extLst>
          </p:cNvPr>
          <p:cNvSpPr>
            <a:spLocks noGrp="1"/>
          </p:cNvSpPr>
          <p:nvPr>
            <p:ph type="sldNum" sz="quarter" idx="10"/>
          </p:nvPr>
        </p:nvSpPr>
        <p:spPr/>
        <p:txBody>
          <a:bodyPr/>
          <a:lstStyle>
            <a:lvl1pPr>
              <a:spcBef>
                <a:spcPct val="50000"/>
              </a:spcBef>
              <a:defRPr/>
            </a:lvl1pPr>
          </a:lstStyle>
          <a:p>
            <a:fld id="{188FB17B-0DB3-4AA2-8D3C-1108881B94FB}" type="slidenum">
              <a:rPr lang="en-US" altLang="zh-CN"/>
              <a:pPr/>
              <a:t>‹#›</a:t>
            </a:fld>
            <a:endParaRPr lang="en-US" altLang="zh-CN"/>
          </a:p>
        </p:txBody>
      </p:sp>
      <p:sp>
        <p:nvSpPr>
          <p:cNvPr id="6" name="页脚占位符 5">
            <a:extLst>
              <a:ext uri="{FF2B5EF4-FFF2-40B4-BE49-F238E27FC236}">
                <a16:creationId xmlns:a16="http://schemas.microsoft.com/office/drawing/2014/main" id="{A4FE282D-5DE9-41FC-A8C5-0D106D24CEFB}"/>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5089939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7928E8C5-755E-4358-BFDB-2D506A6CD233}"/>
              </a:ext>
            </a:extLst>
          </p:cNvPr>
          <p:cNvSpPr>
            <a:spLocks noGrp="1"/>
          </p:cNvSpPr>
          <p:nvPr>
            <p:ph type="sldNum" sz="quarter" idx="10"/>
          </p:nvPr>
        </p:nvSpPr>
        <p:spPr/>
        <p:txBody>
          <a:bodyPr/>
          <a:lstStyle>
            <a:lvl1pPr>
              <a:spcBef>
                <a:spcPct val="50000"/>
              </a:spcBef>
              <a:defRPr/>
            </a:lvl1pPr>
          </a:lstStyle>
          <a:p>
            <a:fld id="{1CF0F5B7-5FB5-4E4A-A436-831C3FA513D2}" type="slidenum">
              <a:rPr lang="en-US" altLang="zh-CN"/>
              <a:pPr/>
              <a:t>‹#›</a:t>
            </a:fld>
            <a:endParaRPr lang="en-US" altLang="zh-CN"/>
          </a:p>
        </p:txBody>
      </p:sp>
      <p:sp>
        <p:nvSpPr>
          <p:cNvPr id="8" name="页脚占位符 7">
            <a:extLst>
              <a:ext uri="{FF2B5EF4-FFF2-40B4-BE49-F238E27FC236}">
                <a16:creationId xmlns:a16="http://schemas.microsoft.com/office/drawing/2014/main" id="{6BC58AEE-13E8-4ABA-9ED4-214D4F0BCDF7}"/>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7809350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灯片编号占位符 2">
            <a:extLst>
              <a:ext uri="{FF2B5EF4-FFF2-40B4-BE49-F238E27FC236}">
                <a16:creationId xmlns:a16="http://schemas.microsoft.com/office/drawing/2014/main" id="{53F1530B-4CE0-4675-ABAD-FD2081D44EAD}"/>
              </a:ext>
            </a:extLst>
          </p:cNvPr>
          <p:cNvSpPr>
            <a:spLocks noGrp="1"/>
          </p:cNvSpPr>
          <p:nvPr>
            <p:ph type="sldNum" sz="quarter" idx="10"/>
          </p:nvPr>
        </p:nvSpPr>
        <p:spPr/>
        <p:txBody>
          <a:bodyPr/>
          <a:lstStyle>
            <a:lvl1pPr>
              <a:spcBef>
                <a:spcPct val="50000"/>
              </a:spcBef>
              <a:defRPr/>
            </a:lvl1pPr>
          </a:lstStyle>
          <a:p>
            <a:fld id="{D7EE7935-E703-4F46-A970-AB74FA8224FF}" type="slidenum">
              <a:rPr lang="en-US" altLang="zh-CN"/>
              <a:pPr/>
              <a:t>‹#›</a:t>
            </a:fld>
            <a:endParaRPr lang="en-US" altLang="zh-CN"/>
          </a:p>
        </p:txBody>
      </p:sp>
      <p:sp>
        <p:nvSpPr>
          <p:cNvPr id="4" name="页脚占位符 3">
            <a:extLst>
              <a:ext uri="{FF2B5EF4-FFF2-40B4-BE49-F238E27FC236}">
                <a16:creationId xmlns:a16="http://schemas.microsoft.com/office/drawing/2014/main" id="{806C0B5D-0879-454E-8FD4-913F8F2A916A}"/>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0087615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EF12B6E4-D877-4CCD-8DD3-B9D85D4CE79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77FD00B-FCC7-40DA-9611-C02127FA377A}"/>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8DC902BB-81FA-4BBE-93DE-20B4B1DBD2F8}"/>
              </a:ext>
            </a:extLst>
          </p:cNvPr>
          <p:cNvSpPr>
            <a:spLocks noGrp="1" noChangeArrowheads="1"/>
          </p:cNvSpPr>
          <p:nvPr>
            <p:ph type="sldNum" sz="quarter" idx="12"/>
          </p:nvPr>
        </p:nvSpPr>
        <p:spPr>
          <a:ln/>
        </p:spPr>
        <p:txBody>
          <a:bodyPr/>
          <a:lstStyle>
            <a:lvl1pPr>
              <a:defRPr/>
            </a:lvl1pPr>
          </a:lstStyle>
          <a:p>
            <a:fld id="{BDADA72D-8C9F-4EA5-BA0D-C2987FB165E5}" type="slidenum">
              <a:rPr lang="zh-CN" altLang="en-US"/>
              <a:pPr/>
              <a:t>‹#›</a:t>
            </a:fld>
            <a:endParaRPr lang="en-US" altLang="zh-CN"/>
          </a:p>
        </p:txBody>
      </p:sp>
    </p:spTree>
    <p:extLst>
      <p:ext uri="{BB962C8B-B14F-4D97-AF65-F5344CB8AC3E}">
        <p14:creationId xmlns:p14="http://schemas.microsoft.com/office/powerpoint/2010/main" val="45773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9711131-6FA9-4875-B54B-4C2EB9D7D22F}"/>
              </a:ext>
            </a:extLst>
          </p:cNvPr>
          <p:cNvSpPr>
            <a:spLocks noGrp="1"/>
          </p:cNvSpPr>
          <p:nvPr>
            <p:ph type="sldNum" sz="quarter" idx="10"/>
          </p:nvPr>
        </p:nvSpPr>
        <p:spPr/>
        <p:txBody>
          <a:bodyPr/>
          <a:lstStyle>
            <a:lvl1pPr>
              <a:spcBef>
                <a:spcPct val="50000"/>
              </a:spcBef>
              <a:defRPr/>
            </a:lvl1pPr>
          </a:lstStyle>
          <a:p>
            <a:fld id="{D24EE63E-2C58-4BFB-8FF7-2E2D298ADF42}" type="slidenum">
              <a:rPr lang="en-US" altLang="zh-CN"/>
              <a:pPr/>
              <a:t>‹#›</a:t>
            </a:fld>
            <a:endParaRPr lang="en-US" altLang="zh-CN"/>
          </a:p>
        </p:txBody>
      </p:sp>
      <p:sp>
        <p:nvSpPr>
          <p:cNvPr id="3" name="页脚占位符 2">
            <a:extLst>
              <a:ext uri="{FF2B5EF4-FFF2-40B4-BE49-F238E27FC236}">
                <a16:creationId xmlns:a16="http://schemas.microsoft.com/office/drawing/2014/main" id="{E1394F44-7C1C-4653-8B3A-C38BB6302568}"/>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41715901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0BF2BCC2-660C-4EEC-9FAD-0C14DD986776}"/>
              </a:ext>
            </a:extLst>
          </p:cNvPr>
          <p:cNvSpPr>
            <a:spLocks noGrp="1"/>
          </p:cNvSpPr>
          <p:nvPr>
            <p:ph type="sldNum" sz="quarter" idx="10"/>
          </p:nvPr>
        </p:nvSpPr>
        <p:spPr/>
        <p:txBody>
          <a:bodyPr/>
          <a:lstStyle>
            <a:lvl1pPr>
              <a:spcBef>
                <a:spcPct val="50000"/>
              </a:spcBef>
              <a:defRPr/>
            </a:lvl1pPr>
          </a:lstStyle>
          <a:p>
            <a:fld id="{58D7D5BB-3A53-4BA6-9316-03E026AD0757}" type="slidenum">
              <a:rPr lang="en-US" altLang="zh-CN"/>
              <a:pPr/>
              <a:t>‹#›</a:t>
            </a:fld>
            <a:endParaRPr lang="en-US" altLang="zh-CN"/>
          </a:p>
        </p:txBody>
      </p:sp>
      <p:sp>
        <p:nvSpPr>
          <p:cNvPr id="6" name="页脚占位符 5">
            <a:extLst>
              <a:ext uri="{FF2B5EF4-FFF2-40B4-BE49-F238E27FC236}">
                <a16:creationId xmlns:a16="http://schemas.microsoft.com/office/drawing/2014/main" id="{9CCAF613-61EF-4078-9FA1-53291A016531}"/>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6519170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2362F297-0E1E-47EE-B19E-C3044856A85E}"/>
              </a:ext>
            </a:extLst>
          </p:cNvPr>
          <p:cNvSpPr>
            <a:spLocks noGrp="1"/>
          </p:cNvSpPr>
          <p:nvPr>
            <p:ph type="sldNum" sz="quarter" idx="10"/>
          </p:nvPr>
        </p:nvSpPr>
        <p:spPr/>
        <p:txBody>
          <a:bodyPr/>
          <a:lstStyle>
            <a:lvl1pPr>
              <a:spcBef>
                <a:spcPct val="50000"/>
              </a:spcBef>
              <a:defRPr/>
            </a:lvl1pPr>
          </a:lstStyle>
          <a:p>
            <a:fld id="{2A80078E-49F3-4474-956C-6F41BBD21F3C}" type="slidenum">
              <a:rPr lang="en-US" altLang="zh-CN"/>
              <a:pPr/>
              <a:t>‹#›</a:t>
            </a:fld>
            <a:endParaRPr lang="en-US" altLang="zh-CN"/>
          </a:p>
        </p:txBody>
      </p:sp>
      <p:sp>
        <p:nvSpPr>
          <p:cNvPr id="6" name="页脚占位符 5">
            <a:extLst>
              <a:ext uri="{FF2B5EF4-FFF2-40B4-BE49-F238E27FC236}">
                <a16:creationId xmlns:a16="http://schemas.microsoft.com/office/drawing/2014/main" id="{54BEC9AD-7AEF-4C60-8899-05A2997BF893}"/>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6699324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73F2AC90-A553-4A34-AE57-926186651E6C}"/>
              </a:ext>
            </a:extLst>
          </p:cNvPr>
          <p:cNvSpPr>
            <a:spLocks noGrp="1"/>
          </p:cNvSpPr>
          <p:nvPr>
            <p:ph type="sldNum" sz="quarter" idx="10"/>
          </p:nvPr>
        </p:nvSpPr>
        <p:spPr/>
        <p:txBody>
          <a:bodyPr/>
          <a:lstStyle>
            <a:lvl1pPr>
              <a:spcBef>
                <a:spcPct val="50000"/>
              </a:spcBef>
              <a:defRPr/>
            </a:lvl1pPr>
          </a:lstStyle>
          <a:p>
            <a:fld id="{E9EC4489-31EC-4966-86E4-287805156223}" type="slidenum">
              <a:rPr lang="en-US" altLang="zh-CN"/>
              <a:pPr/>
              <a:t>‹#›</a:t>
            </a:fld>
            <a:endParaRPr lang="en-US" altLang="zh-CN"/>
          </a:p>
        </p:txBody>
      </p:sp>
      <p:sp>
        <p:nvSpPr>
          <p:cNvPr id="5" name="页脚占位符 4">
            <a:extLst>
              <a:ext uri="{FF2B5EF4-FFF2-40B4-BE49-F238E27FC236}">
                <a16:creationId xmlns:a16="http://schemas.microsoft.com/office/drawing/2014/main" id="{575163F1-3532-491B-A286-D108E72F06B8}"/>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4578128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8"/>
            <a:ext cx="2057400" cy="58562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15DD1766-B2D8-428A-ADDC-248E55B0809B}"/>
              </a:ext>
            </a:extLst>
          </p:cNvPr>
          <p:cNvSpPr>
            <a:spLocks noGrp="1"/>
          </p:cNvSpPr>
          <p:nvPr>
            <p:ph type="sldNum" sz="quarter" idx="10"/>
          </p:nvPr>
        </p:nvSpPr>
        <p:spPr/>
        <p:txBody>
          <a:bodyPr/>
          <a:lstStyle>
            <a:lvl1pPr>
              <a:spcBef>
                <a:spcPct val="50000"/>
              </a:spcBef>
              <a:defRPr/>
            </a:lvl1pPr>
          </a:lstStyle>
          <a:p>
            <a:fld id="{67EF91F9-5DFE-4700-8987-5A5E617E2C2D}" type="slidenum">
              <a:rPr lang="en-US" altLang="zh-CN"/>
              <a:pPr/>
              <a:t>‹#›</a:t>
            </a:fld>
            <a:endParaRPr lang="en-US" altLang="zh-CN"/>
          </a:p>
        </p:txBody>
      </p:sp>
      <p:sp>
        <p:nvSpPr>
          <p:cNvPr id="5" name="页脚占位符 4">
            <a:extLst>
              <a:ext uri="{FF2B5EF4-FFF2-40B4-BE49-F238E27FC236}">
                <a16:creationId xmlns:a16="http://schemas.microsoft.com/office/drawing/2014/main" id="{0F0B1C70-9FE8-4557-9921-5306F0212E73}"/>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272688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4026C13-E307-4AF0-B017-BC8129F84178}"/>
              </a:ext>
            </a:extLst>
          </p:cNvPr>
          <p:cNvSpPr>
            <a:spLocks noChangeArrowheads="1"/>
          </p:cNvSpPr>
          <p:nvPr userDrawn="1"/>
        </p:nvSpPr>
        <p:spPr bwMode="hidden">
          <a:xfrm>
            <a:off x="3419475" y="5805488"/>
            <a:ext cx="5724525"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5" name="Line 3">
            <a:extLst>
              <a:ext uri="{FF2B5EF4-FFF2-40B4-BE49-F238E27FC236}">
                <a16:creationId xmlns:a16="http://schemas.microsoft.com/office/drawing/2014/main" id="{52D142D6-9C19-47E7-820B-3EE55CFCB249}"/>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6" name="Group 7">
            <a:extLst>
              <a:ext uri="{FF2B5EF4-FFF2-40B4-BE49-F238E27FC236}">
                <a16:creationId xmlns:a16="http://schemas.microsoft.com/office/drawing/2014/main" id="{0E7419B0-1EC8-452B-8731-D440E612192B}"/>
              </a:ext>
            </a:extLst>
          </p:cNvPr>
          <p:cNvGrpSpPr>
            <a:grpSpLocks/>
          </p:cNvGrpSpPr>
          <p:nvPr/>
        </p:nvGrpSpPr>
        <p:grpSpPr bwMode="auto">
          <a:xfrm>
            <a:off x="7493000" y="2992438"/>
            <a:ext cx="1338263" cy="2189162"/>
            <a:chOff x="4704" y="1885"/>
            <a:chExt cx="843" cy="1379"/>
          </a:xfrm>
        </p:grpSpPr>
        <p:sp>
          <p:nvSpPr>
            <p:cNvPr id="7" name="Oval 8">
              <a:extLst>
                <a:ext uri="{FF2B5EF4-FFF2-40B4-BE49-F238E27FC236}">
                  <a16:creationId xmlns:a16="http://schemas.microsoft.com/office/drawing/2014/main" id="{755495AF-3F61-466A-999A-5630E2B72428}"/>
                </a:ext>
              </a:extLst>
            </p:cNvPr>
            <p:cNvSpPr>
              <a:spLocks noChangeArrowheads="1"/>
            </p:cNvSpPr>
            <p:nvPr/>
          </p:nvSpPr>
          <p:spPr bwMode="auto">
            <a:xfrm>
              <a:off x="4704"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8" name="Oval 9">
              <a:extLst>
                <a:ext uri="{FF2B5EF4-FFF2-40B4-BE49-F238E27FC236}">
                  <a16:creationId xmlns:a16="http://schemas.microsoft.com/office/drawing/2014/main" id="{F5D044BE-C3BC-4C83-931D-520E31188F56}"/>
                </a:ext>
              </a:extLst>
            </p:cNvPr>
            <p:cNvSpPr>
              <a:spLocks noChangeArrowheads="1"/>
            </p:cNvSpPr>
            <p:nvPr/>
          </p:nvSpPr>
          <p:spPr bwMode="auto">
            <a:xfrm>
              <a:off x="4883"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9" name="Oval 10">
              <a:extLst>
                <a:ext uri="{FF2B5EF4-FFF2-40B4-BE49-F238E27FC236}">
                  <a16:creationId xmlns:a16="http://schemas.microsoft.com/office/drawing/2014/main" id="{01D96717-EF82-4707-8575-32F45900347C}"/>
                </a:ext>
              </a:extLst>
            </p:cNvPr>
            <p:cNvSpPr>
              <a:spLocks noChangeArrowheads="1"/>
            </p:cNvSpPr>
            <p:nvPr/>
          </p:nvSpPr>
          <p:spPr bwMode="auto">
            <a:xfrm>
              <a:off x="5062"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0" name="Oval 11">
              <a:extLst>
                <a:ext uri="{FF2B5EF4-FFF2-40B4-BE49-F238E27FC236}">
                  <a16:creationId xmlns:a16="http://schemas.microsoft.com/office/drawing/2014/main" id="{6956571F-BD8C-4206-992D-EED7B64754E1}"/>
                </a:ext>
              </a:extLst>
            </p:cNvPr>
            <p:cNvSpPr>
              <a:spLocks noChangeArrowheads="1"/>
            </p:cNvSpPr>
            <p:nvPr/>
          </p:nvSpPr>
          <p:spPr bwMode="auto">
            <a:xfrm>
              <a:off x="4704"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1" name="Oval 12">
              <a:extLst>
                <a:ext uri="{FF2B5EF4-FFF2-40B4-BE49-F238E27FC236}">
                  <a16:creationId xmlns:a16="http://schemas.microsoft.com/office/drawing/2014/main" id="{E3046102-1683-4978-8D07-4EC0D0534683}"/>
                </a:ext>
              </a:extLst>
            </p:cNvPr>
            <p:cNvSpPr>
              <a:spLocks noChangeArrowheads="1"/>
            </p:cNvSpPr>
            <p:nvPr/>
          </p:nvSpPr>
          <p:spPr bwMode="auto">
            <a:xfrm>
              <a:off x="4883"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2" name="Oval 13">
              <a:extLst>
                <a:ext uri="{FF2B5EF4-FFF2-40B4-BE49-F238E27FC236}">
                  <a16:creationId xmlns:a16="http://schemas.microsoft.com/office/drawing/2014/main" id="{92B079A1-5471-4E60-82B4-F92FAA48868F}"/>
                </a:ext>
              </a:extLst>
            </p:cNvPr>
            <p:cNvSpPr>
              <a:spLocks noChangeArrowheads="1"/>
            </p:cNvSpPr>
            <p:nvPr/>
          </p:nvSpPr>
          <p:spPr bwMode="auto">
            <a:xfrm>
              <a:off x="5062"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3" name="Oval 14">
              <a:extLst>
                <a:ext uri="{FF2B5EF4-FFF2-40B4-BE49-F238E27FC236}">
                  <a16:creationId xmlns:a16="http://schemas.microsoft.com/office/drawing/2014/main" id="{292F238B-983A-4BAC-8B0E-21F5A839AC4D}"/>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4" name="Oval 15">
              <a:extLst>
                <a:ext uri="{FF2B5EF4-FFF2-40B4-BE49-F238E27FC236}">
                  <a16:creationId xmlns:a16="http://schemas.microsoft.com/office/drawing/2014/main" id="{6CEC7151-28A7-4749-ADA4-A65D84EE3C8D}"/>
                </a:ext>
              </a:extLst>
            </p:cNvPr>
            <p:cNvSpPr>
              <a:spLocks noChangeArrowheads="1"/>
            </p:cNvSpPr>
            <p:nvPr/>
          </p:nvSpPr>
          <p:spPr bwMode="auto">
            <a:xfrm>
              <a:off x="4704"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5" name="Oval 16">
              <a:extLst>
                <a:ext uri="{FF2B5EF4-FFF2-40B4-BE49-F238E27FC236}">
                  <a16:creationId xmlns:a16="http://schemas.microsoft.com/office/drawing/2014/main" id="{E0543050-8F28-42A9-86FF-6D61AFD6379D}"/>
                </a:ext>
              </a:extLst>
            </p:cNvPr>
            <p:cNvSpPr>
              <a:spLocks noChangeArrowheads="1"/>
            </p:cNvSpPr>
            <p:nvPr/>
          </p:nvSpPr>
          <p:spPr bwMode="auto">
            <a:xfrm>
              <a:off x="4883"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6" name="Oval 17">
              <a:extLst>
                <a:ext uri="{FF2B5EF4-FFF2-40B4-BE49-F238E27FC236}">
                  <a16:creationId xmlns:a16="http://schemas.microsoft.com/office/drawing/2014/main" id="{9486F655-2549-4C4C-B519-5D50E300E4C4}"/>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7" name="Oval 18">
              <a:extLst>
                <a:ext uri="{FF2B5EF4-FFF2-40B4-BE49-F238E27FC236}">
                  <a16:creationId xmlns:a16="http://schemas.microsoft.com/office/drawing/2014/main" id="{C9C80CB8-38B1-427C-9F89-4E9F41F0D027}"/>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8" name="Oval 19">
              <a:extLst>
                <a:ext uri="{FF2B5EF4-FFF2-40B4-BE49-F238E27FC236}">
                  <a16:creationId xmlns:a16="http://schemas.microsoft.com/office/drawing/2014/main" id="{0EB48783-995E-40D2-BE54-3C154269F533}"/>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9" name="Oval 20">
              <a:extLst>
                <a:ext uri="{FF2B5EF4-FFF2-40B4-BE49-F238E27FC236}">
                  <a16:creationId xmlns:a16="http://schemas.microsoft.com/office/drawing/2014/main" id="{17C58B67-2234-48DE-A271-0406794F184D}"/>
                </a:ext>
              </a:extLst>
            </p:cNvPr>
            <p:cNvSpPr>
              <a:spLocks noChangeArrowheads="1"/>
            </p:cNvSpPr>
            <p:nvPr/>
          </p:nvSpPr>
          <p:spPr bwMode="auto">
            <a:xfrm>
              <a:off x="4704" y="2421"/>
              <a:ext cx="127" cy="128"/>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 name="Oval 21">
              <a:extLst>
                <a:ext uri="{FF2B5EF4-FFF2-40B4-BE49-F238E27FC236}">
                  <a16:creationId xmlns:a16="http://schemas.microsoft.com/office/drawing/2014/main" id="{D4B5B339-DAD7-40FD-84B7-CD401824262B}"/>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1" name="Oval 22">
              <a:extLst>
                <a:ext uri="{FF2B5EF4-FFF2-40B4-BE49-F238E27FC236}">
                  <a16:creationId xmlns:a16="http://schemas.microsoft.com/office/drawing/2014/main" id="{36DB0B2C-452B-4B38-B5E5-8D6AD7096680}"/>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2" name="Oval 23">
              <a:extLst>
                <a:ext uri="{FF2B5EF4-FFF2-40B4-BE49-F238E27FC236}">
                  <a16:creationId xmlns:a16="http://schemas.microsoft.com/office/drawing/2014/main" id="{AE9618EF-4C63-4034-96A7-1B47F8208D0F}"/>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3" name="Oval 24">
              <a:extLst>
                <a:ext uri="{FF2B5EF4-FFF2-40B4-BE49-F238E27FC236}">
                  <a16:creationId xmlns:a16="http://schemas.microsoft.com/office/drawing/2014/main" id="{8A95D765-8E36-43C0-BCAC-C3B7D8A8BB3C}"/>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4" name="Oval 25">
              <a:extLst>
                <a:ext uri="{FF2B5EF4-FFF2-40B4-BE49-F238E27FC236}">
                  <a16:creationId xmlns:a16="http://schemas.microsoft.com/office/drawing/2014/main" id="{AC6A69B6-29CD-48DE-8D9B-9419507F7E9E}"/>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5" name="Oval 26">
              <a:extLst>
                <a:ext uri="{FF2B5EF4-FFF2-40B4-BE49-F238E27FC236}">
                  <a16:creationId xmlns:a16="http://schemas.microsoft.com/office/drawing/2014/main" id="{89CC7BF3-A636-4CEB-A212-35193EA09AD1}"/>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6" name="Oval 27">
              <a:extLst>
                <a:ext uri="{FF2B5EF4-FFF2-40B4-BE49-F238E27FC236}">
                  <a16:creationId xmlns:a16="http://schemas.microsoft.com/office/drawing/2014/main" id="{C4EC1432-5863-4EA5-A4A7-0ED8C87AC73D}"/>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7" name="Oval 28">
              <a:extLst>
                <a:ext uri="{FF2B5EF4-FFF2-40B4-BE49-F238E27FC236}">
                  <a16:creationId xmlns:a16="http://schemas.microsoft.com/office/drawing/2014/main" id="{5F4932E1-CBE0-4064-A240-904A6C6D2073}"/>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8" name="Oval 29">
              <a:extLst>
                <a:ext uri="{FF2B5EF4-FFF2-40B4-BE49-F238E27FC236}">
                  <a16:creationId xmlns:a16="http://schemas.microsoft.com/office/drawing/2014/main" id="{7B217DB9-92A1-4638-96CF-2D5776C76E09}"/>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9" name="Oval 30">
              <a:extLst>
                <a:ext uri="{FF2B5EF4-FFF2-40B4-BE49-F238E27FC236}">
                  <a16:creationId xmlns:a16="http://schemas.microsoft.com/office/drawing/2014/main" id="{DF265A7F-98BC-46E7-8474-D2C4DF5F2E2B}"/>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 name="Oval 31">
              <a:extLst>
                <a:ext uri="{FF2B5EF4-FFF2-40B4-BE49-F238E27FC236}">
                  <a16:creationId xmlns:a16="http://schemas.microsoft.com/office/drawing/2014/main" id="{37A21FD6-FAE7-4B0A-962C-FDD1FECAE656}"/>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 name="Oval 32">
              <a:extLst>
                <a:ext uri="{FF2B5EF4-FFF2-40B4-BE49-F238E27FC236}">
                  <a16:creationId xmlns:a16="http://schemas.microsoft.com/office/drawing/2014/main" id="{B5C92E22-3B01-4FD4-9EA5-45A73A124F6C}"/>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2" name="Oval 33">
              <a:extLst>
                <a:ext uri="{FF2B5EF4-FFF2-40B4-BE49-F238E27FC236}">
                  <a16:creationId xmlns:a16="http://schemas.microsoft.com/office/drawing/2014/main" id="{81576FAD-B18C-4074-80E2-5A55C8A33EBC}"/>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3" name="Oval 34">
              <a:extLst>
                <a:ext uri="{FF2B5EF4-FFF2-40B4-BE49-F238E27FC236}">
                  <a16:creationId xmlns:a16="http://schemas.microsoft.com/office/drawing/2014/main" id="{DB8A4A35-6580-4AA7-8823-6DF3073D76CD}"/>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4" name="Oval 35">
              <a:extLst>
                <a:ext uri="{FF2B5EF4-FFF2-40B4-BE49-F238E27FC236}">
                  <a16:creationId xmlns:a16="http://schemas.microsoft.com/office/drawing/2014/main" id="{042F4A3A-D7A6-441A-9134-55BF75B500DF}"/>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5" name="Oval 36">
              <a:extLst>
                <a:ext uri="{FF2B5EF4-FFF2-40B4-BE49-F238E27FC236}">
                  <a16:creationId xmlns:a16="http://schemas.microsoft.com/office/drawing/2014/main" id="{584D9F57-5FA2-4F0C-8B2B-0EC5E8DF4923}"/>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6" name="Oval 37">
              <a:extLst>
                <a:ext uri="{FF2B5EF4-FFF2-40B4-BE49-F238E27FC236}">
                  <a16:creationId xmlns:a16="http://schemas.microsoft.com/office/drawing/2014/main" id="{035E09F0-E1BC-4A1D-97B8-9E980D579106}"/>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7" name="Oval 38">
              <a:extLst>
                <a:ext uri="{FF2B5EF4-FFF2-40B4-BE49-F238E27FC236}">
                  <a16:creationId xmlns:a16="http://schemas.microsoft.com/office/drawing/2014/main" id="{E9D3E744-F528-4F15-B5EC-F4F2817A7A8B}"/>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8" name="Line 39">
            <a:extLst>
              <a:ext uri="{FF2B5EF4-FFF2-40B4-BE49-F238E27FC236}">
                <a16:creationId xmlns:a16="http://schemas.microsoft.com/office/drawing/2014/main" id="{0C1DCCCD-DA61-4A1A-892C-D84B326467E8}"/>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Rectangle 40">
            <a:extLst>
              <a:ext uri="{FF2B5EF4-FFF2-40B4-BE49-F238E27FC236}">
                <a16:creationId xmlns:a16="http://schemas.microsoft.com/office/drawing/2014/main" id="{31C9CAAA-4235-4420-AA0D-0ABBACE76EEF}"/>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4100" name="Rectangle 4"/>
          <p:cNvSpPr>
            <a:spLocks noGrp="1" noChangeArrowheads="1"/>
          </p:cNvSpPr>
          <p:nvPr>
            <p:ph type="ctrTitle"/>
          </p:nvPr>
        </p:nvSpPr>
        <p:spPr bwMode="auto">
          <a:xfrm>
            <a:off x="1331913" y="333375"/>
            <a:ext cx="7200900" cy="2133600"/>
          </a:xfrm>
          <a:prstGeom prst="rect">
            <a:avLst/>
          </a:prstGeom>
          <a:noFill/>
          <a:extLst/>
        </p:spPr>
        <p:txBody>
          <a:bodyPr vert="horz" wrap="square" lIns="91440" tIns="45720" rIns="91440" bIns="45720" numCol="1" anchor="b" anchorCtr="0" compatLnSpc="1">
            <a:prstTxWarp prst="textNoShape">
              <a:avLst/>
            </a:prstTxWarp>
          </a:bodyPr>
          <a:lstStyle>
            <a:lvl1pPr indent="0" algn="just">
              <a:defRPr sz="9600"/>
            </a:lvl1pPr>
          </a:lstStyle>
          <a:p>
            <a:pPr lvl="0"/>
            <a:endParaRPr lang="zh-CN" altLang="zh-CN" noProof="0"/>
          </a:p>
        </p:txBody>
      </p:sp>
      <p:sp>
        <p:nvSpPr>
          <p:cNvPr id="4101" name="Rectangle 5"/>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zh-CN" altLang="en-US" noProof="0"/>
              <a:t>单击此处编辑母版副标题样式</a:t>
            </a:r>
          </a:p>
        </p:txBody>
      </p:sp>
      <p:sp>
        <p:nvSpPr>
          <p:cNvPr id="40" name="Rectangle 6">
            <a:extLst>
              <a:ext uri="{FF2B5EF4-FFF2-40B4-BE49-F238E27FC236}">
                <a16:creationId xmlns:a16="http://schemas.microsoft.com/office/drawing/2014/main" id="{6B3E9019-A84D-4EF5-9DF6-EC4511B61331}"/>
              </a:ext>
            </a:extLst>
          </p:cNvPr>
          <p:cNvSpPr>
            <a:spLocks noGrp="1" noChangeArrowheads="1"/>
          </p:cNvSpPr>
          <p:nvPr>
            <p:ph type="sldNum" sz="quarter" idx="10"/>
          </p:nvPr>
        </p:nvSpPr>
        <p:spPr/>
        <p:txBody>
          <a:bodyPr/>
          <a:lstStyle>
            <a:lvl1pPr>
              <a:spcBef>
                <a:spcPct val="50000"/>
              </a:spcBef>
              <a:defRPr/>
            </a:lvl1pPr>
          </a:lstStyle>
          <a:p>
            <a:fld id="{FB2F5535-2D6E-40C1-91F2-723B1A21882F}" type="slidenum">
              <a:rPr lang="en-US" altLang="zh-CN"/>
              <a:pPr/>
              <a:t>‹#›</a:t>
            </a:fld>
            <a:endParaRPr lang="en-US" altLang="zh-CN"/>
          </a:p>
        </p:txBody>
      </p:sp>
      <p:sp>
        <p:nvSpPr>
          <p:cNvPr id="41" name="Rectangle 43">
            <a:extLst>
              <a:ext uri="{FF2B5EF4-FFF2-40B4-BE49-F238E27FC236}">
                <a16:creationId xmlns:a16="http://schemas.microsoft.com/office/drawing/2014/main" id="{696ACD78-EAE7-4F53-B5BC-1E2A7AD5BD55}"/>
              </a:ext>
            </a:extLst>
          </p:cNvPr>
          <p:cNvSpPr>
            <a:spLocks noGrp="1" noChangeArrowheads="1"/>
          </p:cNvSpPr>
          <p:nvPr>
            <p:ph type="ftr" sz="quarter" idx="11"/>
          </p:nvPr>
        </p:nvSpPr>
        <p:spPr/>
        <p:txBody>
          <a:bodyPr/>
          <a:lstStyle>
            <a:lvl1pPr algn="l">
              <a:spcBef>
                <a:spcPct val="50000"/>
              </a:spcBef>
              <a:defRPr sz="1400"/>
            </a:lvl1pPr>
          </a:lstStyle>
          <a:p>
            <a:pPr>
              <a:defRPr/>
            </a:pPr>
            <a:endParaRPr lang="zh-CN" altLang="zh-CN"/>
          </a:p>
        </p:txBody>
      </p:sp>
    </p:spTree>
    <p:extLst>
      <p:ext uri="{BB962C8B-B14F-4D97-AF65-F5344CB8AC3E}">
        <p14:creationId xmlns:p14="http://schemas.microsoft.com/office/powerpoint/2010/main" val="158653128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1DC517A5-162D-49B6-AF46-E81D22E84BD2}"/>
              </a:ext>
            </a:extLst>
          </p:cNvPr>
          <p:cNvSpPr>
            <a:spLocks noGrp="1"/>
          </p:cNvSpPr>
          <p:nvPr>
            <p:ph type="sldNum" sz="quarter" idx="10"/>
          </p:nvPr>
        </p:nvSpPr>
        <p:spPr/>
        <p:txBody>
          <a:bodyPr/>
          <a:lstStyle>
            <a:lvl1pPr>
              <a:spcBef>
                <a:spcPct val="50000"/>
              </a:spcBef>
              <a:defRPr/>
            </a:lvl1pPr>
          </a:lstStyle>
          <a:p>
            <a:fld id="{19B67578-71B4-4651-B269-CA80BD0D1067}" type="slidenum">
              <a:rPr lang="en-US" altLang="zh-CN"/>
              <a:pPr/>
              <a:t>‹#›</a:t>
            </a:fld>
            <a:endParaRPr lang="en-US" altLang="zh-CN"/>
          </a:p>
        </p:txBody>
      </p:sp>
      <p:sp>
        <p:nvSpPr>
          <p:cNvPr id="5" name="页脚占位符 4">
            <a:extLst>
              <a:ext uri="{FF2B5EF4-FFF2-40B4-BE49-F238E27FC236}">
                <a16:creationId xmlns:a16="http://schemas.microsoft.com/office/drawing/2014/main" id="{391A347E-B77B-4AC2-8F85-8D0835FFECC4}"/>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9744787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a:extLst>
              <a:ext uri="{FF2B5EF4-FFF2-40B4-BE49-F238E27FC236}">
                <a16:creationId xmlns:a16="http://schemas.microsoft.com/office/drawing/2014/main" id="{1F069958-40C8-4459-9FBB-36E06F5B2039}"/>
              </a:ext>
            </a:extLst>
          </p:cNvPr>
          <p:cNvSpPr>
            <a:spLocks noGrp="1"/>
          </p:cNvSpPr>
          <p:nvPr>
            <p:ph type="sldNum" sz="quarter" idx="10"/>
          </p:nvPr>
        </p:nvSpPr>
        <p:spPr/>
        <p:txBody>
          <a:bodyPr/>
          <a:lstStyle>
            <a:lvl1pPr>
              <a:spcBef>
                <a:spcPct val="50000"/>
              </a:spcBef>
              <a:defRPr/>
            </a:lvl1pPr>
          </a:lstStyle>
          <a:p>
            <a:fld id="{CC477FD4-ADA3-4221-9E72-B423BDCEFC5D}" type="slidenum">
              <a:rPr lang="en-US" altLang="zh-CN"/>
              <a:pPr/>
              <a:t>‹#›</a:t>
            </a:fld>
            <a:endParaRPr lang="en-US" altLang="zh-CN"/>
          </a:p>
        </p:txBody>
      </p:sp>
      <p:sp>
        <p:nvSpPr>
          <p:cNvPr id="5" name="页脚占位符 4">
            <a:extLst>
              <a:ext uri="{FF2B5EF4-FFF2-40B4-BE49-F238E27FC236}">
                <a16:creationId xmlns:a16="http://schemas.microsoft.com/office/drawing/2014/main" id="{7415BBF2-8F85-4E65-A962-23E656D952C6}"/>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40077966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D0B8C143-02C1-43FE-AB9B-5BDBFEBC8C1C}"/>
              </a:ext>
            </a:extLst>
          </p:cNvPr>
          <p:cNvSpPr>
            <a:spLocks noGrp="1"/>
          </p:cNvSpPr>
          <p:nvPr>
            <p:ph type="sldNum" sz="quarter" idx="10"/>
          </p:nvPr>
        </p:nvSpPr>
        <p:spPr/>
        <p:txBody>
          <a:bodyPr/>
          <a:lstStyle>
            <a:lvl1pPr>
              <a:spcBef>
                <a:spcPct val="50000"/>
              </a:spcBef>
              <a:defRPr/>
            </a:lvl1pPr>
          </a:lstStyle>
          <a:p>
            <a:fld id="{420C1C25-85E9-42A8-8DB9-6B7020EDF84A}" type="slidenum">
              <a:rPr lang="en-US" altLang="zh-CN"/>
              <a:pPr/>
              <a:t>‹#›</a:t>
            </a:fld>
            <a:endParaRPr lang="en-US" altLang="zh-CN"/>
          </a:p>
        </p:txBody>
      </p:sp>
      <p:sp>
        <p:nvSpPr>
          <p:cNvPr id="6" name="页脚占位符 5">
            <a:extLst>
              <a:ext uri="{FF2B5EF4-FFF2-40B4-BE49-F238E27FC236}">
                <a16:creationId xmlns:a16="http://schemas.microsoft.com/office/drawing/2014/main" id="{D1E77386-5D93-43AC-B1EF-A54EA1EE8647}"/>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5335438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849FE678-8604-4E19-AB50-E1B08D2D0294}"/>
              </a:ext>
            </a:extLst>
          </p:cNvPr>
          <p:cNvSpPr>
            <a:spLocks noGrp="1"/>
          </p:cNvSpPr>
          <p:nvPr>
            <p:ph type="sldNum" sz="quarter" idx="10"/>
          </p:nvPr>
        </p:nvSpPr>
        <p:spPr/>
        <p:txBody>
          <a:bodyPr/>
          <a:lstStyle>
            <a:lvl1pPr>
              <a:spcBef>
                <a:spcPct val="50000"/>
              </a:spcBef>
              <a:defRPr/>
            </a:lvl1pPr>
          </a:lstStyle>
          <a:p>
            <a:fld id="{504CC675-ADBD-49C4-9C76-3BD91B1B56A8}" type="slidenum">
              <a:rPr lang="en-US" altLang="zh-CN"/>
              <a:pPr/>
              <a:t>‹#›</a:t>
            </a:fld>
            <a:endParaRPr lang="en-US" altLang="zh-CN"/>
          </a:p>
        </p:txBody>
      </p:sp>
      <p:sp>
        <p:nvSpPr>
          <p:cNvPr id="8" name="页脚占位符 7">
            <a:extLst>
              <a:ext uri="{FF2B5EF4-FFF2-40B4-BE49-F238E27FC236}">
                <a16:creationId xmlns:a16="http://schemas.microsoft.com/office/drawing/2014/main" id="{E25185F6-52BF-439F-B4D3-4576EA039D8C}"/>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1487038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CFF44E39-BC18-45CD-8B72-6F6102883CD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523A04D-3E5D-45A0-B718-AA933BA046B2}"/>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590C921D-1C00-412A-8C0D-6BF860CC5B69}"/>
              </a:ext>
            </a:extLst>
          </p:cNvPr>
          <p:cNvSpPr>
            <a:spLocks noGrp="1" noChangeArrowheads="1"/>
          </p:cNvSpPr>
          <p:nvPr>
            <p:ph type="sldNum" sz="quarter" idx="12"/>
          </p:nvPr>
        </p:nvSpPr>
        <p:spPr>
          <a:ln/>
        </p:spPr>
        <p:txBody>
          <a:bodyPr/>
          <a:lstStyle>
            <a:lvl1pPr>
              <a:defRPr/>
            </a:lvl1pPr>
          </a:lstStyle>
          <a:p>
            <a:fld id="{2285B236-A19C-43B6-AA86-F17471D821D0}" type="slidenum">
              <a:rPr lang="zh-CN" altLang="en-US"/>
              <a:pPr/>
              <a:t>‹#›</a:t>
            </a:fld>
            <a:endParaRPr lang="en-US" altLang="zh-CN"/>
          </a:p>
        </p:txBody>
      </p:sp>
    </p:spTree>
    <p:extLst>
      <p:ext uri="{BB962C8B-B14F-4D97-AF65-F5344CB8AC3E}">
        <p14:creationId xmlns:p14="http://schemas.microsoft.com/office/powerpoint/2010/main" val="3527983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灯片编号占位符 2">
            <a:extLst>
              <a:ext uri="{FF2B5EF4-FFF2-40B4-BE49-F238E27FC236}">
                <a16:creationId xmlns:a16="http://schemas.microsoft.com/office/drawing/2014/main" id="{9B5E9F5C-3D4D-49ED-AAA0-07FA6C67749F}"/>
              </a:ext>
            </a:extLst>
          </p:cNvPr>
          <p:cNvSpPr>
            <a:spLocks noGrp="1"/>
          </p:cNvSpPr>
          <p:nvPr>
            <p:ph type="sldNum" sz="quarter" idx="10"/>
          </p:nvPr>
        </p:nvSpPr>
        <p:spPr/>
        <p:txBody>
          <a:bodyPr/>
          <a:lstStyle>
            <a:lvl1pPr>
              <a:spcBef>
                <a:spcPct val="50000"/>
              </a:spcBef>
              <a:defRPr/>
            </a:lvl1pPr>
          </a:lstStyle>
          <a:p>
            <a:fld id="{C898030C-F492-43BC-BF13-8B21639A7A9D}" type="slidenum">
              <a:rPr lang="en-US" altLang="zh-CN"/>
              <a:pPr/>
              <a:t>‹#›</a:t>
            </a:fld>
            <a:endParaRPr lang="en-US" altLang="zh-CN"/>
          </a:p>
        </p:txBody>
      </p:sp>
      <p:sp>
        <p:nvSpPr>
          <p:cNvPr id="4" name="页脚占位符 3">
            <a:extLst>
              <a:ext uri="{FF2B5EF4-FFF2-40B4-BE49-F238E27FC236}">
                <a16:creationId xmlns:a16="http://schemas.microsoft.com/office/drawing/2014/main" id="{583070D4-B81B-4034-9933-4FF9635FC4BF}"/>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98975203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411F639-F12B-483A-A7F1-90B47098FBBB}"/>
              </a:ext>
            </a:extLst>
          </p:cNvPr>
          <p:cNvSpPr>
            <a:spLocks noGrp="1"/>
          </p:cNvSpPr>
          <p:nvPr>
            <p:ph type="sldNum" sz="quarter" idx="10"/>
          </p:nvPr>
        </p:nvSpPr>
        <p:spPr/>
        <p:txBody>
          <a:bodyPr/>
          <a:lstStyle>
            <a:lvl1pPr>
              <a:spcBef>
                <a:spcPct val="50000"/>
              </a:spcBef>
              <a:defRPr/>
            </a:lvl1pPr>
          </a:lstStyle>
          <a:p>
            <a:fld id="{1173AA57-AD85-4919-AA92-2E5045E94F72}" type="slidenum">
              <a:rPr lang="en-US" altLang="zh-CN"/>
              <a:pPr/>
              <a:t>‹#›</a:t>
            </a:fld>
            <a:endParaRPr lang="en-US" altLang="zh-CN"/>
          </a:p>
        </p:txBody>
      </p:sp>
      <p:sp>
        <p:nvSpPr>
          <p:cNvPr id="3" name="页脚占位符 2">
            <a:extLst>
              <a:ext uri="{FF2B5EF4-FFF2-40B4-BE49-F238E27FC236}">
                <a16:creationId xmlns:a16="http://schemas.microsoft.com/office/drawing/2014/main" id="{610D0B9E-F462-44E6-A757-2ABE9991D32F}"/>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5654475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0D66A952-9738-4F3E-9CDC-B87A9D717501}"/>
              </a:ext>
            </a:extLst>
          </p:cNvPr>
          <p:cNvSpPr>
            <a:spLocks noGrp="1"/>
          </p:cNvSpPr>
          <p:nvPr>
            <p:ph type="sldNum" sz="quarter" idx="10"/>
          </p:nvPr>
        </p:nvSpPr>
        <p:spPr/>
        <p:txBody>
          <a:bodyPr/>
          <a:lstStyle>
            <a:lvl1pPr>
              <a:spcBef>
                <a:spcPct val="50000"/>
              </a:spcBef>
              <a:defRPr/>
            </a:lvl1pPr>
          </a:lstStyle>
          <a:p>
            <a:fld id="{DD30976A-4213-404C-821C-2586B09C7665}" type="slidenum">
              <a:rPr lang="en-US" altLang="zh-CN"/>
              <a:pPr/>
              <a:t>‹#›</a:t>
            </a:fld>
            <a:endParaRPr lang="en-US" altLang="zh-CN"/>
          </a:p>
        </p:txBody>
      </p:sp>
      <p:sp>
        <p:nvSpPr>
          <p:cNvPr id="6" name="页脚占位符 5">
            <a:extLst>
              <a:ext uri="{FF2B5EF4-FFF2-40B4-BE49-F238E27FC236}">
                <a16:creationId xmlns:a16="http://schemas.microsoft.com/office/drawing/2014/main" id="{73FFFA98-970C-4863-8801-4E89EEDC8389}"/>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3846767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4CF9A79E-3A8F-4CBC-AA86-DC1F666D3174}"/>
              </a:ext>
            </a:extLst>
          </p:cNvPr>
          <p:cNvSpPr>
            <a:spLocks noGrp="1"/>
          </p:cNvSpPr>
          <p:nvPr>
            <p:ph type="sldNum" sz="quarter" idx="10"/>
          </p:nvPr>
        </p:nvSpPr>
        <p:spPr/>
        <p:txBody>
          <a:bodyPr/>
          <a:lstStyle>
            <a:lvl1pPr>
              <a:spcBef>
                <a:spcPct val="50000"/>
              </a:spcBef>
              <a:defRPr/>
            </a:lvl1pPr>
          </a:lstStyle>
          <a:p>
            <a:fld id="{0D82AEE9-6258-4FD7-8ACF-FC8C00A55C3E}" type="slidenum">
              <a:rPr lang="en-US" altLang="zh-CN"/>
              <a:pPr/>
              <a:t>‹#›</a:t>
            </a:fld>
            <a:endParaRPr lang="en-US" altLang="zh-CN"/>
          </a:p>
        </p:txBody>
      </p:sp>
      <p:sp>
        <p:nvSpPr>
          <p:cNvPr id="6" name="页脚占位符 5">
            <a:extLst>
              <a:ext uri="{FF2B5EF4-FFF2-40B4-BE49-F238E27FC236}">
                <a16:creationId xmlns:a16="http://schemas.microsoft.com/office/drawing/2014/main" id="{8BEFF137-0825-4EBD-9450-87BA739CA99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47547009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C5AC17CE-A927-41AD-9EE3-243776ED9BA6}"/>
              </a:ext>
            </a:extLst>
          </p:cNvPr>
          <p:cNvSpPr>
            <a:spLocks noGrp="1"/>
          </p:cNvSpPr>
          <p:nvPr>
            <p:ph type="sldNum" sz="quarter" idx="10"/>
          </p:nvPr>
        </p:nvSpPr>
        <p:spPr/>
        <p:txBody>
          <a:bodyPr/>
          <a:lstStyle>
            <a:lvl1pPr>
              <a:spcBef>
                <a:spcPct val="50000"/>
              </a:spcBef>
              <a:defRPr/>
            </a:lvl1pPr>
          </a:lstStyle>
          <a:p>
            <a:fld id="{629B2EFE-578D-4036-95D0-D1A81BDFDEBA}" type="slidenum">
              <a:rPr lang="en-US" altLang="zh-CN"/>
              <a:pPr/>
              <a:t>‹#›</a:t>
            </a:fld>
            <a:endParaRPr lang="en-US" altLang="zh-CN"/>
          </a:p>
        </p:txBody>
      </p:sp>
      <p:sp>
        <p:nvSpPr>
          <p:cNvPr id="5" name="页脚占位符 4">
            <a:extLst>
              <a:ext uri="{FF2B5EF4-FFF2-40B4-BE49-F238E27FC236}">
                <a16:creationId xmlns:a16="http://schemas.microsoft.com/office/drawing/2014/main" id="{90C84874-F39D-43F0-A644-F5397D69667A}"/>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7702535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8"/>
            <a:ext cx="2057400" cy="58562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BCEAD1AF-7801-4E36-8E7E-A2F4775CC05D}"/>
              </a:ext>
            </a:extLst>
          </p:cNvPr>
          <p:cNvSpPr>
            <a:spLocks noGrp="1"/>
          </p:cNvSpPr>
          <p:nvPr>
            <p:ph type="sldNum" sz="quarter" idx="10"/>
          </p:nvPr>
        </p:nvSpPr>
        <p:spPr/>
        <p:txBody>
          <a:bodyPr/>
          <a:lstStyle>
            <a:lvl1pPr>
              <a:spcBef>
                <a:spcPct val="50000"/>
              </a:spcBef>
              <a:defRPr/>
            </a:lvl1pPr>
          </a:lstStyle>
          <a:p>
            <a:fld id="{258F7045-16BB-43D1-A085-22C05DB3F3F2}" type="slidenum">
              <a:rPr lang="en-US" altLang="zh-CN"/>
              <a:pPr/>
              <a:t>‹#›</a:t>
            </a:fld>
            <a:endParaRPr lang="en-US" altLang="zh-CN"/>
          </a:p>
        </p:txBody>
      </p:sp>
      <p:sp>
        <p:nvSpPr>
          <p:cNvPr id="5" name="页脚占位符 4">
            <a:extLst>
              <a:ext uri="{FF2B5EF4-FFF2-40B4-BE49-F238E27FC236}">
                <a16:creationId xmlns:a16="http://schemas.microsoft.com/office/drawing/2014/main" id="{05407F41-0818-448C-87B1-B08CB3BCF083}"/>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6578755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58E7DBE6-CEE5-49F1-A31E-3654428EF1D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B742311-6B67-4067-A9AE-11B2A8345BF6}"/>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980B3967-1078-4747-928B-A77709FB1081}"/>
              </a:ext>
            </a:extLst>
          </p:cNvPr>
          <p:cNvSpPr>
            <a:spLocks noGrp="1" noChangeArrowheads="1"/>
          </p:cNvSpPr>
          <p:nvPr>
            <p:ph type="sldNum" sz="quarter" idx="12"/>
          </p:nvPr>
        </p:nvSpPr>
        <p:spPr>
          <a:ln/>
        </p:spPr>
        <p:txBody>
          <a:bodyPr/>
          <a:lstStyle>
            <a:lvl1pPr>
              <a:defRPr/>
            </a:lvl1pPr>
          </a:lstStyle>
          <a:p>
            <a:fld id="{67101281-6C75-4085-AE72-887F936F0EB3}" type="slidenum">
              <a:rPr lang="zh-CN" altLang="en-US"/>
              <a:pPr/>
              <a:t>‹#›</a:t>
            </a:fld>
            <a:endParaRPr lang="en-US" altLang="zh-CN"/>
          </a:p>
        </p:txBody>
      </p:sp>
    </p:spTree>
    <p:extLst>
      <p:ext uri="{BB962C8B-B14F-4D97-AF65-F5344CB8AC3E}">
        <p14:creationId xmlns:p14="http://schemas.microsoft.com/office/powerpoint/2010/main" val="359127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85CAC8CD-7D91-4ED8-A099-689140D8FDA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531920D7-2480-46AE-83E7-6636066AC613}"/>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9" name="Rectangle 6">
            <a:extLst>
              <a:ext uri="{FF2B5EF4-FFF2-40B4-BE49-F238E27FC236}">
                <a16:creationId xmlns:a16="http://schemas.microsoft.com/office/drawing/2014/main" id="{03C1BBF1-8519-434E-B706-039650F88F77}"/>
              </a:ext>
            </a:extLst>
          </p:cNvPr>
          <p:cNvSpPr>
            <a:spLocks noGrp="1" noChangeArrowheads="1"/>
          </p:cNvSpPr>
          <p:nvPr>
            <p:ph type="sldNum" sz="quarter" idx="12"/>
          </p:nvPr>
        </p:nvSpPr>
        <p:spPr>
          <a:ln/>
        </p:spPr>
        <p:txBody>
          <a:bodyPr/>
          <a:lstStyle>
            <a:lvl1pPr>
              <a:defRPr/>
            </a:lvl1pPr>
          </a:lstStyle>
          <a:p>
            <a:fld id="{783EE76F-2ACB-49DC-8787-178DFF9702EE}" type="slidenum">
              <a:rPr lang="zh-CN" altLang="en-US"/>
              <a:pPr/>
              <a:t>‹#›</a:t>
            </a:fld>
            <a:endParaRPr lang="en-US" altLang="zh-CN"/>
          </a:p>
        </p:txBody>
      </p:sp>
    </p:spTree>
    <p:extLst>
      <p:ext uri="{BB962C8B-B14F-4D97-AF65-F5344CB8AC3E}">
        <p14:creationId xmlns:p14="http://schemas.microsoft.com/office/powerpoint/2010/main" val="232467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7F9C51B1-3EE9-40F3-8146-A2CAD1664F1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768DCF84-2EA8-4EA9-ADF9-2AFAEAB3696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1F5C5583-BFD3-487D-A58B-A551FA4EE363}"/>
              </a:ext>
            </a:extLst>
          </p:cNvPr>
          <p:cNvSpPr>
            <a:spLocks noGrp="1" noChangeArrowheads="1"/>
          </p:cNvSpPr>
          <p:nvPr>
            <p:ph type="sldNum" sz="quarter" idx="12"/>
          </p:nvPr>
        </p:nvSpPr>
        <p:spPr>
          <a:ln/>
        </p:spPr>
        <p:txBody>
          <a:bodyPr/>
          <a:lstStyle>
            <a:lvl1pPr>
              <a:defRPr/>
            </a:lvl1pPr>
          </a:lstStyle>
          <a:p>
            <a:fld id="{FAE26B86-D52A-452E-986C-3B6F6714063D}" type="slidenum">
              <a:rPr lang="zh-CN" altLang="en-US"/>
              <a:pPr/>
              <a:t>‹#›</a:t>
            </a:fld>
            <a:endParaRPr lang="en-US" altLang="zh-CN"/>
          </a:p>
        </p:txBody>
      </p:sp>
    </p:spTree>
    <p:extLst>
      <p:ext uri="{BB962C8B-B14F-4D97-AF65-F5344CB8AC3E}">
        <p14:creationId xmlns:p14="http://schemas.microsoft.com/office/powerpoint/2010/main" val="70186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59BA9E-2B1B-476F-B63A-26DA940D7FD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DB129C98-1B50-48C4-BBFF-8B22CFD2037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4" name="Rectangle 6">
            <a:extLst>
              <a:ext uri="{FF2B5EF4-FFF2-40B4-BE49-F238E27FC236}">
                <a16:creationId xmlns:a16="http://schemas.microsoft.com/office/drawing/2014/main" id="{F2FA959A-6E78-40D5-A300-F28435301E99}"/>
              </a:ext>
            </a:extLst>
          </p:cNvPr>
          <p:cNvSpPr>
            <a:spLocks noGrp="1" noChangeArrowheads="1"/>
          </p:cNvSpPr>
          <p:nvPr>
            <p:ph type="sldNum" sz="quarter" idx="12"/>
          </p:nvPr>
        </p:nvSpPr>
        <p:spPr>
          <a:ln/>
        </p:spPr>
        <p:txBody>
          <a:bodyPr/>
          <a:lstStyle>
            <a:lvl1pPr>
              <a:defRPr/>
            </a:lvl1pPr>
          </a:lstStyle>
          <a:p>
            <a:fld id="{078F7096-A686-45A4-9AFC-D179AB248810}" type="slidenum">
              <a:rPr lang="zh-CN" altLang="en-US"/>
              <a:pPr/>
              <a:t>‹#›</a:t>
            </a:fld>
            <a:endParaRPr lang="en-US" altLang="zh-CN"/>
          </a:p>
        </p:txBody>
      </p:sp>
    </p:spTree>
    <p:extLst>
      <p:ext uri="{BB962C8B-B14F-4D97-AF65-F5344CB8AC3E}">
        <p14:creationId xmlns:p14="http://schemas.microsoft.com/office/powerpoint/2010/main" val="416154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E4BB76F7-5ECA-4BCE-8F93-7340E4B8DA8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E362A4C8-4698-4CF9-90B7-A4E6459AEB86}"/>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F7DEADEA-13B0-4A30-BF71-79647F845DC8}"/>
              </a:ext>
            </a:extLst>
          </p:cNvPr>
          <p:cNvSpPr>
            <a:spLocks noGrp="1" noChangeArrowheads="1"/>
          </p:cNvSpPr>
          <p:nvPr>
            <p:ph type="sldNum" sz="quarter" idx="12"/>
          </p:nvPr>
        </p:nvSpPr>
        <p:spPr>
          <a:ln/>
        </p:spPr>
        <p:txBody>
          <a:bodyPr/>
          <a:lstStyle>
            <a:lvl1pPr>
              <a:defRPr/>
            </a:lvl1pPr>
          </a:lstStyle>
          <a:p>
            <a:fld id="{2A425A15-D444-4135-A16C-C09CB29B6222}" type="slidenum">
              <a:rPr lang="zh-CN" altLang="en-US"/>
              <a:pPr/>
              <a:t>‹#›</a:t>
            </a:fld>
            <a:endParaRPr lang="en-US" altLang="zh-CN"/>
          </a:p>
        </p:txBody>
      </p:sp>
    </p:spTree>
    <p:extLst>
      <p:ext uri="{BB962C8B-B14F-4D97-AF65-F5344CB8AC3E}">
        <p14:creationId xmlns:p14="http://schemas.microsoft.com/office/powerpoint/2010/main" val="42043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0FC3EDE-F80D-4CA8-8DCD-FBE66D369B6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E4B5608-919D-4359-8FF0-CC55EC4307F4}"/>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46F56B3E-85AB-48CC-92CB-44B6BCFB8909}"/>
              </a:ext>
            </a:extLst>
          </p:cNvPr>
          <p:cNvSpPr>
            <a:spLocks noGrp="1" noChangeArrowheads="1"/>
          </p:cNvSpPr>
          <p:nvPr>
            <p:ph type="sldNum" sz="quarter" idx="12"/>
          </p:nvPr>
        </p:nvSpPr>
        <p:spPr>
          <a:ln/>
        </p:spPr>
        <p:txBody>
          <a:bodyPr/>
          <a:lstStyle>
            <a:lvl1pPr>
              <a:defRPr/>
            </a:lvl1pPr>
          </a:lstStyle>
          <a:p>
            <a:fld id="{3E271989-BD87-4B85-B6F5-F8452CA93348}" type="slidenum">
              <a:rPr lang="zh-CN" altLang="en-US"/>
              <a:pPr/>
              <a:t>‹#›</a:t>
            </a:fld>
            <a:endParaRPr lang="en-US" altLang="zh-CN"/>
          </a:p>
        </p:txBody>
      </p:sp>
    </p:spTree>
    <p:extLst>
      <p:ext uri="{BB962C8B-B14F-4D97-AF65-F5344CB8AC3E}">
        <p14:creationId xmlns:p14="http://schemas.microsoft.com/office/powerpoint/2010/main" val="412096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1026" name="Picture 8" descr="3">
            <a:extLst>
              <a:ext uri="{FF2B5EF4-FFF2-40B4-BE49-F238E27FC236}">
                <a16:creationId xmlns:a16="http://schemas.microsoft.com/office/drawing/2014/main" id="{D4CCB40F-C54B-4332-BAC4-6FB05CBD9D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21388" b="40616"/>
          <a:stretch>
            <a:fillRect/>
          </a:stretch>
        </p:blipFill>
        <p:spPr bwMode="gray">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2">
            <a:extLst>
              <a:ext uri="{FF2B5EF4-FFF2-40B4-BE49-F238E27FC236}">
                <a16:creationId xmlns:a16="http://schemas.microsoft.com/office/drawing/2014/main" id="{71407F64-D485-4899-82AC-9FE29EA96202}"/>
              </a:ext>
            </a:extLst>
          </p:cNvPr>
          <p:cNvPicPr>
            <a:picLocks noChangeAspect="1" noChangeArrowheads="1"/>
          </p:cNvPicPr>
          <p:nvPr/>
        </p:nvPicPr>
        <p:blipFill>
          <a:blip r:embed="rId16">
            <a:lum contrast="12000"/>
            <a:extLst>
              <a:ext uri="{28A0092B-C50C-407E-A947-70E740481C1C}">
                <a14:useLocalDpi xmlns:a14="http://schemas.microsoft.com/office/drawing/2010/main" val="0"/>
              </a:ext>
            </a:extLst>
          </a:blip>
          <a:srcRect/>
          <a:stretch>
            <a:fillRect/>
          </a:stretch>
        </p:blipFill>
        <p:spPr bwMode="gray">
          <a:xfrm>
            <a:off x="0" y="5105400"/>
            <a:ext cx="1384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a:extLst>
              <a:ext uri="{FF2B5EF4-FFF2-40B4-BE49-F238E27FC236}">
                <a16:creationId xmlns:a16="http://schemas.microsoft.com/office/drawing/2014/main" id="{F8E9F0C1-1346-49BB-BDF6-7CE45804ACF1}"/>
              </a:ext>
            </a:extLst>
          </p:cNvPr>
          <p:cNvSpPr>
            <a:spLocks noGrp="1" noChangeArrowheads="1"/>
          </p:cNvSpPr>
          <p:nvPr>
            <p:ph type="dt" sz="half" idx="2"/>
          </p:nvPr>
        </p:nvSpPr>
        <p:spPr bwMode="gray">
          <a:xfrm>
            <a:off x="4038600" y="64770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宋体" pitchFamily="2" charset="-122"/>
              </a:defRPr>
            </a:lvl1pPr>
          </a:lstStyle>
          <a:p>
            <a:pPr>
              <a:defRPr/>
            </a:pPr>
            <a:endParaRPr lang="en-US" altLang="zh-CN"/>
          </a:p>
        </p:txBody>
      </p:sp>
      <p:sp>
        <p:nvSpPr>
          <p:cNvPr id="1029" name="Rectangle 5">
            <a:extLst>
              <a:ext uri="{FF2B5EF4-FFF2-40B4-BE49-F238E27FC236}">
                <a16:creationId xmlns:a16="http://schemas.microsoft.com/office/drawing/2014/main" id="{2EBB9BDD-82CF-4C53-8DEA-D673612CB811}"/>
              </a:ext>
            </a:extLst>
          </p:cNvPr>
          <p:cNvSpPr>
            <a:spLocks noGrp="1" noChangeArrowheads="1"/>
          </p:cNvSpPr>
          <p:nvPr>
            <p:ph type="ftr" sz="quarter" idx="3"/>
          </p:nvPr>
        </p:nvSpPr>
        <p:spPr bwMode="gray">
          <a:xfrm>
            <a:off x="457200" y="6461125"/>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b="0">
                <a:solidFill>
                  <a:srgbClr val="FEFEFE"/>
                </a:solidFill>
                <a:latin typeface="Arial" charset="0"/>
                <a:ea typeface="宋体" pitchFamily="2" charset="-122"/>
              </a:defRPr>
            </a:lvl1pPr>
          </a:lstStyle>
          <a:p>
            <a:pPr>
              <a:defRPr/>
            </a:pPr>
            <a:r>
              <a:rPr lang="en-US" altLang="zh-CN"/>
              <a:t>www.themegallery.com</a:t>
            </a:r>
          </a:p>
        </p:txBody>
      </p:sp>
      <p:sp>
        <p:nvSpPr>
          <p:cNvPr id="1030" name="Rectangle 6">
            <a:extLst>
              <a:ext uri="{FF2B5EF4-FFF2-40B4-BE49-F238E27FC236}">
                <a16:creationId xmlns:a16="http://schemas.microsoft.com/office/drawing/2014/main" id="{0C93164C-36A8-446B-97AB-5B5395A699DE}"/>
              </a:ext>
            </a:extLst>
          </p:cNvPr>
          <p:cNvSpPr>
            <a:spLocks noGrp="1" noChangeArrowheads="1"/>
          </p:cNvSpPr>
          <p:nvPr>
            <p:ph type="sldNum" sz="quarter" idx="4"/>
          </p:nvPr>
        </p:nvSpPr>
        <p:spPr bwMode="gray">
          <a:xfrm>
            <a:off x="6629400" y="6477000"/>
            <a:ext cx="1371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b="0">
                <a:ea typeface="宋体" panose="02010600030101010101" pitchFamily="2" charset="-122"/>
              </a:defRPr>
            </a:lvl1pPr>
          </a:lstStyle>
          <a:p>
            <a:fld id="{57233CC8-D47F-458E-90B3-C1AC69CB6C84}" type="slidenum">
              <a:rPr lang="zh-CN" altLang="en-US"/>
              <a:pPr/>
              <a:t>‹#›</a:t>
            </a:fld>
            <a:endParaRPr lang="en-US" altLang="zh-CN"/>
          </a:p>
        </p:txBody>
      </p:sp>
      <p:sp>
        <p:nvSpPr>
          <p:cNvPr id="1136" name="Freeform 112">
            <a:extLst>
              <a:ext uri="{FF2B5EF4-FFF2-40B4-BE49-F238E27FC236}">
                <a16:creationId xmlns:a16="http://schemas.microsoft.com/office/drawing/2014/main" id="{62EC94DB-5316-43D5-9791-CB3DD333219F}"/>
              </a:ext>
            </a:extLst>
          </p:cNvPr>
          <p:cNvSpPr>
            <a:spLocks/>
          </p:cNvSpPr>
          <p:nvPr/>
        </p:nvSpPr>
        <p:spPr bwMode="gray">
          <a:xfrm>
            <a:off x="5334000" y="0"/>
            <a:ext cx="3149600" cy="5029200"/>
          </a:xfrm>
          <a:custGeom>
            <a:avLst/>
            <a:gdLst>
              <a:gd name="T0" fmla="*/ 2147483647 w 1984"/>
              <a:gd name="T1" fmla="*/ 2147483647 h 2592"/>
              <a:gd name="T2" fmla="*/ 0 w 1984"/>
              <a:gd name="T3" fmla="*/ 0 h 2592"/>
              <a:gd name="T4" fmla="*/ 2147483647 w 1984"/>
              <a:gd name="T5" fmla="*/ 0 h 2592"/>
              <a:gd name="T6" fmla="*/ 2147483647 w 1984"/>
              <a:gd name="T7" fmla="*/ 2147483647 h 2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4" h="2592">
                <a:moveTo>
                  <a:pt x="1968" y="2592"/>
                </a:moveTo>
                <a:cubicBezTo>
                  <a:pt x="1762" y="958"/>
                  <a:pt x="825" y="389"/>
                  <a:pt x="0" y="0"/>
                </a:cubicBezTo>
                <a:lnTo>
                  <a:pt x="596" y="0"/>
                </a:lnTo>
                <a:cubicBezTo>
                  <a:pt x="1984" y="437"/>
                  <a:pt x="1977" y="2332"/>
                  <a:pt x="1968" y="259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7" name="Freeform 113">
            <a:extLst>
              <a:ext uri="{FF2B5EF4-FFF2-40B4-BE49-F238E27FC236}">
                <a16:creationId xmlns:a16="http://schemas.microsoft.com/office/drawing/2014/main" id="{74782D7B-9AE2-4582-BEC7-C7DFB6A6FFE6}"/>
              </a:ext>
            </a:extLst>
          </p:cNvPr>
          <p:cNvSpPr>
            <a:spLocks/>
          </p:cNvSpPr>
          <p:nvPr/>
        </p:nvSpPr>
        <p:spPr bwMode="gray">
          <a:xfrm>
            <a:off x="8407400" y="0"/>
            <a:ext cx="736600" cy="4953000"/>
          </a:xfrm>
          <a:custGeom>
            <a:avLst/>
            <a:gdLst>
              <a:gd name="T0" fmla="*/ 0 w 464"/>
              <a:gd name="T1" fmla="*/ 2147483647 h 2562"/>
              <a:gd name="T2" fmla="*/ 2147483647 w 464"/>
              <a:gd name="T3" fmla="*/ 2147483647 h 2562"/>
              <a:gd name="T4" fmla="*/ 2147483647 w 464"/>
              <a:gd name="T5" fmla="*/ 0 h 2562"/>
              <a:gd name="T6" fmla="*/ 2147483647 w 464"/>
              <a:gd name="T7" fmla="*/ 0 h 2562"/>
              <a:gd name="T8" fmla="*/ 2147483647 w 464"/>
              <a:gd name="T9" fmla="*/ 2147483647 h 2562"/>
              <a:gd name="T10" fmla="*/ 0 w 464"/>
              <a:gd name="T11" fmla="*/ 2147483647 h 2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2562">
                <a:moveTo>
                  <a:pt x="0" y="2562"/>
                </a:moveTo>
                <a:cubicBezTo>
                  <a:pt x="288" y="2246"/>
                  <a:pt x="356" y="1924"/>
                  <a:pt x="408" y="1560"/>
                </a:cubicBezTo>
                <a:cubicBezTo>
                  <a:pt x="460" y="1196"/>
                  <a:pt x="464" y="332"/>
                  <a:pt x="464" y="0"/>
                </a:cubicBezTo>
                <a:lnTo>
                  <a:pt x="42" y="0"/>
                </a:lnTo>
                <a:cubicBezTo>
                  <a:pt x="196" y="401"/>
                  <a:pt x="305" y="1169"/>
                  <a:pt x="279" y="1600"/>
                </a:cubicBezTo>
                <a:cubicBezTo>
                  <a:pt x="254" y="2032"/>
                  <a:pt x="254" y="2206"/>
                  <a:pt x="0" y="256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114">
            <a:extLst>
              <a:ext uri="{FF2B5EF4-FFF2-40B4-BE49-F238E27FC236}">
                <a16:creationId xmlns:a16="http://schemas.microsoft.com/office/drawing/2014/main" id="{FF8CC73E-1ACF-4E97-A455-7A8C4F27292E}"/>
              </a:ext>
            </a:extLst>
          </p:cNvPr>
          <p:cNvGrpSpPr>
            <a:grpSpLocks/>
          </p:cNvGrpSpPr>
          <p:nvPr/>
        </p:nvGrpSpPr>
        <p:grpSpPr bwMode="auto">
          <a:xfrm rot="-893609">
            <a:off x="7173913" y="769938"/>
            <a:ext cx="1752600" cy="830262"/>
            <a:chOff x="1152" y="584"/>
            <a:chExt cx="3946" cy="1960"/>
          </a:xfrm>
        </p:grpSpPr>
        <p:sp>
          <p:nvSpPr>
            <p:cNvPr id="1077" name="Freeform 115">
              <a:extLst>
                <a:ext uri="{FF2B5EF4-FFF2-40B4-BE49-F238E27FC236}">
                  <a16:creationId xmlns:a16="http://schemas.microsoft.com/office/drawing/2014/main" id="{7545A9E2-718C-4C3C-B034-6E72AC3B1D2E}"/>
                </a:ext>
              </a:extLst>
            </p:cNvPr>
            <p:cNvSpPr>
              <a:spLocks/>
            </p:cNvSpPr>
            <p:nvPr userDrawn="1"/>
          </p:nvSpPr>
          <p:spPr bwMode="gray">
            <a:xfrm>
              <a:off x="1118" y="528"/>
              <a:ext cx="3921" cy="1720"/>
            </a:xfrm>
            <a:custGeom>
              <a:avLst/>
              <a:gdLst>
                <a:gd name="T0" fmla="*/ 0 w 3920"/>
                <a:gd name="T1" fmla="*/ 1500 h 1720"/>
                <a:gd name="T2" fmla="*/ 768 w 3920"/>
                <a:gd name="T3" fmla="*/ 424 h 1720"/>
                <a:gd name="T4" fmla="*/ 2217 w 3920"/>
                <a:gd name="T5" fmla="*/ 424 h 1720"/>
                <a:gd name="T6" fmla="*/ 3929 w 3920"/>
                <a:gd name="T7" fmla="*/ 828 h 1720"/>
                <a:gd name="T8" fmla="*/ 3225 w 3920"/>
                <a:gd name="T9" fmla="*/ 1720 h 1720"/>
                <a:gd name="T10" fmla="*/ 1524 w 3920"/>
                <a:gd name="T11" fmla="*/ 1600 h 1720"/>
                <a:gd name="T12" fmla="*/ 3241 w 3920"/>
                <a:gd name="T13" fmla="*/ 1628 h 1720"/>
                <a:gd name="T14" fmla="*/ 3757 w 3920"/>
                <a:gd name="T15" fmla="*/ 820 h 1720"/>
                <a:gd name="T16" fmla="*/ 2265 w 3920"/>
                <a:gd name="T17" fmla="*/ 472 h 1720"/>
                <a:gd name="T18" fmla="*/ 1468 w 3920"/>
                <a:gd name="T19" fmla="*/ 1524 h 1720"/>
                <a:gd name="T20" fmla="*/ 2169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8" name="Freeform 116">
              <a:extLst>
                <a:ext uri="{FF2B5EF4-FFF2-40B4-BE49-F238E27FC236}">
                  <a16:creationId xmlns:a16="http://schemas.microsoft.com/office/drawing/2014/main" id="{1D28E6EF-7C23-4ECC-AE43-912C3272DDDA}"/>
                </a:ext>
              </a:extLst>
            </p:cNvPr>
            <p:cNvSpPr>
              <a:spLocks/>
            </p:cNvSpPr>
            <p:nvPr userDrawn="1"/>
          </p:nvSpPr>
          <p:spPr bwMode="gray">
            <a:xfrm>
              <a:off x="2879" y="1583"/>
              <a:ext cx="2220" cy="956"/>
            </a:xfrm>
            <a:custGeom>
              <a:avLst/>
              <a:gdLst>
                <a:gd name="T0" fmla="*/ 0 w 2218"/>
                <a:gd name="T1" fmla="*/ 645 h 960"/>
                <a:gd name="T2" fmla="*/ 1649 w 2218"/>
                <a:gd name="T3" fmla="*/ 924 h 960"/>
                <a:gd name="T4" fmla="*/ 2226 w 2218"/>
                <a:gd name="T5" fmla="*/ 0 h 960"/>
                <a:gd name="T6" fmla="*/ 1589 w 2218"/>
                <a:gd name="T7" fmla="*/ 852 h 960"/>
                <a:gd name="T8" fmla="*/ 0 w 2218"/>
                <a:gd name="T9" fmla="*/ 645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9" name="Freeform 117">
              <a:extLst>
                <a:ext uri="{FF2B5EF4-FFF2-40B4-BE49-F238E27FC236}">
                  <a16:creationId xmlns:a16="http://schemas.microsoft.com/office/drawing/2014/main" id="{C42E8EE0-6089-4900-9B51-3B524CEC0D7E}"/>
                </a:ext>
              </a:extLst>
            </p:cNvPr>
            <p:cNvSpPr>
              <a:spLocks/>
            </p:cNvSpPr>
            <p:nvPr userDrawn="1"/>
          </p:nvSpPr>
          <p:spPr bwMode="gray">
            <a:xfrm>
              <a:off x="1247" y="2026"/>
              <a:ext cx="1580" cy="394"/>
            </a:xfrm>
            <a:custGeom>
              <a:avLst/>
              <a:gdLst>
                <a:gd name="T0" fmla="*/ 0 w 1584"/>
                <a:gd name="T1" fmla="*/ 233 h 392"/>
                <a:gd name="T2" fmla="*/ 1125 w 1584"/>
                <a:gd name="T3" fmla="*/ 233 h 392"/>
                <a:gd name="T4" fmla="*/ 1548 w 1584"/>
                <a:gd name="T5" fmla="*/ 281 h 392"/>
                <a:gd name="T6" fmla="*/ 1117 w 1584"/>
                <a:gd name="T7" fmla="*/ 153 h 392"/>
                <a:gd name="T8" fmla="*/ 0 w 1584"/>
                <a:gd name="T9" fmla="*/ 233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0" name="Freeform 118">
              <a:extLst>
                <a:ext uri="{FF2B5EF4-FFF2-40B4-BE49-F238E27FC236}">
                  <a16:creationId xmlns:a16="http://schemas.microsoft.com/office/drawing/2014/main" id="{856B176B-E575-4011-8CA5-B44585CE6223}"/>
                </a:ext>
              </a:extLst>
            </p:cNvPr>
            <p:cNvSpPr>
              <a:spLocks/>
            </p:cNvSpPr>
            <p:nvPr userDrawn="1"/>
          </p:nvSpPr>
          <p:spPr bwMode="gray">
            <a:xfrm>
              <a:off x="2777" y="2022"/>
              <a:ext cx="1730" cy="345"/>
            </a:xfrm>
            <a:custGeom>
              <a:avLst/>
              <a:gdLst>
                <a:gd name="T0" fmla="*/ 0 w 1731"/>
                <a:gd name="T1" fmla="*/ 185 h 344"/>
                <a:gd name="T2" fmla="*/ 1595 w 1731"/>
                <a:gd name="T3" fmla="*/ 353 h 344"/>
                <a:gd name="T4" fmla="*/ 760 w 1731"/>
                <a:gd name="T5" fmla="*/ 72 h 344"/>
                <a:gd name="T6" fmla="*/ 0 w 1731"/>
                <a:gd name="T7" fmla="*/ 185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1" name="Freeform 119">
              <a:extLst>
                <a:ext uri="{FF2B5EF4-FFF2-40B4-BE49-F238E27FC236}">
                  <a16:creationId xmlns:a16="http://schemas.microsoft.com/office/drawing/2014/main" id="{E3A207C5-3C95-4B21-8DF9-44692D1592B3}"/>
                </a:ext>
              </a:extLst>
            </p:cNvPr>
            <p:cNvSpPr>
              <a:spLocks/>
            </p:cNvSpPr>
            <p:nvPr userDrawn="1"/>
          </p:nvSpPr>
          <p:spPr bwMode="gray">
            <a:xfrm>
              <a:off x="4440" y="1677"/>
              <a:ext cx="504" cy="675"/>
            </a:xfrm>
            <a:custGeom>
              <a:avLst/>
              <a:gdLst>
                <a:gd name="T0" fmla="*/ 456 w 504"/>
                <a:gd name="T1" fmla="*/ 48 h 672"/>
                <a:gd name="T2" fmla="*/ 312 w 504"/>
                <a:gd name="T3" fmla="*/ 354 h 672"/>
                <a:gd name="T4" fmla="*/ 24 w 504"/>
                <a:gd name="T5" fmla="*/ 651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2" name="Freeform 120">
              <a:extLst>
                <a:ext uri="{FF2B5EF4-FFF2-40B4-BE49-F238E27FC236}">
                  <a16:creationId xmlns:a16="http://schemas.microsoft.com/office/drawing/2014/main" id="{AFDE5F20-7A57-414F-873F-7E4131B8AF1C}"/>
                </a:ext>
              </a:extLst>
            </p:cNvPr>
            <p:cNvSpPr>
              <a:spLocks/>
            </p:cNvSpPr>
            <p:nvPr userDrawn="1"/>
          </p:nvSpPr>
          <p:spPr bwMode="gray">
            <a:xfrm>
              <a:off x="3394" y="1370"/>
              <a:ext cx="1079" cy="307"/>
            </a:xfrm>
            <a:custGeom>
              <a:avLst/>
              <a:gdLst>
                <a:gd name="T0" fmla="*/ 0 w 1081"/>
                <a:gd name="T1" fmla="*/ 45 h 301"/>
                <a:gd name="T2" fmla="*/ 974 w 1081"/>
                <a:gd name="T3" fmla="*/ 358 h 301"/>
                <a:gd name="T4" fmla="*/ 527 w 1081"/>
                <a:gd name="T5" fmla="*/ 53 h 301"/>
                <a:gd name="T6" fmla="*/ 0 w 1081"/>
                <a:gd name="T7" fmla="*/ 45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3" name="Freeform 121">
              <a:extLst>
                <a:ext uri="{FF2B5EF4-FFF2-40B4-BE49-F238E27FC236}">
                  <a16:creationId xmlns:a16="http://schemas.microsoft.com/office/drawing/2014/main" id="{40228006-B92F-4BE1-A85B-E6E86748512B}"/>
                </a:ext>
              </a:extLst>
            </p:cNvPr>
            <p:cNvSpPr>
              <a:spLocks/>
            </p:cNvSpPr>
            <p:nvPr userDrawn="1"/>
          </p:nvSpPr>
          <p:spPr bwMode="gray">
            <a:xfrm rot="-136485">
              <a:off x="3513" y="1096"/>
              <a:ext cx="1076" cy="300"/>
            </a:xfrm>
            <a:custGeom>
              <a:avLst/>
              <a:gdLst>
                <a:gd name="T0" fmla="*/ 0 w 1081"/>
                <a:gd name="T1" fmla="*/ 36 h 301"/>
                <a:gd name="T2" fmla="*/ 954 w 1081"/>
                <a:gd name="T3" fmla="*/ 291 h 301"/>
                <a:gd name="T4" fmla="*/ 519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4" name="Freeform 122">
              <a:extLst>
                <a:ext uri="{FF2B5EF4-FFF2-40B4-BE49-F238E27FC236}">
                  <a16:creationId xmlns:a16="http://schemas.microsoft.com/office/drawing/2014/main" id="{E78D31D5-B6DC-4BED-AE79-91A0A63566AE}"/>
                </a:ext>
              </a:extLst>
            </p:cNvPr>
            <p:cNvSpPr>
              <a:spLocks/>
            </p:cNvSpPr>
            <p:nvPr userDrawn="1"/>
          </p:nvSpPr>
          <p:spPr bwMode="gray">
            <a:xfrm>
              <a:off x="1932" y="1122"/>
              <a:ext cx="1015" cy="169"/>
            </a:xfrm>
            <a:custGeom>
              <a:avLst/>
              <a:gdLst>
                <a:gd name="T0" fmla="*/ 0 w 1013"/>
                <a:gd name="T1" fmla="*/ 109 h 171"/>
                <a:gd name="T2" fmla="*/ 950 w 1013"/>
                <a:gd name="T3" fmla="*/ 141 h 171"/>
                <a:gd name="T4" fmla="*/ 494 w 1013"/>
                <a:gd name="T5" fmla="*/ 23 h 171"/>
                <a:gd name="T6" fmla="*/ 0 w 1013"/>
                <a:gd name="T7" fmla="*/ 109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5" name="Freeform 123">
              <a:extLst>
                <a:ext uri="{FF2B5EF4-FFF2-40B4-BE49-F238E27FC236}">
                  <a16:creationId xmlns:a16="http://schemas.microsoft.com/office/drawing/2014/main" id="{01FB49D7-996F-4EB6-9252-A5DB71064CDA}"/>
                </a:ext>
              </a:extLst>
            </p:cNvPr>
            <p:cNvSpPr>
              <a:spLocks/>
            </p:cNvSpPr>
            <p:nvPr userDrawn="1"/>
          </p:nvSpPr>
          <p:spPr bwMode="gray">
            <a:xfrm>
              <a:off x="1783" y="1344"/>
              <a:ext cx="1015" cy="169"/>
            </a:xfrm>
            <a:custGeom>
              <a:avLst/>
              <a:gdLst>
                <a:gd name="T0" fmla="*/ 0 w 1013"/>
                <a:gd name="T1" fmla="*/ 109 h 171"/>
                <a:gd name="T2" fmla="*/ 950 w 1013"/>
                <a:gd name="T3" fmla="*/ 141 h 171"/>
                <a:gd name="T4" fmla="*/ 494 w 1013"/>
                <a:gd name="T5" fmla="*/ 23 h 171"/>
                <a:gd name="T6" fmla="*/ 0 w 1013"/>
                <a:gd name="T7" fmla="*/ 109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6" name="Freeform 124">
              <a:extLst>
                <a:ext uri="{FF2B5EF4-FFF2-40B4-BE49-F238E27FC236}">
                  <a16:creationId xmlns:a16="http://schemas.microsoft.com/office/drawing/2014/main" id="{B95BCB24-7B84-40E4-ACF9-A3BEC3F9D36A}"/>
                </a:ext>
              </a:extLst>
            </p:cNvPr>
            <p:cNvSpPr>
              <a:spLocks/>
            </p:cNvSpPr>
            <p:nvPr userDrawn="1"/>
          </p:nvSpPr>
          <p:spPr bwMode="gray">
            <a:xfrm>
              <a:off x="1566" y="1623"/>
              <a:ext cx="1058" cy="157"/>
            </a:xfrm>
            <a:custGeom>
              <a:avLst/>
              <a:gdLst>
                <a:gd name="T0" fmla="*/ 0 w 1057"/>
                <a:gd name="T1" fmla="*/ 109 h 155"/>
                <a:gd name="T2" fmla="*/ 981 w 1057"/>
                <a:gd name="T3" fmla="*/ 158 h 155"/>
                <a:gd name="T4" fmla="*/ 506 w 1057"/>
                <a:gd name="T5" fmla="*/ 7 h 155"/>
                <a:gd name="T6" fmla="*/ 0 w 1057"/>
                <a:gd name="T7" fmla="*/ 109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49" name="Freeform 125">
            <a:extLst>
              <a:ext uri="{FF2B5EF4-FFF2-40B4-BE49-F238E27FC236}">
                <a16:creationId xmlns:a16="http://schemas.microsoft.com/office/drawing/2014/main" id="{33F5E649-8239-411D-AA90-A11AD52B1459}"/>
              </a:ext>
            </a:extLst>
          </p:cNvPr>
          <p:cNvSpPr>
            <a:spLocks/>
          </p:cNvSpPr>
          <p:nvPr/>
        </p:nvSpPr>
        <p:spPr bwMode="gray">
          <a:xfrm rot="-7508314">
            <a:off x="8398669" y="3475832"/>
            <a:ext cx="681037" cy="603250"/>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1133" name="Picture 109" descr="1">
            <a:extLst>
              <a:ext uri="{FF2B5EF4-FFF2-40B4-BE49-F238E27FC236}">
                <a16:creationId xmlns:a16="http://schemas.microsoft.com/office/drawing/2014/main" id="{8117F777-FC3F-4874-BCE2-970A34DD9CE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43951" b="36407"/>
          <a:stretch>
            <a:fillRect/>
          </a:stretch>
        </p:blipFill>
        <p:spPr bwMode="gray">
          <a:xfrm>
            <a:off x="8005763" y="495300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1">
            <a:extLst>
              <a:ext uri="{FF2B5EF4-FFF2-40B4-BE49-F238E27FC236}">
                <a16:creationId xmlns:a16="http://schemas.microsoft.com/office/drawing/2014/main" id="{BD9CE5FD-A66B-489C-A14A-F3B8C7E533CD}"/>
              </a:ext>
            </a:extLst>
          </p:cNvPr>
          <p:cNvGrpSpPr>
            <a:grpSpLocks/>
          </p:cNvGrpSpPr>
          <p:nvPr/>
        </p:nvGrpSpPr>
        <p:grpSpPr bwMode="auto">
          <a:xfrm>
            <a:off x="228600" y="403225"/>
            <a:ext cx="598488" cy="609600"/>
            <a:chOff x="144" y="288"/>
            <a:chExt cx="377" cy="384"/>
          </a:xfrm>
        </p:grpSpPr>
        <p:sp>
          <p:nvSpPr>
            <p:cNvPr id="1073" name="Freeform 127">
              <a:extLst>
                <a:ext uri="{FF2B5EF4-FFF2-40B4-BE49-F238E27FC236}">
                  <a16:creationId xmlns:a16="http://schemas.microsoft.com/office/drawing/2014/main" id="{8DE5F366-B884-4D8F-AA6E-FC7CDCF2E7A4}"/>
                </a:ext>
              </a:extLst>
            </p:cNvPr>
            <p:cNvSpPr>
              <a:spLocks/>
            </p:cNvSpPr>
            <p:nvPr/>
          </p:nvSpPr>
          <p:spPr bwMode="invGray">
            <a:xfrm>
              <a:off x="218" y="321"/>
              <a:ext cx="184" cy="7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4" name="Freeform 128">
              <a:extLst>
                <a:ext uri="{FF2B5EF4-FFF2-40B4-BE49-F238E27FC236}">
                  <a16:creationId xmlns:a16="http://schemas.microsoft.com/office/drawing/2014/main" id="{A7CFFBC3-689D-4D4C-9C4F-BD7EEBE704D0}"/>
                </a:ext>
              </a:extLst>
            </p:cNvPr>
            <p:cNvSpPr>
              <a:spLocks/>
            </p:cNvSpPr>
            <p:nvPr/>
          </p:nvSpPr>
          <p:spPr bwMode="invGray">
            <a:xfrm>
              <a:off x="192" y="427"/>
              <a:ext cx="151" cy="142"/>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5" name="Freeform 129">
              <a:extLst>
                <a:ext uri="{FF2B5EF4-FFF2-40B4-BE49-F238E27FC236}">
                  <a16:creationId xmlns:a16="http://schemas.microsoft.com/office/drawing/2014/main" id="{87759863-E68C-4CBA-9078-0AC6184002FE}"/>
                </a:ext>
              </a:extLst>
            </p:cNvPr>
            <p:cNvSpPr>
              <a:spLocks/>
            </p:cNvSpPr>
            <p:nvPr/>
          </p:nvSpPr>
          <p:spPr bwMode="invGray">
            <a:xfrm>
              <a:off x="338" y="375"/>
              <a:ext cx="118" cy="255"/>
            </a:xfrm>
            <a:custGeom>
              <a:avLst/>
              <a:gdLst>
                <a:gd name="T0" fmla="*/ 0 w 291"/>
                <a:gd name="T1" fmla="*/ 0 h 627"/>
                <a:gd name="T2" fmla="*/ 0 w 291"/>
                <a:gd name="T3" fmla="*/ 0 h 627"/>
                <a:gd name="T4" fmla="*/ 0 w 291"/>
                <a:gd name="T5" fmla="*/ 0 h 627"/>
                <a:gd name="T6" fmla="*/ 0 w 291"/>
                <a:gd name="T7" fmla="*/ 0 h 627"/>
                <a:gd name="T8" fmla="*/ 0 w 291"/>
                <a:gd name="T9" fmla="*/ 0 h 627"/>
                <a:gd name="T10" fmla="*/ 0 w 291"/>
                <a:gd name="T11" fmla="*/ 0 h 627"/>
                <a:gd name="T12" fmla="*/ 0 w 291"/>
                <a:gd name="T13" fmla="*/ 0 h 627"/>
                <a:gd name="T14" fmla="*/ 0 w 291"/>
                <a:gd name="T15" fmla="*/ 0 h 627"/>
                <a:gd name="T16" fmla="*/ 0 w 291"/>
                <a:gd name="T17" fmla="*/ 0 h 627"/>
                <a:gd name="T18" fmla="*/ 0 w 291"/>
                <a:gd name="T19" fmla="*/ 0 h 627"/>
                <a:gd name="T20" fmla="*/ 0 w 291"/>
                <a:gd name="T21" fmla="*/ 0 h 627"/>
                <a:gd name="T22" fmla="*/ 0 w 291"/>
                <a:gd name="T23" fmla="*/ 0 h 627"/>
                <a:gd name="T24" fmla="*/ 0 w 291"/>
                <a:gd name="T25" fmla="*/ 0 h 627"/>
                <a:gd name="T26" fmla="*/ 0 w 291"/>
                <a:gd name="T27" fmla="*/ 0 h 627"/>
                <a:gd name="T28" fmla="*/ 0 w 291"/>
                <a:gd name="T29" fmla="*/ 0 h 627"/>
                <a:gd name="T30" fmla="*/ 0 w 291"/>
                <a:gd name="T31" fmla="*/ 0 h 627"/>
                <a:gd name="T32" fmla="*/ 0 w 291"/>
                <a:gd name="T33" fmla="*/ 0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6" name="Freeform 130">
              <a:extLst>
                <a:ext uri="{FF2B5EF4-FFF2-40B4-BE49-F238E27FC236}">
                  <a16:creationId xmlns:a16="http://schemas.microsoft.com/office/drawing/2014/main" id="{7AE65021-87F8-412C-BBE4-758C439E6016}"/>
                </a:ext>
              </a:extLst>
            </p:cNvPr>
            <p:cNvSpPr>
              <a:spLocks noEditPoints="1"/>
            </p:cNvSpPr>
            <p:nvPr/>
          </p:nvSpPr>
          <p:spPr bwMode="invGray">
            <a:xfrm rot="-4230569">
              <a:off x="141" y="309"/>
              <a:ext cx="384" cy="377"/>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Group 131">
            <a:extLst>
              <a:ext uri="{FF2B5EF4-FFF2-40B4-BE49-F238E27FC236}">
                <a16:creationId xmlns:a16="http://schemas.microsoft.com/office/drawing/2014/main" id="{69AF68B1-890C-4513-99F0-F8F3C0937899}"/>
              </a:ext>
            </a:extLst>
          </p:cNvPr>
          <p:cNvGrpSpPr>
            <a:grpSpLocks/>
          </p:cNvGrpSpPr>
          <p:nvPr/>
        </p:nvGrpSpPr>
        <p:grpSpPr bwMode="auto">
          <a:xfrm rot="-7824213">
            <a:off x="7815263" y="1785937"/>
            <a:ext cx="1136650" cy="1222375"/>
            <a:chOff x="173" y="1670"/>
            <a:chExt cx="676" cy="727"/>
          </a:xfrm>
        </p:grpSpPr>
        <p:sp>
          <p:nvSpPr>
            <p:cNvPr id="1056" name="Oval 132">
              <a:extLst>
                <a:ext uri="{FF2B5EF4-FFF2-40B4-BE49-F238E27FC236}">
                  <a16:creationId xmlns:a16="http://schemas.microsoft.com/office/drawing/2014/main" id="{794F1199-1612-4E69-B00B-EB864B47A303}"/>
                </a:ext>
              </a:extLst>
            </p:cNvPr>
            <p:cNvSpPr>
              <a:spLocks noChangeArrowheads="1"/>
            </p:cNvSpPr>
            <p:nvPr/>
          </p:nvSpPr>
          <p:spPr bwMode="gray">
            <a:xfrm>
              <a:off x="468" y="1672"/>
              <a:ext cx="110" cy="105"/>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7" name="Oval 133">
              <a:extLst>
                <a:ext uri="{FF2B5EF4-FFF2-40B4-BE49-F238E27FC236}">
                  <a16:creationId xmlns:a16="http://schemas.microsoft.com/office/drawing/2014/main" id="{6239BAC0-A4D9-42BC-9867-75003521C270}"/>
                </a:ext>
              </a:extLst>
            </p:cNvPr>
            <p:cNvSpPr>
              <a:spLocks noChangeArrowheads="1"/>
            </p:cNvSpPr>
            <p:nvPr/>
          </p:nvSpPr>
          <p:spPr bwMode="gray">
            <a:xfrm>
              <a:off x="276" y="1957"/>
              <a:ext cx="157" cy="14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8" name="Oval 134">
              <a:extLst>
                <a:ext uri="{FF2B5EF4-FFF2-40B4-BE49-F238E27FC236}">
                  <a16:creationId xmlns:a16="http://schemas.microsoft.com/office/drawing/2014/main" id="{B0B5096E-E063-4141-B7B8-EFD82387DFC0}"/>
                </a:ext>
              </a:extLst>
            </p:cNvPr>
            <p:cNvSpPr>
              <a:spLocks noChangeArrowheads="1"/>
            </p:cNvSpPr>
            <p:nvPr/>
          </p:nvSpPr>
          <p:spPr bwMode="gray">
            <a:xfrm>
              <a:off x="570" y="1845"/>
              <a:ext cx="117" cy="111"/>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9" name="Oval 135">
              <a:extLst>
                <a:ext uri="{FF2B5EF4-FFF2-40B4-BE49-F238E27FC236}">
                  <a16:creationId xmlns:a16="http://schemas.microsoft.com/office/drawing/2014/main" id="{F401C4D6-B35B-4A44-8B65-061653DE07B5}"/>
                </a:ext>
              </a:extLst>
            </p:cNvPr>
            <p:cNvSpPr>
              <a:spLocks noChangeArrowheads="1"/>
            </p:cNvSpPr>
            <p:nvPr/>
          </p:nvSpPr>
          <p:spPr bwMode="gray">
            <a:xfrm>
              <a:off x="355" y="2320"/>
              <a:ext cx="78"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0" name="Line 136">
              <a:extLst>
                <a:ext uri="{FF2B5EF4-FFF2-40B4-BE49-F238E27FC236}">
                  <a16:creationId xmlns:a16="http://schemas.microsoft.com/office/drawing/2014/main" id="{A00041DD-40BF-4638-92BE-AD7BEC02CEB0}"/>
                </a:ext>
              </a:extLst>
            </p:cNvPr>
            <p:cNvSpPr>
              <a:spLocks noChangeShapeType="1"/>
            </p:cNvSpPr>
            <p:nvPr/>
          </p:nvSpPr>
          <p:spPr bwMode="gray">
            <a:xfrm>
              <a:off x="357" y="2106"/>
              <a:ext cx="0" cy="215"/>
            </a:xfrm>
            <a:prstGeom prst="line">
              <a:avLst/>
            </a:prstGeom>
            <a:noFill/>
            <a:ln w="12700">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1" name="Line 137">
              <a:extLst>
                <a:ext uri="{FF2B5EF4-FFF2-40B4-BE49-F238E27FC236}">
                  <a16:creationId xmlns:a16="http://schemas.microsoft.com/office/drawing/2014/main" id="{8ED9FB1C-6595-4EEB-AD7F-5B674A08E4BC}"/>
                </a:ext>
              </a:extLst>
            </p:cNvPr>
            <p:cNvSpPr>
              <a:spLocks noChangeShapeType="1"/>
            </p:cNvSpPr>
            <p:nvPr/>
          </p:nvSpPr>
          <p:spPr bwMode="gray">
            <a:xfrm flipV="1">
              <a:off x="416" y="1926"/>
              <a:ext cx="177" cy="5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2" name="Line 138">
              <a:extLst>
                <a:ext uri="{FF2B5EF4-FFF2-40B4-BE49-F238E27FC236}">
                  <a16:creationId xmlns:a16="http://schemas.microsoft.com/office/drawing/2014/main" id="{FE2D651A-8A99-4A0A-8115-6B821076FDBD}"/>
                </a:ext>
              </a:extLst>
            </p:cNvPr>
            <p:cNvSpPr>
              <a:spLocks noChangeShapeType="1"/>
            </p:cNvSpPr>
            <p:nvPr/>
          </p:nvSpPr>
          <p:spPr bwMode="gray">
            <a:xfrm flipH="1" flipV="1">
              <a:off x="552" y="1758"/>
              <a:ext cx="74" cy="93"/>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3" name="Oval 139">
              <a:extLst>
                <a:ext uri="{FF2B5EF4-FFF2-40B4-BE49-F238E27FC236}">
                  <a16:creationId xmlns:a16="http://schemas.microsoft.com/office/drawing/2014/main" id="{6B206743-A7B0-40EC-855B-730118DCB619}"/>
                </a:ext>
              </a:extLst>
            </p:cNvPr>
            <p:cNvSpPr>
              <a:spLocks noChangeArrowheads="1"/>
            </p:cNvSpPr>
            <p:nvPr/>
          </p:nvSpPr>
          <p:spPr bwMode="gray">
            <a:xfrm>
              <a:off x="781" y="177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4" name="Oval 140">
              <a:extLst>
                <a:ext uri="{FF2B5EF4-FFF2-40B4-BE49-F238E27FC236}">
                  <a16:creationId xmlns:a16="http://schemas.microsoft.com/office/drawing/2014/main" id="{85283F01-9C43-4BD5-9074-1A267C114143}"/>
                </a:ext>
              </a:extLst>
            </p:cNvPr>
            <p:cNvSpPr>
              <a:spLocks noChangeArrowheads="1"/>
            </p:cNvSpPr>
            <p:nvPr/>
          </p:nvSpPr>
          <p:spPr bwMode="gray">
            <a:xfrm>
              <a:off x="654" y="2070"/>
              <a:ext cx="94" cy="8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5" name="Line 141">
              <a:extLst>
                <a:ext uri="{FF2B5EF4-FFF2-40B4-BE49-F238E27FC236}">
                  <a16:creationId xmlns:a16="http://schemas.microsoft.com/office/drawing/2014/main" id="{5F6C1728-9B81-4ED6-9375-B3104006F126}"/>
                </a:ext>
              </a:extLst>
            </p:cNvPr>
            <p:cNvSpPr>
              <a:spLocks noChangeShapeType="1"/>
            </p:cNvSpPr>
            <p:nvPr/>
          </p:nvSpPr>
          <p:spPr bwMode="gray">
            <a:xfrm>
              <a:off x="675" y="1957"/>
              <a:ext cx="25" cy="134"/>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6" name="Line 142">
              <a:extLst>
                <a:ext uri="{FF2B5EF4-FFF2-40B4-BE49-F238E27FC236}">
                  <a16:creationId xmlns:a16="http://schemas.microsoft.com/office/drawing/2014/main" id="{9259BF3B-54DF-4751-979E-A85897CCAA1A}"/>
                </a:ext>
              </a:extLst>
            </p:cNvPr>
            <p:cNvSpPr>
              <a:spLocks noChangeShapeType="1"/>
            </p:cNvSpPr>
            <p:nvPr/>
          </p:nvSpPr>
          <p:spPr bwMode="gray">
            <a:xfrm flipV="1">
              <a:off x="710" y="1806"/>
              <a:ext cx="93" cy="7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7" name="Oval 143">
              <a:extLst>
                <a:ext uri="{FF2B5EF4-FFF2-40B4-BE49-F238E27FC236}">
                  <a16:creationId xmlns:a16="http://schemas.microsoft.com/office/drawing/2014/main" id="{2D9B4502-4A82-4E66-816B-95AB6C2881EB}"/>
                </a:ext>
              </a:extLst>
            </p:cNvPr>
            <p:cNvSpPr>
              <a:spLocks noChangeArrowheads="1"/>
            </p:cNvSpPr>
            <p:nvPr/>
          </p:nvSpPr>
          <p:spPr bwMode="gray">
            <a:xfrm>
              <a:off x="205" y="1843"/>
              <a:ext cx="76"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8" name="Line 144">
              <a:extLst>
                <a:ext uri="{FF2B5EF4-FFF2-40B4-BE49-F238E27FC236}">
                  <a16:creationId xmlns:a16="http://schemas.microsoft.com/office/drawing/2014/main" id="{D13433B1-0D74-43EE-A602-B990515F3FD6}"/>
                </a:ext>
              </a:extLst>
            </p:cNvPr>
            <p:cNvSpPr>
              <a:spLocks noChangeShapeType="1"/>
            </p:cNvSpPr>
            <p:nvPr/>
          </p:nvSpPr>
          <p:spPr bwMode="gray">
            <a:xfrm>
              <a:off x="222" y="1908"/>
              <a:ext cx="70" cy="70"/>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9" name="Line 145">
              <a:extLst>
                <a:ext uri="{FF2B5EF4-FFF2-40B4-BE49-F238E27FC236}">
                  <a16:creationId xmlns:a16="http://schemas.microsoft.com/office/drawing/2014/main" id="{25D38652-310B-4C00-B0F1-6B37469E208D}"/>
                </a:ext>
              </a:extLst>
            </p:cNvPr>
            <p:cNvSpPr>
              <a:spLocks noChangeShapeType="1"/>
            </p:cNvSpPr>
            <p:nvPr/>
          </p:nvSpPr>
          <p:spPr bwMode="gray">
            <a:xfrm flipH="1">
              <a:off x="573" y="2131"/>
              <a:ext cx="127" cy="4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0" name="Oval 146">
              <a:extLst>
                <a:ext uri="{FF2B5EF4-FFF2-40B4-BE49-F238E27FC236}">
                  <a16:creationId xmlns:a16="http://schemas.microsoft.com/office/drawing/2014/main" id="{8697D66F-10D9-4173-B3EF-60D0E203D104}"/>
                </a:ext>
              </a:extLst>
            </p:cNvPr>
            <p:cNvSpPr>
              <a:spLocks noChangeArrowheads="1"/>
            </p:cNvSpPr>
            <p:nvPr/>
          </p:nvSpPr>
          <p:spPr bwMode="gray">
            <a:xfrm>
              <a:off x="508" y="214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71" name="Line 147">
              <a:extLst>
                <a:ext uri="{FF2B5EF4-FFF2-40B4-BE49-F238E27FC236}">
                  <a16:creationId xmlns:a16="http://schemas.microsoft.com/office/drawing/2014/main" id="{A28CC444-B4FF-49A2-9ADC-855840DFEB24}"/>
                </a:ext>
              </a:extLst>
            </p:cNvPr>
            <p:cNvSpPr>
              <a:spLocks noChangeShapeType="1"/>
            </p:cNvSpPr>
            <p:nvPr/>
          </p:nvSpPr>
          <p:spPr bwMode="gray">
            <a:xfrm>
              <a:off x="753" y="2148"/>
              <a:ext cx="25" cy="3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2" name="Oval 148">
              <a:extLst>
                <a:ext uri="{FF2B5EF4-FFF2-40B4-BE49-F238E27FC236}">
                  <a16:creationId xmlns:a16="http://schemas.microsoft.com/office/drawing/2014/main" id="{D2FB29C8-91E2-44F7-916D-8DEB099315AC}"/>
                </a:ext>
              </a:extLst>
            </p:cNvPr>
            <p:cNvSpPr>
              <a:spLocks noChangeArrowheads="1"/>
            </p:cNvSpPr>
            <p:nvPr/>
          </p:nvSpPr>
          <p:spPr bwMode="gray">
            <a:xfrm>
              <a:off x="745" y="2190"/>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7" name="Group 149">
            <a:extLst>
              <a:ext uri="{FF2B5EF4-FFF2-40B4-BE49-F238E27FC236}">
                <a16:creationId xmlns:a16="http://schemas.microsoft.com/office/drawing/2014/main" id="{EF6A0DAC-B8DC-4755-B972-D816F84745BC}"/>
              </a:ext>
            </a:extLst>
          </p:cNvPr>
          <p:cNvGrpSpPr>
            <a:grpSpLocks/>
          </p:cNvGrpSpPr>
          <p:nvPr/>
        </p:nvGrpSpPr>
        <p:grpSpPr bwMode="auto">
          <a:xfrm rot="6957218">
            <a:off x="8343106" y="4495007"/>
            <a:ext cx="379413" cy="381000"/>
            <a:chOff x="3312" y="1584"/>
            <a:chExt cx="677" cy="678"/>
          </a:xfrm>
        </p:grpSpPr>
        <p:sp>
          <p:nvSpPr>
            <p:cNvPr id="1041" name="Freeform 150">
              <a:extLst>
                <a:ext uri="{FF2B5EF4-FFF2-40B4-BE49-F238E27FC236}">
                  <a16:creationId xmlns:a16="http://schemas.microsoft.com/office/drawing/2014/main" id="{8DDEB74E-6E3A-4806-9A88-E2651C82816F}"/>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2" name="Freeform 151">
              <a:extLst>
                <a:ext uri="{FF2B5EF4-FFF2-40B4-BE49-F238E27FC236}">
                  <a16:creationId xmlns:a16="http://schemas.microsoft.com/office/drawing/2014/main" id="{6FDB9E4B-982C-48AD-B1B7-56074924DC0B}"/>
                </a:ext>
              </a:extLst>
            </p:cNvPr>
            <p:cNvSpPr>
              <a:spLocks/>
            </p:cNvSpPr>
            <p:nvPr userDrawn="1"/>
          </p:nvSpPr>
          <p:spPr bwMode="gray">
            <a:xfrm rot="4749582">
              <a:off x="3264" y="1801"/>
              <a:ext cx="548" cy="215"/>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3" name="Freeform 152">
              <a:extLst>
                <a:ext uri="{FF2B5EF4-FFF2-40B4-BE49-F238E27FC236}">
                  <a16:creationId xmlns:a16="http://schemas.microsoft.com/office/drawing/2014/main" id="{F8820F9C-3252-4F27-935D-0759E46DEE91}"/>
                </a:ext>
              </a:extLst>
            </p:cNvPr>
            <p:cNvSpPr>
              <a:spLocks/>
            </p:cNvSpPr>
            <p:nvPr userDrawn="1"/>
          </p:nvSpPr>
          <p:spPr bwMode="gray">
            <a:xfrm rot="16850418" flipH="1">
              <a:off x="3526" y="1852"/>
              <a:ext cx="542" cy="212"/>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 name="Freeform 153">
              <a:extLst>
                <a:ext uri="{FF2B5EF4-FFF2-40B4-BE49-F238E27FC236}">
                  <a16:creationId xmlns:a16="http://schemas.microsoft.com/office/drawing/2014/main" id="{75C0D20C-65A9-4B6B-B333-10E4F660CEEF}"/>
                </a:ext>
              </a:extLst>
            </p:cNvPr>
            <p:cNvSpPr>
              <a:spLocks/>
            </p:cNvSpPr>
            <p:nvPr userDrawn="1"/>
          </p:nvSpPr>
          <p:spPr bwMode="gray">
            <a:xfrm>
              <a:off x="3703" y="180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 name="Freeform 154">
              <a:extLst>
                <a:ext uri="{FF2B5EF4-FFF2-40B4-BE49-F238E27FC236}">
                  <a16:creationId xmlns:a16="http://schemas.microsoft.com/office/drawing/2014/main" id="{258B4644-C216-4DC7-9FCF-8EBFA305979E}"/>
                </a:ext>
              </a:extLst>
            </p:cNvPr>
            <p:cNvSpPr>
              <a:spLocks/>
            </p:cNvSpPr>
            <p:nvPr userDrawn="1"/>
          </p:nvSpPr>
          <p:spPr bwMode="gray">
            <a:xfrm>
              <a:off x="3722" y="1751"/>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6" name="Freeform 155">
              <a:extLst>
                <a:ext uri="{FF2B5EF4-FFF2-40B4-BE49-F238E27FC236}">
                  <a16:creationId xmlns:a16="http://schemas.microsoft.com/office/drawing/2014/main" id="{DA4445E9-7710-495B-B479-80D225903635}"/>
                </a:ext>
              </a:extLst>
            </p:cNvPr>
            <p:cNvSpPr>
              <a:spLocks/>
            </p:cNvSpPr>
            <p:nvPr userDrawn="1"/>
          </p:nvSpPr>
          <p:spPr bwMode="gray">
            <a:xfrm>
              <a:off x="3697" y="1867"/>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7" name="Freeform 156">
              <a:extLst>
                <a:ext uri="{FF2B5EF4-FFF2-40B4-BE49-F238E27FC236}">
                  <a16:creationId xmlns:a16="http://schemas.microsoft.com/office/drawing/2014/main" id="{E2EC14D3-33DD-4883-97BB-338365522C40}"/>
                </a:ext>
              </a:extLst>
            </p:cNvPr>
            <p:cNvSpPr>
              <a:spLocks/>
            </p:cNvSpPr>
            <p:nvPr userDrawn="1"/>
          </p:nvSpPr>
          <p:spPr bwMode="gray">
            <a:xfrm>
              <a:off x="3702" y="189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8" name="Freeform 157">
              <a:extLst>
                <a:ext uri="{FF2B5EF4-FFF2-40B4-BE49-F238E27FC236}">
                  <a16:creationId xmlns:a16="http://schemas.microsoft.com/office/drawing/2014/main" id="{4A208D99-ACFB-43E3-9AE9-F81395A14BF6}"/>
                </a:ext>
              </a:extLst>
            </p:cNvPr>
            <p:cNvSpPr>
              <a:spLocks/>
            </p:cNvSpPr>
            <p:nvPr userDrawn="1"/>
          </p:nvSpPr>
          <p:spPr bwMode="gray">
            <a:xfrm>
              <a:off x="3700" y="1963"/>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9" name="Freeform 158">
              <a:extLst>
                <a:ext uri="{FF2B5EF4-FFF2-40B4-BE49-F238E27FC236}">
                  <a16:creationId xmlns:a16="http://schemas.microsoft.com/office/drawing/2014/main" id="{66BA1F62-6639-4E2F-9350-8B3E006ECC4D}"/>
                </a:ext>
              </a:extLst>
            </p:cNvPr>
            <p:cNvSpPr>
              <a:spLocks/>
            </p:cNvSpPr>
            <p:nvPr userDrawn="1"/>
          </p:nvSpPr>
          <p:spPr bwMode="gray">
            <a:xfrm>
              <a:off x="3711" y="2000"/>
              <a:ext cx="125" cy="34"/>
            </a:xfrm>
            <a:custGeom>
              <a:avLst/>
              <a:gdLst>
                <a:gd name="T0" fmla="*/ 0 w 133"/>
                <a:gd name="T1" fmla="*/ 32 h 34"/>
                <a:gd name="T2" fmla="*/ 70 w 133"/>
                <a:gd name="T3" fmla="*/ 30 h 34"/>
                <a:gd name="T4" fmla="*/ 39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0" name="Freeform 159">
              <a:extLst>
                <a:ext uri="{FF2B5EF4-FFF2-40B4-BE49-F238E27FC236}">
                  <a16:creationId xmlns:a16="http://schemas.microsoft.com/office/drawing/2014/main" id="{56E0BFFD-CBA7-49A2-94B9-72FBE1C84813}"/>
                </a:ext>
              </a:extLst>
            </p:cNvPr>
            <p:cNvSpPr>
              <a:spLocks/>
            </p:cNvSpPr>
            <p:nvPr userDrawn="1"/>
          </p:nvSpPr>
          <p:spPr bwMode="gray">
            <a:xfrm>
              <a:off x="3498" y="1901"/>
              <a:ext cx="133" cy="40"/>
            </a:xfrm>
            <a:custGeom>
              <a:avLst/>
              <a:gdLst>
                <a:gd name="T0" fmla="*/ 0 w 133"/>
                <a:gd name="T1" fmla="*/ 127 h 34"/>
                <a:gd name="T2" fmla="*/ 122 w 133"/>
                <a:gd name="T3" fmla="*/ 122 h 34"/>
                <a:gd name="T4" fmla="*/ 68 w 133"/>
                <a:gd name="T5" fmla="*/ 34 h 34"/>
                <a:gd name="T6" fmla="*/ 0 w 133"/>
                <a:gd name="T7" fmla="*/ 127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1" name="Freeform 160">
              <a:extLst>
                <a:ext uri="{FF2B5EF4-FFF2-40B4-BE49-F238E27FC236}">
                  <a16:creationId xmlns:a16="http://schemas.microsoft.com/office/drawing/2014/main" id="{5C24D166-3834-417E-BA7A-D720B2E24663}"/>
                </a:ext>
              </a:extLst>
            </p:cNvPr>
            <p:cNvSpPr>
              <a:spLocks/>
            </p:cNvSpPr>
            <p:nvPr userDrawn="1"/>
          </p:nvSpPr>
          <p:spPr bwMode="gray">
            <a:xfrm>
              <a:off x="3498" y="179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2" name="Freeform 161">
              <a:extLst>
                <a:ext uri="{FF2B5EF4-FFF2-40B4-BE49-F238E27FC236}">
                  <a16:creationId xmlns:a16="http://schemas.microsoft.com/office/drawing/2014/main" id="{831494E9-F3CC-4BF4-84C5-54A5856FA994}"/>
                </a:ext>
              </a:extLst>
            </p:cNvPr>
            <p:cNvSpPr>
              <a:spLocks/>
            </p:cNvSpPr>
            <p:nvPr userDrawn="1"/>
          </p:nvSpPr>
          <p:spPr bwMode="gray">
            <a:xfrm>
              <a:off x="3498" y="190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3" name="Freeform 162">
              <a:extLst>
                <a:ext uri="{FF2B5EF4-FFF2-40B4-BE49-F238E27FC236}">
                  <a16:creationId xmlns:a16="http://schemas.microsoft.com/office/drawing/2014/main" id="{51E11EB1-3B69-4B28-A106-085DF00DB4DC}"/>
                </a:ext>
              </a:extLst>
            </p:cNvPr>
            <p:cNvSpPr>
              <a:spLocks/>
            </p:cNvSpPr>
            <p:nvPr userDrawn="1"/>
          </p:nvSpPr>
          <p:spPr bwMode="gray">
            <a:xfrm>
              <a:off x="3505" y="193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4" name="Freeform 163">
              <a:extLst>
                <a:ext uri="{FF2B5EF4-FFF2-40B4-BE49-F238E27FC236}">
                  <a16:creationId xmlns:a16="http://schemas.microsoft.com/office/drawing/2014/main" id="{3815E07B-C7B6-4CA3-B6EE-6B86926A6CC5}"/>
                </a:ext>
              </a:extLst>
            </p:cNvPr>
            <p:cNvSpPr>
              <a:spLocks/>
            </p:cNvSpPr>
            <p:nvPr userDrawn="1"/>
          </p:nvSpPr>
          <p:spPr bwMode="gray">
            <a:xfrm>
              <a:off x="3488" y="200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5" name="Freeform 164">
              <a:extLst>
                <a:ext uri="{FF2B5EF4-FFF2-40B4-BE49-F238E27FC236}">
                  <a16:creationId xmlns:a16="http://schemas.microsoft.com/office/drawing/2014/main" id="{6098A63B-DAA7-4269-B923-664FDF6829E8}"/>
                </a:ext>
              </a:extLst>
            </p:cNvPr>
            <p:cNvSpPr>
              <a:spLocks/>
            </p:cNvSpPr>
            <p:nvPr userDrawn="1"/>
          </p:nvSpPr>
          <p:spPr bwMode="gray">
            <a:xfrm>
              <a:off x="3478" y="2068"/>
              <a:ext cx="133" cy="40"/>
            </a:xfrm>
            <a:custGeom>
              <a:avLst/>
              <a:gdLst>
                <a:gd name="T0" fmla="*/ 0 w 133"/>
                <a:gd name="T1" fmla="*/ 127 h 34"/>
                <a:gd name="T2" fmla="*/ 122 w 133"/>
                <a:gd name="T3" fmla="*/ 122 h 34"/>
                <a:gd name="T4" fmla="*/ 68 w 133"/>
                <a:gd name="T5" fmla="*/ 34 h 34"/>
                <a:gd name="T6" fmla="*/ 0 w 133"/>
                <a:gd name="T7" fmla="*/ 127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Rectangle 3">
            <a:extLst>
              <a:ext uri="{FF2B5EF4-FFF2-40B4-BE49-F238E27FC236}">
                <a16:creationId xmlns:a16="http://schemas.microsoft.com/office/drawing/2014/main" id="{AB6E5AA6-93D6-4355-B4A8-D1EA26BA1386}"/>
              </a:ext>
            </a:extLst>
          </p:cNvPr>
          <p:cNvSpPr>
            <a:spLocks noGrp="1" noChangeArrowheads="1"/>
          </p:cNvSpPr>
          <p:nvPr>
            <p:ph type="body" idx="1"/>
          </p:nvPr>
        </p:nvSpPr>
        <p:spPr bwMode="gray">
          <a:xfrm>
            <a:off x="4572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2">
            <a:extLst>
              <a:ext uri="{FF2B5EF4-FFF2-40B4-BE49-F238E27FC236}">
                <a16:creationId xmlns:a16="http://schemas.microsoft.com/office/drawing/2014/main" id="{1CBC9104-D42F-4B08-AA03-24A9A2A34E0E}"/>
              </a:ext>
            </a:extLst>
          </p:cNvPr>
          <p:cNvSpPr>
            <a:spLocks noGrp="1" noChangeArrowheads="1"/>
          </p:cNvSpPr>
          <p:nvPr>
            <p:ph type="title"/>
          </p:nvPr>
        </p:nvSpPr>
        <p:spPr bwMode="auto">
          <a:xfrm>
            <a:off x="914400" y="152400"/>
            <a:ext cx="77724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5647" r:id="rId1"/>
    <p:sldLayoutId id="2147485635" r:id="rId2"/>
    <p:sldLayoutId id="2147485636" r:id="rId3"/>
    <p:sldLayoutId id="2147485637" r:id="rId4"/>
    <p:sldLayoutId id="2147485638" r:id="rId5"/>
    <p:sldLayoutId id="2147485639" r:id="rId6"/>
    <p:sldLayoutId id="2147485640" r:id="rId7"/>
    <p:sldLayoutId id="2147485641" r:id="rId8"/>
    <p:sldLayoutId id="2147485642" r:id="rId9"/>
    <p:sldLayoutId id="2147485643" r:id="rId10"/>
    <p:sldLayoutId id="2147485644" r:id="rId11"/>
    <p:sldLayoutId id="2147485645" r:id="rId12"/>
    <p:sldLayoutId id="2147485646"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1133"/>
                                        </p:tgtEl>
                                        <p:attrNameLst>
                                          <p:attrName>style.visibility</p:attrName>
                                        </p:attrNameLst>
                                      </p:cBhvr>
                                      <p:to>
                                        <p:strVal val="visible"/>
                                      </p:to>
                                    </p:set>
                                    <p:animEffect transition="in" filter="dissolve">
                                      <p:cBhvr>
                                        <p:cTn id="37" dur="500"/>
                                        <p:tgtEl>
                                          <p:spTgt spid="1133"/>
                                        </p:tgtEl>
                                      </p:cBhvr>
                                    </p:animEffect>
                                  </p:childTnLst>
                                </p:cTn>
                              </p:par>
                              <p:par>
                                <p:cTn id="38" presetID="22" presetClass="entr" presetSubtype="4" fill="hold" grpId="0" nodeType="withEffect">
                                  <p:stCondLst>
                                    <p:cond delay="700"/>
                                  </p:stCondLst>
                                  <p:childTnLst>
                                    <p:set>
                                      <p:cBhvr>
                                        <p:cTn id="39" dur="1" fill="hold">
                                          <p:stCondLst>
                                            <p:cond delay="0"/>
                                          </p:stCondLst>
                                        </p:cTn>
                                        <p:tgtEl>
                                          <p:spTgt spid="1136"/>
                                        </p:tgtEl>
                                        <p:attrNameLst>
                                          <p:attrName>style.visibility</p:attrName>
                                        </p:attrNameLst>
                                      </p:cBhvr>
                                      <p:to>
                                        <p:strVal val="visible"/>
                                      </p:to>
                                    </p:set>
                                    <p:animEffect transition="in" filter="wipe(down)">
                                      <p:cBhvr>
                                        <p:cTn id="40" dur="500"/>
                                        <p:tgtEl>
                                          <p:spTgt spid="1136"/>
                                        </p:tgtEl>
                                      </p:cBhvr>
                                    </p:animEffect>
                                  </p:childTnLst>
                                </p:cTn>
                              </p:par>
                              <p:par>
                                <p:cTn id="41" presetID="53" presetClass="entr" presetSubtype="0" fill="hold" grpId="0" nodeType="withEffect">
                                  <p:stCondLst>
                                    <p:cond delay="1100"/>
                                  </p:stCondLst>
                                  <p:childTnLst>
                                    <p:set>
                                      <p:cBhvr>
                                        <p:cTn id="42" dur="1" fill="hold">
                                          <p:stCondLst>
                                            <p:cond delay="0"/>
                                          </p:stCondLst>
                                        </p:cTn>
                                        <p:tgtEl>
                                          <p:spTgt spid="1149"/>
                                        </p:tgtEl>
                                        <p:attrNameLst>
                                          <p:attrName>style.visibility</p:attrName>
                                        </p:attrNameLst>
                                      </p:cBhvr>
                                      <p:to>
                                        <p:strVal val="visible"/>
                                      </p:to>
                                    </p:set>
                                    <p:anim calcmode="lin" valueType="num">
                                      <p:cBhvr>
                                        <p:cTn id="43" dur="500" fill="hold"/>
                                        <p:tgtEl>
                                          <p:spTgt spid="1149"/>
                                        </p:tgtEl>
                                        <p:attrNameLst>
                                          <p:attrName>ppt_w</p:attrName>
                                        </p:attrNameLst>
                                      </p:cBhvr>
                                      <p:tavLst>
                                        <p:tav tm="0">
                                          <p:val>
                                            <p:fltVal val="0"/>
                                          </p:val>
                                        </p:tav>
                                        <p:tav tm="100000">
                                          <p:val>
                                            <p:strVal val="#ppt_w"/>
                                          </p:val>
                                        </p:tav>
                                      </p:tavLst>
                                    </p:anim>
                                    <p:anim calcmode="lin" valueType="num">
                                      <p:cBhvr>
                                        <p:cTn id="44" dur="500" fill="hold"/>
                                        <p:tgtEl>
                                          <p:spTgt spid="1149"/>
                                        </p:tgtEl>
                                        <p:attrNameLst>
                                          <p:attrName>ppt_h</p:attrName>
                                        </p:attrNameLst>
                                      </p:cBhvr>
                                      <p:tavLst>
                                        <p:tav tm="0">
                                          <p:val>
                                            <p:fltVal val="0"/>
                                          </p:val>
                                        </p:tav>
                                        <p:tav tm="100000">
                                          <p:val>
                                            <p:strVal val="#ppt_h"/>
                                          </p:val>
                                        </p:tav>
                                      </p:tavLst>
                                    </p:anim>
                                    <p:animEffect transition="in" filter="fade">
                                      <p:cBhvr>
                                        <p:cTn id="45" dur="500"/>
                                        <p:tgtEl>
                                          <p:spTgt spid="1149"/>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1137"/>
                                        </p:tgtEl>
                                        <p:attrNameLst>
                                          <p:attrName>style.visibility</p:attrName>
                                        </p:attrNameLst>
                                      </p:cBhvr>
                                      <p:to>
                                        <p:strVal val="visible"/>
                                      </p:to>
                                    </p:set>
                                    <p:animEffect transition="in" filter="wipe(down)">
                                      <p:cBhvr>
                                        <p:cTn id="48" dur="500"/>
                                        <p:tgtEl>
                                          <p:spTgt spid="1137"/>
                                        </p:tgtEl>
                                      </p:cBhvr>
                                    </p:animEffect>
                                  </p:childTnLst>
                                </p:cTn>
                              </p:par>
                              <p:par>
                                <p:cTn id="49" presetID="53" presetClass="entr" presetSubtype="0" fill="hold" nodeType="withEffect">
                                  <p:stCondLst>
                                    <p:cond delay="21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0" fill="hold" nodeType="withEffect">
                                  <p:stCondLst>
                                    <p:cond delay="250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53" presetClass="entr" presetSubtype="0" fill="hold" nodeType="withEffect">
                                  <p:stCondLst>
                                    <p:cond delay="300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p:bldP spid="1137" grpId="0" animBg="1"/>
      <p:bldP spid="1149" grpId="0" animBg="1"/>
      <p:bldP spid="2" grpId="0" build="p">
        <p:tmplLst>
          <p:tmpl lvl="1">
            <p:tnLst>
              <p:par>
                <p:cTn presetID="42"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2pPr>
      <a:lvl3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3pPr>
      <a:lvl4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4pPr>
      <a:lvl5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5pPr>
      <a:lvl6pPr marL="4572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6pPr>
      <a:lvl7pPr marL="9144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7pPr>
      <a:lvl8pPr marL="13716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8pPr>
      <a:lvl9pPr marL="18288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24F969-2968-4A79-8E22-F868DDDC4E1B}"/>
              </a:ext>
            </a:extLst>
          </p:cNvPr>
          <p:cNvSpPr>
            <a:spLocks noChangeArrowheads="1"/>
          </p:cNvSpPr>
          <p:nvPr userDrawn="1"/>
        </p:nvSpPr>
        <p:spPr bwMode="hidden">
          <a:xfrm>
            <a:off x="3059113" y="5805488"/>
            <a:ext cx="6084887"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2051" name="Line 3">
            <a:extLst>
              <a:ext uri="{FF2B5EF4-FFF2-40B4-BE49-F238E27FC236}">
                <a16:creationId xmlns:a16="http://schemas.microsoft.com/office/drawing/2014/main" id="{3C685362-44C7-4CD9-84B0-27F43EF77730}"/>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2" name="Rectangle 4">
            <a:extLst>
              <a:ext uri="{FF2B5EF4-FFF2-40B4-BE49-F238E27FC236}">
                <a16:creationId xmlns:a16="http://schemas.microsoft.com/office/drawing/2014/main" id="{360B0E30-B392-4428-9B6F-82C3F3724A4A}"/>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a:extLst>
              <a:ext uri="{FF2B5EF4-FFF2-40B4-BE49-F238E27FC236}">
                <a16:creationId xmlns:a16="http://schemas.microsoft.com/office/drawing/2014/main" id="{41994528-B801-4835-BB86-26E26BBBADB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000" b="0">
                <a:solidFill>
                  <a:srgbClr val="000000"/>
                </a:solidFill>
              </a:defRPr>
            </a:lvl1pPr>
          </a:lstStyle>
          <a:p>
            <a:fld id="{4DF44819-4C99-4EDE-AD1D-50141B67728F}" type="slidenum">
              <a:rPr lang="en-US" altLang="zh-CN"/>
              <a:pPr/>
              <a:t>‹#›</a:t>
            </a:fld>
            <a:endParaRPr lang="en-US" altLang="zh-CN"/>
          </a:p>
        </p:txBody>
      </p:sp>
      <p:grpSp>
        <p:nvGrpSpPr>
          <p:cNvPr id="2054" name="Group 7">
            <a:extLst>
              <a:ext uri="{FF2B5EF4-FFF2-40B4-BE49-F238E27FC236}">
                <a16:creationId xmlns:a16="http://schemas.microsoft.com/office/drawing/2014/main" id="{CBD47C05-C923-4206-ACE4-A37D180A19DE}"/>
              </a:ext>
            </a:extLst>
          </p:cNvPr>
          <p:cNvGrpSpPr>
            <a:grpSpLocks/>
          </p:cNvGrpSpPr>
          <p:nvPr/>
        </p:nvGrpSpPr>
        <p:grpSpPr bwMode="auto">
          <a:xfrm>
            <a:off x="8153400" y="152400"/>
            <a:ext cx="792163" cy="1295400"/>
            <a:chOff x="5136" y="960"/>
            <a:chExt cx="528" cy="864"/>
          </a:xfrm>
        </p:grpSpPr>
        <p:sp>
          <p:nvSpPr>
            <p:cNvPr id="2057" name="Oval 8">
              <a:extLst>
                <a:ext uri="{FF2B5EF4-FFF2-40B4-BE49-F238E27FC236}">
                  <a16:creationId xmlns:a16="http://schemas.microsoft.com/office/drawing/2014/main" id="{8950520F-E984-4C55-B0A2-82801D3CF7CF}"/>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58" name="Oval 9">
              <a:extLst>
                <a:ext uri="{FF2B5EF4-FFF2-40B4-BE49-F238E27FC236}">
                  <a16:creationId xmlns:a16="http://schemas.microsoft.com/office/drawing/2014/main" id="{3C0A7566-527F-4145-BCAE-305CB709E611}"/>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59" name="Oval 10">
              <a:extLst>
                <a:ext uri="{FF2B5EF4-FFF2-40B4-BE49-F238E27FC236}">
                  <a16:creationId xmlns:a16="http://schemas.microsoft.com/office/drawing/2014/main" id="{FA59AC41-A983-4A58-A624-F3577DAA3572}"/>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0" name="Oval 11">
              <a:extLst>
                <a:ext uri="{FF2B5EF4-FFF2-40B4-BE49-F238E27FC236}">
                  <a16:creationId xmlns:a16="http://schemas.microsoft.com/office/drawing/2014/main" id="{EECC34FA-EB9E-4AA8-BC8C-A6DD15FABF2D}"/>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1" name="Oval 12">
              <a:extLst>
                <a:ext uri="{FF2B5EF4-FFF2-40B4-BE49-F238E27FC236}">
                  <a16:creationId xmlns:a16="http://schemas.microsoft.com/office/drawing/2014/main" id="{18E81525-A979-4431-AC84-D60562F4EC43}"/>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2" name="Oval 13">
              <a:extLst>
                <a:ext uri="{FF2B5EF4-FFF2-40B4-BE49-F238E27FC236}">
                  <a16:creationId xmlns:a16="http://schemas.microsoft.com/office/drawing/2014/main" id="{597C6A36-F368-44F9-84D1-30E89A6D49B2}"/>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3" name="Oval 14">
              <a:extLst>
                <a:ext uri="{FF2B5EF4-FFF2-40B4-BE49-F238E27FC236}">
                  <a16:creationId xmlns:a16="http://schemas.microsoft.com/office/drawing/2014/main" id="{606C3588-B644-48F2-8E02-BE0A513FFA33}"/>
                </a:ext>
              </a:extLst>
            </p:cNvPr>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4" name="Oval 15">
              <a:extLst>
                <a:ext uri="{FF2B5EF4-FFF2-40B4-BE49-F238E27FC236}">
                  <a16:creationId xmlns:a16="http://schemas.microsoft.com/office/drawing/2014/main" id="{6F8C2F45-4984-40C8-872C-8427256977C8}"/>
                </a:ext>
              </a:extLst>
            </p:cNvPr>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5" name="Oval 16">
              <a:extLst>
                <a:ext uri="{FF2B5EF4-FFF2-40B4-BE49-F238E27FC236}">
                  <a16:creationId xmlns:a16="http://schemas.microsoft.com/office/drawing/2014/main" id="{557BD0D9-181C-482B-B118-066ECBB03B7B}"/>
                </a:ext>
              </a:extLst>
            </p:cNvPr>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6" name="Oval 17">
              <a:extLst>
                <a:ext uri="{FF2B5EF4-FFF2-40B4-BE49-F238E27FC236}">
                  <a16:creationId xmlns:a16="http://schemas.microsoft.com/office/drawing/2014/main" id="{CE0AB4F0-C58E-4B8E-A1BD-BBF8CCAC01BD}"/>
                </a:ext>
              </a:extLst>
            </p:cNvPr>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7" name="Oval 18">
              <a:extLst>
                <a:ext uri="{FF2B5EF4-FFF2-40B4-BE49-F238E27FC236}">
                  <a16:creationId xmlns:a16="http://schemas.microsoft.com/office/drawing/2014/main" id="{DE132264-3D75-4D0C-B57E-3D90817429ED}"/>
                </a:ext>
              </a:extLst>
            </p:cNvPr>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8" name="Oval 19">
              <a:extLst>
                <a:ext uri="{FF2B5EF4-FFF2-40B4-BE49-F238E27FC236}">
                  <a16:creationId xmlns:a16="http://schemas.microsoft.com/office/drawing/2014/main" id="{490EA6DA-07DF-46CA-ACF2-A2E815F60B92}"/>
                </a:ext>
              </a:extLst>
            </p:cNvPr>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9" name="Oval 20">
              <a:extLst>
                <a:ext uri="{FF2B5EF4-FFF2-40B4-BE49-F238E27FC236}">
                  <a16:creationId xmlns:a16="http://schemas.microsoft.com/office/drawing/2014/main" id="{1D82AD3C-4CB9-4924-868E-3CD7999850E0}"/>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0" name="Oval 21">
              <a:extLst>
                <a:ext uri="{FF2B5EF4-FFF2-40B4-BE49-F238E27FC236}">
                  <a16:creationId xmlns:a16="http://schemas.microsoft.com/office/drawing/2014/main" id="{96D239DF-BD68-4003-A90A-3F9E7B4D94A6}"/>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1" name="Oval 22">
              <a:extLst>
                <a:ext uri="{FF2B5EF4-FFF2-40B4-BE49-F238E27FC236}">
                  <a16:creationId xmlns:a16="http://schemas.microsoft.com/office/drawing/2014/main" id="{27B2579D-52A4-49FF-999E-B4A2171E3771}"/>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2" name="Oval 23">
              <a:extLst>
                <a:ext uri="{FF2B5EF4-FFF2-40B4-BE49-F238E27FC236}">
                  <a16:creationId xmlns:a16="http://schemas.microsoft.com/office/drawing/2014/main" id="{C072E3DF-BB0B-4736-821C-D96495B36D8C}"/>
                </a:ext>
              </a:extLst>
            </p:cNvPr>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3" name="Oval 24">
              <a:extLst>
                <a:ext uri="{FF2B5EF4-FFF2-40B4-BE49-F238E27FC236}">
                  <a16:creationId xmlns:a16="http://schemas.microsoft.com/office/drawing/2014/main" id="{68B055EF-0589-4E2D-9AED-9A2339837508}"/>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4" name="Oval 25">
              <a:extLst>
                <a:ext uri="{FF2B5EF4-FFF2-40B4-BE49-F238E27FC236}">
                  <a16:creationId xmlns:a16="http://schemas.microsoft.com/office/drawing/2014/main" id="{FDB64EA5-E970-4A06-9817-29C14BF018DA}"/>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5" name="Oval 26">
              <a:extLst>
                <a:ext uri="{FF2B5EF4-FFF2-40B4-BE49-F238E27FC236}">
                  <a16:creationId xmlns:a16="http://schemas.microsoft.com/office/drawing/2014/main" id="{75A55E3B-C993-4145-9272-F206FD4B02B9}"/>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6" name="Oval 27">
              <a:extLst>
                <a:ext uri="{FF2B5EF4-FFF2-40B4-BE49-F238E27FC236}">
                  <a16:creationId xmlns:a16="http://schemas.microsoft.com/office/drawing/2014/main" id="{320C85EF-F783-4E3F-9193-AA3E3E5B4554}"/>
                </a:ext>
              </a:extLst>
            </p:cNvPr>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7" name="Oval 28">
              <a:extLst>
                <a:ext uri="{FF2B5EF4-FFF2-40B4-BE49-F238E27FC236}">
                  <a16:creationId xmlns:a16="http://schemas.microsoft.com/office/drawing/2014/main" id="{25CA93F8-D7ED-4BD7-B865-500384BB0BA0}"/>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8" name="Oval 29">
              <a:extLst>
                <a:ext uri="{FF2B5EF4-FFF2-40B4-BE49-F238E27FC236}">
                  <a16:creationId xmlns:a16="http://schemas.microsoft.com/office/drawing/2014/main" id="{45986EF6-0399-42BB-834F-7D7A87DB6098}"/>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9" name="Oval 30">
              <a:extLst>
                <a:ext uri="{FF2B5EF4-FFF2-40B4-BE49-F238E27FC236}">
                  <a16:creationId xmlns:a16="http://schemas.microsoft.com/office/drawing/2014/main" id="{8EB107B6-8EB4-4D21-90D9-7CB1CFDA8A46}"/>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0" name="Oval 31">
              <a:extLst>
                <a:ext uri="{FF2B5EF4-FFF2-40B4-BE49-F238E27FC236}">
                  <a16:creationId xmlns:a16="http://schemas.microsoft.com/office/drawing/2014/main" id="{9B3D8D1C-F650-44D8-A90B-51BDDFBF670B}"/>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1" name="Oval 32">
              <a:extLst>
                <a:ext uri="{FF2B5EF4-FFF2-40B4-BE49-F238E27FC236}">
                  <a16:creationId xmlns:a16="http://schemas.microsoft.com/office/drawing/2014/main" id="{022512EC-81AC-4411-923F-27D47E994001}"/>
                </a:ext>
              </a:extLst>
            </p:cNvPr>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2" name="Oval 33">
              <a:extLst>
                <a:ext uri="{FF2B5EF4-FFF2-40B4-BE49-F238E27FC236}">
                  <a16:creationId xmlns:a16="http://schemas.microsoft.com/office/drawing/2014/main" id="{C4F43C94-DA37-4F51-9E50-CF7BE7B693D7}"/>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3" name="Oval 34">
              <a:extLst>
                <a:ext uri="{FF2B5EF4-FFF2-40B4-BE49-F238E27FC236}">
                  <a16:creationId xmlns:a16="http://schemas.microsoft.com/office/drawing/2014/main" id="{7031892A-F6D2-468E-987B-D265B39B69B7}"/>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4" name="Oval 35">
              <a:extLst>
                <a:ext uri="{FF2B5EF4-FFF2-40B4-BE49-F238E27FC236}">
                  <a16:creationId xmlns:a16="http://schemas.microsoft.com/office/drawing/2014/main" id="{B0E291B2-86C6-4691-9D4C-D0276B8DA1B5}"/>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5" name="Oval 36">
              <a:extLst>
                <a:ext uri="{FF2B5EF4-FFF2-40B4-BE49-F238E27FC236}">
                  <a16:creationId xmlns:a16="http://schemas.microsoft.com/office/drawing/2014/main" id="{F6912014-2637-4D94-92B2-B6F6FAC8209D}"/>
                </a:ext>
              </a:extLst>
            </p:cNvPr>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6" name="Oval 37">
              <a:extLst>
                <a:ext uri="{FF2B5EF4-FFF2-40B4-BE49-F238E27FC236}">
                  <a16:creationId xmlns:a16="http://schemas.microsoft.com/office/drawing/2014/main" id="{375B4CA7-BA82-4913-808F-E9E43075EA15}"/>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7" name="Oval 38">
              <a:extLst>
                <a:ext uri="{FF2B5EF4-FFF2-40B4-BE49-F238E27FC236}">
                  <a16:creationId xmlns:a16="http://schemas.microsoft.com/office/drawing/2014/main" id="{C13F7862-E084-4119-9BA2-26B5229590B3}"/>
                </a:ext>
              </a:extLst>
            </p:cNvPr>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111" name="Rectangle 39">
            <a:extLst>
              <a:ext uri="{FF2B5EF4-FFF2-40B4-BE49-F238E27FC236}">
                <a16:creationId xmlns:a16="http://schemas.microsoft.com/office/drawing/2014/main" id="{CC92A85A-6E71-471E-BEC1-C1F519C9AC5B}"/>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3112" name="Rectangle 40">
            <a:extLst>
              <a:ext uri="{FF2B5EF4-FFF2-40B4-BE49-F238E27FC236}">
                <a16:creationId xmlns:a16="http://schemas.microsoft.com/office/drawing/2014/main" id="{CC9D032A-4236-453C-A256-C7F0E8EDF813}"/>
              </a:ext>
            </a:extLst>
          </p:cNvPr>
          <p:cNvSpPr>
            <a:spLocks noGrp="1" noChangeArrowheads="1"/>
          </p:cNvSpPr>
          <p:nvPr>
            <p:ph type="ftr" sz="quarter" idx="3"/>
          </p:nvPr>
        </p:nvSpPr>
        <p:spPr bwMode="auto">
          <a:xfrm>
            <a:off x="179388" y="6400800"/>
            <a:ext cx="3744912"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600">
                <a:solidFill>
                  <a:srgbClr val="FF3300"/>
                </a:solidFill>
                <a:latin typeface="Arial" charset="0"/>
                <a:ea typeface="隶书" pitchFamily="49" charset="-122"/>
              </a:defRPr>
            </a:lvl1pPr>
          </a:lstStyle>
          <a:p>
            <a:pPr>
              <a:defRPr/>
            </a:pPr>
            <a:r>
              <a:rPr lang="zh-CN" altLang="en-US"/>
              <a:t>中华人民共和国企业所得税法讲解</a:t>
            </a:r>
          </a:p>
        </p:txBody>
      </p:sp>
    </p:spTree>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Lst>
  <p:transition/>
  <p:hf sldNum="0" hdr="0" dt="0"/>
  <p:txStyles>
    <p:titleStyle>
      <a:lvl1pPr indent="198438" algn="l" rtl="0" eaLnBrk="0" fontAlgn="base" hangingPunct="0">
        <a:spcBef>
          <a:spcPct val="0"/>
        </a:spcBef>
        <a:spcAft>
          <a:spcPct val="0"/>
        </a:spcAft>
        <a:defRPr sz="3600" b="1">
          <a:solidFill>
            <a:srgbClr val="000000"/>
          </a:solidFill>
          <a:latin typeface="+mj-lt"/>
          <a:ea typeface="+mj-ea"/>
          <a:cs typeface="+mj-cs"/>
        </a:defRPr>
      </a:lvl1pPr>
      <a:lvl2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2pPr>
      <a:lvl3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3pPr>
      <a:lvl4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4pPr>
      <a:lvl5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5pPr>
      <a:lvl6pPr marL="4572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6pPr>
      <a:lvl7pPr marL="9144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7pPr>
      <a:lvl8pPr marL="13716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8pPr>
      <a:lvl9pPr marL="18288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896B97A-2E93-40DA-AC6C-137A285D29BF}"/>
              </a:ext>
            </a:extLst>
          </p:cNvPr>
          <p:cNvSpPr>
            <a:spLocks noChangeArrowheads="1"/>
          </p:cNvSpPr>
          <p:nvPr userDrawn="1"/>
        </p:nvSpPr>
        <p:spPr bwMode="hidden">
          <a:xfrm>
            <a:off x="3059113" y="5805488"/>
            <a:ext cx="6084887"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3075" name="Line 3">
            <a:extLst>
              <a:ext uri="{FF2B5EF4-FFF2-40B4-BE49-F238E27FC236}">
                <a16:creationId xmlns:a16="http://schemas.microsoft.com/office/drawing/2014/main" id="{03F3D1A1-027A-40DF-80E0-03E35813E4DF}"/>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6" name="Rectangle 4">
            <a:extLst>
              <a:ext uri="{FF2B5EF4-FFF2-40B4-BE49-F238E27FC236}">
                <a16:creationId xmlns:a16="http://schemas.microsoft.com/office/drawing/2014/main" id="{B4649DD3-5D28-4D9F-9200-1BADF6B06307}"/>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a:extLst>
              <a:ext uri="{FF2B5EF4-FFF2-40B4-BE49-F238E27FC236}">
                <a16:creationId xmlns:a16="http://schemas.microsoft.com/office/drawing/2014/main" id="{45C0B589-2BC3-4E72-82F1-758BA3A3569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000" b="0">
                <a:solidFill>
                  <a:srgbClr val="000000"/>
                </a:solidFill>
              </a:defRPr>
            </a:lvl1pPr>
          </a:lstStyle>
          <a:p>
            <a:fld id="{F2B19DC3-F766-4176-8A16-2095CD4FB21D}" type="slidenum">
              <a:rPr lang="en-US" altLang="zh-CN"/>
              <a:pPr/>
              <a:t>‹#›</a:t>
            </a:fld>
            <a:endParaRPr lang="en-US" altLang="zh-CN"/>
          </a:p>
        </p:txBody>
      </p:sp>
      <p:grpSp>
        <p:nvGrpSpPr>
          <p:cNvPr id="2" name="Group 7">
            <a:extLst>
              <a:ext uri="{FF2B5EF4-FFF2-40B4-BE49-F238E27FC236}">
                <a16:creationId xmlns:a16="http://schemas.microsoft.com/office/drawing/2014/main" id="{6643165E-4B94-467E-9F09-14B74FFDCDB8}"/>
              </a:ext>
            </a:extLst>
          </p:cNvPr>
          <p:cNvGrpSpPr>
            <a:grpSpLocks/>
          </p:cNvGrpSpPr>
          <p:nvPr/>
        </p:nvGrpSpPr>
        <p:grpSpPr bwMode="auto">
          <a:xfrm>
            <a:off x="8153400" y="152400"/>
            <a:ext cx="792163" cy="1295400"/>
            <a:chOff x="5136" y="960"/>
            <a:chExt cx="528" cy="864"/>
          </a:xfrm>
        </p:grpSpPr>
        <p:sp>
          <p:nvSpPr>
            <p:cNvPr id="3081" name="Oval 8">
              <a:extLst>
                <a:ext uri="{FF2B5EF4-FFF2-40B4-BE49-F238E27FC236}">
                  <a16:creationId xmlns:a16="http://schemas.microsoft.com/office/drawing/2014/main" id="{2125AA97-B712-4E49-B2D7-54176B4D412B}"/>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2" name="Oval 9">
              <a:extLst>
                <a:ext uri="{FF2B5EF4-FFF2-40B4-BE49-F238E27FC236}">
                  <a16:creationId xmlns:a16="http://schemas.microsoft.com/office/drawing/2014/main" id="{03AB02D5-6EE6-43C6-8743-8267402B7BE0}"/>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3" name="Oval 10">
              <a:extLst>
                <a:ext uri="{FF2B5EF4-FFF2-40B4-BE49-F238E27FC236}">
                  <a16:creationId xmlns:a16="http://schemas.microsoft.com/office/drawing/2014/main" id="{492C4AC8-31C9-423A-BC57-1A628A980D94}"/>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4" name="Oval 11">
              <a:extLst>
                <a:ext uri="{FF2B5EF4-FFF2-40B4-BE49-F238E27FC236}">
                  <a16:creationId xmlns:a16="http://schemas.microsoft.com/office/drawing/2014/main" id="{B9A1EB5F-7D7E-41A1-9D66-8CE56792E526}"/>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5" name="Oval 12">
              <a:extLst>
                <a:ext uri="{FF2B5EF4-FFF2-40B4-BE49-F238E27FC236}">
                  <a16:creationId xmlns:a16="http://schemas.microsoft.com/office/drawing/2014/main" id="{4FB076BD-8ED1-4CA7-A84D-CECC5B56AD06}"/>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6" name="Oval 13">
              <a:extLst>
                <a:ext uri="{FF2B5EF4-FFF2-40B4-BE49-F238E27FC236}">
                  <a16:creationId xmlns:a16="http://schemas.microsoft.com/office/drawing/2014/main" id="{7BA56547-F4E8-42A2-A051-56482442AFDE}"/>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7" name="Oval 14">
              <a:extLst>
                <a:ext uri="{FF2B5EF4-FFF2-40B4-BE49-F238E27FC236}">
                  <a16:creationId xmlns:a16="http://schemas.microsoft.com/office/drawing/2014/main" id="{1EEC3F83-9813-4C83-BC51-C92442F5BC9B}"/>
                </a:ext>
              </a:extLst>
            </p:cNvPr>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8" name="Oval 15">
              <a:extLst>
                <a:ext uri="{FF2B5EF4-FFF2-40B4-BE49-F238E27FC236}">
                  <a16:creationId xmlns:a16="http://schemas.microsoft.com/office/drawing/2014/main" id="{D0F19E9A-9018-4E57-B058-97E1E10E3240}"/>
                </a:ext>
              </a:extLst>
            </p:cNvPr>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9" name="Oval 16">
              <a:extLst>
                <a:ext uri="{FF2B5EF4-FFF2-40B4-BE49-F238E27FC236}">
                  <a16:creationId xmlns:a16="http://schemas.microsoft.com/office/drawing/2014/main" id="{22B42313-08EC-48CF-9027-FC04FBF9CFA9}"/>
                </a:ext>
              </a:extLst>
            </p:cNvPr>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0" name="Oval 17">
              <a:extLst>
                <a:ext uri="{FF2B5EF4-FFF2-40B4-BE49-F238E27FC236}">
                  <a16:creationId xmlns:a16="http://schemas.microsoft.com/office/drawing/2014/main" id="{F491DE12-A423-4C41-8518-9F61F60CF904}"/>
                </a:ext>
              </a:extLst>
            </p:cNvPr>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1" name="Oval 18">
              <a:extLst>
                <a:ext uri="{FF2B5EF4-FFF2-40B4-BE49-F238E27FC236}">
                  <a16:creationId xmlns:a16="http://schemas.microsoft.com/office/drawing/2014/main" id="{77BF9496-B29C-49EB-8D49-577267BC3DAF}"/>
                </a:ext>
              </a:extLst>
            </p:cNvPr>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2" name="Oval 19">
              <a:extLst>
                <a:ext uri="{FF2B5EF4-FFF2-40B4-BE49-F238E27FC236}">
                  <a16:creationId xmlns:a16="http://schemas.microsoft.com/office/drawing/2014/main" id="{7580FFB0-D605-4CDA-BD7E-BBCB6CD168AE}"/>
                </a:ext>
              </a:extLst>
            </p:cNvPr>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3" name="Oval 20">
              <a:extLst>
                <a:ext uri="{FF2B5EF4-FFF2-40B4-BE49-F238E27FC236}">
                  <a16:creationId xmlns:a16="http://schemas.microsoft.com/office/drawing/2014/main" id="{3AD20E8C-36E8-4C1A-96F6-288530B5206C}"/>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4" name="Oval 21">
              <a:extLst>
                <a:ext uri="{FF2B5EF4-FFF2-40B4-BE49-F238E27FC236}">
                  <a16:creationId xmlns:a16="http://schemas.microsoft.com/office/drawing/2014/main" id="{62F86BAB-33CB-469F-A301-00A5E0A986B9}"/>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5" name="Oval 22">
              <a:extLst>
                <a:ext uri="{FF2B5EF4-FFF2-40B4-BE49-F238E27FC236}">
                  <a16:creationId xmlns:a16="http://schemas.microsoft.com/office/drawing/2014/main" id="{44496C35-120A-4EBE-8745-CC567D4C8F61}"/>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6" name="Oval 23">
              <a:extLst>
                <a:ext uri="{FF2B5EF4-FFF2-40B4-BE49-F238E27FC236}">
                  <a16:creationId xmlns:a16="http://schemas.microsoft.com/office/drawing/2014/main" id="{C94D7FCD-83D3-4E77-AA7F-1766DD660F21}"/>
                </a:ext>
              </a:extLst>
            </p:cNvPr>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7" name="Oval 24">
              <a:extLst>
                <a:ext uri="{FF2B5EF4-FFF2-40B4-BE49-F238E27FC236}">
                  <a16:creationId xmlns:a16="http://schemas.microsoft.com/office/drawing/2014/main" id="{C70D9B42-008E-4436-B5EC-152E0C5FB541}"/>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8" name="Oval 25">
              <a:extLst>
                <a:ext uri="{FF2B5EF4-FFF2-40B4-BE49-F238E27FC236}">
                  <a16:creationId xmlns:a16="http://schemas.microsoft.com/office/drawing/2014/main" id="{7278BE93-F5DD-4BA2-9D1C-45EAC25F645E}"/>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9" name="Oval 26">
              <a:extLst>
                <a:ext uri="{FF2B5EF4-FFF2-40B4-BE49-F238E27FC236}">
                  <a16:creationId xmlns:a16="http://schemas.microsoft.com/office/drawing/2014/main" id="{968899CA-01AA-42AF-BF4C-16C0182305E1}"/>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0" name="Oval 27">
              <a:extLst>
                <a:ext uri="{FF2B5EF4-FFF2-40B4-BE49-F238E27FC236}">
                  <a16:creationId xmlns:a16="http://schemas.microsoft.com/office/drawing/2014/main" id="{7D0A9293-7D78-45BB-BC11-2A031D78354E}"/>
                </a:ext>
              </a:extLst>
            </p:cNvPr>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1" name="Oval 28">
              <a:extLst>
                <a:ext uri="{FF2B5EF4-FFF2-40B4-BE49-F238E27FC236}">
                  <a16:creationId xmlns:a16="http://schemas.microsoft.com/office/drawing/2014/main" id="{0ABF305B-DDF1-4F5D-B536-FECEFC9BE142}"/>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2" name="Oval 29">
              <a:extLst>
                <a:ext uri="{FF2B5EF4-FFF2-40B4-BE49-F238E27FC236}">
                  <a16:creationId xmlns:a16="http://schemas.microsoft.com/office/drawing/2014/main" id="{0AC17860-0727-4ACA-A16D-8AA83387F22E}"/>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3" name="Oval 30">
              <a:extLst>
                <a:ext uri="{FF2B5EF4-FFF2-40B4-BE49-F238E27FC236}">
                  <a16:creationId xmlns:a16="http://schemas.microsoft.com/office/drawing/2014/main" id="{7ED6B755-EBE4-4110-BB88-13277D344F23}"/>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4" name="Oval 31">
              <a:extLst>
                <a:ext uri="{FF2B5EF4-FFF2-40B4-BE49-F238E27FC236}">
                  <a16:creationId xmlns:a16="http://schemas.microsoft.com/office/drawing/2014/main" id="{206CD5D1-1F8A-49B5-B99A-41B9F58657C7}"/>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5" name="Oval 32">
              <a:extLst>
                <a:ext uri="{FF2B5EF4-FFF2-40B4-BE49-F238E27FC236}">
                  <a16:creationId xmlns:a16="http://schemas.microsoft.com/office/drawing/2014/main" id="{FBE034EB-380E-4AE1-BE10-D9DA11960D72}"/>
                </a:ext>
              </a:extLst>
            </p:cNvPr>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6" name="Oval 33">
              <a:extLst>
                <a:ext uri="{FF2B5EF4-FFF2-40B4-BE49-F238E27FC236}">
                  <a16:creationId xmlns:a16="http://schemas.microsoft.com/office/drawing/2014/main" id="{5522AE9B-F8AB-4657-A7D1-E2E83BC08281}"/>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7" name="Oval 34">
              <a:extLst>
                <a:ext uri="{FF2B5EF4-FFF2-40B4-BE49-F238E27FC236}">
                  <a16:creationId xmlns:a16="http://schemas.microsoft.com/office/drawing/2014/main" id="{17B82882-7F0F-49B0-BC7B-9D0C357CDC9C}"/>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8" name="Oval 35">
              <a:extLst>
                <a:ext uri="{FF2B5EF4-FFF2-40B4-BE49-F238E27FC236}">
                  <a16:creationId xmlns:a16="http://schemas.microsoft.com/office/drawing/2014/main" id="{B00D606A-56EF-480C-8A73-A2655C82F91E}"/>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9" name="Oval 36">
              <a:extLst>
                <a:ext uri="{FF2B5EF4-FFF2-40B4-BE49-F238E27FC236}">
                  <a16:creationId xmlns:a16="http://schemas.microsoft.com/office/drawing/2014/main" id="{BE395F1F-F629-4AA0-AA6D-8D95C05E4614}"/>
                </a:ext>
              </a:extLst>
            </p:cNvPr>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10" name="Oval 37">
              <a:extLst>
                <a:ext uri="{FF2B5EF4-FFF2-40B4-BE49-F238E27FC236}">
                  <a16:creationId xmlns:a16="http://schemas.microsoft.com/office/drawing/2014/main" id="{47B5ADDF-E2E4-4140-8D50-A2B2748CD6F9}"/>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 name="Oval 38">
              <a:extLst>
                <a:ext uri="{FF2B5EF4-FFF2-40B4-BE49-F238E27FC236}">
                  <a16:creationId xmlns:a16="http://schemas.microsoft.com/office/drawing/2014/main" id="{CC9223BA-4799-4EEC-9BCE-78A4CD98DB82}"/>
                </a:ext>
              </a:extLst>
            </p:cNvPr>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111" name="Rectangle 39">
            <a:extLst>
              <a:ext uri="{FF2B5EF4-FFF2-40B4-BE49-F238E27FC236}">
                <a16:creationId xmlns:a16="http://schemas.microsoft.com/office/drawing/2014/main" id="{1BF71BF9-54C4-4D87-BEB5-91E1CC559382}"/>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3112" name="Rectangle 40">
            <a:extLst>
              <a:ext uri="{FF2B5EF4-FFF2-40B4-BE49-F238E27FC236}">
                <a16:creationId xmlns:a16="http://schemas.microsoft.com/office/drawing/2014/main" id="{1B60991B-B3ED-4867-B7BF-BA9B536AB8B7}"/>
              </a:ext>
            </a:extLst>
          </p:cNvPr>
          <p:cNvSpPr>
            <a:spLocks noGrp="1" noChangeArrowheads="1"/>
          </p:cNvSpPr>
          <p:nvPr>
            <p:ph type="ftr" sz="quarter" idx="3"/>
          </p:nvPr>
        </p:nvSpPr>
        <p:spPr bwMode="auto">
          <a:xfrm>
            <a:off x="179388" y="6400800"/>
            <a:ext cx="3744912"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600">
                <a:solidFill>
                  <a:srgbClr val="FF3300"/>
                </a:solidFill>
                <a:latin typeface="Arial" charset="0"/>
                <a:ea typeface="隶书" pitchFamily="49" charset="-122"/>
              </a:defRPr>
            </a:lvl1pPr>
          </a:lstStyle>
          <a:p>
            <a:pPr>
              <a:defRPr/>
            </a:pPr>
            <a:r>
              <a:rPr lang="zh-CN" altLang="en-US"/>
              <a:t>中华人民共和国企业所得税法讲解</a:t>
            </a:r>
          </a:p>
        </p:txBody>
      </p:sp>
    </p:spTree>
  </p:cSld>
  <p:clrMap bg1="lt1" tx1="dk1" bg2="lt2" tx2="dk2" accent1="accent1" accent2="accent2" accent3="accent3" accent4="accent4" accent5="accent5" accent6="accent6" hlink="hlink" folHlink="folHlink"/>
  <p:sldLayoutIdLst>
    <p:sldLayoutId id="2147485659" r:id="rId1"/>
    <p:sldLayoutId id="2147485660" r:id="rId2"/>
    <p:sldLayoutId id="2147485661" r:id="rId3"/>
    <p:sldLayoutId id="2147485662" r:id="rId4"/>
    <p:sldLayoutId id="2147485663" r:id="rId5"/>
    <p:sldLayoutId id="2147485664" r:id="rId6"/>
    <p:sldLayoutId id="2147485665" r:id="rId7"/>
    <p:sldLayoutId id="2147485666" r:id="rId8"/>
    <p:sldLayoutId id="2147485667" r:id="rId9"/>
    <p:sldLayoutId id="2147485668" r:id="rId10"/>
    <p:sldLayoutId id="2147485669" r:id="rId11"/>
  </p:sldLayoutIdLst>
  <p:transition/>
  <p:hf sldNum="0" hdr="0" dt="0"/>
  <p:txStyles>
    <p:titleStyle>
      <a:lvl1pPr indent="198438" algn="l" rtl="0" eaLnBrk="0" fontAlgn="base" hangingPunct="0">
        <a:spcBef>
          <a:spcPct val="0"/>
        </a:spcBef>
        <a:spcAft>
          <a:spcPct val="0"/>
        </a:spcAft>
        <a:defRPr sz="3600" b="1">
          <a:solidFill>
            <a:srgbClr val="000000"/>
          </a:solidFill>
          <a:latin typeface="+mj-lt"/>
          <a:ea typeface="+mj-ea"/>
          <a:cs typeface="+mj-cs"/>
        </a:defRPr>
      </a:lvl1pPr>
      <a:lvl2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2pPr>
      <a:lvl3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3pPr>
      <a:lvl4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4pPr>
      <a:lvl5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5pPr>
      <a:lvl6pPr marL="4572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6pPr>
      <a:lvl7pPr marL="9144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7pPr>
      <a:lvl8pPr marL="13716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8pPr>
      <a:lvl9pPr marL="18288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hinaacc.com/web/lc_zq_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397C08-8D9D-4250-A72D-861E1CE5234B}"/>
              </a:ext>
            </a:extLst>
          </p:cNvPr>
          <p:cNvSpPr>
            <a:spLocks noGrp="1"/>
          </p:cNvSpPr>
          <p:nvPr>
            <p:ph type="ctrTitle" sz="quarter"/>
          </p:nvPr>
        </p:nvSpPr>
        <p:spPr/>
        <p:txBody>
          <a:bodyPr/>
          <a:lstStyle/>
          <a:p>
            <a:pPr>
              <a:defRPr/>
            </a:pPr>
            <a:r>
              <a:rPr lang="zh-CN" altLang="en-US" sz="4800" dirty="0">
                <a:solidFill>
                  <a:srgbClr val="FF0000"/>
                </a:solidFill>
                <a:effectLst>
                  <a:outerShdw blurRad="38100" dist="38100" dir="2700000" algn="tl">
                    <a:srgbClr val="C0C0C0"/>
                  </a:outerShdw>
                </a:effectLst>
                <a:ea typeface="宋体" pitchFamily="2" charset="-122"/>
              </a:rPr>
              <a:t>企业所得税知识模块五：</a:t>
            </a:r>
            <a:br>
              <a:rPr lang="en-US" altLang="zh-CN" sz="4800" dirty="0">
                <a:solidFill>
                  <a:srgbClr val="FF0000"/>
                </a:solidFill>
                <a:effectLst>
                  <a:outerShdw blurRad="38100" dist="38100" dir="2700000" algn="tl">
                    <a:srgbClr val="C0C0C0"/>
                  </a:outerShdw>
                </a:effectLst>
                <a:ea typeface="宋体" pitchFamily="2" charset="-122"/>
              </a:rPr>
            </a:br>
            <a:r>
              <a:rPr lang="zh-CN" altLang="en-US" sz="4800" dirty="0">
                <a:solidFill>
                  <a:srgbClr val="FF0000"/>
                </a:solidFill>
                <a:effectLst>
                  <a:outerShdw blurRad="38100" dist="38100" dir="2700000" algn="tl">
                    <a:srgbClr val="C0C0C0"/>
                  </a:outerShdw>
                </a:effectLst>
                <a:latin typeface="楷体" pitchFamily="49" charset="-122"/>
                <a:ea typeface="楷体" pitchFamily="49" charset="-122"/>
              </a:rPr>
              <a:t>税收优惠政策汇总</a:t>
            </a:r>
          </a:p>
        </p:txBody>
      </p:sp>
      <p:sp>
        <p:nvSpPr>
          <p:cNvPr id="27651" name="页脚占位符 3">
            <a:extLst>
              <a:ext uri="{FF2B5EF4-FFF2-40B4-BE49-F238E27FC236}">
                <a16:creationId xmlns:a16="http://schemas.microsoft.com/office/drawing/2014/main" id="{91B447CB-6134-457B-930D-128AE34DE829}"/>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FFFFF"/>
                </a:solidFill>
              </a:rPr>
              <a:t>www.themegallery.com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a:extLst>
              <a:ext uri="{FF2B5EF4-FFF2-40B4-BE49-F238E27FC236}">
                <a16:creationId xmlns:a16="http://schemas.microsoft.com/office/drawing/2014/main" id="{2E23AE35-A534-4BC6-BC35-560799459D4B}"/>
              </a:ext>
            </a:extLst>
          </p:cNvPr>
          <p:cNvSpPr>
            <a:spLocks noGrp="1" noChangeArrowheads="1"/>
          </p:cNvSpPr>
          <p:nvPr>
            <p:ph type="body" idx="1"/>
          </p:nvPr>
        </p:nvSpPr>
        <p:spPr>
          <a:xfrm>
            <a:off x="323850" y="1196975"/>
            <a:ext cx="8362950" cy="5089525"/>
          </a:xfrm>
        </p:spPr>
        <p:txBody>
          <a:bodyPr/>
          <a:lstStyle/>
          <a:p>
            <a:pPr>
              <a:lnSpc>
                <a:spcPct val="90000"/>
              </a:lnSpc>
              <a:defRPr/>
            </a:pPr>
            <a:r>
              <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1.</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从事国家重点扶持的</a:t>
            </a:r>
            <a:r>
              <a:rPr lang="zh-CN" altLang="en-US" sz="2800" b="1" dirty="0">
                <a:solidFill>
                  <a:srgbClr val="3333CC"/>
                </a:solidFill>
                <a:effectLst>
                  <a:outerShdw blurRad="38100" dist="38100" dir="2700000" algn="tl">
                    <a:srgbClr val="000000">
                      <a:alpha val="43137"/>
                    </a:srgbClr>
                  </a:outerShdw>
                </a:effectLst>
                <a:latin typeface="楷体_GB2312" pitchFamily="49" charset="-122"/>
                <a:ea typeface="楷体_GB2312" pitchFamily="49" charset="-122"/>
              </a:rPr>
              <a:t>公共基础设施</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项目投资经营的所得（</a:t>
            </a:r>
            <a:r>
              <a:rPr lang="zh-CN" altLang="en-US" sz="2800" b="1" dirty="0">
                <a:effectLst>
                  <a:outerShdw blurRad="38100" dist="38100" dir="2700000" algn="tl">
                    <a:srgbClr val="000000">
                      <a:alpha val="43137"/>
                    </a:srgbClr>
                  </a:outerShdw>
                </a:effectLst>
                <a:latin typeface="楷体" pitchFamily="49" charset="-122"/>
                <a:ea typeface="楷体" pitchFamily="49" charset="-122"/>
              </a:rPr>
              <a:t>不包括承包经营、承包建设和内部自建自用</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a:p>
            <a:pPr>
              <a:lnSpc>
                <a:spcPct val="90000"/>
              </a:lnSpc>
              <a:defRPr/>
            </a:pPr>
            <a:r>
              <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2.</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从事符合条件的</a:t>
            </a:r>
            <a:r>
              <a:rPr lang="zh-CN" altLang="en-US" sz="2800" b="1" dirty="0">
                <a:solidFill>
                  <a:srgbClr val="3333CC"/>
                </a:solidFill>
                <a:effectLst>
                  <a:outerShdw blurRad="38100" dist="38100" dir="2700000" algn="tl">
                    <a:srgbClr val="000000">
                      <a:alpha val="43137"/>
                    </a:srgbClr>
                  </a:outerShdw>
                </a:effectLst>
                <a:latin typeface="楷体_GB2312" pitchFamily="49" charset="-122"/>
                <a:ea typeface="楷体_GB2312" pitchFamily="49" charset="-122"/>
              </a:rPr>
              <a:t>环境保护</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a:t>
            </a:r>
            <a:r>
              <a:rPr lang="zh-CN" altLang="en-US" sz="2800" b="1" dirty="0">
                <a:solidFill>
                  <a:srgbClr val="3333CC"/>
                </a:solidFill>
                <a:effectLst>
                  <a:outerShdw blurRad="38100" dist="38100" dir="2700000" algn="tl">
                    <a:srgbClr val="000000">
                      <a:alpha val="43137"/>
                    </a:srgbClr>
                  </a:outerShdw>
                </a:effectLst>
                <a:latin typeface="楷体_GB2312" pitchFamily="49" charset="-122"/>
                <a:ea typeface="楷体_GB2312" pitchFamily="49" charset="-122"/>
              </a:rPr>
              <a:t>节能节水</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项目的所得</a:t>
            </a:r>
            <a:endPar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endParaRPr>
          </a:p>
          <a:p>
            <a:pPr>
              <a:defRPr/>
            </a:pPr>
            <a:r>
              <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3.</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居民企业从事符合条件和标准的</a:t>
            </a:r>
            <a:r>
              <a:rPr lang="zh-CN" altLang="en-US" sz="2800" b="1" dirty="0">
                <a:solidFill>
                  <a:srgbClr val="3333CC"/>
                </a:solidFill>
                <a:effectLst>
                  <a:outerShdw blurRad="38100" dist="38100" dir="2700000" algn="tl">
                    <a:srgbClr val="000000">
                      <a:alpha val="43137"/>
                    </a:srgbClr>
                  </a:outerShdw>
                </a:effectLst>
                <a:latin typeface="楷体_GB2312" pitchFamily="49" charset="-122"/>
                <a:ea typeface="楷体_GB2312" pitchFamily="49" charset="-122"/>
              </a:rPr>
              <a:t>电网（输变电设施）的新建</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项目所得</a:t>
            </a:r>
            <a:endPar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endParaRPr>
          </a:p>
          <a:p>
            <a:pPr>
              <a:defRPr/>
            </a:pPr>
            <a:r>
              <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4.</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符合条件的节能服务公司实施</a:t>
            </a:r>
            <a:r>
              <a:rPr lang="zh-CN" altLang="en-US" sz="2800" b="1" dirty="0">
                <a:solidFill>
                  <a:srgbClr val="3333CC"/>
                </a:solidFill>
                <a:effectLst>
                  <a:outerShdw blurRad="38100" dist="38100" dir="2700000" algn="tl">
                    <a:srgbClr val="000000">
                      <a:alpha val="43137"/>
                    </a:srgbClr>
                  </a:outerShdw>
                </a:effectLst>
                <a:latin typeface="楷体_GB2312" pitchFamily="49" charset="-122"/>
                <a:ea typeface="楷体_GB2312" pitchFamily="49" charset="-122"/>
              </a:rPr>
              <a:t>合同能源管理</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项目所得</a:t>
            </a:r>
            <a:b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b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　　</a:t>
            </a:r>
            <a:r>
              <a:rPr lang="zh-CN" altLang="en-US" b="1" dirty="0">
                <a:latin typeface="楷体" pitchFamily="49" charset="-122"/>
                <a:ea typeface="楷体" pitchFamily="49" charset="-122"/>
              </a:rPr>
              <a:t>自项目取得</a:t>
            </a:r>
            <a:r>
              <a:rPr lang="zh-CN" altLang="en-US" b="1" u="sng" dirty="0">
                <a:solidFill>
                  <a:srgbClr val="FF0000"/>
                </a:solidFill>
                <a:latin typeface="楷体" pitchFamily="49" charset="-122"/>
                <a:ea typeface="楷体" pitchFamily="49" charset="-122"/>
              </a:rPr>
              <a:t>第一笔生产经营收入</a:t>
            </a:r>
            <a:r>
              <a:rPr lang="zh-CN" altLang="en-US" b="1" dirty="0">
                <a:latin typeface="楷体" pitchFamily="49" charset="-122"/>
                <a:ea typeface="楷体" pitchFamily="49" charset="-122"/>
              </a:rPr>
              <a:t>所属纳税年度起，三免三减半。</a:t>
            </a:r>
            <a:endParaRPr lang="en-US" altLang="zh-CN" b="1" dirty="0">
              <a:latin typeface="楷体" pitchFamily="49" charset="-122"/>
              <a:ea typeface="楷体" pitchFamily="49" charset="-122"/>
            </a:endParaRPr>
          </a:p>
          <a:p>
            <a:pPr>
              <a:lnSpc>
                <a:spcPct val="90000"/>
              </a:lnSpc>
              <a:defRPr/>
            </a:pPr>
            <a:b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br>
            <a:b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br>
            <a:endPar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endParaRPr>
          </a:p>
        </p:txBody>
      </p:sp>
      <p:sp>
        <p:nvSpPr>
          <p:cNvPr id="36867" name="TextBox 2">
            <a:extLst>
              <a:ext uri="{FF2B5EF4-FFF2-40B4-BE49-F238E27FC236}">
                <a16:creationId xmlns:a16="http://schemas.microsoft.com/office/drawing/2014/main" id="{0AB56B8D-4837-4181-AFA9-F0CBD0B54745}"/>
              </a:ext>
            </a:extLst>
          </p:cNvPr>
          <p:cNvSpPr txBox="1">
            <a:spLocks noChangeArrowheads="1"/>
          </p:cNvSpPr>
          <p:nvPr/>
        </p:nvSpPr>
        <p:spPr bwMode="auto">
          <a:xfrm>
            <a:off x="1979613" y="260350"/>
            <a:ext cx="4968875" cy="708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r>
              <a:rPr lang="zh-CN" altLang="en-US" sz="4000">
                <a:ea typeface="宋体" panose="02010600030101010101" pitchFamily="2" charset="-122"/>
              </a:rPr>
              <a:t>（二）三免三减半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a:extLst>
              <a:ext uri="{FF2B5EF4-FFF2-40B4-BE49-F238E27FC236}">
                <a16:creationId xmlns:a16="http://schemas.microsoft.com/office/drawing/2014/main" id="{12C43691-BE5B-405C-B194-035CB38CF7CB}"/>
              </a:ext>
            </a:extLst>
          </p:cNvPr>
          <p:cNvSpPr>
            <a:spLocks noGrp="1"/>
          </p:cNvSpPr>
          <p:nvPr>
            <p:ph idx="1"/>
          </p:nvPr>
        </p:nvSpPr>
        <p:spPr>
          <a:xfrm>
            <a:off x="457200" y="620713"/>
            <a:ext cx="8229600" cy="5627687"/>
          </a:xfrm>
        </p:spPr>
        <p:txBody>
          <a:bodyPr/>
          <a:lstStyle/>
          <a:p>
            <a:r>
              <a:rPr lang="zh-CN" altLang="zh-CN" sz="2400">
                <a:solidFill>
                  <a:srgbClr val="000000"/>
                </a:solidFill>
                <a:latin typeface="黑体" panose="02010609060101010101" pitchFamily="49" charset="-122"/>
                <a:ea typeface="黑体" panose="02010609060101010101" pitchFamily="49" charset="-122"/>
                <a:cs typeface="宋体" panose="02010600030101010101" pitchFamily="2" charset="-122"/>
              </a:rPr>
              <a:t>电网企业电网新建项目享受所得税优惠政策</a:t>
            </a:r>
            <a:br>
              <a:rPr lang="en-US" altLang="zh-CN" sz="2400">
                <a:solidFill>
                  <a:srgbClr val="000000"/>
                </a:solidFill>
                <a:latin typeface="Times New Roman" panose="02020603050405020304" pitchFamily="18" charset="0"/>
                <a:ea typeface="黑体" panose="02010609060101010101" pitchFamily="49" charset="-122"/>
                <a:cs typeface="宋体" panose="02010600030101010101" pitchFamily="2" charset="-122"/>
              </a:rPr>
            </a:br>
            <a:r>
              <a:rPr lang="zh-CN" altLang="zh-CN" sz="2400">
                <a:solidFill>
                  <a:srgbClr val="000000"/>
                </a:solidFill>
                <a:latin typeface="Times New Roman" panose="02020603050405020304" pitchFamily="18" charset="0"/>
                <a:ea typeface="黑体" panose="02010609060101010101" pitchFamily="49" charset="-122"/>
                <a:cs typeface="宋体" panose="02010600030101010101" pitchFamily="2" charset="-122"/>
              </a:rPr>
              <a:t>　　</a:t>
            </a:r>
            <a:r>
              <a:rPr lang="zh-CN" altLang="zh-CN" sz="2400">
                <a:solidFill>
                  <a:srgbClr val="000000"/>
                </a:solidFill>
                <a:latin typeface="楷体" panose="02010609060101010101" pitchFamily="49" charset="-122"/>
                <a:ea typeface="楷体" panose="02010609060101010101" pitchFamily="49" charset="-122"/>
                <a:cs typeface="宋体" panose="02010600030101010101" pitchFamily="2" charset="-122"/>
              </a:rPr>
              <a:t>居民企业从事符合规定条件的新建项目，可依法享受“三免三减半”的企业所得税优惠政策。基于企业电网新建项目的核算特点，暂以</a:t>
            </a:r>
            <a:r>
              <a:rPr lang="zh-CN" altLang="zh-CN" sz="2400" b="1" u="sng">
                <a:solidFill>
                  <a:srgbClr val="A50021"/>
                </a:solidFill>
                <a:latin typeface="楷体" panose="02010609060101010101" pitchFamily="49" charset="-122"/>
                <a:ea typeface="楷体" panose="02010609060101010101" pitchFamily="49" charset="-122"/>
                <a:cs typeface="宋体" panose="02010600030101010101" pitchFamily="2" charset="-122"/>
              </a:rPr>
              <a:t>资产比例法</a:t>
            </a:r>
            <a:r>
              <a:rPr lang="zh-CN" altLang="zh-CN" sz="2400">
                <a:solidFill>
                  <a:srgbClr val="000000"/>
                </a:solidFill>
                <a:latin typeface="楷体" panose="02010609060101010101" pitchFamily="49" charset="-122"/>
                <a:ea typeface="楷体" panose="02010609060101010101" pitchFamily="49" charset="-122"/>
                <a:cs typeface="宋体" panose="02010600030101010101" pitchFamily="2" charset="-122"/>
              </a:rPr>
              <a:t>，即以企业</a:t>
            </a:r>
            <a:r>
              <a:rPr lang="zh-CN" altLang="zh-CN" sz="2400" b="1" u="sng">
                <a:solidFill>
                  <a:srgbClr val="A50021"/>
                </a:solidFill>
                <a:latin typeface="楷体" panose="02010609060101010101" pitchFamily="49" charset="-122"/>
                <a:ea typeface="楷体" panose="02010609060101010101" pitchFamily="49" charset="-122"/>
                <a:cs typeface="宋体" panose="02010600030101010101" pitchFamily="2" charset="-122"/>
              </a:rPr>
              <a:t>新增输变电固定资产原值占企业总输变电固定资产原值的比例</a:t>
            </a:r>
            <a:r>
              <a:rPr lang="zh-CN" altLang="zh-CN" sz="2400">
                <a:solidFill>
                  <a:srgbClr val="000000"/>
                </a:solidFill>
                <a:latin typeface="楷体" panose="02010609060101010101" pitchFamily="49" charset="-122"/>
                <a:ea typeface="楷体" panose="02010609060101010101" pitchFamily="49" charset="-122"/>
                <a:cs typeface="宋体" panose="02010600030101010101" pitchFamily="2" charset="-122"/>
              </a:rPr>
              <a:t>，合理计算电网新建项目的应纳税所得额，并据此享受“三免三减半”的企业所得税优惠政策。</a:t>
            </a:r>
            <a:endParaRPr lang="zh-CN" altLang="zh-CN" sz="2400">
              <a:latin typeface="楷体" panose="02010609060101010101" pitchFamily="49" charset="-122"/>
              <a:ea typeface="楷体" panose="02010609060101010101" pitchFamily="49" charset="-122"/>
            </a:endParaRPr>
          </a:p>
          <a:p>
            <a:r>
              <a:rPr lang="zh-CN" altLang="zh-CN" sz="2400">
                <a:solidFill>
                  <a:srgbClr val="000000"/>
                </a:solidFill>
                <a:latin typeface="黑体" panose="02010609060101010101" pitchFamily="49" charset="-122"/>
                <a:ea typeface="黑体" panose="02010609060101010101" pitchFamily="49" charset="-122"/>
              </a:rPr>
              <a:t>企业投资经营符合规定条件和标准的公共基础设施项目，采用一次核准、分批次（如码头、泊位、航站楼、跑道、路段、发电机组等）建设的，凡同时符合下列条件的，可按每一批次为单位计算所得，并享受企业所得税“三免三减半”优惠。</a:t>
            </a:r>
            <a:br>
              <a:rPr lang="en-US" altLang="zh-CN" sz="2400">
                <a:solidFill>
                  <a:srgbClr val="000000"/>
                </a:solidFill>
                <a:latin typeface="黑体" panose="02010609060101010101" pitchFamily="49" charset="-122"/>
                <a:ea typeface="黑体" panose="02010609060101010101" pitchFamily="49" charset="-122"/>
              </a:rPr>
            </a:br>
            <a:r>
              <a:rPr lang="zh-CN" altLang="zh-CN" sz="2400" b="1">
                <a:solidFill>
                  <a:srgbClr val="000000"/>
                </a:solidFill>
                <a:latin typeface="Times New Roman" panose="02020603050405020304" pitchFamily="18" charset="0"/>
                <a:ea typeface="宋体" panose="02010600030101010101" pitchFamily="2" charset="-122"/>
              </a:rPr>
              <a:t>　　</a:t>
            </a:r>
            <a:r>
              <a:rPr lang="zh-CN" altLang="zh-CN"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楷体" panose="02010609060101010101" pitchFamily="49" charset="-122"/>
                <a:ea typeface="楷体" panose="02010609060101010101" pitchFamily="49" charset="-122"/>
              </a:rPr>
              <a:t>1</a:t>
            </a:r>
            <a:r>
              <a:rPr lang="zh-CN" altLang="zh-CN" sz="2400" b="1">
                <a:solidFill>
                  <a:srgbClr val="000000"/>
                </a:solidFill>
                <a:latin typeface="楷体" panose="02010609060101010101" pitchFamily="49" charset="-122"/>
                <a:ea typeface="楷体" panose="02010609060101010101" pitchFamily="49" charset="-122"/>
              </a:rPr>
              <a:t>）不同批次在空间上相互独立；（</a:t>
            </a:r>
            <a:r>
              <a:rPr lang="en-US" altLang="zh-CN" sz="2400" b="1">
                <a:solidFill>
                  <a:srgbClr val="000000"/>
                </a:solidFill>
                <a:latin typeface="楷体" panose="02010609060101010101" pitchFamily="49" charset="-122"/>
                <a:ea typeface="楷体" panose="02010609060101010101" pitchFamily="49" charset="-122"/>
              </a:rPr>
              <a:t>2</a:t>
            </a:r>
            <a:r>
              <a:rPr lang="zh-CN" altLang="zh-CN" sz="2400" b="1">
                <a:solidFill>
                  <a:srgbClr val="000000"/>
                </a:solidFill>
                <a:latin typeface="楷体" panose="02010609060101010101" pitchFamily="49" charset="-122"/>
                <a:ea typeface="楷体" panose="02010609060101010101" pitchFamily="49" charset="-122"/>
              </a:rPr>
              <a:t>）每一批次自身具备取得收入的功能；（</a:t>
            </a:r>
            <a:r>
              <a:rPr lang="en-US" altLang="zh-CN" sz="2400" b="1">
                <a:solidFill>
                  <a:srgbClr val="000000"/>
                </a:solidFill>
                <a:latin typeface="楷体" panose="02010609060101010101" pitchFamily="49" charset="-122"/>
                <a:ea typeface="楷体" panose="02010609060101010101" pitchFamily="49" charset="-122"/>
              </a:rPr>
              <a:t>3</a:t>
            </a:r>
            <a:r>
              <a:rPr lang="zh-CN" altLang="zh-CN" sz="2400" b="1">
                <a:solidFill>
                  <a:srgbClr val="000000"/>
                </a:solidFill>
                <a:latin typeface="楷体" panose="02010609060101010101" pitchFamily="49" charset="-122"/>
                <a:ea typeface="楷体" panose="02010609060101010101" pitchFamily="49" charset="-122"/>
              </a:rPr>
              <a:t>）以每一批次为单位进行会</a:t>
            </a:r>
            <a:r>
              <a:rPr lang="zh-CN" altLang="en-US" sz="2400" b="1">
                <a:solidFill>
                  <a:srgbClr val="000000"/>
                </a:solidFill>
                <a:latin typeface="楷体" panose="02010609060101010101" pitchFamily="49" charset="-122"/>
                <a:ea typeface="楷体" panose="02010609060101010101" pitchFamily="49" charset="-122"/>
              </a:rPr>
              <a:t>会</a:t>
            </a:r>
            <a:r>
              <a:rPr lang="zh-CN" altLang="zh-CN" sz="2400" b="1">
                <a:solidFill>
                  <a:srgbClr val="000000"/>
                </a:solidFill>
                <a:latin typeface="楷体" panose="02010609060101010101" pitchFamily="49" charset="-122"/>
                <a:ea typeface="楷体" panose="02010609060101010101" pitchFamily="49" charset="-122"/>
              </a:rPr>
              <a:t>计核算，单独计算所得，并合理分摊期间费用。</a:t>
            </a:r>
          </a:p>
          <a:p>
            <a:endParaRPr lang="zh-CN" altLang="en-US">
              <a:ea typeface="宋体" panose="02010600030101010101" pitchFamily="2" charset="-122"/>
            </a:endParaRPr>
          </a:p>
        </p:txBody>
      </p:sp>
      <p:sp>
        <p:nvSpPr>
          <p:cNvPr id="37891" name="页脚占位符 3">
            <a:extLst>
              <a:ext uri="{FF2B5EF4-FFF2-40B4-BE49-F238E27FC236}">
                <a16:creationId xmlns:a16="http://schemas.microsoft.com/office/drawing/2014/main" id="{F141A820-523F-49A2-9AA3-F81749D6D16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351E6F-85FB-4D71-BBF7-EDBD3D08BC0F}"/>
              </a:ext>
            </a:extLst>
          </p:cNvPr>
          <p:cNvSpPr>
            <a:spLocks noGrp="1"/>
          </p:cNvSpPr>
          <p:nvPr>
            <p:ph type="title"/>
          </p:nvPr>
        </p:nvSpPr>
        <p:spPr>
          <a:xfrm>
            <a:off x="914400" y="152400"/>
            <a:ext cx="7772400" cy="973138"/>
          </a:xfrm>
          <a:ln>
            <a:solidFill>
              <a:schemeClr val="accent1"/>
            </a:solidFill>
          </a:ln>
        </p:spPr>
        <p:txBody>
          <a:bodyPr/>
          <a:lstStyle/>
          <a:p>
            <a:pPr algn="ctr">
              <a:defRPr/>
            </a:pPr>
            <a:r>
              <a:rPr lang="zh-CN" altLang="en-US" b="0">
                <a:solidFill>
                  <a:schemeClr val="tx1"/>
                </a:solidFill>
                <a:effectLst>
                  <a:outerShdw blurRad="38100" dist="38100" dir="2700000" algn="tl">
                    <a:srgbClr val="C0C0C0"/>
                  </a:outerShdw>
                </a:effectLst>
                <a:ea typeface="宋体" pitchFamily="2" charset="-122"/>
              </a:rPr>
              <a:t>（三）两免三减半</a:t>
            </a:r>
          </a:p>
        </p:txBody>
      </p:sp>
      <p:sp>
        <p:nvSpPr>
          <p:cNvPr id="3" name="内容占位符 2">
            <a:extLst>
              <a:ext uri="{FF2B5EF4-FFF2-40B4-BE49-F238E27FC236}">
                <a16:creationId xmlns:a16="http://schemas.microsoft.com/office/drawing/2014/main" id="{1A8BCB04-F337-4E5D-9312-D6816C9815CB}"/>
              </a:ext>
            </a:extLst>
          </p:cNvPr>
          <p:cNvSpPr>
            <a:spLocks noGrp="1"/>
          </p:cNvSpPr>
          <p:nvPr>
            <p:ph idx="1"/>
          </p:nvPr>
        </p:nvSpPr>
        <p:spPr>
          <a:xfrm>
            <a:off x="457200" y="1196975"/>
            <a:ext cx="8229600" cy="5051425"/>
          </a:xfrm>
        </p:spPr>
        <p:txBody>
          <a:bodyPr/>
          <a:lstStyle/>
          <a:p>
            <a:pPr>
              <a:defRPr/>
            </a:pPr>
            <a:r>
              <a:rPr lang="en-US" altLang="zh-CN" sz="2800" b="1">
                <a:solidFill>
                  <a:srgbClr val="FF0000"/>
                </a:solidFill>
                <a:effectLst>
                  <a:outerShdw blurRad="38100" dist="38100" dir="2700000" algn="tl">
                    <a:srgbClr val="C0C0C0"/>
                  </a:outerShdw>
                </a:effectLst>
                <a:latin typeface="楷体_GB2312" pitchFamily="1" charset="-122"/>
                <a:ea typeface="楷体_GB2312" pitchFamily="1" charset="-122"/>
              </a:rPr>
              <a:t>1.</a:t>
            </a:r>
            <a:r>
              <a:rPr lang="zh-CN" altLang="en-US" sz="2800" b="1">
                <a:solidFill>
                  <a:srgbClr val="FF0000"/>
                </a:solidFill>
                <a:effectLst>
                  <a:outerShdw blurRad="38100" dist="38100" dir="2700000" algn="tl">
                    <a:srgbClr val="C0C0C0"/>
                  </a:outerShdw>
                </a:effectLst>
                <a:latin typeface="楷体_GB2312" pitchFamily="1" charset="-122"/>
                <a:ea typeface="楷体_GB2312" pitchFamily="1" charset="-122"/>
              </a:rPr>
              <a:t>经济特区和上海浦东新区新设立</a:t>
            </a:r>
            <a:r>
              <a:rPr lang="zh-CN" altLang="en-US" sz="2800" b="1">
                <a:solidFill>
                  <a:srgbClr val="0516BB"/>
                </a:solidFill>
                <a:effectLst>
                  <a:outerShdw blurRad="38100" dist="38100" dir="2700000" algn="tl">
                    <a:srgbClr val="C0C0C0"/>
                  </a:outerShdw>
                </a:effectLst>
                <a:latin typeface="楷体_GB2312" pitchFamily="1" charset="-122"/>
                <a:ea typeface="楷体_GB2312" pitchFamily="1" charset="-122"/>
              </a:rPr>
              <a:t>高新技术企业</a:t>
            </a:r>
            <a:r>
              <a:rPr lang="zh-CN" altLang="en-US" sz="2800" b="1">
                <a:solidFill>
                  <a:srgbClr val="FF0000"/>
                </a:solidFill>
                <a:effectLst>
                  <a:outerShdw blurRad="38100" dist="38100" dir="2700000" algn="tl">
                    <a:srgbClr val="C0C0C0"/>
                  </a:outerShdw>
                </a:effectLst>
                <a:latin typeface="楷体_GB2312" pitchFamily="1" charset="-122"/>
                <a:ea typeface="楷体_GB2312" pitchFamily="1" charset="-122"/>
              </a:rPr>
              <a:t>，在经济特区和上海浦东新区</a:t>
            </a:r>
            <a:r>
              <a:rPr lang="zh-CN" altLang="en-US" sz="2800" b="1">
                <a:solidFill>
                  <a:srgbClr val="0070C0"/>
                </a:solidFill>
                <a:effectLst>
                  <a:outerShdw blurRad="38100" dist="38100" dir="2700000" algn="tl">
                    <a:srgbClr val="C0C0C0"/>
                  </a:outerShdw>
                </a:effectLst>
                <a:latin typeface="楷体_GB2312" pitchFamily="1" charset="-122"/>
                <a:ea typeface="楷体_GB2312" pitchFamily="1" charset="-122"/>
              </a:rPr>
              <a:t>内</a:t>
            </a:r>
            <a:r>
              <a:rPr lang="zh-CN" altLang="en-US" sz="2800" b="1">
                <a:solidFill>
                  <a:srgbClr val="FF0000"/>
                </a:solidFill>
                <a:effectLst>
                  <a:outerShdw blurRad="38100" dist="38100" dir="2700000" algn="tl">
                    <a:srgbClr val="C0C0C0"/>
                  </a:outerShdw>
                </a:effectLst>
                <a:latin typeface="楷体_GB2312" pitchFamily="1" charset="-122"/>
                <a:ea typeface="楷体_GB2312" pitchFamily="1" charset="-122"/>
              </a:rPr>
              <a:t>取得的所得</a:t>
            </a:r>
            <a:endParaRPr lang="en-US" altLang="zh-CN" sz="2800" b="1">
              <a:solidFill>
                <a:srgbClr val="FF0000"/>
              </a:solidFill>
              <a:effectLst>
                <a:outerShdw blurRad="38100" dist="38100" dir="2700000" algn="tl">
                  <a:srgbClr val="C0C0C0"/>
                </a:outerShdw>
              </a:effectLst>
              <a:latin typeface="楷体_GB2312" pitchFamily="1" charset="-122"/>
              <a:ea typeface="楷体_GB2312" pitchFamily="1" charset="-122"/>
            </a:endParaRPr>
          </a:p>
          <a:p>
            <a:pPr>
              <a:buFont typeface="Arial" panose="020B0604020202020204" pitchFamily="34" charset="0"/>
              <a:buNone/>
              <a:defRPr/>
            </a:pPr>
            <a:r>
              <a:rPr lang="zh-CN" altLang="en-US" sz="2800" b="1">
                <a:effectLst>
                  <a:outerShdw blurRad="38100" dist="38100" dir="2700000" algn="tl">
                    <a:srgbClr val="C0C0C0"/>
                  </a:outerShdw>
                </a:effectLst>
                <a:latin typeface="楷体" pitchFamily="49" charset="-122"/>
                <a:ea typeface="楷体" pitchFamily="49" charset="-122"/>
              </a:rPr>
              <a:t>     自取得</a:t>
            </a:r>
            <a:r>
              <a:rPr lang="zh-CN" altLang="en-US" sz="2800" b="1" i="1" u="sng">
                <a:solidFill>
                  <a:srgbClr val="C00000"/>
                </a:solidFill>
                <a:effectLst>
                  <a:outerShdw blurRad="38100" dist="38100" dir="2700000" algn="tl">
                    <a:srgbClr val="C0C0C0"/>
                  </a:outerShdw>
                </a:effectLst>
                <a:latin typeface="楷体" pitchFamily="49" charset="-122"/>
                <a:ea typeface="楷体" pitchFamily="49" charset="-122"/>
              </a:rPr>
              <a:t>第一笔生产经营收入</a:t>
            </a:r>
            <a:r>
              <a:rPr lang="zh-CN" altLang="en-US" sz="2800" b="1">
                <a:effectLst>
                  <a:outerShdw blurRad="38100" dist="38100" dir="2700000" algn="tl">
                    <a:srgbClr val="C0C0C0"/>
                  </a:outerShdw>
                </a:effectLst>
                <a:latin typeface="楷体" pitchFamily="49" charset="-122"/>
                <a:ea typeface="楷体" pitchFamily="49" charset="-122"/>
              </a:rPr>
              <a:t>所属纳税年度起，享受“两免三减半”的优惠政策</a:t>
            </a:r>
            <a:endParaRPr lang="en-US" altLang="zh-CN" sz="2800" b="1">
              <a:effectLst>
                <a:outerShdw blurRad="38100" dist="38100" dir="2700000" algn="tl">
                  <a:srgbClr val="C0C0C0"/>
                </a:outerShdw>
              </a:effectLst>
              <a:latin typeface="楷体" pitchFamily="49" charset="-122"/>
              <a:ea typeface="楷体" pitchFamily="49" charset="-122"/>
            </a:endParaRPr>
          </a:p>
          <a:p>
            <a:pPr>
              <a:defRPr/>
            </a:pPr>
            <a:r>
              <a:rPr lang="en-US" altLang="zh-CN" sz="2800" b="1">
                <a:solidFill>
                  <a:srgbClr val="FF0000"/>
                </a:solidFill>
                <a:effectLst>
                  <a:outerShdw blurRad="38100" dist="38100" dir="2700000" algn="tl">
                    <a:srgbClr val="C0C0C0"/>
                  </a:outerShdw>
                </a:effectLst>
                <a:latin typeface="楷体_GB2312" pitchFamily="1" charset="-122"/>
                <a:ea typeface="楷体_GB2312" pitchFamily="1" charset="-122"/>
              </a:rPr>
              <a:t>2.</a:t>
            </a:r>
            <a:r>
              <a:rPr lang="zh-CN" altLang="en-US" sz="2800" b="1">
                <a:solidFill>
                  <a:srgbClr val="FF0000"/>
                </a:solidFill>
                <a:effectLst>
                  <a:outerShdw blurRad="38100" dist="38100" dir="2700000" algn="tl">
                    <a:srgbClr val="C0C0C0"/>
                  </a:outerShdw>
                </a:effectLst>
                <a:latin typeface="楷体_GB2312" pitchFamily="1" charset="-122"/>
                <a:ea typeface="楷体_GB2312" pitchFamily="1" charset="-122"/>
              </a:rPr>
              <a:t>集成电路线宽小于</a:t>
            </a:r>
            <a:r>
              <a:rPr lang="en-US" altLang="zh-CN" sz="2800" b="1">
                <a:solidFill>
                  <a:srgbClr val="FF0000"/>
                </a:solidFill>
                <a:effectLst>
                  <a:outerShdw blurRad="38100" dist="38100" dir="2700000" algn="tl">
                    <a:srgbClr val="C0C0C0"/>
                  </a:outerShdw>
                </a:effectLst>
                <a:latin typeface="楷体_GB2312" pitchFamily="1" charset="-122"/>
                <a:ea typeface="楷体_GB2312" pitchFamily="1" charset="-122"/>
              </a:rPr>
              <a:t>0.8</a:t>
            </a:r>
            <a:r>
              <a:rPr lang="zh-CN" altLang="en-US" sz="2800" b="1">
                <a:solidFill>
                  <a:srgbClr val="FF0000"/>
                </a:solidFill>
                <a:effectLst>
                  <a:outerShdw blurRad="38100" dist="38100" dir="2700000" algn="tl">
                    <a:srgbClr val="C0C0C0"/>
                  </a:outerShdw>
                </a:effectLst>
                <a:latin typeface="楷体_GB2312" pitchFamily="1" charset="-122"/>
                <a:ea typeface="楷体_GB2312" pitchFamily="1" charset="-122"/>
              </a:rPr>
              <a:t>微米（含）的集成电路生产企业</a:t>
            </a:r>
            <a:endParaRPr lang="en-US" altLang="zh-CN" sz="2800" b="1">
              <a:solidFill>
                <a:srgbClr val="FF0000"/>
              </a:solidFill>
              <a:effectLst>
                <a:outerShdw blurRad="38100" dist="38100" dir="2700000" algn="tl">
                  <a:srgbClr val="C0C0C0"/>
                </a:outerShdw>
              </a:effectLst>
              <a:latin typeface="楷体_GB2312" pitchFamily="1" charset="-122"/>
              <a:ea typeface="楷体_GB2312" pitchFamily="1" charset="-122"/>
            </a:endParaRPr>
          </a:p>
          <a:p>
            <a:pPr>
              <a:defRPr/>
            </a:pPr>
            <a:r>
              <a:rPr lang="en-US" altLang="zh-CN" sz="2800" b="1">
                <a:solidFill>
                  <a:srgbClr val="FF0000"/>
                </a:solidFill>
                <a:effectLst>
                  <a:outerShdw blurRad="38100" dist="38100" dir="2700000" algn="tl">
                    <a:srgbClr val="C0C0C0"/>
                  </a:outerShdw>
                </a:effectLst>
                <a:latin typeface="楷体_GB2312" pitchFamily="1" charset="-122"/>
                <a:ea typeface="楷体_GB2312" pitchFamily="1" charset="-122"/>
              </a:rPr>
              <a:t>3.</a:t>
            </a:r>
            <a:r>
              <a:rPr lang="zh-CN" altLang="en-US" sz="2800" b="1">
                <a:solidFill>
                  <a:srgbClr val="FF0000"/>
                </a:solidFill>
                <a:effectLst>
                  <a:outerShdw blurRad="38100" dist="38100" dir="2700000" algn="tl">
                    <a:srgbClr val="C0C0C0"/>
                  </a:outerShdw>
                </a:effectLst>
                <a:latin typeface="楷体_GB2312" pitchFamily="1" charset="-122"/>
                <a:ea typeface="楷体_GB2312" pitchFamily="1" charset="-122"/>
              </a:rPr>
              <a:t>我国境内新办的集成电路设计企业和符合条件的软件企业 </a:t>
            </a:r>
            <a:endParaRPr lang="en-US" altLang="zh-CN" sz="2800" b="1">
              <a:solidFill>
                <a:srgbClr val="FF0000"/>
              </a:solidFill>
              <a:effectLst>
                <a:outerShdw blurRad="38100" dist="38100" dir="2700000" algn="tl">
                  <a:srgbClr val="C0C0C0"/>
                </a:outerShdw>
              </a:effectLst>
              <a:latin typeface="楷体_GB2312" pitchFamily="1" charset="-122"/>
              <a:ea typeface="楷体_GB2312" pitchFamily="1" charset="-122"/>
            </a:endParaRPr>
          </a:p>
          <a:p>
            <a:pPr>
              <a:defRPr/>
            </a:pPr>
            <a:r>
              <a:rPr lang="zh-CN" altLang="en-US" sz="2800">
                <a:ea typeface="宋体" pitchFamily="2" charset="-122"/>
              </a:rPr>
              <a:t>      </a:t>
            </a:r>
            <a:r>
              <a:rPr lang="zh-CN" altLang="en-US" sz="2800" b="1">
                <a:effectLst>
                  <a:outerShdw blurRad="38100" dist="38100" dir="2700000" algn="tl">
                    <a:srgbClr val="C0C0C0"/>
                  </a:outerShdw>
                </a:effectLst>
                <a:latin typeface="楷体" pitchFamily="49" charset="-122"/>
                <a:ea typeface="楷体" pitchFamily="49" charset="-122"/>
              </a:rPr>
              <a:t>经认定后，在</a:t>
            </a:r>
            <a:r>
              <a:rPr lang="en-US" altLang="zh-CN" sz="2800" b="1">
                <a:effectLst>
                  <a:outerShdw blurRad="38100" dist="38100" dir="2700000" algn="tl">
                    <a:srgbClr val="C0C0C0"/>
                  </a:outerShdw>
                </a:effectLst>
                <a:latin typeface="楷体" pitchFamily="49" charset="-122"/>
                <a:ea typeface="楷体" pitchFamily="49" charset="-122"/>
              </a:rPr>
              <a:t>2017</a:t>
            </a:r>
            <a:r>
              <a:rPr lang="zh-CN" altLang="en-US" sz="2800" b="1">
                <a:effectLst>
                  <a:outerShdw blurRad="38100" dist="38100" dir="2700000" algn="tl">
                    <a:srgbClr val="C0C0C0"/>
                  </a:outerShdw>
                </a:effectLst>
                <a:latin typeface="楷体" pitchFamily="49" charset="-122"/>
                <a:ea typeface="楷体" pitchFamily="49" charset="-122"/>
              </a:rPr>
              <a:t>年</a:t>
            </a:r>
            <a:r>
              <a:rPr lang="en-US" altLang="zh-CN" sz="2800" b="1">
                <a:effectLst>
                  <a:outerShdw blurRad="38100" dist="38100" dir="2700000" algn="tl">
                    <a:srgbClr val="C0C0C0"/>
                  </a:outerShdw>
                </a:effectLst>
                <a:latin typeface="楷体" pitchFamily="49" charset="-122"/>
                <a:ea typeface="楷体" pitchFamily="49" charset="-122"/>
              </a:rPr>
              <a:t>12</a:t>
            </a:r>
            <a:r>
              <a:rPr lang="zh-CN" altLang="en-US" sz="2800" b="1">
                <a:effectLst>
                  <a:outerShdw blurRad="38100" dist="38100" dir="2700000" algn="tl">
                    <a:srgbClr val="C0C0C0"/>
                  </a:outerShdw>
                </a:effectLst>
                <a:latin typeface="楷体" pitchFamily="49" charset="-122"/>
                <a:ea typeface="楷体" pitchFamily="49" charset="-122"/>
              </a:rPr>
              <a:t>月</a:t>
            </a:r>
            <a:r>
              <a:rPr lang="en-US" altLang="zh-CN" sz="2800" b="1">
                <a:effectLst>
                  <a:outerShdw blurRad="38100" dist="38100" dir="2700000" algn="tl">
                    <a:srgbClr val="C0C0C0"/>
                  </a:outerShdw>
                </a:effectLst>
                <a:latin typeface="楷体" pitchFamily="49" charset="-122"/>
                <a:ea typeface="楷体" pitchFamily="49" charset="-122"/>
              </a:rPr>
              <a:t>31</a:t>
            </a:r>
            <a:r>
              <a:rPr lang="zh-CN" altLang="en-US" sz="2800" b="1">
                <a:effectLst>
                  <a:outerShdw blurRad="38100" dist="38100" dir="2700000" algn="tl">
                    <a:srgbClr val="C0C0C0"/>
                  </a:outerShdw>
                </a:effectLst>
                <a:latin typeface="楷体" pitchFamily="49" charset="-122"/>
                <a:ea typeface="楷体" pitchFamily="49" charset="-122"/>
              </a:rPr>
              <a:t>日前自</a:t>
            </a:r>
            <a:r>
              <a:rPr lang="zh-CN" altLang="en-US" sz="2800" b="1" i="1" u="sng">
                <a:solidFill>
                  <a:srgbClr val="C00000"/>
                </a:solidFill>
                <a:effectLst>
                  <a:outerShdw blurRad="38100" dist="38100" dir="2700000" algn="tl">
                    <a:srgbClr val="C0C0C0"/>
                  </a:outerShdw>
                </a:effectLst>
                <a:latin typeface="楷体" pitchFamily="49" charset="-122"/>
                <a:ea typeface="楷体" pitchFamily="49" charset="-122"/>
              </a:rPr>
              <a:t>获利年度</a:t>
            </a:r>
            <a:r>
              <a:rPr lang="zh-CN" altLang="en-US" sz="2800" b="1">
                <a:effectLst>
                  <a:outerShdw blurRad="38100" dist="38100" dir="2700000" algn="tl">
                    <a:srgbClr val="C0C0C0"/>
                  </a:outerShdw>
                </a:effectLst>
                <a:latin typeface="楷体" pitchFamily="49" charset="-122"/>
                <a:ea typeface="楷体" pitchFamily="49" charset="-122"/>
              </a:rPr>
              <a:t>起计算优惠期，享受“两免三减半”的优惠政策</a:t>
            </a:r>
            <a:endParaRPr lang="en-US" altLang="zh-CN" sz="2800" b="1">
              <a:effectLst>
                <a:outerShdw blurRad="38100" dist="38100" dir="2700000" algn="tl">
                  <a:srgbClr val="C0C0C0"/>
                </a:outerShdw>
              </a:effectLst>
              <a:latin typeface="楷体" pitchFamily="49" charset="-122"/>
              <a:ea typeface="楷体" pitchFamily="49" charset="-122"/>
            </a:endParaRPr>
          </a:p>
          <a:p>
            <a:pPr>
              <a:defRPr/>
            </a:pPr>
            <a:endParaRPr lang="en-US" altLang="zh-CN" sz="2800">
              <a:ea typeface="宋体" pitchFamily="2" charset="-122"/>
            </a:endParaRPr>
          </a:p>
          <a:p>
            <a:pPr>
              <a:defRPr/>
            </a:pPr>
            <a:endParaRPr lang="zh-CN" altLang="en-US">
              <a:ea typeface="宋体" pitchFamily="2" charset="-122"/>
            </a:endParaRPr>
          </a:p>
        </p:txBody>
      </p:sp>
      <p:sp>
        <p:nvSpPr>
          <p:cNvPr id="38916" name="页脚占位符 3">
            <a:extLst>
              <a:ext uri="{FF2B5EF4-FFF2-40B4-BE49-F238E27FC236}">
                <a16:creationId xmlns:a16="http://schemas.microsoft.com/office/drawing/2014/main" id="{05773FBD-DEFA-421D-9DE1-F270596BE73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65D5DE29-E4DB-4B6F-8762-8A8B282840B3}"/>
              </a:ext>
            </a:extLst>
          </p:cNvPr>
          <p:cNvSpPr>
            <a:spLocks noGrp="1" noChangeArrowheads="1"/>
          </p:cNvSpPr>
          <p:nvPr>
            <p:ph type="body" idx="1"/>
          </p:nvPr>
        </p:nvSpPr>
        <p:spPr>
          <a:xfrm>
            <a:off x="457200" y="1700213"/>
            <a:ext cx="8229600" cy="4586287"/>
          </a:xfrm>
        </p:spPr>
        <p:txBody>
          <a:bodyPr/>
          <a:lstStyle/>
          <a:p>
            <a:r>
              <a:rPr lang="zh-CN" altLang="en-US" b="1">
                <a:latin typeface="楷体_GB2312" pitchFamily="1" charset="-122"/>
                <a:ea typeface="楷体_GB2312" pitchFamily="1" charset="-122"/>
              </a:rPr>
              <a:t>　　居民企业转让技术所有权所得不超过</a:t>
            </a:r>
            <a:r>
              <a:rPr lang="en-US" altLang="zh-CN" b="1">
                <a:latin typeface="楷体_GB2312" pitchFamily="1" charset="-122"/>
                <a:ea typeface="楷体_GB2312" pitchFamily="1" charset="-122"/>
              </a:rPr>
              <a:t>500</a:t>
            </a:r>
            <a:r>
              <a:rPr lang="zh-CN" altLang="en-US" b="1">
                <a:latin typeface="楷体_GB2312" pitchFamily="1" charset="-122"/>
                <a:ea typeface="楷体_GB2312" pitchFamily="1" charset="-122"/>
              </a:rPr>
              <a:t>万元的部分，免征企业所得税；超过</a:t>
            </a:r>
            <a:r>
              <a:rPr lang="en-US" altLang="zh-CN" b="1">
                <a:latin typeface="楷体_GB2312" pitchFamily="1" charset="-122"/>
                <a:ea typeface="楷体_GB2312" pitchFamily="1" charset="-122"/>
              </a:rPr>
              <a:t>500</a:t>
            </a:r>
            <a:r>
              <a:rPr lang="zh-CN" altLang="en-US" b="1">
                <a:latin typeface="楷体_GB2312" pitchFamily="1" charset="-122"/>
                <a:ea typeface="楷体_GB2312" pitchFamily="1" charset="-122"/>
              </a:rPr>
              <a:t>万元的部分，减半征收企业所得税。</a:t>
            </a:r>
            <a:r>
              <a:rPr lang="zh-CN" altLang="en-US">
                <a:ea typeface="宋体" panose="02010600030101010101" pitchFamily="2" charset="-122"/>
              </a:rPr>
              <a:t> </a:t>
            </a:r>
          </a:p>
        </p:txBody>
      </p:sp>
      <p:pic>
        <p:nvPicPr>
          <p:cNvPr id="39939" name="Picture 4" descr="http://p4.so.qhimg.com/bdr/_240_/t01279dedfb9dea59de.jpg">
            <a:extLst>
              <a:ext uri="{FF2B5EF4-FFF2-40B4-BE49-F238E27FC236}">
                <a16:creationId xmlns:a16="http://schemas.microsoft.com/office/drawing/2014/main" id="{C2A1F1B9-39E8-4092-9237-430B8358F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573463"/>
            <a:ext cx="36718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94BC545-EA68-46CD-9D0D-4C3FAA2F6A5D}"/>
              </a:ext>
            </a:extLst>
          </p:cNvPr>
          <p:cNvSpPr txBox="1"/>
          <p:nvPr/>
        </p:nvSpPr>
        <p:spPr>
          <a:xfrm>
            <a:off x="1403350" y="476250"/>
            <a:ext cx="6624638" cy="923925"/>
          </a:xfrm>
          <a:prstGeom prst="rect">
            <a:avLst/>
          </a:prstGeom>
          <a:noFill/>
          <a:ln>
            <a:solidFill>
              <a:schemeClr val="accent1"/>
            </a:solidFill>
          </a:ln>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50000"/>
              </a:spcBef>
              <a:spcAft>
                <a:spcPct val="0"/>
              </a:spcAft>
              <a:defRPr b="1">
                <a:solidFill>
                  <a:schemeClr val="tx1"/>
                </a:solidFill>
                <a:latin typeface="Arial" pitchFamily="34" charset="0"/>
              </a:defRPr>
            </a:lvl6pPr>
            <a:lvl7pPr marL="2971800" indent="-228600" eaLnBrk="0" fontAlgn="base" hangingPunct="0">
              <a:spcBef>
                <a:spcPct val="50000"/>
              </a:spcBef>
              <a:spcAft>
                <a:spcPct val="0"/>
              </a:spcAft>
              <a:defRPr b="1">
                <a:solidFill>
                  <a:schemeClr val="tx1"/>
                </a:solidFill>
                <a:latin typeface="Arial" pitchFamily="34" charset="0"/>
              </a:defRPr>
            </a:lvl7pPr>
            <a:lvl8pPr marL="3429000" indent="-228600" eaLnBrk="0" fontAlgn="base" hangingPunct="0">
              <a:spcBef>
                <a:spcPct val="50000"/>
              </a:spcBef>
              <a:spcAft>
                <a:spcPct val="0"/>
              </a:spcAft>
              <a:defRPr b="1">
                <a:solidFill>
                  <a:schemeClr val="tx1"/>
                </a:solidFill>
                <a:latin typeface="Arial" pitchFamily="34" charset="0"/>
              </a:defRPr>
            </a:lvl8pPr>
            <a:lvl9pPr marL="3886200" indent="-228600" eaLnBrk="0" fontAlgn="base" hangingPunct="0">
              <a:spcBef>
                <a:spcPct val="50000"/>
              </a:spcBef>
              <a:spcAft>
                <a:spcPct val="0"/>
              </a:spcAft>
              <a:defRPr b="1">
                <a:solidFill>
                  <a:schemeClr val="tx1"/>
                </a:solidFill>
                <a:latin typeface="Arial" pitchFamily="34" charset="0"/>
              </a:defRPr>
            </a:lvl9pPr>
          </a:lstStyle>
          <a:p>
            <a:pPr algn="ctr" eaLnBrk="1" hangingPunct="1">
              <a:defRPr/>
            </a:pPr>
            <a:r>
              <a:rPr lang="zh-CN" altLang="en-US" sz="3600">
                <a:solidFill>
                  <a:srgbClr val="FF0000"/>
                </a:solidFill>
                <a:effectLst>
                  <a:outerShdw blurRad="38100" dist="38100" dir="2700000" algn="tl">
                    <a:srgbClr val="C0C0C0"/>
                  </a:outerShdw>
                </a:effectLst>
                <a:latin typeface="楷体_GB2312" pitchFamily="1" charset="-122"/>
                <a:ea typeface="楷体_GB2312" pitchFamily="1" charset="-122"/>
              </a:rPr>
              <a:t>（四）符合条件的技术转让所得</a:t>
            </a:r>
            <a:br>
              <a:rPr lang="zh-CN" altLang="en-US">
                <a:latin typeface="楷体_GB2312" pitchFamily="1" charset="-122"/>
                <a:ea typeface="楷体_GB2312" pitchFamily="1" charset="-122"/>
              </a:rPr>
            </a:br>
            <a:endParaRPr lang="zh-CN" altLang="en-US">
              <a:ea typeface="宋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a:extLst>
              <a:ext uri="{FF2B5EF4-FFF2-40B4-BE49-F238E27FC236}">
                <a16:creationId xmlns:a16="http://schemas.microsoft.com/office/drawing/2014/main" id="{46D97D80-F6FE-4E37-A535-A078BF44CDAA}"/>
              </a:ext>
            </a:extLst>
          </p:cNvPr>
          <p:cNvSpPr>
            <a:spLocks noGrp="1"/>
          </p:cNvSpPr>
          <p:nvPr>
            <p:ph idx="1"/>
          </p:nvPr>
        </p:nvSpPr>
        <p:spPr>
          <a:xfrm>
            <a:off x="457200" y="476250"/>
            <a:ext cx="8229600" cy="6048375"/>
          </a:xfrm>
        </p:spPr>
        <p:txBody>
          <a:bodyPr/>
          <a:lstStyle/>
          <a:p>
            <a:r>
              <a:rPr lang="en-US" altLang="zh-CN" sz="2800">
                <a:ea typeface="宋体" panose="02010600030101010101" pitchFamily="2" charset="-122"/>
              </a:rPr>
              <a:t>1.</a:t>
            </a:r>
            <a:r>
              <a:rPr lang="zh-CN" altLang="zh-CN" sz="2800">
                <a:ea typeface="宋体" panose="02010600030101010101" pitchFamily="2" charset="-122"/>
              </a:rPr>
              <a:t>根据</a:t>
            </a:r>
            <a:r>
              <a:rPr lang="zh-CN" altLang="zh-CN" sz="2800" b="1">
                <a:solidFill>
                  <a:srgbClr val="FF0000"/>
                </a:solidFill>
                <a:ea typeface="宋体" panose="02010600030101010101" pitchFamily="2" charset="-122"/>
              </a:rPr>
              <a:t>技术转让所得</a:t>
            </a:r>
            <a:r>
              <a:rPr lang="zh-CN" altLang="zh-CN" sz="2800">
                <a:ea typeface="宋体" panose="02010600030101010101" pitchFamily="2" charset="-122"/>
              </a:rPr>
              <a:t>，而非收入，确定企业所得税的优惠政策</a:t>
            </a:r>
            <a:br>
              <a:rPr lang="en-US" altLang="zh-CN">
                <a:ea typeface="宋体" panose="02010600030101010101" pitchFamily="2" charset="-122"/>
              </a:rPr>
            </a:br>
            <a:r>
              <a:rPr lang="zh-CN" altLang="zh-CN" sz="2400">
                <a:ea typeface="宋体" panose="02010600030101010101" pitchFamily="2" charset="-122"/>
              </a:rPr>
              <a:t>技术转让所得＝技术转让收入－技术转让成本－相关税费</a:t>
            </a:r>
            <a:endParaRPr lang="en-US" altLang="zh-CN" sz="2400">
              <a:ea typeface="宋体" panose="02010600030101010101" pitchFamily="2" charset="-122"/>
            </a:endParaRPr>
          </a:p>
          <a:p>
            <a:r>
              <a:rPr lang="zh-CN" altLang="en-US" sz="2400">
                <a:ea typeface="宋体" panose="02010600030101010101" pitchFamily="2" charset="-122"/>
              </a:rPr>
              <a:t>技术转让所得＝技术转让收入</a:t>
            </a:r>
            <a:r>
              <a:rPr lang="en-US" altLang="zh-CN" sz="2400">
                <a:ea typeface="宋体" panose="02010600030101010101" pitchFamily="2" charset="-122"/>
              </a:rPr>
              <a:t>-</a:t>
            </a:r>
            <a:r>
              <a:rPr lang="zh-CN" altLang="en-US" sz="2400">
                <a:ea typeface="宋体" panose="02010600030101010101" pitchFamily="2" charset="-122"/>
              </a:rPr>
              <a:t>无形资产摊销费用</a:t>
            </a:r>
            <a:r>
              <a:rPr lang="en-US" altLang="zh-CN" sz="2400">
                <a:ea typeface="宋体" panose="02010600030101010101" pitchFamily="2" charset="-122"/>
              </a:rPr>
              <a:t>-</a:t>
            </a:r>
            <a:r>
              <a:rPr lang="zh-CN" altLang="en-US" sz="2400">
                <a:ea typeface="宋体" panose="02010600030101010101" pitchFamily="2" charset="-122"/>
              </a:rPr>
              <a:t>相关税费</a:t>
            </a:r>
            <a:r>
              <a:rPr lang="en-US" altLang="zh-CN" sz="2400">
                <a:ea typeface="宋体" panose="02010600030101010101" pitchFamily="2" charset="-122"/>
              </a:rPr>
              <a:t>-</a:t>
            </a:r>
            <a:r>
              <a:rPr lang="zh-CN" altLang="en-US" sz="2400">
                <a:ea typeface="宋体" panose="02010600030101010101" pitchFamily="2" charset="-122"/>
              </a:rPr>
              <a:t>应分摊期间费用</a:t>
            </a:r>
            <a:r>
              <a:rPr lang="zh-CN" altLang="en-US" sz="2400" b="1">
                <a:solidFill>
                  <a:srgbClr val="FF0000"/>
                </a:solidFill>
                <a:ea typeface="宋体" panose="02010600030101010101" pitchFamily="2" charset="-122"/>
              </a:rPr>
              <a:t>（</a:t>
            </a:r>
            <a:r>
              <a:rPr lang="en-US" altLang="zh-CN" sz="2400" b="1">
                <a:solidFill>
                  <a:srgbClr val="FF0000"/>
                </a:solidFill>
                <a:ea typeface="宋体" panose="02010600030101010101" pitchFamily="2" charset="-122"/>
              </a:rPr>
              <a:t>5</a:t>
            </a:r>
            <a:r>
              <a:rPr lang="zh-CN" altLang="en-US" sz="2400" b="1">
                <a:solidFill>
                  <a:srgbClr val="FF0000"/>
                </a:solidFill>
                <a:ea typeface="宋体" panose="02010600030101010101" pitchFamily="2" charset="-122"/>
              </a:rPr>
              <a:t>年以上非独占许可使用权）</a:t>
            </a:r>
            <a:endParaRPr lang="en-US" altLang="zh-CN" sz="2800" b="1">
              <a:solidFill>
                <a:srgbClr val="FF0000"/>
              </a:solidFill>
              <a:ea typeface="宋体" panose="02010600030101010101" pitchFamily="2" charset="-122"/>
            </a:endParaRPr>
          </a:p>
          <a:p>
            <a:r>
              <a:rPr lang="zh-CN" altLang="zh-CN" sz="2800">
                <a:latin typeface="楷体" panose="02010609060101010101" pitchFamily="49" charset="-122"/>
                <a:ea typeface="楷体" panose="02010609060101010101" pitchFamily="49" charset="-122"/>
              </a:rPr>
              <a:t>技术转让收入是指当事人履行技术转让合同后获得的价款，包括转让方为使受让方掌握所转让的技术投入使用、实现产业化而提供必要的技术咨询、技术服务、技术培训所产生的收入——</a:t>
            </a:r>
            <a:r>
              <a:rPr lang="zh-CN" altLang="zh-CN" sz="2800" b="1" u="sng">
                <a:latin typeface="楷体" panose="02010609060101010101" pitchFamily="49" charset="-122"/>
                <a:ea typeface="楷体" panose="02010609060101010101" pitchFamily="49" charset="-122"/>
              </a:rPr>
              <a:t>相关，一并收取价款</a:t>
            </a:r>
            <a:r>
              <a:rPr lang="zh-CN" altLang="zh-CN" sz="2800">
                <a:latin typeface="楷体" panose="02010609060101010101" pitchFamily="49" charset="-122"/>
                <a:ea typeface="楷体" panose="02010609060101010101" pitchFamily="49" charset="-122"/>
              </a:rPr>
              <a:t>，不包括销售或转让设备、仪器、零部件、原材料等非技术性收入。</a:t>
            </a:r>
            <a:endParaRPr lang="en-US" altLang="zh-CN" sz="2800">
              <a:latin typeface="楷体" panose="02010609060101010101" pitchFamily="49" charset="-122"/>
              <a:ea typeface="楷体" panose="02010609060101010101" pitchFamily="49" charset="-122"/>
            </a:endParaRPr>
          </a:p>
          <a:p>
            <a:endParaRPr lang="zh-CN" altLang="en-US">
              <a:ea typeface="宋体" panose="02010600030101010101" pitchFamily="2" charset="-122"/>
            </a:endParaRPr>
          </a:p>
        </p:txBody>
      </p:sp>
      <p:sp>
        <p:nvSpPr>
          <p:cNvPr id="40963" name="页脚占位符 3">
            <a:extLst>
              <a:ext uri="{FF2B5EF4-FFF2-40B4-BE49-F238E27FC236}">
                <a16:creationId xmlns:a16="http://schemas.microsoft.com/office/drawing/2014/main" id="{C04142B4-0C01-4CB5-818B-1D372DC9C81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a:extLst>
              <a:ext uri="{FF2B5EF4-FFF2-40B4-BE49-F238E27FC236}">
                <a16:creationId xmlns:a16="http://schemas.microsoft.com/office/drawing/2014/main" id="{89C61BB6-8C1F-4FC4-8C98-96AE73843FD1}"/>
              </a:ext>
            </a:extLst>
          </p:cNvPr>
          <p:cNvSpPr>
            <a:spLocks noGrp="1"/>
          </p:cNvSpPr>
          <p:nvPr>
            <p:ph idx="1"/>
          </p:nvPr>
        </p:nvSpPr>
        <p:spPr>
          <a:xfrm>
            <a:off x="457200" y="692150"/>
            <a:ext cx="8229600" cy="5556250"/>
          </a:xfrm>
        </p:spPr>
        <p:txBody>
          <a:bodyPr/>
          <a:lstStyle/>
          <a:p>
            <a:r>
              <a:rPr lang="en-US" altLang="zh-CN" b="1">
                <a:solidFill>
                  <a:srgbClr val="FF0000"/>
                </a:solidFill>
                <a:ea typeface="宋体" panose="02010600030101010101" pitchFamily="2" charset="-122"/>
              </a:rPr>
              <a:t>2.</a:t>
            </a:r>
            <a:r>
              <a:rPr lang="zh-CN" altLang="zh-CN" b="1">
                <a:solidFill>
                  <a:srgbClr val="FF0000"/>
                </a:solidFill>
                <a:ea typeface="宋体" panose="02010600030101010101" pitchFamily="2" charset="-122"/>
              </a:rPr>
              <a:t>技术转让的范围：</a:t>
            </a:r>
            <a:r>
              <a:rPr lang="zh-CN" altLang="zh-CN" sz="2800">
                <a:latin typeface="楷体" panose="02010609060101010101" pitchFamily="49" charset="-122"/>
                <a:ea typeface="楷体" panose="02010609060101010101" pitchFamily="49" charset="-122"/>
              </a:rPr>
              <a:t>居民企业转让专利技术、计算机软件著作权、集成电路布图设计权、植物新品种、生物医药新品种或</a:t>
            </a:r>
            <a:r>
              <a:rPr lang="en-US" altLang="zh-CN" sz="2800">
                <a:latin typeface="楷体" panose="02010609060101010101" pitchFamily="49" charset="-122"/>
                <a:ea typeface="楷体" panose="02010609060101010101" pitchFamily="49" charset="-122"/>
              </a:rPr>
              <a:t>5</a:t>
            </a:r>
            <a:r>
              <a:rPr lang="zh-CN" altLang="zh-CN" sz="2800">
                <a:latin typeface="楷体" panose="02010609060101010101" pitchFamily="49" charset="-122"/>
                <a:ea typeface="楷体" panose="02010609060101010101" pitchFamily="49" charset="-122"/>
              </a:rPr>
              <a:t>年以上（含</a:t>
            </a:r>
            <a:r>
              <a:rPr lang="en-US" altLang="zh-CN" sz="2800">
                <a:latin typeface="楷体" panose="02010609060101010101" pitchFamily="49" charset="-122"/>
                <a:ea typeface="楷体" panose="02010609060101010101" pitchFamily="49" charset="-122"/>
              </a:rPr>
              <a:t>5</a:t>
            </a:r>
            <a:r>
              <a:rPr lang="zh-CN" altLang="zh-CN" sz="2800">
                <a:latin typeface="楷体" panose="02010609060101010101" pitchFamily="49" charset="-122"/>
                <a:ea typeface="楷体" panose="02010609060101010101" pitchFamily="49" charset="-122"/>
              </a:rPr>
              <a:t>年）全球独占许可使用权以及财政部、国家税务总局确定的其他技术</a:t>
            </a:r>
            <a:r>
              <a:rPr lang="zh-CN" altLang="en-US" sz="2800">
                <a:latin typeface="楷体" panose="02010609060101010101" pitchFamily="49" charset="-122"/>
                <a:ea typeface="楷体" panose="02010609060101010101" pitchFamily="49" charset="-122"/>
              </a:rPr>
              <a:t>。</a:t>
            </a:r>
            <a:endParaRPr lang="en-US" altLang="zh-CN" sz="2800">
              <a:latin typeface="楷体" panose="02010609060101010101" pitchFamily="49" charset="-122"/>
              <a:ea typeface="楷体" panose="02010609060101010101" pitchFamily="49" charset="-122"/>
            </a:endParaRPr>
          </a:p>
          <a:p>
            <a:r>
              <a:rPr lang="en-US" altLang="zh-CN" b="1">
                <a:solidFill>
                  <a:srgbClr val="FF0000"/>
                </a:solidFill>
                <a:ea typeface="宋体" panose="02010600030101010101" pitchFamily="2" charset="-122"/>
              </a:rPr>
              <a:t>3.</a:t>
            </a:r>
            <a:r>
              <a:rPr lang="zh-CN" altLang="en-US" b="1">
                <a:solidFill>
                  <a:srgbClr val="FF0000"/>
                </a:solidFill>
                <a:ea typeface="宋体" panose="02010600030101010101" pitchFamily="2" charset="-122"/>
              </a:rPr>
              <a:t>特殊规定</a:t>
            </a:r>
            <a:endParaRPr lang="en-US" altLang="zh-CN" b="1">
              <a:solidFill>
                <a:srgbClr val="FF0000"/>
              </a:solidFill>
              <a:ea typeface="宋体" panose="02010600030101010101" pitchFamily="2" charset="-122"/>
            </a:endParaRPr>
          </a:p>
          <a:p>
            <a:r>
              <a:rPr lang="zh-CN" altLang="en-US" sz="2800">
                <a:latin typeface="楷体" panose="02010609060101010101" pitchFamily="49" charset="-122"/>
                <a:ea typeface="楷体" panose="02010609060101010101" pitchFamily="49" charset="-122"/>
              </a:rPr>
              <a:t>    居民企业取得禁止出口和限制出口技术转让所得，不享受；</a:t>
            </a:r>
            <a:br>
              <a:rPr lang="en-US" altLang="zh-CN" sz="2800">
                <a:latin typeface="楷体" panose="02010609060101010101" pitchFamily="49" charset="-122"/>
                <a:ea typeface="楷体" panose="02010609060101010101" pitchFamily="49" charset="-122"/>
              </a:rPr>
            </a:br>
            <a:r>
              <a:rPr lang="zh-CN" altLang="zh-CN"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  </a:t>
            </a:r>
            <a:r>
              <a:rPr lang="zh-CN" altLang="zh-CN" sz="2800">
                <a:latin typeface="楷体" panose="02010609060101010101" pitchFamily="49" charset="-122"/>
                <a:ea typeface="楷体" panose="02010609060101010101" pitchFamily="49" charset="-122"/>
              </a:rPr>
              <a:t>居民企业从直接或间接持有股权之和达到</a:t>
            </a:r>
            <a:r>
              <a:rPr lang="en-US" altLang="zh-CN" sz="2800" b="1" u="sng">
                <a:latin typeface="楷体" panose="02010609060101010101" pitchFamily="49" charset="-122"/>
                <a:ea typeface="楷体" panose="02010609060101010101" pitchFamily="49" charset="-122"/>
              </a:rPr>
              <a:t>100%</a:t>
            </a:r>
            <a:r>
              <a:rPr lang="zh-CN" altLang="zh-CN" sz="2800">
                <a:latin typeface="楷体" panose="02010609060101010101" pitchFamily="49" charset="-122"/>
                <a:ea typeface="楷体" panose="02010609060101010101" pitchFamily="49" charset="-122"/>
              </a:rPr>
              <a:t>的关联方取得的技术转让所得，不享受</a:t>
            </a:r>
            <a:r>
              <a:rPr lang="zh-CN" altLang="en-US" sz="2800">
                <a:latin typeface="楷体" panose="02010609060101010101" pitchFamily="49" charset="-122"/>
                <a:ea typeface="楷体" panose="02010609060101010101" pitchFamily="49" charset="-122"/>
              </a:rPr>
              <a:t>；</a:t>
            </a:r>
            <a:br>
              <a:rPr lang="en-US" altLang="zh-CN" sz="2800">
                <a:latin typeface="楷体" panose="02010609060101010101" pitchFamily="49" charset="-122"/>
                <a:ea typeface="楷体" panose="02010609060101010101" pitchFamily="49" charset="-122"/>
              </a:rPr>
            </a:br>
            <a:r>
              <a:rPr lang="zh-CN" altLang="zh-CN"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不单独计算技术转让所得的，不享受。</a:t>
            </a:r>
          </a:p>
        </p:txBody>
      </p:sp>
      <p:sp>
        <p:nvSpPr>
          <p:cNvPr id="41987" name="页脚占位符 3">
            <a:extLst>
              <a:ext uri="{FF2B5EF4-FFF2-40B4-BE49-F238E27FC236}">
                <a16:creationId xmlns:a16="http://schemas.microsoft.com/office/drawing/2014/main" id="{A69E7A23-B295-40EF-9800-3789CCDE079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A60BF2A7-4580-4644-A1AC-8C0CC2DD0188}"/>
              </a:ext>
            </a:extLst>
          </p:cNvPr>
          <p:cNvSpPr>
            <a:spLocks noGrp="1" noChangeArrowheads="1"/>
          </p:cNvSpPr>
          <p:nvPr>
            <p:ph type="body" idx="1"/>
          </p:nvPr>
        </p:nvSpPr>
        <p:spPr>
          <a:xfrm>
            <a:off x="457200" y="908050"/>
            <a:ext cx="8229600" cy="5378450"/>
          </a:xfrm>
        </p:spPr>
        <p:txBody>
          <a:bodyPr/>
          <a:lstStyle/>
          <a:p>
            <a:pPr>
              <a:lnSpc>
                <a:spcPct val="90000"/>
              </a:lnSpc>
            </a:pPr>
            <a:r>
              <a:rPr lang="en-US" altLang="zh-CN" sz="2800" b="1">
                <a:ea typeface="宋体" panose="02010600030101010101" pitchFamily="2" charset="-122"/>
              </a:rPr>
              <a:t>【</a:t>
            </a:r>
            <a:r>
              <a:rPr lang="zh-CN" altLang="en-US" sz="2800" b="1">
                <a:ea typeface="宋体" panose="02010600030101010101" pitchFamily="2" charset="-122"/>
              </a:rPr>
              <a:t>例题</a:t>
            </a:r>
            <a:r>
              <a:rPr lang="en-US" altLang="zh-CN" sz="2800" b="1">
                <a:ea typeface="宋体" panose="02010600030101010101" pitchFamily="2" charset="-122"/>
              </a:rPr>
              <a:t>】2014</a:t>
            </a:r>
            <a:r>
              <a:rPr lang="zh-CN" altLang="en-US" sz="2800" b="1">
                <a:ea typeface="宋体" panose="02010600030101010101" pitchFamily="2" charset="-122"/>
              </a:rPr>
              <a:t>年，某居民企业收入总额为</a:t>
            </a:r>
            <a:r>
              <a:rPr lang="en-US" altLang="zh-CN" sz="2800" b="1">
                <a:ea typeface="宋体" panose="02010600030101010101" pitchFamily="2" charset="-122"/>
              </a:rPr>
              <a:t>3000</a:t>
            </a:r>
            <a:r>
              <a:rPr lang="zh-CN" altLang="en-US" sz="2800" b="1">
                <a:ea typeface="宋体" panose="02010600030101010101" pitchFamily="2" charset="-122"/>
              </a:rPr>
              <a:t>万元（其中不征税收入</a:t>
            </a:r>
            <a:r>
              <a:rPr lang="en-US" altLang="zh-CN" sz="2800" b="1">
                <a:ea typeface="宋体" panose="02010600030101010101" pitchFamily="2" charset="-122"/>
              </a:rPr>
              <a:t>400</a:t>
            </a:r>
            <a:r>
              <a:rPr lang="zh-CN" altLang="en-US" sz="2800" b="1">
                <a:ea typeface="宋体" panose="02010600030101010101" pitchFamily="2" charset="-122"/>
              </a:rPr>
              <a:t>万元，符合条件的技术转让收入</a:t>
            </a:r>
            <a:r>
              <a:rPr lang="en-US" altLang="zh-CN" sz="2800" b="1">
                <a:ea typeface="宋体" panose="02010600030101010101" pitchFamily="2" charset="-122"/>
              </a:rPr>
              <a:t>900</a:t>
            </a:r>
            <a:r>
              <a:rPr lang="zh-CN" altLang="en-US" sz="2800" b="1">
                <a:ea typeface="宋体" panose="02010600030101010101" pitchFamily="2" charset="-122"/>
              </a:rPr>
              <a:t>万元），各项成本、费用和税金等扣除金额合计</a:t>
            </a:r>
            <a:r>
              <a:rPr lang="en-US" altLang="zh-CN" sz="2800" b="1">
                <a:ea typeface="宋体" panose="02010600030101010101" pitchFamily="2" charset="-122"/>
              </a:rPr>
              <a:t>1800</a:t>
            </a:r>
            <a:r>
              <a:rPr lang="zh-CN" altLang="en-US" sz="2800" b="1">
                <a:ea typeface="宋体" panose="02010600030101010101" pitchFamily="2" charset="-122"/>
              </a:rPr>
              <a:t>万元（其中含技术转让准予扣除的金额</a:t>
            </a:r>
            <a:r>
              <a:rPr lang="en-US" altLang="zh-CN" sz="2800" b="1">
                <a:ea typeface="宋体" panose="02010600030101010101" pitchFamily="2" charset="-122"/>
              </a:rPr>
              <a:t>200</a:t>
            </a:r>
            <a:r>
              <a:rPr lang="zh-CN" altLang="en-US" sz="2800" b="1">
                <a:ea typeface="宋体" panose="02010600030101010101" pitchFamily="2" charset="-122"/>
              </a:rPr>
              <a:t>万元）。</a:t>
            </a:r>
            <a:r>
              <a:rPr lang="en-US" altLang="zh-CN" sz="2800" b="1">
                <a:ea typeface="宋体" panose="02010600030101010101" pitchFamily="2" charset="-122"/>
              </a:rPr>
              <a:t>2014</a:t>
            </a:r>
            <a:r>
              <a:rPr lang="zh-CN" altLang="en-US" sz="2800" b="1">
                <a:ea typeface="宋体" panose="02010600030101010101" pitchFamily="2" charset="-122"/>
              </a:rPr>
              <a:t>年该企业应缴纳企业所得税（　）万元。</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A.25</a:t>
            </a:r>
            <a:r>
              <a:rPr lang="zh-CN" altLang="en-US" sz="2800" b="1">
                <a:ea typeface="宋体" panose="02010600030101010101" pitchFamily="2" charset="-122"/>
              </a:rPr>
              <a:t>　　</a:t>
            </a:r>
            <a:r>
              <a:rPr lang="en-US" altLang="zh-CN" sz="2800" b="1">
                <a:ea typeface="宋体" panose="02010600030101010101" pitchFamily="2" charset="-122"/>
              </a:rPr>
              <a:t>B.50</a:t>
            </a:r>
            <a:r>
              <a:rPr lang="zh-CN" altLang="en-US" sz="2800" b="1">
                <a:ea typeface="宋体" panose="02010600030101010101" pitchFamily="2" charset="-122"/>
              </a:rPr>
              <a:t>　　</a:t>
            </a:r>
            <a:r>
              <a:rPr lang="en-US" altLang="zh-CN" sz="2800" b="1">
                <a:ea typeface="宋体" panose="02010600030101010101" pitchFamily="2" charset="-122"/>
              </a:rPr>
              <a:t>C.75</a:t>
            </a:r>
            <a:r>
              <a:rPr lang="zh-CN" altLang="en-US" sz="2800" b="1">
                <a:ea typeface="宋体" panose="02010600030101010101" pitchFamily="2" charset="-122"/>
              </a:rPr>
              <a:t>　　</a:t>
            </a:r>
            <a:r>
              <a:rPr lang="en-US" altLang="zh-CN" sz="2800" b="1">
                <a:ea typeface="宋体" panose="02010600030101010101" pitchFamily="2" charset="-122"/>
              </a:rPr>
              <a:t>D.100</a:t>
            </a:r>
          </a:p>
          <a:p>
            <a:pPr>
              <a:lnSpc>
                <a:spcPct val="90000"/>
              </a:lnSpc>
            </a:pPr>
            <a:r>
              <a:rPr lang="en-US" altLang="zh-CN" sz="2800" b="1">
                <a:ea typeface="宋体" panose="02010600030101010101" pitchFamily="2" charset="-122"/>
              </a:rPr>
              <a:t>『</a:t>
            </a:r>
            <a:r>
              <a:rPr lang="zh-CN" altLang="en-US" sz="2800" b="1">
                <a:ea typeface="宋体" panose="02010600030101010101" pitchFamily="2" charset="-122"/>
              </a:rPr>
              <a:t>正确答案</a:t>
            </a:r>
            <a:r>
              <a:rPr lang="en-US" altLang="zh-CN" sz="2800" b="1">
                <a:ea typeface="宋体" panose="02010600030101010101" pitchFamily="2" charset="-122"/>
              </a:rPr>
              <a:t>』B</a:t>
            </a:r>
            <a:br>
              <a:rPr lang="en-US" altLang="zh-CN" sz="2800" b="1">
                <a:ea typeface="宋体" panose="02010600030101010101" pitchFamily="2" charset="-122"/>
              </a:rPr>
            </a:br>
            <a:r>
              <a:rPr lang="en-US" altLang="zh-CN" sz="2800" b="1">
                <a:ea typeface="宋体" panose="02010600030101010101" pitchFamily="2" charset="-122"/>
              </a:rPr>
              <a:t>『</a:t>
            </a:r>
            <a:r>
              <a:rPr lang="zh-CN" altLang="en-US" sz="2800" b="1">
                <a:ea typeface="宋体" panose="02010600030101010101" pitchFamily="2" charset="-122"/>
              </a:rPr>
              <a:t>答案解析</a:t>
            </a:r>
            <a:r>
              <a:rPr lang="en-US" altLang="zh-CN" sz="2800" b="1">
                <a:ea typeface="宋体" panose="02010600030101010101" pitchFamily="2" charset="-122"/>
              </a:rPr>
              <a:t>』</a:t>
            </a:r>
            <a:r>
              <a:rPr lang="zh-CN" altLang="en-US" sz="2800" b="1">
                <a:ea typeface="宋体" panose="02010600030101010101" pitchFamily="2" charset="-122"/>
              </a:rPr>
              <a:t>应纳税额</a:t>
            </a:r>
            <a:r>
              <a:rPr lang="en-US" altLang="zh-CN" sz="2800" b="1">
                <a:ea typeface="宋体" panose="02010600030101010101" pitchFamily="2" charset="-122"/>
              </a:rPr>
              <a:t>=[</a:t>
            </a:r>
            <a:r>
              <a:rPr lang="zh-CN" altLang="en-US" sz="2800" b="1">
                <a:ea typeface="宋体" panose="02010600030101010101" pitchFamily="2" charset="-122"/>
              </a:rPr>
              <a:t>（</a:t>
            </a:r>
            <a:r>
              <a:rPr lang="en-US" altLang="zh-CN" sz="2800" b="1">
                <a:ea typeface="宋体" panose="02010600030101010101" pitchFamily="2" charset="-122"/>
              </a:rPr>
              <a:t>3000-900</a:t>
            </a:r>
            <a:r>
              <a:rPr lang="zh-CN" altLang="en-US" sz="2800" b="1">
                <a:ea typeface="宋体" panose="02010600030101010101" pitchFamily="2" charset="-122"/>
              </a:rPr>
              <a:t>）（收入总额）</a:t>
            </a:r>
            <a:r>
              <a:rPr lang="en-US" altLang="zh-CN" sz="2800" b="1">
                <a:ea typeface="宋体" panose="02010600030101010101" pitchFamily="2" charset="-122"/>
              </a:rPr>
              <a:t>-400</a:t>
            </a:r>
            <a:r>
              <a:rPr lang="zh-CN" altLang="en-US" sz="2800" b="1">
                <a:ea typeface="宋体" panose="02010600030101010101" pitchFamily="2" charset="-122"/>
              </a:rPr>
              <a:t>（不征税收入）</a:t>
            </a:r>
            <a:r>
              <a:rPr lang="en-US" altLang="zh-CN" sz="2800" b="1">
                <a:ea typeface="宋体" panose="02010600030101010101" pitchFamily="2" charset="-122"/>
              </a:rPr>
              <a:t>-</a:t>
            </a:r>
            <a:r>
              <a:rPr lang="zh-CN" altLang="en-US" sz="2800" b="1">
                <a:ea typeface="宋体" panose="02010600030101010101" pitchFamily="2" charset="-122"/>
              </a:rPr>
              <a:t>（</a:t>
            </a:r>
            <a:r>
              <a:rPr lang="en-US" altLang="zh-CN" sz="2800" b="1">
                <a:ea typeface="宋体" panose="02010600030101010101" pitchFamily="2" charset="-122"/>
              </a:rPr>
              <a:t>1800-200</a:t>
            </a:r>
            <a:r>
              <a:rPr lang="zh-CN" altLang="en-US" sz="2800" b="1">
                <a:ea typeface="宋体" panose="02010600030101010101" pitchFamily="2" charset="-122"/>
              </a:rPr>
              <a:t>）（扣除项目）</a:t>
            </a:r>
            <a:r>
              <a:rPr lang="en-US" altLang="zh-CN" sz="2800" b="1">
                <a:ea typeface="宋体" panose="02010600030101010101" pitchFamily="2" charset="-122"/>
              </a:rPr>
              <a:t>]×25%+[</a:t>
            </a:r>
            <a:r>
              <a:rPr lang="zh-CN" altLang="en-US" sz="2800" b="1">
                <a:ea typeface="宋体" panose="02010600030101010101" pitchFamily="2" charset="-122"/>
              </a:rPr>
              <a:t>（</a:t>
            </a:r>
            <a:r>
              <a:rPr lang="en-US" altLang="zh-CN" sz="2800" b="1">
                <a:ea typeface="宋体" panose="02010600030101010101" pitchFamily="2" charset="-122"/>
              </a:rPr>
              <a:t>900-200-500</a:t>
            </a:r>
            <a:r>
              <a:rPr lang="zh-CN" altLang="en-US" sz="2800" b="1">
                <a:ea typeface="宋体" panose="02010600030101010101" pitchFamily="2" charset="-122"/>
              </a:rPr>
              <a:t>）</a:t>
            </a:r>
            <a:r>
              <a:rPr lang="en-US" altLang="zh-CN" sz="2800" b="1">
                <a:ea typeface="宋体" panose="02010600030101010101" pitchFamily="2" charset="-122"/>
              </a:rPr>
              <a:t>]×25%÷2</a:t>
            </a:r>
            <a:r>
              <a:rPr lang="zh-CN" altLang="en-US" sz="2800" b="1">
                <a:ea typeface="宋体" panose="02010600030101010101" pitchFamily="2" charset="-122"/>
              </a:rPr>
              <a:t>（技术转让所得减免的所得税额）</a:t>
            </a:r>
            <a:r>
              <a:rPr lang="en-US" altLang="zh-CN" sz="2800" b="1">
                <a:ea typeface="宋体" panose="02010600030101010101" pitchFamily="2" charset="-122"/>
              </a:rPr>
              <a:t>=50</a:t>
            </a:r>
            <a:r>
              <a:rPr lang="zh-CN" altLang="en-US" sz="2800" b="1">
                <a:ea typeface="宋体" panose="02010600030101010101" pitchFamily="2" charset="-122"/>
              </a:rPr>
              <a:t>（万元）。</a:t>
            </a:r>
            <a:r>
              <a:rPr lang="zh-CN" altLang="en-US" sz="2800">
                <a:ea typeface="宋体" panose="02010600030101010101" pitchFamily="2" charset="-122"/>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849A37-7415-4A1A-A6C6-A87FD0C0777A}"/>
              </a:ext>
            </a:extLst>
          </p:cNvPr>
          <p:cNvSpPr>
            <a:spLocks noGrp="1"/>
          </p:cNvSpPr>
          <p:nvPr>
            <p:ph type="title"/>
          </p:nvPr>
        </p:nvSpPr>
        <p:spPr/>
        <p:txBody>
          <a:bodyPr/>
          <a:lstStyle/>
          <a:p>
            <a:pPr>
              <a:defRPr/>
            </a:pPr>
            <a:r>
              <a:rPr lang="zh-CN" altLang="en-US">
                <a:solidFill>
                  <a:srgbClr val="FF0000"/>
                </a:solidFill>
                <a:effectLst>
                  <a:outerShdw blurRad="38100" dist="38100" dir="2700000" algn="tl">
                    <a:srgbClr val="C0C0C0"/>
                  </a:outerShdw>
                </a:effectLst>
                <a:ea typeface="宋体" pitchFamily="2" charset="-122"/>
              </a:rPr>
              <a:t>其他优惠政策</a:t>
            </a:r>
          </a:p>
        </p:txBody>
      </p:sp>
      <p:sp>
        <p:nvSpPr>
          <p:cNvPr id="44035" name="内容占位符 2">
            <a:extLst>
              <a:ext uri="{FF2B5EF4-FFF2-40B4-BE49-F238E27FC236}">
                <a16:creationId xmlns:a16="http://schemas.microsoft.com/office/drawing/2014/main" id="{40A81FB5-C553-43D1-B7F8-34F3E48EB3AE}"/>
              </a:ext>
            </a:extLst>
          </p:cNvPr>
          <p:cNvSpPr>
            <a:spLocks noGrp="1"/>
          </p:cNvSpPr>
          <p:nvPr>
            <p:ph idx="1"/>
          </p:nvPr>
        </p:nvSpPr>
        <p:spPr>
          <a:xfrm>
            <a:off x="457200" y="1196975"/>
            <a:ext cx="8229600" cy="5051425"/>
          </a:xfrm>
        </p:spPr>
        <p:txBody>
          <a:bodyPr/>
          <a:lstStyle/>
          <a:p>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（财税</a:t>
            </a:r>
            <a:r>
              <a:rPr lang="en-US" altLang="zh-CN" sz="2800">
                <a:latin typeface="楷体" panose="02010609060101010101" pitchFamily="49" charset="-122"/>
                <a:ea typeface="楷体" panose="02010609060101010101" pitchFamily="49" charset="-122"/>
              </a:rPr>
              <a:t>〔2014〕79</a:t>
            </a:r>
            <a:r>
              <a:rPr lang="zh-CN" altLang="en-US" sz="2800">
                <a:latin typeface="楷体" panose="02010609060101010101" pitchFamily="49" charset="-122"/>
                <a:ea typeface="楷体" panose="02010609060101010101" pitchFamily="49" charset="-122"/>
              </a:rPr>
              <a:t>号）规定：经国务院批准，从</a:t>
            </a:r>
            <a:r>
              <a:rPr lang="en-US" altLang="zh-CN" sz="2800">
                <a:latin typeface="楷体" panose="02010609060101010101" pitchFamily="49" charset="-122"/>
                <a:ea typeface="楷体" panose="02010609060101010101" pitchFamily="49" charset="-122"/>
              </a:rPr>
              <a:t>2014</a:t>
            </a:r>
            <a:r>
              <a:rPr lang="zh-CN" altLang="en-US" sz="2800">
                <a:latin typeface="楷体" panose="02010609060101010101" pitchFamily="49" charset="-122"/>
                <a:ea typeface="楷体" panose="02010609060101010101" pitchFamily="49" charset="-122"/>
              </a:rPr>
              <a:t>年</a:t>
            </a:r>
            <a:r>
              <a:rPr lang="en-US" altLang="zh-CN" sz="2800">
                <a:latin typeface="楷体" panose="02010609060101010101" pitchFamily="49" charset="-122"/>
                <a:ea typeface="楷体" panose="02010609060101010101" pitchFamily="49" charset="-122"/>
              </a:rPr>
              <a:t>11</a:t>
            </a:r>
            <a:r>
              <a:rPr lang="zh-CN" altLang="en-US" sz="2800">
                <a:latin typeface="楷体" panose="02010609060101010101" pitchFamily="49" charset="-122"/>
                <a:ea typeface="楷体" panose="02010609060101010101" pitchFamily="49" charset="-122"/>
              </a:rPr>
              <a:t>月</a:t>
            </a:r>
            <a:r>
              <a:rPr lang="en-US" altLang="zh-CN" sz="2800">
                <a:latin typeface="楷体" panose="02010609060101010101" pitchFamily="49" charset="-122"/>
                <a:ea typeface="楷体" panose="02010609060101010101" pitchFamily="49" charset="-122"/>
              </a:rPr>
              <a:t>17</a:t>
            </a:r>
            <a:r>
              <a:rPr lang="zh-CN" altLang="en-US" sz="2800">
                <a:latin typeface="楷体" panose="02010609060101010101" pitchFamily="49" charset="-122"/>
                <a:ea typeface="楷体" panose="02010609060101010101" pitchFamily="49" charset="-122"/>
              </a:rPr>
              <a:t>日起，对合格境外机构投资者（简称</a:t>
            </a:r>
            <a:r>
              <a:rPr lang="en-US" altLang="zh-CN" sz="2800">
                <a:latin typeface="楷体" panose="02010609060101010101" pitchFamily="49" charset="-122"/>
                <a:ea typeface="楷体" panose="02010609060101010101" pitchFamily="49" charset="-122"/>
              </a:rPr>
              <a:t>QFII</a:t>
            </a:r>
            <a:r>
              <a:rPr lang="zh-CN" altLang="en-US" sz="2800">
                <a:latin typeface="楷体" panose="02010609060101010101" pitchFamily="49" charset="-122"/>
                <a:ea typeface="楷体" panose="02010609060101010101" pitchFamily="49" charset="-122"/>
              </a:rPr>
              <a:t>）、人民币合格境外机构投资者（简称</a:t>
            </a:r>
            <a:r>
              <a:rPr lang="en-US" altLang="zh-CN" sz="2800">
                <a:latin typeface="楷体" panose="02010609060101010101" pitchFamily="49" charset="-122"/>
                <a:ea typeface="楷体" panose="02010609060101010101" pitchFamily="49" charset="-122"/>
              </a:rPr>
              <a:t>RQFII</a:t>
            </a:r>
            <a:r>
              <a:rPr lang="zh-CN" altLang="en-US" sz="2800">
                <a:latin typeface="楷体" panose="02010609060101010101" pitchFamily="49" charset="-122"/>
                <a:ea typeface="楷体" panose="02010609060101010101" pitchFamily="49" charset="-122"/>
              </a:rPr>
              <a:t>）取得来源于中国境内的股票等</a:t>
            </a:r>
            <a:r>
              <a:rPr lang="zh-CN" altLang="en-US" sz="2800" b="1">
                <a:solidFill>
                  <a:srgbClr val="FF0000"/>
                </a:solidFill>
                <a:latin typeface="楷体" panose="02010609060101010101" pitchFamily="49" charset="-122"/>
                <a:ea typeface="楷体" panose="02010609060101010101" pitchFamily="49" charset="-122"/>
              </a:rPr>
              <a:t>权益性投资资产转让所得</a:t>
            </a:r>
            <a:r>
              <a:rPr lang="zh-CN" altLang="en-US" sz="2800">
                <a:latin typeface="楷体" panose="02010609060101010101" pitchFamily="49" charset="-122"/>
                <a:ea typeface="楷体" panose="02010609060101010101" pitchFamily="49" charset="-122"/>
              </a:rPr>
              <a:t>，暂免征收企业所得税。在</a:t>
            </a:r>
            <a:r>
              <a:rPr lang="en-US" altLang="zh-CN" sz="2800">
                <a:latin typeface="楷体" panose="02010609060101010101" pitchFamily="49" charset="-122"/>
                <a:ea typeface="楷体" panose="02010609060101010101" pitchFamily="49" charset="-122"/>
              </a:rPr>
              <a:t>2014</a:t>
            </a:r>
            <a:r>
              <a:rPr lang="zh-CN" altLang="en-US" sz="2800">
                <a:latin typeface="楷体" panose="02010609060101010101" pitchFamily="49" charset="-122"/>
                <a:ea typeface="楷体" panose="02010609060101010101" pitchFamily="49" charset="-122"/>
              </a:rPr>
              <a:t>年</a:t>
            </a:r>
            <a:r>
              <a:rPr lang="en-US" altLang="zh-CN" sz="2800">
                <a:latin typeface="楷体" panose="02010609060101010101" pitchFamily="49" charset="-122"/>
                <a:ea typeface="楷体" panose="02010609060101010101" pitchFamily="49" charset="-122"/>
              </a:rPr>
              <a:t>11</a:t>
            </a:r>
            <a:r>
              <a:rPr lang="zh-CN" altLang="en-US" sz="2800">
                <a:latin typeface="楷体" panose="02010609060101010101" pitchFamily="49" charset="-122"/>
                <a:ea typeface="楷体" panose="02010609060101010101" pitchFamily="49" charset="-122"/>
              </a:rPr>
              <a:t>月</a:t>
            </a:r>
            <a:r>
              <a:rPr lang="en-US" altLang="zh-CN" sz="2800">
                <a:latin typeface="楷体" panose="02010609060101010101" pitchFamily="49" charset="-122"/>
                <a:ea typeface="楷体" panose="02010609060101010101" pitchFamily="49" charset="-122"/>
              </a:rPr>
              <a:t>17</a:t>
            </a:r>
            <a:r>
              <a:rPr lang="zh-CN" altLang="en-US" sz="2800">
                <a:latin typeface="楷体" panose="02010609060101010101" pitchFamily="49" charset="-122"/>
                <a:ea typeface="楷体" panose="02010609060101010101" pitchFamily="49" charset="-122"/>
              </a:rPr>
              <a:t>日之前</a:t>
            </a:r>
            <a:r>
              <a:rPr lang="en-US" altLang="zh-CN" sz="2800">
                <a:latin typeface="楷体" panose="02010609060101010101" pitchFamily="49" charset="-122"/>
                <a:ea typeface="楷体" panose="02010609060101010101" pitchFamily="49" charset="-122"/>
              </a:rPr>
              <a:t>QFII</a:t>
            </a:r>
            <a:r>
              <a:rPr lang="zh-CN" altLang="en-US" sz="2800">
                <a:latin typeface="楷体" panose="02010609060101010101" pitchFamily="49" charset="-122"/>
                <a:ea typeface="楷体" panose="02010609060101010101" pitchFamily="49" charset="-122"/>
              </a:rPr>
              <a:t>和</a:t>
            </a:r>
            <a:r>
              <a:rPr lang="en-US" altLang="zh-CN" sz="2800">
                <a:latin typeface="楷体" panose="02010609060101010101" pitchFamily="49" charset="-122"/>
                <a:ea typeface="楷体" panose="02010609060101010101" pitchFamily="49" charset="-122"/>
              </a:rPr>
              <a:t>RQFII</a:t>
            </a:r>
            <a:r>
              <a:rPr lang="zh-CN" altLang="en-US" sz="2800">
                <a:latin typeface="楷体" panose="02010609060101010101" pitchFamily="49" charset="-122"/>
                <a:ea typeface="楷体" panose="02010609060101010101" pitchFamily="49" charset="-122"/>
              </a:rPr>
              <a:t>取得的上述所得应依法征收企业所得税。</a:t>
            </a:r>
          </a:p>
          <a:p>
            <a:r>
              <a:rPr lang="zh-CN" altLang="en-US" sz="2800">
                <a:latin typeface="楷体" panose="02010609060101010101" pitchFamily="49" charset="-122"/>
                <a:ea typeface="楷体" panose="02010609060101010101" pitchFamily="49" charset="-122"/>
              </a:rPr>
              <a:t>　　本通知适用于在中国境内未设立机构、场所，或者在中国境内虽设立机构、场所，但取得的上述所得与其所设机构、场所没有实际联系的</a:t>
            </a:r>
            <a:r>
              <a:rPr lang="en-US" altLang="zh-CN" sz="2800">
                <a:latin typeface="楷体" panose="02010609060101010101" pitchFamily="49" charset="-122"/>
                <a:ea typeface="楷体" panose="02010609060101010101" pitchFamily="49" charset="-122"/>
              </a:rPr>
              <a:t>QFII</a:t>
            </a:r>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RQFII</a:t>
            </a:r>
            <a:r>
              <a:rPr lang="zh-CN" altLang="en-US" sz="2800">
                <a:latin typeface="楷体" panose="02010609060101010101" pitchFamily="49" charset="-122"/>
                <a:ea typeface="楷体" panose="02010609060101010101" pitchFamily="49" charset="-122"/>
              </a:rPr>
              <a:t>。</a:t>
            </a:r>
          </a:p>
        </p:txBody>
      </p:sp>
      <p:sp>
        <p:nvSpPr>
          <p:cNvPr id="44036" name="页脚占位符 3">
            <a:extLst>
              <a:ext uri="{FF2B5EF4-FFF2-40B4-BE49-F238E27FC236}">
                <a16:creationId xmlns:a16="http://schemas.microsoft.com/office/drawing/2014/main" id="{2F53F5E2-DAF4-49EF-A2CB-CB44257D42C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a:extLst>
              <a:ext uri="{FF2B5EF4-FFF2-40B4-BE49-F238E27FC236}">
                <a16:creationId xmlns:a16="http://schemas.microsoft.com/office/drawing/2014/main" id="{1C442EDA-B931-4A86-B439-79644530B2C4}"/>
              </a:ext>
            </a:extLst>
          </p:cNvPr>
          <p:cNvSpPr>
            <a:spLocks noGrp="1"/>
          </p:cNvSpPr>
          <p:nvPr>
            <p:ph idx="1"/>
          </p:nvPr>
        </p:nvSpPr>
        <p:spPr>
          <a:xfrm>
            <a:off x="250825" y="260350"/>
            <a:ext cx="8785225" cy="5988050"/>
          </a:xfrm>
        </p:spPr>
        <p:txBody>
          <a:bodyPr/>
          <a:lstStyle/>
          <a:p>
            <a:r>
              <a:rPr lang="en-US" altLang="zh-CN" sz="2400">
                <a:ea typeface="宋体" panose="02010600030101010101" pitchFamily="2" charset="-122"/>
              </a:rPr>
              <a:t>2.</a:t>
            </a:r>
            <a:r>
              <a:rPr lang="zh-CN" altLang="en-US" sz="2400">
                <a:ea typeface="宋体" panose="02010600030101010101" pitchFamily="2" charset="-122"/>
              </a:rPr>
              <a:t> </a:t>
            </a:r>
            <a:r>
              <a:rPr lang="en-US" altLang="zh-CN" sz="2400">
                <a:ea typeface="宋体" panose="02010600030101010101" pitchFamily="2" charset="-122"/>
              </a:rPr>
              <a:t>(</a:t>
            </a:r>
            <a:r>
              <a:rPr lang="zh-CN" altLang="en-US" sz="2400">
                <a:ea typeface="宋体" panose="02010600030101010101" pitchFamily="2" charset="-122"/>
              </a:rPr>
              <a:t>财税</a:t>
            </a:r>
            <a:r>
              <a:rPr lang="en-US" altLang="zh-CN" sz="2400">
                <a:ea typeface="宋体" panose="02010600030101010101" pitchFamily="2" charset="-122"/>
              </a:rPr>
              <a:t>〔2014〕84</a:t>
            </a:r>
            <a:r>
              <a:rPr lang="zh-CN" altLang="en-US" sz="2400">
                <a:ea typeface="宋体" panose="02010600030101010101" pitchFamily="2" charset="-122"/>
              </a:rPr>
              <a:t>号 </a:t>
            </a:r>
            <a:r>
              <a:rPr lang="en-US" altLang="zh-CN" sz="2400">
                <a:ea typeface="宋体" panose="02010600030101010101" pitchFamily="2" charset="-122"/>
              </a:rPr>
              <a:t>)</a:t>
            </a:r>
            <a:r>
              <a:rPr lang="zh-CN" altLang="en-US" sz="2400">
                <a:ea typeface="宋体" panose="02010600030101010101" pitchFamily="2" charset="-122"/>
              </a:rPr>
              <a:t>规定：</a:t>
            </a:r>
            <a:r>
              <a:rPr lang="zh-CN" altLang="en-US" sz="2400" b="1">
                <a:solidFill>
                  <a:srgbClr val="FF0000"/>
                </a:solidFill>
                <a:ea typeface="宋体" panose="02010600030101010101" pitchFamily="2" charset="-122"/>
              </a:rPr>
              <a:t>经营性</a:t>
            </a:r>
            <a:r>
              <a:rPr lang="zh-CN" altLang="en-US" sz="2400">
                <a:ea typeface="宋体" panose="02010600030101010101" pitchFamily="2" charset="-122"/>
              </a:rPr>
              <a:t>文化事业单位转制为企业，自转制注册之日起免征企业所得税。（</a:t>
            </a:r>
            <a:r>
              <a:rPr lang="en-US" altLang="zh-CN" sz="2400">
                <a:ea typeface="宋体" panose="02010600030101010101" pitchFamily="2" charset="-122"/>
              </a:rPr>
              <a:t>2014.1.1-2018.12.31</a:t>
            </a:r>
            <a:r>
              <a:rPr lang="zh-CN" altLang="en-US" sz="2400">
                <a:ea typeface="宋体" panose="02010600030101010101" pitchFamily="2" charset="-122"/>
              </a:rPr>
              <a:t>）</a:t>
            </a:r>
          </a:p>
          <a:p>
            <a:r>
              <a:rPr lang="zh-CN" altLang="en-US" sz="2400">
                <a:ea typeface="宋体" panose="02010600030101010101" pitchFamily="2" charset="-122"/>
              </a:rPr>
              <a:t>　 </a:t>
            </a:r>
            <a:r>
              <a:rPr lang="zh-CN" altLang="en-US" sz="2400">
                <a:latin typeface="楷体" panose="02010609060101010101" pitchFamily="49" charset="-122"/>
                <a:ea typeface="楷体" panose="02010609060101010101" pitchFamily="49" charset="-122"/>
              </a:rPr>
              <a:t>“经营性文化事业单位”：是指从事新闻出版、广播影视和文化艺术的事业单位。</a:t>
            </a:r>
            <a:endParaRPr lang="en-US" altLang="zh-CN"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转制包括整体转制和剥离转制。其中，整体转制包括：</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图书、音像、电子</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出版社、非时政类报刊出版单位、新华书店、艺术院团、电影制片厂、电影</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发行放映</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公司、影剧院、重点新闻网站等整体转制为企业</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剥离转制包括：新闻媒体中的广告、印刷、发行、传输网络等部分，以及影视剧等节目制作与销售机构，从事业体制中剥离出来转制为企业。</a:t>
            </a:r>
          </a:p>
          <a:p>
            <a:r>
              <a:rPr lang="zh-CN" altLang="en-US" sz="2400">
                <a:ea typeface="宋体" panose="02010600030101010101" pitchFamily="2" charset="-122"/>
              </a:rPr>
              <a:t>　 </a:t>
            </a:r>
            <a:r>
              <a:rPr lang="zh-CN" altLang="en-US" sz="2400">
                <a:latin typeface="楷体" panose="02010609060101010101" pitchFamily="49" charset="-122"/>
                <a:ea typeface="楷体" panose="02010609060101010101" pitchFamily="49" charset="-122"/>
              </a:rPr>
              <a:t>“转制注册之日”：转制为企业并进行工商注册之日。对于转制前已进行企业法人登记，则按注销事业单位法人登记之日或核销事业编制的批复之日</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转制前未进行事业单位法人登记的</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起确定转制完成并享受本通知所规定的税收优惠政策。</a:t>
            </a:r>
          </a:p>
        </p:txBody>
      </p:sp>
      <p:sp>
        <p:nvSpPr>
          <p:cNvPr id="45059" name="页脚占位符 3">
            <a:extLst>
              <a:ext uri="{FF2B5EF4-FFF2-40B4-BE49-F238E27FC236}">
                <a16:creationId xmlns:a16="http://schemas.microsoft.com/office/drawing/2014/main" id="{724456A2-085B-4BEF-89CF-A6B0B56CDCB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内容占位符 2">
            <a:extLst>
              <a:ext uri="{FF2B5EF4-FFF2-40B4-BE49-F238E27FC236}">
                <a16:creationId xmlns:a16="http://schemas.microsoft.com/office/drawing/2014/main" id="{3378A4A8-72C9-4B14-9E85-D0FCC7F387EC}"/>
              </a:ext>
            </a:extLst>
          </p:cNvPr>
          <p:cNvSpPr>
            <a:spLocks noGrp="1"/>
          </p:cNvSpPr>
          <p:nvPr>
            <p:ph idx="1"/>
          </p:nvPr>
        </p:nvSpPr>
        <p:spPr>
          <a:xfrm>
            <a:off x="457200" y="476250"/>
            <a:ext cx="8229600" cy="5772150"/>
          </a:xfrm>
        </p:spPr>
        <p:txBody>
          <a:bodyPr/>
          <a:lstStyle/>
          <a:p>
            <a:r>
              <a:rPr lang="en-US" altLang="zh-CN" sz="2400">
                <a:ea typeface="宋体" panose="02010600030101010101" pitchFamily="2" charset="-122"/>
              </a:rPr>
              <a:t>3.</a:t>
            </a:r>
            <a:r>
              <a:rPr lang="zh-CN" altLang="en-US" sz="2400">
                <a:ea typeface="宋体" panose="02010600030101010101" pitchFamily="2" charset="-122"/>
              </a:rPr>
              <a:t>  财税</a:t>
            </a:r>
            <a:r>
              <a:rPr lang="en-US" altLang="zh-CN" sz="2400">
                <a:ea typeface="宋体" panose="02010600030101010101" pitchFamily="2" charset="-122"/>
              </a:rPr>
              <a:t>〔2014〕81</a:t>
            </a:r>
            <a:r>
              <a:rPr lang="zh-CN" altLang="en-US" sz="2400">
                <a:ea typeface="宋体" panose="02010600030101010101" pitchFamily="2" charset="-122"/>
              </a:rPr>
              <a:t>号</a:t>
            </a:r>
            <a:endParaRPr lang="en-US" altLang="zh-CN" sz="2400">
              <a:ea typeface="宋体" panose="02010600030101010101" pitchFamily="2" charset="-122"/>
            </a:endParaRPr>
          </a:p>
          <a:p>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）对内地企业投资者通过沪港通投资</a:t>
            </a:r>
            <a:r>
              <a:rPr lang="zh-CN" altLang="en-US" sz="2400" b="1">
                <a:solidFill>
                  <a:srgbClr val="FF0000"/>
                </a:solidFill>
                <a:latin typeface="楷体" panose="02010609060101010101" pitchFamily="49" charset="-122"/>
                <a:ea typeface="楷体" panose="02010609060101010101" pitchFamily="49" charset="-122"/>
              </a:rPr>
              <a:t>香港联交所上市股票</a:t>
            </a:r>
            <a:r>
              <a:rPr lang="zh-CN" altLang="en-US" sz="2400">
                <a:latin typeface="楷体" panose="02010609060101010101" pitchFamily="49" charset="-122"/>
                <a:ea typeface="楷体" panose="02010609060101010101" pitchFamily="49" charset="-122"/>
              </a:rPr>
              <a:t>取得的转让差价所得，计入其</a:t>
            </a:r>
            <a:r>
              <a:rPr lang="zh-CN" altLang="en-US" sz="2400" b="1">
                <a:solidFill>
                  <a:srgbClr val="FF0000"/>
                </a:solidFill>
                <a:latin typeface="楷体" panose="02010609060101010101" pitchFamily="49" charset="-122"/>
                <a:ea typeface="楷体" panose="02010609060101010101" pitchFamily="49" charset="-122"/>
              </a:rPr>
              <a:t>收入总额</a:t>
            </a:r>
            <a:r>
              <a:rPr lang="zh-CN" altLang="en-US" sz="2400">
                <a:latin typeface="楷体" panose="02010609060101010101" pitchFamily="49" charset="-122"/>
                <a:ea typeface="楷体" panose="02010609060101010101" pitchFamily="49" charset="-122"/>
              </a:rPr>
              <a:t>，依法征收企业所得税。</a:t>
            </a:r>
            <a:endParaRPr lang="en-US" altLang="zh-CN"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）对内地企业投资者通过沪港通投资香港联交所上市股票取得的</a:t>
            </a:r>
            <a:r>
              <a:rPr lang="zh-CN" altLang="en-US" sz="2400" b="1">
                <a:solidFill>
                  <a:srgbClr val="FF0000"/>
                </a:solidFill>
                <a:latin typeface="楷体" panose="02010609060101010101" pitchFamily="49" charset="-122"/>
                <a:ea typeface="楷体" panose="02010609060101010101" pitchFamily="49" charset="-122"/>
              </a:rPr>
              <a:t>股息红利所得</a:t>
            </a:r>
            <a:r>
              <a:rPr lang="zh-CN" altLang="en-US" sz="2400">
                <a:latin typeface="楷体" panose="02010609060101010101" pitchFamily="49" charset="-122"/>
                <a:ea typeface="楷体" panose="02010609060101010101" pitchFamily="49" charset="-122"/>
              </a:rPr>
              <a:t>，计入其收入总额，依法计征企业所得税。其中，内地居民企业连续持有</a:t>
            </a:r>
            <a:r>
              <a:rPr lang="en-US" altLang="zh-CN" sz="2400">
                <a:latin typeface="楷体" panose="02010609060101010101" pitchFamily="49" charset="-122"/>
                <a:ea typeface="楷体" panose="02010609060101010101" pitchFamily="49" charset="-122"/>
              </a:rPr>
              <a:t>H</a:t>
            </a:r>
            <a:r>
              <a:rPr lang="zh-CN" altLang="en-US" sz="2400">
                <a:latin typeface="楷体" panose="02010609060101010101" pitchFamily="49" charset="-122"/>
                <a:ea typeface="楷体" panose="02010609060101010101" pitchFamily="49" charset="-122"/>
              </a:rPr>
              <a:t>股</a:t>
            </a:r>
            <a:r>
              <a:rPr lang="zh-CN" altLang="en-US" sz="2400" b="1">
                <a:solidFill>
                  <a:srgbClr val="FF0000"/>
                </a:solidFill>
                <a:latin typeface="楷体" panose="02010609060101010101" pitchFamily="49" charset="-122"/>
                <a:ea typeface="楷体" panose="02010609060101010101" pitchFamily="49" charset="-122"/>
              </a:rPr>
              <a:t>满</a:t>
            </a:r>
            <a:r>
              <a:rPr lang="en-US" altLang="zh-CN" sz="2400" b="1">
                <a:solidFill>
                  <a:srgbClr val="FF0000"/>
                </a:solidFill>
                <a:latin typeface="楷体" panose="02010609060101010101" pitchFamily="49" charset="-122"/>
                <a:ea typeface="楷体" panose="02010609060101010101" pitchFamily="49" charset="-122"/>
              </a:rPr>
              <a:t>12</a:t>
            </a:r>
            <a:r>
              <a:rPr lang="zh-CN" altLang="en-US" sz="2400" b="1">
                <a:solidFill>
                  <a:srgbClr val="FF0000"/>
                </a:solidFill>
                <a:latin typeface="楷体" panose="02010609060101010101" pitchFamily="49" charset="-122"/>
                <a:ea typeface="楷体" panose="02010609060101010101" pitchFamily="49" charset="-122"/>
              </a:rPr>
              <a:t>个月</a:t>
            </a:r>
            <a:r>
              <a:rPr lang="zh-CN" altLang="en-US" sz="2400">
                <a:latin typeface="楷体" panose="02010609060101010101" pitchFamily="49" charset="-122"/>
                <a:ea typeface="楷体" panose="02010609060101010101" pitchFamily="49" charset="-122"/>
              </a:rPr>
              <a:t>取得的股息红利所得，依法</a:t>
            </a:r>
            <a:r>
              <a:rPr lang="zh-CN" altLang="en-US" sz="2400" b="1">
                <a:solidFill>
                  <a:srgbClr val="FF0000"/>
                </a:solidFill>
                <a:latin typeface="楷体" panose="02010609060101010101" pitchFamily="49" charset="-122"/>
                <a:ea typeface="楷体" panose="02010609060101010101" pitchFamily="49" charset="-122"/>
              </a:rPr>
              <a:t>免征</a:t>
            </a:r>
            <a:r>
              <a:rPr lang="zh-CN" altLang="en-US" sz="2400">
                <a:latin typeface="楷体" panose="02010609060101010101" pitchFamily="49" charset="-122"/>
                <a:ea typeface="楷体" panose="02010609060101010101" pitchFamily="49" charset="-122"/>
              </a:rPr>
              <a:t>企业所得税。</a:t>
            </a:r>
          </a:p>
          <a:p>
            <a:r>
              <a:rPr lang="zh-CN" altLang="en-US" sz="2400">
                <a:latin typeface="楷体" panose="02010609060101010101" pitchFamily="49" charset="-122"/>
                <a:ea typeface="楷体" panose="02010609060101010101" pitchFamily="49" charset="-122"/>
              </a:rPr>
              <a:t> （</a:t>
            </a:r>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）香港联交所上市</a:t>
            </a:r>
            <a:r>
              <a:rPr lang="en-US" altLang="zh-CN" sz="2400" b="1">
                <a:solidFill>
                  <a:srgbClr val="FF0000"/>
                </a:solidFill>
                <a:latin typeface="楷体" panose="02010609060101010101" pitchFamily="49" charset="-122"/>
                <a:ea typeface="楷体" panose="02010609060101010101" pitchFamily="49" charset="-122"/>
              </a:rPr>
              <a:t>H</a:t>
            </a:r>
            <a:r>
              <a:rPr lang="zh-CN" altLang="en-US" sz="2400" b="1">
                <a:solidFill>
                  <a:srgbClr val="FF0000"/>
                </a:solidFill>
                <a:latin typeface="楷体" panose="02010609060101010101" pitchFamily="49" charset="-122"/>
                <a:ea typeface="楷体" panose="02010609060101010101" pitchFamily="49" charset="-122"/>
              </a:rPr>
              <a:t>股公司</a:t>
            </a:r>
            <a:r>
              <a:rPr lang="zh-CN" altLang="en-US" sz="2400">
                <a:latin typeface="楷体" panose="02010609060101010101" pitchFamily="49" charset="-122"/>
                <a:ea typeface="楷体" panose="02010609060101010101" pitchFamily="49" charset="-122"/>
              </a:rPr>
              <a:t>应向中国结算提出申请，由中国结算向</a:t>
            </a:r>
            <a:r>
              <a:rPr lang="en-US" altLang="zh-CN" sz="2400">
                <a:latin typeface="楷体" panose="02010609060101010101" pitchFamily="49" charset="-122"/>
                <a:ea typeface="楷体" panose="02010609060101010101" pitchFamily="49" charset="-122"/>
              </a:rPr>
              <a:t>H</a:t>
            </a:r>
            <a:r>
              <a:rPr lang="zh-CN" altLang="en-US" sz="2400">
                <a:latin typeface="楷体" panose="02010609060101010101" pitchFamily="49" charset="-122"/>
                <a:ea typeface="楷体" panose="02010609060101010101" pitchFamily="49" charset="-122"/>
              </a:rPr>
              <a:t>股公司提供内地企业投资者名册，</a:t>
            </a:r>
            <a:r>
              <a:rPr lang="en-US" altLang="zh-CN" sz="2400">
                <a:latin typeface="楷体" panose="02010609060101010101" pitchFamily="49" charset="-122"/>
                <a:ea typeface="楷体" panose="02010609060101010101" pitchFamily="49" charset="-122"/>
              </a:rPr>
              <a:t>H</a:t>
            </a:r>
            <a:r>
              <a:rPr lang="zh-CN" altLang="en-US" sz="2400">
                <a:latin typeface="楷体" panose="02010609060101010101" pitchFamily="49" charset="-122"/>
                <a:ea typeface="楷体" panose="02010609060101010101" pitchFamily="49" charset="-122"/>
              </a:rPr>
              <a:t>股公司对内地企业投资者</a:t>
            </a:r>
            <a:r>
              <a:rPr lang="zh-CN" altLang="en-US" sz="2400" b="1">
                <a:solidFill>
                  <a:srgbClr val="FF0000"/>
                </a:solidFill>
                <a:latin typeface="楷体" panose="02010609060101010101" pitchFamily="49" charset="-122"/>
                <a:ea typeface="楷体" panose="02010609060101010101" pitchFamily="49" charset="-122"/>
              </a:rPr>
              <a:t>不代扣</a:t>
            </a:r>
            <a:r>
              <a:rPr lang="zh-CN" altLang="en-US" sz="2400">
                <a:latin typeface="楷体" panose="02010609060101010101" pitchFamily="49" charset="-122"/>
                <a:ea typeface="楷体" panose="02010609060101010101" pitchFamily="49" charset="-122"/>
              </a:rPr>
              <a:t>股息红利所得税款，应纳税款由企业</a:t>
            </a:r>
            <a:r>
              <a:rPr lang="zh-CN" altLang="en-US" sz="2400" b="1">
                <a:solidFill>
                  <a:srgbClr val="FF0000"/>
                </a:solidFill>
                <a:latin typeface="楷体" panose="02010609060101010101" pitchFamily="49" charset="-122"/>
                <a:ea typeface="楷体" panose="02010609060101010101" pitchFamily="49" charset="-122"/>
              </a:rPr>
              <a:t>自行申报</a:t>
            </a:r>
            <a:r>
              <a:rPr lang="zh-CN" altLang="en-US" sz="2400">
                <a:latin typeface="楷体" panose="02010609060101010101" pitchFamily="49" charset="-122"/>
                <a:ea typeface="楷体" panose="02010609060101010101" pitchFamily="49" charset="-122"/>
              </a:rPr>
              <a:t>缴纳。</a:t>
            </a:r>
          </a:p>
          <a:p>
            <a:r>
              <a:rPr lang="zh-CN" altLang="en-US" sz="2400">
                <a:latin typeface="楷体" panose="02010609060101010101" pitchFamily="49" charset="-122"/>
                <a:ea typeface="楷体" panose="02010609060101010101" pitchFamily="49" charset="-122"/>
              </a:rPr>
              <a:t>    （</a:t>
            </a:r>
            <a:r>
              <a:rPr lang="en-US" altLang="zh-CN" sz="2400">
                <a:latin typeface="楷体" panose="02010609060101010101" pitchFamily="49" charset="-122"/>
                <a:ea typeface="楷体" panose="02010609060101010101" pitchFamily="49" charset="-122"/>
              </a:rPr>
              <a:t>4</a:t>
            </a:r>
            <a:r>
              <a:rPr lang="zh-CN" altLang="en-US" sz="2400">
                <a:latin typeface="楷体" panose="02010609060101010101" pitchFamily="49" charset="-122"/>
                <a:ea typeface="楷体" panose="02010609060101010101" pitchFamily="49" charset="-122"/>
              </a:rPr>
              <a:t>）内地企业投资者自行申报缴纳企业所得税时，对香港联交所</a:t>
            </a:r>
            <a:r>
              <a:rPr lang="zh-CN" altLang="en-US" sz="2400" b="1">
                <a:solidFill>
                  <a:srgbClr val="FF0000"/>
                </a:solidFill>
                <a:latin typeface="楷体" panose="02010609060101010101" pitchFamily="49" charset="-122"/>
                <a:ea typeface="楷体" panose="02010609060101010101" pitchFamily="49" charset="-122"/>
              </a:rPr>
              <a:t>非</a:t>
            </a:r>
            <a:r>
              <a:rPr lang="en-US" altLang="zh-CN" sz="2400" b="1">
                <a:solidFill>
                  <a:srgbClr val="FF0000"/>
                </a:solidFill>
                <a:latin typeface="楷体" panose="02010609060101010101" pitchFamily="49" charset="-122"/>
                <a:ea typeface="楷体" panose="02010609060101010101" pitchFamily="49" charset="-122"/>
              </a:rPr>
              <a:t>H</a:t>
            </a:r>
            <a:r>
              <a:rPr lang="zh-CN" altLang="en-US" sz="2400" b="1">
                <a:solidFill>
                  <a:srgbClr val="FF0000"/>
                </a:solidFill>
                <a:latin typeface="楷体" panose="02010609060101010101" pitchFamily="49" charset="-122"/>
                <a:ea typeface="楷体" panose="02010609060101010101" pitchFamily="49" charset="-122"/>
              </a:rPr>
              <a:t>股上市公司</a:t>
            </a:r>
            <a:r>
              <a:rPr lang="zh-CN" altLang="en-US" sz="2400">
                <a:latin typeface="楷体" panose="02010609060101010101" pitchFamily="49" charset="-122"/>
                <a:ea typeface="楷体" panose="02010609060101010101" pitchFamily="49" charset="-122"/>
              </a:rPr>
              <a:t>已</a:t>
            </a:r>
            <a:r>
              <a:rPr lang="zh-CN" altLang="en-US" sz="2400" b="1">
                <a:solidFill>
                  <a:srgbClr val="FF0000"/>
                </a:solidFill>
                <a:latin typeface="楷体" panose="02010609060101010101" pitchFamily="49" charset="-122"/>
                <a:ea typeface="楷体" panose="02010609060101010101" pitchFamily="49" charset="-122"/>
              </a:rPr>
              <a:t>代扣代缴</a:t>
            </a:r>
            <a:r>
              <a:rPr lang="zh-CN" altLang="en-US" sz="2400">
                <a:latin typeface="楷体" panose="02010609060101010101" pitchFamily="49" charset="-122"/>
                <a:ea typeface="楷体" panose="02010609060101010101" pitchFamily="49" charset="-122"/>
              </a:rPr>
              <a:t>的股息红利所得税，可依法申请</a:t>
            </a:r>
            <a:r>
              <a:rPr lang="zh-CN" altLang="en-US" sz="2400" b="1">
                <a:solidFill>
                  <a:srgbClr val="FF0000"/>
                </a:solidFill>
                <a:latin typeface="楷体" panose="02010609060101010101" pitchFamily="49" charset="-122"/>
                <a:ea typeface="楷体" panose="02010609060101010101" pitchFamily="49" charset="-122"/>
              </a:rPr>
              <a:t>税收抵免</a:t>
            </a:r>
            <a:r>
              <a:rPr lang="zh-CN" altLang="en-US" sz="2400">
                <a:latin typeface="楷体" panose="02010609060101010101" pitchFamily="49" charset="-122"/>
                <a:ea typeface="楷体" panose="02010609060101010101" pitchFamily="49" charset="-122"/>
              </a:rPr>
              <a:t>。</a:t>
            </a:r>
          </a:p>
        </p:txBody>
      </p:sp>
      <p:sp>
        <p:nvSpPr>
          <p:cNvPr id="46083" name="页脚占位符 3">
            <a:extLst>
              <a:ext uri="{FF2B5EF4-FFF2-40B4-BE49-F238E27FC236}">
                <a16:creationId xmlns:a16="http://schemas.microsoft.com/office/drawing/2014/main" id="{74F33DD8-A66E-4972-AE12-8A6405199E4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D2F7A0-B2C1-4915-A207-321678F860E2}"/>
              </a:ext>
            </a:extLst>
          </p:cNvPr>
          <p:cNvSpPr>
            <a:spLocks noGrp="1"/>
          </p:cNvSpPr>
          <p:nvPr>
            <p:ph type="title"/>
          </p:nvPr>
        </p:nvSpPr>
        <p:spPr/>
        <p:txBody>
          <a:bodyPr/>
          <a:lstStyle/>
          <a:p>
            <a:pPr algn="ctr">
              <a:defRPr/>
            </a:pPr>
            <a:r>
              <a:rPr lang="zh-CN" altLang="en-US" dirty="0">
                <a:solidFill>
                  <a:schemeClr val="tx1"/>
                </a:solidFill>
                <a:effectLst>
                  <a:outerShdw blurRad="38100" dist="38100" dir="2700000" algn="tl">
                    <a:srgbClr val="C0C0C0"/>
                  </a:outerShdw>
                </a:effectLst>
                <a:ea typeface="宋体" pitchFamily="2" charset="-122"/>
              </a:rPr>
              <a:t>企业所得税的税收优惠政策</a:t>
            </a:r>
          </a:p>
        </p:txBody>
      </p:sp>
      <p:sp>
        <p:nvSpPr>
          <p:cNvPr id="28675" name="页脚占位符 3">
            <a:extLst>
              <a:ext uri="{FF2B5EF4-FFF2-40B4-BE49-F238E27FC236}">
                <a16:creationId xmlns:a16="http://schemas.microsoft.com/office/drawing/2014/main" id="{53EE67DF-1B9B-4718-A10F-EE774826211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28676" name="Rectangle 3">
            <a:extLst>
              <a:ext uri="{FF2B5EF4-FFF2-40B4-BE49-F238E27FC236}">
                <a16:creationId xmlns:a16="http://schemas.microsoft.com/office/drawing/2014/main" id="{68BC1EAB-1A3F-4DDE-9024-194CAD28F82F}"/>
              </a:ext>
            </a:extLst>
          </p:cNvPr>
          <p:cNvSpPr>
            <a:spLocks noGrp="1" noChangeArrowheads="1"/>
          </p:cNvSpPr>
          <p:nvPr/>
        </p:nvSpPr>
        <p:spPr bwMode="auto">
          <a:xfrm>
            <a:off x="827088" y="1725613"/>
            <a:ext cx="374332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spcBef>
                <a:spcPct val="10000"/>
              </a:spcBef>
              <a:spcAft>
                <a:spcPct val="40000"/>
              </a:spcAft>
              <a:buFont typeface="Wingdings" panose="05000000000000000000" pitchFamily="2" charset="2"/>
              <a:buBlip>
                <a:blip r:embed="rId2"/>
              </a:buBlip>
            </a:pPr>
            <a:r>
              <a:rPr lang="zh-CN" altLang="en-US" sz="2400">
                <a:ea typeface="宋体" panose="02010600030101010101" pitchFamily="2" charset="-122"/>
              </a:rPr>
              <a:t>一、免征与减征优惠</a:t>
            </a:r>
          </a:p>
          <a:p>
            <a:pPr>
              <a:spcBef>
                <a:spcPct val="10000"/>
              </a:spcBef>
              <a:spcAft>
                <a:spcPct val="40000"/>
              </a:spcAft>
              <a:buFont typeface="Wingdings" panose="05000000000000000000" pitchFamily="2" charset="2"/>
              <a:buBlip>
                <a:blip r:embed="rId2"/>
              </a:buBlip>
            </a:pPr>
            <a:r>
              <a:rPr lang="zh-CN" altLang="en-US" sz="2400">
                <a:ea typeface="宋体" panose="02010600030101010101" pitchFamily="2" charset="-122"/>
              </a:rPr>
              <a:t>二、高新技术企业优惠</a:t>
            </a:r>
          </a:p>
          <a:p>
            <a:pPr>
              <a:spcBef>
                <a:spcPct val="10000"/>
              </a:spcBef>
              <a:spcAft>
                <a:spcPct val="40000"/>
              </a:spcAft>
              <a:buFont typeface="Wingdings" panose="05000000000000000000" pitchFamily="2" charset="2"/>
              <a:buBlip>
                <a:blip r:embed="rId2"/>
              </a:buBlip>
            </a:pPr>
            <a:r>
              <a:rPr lang="zh-CN" altLang="en-US" sz="2400">
                <a:ea typeface="宋体" panose="02010600030101010101" pitchFamily="2" charset="-122"/>
              </a:rPr>
              <a:t>三、小型微利企业优惠</a:t>
            </a:r>
          </a:p>
          <a:p>
            <a:pPr>
              <a:spcBef>
                <a:spcPct val="10000"/>
              </a:spcBef>
              <a:spcAft>
                <a:spcPct val="40000"/>
              </a:spcAft>
              <a:buFont typeface="Wingdings" panose="05000000000000000000" pitchFamily="2" charset="2"/>
              <a:buBlip>
                <a:blip r:embed="rId2"/>
              </a:buBlip>
            </a:pPr>
            <a:r>
              <a:rPr lang="zh-CN" altLang="en-US" sz="2400">
                <a:ea typeface="宋体" panose="02010600030101010101" pitchFamily="2" charset="-122"/>
              </a:rPr>
              <a:t>四、加计扣除优惠</a:t>
            </a:r>
          </a:p>
          <a:p>
            <a:pPr>
              <a:spcBef>
                <a:spcPct val="10000"/>
              </a:spcBef>
              <a:spcAft>
                <a:spcPct val="40000"/>
              </a:spcAft>
              <a:buFont typeface="Wingdings" panose="05000000000000000000" pitchFamily="2" charset="2"/>
              <a:buBlip>
                <a:blip r:embed="rId2"/>
              </a:buBlip>
            </a:pPr>
            <a:r>
              <a:rPr lang="zh-CN" altLang="en-US" sz="2400">
                <a:ea typeface="宋体" panose="02010600030101010101" pitchFamily="2" charset="-122"/>
              </a:rPr>
              <a:t>五、创投企业优惠</a:t>
            </a:r>
          </a:p>
          <a:p>
            <a:pPr>
              <a:spcBef>
                <a:spcPct val="10000"/>
              </a:spcBef>
              <a:spcAft>
                <a:spcPct val="40000"/>
              </a:spcAft>
              <a:buFont typeface="Wingdings" panose="05000000000000000000" pitchFamily="2" charset="2"/>
              <a:buBlip>
                <a:blip r:embed="rId2"/>
              </a:buBlip>
            </a:pPr>
            <a:endParaRPr lang="zh-CN" altLang="en-US" sz="2400">
              <a:ea typeface="宋体" panose="02010600030101010101" pitchFamily="2" charset="-122"/>
            </a:endParaRPr>
          </a:p>
        </p:txBody>
      </p:sp>
      <p:sp>
        <p:nvSpPr>
          <p:cNvPr id="28677" name="Text Box 4">
            <a:extLst>
              <a:ext uri="{FF2B5EF4-FFF2-40B4-BE49-F238E27FC236}">
                <a16:creationId xmlns:a16="http://schemas.microsoft.com/office/drawing/2014/main" id="{F306F60D-1DBD-465F-AFA0-AC4400CDC824}"/>
              </a:ext>
            </a:extLst>
          </p:cNvPr>
          <p:cNvSpPr txBox="1">
            <a:spLocks noChangeArrowheads="1"/>
          </p:cNvSpPr>
          <p:nvPr/>
        </p:nvSpPr>
        <p:spPr bwMode="ltGray">
          <a:xfrm>
            <a:off x="5076825" y="1779588"/>
            <a:ext cx="38163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nSpc>
                <a:spcPct val="150000"/>
              </a:lnSpc>
            </a:pPr>
            <a:r>
              <a:rPr lang="zh-CN" altLang="en-US" sz="2400">
                <a:ea typeface="宋体" panose="02010600030101010101" pitchFamily="2" charset="-122"/>
              </a:rPr>
              <a:t>六、加速折旧优惠</a:t>
            </a:r>
            <a:br>
              <a:rPr lang="zh-CN" altLang="en-US" sz="2400">
                <a:ea typeface="宋体" panose="02010600030101010101" pitchFamily="2" charset="-122"/>
              </a:rPr>
            </a:br>
            <a:r>
              <a:rPr lang="zh-CN" altLang="en-US" sz="2400">
                <a:ea typeface="宋体" panose="02010600030101010101" pitchFamily="2" charset="-122"/>
              </a:rPr>
              <a:t>七、减计收入优惠</a:t>
            </a:r>
          </a:p>
          <a:p>
            <a:pPr>
              <a:lnSpc>
                <a:spcPct val="150000"/>
              </a:lnSpc>
            </a:pPr>
            <a:r>
              <a:rPr lang="zh-CN" altLang="en-US" sz="2400">
                <a:ea typeface="宋体" panose="02010600030101010101" pitchFamily="2" charset="-122"/>
              </a:rPr>
              <a:t>八、税额抵免优惠</a:t>
            </a:r>
          </a:p>
          <a:p>
            <a:pPr>
              <a:lnSpc>
                <a:spcPct val="150000"/>
              </a:lnSpc>
            </a:pPr>
            <a:r>
              <a:rPr lang="zh-CN" altLang="en-US" sz="2400">
                <a:ea typeface="宋体" panose="02010600030101010101" pitchFamily="2" charset="-122"/>
              </a:rPr>
              <a:t>九、民族自治地方的优惠</a:t>
            </a:r>
            <a:br>
              <a:rPr lang="zh-CN" altLang="en-US" sz="2400">
                <a:ea typeface="宋体" panose="02010600030101010101" pitchFamily="2" charset="-122"/>
              </a:rPr>
            </a:br>
            <a:r>
              <a:rPr lang="zh-CN" altLang="en-US" sz="2400">
                <a:ea typeface="宋体" panose="02010600030101010101" pitchFamily="2" charset="-122"/>
              </a:rPr>
              <a:t>十、非居民企业优惠</a:t>
            </a:r>
            <a:br>
              <a:rPr lang="zh-CN" altLang="en-US" sz="2400">
                <a:ea typeface="宋体" panose="02010600030101010101" pitchFamily="2" charset="-122"/>
              </a:rPr>
            </a:br>
            <a:r>
              <a:rPr lang="zh-CN" altLang="en-US" sz="2400">
                <a:ea typeface="宋体" panose="02010600030101010101" pitchFamily="2" charset="-122"/>
              </a:rPr>
              <a:t>十一、特殊行业优惠</a:t>
            </a:r>
            <a:endParaRPr lang="en-US" altLang="zh-CN" sz="2400">
              <a:ea typeface="宋体" panose="02010600030101010101" pitchFamily="2" charset="-122"/>
            </a:endParaRPr>
          </a:p>
          <a:p>
            <a:pPr>
              <a:lnSpc>
                <a:spcPct val="150000"/>
              </a:lnSpc>
            </a:pPr>
            <a:r>
              <a:rPr lang="zh-CN" altLang="en-US" sz="2400">
                <a:ea typeface="宋体" panose="02010600030101010101" pitchFamily="2" charset="-122"/>
              </a:rPr>
              <a:t>十二、其他优惠</a:t>
            </a:r>
            <a:endParaRPr lang="zh-CN" altLang="en-US" sz="2400" b="0">
              <a:ea typeface="宋体" panose="02010600030101010101" pitchFamily="2" charset="-122"/>
            </a:endParaRPr>
          </a:p>
          <a:p>
            <a:endParaRPr lang="zh-CN" altLang="en-US" sz="2400" i="1">
              <a:ea typeface="MS PGothic" panose="020B0600070205080204" pitchFamily="34" charset="-128"/>
            </a:endParaRPr>
          </a:p>
        </p:txBody>
      </p:sp>
      <p:pic>
        <p:nvPicPr>
          <p:cNvPr id="28678" name="Picture 2">
            <a:extLst>
              <a:ext uri="{FF2B5EF4-FFF2-40B4-BE49-F238E27FC236}">
                <a16:creationId xmlns:a16="http://schemas.microsoft.com/office/drawing/2014/main" id="{42503C8E-7C6C-44A2-93F5-5D114601E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3379788"/>
            <a:ext cx="12477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a:extLst>
              <a:ext uri="{FF2B5EF4-FFF2-40B4-BE49-F238E27FC236}">
                <a16:creationId xmlns:a16="http://schemas.microsoft.com/office/drawing/2014/main" id="{C4F94600-20B7-43C1-A55A-55394D3E5F0A}"/>
              </a:ext>
            </a:extLst>
          </p:cNvPr>
          <p:cNvSpPr>
            <a:spLocks noGrp="1"/>
          </p:cNvSpPr>
          <p:nvPr>
            <p:ph idx="1"/>
          </p:nvPr>
        </p:nvSpPr>
        <p:spPr>
          <a:xfrm>
            <a:off x="457200" y="549275"/>
            <a:ext cx="8229600" cy="5699125"/>
          </a:xfrm>
        </p:spPr>
        <p:txBody>
          <a:bodyPr/>
          <a:lstStyle/>
          <a:p>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5</a:t>
            </a:r>
            <a:r>
              <a:rPr lang="zh-CN" altLang="en-US" sz="2400">
                <a:latin typeface="楷体" panose="02010609060101010101" pitchFamily="49" charset="-122"/>
                <a:ea typeface="楷体" panose="02010609060101010101" pitchFamily="49" charset="-122"/>
              </a:rPr>
              <a:t>）对</a:t>
            </a:r>
            <a:r>
              <a:rPr lang="zh-CN" altLang="en-US" sz="2400" b="1">
                <a:solidFill>
                  <a:srgbClr val="FF0000"/>
                </a:solidFill>
                <a:latin typeface="楷体" panose="02010609060101010101" pitchFamily="49" charset="-122"/>
                <a:ea typeface="楷体" panose="02010609060101010101" pitchFamily="49" charset="-122"/>
              </a:rPr>
              <a:t>香港</a:t>
            </a:r>
            <a:r>
              <a:rPr lang="zh-CN" altLang="en-US" sz="2400">
                <a:latin typeface="楷体" panose="02010609060101010101" pitchFamily="49" charset="-122"/>
                <a:ea typeface="楷体" panose="02010609060101010101" pitchFamily="49" charset="-122"/>
              </a:rPr>
              <a:t>市场投资者（包括企业和个人）投资</a:t>
            </a:r>
            <a:r>
              <a:rPr lang="zh-CN" altLang="en-US" sz="2400" b="1">
                <a:solidFill>
                  <a:srgbClr val="FF0000"/>
                </a:solidFill>
                <a:latin typeface="楷体" panose="02010609060101010101" pitchFamily="49" charset="-122"/>
                <a:ea typeface="楷体" panose="02010609060101010101" pitchFamily="49" charset="-122"/>
              </a:rPr>
              <a:t>上交所</a:t>
            </a:r>
            <a:r>
              <a:rPr lang="zh-CN" altLang="en-US" sz="2400">
                <a:latin typeface="楷体" panose="02010609060101010101" pitchFamily="49" charset="-122"/>
                <a:ea typeface="楷体" panose="02010609060101010101" pitchFamily="49" charset="-122"/>
              </a:rPr>
              <a:t>上市</a:t>
            </a:r>
            <a:r>
              <a:rPr lang="en-US" altLang="zh-CN" sz="2400">
                <a:latin typeface="楷体" panose="02010609060101010101" pitchFamily="49" charset="-122"/>
                <a:ea typeface="楷体" panose="02010609060101010101" pitchFamily="49" charset="-122"/>
              </a:rPr>
              <a:t>A</a:t>
            </a:r>
            <a:r>
              <a:rPr lang="zh-CN" altLang="en-US" sz="2400">
                <a:latin typeface="楷体" panose="02010609060101010101" pitchFamily="49" charset="-122"/>
                <a:ea typeface="楷体" panose="02010609060101010101" pitchFamily="49" charset="-122"/>
              </a:rPr>
              <a:t>股取得的</a:t>
            </a:r>
            <a:r>
              <a:rPr lang="zh-CN" altLang="en-US" sz="2400" b="1">
                <a:solidFill>
                  <a:srgbClr val="FF0000"/>
                </a:solidFill>
                <a:latin typeface="楷体" panose="02010609060101010101" pitchFamily="49" charset="-122"/>
                <a:ea typeface="楷体" panose="02010609060101010101" pitchFamily="49" charset="-122"/>
              </a:rPr>
              <a:t>转让差价所得</a:t>
            </a:r>
            <a:r>
              <a:rPr lang="zh-CN" altLang="en-US" sz="2400">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暂免</a:t>
            </a:r>
            <a:r>
              <a:rPr lang="zh-CN" altLang="en-US" sz="2400">
                <a:latin typeface="楷体" panose="02010609060101010101" pitchFamily="49" charset="-122"/>
                <a:ea typeface="楷体" panose="02010609060101010101" pitchFamily="49" charset="-122"/>
              </a:rPr>
              <a:t>征收所得税。</a:t>
            </a:r>
          </a:p>
          <a:p>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6</a:t>
            </a:r>
            <a:r>
              <a:rPr lang="zh-CN" altLang="en-US" sz="2400">
                <a:latin typeface="楷体" panose="02010609060101010101" pitchFamily="49" charset="-122"/>
                <a:ea typeface="楷体" panose="02010609060101010101" pitchFamily="49" charset="-122"/>
              </a:rPr>
              <a:t>）对香港市场投资者（包括企业和个人）投资上交所上市</a:t>
            </a:r>
            <a:r>
              <a:rPr lang="en-US" altLang="zh-CN" sz="2400">
                <a:latin typeface="楷体" panose="02010609060101010101" pitchFamily="49" charset="-122"/>
                <a:ea typeface="楷体" panose="02010609060101010101" pitchFamily="49" charset="-122"/>
              </a:rPr>
              <a:t>A</a:t>
            </a:r>
            <a:r>
              <a:rPr lang="zh-CN" altLang="en-US" sz="2400">
                <a:latin typeface="楷体" panose="02010609060101010101" pitchFamily="49" charset="-122"/>
                <a:ea typeface="楷体" panose="02010609060101010101" pitchFamily="49" charset="-122"/>
              </a:rPr>
              <a:t>股取得的</a:t>
            </a:r>
            <a:r>
              <a:rPr lang="zh-CN" altLang="en-US" sz="2400" b="1">
                <a:solidFill>
                  <a:srgbClr val="FF0000"/>
                </a:solidFill>
                <a:latin typeface="楷体" panose="02010609060101010101" pitchFamily="49" charset="-122"/>
                <a:ea typeface="楷体" panose="02010609060101010101" pitchFamily="49" charset="-122"/>
              </a:rPr>
              <a:t>股息红利所得</a:t>
            </a:r>
            <a:r>
              <a:rPr lang="zh-CN" altLang="en-US" sz="2400">
                <a:latin typeface="楷体" panose="02010609060101010101" pitchFamily="49" charset="-122"/>
                <a:ea typeface="楷体" panose="02010609060101010101" pitchFamily="49" charset="-122"/>
              </a:rPr>
              <a:t>，在香港中央结算有限公司（以下简称香港结算）不具备向中国结算提供投资者的身份及持股时间等明细数据的条件之前，暂不执行按持股时间实行差别化征税政策，</a:t>
            </a:r>
            <a:r>
              <a:rPr lang="zh-CN" altLang="en-US" sz="2400" b="1">
                <a:solidFill>
                  <a:srgbClr val="FF0000"/>
                </a:solidFill>
                <a:latin typeface="楷体" panose="02010609060101010101" pitchFamily="49" charset="-122"/>
                <a:ea typeface="楷体" panose="02010609060101010101" pitchFamily="49" charset="-122"/>
              </a:rPr>
              <a:t>由上市公司按照</a:t>
            </a:r>
            <a:r>
              <a:rPr lang="en-US" altLang="zh-CN" sz="2400" b="1">
                <a:solidFill>
                  <a:srgbClr val="FF0000"/>
                </a:solidFill>
                <a:latin typeface="楷体" panose="02010609060101010101" pitchFamily="49" charset="-122"/>
                <a:ea typeface="楷体" panose="02010609060101010101" pitchFamily="49" charset="-122"/>
              </a:rPr>
              <a:t>10%</a:t>
            </a:r>
            <a:r>
              <a:rPr lang="zh-CN" altLang="en-US" sz="2400" b="1">
                <a:solidFill>
                  <a:srgbClr val="FF0000"/>
                </a:solidFill>
                <a:latin typeface="楷体" panose="02010609060101010101" pitchFamily="49" charset="-122"/>
                <a:ea typeface="楷体" panose="02010609060101010101" pitchFamily="49" charset="-122"/>
              </a:rPr>
              <a:t>的税率代扣</a:t>
            </a:r>
            <a:r>
              <a:rPr lang="zh-CN" altLang="en-US" sz="2400">
                <a:latin typeface="楷体" panose="02010609060101010101" pitchFamily="49" charset="-122"/>
                <a:ea typeface="楷体" panose="02010609060101010101" pitchFamily="49" charset="-122"/>
              </a:rPr>
              <a:t>所得税，并向其主管税务机关办理扣缴申报。对于香港投资者中属于其他国家税收居民且其所在国与中国签订的</a:t>
            </a:r>
            <a:r>
              <a:rPr lang="zh-CN" altLang="en-US" sz="2400" b="1">
                <a:solidFill>
                  <a:srgbClr val="FF0000"/>
                </a:solidFill>
                <a:latin typeface="楷体" panose="02010609060101010101" pitchFamily="49" charset="-122"/>
                <a:ea typeface="楷体" panose="02010609060101010101" pitchFamily="49" charset="-122"/>
              </a:rPr>
              <a:t>税收协定</a:t>
            </a:r>
            <a:r>
              <a:rPr lang="zh-CN" altLang="en-US" sz="2400">
                <a:latin typeface="楷体" panose="02010609060101010101" pitchFamily="49" charset="-122"/>
                <a:ea typeface="楷体" panose="02010609060101010101" pitchFamily="49" charset="-122"/>
              </a:rPr>
              <a:t>规定股息红利所得税率低于</a:t>
            </a:r>
            <a:r>
              <a:rPr lang="en-US" altLang="zh-CN" sz="2400">
                <a:latin typeface="楷体" panose="02010609060101010101" pitchFamily="49" charset="-122"/>
                <a:ea typeface="楷体" panose="02010609060101010101" pitchFamily="49" charset="-122"/>
              </a:rPr>
              <a:t>10%</a:t>
            </a:r>
            <a:r>
              <a:rPr lang="zh-CN" altLang="en-US" sz="2400">
                <a:latin typeface="楷体" panose="02010609060101010101" pitchFamily="49" charset="-122"/>
                <a:ea typeface="楷体" panose="02010609060101010101" pitchFamily="49" charset="-122"/>
              </a:rPr>
              <a:t>的，企业或个人可以自行或委托代扣代缴义务人，向上市公司主管税务机关提出享受税收协定待遇的</a:t>
            </a:r>
            <a:r>
              <a:rPr lang="zh-CN" altLang="en-US" sz="2400" b="1">
                <a:solidFill>
                  <a:srgbClr val="FF0000"/>
                </a:solidFill>
                <a:latin typeface="楷体" panose="02010609060101010101" pitchFamily="49" charset="-122"/>
                <a:ea typeface="楷体" panose="02010609060101010101" pitchFamily="49" charset="-122"/>
              </a:rPr>
              <a:t>申请</a:t>
            </a:r>
            <a:r>
              <a:rPr lang="zh-CN" altLang="en-US" sz="2400">
                <a:latin typeface="楷体" panose="02010609060101010101" pitchFamily="49" charset="-122"/>
                <a:ea typeface="楷体" panose="02010609060101010101" pitchFamily="49" charset="-122"/>
              </a:rPr>
              <a:t>，主管税务机关审核后，应按已征税款和根据税收协定税率计算的应纳税款的差额予以</a:t>
            </a:r>
            <a:r>
              <a:rPr lang="zh-CN" altLang="en-US" sz="2400" b="1">
                <a:solidFill>
                  <a:srgbClr val="FF0000"/>
                </a:solidFill>
                <a:latin typeface="楷体" panose="02010609060101010101" pitchFamily="49" charset="-122"/>
                <a:ea typeface="楷体" panose="02010609060101010101" pitchFamily="49" charset="-122"/>
              </a:rPr>
              <a:t>退税</a:t>
            </a:r>
            <a:r>
              <a:rPr lang="zh-CN" altLang="en-US" sz="2400">
                <a:latin typeface="楷体" panose="02010609060101010101" pitchFamily="49" charset="-122"/>
                <a:ea typeface="楷体" panose="02010609060101010101" pitchFamily="49" charset="-122"/>
              </a:rPr>
              <a:t>。</a:t>
            </a:r>
          </a:p>
        </p:txBody>
      </p:sp>
      <p:sp>
        <p:nvSpPr>
          <p:cNvPr id="47107" name="页脚占位符 3">
            <a:extLst>
              <a:ext uri="{FF2B5EF4-FFF2-40B4-BE49-F238E27FC236}">
                <a16:creationId xmlns:a16="http://schemas.microsoft.com/office/drawing/2014/main" id="{5D2099A2-B3E0-4C8E-A374-4F58F90AC72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6A10105-38C3-46A5-A042-02D165C2CCEB}"/>
              </a:ext>
            </a:extLst>
          </p:cNvPr>
          <p:cNvSpPr>
            <a:spLocks noGrp="1" noChangeArrowheads="1"/>
          </p:cNvSpPr>
          <p:nvPr>
            <p:ph type="title"/>
          </p:nvPr>
        </p:nvSpPr>
        <p:spPr>
          <a:xfrm>
            <a:off x="179388" y="260350"/>
            <a:ext cx="8229600" cy="1143000"/>
          </a:xfrm>
        </p:spPr>
        <p:txBody>
          <a:bodyPr/>
          <a:lstStyle/>
          <a:p>
            <a:pPr algn="ctr">
              <a:defRPr/>
            </a:pPr>
            <a:r>
              <a:rPr lang="zh-CN" altLang="en-US" sz="320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rPr>
              <a:t>（五）高新技术企业优惠</a:t>
            </a:r>
          </a:p>
        </p:txBody>
      </p:sp>
      <p:sp>
        <p:nvSpPr>
          <p:cNvPr id="48131" name="Rectangle 3">
            <a:extLst>
              <a:ext uri="{FF2B5EF4-FFF2-40B4-BE49-F238E27FC236}">
                <a16:creationId xmlns:a16="http://schemas.microsoft.com/office/drawing/2014/main" id="{D660FCAF-C190-49C5-A4F0-BFD1CC6FF7CA}"/>
              </a:ext>
            </a:extLst>
          </p:cNvPr>
          <p:cNvSpPr>
            <a:spLocks noGrp="1" noChangeArrowheads="1"/>
          </p:cNvSpPr>
          <p:nvPr>
            <p:ph type="body" idx="1"/>
          </p:nvPr>
        </p:nvSpPr>
        <p:spPr>
          <a:xfrm>
            <a:off x="323850" y="1268413"/>
            <a:ext cx="8496300" cy="5018087"/>
          </a:xfrm>
        </p:spPr>
        <p:txBody>
          <a:bodyPr/>
          <a:lstStyle/>
          <a:p>
            <a:pPr>
              <a:lnSpc>
                <a:spcPct val="80000"/>
              </a:lnSpc>
            </a:pPr>
            <a:endParaRPr lang="zh-CN" altLang="en-US" sz="1400" b="1">
              <a:ea typeface="宋体" panose="02010600030101010101" pitchFamily="2" charset="-122"/>
            </a:endParaRPr>
          </a:p>
          <a:p>
            <a:pPr>
              <a:lnSpc>
                <a:spcPct val="80000"/>
              </a:lnSpc>
            </a:pPr>
            <a:r>
              <a:rPr lang="zh-CN" altLang="en-US" b="1">
                <a:ea typeface="宋体" panose="02010600030101010101" pitchFamily="2" charset="-122"/>
              </a:rPr>
              <a:t>国家需要重点扶持的</a:t>
            </a:r>
            <a:r>
              <a:rPr lang="zh-CN" altLang="en-US" b="1" u="sng">
                <a:ea typeface="宋体" panose="02010600030101010101" pitchFamily="2" charset="-122"/>
              </a:rPr>
              <a:t>高新技术企业减按</a:t>
            </a:r>
            <a:r>
              <a:rPr lang="en-US" altLang="zh-CN" b="1" u="sng">
                <a:solidFill>
                  <a:srgbClr val="FF0000"/>
                </a:solidFill>
                <a:ea typeface="宋体" panose="02010600030101010101" pitchFamily="2" charset="-122"/>
              </a:rPr>
              <a:t>15%</a:t>
            </a:r>
            <a:r>
              <a:rPr lang="zh-CN" altLang="en-US" b="1" u="sng">
                <a:ea typeface="宋体" panose="02010600030101010101" pitchFamily="2" charset="-122"/>
              </a:rPr>
              <a:t>的税率征收企业所得税</a:t>
            </a:r>
            <a:endParaRPr lang="zh-CN" altLang="en-US" b="1">
              <a:ea typeface="宋体" panose="02010600030101010101" pitchFamily="2" charset="-122"/>
            </a:endParaRPr>
          </a:p>
          <a:p>
            <a:pPr>
              <a:lnSpc>
                <a:spcPct val="80000"/>
              </a:lnSpc>
            </a:pPr>
            <a:endParaRPr lang="zh-CN" altLang="en-US" sz="1400" b="1">
              <a:ea typeface="宋体" panose="02010600030101010101" pitchFamily="2" charset="-122"/>
            </a:endParaRPr>
          </a:p>
          <a:p>
            <a:pPr>
              <a:lnSpc>
                <a:spcPct val="80000"/>
              </a:lnSpc>
            </a:pPr>
            <a:r>
              <a:rPr lang="zh-CN" altLang="en-US" sz="2800" b="1">
                <a:ea typeface="宋体" panose="02010600030101010101" pitchFamily="2" charset="-122"/>
              </a:rPr>
              <a:t>注意：国家需要重点扶持的高新技术企业的条件</a:t>
            </a:r>
            <a:endParaRPr lang="en-US" altLang="zh-CN" sz="2800" b="1">
              <a:ea typeface="宋体" panose="02010600030101010101" pitchFamily="2" charset="-122"/>
            </a:endParaRPr>
          </a:p>
          <a:p>
            <a:pPr>
              <a:lnSpc>
                <a:spcPct val="80000"/>
              </a:lnSpc>
            </a:pPr>
            <a:r>
              <a:rPr lang="en-US" altLang="zh-CN" sz="2800" b="1">
                <a:ea typeface="宋体" panose="02010600030101010101" pitchFamily="2" charset="-122"/>
              </a:rPr>
              <a:t>《</a:t>
            </a:r>
            <a:r>
              <a:rPr lang="zh-CN" altLang="en-US" sz="2800" b="1">
                <a:ea typeface="宋体" panose="02010600030101010101" pitchFamily="2" charset="-122"/>
              </a:rPr>
              <a:t>国家重点支持的高新技术领域</a:t>
            </a:r>
            <a:r>
              <a:rPr lang="en-US" altLang="zh-CN" sz="2800" b="1">
                <a:ea typeface="宋体" panose="02010600030101010101" pitchFamily="2" charset="-122"/>
              </a:rPr>
              <a:t>》2016</a:t>
            </a:r>
            <a:r>
              <a:rPr lang="zh-CN" altLang="en-US" sz="2800" b="1">
                <a:ea typeface="宋体" panose="02010600030101010101" pitchFamily="2" charset="-122"/>
              </a:rPr>
              <a:t>版</a:t>
            </a:r>
            <a:endParaRPr lang="en-US" altLang="zh-CN" sz="2800" b="1">
              <a:ea typeface="宋体" panose="02010600030101010101" pitchFamily="2" charset="-122"/>
            </a:endParaRPr>
          </a:p>
          <a:p>
            <a:pPr>
              <a:lnSpc>
                <a:spcPct val="80000"/>
              </a:lnSpc>
            </a:pPr>
            <a:r>
              <a:rPr lang="en-US" altLang="zh-CN" sz="2800" b="1">
                <a:ea typeface="宋体" panose="02010600030101010101" pitchFamily="2" charset="-122"/>
              </a:rPr>
              <a:t>《</a:t>
            </a:r>
            <a:r>
              <a:rPr lang="zh-CN" altLang="en-US" sz="2800" b="1">
                <a:ea typeface="宋体" panose="02010600030101010101" pitchFamily="2" charset="-122"/>
              </a:rPr>
              <a:t>高新技术企业认定管理办法</a:t>
            </a:r>
            <a:r>
              <a:rPr lang="en-US" altLang="zh-CN" sz="2800" b="1">
                <a:ea typeface="宋体" panose="02010600030101010101" pitchFamily="2" charset="-122"/>
              </a:rPr>
              <a:t>》</a:t>
            </a:r>
            <a:r>
              <a:rPr lang="zh-CN" altLang="en-US" sz="2800">
                <a:ea typeface="宋体" panose="02010600030101010101" pitchFamily="2" charset="-122"/>
              </a:rPr>
              <a:t> </a:t>
            </a:r>
            <a:r>
              <a:rPr lang="en-US" altLang="zh-CN" sz="2800">
                <a:ea typeface="宋体" panose="02010600030101010101" pitchFamily="2" charset="-122"/>
              </a:rPr>
              <a:t>(2017</a:t>
            </a:r>
            <a:r>
              <a:rPr lang="zh-CN" altLang="en-US" sz="2800">
                <a:ea typeface="宋体" panose="02010600030101010101" pitchFamily="2" charset="-122"/>
              </a:rPr>
              <a:t>）</a:t>
            </a:r>
            <a:endParaRPr lang="en-US" altLang="zh-CN" sz="2800">
              <a:ea typeface="宋体" panose="02010600030101010101" pitchFamily="2" charset="-122"/>
            </a:endParaRPr>
          </a:p>
          <a:p>
            <a:pPr>
              <a:lnSpc>
                <a:spcPct val="80000"/>
              </a:lnSpc>
            </a:pPr>
            <a:r>
              <a:rPr lang="zh-CN" altLang="en-US" sz="2400" b="1">
                <a:latin typeface="楷体" panose="02010609060101010101" pitchFamily="49" charset="-122"/>
                <a:ea typeface="楷体" panose="02010609060101010101" pitchFamily="49" charset="-122"/>
              </a:rPr>
              <a:t>知识产权要求、科技人员占比、研发人员占比、研发费用占比、高新技术产品（服务）收入占比等要求</a:t>
            </a:r>
            <a:br>
              <a:rPr lang="zh-CN" altLang="en-US" sz="1400" b="1">
                <a:ea typeface="宋体" panose="02010600030101010101" pitchFamily="2" charset="-122"/>
              </a:rPr>
            </a:br>
            <a:r>
              <a:rPr lang="zh-CN" altLang="en-US" sz="1400" b="1">
                <a:ea typeface="宋体" panose="02010600030101010101" pitchFamily="2" charset="-122"/>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79CDFFC-410E-4AB5-B07E-8407A25A5413}"/>
              </a:ext>
            </a:extLst>
          </p:cNvPr>
          <p:cNvSpPr>
            <a:spLocks noGrp="1" noChangeArrowheads="1"/>
          </p:cNvSpPr>
          <p:nvPr>
            <p:ph type="title"/>
          </p:nvPr>
        </p:nvSpPr>
        <p:spPr>
          <a:xfrm>
            <a:off x="539750" y="333375"/>
            <a:ext cx="8229600" cy="1143000"/>
          </a:xfrm>
        </p:spPr>
        <p:txBody>
          <a:bodyPr/>
          <a:lstStyle/>
          <a:p>
            <a:pPr>
              <a:defRPr/>
            </a:pPr>
            <a:r>
              <a:rPr lang="zh-CN" altLang="en-US" sz="3600" dirty="0">
                <a:solidFill>
                  <a:srgbClr val="FF0000"/>
                </a:solidFill>
                <a:effectLst>
                  <a:outerShdw blurRad="38100" dist="38100" dir="2700000" algn="tl">
                    <a:srgbClr val="000000">
                      <a:alpha val="43137"/>
                    </a:srgbClr>
                  </a:outerShdw>
                </a:effectLst>
                <a:latin typeface="黑体" pitchFamily="49" charset="-122"/>
                <a:ea typeface="黑体" pitchFamily="49" charset="-122"/>
              </a:rPr>
              <a:t>（六）小型微利企业优惠－－</a:t>
            </a:r>
            <a:r>
              <a:rPr lang="en-US" altLang="zh-CN" sz="3600" dirty="0">
                <a:solidFill>
                  <a:srgbClr val="FF0000"/>
                </a:solidFill>
                <a:effectLst>
                  <a:outerShdw blurRad="38100" dist="38100" dir="2700000" algn="tl">
                    <a:srgbClr val="000000">
                      <a:alpha val="43137"/>
                    </a:srgbClr>
                  </a:outerShdw>
                </a:effectLst>
                <a:latin typeface="黑体" pitchFamily="49" charset="-122"/>
                <a:ea typeface="黑体" pitchFamily="49" charset="-122"/>
              </a:rPr>
              <a:t>20%</a:t>
            </a:r>
            <a:r>
              <a:rPr lang="zh-CN" altLang="en-US" sz="3600" dirty="0">
                <a:solidFill>
                  <a:srgbClr val="FF0000"/>
                </a:solidFill>
                <a:effectLst>
                  <a:outerShdw blurRad="38100" dist="38100" dir="2700000" algn="tl">
                    <a:srgbClr val="000000">
                      <a:alpha val="43137"/>
                    </a:srgbClr>
                  </a:outerShdw>
                </a:effectLst>
                <a:latin typeface="黑体" pitchFamily="49" charset="-122"/>
                <a:ea typeface="黑体" pitchFamily="49" charset="-122"/>
              </a:rPr>
              <a:t>的税率</a:t>
            </a:r>
          </a:p>
        </p:txBody>
      </p:sp>
      <p:sp>
        <p:nvSpPr>
          <p:cNvPr id="49155" name="Rectangle 3">
            <a:extLst>
              <a:ext uri="{FF2B5EF4-FFF2-40B4-BE49-F238E27FC236}">
                <a16:creationId xmlns:a16="http://schemas.microsoft.com/office/drawing/2014/main" id="{5DF6D881-D27B-494F-A61A-60F89A670433}"/>
              </a:ext>
            </a:extLst>
          </p:cNvPr>
          <p:cNvSpPr>
            <a:spLocks noGrp="1" noChangeArrowheads="1"/>
          </p:cNvSpPr>
          <p:nvPr>
            <p:ph type="body" sz="half" idx="1"/>
          </p:nvPr>
        </p:nvSpPr>
        <p:spPr>
          <a:xfrm>
            <a:off x="457200" y="1600200"/>
            <a:ext cx="8002588" cy="4686300"/>
          </a:xfrm>
        </p:spPr>
        <p:txBody>
          <a:bodyPr/>
          <a:lstStyle/>
          <a:p>
            <a:endParaRPr lang="zh-CN" altLang="en-US" sz="2800" b="1">
              <a:ea typeface="宋体" panose="02010600030101010101" pitchFamily="2" charset="-122"/>
            </a:endParaRPr>
          </a:p>
          <a:p>
            <a:endParaRPr lang="zh-CN" altLang="en-US" sz="2800" b="1">
              <a:ea typeface="宋体" panose="02010600030101010101" pitchFamily="2" charset="-122"/>
            </a:endParaRPr>
          </a:p>
        </p:txBody>
      </p:sp>
      <p:graphicFrame>
        <p:nvGraphicFramePr>
          <p:cNvPr id="49156" name="Object 4">
            <a:extLst>
              <a:ext uri="{FF2B5EF4-FFF2-40B4-BE49-F238E27FC236}">
                <a16:creationId xmlns:a16="http://schemas.microsoft.com/office/drawing/2014/main" id="{C6DEEA2E-0136-4BEE-91AA-881205F7FA04}"/>
              </a:ext>
            </a:extLst>
          </p:cNvPr>
          <p:cNvGraphicFramePr>
            <a:graphicFrameLocks noChangeAspect="1"/>
          </p:cNvGraphicFramePr>
          <p:nvPr>
            <p:ph sz="half" idx="2"/>
          </p:nvPr>
        </p:nvGraphicFramePr>
        <p:xfrm>
          <a:off x="1116013" y="1557338"/>
          <a:ext cx="7561262" cy="3816350"/>
        </p:xfrm>
        <a:graphic>
          <a:graphicData uri="http://schemas.openxmlformats.org/presentationml/2006/ole">
            <mc:AlternateContent xmlns:mc="http://schemas.openxmlformats.org/markup-compatibility/2006">
              <mc:Choice xmlns:v="urn:schemas-microsoft-com:vml" Requires="v">
                <p:oleObj spid="_x0000_s49159" r:id="rId3" imgW="5302825" imgH="4272545" progId="Word.Document.8">
                  <p:embed/>
                </p:oleObj>
              </mc:Choice>
              <mc:Fallback>
                <p:oleObj r:id="rId3" imgW="5302825" imgH="4272545"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557338"/>
                        <a:ext cx="7561262"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9157" name="直接连接符 5">
            <a:extLst>
              <a:ext uri="{FF2B5EF4-FFF2-40B4-BE49-F238E27FC236}">
                <a16:creationId xmlns:a16="http://schemas.microsoft.com/office/drawing/2014/main" id="{C821BB7E-4F35-46E2-889D-718EB94682FB}"/>
              </a:ext>
            </a:extLst>
          </p:cNvPr>
          <p:cNvCxnSpPr>
            <a:cxnSpLocks noChangeShapeType="1"/>
          </p:cNvCxnSpPr>
          <p:nvPr/>
        </p:nvCxnSpPr>
        <p:spPr bwMode="auto">
          <a:xfrm>
            <a:off x="7451725" y="3573463"/>
            <a:ext cx="0" cy="647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49158" name="直接连接符 7">
            <a:extLst>
              <a:ext uri="{FF2B5EF4-FFF2-40B4-BE49-F238E27FC236}">
                <a16:creationId xmlns:a16="http://schemas.microsoft.com/office/drawing/2014/main" id="{99DBCAAB-1E33-4764-A0BD-177964DAAB5E}"/>
              </a:ext>
            </a:extLst>
          </p:cNvPr>
          <p:cNvCxnSpPr>
            <a:cxnSpLocks noChangeShapeType="1"/>
          </p:cNvCxnSpPr>
          <p:nvPr/>
        </p:nvCxnSpPr>
        <p:spPr bwMode="auto">
          <a:xfrm flipV="1">
            <a:off x="8172450" y="2852738"/>
            <a:ext cx="647700" cy="576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359DA673-1815-480B-B554-6AE5A19BE6AC}"/>
              </a:ext>
            </a:extLst>
          </p:cNvPr>
          <p:cNvSpPr>
            <a:spLocks noGrp="1" noChangeArrowheads="1"/>
          </p:cNvSpPr>
          <p:nvPr>
            <p:ph type="body" idx="1"/>
          </p:nvPr>
        </p:nvSpPr>
        <p:spPr>
          <a:xfrm>
            <a:off x="457200" y="620713"/>
            <a:ext cx="8229600" cy="5665787"/>
          </a:xfrm>
        </p:spPr>
        <p:txBody>
          <a:bodyPr/>
          <a:lstStyle/>
          <a:p>
            <a:pPr>
              <a:lnSpc>
                <a:spcPct val="80000"/>
              </a:lnSpc>
            </a:pPr>
            <a:r>
              <a:rPr lang="en-US" altLang="zh-CN" sz="2800" b="1">
                <a:ea typeface="宋体" panose="02010600030101010101" pitchFamily="2" charset="-122"/>
              </a:rPr>
              <a:t>【</a:t>
            </a:r>
            <a:r>
              <a:rPr lang="zh-CN" altLang="en-US" sz="2800" b="1">
                <a:ea typeface="宋体" panose="02010600030101010101" pitchFamily="2" charset="-122"/>
              </a:rPr>
              <a:t>解释</a:t>
            </a:r>
            <a:r>
              <a:rPr lang="en-US" altLang="zh-CN" sz="2800" b="1">
                <a:ea typeface="宋体" panose="02010600030101010101" pitchFamily="2" charset="-122"/>
              </a:rPr>
              <a:t>1】</a:t>
            </a:r>
            <a:r>
              <a:rPr lang="zh-CN" altLang="en-US" sz="2800" b="1">
                <a:ea typeface="宋体" panose="02010600030101010101" pitchFamily="2" charset="-122"/>
              </a:rPr>
              <a:t>从业人数和资产总额指标，应按企业全年的季度平均值确定。</a:t>
            </a:r>
            <a:r>
              <a:rPr lang="zh-CN" altLang="en-US" sz="2800">
                <a:ea typeface="宋体" panose="02010600030101010101" pitchFamily="2" charset="-122"/>
              </a:rPr>
              <a:t>财税</a:t>
            </a:r>
            <a:r>
              <a:rPr lang="en-US" altLang="zh-CN" sz="2800">
                <a:ea typeface="宋体" panose="02010600030101010101" pitchFamily="2" charset="-122"/>
              </a:rPr>
              <a:t>〔2015〕34</a:t>
            </a:r>
            <a:r>
              <a:rPr lang="zh-CN" altLang="en-US" sz="2800">
                <a:ea typeface="宋体" panose="02010600030101010101" pitchFamily="2" charset="-122"/>
              </a:rPr>
              <a:t>号</a:t>
            </a:r>
            <a:endParaRPr lang="zh-CN" altLang="en-US" sz="2800" b="1">
              <a:ea typeface="宋体" panose="02010600030101010101" pitchFamily="2" charset="-122"/>
            </a:endParaRPr>
          </a:p>
          <a:p>
            <a:pPr>
              <a:lnSpc>
                <a:spcPct val="80000"/>
              </a:lnSpc>
            </a:pPr>
            <a:r>
              <a:rPr lang="en-US" altLang="zh-CN" sz="2800" b="1">
                <a:ea typeface="宋体" panose="02010600030101010101" pitchFamily="2" charset="-122"/>
              </a:rPr>
              <a:t>【</a:t>
            </a:r>
            <a:r>
              <a:rPr lang="zh-CN" altLang="en-US" sz="2800" b="1">
                <a:ea typeface="宋体" panose="02010600030101010101" pitchFamily="2" charset="-122"/>
              </a:rPr>
              <a:t>解释</a:t>
            </a:r>
            <a:r>
              <a:rPr lang="en-US" altLang="zh-CN" sz="2800" b="1">
                <a:ea typeface="宋体" panose="02010600030101010101" pitchFamily="2" charset="-122"/>
              </a:rPr>
              <a:t>2】</a:t>
            </a:r>
            <a:r>
              <a:rPr lang="zh-CN" altLang="en-US" sz="2800" b="1">
                <a:ea typeface="宋体" panose="02010600030101010101" pitchFamily="2" charset="-122"/>
              </a:rPr>
              <a:t>非居民企业，不适用上述规定。</a:t>
            </a:r>
          </a:p>
          <a:p>
            <a:pPr>
              <a:lnSpc>
                <a:spcPct val="80000"/>
              </a:lnSpc>
            </a:pPr>
            <a:endParaRPr lang="zh-CN" altLang="en-US" sz="2800" b="1">
              <a:ea typeface="宋体" panose="02010600030101010101" pitchFamily="2" charset="-122"/>
            </a:endParaRPr>
          </a:p>
          <a:p>
            <a:pPr>
              <a:lnSpc>
                <a:spcPct val="80000"/>
              </a:lnSpc>
            </a:pPr>
            <a:r>
              <a:rPr lang="zh-CN" altLang="en-US" sz="2400" b="1">
                <a:latin typeface="楷体" panose="02010609060101010101" pitchFamily="49" charset="-122"/>
                <a:ea typeface="楷体" panose="02010609060101010101" pitchFamily="49" charset="-122"/>
              </a:rPr>
              <a:t>根据</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财政部 国家税务总局关于小型微利企业所得税优惠政策的通知 </a:t>
            </a:r>
            <a:r>
              <a:rPr lang="zh-CN" altLang="en-US" sz="2400">
                <a:latin typeface="楷体" panose="02010609060101010101" pitchFamily="49" charset="-122"/>
                <a:ea typeface="楷体" panose="02010609060101010101" pitchFamily="49" charset="-122"/>
              </a:rPr>
              <a:t> </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（财税</a:t>
            </a:r>
            <a:r>
              <a:rPr lang="en-US" altLang="zh-CN" sz="2400" b="1">
                <a:latin typeface="楷体" panose="02010609060101010101" pitchFamily="49" charset="-122"/>
                <a:ea typeface="楷体" panose="02010609060101010101" pitchFamily="49" charset="-122"/>
              </a:rPr>
              <a:t>〔2015〕34</a:t>
            </a:r>
            <a:r>
              <a:rPr lang="zh-CN" altLang="en-US" sz="2400" b="1">
                <a:latin typeface="楷体" panose="02010609060101010101" pitchFamily="49" charset="-122"/>
                <a:ea typeface="楷体" panose="02010609060101010101" pitchFamily="49" charset="-122"/>
              </a:rPr>
              <a:t>号 规定，自</a:t>
            </a:r>
            <a:r>
              <a:rPr lang="en-US" altLang="zh-CN" sz="2400" b="1">
                <a:latin typeface="楷体" panose="02010609060101010101" pitchFamily="49" charset="-122"/>
                <a:ea typeface="楷体" panose="02010609060101010101" pitchFamily="49" charset="-122"/>
              </a:rPr>
              <a:t>2015</a:t>
            </a:r>
            <a:r>
              <a:rPr lang="zh-CN" altLang="en-US" sz="2400" b="1">
                <a:latin typeface="楷体" panose="02010609060101010101" pitchFamily="49" charset="-122"/>
                <a:ea typeface="楷体" panose="02010609060101010101" pitchFamily="49" charset="-122"/>
              </a:rPr>
              <a:t>年</a:t>
            </a:r>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月</a:t>
            </a:r>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日至</a:t>
            </a:r>
            <a:r>
              <a:rPr lang="en-US" altLang="zh-CN" sz="2400" b="1">
                <a:latin typeface="楷体" panose="02010609060101010101" pitchFamily="49" charset="-122"/>
                <a:ea typeface="楷体" panose="02010609060101010101" pitchFamily="49" charset="-122"/>
              </a:rPr>
              <a:t>2017</a:t>
            </a:r>
            <a:r>
              <a:rPr lang="zh-CN" altLang="en-US" sz="2400" b="1">
                <a:latin typeface="楷体" panose="02010609060101010101" pitchFamily="49" charset="-122"/>
                <a:ea typeface="楷体" panose="02010609060101010101" pitchFamily="49" charset="-122"/>
              </a:rPr>
              <a:t>年</a:t>
            </a:r>
            <a:r>
              <a:rPr lang="en-US" altLang="zh-CN" sz="2400" b="1">
                <a:latin typeface="楷体" panose="02010609060101010101" pitchFamily="49" charset="-122"/>
                <a:ea typeface="楷体" panose="02010609060101010101" pitchFamily="49" charset="-122"/>
              </a:rPr>
              <a:t>12</a:t>
            </a:r>
            <a:r>
              <a:rPr lang="zh-CN" altLang="en-US" sz="2400" b="1">
                <a:latin typeface="楷体" panose="02010609060101010101" pitchFamily="49" charset="-122"/>
                <a:ea typeface="楷体" panose="02010609060101010101" pitchFamily="49" charset="-122"/>
              </a:rPr>
              <a:t>月</a:t>
            </a:r>
            <a:r>
              <a:rPr lang="en-US" altLang="zh-CN" sz="2400" b="1">
                <a:latin typeface="楷体" panose="02010609060101010101" pitchFamily="49" charset="-122"/>
                <a:ea typeface="楷体" panose="02010609060101010101" pitchFamily="49" charset="-122"/>
              </a:rPr>
              <a:t>31</a:t>
            </a:r>
            <a:r>
              <a:rPr lang="zh-CN" altLang="en-US" sz="2400" b="1">
                <a:latin typeface="楷体" panose="02010609060101010101" pitchFamily="49" charset="-122"/>
                <a:ea typeface="楷体" panose="02010609060101010101" pitchFamily="49" charset="-122"/>
              </a:rPr>
              <a:t>日，对年应纳税所得额低于</a:t>
            </a:r>
            <a:r>
              <a:rPr lang="en-US" altLang="zh-CN" sz="2400" b="1">
                <a:solidFill>
                  <a:srgbClr val="FF0000"/>
                </a:solidFill>
                <a:latin typeface="楷体" panose="02010609060101010101" pitchFamily="49" charset="-122"/>
                <a:ea typeface="楷体" panose="02010609060101010101" pitchFamily="49" charset="-122"/>
              </a:rPr>
              <a:t>20</a:t>
            </a:r>
            <a:r>
              <a:rPr lang="zh-CN" altLang="en-US" sz="2400" b="1">
                <a:solidFill>
                  <a:srgbClr val="FF0000"/>
                </a:solidFill>
                <a:latin typeface="楷体" panose="02010609060101010101" pitchFamily="49" charset="-122"/>
                <a:ea typeface="楷体" panose="02010609060101010101" pitchFamily="49" charset="-122"/>
              </a:rPr>
              <a:t>万元（含</a:t>
            </a:r>
            <a:r>
              <a:rPr lang="en-US" altLang="zh-CN" sz="2400" b="1">
                <a:solidFill>
                  <a:srgbClr val="FF0000"/>
                </a:solidFill>
                <a:latin typeface="楷体" panose="02010609060101010101" pitchFamily="49" charset="-122"/>
                <a:ea typeface="楷体" panose="02010609060101010101" pitchFamily="49" charset="-122"/>
              </a:rPr>
              <a:t>10</a:t>
            </a:r>
            <a:r>
              <a:rPr lang="zh-CN" altLang="en-US" sz="2400" b="1">
                <a:solidFill>
                  <a:srgbClr val="FF0000"/>
                </a:solidFill>
                <a:latin typeface="楷体" panose="02010609060101010101" pitchFamily="49" charset="-122"/>
                <a:ea typeface="楷体" panose="02010609060101010101" pitchFamily="49" charset="-122"/>
              </a:rPr>
              <a:t>万元）</a:t>
            </a:r>
            <a:r>
              <a:rPr lang="zh-CN" altLang="en-US" sz="2400" b="1">
                <a:latin typeface="楷体" panose="02010609060101010101" pitchFamily="49" charset="-122"/>
                <a:ea typeface="楷体" panose="02010609060101010101" pitchFamily="49" charset="-122"/>
              </a:rPr>
              <a:t>的小型微利企业，其所得减按</a:t>
            </a:r>
            <a:r>
              <a:rPr lang="en-US" altLang="zh-CN" sz="2400" b="1">
                <a:latin typeface="楷体" panose="02010609060101010101" pitchFamily="49" charset="-122"/>
                <a:ea typeface="楷体" panose="02010609060101010101" pitchFamily="49" charset="-122"/>
              </a:rPr>
              <a:t>50</a:t>
            </a:r>
            <a:r>
              <a:rPr lang="zh-CN" altLang="en-US" sz="2400" b="1">
                <a:latin typeface="楷体" panose="02010609060101010101" pitchFamily="49" charset="-122"/>
                <a:ea typeface="楷体" panose="02010609060101010101" pitchFamily="49" charset="-122"/>
              </a:rPr>
              <a:t>％计入应纳税所得额，按</a:t>
            </a:r>
            <a:r>
              <a:rPr lang="en-US" altLang="zh-CN" sz="2400" b="1">
                <a:latin typeface="楷体" panose="02010609060101010101" pitchFamily="49" charset="-122"/>
                <a:ea typeface="楷体" panose="02010609060101010101" pitchFamily="49" charset="-122"/>
              </a:rPr>
              <a:t>20%</a:t>
            </a:r>
            <a:r>
              <a:rPr lang="zh-CN" altLang="en-US" sz="2400" b="1">
                <a:latin typeface="楷体" panose="02010609060101010101" pitchFamily="49" charset="-122"/>
                <a:ea typeface="楷体" panose="02010609060101010101" pitchFamily="49" charset="-122"/>
              </a:rPr>
              <a:t>的税率缴纳企业所得税。</a:t>
            </a:r>
            <a:endParaRPr lang="en-US" altLang="zh-CN" sz="2400" b="1">
              <a:latin typeface="楷体" panose="02010609060101010101" pitchFamily="49" charset="-122"/>
              <a:ea typeface="楷体" panose="02010609060101010101" pitchFamily="49" charset="-122"/>
            </a:endParaRPr>
          </a:p>
          <a:p>
            <a:pPr>
              <a:lnSpc>
                <a:spcPct val="80000"/>
              </a:lnSpc>
            </a:pPr>
            <a:r>
              <a:rPr lang="zh-CN" altLang="en-US" sz="2400" b="1">
                <a:latin typeface="楷体" panose="02010609060101010101" pitchFamily="49" charset="-122"/>
                <a:ea typeface="楷体" panose="02010609060101010101" pitchFamily="49" charset="-122"/>
              </a:rPr>
              <a:t>财税</a:t>
            </a:r>
            <a:r>
              <a:rPr lang="en-US" altLang="zh-CN" sz="2400" b="1">
                <a:latin typeface="楷体" panose="02010609060101010101" pitchFamily="49" charset="-122"/>
                <a:ea typeface="楷体" panose="02010609060101010101" pitchFamily="49" charset="-122"/>
              </a:rPr>
              <a:t>【2015】99</a:t>
            </a:r>
            <a:r>
              <a:rPr lang="zh-CN" altLang="en-US" sz="2400" b="1">
                <a:latin typeface="楷体" panose="02010609060101010101" pitchFamily="49" charset="-122"/>
                <a:ea typeface="楷体" panose="02010609060101010101" pitchFamily="49" charset="-122"/>
              </a:rPr>
              <a:t>号文规定，自</a:t>
            </a:r>
            <a:r>
              <a:rPr lang="en-US" altLang="zh-CN" sz="2400" b="1">
                <a:latin typeface="楷体" panose="02010609060101010101" pitchFamily="49" charset="-122"/>
                <a:ea typeface="楷体" panose="02010609060101010101" pitchFamily="49" charset="-122"/>
              </a:rPr>
              <a:t>2015</a:t>
            </a:r>
            <a:r>
              <a:rPr lang="zh-CN" altLang="en-US" sz="2400" b="1">
                <a:latin typeface="楷体" panose="02010609060101010101" pitchFamily="49" charset="-122"/>
                <a:ea typeface="楷体" panose="02010609060101010101" pitchFamily="49" charset="-122"/>
              </a:rPr>
              <a:t>年</a:t>
            </a:r>
            <a:r>
              <a:rPr lang="en-US" altLang="zh-CN" sz="2400" b="1">
                <a:latin typeface="楷体" panose="02010609060101010101" pitchFamily="49" charset="-122"/>
                <a:ea typeface="楷体" panose="02010609060101010101" pitchFamily="49" charset="-122"/>
              </a:rPr>
              <a:t>10</a:t>
            </a:r>
            <a:r>
              <a:rPr lang="zh-CN" altLang="en-US" sz="2400" b="1">
                <a:latin typeface="楷体" panose="02010609060101010101" pitchFamily="49" charset="-122"/>
                <a:ea typeface="楷体" panose="02010609060101010101" pitchFamily="49" charset="-122"/>
              </a:rPr>
              <a:t>月</a:t>
            </a:r>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日起至</a:t>
            </a:r>
            <a:r>
              <a:rPr lang="en-US" altLang="zh-CN" sz="2400" b="1">
                <a:latin typeface="楷体" panose="02010609060101010101" pitchFamily="49" charset="-122"/>
                <a:ea typeface="楷体" panose="02010609060101010101" pitchFamily="49" charset="-122"/>
              </a:rPr>
              <a:t>2017</a:t>
            </a:r>
            <a:r>
              <a:rPr lang="zh-CN" altLang="en-US" sz="2400" b="1">
                <a:latin typeface="楷体" panose="02010609060101010101" pitchFamily="49" charset="-122"/>
                <a:ea typeface="楷体" panose="02010609060101010101" pitchFamily="49" charset="-122"/>
              </a:rPr>
              <a:t>年</a:t>
            </a:r>
            <a:r>
              <a:rPr lang="en-US" altLang="zh-CN" sz="2400" b="1">
                <a:latin typeface="楷体" panose="02010609060101010101" pitchFamily="49" charset="-122"/>
                <a:ea typeface="楷体" panose="02010609060101010101" pitchFamily="49" charset="-122"/>
              </a:rPr>
              <a:t>12</a:t>
            </a:r>
            <a:r>
              <a:rPr lang="zh-CN" altLang="en-US" sz="2400" b="1">
                <a:latin typeface="楷体" panose="02010609060101010101" pitchFamily="49" charset="-122"/>
                <a:ea typeface="楷体" panose="02010609060101010101" pitchFamily="49" charset="-122"/>
              </a:rPr>
              <a:t>月</a:t>
            </a:r>
            <a:r>
              <a:rPr lang="en-US" altLang="zh-CN" sz="2400" b="1">
                <a:latin typeface="楷体" panose="02010609060101010101" pitchFamily="49" charset="-122"/>
                <a:ea typeface="楷体" panose="02010609060101010101" pitchFamily="49" charset="-122"/>
              </a:rPr>
              <a:t>31</a:t>
            </a:r>
            <a:r>
              <a:rPr lang="zh-CN" altLang="en-US" sz="2400" b="1">
                <a:latin typeface="楷体" panose="02010609060101010101" pitchFamily="49" charset="-122"/>
                <a:ea typeface="楷体" panose="02010609060101010101" pitchFamily="49" charset="-122"/>
              </a:rPr>
              <a:t>日，对年</a:t>
            </a:r>
            <a:r>
              <a:rPr lang="zh-CN" altLang="en-US" sz="2400" b="1">
                <a:solidFill>
                  <a:srgbClr val="FF0000"/>
                </a:solidFill>
                <a:latin typeface="楷体" panose="02010609060101010101" pitchFamily="49" charset="-122"/>
                <a:ea typeface="楷体" panose="02010609060101010101" pitchFamily="49" charset="-122"/>
              </a:rPr>
              <a:t>应纳税所得额</a:t>
            </a:r>
            <a:r>
              <a:rPr lang="zh-CN" altLang="en-US" sz="2400" b="1">
                <a:latin typeface="楷体" panose="02010609060101010101" pitchFamily="49" charset="-122"/>
                <a:ea typeface="楷体" panose="02010609060101010101" pitchFamily="49" charset="-122"/>
              </a:rPr>
              <a:t>在</a:t>
            </a:r>
            <a:r>
              <a:rPr lang="en-US" altLang="zh-CN" sz="2400" b="1">
                <a:latin typeface="楷体" panose="02010609060101010101" pitchFamily="49" charset="-122"/>
                <a:ea typeface="楷体" panose="02010609060101010101" pitchFamily="49" charset="-122"/>
              </a:rPr>
              <a:t>20</a:t>
            </a:r>
            <a:r>
              <a:rPr lang="zh-CN" altLang="en-US" sz="2400" b="1">
                <a:latin typeface="楷体" panose="02010609060101010101" pitchFamily="49" charset="-122"/>
                <a:ea typeface="楷体" panose="02010609060101010101" pitchFamily="49" charset="-122"/>
              </a:rPr>
              <a:t>万元到</a:t>
            </a:r>
            <a:r>
              <a:rPr lang="en-US" altLang="zh-CN" sz="2400" b="1">
                <a:latin typeface="楷体" panose="02010609060101010101" pitchFamily="49" charset="-122"/>
                <a:ea typeface="楷体" panose="02010609060101010101" pitchFamily="49" charset="-122"/>
              </a:rPr>
              <a:t>30</a:t>
            </a:r>
            <a:r>
              <a:rPr lang="zh-CN" altLang="en-US" sz="2400" b="1">
                <a:latin typeface="楷体" panose="02010609060101010101" pitchFamily="49" charset="-122"/>
                <a:ea typeface="楷体" panose="02010609060101010101" pitchFamily="49" charset="-122"/>
              </a:rPr>
              <a:t>万元（含</a:t>
            </a:r>
            <a:r>
              <a:rPr lang="en-US" altLang="zh-CN" sz="2400" b="1">
                <a:latin typeface="楷体" panose="02010609060101010101" pitchFamily="49" charset="-122"/>
                <a:ea typeface="楷体" panose="02010609060101010101" pitchFamily="49" charset="-122"/>
              </a:rPr>
              <a:t>30</a:t>
            </a:r>
            <a:r>
              <a:rPr lang="zh-CN" altLang="en-US" sz="2400" b="1">
                <a:latin typeface="楷体" panose="02010609060101010101" pitchFamily="49" charset="-122"/>
                <a:ea typeface="楷体" panose="02010609060101010101" pitchFamily="49" charset="-122"/>
              </a:rPr>
              <a:t>万元）之间的小型微利企业，其所得减按</a:t>
            </a:r>
            <a:r>
              <a:rPr lang="en-US" altLang="zh-CN" sz="2400" b="1">
                <a:latin typeface="楷体" panose="02010609060101010101" pitchFamily="49" charset="-122"/>
                <a:ea typeface="楷体" panose="02010609060101010101" pitchFamily="49" charset="-122"/>
              </a:rPr>
              <a:t>50%</a:t>
            </a:r>
            <a:r>
              <a:rPr lang="zh-CN" altLang="en-US" sz="2400" b="1">
                <a:latin typeface="楷体" panose="02010609060101010101" pitchFamily="49" charset="-122"/>
                <a:ea typeface="楷体" panose="02010609060101010101" pitchFamily="49" charset="-122"/>
              </a:rPr>
              <a:t>计入应纳税所得额，按</a:t>
            </a:r>
            <a:r>
              <a:rPr lang="en-US" altLang="zh-CN" sz="2400" b="1">
                <a:latin typeface="楷体" panose="02010609060101010101" pitchFamily="49" charset="-122"/>
                <a:ea typeface="楷体" panose="02010609060101010101" pitchFamily="49" charset="-122"/>
              </a:rPr>
              <a:t>20%</a:t>
            </a:r>
            <a:r>
              <a:rPr lang="zh-CN" altLang="en-US" sz="2400" b="1">
                <a:latin typeface="楷体" panose="02010609060101010101" pitchFamily="49" charset="-122"/>
                <a:ea typeface="楷体" panose="02010609060101010101" pitchFamily="49" charset="-122"/>
              </a:rPr>
              <a:t>的税率缴纳企业所得税。</a:t>
            </a:r>
            <a:endParaRPr lang="en-US" altLang="zh-CN" sz="2400" b="1">
              <a:latin typeface="楷体" panose="02010609060101010101" pitchFamily="49" charset="-122"/>
              <a:ea typeface="楷体" panose="02010609060101010101" pitchFamily="49" charset="-122"/>
            </a:endParaRPr>
          </a:p>
          <a:p>
            <a:pPr>
              <a:lnSpc>
                <a:spcPct val="80000"/>
              </a:lnSpc>
            </a:pPr>
            <a:r>
              <a:rPr lang="zh-CN" altLang="en-US" sz="2400" b="1">
                <a:latin typeface="楷体" panose="02010609060101010101" pitchFamily="49" charset="-122"/>
                <a:ea typeface="楷体" panose="02010609060101010101" pitchFamily="49" charset="-122"/>
              </a:rPr>
              <a:t> </a:t>
            </a:r>
            <a:endParaRPr lang="en-US" altLang="zh-CN" sz="2400" b="1">
              <a:latin typeface="楷体" panose="02010609060101010101" pitchFamily="49" charset="-122"/>
              <a:ea typeface="楷体" panose="02010609060101010101" pitchFamily="49" charset="-122"/>
            </a:endParaRPr>
          </a:p>
          <a:p>
            <a:pPr>
              <a:lnSpc>
                <a:spcPct val="80000"/>
              </a:lnSpc>
            </a:pPr>
            <a:br>
              <a:rPr lang="zh-CN" altLang="en-US" sz="2800" b="1">
                <a:ea typeface="宋体" panose="02010600030101010101" pitchFamily="2" charset="-122"/>
              </a:rPr>
            </a:br>
            <a:br>
              <a:rPr lang="zh-CN" altLang="en-US" sz="2800" b="1">
                <a:ea typeface="宋体" panose="02010600030101010101" pitchFamily="2" charset="-122"/>
              </a:rPr>
            </a:br>
            <a:endParaRPr lang="zh-CN" altLang="en-US" sz="2800" b="1">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a:extLst>
              <a:ext uri="{FF2B5EF4-FFF2-40B4-BE49-F238E27FC236}">
                <a16:creationId xmlns:a16="http://schemas.microsoft.com/office/drawing/2014/main" id="{6CB5D813-9BB3-45E5-A0F4-46FBC283023A}"/>
              </a:ext>
            </a:extLst>
          </p:cNvPr>
          <p:cNvSpPr>
            <a:spLocks noGrp="1"/>
          </p:cNvSpPr>
          <p:nvPr>
            <p:ph idx="1"/>
          </p:nvPr>
        </p:nvSpPr>
        <p:spPr>
          <a:xfrm>
            <a:off x="468313" y="260350"/>
            <a:ext cx="8229600" cy="5145088"/>
          </a:xfrm>
        </p:spPr>
        <p:txBody>
          <a:bodyPr/>
          <a:lstStyle/>
          <a:p>
            <a:pPr algn="ctr"/>
            <a:r>
              <a:rPr lang="zh-CN" altLang="en-US" sz="4000" b="1">
                <a:ea typeface="宋体" panose="02010600030101010101" pitchFamily="2" charset="-122"/>
              </a:rPr>
              <a:t>小微企业最新认定标准</a:t>
            </a:r>
            <a:endParaRPr lang="en-US" altLang="zh-CN" sz="4000" b="1">
              <a:ea typeface="宋体" panose="02010600030101010101" pitchFamily="2" charset="-122"/>
            </a:endParaRPr>
          </a:p>
          <a:p>
            <a:r>
              <a:rPr lang="zh-CN" altLang="en-US" sz="3600" b="1">
                <a:latin typeface="楷体" panose="02010609060101010101" pitchFamily="49" charset="-122"/>
                <a:ea typeface="楷体" panose="02010609060101010101" pitchFamily="49" charset="-122"/>
              </a:rPr>
              <a:t>年度应纳税所得额不超过</a:t>
            </a:r>
            <a:r>
              <a:rPr lang="en-US" altLang="zh-CN" sz="3600" b="1">
                <a:latin typeface="楷体" panose="02010609060101010101" pitchFamily="49" charset="-122"/>
                <a:ea typeface="楷体" panose="02010609060101010101" pitchFamily="49" charset="-122"/>
              </a:rPr>
              <a:t>50</a:t>
            </a:r>
            <a:r>
              <a:rPr lang="zh-CN" altLang="en-US" sz="3600" b="1">
                <a:latin typeface="楷体" panose="02010609060101010101" pitchFamily="49" charset="-122"/>
                <a:ea typeface="楷体" panose="02010609060101010101" pitchFamily="49" charset="-122"/>
              </a:rPr>
              <a:t>万元</a:t>
            </a:r>
            <a:endParaRPr lang="en-US" altLang="zh-CN" sz="36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财税</a:t>
            </a:r>
            <a:r>
              <a:rPr lang="en-US" altLang="zh-CN" sz="2800" b="1">
                <a:latin typeface="楷体" panose="02010609060101010101" pitchFamily="49" charset="-122"/>
                <a:ea typeface="楷体" panose="02010609060101010101" pitchFamily="49" charset="-122"/>
              </a:rPr>
              <a:t>【2017】43</a:t>
            </a:r>
            <a:r>
              <a:rPr lang="zh-CN" altLang="en-US" sz="2800" b="1">
                <a:latin typeface="楷体" panose="02010609060101010101" pitchFamily="49" charset="-122"/>
                <a:ea typeface="楷体" panose="02010609060101010101" pitchFamily="49" charset="-122"/>
              </a:rPr>
              <a:t>号文件 </a:t>
            </a:r>
            <a:r>
              <a:rPr lang="en-US" altLang="zh-CN" sz="2800" b="1">
                <a:latin typeface="楷体" panose="02010609060101010101" pitchFamily="49" charset="-122"/>
                <a:ea typeface="楷体" panose="02010609060101010101" pitchFamily="49" charset="-122"/>
              </a:rPr>
              <a:t>2017.7.1-2019.12.31</a:t>
            </a:r>
          </a:p>
          <a:p>
            <a:endParaRPr lang="en-US" altLang="zh-CN" sz="2800">
              <a:ea typeface="宋体" panose="02010600030101010101" pitchFamily="2" charset="-122"/>
            </a:endParaRPr>
          </a:p>
          <a:p>
            <a:r>
              <a:rPr lang="zh-CN" altLang="en-US" sz="2800" b="1">
                <a:ea typeface="宋体" panose="02010600030101010101" pitchFamily="2" charset="-122"/>
              </a:rPr>
              <a:t>自</a:t>
            </a:r>
            <a:r>
              <a:rPr lang="en-US" altLang="zh-CN" sz="2800" b="1">
                <a:ea typeface="宋体" panose="02010600030101010101" pitchFamily="2" charset="-122"/>
              </a:rPr>
              <a:t>2017</a:t>
            </a:r>
            <a:r>
              <a:rPr lang="zh-CN" altLang="en-US" sz="2800" b="1">
                <a:ea typeface="宋体" panose="02010600030101010101" pitchFamily="2" charset="-122"/>
              </a:rPr>
              <a:t>年</a:t>
            </a:r>
            <a:r>
              <a:rPr lang="en-US" altLang="zh-CN" sz="2800" b="1">
                <a:ea typeface="宋体" panose="02010600030101010101" pitchFamily="2" charset="-122"/>
              </a:rPr>
              <a:t>1</a:t>
            </a:r>
            <a:r>
              <a:rPr lang="zh-CN" altLang="en-US" sz="2800" b="1">
                <a:ea typeface="宋体" panose="02010600030101010101" pitchFamily="2" charset="-122"/>
              </a:rPr>
              <a:t>月</a:t>
            </a:r>
            <a:r>
              <a:rPr lang="en-US" altLang="zh-CN" sz="2800" b="1">
                <a:ea typeface="宋体" panose="02010600030101010101" pitchFamily="2" charset="-122"/>
              </a:rPr>
              <a:t>1</a:t>
            </a:r>
            <a:r>
              <a:rPr lang="zh-CN" altLang="en-US" sz="2800" b="1">
                <a:ea typeface="宋体" panose="02010600030101010101" pitchFamily="2" charset="-122"/>
              </a:rPr>
              <a:t>日至</a:t>
            </a:r>
            <a:r>
              <a:rPr lang="en-US" altLang="zh-CN" sz="2800" b="1">
                <a:ea typeface="宋体" panose="02010600030101010101" pitchFamily="2" charset="-122"/>
              </a:rPr>
              <a:t>2019</a:t>
            </a:r>
            <a:r>
              <a:rPr lang="zh-CN" altLang="en-US" sz="2800" b="1">
                <a:ea typeface="宋体" panose="02010600030101010101" pitchFamily="2" charset="-122"/>
              </a:rPr>
              <a:t>年</a:t>
            </a:r>
            <a:r>
              <a:rPr lang="en-US" altLang="zh-CN" sz="2800" b="1">
                <a:ea typeface="宋体" panose="02010600030101010101" pitchFamily="2" charset="-122"/>
              </a:rPr>
              <a:t>12</a:t>
            </a:r>
            <a:r>
              <a:rPr lang="zh-CN" altLang="en-US" sz="2800" b="1">
                <a:ea typeface="宋体" panose="02010600030101010101" pitchFamily="2" charset="-122"/>
              </a:rPr>
              <a:t>月</a:t>
            </a:r>
            <a:r>
              <a:rPr lang="en-US" altLang="zh-CN" sz="2800" b="1">
                <a:ea typeface="宋体" panose="02010600030101010101" pitchFamily="2" charset="-122"/>
              </a:rPr>
              <a:t>31</a:t>
            </a:r>
            <a:r>
              <a:rPr lang="zh-CN" altLang="en-US" sz="2800" b="1">
                <a:ea typeface="宋体" panose="02010600030101010101" pitchFamily="2" charset="-122"/>
              </a:rPr>
              <a:t>日，符合条件的小型微利企业，无论采取查账征收方式还是核定征收方式，其年应纳税所得额低于</a:t>
            </a:r>
            <a:r>
              <a:rPr lang="en-US" altLang="zh-CN" sz="2800" b="1">
                <a:ea typeface="宋体" panose="02010600030101010101" pitchFamily="2" charset="-122"/>
              </a:rPr>
              <a:t>50</a:t>
            </a:r>
            <a:r>
              <a:rPr lang="zh-CN" altLang="en-US" sz="2800" b="1">
                <a:ea typeface="宋体" panose="02010600030101010101" pitchFamily="2" charset="-122"/>
              </a:rPr>
              <a:t>万元（含</a:t>
            </a:r>
            <a:r>
              <a:rPr lang="en-US" altLang="zh-CN" sz="2800" b="1">
                <a:ea typeface="宋体" panose="02010600030101010101" pitchFamily="2" charset="-122"/>
              </a:rPr>
              <a:t>50</a:t>
            </a:r>
            <a:r>
              <a:rPr lang="zh-CN" altLang="en-US" sz="2800" b="1">
                <a:ea typeface="宋体" panose="02010600030101010101" pitchFamily="2" charset="-122"/>
              </a:rPr>
              <a:t>万元，下同）的，均可以享受财税</a:t>
            </a:r>
            <a:r>
              <a:rPr lang="en-US" altLang="zh-CN" sz="2800" b="1">
                <a:ea typeface="宋体" panose="02010600030101010101" pitchFamily="2" charset="-122"/>
              </a:rPr>
              <a:t>〔2017〕43</a:t>
            </a:r>
            <a:r>
              <a:rPr lang="zh-CN" altLang="en-US" sz="2800" b="1">
                <a:ea typeface="宋体" panose="02010600030101010101" pitchFamily="2" charset="-122"/>
              </a:rPr>
              <a:t>号文件规定的其所得减按</a:t>
            </a:r>
            <a:r>
              <a:rPr lang="en-US" altLang="zh-CN" sz="2800" b="1">
                <a:ea typeface="宋体" panose="02010600030101010101" pitchFamily="2" charset="-122"/>
              </a:rPr>
              <a:t>50%</a:t>
            </a:r>
            <a:r>
              <a:rPr lang="zh-CN" altLang="en-US" sz="2800" b="1">
                <a:ea typeface="宋体" panose="02010600030101010101" pitchFamily="2" charset="-122"/>
              </a:rPr>
              <a:t>计入应纳税所得额，按</a:t>
            </a:r>
            <a:r>
              <a:rPr lang="en-US" altLang="zh-CN" sz="2800" b="1">
                <a:ea typeface="宋体" panose="02010600030101010101" pitchFamily="2" charset="-122"/>
              </a:rPr>
              <a:t>20%</a:t>
            </a:r>
            <a:r>
              <a:rPr lang="zh-CN" altLang="en-US" sz="2800" b="1">
                <a:ea typeface="宋体" panose="02010600030101010101" pitchFamily="2" charset="-122"/>
              </a:rPr>
              <a:t>的税率缴纳企业所得税的政策（以下简称“减半征税政策”）。</a:t>
            </a:r>
          </a:p>
        </p:txBody>
      </p:sp>
      <p:sp>
        <p:nvSpPr>
          <p:cNvPr id="51203" name="页脚占位符 3">
            <a:extLst>
              <a:ext uri="{FF2B5EF4-FFF2-40B4-BE49-F238E27FC236}">
                <a16:creationId xmlns:a16="http://schemas.microsoft.com/office/drawing/2014/main" id="{F47A4B9A-0F66-4F62-84EF-A32CB843A8E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a:extLst>
              <a:ext uri="{FF2B5EF4-FFF2-40B4-BE49-F238E27FC236}">
                <a16:creationId xmlns:a16="http://schemas.microsoft.com/office/drawing/2014/main" id="{BA01433B-A8B9-4730-ADDC-BDE9E8011F0A}"/>
              </a:ext>
            </a:extLst>
          </p:cNvPr>
          <p:cNvSpPr>
            <a:spLocks noGrp="1" noChangeArrowheads="1"/>
          </p:cNvSpPr>
          <p:nvPr>
            <p:ph type="body" idx="1"/>
          </p:nvPr>
        </p:nvSpPr>
        <p:spPr>
          <a:xfrm>
            <a:off x="457200" y="549275"/>
            <a:ext cx="8229600" cy="5699125"/>
          </a:xfrm>
        </p:spPr>
        <p:txBody>
          <a:bodyPr/>
          <a:lstStyle/>
          <a:p>
            <a:pPr>
              <a:defRPr/>
            </a:pPr>
            <a:r>
              <a:rPr lang="zh-CN" altLang="en-US" sz="2800" b="1" dirty="0">
                <a:solidFill>
                  <a:srgbClr val="FF0000"/>
                </a:solidFill>
                <a:effectLst>
                  <a:outerShdw blurRad="38100" dist="38100" dir="2700000" algn="tl">
                    <a:srgbClr val="C0C0C0"/>
                  </a:outerShdw>
                </a:effectLst>
                <a:ea typeface="宋体" pitchFamily="2" charset="-122"/>
              </a:rPr>
              <a:t>（七）民族自治地方的优惠</a:t>
            </a:r>
            <a:endParaRPr lang="en-US" altLang="zh-CN" sz="2800" b="1" dirty="0">
              <a:solidFill>
                <a:srgbClr val="FF0000"/>
              </a:solidFill>
              <a:effectLst>
                <a:outerShdw blurRad="38100" dist="38100" dir="2700000" algn="tl">
                  <a:srgbClr val="C0C0C0"/>
                </a:outerShdw>
              </a:effectLst>
              <a:ea typeface="宋体" pitchFamily="2" charset="-122"/>
            </a:endParaRPr>
          </a:p>
          <a:p>
            <a:pPr>
              <a:defRPr/>
            </a:pPr>
            <a:r>
              <a:rPr lang="zh-CN" altLang="en-US" sz="2800" b="1" dirty="0">
                <a:ea typeface="宋体" pitchFamily="2" charset="-122"/>
              </a:rPr>
              <a:t>民族自治地方的自治机关对本民族自治地方的企业应缴纳的企业所得税中属于</a:t>
            </a:r>
            <a:r>
              <a:rPr lang="zh-CN" altLang="en-US" sz="2800" b="1" dirty="0">
                <a:solidFill>
                  <a:srgbClr val="FF0000"/>
                </a:solidFill>
                <a:ea typeface="宋体" pitchFamily="2" charset="-122"/>
              </a:rPr>
              <a:t>地方分享的部分</a:t>
            </a:r>
            <a:r>
              <a:rPr lang="zh-CN" altLang="en-US" sz="2800" b="1" dirty="0">
                <a:ea typeface="宋体" pitchFamily="2" charset="-122"/>
              </a:rPr>
              <a:t>，可以决定减征或免征。</a:t>
            </a:r>
            <a:br>
              <a:rPr lang="zh-CN" altLang="en-US" sz="2800" b="1" dirty="0">
                <a:ea typeface="宋体" pitchFamily="2" charset="-122"/>
              </a:rPr>
            </a:br>
            <a:endParaRPr lang="zh-CN" altLang="en-US" sz="2800" b="1" dirty="0">
              <a:ea typeface="宋体" pitchFamily="2" charset="-122"/>
            </a:endParaRPr>
          </a:p>
          <a:p>
            <a:pPr>
              <a:defRPr/>
            </a:pPr>
            <a:r>
              <a:rPr lang="zh-CN" altLang="en-US" sz="2800" b="1" dirty="0">
                <a:solidFill>
                  <a:srgbClr val="FF0000"/>
                </a:solidFill>
                <a:effectLst>
                  <a:outerShdw blurRad="38100" dist="38100" dir="2700000" algn="tl">
                    <a:srgbClr val="C0C0C0"/>
                  </a:outerShdw>
                </a:effectLst>
                <a:ea typeface="宋体" pitchFamily="2" charset="-122"/>
              </a:rPr>
              <a:t>（八）非居民企业优惠</a:t>
            </a:r>
            <a:r>
              <a:rPr lang="zh-CN" altLang="en-US" sz="2800" b="1" dirty="0">
                <a:ea typeface="宋体" pitchFamily="2" charset="-122"/>
              </a:rPr>
              <a:t>－－减按</a:t>
            </a:r>
            <a:r>
              <a:rPr lang="en-US" altLang="zh-CN" sz="2800" b="1" dirty="0">
                <a:ea typeface="宋体" pitchFamily="2" charset="-122"/>
              </a:rPr>
              <a:t>10%</a:t>
            </a:r>
            <a:r>
              <a:rPr lang="zh-CN" altLang="en-US" sz="2800" b="1" dirty="0">
                <a:ea typeface="宋体" pitchFamily="2" charset="-122"/>
              </a:rPr>
              <a:t>的税率</a:t>
            </a:r>
          </a:p>
          <a:p>
            <a:pPr>
              <a:defRPr/>
            </a:pPr>
            <a:r>
              <a:rPr lang="zh-CN" altLang="en-US" sz="2800" b="1" dirty="0">
                <a:ea typeface="宋体" pitchFamily="2" charset="-122"/>
              </a:rPr>
              <a:t>该类非居民企业取得下列所得免征企业所得税：</a:t>
            </a:r>
            <a:br>
              <a:rPr lang="zh-CN" altLang="en-US" sz="2800" b="1" dirty="0">
                <a:ea typeface="宋体" pitchFamily="2" charset="-122"/>
              </a:rPr>
            </a:br>
            <a:r>
              <a:rPr lang="zh-CN" altLang="en-US" sz="2800" b="1" dirty="0">
                <a:ea typeface="宋体" pitchFamily="2" charset="-122"/>
              </a:rPr>
              <a:t>　　</a:t>
            </a:r>
            <a:r>
              <a:rPr lang="en-US" altLang="zh-CN" sz="2800" b="1" dirty="0">
                <a:latin typeface="楷体" pitchFamily="49" charset="-122"/>
                <a:ea typeface="楷体" pitchFamily="49" charset="-122"/>
              </a:rPr>
              <a:t>1.</a:t>
            </a:r>
            <a:r>
              <a:rPr lang="zh-CN" altLang="en-US" sz="2800" b="1" dirty="0">
                <a:latin typeface="楷体" pitchFamily="49" charset="-122"/>
                <a:ea typeface="楷体" pitchFamily="49" charset="-122"/>
              </a:rPr>
              <a:t>外国政府向中国政府提供</a:t>
            </a:r>
            <a:r>
              <a:rPr lang="zh-CN" altLang="en-US" sz="2800" b="1" dirty="0">
                <a:solidFill>
                  <a:srgbClr val="FF0000"/>
                </a:solidFill>
                <a:latin typeface="楷体" pitchFamily="49" charset="-122"/>
                <a:ea typeface="楷体" pitchFamily="49" charset="-122"/>
              </a:rPr>
              <a:t>贷款</a:t>
            </a:r>
            <a:r>
              <a:rPr lang="zh-CN" altLang="en-US" sz="2800" b="1" dirty="0">
                <a:latin typeface="楷体" pitchFamily="49" charset="-122"/>
                <a:ea typeface="楷体" pitchFamily="49" charset="-122"/>
              </a:rPr>
              <a:t>取得的利息所得；</a:t>
            </a:r>
            <a:br>
              <a:rPr lang="zh-CN" altLang="en-US" sz="2800" b="1" dirty="0">
                <a:latin typeface="楷体" pitchFamily="49" charset="-122"/>
                <a:ea typeface="楷体" pitchFamily="49" charset="-122"/>
              </a:rPr>
            </a:br>
            <a:r>
              <a:rPr lang="zh-CN" altLang="en-US" sz="2800" b="1" dirty="0">
                <a:latin typeface="楷体" pitchFamily="49" charset="-122"/>
                <a:ea typeface="楷体" pitchFamily="49" charset="-122"/>
              </a:rPr>
              <a:t>　　</a:t>
            </a:r>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国际金融组织向中国政府和居民企业提供</a:t>
            </a:r>
            <a:r>
              <a:rPr lang="zh-CN" altLang="en-US" sz="2800" b="1" dirty="0">
                <a:solidFill>
                  <a:srgbClr val="FF0000"/>
                </a:solidFill>
                <a:latin typeface="楷体" pitchFamily="49" charset="-122"/>
                <a:ea typeface="楷体" pitchFamily="49" charset="-122"/>
              </a:rPr>
              <a:t>优惠贷款</a:t>
            </a:r>
            <a:r>
              <a:rPr lang="zh-CN" altLang="en-US" sz="2800" b="1" dirty="0">
                <a:latin typeface="楷体" pitchFamily="49" charset="-122"/>
                <a:ea typeface="楷体" pitchFamily="49" charset="-122"/>
              </a:rPr>
              <a:t>取得的利息所得；</a:t>
            </a:r>
            <a:br>
              <a:rPr lang="zh-CN" altLang="en-US" sz="2800" b="1" dirty="0">
                <a:latin typeface="楷体" pitchFamily="49" charset="-122"/>
                <a:ea typeface="楷体" pitchFamily="49" charset="-122"/>
              </a:rPr>
            </a:br>
            <a:r>
              <a:rPr lang="zh-CN" altLang="en-US" sz="2800" b="1" dirty="0">
                <a:latin typeface="楷体" pitchFamily="49" charset="-122"/>
                <a:ea typeface="楷体" pitchFamily="49" charset="-122"/>
              </a:rPr>
              <a:t>　　</a:t>
            </a:r>
            <a:r>
              <a:rPr lang="en-US" altLang="zh-CN" sz="2800" b="1" dirty="0">
                <a:latin typeface="楷体" pitchFamily="49" charset="-122"/>
                <a:ea typeface="楷体" pitchFamily="49" charset="-122"/>
              </a:rPr>
              <a:t>3.</a:t>
            </a:r>
            <a:r>
              <a:rPr lang="zh-CN" altLang="en-US" sz="2800" b="1" dirty="0">
                <a:latin typeface="楷体" pitchFamily="49" charset="-122"/>
                <a:ea typeface="楷体" pitchFamily="49" charset="-122"/>
              </a:rPr>
              <a:t>经国务院批准的其他所得。</a:t>
            </a:r>
            <a:r>
              <a:rPr lang="zh-CN" altLang="en-US" sz="2800" dirty="0">
                <a:latin typeface="楷体" pitchFamily="49" charset="-122"/>
                <a:ea typeface="楷体" pitchFamily="49" charset="-122"/>
              </a:rPr>
              <a:t> </a:t>
            </a:r>
          </a:p>
          <a:p>
            <a:pPr>
              <a:defRPr/>
            </a:pPr>
            <a:endParaRPr lang="zh-CN" altLang="en-US" sz="2800" dirty="0">
              <a:ea typeface="宋体"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7941BB0E-2C68-44BA-86C0-03DDEFE591F3}"/>
              </a:ext>
            </a:extLst>
          </p:cNvPr>
          <p:cNvSpPr>
            <a:spLocks noGrp="1" noChangeArrowheads="1"/>
          </p:cNvSpPr>
          <p:nvPr>
            <p:ph type="title"/>
          </p:nvPr>
        </p:nvSpPr>
        <p:spPr/>
        <p:txBody>
          <a:bodyPr/>
          <a:lstStyle/>
          <a:p>
            <a:pPr>
              <a:defRPr/>
            </a:pPr>
            <a:r>
              <a:rPr lang="zh-CN" altLang="en-US" dirty="0">
                <a:solidFill>
                  <a:srgbClr val="FF0000"/>
                </a:solidFill>
                <a:ea typeface="黑体" pitchFamily="49" charset="-122"/>
              </a:rPr>
              <a:t>二、加计扣除优惠－－两项内容</a:t>
            </a:r>
          </a:p>
        </p:txBody>
      </p:sp>
      <p:sp>
        <p:nvSpPr>
          <p:cNvPr id="217091" name="Rectangle 3">
            <a:extLst>
              <a:ext uri="{FF2B5EF4-FFF2-40B4-BE49-F238E27FC236}">
                <a16:creationId xmlns:a16="http://schemas.microsoft.com/office/drawing/2014/main" id="{FF812C27-A320-4796-A718-8310AC7AD474}"/>
              </a:ext>
            </a:extLst>
          </p:cNvPr>
          <p:cNvSpPr>
            <a:spLocks noGrp="1" noChangeArrowheads="1"/>
          </p:cNvSpPr>
          <p:nvPr>
            <p:ph type="body" idx="1"/>
          </p:nvPr>
        </p:nvSpPr>
        <p:spPr/>
        <p:txBody>
          <a:bodyPr/>
          <a:lstStyle/>
          <a:p>
            <a:pPr>
              <a:lnSpc>
                <a:spcPct val="80000"/>
              </a:lnSpc>
              <a:defRPr/>
            </a:pPr>
            <a:r>
              <a:rPr lang="zh-CN" altLang="en-US" sz="2800" b="1" dirty="0">
                <a:ea typeface="宋体" pitchFamily="2" charset="-122"/>
              </a:rPr>
              <a:t>（一）</a:t>
            </a:r>
            <a:r>
              <a:rPr lang="zh-CN" altLang="en-US" sz="2800" b="1" dirty="0">
                <a:solidFill>
                  <a:srgbClr val="FF0000"/>
                </a:solidFill>
                <a:effectLst>
                  <a:outerShdw blurRad="38100" dist="38100" dir="2700000" algn="tl">
                    <a:srgbClr val="C0C0C0"/>
                  </a:outerShdw>
                </a:effectLst>
                <a:ea typeface="宋体" pitchFamily="2" charset="-122"/>
              </a:rPr>
              <a:t>研究开发费</a:t>
            </a:r>
            <a:r>
              <a:rPr lang="zh-CN" altLang="en-US" sz="2800" b="1" dirty="0">
                <a:ea typeface="宋体" pitchFamily="2" charset="-122"/>
              </a:rPr>
              <a:t>。是指企业为开发</a:t>
            </a:r>
            <a:r>
              <a:rPr lang="zh-CN" altLang="en-US" sz="2800" b="1" dirty="0">
                <a:solidFill>
                  <a:srgbClr val="FF0000"/>
                </a:solidFill>
                <a:ea typeface="宋体" pitchFamily="2" charset="-122"/>
              </a:rPr>
              <a:t>新技术、新产品、新工艺</a:t>
            </a:r>
            <a:r>
              <a:rPr lang="zh-CN" altLang="en-US" sz="2800" b="1" dirty="0">
                <a:ea typeface="宋体" pitchFamily="2" charset="-122"/>
              </a:rPr>
              <a:t>发生的研究开发费用。</a:t>
            </a:r>
            <a:endParaRPr lang="en-US" altLang="zh-CN" sz="2800" b="1" dirty="0">
              <a:ea typeface="宋体" pitchFamily="2" charset="-122"/>
            </a:endParaRPr>
          </a:p>
          <a:p>
            <a:pPr>
              <a:lnSpc>
                <a:spcPct val="80000"/>
              </a:lnSpc>
              <a:defRPr/>
            </a:pPr>
            <a:br>
              <a:rPr lang="zh-CN" altLang="en-US" sz="2400" b="1" dirty="0">
                <a:latin typeface="楷体" pitchFamily="49" charset="-122"/>
                <a:ea typeface="楷体" pitchFamily="49" charset="-122"/>
              </a:rPr>
            </a:b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1</a:t>
            </a:r>
            <a:r>
              <a:rPr lang="zh-CN" altLang="en-US" sz="2400" b="1" dirty="0">
                <a:latin typeface="楷体" pitchFamily="49" charset="-122"/>
                <a:ea typeface="楷体" pitchFamily="49" charset="-122"/>
              </a:rPr>
              <a:t>）未形成无形资产计入当期损益的，在按照规定据实扣除的基础上，按照研究开发费用的</a:t>
            </a:r>
            <a:r>
              <a:rPr lang="en-US" altLang="zh-CN" sz="2400" b="1" dirty="0">
                <a:latin typeface="楷体" pitchFamily="49" charset="-122"/>
                <a:ea typeface="楷体" pitchFamily="49" charset="-122"/>
              </a:rPr>
              <a:t>50%</a:t>
            </a:r>
            <a:r>
              <a:rPr lang="zh-CN" altLang="en-US" sz="2400" b="1" dirty="0">
                <a:latin typeface="楷体" pitchFamily="49" charset="-122"/>
                <a:ea typeface="楷体" pitchFamily="49" charset="-122"/>
              </a:rPr>
              <a:t>加计扣除；</a:t>
            </a:r>
            <a:endParaRPr lang="en-US" altLang="zh-CN" sz="2400" b="1" dirty="0">
              <a:latin typeface="楷体" pitchFamily="49" charset="-122"/>
              <a:ea typeface="楷体" pitchFamily="49" charset="-122"/>
            </a:endParaRPr>
          </a:p>
          <a:p>
            <a:pPr>
              <a:lnSpc>
                <a:spcPct val="80000"/>
              </a:lnSpc>
              <a:defRPr/>
            </a:pP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2</a:t>
            </a:r>
            <a:r>
              <a:rPr lang="zh-CN" altLang="en-US" sz="2400" b="1" dirty="0">
                <a:latin typeface="楷体" pitchFamily="49" charset="-122"/>
                <a:ea typeface="楷体" pitchFamily="49" charset="-122"/>
              </a:rPr>
              <a:t>）形成无形资产的，按照无形资产成本的</a:t>
            </a:r>
            <a:r>
              <a:rPr lang="en-US" altLang="zh-CN" sz="2400" b="1" dirty="0">
                <a:latin typeface="楷体" pitchFamily="49" charset="-122"/>
                <a:ea typeface="楷体" pitchFamily="49" charset="-122"/>
              </a:rPr>
              <a:t>150%</a:t>
            </a:r>
            <a:r>
              <a:rPr lang="zh-CN" altLang="en-US" sz="2400" b="1" dirty="0">
                <a:latin typeface="楷体" pitchFamily="49" charset="-122"/>
                <a:ea typeface="楷体" pitchFamily="49" charset="-122"/>
              </a:rPr>
              <a:t>摊销。</a:t>
            </a:r>
          </a:p>
          <a:p>
            <a:pPr>
              <a:lnSpc>
                <a:spcPct val="80000"/>
              </a:lnSpc>
              <a:defRPr/>
            </a:pPr>
            <a:endParaRPr lang="zh-CN" altLang="en-US" sz="2000" b="1" dirty="0">
              <a:ea typeface="宋体" pitchFamily="2" charset="-122"/>
            </a:endParaRPr>
          </a:p>
          <a:p>
            <a:pPr>
              <a:lnSpc>
                <a:spcPct val="80000"/>
              </a:lnSpc>
              <a:defRPr/>
            </a:pPr>
            <a:r>
              <a:rPr lang="en-US" altLang="zh-CN" sz="2000" b="1" dirty="0">
                <a:ea typeface="宋体" pitchFamily="2" charset="-122"/>
              </a:rPr>
              <a:t>【</a:t>
            </a:r>
            <a:r>
              <a:rPr lang="zh-CN" altLang="en-US" sz="2000" b="1" dirty="0">
                <a:ea typeface="宋体" pitchFamily="2" charset="-122"/>
              </a:rPr>
              <a:t>例题</a:t>
            </a:r>
            <a:r>
              <a:rPr lang="en-US" altLang="zh-CN" sz="2000" b="1" dirty="0">
                <a:ea typeface="宋体" pitchFamily="2" charset="-122"/>
              </a:rPr>
              <a:t>】</a:t>
            </a:r>
            <a:r>
              <a:rPr lang="zh-CN" altLang="en-US" sz="2000" b="1" dirty="0">
                <a:ea typeface="宋体" pitchFamily="2" charset="-122"/>
              </a:rPr>
              <a:t>某企业</a:t>
            </a:r>
            <a:r>
              <a:rPr lang="en-US" altLang="zh-CN" sz="2000" b="1" dirty="0">
                <a:ea typeface="宋体" pitchFamily="2" charset="-122"/>
              </a:rPr>
              <a:t>2009</a:t>
            </a:r>
            <a:r>
              <a:rPr lang="zh-CN" altLang="en-US" sz="2000" b="1" dirty="0">
                <a:ea typeface="宋体" pitchFamily="2" charset="-122"/>
              </a:rPr>
              <a:t>年应纳税所得额</a:t>
            </a:r>
            <a:r>
              <a:rPr lang="en-US" altLang="zh-CN" sz="2000" b="1" dirty="0">
                <a:ea typeface="宋体" pitchFamily="2" charset="-122"/>
              </a:rPr>
              <a:t>100</a:t>
            </a:r>
            <a:r>
              <a:rPr lang="zh-CN" altLang="en-US" sz="2000" b="1" dirty="0">
                <a:ea typeface="宋体" pitchFamily="2" charset="-122"/>
              </a:rPr>
              <a:t>万元（未考虑研发费的加计扣除），其中已扣除的“三新”开发费</a:t>
            </a:r>
            <a:r>
              <a:rPr lang="en-US" altLang="zh-CN" sz="2000" b="1" dirty="0">
                <a:ea typeface="宋体" pitchFamily="2" charset="-122"/>
              </a:rPr>
              <a:t>40</a:t>
            </a:r>
            <a:r>
              <a:rPr lang="zh-CN" altLang="en-US" sz="2000" b="1" dirty="0">
                <a:ea typeface="宋体" pitchFamily="2" charset="-122"/>
              </a:rPr>
              <a:t>万元，该企业</a:t>
            </a:r>
            <a:r>
              <a:rPr lang="en-US" altLang="zh-CN" sz="2000" b="1" dirty="0">
                <a:ea typeface="宋体" pitchFamily="2" charset="-122"/>
              </a:rPr>
              <a:t>2009</a:t>
            </a:r>
            <a:r>
              <a:rPr lang="zh-CN" altLang="en-US" sz="2000" b="1" dirty="0">
                <a:ea typeface="宋体" pitchFamily="2" charset="-122"/>
              </a:rPr>
              <a:t>年应纳所得税额是（　）万元。</a:t>
            </a:r>
            <a:br>
              <a:rPr lang="zh-CN" altLang="en-US" sz="2000" b="1" dirty="0">
                <a:ea typeface="宋体" pitchFamily="2" charset="-122"/>
              </a:rPr>
            </a:br>
            <a:r>
              <a:rPr lang="zh-CN" altLang="en-US" sz="2000" b="1" dirty="0">
                <a:ea typeface="宋体" pitchFamily="2" charset="-122"/>
              </a:rPr>
              <a:t>　　</a:t>
            </a:r>
            <a:r>
              <a:rPr lang="en-US" altLang="zh-CN" sz="2000" b="1" dirty="0">
                <a:ea typeface="宋体" pitchFamily="2" charset="-122"/>
              </a:rPr>
              <a:t>A.10</a:t>
            </a:r>
            <a:r>
              <a:rPr lang="zh-CN" altLang="en-US" sz="2000" b="1" dirty="0">
                <a:ea typeface="宋体" pitchFamily="2" charset="-122"/>
              </a:rPr>
              <a:t>　　　　　</a:t>
            </a:r>
            <a:r>
              <a:rPr lang="en-US" altLang="zh-CN" sz="2000" b="1" dirty="0">
                <a:ea typeface="宋体" pitchFamily="2" charset="-122"/>
              </a:rPr>
              <a:t>B.15</a:t>
            </a:r>
            <a:br>
              <a:rPr lang="en-US" altLang="zh-CN" sz="2000" b="1" dirty="0">
                <a:ea typeface="宋体" pitchFamily="2" charset="-122"/>
              </a:rPr>
            </a:br>
            <a:r>
              <a:rPr lang="zh-CN" altLang="en-US" sz="2000" b="1" dirty="0">
                <a:ea typeface="宋体" pitchFamily="2" charset="-122"/>
              </a:rPr>
              <a:t>　　</a:t>
            </a:r>
            <a:r>
              <a:rPr lang="en-US" altLang="zh-CN" sz="2000" b="1" dirty="0">
                <a:ea typeface="宋体" pitchFamily="2" charset="-122"/>
              </a:rPr>
              <a:t>C.20</a:t>
            </a:r>
            <a:r>
              <a:rPr lang="zh-CN" altLang="en-US" sz="2000" b="1" dirty="0">
                <a:ea typeface="宋体" pitchFamily="2" charset="-122"/>
              </a:rPr>
              <a:t>　　　　　</a:t>
            </a:r>
            <a:r>
              <a:rPr lang="en-US" altLang="zh-CN" sz="2000" b="1" dirty="0">
                <a:ea typeface="宋体" pitchFamily="2" charset="-122"/>
              </a:rPr>
              <a:t>D.25</a:t>
            </a:r>
          </a:p>
          <a:p>
            <a:pPr>
              <a:lnSpc>
                <a:spcPct val="80000"/>
              </a:lnSpc>
              <a:defRPr/>
            </a:pPr>
            <a:r>
              <a:rPr lang="en-US" altLang="zh-CN" sz="2000" b="1" dirty="0">
                <a:ea typeface="宋体" pitchFamily="2" charset="-122"/>
              </a:rPr>
              <a:t>『</a:t>
            </a:r>
            <a:r>
              <a:rPr lang="zh-CN" altLang="en-US" sz="2000" b="1" dirty="0">
                <a:ea typeface="宋体" pitchFamily="2" charset="-122"/>
              </a:rPr>
              <a:t>正确答案</a:t>
            </a:r>
            <a:r>
              <a:rPr lang="en-US" altLang="zh-CN" sz="2000" b="1" dirty="0">
                <a:ea typeface="宋体" pitchFamily="2" charset="-122"/>
              </a:rPr>
              <a:t>』C</a:t>
            </a:r>
            <a:br>
              <a:rPr lang="en-US" altLang="zh-CN" sz="2000" b="1" dirty="0">
                <a:ea typeface="宋体" pitchFamily="2" charset="-122"/>
              </a:rPr>
            </a:br>
            <a:r>
              <a:rPr lang="en-US" altLang="zh-CN" sz="2000" b="1" dirty="0">
                <a:ea typeface="宋体" pitchFamily="2" charset="-122"/>
              </a:rPr>
              <a:t>『</a:t>
            </a:r>
            <a:r>
              <a:rPr lang="zh-CN" altLang="en-US" sz="2000" b="1" dirty="0">
                <a:ea typeface="宋体" pitchFamily="2" charset="-122"/>
              </a:rPr>
              <a:t>答案解析</a:t>
            </a:r>
            <a:r>
              <a:rPr lang="en-US" altLang="zh-CN" sz="2000" b="1" dirty="0">
                <a:ea typeface="宋体" pitchFamily="2" charset="-122"/>
              </a:rPr>
              <a:t>』“</a:t>
            </a:r>
            <a:r>
              <a:rPr lang="zh-CN" altLang="en-US" sz="2000" b="1" dirty="0">
                <a:ea typeface="宋体" pitchFamily="2" charset="-122"/>
              </a:rPr>
              <a:t>三新”开发费加计扣除数＝</a:t>
            </a:r>
            <a:r>
              <a:rPr lang="en-US" altLang="zh-CN" sz="2000" b="1" dirty="0">
                <a:ea typeface="宋体" pitchFamily="2" charset="-122"/>
              </a:rPr>
              <a:t>40×50%</a:t>
            </a:r>
            <a:r>
              <a:rPr lang="zh-CN" altLang="en-US" sz="2000" b="1" dirty="0">
                <a:ea typeface="宋体" pitchFamily="2" charset="-122"/>
              </a:rPr>
              <a:t>＝</a:t>
            </a:r>
            <a:r>
              <a:rPr lang="en-US" altLang="zh-CN" sz="2000" b="1" dirty="0">
                <a:ea typeface="宋体" pitchFamily="2" charset="-122"/>
              </a:rPr>
              <a:t>20</a:t>
            </a:r>
            <a:r>
              <a:rPr lang="zh-CN" altLang="en-US" sz="2000" b="1" dirty="0">
                <a:ea typeface="宋体" pitchFamily="2" charset="-122"/>
              </a:rPr>
              <a:t>（万元）</a:t>
            </a:r>
            <a:br>
              <a:rPr lang="zh-CN" altLang="en-US" sz="2000" b="1" dirty="0">
                <a:ea typeface="宋体" pitchFamily="2" charset="-122"/>
              </a:rPr>
            </a:br>
            <a:r>
              <a:rPr lang="zh-CN" altLang="en-US" sz="2000" b="1" dirty="0">
                <a:ea typeface="宋体" pitchFamily="2" charset="-122"/>
              </a:rPr>
              <a:t>　　应纳税额＝（</a:t>
            </a:r>
            <a:r>
              <a:rPr lang="en-US" altLang="zh-CN" sz="2000" b="1" dirty="0">
                <a:ea typeface="宋体" pitchFamily="2" charset="-122"/>
              </a:rPr>
              <a:t>100</a:t>
            </a:r>
            <a:r>
              <a:rPr lang="zh-CN" altLang="en-US" sz="2000" b="1" dirty="0">
                <a:ea typeface="宋体" pitchFamily="2" charset="-122"/>
              </a:rPr>
              <a:t>－</a:t>
            </a:r>
            <a:r>
              <a:rPr lang="en-US" altLang="zh-CN" sz="2000" b="1" dirty="0">
                <a:ea typeface="宋体" pitchFamily="2" charset="-122"/>
              </a:rPr>
              <a:t>20</a:t>
            </a:r>
            <a:r>
              <a:rPr lang="zh-CN" altLang="en-US" sz="2000" b="1" dirty="0">
                <a:ea typeface="宋体" pitchFamily="2" charset="-122"/>
              </a:rPr>
              <a:t>）</a:t>
            </a:r>
            <a:r>
              <a:rPr lang="en-US" altLang="zh-CN" sz="2000" b="1" dirty="0">
                <a:ea typeface="宋体" pitchFamily="2" charset="-122"/>
              </a:rPr>
              <a:t>×25%</a:t>
            </a:r>
            <a:r>
              <a:rPr lang="zh-CN" altLang="en-US" sz="2000" b="1" dirty="0">
                <a:ea typeface="宋体" pitchFamily="2" charset="-122"/>
              </a:rPr>
              <a:t>＝</a:t>
            </a:r>
            <a:r>
              <a:rPr lang="en-US" altLang="zh-CN" sz="2000" b="1" dirty="0">
                <a:ea typeface="宋体" pitchFamily="2" charset="-122"/>
              </a:rPr>
              <a:t>20</a:t>
            </a:r>
            <a:r>
              <a:rPr lang="zh-CN" altLang="en-US" sz="2000" b="1" dirty="0">
                <a:ea typeface="宋体" pitchFamily="2" charset="-122"/>
              </a:rPr>
              <a:t>（万元）</a:t>
            </a:r>
            <a:br>
              <a:rPr lang="zh-CN" altLang="en-US" sz="2000" b="1" dirty="0">
                <a:ea typeface="宋体" pitchFamily="2" charset="-122"/>
              </a:rPr>
            </a:br>
            <a:r>
              <a:rPr lang="zh-CN" altLang="en-US" sz="2000" b="1" dirty="0">
                <a:ea typeface="宋体" pitchFamily="2" charset="-122"/>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CF229819-BA74-4084-9410-962AB467A106}"/>
              </a:ext>
            </a:extLst>
          </p:cNvPr>
          <p:cNvSpPr>
            <a:spLocks noGrp="1" noChangeArrowheads="1"/>
          </p:cNvSpPr>
          <p:nvPr>
            <p:ph type="body" idx="1"/>
          </p:nvPr>
        </p:nvSpPr>
        <p:spPr>
          <a:xfrm>
            <a:off x="684213" y="620713"/>
            <a:ext cx="8002587" cy="5665787"/>
          </a:xfrm>
        </p:spPr>
        <p:txBody>
          <a:bodyPr/>
          <a:lstStyle/>
          <a:p>
            <a:pPr>
              <a:lnSpc>
                <a:spcPct val="80000"/>
              </a:lnSpc>
            </a:pPr>
            <a:r>
              <a:rPr lang="zh-CN" altLang="en-US" b="1">
                <a:solidFill>
                  <a:srgbClr val="FF0000"/>
                </a:solidFill>
                <a:latin typeface="楷体" panose="02010609060101010101" pitchFamily="49" charset="-122"/>
                <a:ea typeface="楷体" panose="02010609060101010101" pitchFamily="49" charset="-122"/>
              </a:rPr>
              <a:t>财税</a:t>
            </a:r>
            <a:r>
              <a:rPr lang="en-US" altLang="zh-CN" b="1">
                <a:solidFill>
                  <a:srgbClr val="FF0000"/>
                </a:solidFill>
                <a:latin typeface="楷体" panose="02010609060101010101" pitchFamily="49" charset="-122"/>
                <a:ea typeface="楷体" panose="02010609060101010101" pitchFamily="49" charset="-122"/>
              </a:rPr>
              <a:t>[2015]119</a:t>
            </a:r>
            <a:r>
              <a:rPr lang="zh-CN" altLang="en-US" b="1">
                <a:solidFill>
                  <a:srgbClr val="FF0000"/>
                </a:solidFill>
                <a:latin typeface="楷体" panose="02010609060101010101" pitchFamily="49" charset="-122"/>
                <a:ea typeface="楷体" panose="02010609060101010101" pitchFamily="49" charset="-122"/>
              </a:rPr>
              <a:t>号：完善研究开发费用税前加计扣除政策（自</a:t>
            </a:r>
            <a:r>
              <a:rPr lang="en-US" altLang="zh-CN" b="1">
                <a:solidFill>
                  <a:srgbClr val="FF0000"/>
                </a:solidFill>
                <a:latin typeface="楷体" panose="02010609060101010101" pitchFamily="49" charset="-122"/>
                <a:ea typeface="楷体" panose="02010609060101010101" pitchFamily="49" charset="-122"/>
              </a:rPr>
              <a:t>2016</a:t>
            </a:r>
            <a:r>
              <a:rPr lang="zh-CN" altLang="en-US" b="1">
                <a:solidFill>
                  <a:srgbClr val="FF0000"/>
                </a:solidFill>
                <a:latin typeface="楷体" panose="02010609060101010101" pitchFamily="49" charset="-122"/>
                <a:ea typeface="楷体" panose="02010609060101010101" pitchFamily="49" charset="-122"/>
              </a:rPr>
              <a:t>年</a:t>
            </a:r>
            <a:r>
              <a:rPr lang="en-US" altLang="zh-CN" b="1">
                <a:solidFill>
                  <a:srgbClr val="FF0000"/>
                </a:solidFill>
                <a:latin typeface="楷体" panose="02010609060101010101" pitchFamily="49" charset="-122"/>
                <a:ea typeface="楷体" panose="02010609060101010101" pitchFamily="49" charset="-122"/>
              </a:rPr>
              <a:t>1</a:t>
            </a:r>
            <a:r>
              <a:rPr lang="zh-CN" altLang="en-US" b="1">
                <a:solidFill>
                  <a:srgbClr val="FF0000"/>
                </a:solidFill>
                <a:latin typeface="楷体" panose="02010609060101010101" pitchFamily="49" charset="-122"/>
                <a:ea typeface="楷体" panose="02010609060101010101" pitchFamily="49" charset="-122"/>
              </a:rPr>
              <a:t>月</a:t>
            </a:r>
            <a:r>
              <a:rPr lang="en-US" altLang="zh-CN" b="1">
                <a:solidFill>
                  <a:srgbClr val="FF0000"/>
                </a:solidFill>
                <a:latin typeface="楷体" panose="02010609060101010101" pitchFamily="49" charset="-122"/>
                <a:ea typeface="楷体" panose="02010609060101010101" pitchFamily="49" charset="-122"/>
              </a:rPr>
              <a:t>1</a:t>
            </a:r>
            <a:r>
              <a:rPr lang="zh-CN" altLang="en-US" b="1">
                <a:solidFill>
                  <a:srgbClr val="FF0000"/>
                </a:solidFill>
                <a:latin typeface="楷体" panose="02010609060101010101" pitchFamily="49" charset="-122"/>
                <a:ea typeface="楷体" panose="02010609060101010101" pitchFamily="49" charset="-122"/>
              </a:rPr>
              <a:t>日施行）</a:t>
            </a:r>
            <a:endParaRPr lang="en-US" altLang="zh-CN" b="1">
              <a:solidFill>
                <a:srgbClr val="FF0000"/>
              </a:solidFill>
              <a:latin typeface="楷体" panose="02010609060101010101" pitchFamily="49" charset="-122"/>
              <a:ea typeface="楷体" panose="02010609060101010101" pitchFamily="49" charset="-122"/>
            </a:endParaRPr>
          </a:p>
          <a:p>
            <a:pPr>
              <a:lnSpc>
                <a:spcPct val="80000"/>
              </a:lnSpc>
            </a:pPr>
            <a:endParaRPr lang="zh-CN" altLang="en-US" b="1">
              <a:solidFill>
                <a:srgbClr val="FF0000"/>
              </a:solidFill>
              <a:latin typeface="楷体" panose="02010609060101010101" pitchFamily="49" charset="-122"/>
              <a:ea typeface="楷体" panose="02010609060101010101" pitchFamily="49" charset="-122"/>
            </a:endParaRPr>
          </a:p>
          <a:p>
            <a:pPr>
              <a:lnSpc>
                <a:spcPct val="80000"/>
              </a:lnSpc>
            </a:pPr>
            <a:r>
              <a:rPr lang="zh-CN" altLang="en-US" sz="2400" b="1">
                <a:ea typeface="宋体" panose="02010600030101010101" pitchFamily="2" charset="-122"/>
              </a:rPr>
              <a:t>明确了研发活动及研发费用归集范围</a:t>
            </a:r>
            <a:endParaRPr lang="en-US" altLang="zh-CN" sz="2400" b="1">
              <a:ea typeface="宋体" panose="02010600030101010101" pitchFamily="2" charset="-122"/>
            </a:endParaRPr>
          </a:p>
          <a:p>
            <a:pPr>
              <a:lnSpc>
                <a:spcPct val="80000"/>
              </a:lnSpc>
            </a:pPr>
            <a:r>
              <a:rPr lang="zh-CN" altLang="en-US" sz="2400" b="1">
                <a:ea typeface="宋体" panose="02010600030101010101" pitchFamily="2" charset="-122"/>
              </a:rPr>
              <a:t>允许扣除的研发费用：</a:t>
            </a:r>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人员人工费用；</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直接投入费用；</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折旧费用；</a:t>
            </a:r>
            <a:r>
              <a:rPr lang="en-US" altLang="zh-CN" sz="2400" b="1">
                <a:latin typeface="楷体" panose="02010609060101010101" pitchFamily="49" charset="-122"/>
                <a:ea typeface="楷体" panose="02010609060101010101" pitchFamily="49" charset="-122"/>
              </a:rPr>
              <a:t>4.</a:t>
            </a:r>
            <a:r>
              <a:rPr lang="zh-CN" altLang="en-US" sz="2400" b="1">
                <a:latin typeface="楷体" panose="02010609060101010101" pitchFamily="49" charset="-122"/>
                <a:ea typeface="楷体" panose="02010609060101010101" pitchFamily="49" charset="-122"/>
              </a:rPr>
              <a:t>无形资产摊销；</a:t>
            </a:r>
            <a:r>
              <a:rPr lang="en-US" altLang="zh-CN" sz="2400" b="1">
                <a:latin typeface="楷体" panose="02010609060101010101" pitchFamily="49" charset="-122"/>
                <a:ea typeface="楷体" panose="02010609060101010101" pitchFamily="49" charset="-122"/>
              </a:rPr>
              <a:t>5.</a:t>
            </a:r>
            <a:r>
              <a:rPr lang="zh-CN" altLang="en-US" sz="2400" b="1">
                <a:latin typeface="楷体" panose="02010609060101010101" pitchFamily="49" charset="-122"/>
                <a:ea typeface="楷体" panose="02010609060101010101" pitchFamily="49" charset="-122"/>
              </a:rPr>
              <a:t>新产品设计费、新工艺规程制定费、新药研制的临床试验费、勘探开发技术的现场试验费；</a:t>
            </a:r>
            <a:r>
              <a:rPr lang="en-US" altLang="zh-CN" sz="2400" b="1">
                <a:latin typeface="楷体" panose="02010609060101010101" pitchFamily="49" charset="-122"/>
                <a:ea typeface="楷体" panose="02010609060101010101" pitchFamily="49" charset="-122"/>
              </a:rPr>
              <a:t>6.</a:t>
            </a:r>
            <a:r>
              <a:rPr lang="zh-CN" altLang="en-US" sz="2400" b="1">
                <a:latin typeface="楷体" panose="02010609060101010101" pitchFamily="49" charset="-122"/>
                <a:ea typeface="楷体" panose="02010609060101010101" pitchFamily="49" charset="-122"/>
              </a:rPr>
              <a:t>其他相关费用，如资料翻译费、专家咨询费等；</a:t>
            </a:r>
            <a:r>
              <a:rPr lang="en-US" altLang="zh-CN" sz="2400" b="1">
                <a:latin typeface="楷体" panose="02010609060101010101" pitchFamily="49" charset="-122"/>
                <a:ea typeface="楷体" panose="02010609060101010101" pitchFamily="49" charset="-122"/>
              </a:rPr>
              <a:t>7.</a:t>
            </a:r>
            <a:r>
              <a:rPr lang="zh-CN" altLang="en-US" sz="2400" b="1">
                <a:latin typeface="楷体" panose="02010609060101010101" pitchFamily="49" charset="-122"/>
                <a:ea typeface="楷体" panose="02010609060101010101" pitchFamily="49" charset="-122"/>
              </a:rPr>
              <a:t>财政部和国家税务总局规定的其他费用。</a:t>
            </a:r>
            <a:endParaRPr lang="en-US" altLang="zh-CN" sz="2400" b="1">
              <a:latin typeface="楷体" panose="02010609060101010101" pitchFamily="49" charset="-122"/>
              <a:ea typeface="楷体" panose="02010609060101010101" pitchFamily="49" charset="-122"/>
            </a:endParaRPr>
          </a:p>
          <a:p>
            <a:pPr>
              <a:lnSpc>
                <a:spcPct val="80000"/>
              </a:lnSpc>
            </a:pPr>
            <a:br>
              <a:rPr lang="zh-CN" altLang="en-US" sz="2400" b="1">
                <a:ea typeface="宋体" panose="02010600030101010101" pitchFamily="2" charset="-122"/>
              </a:rPr>
            </a:br>
            <a:r>
              <a:rPr lang="zh-CN" altLang="en-US" sz="2400" b="1">
                <a:ea typeface="宋体" panose="02010600030101010101" pitchFamily="2" charset="-122"/>
              </a:rPr>
              <a:t>不适用加计扣除的行业</a:t>
            </a:r>
            <a:endParaRPr lang="en-US" altLang="zh-CN" sz="2400" b="1">
              <a:ea typeface="宋体" panose="02010600030101010101" pitchFamily="2" charset="-122"/>
            </a:endParaRPr>
          </a:p>
          <a:p>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烟草制造业。 </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住宿和餐饮业。 </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批发和零售业。 </a:t>
            </a:r>
            <a:r>
              <a:rPr lang="en-US" altLang="zh-CN" sz="2400" b="1">
                <a:latin typeface="楷体" panose="02010609060101010101" pitchFamily="49" charset="-122"/>
                <a:ea typeface="楷体" panose="02010609060101010101" pitchFamily="49" charset="-122"/>
              </a:rPr>
              <a:t>4.</a:t>
            </a:r>
            <a:r>
              <a:rPr lang="zh-CN" altLang="en-US" sz="2400" b="1">
                <a:latin typeface="楷体" panose="02010609060101010101" pitchFamily="49" charset="-122"/>
                <a:ea typeface="楷体" panose="02010609060101010101" pitchFamily="49" charset="-122"/>
              </a:rPr>
              <a:t>房地产业。 </a:t>
            </a:r>
            <a:r>
              <a:rPr lang="en-US" altLang="zh-CN" sz="2400" b="1">
                <a:latin typeface="楷体" panose="02010609060101010101" pitchFamily="49" charset="-122"/>
                <a:ea typeface="楷体" panose="02010609060101010101" pitchFamily="49" charset="-122"/>
              </a:rPr>
              <a:t>5.</a:t>
            </a:r>
            <a:r>
              <a:rPr lang="zh-CN" altLang="en-US" sz="2400" b="1">
                <a:latin typeface="楷体" panose="02010609060101010101" pitchFamily="49" charset="-122"/>
                <a:ea typeface="楷体" panose="02010609060101010101" pitchFamily="49" charset="-122"/>
              </a:rPr>
              <a:t>租赁和商务服务业。 </a:t>
            </a:r>
            <a:r>
              <a:rPr lang="en-US" altLang="zh-CN" sz="2400" b="1">
                <a:latin typeface="楷体" panose="02010609060101010101" pitchFamily="49" charset="-122"/>
                <a:ea typeface="楷体" panose="02010609060101010101" pitchFamily="49" charset="-122"/>
              </a:rPr>
              <a:t>6.</a:t>
            </a:r>
            <a:r>
              <a:rPr lang="zh-CN" altLang="en-US" sz="2400" b="1">
                <a:latin typeface="楷体" panose="02010609060101010101" pitchFamily="49" charset="-122"/>
                <a:ea typeface="楷体" panose="02010609060101010101" pitchFamily="49" charset="-122"/>
              </a:rPr>
              <a:t>娱乐业。 </a:t>
            </a:r>
            <a:r>
              <a:rPr lang="en-US" altLang="zh-CN" sz="2400" b="1">
                <a:latin typeface="楷体" panose="02010609060101010101" pitchFamily="49" charset="-122"/>
                <a:ea typeface="楷体" panose="02010609060101010101" pitchFamily="49" charset="-122"/>
              </a:rPr>
              <a:t>7.</a:t>
            </a:r>
            <a:r>
              <a:rPr lang="zh-CN" altLang="en-US" sz="2400" b="1">
                <a:latin typeface="楷体" panose="02010609060101010101" pitchFamily="49" charset="-122"/>
                <a:ea typeface="楷体" panose="02010609060101010101" pitchFamily="49" charset="-122"/>
              </a:rPr>
              <a:t>财政部和国家税务总局规定的其他行业。</a:t>
            </a:r>
          </a:p>
          <a:p>
            <a:pPr>
              <a:lnSpc>
                <a:spcPct val="80000"/>
              </a:lnSpc>
            </a:pPr>
            <a:r>
              <a:rPr lang="zh-CN" altLang="en-US" sz="2400" b="1">
                <a:ea typeface="宋体" panose="02010600030101010101" pitchFamily="2" charset="-122"/>
              </a:rPr>
              <a:t>　</a:t>
            </a:r>
          </a:p>
          <a:p>
            <a:pPr>
              <a:lnSpc>
                <a:spcPct val="80000"/>
              </a:lnSpc>
            </a:pPr>
            <a:endParaRPr lang="zh-CN" altLang="en-US" sz="160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a:extLst>
              <a:ext uri="{FF2B5EF4-FFF2-40B4-BE49-F238E27FC236}">
                <a16:creationId xmlns:a16="http://schemas.microsoft.com/office/drawing/2014/main" id="{1B66E6A3-76DB-4B5E-8407-827D4BA6217C}"/>
              </a:ext>
            </a:extLst>
          </p:cNvPr>
          <p:cNvSpPr>
            <a:spLocks noGrp="1"/>
          </p:cNvSpPr>
          <p:nvPr>
            <p:ph idx="1"/>
          </p:nvPr>
        </p:nvSpPr>
        <p:spPr>
          <a:xfrm>
            <a:off x="457200" y="549275"/>
            <a:ext cx="8229600" cy="5699125"/>
          </a:xfrm>
        </p:spPr>
        <p:txBody>
          <a:bodyPr/>
          <a:lstStyle/>
          <a:p>
            <a:pPr>
              <a:buFont typeface="Arial" panose="020B0604020202020204" pitchFamily="34" charset="0"/>
              <a:buNone/>
            </a:pPr>
            <a:r>
              <a:rPr lang="zh-CN" altLang="en-US" b="1">
                <a:solidFill>
                  <a:srgbClr val="C00000"/>
                </a:solidFill>
                <a:latin typeface="楷体" panose="02010609060101010101" pitchFamily="49" charset="-122"/>
                <a:ea typeface="楷体" panose="02010609060101010101" pitchFamily="49" charset="-122"/>
              </a:rPr>
              <a:t>不得加计扣除的活动</a:t>
            </a:r>
            <a:endParaRPr lang="en-US" altLang="zh-CN" b="1">
              <a:solidFill>
                <a:srgbClr val="C00000"/>
              </a:solidFill>
              <a:latin typeface="楷体" panose="02010609060101010101" pitchFamily="49" charset="-122"/>
              <a:ea typeface="楷体" panose="02010609060101010101" pitchFamily="49" charset="-122"/>
            </a:endParaRPr>
          </a:p>
          <a:p>
            <a:r>
              <a:rPr lang="zh-CN" altLang="en-US" sz="2400" b="1">
                <a:latin typeface="仿宋" panose="02010609060101010101" pitchFamily="49" charset="-122"/>
                <a:ea typeface="仿宋" panose="02010609060101010101" pitchFamily="49" charset="-122"/>
              </a:rPr>
              <a:t>企业发生的</a:t>
            </a:r>
            <a:r>
              <a:rPr lang="zh-CN" altLang="en-US" sz="2400" b="1">
                <a:solidFill>
                  <a:srgbClr val="FF0000"/>
                </a:solidFill>
                <a:latin typeface="仿宋" panose="02010609060101010101" pitchFamily="49" charset="-122"/>
                <a:ea typeface="仿宋" panose="02010609060101010101" pitchFamily="49" charset="-122"/>
              </a:rPr>
              <a:t>一般性</a:t>
            </a:r>
            <a:r>
              <a:rPr lang="zh-CN" altLang="en-US" sz="2400" b="1">
                <a:latin typeface="仿宋" panose="02010609060101010101" pitchFamily="49" charset="-122"/>
                <a:ea typeface="仿宋" panose="02010609060101010101" pitchFamily="49" charset="-122"/>
              </a:rPr>
              <a:t>的知识性、技术性活动被排除在研发活动之外，此类活动发生的支出不适用研发费用加计扣除优惠政策。主要包括：</a:t>
            </a:r>
            <a:br>
              <a:rPr lang="zh-CN" altLang="en-US" sz="2400">
                <a:ea typeface="宋体" panose="02010600030101010101" pitchFamily="2" charset="-122"/>
              </a:rPr>
            </a:b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）企业产品（服务）的常规性升级；</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）对某项科研成果的直接应用，如直接采用公开的新工艺、材料、装置、产品、服务或知识等；</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）企业在商品化后为顾客提供的技术支持活动；</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4</a:t>
            </a:r>
            <a:r>
              <a:rPr lang="zh-CN" altLang="en-US" sz="2400">
                <a:latin typeface="楷体" panose="02010609060101010101" pitchFamily="49" charset="-122"/>
                <a:ea typeface="楷体" panose="02010609060101010101" pitchFamily="49" charset="-122"/>
              </a:rPr>
              <a:t>）对现存产品、服务、技术、材料或工艺流程进行的重复或简单改变；</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5</a:t>
            </a:r>
            <a:r>
              <a:rPr lang="zh-CN" altLang="en-US" sz="2400">
                <a:latin typeface="楷体" panose="02010609060101010101" pitchFamily="49" charset="-122"/>
                <a:ea typeface="楷体" panose="02010609060101010101" pitchFamily="49" charset="-122"/>
              </a:rPr>
              <a:t>）市场调查研究、效率调查或管理研究；</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6</a:t>
            </a:r>
            <a:r>
              <a:rPr lang="zh-CN" altLang="en-US" sz="2400">
                <a:latin typeface="楷体" panose="02010609060101010101" pitchFamily="49" charset="-122"/>
                <a:ea typeface="楷体" panose="02010609060101010101" pitchFamily="49" charset="-122"/>
              </a:rPr>
              <a:t>）作为工业（服务）流程环节或常规的质量控制、测试分析、维修维护；</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7</a:t>
            </a:r>
            <a:r>
              <a:rPr lang="zh-CN" altLang="en-US" sz="2400">
                <a:latin typeface="楷体" panose="02010609060101010101" pitchFamily="49" charset="-122"/>
                <a:ea typeface="楷体" panose="02010609060101010101" pitchFamily="49" charset="-122"/>
              </a:rPr>
              <a:t>）社会科学、艺术或人文学方面的研究。</a:t>
            </a:r>
          </a:p>
        </p:txBody>
      </p:sp>
      <p:sp>
        <p:nvSpPr>
          <p:cNvPr id="55299" name="页脚占位符 3">
            <a:extLst>
              <a:ext uri="{FF2B5EF4-FFF2-40B4-BE49-F238E27FC236}">
                <a16:creationId xmlns:a16="http://schemas.microsoft.com/office/drawing/2014/main" id="{689CCE7B-2A2E-4D17-A9C6-14E9553B64D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内容占位符 2">
            <a:extLst>
              <a:ext uri="{FF2B5EF4-FFF2-40B4-BE49-F238E27FC236}">
                <a16:creationId xmlns:a16="http://schemas.microsoft.com/office/drawing/2014/main" id="{01786022-1658-432F-8FB0-AB3DEED1C558}"/>
              </a:ext>
            </a:extLst>
          </p:cNvPr>
          <p:cNvSpPr>
            <a:spLocks noGrp="1"/>
          </p:cNvSpPr>
          <p:nvPr>
            <p:ph idx="1"/>
          </p:nvPr>
        </p:nvSpPr>
        <p:spPr>
          <a:xfrm>
            <a:off x="457200" y="260350"/>
            <a:ext cx="8229600" cy="5988050"/>
          </a:xfrm>
        </p:spPr>
        <p:txBody>
          <a:bodyPr/>
          <a:lstStyle/>
          <a:p>
            <a:r>
              <a:rPr lang="zh-CN" altLang="en-US">
                <a:ea typeface="宋体" panose="02010600030101010101" pitchFamily="2" charset="-122"/>
              </a:rPr>
              <a:t>特殊事项：</a:t>
            </a:r>
            <a:endParaRPr lang="en-US" altLang="zh-CN">
              <a:ea typeface="宋体" panose="02010600030101010101" pitchFamily="2" charset="-122"/>
            </a:endParaRPr>
          </a:p>
          <a:p>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 企业</a:t>
            </a:r>
            <a:r>
              <a:rPr lang="zh-CN" altLang="en-US" sz="2800" b="1">
                <a:solidFill>
                  <a:srgbClr val="FF0000"/>
                </a:solidFill>
                <a:latin typeface="楷体" panose="02010609060101010101" pitchFamily="49" charset="-122"/>
                <a:ea typeface="楷体" panose="02010609060101010101" pitchFamily="49" charset="-122"/>
              </a:rPr>
              <a:t>委托</a:t>
            </a:r>
            <a:r>
              <a:rPr lang="zh-CN" altLang="en-US" sz="2800">
                <a:latin typeface="楷体" panose="02010609060101010101" pitchFamily="49" charset="-122"/>
                <a:ea typeface="楷体" panose="02010609060101010101" pitchFamily="49" charset="-122"/>
              </a:rPr>
              <a:t>外部机构或个人进行</a:t>
            </a:r>
            <a:r>
              <a:rPr lang="zh-CN" altLang="en-US" sz="2800" b="1">
                <a:solidFill>
                  <a:srgbClr val="FF0000"/>
                </a:solidFill>
                <a:latin typeface="楷体" panose="02010609060101010101" pitchFamily="49" charset="-122"/>
                <a:ea typeface="楷体" panose="02010609060101010101" pitchFamily="49" charset="-122"/>
              </a:rPr>
              <a:t>研发</a:t>
            </a:r>
            <a:r>
              <a:rPr lang="zh-CN" altLang="en-US" sz="2800">
                <a:latin typeface="楷体" panose="02010609060101010101" pitchFamily="49" charset="-122"/>
                <a:ea typeface="楷体" panose="02010609060101010101" pitchFamily="49" charset="-122"/>
              </a:rPr>
              <a:t>活动所发生的费用，按照费用实际发生额的</a:t>
            </a:r>
            <a:r>
              <a:rPr lang="en-US" altLang="zh-CN" sz="2800" b="1">
                <a:solidFill>
                  <a:srgbClr val="FF0000"/>
                </a:solidFill>
                <a:latin typeface="楷体" panose="02010609060101010101" pitchFamily="49" charset="-122"/>
                <a:ea typeface="楷体" panose="02010609060101010101" pitchFamily="49" charset="-122"/>
              </a:rPr>
              <a:t>80%</a:t>
            </a:r>
            <a:r>
              <a:rPr lang="zh-CN" altLang="en-US" sz="2800">
                <a:latin typeface="楷体" panose="02010609060101010101" pitchFamily="49" charset="-122"/>
                <a:ea typeface="楷体" panose="02010609060101010101" pitchFamily="49" charset="-122"/>
              </a:rPr>
              <a:t>计入</a:t>
            </a:r>
            <a:r>
              <a:rPr lang="zh-CN" altLang="en-US" sz="2800" b="1">
                <a:solidFill>
                  <a:srgbClr val="FF0000"/>
                </a:solidFill>
                <a:latin typeface="楷体" panose="02010609060101010101" pitchFamily="49" charset="-122"/>
                <a:ea typeface="楷体" panose="02010609060101010101" pitchFamily="49" charset="-122"/>
              </a:rPr>
              <a:t>委托方</a:t>
            </a:r>
            <a:r>
              <a:rPr lang="zh-CN" altLang="en-US" sz="2800">
                <a:latin typeface="楷体" panose="02010609060101010101" pitchFamily="49" charset="-122"/>
                <a:ea typeface="楷体" panose="02010609060101010101" pitchFamily="49" charset="-122"/>
              </a:rPr>
              <a:t>研发费用并计算</a:t>
            </a:r>
            <a:r>
              <a:rPr lang="zh-CN" altLang="en-US" sz="2800" b="1">
                <a:solidFill>
                  <a:srgbClr val="FF0000"/>
                </a:solidFill>
                <a:latin typeface="楷体" panose="02010609060101010101" pitchFamily="49" charset="-122"/>
                <a:ea typeface="楷体" panose="02010609060101010101" pitchFamily="49" charset="-122"/>
              </a:rPr>
              <a:t>加计扣除</a:t>
            </a:r>
            <a:r>
              <a:rPr lang="zh-CN" altLang="en-US" sz="2800">
                <a:latin typeface="楷体" panose="02010609060101010101" pitchFamily="49" charset="-122"/>
                <a:ea typeface="楷体" panose="02010609060101010101" pitchFamily="49" charset="-122"/>
              </a:rPr>
              <a:t>，受托方不得再进行加计扣除。委托外部研究开发费用实际发生额应按照独立交易原则确定。</a:t>
            </a:r>
          </a:p>
          <a:p>
            <a:r>
              <a:rPr lang="zh-CN" altLang="en-US" sz="2800">
                <a:latin typeface="楷体" panose="02010609060101010101" pitchFamily="49" charset="-122"/>
                <a:ea typeface="楷体" panose="02010609060101010101" pitchFamily="49" charset="-122"/>
              </a:rPr>
              <a:t>　　委托方与受托方存在关联关系的，受托方应向委托方提供研发项目费用支出明细情况。</a:t>
            </a:r>
          </a:p>
          <a:p>
            <a:r>
              <a:rPr lang="zh-CN" altLang="en-US" sz="2800">
                <a:latin typeface="楷体" panose="02010609060101010101" pitchFamily="49" charset="-122"/>
                <a:ea typeface="楷体" panose="02010609060101010101" pitchFamily="49" charset="-122"/>
              </a:rPr>
              <a:t>　　企业委托</a:t>
            </a:r>
            <a:r>
              <a:rPr lang="zh-CN" altLang="en-US" sz="2800" b="1">
                <a:solidFill>
                  <a:srgbClr val="FF0000"/>
                </a:solidFill>
                <a:latin typeface="楷体" panose="02010609060101010101" pitchFamily="49" charset="-122"/>
                <a:ea typeface="楷体" panose="02010609060101010101" pitchFamily="49" charset="-122"/>
              </a:rPr>
              <a:t>境外机构或个人</a:t>
            </a:r>
            <a:r>
              <a:rPr lang="zh-CN" altLang="en-US" sz="2800">
                <a:latin typeface="楷体" panose="02010609060101010101" pitchFamily="49" charset="-122"/>
                <a:ea typeface="楷体" panose="02010609060101010101" pitchFamily="49" charset="-122"/>
              </a:rPr>
              <a:t>进行研发活动所发生的费用，</a:t>
            </a:r>
            <a:r>
              <a:rPr lang="zh-CN" altLang="en-US" sz="2800" b="1">
                <a:solidFill>
                  <a:srgbClr val="FF0000"/>
                </a:solidFill>
                <a:latin typeface="楷体" panose="02010609060101010101" pitchFamily="49" charset="-122"/>
                <a:ea typeface="楷体" panose="02010609060101010101" pitchFamily="49" charset="-122"/>
              </a:rPr>
              <a:t>不得加计扣除</a:t>
            </a:r>
            <a:r>
              <a:rPr lang="zh-CN" altLang="en-US" sz="2800">
                <a:latin typeface="楷体" panose="02010609060101010101" pitchFamily="49" charset="-122"/>
                <a:ea typeface="楷体" panose="02010609060101010101" pitchFamily="49" charset="-122"/>
              </a:rPr>
              <a:t>。</a:t>
            </a:r>
          </a:p>
          <a:p>
            <a:r>
              <a:rPr lang="en-US" altLang="zh-CN" sz="2800">
                <a:latin typeface="楷体" panose="02010609060101010101" pitchFamily="49" charset="-122"/>
                <a:ea typeface="楷体" panose="02010609060101010101" pitchFamily="49" charset="-122"/>
              </a:rPr>
              <a:t>   2.</a:t>
            </a:r>
            <a:r>
              <a:rPr lang="zh-CN" altLang="en-US" sz="2800">
                <a:latin typeface="楷体" panose="02010609060101010101" pitchFamily="49" charset="-122"/>
                <a:ea typeface="楷体" panose="02010609060101010101" pitchFamily="49" charset="-122"/>
              </a:rPr>
              <a:t>企业共同</a:t>
            </a:r>
            <a:r>
              <a:rPr lang="zh-CN" altLang="en-US" sz="2800" b="1">
                <a:solidFill>
                  <a:srgbClr val="FF0000"/>
                </a:solidFill>
                <a:latin typeface="楷体" panose="02010609060101010101" pitchFamily="49" charset="-122"/>
                <a:ea typeface="楷体" panose="02010609060101010101" pitchFamily="49" charset="-122"/>
              </a:rPr>
              <a:t>合作开发</a:t>
            </a:r>
            <a:r>
              <a:rPr lang="zh-CN" altLang="en-US" sz="2800">
                <a:latin typeface="楷体" panose="02010609060101010101" pitchFamily="49" charset="-122"/>
                <a:ea typeface="楷体" panose="02010609060101010101" pitchFamily="49" charset="-122"/>
              </a:rPr>
              <a:t>的项目，由合作各方就自身</a:t>
            </a:r>
            <a:r>
              <a:rPr lang="zh-CN" altLang="en-US" sz="2800" b="1">
                <a:solidFill>
                  <a:srgbClr val="FF0000"/>
                </a:solidFill>
                <a:latin typeface="楷体" panose="02010609060101010101" pitchFamily="49" charset="-122"/>
                <a:ea typeface="楷体" panose="02010609060101010101" pitchFamily="49" charset="-122"/>
              </a:rPr>
              <a:t>实际承担</a:t>
            </a:r>
            <a:r>
              <a:rPr lang="zh-CN" altLang="en-US" sz="2800">
                <a:latin typeface="楷体" panose="02010609060101010101" pitchFamily="49" charset="-122"/>
                <a:ea typeface="楷体" panose="02010609060101010101" pitchFamily="49" charset="-122"/>
              </a:rPr>
              <a:t>的研发费用</a:t>
            </a:r>
            <a:r>
              <a:rPr lang="zh-CN" altLang="en-US" sz="2800" b="1">
                <a:solidFill>
                  <a:srgbClr val="FF0000"/>
                </a:solidFill>
                <a:latin typeface="楷体" panose="02010609060101010101" pitchFamily="49" charset="-122"/>
                <a:ea typeface="楷体" panose="02010609060101010101" pitchFamily="49" charset="-122"/>
              </a:rPr>
              <a:t>分别</a:t>
            </a:r>
            <a:r>
              <a:rPr lang="zh-CN" altLang="en-US" sz="2800">
                <a:latin typeface="楷体" panose="02010609060101010101" pitchFamily="49" charset="-122"/>
                <a:ea typeface="楷体" panose="02010609060101010101" pitchFamily="49" charset="-122"/>
              </a:rPr>
              <a:t>计算加计扣除。</a:t>
            </a:r>
          </a:p>
        </p:txBody>
      </p:sp>
      <p:sp>
        <p:nvSpPr>
          <p:cNvPr id="56323" name="页脚占位符 3">
            <a:extLst>
              <a:ext uri="{FF2B5EF4-FFF2-40B4-BE49-F238E27FC236}">
                <a16:creationId xmlns:a16="http://schemas.microsoft.com/office/drawing/2014/main" id="{D1359CF9-5F1A-4474-B26E-43C39119A41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7635598-27F0-4207-9980-E79896F4C13A}"/>
              </a:ext>
            </a:extLst>
          </p:cNvPr>
          <p:cNvSpPr>
            <a:spLocks noGrp="1"/>
          </p:cNvSpPr>
          <p:nvPr>
            <p:ph idx="1"/>
          </p:nvPr>
        </p:nvSpPr>
        <p:spPr>
          <a:xfrm>
            <a:off x="457200" y="476250"/>
            <a:ext cx="8229600" cy="5772150"/>
          </a:xfrm>
        </p:spPr>
        <p:txBody>
          <a:bodyPr/>
          <a:lstStyle/>
          <a:p>
            <a:pPr marL="319088" indent="-319088" algn="just" eaLnBrk="1" hangingPunct="1">
              <a:lnSpc>
                <a:spcPct val="90000"/>
              </a:lnSpc>
              <a:buFont typeface="Wingdings" pitchFamily="2" charset="2"/>
              <a:buChar char="p"/>
              <a:defRPr/>
            </a:pPr>
            <a:r>
              <a:rPr lang="zh-CN" altLang="en-US" b="1" dirty="0">
                <a:solidFill>
                  <a:srgbClr val="FF0000"/>
                </a:solidFill>
                <a:effectLst>
                  <a:outerShdw blurRad="38100" dist="38100" dir="2700000" algn="tl">
                    <a:srgbClr val="C0C0C0"/>
                  </a:outerShdw>
                </a:effectLst>
                <a:latin typeface="宋体" pitchFamily="2" charset="-122"/>
                <a:ea typeface="宋体" pitchFamily="2" charset="-122"/>
              </a:rPr>
              <a:t>企业所得税税收优惠的立法原则</a:t>
            </a:r>
            <a:endParaRPr lang="zh-CN" altLang="en-US" b="1" dirty="0">
              <a:solidFill>
                <a:srgbClr val="FF0000"/>
              </a:solidFill>
              <a:effectLst>
                <a:outerShdw blurRad="38100" dist="38100" dir="2700000" algn="tl">
                  <a:srgbClr val="C0C0C0"/>
                </a:outerShdw>
              </a:effectLst>
              <a:latin typeface="宋体" pitchFamily="2" charset="-122"/>
              <a:ea typeface="宋体" pitchFamily="2" charset="-122"/>
              <a:cs typeface="Times New Roman" pitchFamily="18" charset="0"/>
            </a:endParaRPr>
          </a:p>
          <a:p>
            <a:pPr marL="319088" indent="-319088" algn="just" eaLnBrk="1" hangingPunct="1">
              <a:lnSpc>
                <a:spcPct val="90000"/>
              </a:lnSpc>
              <a:buFont typeface="Wingdings" pitchFamily="2" charset="2"/>
              <a:buChar char=""/>
              <a:defRPr/>
            </a:pPr>
            <a:r>
              <a:rPr lang="zh-CN" altLang="en-US" b="1" dirty="0">
                <a:solidFill>
                  <a:srgbClr val="3333CC"/>
                </a:solidFill>
                <a:latin typeface="楷体" pitchFamily="49" charset="-122"/>
                <a:ea typeface="楷体" pitchFamily="49" charset="-122"/>
              </a:rPr>
              <a:t>由区域性优惠向</a:t>
            </a:r>
            <a:r>
              <a:rPr lang="zh-CN" altLang="en-US" b="1" dirty="0">
                <a:solidFill>
                  <a:srgbClr val="FF0000"/>
                </a:solidFill>
                <a:latin typeface="楷体" pitchFamily="49" charset="-122"/>
                <a:ea typeface="楷体" pitchFamily="49" charset="-122"/>
              </a:rPr>
              <a:t>产业性优惠</a:t>
            </a:r>
            <a:r>
              <a:rPr lang="zh-CN" altLang="en-US" b="1" dirty="0">
                <a:solidFill>
                  <a:srgbClr val="3333CC"/>
                </a:solidFill>
                <a:latin typeface="楷体" pitchFamily="49" charset="-122"/>
                <a:ea typeface="楷体" pitchFamily="49" charset="-122"/>
              </a:rPr>
              <a:t>转移</a:t>
            </a:r>
            <a:r>
              <a:rPr lang="zh-CN" altLang="en-US" b="1" dirty="0">
                <a:latin typeface="宋体" pitchFamily="2" charset="-122"/>
                <a:ea typeface="宋体" pitchFamily="2" charset="-122"/>
              </a:rPr>
              <a:t>的原则：除民族自治地区外，未设置区域性优惠政策；产业优惠政策主要集中在农业、基础设施、高新技术、环保节能和资源综合利用等国家重点鼓励发展的产业。</a:t>
            </a:r>
            <a:endParaRPr lang="zh-CN" altLang="en-US" b="1" dirty="0">
              <a:latin typeface="宋体" pitchFamily="2" charset="-122"/>
              <a:ea typeface="宋体" pitchFamily="2" charset="-122"/>
              <a:cs typeface="Times New Roman" pitchFamily="18" charset="0"/>
            </a:endParaRPr>
          </a:p>
          <a:p>
            <a:pPr marL="319088" indent="-319088" algn="just" eaLnBrk="1" hangingPunct="1">
              <a:lnSpc>
                <a:spcPct val="90000"/>
              </a:lnSpc>
              <a:buFont typeface="Wingdings" pitchFamily="2" charset="2"/>
              <a:buChar char=""/>
              <a:defRPr/>
            </a:pPr>
            <a:r>
              <a:rPr lang="zh-CN" altLang="en-US" b="1" dirty="0">
                <a:solidFill>
                  <a:srgbClr val="3333CC"/>
                </a:solidFill>
                <a:latin typeface="楷体" pitchFamily="49" charset="-122"/>
                <a:ea typeface="楷体" pitchFamily="49" charset="-122"/>
              </a:rPr>
              <a:t>由直接优惠向</a:t>
            </a:r>
            <a:r>
              <a:rPr lang="zh-CN" altLang="en-US" b="1" dirty="0">
                <a:solidFill>
                  <a:srgbClr val="FF0000"/>
                </a:solidFill>
                <a:latin typeface="楷体" pitchFamily="49" charset="-122"/>
                <a:ea typeface="楷体" pitchFamily="49" charset="-122"/>
              </a:rPr>
              <a:t>间接优惠</a:t>
            </a:r>
            <a:r>
              <a:rPr lang="zh-CN" altLang="en-US" b="1" dirty="0">
                <a:solidFill>
                  <a:srgbClr val="3333CC"/>
                </a:solidFill>
                <a:latin typeface="楷体" pitchFamily="49" charset="-122"/>
                <a:ea typeface="楷体" pitchFamily="49" charset="-122"/>
              </a:rPr>
              <a:t>转移</a:t>
            </a:r>
            <a:r>
              <a:rPr lang="zh-CN" altLang="en-US" b="1" dirty="0">
                <a:latin typeface="宋体" pitchFamily="2" charset="-122"/>
                <a:ea typeface="宋体" pitchFamily="2" charset="-122"/>
              </a:rPr>
              <a:t>的原则：采取的优惠方式包括免税收入、定期减免税、降低税率、加计扣除、加速折旧、减计收入、税额抵免。</a:t>
            </a:r>
            <a:endParaRPr lang="zh-CN" altLang="en-US" b="1" dirty="0">
              <a:latin typeface="宋体" pitchFamily="2" charset="-122"/>
              <a:ea typeface="宋体" pitchFamily="2" charset="-122"/>
              <a:cs typeface="Times New Roman" pitchFamily="18" charset="0"/>
            </a:endParaRPr>
          </a:p>
          <a:p>
            <a:pPr marL="319088" indent="-319088" eaLnBrk="1" hangingPunct="1">
              <a:lnSpc>
                <a:spcPct val="90000"/>
              </a:lnSpc>
              <a:buFont typeface="Wingdings" pitchFamily="2" charset="2"/>
              <a:buChar char=""/>
              <a:defRPr/>
            </a:pPr>
            <a:r>
              <a:rPr lang="zh-CN" altLang="en-US" b="1" dirty="0">
                <a:solidFill>
                  <a:srgbClr val="3333CC"/>
                </a:solidFill>
                <a:latin typeface="楷体" pitchFamily="49" charset="-122"/>
                <a:ea typeface="楷体" pitchFamily="49" charset="-122"/>
              </a:rPr>
              <a:t>兼顾</a:t>
            </a:r>
            <a:r>
              <a:rPr lang="zh-CN" altLang="en-US" b="1" dirty="0">
                <a:solidFill>
                  <a:srgbClr val="FF0000"/>
                </a:solidFill>
                <a:latin typeface="楷体" pitchFamily="49" charset="-122"/>
                <a:ea typeface="楷体" pitchFamily="49" charset="-122"/>
              </a:rPr>
              <a:t>社会政策</a:t>
            </a:r>
            <a:r>
              <a:rPr lang="zh-CN" altLang="en-US" b="1" dirty="0">
                <a:solidFill>
                  <a:srgbClr val="3333CC"/>
                </a:solidFill>
                <a:latin typeface="楷体" pitchFamily="49" charset="-122"/>
                <a:ea typeface="楷体" pitchFamily="49" charset="-122"/>
              </a:rPr>
              <a:t>目标</a:t>
            </a:r>
            <a:r>
              <a:rPr lang="zh-CN" altLang="en-US" b="1" dirty="0">
                <a:latin typeface="宋体" pitchFamily="2" charset="-122"/>
                <a:ea typeface="宋体" pitchFamily="2" charset="-122"/>
              </a:rPr>
              <a:t>的原则：安置特殊人员就业的税收优惠、非营利组织税收优惠。</a:t>
            </a:r>
            <a:r>
              <a:rPr lang="zh-CN" altLang="en-US" b="1" dirty="0">
                <a:ea typeface="宋体" pitchFamily="2" charset="-122"/>
              </a:rPr>
              <a:t> </a:t>
            </a:r>
          </a:p>
          <a:p>
            <a:pPr marL="319088" indent="-319088">
              <a:defRPr/>
            </a:pPr>
            <a:endParaRPr lang="zh-CN" altLang="en-US" dirty="0">
              <a:ea typeface="宋体" pitchFamily="2" charset="-122"/>
            </a:endParaRPr>
          </a:p>
        </p:txBody>
      </p:sp>
      <p:sp>
        <p:nvSpPr>
          <p:cNvPr id="29699" name="页脚占位符 3">
            <a:extLst>
              <a:ext uri="{FF2B5EF4-FFF2-40B4-BE49-F238E27FC236}">
                <a16:creationId xmlns:a16="http://schemas.microsoft.com/office/drawing/2014/main" id="{431A0639-ABE4-4E4F-8A8E-30E522A3A8B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内容占位符 2">
            <a:extLst>
              <a:ext uri="{FF2B5EF4-FFF2-40B4-BE49-F238E27FC236}">
                <a16:creationId xmlns:a16="http://schemas.microsoft.com/office/drawing/2014/main" id="{8B80110C-73F5-427E-8B2D-6F14DDCFDD01}"/>
              </a:ext>
            </a:extLst>
          </p:cNvPr>
          <p:cNvSpPr>
            <a:spLocks noGrp="1"/>
          </p:cNvSpPr>
          <p:nvPr>
            <p:ph idx="1"/>
          </p:nvPr>
        </p:nvSpPr>
        <p:spPr>
          <a:xfrm>
            <a:off x="457200" y="620713"/>
            <a:ext cx="8229600" cy="5627687"/>
          </a:xfrm>
        </p:spPr>
        <p:txBody>
          <a:bodyPr/>
          <a:lstStyle/>
          <a:p>
            <a:r>
              <a:rPr lang="en-US" altLang="zh-CN" sz="2400">
                <a:latin typeface="楷体" panose="02010609060101010101" pitchFamily="49" charset="-122"/>
                <a:ea typeface="楷体" panose="02010609060101010101" pitchFamily="49" charset="-122"/>
              </a:rPr>
              <a:t>3.</a:t>
            </a:r>
            <a:r>
              <a:rPr lang="zh-CN" altLang="en-US" sz="2400" b="1">
                <a:solidFill>
                  <a:srgbClr val="FF0000"/>
                </a:solidFill>
                <a:latin typeface="楷体" panose="02010609060101010101" pitchFamily="49" charset="-122"/>
                <a:ea typeface="楷体" panose="02010609060101010101" pitchFamily="49" charset="-122"/>
              </a:rPr>
              <a:t>企业集团</a:t>
            </a:r>
            <a:r>
              <a:rPr lang="zh-CN" altLang="en-US" sz="2400">
                <a:latin typeface="楷体" panose="02010609060101010101" pitchFamily="49" charset="-122"/>
                <a:ea typeface="楷体" panose="02010609060101010101" pitchFamily="49" charset="-122"/>
              </a:rPr>
              <a:t>根据生产经营和科技开发的实际情况，对技术要求高、投资数额大，</a:t>
            </a:r>
            <a:r>
              <a:rPr lang="zh-CN" altLang="en-US" sz="2400" b="1">
                <a:solidFill>
                  <a:srgbClr val="FF0000"/>
                </a:solidFill>
                <a:latin typeface="楷体" panose="02010609060101010101" pitchFamily="49" charset="-122"/>
                <a:ea typeface="楷体" panose="02010609060101010101" pitchFamily="49" charset="-122"/>
              </a:rPr>
              <a:t>需要集中研发</a:t>
            </a:r>
            <a:r>
              <a:rPr lang="zh-CN" altLang="en-US" sz="2400">
                <a:latin typeface="楷体" panose="02010609060101010101" pitchFamily="49" charset="-122"/>
                <a:ea typeface="楷体" panose="02010609060101010101" pitchFamily="49" charset="-122"/>
              </a:rPr>
              <a:t>的项目，其实际发生的研发费用，可以按照权利和义务相一致、费用支出和收益分享相配比的原则，合理确定研发费用的分摊方法，在受益成员企业间进行</a:t>
            </a:r>
            <a:r>
              <a:rPr lang="zh-CN" altLang="en-US" sz="2400" b="1">
                <a:solidFill>
                  <a:srgbClr val="FF0000"/>
                </a:solidFill>
                <a:latin typeface="楷体" panose="02010609060101010101" pitchFamily="49" charset="-122"/>
                <a:ea typeface="楷体" panose="02010609060101010101" pitchFamily="49" charset="-122"/>
              </a:rPr>
              <a:t>分摊</a:t>
            </a:r>
            <a:r>
              <a:rPr lang="zh-CN" altLang="en-US" sz="2400">
                <a:latin typeface="楷体" panose="02010609060101010101" pitchFamily="49" charset="-122"/>
                <a:ea typeface="楷体" panose="02010609060101010101" pitchFamily="49" charset="-122"/>
              </a:rPr>
              <a:t>，由相关成员企业</a:t>
            </a:r>
            <a:r>
              <a:rPr lang="zh-CN" altLang="en-US" sz="2400" b="1">
                <a:solidFill>
                  <a:srgbClr val="FF0000"/>
                </a:solidFill>
                <a:latin typeface="楷体" panose="02010609060101010101" pitchFamily="49" charset="-122"/>
                <a:ea typeface="楷体" panose="02010609060101010101" pitchFamily="49" charset="-122"/>
              </a:rPr>
              <a:t>分别</a:t>
            </a:r>
            <a:r>
              <a:rPr lang="zh-CN" altLang="en-US" sz="2400">
                <a:latin typeface="楷体" panose="02010609060101010101" pitchFamily="49" charset="-122"/>
                <a:ea typeface="楷体" panose="02010609060101010101" pitchFamily="49" charset="-122"/>
              </a:rPr>
              <a:t>计算加计扣除。</a:t>
            </a:r>
          </a:p>
          <a:p>
            <a:r>
              <a:rPr lang="en-US" altLang="zh-CN" sz="2400">
                <a:latin typeface="楷体" panose="02010609060101010101" pitchFamily="49" charset="-122"/>
                <a:ea typeface="楷体" panose="02010609060101010101" pitchFamily="49" charset="-122"/>
              </a:rPr>
              <a:t>4.</a:t>
            </a:r>
            <a:r>
              <a:rPr lang="zh-CN" altLang="en-US" sz="2400">
                <a:latin typeface="楷体" panose="02010609060101010101" pitchFamily="49" charset="-122"/>
                <a:ea typeface="楷体" panose="02010609060101010101" pitchFamily="49" charset="-122"/>
              </a:rPr>
              <a:t>企业为获得创新性、创意性、突破性的产品进行</a:t>
            </a:r>
            <a:r>
              <a:rPr lang="zh-CN" altLang="en-US" sz="2400" b="1">
                <a:solidFill>
                  <a:srgbClr val="FF0000"/>
                </a:solidFill>
                <a:latin typeface="楷体" panose="02010609060101010101" pitchFamily="49" charset="-122"/>
                <a:ea typeface="楷体" panose="02010609060101010101" pitchFamily="49" charset="-122"/>
              </a:rPr>
              <a:t>创意设计活动</a:t>
            </a:r>
            <a:r>
              <a:rPr lang="zh-CN" altLang="en-US" sz="2400">
                <a:latin typeface="楷体" panose="02010609060101010101" pitchFamily="49" charset="-122"/>
                <a:ea typeface="楷体" panose="02010609060101010101" pitchFamily="49" charset="-122"/>
              </a:rPr>
              <a:t>而发生的相关费用，可按照本通知规定进行税前加计扣除。</a:t>
            </a:r>
          </a:p>
          <a:p>
            <a:r>
              <a:rPr lang="zh-CN" altLang="en-US" sz="2400">
                <a:latin typeface="楷体" panose="02010609060101010101" pitchFamily="49" charset="-122"/>
                <a:ea typeface="楷体" panose="02010609060101010101" pitchFamily="49" charset="-122"/>
              </a:rPr>
              <a:t>　　创意设计活动是指多媒体软件、动漫游戏软件开发，数字动漫、游戏设计制作；房屋建筑工程设计（绿色建筑评价标准为三星）、风景园林工程专项设计；工业设计、多媒体设计、动漫及衍生产品设计、模型设计等。</a:t>
            </a:r>
          </a:p>
          <a:p>
            <a:endParaRPr lang="zh-CN" altLang="en-US">
              <a:latin typeface="楷体" panose="02010609060101010101" pitchFamily="49" charset="-122"/>
              <a:ea typeface="楷体" panose="02010609060101010101" pitchFamily="49" charset="-122"/>
            </a:endParaRPr>
          </a:p>
        </p:txBody>
      </p:sp>
      <p:sp>
        <p:nvSpPr>
          <p:cNvPr id="57347" name="页脚占位符 3">
            <a:extLst>
              <a:ext uri="{FF2B5EF4-FFF2-40B4-BE49-F238E27FC236}">
                <a16:creationId xmlns:a16="http://schemas.microsoft.com/office/drawing/2014/main" id="{13BF6745-E002-4FF8-9110-5F22B971728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a:extLst>
              <a:ext uri="{FF2B5EF4-FFF2-40B4-BE49-F238E27FC236}">
                <a16:creationId xmlns:a16="http://schemas.microsoft.com/office/drawing/2014/main" id="{056E14BB-3EE2-49D9-86D7-F6005D22E6F8}"/>
              </a:ext>
            </a:extLst>
          </p:cNvPr>
          <p:cNvSpPr>
            <a:spLocks noGrp="1" noChangeArrowheads="1"/>
          </p:cNvSpPr>
          <p:nvPr>
            <p:ph type="body" idx="1"/>
          </p:nvPr>
        </p:nvSpPr>
        <p:spPr>
          <a:xfrm>
            <a:off x="457200" y="476250"/>
            <a:ext cx="8229600" cy="5772150"/>
          </a:xfrm>
        </p:spPr>
        <p:txBody>
          <a:bodyPr/>
          <a:lstStyle/>
          <a:p>
            <a:pPr>
              <a:defRPr/>
            </a:pPr>
            <a:r>
              <a:rPr lang="zh-CN" altLang="en-US" b="1" dirty="0">
                <a:solidFill>
                  <a:srgbClr val="FF0000"/>
                </a:solidFill>
                <a:effectLst>
                  <a:outerShdw blurRad="38100" dist="38100" dir="2700000" algn="tl">
                    <a:srgbClr val="C0C0C0"/>
                  </a:outerShdw>
                </a:effectLst>
                <a:ea typeface="宋体" pitchFamily="2" charset="-122"/>
              </a:rPr>
              <a:t>（二）企业安置残疾人员所支付的工资</a:t>
            </a:r>
            <a:r>
              <a:rPr lang="zh-CN" altLang="en-US" b="1" dirty="0">
                <a:ea typeface="宋体" pitchFamily="2" charset="-122"/>
              </a:rPr>
              <a:t>。</a:t>
            </a:r>
            <a:endParaRPr lang="en-US" altLang="zh-CN" b="1" dirty="0">
              <a:ea typeface="宋体" pitchFamily="2" charset="-122"/>
            </a:endParaRPr>
          </a:p>
          <a:p>
            <a:pPr>
              <a:defRPr/>
            </a:pPr>
            <a:r>
              <a:rPr lang="zh-CN" altLang="en-US" b="1" dirty="0">
                <a:ea typeface="宋体" pitchFamily="2" charset="-122"/>
              </a:rPr>
              <a:t>企业安置残疾人员的，在按照支付给残疾职工工资据实扣除的基础上，按照支付给残疾职工工资的</a:t>
            </a:r>
            <a:r>
              <a:rPr lang="en-US" altLang="zh-CN" b="1" dirty="0">
                <a:ea typeface="宋体" pitchFamily="2" charset="-122"/>
              </a:rPr>
              <a:t>100%</a:t>
            </a:r>
            <a:r>
              <a:rPr lang="zh-CN" altLang="en-US" b="1" dirty="0">
                <a:ea typeface="宋体" pitchFamily="2" charset="-122"/>
              </a:rPr>
              <a:t>加计扣除。</a:t>
            </a:r>
            <a:endParaRPr lang="en-US" altLang="zh-CN" b="1" dirty="0">
              <a:ea typeface="宋体" pitchFamily="2" charset="-122"/>
            </a:endParaRPr>
          </a:p>
          <a:p>
            <a:pPr>
              <a:defRPr/>
            </a:pP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提示</a:t>
            </a:r>
            <a:r>
              <a:rPr lang="en-US" altLang="zh-CN" sz="2800" b="1" dirty="0">
                <a:latin typeface="楷体" pitchFamily="49" charset="-122"/>
                <a:ea typeface="楷体" pitchFamily="49" charset="-122"/>
              </a:rPr>
              <a:t>1】</a:t>
            </a:r>
            <a:r>
              <a:rPr lang="zh-CN" altLang="en-US" sz="2800" b="1" dirty="0">
                <a:latin typeface="楷体" pitchFamily="49" charset="-122"/>
                <a:ea typeface="楷体" pitchFamily="49" charset="-122"/>
              </a:rPr>
              <a:t>残疾人工资加计扣除额不作为计算三项经费的基数。</a:t>
            </a:r>
            <a:endParaRPr lang="en-US" altLang="zh-CN" sz="2800" b="1" dirty="0">
              <a:latin typeface="楷体" pitchFamily="49" charset="-122"/>
              <a:ea typeface="楷体" pitchFamily="49" charset="-122"/>
            </a:endParaRPr>
          </a:p>
          <a:p>
            <a:pPr>
              <a:defRPr/>
            </a:pP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提示</a:t>
            </a:r>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企业发生的研发费用和支付的残疾人员工资，在企业预缴所得税时按照实际发生额扣除。在汇算清缴时再加计扣除。</a:t>
            </a:r>
            <a:endParaRPr lang="en-US" altLang="zh-CN" sz="2800" b="1" dirty="0">
              <a:latin typeface="楷体" pitchFamily="49" charset="-122"/>
              <a:ea typeface="楷体" pitchFamily="49" charset="-122"/>
            </a:endParaRPr>
          </a:p>
          <a:p>
            <a:pPr>
              <a:defRPr/>
            </a:pPr>
            <a:r>
              <a:rPr lang="en-US" altLang="zh-CN" sz="2800" b="1" dirty="0">
                <a:ea typeface="宋体" pitchFamily="2" charset="-122"/>
              </a:rPr>
              <a:t>【</a:t>
            </a:r>
            <a:r>
              <a:rPr lang="zh-CN" altLang="en-US" sz="2800" b="1" dirty="0">
                <a:ea typeface="宋体" pitchFamily="2" charset="-122"/>
              </a:rPr>
              <a:t>提示</a:t>
            </a:r>
            <a:r>
              <a:rPr lang="en-US" altLang="zh-CN" sz="2800" b="1" dirty="0">
                <a:ea typeface="宋体" pitchFamily="2" charset="-122"/>
              </a:rPr>
              <a:t>3】</a:t>
            </a:r>
            <a:r>
              <a:rPr lang="zh-CN" altLang="en-US" sz="2800" b="1" dirty="0">
                <a:ea typeface="宋体" pitchFamily="2" charset="-122"/>
              </a:rPr>
              <a:t>享受该项政策的企业需同时满足四个条</a:t>
            </a:r>
            <a:endParaRPr lang="en-US" altLang="zh-CN" sz="2800" b="1" dirty="0">
              <a:ea typeface="宋体" pitchFamily="2" charset="-122"/>
            </a:endParaRPr>
          </a:p>
          <a:p>
            <a:pPr>
              <a:defRPr/>
            </a:pPr>
            <a:r>
              <a:rPr lang="en-US" altLang="zh-CN" sz="2800" b="1" dirty="0">
                <a:ea typeface="宋体" pitchFamily="2" charset="-122"/>
              </a:rPr>
              <a:t>   </a:t>
            </a:r>
            <a:r>
              <a:rPr lang="zh-CN" altLang="en-US" sz="2800" b="1" dirty="0">
                <a:ea typeface="宋体" pitchFamily="2" charset="-122"/>
              </a:rPr>
              <a:t>   件：</a:t>
            </a:r>
            <a:br>
              <a:rPr lang="zh-CN" altLang="en-US" sz="2800" b="1" dirty="0">
                <a:ea typeface="宋体" pitchFamily="2" charset="-122"/>
              </a:rPr>
            </a:br>
            <a:br>
              <a:rPr lang="zh-CN" altLang="en-US" b="1" dirty="0">
                <a:ea typeface="宋体" pitchFamily="2" charset="-122"/>
              </a:rPr>
            </a:br>
            <a:endParaRPr lang="zh-CN" altLang="en-US" b="1" dirty="0">
              <a:ea typeface="宋体" pitchFamily="2" charset="-122"/>
            </a:endParaRPr>
          </a:p>
          <a:p>
            <a:pPr>
              <a:defRPr/>
            </a:pPr>
            <a:endParaRPr lang="zh-CN" altLang="en-US" dirty="0">
              <a:ea typeface="宋体"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内容占位符 2">
            <a:extLst>
              <a:ext uri="{FF2B5EF4-FFF2-40B4-BE49-F238E27FC236}">
                <a16:creationId xmlns:a16="http://schemas.microsoft.com/office/drawing/2014/main" id="{20F656B7-65E0-49D6-812D-A2D9040FF590}"/>
              </a:ext>
            </a:extLst>
          </p:cNvPr>
          <p:cNvSpPr>
            <a:spLocks noGrp="1"/>
          </p:cNvSpPr>
          <p:nvPr>
            <p:ph idx="1"/>
          </p:nvPr>
        </p:nvSpPr>
        <p:spPr>
          <a:xfrm>
            <a:off x="1042988" y="765175"/>
            <a:ext cx="7643812" cy="5483225"/>
          </a:xfrm>
        </p:spPr>
        <p:txBody>
          <a:bodyPr/>
          <a:lstStyle/>
          <a:p>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依法与安置的每位残疾人签订了</a:t>
            </a:r>
            <a:r>
              <a:rPr lang="en-US" altLang="zh-CN" sz="2800" b="1">
                <a:solidFill>
                  <a:srgbClr val="FF0000"/>
                </a:solidFill>
                <a:latin typeface="楷体" panose="02010609060101010101" pitchFamily="49" charset="-122"/>
                <a:ea typeface="楷体" panose="02010609060101010101" pitchFamily="49" charset="-122"/>
              </a:rPr>
              <a:t>1</a:t>
            </a:r>
            <a:r>
              <a:rPr lang="zh-CN" altLang="en-US" sz="2800" b="1">
                <a:solidFill>
                  <a:srgbClr val="FF0000"/>
                </a:solidFill>
                <a:latin typeface="楷体" panose="02010609060101010101" pitchFamily="49" charset="-122"/>
                <a:ea typeface="楷体" panose="02010609060101010101" pitchFamily="49" charset="-122"/>
              </a:rPr>
              <a:t>年以上</a:t>
            </a:r>
            <a:r>
              <a:rPr lang="zh-CN" altLang="en-US" sz="2800">
                <a:latin typeface="楷体" panose="02010609060101010101" pitchFamily="49" charset="-122"/>
                <a:ea typeface="楷体" panose="02010609060101010101" pitchFamily="49" charset="-122"/>
              </a:rPr>
              <a:t>（含</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年）的</a:t>
            </a:r>
            <a:r>
              <a:rPr lang="zh-CN" altLang="en-US" sz="2800" b="1">
                <a:solidFill>
                  <a:srgbClr val="FF0000"/>
                </a:solidFill>
                <a:latin typeface="楷体" panose="02010609060101010101" pitchFamily="49" charset="-122"/>
                <a:ea typeface="楷体" panose="02010609060101010101" pitchFamily="49" charset="-122"/>
              </a:rPr>
              <a:t>劳动合同或服务协议</a:t>
            </a:r>
            <a:r>
              <a:rPr lang="zh-CN" altLang="en-US" sz="2800">
                <a:latin typeface="楷体" panose="02010609060101010101" pitchFamily="49" charset="-122"/>
                <a:ea typeface="楷体" panose="02010609060101010101" pitchFamily="49" charset="-122"/>
              </a:rPr>
              <a:t>，并且安置的每位残疾人在企业</a:t>
            </a:r>
            <a:r>
              <a:rPr lang="zh-CN" altLang="en-US" sz="2800" b="1">
                <a:solidFill>
                  <a:srgbClr val="FF0000"/>
                </a:solidFill>
                <a:latin typeface="楷体" panose="02010609060101010101" pitchFamily="49" charset="-122"/>
                <a:ea typeface="楷体" panose="02010609060101010101" pitchFamily="49" charset="-122"/>
              </a:rPr>
              <a:t>实际</a:t>
            </a:r>
            <a:r>
              <a:rPr lang="zh-CN" altLang="en-US" sz="2800">
                <a:latin typeface="楷体" panose="02010609060101010101" pitchFamily="49" charset="-122"/>
                <a:ea typeface="楷体" panose="02010609060101010101" pitchFamily="49" charset="-122"/>
              </a:rPr>
              <a:t>上岗工作。</a:t>
            </a:r>
            <a:endParaRPr lang="en-US" altLang="zh-CN" sz="2800">
              <a:latin typeface="楷体" panose="02010609060101010101" pitchFamily="49" charset="-122"/>
              <a:ea typeface="楷体" panose="02010609060101010101" pitchFamily="49" charset="-122"/>
            </a:endParaRPr>
          </a:p>
          <a:p>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为安置的每位残疾人按月</a:t>
            </a:r>
            <a:r>
              <a:rPr lang="zh-CN" altLang="en-US" sz="2800" b="1">
                <a:solidFill>
                  <a:srgbClr val="FF0000"/>
                </a:solidFill>
                <a:latin typeface="楷体" panose="02010609060101010101" pitchFamily="49" charset="-122"/>
                <a:ea typeface="楷体" panose="02010609060101010101" pitchFamily="49" charset="-122"/>
              </a:rPr>
              <a:t>足额缴纳</a:t>
            </a:r>
            <a:r>
              <a:rPr lang="zh-CN" altLang="en-US" sz="2800">
                <a:latin typeface="楷体" panose="02010609060101010101" pitchFamily="49" charset="-122"/>
                <a:ea typeface="楷体" panose="02010609060101010101" pitchFamily="49" charset="-122"/>
              </a:rPr>
              <a:t>了企业所在区县人民政府根据国家政策规定的基本养老保险、基本医疗保险、失业保险和工伤保险等</a:t>
            </a:r>
            <a:r>
              <a:rPr lang="zh-CN" altLang="en-US" sz="2800" b="1">
                <a:solidFill>
                  <a:srgbClr val="FF0000"/>
                </a:solidFill>
                <a:latin typeface="楷体" panose="02010609060101010101" pitchFamily="49" charset="-122"/>
                <a:ea typeface="楷体" panose="02010609060101010101" pitchFamily="49" charset="-122"/>
              </a:rPr>
              <a:t>社会保险</a:t>
            </a:r>
            <a:r>
              <a:rPr lang="zh-CN" altLang="en-US" sz="2800">
                <a:latin typeface="楷体" panose="02010609060101010101" pitchFamily="49" charset="-122"/>
                <a:ea typeface="楷体" panose="02010609060101010101" pitchFamily="49" charset="-122"/>
              </a:rPr>
              <a:t>。</a:t>
            </a:r>
            <a:endParaRPr lang="en-US" altLang="zh-CN" sz="2800">
              <a:latin typeface="楷体" panose="02010609060101010101" pitchFamily="49" charset="-122"/>
              <a:ea typeface="楷体" panose="02010609060101010101" pitchFamily="49" charset="-122"/>
            </a:endParaRPr>
          </a:p>
          <a:p>
            <a:r>
              <a:rPr lang="en-US" altLang="zh-CN" sz="2800">
                <a:latin typeface="楷体" panose="02010609060101010101" pitchFamily="49" charset="-122"/>
                <a:ea typeface="楷体" panose="02010609060101010101" pitchFamily="49" charset="-122"/>
              </a:rPr>
              <a:t>3.</a:t>
            </a:r>
            <a:r>
              <a:rPr lang="zh-CN" altLang="en-US" sz="2800">
                <a:latin typeface="楷体" panose="02010609060101010101" pitchFamily="49" charset="-122"/>
                <a:ea typeface="楷体" panose="02010609060101010101" pitchFamily="49" charset="-122"/>
              </a:rPr>
              <a:t>定期通过银行等金融机构向安置的每位残疾人</a:t>
            </a:r>
            <a:r>
              <a:rPr lang="zh-CN" altLang="en-US" sz="2800" b="1">
                <a:solidFill>
                  <a:srgbClr val="FF0000"/>
                </a:solidFill>
                <a:latin typeface="楷体" panose="02010609060101010101" pitchFamily="49" charset="-122"/>
                <a:ea typeface="楷体" panose="02010609060101010101" pitchFamily="49" charset="-122"/>
              </a:rPr>
              <a:t>实际支付</a:t>
            </a:r>
            <a:r>
              <a:rPr lang="zh-CN" altLang="en-US" sz="2800">
                <a:latin typeface="楷体" panose="02010609060101010101" pitchFamily="49" charset="-122"/>
                <a:ea typeface="楷体" panose="02010609060101010101" pitchFamily="49" charset="-122"/>
              </a:rPr>
              <a:t>了</a:t>
            </a:r>
            <a:r>
              <a:rPr lang="zh-CN" altLang="en-US" sz="2800" b="1">
                <a:solidFill>
                  <a:srgbClr val="FF0000"/>
                </a:solidFill>
                <a:latin typeface="楷体" panose="02010609060101010101" pitchFamily="49" charset="-122"/>
                <a:ea typeface="楷体" panose="02010609060101010101" pitchFamily="49" charset="-122"/>
              </a:rPr>
              <a:t>不低于</a:t>
            </a:r>
            <a:r>
              <a:rPr lang="zh-CN" altLang="en-US" sz="2800">
                <a:latin typeface="楷体" panose="02010609060101010101" pitchFamily="49" charset="-122"/>
                <a:ea typeface="楷体" panose="02010609060101010101" pitchFamily="49" charset="-122"/>
              </a:rPr>
              <a:t>企业所在区县适用的经省级人民政府批准的</a:t>
            </a:r>
            <a:r>
              <a:rPr lang="zh-CN" altLang="en-US" sz="2800" b="1">
                <a:solidFill>
                  <a:srgbClr val="FF0000"/>
                </a:solidFill>
                <a:latin typeface="楷体" panose="02010609060101010101" pitchFamily="49" charset="-122"/>
                <a:ea typeface="楷体" panose="02010609060101010101" pitchFamily="49" charset="-122"/>
              </a:rPr>
              <a:t>最低工资标准</a:t>
            </a:r>
            <a:r>
              <a:rPr lang="zh-CN" altLang="en-US" sz="2800">
                <a:latin typeface="楷体" panose="02010609060101010101" pitchFamily="49" charset="-122"/>
                <a:ea typeface="楷体" panose="02010609060101010101" pitchFamily="49" charset="-122"/>
              </a:rPr>
              <a:t>的工资。</a:t>
            </a:r>
            <a:endParaRPr lang="en-US" altLang="zh-CN" sz="2800">
              <a:latin typeface="楷体" panose="02010609060101010101" pitchFamily="49" charset="-122"/>
              <a:ea typeface="楷体" panose="02010609060101010101" pitchFamily="49" charset="-122"/>
            </a:endParaRPr>
          </a:p>
          <a:p>
            <a:r>
              <a:rPr lang="en-US" altLang="zh-CN" sz="2800">
                <a:latin typeface="楷体" panose="02010609060101010101" pitchFamily="49" charset="-122"/>
                <a:ea typeface="楷体" panose="02010609060101010101" pitchFamily="49" charset="-122"/>
              </a:rPr>
              <a:t>4.</a:t>
            </a:r>
            <a:r>
              <a:rPr lang="zh-CN" altLang="en-US" sz="2800">
                <a:latin typeface="楷体" panose="02010609060101010101" pitchFamily="49" charset="-122"/>
                <a:ea typeface="楷体" panose="02010609060101010101" pitchFamily="49" charset="-122"/>
              </a:rPr>
              <a:t>具备安置残疾人上岗工作的</a:t>
            </a:r>
            <a:r>
              <a:rPr lang="zh-CN" altLang="en-US" sz="2800" b="1">
                <a:solidFill>
                  <a:srgbClr val="FF0000"/>
                </a:solidFill>
                <a:latin typeface="楷体" panose="02010609060101010101" pitchFamily="49" charset="-122"/>
                <a:ea typeface="楷体" panose="02010609060101010101" pitchFamily="49" charset="-122"/>
              </a:rPr>
              <a:t>基本设施</a:t>
            </a:r>
            <a:r>
              <a:rPr lang="zh-CN" altLang="en-US" sz="2800">
                <a:latin typeface="楷体" panose="02010609060101010101" pitchFamily="49" charset="-122"/>
                <a:ea typeface="楷体" panose="02010609060101010101" pitchFamily="49" charset="-122"/>
              </a:rPr>
              <a:t>。 </a:t>
            </a:r>
          </a:p>
          <a:p>
            <a:endParaRPr lang="zh-CN" altLang="en-US">
              <a:ea typeface="宋体" panose="02010600030101010101" pitchFamily="2" charset="-122"/>
            </a:endParaRPr>
          </a:p>
        </p:txBody>
      </p:sp>
      <p:sp>
        <p:nvSpPr>
          <p:cNvPr id="59395" name="页脚占位符 3">
            <a:extLst>
              <a:ext uri="{FF2B5EF4-FFF2-40B4-BE49-F238E27FC236}">
                <a16:creationId xmlns:a16="http://schemas.microsoft.com/office/drawing/2014/main" id="{16CC32B3-BB40-4C5D-8A89-5748FCD0664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33AF38CC-751C-407C-B017-F2364E973E87}"/>
              </a:ext>
            </a:extLst>
          </p:cNvPr>
          <p:cNvSpPr>
            <a:spLocks noGrp="1" noChangeArrowheads="1"/>
          </p:cNvSpPr>
          <p:nvPr>
            <p:ph type="title"/>
          </p:nvPr>
        </p:nvSpPr>
        <p:spPr>
          <a:xfrm>
            <a:off x="468313" y="260350"/>
            <a:ext cx="8229600" cy="1143000"/>
          </a:xfrm>
        </p:spPr>
        <p:txBody>
          <a:bodyPr/>
          <a:lstStyle/>
          <a:p>
            <a:pPr>
              <a:defRPr/>
            </a:pPr>
            <a:r>
              <a:rPr lang="zh-CN" altLang="en-US" sz="3200" dirty="0">
                <a:solidFill>
                  <a:schemeClr val="tx1"/>
                </a:solidFill>
                <a:effectLst>
                  <a:outerShdw blurRad="38100" dist="38100" dir="2700000" algn="tl">
                    <a:srgbClr val="000000">
                      <a:alpha val="43137"/>
                    </a:srgbClr>
                  </a:outerShdw>
                </a:effectLst>
                <a:ea typeface="黑体" pitchFamily="49" charset="-122"/>
              </a:rPr>
              <a:t>三、创投企业优惠－部分投资额抵扣所得额</a:t>
            </a:r>
          </a:p>
        </p:txBody>
      </p:sp>
      <p:sp>
        <p:nvSpPr>
          <p:cNvPr id="60419" name="Rectangle 3">
            <a:extLst>
              <a:ext uri="{FF2B5EF4-FFF2-40B4-BE49-F238E27FC236}">
                <a16:creationId xmlns:a16="http://schemas.microsoft.com/office/drawing/2014/main" id="{6B867487-7C7E-4B4F-A6DD-49141C9F61B9}"/>
              </a:ext>
            </a:extLst>
          </p:cNvPr>
          <p:cNvSpPr>
            <a:spLocks noGrp="1" noChangeArrowheads="1"/>
          </p:cNvSpPr>
          <p:nvPr>
            <p:ph type="body" idx="1"/>
          </p:nvPr>
        </p:nvSpPr>
        <p:spPr/>
        <p:txBody>
          <a:bodyPr/>
          <a:lstStyle/>
          <a:p>
            <a:r>
              <a:rPr lang="zh-CN" altLang="en-US" sz="2800" b="1">
                <a:solidFill>
                  <a:srgbClr val="FF0000"/>
                </a:solidFill>
                <a:latin typeface="楷体_GB2312" pitchFamily="1" charset="-122"/>
                <a:ea typeface="楷体_GB2312" pitchFamily="1" charset="-122"/>
              </a:rPr>
              <a:t>创业投资企业</a:t>
            </a:r>
            <a:r>
              <a:rPr lang="zh-CN" altLang="en-US" sz="2800" b="1">
                <a:latin typeface="楷体" panose="02010609060101010101" pitchFamily="49" charset="-122"/>
                <a:ea typeface="楷体" panose="02010609060101010101" pitchFamily="49" charset="-122"/>
              </a:rPr>
              <a:t>采取</a:t>
            </a:r>
            <a:r>
              <a:rPr lang="zh-CN" altLang="en-US" sz="2800" b="1">
                <a:solidFill>
                  <a:srgbClr val="FF0000"/>
                </a:solidFill>
                <a:latin typeface="楷体" panose="02010609060101010101" pitchFamily="49" charset="-122"/>
                <a:ea typeface="楷体" panose="02010609060101010101" pitchFamily="49" charset="-122"/>
              </a:rPr>
              <a:t>股权投资</a:t>
            </a:r>
            <a:r>
              <a:rPr lang="zh-CN" altLang="en-US" sz="2800" b="1">
                <a:latin typeface="楷体" panose="02010609060101010101" pitchFamily="49" charset="-122"/>
                <a:ea typeface="楷体" panose="02010609060101010101" pitchFamily="49" charset="-122"/>
              </a:rPr>
              <a:t>方式投资于</a:t>
            </a:r>
            <a:r>
              <a:rPr lang="zh-CN" altLang="en-US" sz="2800" b="1">
                <a:solidFill>
                  <a:srgbClr val="FF0000"/>
                </a:solidFill>
                <a:latin typeface="楷体" panose="02010609060101010101" pitchFamily="49" charset="-122"/>
                <a:ea typeface="楷体" panose="02010609060101010101" pitchFamily="49" charset="-122"/>
              </a:rPr>
              <a:t>未上市</a:t>
            </a:r>
            <a:r>
              <a:rPr lang="zh-CN" altLang="en-US" sz="2800" b="1">
                <a:latin typeface="楷体" panose="02010609060101010101" pitchFamily="49" charset="-122"/>
                <a:ea typeface="楷体" panose="02010609060101010101" pitchFamily="49" charset="-122"/>
              </a:rPr>
              <a:t>的</a:t>
            </a:r>
            <a:r>
              <a:rPr lang="zh-CN" altLang="en-US" sz="2800" b="1">
                <a:solidFill>
                  <a:srgbClr val="3333CC"/>
                </a:solidFill>
                <a:latin typeface="楷体" panose="02010609060101010101" pitchFamily="49" charset="-122"/>
                <a:ea typeface="楷体" panose="02010609060101010101" pitchFamily="49" charset="-122"/>
              </a:rPr>
              <a:t>中小高新技术企业</a:t>
            </a:r>
            <a:r>
              <a:rPr lang="en-US" altLang="zh-CN" sz="2800" b="1">
                <a:solidFill>
                  <a:srgbClr val="C00000"/>
                </a:solidFill>
                <a:latin typeface="楷体" panose="02010609060101010101" pitchFamily="49" charset="-122"/>
                <a:ea typeface="楷体" panose="02010609060101010101" pitchFamily="49" charset="-122"/>
              </a:rPr>
              <a:t>2</a:t>
            </a:r>
            <a:r>
              <a:rPr lang="zh-CN" altLang="en-US" sz="2800" b="1">
                <a:solidFill>
                  <a:srgbClr val="C00000"/>
                </a:solidFill>
                <a:latin typeface="楷体" panose="02010609060101010101" pitchFamily="49" charset="-122"/>
                <a:ea typeface="楷体" panose="02010609060101010101" pitchFamily="49" charset="-122"/>
              </a:rPr>
              <a:t>年以上</a:t>
            </a:r>
            <a:r>
              <a:rPr lang="zh-CN" altLang="en-US" sz="2800" b="1">
                <a:latin typeface="楷体" panose="02010609060101010101" pitchFamily="49" charset="-122"/>
                <a:ea typeface="楷体" panose="02010609060101010101" pitchFamily="49" charset="-122"/>
              </a:rPr>
              <a:t>的，可以按照其投资额的</a:t>
            </a:r>
            <a:r>
              <a:rPr lang="en-US" altLang="zh-CN" sz="2800" b="1">
                <a:latin typeface="楷体" panose="02010609060101010101" pitchFamily="49" charset="-122"/>
                <a:ea typeface="楷体" panose="02010609060101010101" pitchFamily="49" charset="-122"/>
              </a:rPr>
              <a:t>70%</a:t>
            </a:r>
            <a:r>
              <a:rPr lang="zh-CN" altLang="en-US" sz="2800" b="1">
                <a:latin typeface="楷体" panose="02010609060101010101" pitchFamily="49" charset="-122"/>
                <a:ea typeface="楷体" panose="02010609060101010101" pitchFamily="49" charset="-122"/>
              </a:rPr>
              <a:t>在</a:t>
            </a:r>
            <a:r>
              <a:rPr lang="zh-CN" altLang="en-US" sz="2800" b="1">
                <a:solidFill>
                  <a:srgbClr val="FF0000"/>
                </a:solidFill>
                <a:latin typeface="楷体" panose="02010609060101010101" pitchFamily="49" charset="-122"/>
                <a:ea typeface="楷体" panose="02010609060101010101" pitchFamily="49" charset="-122"/>
              </a:rPr>
              <a:t>股权持有满</a:t>
            </a:r>
            <a:r>
              <a:rPr lang="en-US" altLang="zh-CN" sz="2800" b="1">
                <a:solidFill>
                  <a:srgbClr val="FF0000"/>
                </a:solidFill>
                <a:latin typeface="楷体" panose="02010609060101010101" pitchFamily="49" charset="-122"/>
                <a:ea typeface="楷体" panose="02010609060101010101" pitchFamily="49" charset="-122"/>
              </a:rPr>
              <a:t>2</a:t>
            </a:r>
            <a:r>
              <a:rPr lang="zh-CN" altLang="en-US" sz="2800" b="1">
                <a:solidFill>
                  <a:srgbClr val="FF0000"/>
                </a:solidFill>
                <a:latin typeface="楷体" panose="02010609060101010101" pitchFamily="49" charset="-122"/>
                <a:ea typeface="楷体" panose="02010609060101010101" pitchFamily="49" charset="-122"/>
              </a:rPr>
              <a:t>年</a:t>
            </a:r>
            <a:r>
              <a:rPr lang="zh-CN" altLang="en-US" sz="2800" b="1">
                <a:latin typeface="楷体" panose="02010609060101010101" pitchFamily="49" charset="-122"/>
                <a:ea typeface="楷体" panose="02010609060101010101" pitchFamily="49" charset="-122"/>
              </a:rPr>
              <a:t>的当年抵扣该创业投资企业的</a:t>
            </a:r>
            <a:r>
              <a:rPr lang="zh-CN" altLang="en-US" sz="2800" b="1">
                <a:solidFill>
                  <a:srgbClr val="3333CC"/>
                </a:solidFill>
                <a:latin typeface="楷体" panose="02010609060101010101" pitchFamily="49" charset="-122"/>
                <a:ea typeface="楷体" panose="02010609060101010101" pitchFamily="49" charset="-122"/>
              </a:rPr>
              <a:t>应纳税所得额</a:t>
            </a:r>
            <a:r>
              <a:rPr lang="zh-CN" altLang="en-US" sz="2800" b="1">
                <a:latin typeface="楷体" panose="02010609060101010101" pitchFamily="49" charset="-122"/>
                <a:ea typeface="楷体" panose="02010609060101010101" pitchFamily="49" charset="-122"/>
              </a:rPr>
              <a:t>；当年不足抵扣的，可以在以后纳税年度</a:t>
            </a:r>
            <a:r>
              <a:rPr lang="zh-CN" altLang="en-US" sz="2800" b="1">
                <a:solidFill>
                  <a:srgbClr val="FF0000"/>
                </a:solidFill>
                <a:latin typeface="楷体" panose="02010609060101010101" pitchFamily="49" charset="-122"/>
                <a:ea typeface="楷体" panose="02010609060101010101" pitchFamily="49" charset="-122"/>
              </a:rPr>
              <a:t>结转抵扣</a:t>
            </a:r>
            <a:r>
              <a:rPr lang="zh-CN" altLang="en-US" sz="2800" b="1">
                <a:latin typeface="楷体" panose="02010609060101010101" pitchFamily="49" charset="-122"/>
                <a:ea typeface="楷体" panose="02010609060101010101" pitchFamily="49" charset="-122"/>
              </a:rPr>
              <a:t>。</a:t>
            </a:r>
          </a:p>
          <a:p>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例题</a:t>
            </a:r>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甲创业投资企业</a:t>
            </a:r>
            <a:r>
              <a:rPr lang="en-US" altLang="zh-CN" sz="2800" b="1">
                <a:latin typeface="楷体_GB2312" pitchFamily="1" charset="-122"/>
                <a:ea typeface="楷体_GB2312" pitchFamily="1" charset="-122"/>
              </a:rPr>
              <a:t>2014</a:t>
            </a:r>
            <a:r>
              <a:rPr lang="zh-CN" altLang="en-US" sz="2800" b="1">
                <a:latin typeface="楷体_GB2312" pitchFamily="1" charset="-122"/>
                <a:ea typeface="楷体_GB2312" pitchFamily="1" charset="-122"/>
              </a:rPr>
              <a:t>年</a:t>
            </a: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月</a:t>
            </a: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日向乙企业（未上市的中小高新技术企业）投资</a:t>
            </a:r>
            <a:r>
              <a:rPr lang="en-US" altLang="zh-CN" sz="2800" b="1">
                <a:latin typeface="楷体_GB2312" pitchFamily="1" charset="-122"/>
                <a:ea typeface="楷体_GB2312" pitchFamily="1" charset="-122"/>
              </a:rPr>
              <a:t>l00</a:t>
            </a:r>
            <a:r>
              <a:rPr lang="zh-CN" altLang="en-US" sz="2800" b="1">
                <a:latin typeface="楷体_GB2312" pitchFamily="1" charset="-122"/>
                <a:ea typeface="楷体_GB2312" pitchFamily="1" charset="-122"/>
              </a:rPr>
              <a:t>万元，股权持有到</a:t>
            </a:r>
            <a:r>
              <a:rPr lang="en-US" altLang="zh-CN" sz="2800" b="1">
                <a:latin typeface="楷体_GB2312" pitchFamily="1" charset="-122"/>
                <a:ea typeface="楷体_GB2312" pitchFamily="1" charset="-122"/>
              </a:rPr>
              <a:t>2015</a:t>
            </a:r>
            <a:r>
              <a:rPr lang="zh-CN" altLang="en-US" sz="2800" b="1">
                <a:latin typeface="楷体_GB2312" pitchFamily="1" charset="-122"/>
                <a:ea typeface="楷体_GB2312" pitchFamily="1" charset="-122"/>
              </a:rPr>
              <a:t>年</a:t>
            </a:r>
            <a:r>
              <a:rPr lang="en-US" altLang="zh-CN" sz="2800" b="1">
                <a:latin typeface="楷体_GB2312" pitchFamily="1" charset="-122"/>
                <a:ea typeface="楷体_GB2312" pitchFamily="1" charset="-122"/>
              </a:rPr>
              <a:t>12</a:t>
            </a:r>
            <a:r>
              <a:rPr lang="zh-CN" altLang="en-US" sz="2800" b="1">
                <a:latin typeface="楷体_GB2312" pitchFamily="1" charset="-122"/>
                <a:ea typeface="楷体_GB2312" pitchFamily="1" charset="-122"/>
              </a:rPr>
              <a:t>月</a:t>
            </a:r>
            <a:r>
              <a:rPr lang="en-US" altLang="zh-CN" sz="2800" b="1">
                <a:latin typeface="楷体_GB2312" pitchFamily="1" charset="-122"/>
                <a:ea typeface="楷体_GB2312" pitchFamily="1" charset="-122"/>
              </a:rPr>
              <a:t>31</a:t>
            </a:r>
            <a:r>
              <a:rPr lang="zh-CN" altLang="en-US" sz="2800" b="1">
                <a:latin typeface="楷体_GB2312" pitchFamily="1" charset="-122"/>
                <a:ea typeface="楷体_GB2312" pitchFamily="1" charset="-122"/>
              </a:rPr>
              <a:t>日。甲企业</a:t>
            </a:r>
            <a:r>
              <a:rPr lang="en-US" altLang="zh-CN" sz="2800" b="1">
                <a:latin typeface="楷体_GB2312" pitchFamily="1" charset="-122"/>
                <a:ea typeface="楷体_GB2312" pitchFamily="1" charset="-122"/>
              </a:rPr>
              <a:t>2015</a:t>
            </a:r>
            <a:r>
              <a:rPr lang="zh-CN" altLang="en-US" sz="2800" b="1">
                <a:latin typeface="楷体_GB2312" pitchFamily="1" charset="-122"/>
                <a:ea typeface="楷体_GB2312" pitchFamily="1" charset="-122"/>
              </a:rPr>
              <a:t>年度可抵扣的应纳税所得额为</a:t>
            </a:r>
            <a:r>
              <a:rPr lang="en-US" altLang="zh-CN" sz="2800" b="1">
                <a:latin typeface="楷体_GB2312" pitchFamily="1" charset="-122"/>
                <a:ea typeface="楷体_GB2312" pitchFamily="1" charset="-122"/>
              </a:rPr>
              <a:t>70</a:t>
            </a:r>
            <a:r>
              <a:rPr lang="zh-CN" altLang="en-US" sz="2800" b="1">
                <a:latin typeface="楷体_GB2312" pitchFamily="1" charset="-122"/>
                <a:ea typeface="楷体_GB2312" pitchFamily="1" charset="-122"/>
              </a:rPr>
              <a:t>万元。</a:t>
            </a:r>
            <a:r>
              <a:rPr lang="zh-CN" altLang="en-US" sz="2800">
                <a:ea typeface="宋体" panose="02010600030101010101" pitchFamily="2" charset="-122"/>
              </a:rPr>
              <a:t> </a:t>
            </a:r>
            <a:endParaRPr lang="en-US" altLang="zh-CN" sz="2800">
              <a:ea typeface="宋体" panose="02010600030101010101" pitchFamily="2" charset="-122"/>
            </a:endParaRPr>
          </a:p>
          <a:p>
            <a:r>
              <a:rPr lang="en-US" altLang="zh-CN" sz="2800">
                <a:ea typeface="宋体" panose="02010600030101010101" pitchFamily="2" charset="-122"/>
              </a:rPr>
              <a:t>      </a:t>
            </a:r>
            <a:r>
              <a:rPr lang="zh-CN" altLang="en-US" sz="2800" b="1">
                <a:ea typeface="宋体" panose="02010600030101010101" pitchFamily="2" charset="-122"/>
              </a:rPr>
              <a:t>注意：有限合伙制创业投资企业的优惠</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2286A45E-8661-4599-B33E-D2B7C6390546}"/>
              </a:ext>
            </a:extLst>
          </p:cNvPr>
          <p:cNvSpPr>
            <a:spLocks noGrp="1" noChangeArrowheads="1"/>
          </p:cNvSpPr>
          <p:nvPr>
            <p:ph type="title"/>
          </p:nvPr>
        </p:nvSpPr>
        <p:spPr/>
        <p:txBody>
          <a:bodyPr/>
          <a:lstStyle/>
          <a:p>
            <a:pPr>
              <a:defRPr/>
            </a:pPr>
            <a:r>
              <a:rPr lang="zh-CN" altLang="en-US" sz="3200" dirty="0">
                <a:solidFill>
                  <a:schemeClr val="tx1"/>
                </a:solidFill>
                <a:effectLst>
                  <a:outerShdw blurRad="38100" dist="38100" dir="2700000" algn="tl">
                    <a:srgbClr val="000000">
                      <a:alpha val="43137"/>
                    </a:srgbClr>
                  </a:outerShdw>
                </a:effectLst>
                <a:ea typeface="黑体" pitchFamily="49" charset="-122"/>
              </a:rPr>
              <a:t>四、加速折旧优惠</a:t>
            </a:r>
          </a:p>
        </p:txBody>
      </p:sp>
      <p:sp>
        <p:nvSpPr>
          <p:cNvPr id="221187" name="Rectangle 3">
            <a:extLst>
              <a:ext uri="{FF2B5EF4-FFF2-40B4-BE49-F238E27FC236}">
                <a16:creationId xmlns:a16="http://schemas.microsoft.com/office/drawing/2014/main" id="{728C084D-79E3-4C58-9C9A-45F7E0F4BEE2}"/>
              </a:ext>
            </a:extLst>
          </p:cNvPr>
          <p:cNvSpPr>
            <a:spLocks noGrp="1" noChangeArrowheads="1"/>
          </p:cNvSpPr>
          <p:nvPr>
            <p:ph type="body" idx="1"/>
          </p:nvPr>
        </p:nvSpPr>
        <p:spPr>
          <a:xfrm>
            <a:off x="457200" y="1412875"/>
            <a:ext cx="8229600" cy="4873625"/>
          </a:xfrm>
        </p:spPr>
        <p:txBody>
          <a:bodyPr/>
          <a:lstStyle/>
          <a:p>
            <a:pPr>
              <a:lnSpc>
                <a:spcPct val="90000"/>
              </a:lnSpc>
              <a:defRPr/>
            </a:pP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适用范围：</a:t>
            </a:r>
          </a:p>
          <a:p>
            <a:pPr>
              <a:lnSpc>
                <a:spcPct val="90000"/>
              </a:lnSpc>
              <a:defRPr/>
            </a:pPr>
            <a:r>
              <a:rPr lang="en-US" altLang="zh-CN" b="1" dirty="0">
                <a:latin typeface="楷体" pitchFamily="49" charset="-122"/>
                <a:ea typeface="楷体" pitchFamily="49" charset="-122"/>
              </a:rPr>
              <a:t>1.</a:t>
            </a:r>
            <a:r>
              <a:rPr lang="zh-CN" altLang="en-US" b="1" dirty="0">
                <a:latin typeface="楷体" pitchFamily="49" charset="-122"/>
                <a:ea typeface="楷体" pitchFamily="49" charset="-122"/>
              </a:rPr>
              <a:t>由于技术进步，产品更新换代较快的固定资产；</a:t>
            </a:r>
          </a:p>
          <a:p>
            <a:pPr>
              <a:lnSpc>
                <a:spcPct val="90000"/>
              </a:lnSpc>
              <a:defRPr/>
            </a:pPr>
            <a:r>
              <a:rPr lang="en-US" altLang="zh-CN" b="1" dirty="0">
                <a:latin typeface="楷体" pitchFamily="49" charset="-122"/>
                <a:ea typeface="楷体" pitchFamily="49" charset="-122"/>
              </a:rPr>
              <a:t>2.</a:t>
            </a:r>
            <a:r>
              <a:rPr lang="zh-CN" altLang="en-US" b="1" dirty="0">
                <a:latin typeface="楷体" pitchFamily="49" charset="-122"/>
                <a:ea typeface="楷体" pitchFamily="49" charset="-122"/>
              </a:rPr>
              <a:t>常年处于强震动、高腐蚀状态的固定资产。</a:t>
            </a:r>
          </a:p>
          <a:p>
            <a:pPr>
              <a:lnSpc>
                <a:spcPct val="90000"/>
              </a:lnSpc>
              <a:defRPr/>
            </a:pP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加速折旧方法：</a:t>
            </a:r>
          </a:p>
          <a:p>
            <a:pPr>
              <a:lnSpc>
                <a:spcPct val="90000"/>
              </a:lnSpc>
              <a:defRPr/>
            </a:pPr>
            <a:r>
              <a:rPr lang="zh-CN" altLang="en-US" dirty="0"/>
              <a:t> </a:t>
            </a:r>
            <a:r>
              <a:rPr lang="zh-CN" altLang="en-US" sz="2800" b="1" dirty="0">
                <a:latin typeface="楷体" pitchFamily="49" charset="-122"/>
                <a:ea typeface="楷体" pitchFamily="49" charset="-122"/>
              </a:rPr>
              <a:t>采取缩短折旧年限，</a:t>
            </a:r>
            <a:r>
              <a:rPr lang="zh-CN" altLang="en-US" sz="2800" b="1" u="sng" dirty="0">
                <a:latin typeface="楷体" pitchFamily="49" charset="-122"/>
                <a:ea typeface="楷体" pitchFamily="49" charset="-122"/>
              </a:rPr>
              <a:t>不得低于规定折旧年限的</a:t>
            </a:r>
            <a:r>
              <a:rPr lang="en-US" altLang="zh-CN" sz="2800" b="1" u="sng" dirty="0">
                <a:latin typeface="楷体" pitchFamily="49" charset="-122"/>
                <a:ea typeface="楷体" pitchFamily="49" charset="-122"/>
              </a:rPr>
              <a:t>60%</a:t>
            </a:r>
          </a:p>
          <a:p>
            <a:pPr>
              <a:lnSpc>
                <a:spcPct val="90000"/>
              </a:lnSpc>
              <a:defRPr/>
            </a:pPr>
            <a:r>
              <a:rPr lang="zh-CN" altLang="en-US" sz="2800" b="1" u="sng" dirty="0">
                <a:latin typeface="楷体" pitchFamily="49" charset="-122"/>
                <a:ea typeface="楷体" pitchFamily="49" charset="-122"/>
              </a:rPr>
              <a:t>采取加速折旧方法的，可以采取</a:t>
            </a:r>
            <a:r>
              <a:rPr lang="zh-CN" altLang="en-US" sz="2800" b="1" u="sng" dirty="0">
                <a:solidFill>
                  <a:srgbClr val="FF0000"/>
                </a:solidFill>
                <a:latin typeface="楷体" pitchFamily="49" charset="-122"/>
                <a:ea typeface="楷体" pitchFamily="49" charset="-122"/>
              </a:rPr>
              <a:t>双倍余额递减法</a:t>
            </a:r>
            <a:r>
              <a:rPr lang="zh-CN" altLang="en-US" sz="2800" b="1" u="sng" dirty="0">
                <a:latin typeface="楷体" pitchFamily="49" charset="-122"/>
                <a:ea typeface="楷体" pitchFamily="49" charset="-122"/>
              </a:rPr>
              <a:t>或者</a:t>
            </a:r>
            <a:r>
              <a:rPr lang="zh-CN" altLang="en-US" sz="2800" b="1" u="sng" dirty="0">
                <a:solidFill>
                  <a:srgbClr val="FF0000"/>
                </a:solidFill>
                <a:latin typeface="楷体" pitchFamily="49" charset="-122"/>
                <a:ea typeface="楷体" pitchFamily="49" charset="-122"/>
              </a:rPr>
              <a:t>年数总和法</a:t>
            </a:r>
            <a:endParaRPr lang="zh-CN" altLang="en-US" sz="2800" b="1" dirty="0">
              <a:solidFill>
                <a:srgbClr val="FF0000"/>
              </a:solidFill>
              <a:latin typeface="楷体" pitchFamily="49" charset="-122"/>
              <a:ea typeface="楷体"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520BE3-C71F-41E3-ADA1-1E4E9FD4588F}"/>
              </a:ext>
            </a:extLst>
          </p:cNvPr>
          <p:cNvSpPr>
            <a:spLocks noGrp="1"/>
          </p:cNvSpPr>
          <p:nvPr>
            <p:ph type="title"/>
          </p:nvPr>
        </p:nvSpPr>
        <p:spPr/>
        <p:txBody>
          <a:bodyPr/>
          <a:lstStyle/>
          <a:p>
            <a:pPr algn="ctr">
              <a:defRPr/>
            </a:pPr>
            <a:r>
              <a:rPr lang="en-US" altLang="zh-CN" sz="2800" dirty="0">
                <a:solidFill>
                  <a:srgbClr val="FF0000"/>
                </a:solidFill>
                <a:effectLst>
                  <a:outerShdw blurRad="38100" dist="38100" dir="2700000" algn="tl">
                    <a:srgbClr val="C0C0C0"/>
                  </a:outerShdw>
                </a:effectLst>
                <a:ea typeface="宋体" pitchFamily="2" charset="-122"/>
              </a:rPr>
              <a:t>《</a:t>
            </a:r>
            <a:r>
              <a:rPr lang="zh-CN" altLang="en-US" sz="2800" dirty="0">
                <a:solidFill>
                  <a:srgbClr val="FF0000"/>
                </a:solidFill>
                <a:effectLst>
                  <a:outerShdw blurRad="38100" dist="38100" dir="2700000" algn="tl">
                    <a:srgbClr val="C0C0C0"/>
                  </a:outerShdw>
                </a:effectLst>
                <a:ea typeface="宋体" pitchFamily="2" charset="-122"/>
              </a:rPr>
              <a:t>关于完善固定资产加速折旧企业所得税政策的通知</a:t>
            </a:r>
            <a:r>
              <a:rPr lang="en-US" altLang="zh-CN" sz="2800" dirty="0">
                <a:solidFill>
                  <a:srgbClr val="FF0000"/>
                </a:solidFill>
                <a:effectLst>
                  <a:outerShdw blurRad="38100" dist="38100" dir="2700000" algn="tl">
                    <a:srgbClr val="C0C0C0"/>
                  </a:outerShdw>
                </a:effectLst>
                <a:ea typeface="宋体" pitchFamily="2" charset="-122"/>
              </a:rPr>
              <a:t>》</a:t>
            </a:r>
            <a:r>
              <a:rPr lang="zh-CN" altLang="en-US" sz="2800" dirty="0">
                <a:solidFill>
                  <a:srgbClr val="FF0000"/>
                </a:solidFill>
                <a:effectLst>
                  <a:outerShdw blurRad="38100" dist="38100" dir="2700000" algn="tl">
                    <a:srgbClr val="C0C0C0"/>
                  </a:outerShdw>
                </a:effectLst>
                <a:ea typeface="宋体" pitchFamily="2" charset="-122"/>
              </a:rPr>
              <a:t>财税</a:t>
            </a:r>
            <a:r>
              <a:rPr lang="en-US" altLang="zh-CN" sz="2800" dirty="0">
                <a:solidFill>
                  <a:srgbClr val="FF0000"/>
                </a:solidFill>
                <a:effectLst>
                  <a:outerShdw blurRad="38100" dist="38100" dir="2700000" algn="tl">
                    <a:srgbClr val="C0C0C0"/>
                  </a:outerShdw>
                </a:effectLst>
                <a:ea typeface="宋体" pitchFamily="2" charset="-122"/>
              </a:rPr>
              <a:t>【2014】75</a:t>
            </a:r>
            <a:r>
              <a:rPr lang="zh-CN" altLang="en-US" sz="2800" dirty="0">
                <a:solidFill>
                  <a:srgbClr val="FF0000"/>
                </a:solidFill>
                <a:effectLst>
                  <a:outerShdw blurRad="38100" dist="38100" dir="2700000" algn="tl">
                    <a:srgbClr val="C0C0C0"/>
                  </a:outerShdw>
                </a:effectLst>
                <a:ea typeface="宋体" pitchFamily="2" charset="-122"/>
              </a:rPr>
              <a:t>号文</a:t>
            </a:r>
            <a:br>
              <a:rPr lang="en-US" altLang="zh-CN" sz="2800" dirty="0">
                <a:solidFill>
                  <a:srgbClr val="FF0000"/>
                </a:solidFill>
                <a:effectLst>
                  <a:outerShdw blurRad="38100" dist="38100" dir="2700000" algn="tl">
                    <a:srgbClr val="C0C0C0"/>
                  </a:outerShdw>
                </a:effectLst>
                <a:ea typeface="宋体" pitchFamily="2" charset="-122"/>
              </a:rPr>
            </a:br>
            <a:r>
              <a:rPr lang="zh-CN" altLang="en-US" sz="2800" dirty="0">
                <a:solidFill>
                  <a:schemeClr val="tx1"/>
                </a:solidFill>
                <a:effectLst>
                  <a:outerShdw blurRad="38100" dist="38100" dir="2700000" algn="tl">
                    <a:srgbClr val="C0C0C0"/>
                  </a:outerShdw>
                </a:effectLst>
                <a:latin typeface="楷体" pitchFamily="49" charset="-122"/>
                <a:ea typeface="楷体" pitchFamily="49" charset="-122"/>
              </a:rPr>
              <a:t>（六行业加速折旧）</a:t>
            </a:r>
          </a:p>
        </p:txBody>
      </p:sp>
      <p:sp>
        <p:nvSpPr>
          <p:cNvPr id="62467" name="内容占位符 2">
            <a:extLst>
              <a:ext uri="{FF2B5EF4-FFF2-40B4-BE49-F238E27FC236}">
                <a16:creationId xmlns:a16="http://schemas.microsoft.com/office/drawing/2014/main" id="{FEDB2BC3-5202-4A14-BE66-005DAE6CA212}"/>
              </a:ext>
            </a:extLst>
          </p:cNvPr>
          <p:cNvSpPr>
            <a:spLocks noGrp="1"/>
          </p:cNvSpPr>
          <p:nvPr>
            <p:ph idx="1"/>
          </p:nvPr>
        </p:nvSpPr>
        <p:spPr/>
        <p:txBody>
          <a:bodyPr/>
          <a:lstStyle/>
          <a:p>
            <a:r>
              <a:rPr lang="en-US" altLang="zh-CN" sz="2400">
                <a:ea typeface="宋体" panose="02010600030101010101" pitchFamily="2" charset="-122"/>
              </a:rPr>
              <a:t>1.</a:t>
            </a:r>
            <a:r>
              <a:rPr lang="zh-CN" altLang="en-US" sz="2400">
                <a:ea typeface="宋体" panose="02010600030101010101" pitchFamily="2" charset="-122"/>
              </a:rPr>
              <a:t>对</a:t>
            </a:r>
            <a:r>
              <a:rPr lang="zh-CN" altLang="en-US" sz="2400" b="1">
                <a:solidFill>
                  <a:srgbClr val="FF0000"/>
                </a:solidFill>
                <a:ea typeface="宋体" panose="02010600030101010101" pitchFamily="2" charset="-122"/>
              </a:rPr>
              <a:t>生物药品</a:t>
            </a:r>
            <a:r>
              <a:rPr lang="zh-CN" altLang="en-US" sz="2400">
                <a:ea typeface="宋体" panose="02010600030101010101" pitchFamily="2" charset="-122"/>
              </a:rPr>
              <a:t>制造业，</a:t>
            </a:r>
            <a:r>
              <a:rPr lang="zh-CN" altLang="en-US" sz="2400" b="1">
                <a:solidFill>
                  <a:srgbClr val="FF0000"/>
                </a:solidFill>
                <a:ea typeface="宋体" panose="02010600030101010101" pitchFamily="2" charset="-122"/>
              </a:rPr>
              <a:t>专用设备</a:t>
            </a:r>
            <a:r>
              <a:rPr lang="zh-CN" altLang="en-US" sz="2400">
                <a:ea typeface="宋体" panose="02010600030101010101" pitchFamily="2" charset="-122"/>
              </a:rPr>
              <a:t>制造业，铁路、船舶、航空航天和其他</a:t>
            </a:r>
            <a:r>
              <a:rPr lang="zh-CN" altLang="en-US" sz="2400" b="1">
                <a:solidFill>
                  <a:srgbClr val="FF0000"/>
                </a:solidFill>
                <a:ea typeface="宋体" panose="02010600030101010101" pitchFamily="2" charset="-122"/>
              </a:rPr>
              <a:t>运输设备</a:t>
            </a:r>
            <a:r>
              <a:rPr lang="zh-CN" altLang="en-US" sz="2400">
                <a:ea typeface="宋体" panose="02010600030101010101" pitchFamily="2" charset="-122"/>
              </a:rPr>
              <a:t>制造业，计算机、通信和其他</a:t>
            </a:r>
            <a:r>
              <a:rPr lang="zh-CN" altLang="en-US" sz="2400" b="1">
                <a:solidFill>
                  <a:srgbClr val="FF0000"/>
                </a:solidFill>
                <a:ea typeface="宋体" panose="02010600030101010101" pitchFamily="2" charset="-122"/>
              </a:rPr>
              <a:t>电子设备</a:t>
            </a:r>
            <a:r>
              <a:rPr lang="zh-CN" altLang="en-US" sz="2400">
                <a:ea typeface="宋体" panose="02010600030101010101" pitchFamily="2" charset="-122"/>
              </a:rPr>
              <a:t>制造业，</a:t>
            </a:r>
            <a:r>
              <a:rPr lang="zh-CN" altLang="en-US" sz="2400" b="1">
                <a:solidFill>
                  <a:srgbClr val="FF0000"/>
                </a:solidFill>
                <a:ea typeface="宋体" panose="02010600030101010101" pitchFamily="2" charset="-122"/>
              </a:rPr>
              <a:t>仪器仪表</a:t>
            </a:r>
            <a:r>
              <a:rPr lang="zh-CN" altLang="en-US" sz="2400">
                <a:ea typeface="宋体" panose="02010600030101010101" pitchFamily="2" charset="-122"/>
              </a:rPr>
              <a:t>制造业，信息传输、软件和</a:t>
            </a:r>
            <a:r>
              <a:rPr lang="zh-CN" altLang="en-US" sz="2400" b="1">
                <a:solidFill>
                  <a:srgbClr val="FF0000"/>
                </a:solidFill>
                <a:ea typeface="宋体" panose="02010600030101010101" pitchFamily="2" charset="-122"/>
              </a:rPr>
              <a:t>信息</a:t>
            </a:r>
            <a:r>
              <a:rPr lang="zh-CN" altLang="en-US" sz="2400">
                <a:ea typeface="宋体" panose="02010600030101010101" pitchFamily="2" charset="-122"/>
              </a:rPr>
              <a:t>技术服务业等</a:t>
            </a:r>
            <a:r>
              <a:rPr lang="en-US" altLang="zh-CN" sz="2400">
                <a:ea typeface="宋体" panose="02010600030101010101" pitchFamily="2" charset="-122"/>
              </a:rPr>
              <a:t>6</a:t>
            </a:r>
            <a:r>
              <a:rPr lang="zh-CN" altLang="en-US" sz="2400">
                <a:ea typeface="宋体" panose="02010600030101010101" pitchFamily="2" charset="-122"/>
              </a:rPr>
              <a:t>个行业的企业</a:t>
            </a:r>
            <a:r>
              <a:rPr lang="en-US" altLang="zh-CN" sz="2400">
                <a:ea typeface="宋体" panose="02010600030101010101" pitchFamily="2" charset="-122"/>
              </a:rPr>
              <a:t>2014</a:t>
            </a:r>
            <a:r>
              <a:rPr lang="zh-CN" altLang="en-US" sz="2400">
                <a:ea typeface="宋体" panose="02010600030101010101" pitchFamily="2" charset="-122"/>
              </a:rPr>
              <a:t>年</a:t>
            </a:r>
            <a:r>
              <a:rPr lang="en-US" altLang="zh-CN" sz="2400">
                <a:ea typeface="宋体" panose="02010600030101010101" pitchFamily="2" charset="-122"/>
              </a:rPr>
              <a:t>1</a:t>
            </a:r>
            <a:r>
              <a:rPr lang="zh-CN" altLang="en-US" sz="2400">
                <a:ea typeface="宋体" panose="02010600030101010101" pitchFamily="2" charset="-122"/>
              </a:rPr>
              <a:t>月</a:t>
            </a:r>
            <a:r>
              <a:rPr lang="en-US" altLang="zh-CN" sz="2400">
                <a:ea typeface="宋体" panose="02010600030101010101" pitchFamily="2" charset="-122"/>
              </a:rPr>
              <a:t>1</a:t>
            </a:r>
            <a:r>
              <a:rPr lang="zh-CN" altLang="en-US" sz="2400">
                <a:ea typeface="宋体" panose="02010600030101010101" pitchFamily="2" charset="-122"/>
              </a:rPr>
              <a:t>日后</a:t>
            </a:r>
            <a:r>
              <a:rPr lang="zh-CN" altLang="en-US" sz="2400" b="1">
                <a:solidFill>
                  <a:srgbClr val="FF0000"/>
                </a:solidFill>
                <a:ea typeface="宋体" panose="02010600030101010101" pitchFamily="2" charset="-122"/>
              </a:rPr>
              <a:t>新购进</a:t>
            </a:r>
            <a:r>
              <a:rPr lang="zh-CN" altLang="en-US" sz="2400">
                <a:ea typeface="宋体" panose="02010600030101010101" pitchFamily="2" charset="-122"/>
              </a:rPr>
              <a:t>的</a:t>
            </a:r>
            <a:r>
              <a:rPr lang="zh-CN" altLang="en-US" sz="2400" b="1">
                <a:solidFill>
                  <a:srgbClr val="FF0000"/>
                </a:solidFill>
                <a:ea typeface="宋体" panose="02010600030101010101" pitchFamily="2" charset="-122"/>
              </a:rPr>
              <a:t>固定资产</a:t>
            </a:r>
            <a:r>
              <a:rPr lang="zh-CN" altLang="en-US" sz="2400">
                <a:ea typeface="宋体" panose="02010600030101010101" pitchFamily="2" charset="-122"/>
              </a:rPr>
              <a:t>，可缩短折旧年限或采取加速折旧的方法。</a:t>
            </a:r>
            <a:endParaRPr lang="en-US" altLang="zh-CN" sz="2400">
              <a:ea typeface="宋体" panose="02010600030101010101" pitchFamily="2" charset="-122"/>
            </a:endParaRPr>
          </a:p>
          <a:p>
            <a:r>
              <a:rPr lang="zh-CN" altLang="en-US" sz="2400">
                <a:ea typeface="宋体" panose="02010600030101010101" pitchFamily="2" charset="-122"/>
              </a:rPr>
              <a:t>        对上述</a:t>
            </a:r>
            <a:r>
              <a:rPr lang="en-US" altLang="zh-CN" sz="2400">
                <a:ea typeface="宋体" panose="02010600030101010101" pitchFamily="2" charset="-122"/>
              </a:rPr>
              <a:t>6</a:t>
            </a:r>
            <a:r>
              <a:rPr lang="zh-CN" altLang="en-US" sz="2400">
                <a:ea typeface="宋体" panose="02010600030101010101" pitchFamily="2" charset="-122"/>
              </a:rPr>
              <a:t>个行业的</a:t>
            </a:r>
            <a:r>
              <a:rPr lang="zh-CN" altLang="en-US" sz="2400" b="1">
                <a:solidFill>
                  <a:srgbClr val="FF0000"/>
                </a:solidFill>
                <a:ea typeface="宋体" panose="02010600030101010101" pitchFamily="2" charset="-122"/>
              </a:rPr>
              <a:t>小型微利企业</a:t>
            </a:r>
            <a:r>
              <a:rPr lang="en-US" altLang="zh-CN" sz="2400">
                <a:ea typeface="宋体" panose="02010600030101010101" pitchFamily="2" charset="-122"/>
              </a:rPr>
              <a:t>2014</a:t>
            </a:r>
            <a:r>
              <a:rPr lang="zh-CN" altLang="en-US" sz="2400">
                <a:ea typeface="宋体" panose="02010600030101010101" pitchFamily="2" charset="-122"/>
              </a:rPr>
              <a:t>年</a:t>
            </a:r>
            <a:r>
              <a:rPr lang="en-US" altLang="zh-CN" sz="2400">
                <a:ea typeface="宋体" panose="02010600030101010101" pitchFamily="2" charset="-122"/>
              </a:rPr>
              <a:t>1</a:t>
            </a:r>
            <a:r>
              <a:rPr lang="zh-CN" altLang="en-US" sz="2400">
                <a:ea typeface="宋体" panose="02010600030101010101" pitchFamily="2" charset="-122"/>
              </a:rPr>
              <a:t>月</a:t>
            </a:r>
            <a:r>
              <a:rPr lang="en-US" altLang="zh-CN" sz="2400">
                <a:ea typeface="宋体" panose="02010600030101010101" pitchFamily="2" charset="-122"/>
              </a:rPr>
              <a:t>1</a:t>
            </a:r>
            <a:r>
              <a:rPr lang="zh-CN" altLang="en-US" sz="2400">
                <a:ea typeface="宋体" panose="02010600030101010101" pitchFamily="2" charset="-122"/>
              </a:rPr>
              <a:t>日后新购进的</a:t>
            </a:r>
            <a:r>
              <a:rPr lang="zh-CN" altLang="en-US" sz="2400" b="1">
                <a:solidFill>
                  <a:srgbClr val="FF0000"/>
                </a:solidFill>
                <a:ea typeface="宋体" panose="02010600030101010101" pitchFamily="2" charset="-122"/>
              </a:rPr>
              <a:t>研发和生产经营共用的仪器、设备</a:t>
            </a:r>
            <a:r>
              <a:rPr lang="zh-CN" altLang="en-US" sz="2400">
                <a:ea typeface="宋体" panose="02010600030101010101" pitchFamily="2" charset="-122"/>
              </a:rPr>
              <a:t>，单位价值不超过</a:t>
            </a:r>
            <a:r>
              <a:rPr lang="en-US" altLang="zh-CN" sz="2400">
                <a:ea typeface="宋体" panose="02010600030101010101" pitchFamily="2" charset="-122"/>
              </a:rPr>
              <a:t>100</a:t>
            </a:r>
            <a:r>
              <a:rPr lang="zh-CN" altLang="en-US" sz="2400">
                <a:ea typeface="宋体" panose="02010600030101010101" pitchFamily="2" charset="-122"/>
              </a:rPr>
              <a:t>万元的，允许一次性计入当期</a:t>
            </a:r>
            <a:r>
              <a:rPr lang="zh-CN" altLang="en-US" sz="2400" b="1">
                <a:solidFill>
                  <a:srgbClr val="FF0000"/>
                </a:solidFill>
                <a:ea typeface="宋体" panose="02010600030101010101" pitchFamily="2" charset="-122"/>
              </a:rPr>
              <a:t>成本费用</a:t>
            </a:r>
            <a:r>
              <a:rPr lang="zh-CN" altLang="en-US" sz="2400">
                <a:ea typeface="宋体" panose="02010600030101010101" pitchFamily="2" charset="-122"/>
              </a:rPr>
              <a:t>在计算应纳税所得额时扣除，不再分年度计算折旧；单位价值超过</a:t>
            </a:r>
            <a:r>
              <a:rPr lang="en-US" altLang="zh-CN" sz="2400">
                <a:ea typeface="宋体" panose="02010600030101010101" pitchFamily="2" charset="-122"/>
              </a:rPr>
              <a:t>100</a:t>
            </a:r>
            <a:r>
              <a:rPr lang="zh-CN" altLang="en-US" sz="2400">
                <a:ea typeface="宋体" panose="02010600030101010101" pitchFamily="2" charset="-122"/>
              </a:rPr>
              <a:t>万元的，可缩短折旧年限或采取加速折旧的方法。</a:t>
            </a:r>
            <a:endParaRPr lang="en-US" altLang="zh-CN" sz="2400">
              <a:ea typeface="宋体" panose="02010600030101010101" pitchFamily="2" charset="-122"/>
            </a:endParaRPr>
          </a:p>
          <a:p>
            <a:r>
              <a:rPr lang="zh-CN" altLang="en-US" sz="2400">
                <a:ea typeface="宋体" panose="02010600030101010101" pitchFamily="2" charset="-122"/>
              </a:rPr>
              <a:t> </a:t>
            </a:r>
          </a:p>
          <a:p>
            <a:endParaRPr lang="zh-CN" altLang="en-US" sz="2400">
              <a:ea typeface="宋体" panose="02010600030101010101" pitchFamily="2" charset="-122"/>
            </a:endParaRPr>
          </a:p>
          <a:p>
            <a:endParaRPr lang="en-US" altLang="zh-CN" sz="2400">
              <a:ea typeface="宋体" panose="02010600030101010101" pitchFamily="2" charset="-122"/>
            </a:endParaRPr>
          </a:p>
          <a:p>
            <a:endParaRPr lang="zh-CN" altLang="en-US" sz="240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332F9E5-7EA6-4007-A68C-CF21C5CBEF0A}"/>
              </a:ext>
            </a:extLst>
          </p:cNvPr>
          <p:cNvSpPr>
            <a:spLocks noGrp="1"/>
          </p:cNvSpPr>
          <p:nvPr>
            <p:ph idx="1"/>
          </p:nvPr>
        </p:nvSpPr>
        <p:spPr>
          <a:xfrm>
            <a:off x="457200" y="836613"/>
            <a:ext cx="8229600" cy="5411787"/>
          </a:xfrm>
        </p:spPr>
        <p:txBody>
          <a:bodyPr/>
          <a:lstStyle/>
          <a:p>
            <a:pPr>
              <a:defRPr/>
            </a:pPr>
            <a:r>
              <a:rPr lang="en-US" altLang="zh-CN" sz="2800" dirty="0">
                <a:latin typeface="楷体" pitchFamily="49" charset="-122"/>
                <a:ea typeface="楷体" pitchFamily="49" charset="-122"/>
              </a:rPr>
              <a:t>2.</a:t>
            </a:r>
            <a:r>
              <a:rPr lang="zh-CN" altLang="en-US" sz="2800" dirty="0">
                <a:latin typeface="楷体" pitchFamily="49" charset="-122"/>
                <a:ea typeface="楷体" pitchFamily="49" charset="-122"/>
              </a:rPr>
              <a:t>对</a:t>
            </a:r>
            <a:r>
              <a:rPr lang="zh-CN" altLang="en-US" sz="2800" b="1" dirty="0">
                <a:solidFill>
                  <a:srgbClr val="FF0000"/>
                </a:solidFill>
                <a:latin typeface="楷体" pitchFamily="49" charset="-122"/>
                <a:ea typeface="楷体" pitchFamily="49" charset="-122"/>
              </a:rPr>
              <a:t>所有行业企业</a:t>
            </a:r>
            <a:r>
              <a:rPr lang="en-US" altLang="zh-CN" sz="2800" dirty="0">
                <a:latin typeface="楷体" pitchFamily="49" charset="-122"/>
                <a:ea typeface="楷体" pitchFamily="49" charset="-122"/>
              </a:rPr>
              <a:t>2014</a:t>
            </a:r>
            <a:r>
              <a:rPr lang="zh-CN" altLang="en-US" sz="2800" dirty="0">
                <a:latin typeface="楷体" pitchFamily="49" charset="-122"/>
                <a:ea typeface="楷体" pitchFamily="49" charset="-122"/>
              </a:rPr>
              <a:t>年</a:t>
            </a:r>
            <a:r>
              <a:rPr lang="en-US" altLang="zh-CN" sz="2800" dirty="0">
                <a:latin typeface="楷体" pitchFamily="49" charset="-122"/>
                <a:ea typeface="楷体" pitchFamily="49" charset="-122"/>
              </a:rPr>
              <a:t>1</a:t>
            </a:r>
            <a:r>
              <a:rPr lang="zh-CN" altLang="en-US" sz="2800" dirty="0">
                <a:latin typeface="楷体" pitchFamily="49" charset="-122"/>
                <a:ea typeface="楷体" pitchFamily="49" charset="-122"/>
              </a:rPr>
              <a:t>月</a:t>
            </a:r>
            <a:r>
              <a:rPr lang="en-US" altLang="zh-CN" sz="2800" dirty="0">
                <a:latin typeface="楷体" pitchFamily="49" charset="-122"/>
                <a:ea typeface="楷体" pitchFamily="49" charset="-122"/>
              </a:rPr>
              <a:t>1</a:t>
            </a:r>
            <a:r>
              <a:rPr lang="zh-CN" altLang="en-US" sz="2800" dirty="0">
                <a:latin typeface="楷体" pitchFamily="49" charset="-122"/>
                <a:ea typeface="楷体" pitchFamily="49" charset="-122"/>
              </a:rPr>
              <a:t>日后新购进的</a:t>
            </a:r>
            <a:r>
              <a:rPr lang="zh-CN" altLang="en-US" sz="2800" b="1" dirty="0">
                <a:solidFill>
                  <a:srgbClr val="FF0000"/>
                </a:solidFill>
                <a:latin typeface="楷体" pitchFamily="49" charset="-122"/>
                <a:ea typeface="楷体" pitchFamily="49" charset="-122"/>
              </a:rPr>
              <a:t>专门用于研发的仪器、设备</a:t>
            </a:r>
            <a:r>
              <a:rPr lang="zh-CN" altLang="en-US" sz="2800" dirty="0">
                <a:latin typeface="楷体" pitchFamily="49" charset="-122"/>
                <a:ea typeface="楷体" pitchFamily="49" charset="-122"/>
              </a:rPr>
              <a:t>，单位价值不超过</a:t>
            </a:r>
            <a:r>
              <a:rPr lang="en-US" altLang="zh-CN" sz="2800" dirty="0">
                <a:latin typeface="楷体" pitchFamily="49" charset="-122"/>
                <a:ea typeface="楷体" pitchFamily="49" charset="-122"/>
              </a:rPr>
              <a:t>100</a:t>
            </a:r>
            <a:r>
              <a:rPr lang="zh-CN" altLang="en-US" sz="2800" dirty="0">
                <a:latin typeface="楷体" pitchFamily="49" charset="-122"/>
                <a:ea typeface="楷体" pitchFamily="49" charset="-122"/>
              </a:rPr>
              <a:t>万元的，允许一次性计入当期</a:t>
            </a:r>
            <a:r>
              <a:rPr lang="zh-CN" altLang="en-US" sz="2800" b="1" dirty="0">
                <a:solidFill>
                  <a:srgbClr val="FF0000"/>
                </a:solidFill>
                <a:latin typeface="楷体" pitchFamily="49" charset="-122"/>
                <a:ea typeface="楷体" pitchFamily="49" charset="-122"/>
              </a:rPr>
              <a:t>成本费用</a:t>
            </a:r>
            <a:r>
              <a:rPr lang="zh-CN" altLang="en-US" sz="2800" dirty="0">
                <a:latin typeface="楷体" pitchFamily="49" charset="-122"/>
                <a:ea typeface="楷体" pitchFamily="49" charset="-122"/>
              </a:rPr>
              <a:t>在计算应纳税所得额时扣除，不再分年度计算折旧；单位价值超过</a:t>
            </a:r>
            <a:r>
              <a:rPr lang="en-US" altLang="zh-CN" sz="2800" dirty="0">
                <a:latin typeface="楷体" pitchFamily="49" charset="-122"/>
                <a:ea typeface="楷体" pitchFamily="49" charset="-122"/>
              </a:rPr>
              <a:t>100</a:t>
            </a:r>
            <a:r>
              <a:rPr lang="zh-CN" altLang="en-US" sz="2800" dirty="0">
                <a:latin typeface="楷体" pitchFamily="49" charset="-122"/>
                <a:ea typeface="楷体" pitchFamily="49" charset="-122"/>
              </a:rPr>
              <a:t>万元的，可缩短折旧年限或采取加速折旧的方法。</a:t>
            </a:r>
            <a:endParaRPr lang="en-US" altLang="zh-CN" sz="2800" dirty="0">
              <a:latin typeface="楷体" pitchFamily="49" charset="-122"/>
              <a:ea typeface="楷体" pitchFamily="49" charset="-122"/>
            </a:endParaRPr>
          </a:p>
          <a:p>
            <a:pPr marL="0" indent="0">
              <a:buFont typeface="Arial" panose="020B0604020202020204" pitchFamily="34" charset="0"/>
              <a:buNone/>
              <a:defRPr/>
            </a:pPr>
            <a:endParaRPr lang="zh-CN" altLang="en-US" sz="2800" dirty="0">
              <a:latin typeface="楷体" pitchFamily="49" charset="-122"/>
              <a:ea typeface="楷体" pitchFamily="49" charset="-122"/>
            </a:endParaRPr>
          </a:p>
          <a:p>
            <a:pPr>
              <a:defRPr/>
            </a:pPr>
            <a:r>
              <a:rPr lang="en-US" altLang="zh-CN" sz="2800" dirty="0">
                <a:latin typeface="楷体" pitchFamily="49" charset="-122"/>
                <a:ea typeface="楷体" pitchFamily="49" charset="-122"/>
              </a:rPr>
              <a:t>3.</a:t>
            </a:r>
            <a:r>
              <a:rPr lang="zh-CN" altLang="en-US" sz="2800" dirty="0">
                <a:latin typeface="楷体" pitchFamily="49" charset="-122"/>
                <a:ea typeface="楷体" pitchFamily="49" charset="-122"/>
              </a:rPr>
              <a:t>对</a:t>
            </a:r>
            <a:r>
              <a:rPr lang="zh-CN" altLang="en-US" sz="2800" b="1" dirty="0">
                <a:solidFill>
                  <a:srgbClr val="FF0000"/>
                </a:solidFill>
                <a:latin typeface="楷体" pitchFamily="49" charset="-122"/>
                <a:ea typeface="楷体" pitchFamily="49" charset="-122"/>
              </a:rPr>
              <a:t>所有行业企业</a:t>
            </a:r>
            <a:r>
              <a:rPr lang="zh-CN" altLang="en-US" sz="2800" dirty="0">
                <a:latin typeface="楷体" pitchFamily="49" charset="-122"/>
                <a:ea typeface="楷体" pitchFamily="49" charset="-122"/>
              </a:rPr>
              <a:t>持有的单位价值不超过</a:t>
            </a:r>
            <a:r>
              <a:rPr lang="en-US" altLang="zh-CN" sz="2800" dirty="0">
                <a:latin typeface="楷体" pitchFamily="49" charset="-122"/>
                <a:ea typeface="楷体" pitchFamily="49" charset="-122"/>
              </a:rPr>
              <a:t>5000</a:t>
            </a:r>
            <a:r>
              <a:rPr lang="zh-CN" altLang="en-US" sz="2800" dirty="0">
                <a:latin typeface="楷体" pitchFamily="49" charset="-122"/>
                <a:ea typeface="楷体" pitchFamily="49" charset="-122"/>
              </a:rPr>
              <a:t>元的</a:t>
            </a:r>
            <a:r>
              <a:rPr lang="zh-CN" altLang="en-US" sz="2800" b="1" dirty="0">
                <a:solidFill>
                  <a:srgbClr val="FF0000"/>
                </a:solidFill>
                <a:latin typeface="楷体" pitchFamily="49" charset="-122"/>
                <a:ea typeface="楷体" pitchFamily="49" charset="-122"/>
              </a:rPr>
              <a:t>固定资产</a:t>
            </a:r>
            <a:r>
              <a:rPr lang="zh-CN" altLang="en-US" sz="2800" dirty="0">
                <a:latin typeface="楷体" pitchFamily="49" charset="-122"/>
                <a:ea typeface="楷体" pitchFamily="49" charset="-122"/>
              </a:rPr>
              <a:t>，允许一次性计入当期</a:t>
            </a:r>
            <a:r>
              <a:rPr lang="zh-CN" altLang="en-US" sz="2800" b="1" dirty="0">
                <a:solidFill>
                  <a:srgbClr val="FF0000"/>
                </a:solidFill>
                <a:latin typeface="楷体" pitchFamily="49" charset="-122"/>
                <a:ea typeface="楷体" pitchFamily="49" charset="-122"/>
              </a:rPr>
              <a:t>成本费用</a:t>
            </a:r>
            <a:r>
              <a:rPr lang="zh-CN" altLang="en-US" sz="2800" dirty="0">
                <a:latin typeface="楷体" pitchFamily="49" charset="-122"/>
                <a:ea typeface="楷体" pitchFamily="49" charset="-122"/>
              </a:rPr>
              <a:t>在计算应纳税所得额时扣除，不再分年度计算折旧。</a:t>
            </a:r>
          </a:p>
        </p:txBody>
      </p:sp>
      <p:sp>
        <p:nvSpPr>
          <p:cNvPr id="63491" name="页脚占位符 3">
            <a:extLst>
              <a:ext uri="{FF2B5EF4-FFF2-40B4-BE49-F238E27FC236}">
                <a16:creationId xmlns:a16="http://schemas.microsoft.com/office/drawing/2014/main" id="{D7202BE8-2D5C-48D3-AE4B-9397A156F5E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D6422-0C7E-4180-BC60-4137A5F51A4D}"/>
              </a:ext>
            </a:extLst>
          </p:cNvPr>
          <p:cNvSpPr>
            <a:spLocks noGrp="1"/>
          </p:cNvSpPr>
          <p:nvPr>
            <p:ph type="title"/>
          </p:nvPr>
        </p:nvSpPr>
        <p:spPr>
          <a:xfrm>
            <a:off x="395288" y="404813"/>
            <a:ext cx="8229600" cy="1368425"/>
          </a:xfrm>
        </p:spPr>
        <p:txBody>
          <a:bodyPr/>
          <a:lstStyle/>
          <a:p>
            <a:pPr algn="ctr">
              <a:defRPr/>
            </a:pPr>
            <a:r>
              <a:rPr lang="zh-CN" altLang="en-US" sz="2800" dirty="0">
                <a:solidFill>
                  <a:srgbClr val="FF0000"/>
                </a:solidFill>
                <a:effectLst>
                  <a:outerShdw blurRad="38100" dist="38100" dir="2700000" algn="tl">
                    <a:srgbClr val="C0C0C0"/>
                  </a:outerShdw>
                </a:effectLst>
                <a:ea typeface="宋体" pitchFamily="2" charset="-122"/>
              </a:rPr>
              <a:t>国家税务总局关于进一步完善固定资产加速折旧企业所得税政策有关问题的公告</a:t>
            </a:r>
            <a:br>
              <a:rPr lang="en-US" altLang="zh-CN" sz="3200" dirty="0">
                <a:solidFill>
                  <a:srgbClr val="FF0000"/>
                </a:solidFill>
                <a:effectLst>
                  <a:outerShdw blurRad="38100" dist="38100" dir="2700000" algn="tl">
                    <a:srgbClr val="C0C0C0"/>
                  </a:outerShdw>
                </a:effectLst>
                <a:ea typeface="宋体" pitchFamily="2" charset="-122"/>
              </a:rPr>
            </a:br>
            <a:r>
              <a:rPr lang="zh-CN" altLang="en-US" sz="3200" dirty="0">
                <a:solidFill>
                  <a:srgbClr val="FF0000"/>
                </a:solidFill>
                <a:effectLst>
                  <a:outerShdw blurRad="38100" dist="38100" dir="2700000" algn="tl">
                    <a:srgbClr val="C0C0C0"/>
                  </a:outerShdw>
                </a:effectLst>
                <a:latin typeface="楷体" pitchFamily="49" charset="-122"/>
                <a:ea typeface="楷体" pitchFamily="49" charset="-122"/>
              </a:rPr>
              <a:t>国家税务总局公告</a:t>
            </a:r>
            <a:r>
              <a:rPr lang="en-US" altLang="zh-CN" sz="3200" dirty="0">
                <a:solidFill>
                  <a:srgbClr val="FF0000"/>
                </a:solidFill>
                <a:effectLst>
                  <a:outerShdw blurRad="38100" dist="38100" dir="2700000" algn="tl">
                    <a:srgbClr val="C0C0C0"/>
                  </a:outerShdw>
                </a:effectLst>
                <a:latin typeface="楷体" pitchFamily="49" charset="-122"/>
                <a:ea typeface="楷体" pitchFamily="49" charset="-122"/>
              </a:rPr>
              <a:t>2015</a:t>
            </a:r>
            <a:r>
              <a:rPr lang="zh-CN" altLang="en-US" sz="3200" dirty="0">
                <a:solidFill>
                  <a:srgbClr val="FF0000"/>
                </a:solidFill>
                <a:effectLst>
                  <a:outerShdw blurRad="38100" dist="38100" dir="2700000" algn="tl">
                    <a:srgbClr val="C0C0C0"/>
                  </a:outerShdw>
                </a:effectLst>
                <a:latin typeface="楷体" pitchFamily="49" charset="-122"/>
                <a:ea typeface="楷体" pitchFamily="49" charset="-122"/>
              </a:rPr>
              <a:t>年第</a:t>
            </a:r>
            <a:r>
              <a:rPr lang="en-US" altLang="zh-CN" sz="3200" dirty="0">
                <a:solidFill>
                  <a:srgbClr val="FF0000"/>
                </a:solidFill>
                <a:effectLst>
                  <a:outerShdw blurRad="38100" dist="38100" dir="2700000" algn="tl">
                    <a:srgbClr val="C0C0C0"/>
                  </a:outerShdw>
                </a:effectLst>
                <a:latin typeface="楷体" pitchFamily="49" charset="-122"/>
                <a:ea typeface="楷体" pitchFamily="49" charset="-122"/>
              </a:rPr>
              <a:t>68</a:t>
            </a:r>
            <a:r>
              <a:rPr lang="zh-CN" altLang="en-US" sz="3200" dirty="0">
                <a:solidFill>
                  <a:srgbClr val="FF0000"/>
                </a:solidFill>
                <a:effectLst>
                  <a:outerShdw blurRad="38100" dist="38100" dir="2700000" algn="tl">
                    <a:srgbClr val="C0C0C0"/>
                  </a:outerShdw>
                </a:effectLst>
                <a:latin typeface="楷体" pitchFamily="49" charset="-122"/>
                <a:ea typeface="楷体" pitchFamily="49" charset="-122"/>
              </a:rPr>
              <a:t>号</a:t>
            </a:r>
            <a:r>
              <a:rPr lang="zh-CN" altLang="en-US" sz="3200" dirty="0">
                <a:solidFill>
                  <a:srgbClr val="FF0000"/>
                </a:solidFill>
                <a:effectLst>
                  <a:outerShdw blurRad="38100" dist="38100" dir="2700000" algn="tl">
                    <a:srgbClr val="C0C0C0"/>
                  </a:outerShdw>
                </a:effectLst>
                <a:ea typeface="宋体" pitchFamily="2" charset="-122"/>
              </a:rPr>
              <a:t> </a:t>
            </a:r>
            <a:br>
              <a:rPr lang="en-US" altLang="zh-CN" sz="3200" dirty="0">
                <a:solidFill>
                  <a:srgbClr val="FF0000"/>
                </a:solidFill>
                <a:effectLst>
                  <a:outerShdw blurRad="38100" dist="38100" dir="2700000" algn="tl">
                    <a:srgbClr val="C0C0C0"/>
                  </a:outerShdw>
                </a:effectLst>
                <a:ea typeface="宋体" pitchFamily="2" charset="-122"/>
              </a:rPr>
            </a:br>
            <a:r>
              <a:rPr lang="zh-CN" altLang="en-US" sz="2800" b="0" dirty="0">
                <a:solidFill>
                  <a:schemeClr val="tx1"/>
                </a:solidFill>
                <a:latin typeface="楷体" pitchFamily="49" charset="-122"/>
                <a:ea typeface="楷体" pitchFamily="49" charset="-122"/>
              </a:rPr>
              <a:t>四个领域重点行业</a:t>
            </a:r>
            <a:br>
              <a:rPr lang="zh-CN" altLang="en-US" sz="3200" dirty="0">
                <a:effectLst>
                  <a:outerShdw blurRad="38100" dist="38100" dir="2700000" algn="tl">
                    <a:srgbClr val="C0C0C0"/>
                  </a:outerShdw>
                </a:effectLst>
                <a:ea typeface="宋体" pitchFamily="2" charset="-122"/>
              </a:rPr>
            </a:br>
            <a:endParaRPr lang="zh-CN" altLang="en-US" sz="3200" dirty="0">
              <a:effectLst>
                <a:outerShdw blurRad="38100" dist="38100" dir="2700000" algn="tl">
                  <a:srgbClr val="C0C0C0"/>
                </a:outerShdw>
              </a:effectLst>
              <a:ea typeface="宋体" pitchFamily="2" charset="-122"/>
            </a:endParaRPr>
          </a:p>
        </p:txBody>
      </p:sp>
      <p:sp>
        <p:nvSpPr>
          <p:cNvPr id="64515" name="内容占位符 2">
            <a:extLst>
              <a:ext uri="{FF2B5EF4-FFF2-40B4-BE49-F238E27FC236}">
                <a16:creationId xmlns:a16="http://schemas.microsoft.com/office/drawing/2014/main" id="{D93D264C-E945-4953-96DC-2A2572611DFC}"/>
              </a:ext>
            </a:extLst>
          </p:cNvPr>
          <p:cNvSpPr>
            <a:spLocks noGrp="1"/>
          </p:cNvSpPr>
          <p:nvPr>
            <p:ph idx="1"/>
          </p:nvPr>
        </p:nvSpPr>
        <p:spPr>
          <a:xfrm>
            <a:off x="457200" y="1844675"/>
            <a:ext cx="8686800" cy="4441825"/>
          </a:xfrm>
        </p:spPr>
        <p:txBody>
          <a:bodyPr/>
          <a:lstStyle/>
          <a:p>
            <a:r>
              <a:rPr lang="zh-CN" altLang="en-US" sz="2800">
                <a:ea typeface="宋体" panose="02010600030101010101" pitchFamily="2" charset="-122"/>
              </a:rPr>
              <a:t>对</a:t>
            </a:r>
            <a:r>
              <a:rPr lang="zh-CN" altLang="en-US" sz="2800" b="1">
                <a:solidFill>
                  <a:srgbClr val="FF0000"/>
                </a:solidFill>
                <a:ea typeface="宋体" panose="02010600030101010101" pitchFamily="2" charset="-122"/>
              </a:rPr>
              <a:t>轻工、纺织、机械、汽车</a:t>
            </a:r>
            <a:r>
              <a:rPr lang="zh-CN" altLang="en-US" sz="2800">
                <a:ea typeface="宋体" panose="02010600030101010101" pitchFamily="2" charset="-122"/>
              </a:rPr>
              <a:t>等四个领域重点行业企业</a:t>
            </a:r>
            <a:r>
              <a:rPr lang="en-US" altLang="zh-CN" sz="2800">
                <a:ea typeface="宋体" panose="02010600030101010101" pitchFamily="2" charset="-122"/>
              </a:rPr>
              <a:t>2015</a:t>
            </a:r>
            <a:r>
              <a:rPr lang="zh-CN" altLang="en-US" sz="2800">
                <a:ea typeface="宋体" panose="02010600030101010101" pitchFamily="2" charset="-122"/>
              </a:rPr>
              <a:t>年</a:t>
            </a:r>
            <a:r>
              <a:rPr lang="en-US" altLang="zh-CN" sz="2800">
                <a:ea typeface="宋体" panose="02010600030101010101" pitchFamily="2" charset="-122"/>
              </a:rPr>
              <a:t>1</a:t>
            </a:r>
            <a:r>
              <a:rPr lang="zh-CN" altLang="en-US" sz="2800">
                <a:ea typeface="宋体" panose="02010600030101010101" pitchFamily="2" charset="-122"/>
              </a:rPr>
              <a:t>月</a:t>
            </a:r>
            <a:r>
              <a:rPr lang="en-US" altLang="zh-CN" sz="2800">
                <a:ea typeface="宋体" panose="02010600030101010101" pitchFamily="2" charset="-122"/>
              </a:rPr>
              <a:t>1</a:t>
            </a:r>
            <a:r>
              <a:rPr lang="zh-CN" altLang="en-US" sz="2800">
                <a:ea typeface="宋体" panose="02010600030101010101" pitchFamily="2" charset="-122"/>
              </a:rPr>
              <a:t>日后</a:t>
            </a:r>
            <a:r>
              <a:rPr lang="zh-CN" altLang="en-US" sz="2800" b="1">
                <a:solidFill>
                  <a:srgbClr val="FF0000"/>
                </a:solidFill>
                <a:ea typeface="宋体" panose="02010600030101010101" pitchFamily="2" charset="-122"/>
              </a:rPr>
              <a:t>新购进的固定资产</a:t>
            </a:r>
            <a:r>
              <a:rPr lang="zh-CN" altLang="en-US" sz="2800">
                <a:ea typeface="宋体" panose="02010600030101010101" pitchFamily="2" charset="-122"/>
              </a:rPr>
              <a:t>（包括自行建造，下同），允许缩短折旧年限或采取加速折旧方法。</a:t>
            </a:r>
            <a:endParaRPr lang="en-US" altLang="zh-CN" sz="2800">
              <a:ea typeface="宋体" panose="02010600030101010101" pitchFamily="2" charset="-122"/>
            </a:endParaRPr>
          </a:p>
          <a:p>
            <a:r>
              <a:rPr lang="zh-CN" altLang="en-US" sz="2800">
                <a:ea typeface="宋体" panose="02010600030101010101" pitchFamily="2" charset="-122"/>
              </a:rPr>
              <a:t>对四个领域重点行业</a:t>
            </a:r>
            <a:r>
              <a:rPr lang="zh-CN" altLang="en-US" sz="2800" b="1">
                <a:solidFill>
                  <a:srgbClr val="FF0000"/>
                </a:solidFill>
                <a:ea typeface="宋体" panose="02010600030101010101" pitchFamily="2" charset="-122"/>
              </a:rPr>
              <a:t>小型微利企业</a:t>
            </a:r>
            <a:r>
              <a:rPr lang="en-US" altLang="zh-CN" sz="2800">
                <a:ea typeface="宋体" panose="02010600030101010101" pitchFamily="2" charset="-122"/>
              </a:rPr>
              <a:t>2015</a:t>
            </a:r>
            <a:r>
              <a:rPr lang="zh-CN" altLang="en-US" sz="2800">
                <a:ea typeface="宋体" panose="02010600030101010101" pitchFamily="2" charset="-122"/>
              </a:rPr>
              <a:t>年</a:t>
            </a:r>
            <a:r>
              <a:rPr lang="en-US" altLang="zh-CN" sz="2800">
                <a:ea typeface="宋体" panose="02010600030101010101" pitchFamily="2" charset="-122"/>
              </a:rPr>
              <a:t>1</a:t>
            </a:r>
            <a:r>
              <a:rPr lang="zh-CN" altLang="en-US" sz="2800">
                <a:ea typeface="宋体" panose="02010600030101010101" pitchFamily="2" charset="-122"/>
              </a:rPr>
              <a:t>月</a:t>
            </a:r>
            <a:r>
              <a:rPr lang="en-US" altLang="zh-CN" sz="2800">
                <a:ea typeface="宋体" panose="02010600030101010101" pitchFamily="2" charset="-122"/>
              </a:rPr>
              <a:t>1</a:t>
            </a:r>
            <a:r>
              <a:rPr lang="zh-CN" altLang="en-US" sz="2800">
                <a:ea typeface="宋体" panose="02010600030101010101" pitchFamily="2" charset="-122"/>
              </a:rPr>
              <a:t>日后新购进的</a:t>
            </a:r>
            <a:r>
              <a:rPr lang="zh-CN" altLang="en-US" sz="2800" b="1">
                <a:solidFill>
                  <a:srgbClr val="FF0000"/>
                </a:solidFill>
                <a:ea typeface="宋体" panose="02010600030101010101" pitchFamily="2" charset="-122"/>
              </a:rPr>
              <a:t>研发和生产经营共用</a:t>
            </a:r>
            <a:r>
              <a:rPr lang="zh-CN" altLang="en-US" sz="2800">
                <a:ea typeface="宋体" panose="02010600030101010101" pitchFamily="2" charset="-122"/>
              </a:rPr>
              <a:t>的仪器、设备，单位价值不超过</a:t>
            </a:r>
            <a:r>
              <a:rPr lang="en-US" altLang="zh-CN" sz="2800">
                <a:ea typeface="宋体" panose="02010600030101010101" pitchFamily="2" charset="-122"/>
              </a:rPr>
              <a:t>100</a:t>
            </a:r>
            <a:r>
              <a:rPr lang="zh-CN" altLang="en-US" sz="2800">
                <a:ea typeface="宋体" panose="02010600030101010101" pitchFamily="2" charset="-122"/>
              </a:rPr>
              <a:t>万元（含）的，允许在计算应纳税所得额时一次性全额扣除；单位价值超过</a:t>
            </a:r>
            <a:r>
              <a:rPr lang="en-US" altLang="zh-CN" sz="2800">
                <a:ea typeface="宋体" panose="02010600030101010101" pitchFamily="2" charset="-122"/>
              </a:rPr>
              <a:t>100</a:t>
            </a:r>
            <a:r>
              <a:rPr lang="zh-CN" altLang="en-US" sz="2800">
                <a:ea typeface="宋体" panose="02010600030101010101" pitchFamily="2" charset="-122"/>
              </a:rPr>
              <a:t>万元的，允许缩短折旧年限或采取加速折旧方法。</a:t>
            </a:r>
            <a:br>
              <a:rPr lang="zh-CN" altLang="en-US">
                <a:ea typeface="宋体" panose="02010600030101010101" pitchFamily="2" charset="-122"/>
              </a:rPr>
            </a:br>
            <a:br>
              <a:rPr lang="zh-CN" altLang="en-US">
                <a:ea typeface="宋体" panose="02010600030101010101" pitchFamily="2" charset="-122"/>
              </a:rPr>
            </a:br>
            <a:endParaRPr lang="zh-CN" altLang="en-US">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64C14187-BC9C-4C08-937C-21EB0D5BB89B}"/>
              </a:ext>
            </a:extLst>
          </p:cNvPr>
          <p:cNvSpPr>
            <a:spLocks noGrp="1" noChangeArrowheads="1"/>
          </p:cNvSpPr>
          <p:nvPr>
            <p:ph type="title"/>
          </p:nvPr>
        </p:nvSpPr>
        <p:spPr/>
        <p:txBody>
          <a:bodyPr/>
          <a:lstStyle/>
          <a:p>
            <a:pPr>
              <a:defRPr/>
            </a:pPr>
            <a:r>
              <a:rPr lang="zh-CN" altLang="en-US" dirty="0">
                <a:solidFill>
                  <a:srgbClr val="FF0000"/>
                </a:solidFill>
                <a:effectLst>
                  <a:outerShdw blurRad="38100" dist="38100" dir="2700000" algn="tl">
                    <a:srgbClr val="000000">
                      <a:alpha val="43137"/>
                    </a:srgbClr>
                  </a:outerShdw>
                </a:effectLst>
                <a:latin typeface="黑体" pitchFamily="49" charset="-122"/>
                <a:ea typeface="黑体" pitchFamily="49" charset="-122"/>
              </a:rPr>
              <a:t>五、减计收入优惠－－减计</a:t>
            </a:r>
            <a:r>
              <a:rPr lang="en-US" altLang="zh-CN" dirty="0">
                <a:solidFill>
                  <a:srgbClr val="FF0000"/>
                </a:solidFill>
                <a:effectLst>
                  <a:outerShdw blurRad="38100" dist="38100" dir="2700000" algn="tl">
                    <a:srgbClr val="000000">
                      <a:alpha val="43137"/>
                    </a:srgbClr>
                  </a:outerShdw>
                </a:effectLst>
                <a:latin typeface="黑体" pitchFamily="49" charset="-122"/>
                <a:ea typeface="黑体" pitchFamily="49" charset="-122"/>
              </a:rPr>
              <a:t>10%</a:t>
            </a:r>
          </a:p>
        </p:txBody>
      </p:sp>
      <p:sp>
        <p:nvSpPr>
          <p:cNvPr id="65539" name="Rectangle 3">
            <a:extLst>
              <a:ext uri="{FF2B5EF4-FFF2-40B4-BE49-F238E27FC236}">
                <a16:creationId xmlns:a16="http://schemas.microsoft.com/office/drawing/2014/main" id="{8039AC62-71D0-4000-8E6A-71EEDFB10B5E}"/>
              </a:ext>
            </a:extLst>
          </p:cNvPr>
          <p:cNvSpPr>
            <a:spLocks noGrp="1" noChangeArrowheads="1"/>
          </p:cNvSpPr>
          <p:nvPr>
            <p:ph type="body" idx="1"/>
          </p:nvPr>
        </p:nvSpPr>
        <p:spPr/>
        <p:txBody>
          <a:bodyPr/>
          <a:lstStyle/>
          <a:p>
            <a:r>
              <a:rPr lang="zh-CN" altLang="en-US" b="1">
                <a:ea typeface="宋体" panose="02010600030101010101" pitchFamily="2" charset="-122"/>
              </a:rPr>
              <a:t>企业</a:t>
            </a:r>
            <a:r>
              <a:rPr lang="zh-CN" altLang="en-US" b="1">
                <a:solidFill>
                  <a:srgbClr val="3333CC"/>
                </a:solidFill>
                <a:ea typeface="宋体" panose="02010600030101010101" pitchFamily="2" charset="-122"/>
              </a:rPr>
              <a:t>综合利用资源</a:t>
            </a:r>
            <a:r>
              <a:rPr lang="zh-CN" altLang="en-US" b="1">
                <a:ea typeface="宋体" panose="02010600030101010101" pitchFamily="2" charset="-122"/>
              </a:rPr>
              <a:t>，生产国家非限制和禁止并符合国家和行业相关标准的产品取得的收入，</a:t>
            </a:r>
            <a:r>
              <a:rPr lang="zh-CN" altLang="en-US" b="1" u="sng">
                <a:ea typeface="宋体" panose="02010600030101010101" pitchFamily="2" charset="-122"/>
              </a:rPr>
              <a:t>减按</a:t>
            </a:r>
            <a:r>
              <a:rPr lang="en-US" altLang="zh-CN" b="1" u="sng">
                <a:ea typeface="宋体" panose="02010600030101010101" pitchFamily="2" charset="-122"/>
              </a:rPr>
              <a:t>90%</a:t>
            </a:r>
            <a:r>
              <a:rPr lang="zh-CN" altLang="en-US" b="1">
                <a:ea typeface="宋体" panose="02010600030101010101" pitchFamily="2" charset="-122"/>
              </a:rPr>
              <a:t>计入收入总额。</a:t>
            </a:r>
            <a:endParaRPr lang="en-US" altLang="zh-CN" b="1">
              <a:ea typeface="宋体" panose="02010600030101010101" pitchFamily="2" charset="-122"/>
            </a:endParaRPr>
          </a:p>
          <a:p>
            <a:r>
              <a:rPr lang="zh-CN" altLang="en-US">
                <a:ea typeface="宋体" panose="02010600030101010101" pitchFamily="2" charset="-122"/>
              </a:rPr>
              <a:t> </a:t>
            </a:r>
            <a:r>
              <a:rPr lang="en-US" altLang="zh-CN">
                <a:ea typeface="宋体" panose="02010600030101010101" pitchFamily="2" charset="-122"/>
              </a:rPr>
              <a:t>《</a:t>
            </a:r>
            <a:r>
              <a:rPr lang="zh-CN" altLang="en-US">
                <a:ea typeface="宋体" panose="02010600030101010101" pitchFamily="2" charset="-122"/>
              </a:rPr>
              <a:t>资源综合利用企业所得税优惠目录</a:t>
            </a:r>
            <a:r>
              <a:rPr lang="en-US" altLang="zh-CN">
                <a:ea typeface="宋体" panose="02010600030101010101" pitchFamily="2" charset="-122"/>
              </a:rPr>
              <a:t>》</a:t>
            </a:r>
            <a:endParaRPr lang="zh-CN" altLang="en-US">
              <a:ea typeface="宋体" panose="02010600030101010101" pitchFamily="2" charset="-122"/>
            </a:endParaRPr>
          </a:p>
        </p:txBody>
      </p:sp>
      <p:pic>
        <p:nvPicPr>
          <p:cNvPr id="65540" name="Picture 5" descr="http://p0.so.qhimg.com/bdr/_240_/t01cd6eb25a11cb37e5.jpg">
            <a:extLst>
              <a:ext uri="{FF2B5EF4-FFF2-40B4-BE49-F238E27FC236}">
                <a16:creationId xmlns:a16="http://schemas.microsoft.com/office/drawing/2014/main" id="{295F4FC0-0AD2-403E-8F44-07E32DF43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860800"/>
            <a:ext cx="3486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AA4CC0F4-4894-4092-B2A2-0A31E894808E}"/>
              </a:ext>
            </a:extLst>
          </p:cNvPr>
          <p:cNvSpPr>
            <a:spLocks noGrp="1" noChangeArrowheads="1"/>
          </p:cNvSpPr>
          <p:nvPr>
            <p:ph type="title"/>
          </p:nvPr>
        </p:nvSpPr>
        <p:spPr/>
        <p:txBody>
          <a:bodyPr/>
          <a:lstStyle/>
          <a:p>
            <a:pPr>
              <a:defRPr/>
            </a:pPr>
            <a:r>
              <a:rPr lang="zh-CN" altLang="en-US" sz="3200" dirty="0">
                <a:solidFill>
                  <a:srgbClr val="FF0000"/>
                </a:solidFill>
                <a:effectLst>
                  <a:outerShdw blurRad="38100" dist="38100" dir="2700000" algn="tl">
                    <a:srgbClr val="000000">
                      <a:alpha val="43137"/>
                    </a:srgbClr>
                  </a:outerShdw>
                </a:effectLst>
                <a:ea typeface="黑体" pitchFamily="49" charset="-122"/>
              </a:rPr>
              <a:t>六、税额抵免优惠－－部分投资额抵税额</a:t>
            </a:r>
          </a:p>
        </p:txBody>
      </p:sp>
      <p:sp>
        <p:nvSpPr>
          <p:cNvPr id="66563" name="Rectangle 3">
            <a:extLst>
              <a:ext uri="{FF2B5EF4-FFF2-40B4-BE49-F238E27FC236}">
                <a16:creationId xmlns:a16="http://schemas.microsoft.com/office/drawing/2014/main" id="{5C42DA35-0C90-4F0A-88E7-F0042BF6B95E}"/>
              </a:ext>
            </a:extLst>
          </p:cNvPr>
          <p:cNvSpPr>
            <a:spLocks noGrp="1" noChangeArrowheads="1"/>
          </p:cNvSpPr>
          <p:nvPr>
            <p:ph type="body" idx="1"/>
          </p:nvPr>
        </p:nvSpPr>
        <p:spPr>
          <a:xfrm>
            <a:off x="323850" y="1268413"/>
            <a:ext cx="8362950" cy="5018087"/>
          </a:xfrm>
        </p:spPr>
        <p:txBody>
          <a:bodyPr/>
          <a:lstStyle/>
          <a:p>
            <a:pPr>
              <a:lnSpc>
                <a:spcPct val="80000"/>
              </a:lnSpc>
            </a:pPr>
            <a:r>
              <a:rPr lang="zh-CN" altLang="en-US" b="1">
                <a:latin typeface="楷体" panose="02010609060101010101" pitchFamily="49" charset="-122"/>
                <a:ea typeface="楷体" panose="02010609060101010101" pitchFamily="49" charset="-122"/>
              </a:rPr>
              <a:t>企业购置并</a:t>
            </a:r>
            <a:r>
              <a:rPr lang="zh-CN" altLang="en-US" b="1">
                <a:solidFill>
                  <a:srgbClr val="FF0000"/>
                </a:solidFill>
                <a:latin typeface="楷体" panose="02010609060101010101" pitchFamily="49" charset="-122"/>
                <a:ea typeface="楷体" panose="02010609060101010101" pitchFamily="49" charset="-122"/>
              </a:rPr>
              <a:t>实际使用</a:t>
            </a:r>
            <a:r>
              <a:rPr lang="zh-CN" altLang="en-US" b="1">
                <a:latin typeface="楷体" panose="02010609060101010101" pitchFamily="49" charset="-122"/>
                <a:ea typeface="楷体" panose="02010609060101010101" pitchFamily="49" charset="-122"/>
              </a:rPr>
              <a:t>规定的</a:t>
            </a:r>
            <a:r>
              <a:rPr lang="zh-CN" altLang="en-US" b="1">
                <a:solidFill>
                  <a:srgbClr val="FF0000"/>
                </a:solidFill>
                <a:latin typeface="楷体" panose="02010609060101010101" pitchFamily="49" charset="-122"/>
                <a:ea typeface="楷体" panose="02010609060101010101" pitchFamily="49" charset="-122"/>
              </a:rPr>
              <a:t>环境保护</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节能节水</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安全生产</a:t>
            </a:r>
            <a:r>
              <a:rPr lang="zh-CN" altLang="en-US" b="1">
                <a:latin typeface="楷体" panose="02010609060101010101" pitchFamily="49" charset="-122"/>
                <a:ea typeface="楷体" panose="02010609060101010101" pitchFamily="49" charset="-122"/>
              </a:rPr>
              <a:t>等专用设备的，该专用设备的</a:t>
            </a:r>
            <a:r>
              <a:rPr lang="zh-CN" altLang="en-US" b="1">
                <a:solidFill>
                  <a:srgbClr val="FF0000"/>
                </a:solidFill>
                <a:latin typeface="楷体" panose="02010609060101010101" pitchFamily="49" charset="-122"/>
                <a:ea typeface="楷体" panose="02010609060101010101" pitchFamily="49" charset="-122"/>
              </a:rPr>
              <a:t>投资额的</a:t>
            </a:r>
            <a:r>
              <a:rPr lang="en-US" altLang="zh-CN" b="1">
                <a:solidFill>
                  <a:srgbClr val="FF0000"/>
                </a:solidFill>
                <a:latin typeface="楷体" panose="02010609060101010101" pitchFamily="49" charset="-122"/>
                <a:ea typeface="楷体" panose="02010609060101010101" pitchFamily="49" charset="-122"/>
              </a:rPr>
              <a:t>l0%</a:t>
            </a:r>
            <a:r>
              <a:rPr lang="zh-CN" altLang="en-US" b="1">
                <a:latin typeface="楷体" panose="02010609060101010101" pitchFamily="49" charset="-122"/>
                <a:ea typeface="楷体" panose="02010609060101010101" pitchFamily="49" charset="-122"/>
              </a:rPr>
              <a:t>可以从企业当年的</a:t>
            </a:r>
            <a:r>
              <a:rPr lang="zh-CN" altLang="en-US" b="1" u="sng">
                <a:solidFill>
                  <a:srgbClr val="FF0000"/>
                </a:solidFill>
                <a:latin typeface="楷体" panose="02010609060101010101" pitchFamily="49" charset="-122"/>
                <a:ea typeface="楷体" panose="02010609060101010101" pitchFamily="49" charset="-122"/>
              </a:rPr>
              <a:t>应纳税额</a:t>
            </a:r>
            <a:r>
              <a:rPr lang="zh-CN" altLang="en-US" b="1">
                <a:latin typeface="楷体" panose="02010609060101010101" pitchFamily="49" charset="-122"/>
                <a:ea typeface="楷体" panose="02010609060101010101" pitchFamily="49" charset="-122"/>
              </a:rPr>
              <a:t>中抵免；当年不足抵免的，可以在以后</a:t>
            </a:r>
            <a:r>
              <a:rPr lang="en-US" altLang="zh-CN" b="1">
                <a:latin typeface="楷体" panose="02010609060101010101" pitchFamily="49" charset="-122"/>
                <a:ea typeface="楷体" panose="02010609060101010101" pitchFamily="49" charset="-122"/>
              </a:rPr>
              <a:t>5</a:t>
            </a:r>
            <a:r>
              <a:rPr lang="zh-CN" altLang="en-US" b="1">
                <a:latin typeface="楷体" panose="02010609060101010101" pitchFamily="49" charset="-122"/>
                <a:ea typeface="楷体" panose="02010609060101010101" pitchFamily="49" charset="-122"/>
              </a:rPr>
              <a:t>个纳税年度结转抵免。</a:t>
            </a:r>
            <a:endParaRPr lang="en-US" altLang="zh-CN" b="1">
              <a:latin typeface="楷体" panose="02010609060101010101" pitchFamily="49" charset="-122"/>
              <a:ea typeface="楷体" panose="02010609060101010101" pitchFamily="49" charset="-122"/>
            </a:endParaRPr>
          </a:p>
          <a:p>
            <a:pPr>
              <a:lnSpc>
                <a:spcPct val="80000"/>
              </a:lnSpc>
            </a:pPr>
            <a:r>
              <a:rPr lang="en-US" altLang="zh-CN" b="1">
                <a:solidFill>
                  <a:srgbClr val="FF0000"/>
                </a:solidFill>
                <a:ea typeface="宋体" panose="02010600030101010101" pitchFamily="2" charset="-122"/>
              </a:rPr>
              <a:t>【</a:t>
            </a:r>
            <a:r>
              <a:rPr lang="zh-CN" altLang="en-US" b="1">
                <a:solidFill>
                  <a:srgbClr val="FF0000"/>
                </a:solidFill>
                <a:ea typeface="宋体" panose="02010600030101010101" pitchFamily="2" charset="-122"/>
              </a:rPr>
              <a:t>提示</a:t>
            </a:r>
            <a:r>
              <a:rPr lang="en-US" altLang="zh-CN" b="1">
                <a:solidFill>
                  <a:srgbClr val="FF0000"/>
                </a:solidFill>
                <a:ea typeface="宋体" panose="02010600030101010101" pitchFamily="2" charset="-122"/>
              </a:rPr>
              <a:t>】</a:t>
            </a:r>
            <a:r>
              <a:rPr lang="zh-CN" altLang="en-US" b="1">
                <a:solidFill>
                  <a:srgbClr val="FF0000"/>
                </a:solidFill>
                <a:ea typeface="宋体" panose="02010600030101010101" pitchFamily="2" charset="-122"/>
              </a:rPr>
              <a:t>投资额包括不得抵扣的进项税额。</a:t>
            </a:r>
          </a:p>
          <a:p>
            <a:pPr>
              <a:lnSpc>
                <a:spcPct val="80000"/>
              </a:lnSpc>
            </a:pPr>
            <a:br>
              <a:rPr lang="zh-CN" altLang="en-US" b="1">
                <a:solidFill>
                  <a:srgbClr val="FF0000"/>
                </a:solidFill>
                <a:ea typeface="宋体" panose="02010600030101010101" pitchFamily="2" charset="-122"/>
              </a:rPr>
            </a:br>
            <a:endParaRPr lang="zh-CN" altLang="en-US" b="1">
              <a:latin typeface="楷体" panose="02010609060101010101" pitchFamily="49" charset="-122"/>
              <a:ea typeface="楷体" panose="02010609060101010101" pitchFamily="49" charset="-122"/>
            </a:endParaRPr>
          </a:p>
          <a:p>
            <a:pPr>
              <a:lnSpc>
                <a:spcPct val="80000"/>
              </a:lnSpc>
            </a:pPr>
            <a:r>
              <a:rPr lang="zh-CN" altLang="en-US" b="1">
                <a:ea typeface="宋体" panose="02010600030101010101" pitchFamily="2" charset="-122"/>
              </a:rPr>
              <a:t>企业购置上述专用设备在</a:t>
            </a:r>
            <a:r>
              <a:rPr lang="en-US" altLang="zh-CN" b="1">
                <a:ea typeface="宋体" panose="02010600030101010101" pitchFamily="2" charset="-122"/>
              </a:rPr>
              <a:t>5</a:t>
            </a:r>
            <a:r>
              <a:rPr lang="zh-CN" altLang="en-US" b="1">
                <a:ea typeface="宋体" panose="02010600030101010101" pitchFamily="2" charset="-122"/>
              </a:rPr>
              <a:t>年内转让、出租的，应当停止享受企业所得税优惠，并补缴已经抵免的企业所得税税款。</a:t>
            </a:r>
            <a:endParaRPr lang="en-US" altLang="zh-CN" b="1">
              <a:ea typeface="宋体" panose="02010600030101010101" pitchFamily="2" charset="-122"/>
            </a:endParaRPr>
          </a:p>
          <a:p>
            <a:pPr>
              <a:lnSpc>
                <a:spcPct val="80000"/>
              </a:lnSpc>
            </a:pPr>
            <a:r>
              <a:rPr lang="zh-CN" altLang="en-US" sz="2000" b="1">
                <a:ea typeface="宋体" panose="02010600030101010101" pitchFamily="2" charset="-122"/>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页脚占位符 3">
            <a:extLst>
              <a:ext uri="{FF2B5EF4-FFF2-40B4-BE49-F238E27FC236}">
                <a16:creationId xmlns:a16="http://schemas.microsoft.com/office/drawing/2014/main" id="{439A9809-C79C-4CE4-AF7E-5E5FF67A694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pic>
        <p:nvPicPr>
          <p:cNvPr id="30723" name="Picture 2">
            <a:extLst>
              <a:ext uri="{FF2B5EF4-FFF2-40B4-BE49-F238E27FC236}">
                <a16:creationId xmlns:a16="http://schemas.microsoft.com/office/drawing/2014/main" id="{6B904154-BE00-41F5-91D3-ED8489C00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79200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内容占位符 2">
            <a:extLst>
              <a:ext uri="{FF2B5EF4-FFF2-40B4-BE49-F238E27FC236}">
                <a16:creationId xmlns:a16="http://schemas.microsoft.com/office/drawing/2014/main" id="{166E15BE-BF7D-4871-B764-E02A085F40E0}"/>
              </a:ext>
            </a:extLst>
          </p:cNvPr>
          <p:cNvSpPr>
            <a:spLocks noGrp="1"/>
          </p:cNvSpPr>
          <p:nvPr>
            <p:ph idx="1"/>
          </p:nvPr>
        </p:nvSpPr>
        <p:spPr>
          <a:xfrm>
            <a:off x="457200" y="765175"/>
            <a:ext cx="8229600" cy="5483225"/>
          </a:xfrm>
        </p:spPr>
        <p:txBody>
          <a:bodyPr/>
          <a:lstStyle/>
          <a:p>
            <a:pPr>
              <a:lnSpc>
                <a:spcPct val="80000"/>
              </a:lnSpc>
            </a:pPr>
            <a:r>
              <a:rPr lang="en-US" altLang="zh-CN" b="1">
                <a:ea typeface="宋体" panose="02010600030101010101" pitchFamily="2" charset="-122"/>
              </a:rPr>
              <a:t>【</a:t>
            </a:r>
            <a:r>
              <a:rPr lang="zh-CN" altLang="en-US" b="1">
                <a:ea typeface="宋体" panose="02010600030101010101" pitchFamily="2" charset="-122"/>
              </a:rPr>
              <a:t>例题</a:t>
            </a:r>
            <a:r>
              <a:rPr lang="en-US" altLang="zh-CN" b="1">
                <a:ea typeface="宋体" panose="02010600030101010101" pitchFamily="2" charset="-122"/>
              </a:rPr>
              <a:t>】2014</a:t>
            </a:r>
            <a:r>
              <a:rPr lang="zh-CN" altLang="en-US" b="1">
                <a:ea typeface="宋体" panose="02010600030101010101" pitchFamily="2" charset="-122"/>
              </a:rPr>
              <a:t>年某居民企业购买安全生产专用设备用于生产经营，取得的增值税普通发票上注明设备价款</a:t>
            </a:r>
            <a:r>
              <a:rPr lang="en-US" altLang="zh-CN" b="1">
                <a:ea typeface="宋体" panose="02010600030101010101" pitchFamily="2" charset="-122"/>
              </a:rPr>
              <a:t>11.7</a:t>
            </a:r>
            <a:r>
              <a:rPr lang="zh-CN" altLang="en-US" b="1">
                <a:ea typeface="宋体" panose="02010600030101010101" pitchFamily="2" charset="-122"/>
              </a:rPr>
              <a:t>万元。己知该企业</a:t>
            </a:r>
            <a:r>
              <a:rPr lang="en-US" altLang="zh-CN" b="1">
                <a:ea typeface="宋体" panose="02010600030101010101" pitchFamily="2" charset="-122"/>
              </a:rPr>
              <a:t>2012</a:t>
            </a:r>
            <a:r>
              <a:rPr lang="zh-CN" altLang="en-US" b="1">
                <a:ea typeface="宋体" panose="02010600030101010101" pitchFamily="2" charset="-122"/>
              </a:rPr>
              <a:t>年亏损</a:t>
            </a:r>
            <a:r>
              <a:rPr lang="en-US" altLang="zh-CN" b="1">
                <a:ea typeface="宋体" panose="02010600030101010101" pitchFamily="2" charset="-122"/>
              </a:rPr>
              <a:t>40</a:t>
            </a:r>
            <a:r>
              <a:rPr lang="zh-CN" altLang="en-US" b="1">
                <a:ea typeface="宋体" panose="02010600030101010101" pitchFamily="2" charset="-122"/>
              </a:rPr>
              <a:t>万元，</a:t>
            </a:r>
            <a:r>
              <a:rPr lang="en-US" altLang="zh-CN" b="1">
                <a:ea typeface="宋体" panose="02010600030101010101" pitchFamily="2" charset="-122"/>
              </a:rPr>
              <a:t>2013</a:t>
            </a:r>
            <a:r>
              <a:rPr lang="zh-CN" altLang="en-US" b="1">
                <a:ea typeface="宋体" panose="02010600030101010101" pitchFamily="2" charset="-122"/>
              </a:rPr>
              <a:t>年盈利</a:t>
            </a:r>
            <a:r>
              <a:rPr lang="en-US" altLang="zh-CN" b="1">
                <a:ea typeface="宋体" panose="02010600030101010101" pitchFamily="2" charset="-122"/>
              </a:rPr>
              <a:t>20</a:t>
            </a:r>
            <a:r>
              <a:rPr lang="zh-CN" altLang="en-US" b="1">
                <a:ea typeface="宋体" panose="02010600030101010101" pitchFamily="2" charset="-122"/>
              </a:rPr>
              <a:t>万元。</a:t>
            </a:r>
            <a:r>
              <a:rPr lang="en-US" altLang="zh-CN" b="1">
                <a:ea typeface="宋体" panose="02010600030101010101" pitchFamily="2" charset="-122"/>
              </a:rPr>
              <a:t>2014</a:t>
            </a:r>
            <a:r>
              <a:rPr lang="zh-CN" altLang="en-US" b="1">
                <a:ea typeface="宋体" panose="02010600030101010101" pitchFamily="2" charset="-122"/>
              </a:rPr>
              <a:t>年度经审核的应纳税所得额</a:t>
            </a:r>
            <a:r>
              <a:rPr lang="en-US" altLang="zh-CN" b="1">
                <a:ea typeface="宋体" panose="02010600030101010101" pitchFamily="2" charset="-122"/>
              </a:rPr>
              <a:t>60</a:t>
            </a:r>
            <a:r>
              <a:rPr lang="zh-CN" altLang="en-US" b="1">
                <a:ea typeface="宋体" panose="02010600030101010101" pitchFamily="2" charset="-122"/>
              </a:rPr>
              <a:t>万元。</a:t>
            </a:r>
            <a:r>
              <a:rPr lang="en-US" altLang="zh-CN" b="1">
                <a:ea typeface="宋体" panose="02010600030101010101" pitchFamily="2" charset="-122"/>
              </a:rPr>
              <a:t>2014</a:t>
            </a:r>
            <a:r>
              <a:rPr lang="zh-CN" altLang="en-US" b="1">
                <a:ea typeface="宋体" panose="02010600030101010101" pitchFamily="2" charset="-122"/>
              </a:rPr>
              <a:t>年度该企业实际应缴纳企业所得税（　）万元。</a:t>
            </a:r>
            <a:br>
              <a:rPr lang="zh-CN" altLang="en-US" b="1">
                <a:ea typeface="宋体" panose="02010600030101010101" pitchFamily="2" charset="-122"/>
              </a:rPr>
            </a:br>
            <a:r>
              <a:rPr lang="zh-CN" altLang="en-US" b="1">
                <a:ea typeface="宋体" panose="02010600030101010101" pitchFamily="2" charset="-122"/>
              </a:rPr>
              <a:t>　　</a:t>
            </a:r>
            <a:r>
              <a:rPr lang="en-US" altLang="zh-CN" b="1">
                <a:ea typeface="宋体" panose="02010600030101010101" pitchFamily="2" charset="-122"/>
              </a:rPr>
              <a:t>A.6.83</a:t>
            </a:r>
            <a:r>
              <a:rPr lang="zh-CN" altLang="en-US" b="1">
                <a:ea typeface="宋体" panose="02010600030101010101" pitchFamily="2" charset="-122"/>
              </a:rPr>
              <a:t>　　　　　</a:t>
            </a:r>
            <a:r>
              <a:rPr lang="en-US" altLang="zh-CN" b="1">
                <a:ea typeface="宋体" panose="02010600030101010101" pitchFamily="2" charset="-122"/>
              </a:rPr>
              <a:t>B.8.83</a:t>
            </a:r>
            <a:br>
              <a:rPr lang="en-US" altLang="zh-CN" b="1">
                <a:ea typeface="宋体" panose="02010600030101010101" pitchFamily="2" charset="-122"/>
              </a:rPr>
            </a:br>
            <a:r>
              <a:rPr lang="zh-CN" altLang="en-US" b="1">
                <a:ea typeface="宋体" panose="02010600030101010101" pitchFamily="2" charset="-122"/>
              </a:rPr>
              <a:t>　　</a:t>
            </a:r>
            <a:r>
              <a:rPr lang="en-US" altLang="zh-CN" b="1">
                <a:ea typeface="宋体" panose="02010600030101010101" pitchFamily="2" charset="-122"/>
              </a:rPr>
              <a:t>C.9</a:t>
            </a:r>
            <a:r>
              <a:rPr lang="zh-CN" altLang="en-US" b="1">
                <a:ea typeface="宋体" panose="02010600030101010101" pitchFamily="2" charset="-122"/>
              </a:rPr>
              <a:t>　　　　　　 </a:t>
            </a:r>
            <a:r>
              <a:rPr lang="en-US" altLang="zh-CN" b="1">
                <a:ea typeface="宋体" panose="02010600030101010101" pitchFamily="2" charset="-122"/>
              </a:rPr>
              <a:t>D.10</a:t>
            </a:r>
          </a:p>
          <a:p>
            <a:pPr>
              <a:lnSpc>
                <a:spcPct val="80000"/>
              </a:lnSpc>
            </a:pPr>
            <a:r>
              <a:rPr lang="en-US" altLang="zh-CN" b="1">
                <a:ea typeface="宋体" panose="02010600030101010101" pitchFamily="2" charset="-122"/>
              </a:rPr>
              <a:t>『</a:t>
            </a:r>
            <a:r>
              <a:rPr lang="zh-CN" altLang="en-US" b="1">
                <a:ea typeface="宋体" panose="02010600030101010101" pitchFamily="2" charset="-122"/>
              </a:rPr>
              <a:t>正确答案</a:t>
            </a:r>
            <a:r>
              <a:rPr lang="en-US" altLang="zh-CN" b="1">
                <a:ea typeface="宋体" panose="02010600030101010101" pitchFamily="2" charset="-122"/>
              </a:rPr>
              <a:t>』B</a:t>
            </a:r>
            <a:br>
              <a:rPr lang="en-US" altLang="zh-CN" b="1">
                <a:ea typeface="宋体" panose="02010600030101010101" pitchFamily="2" charset="-122"/>
              </a:rPr>
            </a:br>
            <a:r>
              <a:rPr lang="en-US" altLang="zh-CN" b="1">
                <a:ea typeface="宋体" panose="02010600030101010101" pitchFamily="2" charset="-122"/>
              </a:rPr>
              <a:t>『</a:t>
            </a:r>
            <a:r>
              <a:rPr lang="zh-CN" altLang="en-US" b="1">
                <a:ea typeface="宋体" panose="02010600030101010101" pitchFamily="2" charset="-122"/>
              </a:rPr>
              <a:t>答案解析</a:t>
            </a:r>
            <a:r>
              <a:rPr lang="en-US" altLang="zh-CN" b="1">
                <a:ea typeface="宋体" panose="02010600030101010101" pitchFamily="2" charset="-122"/>
              </a:rPr>
              <a:t>』</a:t>
            </a:r>
            <a:r>
              <a:rPr lang="zh-CN" altLang="en-US" b="1">
                <a:ea typeface="宋体" panose="02010600030101010101" pitchFamily="2" charset="-122"/>
              </a:rPr>
              <a:t>应纳企业所得税＝</a:t>
            </a:r>
            <a:r>
              <a:rPr lang="en-US" altLang="zh-CN" b="1">
                <a:ea typeface="宋体" panose="02010600030101010101" pitchFamily="2" charset="-122"/>
              </a:rPr>
              <a:t>[60</a:t>
            </a:r>
            <a:r>
              <a:rPr lang="zh-CN" altLang="en-US" b="1">
                <a:ea typeface="宋体" panose="02010600030101010101" pitchFamily="2" charset="-122"/>
              </a:rPr>
              <a:t>－（</a:t>
            </a:r>
            <a:r>
              <a:rPr lang="en-US" altLang="zh-CN" b="1">
                <a:ea typeface="宋体" panose="02010600030101010101" pitchFamily="2" charset="-122"/>
              </a:rPr>
              <a:t>40</a:t>
            </a:r>
            <a:r>
              <a:rPr lang="zh-CN" altLang="en-US" b="1">
                <a:ea typeface="宋体" panose="02010600030101010101" pitchFamily="2" charset="-122"/>
              </a:rPr>
              <a:t>－</a:t>
            </a:r>
            <a:r>
              <a:rPr lang="en-US" altLang="zh-CN" b="1">
                <a:ea typeface="宋体" panose="02010600030101010101" pitchFamily="2" charset="-122"/>
              </a:rPr>
              <a:t>20</a:t>
            </a:r>
            <a:r>
              <a:rPr lang="zh-CN" altLang="en-US" b="1">
                <a:ea typeface="宋体" panose="02010600030101010101" pitchFamily="2" charset="-122"/>
              </a:rPr>
              <a:t>）</a:t>
            </a:r>
            <a:r>
              <a:rPr lang="en-US" altLang="zh-CN" b="1">
                <a:ea typeface="宋体" panose="02010600030101010101" pitchFamily="2" charset="-122"/>
              </a:rPr>
              <a:t>]×25%</a:t>
            </a:r>
            <a:r>
              <a:rPr lang="zh-CN" altLang="en-US" b="1">
                <a:ea typeface="宋体" panose="02010600030101010101" pitchFamily="2" charset="-122"/>
              </a:rPr>
              <a:t>－</a:t>
            </a:r>
            <a:r>
              <a:rPr lang="en-US" altLang="zh-CN" b="1">
                <a:ea typeface="宋体" panose="02010600030101010101" pitchFamily="2" charset="-122"/>
              </a:rPr>
              <a:t>11.7×10%</a:t>
            </a:r>
            <a:r>
              <a:rPr lang="zh-CN" altLang="en-US" b="1">
                <a:ea typeface="宋体" panose="02010600030101010101" pitchFamily="2" charset="-122"/>
              </a:rPr>
              <a:t>＝</a:t>
            </a:r>
            <a:r>
              <a:rPr lang="en-US" altLang="zh-CN" b="1">
                <a:ea typeface="宋体" panose="02010600030101010101" pitchFamily="2" charset="-122"/>
              </a:rPr>
              <a:t>8.83</a:t>
            </a:r>
            <a:r>
              <a:rPr lang="zh-CN" altLang="en-US" b="1">
                <a:ea typeface="宋体" panose="02010600030101010101" pitchFamily="2" charset="-122"/>
              </a:rPr>
              <a:t>（万元）</a:t>
            </a:r>
            <a:endParaRPr lang="zh-CN" altLang="en-US">
              <a:ea typeface="宋体" panose="02010600030101010101" pitchFamily="2" charset="-122"/>
            </a:endParaRPr>
          </a:p>
        </p:txBody>
      </p:sp>
      <p:sp>
        <p:nvSpPr>
          <p:cNvPr id="67587" name="页脚占位符 3">
            <a:extLst>
              <a:ext uri="{FF2B5EF4-FFF2-40B4-BE49-F238E27FC236}">
                <a16:creationId xmlns:a16="http://schemas.microsoft.com/office/drawing/2014/main" id="{7A00A7C3-DB19-4030-AB83-6C38A42F28A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69144CD6-391A-4547-A61A-B48B37AE1C7A}"/>
              </a:ext>
            </a:extLst>
          </p:cNvPr>
          <p:cNvSpPr>
            <a:spLocks noGrp="1" noChangeArrowheads="1"/>
          </p:cNvSpPr>
          <p:nvPr>
            <p:ph type="body" idx="1"/>
          </p:nvPr>
        </p:nvSpPr>
        <p:spPr>
          <a:xfrm>
            <a:off x="457200" y="1052513"/>
            <a:ext cx="8229600" cy="5233987"/>
          </a:xfrm>
        </p:spPr>
        <p:txBody>
          <a:bodyPr/>
          <a:lstStyle/>
          <a:p>
            <a:pPr>
              <a:lnSpc>
                <a:spcPct val="80000"/>
              </a:lnSpc>
            </a:pP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例题</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某居民企业</a:t>
            </a:r>
            <a:r>
              <a:rPr lang="en-US" altLang="zh-CN" sz="2800" b="1">
                <a:latin typeface="楷体" panose="02010609060101010101" pitchFamily="49" charset="-122"/>
                <a:ea typeface="楷体" panose="02010609060101010101" pitchFamily="49" charset="-122"/>
              </a:rPr>
              <a:t>2014</a:t>
            </a:r>
            <a:r>
              <a:rPr lang="zh-CN" altLang="en-US" sz="2800" b="1">
                <a:latin typeface="楷体" panose="02010609060101010101" pitchFamily="49" charset="-122"/>
                <a:ea typeface="楷体" panose="02010609060101010101" pitchFamily="49" charset="-122"/>
              </a:rPr>
              <a:t>年实现会计利润总额</a:t>
            </a:r>
            <a:r>
              <a:rPr lang="en-US" altLang="zh-CN" sz="2800" b="1">
                <a:latin typeface="楷体" panose="02010609060101010101" pitchFamily="49" charset="-122"/>
                <a:ea typeface="楷体" panose="02010609060101010101" pitchFamily="49" charset="-122"/>
              </a:rPr>
              <a:t>120</a:t>
            </a:r>
            <a:r>
              <a:rPr lang="zh-CN" altLang="en-US" sz="2800" b="1">
                <a:latin typeface="楷体" panose="02010609060101010101" pitchFamily="49" charset="-122"/>
                <a:ea typeface="楷体" panose="02010609060101010101" pitchFamily="49" charset="-122"/>
              </a:rPr>
              <a:t>万元，在当年生产经营活动中发生了公益性捐赠支出</a:t>
            </a:r>
            <a:r>
              <a:rPr lang="en-US" altLang="zh-CN" sz="2800" b="1">
                <a:latin typeface="楷体" panose="02010609060101010101" pitchFamily="49" charset="-122"/>
                <a:ea typeface="楷体" panose="02010609060101010101" pitchFamily="49" charset="-122"/>
              </a:rPr>
              <a:t>20</a:t>
            </a:r>
            <a:r>
              <a:rPr lang="zh-CN" altLang="en-US" sz="2800" b="1">
                <a:latin typeface="楷体" panose="02010609060101010101" pitchFamily="49" charset="-122"/>
                <a:ea typeface="楷体" panose="02010609060101010101" pitchFamily="49" charset="-122"/>
              </a:rPr>
              <a:t>万元，购买了价值</a:t>
            </a:r>
            <a:r>
              <a:rPr lang="en-US" altLang="zh-CN" sz="2800" b="1">
                <a:latin typeface="楷体" panose="02010609060101010101" pitchFamily="49" charset="-122"/>
                <a:ea typeface="楷体" panose="02010609060101010101" pitchFamily="49" charset="-122"/>
              </a:rPr>
              <a:t>30</a:t>
            </a:r>
            <a:r>
              <a:rPr lang="zh-CN" altLang="en-US" sz="2800" b="1">
                <a:latin typeface="楷体" panose="02010609060101010101" pitchFamily="49" charset="-122"/>
                <a:ea typeface="楷体" panose="02010609060101010101" pitchFamily="49" charset="-122"/>
              </a:rPr>
              <a:t>万元的环境保护专用设备。假设当年无其他纳税调整项目，</a:t>
            </a:r>
            <a:r>
              <a:rPr lang="en-US" altLang="zh-CN" sz="2800" b="1">
                <a:latin typeface="楷体" panose="02010609060101010101" pitchFamily="49" charset="-122"/>
                <a:ea typeface="楷体" panose="02010609060101010101" pitchFamily="49" charset="-122"/>
              </a:rPr>
              <a:t>2014</a:t>
            </a:r>
            <a:r>
              <a:rPr lang="zh-CN" altLang="en-US" sz="2800" b="1">
                <a:latin typeface="楷体" panose="02010609060101010101" pitchFamily="49" charset="-122"/>
                <a:ea typeface="楷体" panose="02010609060101010101" pitchFamily="49" charset="-122"/>
              </a:rPr>
              <a:t>年该企业应缴纳企业所得税（　）万元。</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A.19.40</a:t>
            </a: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B.28.40</a:t>
            </a: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C.30.00</a:t>
            </a: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D.31.40</a:t>
            </a:r>
          </a:p>
          <a:p>
            <a:pPr>
              <a:lnSpc>
                <a:spcPct val="80000"/>
              </a:lnSpc>
            </a:pPr>
            <a:r>
              <a:rPr lang="en-US" altLang="zh-CN" sz="2400" b="1">
                <a:ea typeface="宋体" panose="02010600030101010101" pitchFamily="2" charset="-122"/>
              </a:rPr>
              <a:t>『</a:t>
            </a:r>
            <a:r>
              <a:rPr lang="zh-CN" altLang="en-US" sz="2400" b="1">
                <a:ea typeface="宋体" panose="02010600030101010101" pitchFamily="2" charset="-122"/>
              </a:rPr>
              <a:t>正确答案</a:t>
            </a:r>
            <a:r>
              <a:rPr lang="en-US" altLang="zh-CN" sz="2400" b="1">
                <a:ea typeface="宋体" panose="02010600030101010101" pitchFamily="2" charset="-122"/>
              </a:rPr>
              <a:t>』B</a:t>
            </a:r>
            <a:br>
              <a:rPr lang="en-US" altLang="zh-CN" sz="2400" b="1">
                <a:ea typeface="宋体" panose="02010600030101010101" pitchFamily="2" charset="-122"/>
              </a:rPr>
            </a:br>
            <a:r>
              <a:rPr lang="en-US" altLang="zh-CN" sz="2400" b="1">
                <a:ea typeface="宋体" panose="02010600030101010101" pitchFamily="2" charset="-122"/>
              </a:rPr>
              <a:t>『</a:t>
            </a:r>
            <a:r>
              <a:rPr lang="zh-CN" altLang="en-US" sz="2400" b="1">
                <a:ea typeface="宋体" panose="02010600030101010101" pitchFamily="2" charset="-122"/>
              </a:rPr>
              <a:t>答案解析</a:t>
            </a:r>
            <a:r>
              <a:rPr lang="en-US" altLang="zh-CN" sz="2400" b="1">
                <a:ea typeface="宋体" panose="02010600030101010101" pitchFamily="2" charset="-122"/>
              </a:rPr>
              <a:t>』</a:t>
            </a:r>
            <a:r>
              <a:rPr lang="zh-CN" altLang="en-US" sz="2400" b="1">
                <a:ea typeface="宋体" panose="02010600030101010101" pitchFamily="2" charset="-122"/>
              </a:rPr>
              <a:t>公益性捐赠支出税前扣除限额</a:t>
            </a:r>
            <a:r>
              <a:rPr lang="en-US" altLang="zh-CN" sz="2400" b="1">
                <a:ea typeface="宋体" panose="02010600030101010101" pitchFamily="2" charset="-122"/>
              </a:rPr>
              <a:t>=120×12%=14.4</a:t>
            </a:r>
            <a:r>
              <a:rPr lang="zh-CN" altLang="en-US" sz="2400" b="1">
                <a:ea typeface="宋体" panose="02010600030101010101" pitchFamily="2" charset="-122"/>
              </a:rPr>
              <a:t>（万元），所以捐赠支出纳税调增额</a:t>
            </a:r>
            <a:r>
              <a:rPr lang="en-US" altLang="zh-CN" sz="2400" b="1">
                <a:ea typeface="宋体" panose="02010600030101010101" pitchFamily="2" charset="-122"/>
              </a:rPr>
              <a:t>=20-14.4=5.6</a:t>
            </a:r>
            <a:r>
              <a:rPr lang="zh-CN" altLang="en-US" sz="2400" b="1">
                <a:ea typeface="宋体" panose="02010600030101010101" pitchFamily="2" charset="-122"/>
              </a:rPr>
              <a:t>（万元），购买环境保护专用设备投资额的</a:t>
            </a:r>
            <a:r>
              <a:rPr lang="en-US" altLang="zh-CN" sz="2400" b="1">
                <a:ea typeface="宋体" panose="02010600030101010101" pitchFamily="2" charset="-122"/>
              </a:rPr>
              <a:t>10%</a:t>
            </a:r>
            <a:r>
              <a:rPr lang="zh-CN" altLang="en-US" sz="2400" b="1">
                <a:ea typeface="宋体" panose="02010600030101010101" pitchFamily="2" charset="-122"/>
              </a:rPr>
              <a:t>可以从企业当年的应纳税额中抵免。应缴纳企业所得税</a:t>
            </a:r>
            <a:r>
              <a:rPr lang="en-US" altLang="zh-CN" sz="2400" b="1">
                <a:ea typeface="宋体" panose="02010600030101010101" pitchFamily="2" charset="-122"/>
              </a:rPr>
              <a:t>=</a:t>
            </a:r>
            <a:r>
              <a:rPr lang="zh-CN" altLang="en-US" sz="2400" b="1">
                <a:ea typeface="宋体" panose="02010600030101010101" pitchFamily="2" charset="-122"/>
              </a:rPr>
              <a:t>（</a:t>
            </a:r>
            <a:r>
              <a:rPr lang="en-US" altLang="zh-CN" sz="2400" b="1">
                <a:ea typeface="宋体" panose="02010600030101010101" pitchFamily="2" charset="-122"/>
              </a:rPr>
              <a:t>120+5.6</a:t>
            </a:r>
            <a:r>
              <a:rPr lang="zh-CN" altLang="en-US" sz="2400" b="1">
                <a:ea typeface="宋体" panose="02010600030101010101" pitchFamily="2" charset="-122"/>
              </a:rPr>
              <a:t>）</a:t>
            </a:r>
            <a:r>
              <a:rPr lang="en-US" altLang="zh-CN" sz="2400" b="1">
                <a:ea typeface="宋体" panose="02010600030101010101" pitchFamily="2" charset="-122"/>
              </a:rPr>
              <a:t>×25%-30×10%=28.4</a:t>
            </a:r>
            <a:r>
              <a:rPr lang="zh-CN" altLang="en-US" sz="2400" b="1">
                <a:ea typeface="宋体" panose="02010600030101010101" pitchFamily="2" charset="-122"/>
              </a:rPr>
              <a:t>（万元） </a:t>
            </a:r>
            <a:br>
              <a:rPr lang="zh-CN" altLang="en-US" sz="2400" b="1">
                <a:ea typeface="宋体" panose="02010600030101010101" pitchFamily="2" charset="-122"/>
              </a:rPr>
            </a:br>
            <a:br>
              <a:rPr lang="zh-CN" altLang="en-US" sz="2400" b="1">
                <a:ea typeface="宋体" panose="02010600030101010101" pitchFamily="2" charset="-122"/>
              </a:rPr>
            </a:br>
            <a:br>
              <a:rPr lang="zh-CN" altLang="en-US" sz="2400" b="1">
                <a:ea typeface="宋体" panose="02010600030101010101" pitchFamily="2" charset="-122"/>
              </a:rPr>
            </a:br>
            <a:endParaRPr lang="zh-CN" altLang="en-US" sz="2400" b="1">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CC61CEC3-5328-4BB5-A216-B8093503D8EA}"/>
              </a:ext>
            </a:extLst>
          </p:cNvPr>
          <p:cNvSpPr>
            <a:spLocks noGrp="1" noChangeArrowheads="1"/>
          </p:cNvSpPr>
          <p:nvPr>
            <p:ph type="title"/>
          </p:nvPr>
        </p:nvSpPr>
        <p:spPr/>
        <p:txBody>
          <a:bodyPr/>
          <a:lstStyle/>
          <a:p>
            <a:pPr>
              <a:defRPr/>
            </a:pPr>
            <a:r>
              <a:rPr lang="zh-CN" altLang="en-US" dirty="0">
                <a:solidFill>
                  <a:schemeClr val="folHlink"/>
                </a:solidFill>
                <a:ea typeface="黑体" pitchFamily="49" charset="-122"/>
              </a:rPr>
              <a:t>附录：</a:t>
            </a:r>
            <a:r>
              <a:rPr lang="zh-CN" altLang="en-US" dirty="0">
                <a:solidFill>
                  <a:srgbClr val="FF0000"/>
                </a:solidFill>
                <a:ea typeface="黑体" pitchFamily="49" charset="-122"/>
              </a:rPr>
              <a:t>七、其他有关行业的优惠</a:t>
            </a:r>
          </a:p>
        </p:txBody>
      </p:sp>
      <p:sp>
        <p:nvSpPr>
          <p:cNvPr id="69635" name="Rectangle 3">
            <a:extLst>
              <a:ext uri="{FF2B5EF4-FFF2-40B4-BE49-F238E27FC236}">
                <a16:creationId xmlns:a16="http://schemas.microsoft.com/office/drawing/2014/main" id="{B718AA50-F04D-49A6-9CD1-DAE6458D8AFE}"/>
              </a:ext>
            </a:extLst>
          </p:cNvPr>
          <p:cNvSpPr>
            <a:spLocks noGrp="1" noChangeArrowheads="1"/>
          </p:cNvSpPr>
          <p:nvPr>
            <p:ph type="body" idx="1"/>
          </p:nvPr>
        </p:nvSpPr>
        <p:spPr>
          <a:xfrm>
            <a:off x="323850" y="1125538"/>
            <a:ext cx="8362950" cy="5160962"/>
          </a:xfrm>
        </p:spPr>
        <p:txBody>
          <a:bodyPr/>
          <a:lstStyle/>
          <a:p>
            <a:pPr>
              <a:lnSpc>
                <a:spcPct val="80000"/>
              </a:lnSpc>
            </a:pPr>
            <a:r>
              <a:rPr lang="zh-CN" altLang="en-US" sz="2400" b="1">
                <a:ea typeface="宋体" panose="02010600030101010101" pitchFamily="2" charset="-122"/>
              </a:rPr>
              <a:t>（一）关于鼓励软件产业和集成电路产业发展的优惠政策</a:t>
            </a:r>
            <a:endParaRPr lang="en-US" altLang="zh-CN" sz="2400" b="1">
              <a:ea typeface="宋体" panose="02010600030101010101" pitchFamily="2" charset="-122"/>
            </a:endParaRPr>
          </a:p>
          <a:p>
            <a:pPr>
              <a:lnSpc>
                <a:spcPct val="80000"/>
              </a:lnSpc>
            </a:pPr>
            <a:r>
              <a:rPr lang="en-US" altLang="zh-CN" sz="2400" b="1">
                <a:solidFill>
                  <a:srgbClr val="FF0000"/>
                </a:solidFill>
                <a:ea typeface="宋体" panose="02010600030101010101" pitchFamily="2" charset="-122"/>
              </a:rPr>
              <a:t>《</a:t>
            </a:r>
            <a:r>
              <a:rPr lang="zh-CN" altLang="en-US" sz="2400" b="1">
                <a:solidFill>
                  <a:srgbClr val="FF0000"/>
                </a:solidFill>
                <a:ea typeface="宋体" panose="02010600030101010101" pitchFamily="2" charset="-122"/>
              </a:rPr>
              <a:t>财政部 国家税务总局关于软件产品增值税政策的通知</a:t>
            </a:r>
            <a:r>
              <a:rPr lang="en-US" altLang="zh-CN" sz="2400" b="1">
                <a:solidFill>
                  <a:srgbClr val="FF0000"/>
                </a:solidFill>
                <a:ea typeface="宋体" panose="02010600030101010101" pitchFamily="2" charset="-122"/>
              </a:rPr>
              <a:t>》</a:t>
            </a:r>
            <a:r>
              <a:rPr lang="zh-CN" altLang="en-US" sz="2400" b="1">
                <a:solidFill>
                  <a:srgbClr val="FF0000"/>
                </a:solidFill>
                <a:ea typeface="宋体" panose="02010600030101010101" pitchFamily="2" charset="-122"/>
              </a:rPr>
              <a:t>（财税</a:t>
            </a:r>
            <a:r>
              <a:rPr lang="en-US" altLang="zh-CN" sz="2400" b="1">
                <a:solidFill>
                  <a:srgbClr val="FF0000"/>
                </a:solidFill>
                <a:ea typeface="宋体" panose="02010600030101010101" pitchFamily="2" charset="-122"/>
              </a:rPr>
              <a:t>[2011]100</a:t>
            </a:r>
            <a:r>
              <a:rPr lang="zh-CN" altLang="en-US" sz="2400" b="1">
                <a:solidFill>
                  <a:srgbClr val="FF0000"/>
                </a:solidFill>
                <a:ea typeface="宋体" panose="02010600030101010101" pitchFamily="2" charset="-122"/>
              </a:rPr>
              <a:t>号）</a:t>
            </a:r>
          </a:p>
          <a:p>
            <a:pPr>
              <a:lnSpc>
                <a:spcPct val="80000"/>
              </a:lnSpc>
            </a:pPr>
            <a:r>
              <a:rPr lang="zh-CN" altLang="en-US" sz="2400" b="1">
                <a:ea typeface="宋体" panose="02010600030101010101" pitchFamily="2" charset="-122"/>
              </a:rPr>
              <a:t>　</a:t>
            </a:r>
            <a:r>
              <a:rPr lang="zh-CN" altLang="en-US" sz="2400" b="1">
                <a:solidFill>
                  <a:srgbClr val="FF0000"/>
                </a:solidFill>
                <a:ea typeface="宋体" panose="02010600030101010101" pitchFamily="2" charset="-122"/>
              </a:rPr>
              <a:t>财政部 国家税务总局关于进一步鼓励软件产业和集成电路产业发展企业所得税政策的通知（财税</a:t>
            </a:r>
            <a:r>
              <a:rPr lang="en-US" altLang="zh-CN" sz="2400" b="1">
                <a:solidFill>
                  <a:srgbClr val="FF0000"/>
                </a:solidFill>
                <a:ea typeface="宋体" panose="02010600030101010101" pitchFamily="2" charset="-122"/>
              </a:rPr>
              <a:t>〔2012〕27</a:t>
            </a:r>
            <a:r>
              <a:rPr lang="zh-CN" altLang="en-US" sz="2400" b="1">
                <a:solidFill>
                  <a:srgbClr val="FF0000"/>
                </a:solidFill>
                <a:ea typeface="宋体" panose="02010600030101010101" pitchFamily="2" charset="-122"/>
              </a:rPr>
              <a:t>号 ）</a:t>
            </a:r>
            <a:endParaRPr lang="en-US" altLang="zh-CN" sz="2400" b="1">
              <a:solidFill>
                <a:srgbClr val="FF0000"/>
              </a:solidFill>
              <a:ea typeface="宋体" panose="02010600030101010101" pitchFamily="2" charset="-122"/>
            </a:endParaRPr>
          </a:p>
          <a:p>
            <a:pPr>
              <a:lnSpc>
                <a:spcPct val="80000"/>
              </a:lnSpc>
            </a:pP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集成电路线宽小于</a:t>
            </a:r>
            <a:r>
              <a:rPr lang="en-US" altLang="zh-CN" sz="2800">
                <a:latin typeface="楷体" panose="02010609060101010101" pitchFamily="49" charset="-122"/>
                <a:ea typeface="楷体" panose="02010609060101010101" pitchFamily="49" charset="-122"/>
              </a:rPr>
              <a:t>0.8</a:t>
            </a:r>
            <a:r>
              <a:rPr lang="zh-CN" altLang="en-US" sz="2800">
                <a:latin typeface="楷体" panose="02010609060101010101" pitchFamily="49" charset="-122"/>
                <a:ea typeface="楷体" panose="02010609060101010101" pitchFamily="49" charset="-122"/>
              </a:rPr>
              <a:t>微米（含）的集成电路生产企业，经认定后，在</a:t>
            </a:r>
            <a:r>
              <a:rPr lang="en-US" altLang="zh-CN" sz="2800">
                <a:latin typeface="楷体" panose="02010609060101010101" pitchFamily="49" charset="-122"/>
                <a:ea typeface="楷体" panose="02010609060101010101" pitchFamily="49" charset="-122"/>
              </a:rPr>
              <a:t>2017</a:t>
            </a:r>
            <a:r>
              <a:rPr lang="zh-CN" altLang="en-US" sz="2800">
                <a:latin typeface="楷体" panose="02010609060101010101" pitchFamily="49" charset="-122"/>
                <a:ea typeface="楷体" panose="02010609060101010101" pitchFamily="49" charset="-122"/>
              </a:rPr>
              <a:t>年</a:t>
            </a:r>
            <a:r>
              <a:rPr lang="en-US" altLang="zh-CN" sz="2800">
                <a:latin typeface="楷体" panose="02010609060101010101" pitchFamily="49" charset="-122"/>
                <a:ea typeface="楷体" panose="02010609060101010101" pitchFamily="49" charset="-122"/>
              </a:rPr>
              <a:t>12</a:t>
            </a:r>
            <a:r>
              <a:rPr lang="zh-CN" altLang="en-US" sz="2800">
                <a:latin typeface="楷体" panose="02010609060101010101" pitchFamily="49" charset="-122"/>
                <a:ea typeface="楷体" panose="02010609060101010101" pitchFamily="49" charset="-122"/>
              </a:rPr>
              <a:t>月</a:t>
            </a:r>
            <a:r>
              <a:rPr lang="en-US" altLang="zh-CN" sz="2800">
                <a:latin typeface="楷体" panose="02010609060101010101" pitchFamily="49" charset="-122"/>
                <a:ea typeface="楷体" panose="02010609060101010101" pitchFamily="49" charset="-122"/>
              </a:rPr>
              <a:t>31</a:t>
            </a:r>
            <a:r>
              <a:rPr lang="zh-CN" altLang="en-US" sz="2800">
                <a:latin typeface="楷体" panose="02010609060101010101" pitchFamily="49" charset="-122"/>
                <a:ea typeface="楷体" panose="02010609060101010101" pitchFamily="49" charset="-122"/>
              </a:rPr>
              <a:t>日前自获利年度起计算优惠期，</a:t>
            </a:r>
            <a:r>
              <a:rPr lang="zh-CN" altLang="en-US" sz="2800">
                <a:solidFill>
                  <a:srgbClr val="FF0000"/>
                </a:solidFill>
                <a:latin typeface="楷体" panose="02010609060101010101" pitchFamily="49" charset="-122"/>
                <a:ea typeface="楷体" panose="02010609060101010101" pitchFamily="49" charset="-122"/>
              </a:rPr>
              <a:t>两免三减半。</a:t>
            </a:r>
            <a:br>
              <a:rPr lang="zh-CN" altLang="en-US" sz="2800">
                <a:ea typeface="宋体" panose="02010600030101010101" pitchFamily="2" charset="-122"/>
              </a:rPr>
            </a:b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集成电路线宽小于</a:t>
            </a:r>
            <a:r>
              <a:rPr lang="en-US" altLang="zh-CN" sz="2800">
                <a:latin typeface="楷体" panose="02010609060101010101" pitchFamily="49" charset="-122"/>
                <a:ea typeface="楷体" panose="02010609060101010101" pitchFamily="49" charset="-122"/>
              </a:rPr>
              <a:t>0.25</a:t>
            </a:r>
            <a:r>
              <a:rPr lang="zh-CN" altLang="en-US" sz="2800">
                <a:latin typeface="楷体" panose="02010609060101010101" pitchFamily="49" charset="-122"/>
                <a:ea typeface="楷体" panose="02010609060101010101" pitchFamily="49" charset="-122"/>
              </a:rPr>
              <a:t>微米或投资额超过</a:t>
            </a:r>
            <a:r>
              <a:rPr lang="en-US" altLang="zh-CN" sz="2800">
                <a:latin typeface="楷体" panose="02010609060101010101" pitchFamily="49" charset="-122"/>
                <a:ea typeface="楷体" panose="02010609060101010101" pitchFamily="49" charset="-122"/>
              </a:rPr>
              <a:t>80</a:t>
            </a:r>
            <a:r>
              <a:rPr lang="zh-CN" altLang="en-US" sz="2800">
                <a:latin typeface="楷体" panose="02010609060101010101" pitchFamily="49" charset="-122"/>
                <a:ea typeface="楷体" panose="02010609060101010101" pitchFamily="49" charset="-122"/>
              </a:rPr>
              <a:t>亿元的集成电路生产企业，经认定后，减按</a:t>
            </a:r>
            <a:r>
              <a:rPr lang="en-US" altLang="zh-CN" sz="2800">
                <a:latin typeface="楷体" panose="02010609060101010101" pitchFamily="49" charset="-122"/>
                <a:ea typeface="楷体" panose="02010609060101010101" pitchFamily="49" charset="-122"/>
              </a:rPr>
              <a:t>15%</a:t>
            </a:r>
            <a:r>
              <a:rPr lang="zh-CN" altLang="en-US" sz="2800">
                <a:latin typeface="楷体" panose="02010609060101010101" pitchFamily="49" charset="-122"/>
                <a:ea typeface="楷体" panose="02010609060101010101" pitchFamily="49" charset="-122"/>
              </a:rPr>
              <a:t>的税率征收企业所得税，其中经营期在</a:t>
            </a:r>
            <a:r>
              <a:rPr lang="en-US" altLang="zh-CN" sz="2800">
                <a:latin typeface="楷体" panose="02010609060101010101" pitchFamily="49" charset="-122"/>
                <a:ea typeface="楷体" panose="02010609060101010101" pitchFamily="49" charset="-122"/>
              </a:rPr>
              <a:t>15</a:t>
            </a:r>
            <a:r>
              <a:rPr lang="zh-CN" altLang="en-US" sz="2800">
                <a:latin typeface="楷体" panose="02010609060101010101" pitchFamily="49" charset="-122"/>
                <a:ea typeface="楷体" panose="02010609060101010101" pitchFamily="49" charset="-122"/>
              </a:rPr>
              <a:t>年以上的，在</a:t>
            </a:r>
            <a:r>
              <a:rPr lang="en-US" altLang="zh-CN" sz="2800">
                <a:latin typeface="楷体" panose="02010609060101010101" pitchFamily="49" charset="-122"/>
                <a:ea typeface="楷体" panose="02010609060101010101" pitchFamily="49" charset="-122"/>
              </a:rPr>
              <a:t>2017</a:t>
            </a:r>
            <a:r>
              <a:rPr lang="zh-CN" altLang="en-US" sz="2800">
                <a:latin typeface="楷体" panose="02010609060101010101" pitchFamily="49" charset="-122"/>
                <a:ea typeface="楷体" panose="02010609060101010101" pitchFamily="49" charset="-122"/>
              </a:rPr>
              <a:t>年</a:t>
            </a:r>
            <a:r>
              <a:rPr lang="en-US" altLang="zh-CN" sz="2800">
                <a:latin typeface="楷体" panose="02010609060101010101" pitchFamily="49" charset="-122"/>
                <a:ea typeface="楷体" panose="02010609060101010101" pitchFamily="49" charset="-122"/>
              </a:rPr>
              <a:t>12</a:t>
            </a:r>
            <a:r>
              <a:rPr lang="zh-CN" altLang="en-US" sz="2800">
                <a:latin typeface="楷体" panose="02010609060101010101" pitchFamily="49" charset="-122"/>
                <a:ea typeface="楷体" panose="02010609060101010101" pitchFamily="49" charset="-122"/>
              </a:rPr>
              <a:t>月</a:t>
            </a:r>
            <a:r>
              <a:rPr lang="en-US" altLang="zh-CN" sz="2800">
                <a:latin typeface="楷体" panose="02010609060101010101" pitchFamily="49" charset="-122"/>
                <a:ea typeface="楷体" panose="02010609060101010101" pitchFamily="49" charset="-122"/>
              </a:rPr>
              <a:t>31</a:t>
            </a:r>
            <a:r>
              <a:rPr lang="zh-CN" altLang="en-US" sz="2800">
                <a:latin typeface="楷体" panose="02010609060101010101" pitchFamily="49" charset="-122"/>
                <a:ea typeface="楷体" panose="02010609060101010101" pitchFamily="49" charset="-122"/>
              </a:rPr>
              <a:t>日前自获利年度起计算优惠期，</a:t>
            </a:r>
            <a:r>
              <a:rPr lang="zh-CN" altLang="en-US" sz="2800">
                <a:solidFill>
                  <a:srgbClr val="FF0000"/>
                </a:solidFill>
                <a:latin typeface="楷体" panose="02010609060101010101" pitchFamily="49" charset="-122"/>
                <a:ea typeface="楷体" panose="02010609060101010101" pitchFamily="49" charset="-122"/>
              </a:rPr>
              <a:t>五免五减半。</a:t>
            </a:r>
            <a:endParaRPr lang="en-US" altLang="zh-CN" sz="2800">
              <a:solidFill>
                <a:srgbClr val="FF0000"/>
              </a:solidFill>
              <a:latin typeface="楷体" panose="02010609060101010101" pitchFamily="49" charset="-122"/>
              <a:ea typeface="楷体" panose="02010609060101010101" pitchFamily="49" charset="-122"/>
            </a:endParaRPr>
          </a:p>
          <a:p>
            <a:pPr>
              <a:lnSpc>
                <a:spcPct val="80000"/>
              </a:lnSpc>
            </a:pPr>
            <a:r>
              <a:rPr lang="en-US" altLang="zh-CN" sz="2800">
                <a:latin typeface="楷体" panose="02010609060101010101" pitchFamily="49" charset="-122"/>
                <a:ea typeface="楷体" panose="02010609060101010101" pitchFamily="49" charset="-122"/>
              </a:rPr>
              <a:t>    3.</a:t>
            </a:r>
            <a:r>
              <a:rPr lang="zh-CN" altLang="en-US" sz="2800">
                <a:latin typeface="楷体" panose="02010609060101010101" pitchFamily="49" charset="-122"/>
                <a:ea typeface="楷体" panose="02010609060101010101" pitchFamily="49" charset="-122"/>
              </a:rPr>
              <a:t>境内新办的集成电路设计企业和符合条件的软件企业，经认定后，</a:t>
            </a:r>
            <a:r>
              <a:rPr lang="zh-CN" altLang="en-US" sz="2800">
                <a:solidFill>
                  <a:srgbClr val="FF0000"/>
                </a:solidFill>
                <a:latin typeface="楷体" panose="02010609060101010101" pitchFamily="49" charset="-122"/>
                <a:ea typeface="楷体" panose="02010609060101010101" pitchFamily="49" charset="-122"/>
              </a:rPr>
              <a:t>两免三减半。</a:t>
            </a:r>
          </a:p>
          <a:p>
            <a:pPr>
              <a:lnSpc>
                <a:spcPct val="80000"/>
              </a:lnSpc>
            </a:pPr>
            <a:r>
              <a:rPr lang="zh-CN" altLang="en-US" sz="1800" b="1">
                <a:ea typeface="宋体" panose="02010600030101010101" pitchFamily="2" charset="-122"/>
              </a:rPr>
              <a:t>　　</a:t>
            </a:r>
            <a:br>
              <a:rPr lang="zh-CN" altLang="en-US" sz="1800" b="1">
                <a:ea typeface="宋体" panose="02010600030101010101" pitchFamily="2" charset="-122"/>
              </a:rPr>
            </a:br>
            <a:endParaRPr lang="zh-CN" altLang="en-US" sz="1800" b="1">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70B70A-74BE-4404-AEE8-80D33A2C98DF}"/>
              </a:ext>
            </a:extLst>
          </p:cNvPr>
          <p:cNvSpPr>
            <a:spLocks noGrp="1"/>
          </p:cNvSpPr>
          <p:nvPr>
            <p:ph type="title"/>
          </p:nvPr>
        </p:nvSpPr>
        <p:spPr>
          <a:xfrm>
            <a:off x="900113" y="765175"/>
            <a:ext cx="7772400" cy="1143000"/>
          </a:xfrm>
        </p:spPr>
        <p:txBody>
          <a:bodyPr/>
          <a:lstStyle/>
          <a:p>
            <a:pPr>
              <a:defRPr/>
            </a:pPr>
            <a:r>
              <a:rPr lang="zh-CN" altLang="en-US" sz="3200">
                <a:solidFill>
                  <a:srgbClr val="FF0000"/>
                </a:solidFill>
                <a:effectLst>
                  <a:outerShdw blurRad="38100" dist="38100" dir="2700000" algn="tl">
                    <a:srgbClr val="C0C0C0"/>
                  </a:outerShdw>
                </a:effectLst>
                <a:ea typeface="宋体" pitchFamily="2" charset="-122"/>
              </a:rPr>
              <a:t>财政部 国家税务总局 发展改革委 工业和信息化部关于进一步鼓励集成电路产业发展企业所得税政策的通知    财税</a:t>
            </a:r>
            <a:r>
              <a:rPr lang="en-US" altLang="zh-CN" sz="3200">
                <a:solidFill>
                  <a:srgbClr val="FF0000"/>
                </a:solidFill>
                <a:effectLst>
                  <a:outerShdw blurRad="38100" dist="38100" dir="2700000" algn="tl">
                    <a:srgbClr val="C0C0C0"/>
                  </a:outerShdw>
                </a:effectLst>
                <a:ea typeface="宋体" pitchFamily="2" charset="-122"/>
              </a:rPr>
              <a:t>〔2015〕6</a:t>
            </a:r>
            <a:r>
              <a:rPr lang="zh-CN" altLang="en-US" sz="3200">
                <a:solidFill>
                  <a:srgbClr val="FF0000"/>
                </a:solidFill>
                <a:effectLst>
                  <a:outerShdw blurRad="38100" dist="38100" dir="2700000" algn="tl">
                    <a:srgbClr val="C0C0C0"/>
                  </a:outerShdw>
                </a:effectLst>
                <a:ea typeface="宋体" pitchFamily="2" charset="-122"/>
              </a:rPr>
              <a:t>号 </a:t>
            </a:r>
            <a:br>
              <a:rPr lang="zh-CN" altLang="en-US" sz="3200">
                <a:effectLst>
                  <a:outerShdw blurRad="38100" dist="38100" dir="2700000" algn="tl">
                    <a:srgbClr val="C0C0C0"/>
                  </a:outerShdw>
                </a:effectLst>
                <a:ea typeface="宋体" pitchFamily="2" charset="-122"/>
              </a:rPr>
            </a:br>
            <a:endParaRPr lang="zh-CN" altLang="en-US" sz="3200">
              <a:solidFill>
                <a:srgbClr val="FF0000"/>
              </a:solidFill>
              <a:effectLst>
                <a:outerShdw blurRad="38100" dist="38100" dir="2700000" algn="tl">
                  <a:srgbClr val="C0C0C0"/>
                </a:outerShdw>
              </a:effectLst>
              <a:ea typeface="宋体" pitchFamily="2" charset="-122"/>
            </a:endParaRPr>
          </a:p>
        </p:txBody>
      </p:sp>
      <p:sp>
        <p:nvSpPr>
          <p:cNvPr id="70659" name="内容占位符 2">
            <a:extLst>
              <a:ext uri="{FF2B5EF4-FFF2-40B4-BE49-F238E27FC236}">
                <a16:creationId xmlns:a16="http://schemas.microsoft.com/office/drawing/2014/main" id="{1D5B7352-1FF2-48EF-83FD-360ABED88D87}"/>
              </a:ext>
            </a:extLst>
          </p:cNvPr>
          <p:cNvSpPr>
            <a:spLocks noGrp="1"/>
          </p:cNvSpPr>
          <p:nvPr>
            <p:ph idx="1"/>
          </p:nvPr>
        </p:nvSpPr>
        <p:spPr>
          <a:xfrm>
            <a:off x="457200" y="2205038"/>
            <a:ext cx="8229600" cy="4043362"/>
          </a:xfrm>
        </p:spPr>
        <p:txBody>
          <a:bodyPr/>
          <a:lstStyle/>
          <a:p>
            <a:r>
              <a:rPr lang="zh-CN" altLang="en-US" sz="2800">
                <a:ea typeface="宋体" panose="02010600030101010101" pitchFamily="2" charset="-122"/>
              </a:rPr>
              <a:t>符合条件的集成电路封装、测试企业以及集成电路关键专用材料生产企业、集成电路专用设备生产企业，在</a:t>
            </a:r>
            <a:r>
              <a:rPr lang="en-US" altLang="zh-CN" sz="2800">
                <a:ea typeface="宋体" panose="02010600030101010101" pitchFamily="2" charset="-122"/>
              </a:rPr>
              <a:t>2017</a:t>
            </a:r>
            <a:r>
              <a:rPr lang="zh-CN" altLang="en-US" sz="2800">
                <a:ea typeface="宋体" panose="02010600030101010101" pitchFamily="2" charset="-122"/>
              </a:rPr>
              <a:t>年（含</a:t>
            </a:r>
            <a:r>
              <a:rPr lang="en-US" altLang="zh-CN" sz="2800">
                <a:ea typeface="宋体" panose="02010600030101010101" pitchFamily="2" charset="-122"/>
              </a:rPr>
              <a:t>2017</a:t>
            </a:r>
            <a:r>
              <a:rPr lang="zh-CN" altLang="en-US" sz="2800">
                <a:ea typeface="宋体" panose="02010600030101010101" pitchFamily="2" charset="-122"/>
              </a:rPr>
              <a:t>年）前实现获利的，自获利年度起，第一年至第二年免征企业所得税，第三年至第五年按照</a:t>
            </a:r>
            <a:r>
              <a:rPr lang="en-US" altLang="zh-CN" sz="2800">
                <a:ea typeface="宋体" panose="02010600030101010101" pitchFamily="2" charset="-122"/>
              </a:rPr>
              <a:t>25%</a:t>
            </a:r>
            <a:r>
              <a:rPr lang="zh-CN" altLang="en-US" sz="2800">
                <a:ea typeface="宋体" panose="02010600030101010101" pitchFamily="2" charset="-122"/>
              </a:rPr>
              <a:t>的法定税率减半征收企业所得税，并享受至期满为止；</a:t>
            </a:r>
            <a:r>
              <a:rPr lang="en-US" altLang="zh-CN" sz="2800">
                <a:ea typeface="宋体" panose="02010600030101010101" pitchFamily="2" charset="-122"/>
              </a:rPr>
              <a:t>2017 </a:t>
            </a:r>
            <a:r>
              <a:rPr lang="zh-CN" altLang="en-US" sz="2800">
                <a:ea typeface="宋体" panose="02010600030101010101" pitchFamily="2" charset="-122"/>
              </a:rPr>
              <a:t>年前未实现获利的，自 </a:t>
            </a:r>
            <a:r>
              <a:rPr lang="en-US" altLang="zh-CN" sz="2800">
                <a:ea typeface="宋体" panose="02010600030101010101" pitchFamily="2" charset="-122"/>
              </a:rPr>
              <a:t>2017 </a:t>
            </a:r>
            <a:r>
              <a:rPr lang="zh-CN" altLang="en-US" sz="2800">
                <a:ea typeface="宋体" panose="02010600030101010101" pitchFamily="2" charset="-122"/>
              </a:rPr>
              <a:t>年起计算优惠期，享受至期满为止。</a:t>
            </a:r>
            <a:br>
              <a:rPr lang="zh-CN" altLang="en-US">
                <a:ea typeface="宋体" panose="02010600030101010101" pitchFamily="2" charset="-122"/>
              </a:rPr>
            </a:br>
            <a:endParaRPr lang="zh-CN" altLang="en-US">
              <a:ea typeface="宋体" panose="02010600030101010101" pitchFamily="2" charset="-122"/>
            </a:endParaRPr>
          </a:p>
        </p:txBody>
      </p:sp>
      <p:sp>
        <p:nvSpPr>
          <p:cNvPr id="70660" name="页脚占位符 3">
            <a:extLst>
              <a:ext uri="{FF2B5EF4-FFF2-40B4-BE49-F238E27FC236}">
                <a16:creationId xmlns:a16="http://schemas.microsoft.com/office/drawing/2014/main" id="{D3523533-0211-413F-B36B-401260142A4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C9375990-B04B-4F1F-B5AF-40FF629388F4}"/>
              </a:ext>
            </a:extLst>
          </p:cNvPr>
          <p:cNvSpPr>
            <a:spLocks noGrp="1" noChangeArrowheads="1"/>
          </p:cNvSpPr>
          <p:nvPr>
            <p:ph type="body" idx="1"/>
          </p:nvPr>
        </p:nvSpPr>
        <p:spPr>
          <a:xfrm>
            <a:off x="323850" y="836613"/>
            <a:ext cx="8362950" cy="5449887"/>
          </a:xfrm>
        </p:spPr>
        <p:txBody>
          <a:bodyPr/>
          <a:lstStyle/>
          <a:p>
            <a:pPr>
              <a:lnSpc>
                <a:spcPct val="80000"/>
              </a:lnSpc>
            </a:pPr>
            <a:r>
              <a:rPr lang="zh-CN" altLang="en-US" b="1">
                <a:ea typeface="宋体" panose="02010600030101010101" pitchFamily="2" charset="-122"/>
              </a:rPr>
              <a:t>（二）关于鼓励</a:t>
            </a:r>
            <a:r>
              <a:rPr lang="zh-CN" altLang="en-US" b="1" u="sng">
                <a:ea typeface="宋体" panose="02010600030101010101" pitchFamily="2" charset="-122"/>
              </a:rPr>
              <a:t>证券</a:t>
            </a:r>
            <a:r>
              <a:rPr lang="zh-CN" altLang="en-US" b="1">
                <a:ea typeface="宋体" panose="02010600030101010101" pitchFamily="2" charset="-122"/>
              </a:rPr>
              <a:t>投资基金发展的优惠政策</a:t>
            </a:r>
          </a:p>
          <a:p>
            <a:pPr>
              <a:lnSpc>
                <a:spcPct val="80000"/>
              </a:lnSpc>
            </a:pPr>
            <a:r>
              <a:rPr lang="zh-CN" altLang="en-US" b="1">
                <a:ea typeface="宋体" panose="02010600030101010101" pitchFamily="2" charset="-122"/>
              </a:rPr>
              <a:t>　　</a:t>
            </a:r>
            <a:r>
              <a:rPr lang="en-US" altLang="zh-CN" b="1">
                <a:latin typeface="楷体" panose="02010609060101010101" pitchFamily="49" charset="-122"/>
                <a:ea typeface="楷体" panose="02010609060101010101" pitchFamily="49" charset="-122"/>
              </a:rPr>
              <a:t>1.</a:t>
            </a:r>
            <a:r>
              <a:rPr lang="zh-CN" altLang="en-US" b="1">
                <a:latin typeface="楷体" panose="02010609060101010101" pitchFamily="49" charset="-122"/>
                <a:ea typeface="楷体" panose="02010609060101010101" pitchFamily="49" charset="-122"/>
              </a:rPr>
              <a:t>对</a:t>
            </a:r>
            <a:r>
              <a:rPr lang="zh-CN" altLang="en-US" b="1">
                <a:solidFill>
                  <a:srgbClr val="FF0000"/>
                </a:solidFill>
                <a:latin typeface="楷体" panose="02010609060101010101" pitchFamily="49" charset="-122"/>
                <a:ea typeface="楷体" panose="02010609060101010101" pitchFamily="49" charset="-122"/>
              </a:rPr>
              <a:t>证券投资基金</a:t>
            </a:r>
            <a:r>
              <a:rPr lang="zh-CN" altLang="en-US" b="1">
                <a:latin typeface="楷体" panose="02010609060101010101" pitchFamily="49" charset="-122"/>
                <a:ea typeface="楷体" panose="02010609060101010101" pitchFamily="49" charset="-122"/>
              </a:rPr>
              <a:t>从证券市场中取得的收入，包括买卖股票、</a:t>
            </a:r>
            <a:r>
              <a:rPr lang="zh-CN" altLang="en-US" b="1" u="sng">
                <a:latin typeface="楷体" panose="02010609060101010101" pitchFamily="49" charset="-122"/>
                <a:ea typeface="楷体" panose="02010609060101010101" pitchFamily="49" charset="-122"/>
                <a:hlinkClick r:id="rId2"/>
              </a:rPr>
              <a:t>债券</a:t>
            </a:r>
            <a:r>
              <a:rPr lang="zh-CN" altLang="en-US" b="1">
                <a:latin typeface="楷体" panose="02010609060101010101" pitchFamily="49" charset="-122"/>
                <a:ea typeface="楷体" panose="02010609060101010101" pitchFamily="49" charset="-122"/>
              </a:rPr>
              <a:t>的差价收入，股权的股息、红利收入，债券的利息收入及其他收入，暂不征收企业所得税。</a:t>
            </a:r>
          </a:p>
          <a:p>
            <a:pPr>
              <a:lnSpc>
                <a:spcPct val="80000"/>
              </a:lnSpc>
            </a:pPr>
            <a:r>
              <a:rPr lang="zh-CN" altLang="en-US" b="1">
                <a:latin typeface="楷体" panose="02010609060101010101" pitchFamily="49" charset="-122"/>
                <a:ea typeface="楷体" panose="02010609060101010101" pitchFamily="49" charset="-122"/>
              </a:rPr>
              <a:t>　　</a:t>
            </a:r>
            <a:r>
              <a:rPr lang="en-US" altLang="zh-CN" b="1">
                <a:latin typeface="楷体" panose="02010609060101010101" pitchFamily="49" charset="-122"/>
                <a:ea typeface="楷体" panose="02010609060101010101" pitchFamily="49" charset="-122"/>
              </a:rPr>
              <a:t>2.</a:t>
            </a:r>
            <a:r>
              <a:rPr lang="zh-CN" altLang="en-US" b="1">
                <a:latin typeface="楷体" panose="02010609060101010101" pitchFamily="49" charset="-122"/>
                <a:ea typeface="楷体" panose="02010609060101010101" pitchFamily="49" charset="-122"/>
              </a:rPr>
              <a:t>对</a:t>
            </a:r>
            <a:r>
              <a:rPr lang="zh-CN" altLang="en-US" b="1">
                <a:solidFill>
                  <a:srgbClr val="FF0000"/>
                </a:solidFill>
                <a:latin typeface="楷体" panose="02010609060101010101" pitchFamily="49" charset="-122"/>
                <a:ea typeface="楷体" panose="02010609060101010101" pitchFamily="49" charset="-122"/>
              </a:rPr>
              <a:t>投资者</a:t>
            </a:r>
            <a:r>
              <a:rPr lang="zh-CN" altLang="en-US" b="1">
                <a:latin typeface="楷体" panose="02010609060101010101" pitchFamily="49" charset="-122"/>
                <a:ea typeface="楷体" panose="02010609060101010101" pitchFamily="49" charset="-122"/>
              </a:rPr>
              <a:t>从证券投资基金</a:t>
            </a:r>
            <a:r>
              <a:rPr lang="zh-CN" altLang="en-US" b="1">
                <a:solidFill>
                  <a:srgbClr val="FF0000"/>
                </a:solidFill>
                <a:latin typeface="楷体" panose="02010609060101010101" pitchFamily="49" charset="-122"/>
                <a:ea typeface="楷体" panose="02010609060101010101" pitchFamily="49" charset="-122"/>
              </a:rPr>
              <a:t>分配</a:t>
            </a:r>
            <a:r>
              <a:rPr lang="zh-CN" altLang="en-US" b="1">
                <a:latin typeface="楷体" panose="02010609060101010101" pitchFamily="49" charset="-122"/>
                <a:ea typeface="楷体" panose="02010609060101010101" pitchFamily="49" charset="-122"/>
              </a:rPr>
              <a:t>中取得的收入，暂不征收企业所得税。</a:t>
            </a:r>
          </a:p>
          <a:p>
            <a:pPr>
              <a:lnSpc>
                <a:spcPct val="80000"/>
              </a:lnSpc>
            </a:pPr>
            <a:r>
              <a:rPr lang="zh-CN" altLang="en-US" b="1">
                <a:latin typeface="楷体" panose="02010609060101010101" pitchFamily="49" charset="-122"/>
                <a:ea typeface="楷体" panose="02010609060101010101" pitchFamily="49" charset="-122"/>
              </a:rPr>
              <a:t>　　</a:t>
            </a:r>
            <a:r>
              <a:rPr lang="en-US" altLang="zh-CN" b="1">
                <a:latin typeface="楷体" panose="02010609060101010101" pitchFamily="49" charset="-122"/>
                <a:ea typeface="楷体" panose="02010609060101010101" pitchFamily="49" charset="-122"/>
              </a:rPr>
              <a:t>3.</a:t>
            </a:r>
            <a:r>
              <a:rPr lang="zh-CN" altLang="en-US" b="1">
                <a:latin typeface="楷体" panose="02010609060101010101" pitchFamily="49" charset="-122"/>
                <a:ea typeface="楷体" panose="02010609060101010101" pitchFamily="49" charset="-122"/>
              </a:rPr>
              <a:t>对证券投资</a:t>
            </a:r>
            <a:r>
              <a:rPr lang="zh-CN" altLang="en-US" b="1">
                <a:solidFill>
                  <a:srgbClr val="FF0000"/>
                </a:solidFill>
                <a:latin typeface="楷体" panose="02010609060101010101" pitchFamily="49" charset="-122"/>
                <a:ea typeface="楷体" panose="02010609060101010101" pitchFamily="49" charset="-122"/>
              </a:rPr>
              <a:t>基金管理人</a:t>
            </a:r>
            <a:r>
              <a:rPr lang="zh-CN" altLang="en-US" b="1">
                <a:latin typeface="楷体" panose="02010609060101010101" pitchFamily="49" charset="-122"/>
                <a:ea typeface="楷体" panose="02010609060101010101" pitchFamily="49" charset="-122"/>
              </a:rPr>
              <a:t>运用基金买卖股票、债券的</a:t>
            </a:r>
            <a:r>
              <a:rPr lang="zh-CN" altLang="en-US" b="1">
                <a:solidFill>
                  <a:srgbClr val="FF0000"/>
                </a:solidFill>
                <a:latin typeface="楷体" panose="02010609060101010101" pitchFamily="49" charset="-122"/>
                <a:ea typeface="楷体" panose="02010609060101010101" pitchFamily="49" charset="-122"/>
              </a:rPr>
              <a:t>差价收入</a:t>
            </a:r>
            <a:r>
              <a:rPr lang="zh-CN" altLang="en-US" b="1">
                <a:latin typeface="楷体" panose="02010609060101010101" pitchFamily="49" charset="-122"/>
                <a:ea typeface="楷体" panose="02010609060101010101" pitchFamily="49" charset="-122"/>
              </a:rPr>
              <a:t>，暂不征收企业所得税。</a:t>
            </a:r>
          </a:p>
          <a:p>
            <a:pPr>
              <a:lnSpc>
                <a:spcPct val="80000"/>
              </a:lnSpc>
            </a:pPr>
            <a:endParaRPr lang="zh-CN" altLang="en-US" sz="2000" b="1">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内容占位符 2">
            <a:extLst>
              <a:ext uri="{FF2B5EF4-FFF2-40B4-BE49-F238E27FC236}">
                <a16:creationId xmlns:a16="http://schemas.microsoft.com/office/drawing/2014/main" id="{A9F24FD3-F756-453A-BA89-2FB4B92CDA38}"/>
              </a:ext>
            </a:extLst>
          </p:cNvPr>
          <p:cNvSpPr>
            <a:spLocks noGrp="1"/>
          </p:cNvSpPr>
          <p:nvPr>
            <p:ph idx="1"/>
          </p:nvPr>
        </p:nvSpPr>
        <p:spPr>
          <a:xfrm>
            <a:off x="457200" y="981075"/>
            <a:ext cx="8229600" cy="5267325"/>
          </a:xfrm>
        </p:spPr>
        <p:txBody>
          <a:bodyPr/>
          <a:lstStyle/>
          <a:p>
            <a:pPr marL="0" indent="0">
              <a:buFont typeface="Arial" panose="020B0604020202020204" pitchFamily="34" charset="0"/>
              <a:buNone/>
            </a:pPr>
            <a:r>
              <a:rPr lang="zh-CN" altLang="en-US">
                <a:latin typeface="黑体" panose="02010609060101010101" pitchFamily="49" charset="-122"/>
                <a:ea typeface="黑体" panose="02010609060101010101" pitchFamily="49" charset="-122"/>
              </a:rPr>
              <a:t>（三）促进节能服务产业发展的优惠</a:t>
            </a:r>
            <a:endParaRPr lang="en-US" altLang="zh-CN">
              <a:latin typeface="黑体" panose="02010609060101010101" pitchFamily="49" charset="-122"/>
              <a:ea typeface="黑体" panose="02010609060101010101" pitchFamily="49" charset="-122"/>
            </a:endParaRPr>
          </a:p>
          <a:p>
            <a:pPr marL="0" indent="0"/>
            <a:r>
              <a:rPr lang="zh-CN" altLang="en-US" sz="2400">
                <a:latin typeface="楷体" panose="02010609060101010101" pitchFamily="49" charset="-122"/>
                <a:ea typeface="楷体" panose="02010609060101010101" pitchFamily="49" charset="-122"/>
              </a:rPr>
              <a:t>财税</a:t>
            </a:r>
            <a:r>
              <a:rPr lang="en-US" altLang="zh-CN" sz="2400">
                <a:latin typeface="楷体" panose="02010609060101010101" pitchFamily="49" charset="-122"/>
                <a:ea typeface="楷体" panose="02010609060101010101" pitchFamily="49" charset="-122"/>
              </a:rPr>
              <a:t>[2010]110</a:t>
            </a:r>
            <a:r>
              <a:rPr lang="zh-CN" altLang="en-US" sz="2400">
                <a:latin typeface="楷体" panose="02010609060101010101" pitchFamily="49" charset="-122"/>
                <a:ea typeface="楷体" panose="02010609060101010101" pitchFamily="49" charset="-122"/>
              </a:rPr>
              <a:t>号</a:t>
            </a:r>
            <a:endParaRPr lang="en-US" altLang="zh-CN" sz="2400">
              <a:latin typeface="楷体" panose="02010609060101010101" pitchFamily="49" charset="-122"/>
              <a:ea typeface="楷体" panose="02010609060101010101" pitchFamily="49" charset="-122"/>
            </a:endParaRPr>
          </a:p>
          <a:p>
            <a:pPr marL="0" indent="0"/>
            <a:r>
              <a:rPr lang="zh-CN" altLang="en-US" sz="2400">
                <a:latin typeface="楷体" panose="02010609060101010101" pitchFamily="49" charset="-122"/>
                <a:ea typeface="楷体" panose="02010609060101010101" pitchFamily="49" charset="-122"/>
              </a:rPr>
              <a:t>国家税务总局 国家发展改革委公告</a:t>
            </a:r>
            <a:r>
              <a:rPr lang="en-US" altLang="zh-CN" sz="2400">
                <a:latin typeface="楷体" panose="02010609060101010101" pitchFamily="49" charset="-122"/>
                <a:ea typeface="楷体" panose="02010609060101010101" pitchFamily="49" charset="-122"/>
              </a:rPr>
              <a:t>2013</a:t>
            </a:r>
            <a:r>
              <a:rPr lang="zh-CN" altLang="en-US" sz="2400">
                <a:latin typeface="楷体" panose="02010609060101010101" pitchFamily="49" charset="-122"/>
                <a:ea typeface="楷体" panose="02010609060101010101" pitchFamily="49" charset="-122"/>
              </a:rPr>
              <a:t>年第</a:t>
            </a:r>
            <a:r>
              <a:rPr lang="en-US" altLang="zh-CN" sz="2400">
                <a:latin typeface="楷体" panose="02010609060101010101" pitchFamily="49" charset="-122"/>
                <a:ea typeface="楷体" panose="02010609060101010101" pitchFamily="49" charset="-122"/>
              </a:rPr>
              <a:t>77</a:t>
            </a:r>
            <a:r>
              <a:rPr lang="zh-CN" altLang="en-US" sz="2400">
                <a:latin typeface="楷体" panose="02010609060101010101" pitchFamily="49" charset="-122"/>
                <a:ea typeface="楷体" panose="02010609060101010101" pitchFamily="49" charset="-122"/>
              </a:rPr>
              <a:t>号</a:t>
            </a:r>
            <a:endParaRPr lang="en-US" altLang="zh-CN" sz="2400">
              <a:latin typeface="楷体" panose="02010609060101010101" pitchFamily="49" charset="-122"/>
              <a:ea typeface="楷体" panose="02010609060101010101" pitchFamily="49" charset="-122"/>
            </a:endParaRPr>
          </a:p>
          <a:p>
            <a:pPr marL="0" indent="0"/>
            <a:r>
              <a:rPr lang="en-US" altLang="zh-CN" sz="2800">
                <a:ea typeface="宋体" panose="02010600030101010101" pitchFamily="2" charset="-122"/>
              </a:rPr>
              <a:t>1.</a:t>
            </a:r>
            <a:r>
              <a:rPr lang="zh-CN" altLang="en-US" sz="2800">
                <a:ea typeface="宋体" panose="02010600030101010101" pitchFamily="2" charset="-122"/>
              </a:rPr>
              <a:t>对符合条件（略：</a:t>
            </a:r>
            <a:r>
              <a:rPr lang="en-US" altLang="zh-CN" sz="2800">
                <a:ea typeface="宋体" panose="02010600030101010101" pitchFamily="2" charset="-122"/>
              </a:rPr>
              <a:t>P80</a:t>
            </a:r>
            <a:r>
              <a:rPr lang="zh-CN" altLang="en-US" sz="2800">
                <a:ea typeface="宋体" panose="02010600030101010101" pitchFamily="2" charset="-122"/>
              </a:rPr>
              <a:t>）的节能服务公司实施合同能源管理项目，符合有关规定的，自项目取得</a:t>
            </a:r>
            <a:r>
              <a:rPr lang="zh-CN" altLang="en-US" sz="2800" b="1">
                <a:solidFill>
                  <a:srgbClr val="FF0000"/>
                </a:solidFill>
                <a:ea typeface="宋体" panose="02010600030101010101" pitchFamily="2" charset="-122"/>
              </a:rPr>
              <a:t>第一笔生产经营收入</a:t>
            </a:r>
            <a:r>
              <a:rPr lang="zh-CN" altLang="en-US" sz="2800">
                <a:ea typeface="宋体" panose="02010600030101010101" pitchFamily="2" charset="-122"/>
              </a:rPr>
              <a:t>所属纳税年度起，第</a:t>
            </a:r>
            <a:r>
              <a:rPr lang="en-US" altLang="zh-CN" sz="2800">
                <a:ea typeface="宋体" panose="02010600030101010101" pitchFamily="2" charset="-122"/>
              </a:rPr>
              <a:t>1</a:t>
            </a:r>
            <a:r>
              <a:rPr lang="zh-CN" altLang="en-US" sz="2800">
                <a:ea typeface="宋体" panose="02010600030101010101" pitchFamily="2" charset="-122"/>
              </a:rPr>
              <a:t>年至第</a:t>
            </a:r>
            <a:r>
              <a:rPr lang="en-US" altLang="zh-CN" sz="2800">
                <a:ea typeface="宋体" panose="02010600030101010101" pitchFamily="2" charset="-122"/>
              </a:rPr>
              <a:t>3</a:t>
            </a:r>
            <a:r>
              <a:rPr lang="zh-CN" altLang="en-US" sz="2800">
                <a:ea typeface="宋体" panose="02010600030101010101" pitchFamily="2" charset="-122"/>
              </a:rPr>
              <a:t>年免征企业所得税，第</a:t>
            </a:r>
            <a:r>
              <a:rPr lang="en-US" altLang="zh-CN" sz="2800">
                <a:ea typeface="宋体" panose="02010600030101010101" pitchFamily="2" charset="-122"/>
              </a:rPr>
              <a:t>4</a:t>
            </a:r>
            <a:r>
              <a:rPr lang="zh-CN" altLang="en-US" sz="2800">
                <a:ea typeface="宋体" panose="02010600030101010101" pitchFamily="2" charset="-122"/>
              </a:rPr>
              <a:t>年至第</a:t>
            </a:r>
            <a:r>
              <a:rPr lang="en-US" altLang="zh-CN" sz="2800">
                <a:ea typeface="宋体" panose="02010600030101010101" pitchFamily="2" charset="-122"/>
              </a:rPr>
              <a:t>6</a:t>
            </a:r>
            <a:r>
              <a:rPr lang="zh-CN" altLang="en-US" sz="2800">
                <a:ea typeface="宋体" panose="02010600030101010101" pitchFamily="2" charset="-122"/>
              </a:rPr>
              <a:t>年按照</a:t>
            </a:r>
            <a:r>
              <a:rPr lang="en-US" altLang="zh-CN" sz="2800">
                <a:ea typeface="宋体" panose="02010600030101010101" pitchFamily="2" charset="-122"/>
              </a:rPr>
              <a:t>25%</a:t>
            </a:r>
            <a:r>
              <a:rPr lang="zh-CN" altLang="en-US" sz="2800">
                <a:ea typeface="宋体" panose="02010600030101010101" pitchFamily="2" charset="-122"/>
              </a:rPr>
              <a:t>的法定税率减半征收企业所得税。</a:t>
            </a:r>
            <a:endParaRPr lang="en-US" altLang="zh-CN" sz="2800">
              <a:ea typeface="宋体" panose="02010600030101010101" pitchFamily="2" charset="-122"/>
            </a:endParaRPr>
          </a:p>
          <a:p>
            <a:pPr marL="0" indent="0"/>
            <a:r>
              <a:rPr lang="en-US" altLang="zh-CN" sz="2800">
                <a:ea typeface="宋体" panose="02010600030101010101" pitchFamily="2" charset="-122"/>
              </a:rPr>
              <a:t>                                        </a:t>
            </a:r>
            <a:r>
              <a:rPr lang="zh-CN" altLang="en-US" sz="2800">
                <a:ea typeface="宋体" panose="02010600030101010101" pitchFamily="2" charset="-122"/>
              </a:rPr>
              <a:t>（三免三减半）</a:t>
            </a:r>
          </a:p>
          <a:p>
            <a:pPr marL="0" indent="0"/>
            <a:r>
              <a:rPr lang="zh-CN" altLang="en-US" sz="2800">
                <a:ea typeface="宋体" panose="02010600030101010101" pitchFamily="2" charset="-122"/>
              </a:rPr>
              <a:t>　　</a:t>
            </a:r>
            <a:endParaRPr lang="zh-CN" altLang="en-US">
              <a:ea typeface="宋体" panose="02010600030101010101" pitchFamily="2" charset="-122"/>
            </a:endParaRPr>
          </a:p>
        </p:txBody>
      </p:sp>
      <p:sp>
        <p:nvSpPr>
          <p:cNvPr id="72707" name="页脚占位符 3">
            <a:extLst>
              <a:ext uri="{FF2B5EF4-FFF2-40B4-BE49-F238E27FC236}">
                <a16:creationId xmlns:a16="http://schemas.microsoft.com/office/drawing/2014/main" id="{5DFBD8BB-7563-4D6D-ABC9-A21678DF8F2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内容占位符 2">
            <a:extLst>
              <a:ext uri="{FF2B5EF4-FFF2-40B4-BE49-F238E27FC236}">
                <a16:creationId xmlns:a16="http://schemas.microsoft.com/office/drawing/2014/main" id="{558661E9-2280-4D48-A775-71AEF75D6366}"/>
              </a:ext>
            </a:extLst>
          </p:cNvPr>
          <p:cNvSpPr>
            <a:spLocks noGrp="1"/>
          </p:cNvSpPr>
          <p:nvPr>
            <p:ph idx="1"/>
          </p:nvPr>
        </p:nvSpPr>
        <p:spPr>
          <a:xfrm>
            <a:off x="457200" y="188913"/>
            <a:ext cx="8507413" cy="6059487"/>
          </a:xfrm>
        </p:spPr>
        <p:txBody>
          <a:bodyPr/>
          <a:lstStyle/>
          <a:p>
            <a:pPr marL="0" indent="0">
              <a:buFont typeface="Arial" panose="020B0604020202020204" pitchFamily="34" charset="0"/>
              <a:buNone/>
            </a:pPr>
            <a:r>
              <a:rPr lang="en-US" altLang="zh-CN" sz="2800">
                <a:ea typeface="宋体" panose="02010600030101010101" pitchFamily="2" charset="-122"/>
              </a:rPr>
              <a:t>2.</a:t>
            </a:r>
            <a:r>
              <a:rPr lang="zh-CN" altLang="en-US" sz="2800">
                <a:ea typeface="宋体" panose="02010600030101010101" pitchFamily="2" charset="-122"/>
              </a:rPr>
              <a:t>对符合条件的</a:t>
            </a:r>
            <a:r>
              <a:rPr lang="zh-CN" altLang="en-US" sz="2800" b="1">
                <a:solidFill>
                  <a:srgbClr val="FF0000"/>
                </a:solidFill>
                <a:ea typeface="宋体" panose="02010600030101010101" pitchFamily="2" charset="-122"/>
              </a:rPr>
              <a:t>节能服务公司</a:t>
            </a:r>
            <a:r>
              <a:rPr lang="zh-CN" altLang="en-US" sz="2800">
                <a:ea typeface="宋体" panose="02010600030101010101" pitchFamily="2" charset="-122"/>
              </a:rPr>
              <a:t>，以及与其签订节能效益分享型合同的</a:t>
            </a:r>
            <a:r>
              <a:rPr lang="zh-CN" altLang="en-US" sz="2800" b="1">
                <a:solidFill>
                  <a:srgbClr val="FF0000"/>
                </a:solidFill>
                <a:ea typeface="宋体" panose="02010600030101010101" pitchFamily="2" charset="-122"/>
              </a:rPr>
              <a:t>用能企业</a:t>
            </a:r>
            <a:r>
              <a:rPr lang="zh-CN" altLang="en-US" sz="2800">
                <a:ea typeface="宋体" panose="02010600030101010101" pitchFamily="2" charset="-122"/>
              </a:rPr>
              <a:t>，实施合同能源管理项目有关资产的企业所得税税务处理按以下规定执行：</a:t>
            </a:r>
          </a:p>
          <a:p>
            <a:pPr marL="0" indent="0"/>
            <a:r>
              <a:rPr lang="zh-CN" altLang="en-US">
                <a:ea typeface="宋体" panose="02010600030101010101" pitchFamily="2" charset="-122"/>
              </a:rPr>
              <a:t>　</a:t>
            </a: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用能企业按照能源管理合同</a:t>
            </a:r>
            <a:r>
              <a:rPr lang="zh-CN" altLang="en-US" sz="2400" b="1">
                <a:solidFill>
                  <a:srgbClr val="FF0000"/>
                </a:solidFill>
                <a:latin typeface="楷体" panose="02010609060101010101" pitchFamily="49" charset="-122"/>
                <a:ea typeface="楷体" panose="02010609060101010101" pitchFamily="49" charset="-122"/>
              </a:rPr>
              <a:t>实际支付</a:t>
            </a:r>
            <a:r>
              <a:rPr lang="zh-CN" altLang="en-US" sz="2400">
                <a:latin typeface="楷体" panose="02010609060101010101" pitchFamily="49" charset="-122"/>
                <a:ea typeface="楷体" panose="02010609060101010101" pitchFamily="49" charset="-122"/>
              </a:rPr>
              <a:t>给节能服务公司的合理支出，均可以在计算当期应纳税所得额时扣除，</a:t>
            </a:r>
            <a:r>
              <a:rPr lang="zh-CN" altLang="en-US" sz="2400" b="1">
                <a:solidFill>
                  <a:srgbClr val="FF0000"/>
                </a:solidFill>
                <a:latin typeface="楷体" panose="02010609060101010101" pitchFamily="49" charset="-122"/>
                <a:ea typeface="楷体" panose="02010609060101010101" pitchFamily="49" charset="-122"/>
              </a:rPr>
              <a:t>不再区分</a:t>
            </a:r>
            <a:r>
              <a:rPr lang="zh-CN" altLang="en-US" sz="2400">
                <a:latin typeface="楷体" panose="02010609060101010101" pitchFamily="49" charset="-122"/>
                <a:ea typeface="楷体" panose="02010609060101010101" pitchFamily="49" charset="-122"/>
              </a:rPr>
              <a:t>服务费用和资产价款进行税务处理；</a:t>
            </a:r>
          </a:p>
          <a:p>
            <a:pPr marL="0" indent="0"/>
            <a:r>
              <a:rPr lang="zh-CN" altLang="en-US" sz="2400">
                <a:latin typeface="楷体" panose="02010609060101010101" pitchFamily="49" charset="-122"/>
                <a:ea typeface="楷体" panose="02010609060101010101" pitchFamily="49" charset="-122"/>
              </a:rPr>
              <a:t>　</a:t>
            </a: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能源管理合同期满后，节能服务公司转让给用能企业的因实施合同能源管理项目形成的资产，</a:t>
            </a:r>
            <a:r>
              <a:rPr lang="zh-CN" altLang="en-US" sz="2400" b="1">
                <a:solidFill>
                  <a:srgbClr val="FF0000"/>
                </a:solidFill>
                <a:latin typeface="楷体" panose="02010609060101010101" pitchFamily="49" charset="-122"/>
                <a:ea typeface="楷体" panose="02010609060101010101" pitchFamily="49" charset="-122"/>
              </a:rPr>
              <a:t>按折旧或摊销期满的资产进行税务处理</a:t>
            </a:r>
            <a:r>
              <a:rPr lang="zh-CN" altLang="en-US" sz="2400">
                <a:latin typeface="楷体" panose="02010609060101010101" pitchFamily="49" charset="-122"/>
                <a:ea typeface="楷体" panose="02010609060101010101" pitchFamily="49" charset="-122"/>
              </a:rPr>
              <a:t>，用能企业从节能服务公司接受有关资产的计税基础也应按折旧或摊销期满的资产进行税务处理；</a:t>
            </a:r>
          </a:p>
          <a:p>
            <a:pPr marL="0" indent="0"/>
            <a:r>
              <a:rPr lang="zh-CN" altLang="en-US" sz="2400">
                <a:latin typeface="楷体" panose="02010609060101010101" pitchFamily="49" charset="-122"/>
                <a:ea typeface="楷体" panose="02010609060101010101" pitchFamily="49" charset="-122"/>
              </a:rPr>
              <a:t>　　</a:t>
            </a:r>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能源管理合同期满后，节能服务公司与用能企业办理有关资产的权属转移时，用能企业已支付的资产价款，</a:t>
            </a:r>
            <a:r>
              <a:rPr lang="zh-CN" altLang="en-US" sz="2400" b="1">
                <a:solidFill>
                  <a:srgbClr val="FF0000"/>
                </a:solidFill>
                <a:latin typeface="楷体" panose="02010609060101010101" pitchFamily="49" charset="-122"/>
                <a:ea typeface="楷体" panose="02010609060101010101" pitchFamily="49" charset="-122"/>
              </a:rPr>
              <a:t>不再另行计入</a:t>
            </a:r>
            <a:r>
              <a:rPr lang="zh-CN" altLang="en-US" sz="2400">
                <a:latin typeface="楷体" panose="02010609060101010101" pitchFamily="49" charset="-122"/>
                <a:ea typeface="楷体" panose="02010609060101010101" pitchFamily="49" charset="-122"/>
              </a:rPr>
              <a:t>节能服务公司的</a:t>
            </a:r>
            <a:r>
              <a:rPr lang="zh-CN" altLang="en-US" sz="2400" b="1">
                <a:solidFill>
                  <a:srgbClr val="FF0000"/>
                </a:solidFill>
                <a:latin typeface="楷体" panose="02010609060101010101" pitchFamily="49" charset="-122"/>
                <a:ea typeface="楷体" panose="02010609060101010101" pitchFamily="49" charset="-122"/>
              </a:rPr>
              <a:t>收入</a:t>
            </a:r>
            <a:r>
              <a:rPr lang="zh-CN" altLang="en-US" sz="2400">
                <a:latin typeface="楷体" panose="02010609060101010101" pitchFamily="49" charset="-122"/>
                <a:ea typeface="楷体" panose="02010609060101010101" pitchFamily="49" charset="-122"/>
              </a:rPr>
              <a:t>。</a:t>
            </a:r>
          </a:p>
          <a:p>
            <a:pPr marL="0" indent="0"/>
            <a:endParaRPr lang="zh-CN" altLang="en-US">
              <a:ea typeface="宋体" panose="02010600030101010101" pitchFamily="2" charset="-122"/>
            </a:endParaRPr>
          </a:p>
        </p:txBody>
      </p:sp>
      <p:sp>
        <p:nvSpPr>
          <p:cNvPr id="73731" name="页脚占位符 3">
            <a:extLst>
              <a:ext uri="{FF2B5EF4-FFF2-40B4-BE49-F238E27FC236}">
                <a16:creationId xmlns:a16="http://schemas.microsoft.com/office/drawing/2014/main" id="{61510D41-B0BF-4874-8877-F4C99A1CDB9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内容占位符 2">
            <a:extLst>
              <a:ext uri="{FF2B5EF4-FFF2-40B4-BE49-F238E27FC236}">
                <a16:creationId xmlns:a16="http://schemas.microsoft.com/office/drawing/2014/main" id="{603E10A4-0A66-4375-BFC8-865E62E027F3}"/>
              </a:ext>
            </a:extLst>
          </p:cNvPr>
          <p:cNvSpPr>
            <a:spLocks noGrp="1"/>
          </p:cNvSpPr>
          <p:nvPr>
            <p:ph idx="1"/>
          </p:nvPr>
        </p:nvSpPr>
        <p:spPr>
          <a:xfrm>
            <a:off x="457200" y="620713"/>
            <a:ext cx="8229600" cy="5627687"/>
          </a:xfrm>
        </p:spPr>
        <p:txBody>
          <a:bodyPr/>
          <a:lstStyle/>
          <a:p>
            <a:r>
              <a:rPr lang="zh-CN" altLang="en-US">
                <a:ea typeface="宋体" panose="02010600030101010101" pitchFamily="2" charset="-122"/>
              </a:rPr>
              <a:t>（四）保险保障基金有关所得税优惠规定</a:t>
            </a:r>
          </a:p>
          <a:p>
            <a:r>
              <a:rPr lang="zh-CN" altLang="en-US">
                <a:ea typeface="宋体" panose="02010600030101010101" pitchFamily="2" charset="-122"/>
              </a:rPr>
              <a:t>　　</a:t>
            </a:r>
            <a:r>
              <a:rPr lang="zh-CN" altLang="en-US" sz="2400">
                <a:ea typeface="宋体" panose="02010600030101010101" pitchFamily="2" charset="-122"/>
              </a:rPr>
              <a:t>中国保险保障基金有限责任公司根据</a:t>
            </a:r>
            <a:r>
              <a:rPr lang="en-US" altLang="zh-CN" sz="2400">
                <a:ea typeface="宋体" panose="02010600030101010101" pitchFamily="2" charset="-122"/>
              </a:rPr>
              <a:t>《</a:t>
            </a:r>
            <a:r>
              <a:rPr lang="zh-CN" altLang="en-US" sz="2400">
                <a:ea typeface="宋体" panose="02010600030101010101" pitchFamily="2" charset="-122"/>
              </a:rPr>
              <a:t>保险保障基金管理办法</a:t>
            </a:r>
            <a:r>
              <a:rPr lang="en-US" altLang="zh-CN" sz="2400">
                <a:ea typeface="宋体" panose="02010600030101010101" pitchFamily="2" charset="-122"/>
              </a:rPr>
              <a:t>》</a:t>
            </a:r>
            <a:r>
              <a:rPr lang="zh-CN" altLang="en-US" sz="2400">
                <a:ea typeface="宋体" panose="02010600030101010101" pitchFamily="2" charset="-122"/>
              </a:rPr>
              <a:t>取得的下列收入，免征企业所得税：</a:t>
            </a:r>
          </a:p>
          <a:p>
            <a:r>
              <a:rPr lang="zh-CN" altLang="en-US" sz="2400">
                <a:ea typeface="宋体" panose="02010600030101010101" pitchFamily="2" charset="-122"/>
              </a:rPr>
              <a:t>　　</a:t>
            </a:r>
            <a:r>
              <a:rPr lang="en-US" altLang="zh-CN" sz="2400">
                <a:ea typeface="宋体" panose="02010600030101010101" pitchFamily="2" charset="-122"/>
              </a:rPr>
              <a:t>1.</a:t>
            </a:r>
            <a:r>
              <a:rPr lang="zh-CN" altLang="en-US" sz="2400">
                <a:ea typeface="宋体" panose="02010600030101010101" pitchFamily="2" charset="-122"/>
              </a:rPr>
              <a:t>境内保险公司依法缴纳的保险保障基金；</a:t>
            </a:r>
          </a:p>
          <a:p>
            <a:r>
              <a:rPr lang="zh-CN" altLang="en-US" sz="2400">
                <a:ea typeface="宋体" panose="02010600030101010101" pitchFamily="2" charset="-122"/>
              </a:rPr>
              <a:t>　　</a:t>
            </a:r>
            <a:r>
              <a:rPr lang="en-US" altLang="zh-CN" sz="2400">
                <a:ea typeface="宋体" panose="02010600030101010101" pitchFamily="2" charset="-122"/>
              </a:rPr>
              <a:t>2.</a:t>
            </a:r>
            <a:r>
              <a:rPr lang="zh-CN" altLang="en-US" sz="2400">
                <a:ea typeface="宋体" panose="02010600030101010101" pitchFamily="2" charset="-122"/>
              </a:rPr>
              <a:t>依法从撤销或破产保险公司清算财产中获得的受偿收入和向有关责任方追偿所得，以及依法从保险公司风险处置中获得的财产转让所得；</a:t>
            </a:r>
          </a:p>
          <a:p>
            <a:r>
              <a:rPr lang="zh-CN" altLang="en-US" sz="2400">
                <a:ea typeface="宋体" panose="02010600030101010101" pitchFamily="2" charset="-122"/>
              </a:rPr>
              <a:t>　　</a:t>
            </a:r>
            <a:r>
              <a:rPr lang="en-US" altLang="zh-CN" sz="2400">
                <a:ea typeface="宋体" panose="02010600030101010101" pitchFamily="2" charset="-122"/>
              </a:rPr>
              <a:t>3.</a:t>
            </a:r>
            <a:r>
              <a:rPr lang="zh-CN" altLang="en-US" sz="2400">
                <a:ea typeface="宋体" panose="02010600030101010101" pitchFamily="2" charset="-122"/>
              </a:rPr>
              <a:t>捐赠所得；</a:t>
            </a:r>
          </a:p>
          <a:p>
            <a:r>
              <a:rPr lang="zh-CN" altLang="en-US" sz="2400">
                <a:ea typeface="宋体" panose="02010600030101010101" pitchFamily="2" charset="-122"/>
              </a:rPr>
              <a:t>　　</a:t>
            </a:r>
            <a:r>
              <a:rPr lang="en-US" altLang="zh-CN" sz="2400">
                <a:ea typeface="宋体" panose="02010600030101010101" pitchFamily="2" charset="-122"/>
              </a:rPr>
              <a:t>4.</a:t>
            </a:r>
            <a:r>
              <a:rPr lang="zh-CN" altLang="en-US" sz="2400">
                <a:ea typeface="宋体" panose="02010600030101010101" pitchFamily="2" charset="-122"/>
              </a:rPr>
              <a:t>银行存款利息收入；</a:t>
            </a:r>
          </a:p>
          <a:p>
            <a:r>
              <a:rPr lang="zh-CN" altLang="en-US" sz="2400">
                <a:ea typeface="宋体" panose="02010600030101010101" pitchFamily="2" charset="-122"/>
              </a:rPr>
              <a:t>　　</a:t>
            </a:r>
            <a:r>
              <a:rPr lang="en-US" altLang="zh-CN" sz="2400">
                <a:ea typeface="宋体" panose="02010600030101010101" pitchFamily="2" charset="-122"/>
              </a:rPr>
              <a:t>5.</a:t>
            </a:r>
            <a:r>
              <a:rPr lang="zh-CN" altLang="en-US" sz="2400">
                <a:ea typeface="宋体" panose="02010600030101010101" pitchFamily="2" charset="-122"/>
              </a:rPr>
              <a:t>购买政府债券、中央银行、中央企业和中央级金融机构发行债券的利息收入；</a:t>
            </a:r>
          </a:p>
          <a:p>
            <a:r>
              <a:rPr lang="zh-CN" altLang="en-US" sz="2400">
                <a:ea typeface="宋体" panose="02010600030101010101" pitchFamily="2" charset="-122"/>
              </a:rPr>
              <a:t>　　</a:t>
            </a:r>
            <a:r>
              <a:rPr lang="en-US" altLang="zh-CN" sz="2400">
                <a:ea typeface="宋体" panose="02010600030101010101" pitchFamily="2" charset="-122"/>
              </a:rPr>
              <a:t>6.</a:t>
            </a:r>
            <a:r>
              <a:rPr lang="zh-CN" altLang="en-US" sz="2400">
                <a:ea typeface="宋体" panose="02010600030101010101" pitchFamily="2" charset="-122"/>
              </a:rPr>
              <a:t>国务院批准的其他资金运用取得的收入。</a:t>
            </a:r>
          </a:p>
          <a:p>
            <a:endParaRPr lang="zh-CN" altLang="en-US">
              <a:ea typeface="宋体" panose="02010600030101010101" pitchFamily="2" charset="-122"/>
            </a:endParaRPr>
          </a:p>
        </p:txBody>
      </p:sp>
      <p:sp>
        <p:nvSpPr>
          <p:cNvPr id="74755" name="页脚占位符 3">
            <a:extLst>
              <a:ext uri="{FF2B5EF4-FFF2-40B4-BE49-F238E27FC236}">
                <a16:creationId xmlns:a16="http://schemas.microsoft.com/office/drawing/2014/main" id="{BA662227-814F-4917-9789-B0BB52127E7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内容占位符 2">
            <a:extLst>
              <a:ext uri="{FF2B5EF4-FFF2-40B4-BE49-F238E27FC236}">
                <a16:creationId xmlns:a16="http://schemas.microsoft.com/office/drawing/2014/main" id="{F7D6AC4D-2AE3-4DEC-98B8-8DF75A9C9395}"/>
              </a:ext>
            </a:extLst>
          </p:cNvPr>
          <p:cNvSpPr>
            <a:spLocks noGrp="1"/>
          </p:cNvSpPr>
          <p:nvPr>
            <p:ph idx="1"/>
          </p:nvPr>
        </p:nvSpPr>
        <p:spPr>
          <a:xfrm>
            <a:off x="457200" y="620713"/>
            <a:ext cx="8229600" cy="5627687"/>
          </a:xfrm>
        </p:spPr>
        <p:txBody>
          <a:bodyPr/>
          <a:lstStyle/>
          <a:p>
            <a:pPr marL="0" indent="0">
              <a:buFont typeface="Arial" panose="020B0604020202020204" pitchFamily="34" charset="0"/>
              <a:buNone/>
            </a:pPr>
            <a:r>
              <a:rPr lang="zh-CN" altLang="en-US" sz="2800">
                <a:ea typeface="宋体" panose="02010600030101010101" pitchFamily="2" charset="-122"/>
              </a:rPr>
              <a:t>（五）期货投资者保障基金有关税收优惠政策</a:t>
            </a:r>
          </a:p>
          <a:p>
            <a:pPr marL="0" indent="0">
              <a:buFont typeface="Arial" panose="020B0604020202020204" pitchFamily="34" charset="0"/>
              <a:buNone/>
            </a:pPr>
            <a:r>
              <a:rPr lang="zh-CN" altLang="en-US">
                <a:ea typeface="宋体" panose="02010600030101010101" pitchFamily="2" charset="-122"/>
              </a:rPr>
              <a:t>　　</a:t>
            </a:r>
            <a:r>
              <a:rPr lang="en-US" altLang="zh-CN" sz="2400">
                <a:ea typeface="宋体" panose="02010600030101010101" pitchFamily="2" charset="-122"/>
              </a:rPr>
              <a:t>1.</a:t>
            </a:r>
            <a:r>
              <a:rPr lang="zh-CN" altLang="en-US" sz="2400">
                <a:ea typeface="宋体" panose="02010600030101010101" pitchFamily="2" charset="-122"/>
              </a:rPr>
              <a:t>中国期货</a:t>
            </a:r>
            <a:r>
              <a:rPr lang="zh-CN" altLang="en-US" sz="2400" b="1">
                <a:solidFill>
                  <a:srgbClr val="FF0000"/>
                </a:solidFill>
                <a:ea typeface="宋体" panose="02010600030101010101" pitchFamily="2" charset="-122"/>
              </a:rPr>
              <a:t>保证金监控</a:t>
            </a:r>
            <a:r>
              <a:rPr lang="zh-CN" altLang="en-US" sz="2400">
                <a:ea typeface="宋体" panose="02010600030101010101" pitchFamily="2" charset="-122"/>
              </a:rPr>
              <a:t>中心有限责任公司（以下简称期货保障基金公司）按规定取得的下列收入，不计入其应征企业所得税收入：</a:t>
            </a:r>
          </a:p>
          <a:p>
            <a:pPr marL="0" indent="0">
              <a:buFont typeface="Arial" panose="020B0604020202020204" pitchFamily="34" charset="0"/>
              <a:buNone/>
            </a:pPr>
            <a:r>
              <a:rPr lang="zh-CN" altLang="en-US" sz="2400">
                <a:ea typeface="宋体" panose="02010600030101010101" pitchFamily="2" charset="-122"/>
              </a:rPr>
              <a:t>　　（</a:t>
            </a:r>
            <a:r>
              <a:rPr lang="en-US" altLang="zh-CN" sz="2400">
                <a:ea typeface="宋体" panose="02010600030101010101" pitchFamily="2" charset="-122"/>
              </a:rPr>
              <a:t>1</a:t>
            </a:r>
            <a:r>
              <a:rPr lang="zh-CN" altLang="en-US" sz="2400">
                <a:ea typeface="宋体" panose="02010600030101010101" pitchFamily="2" charset="-122"/>
              </a:rPr>
              <a:t>）期货</a:t>
            </a:r>
            <a:r>
              <a:rPr lang="zh-CN" altLang="en-US" sz="2400" b="1">
                <a:solidFill>
                  <a:srgbClr val="FF0000"/>
                </a:solidFill>
                <a:ea typeface="宋体" panose="02010600030101010101" pitchFamily="2" charset="-122"/>
              </a:rPr>
              <a:t>交易所</a:t>
            </a:r>
            <a:r>
              <a:rPr lang="zh-CN" altLang="en-US" sz="2400">
                <a:ea typeface="宋体" panose="02010600030101010101" pitchFamily="2" charset="-122"/>
              </a:rPr>
              <a:t>按风险准备金账户总额的</a:t>
            </a:r>
            <a:r>
              <a:rPr lang="en-US" altLang="zh-CN" sz="2400">
                <a:ea typeface="宋体" panose="02010600030101010101" pitchFamily="2" charset="-122"/>
              </a:rPr>
              <a:t>15%</a:t>
            </a:r>
            <a:r>
              <a:rPr lang="zh-CN" altLang="en-US" sz="2400">
                <a:ea typeface="宋体" panose="02010600030101010101" pitchFamily="2" charset="-122"/>
              </a:rPr>
              <a:t>和交易手续费的</a:t>
            </a:r>
            <a:r>
              <a:rPr lang="en-US" altLang="zh-CN" sz="2400">
                <a:ea typeface="宋体" panose="02010600030101010101" pitchFamily="2" charset="-122"/>
              </a:rPr>
              <a:t>3%</a:t>
            </a:r>
            <a:r>
              <a:rPr lang="zh-CN" altLang="en-US" sz="2400">
                <a:ea typeface="宋体" panose="02010600030101010101" pitchFamily="2" charset="-122"/>
              </a:rPr>
              <a:t>上缴的</a:t>
            </a:r>
            <a:r>
              <a:rPr lang="zh-CN" altLang="en-US" sz="2400" b="1">
                <a:solidFill>
                  <a:srgbClr val="FF0000"/>
                </a:solidFill>
                <a:ea typeface="宋体" panose="02010600030101010101" pitchFamily="2" charset="-122"/>
              </a:rPr>
              <a:t>期货保障基金收入</a:t>
            </a:r>
            <a:r>
              <a:rPr lang="zh-CN" altLang="en-US" sz="2400">
                <a:ea typeface="宋体" panose="02010600030101010101" pitchFamily="2" charset="-122"/>
              </a:rPr>
              <a:t>；</a:t>
            </a:r>
          </a:p>
          <a:p>
            <a:pPr marL="0" indent="0">
              <a:buFont typeface="Arial" panose="020B0604020202020204" pitchFamily="34" charset="0"/>
              <a:buNone/>
            </a:pPr>
            <a:r>
              <a:rPr lang="zh-CN" altLang="en-US" sz="2400">
                <a:ea typeface="宋体" panose="02010600030101010101" pitchFamily="2" charset="-122"/>
              </a:rPr>
              <a:t>　　（</a:t>
            </a:r>
            <a:r>
              <a:rPr lang="en-US" altLang="zh-CN" sz="2400">
                <a:ea typeface="宋体" panose="02010600030101010101" pitchFamily="2" charset="-122"/>
              </a:rPr>
              <a:t>2</a:t>
            </a:r>
            <a:r>
              <a:rPr lang="zh-CN" altLang="en-US" sz="2400">
                <a:ea typeface="宋体" panose="02010600030101010101" pitchFamily="2" charset="-122"/>
              </a:rPr>
              <a:t>）期货</a:t>
            </a:r>
            <a:r>
              <a:rPr lang="zh-CN" altLang="en-US" sz="2400" b="1">
                <a:solidFill>
                  <a:srgbClr val="FF0000"/>
                </a:solidFill>
                <a:ea typeface="宋体" panose="02010600030101010101" pitchFamily="2" charset="-122"/>
              </a:rPr>
              <a:t>公司</a:t>
            </a:r>
            <a:r>
              <a:rPr lang="zh-CN" altLang="en-US" sz="2400">
                <a:ea typeface="宋体" panose="02010600030101010101" pitchFamily="2" charset="-122"/>
              </a:rPr>
              <a:t>按代理交易额的千万分之五至十上缴的</a:t>
            </a:r>
            <a:r>
              <a:rPr lang="zh-CN" altLang="en-US" sz="2400" b="1">
                <a:solidFill>
                  <a:srgbClr val="FF0000"/>
                </a:solidFill>
                <a:ea typeface="宋体" panose="02010600030101010101" pitchFamily="2" charset="-122"/>
              </a:rPr>
              <a:t>期货保障基金收入</a:t>
            </a:r>
            <a:r>
              <a:rPr lang="zh-CN" altLang="en-US" sz="2400">
                <a:ea typeface="宋体" panose="02010600030101010101" pitchFamily="2" charset="-122"/>
              </a:rPr>
              <a:t>；</a:t>
            </a:r>
          </a:p>
          <a:p>
            <a:pPr marL="0" indent="0">
              <a:buFont typeface="Arial" panose="020B0604020202020204" pitchFamily="34" charset="0"/>
              <a:buNone/>
            </a:pPr>
            <a:r>
              <a:rPr lang="zh-CN" altLang="en-US" sz="2400">
                <a:ea typeface="宋体" panose="02010600030101010101" pitchFamily="2" charset="-122"/>
              </a:rPr>
              <a:t>　　（</a:t>
            </a:r>
            <a:r>
              <a:rPr lang="en-US" altLang="zh-CN" sz="2400">
                <a:ea typeface="宋体" panose="02010600030101010101" pitchFamily="2" charset="-122"/>
              </a:rPr>
              <a:t>3</a:t>
            </a:r>
            <a:r>
              <a:rPr lang="zh-CN" altLang="en-US" sz="2400">
                <a:ea typeface="宋体" panose="02010600030101010101" pitchFamily="2" charset="-122"/>
              </a:rPr>
              <a:t>）依法向有关责任方</a:t>
            </a:r>
            <a:r>
              <a:rPr lang="zh-CN" altLang="en-US" sz="2400" b="1">
                <a:solidFill>
                  <a:srgbClr val="FF0000"/>
                </a:solidFill>
                <a:ea typeface="宋体" panose="02010600030101010101" pitchFamily="2" charset="-122"/>
              </a:rPr>
              <a:t>追偿所得</a:t>
            </a:r>
            <a:r>
              <a:rPr lang="zh-CN" altLang="en-US" sz="2400">
                <a:ea typeface="宋体" panose="02010600030101010101" pitchFamily="2" charset="-122"/>
              </a:rPr>
              <a:t>；</a:t>
            </a:r>
          </a:p>
          <a:p>
            <a:pPr marL="0" indent="0">
              <a:buFont typeface="Arial" panose="020B0604020202020204" pitchFamily="34" charset="0"/>
              <a:buNone/>
            </a:pPr>
            <a:r>
              <a:rPr lang="zh-CN" altLang="en-US" sz="2400">
                <a:ea typeface="宋体" panose="02010600030101010101" pitchFamily="2" charset="-122"/>
              </a:rPr>
              <a:t>　　（</a:t>
            </a:r>
            <a:r>
              <a:rPr lang="en-US" altLang="zh-CN" sz="2400">
                <a:ea typeface="宋体" panose="02010600030101010101" pitchFamily="2" charset="-122"/>
              </a:rPr>
              <a:t>4</a:t>
            </a:r>
            <a:r>
              <a:rPr lang="zh-CN" altLang="en-US" sz="2400">
                <a:ea typeface="宋体" panose="02010600030101010101" pitchFamily="2" charset="-122"/>
              </a:rPr>
              <a:t>）期货公司</a:t>
            </a:r>
            <a:r>
              <a:rPr lang="zh-CN" altLang="en-US" sz="2400" b="1">
                <a:solidFill>
                  <a:srgbClr val="FF0000"/>
                </a:solidFill>
                <a:ea typeface="宋体" panose="02010600030101010101" pitchFamily="2" charset="-122"/>
              </a:rPr>
              <a:t>破产清算所得</a:t>
            </a:r>
            <a:r>
              <a:rPr lang="zh-CN" altLang="en-US" sz="2400">
                <a:ea typeface="宋体" panose="02010600030101010101" pitchFamily="2" charset="-122"/>
              </a:rPr>
              <a:t>；</a:t>
            </a:r>
          </a:p>
          <a:p>
            <a:pPr marL="0" indent="0">
              <a:buFont typeface="Arial" panose="020B0604020202020204" pitchFamily="34" charset="0"/>
              <a:buNone/>
            </a:pPr>
            <a:r>
              <a:rPr lang="zh-CN" altLang="en-US" sz="2400">
                <a:ea typeface="宋体" panose="02010600030101010101" pitchFamily="2" charset="-122"/>
              </a:rPr>
              <a:t>　　（</a:t>
            </a:r>
            <a:r>
              <a:rPr lang="en-US" altLang="zh-CN" sz="2400">
                <a:ea typeface="宋体" panose="02010600030101010101" pitchFamily="2" charset="-122"/>
              </a:rPr>
              <a:t>5</a:t>
            </a:r>
            <a:r>
              <a:rPr lang="zh-CN" altLang="en-US" sz="2400">
                <a:ea typeface="宋体" panose="02010600030101010101" pitchFamily="2" charset="-122"/>
              </a:rPr>
              <a:t>）</a:t>
            </a:r>
            <a:r>
              <a:rPr lang="zh-CN" altLang="en-US" sz="2400" b="1">
                <a:solidFill>
                  <a:srgbClr val="FF0000"/>
                </a:solidFill>
                <a:ea typeface="宋体" panose="02010600030101010101" pitchFamily="2" charset="-122"/>
              </a:rPr>
              <a:t>捐赠所得</a:t>
            </a:r>
            <a:r>
              <a:rPr lang="zh-CN" altLang="en-US" sz="2400">
                <a:ea typeface="宋体" panose="02010600030101010101" pitchFamily="2" charset="-122"/>
              </a:rPr>
              <a:t>。</a:t>
            </a:r>
          </a:p>
          <a:p>
            <a:pPr marL="0" indent="0">
              <a:buFont typeface="Arial" panose="020B0604020202020204" pitchFamily="34" charset="0"/>
              <a:buNone/>
            </a:pPr>
            <a:r>
              <a:rPr lang="zh-CN" altLang="en-US" sz="2400">
                <a:ea typeface="宋体" panose="02010600030101010101" pitchFamily="2" charset="-122"/>
              </a:rPr>
              <a:t>　　</a:t>
            </a:r>
            <a:r>
              <a:rPr lang="en-US" altLang="zh-CN" sz="2400">
                <a:ea typeface="宋体" panose="02010600030101010101" pitchFamily="2" charset="-122"/>
              </a:rPr>
              <a:t>2.</a:t>
            </a:r>
            <a:r>
              <a:rPr lang="zh-CN" altLang="en-US" sz="2400">
                <a:ea typeface="宋体" panose="02010600030101010101" pitchFamily="2" charset="-122"/>
              </a:rPr>
              <a:t>对期货保障基金公司取得的银行存款</a:t>
            </a:r>
            <a:r>
              <a:rPr lang="zh-CN" altLang="en-US" sz="2400" b="1">
                <a:solidFill>
                  <a:srgbClr val="FF0000"/>
                </a:solidFill>
                <a:ea typeface="宋体" panose="02010600030101010101" pitchFamily="2" charset="-122"/>
              </a:rPr>
              <a:t>利息收入</a:t>
            </a:r>
            <a:r>
              <a:rPr lang="zh-CN" altLang="en-US" sz="2400">
                <a:ea typeface="宋体" panose="02010600030101010101" pitchFamily="2" charset="-122"/>
              </a:rPr>
              <a:t>、购买国债、中央银行和中央级金融机构发行债券的</a:t>
            </a:r>
            <a:r>
              <a:rPr lang="zh-CN" altLang="en-US" sz="2400" b="1">
                <a:solidFill>
                  <a:srgbClr val="FF0000"/>
                </a:solidFill>
                <a:ea typeface="宋体" panose="02010600030101010101" pitchFamily="2" charset="-122"/>
              </a:rPr>
              <a:t>利息收</a:t>
            </a:r>
            <a:r>
              <a:rPr lang="zh-CN" altLang="en-US" sz="2400">
                <a:ea typeface="宋体" panose="02010600030101010101" pitchFamily="2" charset="-122"/>
              </a:rPr>
              <a:t>入，以及证监会和财政部批准的其他</a:t>
            </a:r>
            <a:r>
              <a:rPr lang="zh-CN" altLang="en-US" sz="2400" b="1">
                <a:solidFill>
                  <a:srgbClr val="FF0000"/>
                </a:solidFill>
                <a:ea typeface="宋体" panose="02010600030101010101" pitchFamily="2" charset="-122"/>
              </a:rPr>
              <a:t>资金运用</a:t>
            </a:r>
            <a:r>
              <a:rPr lang="zh-CN" altLang="en-US" sz="2400">
                <a:ea typeface="宋体" panose="02010600030101010101" pitchFamily="2" charset="-122"/>
              </a:rPr>
              <a:t>取得的收入，暂免征收企业所得税。</a:t>
            </a:r>
          </a:p>
          <a:p>
            <a:pPr marL="0" indent="0">
              <a:buFont typeface="Arial" panose="020B0604020202020204" pitchFamily="34" charset="0"/>
              <a:buNone/>
            </a:pPr>
            <a:endParaRPr lang="zh-CN" altLang="en-US">
              <a:ea typeface="宋体" panose="02010600030101010101" pitchFamily="2" charset="-122"/>
            </a:endParaRPr>
          </a:p>
        </p:txBody>
      </p:sp>
      <p:sp>
        <p:nvSpPr>
          <p:cNvPr id="75779" name="页脚占位符 3">
            <a:extLst>
              <a:ext uri="{FF2B5EF4-FFF2-40B4-BE49-F238E27FC236}">
                <a16:creationId xmlns:a16="http://schemas.microsoft.com/office/drawing/2014/main" id="{00A9D72B-8C12-4832-8EAE-80A6CAA6632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BC9BB56E-8AB9-4D6C-ABC0-AE6778FD94C9}"/>
              </a:ext>
            </a:extLst>
          </p:cNvPr>
          <p:cNvSpPr>
            <a:spLocks noGrp="1" noChangeArrowheads="1"/>
          </p:cNvSpPr>
          <p:nvPr>
            <p:ph type="body" idx="1"/>
          </p:nvPr>
        </p:nvSpPr>
        <p:spPr>
          <a:xfrm>
            <a:off x="250825" y="333375"/>
            <a:ext cx="8713788" cy="5953125"/>
          </a:xfrm>
        </p:spPr>
        <p:txBody>
          <a:bodyPr/>
          <a:lstStyle/>
          <a:p>
            <a:pPr>
              <a:lnSpc>
                <a:spcPct val="90000"/>
              </a:lnSpc>
            </a:pPr>
            <a:r>
              <a:rPr lang="zh-CN" altLang="en-US" sz="3600" b="1">
                <a:ea typeface="宋体" panose="02010600030101010101" pitchFamily="2" charset="-122"/>
              </a:rPr>
              <a:t>八、西部大开发的税收优惠</a:t>
            </a:r>
          </a:p>
          <a:p>
            <a:pPr>
              <a:lnSpc>
                <a:spcPct val="90000"/>
              </a:lnSpc>
            </a:pPr>
            <a:r>
              <a:rPr lang="zh-CN" altLang="en-US" b="1">
                <a:ea typeface="宋体" panose="02010600030101010101" pitchFamily="2" charset="-122"/>
              </a:rPr>
              <a:t>　</a:t>
            </a:r>
            <a:r>
              <a:rPr lang="zh-CN" altLang="en-US" sz="2400" b="1">
                <a:latin typeface="楷体" panose="02010609060101010101" pitchFamily="49" charset="-122"/>
                <a:ea typeface="楷体" panose="02010609060101010101" pitchFamily="49" charset="-122"/>
              </a:rPr>
              <a:t>  </a:t>
            </a:r>
            <a:r>
              <a:rPr lang="zh-CN" altLang="en-US" b="1">
                <a:ea typeface="宋体" panose="02010600030101010101" pitchFamily="2" charset="-122"/>
              </a:rPr>
              <a:t> </a:t>
            </a:r>
            <a:r>
              <a:rPr lang="zh-CN" altLang="en-US" sz="2800" b="1">
                <a:ea typeface="宋体" panose="02010600030101010101" pitchFamily="2" charset="-122"/>
              </a:rPr>
              <a:t>对设在西部地区国家鼓励类产业企业，在</a:t>
            </a:r>
            <a:r>
              <a:rPr lang="en-US" altLang="zh-CN" sz="2800" b="1">
                <a:ea typeface="宋体" panose="02010600030101010101" pitchFamily="2" charset="-122"/>
              </a:rPr>
              <a:t>2011</a:t>
            </a:r>
            <a:r>
              <a:rPr lang="zh-CN" altLang="en-US" sz="2800" b="1">
                <a:ea typeface="宋体" panose="02010600030101010101" pitchFamily="2" charset="-122"/>
              </a:rPr>
              <a:t>年</a:t>
            </a:r>
            <a:r>
              <a:rPr lang="en-US" altLang="zh-CN" sz="2800" b="1">
                <a:ea typeface="宋体" panose="02010600030101010101" pitchFamily="2" charset="-122"/>
              </a:rPr>
              <a:t>1</a:t>
            </a:r>
            <a:r>
              <a:rPr lang="zh-CN" altLang="en-US" sz="2800" b="1">
                <a:ea typeface="宋体" panose="02010600030101010101" pitchFamily="2" charset="-122"/>
              </a:rPr>
              <a:t>月</a:t>
            </a:r>
            <a:r>
              <a:rPr lang="en-US" altLang="zh-CN" sz="2800" b="1">
                <a:ea typeface="宋体" panose="02010600030101010101" pitchFamily="2" charset="-122"/>
              </a:rPr>
              <a:t>1</a:t>
            </a:r>
            <a:r>
              <a:rPr lang="zh-CN" altLang="en-US" sz="2800" b="1">
                <a:ea typeface="宋体" panose="02010600030101010101" pitchFamily="2" charset="-122"/>
              </a:rPr>
              <a:t>日至</a:t>
            </a:r>
            <a:r>
              <a:rPr lang="en-US" altLang="zh-CN" sz="2800" b="1">
                <a:ea typeface="宋体" panose="02010600030101010101" pitchFamily="2" charset="-122"/>
              </a:rPr>
              <a:t>2020</a:t>
            </a:r>
            <a:r>
              <a:rPr lang="zh-CN" altLang="en-US" sz="2800" b="1">
                <a:ea typeface="宋体" panose="02010600030101010101" pitchFamily="2" charset="-122"/>
              </a:rPr>
              <a:t>年</a:t>
            </a:r>
            <a:r>
              <a:rPr lang="en-US" altLang="zh-CN" sz="2800" b="1">
                <a:ea typeface="宋体" panose="02010600030101010101" pitchFamily="2" charset="-122"/>
              </a:rPr>
              <a:t>12</a:t>
            </a:r>
            <a:r>
              <a:rPr lang="zh-CN" altLang="en-US" sz="2800" b="1">
                <a:ea typeface="宋体" panose="02010600030101010101" pitchFamily="2" charset="-122"/>
              </a:rPr>
              <a:t>月</a:t>
            </a:r>
            <a:r>
              <a:rPr lang="en-US" altLang="zh-CN" sz="2800" b="1">
                <a:ea typeface="宋体" panose="02010600030101010101" pitchFamily="2" charset="-122"/>
              </a:rPr>
              <a:t>31</a:t>
            </a:r>
            <a:r>
              <a:rPr lang="zh-CN" altLang="en-US" sz="2800" b="1">
                <a:ea typeface="宋体" panose="02010600030101010101" pitchFamily="2" charset="-122"/>
              </a:rPr>
              <a:t>日期间，减按</a:t>
            </a:r>
            <a:r>
              <a:rPr lang="en-US" altLang="zh-CN" sz="2800" b="1">
                <a:ea typeface="宋体" panose="02010600030101010101" pitchFamily="2" charset="-122"/>
              </a:rPr>
              <a:t>15%</a:t>
            </a:r>
            <a:r>
              <a:rPr lang="zh-CN" altLang="en-US" sz="2800" b="1">
                <a:ea typeface="宋体" panose="02010600030101010101" pitchFamily="2" charset="-122"/>
              </a:rPr>
              <a:t>的税率征收企业所得税。</a:t>
            </a:r>
            <a:endParaRPr lang="en-US" altLang="zh-CN" sz="2800" b="1">
              <a:ea typeface="宋体" panose="02010600030101010101" pitchFamily="2" charset="-122"/>
            </a:endParaRPr>
          </a:p>
          <a:p>
            <a:pPr>
              <a:lnSpc>
                <a:spcPct val="90000"/>
              </a:lnSpc>
            </a:pPr>
            <a:r>
              <a:rPr lang="zh-CN" altLang="en-US" b="1">
                <a:solidFill>
                  <a:srgbClr val="FF0000"/>
                </a:solidFill>
                <a:latin typeface="楷体" panose="02010609060101010101" pitchFamily="49" charset="-122"/>
                <a:ea typeface="楷体" panose="02010609060101010101" pitchFamily="49" charset="-122"/>
              </a:rPr>
              <a:t>国家税务总局关于执行</a:t>
            </a:r>
            <a:r>
              <a:rPr lang="en-US" altLang="zh-CN"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西部地区鼓励类产业目录</a:t>
            </a:r>
            <a:r>
              <a:rPr lang="en-US" altLang="zh-CN"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有关企业所得税问题的公告 </a:t>
            </a:r>
            <a:r>
              <a:rPr lang="en-US" altLang="zh-CN" b="1">
                <a:solidFill>
                  <a:srgbClr val="FF0000"/>
                </a:solidFill>
                <a:latin typeface="楷体" panose="02010609060101010101" pitchFamily="49" charset="-122"/>
                <a:ea typeface="楷体" panose="02010609060101010101" pitchFamily="49" charset="-122"/>
              </a:rPr>
              <a:t>(</a:t>
            </a:r>
            <a:r>
              <a:rPr lang="zh-CN" altLang="en-US">
                <a:solidFill>
                  <a:srgbClr val="FF0000"/>
                </a:solidFill>
                <a:latin typeface="楷体" panose="02010609060101010101" pitchFamily="49" charset="-122"/>
                <a:ea typeface="楷体" panose="02010609060101010101" pitchFamily="49" charset="-122"/>
              </a:rPr>
              <a:t>国家税务总局公告</a:t>
            </a:r>
            <a:r>
              <a:rPr lang="en-US" altLang="zh-CN">
                <a:solidFill>
                  <a:srgbClr val="FF0000"/>
                </a:solidFill>
                <a:latin typeface="楷体" panose="02010609060101010101" pitchFamily="49" charset="-122"/>
                <a:ea typeface="楷体" panose="02010609060101010101" pitchFamily="49" charset="-122"/>
              </a:rPr>
              <a:t>2015</a:t>
            </a:r>
            <a:r>
              <a:rPr lang="zh-CN" altLang="en-US">
                <a:solidFill>
                  <a:srgbClr val="FF0000"/>
                </a:solidFill>
                <a:latin typeface="楷体" panose="02010609060101010101" pitchFamily="49" charset="-122"/>
                <a:ea typeface="楷体" panose="02010609060101010101" pitchFamily="49" charset="-122"/>
              </a:rPr>
              <a:t>年第</a:t>
            </a:r>
            <a:r>
              <a:rPr lang="en-US" altLang="zh-CN">
                <a:solidFill>
                  <a:srgbClr val="FF0000"/>
                </a:solidFill>
                <a:latin typeface="楷体" panose="02010609060101010101" pitchFamily="49" charset="-122"/>
                <a:ea typeface="楷体" panose="02010609060101010101" pitchFamily="49" charset="-122"/>
              </a:rPr>
              <a:t>14</a:t>
            </a:r>
            <a:r>
              <a:rPr lang="zh-CN" altLang="en-US">
                <a:solidFill>
                  <a:srgbClr val="FF0000"/>
                </a:solidFill>
                <a:latin typeface="楷体" panose="02010609060101010101" pitchFamily="49" charset="-122"/>
                <a:ea typeface="楷体" panose="02010609060101010101" pitchFamily="49" charset="-122"/>
              </a:rPr>
              <a:t>号</a:t>
            </a:r>
            <a:r>
              <a:rPr lang="en-US" altLang="zh-CN">
                <a:solidFill>
                  <a:srgbClr val="FF0000"/>
                </a:solidFill>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 </a:t>
            </a:r>
            <a:r>
              <a:rPr lang="zh-CN" altLang="en-US" b="1">
                <a:ea typeface="宋体" panose="02010600030101010101" pitchFamily="2" charset="-122"/>
              </a:rPr>
              <a:t>　</a:t>
            </a:r>
            <a:endParaRPr lang="en-US" altLang="zh-CN" b="1">
              <a:ea typeface="宋体" panose="02010600030101010101" pitchFamily="2" charset="-122"/>
            </a:endParaRPr>
          </a:p>
          <a:p>
            <a:pPr>
              <a:lnSpc>
                <a:spcPct val="90000"/>
              </a:lnSpc>
            </a:pPr>
            <a:r>
              <a:rPr lang="zh-CN" altLang="en-US" sz="2800" b="1">
                <a:latin typeface="楷体" panose="02010609060101010101" pitchFamily="49" charset="-122"/>
                <a:ea typeface="楷体" panose="02010609060101010101" pitchFamily="49" charset="-122"/>
              </a:rPr>
              <a:t>对设在西部地区以</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西部地区鼓励类产业目录</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中新增鼓励类产业项目为主营业务，且其当年度主营业务收入占企业收入总额</a:t>
            </a:r>
            <a:r>
              <a:rPr lang="en-US" altLang="zh-CN" sz="2800" b="1">
                <a:latin typeface="楷体" panose="02010609060101010101" pitchFamily="49" charset="-122"/>
                <a:ea typeface="楷体" panose="02010609060101010101" pitchFamily="49" charset="-122"/>
              </a:rPr>
              <a:t>70%</a:t>
            </a:r>
            <a:r>
              <a:rPr lang="zh-CN" altLang="en-US" sz="2800" b="1">
                <a:latin typeface="楷体" panose="02010609060101010101" pitchFamily="49" charset="-122"/>
                <a:ea typeface="楷体" panose="02010609060101010101" pitchFamily="49" charset="-122"/>
              </a:rPr>
              <a:t>以上的企业，自</a:t>
            </a:r>
            <a:r>
              <a:rPr lang="en-US" altLang="zh-CN" sz="2800" b="1">
                <a:latin typeface="楷体" panose="02010609060101010101" pitchFamily="49" charset="-122"/>
                <a:ea typeface="楷体" panose="02010609060101010101" pitchFamily="49" charset="-122"/>
              </a:rPr>
              <a:t>2014</a:t>
            </a:r>
            <a:r>
              <a:rPr lang="zh-CN" altLang="en-US" sz="2800" b="1">
                <a:latin typeface="楷体" panose="02010609060101010101" pitchFamily="49" charset="-122"/>
                <a:ea typeface="楷体" panose="02010609060101010101" pitchFamily="49" charset="-122"/>
              </a:rPr>
              <a:t>年</a:t>
            </a:r>
            <a:r>
              <a:rPr lang="en-US" altLang="zh-CN" sz="2800" b="1">
                <a:latin typeface="楷体" panose="02010609060101010101" pitchFamily="49" charset="-122"/>
                <a:ea typeface="楷体" panose="02010609060101010101" pitchFamily="49" charset="-122"/>
              </a:rPr>
              <a:t>10</a:t>
            </a:r>
            <a:r>
              <a:rPr lang="zh-CN" altLang="en-US" sz="2800" b="1">
                <a:latin typeface="楷体" panose="02010609060101010101" pitchFamily="49" charset="-122"/>
                <a:ea typeface="楷体" panose="02010609060101010101" pitchFamily="49" charset="-122"/>
              </a:rPr>
              <a:t>月</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日起，可减按</a:t>
            </a:r>
            <a:r>
              <a:rPr lang="en-US" altLang="zh-CN" sz="2800" b="1">
                <a:latin typeface="楷体" panose="02010609060101010101" pitchFamily="49" charset="-122"/>
                <a:ea typeface="楷体" panose="02010609060101010101" pitchFamily="49" charset="-122"/>
              </a:rPr>
              <a:t>15%</a:t>
            </a:r>
            <a:r>
              <a:rPr lang="zh-CN" altLang="en-US" sz="2800" b="1">
                <a:latin typeface="楷体" panose="02010609060101010101" pitchFamily="49" charset="-122"/>
                <a:ea typeface="楷体" panose="02010609060101010101" pitchFamily="49" charset="-122"/>
              </a:rPr>
              <a:t>税率缴纳企业所得税。</a:t>
            </a:r>
            <a:endParaRPr lang="en-US" altLang="zh-CN" sz="2800" b="1">
              <a:latin typeface="楷体" panose="02010609060101010101" pitchFamily="49" charset="-122"/>
              <a:ea typeface="楷体" panose="02010609060101010101" pitchFamily="49" charset="-122"/>
            </a:endParaRPr>
          </a:p>
          <a:p>
            <a:pPr>
              <a:lnSpc>
                <a:spcPct val="90000"/>
              </a:lnSpc>
            </a:pPr>
            <a:br>
              <a:rPr lang="zh-CN" altLang="en-US" sz="2800">
                <a:ea typeface="宋体" panose="02010600030101010101" pitchFamily="2" charset="-122"/>
              </a:rPr>
            </a:br>
            <a:br>
              <a:rPr lang="zh-CN" altLang="en-US">
                <a:ea typeface="宋体" panose="02010600030101010101" pitchFamily="2" charset="-122"/>
              </a:rPr>
            </a:br>
            <a:endParaRPr lang="zh-CN" altLang="en-US" b="1">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页脚占位符 3">
            <a:extLst>
              <a:ext uri="{FF2B5EF4-FFF2-40B4-BE49-F238E27FC236}">
                <a16:creationId xmlns:a16="http://schemas.microsoft.com/office/drawing/2014/main" id="{DA36D9A0-781E-4CF6-8F55-982C5EBE117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pic>
        <p:nvPicPr>
          <p:cNvPr id="31747" name="Picture 2">
            <a:extLst>
              <a:ext uri="{FF2B5EF4-FFF2-40B4-BE49-F238E27FC236}">
                <a16:creationId xmlns:a16="http://schemas.microsoft.com/office/drawing/2014/main" id="{D0A798A1-5B4C-4023-86E1-EC59A6DD2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333375"/>
            <a:ext cx="813911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106C68CC-E039-466E-BAD4-875AB64551C5}"/>
              </a:ext>
            </a:extLst>
          </p:cNvPr>
          <p:cNvSpPr>
            <a:spLocks noGrp="1" noChangeArrowheads="1"/>
          </p:cNvSpPr>
          <p:nvPr>
            <p:ph type="title"/>
          </p:nvPr>
        </p:nvSpPr>
        <p:spPr>
          <a:xfrm>
            <a:off x="457200" y="274638"/>
            <a:ext cx="8229600" cy="922337"/>
          </a:xfrm>
        </p:spPr>
        <p:txBody>
          <a:bodyPr/>
          <a:lstStyle/>
          <a:p>
            <a:pPr>
              <a:defRPr/>
            </a:pPr>
            <a:r>
              <a:rPr lang="zh-CN" altLang="en-US" sz="5100" dirty="0">
                <a:solidFill>
                  <a:srgbClr val="FF0000"/>
                </a:solidFill>
                <a:ea typeface="黑体" pitchFamily="49" charset="-122"/>
              </a:rPr>
              <a:t>一、免征和减征规定</a:t>
            </a:r>
          </a:p>
        </p:txBody>
      </p:sp>
      <p:sp>
        <p:nvSpPr>
          <p:cNvPr id="207875" name="Rectangle 3">
            <a:extLst>
              <a:ext uri="{FF2B5EF4-FFF2-40B4-BE49-F238E27FC236}">
                <a16:creationId xmlns:a16="http://schemas.microsoft.com/office/drawing/2014/main" id="{44BF7403-E7C6-44E9-BAD2-8F6AC2C0A8C5}"/>
              </a:ext>
            </a:extLst>
          </p:cNvPr>
          <p:cNvSpPr>
            <a:spLocks noGrp="1" noChangeArrowheads="1"/>
          </p:cNvSpPr>
          <p:nvPr>
            <p:ph type="body" idx="1"/>
          </p:nvPr>
        </p:nvSpPr>
        <p:spPr>
          <a:xfrm>
            <a:off x="457200" y="1484313"/>
            <a:ext cx="8229600" cy="4802187"/>
          </a:xfrm>
        </p:spPr>
        <p:txBody>
          <a:bodyPr/>
          <a:lstStyle/>
          <a:p>
            <a:pPr>
              <a:lnSpc>
                <a:spcPct val="80000"/>
              </a:lnSpc>
              <a:defRPr/>
            </a:pP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（一）从事农、林、牧、渔业项目的所得</a:t>
            </a:r>
          </a:p>
          <a:p>
            <a:pPr>
              <a:lnSpc>
                <a:spcPct val="80000"/>
              </a:lnSpc>
              <a:defRPr/>
            </a:pPr>
            <a:br>
              <a:rPr lang="zh-CN" altLang="en-US" sz="1800" b="1" dirty="0">
                <a:latin typeface="楷体_GB2312" pitchFamily="49" charset="-122"/>
                <a:ea typeface="楷体_GB2312" pitchFamily="49" charset="-122"/>
              </a:rPr>
            </a:br>
            <a:r>
              <a:rPr lang="zh-CN" altLang="en-US" sz="18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企业从事下列项目的所得，</a:t>
            </a:r>
            <a:r>
              <a:rPr lang="zh-CN" altLang="en-US" sz="2400" b="1" dirty="0">
                <a:solidFill>
                  <a:srgbClr val="FF0000"/>
                </a:solidFill>
                <a:latin typeface="楷体_GB2312" pitchFamily="49" charset="-122"/>
                <a:ea typeface="楷体_GB2312" pitchFamily="49" charset="-122"/>
              </a:rPr>
              <a:t>免征</a:t>
            </a:r>
            <a:r>
              <a:rPr lang="zh-CN" altLang="en-US" sz="2400" b="1" dirty="0">
                <a:latin typeface="楷体_GB2312" pitchFamily="49" charset="-122"/>
                <a:ea typeface="楷体_GB2312" pitchFamily="49" charset="-122"/>
              </a:rPr>
              <a:t>企业所得税：</a:t>
            </a:r>
            <a:r>
              <a:rPr lang="en-US" altLang="zh-CN" sz="2400" b="1" dirty="0">
                <a:latin typeface="楷体_GB2312" pitchFamily="49" charset="-122"/>
                <a:ea typeface="楷体_GB2312" pitchFamily="49" charset="-122"/>
              </a:rPr>
              <a:t>9</a:t>
            </a:r>
            <a:r>
              <a:rPr lang="zh-CN" altLang="en-US" sz="2400" b="1" dirty="0">
                <a:latin typeface="楷体_GB2312" pitchFamily="49" charset="-122"/>
                <a:ea typeface="楷体_GB2312" pitchFamily="49" charset="-122"/>
              </a:rPr>
              <a:t>项</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）蔬菜、谷物、薯类、油料、豆类、棉花、麻类、糖料、水果、坚果的种植；</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）农作物新品种的选育；</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）中药材的种植；</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）林木的培育和种植；</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5</a:t>
            </a:r>
            <a:r>
              <a:rPr lang="zh-CN" altLang="en-US" sz="2400" b="1" dirty="0">
                <a:latin typeface="楷体_GB2312" pitchFamily="49" charset="-122"/>
                <a:ea typeface="楷体_GB2312" pitchFamily="49" charset="-122"/>
              </a:rPr>
              <a:t>）牲畜、家禽的饲养；</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6</a:t>
            </a:r>
            <a:r>
              <a:rPr lang="zh-CN" altLang="en-US" sz="2400" b="1" dirty="0">
                <a:latin typeface="楷体_GB2312" pitchFamily="49" charset="-122"/>
                <a:ea typeface="楷体_GB2312" pitchFamily="49" charset="-122"/>
              </a:rPr>
              <a:t>）林产品的采集；</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7</a:t>
            </a:r>
            <a:r>
              <a:rPr lang="zh-CN" altLang="en-US" sz="2400" b="1" dirty="0">
                <a:latin typeface="楷体_GB2312" pitchFamily="49" charset="-122"/>
                <a:ea typeface="楷体_GB2312" pitchFamily="49" charset="-122"/>
              </a:rPr>
              <a:t>）灌溉、农产品初加工、兽医、农技推广、农机作业和维修等农、林、牧、渔服务业项目；</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8</a:t>
            </a:r>
            <a:r>
              <a:rPr lang="zh-CN" altLang="en-US" sz="2400" b="1" dirty="0">
                <a:latin typeface="楷体_GB2312" pitchFamily="49" charset="-122"/>
                <a:ea typeface="楷体_GB2312" pitchFamily="49" charset="-122"/>
              </a:rPr>
              <a:t>）远洋捕捞。</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9</a:t>
            </a:r>
            <a:r>
              <a:rPr lang="zh-CN" altLang="en-US" sz="2400" b="1" dirty="0">
                <a:latin typeface="楷体_GB2312" pitchFamily="49" charset="-122"/>
                <a:ea typeface="楷体_GB2312" pitchFamily="49" charset="-122"/>
              </a:rPr>
              <a:t>）</a:t>
            </a:r>
            <a:r>
              <a:rPr lang="zh-CN" altLang="en-US" sz="2400" b="1" dirty="0">
                <a:ea typeface="楷体_GB2312" pitchFamily="49" charset="-122"/>
              </a:rPr>
              <a:t>“</a:t>
            </a:r>
            <a:r>
              <a:rPr lang="zh-CN" altLang="en-US" sz="2400" b="1" dirty="0">
                <a:latin typeface="楷体_GB2312" pitchFamily="49" charset="-122"/>
                <a:ea typeface="楷体_GB2312" pitchFamily="49" charset="-122"/>
              </a:rPr>
              <a:t>公司</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农户</a:t>
            </a:r>
            <a:r>
              <a:rPr lang="zh-CN" altLang="en-US" sz="2400" b="1" dirty="0">
                <a:ea typeface="楷体_GB2312" pitchFamily="49" charset="-122"/>
              </a:rPr>
              <a:t>”</a:t>
            </a:r>
            <a:r>
              <a:rPr lang="zh-CN" altLang="en-US" sz="2400" b="1" dirty="0">
                <a:latin typeface="楷体_GB2312" pitchFamily="49" charset="-122"/>
                <a:ea typeface="楷体_GB2312" pitchFamily="49" charset="-122"/>
              </a:rPr>
              <a:t>经营模式从事农、林、牧、渔业项目生产的企业</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endParaRPr lang="zh-CN" altLang="en-US" sz="2400" b="1" dirty="0">
              <a:latin typeface="楷体_GB2312" pitchFamily="49" charset="-122"/>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D04F9EA-E554-4C9F-AE13-6216FDA80636}"/>
              </a:ext>
            </a:extLst>
          </p:cNvPr>
          <p:cNvSpPr>
            <a:spLocks noGrp="1" noChangeArrowheads="1"/>
          </p:cNvSpPr>
          <p:nvPr>
            <p:ph type="body" idx="1"/>
          </p:nvPr>
        </p:nvSpPr>
        <p:spPr>
          <a:xfrm>
            <a:off x="457200" y="836613"/>
            <a:ext cx="8229600" cy="2520950"/>
          </a:xfrm>
        </p:spPr>
        <p:txBody>
          <a:bodyPr/>
          <a:lstStyle/>
          <a:p>
            <a:r>
              <a:rPr lang="en-US" altLang="zh-CN" sz="2800" b="1">
                <a:latin typeface="楷体_GB2312" pitchFamily="1" charset="-122"/>
                <a:ea typeface="楷体_GB2312" pitchFamily="1" charset="-122"/>
              </a:rPr>
              <a:t>2.</a:t>
            </a:r>
            <a:r>
              <a:rPr lang="zh-CN" altLang="en-US" sz="2800" b="1">
                <a:latin typeface="楷体_GB2312" pitchFamily="1" charset="-122"/>
                <a:ea typeface="楷体_GB2312" pitchFamily="1" charset="-122"/>
              </a:rPr>
              <a:t>企业从事下列项目的所得，</a:t>
            </a:r>
            <a:r>
              <a:rPr lang="zh-CN" altLang="en-US" sz="2800" b="1">
                <a:solidFill>
                  <a:srgbClr val="FF0000"/>
                </a:solidFill>
                <a:latin typeface="楷体_GB2312" pitchFamily="1" charset="-122"/>
                <a:ea typeface="楷体_GB2312" pitchFamily="1" charset="-122"/>
              </a:rPr>
              <a:t>减半征收</a:t>
            </a:r>
            <a:r>
              <a:rPr lang="zh-CN" altLang="en-US" sz="2800" b="1">
                <a:latin typeface="楷体_GB2312" pitchFamily="1" charset="-122"/>
                <a:ea typeface="楷体_GB2312" pitchFamily="1" charset="-122"/>
              </a:rPr>
              <a:t>企业所得税：</a:t>
            </a:r>
            <a:br>
              <a:rPr lang="zh-CN" altLang="en-US" b="1">
                <a:latin typeface="楷体_GB2312" pitchFamily="1" charset="-122"/>
                <a:ea typeface="楷体_GB2312" pitchFamily="1" charset="-122"/>
              </a:rPr>
            </a:br>
            <a:r>
              <a:rPr lang="zh-CN" altLang="en-US" b="1">
                <a:latin typeface="楷体_GB2312" pitchFamily="1" charset="-122"/>
                <a:ea typeface="楷体_GB2312" pitchFamily="1" charset="-122"/>
              </a:rPr>
              <a:t>　　</a:t>
            </a:r>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）花卉、茶以及其他饮料作物和香料作物的种植；</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）海水养殖、内陆养殖。</a:t>
            </a:r>
            <a:endParaRPr lang="en-US" altLang="zh-CN" b="1">
              <a:latin typeface="楷体" panose="02010609060101010101" pitchFamily="49" charset="-122"/>
              <a:ea typeface="楷体" panose="02010609060101010101" pitchFamily="49" charset="-122"/>
            </a:endParaRPr>
          </a:p>
          <a:p>
            <a:endParaRPr lang="zh-CN" altLang="en-US" sz="2800">
              <a:latin typeface="楷体" panose="02010609060101010101" pitchFamily="49" charset="-122"/>
              <a:ea typeface="楷体" panose="02010609060101010101" pitchFamily="49" charset="-122"/>
            </a:endParaRPr>
          </a:p>
        </p:txBody>
      </p:sp>
      <p:pic>
        <p:nvPicPr>
          <p:cNvPr id="33795" name="Picture 3">
            <a:extLst>
              <a:ext uri="{FF2B5EF4-FFF2-40B4-BE49-F238E27FC236}">
                <a16:creationId xmlns:a16="http://schemas.microsoft.com/office/drawing/2014/main" id="{02413CFE-8D61-49B7-8A33-60B5F77D4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417888"/>
            <a:ext cx="3168650" cy="245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a:extLst>
              <a:ext uri="{FF2B5EF4-FFF2-40B4-BE49-F238E27FC236}">
                <a16:creationId xmlns:a16="http://schemas.microsoft.com/office/drawing/2014/main" id="{5B8D0C50-264C-4E14-94AB-746F1604AE9A}"/>
              </a:ext>
            </a:extLst>
          </p:cNvPr>
          <p:cNvSpPr>
            <a:spLocks noGrp="1"/>
          </p:cNvSpPr>
          <p:nvPr>
            <p:ph idx="1"/>
          </p:nvPr>
        </p:nvSpPr>
        <p:spPr>
          <a:xfrm>
            <a:off x="457200" y="549275"/>
            <a:ext cx="8229600" cy="5699125"/>
          </a:xfrm>
        </p:spPr>
        <p:txBody>
          <a:bodyPr/>
          <a:lstStyle/>
          <a:p>
            <a:pPr>
              <a:buClr>
                <a:srgbClr val="F0A22E"/>
              </a:buClr>
            </a:pPr>
            <a:r>
              <a:rPr lang="en-US" altLang="zh-CN" sz="2800" b="1">
                <a:solidFill>
                  <a:srgbClr val="FF0000"/>
                </a:solidFill>
                <a:latin typeface="楷体" panose="02010609060101010101" pitchFamily="49" charset="-122"/>
                <a:ea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rPr>
              <a:t>提示</a:t>
            </a:r>
            <a:r>
              <a:rPr lang="en-US" altLang="zh-CN" sz="2800" b="1">
                <a:solidFill>
                  <a:srgbClr val="FF0000"/>
                </a:solidFill>
                <a:latin typeface="楷体" panose="02010609060101010101" pitchFamily="49" charset="-122"/>
                <a:ea typeface="楷体" panose="02010609060101010101" pitchFamily="49" charset="-122"/>
              </a:rPr>
              <a:t>】</a:t>
            </a:r>
            <a:r>
              <a:rPr lang="zh-CN" altLang="en-US" sz="2800" b="1">
                <a:solidFill>
                  <a:srgbClr val="000000"/>
                </a:solidFill>
                <a:latin typeface="楷体" panose="02010609060101010101" pitchFamily="49" charset="-122"/>
                <a:ea typeface="楷体" panose="02010609060101010101" pitchFamily="49" charset="-122"/>
              </a:rPr>
              <a:t>（</a:t>
            </a:r>
            <a:r>
              <a:rPr lang="en-US" altLang="zh-CN" sz="2800" b="1">
                <a:solidFill>
                  <a:srgbClr val="000000"/>
                </a:solidFill>
                <a:latin typeface="楷体" panose="02010609060101010101" pitchFamily="49" charset="-122"/>
                <a:ea typeface="楷体" panose="02010609060101010101" pitchFamily="49" charset="-122"/>
              </a:rPr>
              <a:t>1</a:t>
            </a:r>
            <a:r>
              <a:rPr lang="zh-CN" altLang="en-US" sz="2800" b="1">
                <a:solidFill>
                  <a:srgbClr val="000000"/>
                </a:solidFill>
                <a:latin typeface="楷体" panose="02010609060101010101" pitchFamily="49" charset="-122"/>
                <a:ea typeface="楷体" panose="02010609060101010101" pitchFamily="49" charset="-122"/>
              </a:rPr>
              <a:t>）企业外购茶叶进行筛选、分选、包装后进行销售的所得，不享受</a:t>
            </a:r>
            <a:r>
              <a:rPr lang="zh-CN" altLang="en-US" sz="2800" b="1">
                <a:solidFill>
                  <a:srgbClr val="FF0000"/>
                </a:solidFill>
                <a:latin typeface="楷体" panose="02010609060101010101" pitchFamily="49" charset="-122"/>
                <a:ea typeface="楷体" panose="02010609060101010101" pitchFamily="49" charset="-122"/>
              </a:rPr>
              <a:t>农产品初加工</a:t>
            </a:r>
            <a:r>
              <a:rPr lang="zh-CN" altLang="en-US" sz="2800" b="1">
                <a:solidFill>
                  <a:srgbClr val="000000"/>
                </a:solidFill>
                <a:latin typeface="楷体" panose="02010609060101010101" pitchFamily="49" charset="-122"/>
                <a:ea typeface="楷体" panose="02010609060101010101" pitchFamily="49" charset="-122"/>
              </a:rPr>
              <a:t>的优惠政策；</a:t>
            </a:r>
            <a:endParaRPr lang="en-US" altLang="zh-CN" sz="2800" b="1">
              <a:solidFill>
                <a:srgbClr val="000000"/>
              </a:solidFill>
              <a:latin typeface="楷体" panose="02010609060101010101" pitchFamily="49" charset="-122"/>
              <a:ea typeface="楷体" panose="02010609060101010101" pitchFamily="49" charset="-122"/>
            </a:endParaRPr>
          </a:p>
          <a:p>
            <a:pPr>
              <a:buClr>
                <a:srgbClr val="F0A22E"/>
              </a:buClr>
            </a:pPr>
            <a:r>
              <a:rPr lang="zh-CN" altLang="en-US" sz="2800" b="1">
                <a:solidFill>
                  <a:srgbClr val="000000"/>
                </a:solidFill>
                <a:latin typeface="楷体" panose="02010609060101010101" pitchFamily="49" charset="-122"/>
                <a:ea typeface="楷体" panose="02010609060101010101" pitchFamily="49" charset="-122"/>
              </a:rPr>
              <a:t>（</a:t>
            </a:r>
            <a:r>
              <a:rPr lang="en-US" altLang="zh-CN" sz="2800" b="1">
                <a:solidFill>
                  <a:srgbClr val="000000"/>
                </a:solidFill>
                <a:latin typeface="楷体" panose="02010609060101010101" pitchFamily="49" charset="-122"/>
                <a:ea typeface="楷体" panose="02010609060101010101" pitchFamily="49" charset="-122"/>
              </a:rPr>
              <a:t>2</a:t>
            </a:r>
            <a:r>
              <a:rPr lang="zh-CN" altLang="en-US" sz="2800" b="1">
                <a:solidFill>
                  <a:srgbClr val="000000"/>
                </a:solidFill>
                <a:latin typeface="楷体" panose="02010609060101010101" pitchFamily="49" charset="-122"/>
                <a:ea typeface="楷体" panose="02010609060101010101" pitchFamily="49" charset="-122"/>
              </a:rPr>
              <a:t>）企业购买农产品后直接进行销售的</a:t>
            </a:r>
            <a:r>
              <a:rPr lang="zh-CN" altLang="en-US" sz="2800" b="1">
                <a:solidFill>
                  <a:srgbClr val="FF0000"/>
                </a:solidFill>
                <a:latin typeface="楷体" panose="02010609060101010101" pitchFamily="49" charset="-122"/>
                <a:ea typeface="楷体" panose="02010609060101010101" pitchFamily="49" charset="-122"/>
              </a:rPr>
              <a:t>贸易活动</a:t>
            </a:r>
            <a:r>
              <a:rPr lang="zh-CN" altLang="en-US" sz="2800" b="1">
                <a:solidFill>
                  <a:srgbClr val="000000"/>
                </a:solidFill>
                <a:latin typeface="楷体" panose="02010609060101010101" pitchFamily="49" charset="-122"/>
                <a:ea typeface="楷体" panose="02010609060101010101" pitchFamily="49" charset="-122"/>
              </a:rPr>
              <a:t>产生的所得，不得享受农、林、牧、渔业的税收优惠政策。</a:t>
            </a:r>
            <a:endParaRPr lang="en-US" altLang="zh-CN" sz="2800" b="1">
              <a:solidFill>
                <a:srgbClr val="000000"/>
              </a:solidFill>
              <a:latin typeface="楷体" panose="02010609060101010101" pitchFamily="49" charset="-122"/>
              <a:ea typeface="楷体" panose="02010609060101010101" pitchFamily="49" charset="-122"/>
            </a:endParaRPr>
          </a:p>
          <a:p>
            <a:pPr>
              <a:buClr>
                <a:srgbClr val="F0A22E"/>
              </a:buClr>
            </a:pPr>
            <a:r>
              <a:rPr lang="zh-CN" altLang="en-US" sz="2800" b="1">
                <a:solidFill>
                  <a:srgbClr val="000000"/>
                </a:solidFill>
                <a:latin typeface="楷体" panose="02010609060101010101" pitchFamily="49" charset="-122"/>
                <a:ea typeface="楷体" panose="02010609060101010101" pitchFamily="49" charset="-122"/>
              </a:rPr>
              <a:t>（</a:t>
            </a:r>
            <a:r>
              <a:rPr lang="en-US" altLang="zh-CN" sz="2800" b="1">
                <a:solidFill>
                  <a:srgbClr val="000000"/>
                </a:solidFill>
                <a:latin typeface="楷体" panose="02010609060101010101" pitchFamily="49" charset="-122"/>
                <a:ea typeface="楷体" panose="02010609060101010101" pitchFamily="49" charset="-122"/>
              </a:rPr>
              <a:t>3</a:t>
            </a:r>
            <a:r>
              <a:rPr lang="zh-CN" altLang="en-US" sz="2800" b="1">
                <a:solidFill>
                  <a:srgbClr val="000000"/>
                </a:solidFill>
                <a:latin typeface="楷体" panose="02010609060101010101" pitchFamily="49" charset="-122"/>
                <a:ea typeface="楷体" panose="02010609060101010101" pitchFamily="49" charset="-122"/>
              </a:rPr>
              <a:t>）企业</a:t>
            </a:r>
            <a:r>
              <a:rPr lang="zh-CN" altLang="en-US" sz="2800" b="1">
                <a:solidFill>
                  <a:srgbClr val="FF0000"/>
                </a:solidFill>
                <a:latin typeface="楷体" panose="02010609060101010101" pitchFamily="49" charset="-122"/>
                <a:ea typeface="楷体" panose="02010609060101010101" pitchFamily="49" charset="-122"/>
              </a:rPr>
              <a:t>委托</a:t>
            </a:r>
            <a:r>
              <a:rPr lang="zh-CN" altLang="en-US" sz="2800" b="1">
                <a:solidFill>
                  <a:srgbClr val="000000"/>
                </a:solidFill>
                <a:latin typeface="楷体" panose="02010609060101010101" pitchFamily="49" charset="-122"/>
                <a:ea typeface="楷体" panose="02010609060101010101" pitchFamily="49" charset="-122"/>
              </a:rPr>
              <a:t>其他企业或个人从事实施规定农、林、牧、渔业项目取得的所得，可享受相应的税收优惠政策。企业</a:t>
            </a:r>
            <a:r>
              <a:rPr lang="zh-CN" altLang="en-US" sz="2800" b="1">
                <a:solidFill>
                  <a:srgbClr val="FF0000"/>
                </a:solidFill>
                <a:latin typeface="楷体" panose="02010609060101010101" pitchFamily="49" charset="-122"/>
                <a:ea typeface="楷体" panose="02010609060101010101" pitchFamily="49" charset="-122"/>
              </a:rPr>
              <a:t>受托</a:t>
            </a:r>
            <a:r>
              <a:rPr lang="zh-CN" altLang="en-US" sz="2800" b="1">
                <a:solidFill>
                  <a:srgbClr val="000000"/>
                </a:solidFill>
                <a:latin typeface="楷体" panose="02010609060101010101" pitchFamily="49" charset="-122"/>
                <a:ea typeface="楷体" panose="02010609060101010101" pitchFamily="49" charset="-122"/>
              </a:rPr>
              <a:t>从事规定农、林、牧、渔业项目取得的收入，比照</a:t>
            </a:r>
            <a:r>
              <a:rPr lang="zh-CN" altLang="en-US" sz="2800" b="1">
                <a:solidFill>
                  <a:srgbClr val="FF0000"/>
                </a:solidFill>
                <a:latin typeface="楷体" panose="02010609060101010101" pitchFamily="49" charset="-122"/>
                <a:ea typeface="楷体" panose="02010609060101010101" pitchFamily="49" charset="-122"/>
              </a:rPr>
              <a:t>委托方</a:t>
            </a:r>
            <a:r>
              <a:rPr lang="zh-CN" altLang="en-US" sz="2800" b="1">
                <a:solidFill>
                  <a:srgbClr val="000000"/>
                </a:solidFill>
                <a:latin typeface="楷体" panose="02010609060101010101" pitchFamily="49" charset="-122"/>
                <a:ea typeface="楷体" panose="02010609060101010101" pitchFamily="49" charset="-122"/>
              </a:rPr>
              <a:t>享受相应的税收优惠政策。</a:t>
            </a:r>
          </a:p>
          <a:p>
            <a:endParaRPr lang="zh-CN" altLang="en-US">
              <a:ea typeface="宋体" panose="02010600030101010101" pitchFamily="2" charset="-122"/>
            </a:endParaRPr>
          </a:p>
        </p:txBody>
      </p:sp>
      <p:sp>
        <p:nvSpPr>
          <p:cNvPr id="34819" name="页脚占位符 3">
            <a:extLst>
              <a:ext uri="{FF2B5EF4-FFF2-40B4-BE49-F238E27FC236}">
                <a16:creationId xmlns:a16="http://schemas.microsoft.com/office/drawing/2014/main" id="{177DC49C-FFA3-42B4-A717-CEBC556ECED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36D7DC1-4546-4B68-BEBF-702DAFBEC6EA}"/>
              </a:ext>
            </a:extLst>
          </p:cNvPr>
          <p:cNvSpPr>
            <a:spLocks noGrp="1"/>
          </p:cNvSpPr>
          <p:nvPr>
            <p:ph idx="1"/>
          </p:nvPr>
        </p:nvSpPr>
        <p:spPr>
          <a:xfrm>
            <a:off x="457200" y="333375"/>
            <a:ext cx="8229600" cy="5915025"/>
          </a:xfrm>
        </p:spPr>
        <p:txBody>
          <a:bodyPr/>
          <a:lstStyle/>
          <a:p>
            <a:r>
              <a:rPr lang="en-US" altLang="zh-CN" sz="2800">
                <a:ea typeface="宋体" panose="02010600030101010101" pitchFamily="2" charset="-122"/>
              </a:rPr>
              <a:t>【</a:t>
            </a:r>
            <a:r>
              <a:rPr lang="zh-CN" altLang="en-US" sz="2800">
                <a:ea typeface="宋体" panose="02010600030101010101" pitchFamily="2" charset="-122"/>
              </a:rPr>
              <a:t>典型例题</a:t>
            </a:r>
            <a:r>
              <a:rPr lang="en-US" altLang="zh-CN" sz="2800">
                <a:ea typeface="宋体" panose="02010600030101010101" pitchFamily="2" charset="-122"/>
              </a:rPr>
              <a:t>-2015</a:t>
            </a:r>
            <a:r>
              <a:rPr lang="zh-CN" altLang="en-US" sz="2800">
                <a:ea typeface="宋体" panose="02010600030101010101" pitchFamily="2" charset="-122"/>
              </a:rPr>
              <a:t>年考题</a:t>
            </a:r>
            <a:r>
              <a:rPr lang="en-US" altLang="zh-CN" sz="2800">
                <a:ea typeface="宋体" panose="02010600030101010101" pitchFamily="2" charset="-122"/>
              </a:rPr>
              <a:t>】</a:t>
            </a:r>
          </a:p>
          <a:p>
            <a:r>
              <a:rPr lang="zh-CN" altLang="en-US" sz="2800">
                <a:ea typeface="宋体" panose="02010600030101010101" pitchFamily="2" charset="-122"/>
              </a:rPr>
              <a:t>　　企业从事下列项目所得，免征企业所得税的有（　）。</a:t>
            </a:r>
          </a:p>
          <a:p>
            <a:r>
              <a:rPr lang="zh-CN" altLang="en-US" sz="2800">
                <a:ea typeface="宋体" panose="02010600030101010101" pitchFamily="2" charset="-122"/>
              </a:rPr>
              <a:t>　　</a:t>
            </a:r>
            <a:r>
              <a:rPr lang="en-US" altLang="zh-CN" sz="2800">
                <a:ea typeface="宋体" panose="02010600030101010101" pitchFamily="2" charset="-122"/>
              </a:rPr>
              <a:t>A.</a:t>
            </a:r>
            <a:r>
              <a:rPr lang="zh-CN" altLang="en-US" sz="2800">
                <a:ea typeface="宋体" panose="02010600030101010101" pitchFamily="2" charset="-122"/>
              </a:rPr>
              <a:t>企业受托从事蔬菜种植</a:t>
            </a:r>
          </a:p>
          <a:p>
            <a:r>
              <a:rPr lang="zh-CN" altLang="en-US" sz="2800">
                <a:ea typeface="宋体" panose="02010600030101010101" pitchFamily="2" charset="-122"/>
              </a:rPr>
              <a:t>　　</a:t>
            </a:r>
            <a:r>
              <a:rPr lang="en-US" altLang="zh-CN" sz="2800">
                <a:ea typeface="宋体" panose="02010600030101010101" pitchFamily="2" charset="-122"/>
              </a:rPr>
              <a:t>B.</a:t>
            </a:r>
            <a:r>
              <a:rPr lang="zh-CN" altLang="en-US" sz="2800">
                <a:ea typeface="宋体" panose="02010600030101010101" pitchFamily="2" charset="-122"/>
              </a:rPr>
              <a:t>企业委托个人饲养家禽</a:t>
            </a:r>
          </a:p>
          <a:p>
            <a:r>
              <a:rPr lang="zh-CN" altLang="en-US" sz="2800">
                <a:ea typeface="宋体" panose="02010600030101010101" pitchFamily="2" charset="-122"/>
              </a:rPr>
              <a:t>　　</a:t>
            </a:r>
            <a:r>
              <a:rPr lang="en-US" altLang="zh-CN" sz="2800">
                <a:ea typeface="宋体" panose="02010600030101010101" pitchFamily="2" charset="-122"/>
              </a:rPr>
              <a:t>C.</a:t>
            </a:r>
            <a:r>
              <a:rPr lang="zh-CN" altLang="en-US" sz="2800">
                <a:ea typeface="宋体" panose="02010600030101010101" pitchFamily="2" charset="-122"/>
              </a:rPr>
              <a:t>企业外购蔬菜分包后销售</a:t>
            </a:r>
          </a:p>
          <a:p>
            <a:r>
              <a:rPr lang="zh-CN" altLang="en-US" sz="2800">
                <a:ea typeface="宋体" panose="02010600030101010101" pitchFamily="2" charset="-122"/>
              </a:rPr>
              <a:t>　　</a:t>
            </a:r>
            <a:r>
              <a:rPr lang="en-US" altLang="zh-CN" sz="2800">
                <a:ea typeface="宋体" panose="02010600030101010101" pitchFamily="2" charset="-122"/>
              </a:rPr>
              <a:t>D.</a:t>
            </a:r>
            <a:r>
              <a:rPr lang="zh-CN" altLang="en-US" sz="2800">
                <a:ea typeface="宋体" panose="02010600030101010101" pitchFamily="2" charset="-122"/>
              </a:rPr>
              <a:t>农机作业和维修</a:t>
            </a:r>
          </a:p>
          <a:p>
            <a:r>
              <a:rPr lang="zh-CN" altLang="en-US" sz="2800">
                <a:ea typeface="宋体" panose="02010600030101010101" pitchFamily="2" charset="-122"/>
              </a:rPr>
              <a:t>　　</a:t>
            </a:r>
            <a:r>
              <a:rPr lang="en-US" altLang="zh-CN" sz="2800">
                <a:ea typeface="宋体" panose="02010600030101010101" pitchFamily="2" charset="-122"/>
              </a:rPr>
              <a:t>E.</a:t>
            </a:r>
            <a:r>
              <a:rPr lang="zh-CN" altLang="en-US" sz="2800">
                <a:ea typeface="宋体" panose="02010600030101010101" pitchFamily="2" charset="-122"/>
              </a:rPr>
              <a:t>农产品初加工</a:t>
            </a:r>
            <a:endParaRPr lang="en-US" altLang="zh-CN" sz="2800">
              <a:ea typeface="宋体" panose="02010600030101010101" pitchFamily="2" charset="-122"/>
            </a:endParaRPr>
          </a:p>
          <a:p>
            <a:r>
              <a:rPr lang="en-US" altLang="zh-CN">
                <a:ea typeface="宋体" panose="02010600030101010101" pitchFamily="2" charset="-122"/>
              </a:rPr>
              <a:t>『</a:t>
            </a:r>
            <a:r>
              <a:rPr lang="zh-CN" altLang="en-US" sz="2800">
                <a:ea typeface="宋体" panose="02010600030101010101" pitchFamily="2" charset="-122"/>
              </a:rPr>
              <a:t>正确答案</a:t>
            </a:r>
            <a:r>
              <a:rPr lang="en-US" altLang="zh-CN" sz="2800">
                <a:ea typeface="宋体" panose="02010600030101010101" pitchFamily="2" charset="-122"/>
              </a:rPr>
              <a:t>』ABDE</a:t>
            </a:r>
          </a:p>
          <a:p>
            <a:r>
              <a:rPr lang="en-US" altLang="zh-CN" sz="2800">
                <a:ea typeface="宋体" panose="02010600030101010101" pitchFamily="2" charset="-122"/>
              </a:rPr>
              <a:t>『</a:t>
            </a:r>
            <a:r>
              <a:rPr lang="zh-CN" altLang="en-US" sz="2800">
                <a:ea typeface="宋体" panose="02010600030101010101" pitchFamily="2" charset="-122"/>
              </a:rPr>
              <a:t>答案解析</a:t>
            </a:r>
            <a:r>
              <a:rPr lang="en-US" altLang="zh-CN" sz="2800">
                <a:ea typeface="宋体" panose="02010600030101010101" pitchFamily="2" charset="-122"/>
              </a:rPr>
              <a:t>』</a:t>
            </a:r>
            <a:r>
              <a:rPr lang="zh-CN" altLang="en-US" sz="2800">
                <a:ea typeface="宋体" panose="02010600030101010101" pitchFamily="2" charset="-122"/>
              </a:rPr>
              <a:t>选项</a:t>
            </a:r>
            <a:r>
              <a:rPr lang="en-US" altLang="zh-CN" sz="2800">
                <a:ea typeface="宋体" panose="02010600030101010101" pitchFamily="2" charset="-122"/>
              </a:rPr>
              <a:t>C</a:t>
            </a:r>
            <a:r>
              <a:rPr lang="zh-CN" altLang="en-US" sz="2800">
                <a:ea typeface="宋体" panose="02010600030101010101" pitchFamily="2" charset="-122"/>
              </a:rPr>
              <a:t>，企业购买农产品后直接进行贸易销售活动产生的所得，不能享受农、林、牧、渔业项目的税收优惠政策</a:t>
            </a:r>
            <a:r>
              <a:rPr lang="zh-CN" altLang="en-US">
                <a:ea typeface="宋体" panose="02010600030101010101" pitchFamily="2" charset="-122"/>
              </a:rPr>
              <a:t>。</a:t>
            </a:r>
          </a:p>
          <a:p>
            <a:endParaRPr lang="zh-CN" altLang="en-US">
              <a:ea typeface="宋体" panose="02010600030101010101" pitchFamily="2" charset="-122"/>
            </a:endParaRPr>
          </a:p>
          <a:p>
            <a:endParaRPr lang="zh-CN" altLang="en-US">
              <a:ea typeface="宋体" panose="02010600030101010101" pitchFamily="2" charset="-122"/>
            </a:endParaRPr>
          </a:p>
        </p:txBody>
      </p:sp>
      <p:sp>
        <p:nvSpPr>
          <p:cNvPr id="35843" name="页脚占位符 3">
            <a:extLst>
              <a:ext uri="{FF2B5EF4-FFF2-40B4-BE49-F238E27FC236}">
                <a16:creationId xmlns:a16="http://schemas.microsoft.com/office/drawing/2014/main" id="{AF76FDC8-EA88-469D-8035-8C7F6B8CCE1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31TGp_hopedraw_dark_ani">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431TGp_hopedraw_dark_ani">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1TGp_hopedraw_dark_ani 1">
        <a:dk1>
          <a:srgbClr val="000000"/>
        </a:dk1>
        <a:lt1>
          <a:srgbClr val="4FD2D9"/>
        </a:lt1>
        <a:dk2>
          <a:srgbClr val="FFFFFF"/>
        </a:dk2>
        <a:lt2>
          <a:srgbClr val="1C1C1C"/>
        </a:lt2>
        <a:accent1>
          <a:srgbClr val="E6CD10"/>
        </a:accent1>
        <a:accent2>
          <a:srgbClr val="36A1D6"/>
        </a:accent2>
        <a:accent3>
          <a:srgbClr val="B2E5E9"/>
        </a:accent3>
        <a:accent4>
          <a:srgbClr val="000000"/>
        </a:accent4>
        <a:accent5>
          <a:srgbClr val="F0E3AA"/>
        </a:accent5>
        <a:accent6>
          <a:srgbClr val="3091C2"/>
        </a:accent6>
        <a:hlink>
          <a:srgbClr val="DA6CE2"/>
        </a:hlink>
        <a:folHlink>
          <a:srgbClr val="F46C79"/>
        </a:folHlink>
      </a:clrScheme>
      <a:clrMap bg1="lt1" tx1="dk1" bg2="lt2" tx2="dk2" accent1="accent1" accent2="accent2" accent3="accent3" accent4="accent4" accent5="accent5" accent6="accent6" hlink="hlink" folHlink="folHlink"/>
    </a:extraClrScheme>
    <a:extraClrScheme>
      <a:clrScheme name="431TGp_hopedraw_dark_ani 2">
        <a:dk1>
          <a:srgbClr val="000000"/>
        </a:dk1>
        <a:lt1>
          <a:srgbClr val="FBCD4B"/>
        </a:lt1>
        <a:dk2>
          <a:srgbClr val="FFFFFF"/>
        </a:dk2>
        <a:lt2>
          <a:srgbClr val="1C1C1C"/>
        </a:lt2>
        <a:accent1>
          <a:srgbClr val="7AB31D"/>
        </a:accent1>
        <a:accent2>
          <a:srgbClr val="22CC97"/>
        </a:accent2>
        <a:accent3>
          <a:srgbClr val="FDE3B1"/>
        </a:accent3>
        <a:accent4>
          <a:srgbClr val="000000"/>
        </a:accent4>
        <a:accent5>
          <a:srgbClr val="BED6AB"/>
        </a:accent5>
        <a:accent6>
          <a:srgbClr val="1EB988"/>
        </a:accent6>
        <a:hlink>
          <a:srgbClr val="27B3E5"/>
        </a:hlink>
        <a:folHlink>
          <a:srgbClr val="8F63E7"/>
        </a:folHlink>
      </a:clrScheme>
      <a:clrMap bg1="lt1" tx1="dk1" bg2="lt2" tx2="dk2" accent1="accent1" accent2="accent2" accent3="accent3" accent4="accent4" accent5="accent5" accent6="accent6" hlink="hlink" folHlink="folHlink"/>
    </a:extraClrScheme>
    <a:extraClrScheme>
      <a:clrScheme name="431TGp_hopedraw_dark_ani 3">
        <a:dk1>
          <a:srgbClr val="000000"/>
        </a:dk1>
        <a:lt1>
          <a:srgbClr val="0BA6F3"/>
        </a:lt1>
        <a:dk2>
          <a:srgbClr val="CCFFFF"/>
        </a:dk2>
        <a:lt2>
          <a:srgbClr val="1C1C1C"/>
        </a:lt2>
        <a:accent1>
          <a:srgbClr val="F29000"/>
        </a:accent1>
        <a:accent2>
          <a:srgbClr val="98C630"/>
        </a:accent2>
        <a:accent3>
          <a:srgbClr val="AAD0F8"/>
        </a:accent3>
        <a:accent4>
          <a:srgbClr val="000000"/>
        </a:accent4>
        <a:accent5>
          <a:srgbClr val="F7C6AA"/>
        </a:accent5>
        <a:accent6>
          <a:srgbClr val="89B32A"/>
        </a:accent6>
        <a:hlink>
          <a:srgbClr val="EEC100"/>
        </a:hlink>
        <a:folHlink>
          <a:srgbClr val="53AAD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Times New Roman"/>
        <a:ea typeface="宋体"/>
        <a:cs typeface="Times New Roman"/>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Times New Roman"/>
        <a:ea typeface="宋体"/>
        <a:cs typeface="Times New Roman"/>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431TGp_hopedraw_dark_ani</Template>
  <TotalTime>5278</TotalTime>
  <Words>3213</Words>
  <Application>Microsoft Office PowerPoint</Application>
  <PresentationFormat>全屏显示(4:3)</PresentationFormat>
  <Paragraphs>234</Paragraphs>
  <Slides>49</Slides>
  <Notes>0</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49</vt:i4>
      </vt:variant>
    </vt:vector>
  </HeadingPairs>
  <TitlesOfParts>
    <vt:vector size="66" baseType="lpstr">
      <vt:lpstr>Arial</vt:lpstr>
      <vt:lpstr>Tw Cen MT</vt:lpstr>
      <vt:lpstr>Calibri</vt:lpstr>
      <vt:lpstr>Times New Roman</vt:lpstr>
      <vt:lpstr>宋体</vt:lpstr>
      <vt:lpstr>Wingdings</vt:lpstr>
      <vt:lpstr>黑体</vt:lpstr>
      <vt:lpstr>隶书</vt:lpstr>
      <vt:lpstr>Verdana</vt:lpstr>
      <vt:lpstr>楷体</vt:lpstr>
      <vt:lpstr>MS PGothic</vt:lpstr>
      <vt:lpstr>楷体_GB2312</vt:lpstr>
      <vt:lpstr>仿宋</vt:lpstr>
      <vt:lpstr>431TGp_hopedraw_dark_ani</vt:lpstr>
      <vt:lpstr>Network</vt:lpstr>
      <vt:lpstr>1_Network</vt:lpstr>
      <vt:lpstr>Microsoft Word 文档</vt:lpstr>
      <vt:lpstr>企业所得税知识模块五： 税收优惠政策汇总</vt:lpstr>
      <vt:lpstr>企业所得税的税收优惠政策</vt:lpstr>
      <vt:lpstr>PowerPoint 演示文稿</vt:lpstr>
      <vt:lpstr>PowerPoint 演示文稿</vt:lpstr>
      <vt:lpstr>PowerPoint 演示文稿</vt:lpstr>
      <vt:lpstr>一、免征和减征规定</vt:lpstr>
      <vt:lpstr>PowerPoint 演示文稿</vt:lpstr>
      <vt:lpstr>PowerPoint 演示文稿</vt:lpstr>
      <vt:lpstr>PowerPoint 演示文稿</vt:lpstr>
      <vt:lpstr>PowerPoint 演示文稿</vt:lpstr>
      <vt:lpstr>PowerPoint 演示文稿</vt:lpstr>
      <vt:lpstr>（三）两免三减半</vt:lpstr>
      <vt:lpstr>PowerPoint 演示文稿</vt:lpstr>
      <vt:lpstr>PowerPoint 演示文稿</vt:lpstr>
      <vt:lpstr>PowerPoint 演示文稿</vt:lpstr>
      <vt:lpstr>PowerPoint 演示文稿</vt:lpstr>
      <vt:lpstr>其他优惠政策</vt:lpstr>
      <vt:lpstr>PowerPoint 演示文稿</vt:lpstr>
      <vt:lpstr>PowerPoint 演示文稿</vt:lpstr>
      <vt:lpstr>PowerPoint 演示文稿</vt:lpstr>
      <vt:lpstr>（五）高新技术企业优惠</vt:lpstr>
      <vt:lpstr>（六）小型微利企业优惠－－20%的税率</vt:lpstr>
      <vt:lpstr>PowerPoint 演示文稿</vt:lpstr>
      <vt:lpstr>PowerPoint 演示文稿</vt:lpstr>
      <vt:lpstr>PowerPoint 演示文稿</vt:lpstr>
      <vt:lpstr>二、加计扣除优惠－－两项内容</vt:lpstr>
      <vt:lpstr>PowerPoint 演示文稿</vt:lpstr>
      <vt:lpstr>PowerPoint 演示文稿</vt:lpstr>
      <vt:lpstr>PowerPoint 演示文稿</vt:lpstr>
      <vt:lpstr>PowerPoint 演示文稿</vt:lpstr>
      <vt:lpstr>PowerPoint 演示文稿</vt:lpstr>
      <vt:lpstr>PowerPoint 演示文稿</vt:lpstr>
      <vt:lpstr>三、创投企业优惠－部分投资额抵扣所得额</vt:lpstr>
      <vt:lpstr>四、加速折旧优惠</vt:lpstr>
      <vt:lpstr>《关于完善固定资产加速折旧企业所得税政策的通知》财税【2014】75号文 （六行业加速折旧）</vt:lpstr>
      <vt:lpstr>PowerPoint 演示文稿</vt:lpstr>
      <vt:lpstr>国家税务总局关于进一步完善固定资产加速折旧企业所得税政策有关问题的公告 国家税务总局公告2015年第68号  四个领域重点行业 </vt:lpstr>
      <vt:lpstr>五、减计收入优惠－－减计10%</vt:lpstr>
      <vt:lpstr>六、税额抵免优惠－－部分投资额抵税额</vt:lpstr>
      <vt:lpstr>PowerPoint 演示文稿</vt:lpstr>
      <vt:lpstr>PowerPoint 演示文稿</vt:lpstr>
      <vt:lpstr>附录：七、其他有关行业的优惠</vt:lpstr>
      <vt:lpstr>财政部 国家税务总局 发展改革委 工业和信息化部关于进一步鼓励集成电路产业发展企业所得税政策的通知    财税〔2015〕6号  </vt:lpstr>
      <vt:lpstr>PowerPoint 演示文稿</vt:lpstr>
      <vt:lpstr>PowerPoint 演示文稿</vt:lpstr>
      <vt:lpstr>PowerPoint 演示文稿</vt:lpstr>
      <vt:lpstr>PowerPoint 演示文稿</vt:lpstr>
      <vt:lpstr>PowerPoint 演示文稿</vt:lpstr>
      <vt:lpstr>PowerPoint 演示文稿</vt:lpstr>
    </vt:vector>
  </TitlesOfParts>
  <Company>WWW.YlmF.CoM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dc:title>
  <dc:creator>雨林木风</dc:creator>
  <cp:lastModifiedBy>wenjie zhang</cp:lastModifiedBy>
  <cp:revision>251</cp:revision>
  <dcterms:created xsi:type="dcterms:W3CDTF">2010-10-29T15:34:50Z</dcterms:created>
  <dcterms:modified xsi:type="dcterms:W3CDTF">2018-12-13T01:13:14Z</dcterms:modified>
</cp:coreProperties>
</file>