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Lst>
  <p:sldIdLst>
    <p:sldId id="767" r:id="rId3"/>
    <p:sldId id="766" r:id="rId4"/>
    <p:sldId id="671" r:id="rId5"/>
    <p:sldId id="672" r:id="rId6"/>
    <p:sldId id="673" r:id="rId7"/>
    <p:sldId id="674" r:id="rId8"/>
    <p:sldId id="675" r:id="rId9"/>
    <p:sldId id="677" r:id="rId10"/>
    <p:sldId id="678" r:id="rId11"/>
    <p:sldId id="679" r:id="rId12"/>
    <p:sldId id="680" r:id="rId13"/>
    <p:sldId id="681" r:id="rId14"/>
    <p:sldId id="682" r:id="rId15"/>
    <p:sldId id="683" r:id="rId16"/>
    <p:sldId id="686" r:id="rId17"/>
    <p:sldId id="687" r:id="rId18"/>
    <p:sldId id="688" r:id="rId19"/>
    <p:sldId id="689" r:id="rId20"/>
    <p:sldId id="690" r:id="rId21"/>
    <p:sldId id="753" r:id="rId22"/>
    <p:sldId id="691" r:id="rId23"/>
    <p:sldId id="692" r:id="rId24"/>
    <p:sldId id="799" r:id="rId25"/>
    <p:sldId id="693" r:id="rId26"/>
    <p:sldId id="726" r:id="rId27"/>
    <p:sldId id="769" r:id="rId28"/>
    <p:sldId id="771" r:id="rId29"/>
    <p:sldId id="809" r:id="rId30"/>
    <p:sldId id="772" r:id="rId31"/>
    <p:sldId id="800" r:id="rId32"/>
    <p:sldId id="773" r:id="rId33"/>
    <p:sldId id="774" r:id="rId34"/>
    <p:sldId id="768" r:id="rId35"/>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CD33C04D-254E-439A-807C-D13049CE7713}"/>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F26D0CF7-0717-4242-9A5D-9EC9ACA1680A}"/>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D8BCBF52-F24C-494A-BF8C-210CADCB565C}"/>
              </a:ext>
            </a:extLst>
          </p:cNvPr>
          <p:cNvSpPr>
            <a:spLocks noGrp="1"/>
          </p:cNvSpPr>
          <p:nvPr>
            <p:ph type="sldNum" sz="quarter" idx="12"/>
          </p:nvPr>
        </p:nvSpPr>
        <p:spPr>
          <a:ln/>
        </p:spPr>
        <p:txBody>
          <a:bodyPr/>
          <a:lstStyle>
            <a:lvl1pPr>
              <a:defRPr/>
            </a:lvl1pPr>
          </a:lstStyle>
          <a:p>
            <a:fld id="{98E20E0C-4906-4182-8AFF-3D8DB385ECD4}" type="slidenum">
              <a:rPr lang="zh-CN" altLang="en-US"/>
              <a:pPr/>
              <a:t>‹#›</a:t>
            </a:fld>
            <a:endParaRPr lang="zh-CN" altLang="en-US"/>
          </a:p>
        </p:txBody>
      </p:sp>
    </p:spTree>
    <p:extLst>
      <p:ext uri="{BB962C8B-B14F-4D97-AF65-F5344CB8AC3E}">
        <p14:creationId xmlns:p14="http://schemas.microsoft.com/office/powerpoint/2010/main" val="1261866887"/>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ABAD115C-EF90-4A71-8BDF-63405F7932C0}"/>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611FCD1E-4CF7-4940-A82F-ECE5A0E034D8}"/>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096A136-E825-40DA-AC3F-772A8AF9B748}"/>
              </a:ext>
            </a:extLst>
          </p:cNvPr>
          <p:cNvSpPr>
            <a:spLocks noGrp="1"/>
          </p:cNvSpPr>
          <p:nvPr>
            <p:ph type="sldNum" sz="quarter" idx="12"/>
          </p:nvPr>
        </p:nvSpPr>
        <p:spPr>
          <a:ln/>
        </p:spPr>
        <p:txBody>
          <a:bodyPr/>
          <a:lstStyle>
            <a:lvl1pPr>
              <a:defRPr/>
            </a:lvl1pPr>
          </a:lstStyle>
          <a:p>
            <a:fld id="{C53D51E7-A145-4875-B43B-696CAF81D453}" type="slidenum">
              <a:rPr lang="zh-CN" altLang="en-US"/>
              <a:pPr/>
              <a:t>‹#›</a:t>
            </a:fld>
            <a:endParaRPr lang="zh-CN" altLang="en-US"/>
          </a:p>
        </p:txBody>
      </p:sp>
    </p:spTree>
    <p:extLst>
      <p:ext uri="{BB962C8B-B14F-4D97-AF65-F5344CB8AC3E}">
        <p14:creationId xmlns:p14="http://schemas.microsoft.com/office/powerpoint/2010/main" val="4155538870"/>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F9F044F5-99AE-44B3-93EF-E473C17ED06D}"/>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EFD1C359-A0AE-46C1-92A5-26701433C413}"/>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E8DE4E10-3124-46A9-B925-C8D2AF097697}"/>
              </a:ext>
            </a:extLst>
          </p:cNvPr>
          <p:cNvSpPr>
            <a:spLocks noGrp="1"/>
          </p:cNvSpPr>
          <p:nvPr>
            <p:ph type="sldNum" sz="quarter" idx="12"/>
          </p:nvPr>
        </p:nvSpPr>
        <p:spPr>
          <a:ln/>
        </p:spPr>
        <p:txBody>
          <a:bodyPr/>
          <a:lstStyle>
            <a:lvl1pPr>
              <a:defRPr/>
            </a:lvl1pPr>
          </a:lstStyle>
          <a:p>
            <a:fld id="{30C73629-ABF9-4905-91DE-12651253352D}" type="slidenum">
              <a:rPr lang="zh-CN" altLang="en-US"/>
              <a:pPr/>
              <a:t>‹#›</a:t>
            </a:fld>
            <a:endParaRPr lang="zh-CN" altLang="en-US"/>
          </a:p>
        </p:txBody>
      </p:sp>
    </p:spTree>
    <p:extLst>
      <p:ext uri="{BB962C8B-B14F-4D97-AF65-F5344CB8AC3E}">
        <p14:creationId xmlns:p14="http://schemas.microsoft.com/office/powerpoint/2010/main" val="3499175455"/>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noProof="1"/>
              <a:t>单击此处编辑母版副标题样式</a:t>
            </a:r>
          </a:p>
        </p:txBody>
      </p:sp>
      <p:sp>
        <p:nvSpPr>
          <p:cNvPr id="4" name="日期占位符 3">
            <a:extLst>
              <a:ext uri="{FF2B5EF4-FFF2-40B4-BE49-F238E27FC236}">
                <a16:creationId xmlns:a16="http://schemas.microsoft.com/office/drawing/2014/main" id="{1942C6CA-8590-49F7-8B63-BB677B8FF327}"/>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C599492-0F4E-4787-A625-F3BB7B3592E3}"/>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715245886"/>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74A340CB-EB16-40A4-AFED-5DABD02F532D}"/>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883A4E57-3E04-48F7-9B2A-DE305A835343}"/>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745911508"/>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441C2039-BE7C-466B-BB6C-B5503C6AA24E}"/>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4838E236-2B06-4B43-967B-901D7502AA63}"/>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2079065272"/>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B6822B84-D3A4-4EB8-AFAB-0C4ACE753FF7}"/>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1733D0CA-DB19-4D6F-8479-F23552959013}"/>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579681750"/>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571FB0DA-BF2D-44BD-B12B-821917EAC6D3}"/>
              </a:ext>
            </a:extLst>
          </p:cNvPr>
          <p:cNvSpPr>
            <a:spLocks noGrp="1"/>
          </p:cNvSpPr>
          <p:nvPr>
            <p:ph type="dt" sz="half" idx="10"/>
          </p:nvPr>
        </p:nvSpPr>
        <p:spPr>
          <a:ln/>
        </p:spPr>
        <p:txBody>
          <a:bodyPr/>
          <a:lstStyle>
            <a:lvl1pPr>
              <a:defRPr/>
            </a:lvl1pPr>
          </a:lstStyle>
          <a:p>
            <a:endParaRPr lang="zh-CN" altLang="en-US"/>
          </a:p>
        </p:txBody>
      </p:sp>
      <p:sp>
        <p:nvSpPr>
          <p:cNvPr id="8" name="页脚占位符 4">
            <a:extLst>
              <a:ext uri="{FF2B5EF4-FFF2-40B4-BE49-F238E27FC236}">
                <a16:creationId xmlns:a16="http://schemas.microsoft.com/office/drawing/2014/main" id="{EF448E7F-CA24-4837-AF15-52013582ACB0}"/>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512598065"/>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13C84AE0-1F75-4808-B231-D0D1795DCB77}"/>
              </a:ext>
            </a:extLst>
          </p:cNvPr>
          <p:cNvSpPr>
            <a:spLocks noGrp="1"/>
          </p:cNvSpPr>
          <p:nvPr>
            <p:ph type="dt" sz="half" idx="10"/>
          </p:nvPr>
        </p:nvSpPr>
        <p:spPr>
          <a:ln/>
        </p:spPr>
        <p:txBody>
          <a:bodyPr/>
          <a:lstStyle>
            <a:lvl1pPr>
              <a:defRPr/>
            </a:lvl1pPr>
          </a:lstStyle>
          <a:p>
            <a:endParaRPr lang="zh-CN" altLang="en-US"/>
          </a:p>
        </p:txBody>
      </p:sp>
      <p:sp>
        <p:nvSpPr>
          <p:cNvPr id="4" name="页脚占位符 4">
            <a:extLst>
              <a:ext uri="{FF2B5EF4-FFF2-40B4-BE49-F238E27FC236}">
                <a16:creationId xmlns:a16="http://schemas.microsoft.com/office/drawing/2014/main" id="{A17CF2C2-92E9-4ED7-916E-EB64366C65EB}"/>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890899868"/>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04D25F54-6606-46BC-B4A1-A2754587FA65}"/>
              </a:ext>
            </a:extLst>
          </p:cNvPr>
          <p:cNvSpPr>
            <a:spLocks noGrp="1"/>
          </p:cNvSpPr>
          <p:nvPr>
            <p:ph type="dt" sz="half" idx="10"/>
          </p:nvPr>
        </p:nvSpPr>
        <p:spPr>
          <a:ln/>
        </p:spPr>
        <p:txBody>
          <a:bodyPr/>
          <a:lstStyle>
            <a:lvl1pPr>
              <a:defRPr/>
            </a:lvl1pPr>
          </a:lstStyle>
          <a:p>
            <a:endParaRPr lang="zh-CN" altLang="en-US"/>
          </a:p>
        </p:txBody>
      </p:sp>
      <p:sp>
        <p:nvSpPr>
          <p:cNvPr id="3" name="页脚占位符 4">
            <a:extLst>
              <a:ext uri="{FF2B5EF4-FFF2-40B4-BE49-F238E27FC236}">
                <a16:creationId xmlns:a16="http://schemas.microsoft.com/office/drawing/2014/main" id="{56427207-CE95-4ACA-89D6-B3E5239D282A}"/>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1915740234"/>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0884F23A-147E-4821-BF38-9B1EAA1B4262}"/>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5EFB846F-785F-48D7-8CF2-82BD955D682D}"/>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808500506"/>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idx="1"/>
          </p:nvPr>
        </p:nvSpPr>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D3C5B17A-8261-4983-B25C-0CB74E68C8F8}"/>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ACE4D20E-3AB2-437C-97D7-F1E18ACA33E8}"/>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5B6B623F-4E63-4C95-B70B-901FFE584F45}"/>
              </a:ext>
            </a:extLst>
          </p:cNvPr>
          <p:cNvSpPr>
            <a:spLocks noGrp="1"/>
          </p:cNvSpPr>
          <p:nvPr>
            <p:ph type="sldNum" sz="quarter" idx="12"/>
          </p:nvPr>
        </p:nvSpPr>
        <p:spPr>
          <a:ln/>
        </p:spPr>
        <p:txBody>
          <a:bodyPr/>
          <a:lstStyle>
            <a:lvl1pPr>
              <a:defRPr/>
            </a:lvl1pPr>
          </a:lstStyle>
          <a:p>
            <a:fld id="{A57C02C4-72B2-4EA2-93B7-CE23A53AAFA7}" type="slidenum">
              <a:rPr lang="zh-CN" altLang="en-US"/>
              <a:pPr/>
              <a:t>‹#›</a:t>
            </a:fld>
            <a:endParaRPr lang="zh-CN" altLang="en-US"/>
          </a:p>
        </p:txBody>
      </p:sp>
    </p:spTree>
    <p:extLst>
      <p:ext uri="{BB962C8B-B14F-4D97-AF65-F5344CB8AC3E}">
        <p14:creationId xmlns:p14="http://schemas.microsoft.com/office/powerpoint/2010/main" val="1453985787"/>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92F5AE31-5244-4E45-B486-FA5F3A5108A5}"/>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690D97DF-363A-4A6F-9B2F-DE5A8E6D764D}"/>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821082651"/>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6DC55173-EC16-484D-86D9-104F35010352}"/>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7D349C12-3B6F-4056-9CE0-F4ED0EA6AF9C}"/>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319419581"/>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68678" y="214313"/>
            <a:ext cx="2118122" cy="5911850"/>
          </a:xfr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214313" y="214313"/>
            <a:ext cx="6231576" cy="5911850"/>
          </a:xfr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日期占位符 3">
            <a:extLst>
              <a:ext uri="{FF2B5EF4-FFF2-40B4-BE49-F238E27FC236}">
                <a16:creationId xmlns:a16="http://schemas.microsoft.com/office/drawing/2014/main" id="{A45EEF69-3EE0-46A0-83CB-3666026A42B5}"/>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19A9EF0A-30FE-4AC1-887B-5E74E48F9EFB}"/>
              </a:ext>
            </a:extLst>
          </p:cNvPr>
          <p:cNvSpPr>
            <a:spLocks noGrp="1"/>
          </p:cNvSpPr>
          <p:nvPr>
            <p:ph type="ftr" sz="quarter" idx="11"/>
          </p:nvPr>
        </p:nvSpPr>
        <p:spPr>
          <a:ln/>
        </p:spPr>
        <p:txBody>
          <a:bodyPr/>
          <a:lstStyle>
            <a:lvl1pPr>
              <a:defRPr/>
            </a:lvl1pPr>
          </a:lstStyle>
          <a:p>
            <a:endParaRPr lang="zh-CN" altLang="en-US"/>
          </a:p>
        </p:txBody>
      </p:sp>
    </p:spTree>
    <p:extLst>
      <p:ext uri="{BB962C8B-B14F-4D97-AF65-F5344CB8AC3E}">
        <p14:creationId xmlns:p14="http://schemas.microsoft.com/office/powerpoint/2010/main" val="399854113"/>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noProof="1"/>
              <a:t>单击此处编辑母版文本样式</a:t>
            </a:r>
          </a:p>
        </p:txBody>
      </p:sp>
      <p:sp>
        <p:nvSpPr>
          <p:cNvPr id="4" name="日期占位符 3">
            <a:extLst>
              <a:ext uri="{FF2B5EF4-FFF2-40B4-BE49-F238E27FC236}">
                <a16:creationId xmlns:a16="http://schemas.microsoft.com/office/drawing/2014/main" id="{8FFDC778-AF4D-4B7F-B5C2-4C08D14004F1}"/>
              </a:ext>
            </a:extLst>
          </p:cNvPr>
          <p:cNvSpPr>
            <a:spLocks noGrp="1"/>
          </p:cNvSpPr>
          <p:nvPr>
            <p:ph type="dt" sz="half" idx="10"/>
          </p:nvPr>
        </p:nvSpPr>
        <p:spPr>
          <a:ln/>
        </p:spPr>
        <p:txBody>
          <a:bodyPr/>
          <a:lstStyle>
            <a:lvl1pPr>
              <a:defRPr/>
            </a:lvl1pPr>
          </a:lstStyle>
          <a:p>
            <a:endParaRPr lang="zh-CN" altLang="en-US"/>
          </a:p>
        </p:txBody>
      </p:sp>
      <p:sp>
        <p:nvSpPr>
          <p:cNvPr id="5" name="页脚占位符 4">
            <a:extLst>
              <a:ext uri="{FF2B5EF4-FFF2-40B4-BE49-F238E27FC236}">
                <a16:creationId xmlns:a16="http://schemas.microsoft.com/office/drawing/2014/main" id="{88F84BBD-4481-4916-9543-2774818B86AD}"/>
              </a:ext>
            </a:extLst>
          </p:cNvPr>
          <p:cNvSpPr>
            <a:spLocks noGrp="1"/>
          </p:cNvSpPr>
          <p:nvPr>
            <p:ph type="ftr" sz="quarter" idx="11"/>
          </p:nvPr>
        </p:nvSpPr>
        <p:spPr>
          <a:ln/>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C4DEE2E-98CF-4CCC-B133-39999B588966}"/>
              </a:ext>
            </a:extLst>
          </p:cNvPr>
          <p:cNvSpPr>
            <a:spLocks noGrp="1"/>
          </p:cNvSpPr>
          <p:nvPr>
            <p:ph type="sldNum" sz="quarter" idx="12"/>
          </p:nvPr>
        </p:nvSpPr>
        <p:spPr>
          <a:ln/>
        </p:spPr>
        <p:txBody>
          <a:bodyPr/>
          <a:lstStyle>
            <a:lvl1pPr>
              <a:defRPr/>
            </a:lvl1pPr>
          </a:lstStyle>
          <a:p>
            <a:fld id="{79B38DBF-FB58-42AE-A187-21A1A30A4CF2}" type="slidenum">
              <a:rPr lang="zh-CN" altLang="en-US"/>
              <a:pPr/>
              <a:t>‹#›</a:t>
            </a:fld>
            <a:endParaRPr lang="zh-CN" altLang="en-US"/>
          </a:p>
        </p:txBody>
      </p:sp>
    </p:spTree>
    <p:extLst>
      <p:ext uri="{BB962C8B-B14F-4D97-AF65-F5344CB8AC3E}">
        <p14:creationId xmlns:p14="http://schemas.microsoft.com/office/powerpoint/2010/main" val="1587786986"/>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内容占位符 2"/>
          <p:cNvSpPr>
            <a:spLocks noGrp="1"/>
          </p:cNvSpPr>
          <p:nvPr>
            <p:ph sz="half" idx="1"/>
          </p:nvPr>
        </p:nvSpPr>
        <p:spPr>
          <a:xfrm>
            <a:off x="457200"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4654296" y="1357313"/>
            <a:ext cx="4032504" cy="4768850"/>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日期占位符 3">
            <a:extLst>
              <a:ext uri="{FF2B5EF4-FFF2-40B4-BE49-F238E27FC236}">
                <a16:creationId xmlns:a16="http://schemas.microsoft.com/office/drawing/2014/main" id="{7DB570AB-F32A-4767-902E-893F4A7095F9}"/>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9D1ACB57-B61B-4BD7-B58B-462F18F2468C}"/>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210A2C6D-9252-4A6A-AF30-28462E4624D3}"/>
              </a:ext>
            </a:extLst>
          </p:cNvPr>
          <p:cNvSpPr>
            <a:spLocks noGrp="1"/>
          </p:cNvSpPr>
          <p:nvPr>
            <p:ph type="sldNum" sz="quarter" idx="12"/>
          </p:nvPr>
        </p:nvSpPr>
        <p:spPr>
          <a:ln/>
        </p:spPr>
        <p:txBody>
          <a:bodyPr/>
          <a:lstStyle>
            <a:lvl1pPr>
              <a:defRPr/>
            </a:lvl1pPr>
          </a:lstStyle>
          <a:p>
            <a:fld id="{2289FC8D-8A20-4EDC-BAB4-4BC63BBEC27D}" type="slidenum">
              <a:rPr lang="zh-CN" altLang="en-US"/>
              <a:pPr/>
              <a:t>‹#›</a:t>
            </a:fld>
            <a:endParaRPr lang="zh-CN" altLang="en-US"/>
          </a:p>
        </p:txBody>
      </p:sp>
    </p:spTree>
    <p:extLst>
      <p:ext uri="{BB962C8B-B14F-4D97-AF65-F5344CB8AC3E}">
        <p14:creationId xmlns:p14="http://schemas.microsoft.com/office/powerpoint/2010/main" val="817767901"/>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noProof="1"/>
              <a:t>单击此处编辑母版标题样式</a:t>
            </a:r>
          </a:p>
        </p:txBody>
      </p:sp>
      <p:sp>
        <p:nvSpPr>
          <p:cNvPr id="3" name="文本占位符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629841" y="2505075"/>
            <a:ext cx="3868340"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7" name="日期占位符 3">
            <a:extLst>
              <a:ext uri="{FF2B5EF4-FFF2-40B4-BE49-F238E27FC236}">
                <a16:creationId xmlns:a16="http://schemas.microsoft.com/office/drawing/2014/main" id="{4A1D059A-B32B-486C-95E0-0A38844B4143}"/>
              </a:ext>
            </a:extLst>
          </p:cNvPr>
          <p:cNvSpPr>
            <a:spLocks noGrp="1"/>
          </p:cNvSpPr>
          <p:nvPr>
            <p:ph type="dt" sz="half" idx="10"/>
          </p:nvPr>
        </p:nvSpPr>
        <p:spPr>
          <a:ln/>
        </p:spPr>
        <p:txBody>
          <a:bodyPr/>
          <a:lstStyle>
            <a:lvl1pPr>
              <a:defRPr/>
            </a:lvl1pPr>
          </a:lstStyle>
          <a:p>
            <a:endParaRPr lang="zh-CN" altLang="en-US"/>
          </a:p>
        </p:txBody>
      </p:sp>
      <p:sp>
        <p:nvSpPr>
          <p:cNvPr id="8" name="页脚占位符 4">
            <a:extLst>
              <a:ext uri="{FF2B5EF4-FFF2-40B4-BE49-F238E27FC236}">
                <a16:creationId xmlns:a16="http://schemas.microsoft.com/office/drawing/2014/main" id="{B9CC8D77-1935-411B-9416-BD75A464F17F}"/>
              </a:ext>
            </a:extLst>
          </p:cNvPr>
          <p:cNvSpPr>
            <a:spLocks noGrp="1"/>
          </p:cNvSpPr>
          <p:nvPr>
            <p:ph type="ftr" sz="quarter" idx="11"/>
          </p:nvPr>
        </p:nvSpPr>
        <p:spPr>
          <a:ln/>
        </p:spPr>
        <p:txBody>
          <a:bodyPr/>
          <a:lstStyle>
            <a:lvl1pPr>
              <a:defRPr/>
            </a:lvl1pPr>
          </a:lstStyle>
          <a:p>
            <a:endParaRPr lang="zh-CN" altLang="en-US"/>
          </a:p>
        </p:txBody>
      </p:sp>
      <p:sp>
        <p:nvSpPr>
          <p:cNvPr id="9" name="灯片编号占位符 5">
            <a:extLst>
              <a:ext uri="{FF2B5EF4-FFF2-40B4-BE49-F238E27FC236}">
                <a16:creationId xmlns:a16="http://schemas.microsoft.com/office/drawing/2014/main" id="{493D4582-7F45-4406-8A14-9C107BFFB521}"/>
              </a:ext>
            </a:extLst>
          </p:cNvPr>
          <p:cNvSpPr>
            <a:spLocks noGrp="1"/>
          </p:cNvSpPr>
          <p:nvPr>
            <p:ph type="sldNum" sz="quarter" idx="12"/>
          </p:nvPr>
        </p:nvSpPr>
        <p:spPr>
          <a:ln/>
        </p:spPr>
        <p:txBody>
          <a:bodyPr/>
          <a:lstStyle>
            <a:lvl1pPr>
              <a:defRPr/>
            </a:lvl1pPr>
          </a:lstStyle>
          <a:p>
            <a:fld id="{D307522F-9140-4C5F-A529-7272417631A4}" type="slidenum">
              <a:rPr lang="zh-CN" altLang="en-US"/>
              <a:pPr/>
              <a:t>‹#›</a:t>
            </a:fld>
            <a:endParaRPr lang="zh-CN" altLang="en-US"/>
          </a:p>
        </p:txBody>
      </p:sp>
    </p:spTree>
    <p:extLst>
      <p:ext uri="{BB962C8B-B14F-4D97-AF65-F5344CB8AC3E}">
        <p14:creationId xmlns:p14="http://schemas.microsoft.com/office/powerpoint/2010/main" val="1191124635"/>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p>
        </p:txBody>
      </p:sp>
      <p:sp>
        <p:nvSpPr>
          <p:cNvPr id="3" name="日期占位符 3">
            <a:extLst>
              <a:ext uri="{FF2B5EF4-FFF2-40B4-BE49-F238E27FC236}">
                <a16:creationId xmlns:a16="http://schemas.microsoft.com/office/drawing/2014/main" id="{26ECC3F0-4ABC-4E2B-894E-50A5D0D98C2C}"/>
              </a:ext>
            </a:extLst>
          </p:cNvPr>
          <p:cNvSpPr>
            <a:spLocks noGrp="1"/>
          </p:cNvSpPr>
          <p:nvPr>
            <p:ph type="dt" sz="half" idx="10"/>
          </p:nvPr>
        </p:nvSpPr>
        <p:spPr>
          <a:ln/>
        </p:spPr>
        <p:txBody>
          <a:bodyPr/>
          <a:lstStyle>
            <a:lvl1pPr>
              <a:defRPr/>
            </a:lvl1pPr>
          </a:lstStyle>
          <a:p>
            <a:endParaRPr lang="zh-CN" altLang="en-US"/>
          </a:p>
        </p:txBody>
      </p:sp>
      <p:sp>
        <p:nvSpPr>
          <p:cNvPr id="4" name="页脚占位符 4">
            <a:extLst>
              <a:ext uri="{FF2B5EF4-FFF2-40B4-BE49-F238E27FC236}">
                <a16:creationId xmlns:a16="http://schemas.microsoft.com/office/drawing/2014/main" id="{7D0AEC64-84BC-4120-93C1-A9D4C2E1068F}"/>
              </a:ext>
            </a:extLst>
          </p:cNvPr>
          <p:cNvSpPr>
            <a:spLocks noGrp="1"/>
          </p:cNvSpPr>
          <p:nvPr>
            <p:ph type="ftr" sz="quarter" idx="11"/>
          </p:nvPr>
        </p:nvSpPr>
        <p:spPr>
          <a:ln/>
        </p:spPr>
        <p:txBody>
          <a:bodyPr/>
          <a:lstStyle>
            <a:lvl1pPr>
              <a:defRPr/>
            </a:lvl1pPr>
          </a:lstStyle>
          <a:p>
            <a:endParaRPr lang="zh-CN" altLang="en-US"/>
          </a:p>
        </p:txBody>
      </p:sp>
      <p:sp>
        <p:nvSpPr>
          <p:cNvPr id="5" name="灯片编号占位符 5">
            <a:extLst>
              <a:ext uri="{FF2B5EF4-FFF2-40B4-BE49-F238E27FC236}">
                <a16:creationId xmlns:a16="http://schemas.microsoft.com/office/drawing/2014/main" id="{65C9E20C-C0EA-4843-8789-953C47A9E5ED}"/>
              </a:ext>
            </a:extLst>
          </p:cNvPr>
          <p:cNvSpPr>
            <a:spLocks noGrp="1"/>
          </p:cNvSpPr>
          <p:nvPr>
            <p:ph type="sldNum" sz="quarter" idx="12"/>
          </p:nvPr>
        </p:nvSpPr>
        <p:spPr>
          <a:ln/>
        </p:spPr>
        <p:txBody>
          <a:bodyPr/>
          <a:lstStyle>
            <a:lvl1pPr>
              <a:defRPr/>
            </a:lvl1pPr>
          </a:lstStyle>
          <a:p>
            <a:fld id="{619B26F3-3AFD-4C32-84A1-D42649A882D3}" type="slidenum">
              <a:rPr lang="zh-CN" altLang="en-US"/>
              <a:pPr/>
              <a:t>‹#›</a:t>
            </a:fld>
            <a:endParaRPr lang="zh-CN" altLang="en-US"/>
          </a:p>
        </p:txBody>
      </p:sp>
    </p:spTree>
    <p:extLst>
      <p:ext uri="{BB962C8B-B14F-4D97-AF65-F5344CB8AC3E}">
        <p14:creationId xmlns:p14="http://schemas.microsoft.com/office/powerpoint/2010/main" val="2761930281"/>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id="{0658E433-45A0-40CD-8203-E555692B16BC}"/>
              </a:ext>
            </a:extLst>
          </p:cNvPr>
          <p:cNvSpPr>
            <a:spLocks noGrp="1"/>
          </p:cNvSpPr>
          <p:nvPr>
            <p:ph type="dt" sz="half" idx="10"/>
          </p:nvPr>
        </p:nvSpPr>
        <p:spPr>
          <a:ln/>
        </p:spPr>
        <p:txBody>
          <a:bodyPr/>
          <a:lstStyle>
            <a:lvl1pPr>
              <a:defRPr/>
            </a:lvl1pPr>
          </a:lstStyle>
          <a:p>
            <a:endParaRPr lang="zh-CN" altLang="en-US"/>
          </a:p>
        </p:txBody>
      </p:sp>
      <p:sp>
        <p:nvSpPr>
          <p:cNvPr id="3" name="页脚占位符 4">
            <a:extLst>
              <a:ext uri="{FF2B5EF4-FFF2-40B4-BE49-F238E27FC236}">
                <a16:creationId xmlns:a16="http://schemas.microsoft.com/office/drawing/2014/main" id="{05AA037E-8163-41B2-9311-7A75ED276F15}"/>
              </a:ext>
            </a:extLst>
          </p:cNvPr>
          <p:cNvSpPr>
            <a:spLocks noGrp="1"/>
          </p:cNvSpPr>
          <p:nvPr>
            <p:ph type="ftr" sz="quarter" idx="11"/>
          </p:nvPr>
        </p:nvSpPr>
        <p:spPr>
          <a:ln/>
        </p:spPr>
        <p:txBody>
          <a:bodyPr/>
          <a:lstStyle>
            <a:lvl1pPr>
              <a:defRPr/>
            </a:lvl1pPr>
          </a:lstStyle>
          <a:p>
            <a:endParaRPr lang="zh-CN" altLang="en-US"/>
          </a:p>
        </p:txBody>
      </p:sp>
      <p:sp>
        <p:nvSpPr>
          <p:cNvPr id="4" name="灯片编号占位符 5">
            <a:extLst>
              <a:ext uri="{FF2B5EF4-FFF2-40B4-BE49-F238E27FC236}">
                <a16:creationId xmlns:a16="http://schemas.microsoft.com/office/drawing/2014/main" id="{7CF998FA-5B54-4CE0-A3C8-A540BB43F4CB}"/>
              </a:ext>
            </a:extLst>
          </p:cNvPr>
          <p:cNvSpPr>
            <a:spLocks noGrp="1"/>
          </p:cNvSpPr>
          <p:nvPr>
            <p:ph type="sldNum" sz="quarter" idx="12"/>
          </p:nvPr>
        </p:nvSpPr>
        <p:spPr>
          <a:ln/>
        </p:spPr>
        <p:txBody>
          <a:bodyPr/>
          <a:lstStyle>
            <a:lvl1pPr>
              <a:defRPr/>
            </a:lvl1pPr>
          </a:lstStyle>
          <a:p>
            <a:fld id="{A32F0225-510A-451B-8883-F4BCA4778F91}" type="slidenum">
              <a:rPr lang="zh-CN" altLang="en-US"/>
              <a:pPr/>
              <a:t>‹#›</a:t>
            </a:fld>
            <a:endParaRPr lang="zh-CN" altLang="en-US"/>
          </a:p>
        </p:txBody>
      </p:sp>
    </p:spTree>
    <p:extLst>
      <p:ext uri="{BB962C8B-B14F-4D97-AF65-F5344CB8AC3E}">
        <p14:creationId xmlns:p14="http://schemas.microsoft.com/office/powerpoint/2010/main" val="1205908330"/>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F887E1B4-C209-48A8-92F5-D3D38F534971}"/>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A5F3F748-72EA-4C6E-8450-82C7BD171104}"/>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5E848CC0-16CE-4FE9-9C04-77A4D1CDC006}"/>
              </a:ext>
            </a:extLst>
          </p:cNvPr>
          <p:cNvSpPr>
            <a:spLocks noGrp="1"/>
          </p:cNvSpPr>
          <p:nvPr>
            <p:ph type="sldNum" sz="quarter" idx="12"/>
          </p:nvPr>
        </p:nvSpPr>
        <p:spPr>
          <a:ln/>
        </p:spPr>
        <p:txBody>
          <a:bodyPr/>
          <a:lstStyle>
            <a:lvl1pPr>
              <a:defRPr/>
            </a:lvl1pPr>
          </a:lstStyle>
          <a:p>
            <a:fld id="{AF7F4B49-7AEB-4A43-9EBD-8D3C86E266A5}" type="slidenum">
              <a:rPr lang="zh-CN" altLang="en-US"/>
              <a:pPr/>
              <a:t>‹#›</a:t>
            </a:fld>
            <a:endParaRPr lang="zh-CN" altLang="en-US"/>
          </a:p>
        </p:txBody>
      </p:sp>
    </p:spTree>
    <p:extLst>
      <p:ext uri="{BB962C8B-B14F-4D97-AF65-F5344CB8AC3E}">
        <p14:creationId xmlns:p14="http://schemas.microsoft.com/office/powerpoint/2010/main" val="551437161"/>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noProof="1"/>
              <a:t>单击此处编辑母版文本样式</a:t>
            </a:r>
          </a:p>
        </p:txBody>
      </p:sp>
      <p:sp>
        <p:nvSpPr>
          <p:cNvPr id="5" name="日期占位符 3">
            <a:extLst>
              <a:ext uri="{FF2B5EF4-FFF2-40B4-BE49-F238E27FC236}">
                <a16:creationId xmlns:a16="http://schemas.microsoft.com/office/drawing/2014/main" id="{238E71AC-47D5-4A86-9688-7EECC9DC81BB}"/>
              </a:ext>
            </a:extLst>
          </p:cNvPr>
          <p:cNvSpPr>
            <a:spLocks noGrp="1"/>
          </p:cNvSpPr>
          <p:nvPr>
            <p:ph type="dt" sz="half" idx="10"/>
          </p:nvPr>
        </p:nvSpPr>
        <p:spPr>
          <a:ln/>
        </p:spPr>
        <p:txBody>
          <a:bodyPr/>
          <a:lstStyle>
            <a:lvl1pPr>
              <a:defRPr/>
            </a:lvl1pPr>
          </a:lstStyle>
          <a:p>
            <a:endParaRPr lang="zh-CN" altLang="en-US"/>
          </a:p>
        </p:txBody>
      </p:sp>
      <p:sp>
        <p:nvSpPr>
          <p:cNvPr id="6" name="页脚占位符 4">
            <a:extLst>
              <a:ext uri="{FF2B5EF4-FFF2-40B4-BE49-F238E27FC236}">
                <a16:creationId xmlns:a16="http://schemas.microsoft.com/office/drawing/2014/main" id="{1E61B15A-0AA6-452A-9C07-35452A5B2F15}"/>
              </a:ext>
            </a:extLst>
          </p:cNvPr>
          <p:cNvSpPr>
            <a:spLocks noGrp="1"/>
          </p:cNvSpPr>
          <p:nvPr>
            <p:ph type="ftr" sz="quarter" idx="11"/>
          </p:nvPr>
        </p:nvSpPr>
        <p:spPr>
          <a:ln/>
        </p:spPr>
        <p:txBody>
          <a:bodyPr/>
          <a:lstStyle>
            <a:lvl1pPr>
              <a:defRPr/>
            </a:lvl1pPr>
          </a:lstStyle>
          <a:p>
            <a:endParaRPr lang="zh-CN" altLang="en-US"/>
          </a:p>
        </p:txBody>
      </p:sp>
      <p:sp>
        <p:nvSpPr>
          <p:cNvPr id="7" name="灯片编号占位符 5">
            <a:extLst>
              <a:ext uri="{FF2B5EF4-FFF2-40B4-BE49-F238E27FC236}">
                <a16:creationId xmlns:a16="http://schemas.microsoft.com/office/drawing/2014/main" id="{07C307DB-09BC-48B5-865C-0C5EF3735D3E}"/>
              </a:ext>
            </a:extLst>
          </p:cNvPr>
          <p:cNvSpPr>
            <a:spLocks noGrp="1"/>
          </p:cNvSpPr>
          <p:nvPr>
            <p:ph type="sldNum" sz="quarter" idx="12"/>
          </p:nvPr>
        </p:nvSpPr>
        <p:spPr>
          <a:ln/>
        </p:spPr>
        <p:txBody>
          <a:bodyPr/>
          <a:lstStyle>
            <a:lvl1pPr>
              <a:defRPr/>
            </a:lvl1pPr>
          </a:lstStyle>
          <a:p>
            <a:fld id="{4BCBD1F5-6C07-4BF2-9CFB-D0405E660DE8}" type="slidenum">
              <a:rPr lang="zh-CN" altLang="en-US"/>
              <a:pPr/>
              <a:t>‹#›</a:t>
            </a:fld>
            <a:endParaRPr lang="zh-CN" altLang="en-US"/>
          </a:p>
        </p:txBody>
      </p:sp>
    </p:spTree>
    <p:extLst>
      <p:ext uri="{BB962C8B-B14F-4D97-AF65-F5344CB8AC3E}">
        <p14:creationId xmlns:p14="http://schemas.microsoft.com/office/powerpoint/2010/main" val="2290662330"/>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592EF897-EFBE-431E-BD33-8E8848431E95}"/>
              </a:ext>
            </a:extLst>
          </p:cNvPr>
          <p:cNvSpPr>
            <a:spLocks noChangeArrowheads="1"/>
          </p:cNvSpPr>
          <p:nvPr>
            <p:ph type="title" idx="4294967295"/>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id="{22BB7C2E-2CEA-475A-B2C5-CA1C2B168E69}"/>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3">
            <a:extLst>
              <a:ext uri="{FF2B5EF4-FFF2-40B4-BE49-F238E27FC236}">
                <a16:creationId xmlns:a16="http://schemas.microsoft.com/office/drawing/2014/main" id="{B66A19FD-0A9B-4622-90CF-0251E90FF6F7}"/>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defRPr>
            </a:lvl1pPr>
          </a:lstStyle>
          <a:p>
            <a:endParaRPr lang="zh-CN" altLang="en-US"/>
          </a:p>
        </p:txBody>
      </p:sp>
      <p:sp>
        <p:nvSpPr>
          <p:cNvPr id="1029" name="页脚占位符 4">
            <a:extLst>
              <a:ext uri="{FF2B5EF4-FFF2-40B4-BE49-F238E27FC236}">
                <a16:creationId xmlns:a16="http://schemas.microsoft.com/office/drawing/2014/main" id="{40F0D512-45AA-4328-ABB3-53E9C30DADBB}"/>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
        <p:nvSpPr>
          <p:cNvPr id="1030" name="灯片编号占位符 5">
            <a:extLst>
              <a:ext uri="{FF2B5EF4-FFF2-40B4-BE49-F238E27FC236}">
                <a16:creationId xmlns:a16="http://schemas.microsoft.com/office/drawing/2014/main" id="{DE1D68E2-BA13-4EC0-A266-361A155294C3}"/>
              </a:ext>
            </a:extLst>
          </p:cNvPr>
          <p:cNvSpPr>
            <a:spLocks noGrp="1"/>
          </p:cNvSpPr>
          <p:nvPr>
            <p:ph type="sldNum" sz="quarter" idx="4"/>
          </p:nvPr>
        </p:nvSpPr>
        <p:spPr>
          <a:xfrm>
            <a:off x="6553200" y="6356350"/>
            <a:ext cx="2447925" cy="365125"/>
          </a:xfrm>
          <a:prstGeom prst="rect">
            <a:avLst/>
          </a:prstGeom>
          <a:noFill/>
          <a:ln w="9525">
            <a:noFill/>
            <a:miter/>
          </a:ln>
        </p:spPr>
        <p:txBody>
          <a:bodyPr anchor="ctr"/>
          <a:lstStyle>
            <a:lvl1pPr algn="r">
              <a:defRPr sz="1600" noProof="1" dirty="0">
                <a:latin typeface="微软雅黑" pitchFamily="2" charset="-122"/>
                <a:ea typeface="微软雅黑" pitchFamily="2" charset="-122"/>
                <a:cs typeface="+mn-ea"/>
              </a:defRPr>
            </a:lvl1pPr>
          </a:lstStyle>
          <a:p>
            <a:fld id="{9F4E5777-584A-47F2-B8D0-EDF773C887D2}" type="slidenum">
              <a:rPr lang="zh-CN" altLang="en-US"/>
              <a:pPr/>
              <a:t>‹#›</a:t>
            </a:fld>
            <a:endParaRPr lang="zh-CN" altLang="en-US">
              <a:cs typeface="+mn-cs"/>
            </a:endParaRP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p:bldP spid="1027" grpId="0" build="p">
        <p:tmplLst>
          <p:tmpl lvl="1">
            <p:tnLst>
              <p:par>
                <p:cTn presetID="0"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l" rtl="0" fontAlgn="base">
        <a:spcBef>
          <a:spcPct val="0"/>
        </a:spcBef>
        <a:spcAft>
          <a:spcPct val="0"/>
        </a:spcAft>
        <a:buFont typeface="Arial" panose="020B0604020202020204" pitchFamily="34" charset="0"/>
        <a:defRPr sz="2800" kern="1200">
          <a:solidFill>
            <a:schemeClr val="bg1"/>
          </a:solidFill>
          <a:latin typeface="+mj-lt"/>
          <a:ea typeface="+mj-ea"/>
          <a:cs typeface="+mj-cs"/>
        </a:defRPr>
      </a:lvl1pPr>
      <a:lvl2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ABB6EC21-C2FD-4D7A-A5B2-8E21D6DD2F8E}"/>
              </a:ext>
            </a:extLst>
          </p:cNvPr>
          <p:cNvSpPr>
            <a:spLocks noChangeArrowheads="1"/>
          </p:cNvSpPr>
          <p:nvPr>
            <p:ph type="title" idx="4294967295"/>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2051" name="文本占位符 2">
            <a:extLst>
              <a:ext uri="{FF2B5EF4-FFF2-40B4-BE49-F238E27FC236}">
                <a16:creationId xmlns:a16="http://schemas.microsoft.com/office/drawing/2014/main" id="{A036A9FE-2F4F-4F14-81E8-A56FD86E4BFE}"/>
              </a:ext>
            </a:extLst>
          </p:cNvPr>
          <p:cNvSpPr>
            <a:spLocks noChangeArrowheads="1"/>
          </p:cNvSpPr>
          <p:nvPr>
            <p:ph type="body" idx="4294967295"/>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2052" name="日期占位符 3">
            <a:extLst>
              <a:ext uri="{FF2B5EF4-FFF2-40B4-BE49-F238E27FC236}">
                <a16:creationId xmlns:a16="http://schemas.microsoft.com/office/drawing/2014/main" id="{42424815-D9A7-4904-8827-21F5E4D7B47F}"/>
              </a:ext>
            </a:extLst>
          </p:cNvPr>
          <p:cNvSpPr>
            <a:spLocks noGrp="1"/>
          </p:cNvSpPr>
          <p:nvPr>
            <p:ph type="dt" sz="half" idx="2"/>
          </p:nvPr>
        </p:nvSpPr>
        <p:spPr>
          <a:xfrm>
            <a:off x="457200" y="6356350"/>
            <a:ext cx="2133600" cy="365125"/>
          </a:xfrm>
          <a:prstGeom prst="rect">
            <a:avLst/>
          </a:prstGeom>
          <a:noFill/>
          <a:ln w="9525">
            <a:noFill/>
            <a:miter/>
          </a:ln>
        </p:spPr>
        <p:txBody>
          <a:bodyPr anchor="ctr"/>
          <a:lstStyle>
            <a:lvl1pPr>
              <a:defRPr sz="1200" noProof="1" dirty="0">
                <a:solidFill>
                  <a:srgbClr val="898989"/>
                </a:solidFill>
              </a:defRPr>
            </a:lvl1pPr>
          </a:lstStyle>
          <a:p>
            <a:endParaRPr lang="zh-CN" altLang="en-US"/>
          </a:p>
        </p:txBody>
      </p:sp>
      <p:sp>
        <p:nvSpPr>
          <p:cNvPr id="2053" name="页脚占位符 4">
            <a:extLst>
              <a:ext uri="{FF2B5EF4-FFF2-40B4-BE49-F238E27FC236}">
                <a16:creationId xmlns:a16="http://schemas.microsoft.com/office/drawing/2014/main" id="{5A036C24-AB94-4337-A827-021EAE41F303}"/>
              </a:ext>
            </a:extLst>
          </p:cNvPr>
          <p:cNvSpPr>
            <a:spLocks noGrp="1"/>
          </p:cNvSpPr>
          <p:nvPr>
            <p:ph type="ftr" sz="quarter" idx="3"/>
          </p:nvPr>
        </p:nvSpPr>
        <p:spPr>
          <a:xfrm>
            <a:off x="3124200" y="6356350"/>
            <a:ext cx="2895600" cy="365125"/>
          </a:xfrm>
          <a:prstGeom prst="rect">
            <a:avLst/>
          </a:prstGeom>
          <a:noFill/>
          <a:ln w="9525">
            <a:noFill/>
            <a:miter/>
          </a:ln>
        </p:spPr>
        <p:txBody>
          <a:bodyPr anchor="ctr"/>
          <a:lstStyle>
            <a:lvl1pPr algn="ctr">
              <a:defRPr sz="1200" noProof="1" dirty="0">
                <a:solidFill>
                  <a:srgbClr val="898989"/>
                </a:solidFill>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2" r:id="rId2"/>
    <p:sldLayoutId id="2147483671" r:id="rId3"/>
    <p:sldLayoutId id="2147483670" r:id="rId4"/>
    <p:sldLayoutId id="2147483669" r:id="rId5"/>
    <p:sldLayoutId id="2147483668" r:id="rId6"/>
    <p:sldLayoutId id="2147483667" r:id="rId7"/>
    <p:sldLayoutId id="2147483666" r:id="rId8"/>
    <p:sldLayoutId id="2147483665" r:id="rId9"/>
    <p:sldLayoutId id="2147483664" r:id="rId10"/>
    <p:sldLayoutId id="2147483663"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0"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0"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0"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0"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p:bldP spid="2051" grpId="0" build="p">
        <p:tmplLst>
          <p:tmpl lvl="1">
            <p:tnLst>
              <p:par>
                <p:cTn presetID="0"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0"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hf hdr="0" ftr="0" dt="0"/>
  <p:txStyles>
    <p:titleStyle>
      <a:lvl1pPr algn="l" rtl="0" fontAlgn="base">
        <a:spcBef>
          <a:spcPct val="0"/>
        </a:spcBef>
        <a:spcAft>
          <a:spcPct val="0"/>
        </a:spcAft>
        <a:buFont typeface="Arial" panose="020B0604020202020204" pitchFamily="34" charset="0"/>
        <a:defRPr sz="2800" kern="1200">
          <a:solidFill>
            <a:schemeClr val="bg1"/>
          </a:solidFill>
          <a:latin typeface="+mj-lt"/>
          <a:ea typeface="+mj-ea"/>
          <a:cs typeface="+mj-cs"/>
        </a:defRPr>
      </a:lvl1pPr>
      <a:lvl2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2pPr>
      <a:lvl3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3pPr>
      <a:lvl4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4pPr>
      <a:lvl5pPr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5pPr>
      <a:lvl6pPr marL="4572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6pPr>
      <a:lvl7pPr marL="9144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7pPr>
      <a:lvl8pPr marL="13716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8pPr>
      <a:lvl9pPr marL="1828800" algn="l" rtl="0" fontAlgn="base">
        <a:spcBef>
          <a:spcPct val="0"/>
        </a:spcBef>
        <a:spcAft>
          <a:spcPct val="0"/>
        </a:spcAft>
        <a:buFont typeface="Arial" panose="020B0604020202020204" pitchFamily="34" charset="0"/>
        <a:defRPr sz="2800">
          <a:solidFill>
            <a:schemeClr val="bg1"/>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lvl="1"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lvl="2"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lvl="3"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lvl="4"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lvl="5"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6pPr>
      <a:lvl7pPr marL="2971800" lvl="6"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7pPr>
      <a:lvl8pPr marL="3429000" lvl="7"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8pPr>
      <a:lvl9pPr marL="3886200" lvl="8" indent="-228600" algn="l" defTabSz="914400" eaLnBrk="1" fontAlgn="base" latinLnBrk="0" hangingPunct="1">
        <a:spcBef>
          <a:spcPct val="20000"/>
        </a:spcBef>
        <a:spcAft>
          <a:spcPct val="0"/>
        </a:spcAft>
        <a:buFont typeface="Arial" charset="0"/>
        <a:buChar char="»"/>
        <a:defRPr sz="2000" u="none" kern="1200" baseline="0">
          <a:solidFill>
            <a:schemeClr val="tx1"/>
          </a:solidFill>
          <a:latin typeface="+mn-lt"/>
          <a:ea typeface="+mn-ea"/>
          <a:cs typeface="+mn-cs"/>
        </a:defRPr>
      </a:lvl9pPr>
    </p:bodyStyle>
    <p:otherStyle>
      <a:lvl1pPr marL="0" lvl="0"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charset="0"/>
        <a:buNone/>
        <a:defRPr sz="180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9">
            <a:extLst>
              <a:ext uri="{FF2B5EF4-FFF2-40B4-BE49-F238E27FC236}">
                <a16:creationId xmlns:a16="http://schemas.microsoft.com/office/drawing/2014/main" id="{F10CC6C2-23D2-4B82-BD76-08E00C547153}"/>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CN" altLang="en-US" sz="5400">
                <a:solidFill>
                  <a:schemeClr val="bg1"/>
                </a:solidFill>
                <a:latin typeface="Times New Roman" panose="02020603050405020304" pitchFamily="18" charset="0"/>
                <a:ea typeface="黑体" panose="02010609060101010101" pitchFamily="49" charset="-122"/>
              </a:rPr>
              <a:t>第六章、我国财政体制的变迁</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标题 13313">
            <a:extLst>
              <a:ext uri="{FF2B5EF4-FFF2-40B4-BE49-F238E27FC236}">
                <a16:creationId xmlns:a16="http://schemas.microsoft.com/office/drawing/2014/main" id="{AC967A67-410A-40F4-8A5A-762BB8C992A3}"/>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1985</a:t>
            </a:r>
            <a:r>
              <a:rPr lang="zh-CN" altLang="en-US">
                <a:latin typeface="黑体" panose="02010609060101010101" pitchFamily="49" charset="-122"/>
                <a:ea typeface="黑体" panose="02010609060101010101" pitchFamily="49" charset="-122"/>
              </a:rPr>
              <a:t>年的财政体制改革</a:t>
            </a:r>
          </a:p>
        </p:txBody>
      </p:sp>
      <p:sp>
        <p:nvSpPr>
          <p:cNvPr id="13315" name="文本占位符 13314">
            <a:extLst>
              <a:ext uri="{FF2B5EF4-FFF2-40B4-BE49-F238E27FC236}">
                <a16:creationId xmlns:a16="http://schemas.microsoft.com/office/drawing/2014/main" id="{1FF857F8-DD29-468A-A506-DA0A042D536B}"/>
              </a:ext>
            </a:extLst>
          </p:cNvPr>
          <p:cNvSpPr>
            <a:spLocks noChangeArrowheads="1"/>
          </p:cNvSpPr>
          <p:nvPr>
            <p:ph type="body" idx="1"/>
          </p:nvPr>
        </p:nvSpPr>
        <p:spPr>
          <a:xfrm>
            <a:off x="468313" y="1539875"/>
            <a:ext cx="8229600" cy="4095750"/>
          </a:xfrm>
        </p:spPr>
        <p:txBody>
          <a:bodyPr/>
          <a:lstStyle/>
          <a:p>
            <a:pPr>
              <a:lnSpc>
                <a:spcPct val="90000"/>
              </a:lnSpc>
            </a:pPr>
            <a:r>
              <a:rPr lang="en-US" altLang="zh-CN">
                <a:latin typeface="黑体" panose="02010609060101010101" pitchFamily="49" charset="-122"/>
                <a:ea typeface="黑体" panose="02010609060101010101" pitchFamily="49" charset="-122"/>
              </a:rPr>
              <a:t>1985</a:t>
            </a:r>
            <a:r>
              <a:rPr lang="zh-CN" altLang="en-US">
                <a:latin typeface="黑体" panose="02010609060101010101" pitchFamily="49" charset="-122"/>
                <a:ea typeface="黑体" panose="02010609060101010101" pitchFamily="49" charset="-122"/>
              </a:rPr>
              <a:t>年财政体制改革的基本特征：划分税种，核定收支，分级包干。</a:t>
            </a:r>
          </a:p>
          <a:p>
            <a:pPr>
              <a:lnSpc>
                <a:spcPct val="90000"/>
              </a:lnSpc>
            </a:pPr>
            <a:r>
              <a:rPr lang="zh-CN" altLang="en-US">
                <a:latin typeface="黑体" panose="02010609060101010101" pitchFamily="49" charset="-122"/>
                <a:ea typeface="黑体" panose="02010609060101010101" pitchFamily="49" charset="-122"/>
              </a:rPr>
              <a:t>以两步“利改税”后的税种设置作为划分收入的依据。财政收入被分为中央税、地方税和共享税三类。</a:t>
            </a:r>
          </a:p>
          <a:p>
            <a:pPr>
              <a:lnSpc>
                <a:spcPct val="90000"/>
              </a:lnSpc>
            </a:pPr>
            <a:r>
              <a:rPr lang="zh-CN" altLang="en-US">
                <a:latin typeface="黑体" panose="02010609060101010101" pitchFamily="49" charset="-122"/>
                <a:ea typeface="黑体" panose="02010609060101010101" pitchFamily="49" charset="-122"/>
              </a:rPr>
              <a:t>重新核定财政收支基数，地方财政支出基数按照</a:t>
            </a:r>
            <a:r>
              <a:rPr lang="en-US" altLang="zh-CN">
                <a:latin typeface="黑体" panose="02010609060101010101" pitchFamily="49" charset="-122"/>
                <a:ea typeface="黑体" panose="02010609060101010101" pitchFamily="49" charset="-122"/>
              </a:rPr>
              <a:t>1983</a:t>
            </a:r>
            <a:r>
              <a:rPr lang="zh-CN" altLang="en-US">
                <a:latin typeface="黑体" panose="02010609060101010101" pitchFamily="49" charset="-122"/>
                <a:ea typeface="黑体" panose="02010609060101010101" pitchFamily="49" charset="-122"/>
              </a:rPr>
              <a:t>年的既得财力确定，地方财政收入的基数以</a:t>
            </a:r>
            <a:r>
              <a:rPr lang="en-US" altLang="zh-CN">
                <a:latin typeface="黑体" panose="02010609060101010101" pitchFamily="49" charset="-122"/>
                <a:ea typeface="黑体" panose="02010609060101010101" pitchFamily="49" charset="-122"/>
              </a:rPr>
              <a:t>1983</a:t>
            </a:r>
            <a:r>
              <a:rPr lang="zh-CN" altLang="en-US">
                <a:latin typeface="黑体" panose="02010609060101010101" pitchFamily="49" charset="-122"/>
                <a:ea typeface="黑体" panose="02010609060101010101" pitchFamily="49" charset="-122"/>
              </a:rPr>
              <a:t>年的决算收入数为依据。</a:t>
            </a:r>
          </a:p>
        </p:txBody>
      </p:sp>
      <p:sp>
        <p:nvSpPr>
          <p:cNvPr id="12291" name="灯片编号占位符 1">
            <a:extLst>
              <a:ext uri="{FF2B5EF4-FFF2-40B4-BE49-F238E27FC236}">
                <a16:creationId xmlns:a16="http://schemas.microsoft.com/office/drawing/2014/main" id="{0189100C-A33A-46D0-950A-9C2B1423F79F}"/>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3FE5A89E-ACE2-4ADF-9117-1D08562FDE60}" type="slidenum">
              <a:rPr lang="zh-CN" altLang="en-US" smtClean="0">
                <a:latin typeface="Arial" panose="020B0604020202020204" pitchFamily="34" charset="0"/>
                <a:ea typeface="微软雅黑" panose="020B0503020204020204" pitchFamily="34" charset="-122"/>
              </a:rPr>
              <a:pPr/>
              <a:t>10</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Effect transition="in" filter="fade">
                                      <p:cBhvr>
                                        <p:cTn id="9" dur="500"/>
                                        <p:tgtEl>
                                          <p:spTgt spid="1331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fade">
                                      <p:cBhvr>
                                        <p:cTn id="14" dur="1000">
                                          <p:stCondLst>
                                            <p:cond delay="0"/>
                                          </p:stCondLst>
                                        </p:cTn>
                                        <p:tgtEl>
                                          <p:spTgt spid="13315">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315">
                                            <p:txEl>
                                              <p:pRg st="1" end="1"/>
                                            </p:txEl>
                                          </p:spTgt>
                                        </p:tgtEl>
                                        <p:attrNameLst>
                                          <p:attrName>style.visibility</p:attrName>
                                        </p:attrNameLst>
                                      </p:cBhvr>
                                      <p:to>
                                        <p:strVal val="visible"/>
                                      </p:to>
                                    </p:set>
                                    <p:animEffect transition="in" filter="fade">
                                      <p:cBhvr>
                                        <p:cTn id="19" dur="1000">
                                          <p:stCondLst>
                                            <p:cond delay="0"/>
                                          </p:stCondLst>
                                        </p:cTn>
                                        <p:tgtEl>
                                          <p:spTgt spid="13315">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315">
                                            <p:txEl>
                                              <p:pRg st="2" end="2"/>
                                            </p:txEl>
                                          </p:spTgt>
                                        </p:tgtEl>
                                        <p:attrNameLst>
                                          <p:attrName>style.visibility</p:attrName>
                                        </p:attrNameLst>
                                      </p:cBhvr>
                                      <p:to>
                                        <p:strVal val="visible"/>
                                      </p:to>
                                    </p:set>
                                    <p:animEffect transition="in" filter="fade">
                                      <p:cBhvr>
                                        <p:cTn id="24" dur="1000">
                                          <p:stCondLst>
                                            <p:cond delay="0"/>
                                          </p:stCondLst>
                                        </p:cTn>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标题 14337">
            <a:extLst>
              <a:ext uri="{FF2B5EF4-FFF2-40B4-BE49-F238E27FC236}">
                <a16:creationId xmlns:a16="http://schemas.microsoft.com/office/drawing/2014/main" id="{AFD21097-B4B9-45C1-B320-A6548AB83CE6}"/>
              </a:ext>
            </a:extLst>
          </p:cNvPr>
          <p:cNvSpPr>
            <a:spLocks noChangeArrowheads="1"/>
          </p:cNvSpPr>
          <p:nvPr>
            <p:ph type="title"/>
          </p:nvPr>
        </p:nvSpPr>
        <p:spPr>
          <a:xfrm>
            <a:off x="180975" y="188913"/>
            <a:ext cx="8540750" cy="782637"/>
          </a:xfrm>
        </p:spPr>
        <p:txBody>
          <a:bodyPr/>
          <a:lstStyle/>
          <a:p>
            <a:r>
              <a:rPr lang="en-US" altLang="zh-CN">
                <a:latin typeface="黑体" panose="02010609060101010101" pitchFamily="49" charset="-122"/>
                <a:ea typeface="黑体" panose="02010609060101010101" pitchFamily="49" charset="-122"/>
              </a:rPr>
              <a:t>1988</a:t>
            </a:r>
            <a:r>
              <a:rPr lang="zh-CN" altLang="en-US">
                <a:latin typeface="黑体" panose="02010609060101010101" pitchFamily="49" charset="-122"/>
                <a:ea typeface="黑体" panose="02010609060101010101" pitchFamily="49" charset="-122"/>
              </a:rPr>
              <a:t>年的财政体制改革</a:t>
            </a:r>
          </a:p>
        </p:txBody>
      </p:sp>
      <p:sp>
        <p:nvSpPr>
          <p:cNvPr id="14339" name="文本占位符 14338">
            <a:extLst>
              <a:ext uri="{FF2B5EF4-FFF2-40B4-BE49-F238E27FC236}">
                <a16:creationId xmlns:a16="http://schemas.microsoft.com/office/drawing/2014/main" id="{BA1AA1AC-AEEB-4B83-8BCB-3A1A3091079D}"/>
              </a:ext>
            </a:extLst>
          </p:cNvPr>
          <p:cNvSpPr>
            <a:spLocks noChangeArrowheads="1"/>
          </p:cNvSpPr>
          <p:nvPr>
            <p:ph type="body" idx="1"/>
          </p:nvPr>
        </p:nvSpPr>
        <p:spPr>
          <a:xfrm>
            <a:off x="395288" y="1701800"/>
            <a:ext cx="8229600" cy="4525963"/>
          </a:xfrm>
        </p:spPr>
        <p:txBody>
          <a:bodyPr/>
          <a:lstStyle/>
          <a:p>
            <a:pPr>
              <a:lnSpc>
                <a:spcPct val="90000"/>
              </a:lnSpc>
            </a:pPr>
            <a:r>
              <a:rPr lang="zh-CN" altLang="en-US">
                <a:latin typeface="黑体" panose="02010609060101010101" pitchFamily="49" charset="-122"/>
                <a:ea typeface="黑体" panose="02010609060101010101" pitchFamily="49" charset="-122"/>
              </a:rPr>
              <a:t>全方位地推行财政承包制。</a:t>
            </a:r>
          </a:p>
          <a:p>
            <a:pPr>
              <a:lnSpc>
                <a:spcPct val="90000"/>
              </a:lnSpc>
            </a:pPr>
            <a:r>
              <a:rPr lang="zh-CN" altLang="en-US">
                <a:latin typeface="黑体" panose="02010609060101010101" pitchFamily="49" charset="-122"/>
                <a:ea typeface="黑体" panose="02010609060101010101" pitchFamily="49" charset="-122"/>
              </a:rPr>
              <a:t>实行6种不同形式的财政承包制：</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1、收入递增包干</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2、总额分成</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3、总额分成加增长分成</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4、上解递增包干</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5、定额上解</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6、定额补助</a:t>
            </a:r>
          </a:p>
        </p:txBody>
      </p:sp>
      <p:sp>
        <p:nvSpPr>
          <p:cNvPr id="13315" name="灯片编号占位符 1">
            <a:extLst>
              <a:ext uri="{FF2B5EF4-FFF2-40B4-BE49-F238E27FC236}">
                <a16:creationId xmlns:a16="http://schemas.microsoft.com/office/drawing/2014/main" id="{9F78CD40-A6FC-4D60-A867-C9A624D0385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329770F-1775-47A5-9605-877B4921218E}" type="slidenum">
              <a:rPr lang="zh-CN" altLang="en-US" smtClean="0">
                <a:latin typeface="Arial" panose="020B0604020202020204" pitchFamily="34" charset="0"/>
                <a:ea typeface="微软雅黑" panose="020B0503020204020204" pitchFamily="34" charset="-122"/>
              </a:rPr>
              <a:pPr/>
              <a:t>11</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rAng="0" ptsTypes="">
                                      <p:cBhvr>
                                        <p:cTn id="6" dur="2000" fill="hold"/>
                                        <p:tgtEl>
                                          <p:spTgt spid="14338"/>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0" fill="hold">
                                          <p:stCondLst>
                                            <p:cond delay="0"/>
                                          </p:stCondLst>
                                        </p:cTn>
                                        <p:tgtEl>
                                          <p:spTgt spid="14339">
                                            <p:txEl>
                                              <p:pRg st="0" end="0"/>
                                            </p:txEl>
                                          </p:spTgt>
                                        </p:tgtEl>
                                        <p:attrNameLst>
                                          <p:attrName>style.visibility</p:attrName>
                                        </p:attrNameLst>
                                      </p:cBhvr>
                                      <p:to>
                                        <p:strVal val="visible"/>
                                      </p:to>
                                    </p:set>
                                    <p:animEffect transition="in" filter="fade">
                                      <p:cBhvr>
                                        <p:cTn id="11" dur="1000">
                                          <p:stCondLst>
                                            <p:cond delay="0"/>
                                          </p:stCondLst>
                                        </p:cTn>
                                        <p:tgtEl>
                                          <p:spTgt spid="14339">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0" fill="hold">
                                          <p:stCondLst>
                                            <p:cond delay="0"/>
                                          </p:stCondLst>
                                        </p:cTn>
                                        <p:tgtEl>
                                          <p:spTgt spid="14339">
                                            <p:txEl>
                                              <p:pRg st="1" end="1"/>
                                            </p:txEl>
                                          </p:spTgt>
                                        </p:tgtEl>
                                        <p:attrNameLst>
                                          <p:attrName>style.visibility</p:attrName>
                                        </p:attrNameLst>
                                      </p:cBhvr>
                                      <p:to>
                                        <p:strVal val="visible"/>
                                      </p:to>
                                    </p:set>
                                    <p:animEffect transition="in" filter="fade">
                                      <p:cBhvr>
                                        <p:cTn id="16" dur="1000">
                                          <p:stCondLst>
                                            <p:cond delay="0"/>
                                          </p:stCondLst>
                                        </p:cTn>
                                        <p:tgtEl>
                                          <p:spTgt spid="1433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0" fill="hold">
                                          <p:stCondLst>
                                            <p:cond delay="0"/>
                                          </p:stCondLst>
                                        </p:cTn>
                                        <p:tgtEl>
                                          <p:spTgt spid="14339">
                                            <p:txEl>
                                              <p:pRg st="2" end="2"/>
                                            </p:txEl>
                                          </p:spTgt>
                                        </p:tgtEl>
                                        <p:attrNameLst>
                                          <p:attrName>style.visibility</p:attrName>
                                        </p:attrNameLst>
                                      </p:cBhvr>
                                      <p:to>
                                        <p:strVal val="visible"/>
                                      </p:to>
                                    </p:set>
                                    <p:animEffect transition="in" filter="fade">
                                      <p:cBhvr>
                                        <p:cTn id="21" dur="1000">
                                          <p:stCondLst>
                                            <p:cond delay="0"/>
                                          </p:stCondLst>
                                        </p:cTn>
                                        <p:tgtEl>
                                          <p:spTgt spid="14339">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0" fill="hold">
                                          <p:stCondLst>
                                            <p:cond delay="0"/>
                                          </p:stCondLst>
                                        </p:cTn>
                                        <p:tgtEl>
                                          <p:spTgt spid="14339">
                                            <p:txEl>
                                              <p:pRg st="3" end="3"/>
                                            </p:txEl>
                                          </p:spTgt>
                                        </p:tgtEl>
                                        <p:attrNameLst>
                                          <p:attrName>style.visibility</p:attrName>
                                        </p:attrNameLst>
                                      </p:cBhvr>
                                      <p:to>
                                        <p:strVal val="visible"/>
                                      </p:to>
                                    </p:set>
                                    <p:animEffect transition="in" filter="fade">
                                      <p:cBhvr>
                                        <p:cTn id="26" dur="1000">
                                          <p:stCondLst>
                                            <p:cond delay="0"/>
                                          </p:stCondLst>
                                        </p:cTn>
                                        <p:tgtEl>
                                          <p:spTgt spid="14339">
                                            <p:txEl>
                                              <p:pRg st="3" end="3"/>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0" fill="hold">
                                          <p:stCondLst>
                                            <p:cond delay="0"/>
                                          </p:stCondLst>
                                        </p:cTn>
                                        <p:tgtEl>
                                          <p:spTgt spid="14339">
                                            <p:txEl>
                                              <p:pRg st="4" end="4"/>
                                            </p:txEl>
                                          </p:spTgt>
                                        </p:tgtEl>
                                        <p:attrNameLst>
                                          <p:attrName>style.visibility</p:attrName>
                                        </p:attrNameLst>
                                      </p:cBhvr>
                                      <p:to>
                                        <p:strVal val="visible"/>
                                      </p:to>
                                    </p:set>
                                    <p:animEffect transition="in" filter="fade">
                                      <p:cBhvr>
                                        <p:cTn id="31" dur="1000">
                                          <p:stCondLst>
                                            <p:cond delay="0"/>
                                          </p:stCondLst>
                                        </p:cTn>
                                        <p:tgtEl>
                                          <p:spTgt spid="14339">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0" fill="hold">
                                          <p:stCondLst>
                                            <p:cond delay="0"/>
                                          </p:stCondLst>
                                        </p:cTn>
                                        <p:tgtEl>
                                          <p:spTgt spid="14339">
                                            <p:txEl>
                                              <p:pRg st="5" end="5"/>
                                            </p:txEl>
                                          </p:spTgt>
                                        </p:tgtEl>
                                        <p:attrNameLst>
                                          <p:attrName>style.visibility</p:attrName>
                                        </p:attrNameLst>
                                      </p:cBhvr>
                                      <p:to>
                                        <p:strVal val="visible"/>
                                      </p:to>
                                    </p:set>
                                    <p:animEffect transition="in" filter="fade">
                                      <p:cBhvr>
                                        <p:cTn id="36" dur="1000">
                                          <p:stCondLst>
                                            <p:cond delay="0"/>
                                          </p:stCondLst>
                                        </p:cTn>
                                        <p:tgtEl>
                                          <p:spTgt spid="14339">
                                            <p:txEl>
                                              <p:pRg st="5" end="5"/>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0" fill="hold">
                                          <p:stCondLst>
                                            <p:cond delay="0"/>
                                          </p:stCondLst>
                                        </p:cTn>
                                        <p:tgtEl>
                                          <p:spTgt spid="14339">
                                            <p:txEl>
                                              <p:pRg st="6" end="6"/>
                                            </p:txEl>
                                          </p:spTgt>
                                        </p:tgtEl>
                                        <p:attrNameLst>
                                          <p:attrName>style.visibility</p:attrName>
                                        </p:attrNameLst>
                                      </p:cBhvr>
                                      <p:to>
                                        <p:strVal val="visible"/>
                                      </p:to>
                                    </p:set>
                                    <p:animEffect transition="in" filter="fade">
                                      <p:cBhvr>
                                        <p:cTn id="41" dur="1000">
                                          <p:stCondLst>
                                            <p:cond delay="0"/>
                                          </p:stCondLst>
                                        </p:cTn>
                                        <p:tgtEl>
                                          <p:spTgt spid="14339">
                                            <p:txEl>
                                              <p:pRg st="6" end="6"/>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0" fill="hold">
                                          <p:stCondLst>
                                            <p:cond delay="0"/>
                                          </p:stCondLst>
                                        </p:cTn>
                                        <p:tgtEl>
                                          <p:spTgt spid="14339">
                                            <p:txEl>
                                              <p:pRg st="7" end="7"/>
                                            </p:txEl>
                                          </p:spTgt>
                                        </p:tgtEl>
                                        <p:attrNameLst>
                                          <p:attrName>style.visibility</p:attrName>
                                        </p:attrNameLst>
                                      </p:cBhvr>
                                      <p:to>
                                        <p:strVal val="visible"/>
                                      </p:to>
                                    </p:set>
                                    <p:animEffect transition="in" filter="fade">
                                      <p:cBhvr>
                                        <p:cTn id="46" dur="1000">
                                          <p:stCondLst>
                                            <p:cond delay="0"/>
                                          </p:stCondLst>
                                        </p:cTn>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标题 15361">
            <a:extLst>
              <a:ext uri="{FF2B5EF4-FFF2-40B4-BE49-F238E27FC236}">
                <a16:creationId xmlns:a16="http://schemas.microsoft.com/office/drawing/2014/main" id="{0F11BC5C-B8CE-46C4-9EB8-ED54A90A28C6}"/>
              </a:ext>
            </a:extLst>
          </p:cNvPr>
          <p:cNvSpPr>
            <a:spLocks noChangeArrowheads="1"/>
          </p:cNvSpPr>
          <p:nvPr>
            <p:ph type="title"/>
          </p:nvPr>
        </p:nvSpPr>
        <p:spPr/>
        <p:txBody>
          <a:bodyPr/>
          <a:lstStyle/>
          <a:p>
            <a:r>
              <a:rPr lang="zh-CN" altLang="en-US">
                <a:ea typeface="黑体" panose="02010609060101010101" pitchFamily="49" charset="-122"/>
              </a:rPr>
              <a:t>分级包干财政体制的主要成就</a:t>
            </a:r>
          </a:p>
        </p:txBody>
      </p:sp>
      <p:sp>
        <p:nvSpPr>
          <p:cNvPr id="15363" name="文本占位符 15362">
            <a:extLst>
              <a:ext uri="{FF2B5EF4-FFF2-40B4-BE49-F238E27FC236}">
                <a16:creationId xmlns:a16="http://schemas.microsoft.com/office/drawing/2014/main" id="{E2C9C4C5-DA8F-4CC3-BC35-4B5452B9B08E}"/>
              </a:ext>
            </a:extLst>
          </p:cNvPr>
          <p:cNvSpPr>
            <a:spLocks noChangeArrowheads="1"/>
          </p:cNvSpPr>
          <p:nvPr>
            <p:ph type="body" idx="1"/>
          </p:nvPr>
        </p:nvSpPr>
        <p:spPr>
          <a:xfrm>
            <a:off x="468313" y="1557338"/>
            <a:ext cx="8229600" cy="3670300"/>
          </a:xfrm>
        </p:spPr>
        <p:txBody>
          <a:bodyPr/>
          <a:lstStyle/>
          <a:p>
            <a:pPr>
              <a:lnSpc>
                <a:spcPct val="90000"/>
              </a:lnSpc>
            </a:pPr>
            <a:r>
              <a:rPr lang="zh-CN" altLang="en-US">
                <a:latin typeface="黑体" panose="02010609060101010101" pitchFamily="49" charset="-122"/>
                <a:ea typeface="黑体" panose="02010609060101010101" pitchFamily="49" charset="-122"/>
              </a:rPr>
              <a:t>地方财政初步成为责、权、利相结合的分配主体，形成相对独立的一级财政。</a:t>
            </a:r>
          </a:p>
          <a:p>
            <a:pPr>
              <a:lnSpc>
                <a:spcPct val="90000"/>
              </a:lnSpc>
            </a:pPr>
            <a:r>
              <a:rPr lang="zh-CN" altLang="en-US">
                <a:latin typeface="黑体" panose="02010609060101010101" pitchFamily="49" charset="-122"/>
                <a:ea typeface="黑体" panose="02010609060101010101" pitchFamily="49" charset="-122"/>
              </a:rPr>
              <a:t>以税种为基础进行收入划分。</a:t>
            </a:r>
          </a:p>
          <a:p>
            <a:pPr>
              <a:lnSpc>
                <a:spcPct val="90000"/>
              </a:lnSpc>
            </a:pPr>
            <a:r>
              <a:rPr lang="zh-CN" altLang="en-US">
                <a:latin typeface="黑体" panose="02010609060101010101" pitchFamily="49" charset="-122"/>
                <a:ea typeface="黑体" panose="02010609060101010101" pitchFamily="49" charset="-122"/>
              </a:rPr>
              <a:t>相对延长了体制的有效时间。</a:t>
            </a:r>
          </a:p>
          <a:p>
            <a:pPr>
              <a:lnSpc>
                <a:spcPct val="90000"/>
              </a:lnSpc>
            </a:pPr>
            <a:r>
              <a:rPr lang="zh-CN" altLang="en-US">
                <a:latin typeface="黑体" panose="02010609060101010101" pitchFamily="49" charset="-122"/>
                <a:ea typeface="黑体" panose="02010609060101010101" pitchFamily="49" charset="-122"/>
              </a:rPr>
              <a:t>初步形成了激励机制与约束机制相结合的体制模式。</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激励机制：多收多支。</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约束机制：自求平衡。</a:t>
            </a:r>
          </a:p>
        </p:txBody>
      </p:sp>
      <p:sp>
        <p:nvSpPr>
          <p:cNvPr id="14339" name="灯片编号占位符 1">
            <a:extLst>
              <a:ext uri="{FF2B5EF4-FFF2-40B4-BE49-F238E27FC236}">
                <a16:creationId xmlns:a16="http://schemas.microsoft.com/office/drawing/2014/main" id="{41CFFE50-3AB8-4518-8DC1-AC44D6FBFAC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4E82193E-E0F2-45D8-BEF1-DD05C9BC8094}" type="slidenum">
              <a:rPr lang="zh-CN" altLang="en-US" smtClean="0">
                <a:latin typeface="Arial" panose="020B0604020202020204" pitchFamily="34" charset="0"/>
                <a:ea typeface="微软雅黑" panose="020B0503020204020204" pitchFamily="34" charset="-122"/>
              </a:rPr>
              <a:pPr/>
              <a:t>12</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0" fill="hold">
                                          <p:stCondLst>
                                            <p:cond delay="0"/>
                                          </p:stCondLst>
                                        </p:cTn>
                                        <p:tgtEl>
                                          <p:spTgt spid="15362"/>
                                        </p:tgtEl>
                                        <p:attrNameLst>
                                          <p:attrName>style.visibility</p:attrName>
                                        </p:attrNameLst>
                                      </p:cBhvr>
                                      <p:to>
                                        <p:strVal val="visible"/>
                                      </p:to>
                                    </p:set>
                                    <p:animEffect transition="in" filter="fade">
                                      <p:cBhvr>
                                        <p:cTn id="7" dur="767" decel="100000"/>
                                        <p:tgtEl>
                                          <p:spTgt spid="15362"/>
                                        </p:tgtEl>
                                      </p:cBhvr>
                                    </p:animEffect>
                                    <p:animScale>
                                      <p:cBhvr>
                                        <p:cTn id="8" dur="767" decel="100000"/>
                                        <p:tgtEl>
                                          <p:spTgt spid="15362"/>
                                        </p:tgtEl>
                                      </p:cBhvr>
                                      <p:from x="10000" y="10000"/>
                                      <p:to x="200000" y="450000"/>
                                    </p:animScale>
                                    <p:animScale>
                                      <p:cBhvr>
                                        <p:cTn id="9" dur="1228" accel="100000" fill="hold">
                                          <p:stCondLst>
                                            <p:cond delay="767"/>
                                          </p:stCondLst>
                                        </p:cTn>
                                        <p:tgtEl>
                                          <p:spTgt spid="15362"/>
                                        </p:tgtEl>
                                      </p:cBhvr>
                                      <p:from x="200000" y="450000"/>
                                      <p:to x="100000" y="100000"/>
                                    </p:animScale>
                                    <p:set>
                                      <p:cBhvr>
                                        <p:cTn id="10" dur="767" fill="hold"/>
                                        <p:tgtEl>
                                          <p:spTgt spid="15362"/>
                                        </p:tgtEl>
                                        <p:attrNameLst>
                                          <p:attrName>ppt_x</p:attrName>
                                        </p:attrNameLst>
                                      </p:cBhvr>
                                      <p:to>
                                        <p:strVal val="(0.5)"/>
                                      </p:to>
                                    </p:set>
                                    <p:anim from="(0.5)" to="(#ppt_x)" calcmode="lin" valueType="num">
                                      <p:cBhvr>
                                        <p:cTn id="11" dur="1228" accel="100000" fill="hold">
                                          <p:stCondLst>
                                            <p:cond delay="767"/>
                                          </p:stCondLst>
                                        </p:cTn>
                                        <p:tgtEl>
                                          <p:spTgt spid="15362"/>
                                        </p:tgtEl>
                                        <p:attrNameLst>
                                          <p:attrName>ppt_x</p:attrName>
                                        </p:attrNameLst>
                                      </p:cBhvr>
                                    </p:anim>
                                    <p:set>
                                      <p:cBhvr>
                                        <p:cTn id="12" dur="767" fill="hold"/>
                                        <p:tgtEl>
                                          <p:spTgt spid="15362"/>
                                        </p:tgtEl>
                                        <p:attrNameLst>
                                          <p:attrName>ppt_y</p:attrName>
                                        </p:attrNameLst>
                                      </p:cBhvr>
                                      <p:to>
                                        <p:strVal val="(#ppt_y+0.4)"/>
                                      </p:to>
                                    </p:set>
                                    <p:anim from="(#ppt_y+0.4)" to="(#ppt_y)" calcmode="lin" valueType="num">
                                      <p:cBhvr>
                                        <p:cTn id="13" dur="1228" accel="100000" fill="hold">
                                          <p:stCondLst>
                                            <p:cond delay="767"/>
                                          </p:stCondLst>
                                        </p:cTn>
                                        <p:tgtEl>
                                          <p:spTgt spid="1536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0" fill="hold">
                                          <p:stCondLst>
                                            <p:cond delay="0"/>
                                          </p:stCondLst>
                                        </p:cTn>
                                        <p:tgtEl>
                                          <p:spTgt spid="15363">
                                            <p:txEl>
                                              <p:pRg st="0" end="0"/>
                                            </p:txEl>
                                          </p:spTgt>
                                        </p:tgtEl>
                                        <p:attrNameLst>
                                          <p:attrName>style.visibility</p:attrName>
                                        </p:attrNameLst>
                                      </p:cBhvr>
                                      <p:to>
                                        <p:strVal val="visible"/>
                                      </p:to>
                                    </p:set>
                                    <p:anim calcmode="lin" valueType="num">
                                      <p:cBhvr>
                                        <p:cTn id="18"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536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536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0" fill="hold">
                                          <p:stCondLst>
                                            <p:cond delay="0"/>
                                          </p:stCondLst>
                                        </p:cTn>
                                        <p:tgtEl>
                                          <p:spTgt spid="15363">
                                            <p:txEl>
                                              <p:pRg st="1" end="1"/>
                                            </p:txEl>
                                          </p:spTgt>
                                        </p:tgtEl>
                                        <p:attrNameLst>
                                          <p:attrName>style.visibility</p:attrName>
                                        </p:attrNameLst>
                                      </p:cBhvr>
                                      <p:to>
                                        <p:strVal val="visible"/>
                                      </p:to>
                                    </p:set>
                                    <p:anim calcmode="lin" valueType="num">
                                      <p:cBhvr>
                                        <p:cTn id="25" dur="5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536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5363">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0" fill="hold">
                                          <p:stCondLst>
                                            <p:cond delay="0"/>
                                          </p:stCondLst>
                                        </p:cTn>
                                        <p:tgtEl>
                                          <p:spTgt spid="15363">
                                            <p:txEl>
                                              <p:pRg st="2" end="2"/>
                                            </p:txEl>
                                          </p:spTgt>
                                        </p:tgtEl>
                                        <p:attrNameLst>
                                          <p:attrName>style.visibility</p:attrName>
                                        </p:attrNameLst>
                                      </p:cBhvr>
                                      <p:to>
                                        <p:strVal val="visible"/>
                                      </p:to>
                                    </p:set>
                                    <p:anim calcmode="lin" valueType="num">
                                      <p:cBhvr>
                                        <p:cTn id="32" dur="5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536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1536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0" fill="hold">
                                          <p:stCondLst>
                                            <p:cond delay="0"/>
                                          </p:stCondLst>
                                        </p:cTn>
                                        <p:tgtEl>
                                          <p:spTgt spid="15363">
                                            <p:txEl>
                                              <p:pRg st="3" end="3"/>
                                            </p:txEl>
                                          </p:spTgt>
                                        </p:tgtEl>
                                        <p:attrNameLst>
                                          <p:attrName>style.visibility</p:attrName>
                                        </p:attrNameLst>
                                      </p:cBhvr>
                                      <p:to>
                                        <p:strVal val="visible"/>
                                      </p:to>
                                    </p:set>
                                    <p:anim calcmode="lin" valueType="num">
                                      <p:cBhvr>
                                        <p:cTn id="39" dur="500" fill="hold"/>
                                        <p:tgtEl>
                                          <p:spTgt spid="1536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5363">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15363">
                                            <p:txEl>
                                              <p:pRg st="3" end="3"/>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grpId="0" nodeType="clickEffect">
                                  <p:stCondLst>
                                    <p:cond delay="0"/>
                                  </p:stCondLst>
                                  <p:childTnLst>
                                    <p:set>
                                      <p:cBhvr>
                                        <p:cTn id="45" dur="0" fill="hold">
                                          <p:stCondLst>
                                            <p:cond delay="0"/>
                                          </p:stCondLst>
                                        </p:cTn>
                                        <p:tgtEl>
                                          <p:spTgt spid="15363">
                                            <p:txEl>
                                              <p:pRg st="4" end="4"/>
                                            </p:txEl>
                                          </p:spTgt>
                                        </p:tgtEl>
                                        <p:attrNameLst>
                                          <p:attrName>style.visibility</p:attrName>
                                        </p:attrNameLst>
                                      </p:cBhvr>
                                      <p:to>
                                        <p:strVal val="visible"/>
                                      </p:to>
                                    </p:set>
                                    <p:anim calcmode="lin" valueType="num">
                                      <p:cBhvr>
                                        <p:cTn id="46" dur="500" fill="hold"/>
                                        <p:tgtEl>
                                          <p:spTgt spid="15363">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15363">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15363">
                                            <p:txEl>
                                              <p:pRg st="4" end="4"/>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grpId="0" nodeType="clickEffect">
                                  <p:stCondLst>
                                    <p:cond delay="0"/>
                                  </p:stCondLst>
                                  <p:childTnLst>
                                    <p:set>
                                      <p:cBhvr>
                                        <p:cTn id="52" dur="0" fill="hold">
                                          <p:stCondLst>
                                            <p:cond delay="0"/>
                                          </p:stCondLst>
                                        </p:cTn>
                                        <p:tgtEl>
                                          <p:spTgt spid="15363">
                                            <p:txEl>
                                              <p:pRg st="5" end="5"/>
                                            </p:txEl>
                                          </p:spTgt>
                                        </p:tgtEl>
                                        <p:attrNameLst>
                                          <p:attrName>style.visibility</p:attrName>
                                        </p:attrNameLst>
                                      </p:cBhvr>
                                      <p:to>
                                        <p:strVal val="visible"/>
                                      </p:to>
                                    </p:set>
                                    <p:anim calcmode="lin" valueType="num">
                                      <p:cBhvr>
                                        <p:cTn id="53" dur="500" fill="hold"/>
                                        <p:tgtEl>
                                          <p:spTgt spid="15363">
                                            <p:txEl>
                                              <p:pRg st="5" end="5"/>
                                            </p:txEl>
                                          </p:spTgt>
                                        </p:tgtEl>
                                        <p:attrNameLst>
                                          <p:attrName>ppt_w</p:attrName>
                                        </p:attrNameLst>
                                      </p:cBhvr>
                                      <p:tavLst>
                                        <p:tav tm="0">
                                          <p:val>
                                            <p:fltVal val="0"/>
                                          </p:val>
                                        </p:tav>
                                        <p:tav tm="100000">
                                          <p:val>
                                            <p:strVal val="#ppt_w"/>
                                          </p:val>
                                        </p:tav>
                                      </p:tavLst>
                                    </p:anim>
                                    <p:anim calcmode="lin" valueType="num">
                                      <p:cBhvr>
                                        <p:cTn id="54" dur="500" fill="hold"/>
                                        <p:tgtEl>
                                          <p:spTgt spid="15363">
                                            <p:txEl>
                                              <p:pRg st="5" end="5"/>
                                            </p:txEl>
                                          </p:spTgt>
                                        </p:tgtEl>
                                        <p:attrNameLst>
                                          <p:attrName>ppt_h</p:attrName>
                                        </p:attrNameLst>
                                      </p:cBhvr>
                                      <p:tavLst>
                                        <p:tav tm="0">
                                          <p:val>
                                            <p:fltVal val="0"/>
                                          </p:val>
                                        </p:tav>
                                        <p:tav tm="100000">
                                          <p:val>
                                            <p:strVal val="#ppt_h"/>
                                          </p:val>
                                        </p:tav>
                                      </p:tavLst>
                                    </p:anim>
                                    <p:animEffect transition="in" filter="fade">
                                      <p:cBhvr>
                                        <p:cTn id="55"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标题 16385">
            <a:extLst>
              <a:ext uri="{FF2B5EF4-FFF2-40B4-BE49-F238E27FC236}">
                <a16:creationId xmlns:a16="http://schemas.microsoft.com/office/drawing/2014/main" id="{1F9A7098-964C-4046-9DBB-07888D144659}"/>
              </a:ext>
            </a:extLst>
          </p:cNvPr>
          <p:cNvSpPr>
            <a:spLocks noChangeArrowheads="1"/>
          </p:cNvSpPr>
          <p:nvPr>
            <p:ph type="title"/>
          </p:nvPr>
        </p:nvSpPr>
        <p:spPr/>
        <p:txBody>
          <a:bodyPr/>
          <a:lstStyle/>
          <a:p>
            <a:r>
              <a:rPr lang="zh-CN" altLang="en-US">
                <a:ea typeface="黑体" panose="02010609060101010101" pitchFamily="49" charset="-122"/>
              </a:rPr>
              <a:t>分级包干财政体制的主要弊端</a:t>
            </a:r>
          </a:p>
        </p:txBody>
      </p:sp>
      <p:sp>
        <p:nvSpPr>
          <p:cNvPr id="16387" name="文本占位符 16386">
            <a:extLst>
              <a:ext uri="{FF2B5EF4-FFF2-40B4-BE49-F238E27FC236}">
                <a16:creationId xmlns:a16="http://schemas.microsoft.com/office/drawing/2014/main" id="{99C12EB1-16DA-4892-9123-CC40D5A95F2A}"/>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财政包干体制下财政分配秩序混乱。</a:t>
            </a:r>
          </a:p>
          <a:p>
            <a:r>
              <a:rPr lang="zh-CN" altLang="en-US">
                <a:latin typeface="黑体" panose="02010609060101010101" pitchFamily="49" charset="-122"/>
                <a:ea typeface="黑体" panose="02010609060101010101" pitchFamily="49" charset="-122"/>
              </a:rPr>
              <a:t>财政包干体制中讨价还价因素较多，随意性也较大。</a:t>
            </a:r>
          </a:p>
          <a:p>
            <a:r>
              <a:rPr lang="zh-CN" altLang="en-US">
                <a:latin typeface="黑体" panose="02010609060101010101" pitchFamily="49" charset="-122"/>
                <a:ea typeface="黑体" panose="02010609060101010101" pitchFamily="49" charset="-122"/>
              </a:rPr>
              <a:t>财政包干制使得中央财政收入的增长缺乏弹性。</a:t>
            </a:r>
          </a:p>
          <a:p>
            <a:r>
              <a:rPr lang="zh-CN" altLang="en-US">
                <a:latin typeface="黑体" panose="02010609060101010101" pitchFamily="49" charset="-122"/>
                <a:ea typeface="黑体" panose="02010609060101010101" pitchFamily="49" charset="-122"/>
              </a:rPr>
              <a:t>财政包干制往往“包盈不包亏”。</a:t>
            </a:r>
          </a:p>
          <a:p>
            <a:r>
              <a:rPr lang="zh-CN" altLang="en-US">
                <a:latin typeface="黑体" panose="02010609060101010101" pitchFamily="49" charset="-122"/>
                <a:ea typeface="黑体" panose="02010609060101010101" pitchFamily="49" charset="-122"/>
              </a:rPr>
              <a:t>财政包干制助长了地区封锁和地区分割，阻碍了全国统一市场的形成。</a:t>
            </a:r>
          </a:p>
        </p:txBody>
      </p:sp>
      <p:sp>
        <p:nvSpPr>
          <p:cNvPr id="15363" name="灯片编号占位符 1">
            <a:extLst>
              <a:ext uri="{FF2B5EF4-FFF2-40B4-BE49-F238E27FC236}">
                <a16:creationId xmlns:a16="http://schemas.microsoft.com/office/drawing/2014/main" id="{CDA662E1-03CC-491C-BDE3-7CA051278E08}"/>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7A93AAC7-401E-45AB-BBEA-0367414C3C13}" type="slidenum">
              <a:rPr lang="zh-CN" altLang="en-US" smtClean="0">
                <a:latin typeface="Arial" panose="020B0604020202020204" pitchFamily="34" charset="0"/>
                <a:ea typeface="微软雅黑" panose="020B0503020204020204" pitchFamily="34" charset="-122"/>
              </a:rPr>
              <a:pPr/>
              <a:t>13</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0" fill="hold">
                                          <p:stCondLst>
                                            <p:cond delay="0"/>
                                          </p:stCondLst>
                                        </p:cTn>
                                        <p:tgtEl>
                                          <p:spTgt spid="16386"/>
                                        </p:tgtEl>
                                        <p:attrNameLst>
                                          <p:attrName>style.visibility</p:attrName>
                                        </p:attrNameLst>
                                      </p:cBhvr>
                                      <p:to>
                                        <p:strVal val="visible"/>
                                      </p:to>
                                    </p:set>
                                    <p:animEffect transition="in" filter="fade">
                                      <p:cBhvr>
                                        <p:cTn id="7" dur="597">
                                          <p:stCondLst>
                                            <p:cond delay="0"/>
                                          </p:stCondLst>
                                        </p:cTn>
                                        <p:tgtEl>
                                          <p:spTgt spid="16386"/>
                                        </p:tgtEl>
                                      </p:cBhvr>
                                    </p:animEffect>
                                    <p:anim calcmode="lin" valueType="num">
                                      <p:cBhvr>
                                        <p:cTn id="8" dur="597" fill="hold">
                                          <p:stCondLst>
                                            <p:cond delay="0"/>
                                          </p:stCondLst>
                                        </p:cTn>
                                        <p:tgtEl>
                                          <p:spTgt spid="16386"/>
                                        </p:tgtEl>
                                        <p:attrNameLst>
                                          <p:attrName>style.rotation</p:attrName>
                                        </p:attrNameLst>
                                      </p:cBhvr>
                                      <p:tavLst>
                                        <p:tav tm="0">
                                          <p:val>
                                            <p:fltVal val="720"/>
                                          </p:val>
                                        </p:tav>
                                        <p:tav tm="100000">
                                          <p:val>
                                            <p:fltVal val="0"/>
                                          </p:val>
                                        </p:tav>
                                      </p:tavLst>
                                    </p:anim>
                                    <p:anim calcmode="lin" valueType="num">
                                      <p:cBhvr>
                                        <p:cTn id="9" dur="597" fill="hold">
                                          <p:stCondLst>
                                            <p:cond delay="0"/>
                                          </p:stCondLst>
                                        </p:cTn>
                                        <p:tgtEl>
                                          <p:spTgt spid="16386"/>
                                        </p:tgtEl>
                                        <p:attrNameLst>
                                          <p:attrName>ppt_h</p:attrName>
                                        </p:attrNameLst>
                                      </p:cBhvr>
                                      <p:tavLst>
                                        <p:tav tm="0">
                                          <p:val>
                                            <p:fltVal val="0"/>
                                          </p:val>
                                        </p:tav>
                                        <p:tav tm="100000">
                                          <p:val>
                                            <p:strVal val="#ppt_h"/>
                                          </p:val>
                                        </p:tav>
                                      </p:tavLst>
                                    </p:anim>
                                    <p:anim calcmode="lin" valueType="num">
                                      <p:cBhvr>
                                        <p:cTn id="10" dur="597" fill="hold">
                                          <p:stCondLst>
                                            <p:cond delay="0"/>
                                          </p:stCondLst>
                                        </p:cTn>
                                        <p:tgtEl>
                                          <p:spTgt spid="16386"/>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0" fill="hold">
                                          <p:stCondLst>
                                            <p:cond delay="0"/>
                                          </p:stCondLst>
                                        </p:cTn>
                                        <p:tgtEl>
                                          <p:spTgt spid="16387">
                                            <p:txEl>
                                              <p:pRg st="0" end="0"/>
                                            </p:txEl>
                                          </p:spTgt>
                                        </p:tgtEl>
                                        <p:attrNameLst>
                                          <p:attrName>style.visibility</p:attrName>
                                        </p:attrNameLst>
                                      </p:cBhvr>
                                      <p:to>
                                        <p:strVal val="visible"/>
                                      </p:to>
                                    </p:set>
                                    <p:animEffect transition="in" filter="slide(fromBottom)">
                                      <p:cBhvr>
                                        <p:cTn id="15" dur="500">
                                          <p:stCondLst>
                                            <p:cond delay="0"/>
                                          </p:stCondLst>
                                        </p:cTn>
                                        <p:tgtEl>
                                          <p:spTgt spid="16387">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0" fill="hold">
                                          <p:stCondLst>
                                            <p:cond delay="0"/>
                                          </p:stCondLst>
                                        </p:cTn>
                                        <p:tgtEl>
                                          <p:spTgt spid="16387">
                                            <p:txEl>
                                              <p:pRg st="1" end="1"/>
                                            </p:txEl>
                                          </p:spTgt>
                                        </p:tgtEl>
                                        <p:attrNameLst>
                                          <p:attrName>style.visibility</p:attrName>
                                        </p:attrNameLst>
                                      </p:cBhvr>
                                      <p:to>
                                        <p:strVal val="visible"/>
                                      </p:to>
                                    </p:set>
                                    <p:animEffect transition="in" filter="slide(fromBottom)">
                                      <p:cBhvr>
                                        <p:cTn id="20" dur="500">
                                          <p:stCondLst>
                                            <p:cond delay="0"/>
                                          </p:stCondLst>
                                        </p:cTn>
                                        <p:tgtEl>
                                          <p:spTgt spid="16387">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0" fill="hold">
                                          <p:stCondLst>
                                            <p:cond delay="0"/>
                                          </p:stCondLst>
                                        </p:cTn>
                                        <p:tgtEl>
                                          <p:spTgt spid="16387">
                                            <p:txEl>
                                              <p:pRg st="2" end="2"/>
                                            </p:txEl>
                                          </p:spTgt>
                                        </p:tgtEl>
                                        <p:attrNameLst>
                                          <p:attrName>style.visibility</p:attrName>
                                        </p:attrNameLst>
                                      </p:cBhvr>
                                      <p:to>
                                        <p:strVal val="visible"/>
                                      </p:to>
                                    </p:set>
                                    <p:animEffect transition="in" filter="slide(fromBottom)">
                                      <p:cBhvr>
                                        <p:cTn id="25" dur="500">
                                          <p:stCondLst>
                                            <p:cond delay="0"/>
                                          </p:stCondLst>
                                        </p:cTn>
                                        <p:tgtEl>
                                          <p:spTgt spid="16387">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0" fill="hold">
                                          <p:stCondLst>
                                            <p:cond delay="0"/>
                                          </p:stCondLst>
                                        </p:cTn>
                                        <p:tgtEl>
                                          <p:spTgt spid="16387">
                                            <p:txEl>
                                              <p:pRg st="3" end="3"/>
                                            </p:txEl>
                                          </p:spTgt>
                                        </p:tgtEl>
                                        <p:attrNameLst>
                                          <p:attrName>style.visibility</p:attrName>
                                        </p:attrNameLst>
                                      </p:cBhvr>
                                      <p:to>
                                        <p:strVal val="visible"/>
                                      </p:to>
                                    </p:set>
                                    <p:animEffect transition="in" filter="slide(fromBottom)">
                                      <p:cBhvr>
                                        <p:cTn id="30" dur="500">
                                          <p:stCondLst>
                                            <p:cond delay="0"/>
                                          </p:stCondLst>
                                        </p:cTn>
                                        <p:tgtEl>
                                          <p:spTgt spid="16387">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0" fill="hold">
                                          <p:stCondLst>
                                            <p:cond delay="0"/>
                                          </p:stCondLst>
                                        </p:cTn>
                                        <p:tgtEl>
                                          <p:spTgt spid="16387">
                                            <p:txEl>
                                              <p:pRg st="4" end="4"/>
                                            </p:txEl>
                                          </p:spTgt>
                                        </p:tgtEl>
                                        <p:attrNameLst>
                                          <p:attrName>style.visibility</p:attrName>
                                        </p:attrNameLst>
                                      </p:cBhvr>
                                      <p:to>
                                        <p:strVal val="visible"/>
                                      </p:to>
                                    </p:set>
                                    <p:animEffect transition="in" filter="slide(fromBottom)">
                                      <p:cBhvr>
                                        <p:cTn id="35" dur="500">
                                          <p:stCondLst>
                                            <p:cond delay="0"/>
                                          </p:stCondLst>
                                        </p:cTn>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标题 17409">
            <a:extLst>
              <a:ext uri="{FF2B5EF4-FFF2-40B4-BE49-F238E27FC236}">
                <a16:creationId xmlns:a16="http://schemas.microsoft.com/office/drawing/2014/main" id="{F6F523B7-BE8F-4A2B-9A01-A2C2BB6F8E6F}"/>
              </a:ext>
            </a:extLst>
          </p:cNvPr>
          <p:cNvSpPr>
            <a:spLocks noChangeArrowheads="1"/>
          </p:cNvSpPr>
          <p:nvPr>
            <p:ph type="title"/>
          </p:nvPr>
        </p:nvSpPr>
        <p:spPr/>
        <p:txBody>
          <a:bodyPr/>
          <a:lstStyle/>
          <a:p>
            <a:endParaRPr lang="zh-CN" altLang="zh-CN"/>
          </a:p>
        </p:txBody>
      </p:sp>
      <p:sp>
        <p:nvSpPr>
          <p:cNvPr id="17411" name="文本占位符 17410">
            <a:extLst>
              <a:ext uri="{FF2B5EF4-FFF2-40B4-BE49-F238E27FC236}">
                <a16:creationId xmlns:a16="http://schemas.microsoft.com/office/drawing/2014/main" id="{B0BEDDF5-8667-44B6-91CA-B4682C695F66}"/>
              </a:ext>
            </a:extLst>
          </p:cNvPr>
          <p:cNvSpPr>
            <a:spLocks noChangeArrowheads="1"/>
          </p:cNvSpPr>
          <p:nvPr>
            <p:ph type="body" idx="1"/>
          </p:nvPr>
        </p:nvSpPr>
        <p:spPr/>
        <p:txBody>
          <a:bodyPr/>
          <a:lstStyle/>
          <a:p>
            <a:pPr>
              <a:buFont typeface="Arial" panose="020B0604020202020204" pitchFamily="34" charset="0"/>
              <a:buNone/>
            </a:pPr>
            <a:endParaRPr lang="zh-CN" altLang="en-US">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6.2 我国的分税分级</a:t>
            </a: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财政体制改革</a:t>
            </a:r>
          </a:p>
        </p:txBody>
      </p:sp>
      <p:sp>
        <p:nvSpPr>
          <p:cNvPr id="16387" name="灯片编号占位符 1">
            <a:extLst>
              <a:ext uri="{FF2B5EF4-FFF2-40B4-BE49-F238E27FC236}">
                <a16:creationId xmlns:a16="http://schemas.microsoft.com/office/drawing/2014/main" id="{739698CA-47A6-4123-9D37-C43C49CA3BEA}"/>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C446442-1E63-4B1F-8716-6DA59475F5BA}" type="slidenum">
              <a:rPr lang="zh-CN" altLang="en-US" smtClean="0">
                <a:latin typeface="Arial" panose="020B0604020202020204" pitchFamily="34" charset="0"/>
                <a:ea typeface="微软雅黑" panose="020B0503020204020204" pitchFamily="34" charset="-122"/>
              </a:rPr>
              <a:pPr/>
              <a:t>14</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nodePh="1">
                                  <p:stCondLst>
                                    <p:cond delay="0"/>
                                  </p:stCondLst>
                                  <p:endCondLst>
                                    <p:cond evt="begin" delay="0"/>
                                  </p:end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Effect transition="in" filter="wipe(left)">
                                      <p:cBhvr>
                                        <p:cTn id="12" dur="500"/>
                                        <p:tgtEl>
                                          <p:spTgt spid="174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Effect transition="in" filter="wipe(left)">
                                      <p:cBhvr>
                                        <p:cTn id="17"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标题 18433">
            <a:extLst>
              <a:ext uri="{FF2B5EF4-FFF2-40B4-BE49-F238E27FC236}">
                <a16:creationId xmlns:a16="http://schemas.microsoft.com/office/drawing/2014/main" id="{617F285E-1003-4175-89EF-5511F38A088C}"/>
              </a:ext>
            </a:extLst>
          </p:cNvPr>
          <p:cNvSpPr>
            <a:spLocks noChangeArrowheads="1"/>
          </p:cNvSpPr>
          <p:nvPr>
            <p:ph type="title"/>
          </p:nvPr>
        </p:nvSpPr>
        <p:spPr>
          <a:xfrm>
            <a:off x="107950" y="333375"/>
            <a:ext cx="8856663" cy="666750"/>
          </a:xfrm>
        </p:spPr>
        <p:txBody>
          <a:bodyPr/>
          <a:lstStyle/>
          <a:p>
            <a:r>
              <a:rPr lang="zh-CN" altLang="en-US">
                <a:latin typeface="黑体" panose="02010609060101010101" pitchFamily="49" charset="-122"/>
                <a:ea typeface="黑体" panose="02010609060101010101" pitchFamily="49" charset="-122"/>
              </a:rPr>
              <a:t>6.2.1 中央与地方财政支出范围的划分</a:t>
            </a:r>
          </a:p>
        </p:txBody>
      </p:sp>
      <p:sp>
        <p:nvSpPr>
          <p:cNvPr id="18435" name="文本占位符 18434">
            <a:extLst>
              <a:ext uri="{FF2B5EF4-FFF2-40B4-BE49-F238E27FC236}">
                <a16:creationId xmlns:a16="http://schemas.microsoft.com/office/drawing/2014/main" id="{00191BCF-E544-4D84-A061-948EA763AA10}"/>
              </a:ext>
            </a:extLst>
          </p:cNvPr>
          <p:cNvSpPr>
            <a:spLocks noChangeArrowheads="1"/>
          </p:cNvSpPr>
          <p:nvPr>
            <p:ph type="body" idx="1"/>
          </p:nvPr>
        </p:nvSpPr>
        <p:spPr>
          <a:xfrm>
            <a:off x="250825" y="1701800"/>
            <a:ext cx="8540750" cy="4679950"/>
          </a:xfrm>
        </p:spPr>
        <p:txBody>
          <a:bodyPr/>
          <a:lstStyle/>
          <a:p>
            <a:r>
              <a:rPr lang="zh-CN" altLang="en-US">
                <a:latin typeface="黑体" panose="02010609060101010101" pitchFamily="49" charset="-122"/>
                <a:ea typeface="黑体" panose="02010609060101010101" pitchFamily="49" charset="-122"/>
              </a:rPr>
              <a:t>中央财政：国家安全、外交和中央政权机关运转所需费用，保证国民经济结构、协调地区发展、实施宏观调控必须的支出以及由中央直接管理的事业发展支出。</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具体包括国防费，武警经费，外交和援外支出，中央级行政管理费，中央统管的基本建设投资，中央直属企业的技术改造和新产品试制费，地质勘探费，由中央财政安排的支农支出，由中央负担的国内外债务的还本付息支出，中央本级负担的公检法支出和文化、教育、卫生、科学等各项事业费支出。</a:t>
            </a:r>
          </a:p>
        </p:txBody>
      </p:sp>
      <p:sp>
        <p:nvSpPr>
          <p:cNvPr id="17411" name="灯片编号占位符 1">
            <a:extLst>
              <a:ext uri="{FF2B5EF4-FFF2-40B4-BE49-F238E27FC236}">
                <a16:creationId xmlns:a16="http://schemas.microsoft.com/office/drawing/2014/main" id="{73477C60-851F-4484-9B05-A7BCD6512F4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4FFFBA0E-7135-4A9D-ADC1-717BE909215B}" type="slidenum">
              <a:rPr lang="zh-CN" altLang="en-US" smtClean="0">
                <a:latin typeface="Arial" panose="020B0604020202020204" pitchFamily="34" charset="0"/>
                <a:ea typeface="微软雅黑" panose="020B0503020204020204" pitchFamily="34" charset="-122"/>
              </a:rPr>
              <a:pPr/>
              <a:t>15</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0" fill="hold">
                                          <p:stCondLst>
                                            <p:cond delay="0"/>
                                          </p:stCondLst>
                                        </p:cTn>
                                        <p:tgtEl>
                                          <p:spTgt spid="18434"/>
                                        </p:tgtEl>
                                        <p:attrNameLst>
                                          <p:attrName>style.visibility</p:attrName>
                                        </p:attrNameLst>
                                      </p:cBhvr>
                                      <p:to>
                                        <p:strVal val="visible"/>
                                      </p:to>
                                    </p:set>
                                    <p:animEffect transition="in" filter="fade">
                                      <p:cBhvr>
                                        <p:cTn id="7" dur="1000"/>
                                        <p:tgtEl>
                                          <p:spTgt spid="18434"/>
                                        </p:tgtEl>
                                      </p:cBhvr>
                                    </p:animEffect>
                                    <p:anim calcmode="lin" valueType="num">
                                      <p:cBhvr>
                                        <p:cTn id="8" dur="1000" fill="hold"/>
                                        <p:tgtEl>
                                          <p:spTgt spid="18434"/>
                                        </p:tgtEl>
                                        <p:attrNameLst>
                                          <p:attrName>ppt_x</p:attrName>
                                        </p:attrNameLst>
                                      </p:cBhvr>
                                      <p:tavLst>
                                        <p:tav tm="0">
                                          <p:val>
                                            <p:strVal val="#ppt_x"/>
                                          </p:val>
                                        </p:tav>
                                        <p:tav tm="100000">
                                          <p:val>
                                            <p:strVal val="#ppt_x"/>
                                          </p:val>
                                        </p:tav>
                                      </p:tavLst>
                                    </p:anim>
                                    <p:anim calcmode="lin" valueType="num">
                                      <p:cBhvr>
                                        <p:cTn id="9" dur="897" decel="100000" fill="hold"/>
                                        <p:tgtEl>
                                          <p:spTgt spid="18434"/>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18434"/>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0" fill="hold">
                                          <p:stCondLst>
                                            <p:cond delay="0"/>
                                          </p:stCondLst>
                                        </p:cTn>
                                        <p:tgtEl>
                                          <p:spTgt spid="18435">
                                            <p:txEl>
                                              <p:pRg st="0" end="0"/>
                                            </p:txEl>
                                          </p:spTgt>
                                        </p:tgtEl>
                                        <p:attrNameLst>
                                          <p:attrName>style.visibility</p:attrName>
                                        </p:attrNameLst>
                                      </p:cBhvr>
                                      <p:to>
                                        <p:strVal val="visible"/>
                                      </p:to>
                                    </p:set>
                                    <p:animEffect transition="in" filter="fade">
                                      <p:cBhvr>
                                        <p:cTn id="15" dur="1000"/>
                                        <p:tgtEl>
                                          <p:spTgt spid="18435">
                                            <p:txEl>
                                              <p:pRg st="0" end="0"/>
                                            </p:txEl>
                                          </p:spTgt>
                                        </p:tgtEl>
                                      </p:cBhvr>
                                    </p:animEffect>
                                    <p:anim calcmode="lin" valueType="num">
                                      <p:cBhvr>
                                        <p:cTn id="16"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17" dur="897" decel="100000" fill="hold"/>
                                        <p:tgtEl>
                                          <p:spTgt spid="18435">
                                            <p:txEl>
                                              <p:pRg st="0" end="0"/>
                                            </p:txEl>
                                          </p:spTgt>
                                        </p:tgtEl>
                                        <p:attrNameLst>
                                          <p:attrName>ppt_y</p:attrName>
                                        </p:attrNameLst>
                                      </p:cBhvr>
                                      <p:tavLst>
                                        <p:tav tm="0">
                                          <p:val>
                                            <p:strVal val="#ppt_y+1"/>
                                          </p:val>
                                        </p:tav>
                                        <p:tav tm="100000">
                                          <p:val>
                                            <p:strVal val="#ppt_y-.03"/>
                                          </p:val>
                                        </p:tav>
                                      </p:tavLst>
                                    </p:anim>
                                    <p:anim calcmode="lin" valueType="num">
                                      <p:cBhvr>
                                        <p:cTn id="18" dur="97" accel="100000" fill="hold">
                                          <p:stCondLst>
                                            <p:cond delay="897"/>
                                          </p:stCondLst>
                                        </p:cTn>
                                        <p:tgtEl>
                                          <p:spTgt spid="1843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0" fill="hold">
                                          <p:stCondLst>
                                            <p:cond delay="0"/>
                                          </p:stCondLst>
                                        </p:cTn>
                                        <p:tgtEl>
                                          <p:spTgt spid="18435">
                                            <p:txEl>
                                              <p:pRg st="1" end="1"/>
                                            </p:txEl>
                                          </p:spTgt>
                                        </p:tgtEl>
                                        <p:attrNameLst>
                                          <p:attrName>style.visibility</p:attrName>
                                        </p:attrNameLst>
                                      </p:cBhvr>
                                      <p:to>
                                        <p:strVal val="visible"/>
                                      </p:to>
                                    </p:set>
                                    <p:animEffect transition="in" filter="fade">
                                      <p:cBhvr>
                                        <p:cTn id="23" dur="1000"/>
                                        <p:tgtEl>
                                          <p:spTgt spid="18435">
                                            <p:txEl>
                                              <p:pRg st="1" end="1"/>
                                            </p:txEl>
                                          </p:spTgt>
                                        </p:tgtEl>
                                      </p:cBhvr>
                                    </p:animEffect>
                                    <p:anim calcmode="lin" valueType="num">
                                      <p:cBhvr>
                                        <p:cTn id="24"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25" dur="897" decel="100000" fill="hold"/>
                                        <p:tgtEl>
                                          <p:spTgt spid="18435">
                                            <p:txEl>
                                              <p:pRg st="1" end="1"/>
                                            </p:txEl>
                                          </p:spTgt>
                                        </p:tgtEl>
                                        <p:attrNameLst>
                                          <p:attrName>ppt_y</p:attrName>
                                        </p:attrNameLst>
                                      </p:cBhvr>
                                      <p:tavLst>
                                        <p:tav tm="0">
                                          <p:val>
                                            <p:strVal val="#ppt_y+1"/>
                                          </p:val>
                                        </p:tav>
                                        <p:tav tm="100000">
                                          <p:val>
                                            <p:strVal val="#ppt_y-.03"/>
                                          </p:val>
                                        </p:tav>
                                      </p:tavLst>
                                    </p:anim>
                                    <p:anim calcmode="lin" valueType="num">
                                      <p:cBhvr>
                                        <p:cTn id="26" dur="97" accel="100000" fill="hold">
                                          <p:stCondLst>
                                            <p:cond delay="897"/>
                                          </p:stCondLst>
                                        </p:cTn>
                                        <p:tgtEl>
                                          <p:spTgt spid="18435">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标题 19457">
            <a:extLst>
              <a:ext uri="{FF2B5EF4-FFF2-40B4-BE49-F238E27FC236}">
                <a16:creationId xmlns:a16="http://schemas.microsoft.com/office/drawing/2014/main" id="{DD368273-4DDF-48FC-B941-62397A993D10}"/>
              </a:ext>
            </a:extLst>
          </p:cNvPr>
          <p:cNvSpPr>
            <a:spLocks noChangeArrowheads="1"/>
          </p:cNvSpPr>
          <p:nvPr>
            <p:ph type="title"/>
          </p:nvPr>
        </p:nvSpPr>
        <p:spPr/>
        <p:txBody>
          <a:bodyPr/>
          <a:lstStyle/>
          <a:p>
            <a:r>
              <a:rPr lang="zh-CN" altLang="en-US">
                <a:ea typeface="黑体" panose="02010609060101010101" pitchFamily="49" charset="-122"/>
              </a:rPr>
              <a:t>中央与地方财政支出范围的划分</a:t>
            </a:r>
          </a:p>
        </p:txBody>
      </p:sp>
      <p:sp>
        <p:nvSpPr>
          <p:cNvPr id="19459" name="文本占位符 19458">
            <a:extLst>
              <a:ext uri="{FF2B5EF4-FFF2-40B4-BE49-F238E27FC236}">
                <a16:creationId xmlns:a16="http://schemas.microsoft.com/office/drawing/2014/main" id="{0CB79104-E217-4154-8512-EBDA35F0F66B}"/>
              </a:ext>
            </a:extLst>
          </p:cNvPr>
          <p:cNvSpPr>
            <a:spLocks noChangeArrowheads="1"/>
          </p:cNvSpPr>
          <p:nvPr>
            <p:ph type="body" idx="1"/>
          </p:nvPr>
        </p:nvSpPr>
        <p:spPr>
          <a:xfrm>
            <a:off x="468313" y="1701800"/>
            <a:ext cx="8229600" cy="4525963"/>
          </a:xfrm>
        </p:spPr>
        <p:txBody>
          <a:bodyPr/>
          <a:lstStyle/>
          <a:p>
            <a:r>
              <a:rPr lang="zh-CN" altLang="en-US">
                <a:latin typeface="黑体" panose="02010609060101010101" pitchFamily="49" charset="-122"/>
                <a:ea typeface="黑体" panose="02010609060101010101" pitchFamily="49" charset="-122"/>
              </a:rPr>
              <a:t>地方财政：本地区政权机关运转所需支出以及本地区经济、事业发展所需支出。</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具体包括地方行政管理费，公检法支出，部分武警经费，民兵事业费，地方统筹的基本建设投资，地方企业的技术改造和新产品试制经费，支农支出，城市维护和建设经费，地方文化、教育、卫生等各项事业费，价格补贴支出以及其他支出。</a:t>
            </a:r>
          </a:p>
        </p:txBody>
      </p:sp>
      <p:sp>
        <p:nvSpPr>
          <p:cNvPr id="18435" name="灯片编号占位符 1">
            <a:extLst>
              <a:ext uri="{FF2B5EF4-FFF2-40B4-BE49-F238E27FC236}">
                <a16:creationId xmlns:a16="http://schemas.microsoft.com/office/drawing/2014/main" id="{F3037093-16BD-4F30-B51C-FCCA24E30DEF}"/>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0EFB6EA5-3A24-4E4C-AA84-F6620B88962E}" type="slidenum">
              <a:rPr lang="zh-CN" altLang="en-US" smtClean="0">
                <a:latin typeface="Arial" panose="020B0604020202020204" pitchFamily="34" charset="0"/>
                <a:ea typeface="微软雅黑" panose="020B0503020204020204" pitchFamily="34" charset="-122"/>
              </a:rPr>
              <a:pPr/>
              <a:t>16</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ppt_x</p:attrName>
                                        </p:attrNameLst>
                                      </p:cBhvr>
                                      <p:tavLst>
                                        <p:tav tm="0">
                                          <p:val>
                                            <p:strVal val="#ppt_x-.2"/>
                                          </p:val>
                                        </p:tav>
                                        <p:tav tm="100000">
                                          <p:val>
                                            <p:strVal val="#ppt_x"/>
                                          </p:val>
                                        </p:tav>
                                      </p:tavLst>
                                    </p:anim>
                                    <p:anim calcmode="lin" valueType="num">
                                      <p:cBhvr>
                                        <p:cTn id="8" dur="1000" fill="hold"/>
                                        <p:tgtEl>
                                          <p:spTgt spid="1945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945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19459">
                                            <p:txEl>
                                              <p:pRg st="0" end="0"/>
                                            </p:txEl>
                                          </p:spTgt>
                                        </p:tgtEl>
                                        <p:attrNameLst>
                                          <p:attrName>style.visibility</p:attrName>
                                        </p:attrNameLst>
                                      </p:cBhvr>
                                      <p:to>
                                        <p:strVal val="visible"/>
                                      </p:to>
                                    </p:set>
                                    <p:animEffect transition="in" filter="fade">
                                      <p:cBhvr>
                                        <p:cTn id="14" dur="500"/>
                                        <p:tgtEl>
                                          <p:spTgt spid="19459">
                                            <p:txEl>
                                              <p:pRg st="0" end="0"/>
                                            </p:txEl>
                                          </p:spTgt>
                                        </p:tgtEl>
                                      </p:cBhvr>
                                    </p:animEffect>
                                    <p:anim calcmode="lin" valueType="num">
                                      <p:cBhvr>
                                        <p:cTn id="15"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945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0" presetClass="entr" presetSubtype="0" fill="hold" grpId="0" nodeType="clickEffect">
                                  <p:stCondLst>
                                    <p:cond delay="0"/>
                                  </p:stCondLst>
                                  <p:childTnLst>
                                    <p:set>
                                      <p:cBhvr>
                                        <p:cTn id="20" dur="0" fill="hold">
                                          <p:stCondLst>
                                            <p:cond delay="0"/>
                                          </p:stCondLst>
                                        </p:cTn>
                                        <p:tgtEl>
                                          <p:spTgt spid="19459">
                                            <p:txEl>
                                              <p:pRg st="1" end="1"/>
                                            </p:txEl>
                                          </p:spTgt>
                                        </p:tgtEl>
                                        <p:attrNameLst>
                                          <p:attrName>style.visibility</p:attrName>
                                        </p:attrNameLst>
                                      </p:cBhvr>
                                      <p:to>
                                        <p:strVal val="visible"/>
                                      </p:to>
                                    </p:set>
                                    <p:animEffect transition="in" filter="fade">
                                      <p:cBhvr>
                                        <p:cTn id="21" dur="500"/>
                                        <p:tgtEl>
                                          <p:spTgt spid="19459">
                                            <p:txEl>
                                              <p:pRg st="1" end="1"/>
                                            </p:txEl>
                                          </p:spTgt>
                                        </p:tgtEl>
                                      </p:cBhvr>
                                    </p:animEffect>
                                    <p:anim calcmode="lin" valueType="num">
                                      <p:cBhvr>
                                        <p:cTn id="22"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9459">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标题 20481">
            <a:extLst>
              <a:ext uri="{FF2B5EF4-FFF2-40B4-BE49-F238E27FC236}">
                <a16:creationId xmlns:a16="http://schemas.microsoft.com/office/drawing/2014/main" id="{FE501B4C-D3AF-41A7-BD54-1DD448228481}"/>
              </a:ext>
            </a:extLst>
          </p:cNvPr>
          <p:cNvSpPr>
            <a:spLocks noChangeArrowheads="1"/>
          </p:cNvSpPr>
          <p:nvPr>
            <p:ph type="title"/>
          </p:nvPr>
        </p:nvSpPr>
        <p:spPr>
          <a:xfrm>
            <a:off x="250825" y="276225"/>
            <a:ext cx="8715375" cy="777875"/>
          </a:xfrm>
        </p:spPr>
        <p:txBody>
          <a:bodyPr/>
          <a:lstStyle/>
          <a:p>
            <a:r>
              <a:rPr lang="zh-CN" altLang="en-US">
                <a:latin typeface="黑体" panose="02010609060101010101" pitchFamily="49" charset="-122"/>
                <a:ea typeface="黑体" panose="02010609060101010101" pitchFamily="49" charset="-122"/>
              </a:rPr>
              <a:t>6.2.2 中央与地方收入范围的划分</a:t>
            </a:r>
          </a:p>
        </p:txBody>
      </p:sp>
      <p:sp>
        <p:nvSpPr>
          <p:cNvPr id="20483" name="文本占位符 20482">
            <a:extLst>
              <a:ext uri="{FF2B5EF4-FFF2-40B4-BE49-F238E27FC236}">
                <a16:creationId xmlns:a16="http://schemas.microsoft.com/office/drawing/2014/main" id="{6427B513-0B6A-44FB-841B-3BCBB0687D08}"/>
              </a:ext>
            </a:extLst>
          </p:cNvPr>
          <p:cNvSpPr>
            <a:spLocks noChangeArrowheads="1"/>
          </p:cNvSpPr>
          <p:nvPr>
            <p:ph type="body" idx="1"/>
          </p:nvPr>
        </p:nvSpPr>
        <p:spPr>
          <a:xfrm>
            <a:off x="468313" y="1701800"/>
            <a:ext cx="8229600" cy="4525963"/>
          </a:xfrm>
        </p:spPr>
        <p:txBody>
          <a:bodyPr/>
          <a:lstStyle/>
          <a:p>
            <a:r>
              <a:rPr lang="zh-CN" altLang="en-US">
                <a:latin typeface="黑体" panose="02010609060101010101" pitchFamily="49" charset="-122"/>
                <a:ea typeface="黑体" panose="02010609060101010101" pitchFamily="49" charset="-122"/>
              </a:rPr>
              <a:t>中央固定收入：关税，海关代征消费税和增值税，消费税，中央企业所得税，地方银行和外资银行及非银行金融企业所得税，铁道部门、各银行总行、各保险公司等集中缴纳的收入（包括营业税、所得税、利润和城市维护建设税），中央企业上交利润等。外贸企业出口退税，除</a:t>
            </a:r>
            <a:r>
              <a:rPr lang="en-US" altLang="zh-CN">
                <a:latin typeface="黑体" panose="02010609060101010101" pitchFamily="49" charset="-122"/>
                <a:ea typeface="黑体" panose="02010609060101010101" pitchFamily="49" charset="-122"/>
              </a:rPr>
              <a:t>1993</a:t>
            </a:r>
            <a:r>
              <a:rPr lang="zh-CN" altLang="en-US">
                <a:latin typeface="黑体" panose="02010609060101010101" pitchFamily="49" charset="-122"/>
                <a:ea typeface="黑体" panose="02010609060101010101" pitchFamily="49" charset="-122"/>
              </a:rPr>
              <a:t>年地方已经负担的</a:t>
            </a:r>
            <a:r>
              <a:rPr lang="en-US" altLang="zh-CN">
                <a:latin typeface="黑体" panose="02010609060101010101" pitchFamily="49" charset="-122"/>
                <a:ea typeface="黑体" panose="02010609060101010101" pitchFamily="49" charset="-122"/>
              </a:rPr>
              <a:t>20%</a:t>
            </a:r>
            <a:r>
              <a:rPr lang="zh-CN" altLang="en-US">
                <a:latin typeface="黑体" panose="02010609060101010101" pitchFamily="49" charset="-122"/>
                <a:ea typeface="黑体" panose="02010609060101010101" pitchFamily="49" charset="-122"/>
              </a:rPr>
              <a:t>部分列入地方上交中央基数外，以后发生的出口退税全部由中央财政负担。</a:t>
            </a:r>
          </a:p>
          <a:p>
            <a:r>
              <a:rPr lang="zh-CN" altLang="en-US">
                <a:latin typeface="黑体" panose="02010609060101010101" pitchFamily="49" charset="-122"/>
                <a:ea typeface="黑体" panose="02010609060101010101" pitchFamily="49" charset="-122"/>
              </a:rPr>
              <a:t>中央与地方共享收入：增值税，资源税和证券交易税。</a:t>
            </a:r>
          </a:p>
        </p:txBody>
      </p:sp>
      <p:sp>
        <p:nvSpPr>
          <p:cNvPr id="19459" name="灯片编号占位符 1">
            <a:extLst>
              <a:ext uri="{FF2B5EF4-FFF2-40B4-BE49-F238E27FC236}">
                <a16:creationId xmlns:a16="http://schemas.microsoft.com/office/drawing/2014/main" id="{2269E39E-D82A-494E-BF35-40042FDDE069}"/>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49CBA976-9786-480D-9818-3B3675C9572C}" type="slidenum">
              <a:rPr lang="zh-CN" altLang="en-US" smtClean="0">
                <a:latin typeface="Arial" panose="020B0604020202020204" pitchFamily="34" charset="0"/>
                <a:ea typeface="微软雅黑" panose="020B0503020204020204" pitchFamily="34" charset="-122"/>
              </a:rPr>
              <a:pPr/>
              <a:t>17</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20482"/>
                                        </p:tgtEl>
                                        <p:attrNameLst>
                                          <p:attrName>style.visibility</p:attrName>
                                        </p:attrNameLst>
                                      </p:cBhvr>
                                      <p:to>
                                        <p:strVal val="visible"/>
                                      </p:to>
                                    </p:set>
                                    <p:anim calcmode="lin" valueType="num">
                                      <p:cBhvr>
                                        <p:cTn id="7" dur="500" fill="hold"/>
                                        <p:tgtEl>
                                          <p:spTgt spid="20482"/>
                                        </p:tgtEl>
                                        <p:attrNameLst>
                                          <p:attrName>ppt_w</p:attrName>
                                        </p:attrNameLst>
                                      </p:cBhvr>
                                      <p:tavLst>
                                        <p:tav tm="0">
                                          <p:val>
                                            <p:fltVal val="0"/>
                                          </p:val>
                                        </p:tav>
                                        <p:tav tm="100000">
                                          <p:val>
                                            <p:strVal val="#ppt_w"/>
                                          </p:val>
                                        </p:tav>
                                      </p:tavLst>
                                    </p:anim>
                                    <p:anim calcmode="lin" valueType="num">
                                      <p:cBhvr>
                                        <p:cTn id="8" dur="500" fill="hold"/>
                                        <p:tgtEl>
                                          <p:spTgt spid="2048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20483">
                                            <p:txEl>
                                              <p:pRg st="0" end="0"/>
                                            </p:txEl>
                                          </p:spTgt>
                                        </p:tgtEl>
                                        <p:attrNameLst>
                                          <p:attrName>style.visibility</p:attrName>
                                        </p:attrNameLst>
                                      </p:cBhvr>
                                      <p:to>
                                        <p:strVal val="visible"/>
                                      </p:to>
                                    </p:set>
                                    <p:anim calcmode="lin" valueType="num">
                                      <p:cBhvr>
                                        <p:cTn id="13" dur="5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048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20483">
                                            <p:txEl>
                                              <p:pRg st="1" end="1"/>
                                            </p:txEl>
                                          </p:spTgt>
                                        </p:tgtEl>
                                        <p:attrNameLst>
                                          <p:attrName>style.visibility</p:attrName>
                                        </p:attrNameLst>
                                      </p:cBhvr>
                                      <p:to>
                                        <p:strVal val="visible"/>
                                      </p:to>
                                    </p:set>
                                    <p:anim calcmode="lin" valueType="num">
                                      <p:cBhvr>
                                        <p:cTn id="19" dur="5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048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标题 21505">
            <a:extLst>
              <a:ext uri="{FF2B5EF4-FFF2-40B4-BE49-F238E27FC236}">
                <a16:creationId xmlns:a16="http://schemas.microsoft.com/office/drawing/2014/main" id="{0A7662AA-55B9-4859-84E9-BFD4F68AD72D}"/>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中央与地方收入范围的划分</a:t>
            </a:r>
          </a:p>
        </p:txBody>
      </p:sp>
      <p:sp>
        <p:nvSpPr>
          <p:cNvPr id="21507" name="文本占位符 21506">
            <a:extLst>
              <a:ext uri="{FF2B5EF4-FFF2-40B4-BE49-F238E27FC236}">
                <a16:creationId xmlns:a16="http://schemas.microsoft.com/office/drawing/2014/main" id="{ED52656E-7F1A-41CB-AAFE-CEED36D7DB19}"/>
              </a:ext>
            </a:extLst>
          </p:cNvPr>
          <p:cNvSpPr>
            <a:spLocks noChangeArrowheads="1"/>
          </p:cNvSpPr>
          <p:nvPr>
            <p:ph type="body" idx="1"/>
          </p:nvPr>
        </p:nvSpPr>
        <p:spPr>
          <a:xfrm>
            <a:off x="396875" y="1628775"/>
            <a:ext cx="8229600" cy="4527550"/>
          </a:xfrm>
        </p:spPr>
        <p:txBody>
          <a:bodyPr/>
          <a:lstStyle/>
          <a:p>
            <a:pPr>
              <a:lnSpc>
                <a:spcPct val="90000"/>
              </a:lnSpc>
            </a:pPr>
            <a:r>
              <a:rPr lang="zh-CN" altLang="en-US">
                <a:latin typeface="黑体" panose="02010609060101010101" pitchFamily="49" charset="-122"/>
                <a:ea typeface="黑体" panose="02010609060101010101" pitchFamily="49" charset="-122"/>
              </a:rPr>
              <a:t>地方固定收入： 营业税（不含铁道部门、各银行总行、各保险总公司集中缴纳的营业税），地方企业所得税（不含上述地方银行和外资银行及非银行金融企业所得税），地方企业上缴利润，个人所得税，城镇土地使用税，固定资产投资方向调节税，城市维护建设税（不含铁道部门、各银行总行、各保险总公司集中缴纳的部分），房产税，车船使用税，印花税，屠宰税，筵席税，农（牧）业税，农业特产税，耕地占用税，契税，遗产和赠与税，土地增值税，国有土地有偿使用收入。</a:t>
            </a:r>
          </a:p>
        </p:txBody>
      </p:sp>
      <p:sp>
        <p:nvSpPr>
          <p:cNvPr id="20483" name="灯片编号占位符 1">
            <a:extLst>
              <a:ext uri="{FF2B5EF4-FFF2-40B4-BE49-F238E27FC236}">
                <a16:creationId xmlns:a16="http://schemas.microsoft.com/office/drawing/2014/main" id="{2C554B0D-3C43-439D-82C1-81DE9B12AD40}"/>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9A269BC7-C48E-4E8E-BD33-621F909E0601}" type="slidenum">
              <a:rPr lang="zh-CN" altLang="en-US" smtClean="0">
                <a:latin typeface="Arial" panose="020B0604020202020204" pitchFamily="34" charset="0"/>
                <a:ea typeface="微软雅黑" panose="020B0503020204020204" pitchFamily="34" charset="-122"/>
              </a:rPr>
              <a:pPr/>
              <a:t>18</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21507">
                                            <p:txEl>
                                              <p:pRg st="0" end="0"/>
                                            </p:txEl>
                                          </p:spTgt>
                                        </p:tgtEl>
                                        <p:attrNameLst>
                                          <p:attrName>style.visibility</p:attrName>
                                        </p:attrNameLst>
                                      </p:cBhvr>
                                      <p:to>
                                        <p:strVal val="visible"/>
                                      </p:to>
                                    </p:set>
                                    <p:anim calcmode="lin" valueType="num">
                                      <p:cBhvr>
                                        <p:cTn id="13" dur="5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150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标题 22529">
            <a:extLst>
              <a:ext uri="{FF2B5EF4-FFF2-40B4-BE49-F238E27FC236}">
                <a16:creationId xmlns:a16="http://schemas.microsoft.com/office/drawing/2014/main" id="{BEDE77F0-94A7-4F73-A168-7435D6F09CC4}"/>
              </a:ext>
            </a:extLst>
          </p:cNvPr>
          <p:cNvSpPr>
            <a:spLocks noChangeArrowheads="1"/>
          </p:cNvSpPr>
          <p:nvPr>
            <p:ph type="title"/>
          </p:nvPr>
        </p:nvSpPr>
        <p:spPr/>
        <p:txBody>
          <a:bodyPr/>
          <a:lstStyle/>
          <a:p>
            <a:r>
              <a:rPr lang="zh-CN" altLang="en-US">
                <a:ea typeface="黑体" panose="02010609060101010101" pitchFamily="49" charset="-122"/>
              </a:rPr>
              <a:t>政府间收入范围划分的的调整</a:t>
            </a:r>
          </a:p>
        </p:txBody>
      </p:sp>
      <p:sp>
        <p:nvSpPr>
          <p:cNvPr id="22531" name="文本占位符 22530">
            <a:extLst>
              <a:ext uri="{FF2B5EF4-FFF2-40B4-BE49-F238E27FC236}">
                <a16:creationId xmlns:a16="http://schemas.microsoft.com/office/drawing/2014/main" id="{A496D929-98F0-4F56-B7A5-4C27F8B3299E}"/>
              </a:ext>
            </a:extLst>
          </p:cNvPr>
          <p:cNvSpPr>
            <a:spLocks noChangeArrowheads="1"/>
          </p:cNvSpPr>
          <p:nvPr>
            <p:ph type="body" idx="1"/>
          </p:nvPr>
        </p:nvSpPr>
        <p:spPr>
          <a:xfrm>
            <a:off x="250825" y="1628775"/>
            <a:ext cx="8540750" cy="4679950"/>
          </a:xfrm>
        </p:spPr>
        <p:txBody>
          <a:bodyPr/>
          <a:lstStyle/>
          <a:p>
            <a:pPr>
              <a:lnSpc>
                <a:spcPct val="80000"/>
              </a:lnSpc>
            </a:pPr>
            <a:r>
              <a:rPr lang="zh-CN" altLang="en-US">
                <a:latin typeface="黑体" panose="02010609060101010101" pitchFamily="49" charset="-122"/>
                <a:ea typeface="黑体" panose="02010609060101010101" pitchFamily="49" charset="-122"/>
              </a:rPr>
              <a:t>2001年开征车辆购置税；</a:t>
            </a:r>
          </a:p>
          <a:p>
            <a:pPr>
              <a:lnSpc>
                <a:spcPct val="80000"/>
              </a:lnSpc>
            </a:pPr>
            <a:r>
              <a:rPr lang="zh-CN" altLang="en-US">
                <a:latin typeface="黑体" panose="02010609060101010101" pitchFamily="49" charset="-122"/>
                <a:ea typeface="黑体" panose="02010609060101010101" pitchFamily="49" charset="-122"/>
              </a:rPr>
              <a:t>停征筵席税、屠宰税、固定资产投资方向调节税；</a:t>
            </a:r>
          </a:p>
          <a:p>
            <a:pPr>
              <a:lnSpc>
                <a:spcPct val="80000"/>
              </a:lnSpc>
            </a:pPr>
            <a:r>
              <a:rPr lang="zh-CN" altLang="en-US">
                <a:latin typeface="黑体" panose="02010609060101010101" pitchFamily="49" charset="-122"/>
                <a:ea typeface="黑体" panose="02010609060101010101" pitchFamily="49" charset="-122"/>
              </a:rPr>
              <a:t>从2004年起，全面停征农业特产税（除烟叶外），部分地区还停征了农业税；2006年开征烟叶税；</a:t>
            </a:r>
          </a:p>
          <a:p>
            <a:pPr>
              <a:lnSpc>
                <a:spcPct val="80000"/>
              </a:lnSpc>
            </a:pPr>
            <a:r>
              <a:rPr lang="zh-CN" altLang="en-US">
                <a:latin typeface="黑体" panose="02010609060101010101" pitchFamily="49" charset="-122"/>
                <a:ea typeface="黑体" panose="02010609060101010101" pitchFamily="49" charset="-122"/>
              </a:rPr>
              <a:t>2012年1月，营业税改增值税试点（即“营改增”）正式启动，试点范围在年内就扩大至北京市等8个省（直辖市）；2013年8月，交通运输业和部分现代服务业“营改增”试点在全国范围内推开。“十二五”期间，“营改增”有望在全国范围内实现。</a:t>
            </a:r>
          </a:p>
          <a:p>
            <a:pPr>
              <a:lnSpc>
                <a:spcPct val="80000"/>
              </a:lnSpc>
            </a:pPr>
            <a:r>
              <a:rPr lang="zh-CN" altLang="en-US">
                <a:latin typeface="黑体" panose="02010609060101010101" pitchFamily="49" charset="-122"/>
                <a:ea typeface="黑体" panose="02010609060101010101" pitchFamily="49" charset="-122"/>
              </a:rPr>
              <a:t>出口退税改革：从2004年起出口退税由中央地方共同承担。</a:t>
            </a:r>
          </a:p>
        </p:txBody>
      </p:sp>
      <p:sp>
        <p:nvSpPr>
          <p:cNvPr id="21507" name="灯片编号占位符 1">
            <a:extLst>
              <a:ext uri="{FF2B5EF4-FFF2-40B4-BE49-F238E27FC236}">
                <a16:creationId xmlns:a16="http://schemas.microsoft.com/office/drawing/2014/main" id="{906FF4C8-9251-4069-A573-8721010AC45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AEC0844-EEF9-4C2E-8695-8E7242D1E49B}" type="slidenum">
              <a:rPr lang="zh-CN" altLang="en-US" smtClean="0">
                <a:latin typeface="Arial" panose="020B0604020202020204" pitchFamily="34" charset="0"/>
                <a:ea typeface="微软雅黑" panose="020B0503020204020204" pitchFamily="34" charset="-122"/>
              </a:rPr>
              <a:pPr/>
              <a:t>19</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22531">
                                            <p:txEl>
                                              <p:pRg st="0" end="0"/>
                                            </p:txEl>
                                          </p:spTgt>
                                        </p:tgtEl>
                                        <p:attrNameLst>
                                          <p:attrName>style.visibility</p:attrName>
                                        </p:attrNameLst>
                                      </p:cBhvr>
                                      <p:to>
                                        <p:strVal val="visible"/>
                                      </p:to>
                                    </p:set>
                                    <p:anim calcmode="lin" valueType="num">
                                      <p:cBhvr>
                                        <p:cTn id="13" dur="5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53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22531">
                                            <p:txEl>
                                              <p:pRg st="1" end="1"/>
                                            </p:txEl>
                                          </p:spTgt>
                                        </p:tgtEl>
                                        <p:attrNameLst>
                                          <p:attrName>style.visibility</p:attrName>
                                        </p:attrNameLst>
                                      </p:cBhvr>
                                      <p:to>
                                        <p:strVal val="visible"/>
                                      </p:to>
                                    </p:set>
                                    <p:anim calcmode="lin" valueType="num">
                                      <p:cBhvr>
                                        <p:cTn id="19" dur="500" fill="hold"/>
                                        <p:tgtEl>
                                          <p:spTgt spid="2253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253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22531">
                                            <p:txEl>
                                              <p:pRg st="2" end="2"/>
                                            </p:txEl>
                                          </p:spTgt>
                                        </p:tgtEl>
                                        <p:attrNameLst>
                                          <p:attrName>style.visibility</p:attrName>
                                        </p:attrNameLst>
                                      </p:cBhvr>
                                      <p:to>
                                        <p:strVal val="visible"/>
                                      </p:to>
                                    </p:set>
                                    <p:anim calcmode="lin" valueType="num">
                                      <p:cBhvr>
                                        <p:cTn id="25" dur="500" fill="hold"/>
                                        <p:tgtEl>
                                          <p:spTgt spid="2253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253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0" fill="hold">
                                          <p:stCondLst>
                                            <p:cond delay="0"/>
                                          </p:stCondLst>
                                        </p:cTn>
                                        <p:tgtEl>
                                          <p:spTgt spid="22531">
                                            <p:txEl>
                                              <p:pRg st="3" end="3"/>
                                            </p:txEl>
                                          </p:spTgt>
                                        </p:tgtEl>
                                        <p:attrNameLst>
                                          <p:attrName>style.visibility</p:attrName>
                                        </p:attrNameLst>
                                      </p:cBhvr>
                                      <p:to>
                                        <p:strVal val="visible"/>
                                      </p:to>
                                    </p:set>
                                    <p:anim calcmode="lin" valueType="num">
                                      <p:cBhvr>
                                        <p:cTn id="31" dur="500" fill="hold"/>
                                        <p:tgtEl>
                                          <p:spTgt spid="2253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253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0" fill="hold">
                                          <p:stCondLst>
                                            <p:cond delay="0"/>
                                          </p:stCondLst>
                                        </p:cTn>
                                        <p:tgtEl>
                                          <p:spTgt spid="22531">
                                            <p:txEl>
                                              <p:pRg st="4" end="4"/>
                                            </p:txEl>
                                          </p:spTgt>
                                        </p:tgtEl>
                                        <p:attrNameLst>
                                          <p:attrName>style.visibility</p:attrName>
                                        </p:attrNameLst>
                                      </p:cBhvr>
                                      <p:to>
                                        <p:strVal val="visible"/>
                                      </p:to>
                                    </p:set>
                                    <p:anim calcmode="lin" valueType="num">
                                      <p:cBhvr>
                                        <p:cTn id="37" dur="500" fill="hold"/>
                                        <p:tgtEl>
                                          <p:spTgt spid="2253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2531">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标题 5121">
            <a:extLst>
              <a:ext uri="{FF2B5EF4-FFF2-40B4-BE49-F238E27FC236}">
                <a16:creationId xmlns:a16="http://schemas.microsoft.com/office/drawing/2014/main" id="{780AA385-C118-416B-BC86-C3BA62902842}"/>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4098" name="文本占位符 5122">
            <a:extLst>
              <a:ext uri="{FF2B5EF4-FFF2-40B4-BE49-F238E27FC236}">
                <a16:creationId xmlns:a16="http://schemas.microsoft.com/office/drawing/2014/main" id="{394DEFA4-4502-4F71-B23F-C1D84F63A3D6}"/>
              </a:ext>
            </a:extLst>
          </p:cNvPr>
          <p:cNvSpPr>
            <a:spLocks noChangeArrowheads="1"/>
          </p:cNvSpPr>
          <p:nvPr>
            <p:ph type="body" idx="1"/>
          </p:nvPr>
        </p:nvSpPr>
        <p:spPr/>
        <p:txBody>
          <a:bodyPr/>
          <a:lstStyle/>
          <a:p>
            <a:r>
              <a:rPr lang="en-US" altLang="zh-CN">
                <a:latin typeface="黑体" panose="02010609060101010101" pitchFamily="49" charset="-122"/>
                <a:ea typeface="黑体" panose="02010609060101010101" pitchFamily="49" charset="-122"/>
              </a:rPr>
              <a:t>6.1  </a:t>
            </a:r>
            <a:r>
              <a:rPr lang="zh-CN" altLang="en-US">
                <a:latin typeface="黑体" panose="02010609060101010101" pitchFamily="49" charset="-122"/>
                <a:ea typeface="黑体" panose="02010609060101010101" pitchFamily="49" charset="-122"/>
              </a:rPr>
              <a:t>我国</a:t>
            </a:r>
            <a:r>
              <a:rPr lang="en-US" altLang="zh-CN">
                <a:latin typeface="黑体" panose="02010609060101010101" pitchFamily="49" charset="-122"/>
                <a:ea typeface="黑体" panose="02010609060101010101" pitchFamily="49" charset="-122"/>
              </a:rPr>
              <a:t>1994</a:t>
            </a:r>
            <a:r>
              <a:rPr lang="zh-CN" altLang="en-US">
                <a:latin typeface="黑体" panose="02010609060101010101" pitchFamily="49" charset="-122"/>
                <a:ea typeface="黑体" panose="02010609060101010101" pitchFamily="49" charset="-122"/>
              </a:rPr>
              <a:t>年前财政体制的演进</a:t>
            </a:r>
          </a:p>
          <a:p>
            <a:r>
              <a:rPr lang="en-US" altLang="zh-CN">
                <a:latin typeface="黑体" panose="02010609060101010101" pitchFamily="49" charset="-122"/>
                <a:ea typeface="黑体" panose="02010609060101010101" pitchFamily="49" charset="-122"/>
              </a:rPr>
              <a:t>6.2  </a:t>
            </a:r>
            <a:r>
              <a:rPr lang="zh-CN" altLang="en-US">
                <a:latin typeface="黑体" panose="02010609060101010101" pitchFamily="49" charset="-122"/>
                <a:ea typeface="黑体" panose="02010609060101010101" pitchFamily="49" charset="-122"/>
              </a:rPr>
              <a:t>我国的分税分级财政体制改革</a:t>
            </a:r>
          </a:p>
          <a:p>
            <a:r>
              <a:rPr lang="en-US" altLang="zh-CN">
                <a:latin typeface="黑体" panose="02010609060101010101" pitchFamily="49" charset="-122"/>
                <a:ea typeface="黑体" panose="02010609060101010101" pitchFamily="49" charset="-122"/>
              </a:rPr>
              <a:t>6.3  </a:t>
            </a:r>
            <a:r>
              <a:rPr lang="zh-CN" altLang="en-US">
                <a:latin typeface="黑体" panose="02010609060101010101" pitchFamily="49" charset="-122"/>
                <a:ea typeface="黑体" panose="02010609060101010101" pitchFamily="49" charset="-122"/>
              </a:rPr>
              <a:t>我国的省以下财政体制改革</a:t>
            </a:r>
          </a:p>
        </p:txBody>
      </p:sp>
      <p:sp>
        <p:nvSpPr>
          <p:cNvPr id="4099" name="灯片编号占位符 1">
            <a:extLst>
              <a:ext uri="{FF2B5EF4-FFF2-40B4-BE49-F238E27FC236}">
                <a16:creationId xmlns:a16="http://schemas.microsoft.com/office/drawing/2014/main" id="{3D6B68CB-5F02-4419-A219-4A706A43EEC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D7D7063-DDDC-49B4-A5E3-F10250F52611}" type="slidenum">
              <a:rPr lang="zh-CN" altLang="en-US" smtClean="0">
                <a:latin typeface="Arial" panose="020B0604020202020204" pitchFamily="34" charset="0"/>
                <a:ea typeface="微软雅黑" panose="020B0503020204020204" pitchFamily="34" charset="-122"/>
              </a:rPr>
              <a:pPr/>
              <a:t>2</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标题 23553">
            <a:extLst>
              <a:ext uri="{FF2B5EF4-FFF2-40B4-BE49-F238E27FC236}">
                <a16:creationId xmlns:a16="http://schemas.microsoft.com/office/drawing/2014/main" id="{70684DB8-20B4-45EE-97B0-115AE2CD6D8C}"/>
              </a:ext>
            </a:extLst>
          </p:cNvPr>
          <p:cNvSpPr>
            <a:spLocks noChangeArrowheads="1"/>
          </p:cNvSpPr>
          <p:nvPr>
            <p:ph type="title"/>
          </p:nvPr>
        </p:nvSpPr>
        <p:spPr/>
        <p:txBody>
          <a:bodyPr/>
          <a:lstStyle/>
          <a:p>
            <a:r>
              <a:rPr lang="zh-CN" altLang="en-US">
                <a:ea typeface="黑体" panose="02010609060101010101" pitchFamily="49" charset="-122"/>
              </a:rPr>
              <a:t>政府间收入范围划分的的调整</a:t>
            </a:r>
          </a:p>
        </p:txBody>
      </p:sp>
      <p:sp>
        <p:nvSpPr>
          <p:cNvPr id="23555" name="文本占位符 23554">
            <a:extLst>
              <a:ext uri="{FF2B5EF4-FFF2-40B4-BE49-F238E27FC236}">
                <a16:creationId xmlns:a16="http://schemas.microsoft.com/office/drawing/2014/main" id="{7A32A558-6091-452E-95C9-DDEADAB99CD7}"/>
              </a:ext>
            </a:extLst>
          </p:cNvPr>
          <p:cNvSpPr>
            <a:spLocks noChangeArrowheads="1"/>
          </p:cNvSpPr>
          <p:nvPr>
            <p:ph type="body" idx="1"/>
          </p:nvPr>
        </p:nvSpPr>
        <p:spPr>
          <a:xfrm>
            <a:off x="250825" y="1628775"/>
            <a:ext cx="8540750" cy="4679950"/>
          </a:xfrm>
        </p:spPr>
        <p:txBody>
          <a:bodyPr/>
          <a:lstStyle/>
          <a:p>
            <a:pPr>
              <a:lnSpc>
                <a:spcPct val="80000"/>
              </a:lnSpc>
            </a:pPr>
            <a:r>
              <a:rPr lang="zh-CN" altLang="en-US">
                <a:latin typeface="黑体" panose="02010609060101010101" pitchFamily="49" charset="-122"/>
                <a:ea typeface="黑体" panose="02010609060101010101" pitchFamily="49" charset="-122"/>
              </a:rPr>
              <a:t>所得税分享改革：除铁路运输、邮政、银行以及石油天然气企业缴纳的企业所得税和对储蓄利息征收的个人所得税作为中央收入外，其他企业所得税和个人所得税在中央与地方财政之间实行共享，2002年分享比例为50%：50%，2003年为60%：40%，2003年以后的分享比例另行确定；</a:t>
            </a:r>
          </a:p>
          <a:p>
            <a:pPr>
              <a:lnSpc>
                <a:spcPct val="80000"/>
              </a:lnSpc>
            </a:pPr>
            <a:r>
              <a:rPr lang="zh-CN" altLang="en-US">
                <a:latin typeface="黑体" panose="02010609060101010101" pitchFamily="49" charset="-122"/>
                <a:ea typeface="黑体" panose="02010609060101010101" pitchFamily="49" charset="-122"/>
              </a:rPr>
              <a:t>证券交易（印花）税：1997年调整为中央80％、地方20％， 2000年调整为中央91％、地方9％， 2001年调整为中央94％、地方6％， 2002年开始调整为中央97％，地方3％ 。</a:t>
            </a:r>
          </a:p>
        </p:txBody>
      </p:sp>
      <p:sp>
        <p:nvSpPr>
          <p:cNvPr id="22531" name="灯片编号占位符 1">
            <a:extLst>
              <a:ext uri="{FF2B5EF4-FFF2-40B4-BE49-F238E27FC236}">
                <a16:creationId xmlns:a16="http://schemas.microsoft.com/office/drawing/2014/main" id="{93A5F08A-ADF2-4017-B91C-F858E6A5DD90}"/>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52F3DA39-0CF1-42F9-898E-AB5BDF65CDF5}" type="slidenum">
              <a:rPr lang="zh-CN" altLang="en-US" smtClean="0">
                <a:latin typeface="Arial" panose="020B0604020202020204" pitchFamily="34" charset="0"/>
                <a:ea typeface="微软雅黑" panose="020B0503020204020204" pitchFamily="34" charset="-122"/>
              </a:rPr>
              <a:pPr/>
              <a:t>20</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23554"/>
                                        </p:tgtEl>
                                        <p:attrNameLst>
                                          <p:attrName>style.visibility</p:attrName>
                                        </p:attrNameLst>
                                      </p:cBhvr>
                                      <p:to>
                                        <p:strVal val="visible"/>
                                      </p:to>
                                    </p:set>
                                    <p:anim calcmode="lin" valueType="num">
                                      <p:cBhvr>
                                        <p:cTn id="7" dur="500" fill="hold"/>
                                        <p:tgtEl>
                                          <p:spTgt spid="23554"/>
                                        </p:tgtEl>
                                        <p:attrNameLst>
                                          <p:attrName>ppt_w</p:attrName>
                                        </p:attrNameLst>
                                      </p:cBhvr>
                                      <p:tavLst>
                                        <p:tav tm="0">
                                          <p:val>
                                            <p:fltVal val="0"/>
                                          </p:val>
                                        </p:tav>
                                        <p:tav tm="100000">
                                          <p:val>
                                            <p:strVal val="#ppt_w"/>
                                          </p:val>
                                        </p:tav>
                                      </p:tavLst>
                                    </p:anim>
                                    <p:anim calcmode="lin" valueType="num">
                                      <p:cBhvr>
                                        <p:cTn id="8" dur="500" fill="hold"/>
                                        <p:tgtEl>
                                          <p:spTgt spid="2355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23555">
                                            <p:txEl>
                                              <p:pRg st="0" end="0"/>
                                            </p:txEl>
                                          </p:spTgt>
                                        </p:tgtEl>
                                        <p:attrNameLst>
                                          <p:attrName>style.visibility</p:attrName>
                                        </p:attrNameLst>
                                      </p:cBhvr>
                                      <p:to>
                                        <p:strVal val="visible"/>
                                      </p:to>
                                    </p:set>
                                    <p:anim calcmode="lin" valueType="num">
                                      <p:cBhvr>
                                        <p:cTn id="13" dur="500" fill="hold"/>
                                        <p:tgtEl>
                                          <p:spTgt spid="2355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355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23555">
                                            <p:txEl>
                                              <p:pRg st="1" end="1"/>
                                            </p:txEl>
                                          </p:spTgt>
                                        </p:tgtEl>
                                        <p:attrNameLst>
                                          <p:attrName>style.visibility</p:attrName>
                                        </p:attrNameLst>
                                      </p:cBhvr>
                                      <p:to>
                                        <p:strVal val="visible"/>
                                      </p:to>
                                    </p:set>
                                    <p:anim calcmode="lin" valueType="num">
                                      <p:cBhvr>
                                        <p:cTn id="19" dur="500" fill="hold"/>
                                        <p:tgtEl>
                                          <p:spTgt spid="2355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3555">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矩形 24577">
            <a:extLst>
              <a:ext uri="{FF2B5EF4-FFF2-40B4-BE49-F238E27FC236}">
                <a16:creationId xmlns:a16="http://schemas.microsoft.com/office/drawing/2014/main" id="{5176EC4D-203D-4700-A606-7737C3DA7C59}"/>
              </a:ext>
            </a:extLst>
          </p:cNvPr>
          <p:cNvSpPr>
            <a:spLocks noChangeArrowheads="1"/>
          </p:cNvSpPr>
          <p:nvPr/>
        </p:nvSpPr>
        <p:spPr bwMode="auto">
          <a:xfrm>
            <a:off x="550863" y="190500"/>
            <a:ext cx="7983537"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nchor="b"/>
          <a:lstStyle/>
          <a:p>
            <a:endParaRPr lang="zh-CN" altLang="en-US" sz="2800">
              <a:solidFill>
                <a:schemeClr val="bg1"/>
              </a:solidFill>
              <a:latin typeface="黑体" panose="02010609060101010101" pitchFamily="49" charset="-122"/>
              <a:ea typeface="黑体" panose="02010609060101010101" pitchFamily="49" charset="-122"/>
            </a:endParaRPr>
          </a:p>
        </p:txBody>
      </p:sp>
      <p:sp>
        <p:nvSpPr>
          <p:cNvPr id="24579" name="矩形 24578">
            <a:extLst>
              <a:ext uri="{FF2B5EF4-FFF2-40B4-BE49-F238E27FC236}">
                <a16:creationId xmlns:a16="http://schemas.microsoft.com/office/drawing/2014/main" id="{389E0493-0952-41DB-9699-E5438C50C6DF}"/>
              </a:ext>
            </a:extLst>
          </p:cNvPr>
          <p:cNvSpPr>
            <a:spLocks noChangeArrowheads="1"/>
          </p:cNvSpPr>
          <p:nvPr/>
        </p:nvSpPr>
        <p:spPr bwMode="auto">
          <a:xfrm>
            <a:off x="250825" y="1341438"/>
            <a:ext cx="1008063" cy="647700"/>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中央政府</a:t>
            </a:r>
          </a:p>
          <a:p>
            <a:pPr algn="ctr"/>
            <a:r>
              <a:rPr lang="zh-CN" altLang="en-US" b="1">
                <a:latin typeface="宋体" panose="02010600030101010101" pitchFamily="2" charset="-122"/>
                <a:ea typeface="黑体" panose="02010609060101010101" pitchFamily="49" charset="-122"/>
              </a:rPr>
              <a:t>固定收入</a:t>
            </a:r>
          </a:p>
        </p:txBody>
      </p:sp>
      <p:sp>
        <p:nvSpPr>
          <p:cNvPr id="24580" name="矩形 24579">
            <a:extLst>
              <a:ext uri="{FF2B5EF4-FFF2-40B4-BE49-F238E27FC236}">
                <a16:creationId xmlns:a16="http://schemas.microsoft.com/office/drawing/2014/main" id="{6227E3D6-5886-434F-B5C7-962306DD580C}"/>
              </a:ext>
            </a:extLst>
          </p:cNvPr>
          <p:cNvSpPr/>
          <p:nvPr/>
        </p:nvSpPr>
        <p:spPr>
          <a:xfrm>
            <a:off x="250825" y="3429000"/>
            <a:ext cx="1008063"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中央地方</a:t>
            </a:r>
            <a:endParaRPr lang="zh-CN" altLang="en-US" noProof="1">
              <a:effectLst>
                <a:outerShdw blurRad="38100" dist="38100" dir="2700000">
                  <a:srgbClr val="FFFFFF"/>
                </a:outerShdw>
              </a:effectLst>
              <a:latin typeface="Arial" charset="0"/>
              <a:ea typeface="黑体" pitchFamily="2" charset="-122"/>
            </a:endParaRPr>
          </a:p>
          <a:p>
            <a:pPr algn="ctr"/>
            <a:r>
              <a:rPr lang="zh-CN" altLang="en-US" noProof="1">
                <a:effectLst>
                  <a:outerShdw blurRad="38100" dist="38100" dir="2700000">
                    <a:srgbClr val="FFFFFF"/>
                  </a:outerShdw>
                </a:effectLst>
                <a:latin typeface="Arial" charset="0"/>
                <a:ea typeface="黑体" pitchFamily="2" charset="-122"/>
                <a:cs typeface="+mn-ea"/>
              </a:rPr>
              <a:t>共享收入</a:t>
            </a:r>
            <a:endParaRPr lang="zh-CN" altLang="en-US" noProof="1">
              <a:effectLst>
                <a:outerShdw blurRad="38100" dist="38100" dir="2700000">
                  <a:srgbClr val="FFFFFF"/>
                </a:outerShdw>
              </a:effectLst>
              <a:latin typeface="Arial" charset="0"/>
              <a:ea typeface="黑体" pitchFamily="2" charset="-122"/>
            </a:endParaRPr>
          </a:p>
        </p:txBody>
      </p:sp>
      <p:sp>
        <p:nvSpPr>
          <p:cNvPr id="24581" name="矩形 24580">
            <a:extLst>
              <a:ext uri="{FF2B5EF4-FFF2-40B4-BE49-F238E27FC236}">
                <a16:creationId xmlns:a16="http://schemas.microsoft.com/office/drawing/2014/main" id="{5165BB82-B6AA-45BD-A736-7EB3C18436A2}"/>
              </a:ext>
            </a:extLst>
          </p:cNvPr>
          <p:cNvSpPr>
            <a:spLocks noChangeArrowheads="1"/>
          </p:cNvSpPr>
          <p:nvPr/>
        </p:nvSpPr>
        <p:spPr bwMode="auto">
          <a:xfrm>
            <a:off x="250825" y="5411788"/>
            <a:ext cx="1008063" cy="647700"/>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地方政府</a:t>
            </a:r>
          </a:p>
          <a:p>
            <a:pPr algn="ctr"/>
            <a:r>
              <a:rPr lang="zh-CN" altLang="en-US" b="1">
                <a:latin typeface="宋体" panose="02010600030101010101" pitchFamily="2" charset="-122"/>
                <a:ea typeface="黑体" panose="02010609060101010101" pitchFamily="49" charset="-122"/>
              </a:rPr>
              <a:t>固定收入</a:t>
            </a:r>
          </a:p>
        </p:txBody>
      </p:sp>
      <p:sp>
        <p:nvSpPr>
          <p:cNvPr id="24582" name="矩形 24581">
            <a:extLst>
              <a:ext uri="{FF2B5EF4-FFF2-40B4-BE49-F238E27FC236}">
                <a16:creationId xmlns:a16="http://schemas.microsoft.com/office/drawing/2014/main" id="{08171FF2-5D8A-4193-A52A-77325A86B1C9}"/>
              </a:ext>
            </a:extLst>
          </p:cNvPr>
          <p:cNvSpPr>
            <a:spLocks noChangeArrowheads="1"/>
          </p:cNvSpPr>
          <p:nvPr/>
        </p:nvSpPr>
        <p:spPr bwMode="auto">
          <a:xfrm>
            <a:off x="1763713" y="1341438"/>
            <a:ext cx="7129462" cy="647700"/>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国内消费税，车辆购置税，关税，海关代征增值税、消费税</a:t>
            </a:r>
          </a:p>
        </p:txBody>
      </p:sp>
      <p:sp>
        <p:nvSpPr>
          <p:cNvPr id="24583" name="矩形 24582">
            <a:extLst>
              <a:ext uri="{FF2B5EF4-FFF2-40B4-BE49-F238E27FC236}">
                <a16:creationId xmlns:a16="http://schemas.microsoft.com/office/drawing/2014/main" id="{705D25C2-59C8-40B2-B2F5-364DD6A6FDBD}"/>
              </a:ext>
            </a:extLst>
          </p:cNvPr>
          <p:cNvSpPr>
            <a:spLocks noChangeArrowheads="1"/>
          </p:cNvSpPr>
          <p:nvPr/>
        </p:nvSpPr>
        <p:spPr bwMode="auto">
          <a:xfrm>
            <a:off x="1763713" y="5445125"/>
            <a:ext cx="7129462" cy="720725"/>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zh-CN" altLang="en-US" b="1">
                <a:latin typeface="宋体" panose="02010600030101010101" pitchFamily="2" charset="-122"/>
                <a:ea typeface="黑体" panose="02010609060101010101" pitchFamily="49" charset="-122"/>
              </a:rPr>
              <a:t>城镇土地使用税，耕地占用税，土地增值税，房产税，烟叶税</a:t>
            </a:r>
          </a:p>
          <a:p>
            <a:r>
              <a:rPr lang="zh-CN" altLang="en-US" b="1">
                <a:latin typeface="宋体" panose="02010600030101010101" pitchFamily="2" charset="-122"/>
                <a:ea typeface="黑体" panose="02010609060101010101" pitchFamily="49" charset="-122"/>
              </a:rPr>
              <a:t>车船税，契税</a:t>
            </a:r>
          </a:p>
        </p:txBody>
      </p:sp>
      <p:sp>
        <p:nvSpPr>
          <p:cNvPr id="24584" name="矩形 24583">
            <a:hlinkClick r:id="rId3" action="ppaction://hlinksldjump"/>
            <a:extLst>
              <a:ext uri="{FF2B5EF4-FFF2-40B4-BE49-F238E27FC236}">
                <a16:creationId xmlns:a16="http://schemas.microsoft.com/office/drawing/2014/main" id="{856DA420-688A-4BAB-9EEC-C4277FF5718A}"/>
              </a:ext>
            </a:extLst>
          </p:cNvPr>
          <p:cNvSpPr/>
          <p:nvPr/>
        </p:nvSpPr>
        <p:spPr>
          <a:xfrm>
            <a:off x="1476375" y="3429000"/>
            <a:ext cx="792163"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国内</a:t>
            </a:r>
            <a:endParaRPr lang="zh-CN" altLang="en-US" noProof="1">
              <a:effectLst>
                <a:outerShdw blurRad="38100" dist="38100" dir="2700000">
                  <a:srgbClr val="FFFFFF"/>
                </a:outerShdw>
              </a:effectLst>
              <a:latin typeface="Arial" charset="0"/>
              <a:ea typeface="黑体" pitchFamily="2" charset="-122"/>
            </a:endParaRPr>
          </a:p>
          <a:p>
            <a:pPr algn="ctr"/>
            <a:r>
              <a:rPr lang="zh-CN" altLang="en-US" noProof="1">
                <a:effectLst>
                  <a:outerShdw blurRad="38100" dist="38100" dir="2700000">
                    <a:srgbClr val="FFFFFF"/>
                  </a:outerShdw>
                </a:effectLst>
                <a:latin typeface="Arial" charset="0"/>
                <a:ea typeface="黑体" pitchFamily="2" charset="-122"/>
                <a:cs typeface="+mn-ea"/>
              </a:rPr>
              <a:t>增值税</a:t>
            </a:r>
            <a:endParaRPr lang="zh-CN" altLang="en-US" noProof="1">
              <a:effectLst>
                <a:outerShdw blurRad="38100" dist="38100" dir="2700000">
                  <a:srgbClr val="FFFFFF"/>
                </a:outerShdw>
              </a:effectLst>
              <a:latin typeface="Arial" charset="0"/>
              <a:ea typeface="黑体" pitchFamily="2" charset="-122"/>
            </a:endParaRPr>
          </a:p>
        </p:txBody>
      </p:sp>
      <p:sp>
        <p:nvSpPr>
          <p:cNvPr id="24585" name="矩形 24584">
            <a:hlinkClick r:id="rId3" action="ppaction://hlinksldjump"/>
            <a:extLst>
              <a:ext uri="{FF2B5EF4-FFF2-40B4-BE49-F238E27FC236}">
                <a16:creationId xmlns:a16="http://schemas.microsoft.com/office/drawing/2014/main" id="{D03E8101-12AC-4ADE-8162-590A34FD25A4}"/>
              </a:ext>
            </a:extLst>
          </p:cNvPr>
          <p:cNvSpPr/>
          <p:nvPr/>
        </p:nvSpPr>
        <p:spPr>
          <a:xfrm>
            <a:off x="2411413" y="3429000"/>
            <a:ext cx="865187"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营业税</a:t>
            </a:r>
            <a:endParaRPr lang="zh-CN" altLang="en-US" noProof="1">
              <a:effectLst>
                <a:outerShdw blurRad="38100" dist="38100" dir="2700000">
                  <a:srgbClr val="FFFFFF"/>
                </a:outerShdw>
              </a:effectLst>
              <a:latin typeface="Arial" charset="0"/>
              <a:ea typeface="黑体" pitchFamily="2" charset="-122"/>
            </a:endParaRPr>
          </a:p>
        </p:txBody>
      </p:sp>
      <p:sp>
        <p:nvSpPr>
          <p:cNvPr id="24586" name="矩形 24585">
            <a:hlinkClick r:id="rId3" action="ppaction://hlinksldjump"/>
            <a:extLst>
              <a:ext uri="{FF2B5EF4-FFF2-40B4-BE49-F238E27FC236}">
                <a16:creationId xmlns:a16="http://schemas.microsoft.com/office/drawing/2014/main" id="{C8A87668-507E-4483-9746-D7163B8B655F}"/>
              </a:ext>
            </a:extLst>
          </p:cNvPr>
          <p:cNvSpPr/>
          <p:nvPr/>
        </p:nvSpPr>
        <p:spPr>
          <a:xfrm>
            <a:off x="3492500" y="3429000"/>
            <a:ext cx="1223963"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企业所得税</a:t>
            </a:r>
            <a:endParaRPr lang="zh-CN" altLang="en-US" noProof="1">
              <a:effectLst>
                <a:outerShdw blurRad="38100" dist="38100" dir="2700000">
                  <a:srgbClr val="FFFFFF"/>
                </a:outerShdw>
              </a:effectLst>
              <a:latin typeface="Arial" charset="0"/>
              <a:ea typeface="黑体" pitchFamily="2" charset="-122"/>
            </a:endParaRPr>
          </a:p>
        </p:txBody>
      </p:sp>
      <p:sp>
        <p:nvSpPr>
          <p:cNvPr id="24587" name="矩形 24586">
            <a:hlinkClick r:id="rId3" action="ppaction://hlinksldjump"/>
            <a:extLst>
              <a:ext uri="{FF2B5EF4-FFF2-40B4-BE49-F238E27FC236}">
                <a16:creationId xmlns:a16="http://schemas.microsoft.com/office/drawing/2014/main" id="{6CD46AEB-3F03-4DBF-A4EF-40894F9C01E4}"/>
              </a:ext>
            </a:extLst>
          </p:cNvPr>
          <p:cNvSpPr/>
          <p:nvPr/>
        </p:nvSpPr>
        <p:spPr>
          <a:xfrm>
            <a:off x="4859338" y="3429000"/>
            <a:ext cx="865187"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个人</a:t>
            </a:r>
            <a:endParaRPr lang="zh-CN" altLang="en-US" noProof="1">
              <a:effectLst>
                <a:outerShdw blurRad="38100" dist="38100" dir="2700000">
                  <a:srgbClr val="FFFFFF"/>
                </a:outerShdw>
              </a:effectLst>
              <a:latin typeface="Arial" charset="0"/>
              <a:ea typeface="黑体" pitchFamily="2" charset="-122"/>
            </a:endParaRPr>
          </a:p>
          <a:p>
            <a:pPr algn="ctr"/>
            <a:r>
              <a:rPr lang="zh-CN" altLang="en-US" noProof="1">
                <a:effectLst>
                  <a:outerShdw blurRad="38100" dist="38100" dir="2700000">
                    <a:srgbClr val="FFFFFF"/>
                  </a:outerShdw>
                </a:effectLst>
                <a:latin typeface="Arial" charset="0"/>
                <a:ea typeface="黑体" pitchFamily="2" charset="-122"/>
                <a:cs typeface="+mn-ea"/>
              </a:rPr>
              <a:t>所得税</a:t>
            </a:r>
            <a:endParaRPr lang="zh-CN" altLang="en-US" noProof="1">
              <a:effectLst>
                <a:outerShdw blurRad="38100" dist="38100" dir="2700000">
                  <a:srgbClr val="FFFFFF"/>
                </a:outerShdw>
              </a:effectLst>
              <a:latin typeface="Arial" charset="0"/>
              <a:ea typeface="黑体" pitchFamily="2" charset="-122"/>
            </a:endParaRPr>
          </a:p>
        </p:txBody>
      </p:sp>
      <p:sp>
        <p:nvSpPr>
          <p:cNvPr id="24588" name="矩形 24587">
            <a:hlinkClick r:id="rId3" action="ppaction://hlinksldjump"/>
            <a:extLst>
              <a:ext uri="{FF2B5EF4-FFF2-40B4-BE49-F238E27FC236}">
                <a16:creationId xmlns:a16="http://schemas.microsoft.com/office/drawing/2014/main" id="{18A45F68-0781-4ADD-AC01-2BC8DB96042D}"/>
              </a:ext>
            </a:extLst>
          </p:cNvPr>
          <p:cNvSpPr/>
          <p:nvPr/>
        </p:nvSpPr>
        <p:spPr>
          <a:xfrm>
            <a:off x="5867400" y="3429000"/>
            <a:ext cx="792163"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资源税</a:t>
            </a:r>
            <a:endParaRPr lang="zh-CN" altLang="en-US" noProof="1">
              <a:effectLst>
                <a:outerShdw blurRad="38100" dist="38100" dir="2700000">
                  <a:srgbClr val="FFFFFF"/>
                </a:outerShdw>
              </a:effectLst>
              <a:latin typeface="Arial" charset="0"/>
              <a:ea typeface="黑体" pitchFamily="2" charset="-122"/>
            </a:endParaRPr>
          </a:p>
        </p:txBody>
      </p:sp>
      <p:sp>
        <p:nvSpPr>
          <p:cNvPr id="24589" name="矩形 24588">
            <a:hlinkClick r:id="rId3" action="ppaction://hlinksldjump"/>
            <a:extLst>
              <a:ext uri="{FF2B5EF4-FFF2-40B4-BE49-F238E27FC236}">
                <a16:creationId xmlns:a16="http://schemas.microsoft.com/office/drawing/2014/main" id="{7A432908-C650-426E-B70F-667FA13F1F70}"/>
              </a:ext>
            </a:extLst>
          </p:cNvPr>
          <p:cNvSpPr/>
          <p:nvPr/>
        </p:nvSpPr>
        <p:spPr>
          <a:xfrm>
            <a:off x="6804025" y="3429000"/>
            <a:ext cx="1008063"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城市维护</a:t>
            </a:r>
            <a:endParaRPr lang="zh-CN" altLang="en-US" noProof="1">
              <a:effectLst>
                <a:outerShdw blurRad="38100" dist="38100" dir="2700000">
                  <a:srgbClr val="FFFFFF"/>
                </a:outerShdw>
              </a:effectLst>
              <a:latin typeface="Arial" charset="0"/>
              <a:ea typeface="黑体" pitchFamily="2" charset="-122"/>
            </a:endParaRPr>
          </a:p>
          <a:p>
            <a:pPr algn="ctr"/>
            <a:r>
              <a:rPr lang="zh-CN" altLang="en-US" noProof="1">
                <a:effectLst>
                  <a:outerShdw blurRad="38100" dist="38100" dir="2700000">
                    <a:srgbClr val="FFFFFF"/>
                  </a:outerShdw>
                </a:effectLst>
                <a:latin typeface="Arial" charset="0"/>
                <a:ea typeface="黑体" pitchFamily="2" charset="-122"/>
                <a:cs typeface="+mn-ea"/>
              </a:rPr>
              <a:t>建设税</a:t>
            </a:r>
            <a:endParaRPr lang="zh-CN" altLang="en-US" noProof="1">
              <a:effectLst>
                <a:outerShdw blurRad="38100" dist="38100" dir="2700000">
                  <a:srgbClr val="FFFFFF"/>
                </a:outerShdw>
              </a:effectLst>
              <a:latin typeface="Arial" charset="0"/>
              <a:ea typeface="黑体" pitchFamily="2" charset="-122"/>
            </a:endParaRPr>
          </a:p>
        </p:txBody>
      </p:sp>
      <p:sp>
        <p:nvSpPr>
          <p:cNvPr id="24590" name="矩形 24589">
            <a:hlinkClick r:id="rId3" action="ppaction://hlinksldjump"/>
            <a:extLst>
              <a:ext uri="{FF2B5EF4-FFF2-40B4-BE49-F238E27FC236}">
                <a16:creationId xmlns:a16="http://schemas.microsoft.com/office/drawing/2014/main" id="{E497237B-63DA-472D-9383-3F4A17FAD58F}"/>
              </a:ext>
            </a:extLst>
          </p:cNvPr>
          <p:cNvSpPr/>
          <p:nvPr/>
        </p:nvSpPr>
        <p:spPr>
          <a:xfrm>
            <a:off x="7956550" y="3429000"/>
            <a:ext cx="1008063" cy="647700"/>
          </a:xfrm>
          <a:prstGeom prst="rect">
            <a:avLst/>
          </a:prstGeom>
          <a:solidFill>
            <a:schemeClr val="accent1">
              <a:alpha val="100000"/>
            </a:schemeClr>
          </a:solidFill>
          <a:ln w="9525">
            <a:noFill/>
            <a:miter/>
          </a:ln>
          <a:effectLst>
            <a:outerShdw dist="35921" dir="2699999" algn="ctr" rotWithShape="0">
              <a:srgbClr val="808080"/>
            </a:outerShdw>
          </a:effectLst>
        </p:spPr>
        <p:txBody>
          <a:bodyPr wrap="none" lIns="90170" tIns="46990" rIns="90170" bIns="46990" anchor="ctr"/>
          <a:lstStyle/>
          <a:p>
            <a:pPr algn="ctr"/>
            <a:r>
              <a:rPr lang="zh-CN" altLang="en-US" noProof="1">
                <a:effectLst>
                  <a:outerShdw blurRad="38100" dist="38100" dir="2700000">
                    <a:srgbClr val="FFFFFF"/>
                  </a:outerShdw>
                </a:effectLst>
                <a:latin typeface="Arial" charset="0"/>
                <a:ea typeface="黑体" pitchFamily="2" charset="-122"/>
                <a:cs typeface="+mn-ea"/>
              </a:rPr>
              <a:t>印花税</a:t>
            </a:r>
            <a:endParaRPr lang="zh-CN" altLang="en-US" noProof="1">
              <a:effectLst>
                <a:outerShdw blurRad="38100" dist="38100" dir="2700000">
                  <a:srgbClr val="FFFFFF"/>
                </a:outerShdw>
              </a:effectLst>
              <a:latin typeface="Arial" charset="0"/>
              <a:ea typeface="黑体" pitchFamily="2" charset="-122"/>
            </a:endParaRPr>
          </a:p>
        </p:txBody>
      </p:sp>
      <p:sp>
        <p:nvSpPr>
          <p:cNvPr id="24591" name="矩形 24590">
            <a:extLst>
              <a:ext uri="{FF2B5EF4-FFF2-40B4-BE49-F238E27FC236}">
                <a16:creationId xmlns:a16="http://schemas.microsoft.com/office/drawing/2014/main" id="{CAFAB010-4127-4D5F-8E03-73DCA00E9338}"/>
              </a:ext>
            </a:extLst>
          </p:cNvPr>
          <p:cNvSpPr>
            <a:spLocks noChangeArrowheads="1"/>
          </p:cNvSpPr>
          <p:nvPr/>
        </p:nvSpPr>
        <p:spPr bwMode="auto">
          <a:xfrm>
            <a:off x="1476375" y="2924175"/>
            <a:ext cx="792163" cy="360363"/>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altLang="zh-CN" b="1">
                <a:latin typeface="黑体" panose="02010609060101010101" pitchFamily="49" charset="-122"/>
                <a:ea typeface="黑体" panose="02010609060101010101" pitchFamily="49" charset="-122"/>
              </a:rPr>
              <a:t>75%</a:t>
            </a:r>
          </a:p>
        </p:txBody>
      </p:sp>
      <p:sp>
        <p:nvSpPr>
          <p:cNvPr id="24592" name="矩形 24591">
            <a:extLst>
              <a:ext uri="{FF2B5EF4-FFF2-40B4-BE49-F238E27FC236}">
                <a16:creationId xmlns:a16="http://schemas.microsoft.com/office/drawing/2014/main" id="{2DED76E0-614F-46C0-AE36-C28B80D18D75}"/>
              </a:ext>
            </a:extLst>
          </p:cNvPr>
          <p:cNvSpPr>
            <a:spLocks noChangeArrowheads="1"/>
          </p:cNvSpPr>
          <p:nvPr/>
        </p:nvSpPr>
        <p:spPr bwMode="auto">
          <a:xfrm>
            <a:off x="1476375" y="4221163"/>
            <a:ext cx="792163" cy="360362"/>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altLang="zh-CN" b="1">
                <a:latin typeface="黑体" panose="02010609060101010101" pitchFamily="49" charset="-122"/>
                <a:ea typeface="黑体" panose="02010609060101010101" pitchFamily="49" charset="-122"/>
              </a:rPr>
              <a:t>25%</a:t>
            </a:r>
          </a:p>
        </p:txBody>
      </p:sp>
      <p:sp>
        <p:nvSpPr>
          <p:cNvPr id="24593" name="矩形 24592">
            <a:extLst>
              <a:ext uri="{FF2B5EF4-FFF2-40B4-BE49-F238E27FC236}">
                <a16:creationId xmlns:a16="http://schemas.microsoft.com/office/drawing/2014/main" id="{7E1160FB-A9FE-4D43-8EB0-BDBE49830371}"/>
              </a:ext>
            </a:extLst>
          </p:cNvPr>
          <p:cNvSpPr>
            <a:spLocks noChangeArrowheads="1"/>
          </p:cNvSpPr>
          <p:nvPr/>
        </p:nvSpPr>
        <p:spPr bwMode="auto">
          <a:xfrm>
            <a:off x="2411413" y="2276475"/>
            <a:ext cx="865187" cy="1008063"/>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黑体" panose="02010609060101010101" pitchFamily="49" charset="-122"/>
                <a:ea typeface="黑体" panose="02010609060101010101" pitchFamily="49" charset="-122"/>
              </a:rPr>
              <a:t>铁银保</a:t>
            </a:r>
          </a:p>
          <a:p>
            <a:pPr algn="ctr"/>
            <a:r>
              <a:rPr lang="zh-CN" altLang="en-US" b="1">
                <a:latin typeface="黑体" panose="02010609060101010101" pitchFamily="49" charset="-122"/>
                <a:ea typeface="黑体" panose="02010609060101010101" pitchFamily="49" charset="-122"/>
              </a:rPr>
              <a:t>总缴、</a:t>
            </a:r>
          </a:p>
          <a:p>
            <a:pPr algn="ctr"/>
            <a:r>
              <a:rPr lang="zh-CN" altLang="en-US" b="1">
                <a:latin typeface="黑体" panose="02010609060101010101" pitchFamily="49" charset="-122"/>
                <a:ea typeface="黑体" panose="02010609060101010101" pitchFamily="49" charset="-122"/>
              </a:rPr>
              <a:t>金保</a:t>
            </a:r>
            <a:r>
              <a:rPr lang="en-US" altLang="zh-CN" b="1">
                <a:latin typeface="黑体" panose="02010609060101010101" pitchFamily="49" charset="-122"/>
                <a:ea typeface="黑体" panose="02010609060101010101" pitchFamily="49" charset="-122"/>
              </a:rPr>
              <a:t>3%</a:t>
            </a:r>
          </a:p>
        </p:txBody>
      </p:sp>
      <p:sp>
        <p:nvSpPr>
          <p:cNvPr id="24594" name="矩形 24593">
            <a:extLst>
              <a:ext uri="{FF2B5EF4-FFF2-40B4-BE49-F238E27FC236}">
                <a16:creationId xmlns:a16="http://schemas.microsoft.com/office/drawing/2014/main" id="{A10F66D5-6FF6-4705-BBAE-A417F4C8C573}"/>
              </a:ext>
            </a:extLst>
          </p:cNvPr>
          <p:cNvSpPr>
            <a:spLocks noChangeArrowheads="1"/>
          </p:cNvSpPr>
          <p:nvPr/>
        </p:nvSpPr>
        <p:spPr bwMode="auto">
          <a:xfrm>
            <a:off x="2411413" y="4221163"/>
            <a:ext cx="865187" cy="360362"/>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其余</a:t>
            </a:r>
          </a:p>
        </p:txBody>
      </p:sp>
      <p:sp>
        <p:nvSpPr>
          <p:cNvPr id="24595" name="矩形 24594">
            <a:extLst>
              <a:ext uri="{FF2B5EF4-FFF2-40B4-BE49-F238E27FC236}">
                <a16:creationId xmlns:a16="http://schemas.microsoft.com/office/drawing/2014/main" id="{46548279-D27B-4216-93FF-142DA3F1E24D}"/>
              </a:ext>
            </a:extLst>
          </p:cNvPr>
          <p:cNvSpPr>
            <a:spLocks noChangeArrowheads="1"/>
          </p:cNvSpPr>
          <p:nvPr/>
        </p:nvSpPr>
        <p:spPr bwMode="auto">
          <a:xfrm>
            <a:off x="3492500" y="2133600"/>
            <a:ext cx="1223963" cy="1150938"/>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黑体" panose="02010609060101010101" pitchFamily="49" charset="-122"/>
                <a:ea typeface="黑体" panose="02010609060101010101" pitchFamily="49" charset="-122"/>
              </a:rPr>
              <a:t>铁银海油总</a:t>
            </a:r>
          </a:p>
          <a:p>
            <a:pPr algn="ctr"/>
            <a:r>
              <a:rPr lang="zh-CN" altLang="en-US" b="1">
                <a:latin typeface="黑体" panose="02010609060101010101" pitchFamily="49" charset="-122"/>
                <a:ea typeface="黑体" panose="02010609060101010101" pitchFamily="49" charset="-122"/>
              </a:rPr>
              <a:t>缴部分，其</a:t>
            </a:r>
          </a:p>
          <a:p>
            <a:pPr algn="ctr"/>
            <a:r>
              <a:rPr lang="zh-CN" altLang="en-US" b="1">
                <a:latin typeface="黑体" panose="02010609060101010101" pitchFamily="49" charset="-122"/>
                <a:ea typeface="黑体" panose="02010609060101010101" pitchFamily="49" charset="-122"/>
              </a:rPr>
              <a:t>余</a:t>
            </a:r>
            <a:r>
              <a:rPr lang="en-US" altLang="zh-CN" b="1">
                <a:latin typeface="黑体" panose="02010609060101010101" pitchFamily="49" charset="-122"/>
                <a:ea typeface="黑体" panose="02010609060101010101" pitchFamily="49" charset="-122"/>
              </a:rPr>
              <a:t>02-50%</a:t>
            </a:r>
          </a:p>
          <a:p>
            <a:pPr algn="ctr"/>
            <a:r>
              <a:rPr lang="en-US" altLang="zh-CN" b="1">
                <a:latin typeface="黑体" panose="02010609060101010101" pitchFamily="49" charset="-122"/>
                <a:ea typeface="黑体" panose="02010609060101010101" pitchFamily="49" charset="-122"/>
              </a:rPr>
              <a:t>03-60%</a:t>
            </a:r>
          </a:p>
        </p:txBody>
      </p:sp>
      <p:sp>
        <p:nvSpPr>
          <p:cNvPr id="24596" name="矩形 24595">
            <a:extLst>
              <a:ext uri="{FF2B5EF4-FFF2-40B4-BE49-F238E27FC236}">
                <a16:creationId xmlns:a16="http://schemas.microsoft.com/office/drawing/2014/main" id="{5D34D10B-66E5-45A2-8CEF-C29CF116C221}"/>
              </a:ext>
            </a:extLst>
          </p:cNvPr>
          <p:cNvSpPr>
            <a:spLocks noChangeArrowheads="1"/>
          </p:cNvSpPr>
          <p:nvPr/>
        </p:nvSpPr>
        <p:spPr bwMode="auto">
          <a:xfrm>
            <a:off x="3492500" y="4222750"/>
            <a:ext cx="1223963" cy="790575"/>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黑体" panose="02010609060101010101" pitchFamily="49" charset="-122"/>
                <a:ea typeface="黑体" panose="02010609060101010101" pitchFamily="49" charset="-122"/>
              </a:rPr>
              <a:t>其余</a:t>
            </a:r>
          </a:p>
          <a:p>
            <a:pPr algn="ctr"/>
            <a:r>
              <a:rPr lang="en-US" altLang="zh-CN" b="1">
                <a:latin typeface="黑体" panose="02010609060101010101" pitchFamily="49" charset="-122"/>
                <a:ea typeface="黑体" panose="02010609060101010101" pitchFamily="49" charset="-122"/>
              </a:rPr>
              <a:t>02-50%</a:t>
            </a:r>
          </a:p>
          <a:p>
            <a:pPr algn="ctr"/>
            <a:r>
              <a:rPr lang="en-US" altLang="zh-CN" b="1">
                <a:latin typeface="黑体" panose="02010609060101010101" pitchFamily="49" charset="-122"/>
                <a:ea typeface="黑体" panose="02010609060101010101" pitchFamily="49" charset="-122"/>
              </a:rPr>
              <a:t>03-40%</a:t>
            </a:r>
          </a:p>
        </p:txBody>
      </p:sp>
      <p:sp>
        <p:nvSpPr>
          <p:cNvPr id="24597" name="矩形 24596">
            <a:extLst>
              <a:ext uri="{FF2B5EF4-FFF2-40B4-BE49-F238E27FC236}">
                <a16:creationId xmlns:a16="http://schemas.microsoft.com/office/drawing/2014/main" id="{90401016-3E29-4AE6-84F0-53FDC12CF465}"/>
              </a:ext>
            </a:extLst>
          </p:cNvPr>
          <p:cNvSpPr>
            <a:spLocks noChangeArrowheads="1"/>
          </p:cNvSpPr>
          <p:nvPr/>
        </p:nvSpPr>
        <p:spPr bwMode="auto">
          <a:xfrm>
            <a:off x="4859338" y="2636838"/>
            <a:ext cx="865187" cy="647700"/>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altLang="zh-CN" b="1">
                <a:latin typeface="黑体" panose="02010609060101010101" pitchFamily="49" charset="-122"/>
                <a:ea typeface="黑体" panose="02010609060101010101" pitchFamily="49" charset="-122"/>
              </a:rPr>
              <a:t>02-50%</a:t>
            </a:r>
          </a:p>
          <a:p>
            <a:pPr algn="ctr"/>
            <a:r>
              <a:rPr lang="en-US" altLang="zh-CN" b="1">
                <a:latin typeface="黑体" panose="02010609060101010101" pitchFamily="49" charset="-122"/>
                <a:ea typeface="黑体" panose="02010609060101010101" pitchFamily="49" charset="-122"/>
              </a:rPr>
              <a:t>03-60%</a:t>
            </a:r>
          </a:p>
        </p:txBody>
      </p:sp>
      <p:sp>
        <p:nvSpPr>
          <p:cNvPr id="24598" name="矩形 24597">
            <a:extLst>
              <a:ext uri="{FF2B5EF4-FFF2-40B4-BE49-F238E27FC236}">
                <a16:creationId xmlns:a16="http://schemas.microsoft.com/office/drawing/2014/main" id="{69CBDE2E-378A-4507-B115-2760F19B4018}"/>
              </a:ext>
            </a:extLst>
          </p:cNvPr>
          <p:cNvSpPr>
            <a:spLocks noChangeArrowheads="1"/>
          </p:cNvSpPr>
          <p:nvPr/>
        </p:nvSpPr>
        <p:spPr bwMode="auto">
          <a:xfrm>
            <a:off x="4859338" y="4221163"/>
            <a:ext cx="865187" cy="647700"/>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altLang="zh-CN" b="1">
                <a:latin typeface="黑体" panose="02010609060101010101" pitchFamily="49" charset="-122"/>
                <a:ea typeface="黑体" panose="02010609060101010101" pitchFamily="49" charset="-122"/>
              </a:rPr>
              <a:t>02-50%</a:t>
            </a:r>
          </a:p>
          <a:p>
            <a:pPr algn="ctr"/>
            <a:r>
              <a:rPr lang="en-US" altLang="zh-CN" b="1">
                <a:latin typeface="黑体" panose="02010609060101010101" pitchFamily="49" charset="-122"/>
                <a:ea typeface="黑体" panose="02010609060101010101" pitchFamily="49" charset="-122"/>
              </a:rPr>
              <a:t>03-40%</a:t>
            </a:r>
          </a:p>
        </p:txBody>
      </p:sp>
      <p:sp>
        <p:nvSpPr>
          <p:cNvPr id="24599" name="矩形 24598">
            <a:extLst>
              <a:ext uri="{FF2B5EF4-FFF2-40B4-BE49-F238E27FC236}">
                <a16:creationId xmlns:a16="http://schemas.microsoft.com/office/drawing/2014/main" id="{1CAC4B88-0FA2-401B-A7EA-F42502D7E5EF}"/>
              </a:ext>
            </a:extLst>
          </p:cNvPr>
          <p:cNvSpPr>
            <a:spLocks noChangeArrowheads="1"/>
          </p:cNvSpPr>
          <p:nvPr/>
        </p:nvSpPr>
        <p:spPr bwMode="auto">
          <a:xfrm>
            <a:off x="5867400" y="2636838"/>
            <a:ext cx="792163" cy="647700"/>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海洋</a:t>
            </a:r>
          </a:p>
          <a:p>
            <a:pPr algn="ctr"/>
            <a:r>
              <a:rPr lang="zh-CN" altLang="en-US" b="1">
                <a:latin typeface="宋体" panose="02010600030101010101" pitchFamily="2" charset="-122"/>
                <a:ea typeface="黑体" panose="02010609060101010101" pitchFamily="49" charset="-122"/>
              </a:rPr>
              <a:t>石油</a:t>
            </a:r>
          </a:p>
        </p:txBody>
      </p:sp>
      <p:sp>
        <p:nvSpPr>
          <p:cNvPr id="24600" name="矩形 24599">
            <a:extLst>
              <a:ext uri="{FF2B5EF4-FFF2-40B4-BE49-F238E27FC236}">
                <a16:creationId xmlns:a16="http://schemas.microsoft.com/office/drawing/2014/main" id="{A49BEEF4-89E7-4C09-8867-910CD0148E58}"/>
              </a:ext>
            </a:extLst>
          </p:cNvPr>
          <p:cNvSpPr>
            <a:spLocks noChangeArrowheads="1"/>
          </p:cNvSpPr>
          <p:nvPr/>
        </p:nvSpPr>
        <p:spPr bwMode="auto">
          <a:xfrm>
            <a:off x="5867400" y="4221163"/>
            <a:ext cx="792163" cy="431800"/>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其余</a:t>
            </a:r>
          </a:p>
        </p:txBody>
      </p:sp>
      <p:sp>
        <p:nvSpPr>
          <p:cNvPr id="24601" name="矩形 24600">
            <a:extLst>
              <a:ext uri="{FF2B5EF4-FFF2-40B4-BE49-F238E27FC236}">
                <a16:creationId xmlns:a16="http://schemas.microsoft.com/office/drawing/2014/main" id="{7BA3D414-DBEC-48C3-B996-27786789B1BF}"/>
              </a:ext>
            </a:extLst>
          </p:cNvPr>
          <p:cNvSpPr>
            <a:spLocks noChangeArrowheads="1"/>
          </p:cNvSpPr>
          <p:nvPr/>
        </p:nvSpPr>
        <p:spPr bwMode="auto">
          <a:xfrm>
            <a:off x="6804025" y="2636838"/>
            <a:ext cx="1008063" cy="647700"/>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铁银保</a:t>
            </a:r>
          </a:p>
          <a:p>
            <a:pPr algn="ctr"/>
            <a:r>
              <a:rPr lang="zh-CN" altLang="en-US" b="1">
                <a:latin typeface="宋体" panose="02010600030101010101" pitchFamily="2" charset="-122"/>
                <a:ea typeface="黑体" panose="02010609060101010101" pitchFamily="49" charset="-122"/>
              </a:rPr>
              <a:t>总缴部分</a:t>
            </a:r>
          </a:p>
        </p:txBody>
      </p:sp>
      <p:sp>
        <p:nvSpPr>
          <p:cNvPr id="24602" name="矩形 24601">
            <a:extLst>
              <a:ext uri="{FF2B5EF4-FFF2-40B4-BE49-F238E27FC236}">
                <a16:creationId xmlns:a16="http://schemas.microsoft.com/office/drawing/2014/main" id="{72A56B1C-6717-4DEC-A064-375D0A4C3CEB}"/>
              </a:ext>
            </a:extLst>
          </p:cNvPr>
          <p:cNvSpPr>
            <a:spLocks noChangeArrowheads="1"/>
          </p:cNvSpPr>
          <p:nvPr/>
        </p:nvSpPr>
        <p:spPr bwMode="auto">
          <a:xfrm>
            <a:off x="6804025" y="4221163"/>
            <a:ext cx="1008063" cy="431800"/>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宋体" panose="02010600030101010101" pitchFamily="2" charset="-122"/>
                <a:ea typeface="黑体" panose="02010609060101010101" pitchFamily="49" charset="-122"/>
              </a:rPr>
              <a:t>其余</a:t>
            </a:r>
          </a:p>
        </p:txBody>
      </p:sp>
      <p:sp>
        <p:nvSpPr>
          <p:cNvPr id="24603" name="矩形 24602">
            <a:extLst>
              <a:ext uri="{FF2B5EF4-FFF2-40B4-BE49-F238E27FC236}">
                <a16:creationId xmlns:a16="http://schemas.microsoft.com/office/drawing/2014/main" id="{92BAFAC7-40AB-4BBF-B8DF-A4B9AC277E97}"/>
              </a:ext>
            </a:extLst>
          </p:cNvPr>
          <p:cNvSpPr>
            <a:spLocks noChangeArrowheads="1"/>
          </p:cNvSpPr>
          <p:nvPr/>
        </p:nvSpPr>
        <p:spPr bwMode="auto">
          <a:xfrm>
            <a:off x="7956550" y="2852738"/>
            <a:ext cx="1008063" cy="431800"/>
          </a:xfrm>
          <a:prstGeom prst="rect">
            <a:avLst/>
          </a:prstGeom>
          <a:solidFill>
            <a:srgbClr val="00CCFF"/>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黑体" panose="02010609060101010101" pitchFamily="49" charset="-122"/>
                <a:ea typeface="黑体" panose="02010609060101010101" pitchFamily="49" charset="-122"/>
              </a:rPr>
              <a:t>证券</a:t>
            </a:r>
            <a:r>
              <a:rPr lang="en-US" altLang="zh-CN" b="1">
                <a:latin typeface="黑体" panose="02010609060101010101" pitchFamily="49" charset="-122"/>
                <a:ea typeface="黑体" panose="02010609060101010101" pitchFamily="49" charset="-122"/>
              </a:rPr>
              <a:t>9</a:t>
            </a:r>
            <a:r>
              <a:rPr lang="zh-CN" altLang="en-US" b="1">
                <a:latin typeface="黑体" panose="02010609060101010101" pitchFamily="49" charset="-122"/>
                <a:ea typeface="黑体" panose="02010609060101010101" pitchFamily="49" charset="-122"/>
              </a:rPr>
              <a:t>7</a:t>
            </a:r>
            <a:r>
              <a:rPr lang="en-US" altLang="zh-CN" b="1">
                <a:latin typeface="黑体" panose="02010609060101010101" pitchFamily="49" charset="-122"/>
                <a:ea typeface="黑体" panose="02010609060101010101" pitchFamily="49" charset="-122"/>
              </a:rPr>
              <a:t>%</a:t>
            </a:r>
          </a:p>
        </p:txBody>
      </p:sp>
      <p:sp>
        <p:nvSpPr>
          <p:cNvPr id="24604" name="矩形 24603">
            <a:extLst>
              <a:ext uri="{FF2B5EF4-FFF2-40B4-BE49-F238E27FC236}">
                <a16:creationId xmlns:a16="http://schemas.microsoft.com/office/drawing/2014/main" id="{B63A68B6-8365-40C8-AA98-ED0A66AEDD6D}"/>
              </a:ext>
            </a:extLst>
          </p:cNvPr>
          <p:cNvSpPr>
            <a:spLocks noChangeArrowheads="1"/>
          </p:cNvSpPr>
          <p:nvPr/>
        </p:nvSpPr>
        <p:spPr bwMode="auto">
          <a:xfrm>
            <a:off x="7956550" y="4221163"/>
            <a:ext cx="1008063" cy="647700"/>
          </a:xfrm>
          <a:prstGeom prst="rect">
            <a:avLst/>
          </a:prstGeom>
          <a:solidFill>
            <a:srgbClr val="00FF00"/>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zh-CN" altLang="en-US" b="1">
                <a:latin typeface="黑体" panose="02010609060101010101" pitchFamily="49" charset="-122"/>
                <a:ea typeface="黑体" panose="02010609060101010101" pitchFamily="49" charset="-122"/>
              </a:rPr>
              <a:t>证券3</a:t>
            </a:r>
            <a:r>
              <a:rPr lang="en-US" altLang="zh-CN" b="1">
                <a:latin typeface="黑体" panose="02010609060101010101" pitchFamily="49" charset="-122"/>
                <a:ea typeface="黑体" panose="02010609060101010101" pitchFamily="49" charset="-122"/>
              </a:rPr>
              <a:t>%</a:t>
            </a:r>
          </a:p>
          <a:p>
            <a:pPr algn="ctr"/>
            <a:r>
              <a:rPr lang="zh-CN" altLang="en-US" b="1">
                <a:latin typeface="黑体" panose="02010609060101010101" pitchFamily="49" charset="-122"/>
                <a:ea typeface="黑体" panose="02010609060101010101" pitchFamily="49" charset="-122"/>
              </a:rPr>
              <a:t>其余</a:t>
            </a:r>
          </a:p>
        </p:txBody>
      </p:sp>
      <p:sp>
        <p:nvSpPr>
          <p:cNvPr id="24605" name="直接连接符 24604">
            <a:extLst>
              <a:ext uri="{FF2B5EF4-FFF2-40B4-BE49-F238E27FC236}">
                <a16:creationId xmlns:a16="http://schemas.microsoft.com/office/drawing/2014/main" id="{7F6DFFDD-3639-4ED9-B30F-1963C59841ED}"/>
              </a:ext>
            </a:extLst>
          </p:cNvPr>
          <p:cNvSpPr>
            <a:spLocks noChangeShapeType="1"/>
          </p:cNvSpPr>
          <p:nvPr/>
        </p:nvSpPr>
        <p:spPr bwMode="auto">
          <a:xfrm>
            <a:off x="1258888" y="1628775"/>
            <a:ext cx="5048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06" name="直接连接符 24605">
            <a:extLst>
              <a:ext uri="{FF2B5EF4-FFF2-40B4-BE49-F238E27FC236}">
                <a16:creationId xmlns:a16="http://schemas.microsoft.com/office/drawing/2014/main" id="{339AEA80-9C45-44D1-A2E4-6CC2B54E29E8}"/>
              </a:ext>
            </a:extLst>
          </p:cNvPr>
          <p:cNvSpPr>
            <a:spLocks noChangeShapeType="1"/>
          </p:cNvSpPr>
          <p:nvPr/>
        </p:nvSpPr>
        <p:spPr bwMode="auto">
          <a:xfrm>
            <a:off x="1258888" y="5734050"/>
            <a:ext cx="50482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07" name="直接连接符 24606">
            <a:extLst>
              <a:ext uri="{FF2B5EF4-FFF2-40B4-BE49-F238E27FC236}">
                <a16:creationId xmlns:a16="http://schemas.microsoft.com/office/drawing/2014/main" id="{D273E62D-165F-49C5-B57C-2F53DB3E0F7A}"/>
              </a:ext>
            </a:extLst>
          </p:cNvPr>
          <p:cNvSpPr>
            <a:spLocks noChangeShapeType="1"/>
          </p:cNvSpPr>
          <p:nvPr/>
        </p:nvSpPr>
        <p:spPr bwMode="auto">
          <a:xfrm>
            <a:off x="1258888" y="3754438"/>
            <a:ext cx="217487"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08" name="直接连接符 24607">
            <a:extLst>
              <a:ext uri="{FF2B5EF4-FFF2-40B4-BE49-F238E27FC236}">
                <a16:creationId xmlns:a16="http://schemas.microsoft.com/office/drawing/2014/main" id="{F89D8275-6A63-456F-8BA3-BDD6F8E1BCF4}"/>
              </a:ext>
            </a:extLst>
          </p:cNvPr>
          <p:cNvSpPr>
            <a:spLocks noChangeShapeType="1"/>
          </p:cNvSpPr>
          <p:nvPr/>
        </p:nvSpPr>
        <p:spPr bwMode="auto">
          <a:xfrm>
            <a:off x="2268538" y="3754438"/>
            <a:ext cx="1428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09" name="直接连接符 24608">
            <a:extLst>
              <a:ext uri="{FF2B5EF4-FFF2-40B4-BE49-F238E27FC236}">
                <a16:creationId xmlns:a16="http://schemas.microsoft.com/office/drawing/2014/main" id="{3C12A91E-ED7E-4FFB-8BE0-F336491E71A5}"/>
              </a:ext>
            </a:extLst>
          </p:cNvPr>
          <p:cNvSpPr>
            <a:spLocks noChangeShapeType="1"/>
          </p:cNvSpPr>
          <p:nvPr/>
        </p:nvSpPr>
        <p:spPr bwMode="auto">
          <a:xfrm>
            <a:off x="3276600" y="3754438"/>
            <a:ext cx="2159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0" name="直接连接符 24609">
            <a:extLst>
              <a:ext uri="{FF2B5EF4-FFF2-40B4-BE49-F238E27FC236}">
                <a16:creationId xmlns:a16="http://schemas.microsoft.com/office/drawing/2014/main" id="{EFC0EDB7-035C-4DDF-962B-C91287D30DB1}"/>
              </a:ext>
            </a:extLst>
          </p:cNvPr>
          <p:cNvSpPr>
            <a:spLocks noChangeShapeType="1"/>
          </p:cNvSpPr>
          <p:nvPr/>
        </p:nvSpPr>
        <p:spPr bwMode="auto">
          <a:xfrm>
            <a:off x="4716463" y="3773488"/>
            <a:ext cx="1428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1" name="直接连接符 24610">
            <a:extLst>
              <a:ext uri="{FF2B5EF4-FFF2-40B4-BE49-F238E27FC236}">
                <a16:creationId xmlns:a16="http://schemas.microsoft.com/office/drawing/2014/main" id="{599267F0-D7D1-4CD1-9D61-AE49EEC68A81}"/>
              </a:ext>
            </a:extLst>
          </p:cNvPr>
          <p:cNvSpPr>
            <a:spLocks noChangeShapeType="1"/>
          </p:cNvSpPr>
          <p:nvPr/>
        </p:nvSpPr>
        <p:spPr bwMode="auto">
          <a:xfrm>
            <a:off x="5724525" y="3754438"/>
            <a:ext cx="142875"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2" name="直接连接符 24611">
            <a:extLst>
              <a:ext uri="{FF2B5EF4-FFF2-40B4-BE49-F238E27FC236}">
                <a16:creationId xmlns:a16="http://schemas.microsoft.com/office/drawing/2014/main" id="{2B5B9E56-2C4E-4F9D-B33F-E7D3C56527F8}"/>
              </a:ext>
            </a:extLst>
          </p:cNvPr>
          <p:cNvSpPr>
            <a:spLocks noChangeShapeType="1"/>
          </p:cNvSpPr>
          <p:nvPr/>
        </p:nvSpPr>
        <p:spPr bwMode="auto">
          <a:xfrm>
            <a:off x="6659563" y="3754438"/>
            <a:ext cx="1444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3" name="直接连接符 24612">
            <a:extLst>
              <a:ext uri="{FF2B5EF4-FFF2-40B4-BE49-F238E27FC236}">
                <a16:creationId xmlns:a16="http://schemas.microsoft.com/office/drawing/2014/main" id="{C68AF41F-E227-4431-9E5E-1C57738623D8}"/>
              </a:ext>
            </a:extLst>
          </p:cNvPr>
          <p:cNvSpPr>
            <a:spLocks noChangeShapeType="1"/>
          </p:cNvSpPr>
          <p:nvPr/>
        </p:nvSpPr>
        <p:spPr bwMode="auto">
          <a:xfrm>
            <a:off x="7812088" y="3754438"/>
            <a:ext cx="144462"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4" name="直接连接符 24613">
            <a:extLst>
              <a:ext uri="{FF2B5EF4-FFF2-40B4-BE49-F238E27FC236}">
                <a16:creationId xmlns:a16="http://schemas.microsoft.com/office/drawing/2014/main" id="{8630BDCF-344F-461A-BECF-3AB3BC6EC665}"/>
              </a:ext>
            </a:extLst>
          </p:cNvPr>
          <p:cNvSpPr>
            <a:spLocks noChangeShapeType="1"/>
          </p:cNvSpPr>
          <p:nvPr/>
        </p:nvSpPr>
        <p:spPr bwMode="auto">
          <a:xfrm flipV="1">
            <a:off x="1873250" y="3284538"/>
            <a:ext cx="0" cy="1444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5" name="直接连接符 24614">
            <a:extLst>
              <a:ext uri="{FF2B5EF4-FFF2-40B4-BE49-F238E27FC236}">
                <a16:creationId xmlns:a16="http://schemas.microsoft.com/office/drawing/2014/main" id="{15CD10C5-E349-443A-B73B-98F121531912}"/>
              </a:ext>
            </a:extLst>
          </p:cNvPr>
          <p:cNvSpPr>
            <a:spLocks noChangeShapeType="1"/>
          </p:cNvSpPr>
          <p:nvPr/>
        </p:nvSpPr>
        <p:spPr bwMode="auto">
          <a:xfrm>
            <a:off x="1873250" y="4076700"/>
            <a:ext cx="0"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6" name="直接连接符 24615">
            <a:extLst>
              <a:ext uri="{FF2B5EF4-FFF2-40B4-BE49-F238E27FC236}">
                <a16:creationId xmlns:a16="http://schemas.microsoft.com/office/drawing/2014/main" id="{AA7EDF27-97CE-4190-ACDD-055E188E9FF6}"/>
              </a:ext>
            </a:extLst>
          </p:cNvPr>
          <p:cNvSpPr>
            <a:spLocks noChangeShapeType="1"/>
          </p:cNvSpPr>
          <p:nvPr/>
        </p:nvSpPr>
        <p:spPr bwMode="auto">
          <a:xfrm flipV="1">
            <a:off x="2843213" y="3284538"/>
            <a:ext cx="0" cy="1444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7" name="直接连接符 24616">
            <a:extLst>
              <a:ext uri="{FF2B5EF4-FFF2-40B4-BE49-F238E27FC236}">
                <a16:creationId xmlns:a16="http://schemas.microsoft.com/office/drawing/2014/main" id="{3D93C56B-7500-49D5-B609-528C1DDB21C9}"/>
              </a:ext>
            </a:extLst>
          </p:cNvPr>
          <p:cNvSpPr>
            <a:spLocks noChangeShapeType="1"/>
          </p:cNvSpPr>
          <p:nvPr/>
        </p:nvSpPr>
        <p:spPr bwMode="auto">
          <a:xfrm>
            <a:off x="2843213" y="4076700"/>
            <a:ext cx="0"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8" name="直接连接符 24617">
            <a:extLst>
              <a:ext uri="{FF2B5EF4-FFF2-40B4-BE49-F238E27FC236}">
                <a16:creationId xmlns:a16="http://schemas.microsoft.com/office/drawing/2014/main" id="{56CAAB59-BCC2-4F24-AEA8-6D0FF662C733}"/>
              </a:ext>
            </a:extLst>
          </p:cNvPr>
          <p:cNvSpPr>
            <a:spLocks noChangeShapeType="1"/>
          </p:cNvSpPr>
          <p:nvPr/>
        </p:nvSpPr>
        <p:spPr bwMode="auto">
          <a:xfrm flipV="1">
            <a:off x="4121150" y="3284538"/>
            <a:ext cx="0" cy="1444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19" name="直接连接符 24618">
            <a:extLst>
              <a:ext uri="{FF2B5EF4-FFF2-40B4-BE49-F238E27FC236}">
                <a16:creationId xmlns:a16="http://schemas.microsoft.com/office/drawing/2014/main" id="{AB78DEE3-6865-4455-B3EF-95FB45FEB949}"/>
              </a:ext>
            </a:extLst>
          </p:cNvPr>
          <p:cNvSpPr>
            <a:spLocks noChangeShapeType="1"/>
          </p:cNvSpPr>
          <p:nvPr/>
        </p:nvSpPr>
        <p:spPr bwMode="auto">
          <a:xfrm>
            <a:off x="4121150" y="4076700"/>
            <a:ext cx="0"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0" name="直接连接符 24619">
            <a:extLst>
              <a:ext uri="{FF2B5EF4-FFF2-40B4-BE49-F238E27FC236}">
                <a16:creationId xmlns:a16="http://schemas.microsoft.com/office/drawing/2014/main" id="{5D4CCEE4-BE08-48FC-8D4B-B92FDD07D53D}"/>
              </a:ext>
            </a:extLst>
          </p:cNvPr>
          <p:cNvSpPr>
            <a:spLocks noChangeShapeType="1"/>
          </p:cNvSpPr>
          <p:nvPr/>
        </p:nvSpPr>
        <p:spPr bwMode="auto">
          <a:xfrm flipV="1">
            <a:off x="5292725" y="3284538"/>
            <a:ext cx="0" cy="1444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1" name="直接连接符 24620">
            <a:extLst>
              <a:ext uri="{FF2B5EF4-FFF2-40B4-BE49-F238E27FC236}">
                <a16:creationId xmlns:a16="http://schemas.microsoft.com/office/drawing/2014/main" id="{AEF3EC70-A69E-4267-A626-A6C92093957D}"/>
              </a:ext>
            </a:extLst>
          </p:cNvPr>
          <p:cNvSpPr>
            <a:spLocks noChangeShapeType="1"/>
          </p:cNvSpPr>
          <p:nvPr/>
        </p:nvSpPr>
        <p:spPr bwMode="auto">
          <a:xfrm>
            <a:off x="5292725" y="4076700"/>
            <a:ext cx="0"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2" name="直接连接符 24621">
            <a:extLst>
              <a:ext uri="{FF2B5EF4-FFF2-40B4-BE49-F238E27FC236}">
                <a16:creationId xmlns:a16="http://schemas.microsoft.com/office/drawing/2014/main" id="{5261B750-F37F-4CE2-8A07-4BFF8ACFE4EE}"/>
              </a:ext>
            </a:extLst>
          </p:cNvPr>
          <p:cNvSpPr>
            <a:spLocks noChangeShapeType="1"/>
          </p:cNvSpPr>
          <p:nvPr/>
        </p:nvSpPr>
        <p:spPr bwMode="auto">
          <a:xfrm flipV="1">
            <a:off x="6281738" y="3284538"/>
            <a:ext cx="0" cy="1444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3" name="直接连接符 24622">
            <a:extLst>
              <a:ext uri="{FF2B5EF4-FFF2-40B4-BE49-F238E27FC236}">
                <a16:creationId xmlns:a16="http://schemas.microsoft.com/office/drawing/2014/main" id="{6F85D227-4029-407B-9017-E3C8F7A6A955}"/>
              </a:ext>
            </a:extLst>
          </p:cNvPr>
          <p:cNvSpPr>
            <a:spLocks noChangeShapeType="1"/>
          </p:cNvSpPr>
          <p:nvPr/>
        </p:nvSpPr>
        <p:spPr bwMode="auto">
          <a:xfrm>
            <a:off x="6300788" y="4076700"/>
            <a:ext cx="0"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4" name="直接连接符 24623">
            <a:extLst>
              <a:ext uri="{FF2B5EF4-FFF2-40B4-BE49-F238E27FC236}">
                <a16:creationId xmlns:a16="http://schemas.microsoft.com/office/drawing/2014/main" id="{25F8770A-FDDE-4462-92B8-3E961F40AC45}"/>
              </a:ext>
            </a:extLst>
          </p:cNvPr>
          <p:cNvSpPr>
            <a:spLocks noChangeShapeType="1"/>
          </p:cNvSpPr>
          <p:nvPr/>
        </p:nvSpPr>
        <p:spPr bwMode="auto">
          <a:xfrm flipV="1">
            <a:off x="7308850" y="3284538"/>
            <a:ext cx="0" cy="1444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5" name="直接连接符 24624">
            <a:extLst>
              <a:ext uri="{FF2B5EF4-FFF2-40B4-BE49-F238E27FC236}">
                <a16:creationId xmlns:a16="http://schemas.microsoft.com/office/drawing/2014/main" id="{6D3850B1-DE80-42E6-94DF-4911369EF79B}"/>
              </a:ext>
            </a:extLst>
          </p:cNvPr>
          <p:cNvSpPr>
            <a:spLocks noChangeShapeType="1"/>
          </p:cNvSpPr>
          <p:nvPr/>
        </p:nvSpPr>
        <p:spPr bwMode="auto">
          <a:xfrm>
            <a:off x="7308850" y="4076700"/>
            <a:ext cx="0"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6" name="直接连接符 24625">
            <a:extLst>
              <a:ext uri="{FF2B5EF4-FFF2-40B4-BE49-F238E27FC236}">
                <a16:creationId xmlns:a16="http://schemas.microsoft.com/office/drawing/2014/main" id="{F702F320-C2AD-4F91-A5BF-C59FC60CE2E2}"/>
              </a:ext>
            </a:extLst>
          </p:cNvPr>
          <p:cNvSpPr>
            <a:spLocks noChangeShapeType="1"/>
          </p:cNvSpPr>
          <p:nvPr/>
        </p:nvSpPr>
        <p:spPr bwMode="auto">
          <a:xfrm flipV="1">
            <a:off x="8459788" y="3284538"/>
            <a:ext cx="0" cy="1444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4627" name="直接连接符 24626">
            <a:extLst>
              <a:ext uri="{FF2B5EF4-FFF2-40B4-BE49-F238E27FC236}">
                <a16:creationId xmlns:a16="http://schemas.microsoft.com/office/drawing/2014/main" id="{E39D44D1-411C-4124-BF41-A35E967AE072}"/>
              </a:ext>
            </a:extLst>
          </p:cNvPr>
          <p:cNvSpPr>
            <a:spLocks noChangeShapeType="1"/>
          </p:cNvSpPr>
          <p:nvPr/>
        </p:nvSpPr>
        <p:spPr bwMode="auto">
          <a:xfrm>
            <a:off x="8459788" y="4076700"/>
            <a:ext cx="0"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
        <p:nvSpPr>
          <p:cNvPr id="23603" name="矩形 24627">
            <a:extLst>
              <a:ext uri="{FF2B5EF4-FFF2-40B4-BE49-F238E27FC236}">
                <a16:creationId xmlns:a16="http://schemas.microsoft.com/office/drawing/2014/main" id="{96FDA574-2C7E-435C-81B1-DB929EB05DF4}"/>
              </a:ext>
            </a:extLst>
          </p:cNvPr>
          <p:cNvSpPr>
            <a:spLocks noChangeArrowheads="1"/>
          </p:cNvSpPr>
          <p:nvPr/>
        </p:nvSpPr>
        <p:spPr bwMode="auto">
          <a:xfrm>
            <a:off x="252413" y="117475"/>
            <a:ext cx="7983537" cy="78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nchor="b"/>
          <a:lstStyle/>
          <a:p>
            <a:r>
              <a:rPr lang="zh-CN" altLang="en-US" sz="2800">
                <a:solidFill>
                  <a:schemeClr val="bg1"/>
                </a:solidFill>
                <a:latin typeface="Times New Roman" panose="02020603050405020304" pitchFamily="18" charset="0"/>
                <a:ea typeface="黑体" panose="02010609060101010101" pitchFamily="49" charset="-122"/>
              </a:rPr>
              <a:t>中央政府与地方政府税收收入划分</a:t>
            </a:r>
          </a:p>
        </p:txBody>
      </p:sp>
      <p:sp>
        <p:nvSpPr>
          <p:cNvPr id="23604" name="灯片编号占位符 1">
            <a:extLst>
              <a:ext uri="{FF2B5EF4-FFF2-40B4-BE49-F238E27FC236}">
                <a16:creationId xmlns:a16="http://schemas.microsoft.com/office/drawing/2014/main" id="{BD85C6CA-B613-4C4F-A993-7E016A272593}"/>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35A55176-8AE2-4D21-BCCE-0762C8CB4868}" type="slidenum">
              <a:rPr lang="zh-CN" altLang="en-US" smtClean="0">
                <a:latin typeface="Arial" panose="020B0604020202020204" pitchFamily="34" charset="0"/>
                <a:ea typeface="微软雅黑" panose="020B0503020204020204" pitchFamily="34" charset="-122"/>
              </a:rPr>
              <a:pPr/>
              <a:t>21</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wheel(4)">
                                      <p:cBhvr>
                                        <p:cTn id="7" dur="2000"/>
                                        <p:tgtEl>
                                          <p:spTgt spid="245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wheel(4)">
                                      <p:cBhvr>
                                        <p:cTn id="12" dur="2000"/>
                                        <p:tgtEl>
                                          <p:spTgt spid="245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4581"/>
                                        </p:tgtEl>
                                        <p:attrNameLst>
                                          <p:attrName>style.visibility</p:attrName>
                                        </p:attrNameLst>
                                      </p:cBhvr>
                                      <p:to>
                                        <p:strVal val="visible"/>
                                      </p:to>
                                    </p:set>
                                    <p:animEffect transition="in" filter="wheel(4)">
                                      <p:cBhvr>
                                        <p:cTn id="17" dur="2000"/>
                                        <p:tgtEl>
                                          <p:spTgt spid="2458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1" nodeType="clickEffect">
                                  <p:stCondLst>
                                    <p:cond delay="0"/>
                                  </p:stCondLst>
                                  <p:childTnLst>
                                    <p:set>
                                      <p:cBhvr>
                                        <p:cTn id="21" dur="1" fill="hold">
                                          <p:stCondLst>
                                            <p:cond delay="0"/>
                                          </p:stCondLst>
                                        </p:cTn>
                                        <p:tgtEl>
                                          <p:spTgt spid="24579"/>
                                        </p:tgtEl>
                                        <p:attrNameLst>
                                          <p:attrName>style.visibility</p:attrName>
                                        </p:attrNameLst>
                                      </p:cBhvr>
                                      <p:to>
                                        <p:strVal val="visible"/>
                                      </p:to>
                                    </p:set>
                                    <p:animEffect transition="in" filter="diamond(in)">
                                      <p:cBhvr>
                                        <p:cTn id="22" dur="2000"/>
                                        <p:tgtEl>
                                          <p:spTgt spid="24579"/>
                                        </p:tgtEl>
                                      </p:cBhvr>
                                    </p:animEffect>
                                  </p:childTnLst>
                                </p:cTn>
                              </p:par>
                            </p:childTnLst>
                          </p:cTn>
                        </p:par>
                        <p:par>
                          <p:cTn id="23" fill="hold" nodeType="afterGroup">
                            <p:stCondLst>
                              <p:cond delay="2000"/>
                            </p:stCondLst>
                            <p:childTnLst>
                              <p:par>
                                <p:cTn id="24" presetID="5" presetClass="entr" presetSubtype="10" fill="hold" nodeType="afterEffect">
                                  <p:stCondLst>
                                    <p:cond delay="0"/>
                                  </p:stCondLst>
                                  <p:childTnLst>
                                    <p:set>
                                      <p:cBhvr>
                                        <p:cTn id="25" dur="1" fill="hold">
                                          <p:stCondLst>
                                            <p:cond delay="0"/>
                                          </p:stCondLst>
                                        </p:cTn>
                                        <p:tgtEl>
                                          <p:spTgt spid="24605"/>
                                        </p:tgtEl>
                                        <p:attrNameLst>
                                          <p:attrName>style.visibility</p:attrName>
                                        </p:attrNameLst>
                                      </p:cBhvr>
                                      <p:to>
                                        <p:strVal val="visible"/>
                                      </p:to>
                                    </p:set>
                                    <p:animEffect transition="in" filter="checkerboard(across)">
                                      <p:cBhvr>
                                        <p:cTn id="26" dur="2000"/>
                                        <p:tgtEl>
                                          <p:spTgt spid="24605"/>
                                        </p:tgtEl>
                                      </p:cBhvr>
                                    </p:animEffect>
                                  </p:childTnLst>
                                </p:cTn>
                              </p:par>
                            </p:childTnLst>
                          </p:cTn>
                        </p:par>
                        <p:par>
                          <p:cTn id="27" fill="hold" nodeType="afterGroup">
                            <p:stCondLst>
                              <p:cond delay="4000"/>
                            </p:stCondLst>
                            <p:childTnLst>
                              <p:par>
                                <p:cTn id="28" presetID="38" presetClass="entr" presetSubtype="0" accel="50000" fill="hold" grpId="0" nodeType="afterEffect">
                                  <p:stCondLst>
                                    <p:cond delay="0"/>
                                  </p:stCondLst>
                                  <p:iterate type="lt">
                                    <p:tmPct val="50000"/>
                                  </p:iterate>
                                  <p:childTnLst>
                                    <p:set>
                                      <p:cBhvr>
                                        <p:cTn id="29" dur="1" fill="hold">
                                          <p:stCondLst>
                                            <p:cond delay="0"/>
                                          </p:stCondLst>
                                        </p:cTn>
                                        <p:tgtEl>
                                          <p:spTgt spid="24582"/>
                                        </p:tgtEl>
                                        <p:attrNameLst>
                                          <p:attrName>style.visibility</p:attrName>
                                        </p:attrNameLst>
                                      </p:cBhvr>
                                      <p:to>
                                        <p:strVal val="visible"/>
                                      </p:to>
                                    </p:set>
                                    <p:set>
                                      <p:cBhvr>
                                        <p:cTn id="30" dur="455" fill="hold">
                                          <p:stCondLst>
                                            <p:cond delay="0"/>
                                          </p:stCondLst>
                                        </p:cTn>
                                        <p:tgtEl>
                                          <p:spTgt spid="24582"/>
                                        </p:tgtEl>
                                        <p:attrNameLst>
                                          <p:attrName>style.rotation</p:attrName>
                                        </p:attrNameLst>
                                      </p:cBhvr>
                                      <p:to>
                                        <p:strVal val="-45.0"/>
                                      </p:to>
                                    </p:set>
                                    <p:anim calcmode="lin" valueType="num">
                                      <p:cBhvr>
                                        <p:cTn id="31" dur="455" fill="hold">
                                          <p:stCondLst>
                                            <p:cond delay="455"/>
                                          </p:stCondLst>
                                        </p:cTn>
                                        <p:tgtEl>
                                          <p:spTgt spid="24582"/>
                                        </p:tgtEl>
                                        <p:attrNameLst>
                                          <p:attrName>style.rotation</p:attrName>
                                        </p:attrNameLst>
                                      </p:cBhvr>
                                      <p:tavLst>
                                        <p:tav tm="0">
                                          <p:val>
                                            <p:fltVal val="-45"/>
                                          </p:val>
                                        </p:tav>
                                        <p:tav tm="69900">
                                          <p:val>
                                            <p:fltVal val="45"/>
                                          </p:val>
                                        </p:tav>
                                        <p:tav tm="100000">
                                          <p:val>
                                            <p:fltVal val="0"/>
                                          </p:val>
                                        </p:tav>
                                      </p:tavLst>
                                    </p:anim>
                                    <p:anim calcmode="lin" valueType="num">
                                      <p:cBhvr>
                                        <p:cTn id="32" dur="455" fill="hold">
                                          <p:stCondLst>
                                            <p:cond delay="0"/>
                                          </p:stCondLst>
                                        </p:cTn>
                                        <p:tgtEl>
                                          <p:spTgt spid="24582"/>
                                        </p:tgtEl>
                                        <p:attrNameLst>
                                          <p:attrName>ppt_y</p:attrName>
                                        </p:attrNameLst>
                                      </p:cBhvr>
                                      <p:tavLst>
                                        <p:tav tm="0">
                                          <p:val>
                                            <p:strVal val="#ppt_y-1"/>
                                          </p:val>
                                        </p:tav>
                                        <p:tav tm="100000">
                                          <p:val>
                                            <p:strVal val="#ppt_y-(0.354*#ppt_w-0.172*#ppt_h)"/>
                                          </p:val>
                                        </p:tav>
                                      </p:tavLst>
                                    </p:anim>
                                    <p:anim calcmode="lin" valueType="num">
                                      <p:cBhvr>
                                        <p:cTn id="33" dur="156" decel="50000" autoRev="1" fill="hold">
                                          <p:stCondLst>
                                            <p:cond delay="455"/>
                                          </p:stCondLst>
                                        </p:cTn>
                                        <p:tgtEl>
                                          <p:spTgt spid="24582"/>
                                        </p:tgtEl>
                                        <p:attrNameLst>
                                          <p:attrName>ppt_y</p:attrName>
                                        </p:attrNameLst>
                                      </p:cBhvr>
                                      <p:tavLst>
                                        <p:tav tm="0">
                                          <p:val>
                                            <p:strVal val="#ppt_y-(0.354*#ppt_w-0.172*#ppt_h)"/>
                                          </p:val>
                                        </p:tav>
                                        <p:tav tm="100000">
                                          <p:val>
                                            <p:strVal val="#ppt_y-(0.354*#ppt_w-0.172*#ppt_h)-#ppt_h/2"/>
                                          </p:val>
                                        </p:tav>
                                      </p:tavLst>
                                    </p:anim>
                                    <p:anim calcmode="lin" valueType="num">
                                      <p:cBhvr>
                                        <p:cTn id="34" dur="136" fill="hold">
                                          <p:stCondLst>
                                            <p:cond delay="864"/>
                                          </p:stCondLst>
                                        </p:cTn>
                                        <p:tgtEl>
                                          <p:spTgt spid="24582"/>
                                        </p:tgtEl>
                                        <p:attrNameLst>
                                          <p:attrName>ppt_y</p:attrName>
                                        </p:attrNameLst>
                                      </p:cBhvr>
                                      <p:tavLst>
                                        <p:tav tm="0">
                                          <p:val>
                                            <p:strVal val="#ppt_y-(0.354*#ppt_w-0.172*#ppt_h)"/>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8" presetClass="entr" presetSubtype="16" fill="hold" grpId="1" nodeType="clickEffect">
                                  <p:stCondLst>
                                    <p:cond delay="0"/>
                                  </p:stCondLst>
                                  <p:childTnLst>
                                    <p:set>
                                      <p:cBhvr>
                                        <p:cTn id="38" dur="1" fill="hold">
                                          <p:stCondLst>
                                            <p:cond delay="0"/>
                                          </p:stCondLst>
                                        </p:cTn>
                                        <p:tgtEl>
                                          <p:spTgt spid="24581"/>
                                        </p:tgtEl>
                                        <p:attrNameLst>
                                          <p:attrName>style.visibility</p:attrName>
                                        </p:attrNameLst>
                                      </p:cBhvr>
                                      <p:to>
                                        <p:strVal val="visible"/>
                                      </p:to>
                                    </p:set>
                                    <p:animEffect transition="in" filter="diamond(in)">
                                      <p:cBhvr>
                                        <p:cTn id="39" dur="2000"/>
                                        <p:tgtEl>
                                          <p:spTgt spid="24581"/>
                                        </p:tgtEl>
                                      </p:cBhvr>
                                    </p:animEffect>
                                  </p:childTnLst>
                                </p:cTn>
                              </p:par>
                            </p:childTnLst>
                          </p:cTn>
                        </p:par>
                        <p:par>
                          <p:cTn id="40" fill="hold" nodeType="afterGroup">
                            <p:stCondLst>
                              <p:cond delay="2000"/>
                            </p:stCondLst>
                            <p:childTnLst>
                              <p:par>
                                <p:cTn id="41" presetID="5" presetClass="entr" presetSubtype="10" fill="hold" nodeType="afterEffect">
                                  <p:stCondLst>
                                    <p:cond delay="0"/>
                                  </p:stCondLst>
                                  <p:childTnLst>
                                    <p:set>
                                      <p:cBhvr>
                                        <p:cTn id="42" dur="1" fill="hold">
                                          <p:stCondLst>
                                            <p:cond delay="0"/>
                                          </p:stCondLst>
                                        </p:cTn>
                                        <p:tgtEl>
                                          <p:spTgt spid="24606"/>
                                        </p:tgtEl>
                                        <p:attrNameLst>
                                          <p:attrName>style.visibility</p:attrName>
                                        </p:attrNameLst>
                                      </p:cBhvr>
                                      <p:to>
                                        <p:strVal val="visible"/>
                                      </p:to>
                                    </p:set>
                                    <p:animEffect transition="in" filter="checkerboard(across)">
                                      <p:cBhvr>
                                        <p:cTn id="43" dur="2000"/>
                                        <p:tgtEl>
                                          <p:spTgt spid="24606"/>
                                        </p:tgtEl>
                                      </p:cBhvr>
                                    </p:animEffect>
                                  </p:childTnLst>
                                </p:cTn>
                              </p:par>
                            </p:childTnLst>
                          </p:cTn>
                        </p:par>
                        <p:par>
                          <p:cTn id="44" fill="hold" nodeType="afterGroup">
                            <p:stCondLst>
                              <p:cond delay="4000"/>
                            </p:stCondLst>
                            <p:childTnLst>
                              <p:par>
                                <p:cTn id="45" presetID="38" presetClass="entr" presetSubtype="0" accel="50000" fill="hold" grpId="0" nodeType="afterEffect">
                                  <p:stCondLst>
                                    <p:cond delay="0"/>
                                  </p:stCondLst>
                                  <p:iterate type="lt">
                                    <p:tmPct val="50000"/>
                                  </p:iterate>
                                  <p:childTnLst>
                                    <p:set>
                                      <p:cBhvr>
                                        <p:cTn id="46" dur="1" fill="hold">
                                          <p:stCondLst>
                                            <p:cond delay="0"/>
                                          </p:stCondLst>
                                        </p:cTn>
                                        <p:tgtEl>
                                          <p:spTgt spid="24583"/>
                                        </p:tgtEl>
                                        <p:attrNameLst>
                                          <p:attrName>style.visibility</p:attrName>
                                        </p:attrNameLst>
                                      </p:cBhvr>
                                      <p:to>
                                        <p:strVal val="visible"/>
                                      </p:to>
                                    </p:set>
                                    <p:set>
                                      <p:cBhvr>
                                        <p:cTn id="47" dur="455" fill="hold">
                                          <p:stCondLst>
                                            <p:cond delay="0"/>
                                          </p:stCondLst>
                                        </p:cTn>
                                        <p:tgtEl>
                                          <p:spTgt spid="24583"/>
                                        </p:tgtEl>
                                        <p:attrNameLst>
                                          <p:attrName>style.rotation</p:attrName>
                                        </p:attrNameLst>
                                      </p:cBhvr>
                                      <p:to>
                                        <p:strVal val="-45.0"/>
                                      </p:to>
                                    </p:set>
                                    <p:anim calcmode="lin" valueType="num">
                                      <p:cBhvr>
                                        <p:cTn id="48" dur="455" fill="hold">
                                          <p:stCondLst>
                                            <p:cond delay="455"/>
                                          </p:stCondLst>
                                        </p:cTn>
                                        <p:tgtEl>
                                          <p:spTgt spid="24583"/>
                                        </p:tgtEl>
                                        <p:attrNameLst>
                                          <p:attrName>style.rotation</p:attrName>
                                        </p:attrNameLst>
                                      </p:cBhvr>
                                      <p:tavLst>
                                        <p:tav tm="0">
                                          <p:val>
                                            <p:fltVal val="-45"/>
                                          </p:val>
                                        </p:tav>
                                        <p:tav tm="69900">
                                          <p:val>
                                            <p:fltVal val="45"/>
                                          </p:val>
                                        </p:tav>
                                        <p:tav tm="100000">
                                          <p:val>
                                            <p:fltVal val="0"/>
                                          </p:val>
                                        </p:tav>
                                      </p:tavLst>
                                    </p:anim>
                                    <p:anim calcmode="lin" valueType="num">
                                      <p:cBhvr>
                                        <p:cTn id="49" dur="455" fill="hold">
                                          <p:stCondLst>
                                            <p:cond delay="0"/>
                                          </p:stCondLst>
                                        </p:cTn>
                                        <p:tgtEl>
                                          <p:spTgt spid="24583"/>
                                        </p:tgtEl>
                                        <p:attrNameLst>
                                          <p:attrName>ppt_y</p:attrName>
                                        </p:attrNameLst>
                                      </p:cBhvr>
                                      <p:tavLst>
                                        <p:tav tm="0">
                                          <p:val>
                                            <p:strVal val="#ppt_y-1"/>
                                          </p:val>
                                        </p:tav>
                                        <p:tav tm="100000">
                                          <p:val>
                                            <p:strVal val="#ppt_y-(0.354*#ppt_w-0.172*#ppt_h)"/>
                                          </p:val>
                                        </p:tav>
                                      </p:tavLst>
                                    </p:anim>
                                    <p:anim calcmode="lin" valueType="num">
                                      <p:cBhvr>
                                        <p:cTn id="50" dur="156" decel="50000" autoRev="1" fill="hold">
                                          <p:stCondLst>
                                            <p:cond delay="455"/>
                                          </p:stCondLst>
                                        </p:cTn>
                                        <p:tgtEl>
                                          <p:spTgt spid="24583"/>
                                        </p:tgtEl>
                                        <p:attrNameLst>
                                          <p:attrName>ppt_y</p:attrName>
                                        </p:attrNameLst>
                                      </p:cBhvr>
                                      <p:tavLst>
                                        <p:tav tm="0">
                                          <p:val>
                                            <p:strVal val="#ppt_y-(0.354*#ppt_w-0.172*#ppt_h)"/>
                                          </p:val>
                                        </p:tav>
                                        <p:tav tm="100000">
                                          <p:val>
                                            <p:strVal val="#ppt_y-(0.354*#ppt_w-0.172*#ppt_h)-#ppt_h/2"/>
                                          </p:val>
                                        </p:tav>
                                      </p:tavLst>
                                    </p:anim>
                                    <p:anim calcmode="lin" valueType="num">
                                      <p:cBhvr>
                                        <p:cTn id="51" dur="136" fill="hold">
                                          <p:stCondLst>
                                            <p:cond delay="864"/>
                                          </p:stCondLst>
                                        </p:cTn>
                                        <p:tgtEl>
                                          <p:spTgt spid="24583"/>
                                        </p:tgtEl>
                                        <p:attrNameLst>
                                          <p:attrName>ppt_y</p:attrName>
                                        </p:attrNameLst>
                                      </p:cBhvr>
                                      <p:tavLst>
                                        <p:tav tm="0">
                                          <p:val>
                                            <p:strVal val="#ppt_y-(0.354*#ppt_w-0.172*#ppt_h)"/>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8" presetClass="entr" presetSubtype="16" fill="hold" grpId="1" nodeType="clickEffect">
                                  <p:stCondLst>
                                    <p:cond delay="0"/>
                                  </p:stCondLst>
                                  <p:childTnLst>
                                    <p:set>
                                      <p:cBhvr>
                                        <p:cTn id="55" dur="1" fill="hold">
                                          <p:stCondLst>
                                            <p:cond delay="0"/>
                                          </p:stCondLst>
                                        </p:cTn>
                                        <p:tgtEl>
                                          <p:spTgt spid="24580"/>
                                        </p:tgtEl>
                                        <p:attrNameLst>
                                          <p:attrName>style.visibility</p:attrName>
                                        </p:attrNameLst>
                                      </p:cBhvr>
                                      <p:to>
                                        <p:strVal val="visible"/>
                                      </p:to>
                                    </p:set>
                                    <p:animEffect transition="in" filter="diamond(in)">
                                      <p:cBhvr>
                                        <p:cTn id="56" dur="2000"/>
                                        <p:tgtEl>
                                          <p:spTgt spid="2458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5" presetClass="entr" presetSubtype="10" fill="hold" nodeType="clickEffect">
                                  <p:stCondLst>
                                    <p:cond delay="0"/>
                                  </p:stCondLst>
                                  <p:childTnLst>
                                    <p:set>
                                      <p:cBhvr>
                                        <p:cTn id="60" dur="1" fill="hold">
                                          <p:stCondLst>
                                            <p:cond delay="0"/>
                                          </p:stCondLst>
                                        </p:cTn>
                                        <p:tgtEl>
                                          <p:spTgt spid="24607"/>
                                        </p:tgtEl>
                                        <p:attrNameLst>
                                          <p:attrName>style.visibility</p:attrName>
                                        </p:attrNameLst>
                                      </p:cBhvr>
                                      <p:to>
                                        <p:strVal val="visible"/>
                                      </p:to>
                                    </p:set>
                                    <p:animEffect transition="in" filter="checkerboard(across)">
                                      <p:cBhvr>
                                        <p:cTn id="61" dur="2000"/>
                                        <p:tgtEl>
                                          <p:spTgt spid="24607"/>
                                        </p:tgtEl>
                                      </p:cBhvr>
                                    </p:animEffect>
                                  </p:childTnLst>
                                </p:cTn>
                              </p:par>
                            </p:childTnLst>
                          </p:cTn>
                        </p:par>
                        <p:par>
                          <p:cTn id="62" fill="hold" nodeType="afterGroup">
                            <p:stCondLst>
                              <p:cond delay="2000"/>
                            </p:stCondLst>
                            <p:childTnLst>
                              <p:par>
                                <p:cTn id="63" presetID="8" presetClass="entr" presetSubtype="16" fill="hold" grpId="0" nodeType="afterEffect">
                                  <p:stCondLst>
                                    <p:cond delay="0"/>
                                  </p:stCondLst>
                                  <p:childTnLst>
                                    <p:set>
                                      <p:cBhvr>
                                        <p:cTn id="64" dur="1" fill="hold">
                                          <p:stCondLst>
                                            <p:cond delay="0"/>
                                          </p:stCondLst>
                                        </p:cTn>
                                        <p:tgtEl>
                                          <p:spTgt spid="24584"/>
                                        </p:tgtEl>
                                        <p:attrNameLst>
                                          <p:attrName>style.visibility</p:attrName>
                                        </p:attrNameLst>
                                      </p:cBhvr>
                                      <p:to>
                                        <p:strVal val="visible"/>
                                      </p:to>
                                    </p:set>
                                    <p:animEffect transition="in" filter="diamond(in)">
                                      <p:cBhvr>
                                        <p:cTn id="65" dur="2000"/>
                                        <p:tgtEl>
                                          <p:spTgt spid="24584"/>
                                        </p:tgtEl>
                                      </p:cBhvr>
                                    </p:animEffect>
                                  </p:childTnLst>
                                </p:cTn>
                              </p:par>
                            </p:childTnLst>
                          </p:cTn>
                        </p:par>
                        <p:par>
                          <p:cTn id="66" fill="hold" nodeType="afterGroup">
                            <p:stCondLst>
                              <p:cond delay="4000"/>
                            </p:stCondLst>
                            <p:childTnLst>
                              <p:par>
                                <p:cTn id="67" presetID="5" presetClass="entr" presetSubtype="10" fill="hold" nodeType="afterEffect">
                                  <p:stCondLst>
                                    <p:cond delay="0"/>
                                  </p:stCondLst>
                                  <p:childTnLst>
                                    <p:set>
                                      <p:cBhvr>
                                        <p:cTn id="68" dur="1" fill="hold">
                                          <p:stCondLst>
                                            <p:cond delay="0"/>
                                          </p:stCondLst>
                                        </p:cTn>
                                        <p:tgtEl>
                                          <p:spTgt spid="24614"/>
                                        </p:tgtEl>
                                        <p:attrNameLst>
                                          <p:attrName>style.visibility</p:attrName>
                                        </p:attrNameLst>
                                      </p:cBhvr>
                                      <p:to>
                                        <p:strVal val="visible"/>
                                      </p:to>
                                    </p:set>
                                    <p:animEffect transition="in" filter="checkerboard(across)">
                                      <p:cBhvr>
                                        <p:cTn id="69" dur="2000"/>
                                        <p:tgtEl>
                                          <p:spTgt spid="24614"/>
                                        </p:tgtEl>
                                      </p:cBhvr>
                                    </p:animEffect>
                                  </p:childTnLst>
                                </p:cTn>
                              </p:par>
                            </p:childTnLst>
                          </p:cTn>
                        </p:par>
                        <p:par>
                          <p:cTn id="70" fill="hold" nodeType="afterGroup">
                            <p:stCondLst>
                              <p:cond delay="6000"/>
                            </p:stCondLst>
                            <p:childTnLst>
                              <p:par>
                                <p:cTn id="71" presetID="8" presetClass="entr" presetSubtype="16" fill="hold" grpId="0" nodeType="afterEffect">
                                  <p:stCondLst>
                                    <p:cond delay="0"/>
                                  </p:stCondLst>
                                  <p:childTnLst>
                                    <p:set>
                                      <p:cBhvr>
                                        <p:cTn id="72" dur="1" fill="hold">
                                          <p:stCondLst>
                                            <p:cond delay="0"/>
                                          </p:stCondLst>
                                        </p:cTn>
                                        <p:tgtEl>
                                          <p:spTgt spid="24591"/>
                                        </p:tgtEl>
                                        <p:attrNameLst>
                                          <p:attrName>style.visibility</p:attrName>
                                        </p:attrNameLst>
                                      </p:cBhvr>
                                      <p:to>
                                        <p:strVal val="visible"/>
                                      </p:to>
                                    </p:set>
                                    <p:animEffect transition="in" filter="diamond(in)">
                                      <p:cBhvr>
                                        <p:cTn id="73" dur="2000"/>
                                        <p:tgtEl>
                                          <p:spTgt spid="24591"/>
                                        </p:tgtEl>
                                      </p:cBhvr>
                                    </p:animEffect>
                                  </p:childTnLst>
                                </p:cTn>
                              </p:par>
                            </p:childTnLst>
                          </p:cTn>
                        </p:par>
                        <p:par>
                          <p:cTn id="74" fill="hold" nodeType="afterGroup">
                            <p:stCondLst>
                              <p:cond delay="8000"/>
                            </p:stCondLst>
                            <p:childTnLst>
                              <p:par>
                                <p:cTn id="75" presetID="5" presetClass="entr" presetSubtype="10" fill="hold" nodeType="afterEffect">
                                  <p:stCondLst>
                                    <p:cond delay="0"/>
                                  </p:stCondLst>
                                  <p:childTnLst>
                                    <p:set>
                                      <p:cBhvr>
                                        <p:cTn id="76" dur="1" fill="hold">
                                          <p:stCondLst>
                                            <p:cond delay="0"/>
                                          </p:stCondLst>
                                        </p:cTn>
                                        <p:tgtEl>
                                          <p:spTgt spid="24615"/>
                                        </p:tgtEl>
                                        <p:attrNameLst>
                                          <p:attrName>style.visibility</p:attrName>
                                        </p:attrNameLst>
                                      </p:cBhvr>
                                      <p:to>
                                        <p:strVal val="visible"/>
                                      </p:to>
                                    </p:set>
                                    <p:animEffect transition="in" filter="checkerboard(across)">
                                      <p:cBhvr>
                                        <p:cTn id="77" dur="2000"/>
                                        <p:tgtEl>
                                          <p:spTgt spid="24615"/>
                                        </p:tgtEl>
                                      </p:cBhvr>
                                    </p:animEffect>
                                  </p:childTnLst>
                                </p:cTn>
                              </p:par>
                            </p:childTnLst>
                          </p:cTn>
                        </p:par>
                        <p:par>
                          <p:cTn id="78" fill="hold" nodeType="afterGroup">
                            <p:stCondLst>
                              <p:cond delay="10000"/>
                            </p:stCondLst>
                            <p:childTnLst>
                              <p:par>
                                <p:cTn id="79" presetID="8" presetClass="entr" presetSubtype="16" fill="hold" grpId="0" nodeType="afterEffect">
                                  <p:stCondLst>
                                    <p:cond delay="0"/>
                                  </p:stCondLst>
                                  <p:childTnLst>
                                    <p:set>
                                      <p:cBhvr>
                                        <p:cTn id="80" dur="1" fill="hold">
                                          <p:stCondLst>
                                            <p:cond delay="0"/>
                                          </p:stCondLst>
                                        </p:cTn>
                                        <p:tgtEl>
                                          <p:spTgt spid="24592"/>
                                        </p:tgtEl>
                                        <p:attrNameLst>
                                          <p:attrName>style.visibility</p:attrName>
                                        </p:attrNameLst>
                                      </p:cBhvr>
                                      <p:to>
                                        <p:strVal val="visible"/>
                                      </p:to>
                                    </p:set>
                                    <p:animEffect transition="in" filter="diamond(in)">
                                      <p:cBhvr>
                                        <p:cTn id="81" dur="2000"/>
                                        <p:tgtEl>
                                          <p:spTgt spid="24592"/>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5" presetClass="entr" presetSubtype="10" fill="hold" nodeType="clickEffect">
                                  <p:stCondLst>
                                    <p:cond delay="0"/>
                                  </p:stCondLst>
                                  <p:childTnLst>
                                    <p:set>
                                      <p:cBhvr>
                                        <p:cTn id="85" dur="1" fill="hold">
                                          <p:stCondLst>
                                            <p:cond delay="0"/>
                                          </p:stCondLst>
                                        </p:cTn>
                                        <p:tgtEl>
                                          <p:spTgt spid="24608"/>
                                        </p:tgtEl>
                                        <p:attrNameLst>
                                          <p:attrName>style.visibility</p:attrName>
                                        </p:attrNameLst>
                                      </p:cBhvr>
                                      <p:to>
                                        <p:strVal val="visible"/>
                                      </p:to>
                                    </p:set>
                                    <p:animEffect transition="in" filter="checkerboard(across)">
                                      <p:cBhvr>
                                        <p:cTn id="86" dur="2000"/>
                                        <p:tgtEl>
                                          <p:spTgt spid="24608"/>
                                        </p:tgtEl>
                                      </p:cBhvr>
                                    </p:animEffect>
                                  </p:childTnLst>
                                </p:cTn>
                              </p:par>
                            </p:childTnLst>
                          </p:cTn>
                        </p:par>
                        <p:par>
                          <p:cTn id="87" fill="hold" nodeType="afterGroup">
                            <p:stCondLst>
                              <p:cond delay="2000"/>
                            </p:stCondLst>
                            <p:childTnLst>
                              <p:par>
                                <p:cTn id="88" presetID="8" presetClass="entr" presetSubtype="16" fill="hold" grpId="0" nodeType="afterEffect">
                                  <p:stCondLst>
                                    <p:cond delay="0"/>
                                  </p:stCondLst>
                                  <p:childTnLst>
                                    <p:set>
                                      <p:cBhvr>
                                        <p:cTn id="89" dur="1" fill="hold">
                                          <p:stCondLst>
                                            <p:cond delay="0"/>
                                          </p:stCondLst>
                                        </p:cTn>
                                        <p:tgtEl>
                                          <p:spTgt spid="24585"/>
                                        </p:tgtEl>
                                        <p:attrNameLst>
                                          <p:attrName>style.visibility</p:attrName>
                                        </p:attrNameLst>
                                      </p:cBhvr>
                                      <p:to>
                                        <p:strVal val="visible"/>
                                      </p:to>
                                    </p:set>
                                    <p:animEffect transition="in" filter="diamond(in)">
                                      <p:cBhvr>
                                        <p:cTn id="90" dur="2000"/>
                                        <p:tgtEl>
                                          <p:spTgt spid="24585"/>
                                        </p:tgtEl>
                                      </p:cBhvr>
                                    </p:animEffect>
                                  </p:childTnLst>
                                </p:cTn>
                              </p:par>
                            </p:childTnLst>
                          </p:cTn>
                        </p:par>
                        <p:par>
                          <p:cTn id="91" fill="hold" nodeType="afterGroup">
                            <p:stCondLst>
                              <p:cond delay="4000"/>
                            </p:stCondLst>
                            <p:childTnLst>
                              <p:par>
                                <p:cTn id="92" presetID="5" presetClass="entr" presetSubtype="10" fill="hold" nodeType="afterEffect">
                                  <p:stCondLst>
                                    <p:cond delay="0"/>
                                  </p:stCondLst>
                                  <p:childTnLst>
                                    <p:set>
                                      <p:cBhvr>
                                        <p:cTn id="93" dur="1" fill="hold">
                                          <p:stCondLst>
                                            <p:cond delay="0"/>
                                          </p:stCondLst>
                                        </p:cTn>
                                        <p:tgtEl>
                                          <p:spTgt spid="24616"/>
                                        </p:tgtEl>
                                        <p:attrNameLst>
                                          <p:attrName>style.visibility</p:attrName>
                                        </p:attrNameLst>
                                      </p:cBhvr>
                                      <p:to>
                                        <p:strVal val="visible"/>
                                      </p:to>
                                    </p:set>
                                    <p:animEffect transition="in" filter="checkerboard(across)">
                                      <p:cBhvr>
                                        <p:cTn id="94" dur="2000"/>
                                        <p:tgtEl>
                                          <p:spTgt spid="24616"/>
                                        </p:tgtEl>
                                      </p:cBhvr>
                                    </p:animEffect>
                                  </p:childTnLst>
                                </p:cTn>
                              </p:par>
                            </p:childTnLst>
                          </p:cTn>
                        </p:par>
                        <p:par>
                          <p:cTn id="95" fill="hold" nodeType="afterGroup">
                            <p:stCondLst>
                              <p:cond delay="6000"/>
                            </p:stCondLst>
                            <p:childTnLst>
                              <p:par>
                                <p:cTn id="96" presetID="8" presetClass="entr" presetSubtype="16" fill="hold" grpId="0" nodeType="afterEffect">
                                  <p:stCondLst>
                                    <p:cond delay="0"/>
                                  </p:stCondLst>
                                  <p:childTnLst>
                                    <p:set>
                                      <p:cBhvr>
                                        <p:cTn id="97" dur="1" fill="hold">
                                          <p:stCondLst>
                                            <p:cond delay="0"/>
                                          </p:stCondLst>
                                        </p:cTn>
                                        <p:tgtEl>
                                          <p:spTgt spid="24593"/>
                                        </p:tgtEl>
                                        <p:attrNameLst>
                                          <p:attrName>style.visibility</p:attrName>
                                        </p:attrNameLst>
                                      </p:cBhvr>
                                      <p:to>
                                        <p:strVal val="visible"/>
                                      </p:to>
                                    </p:set>
                                    <p:animEffect transition="in" filter="diamond(in)">
                                      <p:cBhvr>
                                        <p:cTn id="98" dur="2000"/>
                                        <p:tgtEl>
                                          <p:spTgt spid="24593"/>
                                        </p:tgtEl>
                                      </p:cBhvr>
                                    </p:animEffect>
                                  </p:childTnLst>
                                </p:cTn>
                              </p:par>
                            </p:childTnLst>
                          </p:cTn>
                        </p:par>
                        <p:par>
                          <p:cTn id="99" fill="hold" nodeType="afterGroup">
                            <p:stCondLst>
                              <p:cond delay="8000"/>
                            </p:stCondLst>
                            <p:childTnLst>
                              <p:par>
                                <p:cTn id="100" presetID="5" presetClass="entr" presetSubtype="10" fill="hold" nodeType="afterEffect">
                                  <p:stCondLst>
                                    <p:cond delay="0"/>
                                  </p:stCondLst>
                                  <p:childTnLst>
                                    <p:set>
                                      <p:cBhvr>
                                        <p:cTn id="101" dur="1" fill="hold">
                                          <p:stCondLst>
                                            <p:cond delay="0"/>
                                          </p:stCondLst>
                                        </p:cTn>
                                        <p:tgtEl>
                                          <p:spTgt spid="24617"/>
                                        </p:tgtEl>
                                        <p:attrNameLst>
                                          <p:attrName>style.visibility</p:attrName>
                                        </p:attrNameLst>
                                      </p:cBhvr>
                                      <p:to>
                                        <p:strVal val="visible"/>
                                      </p:to>
                                    </p:set>
                                    <p:animEffect transition="in" filter="checkerboard(across)">
                                      <p:cBhvr>
                                        <p:cTn id="102" dur="2000"/>
                                        <p:tgtEl>
                                          <p:spTgt spid="24617"/>
                                        </p:tgtEl>
                                      </p:cBhvr>
                                    </p:animEffect>
                                  </p:childTnLst>
                                </p:cTn>
                              </p:par>
                            </p:childTnLst>
                          </p:cTn>
                        </p:par>
                        <p:par>
                          <p:cTn id="103" fill="hold" nodeType="afterGroup">
                            <p:stCondLst>
                              <p:cond delay="10000"/>
                            </p:stCondLst>
                            <p:childTnLst>
                              <p:par>
                                <p:cTn id="104" presetID="8" presetClass="entr" presetSubtype="16" fill="hold" grpId="0" nodeType="afterEffect">
                                  <p:stCondLst>
                                    <p:cond delay="0"/>
                                  </p:stCondLst>
                                  <p:childTnLst>
                                    <p:set>
                                      <p:cBhvr>
                                        <p:cTn id="105" dur="1" fill="hold">
                                          <p:stCondLst>
                                            <p:cond delay="0"/>
                                          </p:stCondLst>
                                        </p:cTn>
                                        <p:tgtEl>
                                          <p:spTgt spid="24594"/>
                                        </p:tgtEl>
                                        <p:attrNameLst>
                                          <p:attrName>style.visibility</p:attrName>
                                        </p:attrNameLst>
                                      </p:cBhvr>
                                      <p:to>
                                        <p:strVal val="visible"/>
                                      </p:to>
                                    </p:set>
                                    <p:animEffect transition="in" filter="diamond(in)">
                                      <p:cBhvr>
                                        <p:cTn id="106" dur="2000"/>
                                        <p:tgtEl>
                                          <p:spTgt spid="24594"/>
                                        </p:tgtEl>
                                      </p:cBhvr>
                                    </p:animEffect>
                                  </p:childTnLst>
                                </p:cTn>
                              </p:par>
                            </p:childTnLst>
                          </p:cTn>
                        </p:par>
                      </p:childTnLst>
                    </p:cTn>
                  </p:par>
                  <p:par>
                    <p:cTn id="107" fill="hold" nodeType="clickPar">
                      <p:stCondLst>
                        <p:cond delay="indefinite"/>
                      </p:stCondLst>
                      <p:childTnLst>
                        <p:par>
                          <p:cTn id="108" fill="hold" nodeType="withGroup">
                            <p:stCondLst>
                              <p:cond delay="0"/>
                            </p:stCondLst>
                            <p:childTnLst>
                              <p:par>
                                <p:cTn id="109" presetID="5" presetClass="entr" presetSubtype="10" fill="hold" nodeType="clickEffect">
                                  <p:stCondLst>
                                    <p:cond delay="0"/>
                                  </p:stCondLst>
                                  <p:childTnLst>
                                    <p:set>
                                      <p:cBhvr>
                                        <p:cTn id="110" dur="1" fill="hold">
                                          <p:stCondLst>
                                            <p:cond delay="0"/>
                                          </p:stCondLst>
                                        </p:cTn>
                                        <p:tgtEl>
                                          <p:spTgt spid="24609"/>
                                        </p:tgtEl>
                                        <p:attrNameLst>
                                          <p:attrName>style.visibility</p:attrName>
                                        </p:attrNameLst>
                                      </p:cBhvr>
                                      <p:to>
                                        <p:strVal val="visible"/>
                                      </p:to>
                                    </p:set>
                                    <p:animEffect transition="in" filter="checkerboard(across)">
                                      <p:cBhvr>
                                        <p:cTn id="111" dur="2000"/>
                                        <p:tgtEl>
                                          <p:spTgt spid="24609"/>
                                        </p:tgtEl>
                                      </p:cBhvr>
                                    </p:animEffect>
                                  </p:childTnLst>
                                </p:cTn>
                              </p:par>
                            </p:childTnLst>
                          </p:cTn>
                        </p:par>
                        <p:par>
                          <p:cTn id="112" fill="hold" nodeType="afterGroup">
                            <p:stCondLst>
                              <p:cond delay="2000"/>
                            </p:stCondLst>
                            <p:childTnLst>
                              <p:par>
                                <p:cTn id="113" presetID="8" presetClass="entr" presetSubtype="16" fill="hold" grpId="0" nodeType="afterEffect">
                                  <p:stCondLst>
                                    <p:cond delay="0"/>
                                  </p:stCondLst>
                                  <p:childTnLst>
                                    <p:set>
                                      <p:cBhvr>
                                        <p:cTn id="114" dur="1" fill="hold">
                                          <p:stCondLst>
                                            <p:cond delay="0"/>
                                          </p:stCondLst>
                                        </p:cTn>
                                        <p:tgtEl>
                                          <p:spTgt spid="24586"/>
                                        </p:tgtEl>
                                        <p:attrNameLst>
                                          <p:attrName>style.visibility</p:attrName>
                                        </p:attrNameLst>
                                      </p:cBhvr>
                                      <p:to>
                                        <p:strVal val="visible"/>
                                      </p:to>
                                    </p:set>
                                    <p:animEffect transition="in" filter="diamond(in)">
                                      <p:cBhvr>
                                        <p:cTn id="115" dur="2000"/>
                                        <p:tgtEl>
                                          <p:spTgt spid="24586"/>
                                        </p:tgtEl>
                                      </p:cBhvr>
                                    </p:animEffect>
                                  </p:childTnLst>
                                </p:cTn>
                              </p:par>
                            </p:childTnLst>
                          </p:cTn>
                        </p:par>
                        <p:par>
                          <p:cTn id="116" fill="hold" nodeType="afterGroup">
                            <p:stCondLst>
                              <p:cond delay="4000"/>
                            </p:stCondLst>
                            <p:childTnLst>
                              <p:par>
                                <p:cTn id="117" presetID="5" presetClass="entr" presetSubtype="10" fill="hold" nodeType="afterEffect">
                                  <p:stCondLst>
                                    <p:cond delay="0"/>
                                  </p:stCondLst>
                                  <p:childTnLst>
                                    <p:set>
                                      <p:cBhvr>
                                        <p:cTn id="118" dur="1" fill="hold">
                                          <p:stCondLst>
                                            <p:cond delay="0"/>
                                          </p:stCondLst>
                                        </p:cTn>
                                        <p:tgtEl>
                                          <p:spTgt spid="24618"/>
                                        </p:tgtEl>
                                        <p:attrNameLst>
                                          <p:attrName>style.visibility</p:attrName>
                                        </p:attrNameLst>
                                      </p:cBhvr>
                                      <p:to>
                                        <p:strVal val="visible"/>
                                      </p:to>
                                    </p:set>
                                    <p:animEffect transition="in" filter="checkerboard(across)">
                                      <p:cBhvr>
                                        <p:cTn id="119" dur="2000"/>
                                        <p:tgtEl>
                                          <p:spTgt spid="24618"/>
                                        </p:tgtEl>
                                      </p:cBhvr>
                                    </p:animEffect>
                                  </p:childTnLst>
                                </p:cTn>
                              </p:par>
                            </p:childTnLst>
                          </p:cTn>
                        </p:par>
                        <p:par>
                          <p:cTn id="120" fill="hold" nodeType="afterGroup">
                            <p:stCondLst>
                              <p:cond delay="6000"/>
                            </p:stCondLst>
                            <p:childTnLst>
                              <p:par>
                                <p:cTn id="121" presetID="8" presetClass="entr" presetSubtype="16" fill="hold" grpId="0" nodeType="afterEffect">
                                  <p:stCondLst>
                                    <p:cond delay="0"/>
                                  </p:stCondLst>
                                  <p:childTnLst>
                                    <p:set>
                                      <p:cBhvr>
                                        <p:cTn id="122" dur="1" fill="hold">
                                          <p:stCondLst>
                                            <p:cond delay="0"/>
                                          </p:stCondLst>
                                        </p:cTn>
                                        <p:tgtEl>
                                          <p:spTgt spid="24595"/>
                                        </p:tgtEl>
                                        <p:attrNameLst>
                                          <p:attrName>style.visibility</p:attrName>
                                        </p:attrNameLst>
                                      </p:cBhvr>
                                      <p:to>
                                        <p:strVal val="visible"/>
                                      </p:to>
                                    </p:set>
                                    <p:animEffect transition="in" filter="diamond(in)">
                                      <p:cBhvr>
                                        <p:cTn id="123" dur="2000"/>
                                        <p:tgtEl>
                                          <p:spTgt spid="24595"/>
                                        </p:tgtEl>
                                      </p:cBhvr>
                                    </p:animEffect>
                                  </p:childTnLst>
                                </p:cTn>
                              </p:par>
                            </p:childTnLst>
                          </p:cTn>
                        </p:par>
                        <p:par>
                          <p:cTn id="124" fill="hold" nodeType="afterGroup">
                            <p:stCondLst>
                              <p:cond delay="8000"/>
                            </p:stCondLst>
                            <p:childTnLst>
                              <p:par>
                                <p:cTn id="125" presetID="5" presetClass="entr" presetSubtype="10" fill="hold" nodeType="afterEffect">
                                  <p:stCondLst>
                                    <p:cond delay="0"/>
                                  </p:stCondLst>
                                  <p:childTnLst>
                                    <p:set>
                                      <p:cBhvr>
                                        <p:cTn id="126" dur="1" fill="hold">
                                          <p:stCondLst>
                                            <p:cond delay="0"/>
                                          </p:stCondLst>
                                        </p:cTn>
                                        <p:tgtEl>
                                          <p:spTgt spid="24619"/>
                                        </p:tgtEl>
                                        <p:attrNameLst>
                                          <p:attrName>style.visibility</p:attrName>
                                        </p:attrNameLst>
                                      </p:cBhvr>
                                      <p:to>
                                        <p:strVal val="visible"/>
                                      </p:to>
                                    </p:set>
                                    <p:animEffect transition="in" filter="checkerboard(across)">
                                      <p:cBhvr>
                                        <p:cTn id="127" dur="2000"/>
                                        <p:tgtEl>
                                          <p:spTgt spid="24619"/>
                                        </p:tgtEl>
                                      </p:cBhvr>
                                    </p:animEffect>
                                  </p:childTnLst>
                                </p:cTn>
                              </p:par>
                            </p:childTnLst>
                          </p:cTn>
                        </p:par>
                        <p:par>
                          <p:cTn id="128" fill="hold" nodeType="afterGroup">
                            <p:stCondLst>
                              <p:cond delay="10000"/>
                            </p:stCondLst>
                            <p:childTnLst>
                              <p:par>
                                <p:cTn id="129" presetID="8" presetClass="entr" presetSubtype="16" fill="hold" grpId="0" nodeType="afterEffect">
                                  <p:stCondLst>
                                    <p:cond delay="0"/>
                                  </p:stCondLst>
                                  <p:childTnLst>
                                    <p:set>
                                      <p:cBhvr>
                                        <p:cTn id="130" dur="1" fill="hold">
                                          <p:stCondLst>
                                            <p:cond delay="0"/>
                                          </p:stCondLst>
                                        </p:cTn>
                                        <p:tgtEl>
                                          <p:spTgt spid="24596"/>
                                        </p:tgtEl>
                                        <p:attrNameLst>
                                          <p:attrName>style.visibility</p:attrName>
                                        </p:attrNameLst>
                                      </p:cBhvr>
                                      <p:to>
                                        <p:strVal val="visible"/>
                                      </p:to>
                                    </p:set>
                                    <p:animEffect transition="in" filter="diamond(in)">
                                      <p:cBhvr>
                                        <p:cTn id="131" dur="2000"/>
                                        <p:tgtEl>
                                          <p:spTgt spid="24596"/>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5" presetClass="entr" presetSubtype="10" fill="hold" nodeType="clickEffect">
                                  <p:stCondLst>
                                    <p:cond delay="0"/>
                                  </p:stCondLst>
                                  <p:childTnLst>
                                    <p:set>
                                      <p:cBhvr>
                                        <p:cTn id="135" dur="1" fill="hold">
                                          <p:stCondLst>
                                            <p:cond delay="0"/>
                                          </p:stCondLst>
                                        </p:cTn>
                                        <p:tgtEl>
                                          <p:spTgt spid="24610"/>
                                        </p:tgtEl>
                                        <p:attrNameLst>
                                          <p:attrName>style.visibility</p:attrName>
                                        </p:attrNameLst>
                                      </p:cBhvr>
                                      <p:to>
                                        <p:strVal val="visible"/>
                                      </p:to>
                                    </p:set>
                                    <p:animEffect transition="in" filter="checkerboard(across)">
                                      <p:cBhvr>
                                        <p:cTn id="136" dur="2000"/>
                                        <p:tgtEl>
                                          <p:spTgt spid="24610"/>
                                        </p:tgtEl>
                                      </p:cBhvr>
                                    </p:animEffect>
                                  </p:childTnLst>
                                </p:cTn>
                              </p:par>
                            </p:childTnLst>
                          </p:cTn>
                        </p:par>
                        <p:par>
                          <p:cTn id="137" fill="hold" nodeType="afterGroup">
                            <p:stCondLst>
                              <p:cond delay="2000"/>
                            </p:stCondLst>
                            <p:childTnLst>
                              <p:par>
                                <p:cTn id="138" presetID="8" presetClass="entr" presetSubtype="16" fill="hold" grpId="0" nodeType="afterEffect">
                                  <p:stCondLst>
                                    <p:cond delay="0"/>
                                  </p:stCondLst>
                                  <p:childTnLst>
                                    <p:set>
                                      <p:cBhvr>
                                        <p:cTn id="139" dur="1" fill="hold">
                                          <p:stCondLst>
                                            <p:cond delay="0"/>
                                          </p:stCondLst>
                                        </p:cTn>
                                        <p:tgtEl>
                                          <p:spTgt spid="24587"/>
                                        </p:tgtEl>
                                        <p:attrNameLst>
                                          <p:attrName>style.visibility</p:attrName>
                                        </p:attrNameLst>
                                      </p:cBhvr>
                                      <p:to>
                                        <p:strVal val="visible"/>
                                      </p:to>
                                    </p:set>
                                    <p:animEffect transition="in" filter="diamond(in)">
                                      <p:cBhvr>
                                        <p:cTn id="140" dur="2000"/>
                                        <p:tgtEl>
                                          <p:spTgt spid="24587"/>
                                        </p:tgtEl>
                                      </p:cBhvr>
                                    </p:animEffect>
                                  </p:childTnLst>
                                </p:cTn>
                              </p:par>
                            </p:childTnLst>
                          </p:cTn>
                        </p:par>
                        <p:par>
                          <p:cTn id="141" fill="hold" nodeType="afterGroup">
                            <p:stCondLst>
                              <p:cond delay="4000"/>
                            </p:stCondLst>
                            <p:childTnLst>
                              <p:par>
                                <p:cTn id="142" presetID="5" presetClass="entr" presetSubtype="10" fill="hold" nodeType="afterEffect">
                                  <p:stCondLst>
                                    <p:cond delay="0"/>
                                  </p:stCondLst>
                                  <p:childTnLst>
                                    <p:set>
                                      <p:cBhvr>
                                        <p:cTn id="143" dur="1" fill="hold">
                                          <p:stCondLst>
                                            <p:cond delay="0"/>
                                          </p:stCondLst>
                                        </p:cTn>
                                        <p:tgtEl>
                                          <p:spTgt spid="24620"/>
                                        </p:tgtEl>
                                        <p:attrNameLst>
                                          <p:attrName>style.visibility</p:attrName>
                                        </p:attrNameLst>
                                      </p:cBhvr>
                                      <p:to>
                                        <p:strVal val="visible"/>
                                      </p:to>
                                    </p:set>
                                    <p:animEffect transition="in" filter="checkerboard(across)">
                                      <p:cBhvr>
                                        <p:cTn id="144" dur="2000"/>
                                        <p:tgtEl>
                                          <p:spTgt spid="24620"/>
                                        </p:tgtEl>
                                      </p:cBhvr>
                                    </p:animEffect>
                                  </p:childTnLst>
                                </p:cTn>
                              </p:par>
                            </p:childTnLst>
                          </p:cTn>
                        </p:par>
                        <p:par>
                          <p:cTn id="145" fill="hold" nodeType="afterGroup">
                            <p:stCondLst>
                              <p:cond delay="6000"/>
                            </p:stCondLst>
                            <p:childTnLst>
                              <p:par>
                                <p:cTn id="146" presetID="8" presetClass="entr" presetSubtype="16" fill="hold" grpId="0" nodeType="afterEffect">
                                  <p:stCondLst>
                                    <p:cond delay="0"/>
                                  </p:stCondLst>
                                  <p:childTnLst>
                                    <p:set>
                                      <p:cBhvr>
                                        <p:cTn id="147" dur="1" fill="hold">
                                          <p:stCondLst>
                                            <p:cond delay="0"/>
                                          </p:stCondLst>
                                        </p:cTn>
                                        <p:tgtEl>
                                          <p:spTgt spid="24597"/>
                                        </p:tgtEl>
                                        <p:attrNameLst>
                                          <p:attrName>style.visibility</p:attrName>
                                        </p:attrNameLst>
                                      </p:cBhvr>
                                      <p:to>
                                        <p:strVal val="visible"/>
                                      </p:to>
                                    </p:set>
                                    <p:animEffect transition="in" filter="diamond(in)">
                                      <p:cBhvr>
                                        <p:cTn id="148" dur="2000"/>
                                        <p:tgtEl>
                                          <p:spTgt spid="24597"/>
                                        </p:tgtEl>
                                      </p:cBhvr>
                                    </p:animEffect>
                                  </p:childTnLst>
                                </p:cTn>
                              </p:par>
                            </p:childTnLst>
                          </p:cTn>
                        </p:par>
                        <p:par>
                          <p:cTn id="149" fill="hold" nodeType="afterGroup">
                            <p:stCondLst>
                              <p:cond delay="8000"/>
                            </p:stCondLst>
                            <p:childTnLst>
                              <p:par>
                                <p:cTn id="150" presetID="5" presetClass="entr" presetSubtype="10" fill="hold" nodeType="afterEffect">
                                  <p:stCondLst>
                                    <p:cond delay="0"/>
                                  </p:stCondLst>
                                  <p:childTnLst>
                                    <p:set>
                                      <p:cBhvr>
                                        <p:cTn id="151" dur="1" fill="hold">
                                          <p:stCondLst>
                                            <p:cond delay="0"/>
                                          </p:stCondLst>
                                        </p:cTn>
                                        <p:tgtEl>
                                          <p:spTgt spid="24621"/>
                                        </p:tgtEl>
                                        <p:attrNameLst>
                                          <p:attrName>style.visibility</p:attrName>
                                        </p:attrNameLst>
                                      </p:cBhvr>
                                      <p:to>
                                        <p:strVal val="visible"/>
                                      </p:to>
                                    </p:set>
                                    <p:animEffect transition="in" filter="checkerboard(across)">
                                      <p:cBhvr>
                                        <p:cTn id="152" dur="2000"/>
                                        <p:tgtEl>
                                          <p:spTgt spid="24621"/>
                                        </p:tgtEl>
                                      </p:cBhvr>
                                    </p:animEffect>
                                  </p:childTnLst>
                                </p:cTn>
                              </p:par>
                            </p:childTnLst>
                          </p:cTn>
                        </p:par>
                        <p:par>
                          <p:cTn id="153" fill="hold" nodeType="afterGroup">
                            <p:stCondLst>
                              <p:cond delay="10000"/>
                            </p:stCondLst>
                            <p:childTnLst>
                              <p:par>
                                <p:cTn id="154" presetID="8" presetClass="entr" presetSubtype="16" fill="hold" grpId="0" nodeType="afterEffect">
                                  <p:stCondLst>
                                    <p:cond delay="0"/>
                                  </p:stCondLst>
                                  <p:childTnLst>
                                    <p:set>
                                      <p:cBhvr>
                                        <p:cTn id="155" dur="1" fill="hold">
                                          <p:stCondLst>
                                            <p:cond delay="0"/>
                                          </p:stCondLst>
                                        </p:cTn>
                                        <p:tgtEl>
                                          <p:spTgt spid="24598"/>
                                        </p:tgtEl>
                                        <p:attrNameLst>
                                          <p:attrName>style.visibility</p:attrName>
                                        </p:attrNameLst>
                                      </p:cBhvr>
                                      <p:to>
                                        <p:strVal val="visible"/>
                                      </p:to>
                                    </p:set>
                                    <p:animEffect transition="in" filter="diamond(in)">
                                      <p:cBhvr>
                                        <p:cTn id="156" dur="2000"/>
                                        <p:tgtEl>
                                          <p:spTgt spid="24598"/>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5" presetClass="entr" presetSubtype="10" fill="hold" nodeType="clickEffect">
                                  <p:stCondLst>
                                    <p:cond delay="0"/>
                                  </p:stCondLst>
                                  <p:childTnLst>
                                    <p:set>
                                      <p:cBhvr>
                                        <p:cTn id="160" dur="1" fill="hold">
                                          <p:stCondLst>
                                            <p:cond delay="0"/>
                                          </p:stCondLst>
                                        </p:cTn>
                                        <p:tgtEl>
                                          <p:spTgt spid="24611"/>
                                        </p:tgtEl>
                                        <p:attrNameLst>
                                          <p:attrName>style.visibility</p:attrName>
                                        </p:attrNameLst>
                                      </p:cBhvr>
                                      <p:to>
                                        <p:strVal val="visible"/>
                                      </p:to>
                                    </p:set>
                                    <p:animEffect transition="in" filter="checkerboard(across)">
                                      <p:cBhvr>
                                        <p:cTn id="161" dur="2000"/>
                                        <p:tgtEl>
                                          <p:spTgt spid="24611"/>
                                        </p:tgtEl>
                                      </p:cBhvr>
                                    </p:animEffect>
                                  </p:childTnLst>
                                </p:cTn>
                              </p:par>
                            </p:childTnLst>
                          </p:cTn>
                        </p:par>
                        <p:par>
                          <p:cTn id="162" fill="hold" nodeType="afterGroup">
                            <p:stCondLst>
                              <p:cond delay="2000"/>
                            </p:stCondLst>
                            <p:childTnLst>
                              <p:par>
                                <p:cTn id="163" presetID="8" presetClass="entr" presetSubtype="16" fill="hold" grpId="0" nodeType="afterEffect">
                                  <p:stCondLst>
                                    <p:cond delay="0"/>
                                  </p:stCondLst>
                                  <p:childTnLst>
                                    <p:set>
                                      <p:cBhvr>
                                        <p:cTn id="164" dur="1" fill="hold">
                                          <p:stCondLst>
                                            <p:cond delay="0"/>
                                          </p:stCondLst>
                                        </p:cTn>
                                        <p:tgtEl>
                                          <p:spTgt spid="24588"/>
                                        </p:tgtEl>
                                        <p:attrNameLst>
                                          <p:attrName>style.visibility</p:attrName>
                                        </p:attrNameLst>
                                      </p:cBhvr>
                                      <p:to>
                                        <p:strVal val="visible"/>
                                      </p:to>
                                    </p:set>
                                    <p:animEffect transition="in" filter="diamond(in)">
                                      <p:cBhvr>
                                        <p:cTn id="165" dur="2000"/>
                                        <p:tgtEl>
                                          <p:spTgt spid="24588"/>
                                        </p:tgtEl>
                                      </p:cBhvr>
                                    </p:animEffect>
                                  </p:childTnLst>
                                </p:cTn>
                              </p:par>
                            </p:childTnLst>
                          </p:cTn>
                        </p:par>
                        <p:par>
                          <p:cTn id="166" fill="hold" nodeType="afterGroup">
                            <p:stCondLst>
                              <p:cond delay="4000"/>
                            </p:stCondLst>
                            <p:childTnLst>
                              <p:par>
                                <p:cTn id="167" presetID="5" presetClass="entr" presetSubtype="10" fill="hold" nodeType="afterEffect">
                                  <p:stCondLst>
                                    <p:cond delay="0"/>
                                  </p:stCondLst>
                                  <p:childTnLst>
                                    <p:set>
                                      <p:cBhvr>
                                        <p:cTn id="168" dur="1" fill="hold">
                                          <p:stCondLst>
                                            <p:cond delay="0"/>
                                          </p:stCondLst>
                                        </p:cTn>
                                        <p:tgtEl>
                                          <p:spTgt spid="24622"/>
                                        </p:tgtEl>
                                        <p:attrNameLst>
                                          <p:attrName>style.visibility</p:attrName>
                                        </p:attrNameLst>
                                      </p:cBhvr>
                                      <p:to>
                                        <p:strVal val="visible"/>
                                      </p:to>
                                    </p:set>
                                    <p:animEffect transition="in" filter="checkerboard(across)">
                                      <p:cBhvr>
                                        <p:cTn id="169" dur="2000"/>
                                        <p:tgtEl>
                                          <p:spTgt spid="24622"/>
                                        </p:tgtEl>
                                      </p:cBhvr>
                                    </p:animEffect>
                                  </p:childTnLst>
                                </p:cTn>
                              </p:par>
                            </p:childTnLst>
                          </p:cTn>
                        </p:par>
                        <p:par>
                          <p:cTn id="170" fill="hold" nodeType="afterGroup">
                            <p:stCondLst>
                              <p:cond delay="6000"/>
                            </p:stCondLst>
                            <p:childTnLst>
                              <p:par>
                                <p:cTn id="171" presetID="8" presetClass="entr" presetSubtype="16" fill="hold" grpId="0" nodeType="afterEffect">
                                  <p:stCondLst>
                                    <p:cond delay="0"/>
                                  </p:stCondLst>
                                  <p:childTnLst>
                                    <p:set>
                                      <p:cBhvr>
                                        <p:cTn id="172" dur="1" fill="hold">
                                          <p:stCondLst>
                                            <p:cond delay="0"/>
                                          </p:stCondLst>
                                        </p:cTn>
                                        <p:tgtEl>
                                          <p:spTgt spid="24599"/>
                                        </p:tgtEl>
                                        <p:attrNameLst>
                                          <p:attrName>style.visibility</p:attrName>
                                        </p:attrNameLst>
                                      </p:cBhvr>
                                      <p:to>
                                        <p:strVal val="visible"/>
                                      </p:to>
                                    </p:set>
                                    <p:animEffect transition="in" filter="diamond(in)">
                                      <p:cBhvr>
                                        <p:cTn id="173" dur="2000"/>
                                        <p:tgtEl>
                                          <p:spTgt spid="24599"/>
                                        </p:tgtEl>
                                      </p:cBhvr>
                                    </p:animEffect>
                                  </p:childTnLst>
                                </p:cTn>
                              </p:par>
                            </p:childTnLst>
                          </p:cTn>
                        </p:par>
                        <p:par>
                          <p:cTn id="174" fill="hold" nodeType="afterGroup">
                            <p:stCondLst>
                              <p:cond delay="8000"/>
                            </p:stCondLst>
                            <p:childTnLst>
                              <p:par>
                                <p:cTn id="175" presetID="5" presetClass="entr" presetSubtype="10" fill="hold" nodeType="afterEffect">
                                  <p:stCondLst>
                                    <p:cond delay="0"/>
                                  </p:stCondLst>
                                  <p:childTnLst>
                                    <p:set>
                                      <p:cBhvr>
                                        <p:cTn id="176" dur="1" fill="hold">
                                          <p:stCondLst>
                                            <p:cond delay="0"/>
                                          </p:stCondLst>
                                        </p:cTn>
                                        <p:tgtEl>
                                          <p:spTgt spid="24623"/>
                                        </p:tgtEl>
                                        <p:attrNameLst>
                                          <p:attrName>style.visibility</p:attrName>
                                        </p:attrNameLst>
                                      </p:cBhvr>
                                      <p:to>
                                        <p:strVal val="visible"/>
                                      </p:to>
                                    </p:set>
                                    <p:animEffect transition="in" filter="checkerboard(across)">
                                      <p:cBhvr>
                                        <p:cTn id="177" dur="2000"/>
                                        <p:tgtEl>
                                          <p:spTgt spid="24623"/>
                                        </p:tgtEl>
                                      </p:cBhvr>
                                    </p:animEffect>
                                  </p:childTnLst>
                                </p:cTn>
                              </p:par>
                            </p:childTnLst>
                          </p:cTn>
                        </p:par>
                        <p:par>
                          <p:cTn id="178" fill="hold" nodeType="afterGroup">
                            <p:stCondLst>
                              <p:cond delay="10000"/>
                            </p:stCondLst>
                            <p:childTnLst>
                              <p:par>
                                <p:cTn id="179" presetID="8" presetClass="entr" presetSubtype="16" fill="hold" grpId="0" nodeType="afterEffect">
                                  <p:stCondLst>
                                    <p:cond delay="0"/>
                                  </p:stCondLst>
                                  <p:childTnLst>
                                    <p:set>
                                      <p:cBhvr>
                                        <p:cTn id="180" dur="1" fill="hold">
                                          <p:stCondLst>
                                            <p:cond delay="0"/>
                                          </p:stCondLst>
                                        </p:cTn>
                                        <p:tgtEl>
                                          <p:spTgt spid="24600"/>
                                        </p:tgtEl>
                                        <p:attrNameLst>
                                          <p:attrName>style.visibility</p:attrName>
                                        </p:attrNameLst>
                                      </p:cBhvr>
                                      <p:to>
                                        <p:strVal val="visible"/>
                                      </p:to>
                                    </p:set>
                                    <p:animEffect transition="in" filter="diamond(in)">
                                      <p:cBhvr>
                                        <p:cTn id="181" dur="2000"/>
                                        <p:tgtEl>
                                          <p:spTgt spid="24600"/>
                                        </p:tgtEl>
                                      </p:cBhvr>
                                    </p:animEffect>
                                  </p:childTnLst>
                                </p:cTn>
                              </p:par>
                            </p:childTnLst>
                          </p:cTn>
                        </p:par>
                      </p:childTnLst>
                    </p:cTn>
                  </p:par>
                  <p:par>
                    <p:cTn id="182" fill="hold" nodeType="clickPar">
                      <p:stCondLst>
                        <p:cond delay="indefinite"/>
                      </p:stCondLst>
                      <p:childTnLst>
                        <p:par>
                          <p:cTn id="183" fill="hold" nodeType="withGroup">
                            <p:stCondLst>
                              <p:cond delay="0"/>
                            </p:stCondLst>
                            <p:childTnLst>
                              <p:par>
                                <p:cTn id="184" presetID="5" presetClass="entr" presetSubtype="10" fill="hold" nodeType="clickEffect">
                                  <p:stCondLst>
                                    <p:cond delay="0"/>
                                  </p:stCondLst>
                                  <p:childTnLst>
                                    <p:set>
                                      <p:cBhvr>
                                        <p:cTn id="185" dur="1" fill="hold">
                                          <p:stCondLst>
                                            <p:cond delay="0"/>
                                          </p:stCondLst>
                                        </p:cTn>
                                        <p:tgtEl>
                                          <p:spTgt spid="24612"/>
                                        </p:tgtEl>
                                        <p:attrNameLst>
                                          <p:attrName>style.visibility</p:attrName>
                                        </p:attrNameLst>
                                      </p:cBhvr>
                                      <p:to>
                                        <p:strVal val="visible"/>
                                      </p:to>
                                    </p:set>
                                    <p:animEffect transition="in" filter="checkerboard(across)">
                                      <p:cBhvr>
                                        <p:cTn id="186" dur="2000"/>
                                        <p:tgtEl>
                                          <p:spTgt spid="24612"/>
                                        </p:tgtEl>
                                      </p:cBhvr>
                                    </p:animEffect>
                                  </p:childTnLst>
                                </p:cTn>
                              </p:par>
                            </p:childTnLst>
                          </p:cTn>
                        </p:par>
                        <p:par>
                          <p:cTn id="187" fill="hold" nodeType="afterGroup">
                            <p:stCondLst>
                              <p:cond delay="2000"/>
                            </p:stCondLst>
                            <p:childTnLst>
                              <p:par>
                                <p:cTn id="188" presetID="8" presetClass="entr" presetSubtype="16" fill="hold" grpId="0" nodeType="afterEffect">
                                  <p:stCondLst>
                                    <p:cond delay="0"/>
                                  </p:stCondLst>
                                  <p:childTnLst>
                                    <p:set>
                                      <p:cBhvr>
                                        <p:cTn id="189" dur="1" fill="hold">
                                          <p:stCondLst>
                                            <p:cond delay="0"/>
                                          </p:stCondLst>
                                        </p:cTn>
                                        <p:tgtEl>
                                          <p:spTgt spid="24589"/>
                                        </p:tgtEl>
                                        <p:attrNameLst>
                                          <p:attrName>style.visibility</p:attrName>
                                        </p:attrNameLst>
                                      </p:cBhvr>
                                      <p:to>
                                        <p:strVal val="visible"/>
                                      </p:to>
                                    </p:set>
                                    <p:animEffect transition="in" filter="diamond(in)">
                                      <p:cBhvr>
                                        <p:cTn id="190" dur="2000"/>
                                        <p:tgtEl>
                                          <p:spTgt spid="24589"/>
                                        </p:tgtEl>
                                      </p:cBhvr>
                                    </p:animEffect>
                                  </p:childTnLst>
                                </p:cTn>
                              </p:par>
                            </p:childTnLst>
                          </p:cTn>
                        </p:par>
                        <p:par>
                          <p:cTn id="191" fill="hold" nodeType="afterGroup">
                            <p:stCondLst>
                              <p:cond delay="4000"/>
                            </p:stCondLst>
                            <p:childTnLst>
                              <p:par>
                                <p:cTn id="192" presetID="5" presetClass="entr" presetSubtype="10" fill="hold" nodeType="afterEffect">
                                  <p:stCondLst>
                                    <p:cond delay="0"/>
                                  </p:stCondLst>
                                  <p:childTnLst>
                                    <p:set>
                                      <p:cBhvr>
                                        <p:cTn id="193" dur="1" fill="hold">
                                          <p:stCondLst>
                                            <p:cond delay="0"/>
                                          </p:stCondLst>
                                        </p:cTn>
                                        <p:tgtEl>
                                          <p:spTgt spid="24624"/>
                                        </p:tgtEl>
                                        <p:attrNameLst>
                                          <p:attrName>style.visibility</p:attrName>
                                        </p:attrNameLst>
                                      </p:cBhvr>
                                      <p:to>
                                        <p:strVal val="visible"/>
                                      </p:to>
                                    </p:set>
                                    <p:animEffect transition="in" filter="checkerboard(across)">
                                      <p:cBhvr>
                                        <p:cTn id="194" dur="2000"/>
                                        <p:tgtEl>
                                          <p:spTgt spid="24624"/>
                                        </p:tgtEl>
                                      </p:cBhvr>
                                    </p:animEffect>
                                  </p:childTnLst>
                                </p:cTn>
                              </p:par>
                            </p:childTnLst>
                          </p:cTn>
                        </p:par>
                        <p:par>
                          <p:cTn id="195" fill="hold" nodeType="afterGroup">
                            <p:stCondLst>
                              <p:cond delay="6000"/>
                            </p:stCondLst>
                            <p:childTnLst>
                              <p:par>
                                <p:cTn id="196" presetID="8" presetClass="entr" presetSubtype="16" fill="hold" grpId="0" nodeType="afterEffect">
                                  <p:stCondLst>
                                    <p:cond delay="0"/>
                                  </p:stCondLst>
                                  <p:childTnLst>
                                    <p:set>
                                      <p:cBhvr>
                                        <p:cTn id="197" dur="1" fill="hold">
                                          <p:stCondLst>
                                            <p:cond delay="0"/>
                                          </p:stCondLst>
                                        </p:cTn>
                                        <p:tgtEl>
                                          <p:spTgt spid="24601"/>
                                        </p:tgtEl>
                                        <p:attrNameLst>
                                          <p:attrName>style.visibility</p:attrName>
                                        </p:attrNameLst>
                                      </p:cBhvr>
                                      <p:to>
                                        <p:strVal val="visible"/>
                                      </p:to>
                                    </p:set>
                                    <p:animEffect transition="in" filter="diamond(in)">
                                      <p:cBhvr>
                                        <p:cTn id="198" dur="2000"/>
                                        <p:tgtEl>
                                          <p:spTgt spid="24601"/>
                                        </p:tgtEl>
                                      </p:cBhvr>
                                    </p:animEffect>
                                  </p:childTnLst>
                                </p:cTn>
                              </p:par>
                            </p:childTnLst>
                          </p:cTn>
                        </p:par>
                        <p:par>
                          <p:cTn id="199" fill="hold" nodeType="afterGroup">
                            <p:stCondLst>
                              <p:cond delay="8000"/>
                            </p:stCondLst>
                            <p:childTnLst>
                              <p:par>
                                <p:cTn id="200" presetID="5" presetClass="entr" presetSubtype="10" fill="hold" nodeType="afterEffect">
                                  <p:stCondLst>
                                    <p:cond delay="0"/>
                                  </p:stCondLst>
                                  <p:childTnLst>
                                    <p:set>
                                      <p:cBhvr>
                                        <p:cTn id="201" dur="1" fill="hold">
                                          <p:stCondLst>
                                            <p:cond delay="0"/>
                                          </p:stCondLst>
                                        </p:cTn>
                                        <p:tgtEl>
                                          <p:spTgt spid="24625"/>
                                        </p:tgtEl>
                                        <p:attrNameLst>
                                          <p:attrName>style.visibility</p:attrName>
                                        </p:attrNameLst>
                                      </p:cBhvr>
                                      <p:to>
                                        <p:strVal val="visible"/>
                                      </p:to>
                                    </p:set>
                                    <p:animEffect transition="in" filter="checkerboard(across)">
                                      <p:cBhvr>
                                        <p:cTn id="202" dur="2000"/>
                                        <p:tgtEl>
                                          <p:spTgt spid="24625"/>
                                        </p:tgtEl>
                                      </p:cBhvr>
                                    </p:animEffect>
                                  </p:childTnLst>
                                </p:cTn>
                              </p:par>
                            </p:childTnLst>
                          </p:cTn>
                        </p:par>
                        <p:par>
                          <p:cTn id="203" fill="hold" nodeType="afterGroup">
                            <p:stCondLst>
                              <p:cond delay="10000"/>
                            </p:stCondLst>
                            <p:childTnLst>
                              <p:par>
                                <p:cTn id="204" presetID="8" presetClass="entr" presetSubtype="16" fill="hold" grpId="0" nodeType="afterEffect">
                                  <p:stCondLst>
                                    <p:cond delay="0"/>
                                  </p:stCondLst>
                                  <p:childTnLst>
                                    <p:set>
                                      <p:cBhvr>
                                        <p:cTn id="205" dur="1" fill="hold">
                                          <p:stCondLst>
                                            <p:cond delay="0"/>
                                          </p:stCondLst>
                                        </p:cTn>
                                        <p:tgtEl>
                                          <p:spTgt spid="24602"/>
                                        </p:tgtEl>
                                        <p:attrNameLst>
                                          <p:attrName>style.visibility</p:attrName>
                                        </p:attrNameLst>
                                      </p:cBhvr>
                                      <p:to>
                                        <p:strVal val="visible"/>
                                      </p:to>
                                    </p:set>
                                    <p:animEffect transition="in" filter="diamond(in)">
                                      <p:cBhvr>
                                        <p:cTn id="206" dur="2000"/>
                                        <p:tgtEl>
                                          <p:spTgt spid="24602"/>
                                        </p:tgtEl>
                                      </p:cBhvr>
                                    </p:animEffec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5" presetClass="entr" presetSubtype="10" fill="hold" nodeType="clickEffect">
                                  <p:stCondLst>
                                    <p:cond delay="0"/>
                                  </p:stCondLst>
                                  <p:childTnLst>
                                    <p:set>
                                      <p:cBhvr>
                                        <p:cTn id="210" dur="1" fill="hold">
                                          <p:stCondLst>
                                            <p:cond delay="0"/>
                                          </p:stCondLst>
                                        </p:cTn>
                                        <p:tgtEl>
                                          <p:spTgt spid="24613"/>
                                        </p:tgtEl>
                                        <p:attrNameLst>
                                          <p:attrName>style.visibility</p:attrName>
                                        </p:attrNameLst>
                                      </p:cBhvr>
                                      <p:to>
                                        <p:strVal val="visible"/>
                                      </p:to>
                                    </p:set>
                                    <p:animEffect transition="in" filter="checkerboard(across)">
                                      <p:cBhvr>
                                        <p:cTn id="211" dur="2000"/>
                                        <p:tgtEl>
                                          <p:spTgt spid="24613"/>
                                        </p:tgtEl>
                                      </p:cBhvr>
                                    </p:animEffect>
                                  </p:childTnLst>
                                </p:cTn>
                              </p:par>
                            </p:childTnLst>
                          </p:cTn>
                        </p:par>
                        <p:par>
                          <p:cTn id="212" fill="hold" nodeType="afterGroup">
                            <p:stCondLst>
                              <p:cond delay="2000"/>
                            </p:stCondLst>
                            <p:childTnLst>
                              <p:par>
                                <p:cTn id="213" presetID="8" presetClass="entr" presetSubtype="16" fill="hold" grpId="0" nodeType="afterEffect">
                                  <p:stCondLst>
                                    <p:cond delay="0"/>
                                  </p:stCondLst>
                                  <p:childTnLst>
                                    <p:set>
                                      <p:cBhvr>
                                        <p:cTn id="214" dur="1" fill="hold">
                                          <p:stCondLst>
                                            <p:cond delay="0"/>
                                          </p:stCondLst>
                                        </p:cTn>
                                        <p:tgtEl>
                                          <p:spTgt spid="24590"/>
                                        </p:tgtEl>
                                        <p:attrNameLst>
                                          <p:attrName>style.visibility</p:attrName>
                                        </p:attrNameLst>
                                      </p:cBhvr>
                                      <p:to>
                                        <p:strVal val="visible"/>
                                      </p:to>
                                    </p:set>
                                    <p:animEffect transition="in" filter="diamond(in)">
                                      <p:cBhvr>
                                        <p:cTn id="215" dur="2000"/>
                                        <p:tgtEl>
                                          <p:spTgt spid="24590"/>
                                        </p:tgtEl>
                                      </p:cBhvr>
                                    </p:animEffect>
                                  </p:childTnLst>
                                </p:cTn>
                              </p:par>
                            </p:childTnLst>
                          </p:cTn>
                        </p:par>
                        <p:par>
                          <p:cTn id="216" fill="hold" nodeType="afterGroup">
                            <p:stCondLst>
                              <p:cond delay="4000"/>
                            </p:stCondLst>
                            <p:childTnLst>
                              <p:par>
                                <p:cTn id="217" presetID="5" presetClass="entr" presetSubtype="10" fill="hold" nodeType="afterEffect">
                                  <p:stCondLst>
                                    <p:cond delay="0"/>
                                  </p:stCondLst>
                                  <p:childTnLst>
                                    <p:set>
                                      <p:cBhvr>
                                        <p:cTn id="218" dur="1" fill="hold">
                                          <p:stCondLst>
                                            <p:cond delay="0"/>
                                          </p:stCondLst>
                                        </p:cTn>
                                        <p:tgtEl>
                                          <p:spTgt spid="24626"/>
                                        </p:tgtEl>
                                        <p:attrNameLst>
                                          <p:attrName>style.visibility</p:attrName>
                                        </p:attrNameLst>
                                      </p:cBhvr>
                                      <p:to>
                                        <p:strVal val="visible"/>
                                      </p:to>
                                    </p:set>
                                    <p:animEffect transition="in" filter="checkerboard(across)">
                                      <p:cBhvr>
                                        <p:cTn id="219" dur="2000"/>
                                        <p:tgtEl>
                                          <p:spTgt spid="24626"/>
                                        </p:tgtEl>
                                      </p:cBhvr>
                                    </p:animEffect>
                                  </p:childTnLst>
                                </p:cTn>
                              </p:par>
                            </p:childTnLst>
                          </p:cTn>
                        </p:par>
                        <p:par>
                          <p:cTn id="220" fill="hold" nodeType="afterGroup">
                            <p:stCondLst>
                              <p:cond delay="6000"/>
                            </p:stCondLst>
                            <p:childTnLst>
                              <p:par>
                                <p:cTn id="221" presetID="8" presetClass="entr" presetSubtype="16" fill="hold" grpId="0" nodeType="afterEffect">
                                  <p:stCondLst>
                                    <p:cond delay="0"/>
                                  </p:stCondLst>
                                  <p:childTnLst>
                                    <p:set>
                                      <p:cBhvr>
                                        <p:cTn id="222" dur="1" fill="hold">
                                          <p:stCondLst>
                                            <p:cond delay="0"/>
                                          </p:stCondLst>
                                        </p:cTn>
                                        <p:tgtEl>
                                          <p:spTgt spid="24603"/>
                                        </p:tgtEl>
                                        <p:attrNameLst>
                                          <p:attrName>style.visibility</p:attrName>
                                        </p:attrNameLst>
                                      </p:cBhvr>
                                      <p:to>
                                        <p:strVal val="visible"/>
                                      </p:to>
                                    </p:set>
                                    <p:animEffect transition="in" filter="diamond(in)">
                                      <p:cBhvr>
                                        <p:cTn id="223" dur="2000"/>
                                        <p:tgtEl>
                                          <p:spTgt spid="24603"/>
                                        </p:tgtEl>
                                      </p:cBhvr>
                                    </p:animEffect>
                                  </p:childTnLst>
                                </p:cTn>
                              </p:par>
                            </p:childTnLst>
                          </p:cTn>
                        </p:par>
                        <p:par>
                          <p:cTn id="224" fill="hold" nodeType="afterGroup">
                            <p:stCondLst>
                              <p:cond delay="8000"/>
                            </p:stCondLst>
                            <p:childTnLst>
                              <p:par>
                                <p:cTn id="225" presetID="5" presetClass="entr" presetSubtype="10" fill="hold" nodeType="afterEffect">
                                  <p:stCondLst>
                                    <p:cond delay="0"/>
                                  </p:stCondLst>
                                  <p:childTnLst>
                                    <p:set>
                                      <p:cBhvr>
                                        <p:cTn id="226" dur="1" fill="hold">
                                          <p:stCondLst>
                                            <p:cond delay="0"/>
                                          </p:stCondLst>
                                        </p:cTn>
                                        <p:tgtEl>
                                          <p:spTgt spid="24627"/>
                                        </p:tgtEl>
                                        <p:attrNameLst>
                                          <p:attrName>style.visibility</p:attrName>
                                        </p:attrNameLst>
                                      </p:cBhvr>
                                      <p:to>
                                        <p:strVal val="visible"/>
                                      </p:to>
                                    </p:set>
                                    <p:animEffect transition="in" filter="checkerboard(across)">
                                      <p:cBhvr>
                                        <p:cTn id="227" dur="2000"/>
                                        <p:tgtEl>
                                          <p:spTgt spid="24627"/>
                                        </p:tgtEl>
                                      </p:cBhvr>
                                    </p:animEffect>
                                  </p:childTnLst>
                                </p:cTn>
                              </p:par>
                            </p:childTnLst>
                          </p:cTn>
                        </p:par>
                        <p:par>
                          <p:cTn id="228" fill="hold" nodeType="afterGroup">
                            <p:stCondLst>
                              <p:cond delay="10000"/>
                            </p:stCondLst>
                            <p:childTnLst>
                              <p:par>
                                <p:cTn id="229" presetID="8" presetClass="entr" presetSubtype="16" fill="hold" grpId="0" nodeType="afterEffect">
                                  <p:stCondLst>
                                    <p:cond delay="0"/>
                                  </p:stCondLst>
                                  <p:childTnLst>
                                    <p:set>
                                      <p:cBhvr>
                                        <p:cTn id="230" dur="1" fill="hold">
                                          <p:stCondLst>
                                            <p:cond delay="0"/>
                                          </p:stCondLst>
                                        </p:cTn>
                                        <p:tgtEl>
                                          <p:spTgt spid="24604"/>
                                        </p:tgtEl>
                                        <p:attrNameLst>
                                          <p:attrName>style.visibility</p:attrName>
                                        </p:attrNameLst>
                                      </p:cBhvr>
                                      <p:to>
                                        <p:strVal val="visible"/>
                                      </p:to>
                                    </p:set>
                                    <p:animEffect transition="in" filter="diamond(in)">
                                      <p:cBhvr>
                                        <p:cTn id="231" dur="2000"/>
                                        <p:tgtEl>
                                          <p:spTgt spid="24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ldLvl="0" animBg="1"/>
      <p:bldP spid="24579" grpId="1" bldLvl="0" animBg="1"/>
      <p:bldP spid="24580" grpId="0" bldLvl="0" animBg="1"/>
      <p:bldP spid="24580" grpId="1" bldLvl="0" animBg="1"/>
      <p:bldP spid="24581" grpId="0" bldLvl="0" animBg="1"/>
      <p:bldP spid="24581" grpId="1" bldLvl="0" animBg="1"/>
      <p:bldP spid="24582" grpId="0" bldLvl="0" animBg="1"/>
      <p:bldP spid="24583" grpId="0" bldLvl="0" animBg="1"/>
      <p:bldP spid="24584" grpId="0" bldLvl="0" animBg="1"/>
      <p:bldP spid="24585" grpId="0" bldLvl="0" animBg="1"/>
      <p:bldP spid="24586" grpId="0" bldLvl="0" animBg="1"/>
      <p:bldP spid="24587" grpId="0" bldLvl="0" animBg="1"/>
      <p:bldP spid="24588" grpId="0" bldLvl="0" animBg="1"/>
      <p:bldP spid="24589" grpId="0" bldLvl="0" animBg="1"/>
      <p:bldP spid="24590" grpId="0" bldLvl="0" animBg="1"/>
      <p:bldP spid="24591" grpId="0" bldLvl="0" animBg="1"/>
      <p:bldP spid="24592" grpId="0" bldLvl="0" animBg="1"/>
      <p:bldP spid="24593" grpId="0" bldLvl="0" animBg="1"/>
      <p:bldP spid="24594" grpId="0" bldLvl="0" animBg="1"/>
      <p:bldP spid="24595" grpId="0" bldLvl="0" animBg="1"/>
      <p:bldP spid="24596" grpId="0" bldLvl="0" animBg="1"/>
      <p:bldP spid="24597" grpId="0" bldLvl="0" animBg="1"/>
      <p:bldP spid="24598" grpId="0" bldLvl="0" animBg="1"/>
      <p:bldP spid="24599" grpId="0" bldLvl="0" animBg="1"/>
      <p:bldP spid="24600" grpId="0" bldLvl="0" animBg="1"/>
      <p:bldP spid="24601" grpId="0" bldLvl="0" animBg="1"/>
      <p:bldP spid="24602" grpId="0" bldLvl="0" animBg="1"/>
      <p:bldP spid="24603" grpId="0" bldLvl="0" animBg="1"/>
      <p:bldP spid="24604" grpId="0" bldLvl="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标题 25601">
            <a:extLst>
              <a:ext uri="{FF2B5EF4-FFF2-40B4-BE49-F238E27FC236}">
                <a16:creationId xmlns:a16="http://schemas.microsoft.com/office/drawing/2014/main" id="{56D0E478-B0CB-44EF-B42E-9011332F661E}"/>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6.2.3 我国的税收返还与财政转移支付</a:t>
            </a:r>
          </a:p>
        </p:txBody>
      </p:sp>
      <p:sp>
        <p:nvSpPr>
          <p:cNvPr id="25603" name="文本占位符 25602">
            <a:extLst>
              <a:ext uri="{FF2B5EF4-FFF2-40B4-BE49-F238E27FC236}">
                <a16:creationId xmlns:a16="http://schemas.microsoft.com/office/drawing/2014/main" id="{FC93C001-5B61-4CC6-B6EA-DAA3C15B7A74}"/>
              </a:ext>
            </a:extLst>
          </p:cNvPr>
          <p:cNvSpPr>
            <a:spLocks noChangeArrowheads="1"/>
          </p:cNvSpPr>
          <p:nvPr>
            <p:ph type="body" idx="1"/>
          </p:nvPr>
        </p:nvSpPr>
        <p:spPr>
          <a:xfrm>
            <a:off x="457200" y="1541463"/>
            <a:ext cx="8229600" cy="4586287"/>
          </a:xfrm>
        </p:spPr>
        <p:txBody>
          <a:bodyPr/>
          <a:lstStyle/>
          <a:p>
            <a:r>
              <a:rPr lang="zh-CN" altLang="en-US">
                <a:latin typeface="黑体" panose="02010609060101010101" pitchFamily="49" charset="-122"/>
                <a:ea typeface="黑体" panose="02010609060101010101" pitchFamily="49" charset="-122"/>
              </a:rPr>
              <a:t>我国1994年政府间财政转移支付体系的组成：</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税收返还；分级包干财政体制下的体制补助和体制上解；中央对地方的专项补助；中央与地方财政间的年终补助、年终上解和其它补助；过渡时期的财政转移支付。</a:t>
            </a:r>
          </a:p>
        </p:txBody>
      </p:sp>
      <p:sp>
        <p:nvSpPr>
          <p:cNvPr id="24579" name="灯片编号占位符 1">
            <a:extLst>
              <a:ext uri="{FF2B5EF4-FFF2-40B4-BE49-F238E27FC236}">
                <a16:creationId xmlns:a16="http://schemas.microsoft.com/office/drawing/2014/main" id="{7C375BEF-2FA2-460F-A4E8-CD9463CB7DD6}"/>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7474A2E-0E81-4694-992D-C5FC8D7804E3}" type="slidenum">
              <a:rPr lang="zh-CN" altLang="en-US" smtClean="0">
                <a:latin typeface="Arial" panose="020B0604020202020204" pitchFamily="34" charset="0"/>
                <a:ea typeface="微软雅黑" panose="020B0503020204020204" pitchFamily="34" charset="-122"/>
              </a:rPr>
              <a:pPr/>
              <a:t>22</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0" fill="hold">
                                          <p:stCondLst>
                                            <p:cond delay="0"/>
                                          </p:stCondLst>
                                        </p:cTn>
                                        <p:tgtEl>
                                          <p:spTgt spid="25602"/>
                                        </p:tgtEl>
                                        <p:attrNameLst>
                                          <p:attrName>style.visibility</p:attrName>
                                        </p:attrNameLst>
                                      </p:cBhvr>
                                      <p:to>
                                        <p:strVal val="visible"/>
                                      </p:to>
                                    </p:set>
                                    <p:animEffect transition="in" filter="fade">
                                      <p:cBhvr>
                                        <p:cTn id="7" dur="767" decel="100000"/>
                                        <p:tgtEl>
                                          <p:spTgt spid="25602"/>
                                        </p:tgtEl>
                                      </p:cBhvr>
                                    </p:animEffect>
                                    <p:animScale>
                                      <p:cBhvr>
                                        <p:cTn id="8" dur="767" decel="100000"/>
                                        <p:tgtEl>
                                          <p:spTgt spid="25602"/>
                                        </p:tgtEl>
                                      </p:cBhvr>
                                      <p:from x="10000" y="10000"/>
                                      <p:to x="200000" y="450000"/>
                                    </p:animScale>
                                    <p:animScale>
                                      <p:cBhvr>
                                        <p:cTn id="9" dur="1228" accel="100000" fill="hold">
                                          <p:stCondLst>
                                            <p:cond delay="767"/>
                                          </p:stCondLst>
                                        </p:cTn>
                                        <p:tgtEl>
                                          <p:spTgt spid="25602"/>
                                        </p:tgtEl>
                                      </p:cBhvr>
                                      <p:from x="200000" y="450000"/>
                                      <p:to x="100000" y="100000"/>
                                    </p:animScale>
                                    <p:set>
                                      <p:cBhvr>
                                        <p:cTn id="10" dur="767" fill="hold"/>
                                        <p:tgtEl>
                                          <p:spTgt spid="25602"/>
                                        </p:tgtEl>
                                        <p:attrNameLst>
                                          <p:attrName>ppt_x</p:attrName>
                                        </p:attrNameLst>
                                      </p:cBhvr>
                                      <p:to>
                                        <p:strVal val="(0.5)"/>
                                      </p:to>
                                    </p:set>
                                    <p:anim from="(0.5)" to="(#ppt_x)" calcmode="lin" valueType="num">
                                      <p:cBhvr>
                                        <p:cTn id="11" dur="1228" accel="100000" fill="hold">
                                          <p:stCondLst>
                                            <p:cond delay="767"/>
                                          </p:stCondLst>
                                        </p:cTn>
                                        <p:tgtEl>
                                          <p:spTgt spid="25602"/>
                                        </p:tgtEl>
                                        <p:attrNameLst>
                                          <p:attrName>ppt_x</p:attrName>
                                        </p:attrNameLst>
                                      </p:cBhvr>
                                    </p:anim>
                                    <p:set>
                                      <p:cBhvr>
                                        <p:cTn id="12" dur="767" fill="hold"/>
                                        <p:tgtEl>
                                          <p:spTgt spid="25602"/>
                                        </p:tgtEl>
                                        <p:attrNameLst>
                                          <p:attrName>ppt_y</p:attrName>
                                        </p:attrNameLst>
                                      </p:cBhvr>
                                      <p:to>
                                        <p:strVal val="(#ppt_y+0.4)"/>
                                      </p:to>
                                    </p:set>
                                    <p:anim from="(#ppt_y+0.4)" to="(#ppt_y)" calcmode="lin" valueType="num">
                                      <p:cBhvr>
                                        <p:cTn id="13" dur="1228" accel="100000" fill="hold">
                                          <p:stCondLst>
                                            <p:cond delay="767"/>
                                          </p:stCondLst>
                                        </p:cTn>
                                        <p:tgtEl>
                                          <p:spTgt spid="2560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0" fill="hold">
                                          <p:stCondLst>
                                            <p:cond delay="0"/>
                                          </p:stCondLst>
                                        </p:cTn>
                                        <p:tgtEl>
                                          <p:spTgt spid="25603">
                                            <p:txEl>
                                              <p:pRg st="0" end="0"/>
                                            </p:txEl>
                                          </p:spTgt>
                                        </p:tgtEl>
                                        <p:attrNameLst>
                                          <p:attrName>style.visibility</p:attrName>
                                        </p:attrNameLst>
                                      </p:cBhvr>
                                      <p:to>
                                        <p:strVal val="visible"/>
                                      </p:to>
                                    </p:set>
                                    <p:anim calcmode="lin" valueType="num">
                                      <p:cBhvr>
                                        <p:cTn id="18" dur="500" fill="hold"/>
                                        <p:tgtEl>
                                          <p:spTgt spid="2560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2560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2560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0" fill="hold">
                                          <p:stCondLst>
                                            <p:cond delay="0"/>
                                          </p:stCondLst>
                                        </p:cTn>
                                        <p:tgtEl>
                                          <p:spTgt spid="25603">
                                            <p:txEl>
                                              <p:pRg st="1" end="1"/>
                                            </p:txEl>
                                          </p:spTgt>
                                        </p:tgtEl>
                                        <p:attrNameLst>
                                          <p:attrName>style.visibility</p:attrName>
                                        </p:attrNameLst>
                                      </p:cBhvr>
                                      <p:to>
                                        <p:strVal val="visible"/>
                                      </p:to>
                                    </p:set>
                                    <p:anim calcmode="lin" valueType="num">
                                      <p:cBhvr>
                                        <p:cTn id="25" dur="500" fill="hold"/>
                                        <p:tgtEl>
                                          <p:spTgt spid="2560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2560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256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标题 26625">
            <a:extLst>
              <a:ext uri="{FF2B5EF4-FFF2-40B4-BE49-F238E27FC236}">
                <a16:creationId xmlns:a16="http://schemas.microsoft.com/office/drawing/2014/main" id="{2E48BC51-5E4C-491A-8EB3-174533C081B7}"/>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中央对地方的税收返还</a:t>
            </a:r>
          </a:p>
        </p:txBody>
      </p:sp>
      <p:sp>
        <p:nvSpPr>
          <p:cNvPr id="26627" name="文本占位符 26626">
            <a:extLst>
              <a:ext uri="{FF2B5EF4-FFF2-40B4-BE49-F238E27FC236}">
                <a16:creationId xmlns:a16="http://schemas.microsoft.com/office/drawing/2014/main" id="{7406C1AB-E580-4EAE-A91E-9B7DACF60B95}"/>
              </a:ext>
            </a:extLst>
          </p:cNvPr>
          <p:cNvSpPr>
            <a:spLocks noChangeArrowheads="1"/>
          </p:cNvSpPr>
          <p:nvPr>
            <p:ph type="body" idx="1"/>
          </p:nvPr>
        </p:nvSpPr>
        <p:spPr>
          <a:xfrm>
            <a:off x="396875" y="1557338"/>
            <a:ext cx="8229600" cy="4525962"/>
          </a:xfrm>
        </p:spPr>
        <p:txBody>
          <a:bodyPr/>
          <a:lstStyle/>
          <a:p>
            <a:pPr>
              <a:lnSpc>
                <a:spcPct val="90000"/>
              </a:lnSpc>
            </a:pPr>
            <a:r>
              <a:rPr lang="zh-CN" altLang="en-US">
                <a:latin typeface="黑体" panose="02010609060101010101" pitchFamily="49" charset="-122"/>
                <a:ea typeface="黑体" panose="02010609060101010101" pitchFamily="49" charset="-122"/>
              </a:rPr>
              <a:t>“两税返还”：中央财政对地方税收返还额以1993年为基期年核定。1993年中央从地方净上划的收入数额全额返还地方，并以此作为中央财政对地方的税收返还基数。</a:t>
            </a:r>
          </a:p>
          <a:p>
            <a:pPr>
              <a:lnSpc>
                <a:spcPct val="90000"/>
              </a:lnSpc>
            </a:pPr>
            <a:r>
              <a:rPr lang="zh-CN" altLang="en-US">
                <a:latin typeface="黑体" panose="02010609060101010101" pitchFamily="49" charset="-122"/>
                <a:ea typeface="黑体" panose="02010609060101010101" pitchFamily="49" charset="-122"/>
              </a:rPr>
              <a:t>R＝C＋75％V－S</a:t>
            </a:r>
          </a:p>
          <a:p>
            <a:pPr>
              <a:lnSpc>
                <a:spcPct val="90000"/>
              </a:lnSpc>
            </a:pPr>
            <a:r>
              <a:rPr lang="zh-CN" altLang="en-US">
                <a:latin typeface="黑体" panose="02010609060101010101" pitchFamily="49" charset="-122"/>
                <a:ea typeface="黑体" panose="02010609060101010101" pitchFamily="49" charset="-122"/>
              </a:rPr>
              <a:t>	</a:t>
            </a:r>
          </a:p>
        </p:txBody>
      </p:sp>
      <p:graphicFrame>
        <p:nvGraphicFramePr>
          <p:cNvPr id="26628" name="对象 26627">
            <a:extLst>
              <a:ext uri="{FF2B5EF4-FFF2-40B4-BE49-F238E27FC236}">
                <a16:creationId xmlns:a16="http://schemas.microsoft.com/office/drawing/2014/main" id="{D58D2E85-FFBD-451A-8A0C-56FAEC6A2AF0}"/>
              </a:ext>
            </a:extLst>
          </p:cNvPr>
          <p:cNvGraphicFramePr>
            <a:graphicFrameLocks noChangeAspect="1"/>
          </p:cNvGraphicFramePr>
          <p:nvPr/>
        </p:nvGraphicFramePr>
        <p:xfrm>
          <a:off x="684213" y="3789363"/>
          <a:ext cx="8461375" cy="863600"/>
        </p:xfrm>
        <a:graphic>
          <a:graphicData uri="http://schemas.openxmlformats.org/presentationml/2006/ole">
            <mc:AlternateContent xmlns:mc="http://schemas.openxmlformats.org/markup-compatibility/2006">
              <mc:Choice xmlns:v="urn:schemas-microsoft-com:vml" Requires="v">
                <p:oleObj spid="_x0000_s25605" r:id="rId4" imgW="4203677" imgH="431957" progId="">
                  <p:embed/>
                </p:oleObj>
              </mc:Choice>
              <mc:Fallback>
                <p:oleObj r:id="rId4" imgW="4203677" imgH="431957" progId="">
                  <p:embed/>
                  <p:pic>
                    <p:nvPicPr>
                      <p:cNvPr id="0" name="对象 266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213" y="3789363"/>
                        <a:ext cx="846137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25604" name="灯片编号占位符 1">
            <a:extLst>
              <a:ext uri="{FF2B5EF4-FFF2-40B4-BE49-F238E27FC236}">
                <a16:creationId xmlns:a16="http://schemas.microsoft.com/office/drawing/2014/main" id="{F0C7B9D7-15C8-4473-B1E3-00C47902B3C7}"/>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94A9B1B-52F5-4C04-871A-8C9415266AE3}" type="slidenum">
              <a:rPr lang="zh-CN" altLang="en-US" smtClean="0">
                <a:latin typeface="Arial" panose="020B0604020202020204" pitchFamily="34" charset="0"/>
                <a:ea typeface="微软雅黑" panose="020B0503020204020204" pitchFamily="34" charset="-122"/>
              </a:rPr>
              <a:pPr/>
              <a:t>23</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fade">
                                      <p:cBhvr>
                                        <p:cTn id="12" dur="2000"/>
                                        <p:tgtEl>
                                          <p:spTgt spid="266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6627">
                                            <p:txEl>
                                              <p:pRg st="1" end="1"/>
                                            </p:txEl>
                                          </p:spTgt>
                                        </p:tgtEl>
                                        <p:attrNameLst>
                                          <p:attrName>style.visibility</p:attrName>
                                        </p:attrNameLst>
                                      </p:cBhvr>
                                      <p:to>
                                        <p:strVal val="visible"/>
                                      </p:to>
                                    </p:set>
                                    <p:animEffect transition="in" filter="fade">
                                      <p:cBhvr>
                                        <p:cTn id="17" dur="2000"/>
                                        <p:tgtEl>
                                          <p:spTgt spid="2662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627">
                                            <p:txEl>
                                              <p:pRg st="2" end="2"/>
                                            </p:txEl>
                                          </p:spTgt>
                                        </p:tgtEl>
                                        <p:attrNameLst>
                                          <p:attrName>style.visibility</p:attrName>
                                        </p:attrNameLst>
                                      </p:cBhvr>
                                      <p:to>
                                        <p:strVal val="visible"/>
                                      </p:to>
                                    </p:set>
                                    <p:animEffect transition="in" filter="fade">
                                      <p:cBhvr>
                                        <p:cTn id="22" dur="2000"/>
                                        <p:tgtEl>
                                          <p:spTgt spid="2662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6628"/>
                                        </p:tgtEl>
                                        <p:attrNameLst>
                                          <p:attrName>style.visibility</p:attrName>
                                        </p:attrNameLst>
                                      </p:cBhvr>
                                      <p:to>
                                        <p:strVal val="visible"/>
                                      </p:to>
                                    </p:set>
                                    <p:animEffect transition="in" filter="blinds(horizontal)">
                                      <p:cBhvr>
                                        <p:cTn id="27" dur="5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标题 27649">
            <a:extLst>
              <a:ext uri="{FF2B5EF4-FFF2-40B4-BE49-F238E27FC236}">
                <a16:creationId xmlns:a16="http://schemas.microsoft.com/office/drawing/2014/main" id="{44933980-A8F5-4E24-8C11-1A7E4FA53A20}"/>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中央对地方的税收返还</a:t>
            </a:r>
          </a:p>
        </p:txBody>
      </p:sp>
      <p:sp>
        <p:nvSpPr>
          <p:cNvPr id="27651" name="文本占位符 27650">
            <a:extLst>
              <a:ext uri="{FF2B5EF4-FFF2-40B4-BE49-F238E27FC236}">
                <a16:creationId xmlns:a16="http://schemas.microsoft.com/office/drawing/2014/main" id="{073EF78D-9DD4-4572-9D48-DEC60D84E623}"/>
              </a:ext>
            </a:extLst>
          </p:cNvPr>
          <p:cNvSpPr>
            <a:spLocks noChangeArrowheads="1"/>
          </p:cNvSpPr>
          <p:nvPr>
            <p:ph type="body" idx="1"/>
          </p:nvPr>
        </p:nvSpPr>
        <p:spPr>
          <a:xfrm>
            <a:off x="396875" y="1557338"/>
            <a:ext cx="8229600" cy="4525962"/>
          </a:xfrm>
        </p:spPr>
        <p:txBody>
          <a:bodyPr/>
          <a:lstStyle/>
          <a:p>
            <a:pPr>
              <a:lnSpc>
                <a:spcPct val="90000"/>
              </a:lnSpc>
            </a:pPr>
            <a:r>
              <a:rPr lang="zh-CN" altLang="en-US">
                <a:latin typeface="黑体" panose="02010609060101010101" pitchFamily="49" charset="-122"/>
                <a:ea typeface="黑体" panose="02010609060101010101" pitchFamily="49" charset="-122"/>
              </a:rPr>
              <a:t>所得税基数返还：以2001年为基期，对按所得税分享改革方案确定的分享范围和比例计算出的地方分享的所得税收入小于改革前地方实际所得税收入的差额部分，由中央作为基数返还给地方。</a:t>
            </a:r>
          </a:p>
          <a:p>
            <a:pPr>
              <a:lnSpc>
                <a:spcPct val="90000"/>
              </a:lnSpc>
            </a:pPr>
            <a:r>
              <a:rPr lang="zh-CN" altLang="en-US">
                <a:latin typeface="黑体" panose="02010609060101010101" pitchFamily="49" charset="-122"/>
                <a:ea typeface="黑体" panose="02010609060101010101" pitchFamily="49" charset="-122"/>
              </a:rPr>
              <a:t>成品油税费改革税收返还：以2007年公路养路费的“六费”收入为基数给予的返还。	</a:t>
            </a:r>
          </a:p>
        </p:txBody>
      </p:sp>
      <p:sp>
        <p:nvSpPr>
          <p:cNvPr id="26627" name="灯片编号占位符 1">
            <a:extLst>
              <a:ext uri="{FF2B5EF4-FFF2-40B4-BE49-F238E27FC236}">
                <a16:creationId xmlns:a16="http://schemas.microsoft.com/office/drawing/2014/main" id="{D5311DEC-3833-43DA-ABE4-5135A597DEE0}"/>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D3D15C65-BCF2-474B-BAC1-B7226014D60C}" type="slidenum">
              <a:rPr lang="zh-CN" altLang="en-US" smtClean="0">
                <a:latin typeface="Arial" panose="020B0604020202020204" pitchFamily="34" charset="0"/>
                <a:ea typeface="微软雅黑" panose="020B0503020204020204" pitchFamily="34" charset="-122"/>
              </a:rPr>
              <a:pPr/>
              <a:t>24</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2000"/>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651">
                                            <p:txEl>
                                              <p:pRg st="0" end="0"/>
                                            </p:txEl>
                                          </p:spTgt>
                                        </p:tgtEl>
                                        <p:attrNameLst>
                                          <p:attrName>style.visibility</p:attrName>
                                        </p:attrNameLst>
                                      </p:cBhvr>
                                      <p:to>
                                        <p:strVal val="visible"/>
                                      </p:to>
                                    </p:set>
                                    <p:animEffect transition="in" filter="fade">
                                      <p:cBhvr>
                                        <p:cTn id="12" dur="2000"/>
                                        <p:tgtEl>
                                          <p:spTgt spid="276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651">
                                            <p:txEl>
                                              <p:pRg st="1" end="1"/>
                                            </p:txEl>
                                          </p:spTgt>
                                        </p:tgtEl>
                                        <p:attrNameLst>
                                          <p:attrName>style.visibility</p:attrName>
                                        </p:attrNameLst>
                                      </p:cBhvr>
                                      <p:to>
                                        <p:strVal val="visible"/>
                                      </p:to>
                                    </p:set>
                                    <p:animEffect transition="in" filter="fade">
                                      <p:cBhvr>
                                        <p:cTn id="17" dur="2000"/>
                                        <p:tgtEl>
                                          <p:spTgt spid="27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标题 28673">
            <a:extLst>
              <a:ext uri="{FF2B5EF4-FFF2-40B4-BE49-F238E27FC236}">
                <a16:creationId xmlns:a16="http://schemas.microsoft.com/office/drawing/2014/main" id="{61980A84-19C3-4A91-80C1-EBBC025E95E7}"/>
              </a:ext>
            </a:extLst>
          </p:cNvPr>
          <p:cNvSpPr>
            <a:spLocks noChangeArrowheads="1"/>
          </p:cNvSpPr>
          <p:nvPr>
            <p:ph type="title"/>
          </p:nvPr>
        </p:nvSpPr>
        <p:spPr/>
        <p:txBody>
          <a:bodyPr/>
          <a:lstStyle/>
          <a:p>
            <a:r>
              <a:rPr lang="zh-CN" altLang="en-US">
                <a:ea typeface="黑体" panose="02010609060101010101" pitchFamily="49" charset="-122"/>
              </a:rPr>
              <a:t>我国中央对地方财政转移支付</a:t>
            </a:r>
          </a:p>
        </p:txBody>
      </p:sp>
      <p:sp>
        <p:nvSpPr>
          <p:cNvPr id="28675" name="文本占位符 28674">
            <a:extLst>
              <a:ext uri="{FF2B5EF4-FFF2-40B4-BE49-F238E27FC236}">
                <a16:creationId xmlns:a16="http://schemas.microsoft.com/office/drawing/2014/main" id="{9373C687-0A09-4B19-A14F-BB405F814CBC}"/>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rPr>
              <a:t>过渡时期财政转移支付从1995年开始实行。2002年起，“过渡时期财政转移支付”的概念不再沿用，它被合并到中央财政因所得税分享改革增加的收入中进行分配，并统称为“一般性转移支付”。</a:t>
            </a:r>
          </a:p>
          <a:p>
            <a:pPr>
              <a:lnSpc>
                <a:spcPct val="90000"/>
              </a:lnSpc>
            </a:pPr>
            <a:r>
              <a:rPr lang="zh-CN" altLang="en-US">
                <a:latin typeface="黑体" panose="02010609060101010101" pitchFamily="49" charset="-122"/>
                <a:ea typeface="黑体" panose="02010609060101010101" pitchFamily="49" charset="-122"/>
              </a:rPr>
              <a:t>2009年，原“一般性转移支付”改称为“均衡性转移支付”，同时将原“财力性转移支付”改称为“一般性转移支付”。</a:t>
            </a:r>
          </a:p>
          <a:p>
            <a:pPr>
              <a:lnSpc>
                <a:spcPct val="90000"/>
              </a:lnSpc>
            </a:pPr>
            <a:r>
              <a:rPr lang="zh-CN" altLang="en-US">
                <a:latin typeface="黑体" panose="02010609060101010101" pitchFamily="49" charset="-122"/>
                <a:ea typeface="黑体" panose="02010609060101010101" pitchFamily="49" charset="-122"/>
              </a:rPr>
              <a:t>我国目前的政府间财政转移支付由一般性转移支付和专项转移支付构成。</a:t>
            </a:r>
          </a:p>
        </p:txBody>
      </p:sp>
      <p:sp>
        <p:nvSpPr>
          <p:cNvPr id="27651" name="灯片编号占位符 1">
            <a:extLst>
              <a:ext uri="{FF2B5EF4-FFF2-40B4-BE49-F238E27FC236}">
                <a16:creationId xmlns:a16="http://schemas.microsoft.com/office/drawing/2014/main" id="{31224A18-9CC8-49CC-843C-1D58B33AE4A2}"/>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8054E21B-108C-4BA2-9C66-0D2F712F18D7}" type="slidenum">
              <a:rPr lang="zh-CN" altLang="en-US" smtClean="0">
                <a:latin typeface="Arial" panose="020B0604020202020204" pitchFamily="34" charset="0"/>
                <a:ea typeface="微软雅黑" panose="020B0503020204020204" pitchFamily="34" charset="-122"/>
              </a:rPr>
              <a:pPr/>
              <a:t>25</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674"/>
                                        </p:tgtEl>
                                        <p:attrNameLst>
                                          <p:attrName>style.visibility</p:attrName>
                                        </p:attrNameLst>
                                      </p:cBhvr>
                                      <p:to>
                                        <p:strVal val="visible"/>
                                      </p:to>
                                    </p:set>
                                    <p:animEffect transition="in" filter="fade">
                                      <p:cBhvr>
                                        <p:cTn id="7" dur="2000"/>
                                        <p:tgtEl>
                                          <p:spTgt spid="286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fade">
                                      <p:cBhvr>
                                        <p:cTn id="12" dur="2000"/>
                                        <p:tgtEl>
                                          <p:spTgt spid="2867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675">
                                            <p:txEl>
                                              <p:pRg st="1" end="1"/>
                                            </p:txEl>
                                          </p:spTgt>
                                        </p:tgtEl>
                                        <p:attrNameLst>
                                          <p:attrName>style.visibility</p:attrName>
                                        </p:attrNameLst>
                                      </p:cBhvr>
                                      <p:to>
                                        <p:strVal val="visible"/>
                                      </p:to>
                                    </p:set>
                                    <p:animEffect transition="in" filter="fade">
                                      <p:cBhvr>
                                        <p:cTn id="17" dur="2000"/>
                                        <p:tgtEl>
                                          <p:spTgt spid="2867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675">
                                            <p:txEl>
                                              <p:pRg st="2" end="2"/>
                                            </p:txEl>
                                          </p:spTgt>
                                        </p:tgtEl>
                                        <p:attrNameLst>
                                          <p:attrName>style.visibility</p:attrName>
                                        </p:attrNameLst>
                                      </p:cBhvr>
                                      <p:to>
                                        <p:strVal val="visible"/>
                                      </p:to>
                                    </p:set>
                                    <p:animEffect transition="in" filter="fade">
                                      <p:cBhvr>
                                        <p:cTn id="22" dur="2000"/>
                                        <p:tgtEl>
                                          <p:spTgt spid="286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标题 29697">
            <a:extLst>
              <a:ext uri="{FF2B5EF4-FFF2-40B4-BE49-F238E27FC236}">
                <a16:creationId xmlns:a16="http://schemas.microsoft.com/office/drawing/2014/main" id="{D91661BA-6B0D-426A-8385-CA0EDF47380F}"/>
              </a:ext>
            </a:extLst>
          </p:cNvPr>
          <p:cNvSpPr>
            <a:spLocks noChangeArrowheads="1"/>
          </p:cNvSpPr>
          <p:nvPr>
            <p:ph type="title"/>
          </p:nvPr>
        </p:nvSpPr>
        <p:spPr/>
        <p:txBody>
          <a:bodyPr/>
          <a:lstStyle/>
          <a:p>
            <a:r>
              <a:rPr lang="zh-CN" altLang="en-US">
                <a:ea typeface="黑体" panose="02010609060101010101" pitchFamily="49" charset="-122"/>
              </a:rPr>
              <a:t>我国政府间财政转移支付的结构</a:t>
            </a:r>
          </a:p>
        </p:txBody>
      </p:sp>
      <p:pic>
        <p:nvPicPr>
          <p:cNvPr id="28674" name="图片 29698">
            <a:extLst>
              <a:ext uri="{FF2B5EF4-FFF2-40B4-BE49-F238E27FC236}">
                <a16:creationId xmlns:a16="http://schemas.microsoft.com/office/drawing/2014/main" id="{5038A53E-4D25-4ADF-9B60-ACAF94FD1F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773238"/>
            <a:ext cx="8043862" cy="417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灯片编号占位符 1">
            <a:extLst>
              <a:ext uri="{FF2B5EF4-FFF2-40B4-BE49-F238E27FC236}">
                <a16:creationId xmlns:a16="http://schemas.microsoft.com/office/drawing/2014/main" id="{C8EE40C0-6511-4B49-BB17-07B723382BF9}"/>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AEEF367F-8AF0-491B-8A37-335D8E3A046A}" type="slidenum">
              <a:rPr lang="zh-CN" altLang="en-US" smtClean="0">
                <a:latin typeface="Arial" panose="020B0604020202020204" pitchFamily="34" charset="0"/>
                <a:ea typeface="微软雅黑" panose="020B0503020204020204" pitchFamily="34" charset="-122"/>
              </a:rPr>
              <a:pPr/>
              <a:t>26</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30721">
            <a:extLst>
              <a:ext uri="{FF2B5EF4-FFF2-40B4-BE49-F238E27FC236}">
                <a16:creationId xmlns:a16="http://schemas.microsoft.com/office/drawing/2014/main" id="{726452EB-6DD7-41CD-973E-D90A1081E323}"/>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我国的“对口支援”体制</a:t>
            </a:r>
          </a:p>
        </p:txBody>
      </p:sp>
      <p:sp>
        <p:nvSpPr>
          <p:cNvPr id="29698" name="文本占位符 30722">
            <a:extLst>
              <a:ext uri="{FF2B5EF4-FFF2-40B4-BE49-F238E27FC236}">
                <a16:creationId xmlns:a16="http://schemas.microsoft.com/office/drawing/2014/main" id="{A84B9B97-8C85-4B39-9B1B-35CDF0CB5D2F}"/>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“对口支援”：在中央政府的统一领导下，组织和安排经济发达地区对指定的经济欠发达地区或民族地区给予人、财、物方面的帮助和支持。</a:t>
            </a:r>
          </a:p>
          <a:p>
            <a:r>
              <a:rPr lang="zh-CN" altLang="en-US">
                <a:latin typeface="黑体" panose="02010609060101010101" pitchFamily="49" charset="-122"/>
                <a:ea typeface="黑体" panose="02010609060101010101" pitchFamily="49" charset="-122"/>
              </a:rPr>
              <a:t>“对口支援”涉及工业、农业、商贸、科技、人才、文教、卫生、扶贫和劳务等诸多领域，有资金援助、物资援助、技术援助和智力支持等多种手段，主要用于受援地区的经济发展、教育、医疗和卫生等社会事业以及基础设施建设等多个方面。</a:t>
            </a:r>
          </a:p>
        </p:txBody>
      </p:sp>
      <p:sp>
        <p:nvSpPr>
          <p:cNvPr id="29699" name="灯片编号占位符 1">
            <a:extLst>
              <a:ext uri="{FF2B5EF4-FFF2-40B4-BE49-F238E27FC236}">
                <a16:creationId xmlns:a16="http://schemas.microsoft.com/office/drawing/2014/main" id="{B64CB872-F85B-49C2-93DD-68E6F482EB6A}"/>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07FBB0D-77FF-4D12-A2F2-9F84DE1119AA}" type="slidenum">
              <a:rPr lang="zh-CN" altLang="en-US" smtClean="0">
                <a:latin typeface="Arial" panose="020B0604020202020204" pitchFamily="34" charset="0"/>
                <a:ea typeface="微软雅黑" panose="020B0503020204020204" pitchFamily="34" charset="-122"/>
              </a:rPr>
              <a:pPr/>
              <a:t>27</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标题 1">
            <a:extLst>
              <a:ext uri="{FF2B5EF4-FFF2-40B4-BE49-F238E27FC236}">
                <a16:creationId xmlns:a16="http://schemas.microsoft.com/office/drawing/2014/main" id="{82110699-A8E5-4AB2-B50E-DD6169AC1E5A}"/>
              </a:ext>
            </a:extLst>
          </p:cNvPr>
          <p:cNvSpPr>
            <a:spLocks noGrp="1" noChangeArrowheads="1"/>
          </p:cNvSpPr>
          <p:nvPr>
            <p:ph type="title"/>
          </p:nvPr>
        </p:nvSpPr>
        <p:spPr/>
        <p:txBody>
          <a:bodyPr/>
          <a:lstStyle/>
          <a:p>
            <a:r>
              <a:rPr lang="zh-CN" altLang="en-US">
                <a:latin typeface="黑体" panose="02010609060101010101" pitchFamily="49" charset="-122"/>
                <a:ea typeface="黑体" panose="02010609060101010101" pitchFamily="49" charset="-122"/>
                <a:sym typeface="Arial" panose="020B0604020202020204" pitchFamily="34" charset="0"/>
              </a:rPr>
              <a:t>“对口支援”体制存在的问题</a:t>
            </a:r>
            <a:endParaRPr lang="zh-CN" altLang="en-US"/>
          </a:p>
        </p:txBody>
      </p:sp>
      <p:sp>
        <p:nvSpPr>
          <p:cNvPr id="30722" name="内容占位符 2">
            <a:extLst>
              <a:ext uri="{FF2B5EF4-FFF2-40B4-BE49-F238E27FC236}">
                <a16:creationId xmlns:a16="http://schemas.microsoft.com/office/drawing/2014/main" id="{E3A28A75-0425-42D9-B607-780DEB395548}"/>
              </a:ext>
            </a:extLst>
          </p:cNvPr>
          <p:cNvSpPr>
            <a:spLocks noGrp="1" noChangeArrowheads="1"/>
          </p:cNvSpPr>
          <p:nvPr>
            <p:ph idx="1"/>
          </p:nvPr>
        </p:nvSpPr>
        <p:spPr/>
        <p:txBody>
          <a:bodyPr/>
          <a:lstStyle/>
          <a:p>
            <a:r>
              <a:rPr lang="zh-CN" altLang="en-US">
                <a:latin typeface="黑体" panose="02010609060101010101" pitchFamily="49" charset="-122"/>
                <a:ea typeface="黑体" panose="02010609060101010101" pitchFamily="49" charset="-122"/>
              </a:rPr>
              <a:t>“对口支援”体制自身的属性比较模糊。</a:t>
            </a:r>
          </a:p>
          <a:p>
            <a:r>
              <a:rPr lang="zh-CN" altLang="en-US">
                <a:latin typeface="黑体" panose="02010609060101010101" pitchFamily="49" charset="-122"/>
                <a:ea typeface="黑体" panose="02010609060101010101" pitchFamily="49" charset="-122"/>
              </a:rPr>
              <a:t>“对口支援”体制与中国现行政府间财政转移支付体系之间的关系不明确。</a:t>
            </a:r>
          </a:p>
          <a:p>
            <a:r>
              <a:rPr lang="zh-CN" altLang="en-US">
                <a:latin typeface="黑体" panose="02010609060101010101" pitchFamily="49" charset="-122"/>
                <a:ea typeface="黑体" panose="02010609060101010101" pitchFamily="49" charset="-122"/>
              </a:rPr>
              <a:t>“对口支援”体制具有显著的“计划性”特征。</a:t>
            </a:r>
          </a:p>
          <a:p>
            <a:r>
              <a:rPr lang="zh-CN" altLang="en-US">
                <a:latin typeface="黑体" panose="02010609060101010101" pitchFamily="49" charset="-122"/>
                <a:ea typeface="黑体" panose="02010609060101010101" pitchFamily="49" charset="-122"/>
              </a:rPr>
              <a:t>“对口支援”体制缺乏应有的规范性和足够的科学性。</a:t>
            </a:r>
          </a:p>
          <a:p>
            <a:r>
              <a:rPr lang="zh-CN" altLang="en-US">
                <a:latin typeface="黑体" panose="02010609060101010101" pitchFamily="49" charset="-122"/>
                <a:ea typeface="黑体" panose="02010609060101010101" pitchFamily="49" charset="-122"/>
              </a:rPr>
              <a:t>“对口支援”体制存在多头管理的现象。</a:t>
            </a:r>
          </a:p>
        </p:txBody>
      </p:sp>
      <p:sp>
        <p:nvSpPr>
          <p:cNvPr id="30723" name="灯片编号占位符 3">
            <a:extLst>
              <a:ext uri="{FF2B5EF4-FFF2-40B4-BE49-F238E27FC236}">
                <a16:creationId xmlns:a16="http://schemas.microsoft.com/office/drawing/2014/main" id="{F37C7DDF-FEE9-432F-B916-6B4656E603B1}"/>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67684BF6-6408-4B97-8F85-9ECFB3F1C57F}" type="slidenum">
              <a:rPr lang="zh-CN" altLang="en-US" smtClean="0">
                <a:latin typeface="Arial" panose="020B0604020202020204" pitchFamily="34" charset="0"/>
                <a:ea typeface="微软雅黑" panose="020B0503020204020204" pitchFamily="34" charset="-122"/>
              </a:rPr>
              <a:pPr/>
              <a:t>28</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标题 31745">
            <a:extLst>
              <a:ext uri="{FF2B5EF4-FFF2-40B4-BE49-F238E27FC236}">
                <a16:creationId xmlns:a16="http://schemas.microsoft.com/office/drawing/2014/main" id="{529F58B9-584C-4E26-8AAA-B96BC201446C}"/>
              </a:ext>
            </a:extLst>
          </p:cNvPr>
          <p:cNvSpPr>
            <a:spLocks noChangeArrowheads="1"/>
          </p:cNvSpPr>
          <p:nvPr>
            <p:ph type="title"/>
          </p:nvPr>
        </p:nvSpPr>
        <p:spPr/>
        <p:txBody>
          <a:bodyPr/>
          <a:lstStyle/>
          <a:p>
            <a:endParaRPr lang="zh-CN" altLang="zh-CN"/>
          </a:p>
        </p:txBody>
      </p:sp>
      <p:sp>
        <p:nvSpPr>
          <p:cNvPr id="31747" name="文本占位符 31746">
            <a:extLst>
              <a:ext uri="{FF2B5EF4-FFF2-40B4-BE49-F238E27FC236}">
                <a16:creationId xmlns:a16="http://schemas.microsoft.com/office/drawing/2014/main" id="{0AFFEAD8-2DD7-4D40-AD7C-BBCB949FCFB9}"/>
              </a:ext>
            </a:extLst>
          </p:cNvPr>
          <p:cNvSpPr>
            <a:spLocks noChangeArrowheads="1"/>
          </p:cNvSpPr>
          <p:nvPr>
            <p:ph type="body" idx="1"/>
          </p:nvPr>
        </p:nvSpPr>
        <p:spPr>
          <a:xfrm>
            <a:off x="252413" y="1773238"/>
            <a:ext cx="8229600" cy="4768850"/>
          </a:xfrm>
        </p:spPr>
        <p:txBody>
          <a:bodyPr/>
          <a:lstStyle/>
          <a:p>
            <a:pPr>
              <a:buFont typeface="Arial" panose="020B0604020202020204" pitchFamily="34" charset="0"/>
              <a:buNone/>
            </a:pPr>
            <a:endParaRPr lang="zh-CN" altLang="en-US">
              <a:ea typeface="华文行楷" panose="02010800040101010101" pitchFamily="2" charset="-122"/>
            </a:endParaRPr>
          </a:p>
          <a:p>
            <a:pPr algn="ctr">
              <a:buFont typeface="Arial" panose="020B0604020202020204" pitchFamily="34" charset="0"/>
              <a:buNone/>
            </a:pPr>
            <a:r>
              <a:rPr lang="zh-CN" altLang="en-US" sz="4800">
                <a:ea typeface="华文行楷" panose="02010800040101010101" pitchFamily="2" charset="-122"/>
              </a:rPr>
              <a:t>     </a:t>
            </a:r>
            <a:r>
              <a:rPr lang="zh-CN" altLang="en-US" sz="4800">
                <a:latin typeface="黑体" panose="02010609060101010101" pitchFamily="49" charset="-122"/>
                <a:ea typeface="黑体" panose="02010609060101010101" pitchFamily="49" charset="-122"/>
              </a:rPr>
              <a:t>6.3 我国的省以下财政体制改革</a:t>
            </a:r>
          </a:p>
        </p:txBody>
      </p:sp>
      <p:sp>
        <p:nvSpPr>
          <p:cNvPr id="2" name="灯片编号占位符 1">
            <a:extLst>
              <a:ext uri="{FF2B5EF4-FFF2-40B4-BE49-F238E27FC236}">
                <a16:creationId xmlns:a16="http://schemas.microsoft.com/office/drawing/2014/main" id="{F245A996-8E1F-484B-A961-167AB5F1FBD7}"/>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18BA68A1-0F8C-4254-9FDB-79A30E453094}" type="slidenum">
              <a:rPr lang="zh-CN" altLang="en-US" smtClean="0">
                <a:latin typeface="Arial" panose="020B0604020202020204" pitchFamily="34" charset="0"/>
                <a:ea typeface="微软雅黑" panose="020B0503020204020204" pitchFamily="34" charset="-122"/>
              </a:rPr>
              <a:pPr/>
              <a:t>29</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nodePh="1">
                                  <p:stCondLst>
                                    <p:cond delay="0"/>
                                  </p:stCondLst>
                                  <p:endCondLst>
                                    <p:cond evt="begin" delay="0"/>
                                  </p:end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left)">
                                      <p:cBhvr>
                                        <p:cTn id="12"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标题 6145">
            <a:extLst>
              <a:ext uri="{FF2B5EF4-FFF2-40B4-BE49-F238E27FC236}">
                <a16:creationId xmlns:a16="http://schemas.microsoft.com/office/drawing/2014/main" id="{5BD2DF65-A19D-481E-B3DA-9F730348F3E8}"/>
              </a:ext>
            </a:extLst>
          </p:cNvPr>
          <p:cNvSpPr>
            <a:spLocks noChangeArrowheads="1"/>
          </p:cNvSpPr>
          <p:nvPr>
            <p:ph type="title"/>
          </p:nvPr>
        </p:nvSpPr>
        <p:spPr/>
        <p:txBody>
          <a:bodyPr/>
          <a:lstStyle/>
          <a:p>
            <a:endParaRPr lang="zh-CN" altLang="zh-CN"/>
          </a:p>
        </p:txBody>
      </p:sp>
      <p:sp>
        <p:nvSpPr>
          <p:cNvPr id="5122" name="文本占位符 6146">
            <a:extLst>
              <a:ext uri="{FF2B5EF4-FFF2-40B4-BE49-F238E27FC236}">
                <a16:creationId xmlns:a16="http://schemas.microsoft.com/office/drawing/2014/main" id="{AC895DFD-F69A-4F39-8B32-01C53D76452A}"/>
              </a:ext>
            </a:extLst>
          </p:cNvPr>
          <p:cNvSpPr>
            <a:spLocks noChangeArrowheads="1"/>
          </p:cNvSpPr>
          <p:nvPr>
            <p:ph type="body" idx="1"/>
          </p:nvPr>
        </p:nvSpPr>
        <p:spPr/>
        <p:txBody>
          <a:bodyPr/>
          <a:lstStyle/>
          <a:p>
            <a:pPr>
              <a:buFont typeface="Arial" panose="020B0604020202020204" pitchFamily="34" charset="0"/>
              <a:buNone/>
            </a:pPr>
            <a:endParaRPr lang="zh-CN" altLang="en-US">
              <a:latin typeface="华文行楷" panose="02010800040101010101" pitchFamily="2" charset="-122"/>
              <a:ea typeface="华文行楷" panose="02010800040101010101" pitchFamily="2" charset="-122"/>
            </a:endParaRPr>
          </a:p>
          <a:p>
            <a:pPr>
              <a:buFont typeface="Arial" panose="020B0604020202020204" pitchFamily="34" charset="0"/>
              <a:buNone/>
            </a:pPr>
            <a:endParaRPr lang="zh-CN" altLang="en-US">
              <a:latin typeface="华文行楷" panose="02010800040101010101" pitchFamily="2" charset="-122"/>
              <a:ea typeface="华文行楷" panose="02010800040101010101" pitchFamily="2"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6.1 我国1994年前的财政</a:t>
            </a: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体制变迁</a:t>
            </a:r>
          </a:p>
        </p:txBody>
      </p:sp>
      <p:sp>
        <p:nvSpPr>
          <p:cNvPr id="5123" name="灯片编号占位符 1">
            <a:extLst>
              <a:ext uri="{FF2B5EF4-FFF2-40B4-BE49-F238E27FC236}">
                <a16:creationId xmlns:a16="http://schemas.microsoft.com/office/drawing/2014/main" id="{2FFB8476-4994-4952-9D9A-C7E5BB4D9762}"/>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A59E4327-A775-4CA1-BA2A-E0F05EE3694A}" type="slidenum">
              <a:rPr lang="zh-CN" altLang="en-US" smtClean="0">
                <a:latin typeface="Arial" panose="020B0604020202020204" pitchFamily="34" charset="0"/>
                <a:ea typeface="微软雅黑" panose="020B0503020204020204" pitchFamily="34" charset="-122"/>
              </a:rPr>
              <a:pPr/>
              <a:t>3</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标题 32769">
            <a:extLst>
              <a:ext uri="{FF2B5EF4-FFF2-40B4-BE49-F238E27FC236}">
                <a16:creationId xmlns:a16="http://schemas.microsoft.com/office/drawing/2014/main" id="{C0A3F8DE-3B90-4249-890A-425391B43D1A}"/>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市管县”财政体制</a:t>
            </a:r>
          </a:p>
        </p:txBody>
      </p:sp>
      <p:sp>
        <p:nvSpPr>
          <p:cNvPr id="32770" name="文本占位符 32770">
            <a:extLst>
              <a:ext uri="{FF2B5EF4-FFF2-40B4-BE49-F238E27FC236}">
                <a16:creationId xmlns:a16="http://schemas.microsoft.com/office/drawing/2014/main" id="{A1BA0102-1EA8-4993-AE50-AEF84BF44109}"/>
              </a:ext>
            </a:extLst>
          </p:cNvPr>
          <p:cNvSpPr>
            <a:spLocks noChangeArrowheads="1"/>
          </p:cNvSpPr>
          <p:nvPr>
            <p:ph type="body" idx="1"/>
          </p:nvPr>
        </p:nvSpPr>
        <p:spPr/>
        <p:txBody>
          <a:bodyPr/>
          <a:lstStyle/>
          <a:p>
            <a:r>
              <a:rPr lang="zh-CN" altLang="en-US">
                <a:ea typeface="黑体" panose="02010609060101010101" pitchFamily="49" charset="-122"/>
              </a:rPr>
              <a:t>省与地市划分事权，明确省与地市的支出职责，划分省与地市的收入，确定省与地市的税收返还。省对下一般性转移支付、专项拨款、结算补助、预算资金调度等均由省直接对地市，不直接对县市。</a:t>
            </a:r>
          </a:p>
          <a:p>
            <a:r>
              <a:rPr lang="zh-CN" altLang="en-US">
                <a:ea typeface="黑体" panose="02010609060101010101" pitchFamily="49" charset="-122"/>
              </a:rPr>
              <a:t>在省对地市财政体制框架下，由地市确立其与县的财政体制，划分地市与县（市）事权和支出职责，明确各自的收入范围。地市财政负责对县（市）实施转移支付、专项拨款、结算补助和预算资金调度。</a:t>
            </a:r>
          </a:p>
        </p:txBody>
      </p:sp>
      <p:sp>
        <p:nvSpPr>
          <p:cNvPr id="32771" name="灯片编号占位符 1">
            <a:extLst>
              <a:ext uri="{FF2B5EF4-FFF2-40B4-BE49-F238E27FC236}">
                <a16:creationId xmlns:a16="http://schemas.microsoft.com/office/drawing/2014/main" id="{F2DF2590-0872-4D80-9ADC-8C5E2C2DA0B6}"/>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E68AD704-F671-49ED-8E9C-CD37984FE31C}" type="slidenum">
              <a:rPr lang="zh-CN" altLang="en-US" smtClean="0">
                <a:latin typeface="Arial" panose="020B0604020202020204" pitchFamily="34" charset="0"/>
                <a:ea typeface="微软雅黑" panose="020B0503020204020204" pitchFamily="34" charset="-122"/>
              </a:rPr>
              <a:pPr/>
              <a:t>30</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标题 33793">
            <a:extLst>
              <a:ext uri="{FF2B5EF4-FFF2-40B4-BE49-F238E27FC236}">
                <a16:creationId xmlns:a16="http://schemas.microsoft.com/office/drawing/2014/main" id="{923DD547-3E2F-46BC-AFAB-9F69E2AC6EE7}"/>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省直管县”财政体制改革</a:t>
            </a:r>
          </a:p>
        </p:txBody>
      </p:sp>
      <p:sp>
        <p:nvSpPr>
          <p:cNvPr id="33794" name="文本占位符 33794">
            <a:extLst>
              <a:ext uri="{FF2B5EF4-FFF2-40B4-BE49-F238E27FC236}">
                <a16:creationId xmlns:a16="http://schemas.microsoft.com/office/drawing/2014/main" id="{870E0317-0D36-42C6-B376-89ACF35BE643}"/>
              </a:ext>
            </a:extLst>
          </p:cNvPr>
          <p:cNvSpPr>
            <a:spLocks noChangeArrowheads="1"/>
          </p:cNvSpPr>
          <p:nvPr>
            <p:ph type="body" idx="1"/>
          </p:nvPr>
        </p:nvSpPr>
        <p:spPr/>
        <p:txBody>
          <a:bodyPr/>
          <a:lstStyle/>
          <a:p>
            <a:r>
              <a:rPr lang="zh-CN" altLang="en-US">
                <a:ea typeface="黑体" panose="02010609060101010101" pitchFamily="49" charset="-122"/>
                <a:sym typeface="Arial" panose="020B0604020202020204" pitchFamily="34" charset="0"/>
              </a:rPr>
              <a:t>省级财政直接管理地（市）级和县（市）级财政，地方政府间在支出职责和收入的划分、省对下转移支付和预算资金调度等方面，都由省级财政直接对地（市）级和县（市）级财政。</a:t>
            </a:r>
          </a:p>
          <a:p>
            <a:r>
              <a:rPr lang="zh-CN" altLang="en-US">
                <a:latin typeface="华文细黑" panose="02010600040101010101" pitchFamily="2" charset="-122"/>
                <a:ea typeface="黑体" panose="02010609060101010101" pitchFamily="49" charset="-122"/>
                <a:sym typeface="Arial" panose="020B0604020202020204" pitchFamily="34" charset="0"/>
              </a:rPr>
              <a:t>“</a:t>
            </a:r>
            <a:r>
              <a:rPr lang="zh-CN" altLang="en-US">
                <a:ea typeface="黑体" panose="02010609060101010101" pitchFamily="49" charset="-122"/>
                <a:sym typeface="Arial" panose="020B0604020202020204" pitchFamily="34" charset="0"/>
              </a:rPr>
              <a:t>省直管县</a:t>
            </a:r>
            <a:r>
              <a:rPr lang="zh-CN" altLang="en-US">
                <a:latin typeface="华文细黑" panose="02010600040101010101" pitchFamily="2" charset="-122"/>
                <a:ea typeface="黑体" panose="02010609060101010101" pitchFamily="49" charset="-122"/>
                <a:sym typeface="Arial" panose="020B0604020202020204" pitchFamily="34" charset="0"/>
              </a:rPr>
              <a:t>”</a:t>
            </a:r>
            <a:r>
              <a:rPr lang="zh-CN" altLang="en-US">
                <a:ea typeface="黑体" panose="02010609060101010101" pitchFamily="49" charset="-122"/>
                <a:sym typeface="Arial" panose="020B0604020202020204" pitchFamily="34" charset="0"/>
              </a:rPr>
              <a:t>财政体制的模式：</a:t>
            </a:r>
          </a:p>
          <a:p>
            <a:pPr>
              <a:buFont typeface="Arial" panose="020B0604020202020204" pitchFamily="34" charset="0"/>
              <a:buNone/>
            </a:pPr>
            <a:r>
              <a:rPr lang="zh-CN" altLang="en-US">
                <a:ea typeface="黑体" panose="02010609060101010101" pitchFamily="49" charset="-122"/>
                <a:sym typeface="Arial" panose="020B0604020202020204" pitchFamily="34" charset="0"/>
              </a:rPr>
              <a:t>		县级财政完全由省直接管理，</a:t>
            </a:r>
          </a:p>
          <a:p>
            <a:pPr>
              <a:buFont typeface="Arial" panose="020B0604020202020204" pitchFamily="34" charset="0"/>
              <a:buNone/>
            </a:pPr>
            <a:r>
              <a:rPr lang="zh-CN" altLang="en-US">
                <a:ea typeface="黑体" panose="02010609060101010101" pitchFamily="49" charset="-122"/>
                <a:sym typeface="Arial" panose="020B0604020202020204" pitchFamily="34" charset="0"/>
              </a:rPr>
              <a:t>		县级财政收支范围和体制上缴或补助数均由省核定，县级转移支付资金也由省级财政负责分配，市级财政只负责汇总报表、调度国库资金和进行业务指导。</a:t>
            </a:r>
          </a:p>
        </p:txBody>
      </p:sp>
      <p:sp>
        <p:nvSpPr>
          <p:cNvPr id="33795" name="灯片编号占位符 1">
            <a:extLst>
              <a:ext uri="{FF2B5EF4-FFF2-40B4-BE49-F238E27FC236}">
                <a16:creationId xmlns:a16="http://schemas.microsoft.com/office/drawing/2014/main" id="{06E170C0-7E41-4B31-BF45-5A8FAD9151E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B62271B5-43C2-49FD-A920-E87B77C9DAA8}" type="slidenum">
              <a:rPr lang="zh-CN" altLang="en-US" smtClean="0">
                <a:latin typeface="Arial" panose="020B0604020202020204" pitchFamily="34" charset="0"/>
                <a:ea typeface="微软雅黑" panose="020B0503020204020204" pitchFamily="34" charset="-122"/>
              </a:rPr>
              <a:pPr/>
              <a:t>31</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标题 34817">
            <a:extLst>
              <a:ext uri="{FF2B5EF4-FFF2-40B4-BE49-F238E27FC236}">
                <a16:creationId xmlns:a16="http://schemas.microsoft.com/office/drawing/2014/main" id="{B7C34E31-CCFA-4BD5-B3C6-8BE92291CE5A}"/>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乡财县管”改革</a:t>
            </a:r>
          </a:p>
        </p:txBody>
      </p:sp>
      <p:sp>
        <p:nvSpPr>
          <p:cNvPr id="34818" name="文本占位符 34818">
            <a:extLst>
              <a:ext uri="{FF2B5EF4-FFF2-40B4-BE49-F238E27FC236}">
                <a16:creationId xmlns:a16="http://schemas.microsoft.com/office/drawing/2014/main" id="{2F2963CB-9C39-4788-9A2D-313D00E99B9D}"/>
              </a:ext>
            </a:extLst>
          </p:cNvPr>
          <p:cNvSpPr>
            <a:spLocks noChangeArrowheads="1"/>
          </p:cNvSpPr>
          <p:nvPr>
            <p:ph type="body" idx="1"/>
          </p:nvPr>
        </p:nvSpPr>
        <p:spPr/>
        <p:txBody>
          <a:bodyPr/>
          <a:lstStyle/>
          <a:p>
            <a:r>
              <a:rPr lang="en-US" altLang="zh-CN">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乡财县管”在乡镇政府管理财政的法律主体地位、财政资金的所有权和使用权、乡镇政府享有的债权和承担的债务及乡镇事权范围与支出责任不变的前提下，县级财政部门在预算编制、账户统设、集中收付、采购统办和票据统管等方面对乡镇财政进行管理的一种方式，其目的在于缓解乡镇财政困难、加强乡镇财政收支管理和规范乡镇财政支出行为。</a:t>
            </a:r>
          </a:p>
        </p:txBody>
      </p:sp>
      <p:sp>
        <p:nvSpPr>
          <p:cNvPr id="34819" name="灯片编号占位符 1">
            <a:extLst>
              <a:ext uri="{FF2B5EF4-FFF2-40B4-BE49-F238E27FC236}">
                <a16:creationId xmlns:a16="http://schemas.microsoft.com/office/drawing/2014/main" id="{9FCAF8D4-D7C6-4176-80F8-54FE91CB0613}"/>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37254CAB-4D9A-41A2-899A-C2F512EF9469}" type="slidenum">
              <a:rPr lang="zh-CN" altLang="en-US" smtClean="0">
                <a:latin typeface="Arial" panose="020B0604020202020204" pitchFamily="34" charset="0"/>
                <a:ea typeface="微软雅黑" panose="020B0503020204020204" pitchFamily="34" charset="-122"/>
              </a:rPr>
              <a:pPr/>
              <a:t>32</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5">
            <a:extLst>
              <a:ext uri="{FF2B5EF4-FFF2-40B4-BE49-F238E27FC236}">
                <a16:creationId xmlns:a16="http://schemas.microsoft.com/office/drawing/2014/main" id="{158DF330-F8AE-4480-99BC-53189DD09D25}"/>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标题 7169">
            <a:extLst>
              <a:ext uri="{FF2B5EF4-FFF2-40B4-BE49-F238E27FC236}">
                <a16:creationId xmlns:a16="http://schemas.microsoft.com/office/drawing/2014/main" id="{C83ABB59-6603-41E5-89AE-F431523735D8}"/>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6.1.1 统收统支的财政体制</a:t>
            </a:r>
          </a:p>
        </p:txBody>
      </p:sp>
      <p:sp>
        <p:nvSpPr>
          <p:cNvPr id="7171" name="文本占位符 7170">
            <a:extLst>
              <a:ext uri="{FF2B5EF4-FFF2-40B4-BE49-F238E27FC236}">
                <a16:creationId xmlns:a16="http://schemas.microsoft.com/office/drawing/2014/main" id="{A99D833F-44C7-4153-8467-A71B18170BBC}"/>
              </a:ext>
            </a:extLst>
          </p:cNvPr>
          <p:cNvSpPr>
            <a:spLocks noChangeArrowheads="1"/>
          </p:cNvSpPr>
          <p:nvPr>
            <p:ph type="body" idx="1"/>
          </p:nvPr>
        </p:nvSpPr>
        <p:spPr>
          <a:xfrm>
            <a:off x="468313" y="1539875"/>
            <a:ext cx="8229600" cy="4095750"/>
          </a:xfrm>
        </p:spPr>
        <p:txBody>
          <a:bodyPr/>
          <a:lstStyle/>
          <a:p>
            <a:r>
              <a:rPr lang="zh-CN" altLang="en-US">
                <a:latin typeface="黑体" panose="02010609060101010101" pitchFamily="49" charset="-122"/>
                <a:ea typeface="黑体" panose="02010609060101010101" pitchFamily="49" charset="-122"/>
              </a:rPr>
              <a:t>建国初期</a:t>
            </a:r>
            <a:r>
              <a:rPr lang="en-US" altLang="zh-CN">
                <a:latin typeface="黑体" panose="02010609060101010101" pitchFamily="49" charset="-122"/>
                <a:ea typeface="黑体" panose="02010609060101010101" pitchFamily="49" charset="-122"/>
              </a:rPr>
              <a:t>—1953</a:t>
            </a:r>
            <a:r>
              <a:rPr lang="zh-CN" altLang="en-US">
                <a:latin typeface="黑体" panose="02010609060101010101" pitchFamily="49" charset="-122"/>
                <a:ea typeface="黑体" panose="02010609060101010101" pitchFamily="49" charset="-122"/>
              </a:rPr>
              <a:t>年。</a:t>
            </a:r>
          </a:p>
          <a:p>
            <a:r>
              <a:rPr lang="zh-CN" altLang="en-US">
                <a:latin typeface="黑体" panose="02010609060101010101" pitchFamily="49" charset="-122"/>
                <a:ea typeface="黑体" panose="02010609060101010101" pitchFamily="49" charset="-122"/>
              </a:rPr>
              <a:t>统收统支的财政体制的主要特征：</a:t>
            </a:r>
            <a:r>
              <a:rPr lang="zh-CN" altLang="en-US" u="sng">
                <a:latin typeface="黑体" panose="02010609060101010101" pitchFamily="49" charset="-122"/>
                <a:ea typeface="黑体" panose="02010609060101010101" pitchFamily="49" charset="-122"/>
              </a:rPr>
              <a:t>收支两条线</a:t>
            </a:r>
            <a:r>
              <a:rPr lang="zh-CN" altLang="en-US">
                <a:latin typeface="黑体" panose="02010609060101010101" pitchFamily="49" charset="-122"/>
                <a:ea typeface="黑体" panose="02010609060101010101" pitchFamily="49" charset="-122"/>
              </a:rPr>
              <a:t>。</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地方组织的财政收入全部上缴中央，而地方所需要的支出均需经过中央统一审核后逐级拨付。地方财政收入与地方财政支出不发生直接联系。</a:t>
            </a:r>
          </a:p>
          <a:p>
            <a:r>
              <a:rPr lang="zh-CN" altLang="en-US">
                <a:latin typeface="黑体" panose="02010609060101010101" pitchFamily="49" charset="-122"/>
                <a:ea typeface="黑体" panose="02010609060101010101" pitchFamily="49" charset="-122"/>
              </a:rPr>
              <a:t>统收统支财政体制下的地方财政形同虚设。	</a:t>
            </a:r>
          </a:p>
        </p:txBody>
      </p:sp>
      <p:sp>
        <p:nvSpPr>
          <p:cNvPr id="6147" name="灯片编号占位符 1">
            <a:extLst>
              <a:ext uri="{FF2B5EF4-FFF2-40B4-BE49-F238E27FC236}">
                <a16:creationId xmlns:a16="http://schemas.microsoft.com/office/drawing/2014/main" id="{0D2F886B-5FA8-4906-AD7B-14476E675096}"/>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CF0B99AD-5DE3-417F-87B3-94F1FD3967BB}" type="slidenum">
              <a:rPr lang="zh-CN" altLang="en-US" smtClean="0">
                <a:latin typeface="Arial" panose="020B0604020202020204" pitchFamily="34" charset="0"/>
                <a:ea typeface="微软雅黑" panose="020B0503020204020204" pitchFamily="34" charset="-122"/>
              </a:rPr>
              <a:pPr/>
              <a:t>4</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7171">
                                            <p:txEl>
                                              <p:pRg st="0" end="0"/>
                                            </p:txEl>
                                          </p:spTgt>
                                        </p:tgtEl>
                                        <p:attrNameLst>
                                          <p:attrName>style.visibility</p:attrName>
                                        </p:attrNameLst>
                                      </p:cBhvr>
                                      <p:to>
                                        <p:strVal val="visible"/>
                                      </p:to>
                                    </p:set>
                                    <p:anim calcmode="lin" valueType="num">
                                      <p:cBhvr>
                                        <p:cTn id="13"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1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7171">
                                            <p:txEl>
                                              <p:pRg st="1" end="1"/>
                                            </p:txEl>
                                          </p:spTgt>
                                        </p:tgtEl>
                                        <p:attrNameLst>
                                          <p:attrName>style.visibility</p:attrName>
                                        </p:attrNameLst>
                                      </p:cBhvr>
                                      <p:to>
                                        <p:strVal val="visible"/>
                                      </p:to>
                                    </p:set>
                                    <p:anim calcmode="lin" valueType="num">
                                      <p:cBhvr>
                                        <p:cTn id="19" dur="500" fill="hold"/>
                                        <p:tgtEl>
                                          <p:spTgt spid="717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17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7171">
                                            <p:txEl>
                                              <p:pRg st="2" end="2"/>
                                            </p:txEl>
                                          </p:spTgt>
                                        </p:tgtEl>
                                        <p:attrNameLst>
                                          <p:attrName>style.visibility</p:attrName>
                                        </p:attrNameLst>
                                      </p:cBhvr>
                                      <p:to>
                                        <p:strVal val="visible"/>
                                      </p:to>
                                    </p:set>
                                    <p:anim calcmode="lin" valueType="num">
                                      <p:cBhvr>
                                        <p:cTn id="25" dur="5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717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0" fill="hold">
                                          <p:stCondLst>
                                            <p:cond delay="0"/>
                                          </p:stCondLst>
                                        </p:cTn>
                                        <p:tgtEl>
                                          <p:spTgt spid="7171">
                                            <p:txEl>
                                              <p:pRg st="3" end="3"/>
                                            </p:txEl>
                                          </p:spTgt>
                                        </p:tgtEl>
                                        <p:attrNameLst>
                                          <p:attrName>style.visibility</p:attrName>
                                        </p:attrNameLst>
                                      </p:cBhvr>
                                      <p:to>
                                        <p:strVal val="visible"/>
                                      </p:to>
                                    </p:set>
                                    <p:anim calcmode="lin" valueType="num">
                                      <p:cBhvr>
                                        <p:cTn id="31" dur="500" fill="hold"/>
                                        <p:tgtEl>
                                          <p:spTgt spid="717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717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标题 8193">
            <a:extLst>
              <a:ext uri="{FF2B5EF4-FFF2-40B4-BE49-F238E27FC236}">
                <a16:creationId xmlns:a16="http://schemas.microsoft.com/office/drawing/2014/main" id="{3FC714B0-090D-477B-B5E0-2DC21A933547}"/>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6.1.2 统一领导、分级管理体制</a:t>
            </a:r>
          </a:p>
        </p:txBody>
      </p:sp>
      <p:sp>
        <p:nvSpPr>
          <p:cNvPr id="8195" name="文本占位符 8194">
            <a:extLst>
              <a:ext uri="{FF2B5EF4-FFF2-40B4-BE49-F238E27FC236}">
                <a16:creationId xmlns:a16="http://schemas.microsoft.com/office/drawing/2014/main" id="{267318F5-6656-42FF-8AF7-B69868FB4CE0}"/>
              </a:ext>
            </a:extLst>
          </p:cNvPr>
          <p:cNvSpPr>
            <a:spLocks noChangeArrowheads="1"/>
          </p:cNvSpPr>
          <p:nvPr>
            <p:ph type="body" idx="1"/>
          </p:nvPr>
        </p:nvSpPr>
        <p:spPr>
          <a:xfrm>
            <a:off x="468313" y="1701800"/>
            <a:ext cx="8229600" cy="4525963"/>
          </a:xfrm>
        </p:spPr>
        <p:txBody>
          <a:bodyPr/>
          <a:lstStyle/>
          <a:p>
            <a:pPr>
              <a:lnSpc>
                <a:spcPct val="80000"/>
              </a:lnSpc>
            </a:pPr>
            <a:r>
              <a:rPr lang="en-US" altLang="zh-CN">
                <a:latin typeface="黑体" panose="02010609060101010101" pitchFamily="49" charset="-122"/>
                <a:ea typeface="黑体" panose="02010609060101010101" pitchFamily="49" charset="-122"/>
              </a:rPr>
              <a:t>1953</a:t>
            </a:r>
            <a:r>
              <a:rPr lang="zh-CN" altLang="en-US">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—1978</a:t>
            </a:r>
            <a:r>
              <a:rPr lang="zh-CN" altLang="en-US">
                <a:latin typeface="黑体" panose="02010609060101010101" pitchFamily="49" charset="-122"/>
                <a:ea typeface="黑体" panose="02010609060101010101" pitchFamily="49" charset="-122"/>
              </a:rPr>
              <a:t>年。</a:t>
            </a:r>
          </a:p>
          <a:p>
            <a:pPr>
              <a:lnSpc>
                <a:spcPct val="80000"/>
              </a:lnSpc>
            </a:pPr>
            <a:r>
              <a:rPr lang="zh-CN" altLang="en-US">
                <a:latin typeface="黑体" panose="02010609060101010101" pitchFamily="49" charset="-122"/>
                <a:ea typeface="黑体" panose="02010609060101010101" pitchFamily="49" charset="-122"/>
              </a:rPr>
              <a:t>分类分成模式</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将原先地方财政的大行政区和省两级改为省、县两级，使财政体制变为中央、省、县三级，由此奠定了我国财政分级管理的基础。</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在划分中央地方收支上实行分类分成的办法。收入被分为中央财政固定收入、地方财政固定收入、固定比例分成收入和调剂收入，分成比例一年一定。</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分类分成模式留给地方财政一笔固定收入，这在一定程度上调动的地方的积极性。</a:t>
            </a:r>
          </a:p>
        </p:txBody>
      </p:sp>
      <p:sp>
        <p:nvSpPr>
          <p:cNvPr id="7171" name="灯片编号占位符 1">
            <a:extLst>
              <a:ext uri="{FF2B5EF4-FFF2-40B4-BE49-F238E27FC236}">
                <a16:creationId xmlns:a16="http://schemas.microsoft.com/office/drawing/2014/main" id="{20C4C34A-B312-4F2D-ADE0-6076F49ECA0D}"/>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6AE67BCD-DA7F-4C0C-B387-354D0288E45A}" type="slidenum">
              <a:rPr lang="zh-CN" altLang="en-US" smtClean="0">
                <a:latin typeface="Arial" panose="020B0604020202020204" pitchFamily="34" charset="0"/>
                <a:ea typeface="微软雅黑" panose="020B0503020204020204" pitchFamily="34" charset="-122"/>
              </a:rPr>
              <a:pPr/>
              <a:t>5</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randombar(horizontal)">
                                      <p:cBhvr>
                                        <p:cTn id="7" dur="600">
                                          <p:stCondLst>
                                            <p:cond delay="0"/>
                                          </p:stCondLst>
                                        </p:cTn>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randombar(horizontal)">
                                      <p:cBhvr>
                                        <p:cTn id="12" dur="500"/>
                                        <p:tgtEl>
                                          <p:spTgt spid="819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Effect transition="in" filter="randombar(horizontal)">
                                      <p:cBhvr>
                                        <p:cTn id="17" dur="500"/>
                                        <p:tgtEl>
                                          <p:spTgt spid="819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195">
                                            <p:txEl>
                                              <p:pRg st="2" end="2"/>
                                            </p:txEl>
                                          </p:spTgt>
                                        </p:tgtEl>
                                        <p:attrNameLst>
                                          <p:attrName>style.visibility</p:attrName>
                                        </p:attrNameLst>
                                      </p:cBhvr>
                                      <p:to>
                                        <p:strVal val="visible"/>
                                      </p:to>
                                    </p:set>
                                    <p:animEffect transition="in" filter="randombar(horizontal)">
                                      <p:cBhvr>
                                        <p:cTn id="22" dur="500"/>
                                        <p:tgtEl>
                                          <p:spTgt spid="819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8195">
                                            <p:txEl>
                                              <p:pRg st="3" end="3"/>
                                            </p:txEl>
                                          </p:spTgt>
                                        </p:tgtEl>
                                        <p:attrNameLst>
                                          <p:attrName>style.visibility</p:attrName>
                                        </p:attrNameLst>
                                      </p:cBhvr>
                                      <p:to>
                                        <p:strVal val="visible"/>
                                      </p:to>
                                    </p:set>
                                    <p:animEffect transition="in" filter="randombar(horizontal)">
                                      <p:cBhvr>
                                        <p:cTn id="27" dur="500"/>
                                        <p:tgtEl>
                                          <p:spTgt spid="819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8195">
                                            <p:txEl>
                                              <p:pRg st="4" end="4"/>
                                            </p:txEl>
                                          </p:spTgt>
                                        </p:tgtEl>
                                        <p:attrNameLst>
                                          <p:attrName>style.visibility</p:attrName>
                                        </p:attrNameLst>
                                      </p:cBhvr>
                                      <p:to>
                                        <p:strVal val="visible"/>
                                      </p:to>
                                    </p:set>
                                    <p:animEffect transition="in" filter="randombar(horizontal)">
                                      <p:cBhvr>
                                        <p:cTn id="32"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标题 9217">
            <a:extLst>
              <a:ext uri="{FF2B5EF4-FFF2-40B4-BE49-F238E27FC236}">
                <a16:creationId xmlns:a16="http://schemas.microsoft.com/office/drawing/2014/main" id="{692CCF41-3992-4F19-A19F-A6812E088D9E}"/>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统一领导、分级管理体制</a:t>
            </a:r>
          </a:p>
        </p:txBody>
      </p:sp>
      <p:sp>
        <p:nvSpPr>
          <p:cNvPr id="9219" name="文本占位符 9218">
            <a:extLst>
              <a:ext uri="{FF2B5EF4-FFF2-40B4-BE49-F238E27FC236}">
                <a16:creationId xmlns:a16="http://schemas.microsoft.com/office/drawing/2014/main" id="{FC954EB9-C007-4B30-B408-E04562328347}"/>
              </a:ext>
            </a:extLst>
          </p:cNvPr>
          <p:cNvSpPr>
            <a:spLocks noChangeArrowheads="1"/>
          </p:cNvSpPr>
          <p:nvPr>
            <p:ph type="body" idx="1"/>
          </p:nvPr>
        </p:nvSpPr>
        <p:spPr>
          <a:xfrm>
            <a:off x="468313" y="1701800"/>
            <a:ext cx="8229600" cy="4525963"/>
          </a:xfrm>
        </p:spPr>
        <p:txBody>
          <a:bodyPr/>
          <a:lstStyle/>
          <a:p>
            <a:pPr>
              <a:lnSpc>
                <a:spcPct val="90000"/>
              </a:lnSpc>
            </a:pPr>
            <a:r>
              <a:rPr lang="zh-CN" altLang="en-US">
                <a:latin typeface="黑体" panose="02010609060101010101" pitchFamily="49" charset="-122"/>
                <a:ea typeface="黑体" panose="02010609060101010101" pitchFamily="49" charset="-122"/>
              </a:rPr>
              <a:t>总额分成模式</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a:t>
            </a:r>
            <a:r>
              <a:rPr lang="en-US" altLang="zh-CN">
                <a:latin typeface="黑体" panose="02010609060101010101" pitchFamily="49" charset="-122"/>
                <a:ea typeface="黑体" panose="02010609060101010101" pitchFamily="49" charset="-122"/>
              </a:rPr>
              <a:t>1958</a:t>
            </a:r>
            <a:r>
              <a:rPr lang="zh-CN" altLang="en-US">
                <a:latin typeface="黑体" panose="02010609060101010101" pitchFamily="49" charset="-122"/>
                <a:ea typeface="黑体" panose="02010609060101010101" pitchFamily="49" charset="-122"/>
              </a:rPr>
              <a:t>年，我国实行“以收定支，三年不变”的财政体制，但带来了财力过度分散等问题。</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a:t>
            </a:r>
            <a:r>
              <a:rPr lang="en-US" altLang="zh-CN">
                <a:latin typeface="黑体" panose="02010609060101010101" pitchFamily="49" charset="-122"/>
                <a:ea typeface="黑体" panose="02010609060101010101" pitchFamily="49" charset="-122"/>
              </a:rPr>
              <a:t>1959</a:t>
            </a:r>
            <a:r>
              <a:rPr lang="zh-CN" altLang="en-US">
                <a:latin typeface="黑体" panose="02010609060101010101" pitchFamily="49" charset="-122"/>
                <a:ea typeface="黑体" panose="02010609060101010101" pitchFamily="49" charset="-122"/>
              </a:rPr>
              <a:t>年起我国开始实施“收支下放，计划包干，地区调剂，</a:t>
            </a:r>
            <a:r>
              <a:rPr lang="zh-CN" altLang="en-US" u="sng">
                <a:latin typeface="黑体" panose="02010609060101010101" pitchFamily="49" charset="-122"/>
                <a:ea typeface="黑体" panose="02010609060101010101" pitchFamily="49" charset="-122"/>
              </a:rPr>
              <a:t>总额分成，一年一变</a:t>
            </a:r>
            <a:r>
              <a:rPr lang="zh-CN" altLang="en-US">
                <a:latin typeface="黑体" panose="02010609060101010101" pitchFamily="49" charset="-122"/>
                <a:ea typeface="黑体" panose="02010609060101010101" pitchFamily="49" charset="-122"/>
              </a:rPr>
              <a:t>”的财政管理体制，其基本精神是在继续下放收支项目的同时，适当收缩一部分地方的机动财力。</a:t>
            </a:r>
          </a:p>
        </p:txBody>
      </p:sp>
      <p:sp>
        <p:nvSpPr>
          <p:cNvPr id="8195" name="灯片编号占位符 1">
            <a:extLst>
              <a:ext uri="{FF2B5EF4-FFF2-40B4-BE49-F238E27FC236}">
                <a16:creationId xmlns:a16="http://schemas.microsoft.com/office/drawing/2014/main" id="{4B65A2FD-8108-43ED-9C5D-477ABF3EF341}"/>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5A0BD280-B8F2-4587-8EB0-A8088143E4BE}" type="slidenum">
              <a:rPr lang="zh-CN" altLang="en-US" smtClean="0">
                <a:latin typeface="Arial" panose="020B0604020202020204" pitchFamily="34" charset="0"/>
                <a:ea typeface="微软雅黑" panose="020B0503020204020204" pitchFamily="34" charset="-122"/>
              </a:rPr>
              <a:pPr/>
              <a:t>6</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dissolve">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19">
                                            <p:txEl>
                                              <p:pRg st="0" end="0"/>
                                            </p:txEl>
                                          </p:spTgt>
                                        </p:tgtEl>
                                        <p:attrNameLst>
                                          <p:attrName>style.visibility</p:attrName>
                                        </p:attrNameLst>
                                      </p:cBhvr>
                                      <p:to>
                                        <p:strVal val="visible"/>
                                      </p:to>
                                    </p:set>
                                    <p:animEffect transition="in" filter="dissolve">
                                      <p:cBhvr>
                                        <p:cTn id="12" dur="500"/>
                                        <p:tgtEl>
                                          <p:spTgt spid="92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219">
                                            <p:txEl>
                                              <p:pRg st="1" end="1"/>
                                            </p:txEl>
                                          </p:spTgt>
                                        </p:tgtEl>
                                        <p:attrNameLst>
                                          <p:attrName>style.visibility</p:attrName>
                                        </p:attrNameLst>
                                      </p:cBhvr>
                                      <p:to>
                                        <p:strVal val="visible"/>
                                      </p:to>
                                    </p:set>
                                    <p:animEffect transition="in" filter="dissolve">
                                      <p:cBhvr>
                                        <p:cTn id="17" dur="500"/>
                                        <p:tgtEl>
                                          <p:spTgt spid="92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219">
                                            <p:txEl>
                                              <p:pRg st="2" end="2"/>
                                            </p:txEl>
                                          </p:spTgt>
                                        </p:tgtEl>
                                        <p:attrNameLst>
                                          <p:attrName>style.visibility</p:attrName>
                                        </p:attrNameLst>
                                      </p:cBhvr>
                                      <p:to>
                                        <p:strVal val="visible"/>
                                      </p:to>
                                    </p:set>
                                    <p:animEffect transition="in" filter="dissolve">
                                      <p:cBhvr>
                                        <p:cTn id="22"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标题 10241">
            <a:extLst>
              <a:ext uri="{FF2B5EF4-FFF2-40B4-BE49-F238E27FC236}">
                <a16:creationId xmlns:a16="http://schemas.microsoft.com/office/drawing/2014/main" id="{698E7483-DD54-41C1-9547-A772D3325559}"/>
              </a:ext>
            </a:extLst>
          </p:cNvPr>
          <p:cNvSpPr>
            <a:spLocks noChangeArrowheads="1"/>
          </p:cNvSpPr>
          <p:nvPr>
            <p:ph type="title"/>
          </p:nvPr>
        </p:nvSpPr>
        <p:spPr>
          <a:xfrm>
            <a:off x="180975" y="117475"/>
            <a:ext cx="8540750" cy="1152525"/>
          </a:xfrm>
        </p:spPr>
        <p:txBody>
          <a:bodyPr/>
          <a:lstStyle/>
          <a:p>
            <a:r>
              <a:rPr lang="zh-CN" altLang="en-US">
                <a:ea typeface="黑体" panose="02010609060101010101" pitchFamily="49" charset="-122"/>
              </a:rPr>
              <a:t>统一领导、分级管理体制的基本特征</a:t>
            </a:r>
          </a:p>
        </p:txBody>
      </p:sp>
      <p:sp>
        <p:nvSpPr>
          <p:cNvPr id="10243" name="文本占位符 10242">
            <a:extLst>
              <a:ext uri="{FF2B5EF4-FFF2-40B4-BE49-F238E27FC236}">
                <a16:creationId xmlns:a16="http://schemas.microsoft.com/office/drawing/2014/main" id="{56F4FDEA-F9C4-44A5-943D-EB18EE3F4F4D}"/>
              </a:ext>
            </a:extLst>
          </p:cNvPr>
          <p:cNvSpPr>
            <a:spLocks noChangeArrowheads="1"/>
          </p:cNvSpPr>
          <p:nvPr>
            <p:ph type="body" idx="1"/>
          </p:nvPr>
        </p:nvSpPr>
        <p:spPr>
          <a:xfrm>
            <a:off x="396875" y="1628775"/>
            <a:ext cx="8229600" cy="4427538"/>
          </a:xfrm>
        </p:spPr>
        <p:txBody>
          <a:bodyPr/>
          <a:lstStyle/>
          <a:p>
            <a:r>
              <a:rPr lang="zh-CN" altLang="en-US">
                <a:latin typeface="黑体" panose="02010609060101010101" pitchFamily="49" charset="-122"/>
                <a:ea typeface="黑体" panose="02010609060101010101" pitchFamily="49" charset="-122"/>
              </a:rPr>
              <a:t>财政体制在集中领导的基础上实行分级管理，但地方财政并不构成一级独立的财政主体。</a:t>
            </a:r>
          </a:p>
          <a:p>
            <a:r>
              <a:rPr lang="zh-CN" altLang="en-US">
                <a:latin typeface="黑体" panose="02010609060101010101" pitchFamily="49" charset="-122"/>
                <a:ea typeface="黑体" panose="02010609060101010101" pitchFamily="49" charset="-122"/>
              </a:rPr>
              <a:t>中央政府和地方政府按企事业和行政单位的隶属关系确定各级财政的收支范围。</a:t>
            </a:r>
          </a:p>
          <a:p>
            <a:r>
              <a:rPr lang="zh-CN" altLang="en-US">
                <a:latin typeface="黑体" panose="02010609060101010101" pitchFamily="49" charset="-122"/>
                <a:ea typeface="黑体" panose="02010609060101010101" pitchFamily="49" charset="-122"/>
              </a:rPr>
              <a:t>财政体制中的主要权力都集中在中央。</a:t>
            </a:r>
          </a:p>
          <a:p>
            <a:r>
              <a:rPr lang="zh-CN" altLang="en-US">
                <a:latin typeface="黑体" panose="02010609060101010101" pitchFamily="49" charset="-122"/>
                <a:ea typeface="黑体" panose="02010609060101010101" pitchFamily="49" charset="-122"/>
              </a:rPr>
              <a:t>中央统一进行地区间的财力调剂。</a:t>
            </a:r>
          </a:p>
          <a:p>
            <a:r>
              <a:rPr lang="zh-CN" altLang="en-US">
                <a:latin typeface="黑体" panose="02010609060101010101" pitchFamily="49" charset="-122"/>
                <a:ea typeface="黑体" panose="02010609060101010101" pitchFamily="49" charset="-122"/>
              </a:rPr>
              <a:t>采用基数法确定各级财政收支的指标。</a:t>
            </a:r>
          </a:p>
          <a:p>
            <a:r>
              <a:rPr lang="zh-CN" altLang="en-US">
                <a:latin typeface="黑体" panose="02010609060101010101" pitchFamily="49" charset="-122"/>
                <a:ea typeface="黑体" panose="02010609060101010101" pitchFamily="49" charset="-122"/>
              </a:rPr>
              <a:t>财政体制的有效期不是相对稳定的，而往往是“一年一定”或者是 “几年一变” 。</a:t>
            </a:r>
          </a:p>
        </p:txBody>
      </p:sp>
      <p:sp>
        <p:nvSpPr>
          <p:cNvPr id="9219" name="灯片编号占位符 1">
            <a:extLst>
              <a:ext uri="{FF2B5EF4-FFF2-40B4-BE49-F238E27FC236}">
                <a16:creationId xmlns:a16="http://schemas.microsoft.com/office/drawing/2014/main" id="{A0A096EE-246E-4ED2-A57D-780AE8A7B001}"/>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5DAAAC1D-778E-475B-BB6E-F6490F753C09}" type="slidenum">
              <a:rPr lang="zh-CN" altLang="en-US" smtClean="0">
                <a:latin typeface="Arial" panose="020B0604020202020204" pitchFamily="34" charset="0"/>
                <a:ea typeface="微软雅黑" panose="020B0503020204020204" pitchFamily="34" charset="-122"/>
              </a:rPr>
              <a:pPr/>
              <a:t>7</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42"/>
                                        </p:tgtEl>
                                        <p:attrNameLst>
                                          <p:attrName>style.visibility</p:attrName>
                                        </p:attrNameLst>
                                      </p:cBhvr>
                                      <p:to>
                                        <p:strVal val="visible"/>
                                      </p:to>
                                    </p:set>
                                    <p:anim calcmode="lin" valueType="num">
                                      <p:cBhvr>
                                        <p:cTn id="7" dur="1000" fill="hold"/>
                                        <p:tgtEl>
                                          <p:spTgt spid="10242"/>
                                        </p:tgtEl>
                                        <p:attrNameLst>
                                          <p:attrName>ppt_x</p:attrName>
                                        </p:attrNameLst>
                                      </p:cBhvr>
                                      <p:tavLst>
                                        <p:tav tm="0">
                                          <p:val>
                                            <p:strVal val="#ppt_x-.2"/>
                                          </p:val>
                                        </p:tav>
                                        <p:tav tm="100000">
                                          <p:val>
                                            <p:strVal val="#ppt_x"/>
                                          </p:val>
                                        </p:tav>
                                      </p:tavLst>
                                    </p:anim>
                                    <p:anim calcmode="lin" valueType="num">
                                      <p:cBhvr>
                                        <p:cTn id="8" dur="1000" fill="hold"/>
                                        <p:tgtEl>
                                          <p:spTgt spid="10242"/>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4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0" presetClass="entr" presetSubtype="0" fill="hold" grpId="0" nodeType="clickEffect">
                                  <p:stCondLst>
                                    <p:cond delay="0"/>
                                  </p:stCondLst>
                                  <p:childTnLst>
                                    <p:set>
                                      <p:cBhvr>
                                        <p:cTn id="13" dur="0" fill="hold">
                                          <p:stCondLst>
                                            <p:cond delay="0"/>
                                          </p:stCondLst>
                                        </p:cTn>
                                        <p:tgtEl>
                                          <p:spTgt spid="10243">
                                            <p:txEl>
                                              <p:pRg st="0" end="0"/>
                                            </p:txEl>
                                          </p:spTgt>
                                        </p:tgtEl>
                                        <p:attrNameLst>
                                          <p:attrName>style.visibility</p:attrName>
                                        </p:attrNameLst>
                                      </p:cBhvr>
                                      <p:to>
                                        <p:strVal val="visible"/>
                                      </p:to>
                                    </p:set>
                                    <p:animEffect transition="in" filter="fade">
                                      <p:cBhvr>
                                        <p:cTn id="14" dur="500"/>
                                        <p:tgtEl>
                                          <p:spTgt spid="10243">
                                            <p:txEl>
                                              <p:pRg st="0" end="0"/>
                                            </p:txEl>
                                          </p:spTgt>
                                        </p:tgtEl>
                                      </p:cBhvr>
                                    </p:animEffect>
                                    <p:anim calcmode="lin" valueType="num">
                                      <p:cBhvr>
                                        <p:cTn id="15"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4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0" presetClass="entr" presetSubtype="0" fill="hold" grpId="0" nodeType="clickEffect">
                                  <p:stCondLst>
                                    <p:cond delay="0"/>
                                  </p:stCondLst>
                                  <p:childTnLst>
                                    <p:set>
                                      <p:cBhvr>
                                        <p:cTn id="20" dur="0" fill="hold">
                                          <p:stCondLst>
                                            <p:cond delay="0"/>
                                          </p:stCondLst>
                                        </p:cTn>
                                        <p:tgtEl>
                                          <p:spTgt spid="10243">
                                            <p:txEl>
                                              <p:pRg st="1" end="1"/>
                                            </p:txEl>
                                          </p:spTgt>
                                        </p:tgtEl>
                                        <p:attrNameLst>
                                          <p:attrName>style.visibility</p:attrName>
                                        </p:attrNameLst>
                                      </p:cBhvr>
                                      <p:to>
                                        <p:strVal val="visible"/>
                                      </p:to>
                                    </p:set>
                                    <p:animEffect transition="in" filter="fade">
                                      <p:cBhvr>
                                        <p:cTn id="21" dur="500"/>
                                        <p:tgtEl>
                                          <p:spTgt spid="10243">
                                            <p:txEl>
                                              <p:pRg st="1" end="1"/>
                                            </p:txEl>
                                          </p:spTgt>
                                        </p:tgtEl>
                                      </p:cBhvr>
                                    </p:animEffect>
                                    <p:anim calcmode="lin" valueType="num">
                                      <p:cBhvr>
                                        <p:cTn id="22"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024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0" presetClass="entr" presetSubtype="0" fill="hold" grpId="0" nodeType="clickEffect">
                                  <p:stCondLst>
                                    <p:cond delay="0"/>
                                  </p:stCondLst>
                                  <p:childTnLst>
                                    <p:set>
                                      <p:cBhvr>
                                        <p:cTn id="27" dur="0" fill="hold">
                                          <p:stCondLst>
                                            <p:cond delay="0"/>
                                          </p:stCondLst>
                                        </p:cTn>
                                        <p:tgtEl>
                                          <p:spTgt spid="10243">
                                            <p:txEl>
                                              <p:pRg st="2" end="2"/>
                                            </p:txEl>
                                          </p:spTgt>
                                        </p:tgtEl>
                                        <p:attrNameLst>
                                          <p:attrName>style.visibility</p:attrName>
                                        </p:attrNameLst>
                                      </p:cBhvr>
                                      <p:to>
                                        <p:strVal val="visible"/>
                                      </p:to>
                                    </p:set>
                                    <p:animEffect transition="in" filter="fade">
                                      <p:cBhvr>
                                        <p:cTn id="28" dur="500"/>
                                        <p:tgtEl>
                                          <p:spTgt spid="10243">
                                            <p:txEl>
                                              <p:pRg st="2" end="2"/>
                                            </p:txEl>
                                          </p:spTgt>
                                        </p:tgtEl>
                                      </p:cBhvr>
                                    </p:animEffect>
                                    <p:anim calcmode="lin" valueType="num">
                                      <p:cBhvr>
                                        <p:cTn id="2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024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0" presetClass="entr" presetSubtype="0" fill="hold" grpId="0" nodeType="clickEffect">
                                  <p:stCondLst>
                                    <p:cond delay="0"/>
                                  </p:stCondLst>
                                  <p:childTnLst>
                                    <p:set>
                                      <p:cBhvr>
                                        <p:cTn id="34" dur="0" fill="hold">
                                          <p:stCondLst>
                                            <p:cond delay="0"/>
                                          </p:stCondLst>
                                        </p:cTn>
                                        <p:tgtEl>
                                          <p:spTgt spid="10243">
                                            <p:txEl>
                                              <p:pRg st="3" end="3"/>
                                            </p:txEl>
                                          </p:spTgt>
                                        </p:tgtEl>
                                        <p:attrNameLst>
                                          <p:attrName>style.visibility</p:attrName>
                                        </p:attrNameLst>
                                      </p:cBhvr>
                                      <p:to>
                                        <p:strVal val="visible"/>
                                      </p:to>
                                    </p:set>
                                    <p:animEffect transition="in" filter="fade">
                                      <p:cBhvr>
                                        <p:cTn id="35" dur="500"/>
                                        <p:tgtEl>
                                          <p:spTgt spid="10243">
                                            <p:txEl>
                                              <p:pRg st="3" end="3"/>
                                            </p:txEl>
                                          </p:spTgt>
                                        </p:tgtEl>
                                      </p:cBhvr>
                                    </p:animEffect>
                                    <p:anim calcmode="lin" valueType="num">
                                      <p:cBhvr>
                                        <p:cTn id="36"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024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0" presetClass="entr" presetSubtype="0" fill="hold" grpId="0" nodeType="clickEffect">
                                  <p:stCondLst>
                                    <p:cond delay="0"/>
                                  </p:stCondLst>
                                  <p:childTnLst>
                                    <p:set>
                                      <p:cBhvr>
                                        <p:cTn id="41" dur="0" fill="hold">
                                          <p:stCondLst>
                                            <p:cond delay="0"/>
                                          </p:stCondLst>
                                        </p:cTn>
                                        <p:tgtEl>
                                          <p:spTgt spid="10243">
                                            <p:txEl>
                                              <p:pRg st="4" end="4"/>
                                            </p:txEl>
                                          </p:spTgt>
                                        </p:tgtEl>
                                        <p:attrNameLst>
                                          <p:attrName>style.visibility</p:attrName>
                                        </p:attrNameLst>
                                      </p:cBhvr>
                                      <p:to>
                                        <p:strVal val="visible"/>
                                      </p:to>
                                    </p:set>
                                    <p:animEffect transition="in" filter="fade">
                                      <p:cBhvr>
                                        <p:cTn id="42" dur="500"/>
                                        <p:tgtEl>
                                          <p:spTgt spid="10243">
                                            <p:txEl>
                                              <p:pRg st="4" end="4"/>
                                            </p:txEl>
                                          </p:spTgt>
                                        </p:tgtEl>
                                      </p:cBhvr>
                                    </p:animEffect>
                                    <p:anim calcmode="lin" valueType="num">
                                      <p:cBhvr>
                                        <p:cTn id="43"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0243">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0" presetClass="entr" presetSubtype="0" fill="hold" grpId="0" nodeType="clickEffect">
                                  <p:stCondLst>
                                    <p:cond delay="0"/>
                                  </p:stCondLst>
                                  <p:childTnLst>
                                    <p:set>
                                      <p:cBhvr>
                                        <p:cTn id="48" dur="0" fill="hold">
                                          <p:stCondLst>
                                            <p:cond delay="0"/>
                                          </p:stCondLst>
                                        </p:cTn>
                                        <p:tgtEl>
                                          <p:spTgt spid="10243">
                                            <p:txEl>
                                              <p:pRg st="5" end="5"/>
                                            </p:txEl>
                                          </p:spTgt>
                                        </p:tgtEl>
                                        <p:attrNameLst>
                                          <p:attrName>style.visibility</p:attrName>
                                        </p:attrNameLst>
                                      </p:cBhvr>
                                      <p:to>
                                        <p:strVal val="visible"/>
                                      </p:to>
                                    </p:set>
                                    <p:animEffect transition="in" filter="fade">
                                      <p:cBhvr>
                                        <p:cTn id="49" dur="500"/>
                                        <p:tgtEl>
                                          <p:spTgt spid="10243">
                                            <p:txEl>
                                              <p:pRg st="5" end="5"/>
                                            </p:txEl>
                                          </p:spTgt>
                                        </p:tgtEl>
                                      </p:cBhvr>
                                    </p:animEffect>
                                    <p:anim calcmode="lin" valueType="num">
                                      <p:cBhvr>
                                        <p:cTn id="50"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10243">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标题 11265">
            <a:extLst>
              <a:ext uri="{FF2B5EF4-FFF2-40B4-BE49-F238E27FC236}">
                <a16:creationId xmlns:a16="http://schemas.microsoft.com/office/drawing/2014/main" id="{5777C7DE-395A-476E-849D-2F58FD0573D8}"/>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6.1.3 分级包干财政体制</a:t>
            </a:r>
          </a:p>
        </p:txBody>
      </p:sp>
      <p:sp>
        <p:nvSpPr>
          <p:cNvPr id="11267" name="文本占位符 11266">
            <a:extLst>
              <a:ext uri="{FF2B5EF4-FFF2-40B4-BE49-F238E27FC236}">
                <a16:creationId xmlns:a16="http://schemas.microsoft.com/office/drawing/2014/main" id="{D11DC945-C0C8-45A3-8D1B-5498E2CC3B8C}"/>
              </a:ext>
            </a:extLst>
          </p:cNvPr>
          <p:cNvSpPr>
            <a:spLocks noChangeArrowheads="1"/>
          </p:cNvSpPr>
          <p:nvPr>
            <p:ph type="body" idx="1"/>
          </p:nvPr>
        </p:nvSpPr>
        <p:spPr>
          <a:xfrm>
            <a:off x="468313" y="1701800"/>
            <a:ext cx="8229600" cy="4525963"/>
          </a:xfrm>
        </p:spPr>
        <p:txBody>
          <a:bodyPr/>
          <a:lstStyle/>
          <a:p>
            <a:pPr>
              <a:lnSpc>
                <a:spcPct val="80000"/>
              </a:lnSpc>
            </a:pPr>
            <a:r>
              <a:rPr lang="en-US" altLang="zh-CN">
                <a:latin typeface="黑体" panose="02010609060101010101" pitchFamily="49" charset="-122"/>
                <a:ea typeface="黑体" panose="02010609060101010101" pitchFamily="49" charset="-122"/>
              </a:rPr>
              <a:t>1978</a:t>
            </a:r>
            <a:r>
              <a:rPr lang="zh-CN" altLang="en-US">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—1993</a:t>
            </a:r>
            <a:r>
              <a:rPr lang="zh-CN" altLang="en-US">
                <a:latin typeface="黑体" panose="02010609060101010101" pitchFamily="49" charset="-122"/>
                <a:ea typeface="黑体" panose="02010609060101010101" pitchFamily="49" charset="-122"/>
              </a:rPr>
              <a:t>年。</a:t>
            </a:r>
          </a:p>
          <a:p>
            <a:pPr>
              <a:lnSpc>
                <a:spcPct val="80000"/>
              </a:lnSpc>
            </a:pPr>
            <a:r>
              <a:rPr lang="zh-CN" altLang="en-US">
                <a:latin typeface="黑体" panose="02010609060101010101" pitchFamily="49" charset="-122"/>
                <a:ea typeface="黑体" panose="02010609060101010101" pitchFamily="49" charset="-122"/>
              </a:rPr>
              <a:t>分级包干财政体制：对我国开始实行经济体制改革到</a:t>
            </a:r>
            <a:r>
              <a:rPr lang="en-US" altLang="zh-CN">
                <a:latin typeface="黑体" panose="02010609060101010101" pitchFamily="49" charset="-122"/>
                <a:ea typeface="黑体" panose="02010609060101010101" pitchFamily="49" charset="-122"/>
              </a:rPr>
              <a:t>1994</a:t>
            </a:r>
            <a:r>
              <a:rPr lang="zh-CN" altLang="en-US">
                <a:latin typeface="黑体" panose="02010609060101010101" pitchFamily="49" charset="-122"/>
                <a:ea typeface="黑体" panose="02010609060101010101" pitchFamily="49" charset="-122"/>
              </a:rPr>
              <a:t>实行分税制改革之前所实施的财政体制的总称。</a:t>
            </a:r>
          </a:p>
          <a:p>
            <a:pPr>
              <a:lnSpc>
                <a:spcPct val="80000"/>
              </a:lnSpc>
            </a:pPr>
            <a:r>
              <a:rPr lang="zh-CN" altLang="en-US">
                <a:latin typeface="黑体" panose="02010609060101010101" pitchFamily="49" charset="-122"/>
                <a:ea typeface="黑体" panose="02010609060101010101" pitchFamily="49" charset="-122"/>
              </a:rPr>
              <a:t>我国分别在</a:t>
            </a:r>
            <a:r>
              <a:rPr lang="en-US" altLang="zh-CN">
                <a:latin typeface="黑体" panose="02010609060101010101" pitchFamily="49" charset="-122"/>
                <a:ea typeface="黑体" panose="02010609060101010101" pitchFamily="49" charset="-122"/>
              </a:rPr>
              <a:t>1980</a:t>
            </a:r>
            <a:r>
              <a:rPr lang="zh-CN" altLang="en-US">
                <a:latin typeface="黑体" panose="02010609060101010101" pitchFamily="49" charset="-122"/>
                <a:ea typeface="黑体" panose="02010609060101010101" pitchFamily="49" charset="-122"/>
              </a:rPr>
              <a:t>年、</a:t>
            </a:r>
            <a:r>
              <a:rPr lang="en-US" altLang="zh-CN">
                <a:latin typeface="黑体" panose="02010609060101010101" pitchFamily="49" charset="-122"/>
                <a:ea typeface="黑体" panose="02010609060101010101" pitchFamily="49" charset="-122"/>
              </a:rPr>
              <a:t>1985</a:t>
            </a:r>
            <a:r>
              <a:rPr lang="zh-CN" altLang="en-US">
                <a:latin typeface="黑体" panose="02010609060101010101" pitchFamily="49" charset="-122"/>
                <a:ea typeface="黑体" panose="02010609060101010101" pitchFamily="49" charset="-122"/>
              </a:rPr>
              <a:t>年和</a:t>
            </a:r>
            <a:r>
              <a:rPr lang="en-US" altLang="zh-CN">
                <a:latin typeface="黑体" panose="02010609060101010101" pitchFamily="49" charset="-122"/>
                <a:ea typeface="黑体" panose="02010609060101010101" pitchFamily="49" charset="-122"/>
              </a:rPr>
              <a:t>1988</a:t>
            </a:r>
            <a:r>
              <a:rPr lang="zh-CN" altLang="en-US">
                <a:latin typeface="黑体" panose="02010609060101010101" pitchFamily="49" charset="-122"/>
                <a:ea typeface="黑体" panose="02010609060101010101" pitchFamily="49" charset="-122"/>
              </a:rPr>
              <a:t>年对财政体制进行了三次大的调整。</a:t>
            </a:r>
          </a:p>
          <a:p>
            <a:pPr>
              <a:lnSpc>
                <a:spcPct val="80000"/>
              </a:lnSpc>
            </a:pPr>
            <a:r>
              <a:rPr lang="zh-CN" altLang="en-US">
                <a:latin typeface="黑体" panose="02010609060101010101" pitchFamily="49" charset="-122"/>
                <a:ea typeface="黑体" panose="02010609060101010101" pitchFamily="49" charset="-122"/>
              </a:rPr>
              <a:t>这三次调整的共同特点：在划分收支的基础上，分级包干，自求平衡 ，被统称为“分级包干财政体制”（“分灶吃饭”体制）。</a:t>
            </a:r>
          </a:p>
        </p:txBody>
      </p:sp>
      <p:sp>
        <p:nvSpPr>
          <p:cNvPr id="10243" name="灯片编号占位符 1">
            <a:extLst>
              <a:ext uri="{FF2B5EF4-FFF2-40B4-BE49-F238E27FC236}">
                <a16:creationId xmlns:a16="http://schemas.microsoft.com/office/drawing/2014/main" id="{7683CCBE-0A67-4EDB-93EF-70318C1D0E80}"/>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72F9609F-1B63-4121-B87B-0FCBAD3B45CD}" type="slidenum">
              <a:rPr lang="zh-CN" altLang="en-US" smtClean="0">
                <a:latin typeface="Arial" panose="020B0604020202020204" pitchFamily="34" charset="0"/>
                <a:ea typeface="微软雅黑" panose="020B0503020204020204" pitchFamily="34" charset="-122"/>
              </a:rPr>
              <a:pPr/>
              <a:t>8</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0" fill="hold">
                                          <p:stCondLst>
                                            <p:cond delay="0"/>
                                          </p:stCondLst>
                                        </p:cTn>
                                        <p:tgtEl>
                                          <p:spTgt spid="11266"/>
                                        </p:tgtEl>
                                        <p:attrNameLst>
                                          <p:attrName>style.visibility</p:attrName>
                                        </p:attrNameLst>
                                      </p:cBhvr>
                                      <p:to>
                                        <p:strVal val="visible"/>
                                      </p:to>
                                    </p:set>
                                    <p:anim calcmode="lin" valueType="num">
                                      <p:cBhvr>
                                        <p:cTn id="7" dur="2000" fill="hold"/>
                                        <p:tgtEl>
                                          <p:spTgt spid="11266"/>
                                        </p:tgtEl>
                                        <p:attrNameLst>
                                          <p:attrName>ppt_w</p:attrName>
                                        </p:attrNameLst>
                                      </p:cBhvr>
                                      <p:tavLst>
                                        <p:tav tm="0">
                                          <p:val>
                                            <p:strVal val="#ppt_w"/>
                                          </p:val>
                                        </p:tav>
                                        <p:tav tm="100000">
                                          <p:val>
                                            <p:strVal val="#ppt_w"/>
                                          </p:val>
                                        </p:tav>
                                      </p:tavLst>
                                    </p:anim>
                                    <p:anim calcmode="lin" valueType="num">
                                      <p:cBhvr>
                                        <p:cTn id="8" dur="2000" fill="hold"/>
                                        <p:tgtEl>
                                          <p:spTgt spid="11266"/>
                                        </p:tgtEl>
                                        <p:attrNameLst>
                                          <p:attrName>ppt_h</p:attrName>
                                        </p:attrNameLst>
                                      </p:cBhvr>
                                      <p:tavLst>
                                        <p:tav tm="0">
                                          <p:val>
                                            <p:strVal val="#ppt_h"/>
                                          </p:val>
                                        </p:tav>
                                        <p:tav tm="29800">
                                          <p:val>
                                            <p:strVal val="#ppt_h/2"/>
                                          </p:val>
                                        </p:tav>
                                        <p:tav tm="39800">
                                          <p:val>
                                            <p:strVal val="#ppt_h"/>
                                          </p:val>
                                        </p:tav>
                                        <p:tav tm="50000">
                                          <p:val>
                                            <p:strVal val="#ppt_h/2"/>
                                          </p:val>
                                        </p:tav>
                                        <p:tav tm="59700">
                                          <p:val>
                                            <p:strVal val="#ppt_h"/>
                                          </p:val>
                                        </p:tav>
                                        <p:tav tm="69800">
                                          <p:val>
                                            <p:strVal val="#ppt_h/2"/>
                                          </p:val>
                                        </p:tav>
                                        <p:tav tm="79900">
                                          <p:val>
                                            <p:strVal val="#ppt_h"/>
                                          </p:val>
                                        </p:tav>
                                        <p:tav tm="100000">
                                          <p:val>
                                            <p:strVal val="#ppt_h"/>
                                          </p:val>
                                        </p:tav>
                                      </p:tavLst>
                                    </p:anim>
                                    <p:anim calcmode="lin" valueType="num">
                                      <p:cBhvr>
                                        <p:cTn id="9" dur="2000" fill="hold"/>
                                        <p:tgtEl>
                                          <p:spTgt spid="11266"/>
                                        </p:tgtEl>
                                        <p:attrNameLst>
                                          <p:attrName>ppt_x</p:attrName>
                                        </p:attrNameLst>
                                      </p:cBhvr>
                                      <p:tavLst>
                                        <p:tav tm="0">
                                          <p:val>
                                            <p:strVal val="#ppt_x-.4"/>
                                          </p:val>
                                        </p:tav>
                                        <p:tav tm="100000">
                                          <p:val>
                                            <p:strVal val="#ppt_x"/>
                                          </p:val>
                                        </p:tav>
                                      </p:tavLst>
                                    </p:anim>
                                    <p:anim calcmode="lin" valueType="num">
                                      <p:cBhvr>
                                        <p:cTn id="10" dur="2000" fill="hold"/>
                                        <p:tgtEl>
                                          <p:spTgt spid="11266"/>
                                        </p:tgtEl>
                                        <p:attrNameLst>
                                          <p:attrName>ppt_y</p:attrName>
                                        </p:attrNameLst>
                                      </p:cBhvr>
                                      <p:tavLst>
                                        <p:tav tm="0">
                                          <p:val>
                                            <p:strVal val="#ppt_y-.5"/>
                                          </p:val>
                                        </p:tav>
                                        <p:tav tm="19900">
                                          <p:val>
                                            <p:strVal val="#ppt_y-.2"/>
                                          </p:val>
                                        </p:tav>
                                        <p:tav tm="29800">
                                          <p:val>
                                            <p:strVal val="#ppt_y"/>
                                          </p:val>
                                        </p:tav>
                                        <p:tav tm="39800">
                                          <p:val>
                                            <p:strVal val="#ppt_y-.15"/>
                                          </p:val>
                                        </p:tav>
                                        <p:tav tm="50000">
                                          <p:val>
                                            <p:strVal val="#ppt_y"/>
                                          </p:val>
                                        </p:tav>
                                        <p:tav tm="59700">
                                          <p:val>
                                            <p:strVal val="#ppt_y-.1"/>
                                          </p:val>
                                        </p:tav>
                                        <p:tav tm="69800">
                                          <p:val>
                                            <p:strVal val="#ppt_y"/>
                                          </p:val>
                                        </p:tav>
                                        <p:tav tm="79900">
                                          <p:val>
                                            <p:strVal val="#ppt_y-.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40" presetClass="entr" presetSubtype="0" fill="hold" grpId="0" nodeType="clickEffect">
                                  <p:stCondLst>
                                    <p:cond delay="0"/>
                                  </p:stCondLst>
                                  <p:iterate type="lt">
                                    <p:tmPct val="10000"/>
                                  </p:iterate>
                                  <p:childTnLst>
                                    <p:set>
                                      <p:cBhvr>
                                        <p:cTn id="14" dur="0" fill="hold">
                                          <p:stCondLst>
                                            <p:cond delay="0"/>
                                          </p:stCondLst>
                                        </p:cTn>
                                        <p:tgtEl>
                                          <p:spTgt spid="11267">
                                            <p:txEl>
                                              <p:pRg st="0" end="0"/>
                                            </p:txEl>
                                          </p:spTgt>
                                        </p:tgtEl>
                                        <p:attrNameLst>
                                          <p:attrName>style.visibility</p:attrName>
                                        </p:attrNameLst>
                                      </p:cBhvr>
                                      <p:to>
                                        <p:strVal val="visible"/>
                                      </p:to>
                                    </p:set>
                                    <p:animEffect transition="in" filter="fade">
                                      <p:cBhvr>
                                        <p:cTn id="15" dur="500">
                                          <p:stCondLst>
                                            <p:cond delay="0"/>
                                          </p:stCondLst>
                                        </p:cTn>
                                        <p:tgtEl>
                                          <p:spTgt spid="11267">
                                            <p:txEl>
                                              <p:pRg st="0" end="0"/>
                                            </p:txEl>
                                          </p:spTgt>
                                        </p:tgtEl>
                                      </p:cBhvr>
                                    </p:animEffect>
                                    <p:anim calcmode="lin" valueType="num">
                                      <p:cBhvr>
                                        <p:cTn id="16" dur="500" fill="hold">
                                          <p:stCondLst>
                                            <p:cond delay="0"/>
                                          </p:stCondLst>
                                        </p:cTn>
                                        <p:tgtEl>
                                          <p:spTgt spid="11267">
                                            <p:txEl>
                                              <p:pRg st="0" end="0"/>
                                            </p:txEl>
                                          </p:spTgt>
                                        </p:tgtEl>
                                        <p:attrNameLst>
                                          <p:attrName>ppt_x</p:attrName>
                                        </p:attrNameLst>
                                      </p:cBhvr>
                                      <p:tavLst>
                                        <p:tav tm="0">
                                          <p:val>
                                            <p:strVal val="#ppt_x-.1"/>
                                          </p:val>
                                        </p:tav>
                                        <p:tav tm="100000">
                                          <p:val>
                                            <p:strVal val="#ppt_x"/>
                                          </p:val>
                                        </p:tav>
                                      </p:tavLst>
                                    </p:anim>
                                    <p:anim calcmode="lin" valueType="num">
                                      <p:cBhvr>
                                        <p:cTn id="17" dur="500" fill="hold">
                                          <p:stCondLst>
                                            <p:cond delay="0"/>
                                          </p:stCondLst>
                                        </p:cTn>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0" presetClass="entr" presetSubtype="0" fill="hold" grpId="0" nodeType="clickEffect">
                                  <p:stCondLst>
                                    <p:cond delay="0"/>
                                  </p:stCondLst>
                                  <p:iterate type="lt">
                                    <p:tmPct val="10000"/>
                                  </p:iterate>
                                  <p:childTnLst>
                                    <p:set>
                                      <p:cBhvr>
                                        <p:cTn id="21" dur="0" fill="hold">
                                          <p:stCondLst>
                                            <p:cond delay="0"/>
                                          </p:stCondLst>
                                        </p:cTn>
                                        <p:tgtEl>
                                          <p:spTgt spid="11267">
                                            <p:txEl>
                                              <p:pRg st="1" end="1"/>
                                            </p:txEl>
                                          </p:spTgt>
                                        </p:tgtEl>
                                        <p:attrNameLst>
                                          <p:attrName>style.visibility</p:attrName>
                                        </p:attrNameLst>
                                      </p:cBhvr>
                                      <p:to>
                                        <p:strVal val="visible"/>
                                      </p:to>
                                    </p:set>
                                    <p:animEffect transition="in" filter="fade">
                                      <p:cBhvr>
                                        <p:cTn id="22" dur="500">
                                          <p:stCondLst>
                                            <p:cond delay="0"/>
                                          </p:stCondLst>
                                        </p:cTn>
                                        <p:tgtEl>
                                          <p:spTgt spid="11267">
                                            <p:txEl>
                                              <p:pRg st="1" end="1"/>
                                            </p:txEl>
                                          </p:spTgt>
                                        </p:tgtEl>
                                      </p:cBhvr>
                                    </p:animEffect>
                                    <p:anim calcmode="lin" valueType="num">
                                      <p:cBhvr>
                                        <p:cTn id="23" dur="500" fill="hold">
                                          <p:stCondLst>
                                            <p:cond delay="0"/>
                                          </p:stCondLst>
                                        </p:cTn>
                                        <p:tgtEl>
                                          <p:spTgt spid="11267">
                                            <p:txEl>
                                              <p:pRg st="1" end="1"/>
                                            </p:txEl>
                                          </p:spTgt>
                                        </p:tgtEl>
                                        <p:attrNameLst>
                                          <p:attrName>ppt_x</p:attrName>
                                        </p:attrNameLst>
                                      </p:cBhvr>
                                      <p:tavLst>
                                        <p:tav tm="0">
                                          <p:val>
                                            <p:strVal val="#ppt_x-.1"/>
                                          </p:val>
                                        </p:tav>
                                        <p:tav tm="100000">
                                          <p:val>
                                            <p:strVal val="#ppt_x"/>
                                          </p:val>
                                        </p:tav>
                                      </p:tavLst>
                                    </p:anim>
                                    <p:anim calcmode="lin" valueType="num">
                                      <p:cBhvr>
                                        <p:cTn id="24" dur="500" fill="hold">
                                          <p:stCondLst>
                                            <p:cond delay="0"/>
                                          </p:stCondLst>
                                        </p:cTn>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0" presetClass="entr" presetSubtype="0" fill="hold" grpId="0" nodeType="clickEffect">
                                  <p:stCondLst>
                                    <p:cond delay="0"/>
                                  </p:stCondLst>
                                  <p:iterate type="lt">
                                    <p:tmPct val="10000"/>
                                  </p:iterate>
                                  <p:childTnLst>
                                    <p:set>
                                      <p:cBhvr>
                                        <p:cTn id="28" dur="0" fill="hold">
                                          <p:stCondLst>
                                            <p:cond delay="0"/>
                                          </p:stCondLst>
                                        </p:cTn>
                                        <p:tgtEl>
                                          <p:spTgt spid="11267">
                                            <p:txEl>
                                              <p:pRg st="2" end="2"/>
                                            </p:txEl>
                                          </p:spTgt>
                                        </p:tgtEl>
                                        <p:attrNameLst>
                                          <p:attrName>style.visibility</p:attrName>
                                        </p:attrNameLst>
                                      </p:cBhvr>
                                      <p:to>
                                        <p:strVal val="visible"/>
                                      </p:to>
                                    </p:set>
                                    <p:animEffect transition="in" filter="fade">
                                      <p:cBhvr>
                                        <p:cTn id="29" dur="500">
                                          <p:stCondLst>
                                            <p:cond delay="0"/>
                                          </p:stCondLst>
                                        </p:cTn>
                                        <p:tgtEl>
                                          <p:spTgt spid="11267">
                                            <p:txEl>
                                              <p:pRg st="2" end="2"/>
                                            </p:txEl>
                                          </p:spTgt>
                                        </p:tgtEl>
                                      </p:cBhvr>
                                    </p:animEffect>
                                    <p:anim calcmode="lin" valueType="num">
                                      <p:cBhvr>
                                        <p:cTn id="30" dur="500" fill="hold">
                                          <p:stCondLst>
                                            <p:cond delay="0"/>
                                          </p:stCondLst>
                                        </p:cTn>
                                        <p:tgtEl>
                                          <p:spTgt spid="11267">
                                            <p:txEl>
                                              <p:pRg st="2" end="2"/>
                                            </p:txEl>
                                          </p:spTgt>
                                        </p:tgtEl>
                                        <p:attrNameLst>
                                          <p:attrName>ppt_x</p:attrName>
                                        </p:attrNameLst>
                                      </p:cBhvr>
                                      <p:tavLst>
                                        <p:tav tm="0">
                                          <p:val>
                                            <p:strVal val="#ppt_x-.1"/>
                                          </p:val>
                                        </p:tav>
                                        <p:tav tm="100000">
                                          <p:val>
                                            <p:strVal val="#ppt_x"/>
                                          </p:val>
                                        </p:tav>
                                      </p:tavLst>
                                    </p:anim>
                                    <p:anim calcmode="lin" valueType="num">
                                      <p:cBhvr>
                                        <p:cTn id="31" dur="500" fill="hold">
                                          <p:stCondLst>
                                            <p:cond delay="0"/>
                                          </p:stCondLst>
                                        </p:cTn>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40" presetClass="entr" presetSubtype="0" fill="hold" grpId="0" nodeType="clickEffect">
                                  <p:stCondLst>
                                    <p:cond delay="0"/>
                                  </p:stCondLst>
                                  <p:iterate type="lt">
                                    <p:tmPct val="10000"/>
                                  </p:iterate>
                                  <p:childTnLst>
                                    <p:set>
                                      <p:cBhvr>
                                        <p:cTn id="35" dur="0" fill="hold">
                                          <p:stCondLst>
                                            <p:cond delay="0"/>
                                          </p:stCondLst>
                                        </p:cTn>
                                        <p:tgtEl>
                                          <p:spTgt spid="11267">
                                            <p:txEl>
                                              <p:pRg st="3" end="3"/>
                                            </p:txEl>
                                          </p:spTgt>
                                        </p:tgtEl>
                                        <p:attrNameLst>
                                          <p:attrName>style.visibility</p:attrName>
                                        </p:attrNameLst>
                                      </p:cBhvr>
                                      <p:to>
                                        <p:strVal val="visible"/>
                                      </p:to>
                                    </p:set>
                                    <p:animEffect transition="in" filter="fade">
                                      <p:cBhvr>
                                        <p:cTn id="36" dur="500">
                                          <p:stCondLst>
                                            <p:cond delay="0"/>
                                          </p:stCondLst>
                                        </p:cTn>
                                        <p:tgtEl>
                                          <p:spTgt spid="11267">
                                            <p:txEl>
                                              <p:pRg st="3" end="3"/>
                                            </p:txEl>
                                          </p:spTgt>
                                        </p:tgtEl>
                                      </p:cBhvr>
                                    </p:animEffect>
                                    <p:anim calcmode="lin" valueType="num">
                                      <p:cBhvr>
                                        <p:cTn id="37" dur="500" fill="hold">
                                          <p:stCondLst>
                                            <p:cond delay="0"/>
                                          </p:stCondLst>
                                        </p:cTn>
                                        <p:tgtEl>
                                          <p:spTgt spid="11267">
                                            <p:txEl>
                                              <p:pRg st="3" end="3"/>
                                            </p:txEl>
                                          </p:spTgt>
                                        </p:tgtEl>
                                        <p:attrNameLst>
                                          <p:attrName>ppt_x</p:attrName>
                                        </p:attrNameLst>
                                      </p:cBhvr>
                                      <p:tavLst>
                                        <p:tav tm="0">
                                          <p:val>
                                            <p:strVal val="#ppt_x-.1"/>
                                          </p:val>
                                        </p:tav>
                                        <p:tav tm="100000">
                                          <p:val>
                                            <p:strVal val="#ppt_x"/>
                                          </p:val>
                                        </p:tav>
                                      </p:tavLst>
                                    </p:anim>
                                    <p:anim calcmode="lin" valueType="num">
                                      <p:cBhvr>
                                        <p:cTn id="38" dur="500" fill="hold">
                                          <p:stCondLst>
                                            <p:cond delay="0"/>
                                          </p:stCondLst>
                                        </p:cTn>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标题 12289">
            <a:extLst>
              <a:ext uri="{FF2B5EF4-FFF2-40B4-BE49-F238E27FC236}">
                <a16:creationId xmlns:a16="http://schemas.microsoft.com/office/drawing/2014/main" id="{7E73812E-735D-4EBA-B3C4-C6B5730B5430}"/>
              </a:ext>
            </a:extLst>
          </p:cNvPr>
          <p:cNvSpPr>
            <a:spLocks noChangeArrowheads="1"/>
          </p:cNvSpPr>
          <p:nvPr>
            <p:ph type="title"/>
          </p:nvPr>
        </p:nvSpPr>
        <p:spPr/>
        <p:txBody>
          <a:bodyPr/>
          <a:lstStyle/>
          <a:p>
            <a:r>
              <a:rPr lang="en-US" altLang="zh-CN">
                <a:latin typeface="黑体" panose="02010609060101010101" pitchFamily="49" charset="-122"/>
                <a:ea typeface="黑体" panose="02010609060101010101" pitchFamily="49" charset="-122"/>
              </a:rPr>
              <a:t>1980</a:t>
            </a:r>
            <a:r>
              <a:rPr lang="zh-CN" altLang="en-US">
                <a:latin typeface="黑体" panose="02010609060101010101" pitchFamily="49" charset="-122"/>
                <a:ea typeface="黑体" panose="02010609060101010101" pitchFamily="49" charset="-122"/>
              </a:rPr>
              <a:t>年的财政体制改革</a:t>
            </a:r>
          </a:p>
        </p:txBody>
      </p:sp>
      <p:sp>
        <p:nvSpPr>
          <p:cNvPr id="12291" name="文本占位符 12290">
            <a:extLst>
              <a:ext uri="{FF2B5EF4-FFF2-40B4-BE49-F238E27FC236}">
                <a16:creationId xmlns:a16="http://schemas.microsoft.com/office/drawing/2014/main" id="{F412ECCA-6BB0-4736-AEB9-97EADD50FBDE}"/>
              </a:ext>
            </a:extLst>
          </p:cNvPr>
          <p:cNvSpPr>
            <a:spLocks noChangeArrowheads="1"/>
          </p:cNvSpPr>
          <p:nvPr>
            <p:ph type="body" idx="1"/>
          </p:nvPr>
        </p:nvSpPr>
        <p:spPr>
          <a:xfrm>
            <a:off x="468313" y="1701800"/>
            <a:ext cx="8229600" cy="4525963"/>
          </a:xfrm>
        </p:spPr>
        <p:txBody>
          <a:bodyPr/>
          <a:lstStyle/>
          <a:p>
            <a:pPr>
              <a:lnSpc>
                <a:spcPct val="90000"/>
              </a:lnSpc>
            </a:pPr>
            <a:r>
              <a:rPr lang="en-US" altLang="zh-CN">
                <a:latin typeface="黑体" panose="02010609060101010101" pitchFamily="49" charset="-122"/>
                <a:ea typeface="黑体" panose="02010609060101010101" pitchFamily="49" charset="-122"/>
              </a:rPr>
              <a:t>1980</a:t>
            </a:r>
            <a:r>
              <a:rPr lang="zh-CN" altLang="en-US">
                <a:latin typeface="黑体" panose="02010609060101010101" pitchFamily="49" charset="-122"/>
                <a:ea typeface="黑体" panose="02010609060101010101" pitchFamily="49" charset="-122"/>
              </a:rPr>
              <a:t>年财政体制的要点：对收入进行分类分成，划分为固定收入、固定比例分成收入和调剂收入三类，而财政支出则主要按企业和事业单位隶属关系进行划分。地方财政在划分的收支范围内多收可多支，少收则少支，自求平衡。</a:t>
            </a:r>
          </a:p>
          <a:p>
            <a:pPr>
              <a:lnSpc>
                <a:spcPct val="90000"/>
              </a:lnSpc>
            </a:pPr>
            <a:r>
              <a:rPr lang="zh-CN" altLang="en-US">
                <a:latin typeface="黑体" panose="02010609060101010101" pitchFamily="49" charset="-122"/>
                <a:ea typeface="黑体" panose="02010609060101010101" pitchFamily="49" charset="-122"/>
              </a:rPr>
              <a:t>这一改革变过去的“一灶吃饭”为“分灶吃饭”，变过去的</a:t>
            </a:r>
            <a:r>
              <a:rPr lang="zh-CN" altLang="en-US" u="sng">
                <a:latin typeface="黑体" panose="02010609060101010101" pitchFamily="49" charset="-122"/>
                <a:ea typeface="黑体" panose="02010609060101010101" pitchFamily="49" charset="-122"/>
              </a:rPr>
              <a:t>“条条”分配</a:t>
            </a:r>
            <a:r>
              <a:rPr lang="zh-CN" altLang="en-US">
                <a:latin typeface="黑体" panose="02010609060101010101" pitchFamily="49" charset="-122"/>
                <a:ea typeface="黑体" panose="02010609060101010101" pitchFamily="49" charset="-122"/>
              </a:rPr>
              <a:t>为主为 </a:t>
            </a:r>
            <a:r>
              <a:rPr lang="zh-CN" altLang="en-US" u="sng">
                <a:latin typeface="黑体" panose="02010609060101010101" pitchFamily="49" charset="-122"/>
                <a:ea typeface="黑体" panose="02010609060101010101" pitchFamily="49" charset="-122"/>
              </a:rPr>
              <a:t>“块块”分配</a:t>
            </a:r>
            <a:r>
              <a:rPr lang="zh-CN" altLang="en-US">
                <a:latin typeface="黑体" panose="02010609060101010101" pitchFamily="49" charset="-122"/>
                <a:ea typeface="黑体" panose="02010609060101010101" pitchFamily="49" charset="-122"/>
              </a:rPr>
              <a:t>为主。</a:t>
            </a:r>
          </a:p>
        </p:txBody>
      </p:sp>
      <p:sp>
        <p:nvSpPr>
          <p:cNvPr id="11267" name="灯片编号占位符 1">
            <a:extLst>
              <a:ext uri="{FF2B5EF4-FFF2-40B4-BE49-F238E27FC236}">
                <a16:creationId xmlns:a16="http://schemas.microsoft.com/office/drawing/2014/main" id="{A711BD33-6A5F-4A5E-9C52-1C598B3E524E}"/>
              </a:ext>
            </a:extLst>
          </p:cNvPr>
          <p:cNvSpPr>
            <a:spLocks noGrp="1" noChangeArrowheads="1"/>
          </p:cNvSpPr>
          <p:nvPr>
            <p:ph type="sldNum" sz="quarter" idx="12"/>
          </p:nvPr>
        </p:nvSpPr>
        <p:spPr bwMode="auto">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fld id="{75265AA3-2204-415D-84EA-917BCECDC377}" type="slidenum">
              <a:rPr lang="zh-CN" altLang="en-US" smtClean="0">
                <a:latin typeface="Arial" panose="020B0604020202020204" pitchFamily="34" charset="0"/>
                <a:ea typeface="微软雅黑" panose="020B0503020204020204" pitchFamily="34" charset="-122"/>
              </a:rPr>
              <a:pPr/>
              <a:t>9</a:t>
            </a:fld>
            <a:endParaRPr lang="zh-CN" altLang="en-US">
              <a:latin typeface="Arial" panose="020B0604020202020204" pitchFamily="34" charset="0"/>
              <a:ea typeface="微软雅黑" panose="020B0503020204020204" pitchFamily="34"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12291">
                                            <p:txEl>
                                              <p:pRg st="0" end="0"/>
                                            </p:txEl>
                                          </p:spTgt>
                                        </p:tgtEl>
                                        <p:attrNameLst>
                                          <p:attrName>style.visibility</p:attrName>
                                        </p:attrNameLst>
                                      </p:cBhvr>
                                      <p:to>
                                        <p:strVal val="visible"/>
                                      </p:to>
                                    </p:set>
                                    <p:anim calcmode="lin" valueType="num">
                                      <p:cBhvr>
                                        <p:cTn id="13"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12291">
                                            <p:txEl>
                                              <p:pRg st="1" end="1"/>
                                            </p:txEl>
                                          </p:spTgt>
                                        </p:tgtEl>
                                        <p:attrNameLst>
                                          <p:attrName>style.visibility</p:attrName>
                                        </p:attrNameLst>
                                      </p:cBhvr>
                                      <p:to>
                                        <p:strVal val="visible"/>
                                      </p:to>
                                    </p:set>
                                    <p:anim calcmode="lin" valueType="num">
                                      <p:cBhvr>
                                        <p:cTn id="19" dur="5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229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theme/theme1.xml><?xml version="1.0" encoding="utf-8"?>
<a:theme xmlns:a="http://schemas.openxmlformats.org/drawingml/2006/main" name="2_Show Ti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0</Pages>
  <Words>2173</Words>
  <Characters>0</Characters>
  <Application>Microsoft Office PowerPoint</Application>
  <DocSecurity>0</DocSecurity>
  <PresentationFormat>全屏显示(4:3)</PresentationFormat>
  <Lines>0</Lines>
  <Paragraphs>202</Paragraphs>
  <Slides>33</Slides>
  <Notes>0</Notes>
  <HiddenSlides>0</HiddenSlides>
  <MMClips>0</MMClips>
  <ScaleCrop>false</ScaleCrop>
  <HeadingPairs>
    <vt:vector size="8" baseType="variant">
      <vt:variant>
        <vt:lpstr>已用的字体</vt:lpstr>
      </vt:variant>
      <vt:variant>
        <vt:i4>74</vt:i4>
      </vt:variant>
      <vt:variant>
        <vt:lpstr>主题</vt:lpstr>
      </vt:variant>
      <vt:variant>
        <vt:i4>2</vt:i4>
      </vt:variant>
      <vt:variant>
        <vt:lpstr>嵌入 OLE 服务器</vt:lpstr>
      </vt:variant>
      <vt:variant>
        <vt:i4>0</vt:i4>
      </vt:variant>
      <vt:variant>
        <vt:lpstr>幻灯片标题</vt:lpstr>
      </vt:variant>
      <vt:variant>
        <vt:i4>33</vt:i4>
      </vt:variant>
    </vt:vector>
  </HeadingPairs>
  <TitlesOfParts>
    <vt:vector size="109"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Segoe Print</vt:lpstr>
      <vt:lpstr>仿宋</vt:lpstr>
      <vt:lpstr>Latha</vt:lpstr>
      <vt:lpstr>微软雅黑</vt:lpstr>
      <vt:lpstr>MS UI Gothic</vt:lpstr>
      <vt:lpstr>ArialS</vt:lpstr>
      <vt:lpstr>Wingdings 2</vt:lpstr>
      <vt:lpstr>New Gulim</vt:lpstr>
      <vt:lpstr>Gulim</vt:lpstr>
      <vt:lpstr>Garamond</vt:lpstr>
      <vt:lpstr>微软雅黑</vt:lpstr>
      <vt:lpstr>宋体</vt:lpstr>
      <vt:lpstr>新宋体</vt:lpstr>
      <vt:lpstr>Segoe Print</vt:lpstr>
      <vt:lpstr>仿宋</vt:lpstr>
      <vt:lpstr>Segoe Print</vt:lpstr>
      <vt:lpstr>MingLiU-ExtB</vt:lpstr>
      <vt:lpstr>Segoe Print</vt:lpstr>
      <vt:lpstr>MingLiU-ExtB</vt:lpstr>
      <vt:lpstr>Yu Mincho</vt:lpstr>
      <vt:lpstr>Segoe Print</vt:lpstr>
      <vt:lpstr>Yu Mincho</vt:lpstr>
      <vt:lpstr>Malgun Gothic</vt:lpstr>
      <vt:lpstr>Malgun Gothic</vt:lpstr>
      <vt:lpstr>Segoe Print</vt:lpstr>
      <vt:lpstr>Yu Mincho</vt:lpstr>
      <vt:lpstr>Wingdings</vt:lpstr>
      <vt:lpstr>Malgun Gothic</vt:lpstr>
      <vt:lpstr>Malgun Gothic</vt:lpstr>
      <vt:lpstr>Segoe Print</vt:lpstr>
      <vt:lpstr>微软雅黑</vt:lpstr>
      <vt:lpstr>Arial Unicode MS</vt:lpstr>
      <vt:lpstr>2_Show Time</vt:lpstr>
      <vt:lpstr>1_Show Time</vt:lpstr>
      <vt:lpstr>PowerPoint 演示文稿</vt:lpstr>
      <vt:lpstr>本章主要内容</vt:lpstr>
      <vt:lpstr>PowerPoint 演示文稿</vt:lpstr>
      <vt:lpstr>6.1.1 统收统支的财政体制</vt:lpstr>
      <vt:lpstr>6.1.2 统一领导、分级管理体制</vt:lpstr>
      <vt:lpstr>统一领导、分级管理体制</vt:lpstr>
      <vt:lpstr>统一领导、分级管理体制的基本特征</vt:lpstr>
      <vt:lpstr>6.1.3 分级包干财政体制</vt:lpstr>
      <vt:lpstr>1980年的财政体制改革</vt:lpstr>
      <vt:lpstr>1985年的财政体制改革</vt:lpstr>
      <vt:lpstr>1988年的财政体制改革</vt:lpstr>
      <vt:lpstr>分级包干财政体制的主要成就</vt:lpstr>
      <vt:lpstr>分级包干财政体制的主要弊端</vt:lpstr>
      <vt:lpstr>PowerPoint 演示文稿</vt:lpstr>
      <vt:lpstr>6.2.1 中央与地方财政支出范围的划分</vt:lpstr>
      <vt:lpstr>中央与地方财政支出范围的划分</vt:lpstr>
      <vt:lpstr>6.2.2 中央与地方收入范围的划分</vt:lpstr>
      <vt:lpstr>中央与地方收入范围的划分</vt:lpstr>
      <vt:lpstr>政府间收入范围划分的的调整</vt:lpstr>
      <vt:lpstr>政府间收入范围划分的的调整</vt:lpstr>
      <vt:lpstr>PowerPoint 演示文稿</vt:lpstr>
      <vt:lpstr>6.2.3 我国的税收返还与财政转移支付</vt:lpstr>
      <vt:lpstr>中央对地方的税收返还</vt:lpstr>
      <vt:lpstr>中央对地方的税收返还</vt:lpstr>
      <vt:lpstr>我国中央对地方财政转移支付</vt:lpstr>
      <vt:lpstr>我国政府间财政转移支付的结构</vt:lpstr>
      <vt:lpstr>我国的“对口支援”体制</vt:lpstr>
      <vt:lpstr>“对口支援”体制存在的问题</vt:lpstr>
      <vt:lpstr>PowerPoint 演示文稿</vt:lpstr>
      <vt:lpstr>“市管县”财政体制</vt:lpstr>
      <vt:lpstr>“省直管县”财政体制改革</vt:lpstr>
      <vt:lpstr>“乡财县管”改革</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3</cp:revision>
  <dcterms:created xsi:type="dcterms:W3CDTF">2009-01-22T20:28:24Z</dcterms:created>
  <dcterms:modified xsi:type="dcterms:W3CDTF">2018-12-13T00:38:41Z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2052-10.1.0.5399</vt:lpwstr>
  </property>
</Properties>
</file>