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1" r:id="rId2"/>
  </p:sldMasterIdLst>
  <p:sldIdLst>
    <p:sldId id="830" r:id="rId3"/>
    <p:sldId id="829" r:id="rId4"/>
    <p:sldId id="549" r:id="rId5"/>
    <p:sldId id="550" r:id="rId6"/>
    <p:sldId id="551" r:id="rId7"/>
    <p:sldId id="691" r:id="rId8"/>
    <p:sldId id="553" r:id="rId9"/>
    <p:sldId id="554" r:id="rId10"/>
    <p:sldId id="620" r:id="rId11"/>
    <p:sldId id="555" r:id="rId12"/>
    <p:sldId id="736" r:id="rId13"/>
    <p:sldId id="556" r:id="rId14"/>
    <p:sldId id="557" r:id="rId15"/>
    <p:sldId id="558" r:id="rId16"/>
    <p:sldId id="873" r:id="rId17"/>
    <p:sldId id="560" r:id="rId18"/>
    <p:sldId id="800" r:id="rId19"/>
    <p:sldId id="797" r:id="rId20"/>
    <p:sldId id="562" r:id="rId21"/>
    <p:sldId id="902" r:id="rId22"/>
    <p:sldId id="564" r:id="rId23"/>
    <p:sldId id="565" r:id="rId24"/>
    <p:sldId id="566" r:id="rId25"/>
    <p:sldId id="567" r:id="rId26"/>
    <p:sldId id="568" r:id="rId27"/>
    <p:sldId id="569" r:id="rId28"/>
    <p:sldId id="570" r:id="rId29"/>
    <p:sldId id="571" r:id="rId30"/>
    <p:sldId id="572" r:id="rId31"/>
    <p:sldId id="573" r:id="rId32"/>
    <p:sldId id="777" r:id="rId33"/>
    <p:sldId id="574" r:id="rId34"/>
    <p:sldId id="693" r:id="rId35"/>
    <p:sldId id="798" r:id="rId36"/>
    <p:sldId id="695" r:id="rId37"/>
    <p:sldId id="799" r:id="rId38"/>
    <p:sldId id="935" r:id="rId39"/>
    <p:sldId id="579" r:id="rId40"/>
    <p:sldId id="904" r:id="rId41"/>
    <p:sldId id="905" r:id="rId42"/>
    <p:sldId id="583" r:id="rId43"/>
    <p:sldId id="929" r:id="rId44"/>
    <p:sldId id="584" r:id="rId45"/>
    <p:sldId id="585" r:id="rId46"/>
    <p:sldId id="586" r:id="rId47"/>
    <p:sldId id="672" r:id="rId48"/>
    <p:sldId id="831" r:id="rId49"/>
  </p:sldIdLst>
  <p:sldSz cx="9144000" cy="6858000" type="screen4x3"/>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华文行楷" panose="0201080004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华文行楷" panose="0201080004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华文行楷" panose="0201080004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华文行楷" panose="0201080004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华文行楷" panose="020108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行楷" panose="020108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行楷" panose="020108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行楷" panose="020108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行楷" panose="02010800040101010101" pitchFamily="2" charset="-122"/>
        <a:cs typeface="+mn-cs"/>
      </a:defRPr>
    </a:lvl9pPr>
  </p:defaultTextStyle>
  <p:extLst>
    <p:ext uri="{EFAFB233-063F-42B5-8137-9DF3F51BA10A}">
      <p15:sldGuideLst xmlns:p15="http://schemas.microsoft.com/office/powerpoint/2012/main">
        <p15:guide id="1" orient="horz" pos="2259">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66"/>
    <a:srgbClr val="99FF99"/>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259"/>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851849-C713-42B9-A894-5E9DD63CF817}"/>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C50121D1-F9B0-4FB6-B6CF-355C12C58E4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29FEA60C-FC28-4490-B4F6-4790CD6FB024}"/>
              </a:ext>
            </a:extLst>
          </p:cNvPr>
          <p:cNvSpPr>
            <a:spLocks noGrp="1"/>
          </p:cNvSpPr>
          <p:nvPr>
            <p:ph type="dt" sz="half" idx="10"/>
          </p:nvPr>
        </p:nvSpPr>
        <p:spPr/>
        <p:txBody>
          <a:bodyPr/>
          <a:lstStyle>
            <a:lvl1pPr>
              <a:defRPr/>
            </a:lvl1pPr>
          </a:lstStyle>
          <a:p>
            <a:fld id="{C791BACF-8967-4E96-881C-40C21CCA6673}" type="datetime1">
              <a:rPr lang="zh-CN" altLang="en-US"/>
              <a:pPr/>
              <a:t>2018/12/13</a:t>
            </a:fld>
            <a:endParaRPr lang="zh-CN" altLang="en-US"/>
          </a:p>
        </p:txBody>
      </p:sp>
      <p:sp>
        <p:nvSpPr>
          <p:cNvPr id="5" name="页脚占位符 4">
            <a:extLst>
              <a:ext uri="{FF2B5EF4-FFF2-40B4-BE49-F238E27FC236}">
                <a16:creationId xmlns:a16="http://schemas.microsoft.com/office/drawing/2014/main" id="{E02EB346-AB5F-4D40-96BA-B95A67999876}"/>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80E0BE26-2CEC-4E54-88E8-94FD848757B2}"/>
              </a:ext>
            </a:extLst>
          </p:cNvPr>
          <p:cNvSpPr>
            <a:spLocks noGrp="1"/>
          </p:cNvSpPr>
          <p:nvPr>
            <p:ph type="sldNum" sz="quarter" idx="12"/>
          </p:nvPr>
        </p:nvSpPr>
        <p:spPr/>
        <p:txBody>
          <a:bodyPr/>
          <a:lstStyle>
            <a:lvl1pPr>
              <a:defRPr/>
            </a:lvl1pPr>
          </a:lstStyle>
          <a:p>
            <a:fld id="{A8921FD0-5F6B-4D63-B7FF-52C318CB7496}" type="slidenum">
              <a:rPr lang="zh-CN" altLang="en-US"/>
              <a:pPr/>
              <a:t>‹#›</a:t>
            </a:fld>
            <a:endParaRPr lang="zh-CN" altLang="en-US"/>
          </a:p>
        </p:txBody>
      </p:sp>
    </p:spTree>
    <p:extLst>
      <p:ext uri="{BB962C8B-B14F-4D97-AF65-F5344CB8AC3E}">
        <p14:creationId xmlns:p14="http://schemas.microsoft.com/office/powerpoint/2010/main" val="1258600191"/>
      </p:ext>
    </p:extLst>
  </p:cSld>
  <p:clrMapOvr>
    <a:masterClrMapping/>
  </p:clrMapOvr>
  <p:transition spd="slow">
    <p:random/>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27F813-5FDC-4B7F-9D0C-37A0B1A2B6BE}"/>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4CD448D9-5207-49B8-AC16-45D552726640}"/>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2518115-7F65-4D10-9343-A15174C0740F}"/>
              </a:ext>
            </a:extLst>
          </p:cNvPr>
          <p:cNvSpPr>
            <a:spLocks noGrp="1"/>
          </p:cNvSpPr>
          <p:nvPr>
            <p:ph type="dt" sz="half" idx="10"/>
          </p:nvPr>
        </p:nvSpPr>
        <p:spPr/>
        <p:txBody>
          <a:bodyPr/>
          <a:lstStyle>
            <a:lvl1pPr>
              <a:defRPr/>
            </a:lvl1pPr>
          </a:lstStyle>
          <a:p>
            <a:fld id="{FA936274-AAE4-4B1F-BE27-8C0D59F6224A}" type="datetime1">
              <a:rPr lang="zh-CN" altLang="en-US"/>
              <a:pPr/>
              <a:t>2018/12/13</a:t>
            </a:fld>
            <a:endParaRPr lang="zh-CN" altLang="en-US"/>
          </a:p>
        </p:txBody>
      </p:sp>
      <p:sp>
        <p:nvSpPr>
          <p:cNvPr id="5" name="页脚占位符 4">
            <a:extLst>
              <a:ext uri="{FF2B5EF4-FFF2-40B4-BE49-F238E27FC236}">
                <a16:creationId xmlns:a16="http://schemas.microsoft.com/office/drawing/2014/main" id="{BCCE6E74-4546-4F6D-B6ED-803F24D9B350}"/>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A3AB8B18-B06F-425B-AA39-8FC5B4648549}"/>
              </a:ext>
            </a:extLst>
          </p:cNvPr>
          <p:cNvSpPr>
            <a:spLocks noGrp="1"/>
          </p:cNvSpPr>
          <p:nvPr>
            <p:ph type="sldNum" sz="quarter" idx="12"/>
          </p:nvPr>
        </p:nvSpPr>
        <p:spPr/>
        <p:txBody>
          <a:bodyPr/>
          <a:lstStyle>
            <a:lvl1pPr>
              <a:defRPr/>
            </a:lvl1pPr>
          </a:lstStyle>
          <a:p>
            <a:fld id="{0697FDC7-AC86-440E-9508-83974E10E49D}" type="slidenum">
              <a:rPr lang="zh-CN" altLang="en-US"/>
              <a:pPr/>
              <a:t>‹#›</a:t>
            </a:fld>
            <a:endParaRPr lang="zh-CN" altLang="en-US"/>
          </a:p>
        </p:txBody>
      </p:sp>
    </p:spTree>
    <p:extLst>
      <p:ext uri="{BB962C8B-B14F-4D97-AF65-F5344CB8AC3E}">
        <p14:creationId xmlns:p14="http://schemas.microsoft.com/office/powerpoint/2010/main" val="1857916536"/>
      </p:ext>
    </p:extLst>
  </p:cSld>
  <p:clrMapOvr>
    <a:masterClrMapping/>
  </p:clrMapOvr>
  <p:transition spd="slow">
    <p:random/>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AC8451D3-DAD9-4855-B088-CFEF59B85C1D}"/>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4CA951A3-6A98-4984-99E8-FD096B4709D1}"/>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C6E9FCE9-9C32-4C3B-9C67-B09C5063E06B}"/>
              </a:ext>
            </a:extLst>
          </p:cNvPr>
          <p:cNvSpPr>
            <a:spLocks noGrp="1"/>
          </p:cNvSpPr>
          <p:nvPr>
            <p:ph type="dt" sz="half" idx="10"/>
          </p:nvPr>
        </p:nvSpPr>
        <p:spPr/>
        <p:txBody>
          <a:bodyPr/>
          <a:lstStyle>
            <a:lvl1pPr>
              <a:defRPr/>
            </a:lvl1pPr>
          </a:lstStyle>
          <a:p>
            <a:fld id="{DF3F0CE5-D458-4BF3-B7CA-539C358FC518}" type="datetime1">
              <a:rPr lang="zh-CN" altLang="en-US"/>
              <a:pPr/>
              <a:t>2018/12/13</a:t>
            </a:fld>
            <a:endParaRPr lang="zh-CN" altLang="en-US"/>
          </a:p>
        </p:txBody>
      </p:sp>
      <p:sp>
        <p:nvSpPr>
          <p:cNvPr id="5" name="页脚占位符 4">
            <a:extLst>
              <a:ext uri="{FF2B5EF4-FFF2-40B4-BE49-F238E27FC236}">
                <a16:creationId xmlns:a16="http://schemas.microsoft.com/office/drawing/2014/main" id="{FC6A9165-E09B-4B7A-98F1-E725B7EB8324}"/>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4638AE66-426C-4C77-B605-23708D4C04E9}"/>
              </a:ext>
            </a:extLst>
          </p:cNvPr>
          <p:cNvSpPr>
            <a:spLocks noGrp="1"/>
          </p:cNvSpPr>
          <p:nvPr>
            <p:ph type="sldNum" sz="quarter" idx="12"/>
          </p:nvPr>
        </p:nvSpPr>
        <p:spPr/>
        <p:txBody>
          <a:bodyPr/>
          <a:lstStyle>
            <a:lvl1pPr>
              <a:defRPr/>
            </a:lvl1pPr>
          </a:lstStyle>
          <a:p>
            <a:fld id="{A3FFFF71-1D33-44A0-B805-D3848AF261D6}" type="slidenum">
              <a:rPr lang="zh-CN" altLang="en-US"/>
              <a:pPr/>
              <a:t>‹#›</a:t>
            </a:fld>
            <a:endParaRPr lang="zh-CN" altLang="en-US"/>
          </a:p>
        </p:txBody>
      </p:sp>
    </p:spTree>
    <p:extLst>
      <p:ext uri="{BB962C8B-B14F-4D97-AF65-F5344CB8AC3E}">
        <p14:creationId xmlns:p14="http://schemas.microsoft.com/office/powerpoint/2010/main" val="2200241217"/>
      </p:ext>
    </p:extLst>
  </p:cSld>
  <p:clrMapOvr>
    <a:masterClrMapping/>
  </p:clrMapOvr>
  <p:transition spd="slow">
    <p:random/>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标题，内容与文本">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A4E5F1-85F1-4CCF-AB0A-B2D1820E1FDF}"/>
              </a:ext>
            </a:extLst>
          </p:cNvPr>
          <p:cNvSpPr>
            <a:spLocks noGrp="1"/>
          </p:cNvSpPr>
          <p:nvPr>
            <p:ph type="title"/>
          </p:nvPr>
        </p:nvSpPr>
        <p:spPr>
          <a:xfrm>
            <a:off x="214313" y="214313"/>
            <a:ext cx="7237412" cy="725487"/>
          </a:xfrm>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3FC7E22C-A4B1-4BAE-B0AA-C533EA5F68EA}"/>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2254DE30-8CD8-4224-B3AA-BA35CF2DF27A}"/>
              </a:ext>
            </a:extLst>
          </p:cNvPr>
          <p:cNvSpPr>
            <a:spLocks noGrp="1"/>
          </p:cNvSpPr>
          <p:nvPr>
            <p:ph type="body"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698C77F8-CA92-4511-B4C7-2987AF1BB588}"/>
              </a:ext>
            </a:extLst>
          </p:cNvPr>
          <p:cNvSpPr>
            <a:spLocks noGrp="1"/>
          </p:cNvSpPr>
          <p:nvPr>
            <p:ph type="dt" sz="half" idx="10"/>
          </p:nvPr>
        </p:nvSpPr>
        <p:spPr>
          <a:xfrm>
            <a:off x="457200" y="6356350"/>
            <a:ext cx="2133600" cy="365125"/>
          </a:xfrm>
        </p:spPr>
        <p:txBody>
          <a:bodyPr/>
          <a:lstStyle>
            <a:lvl1pPr>
              <a:defRPr/>
            </a:lvl1pPr>
          </a:lstStyle>
          <a:p>
            <a:fld id="{52A12996-F992-4960-8701-664F77B2EEF3}" type="datetime1">
              <a:rPr lang="zh-CN" altLang="en-US"/>
              <a:pPr/>
              <a:t>2018/12/13</a:t>
            </a:fld>
            <a:endParaRPr lang="zh-CN" altLang="en-US"/>
          </a:p>
        </p:txBody>
      </p:sp>
      <p:sp>
        <p:nvSpPr>
          <p:cNvPr id="6" name="页脚占位符 5">
            <a:extLst>
              <a:ext uri="{FF2B5EF4-FFF2-40B4-BE49-F238E27FC236}">
                <a16:creationId xmlns:a16="http://schemas.microsoft.com/office/drawing/2014/main" id="{BB33A317-BD79-4AB8-8F25-94ABF5A71BBA}"/>
              </a:ext>
            </a:extLst>
          </p:cNvPr>
          <p:cNvSpPr>
            <a:spLocks noGrp="1"/>
          </p:cNvSpPr>
          <p:nvPr>
            <p:ph type="ftr" sz="quarter" idx="11"/>
          </p:nvPr>
        </p:nvSpPr>
        <p:spPr>
          <a:xfrm>
            <a:off x="3124200" y="6356350"/>
            <a:ext cx="2895600" cy="365125"/>
          </a:xfrm>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295307A0-639B-4255-8095-A0284D864A70}"/>
              </a:ext>
            </a:extLst>
          </p:cNvPr>
          <p:cNvSpPr>
            <a:spLocks noGrp="1"/>
          </p:cNvSpPr>
          <p:nvPr>
            <p:ph type="sldNum" sz="quarter" idx="12"/>
          </p:nvPr>
        </p:nvSpPr>
        <p:spPr>
          <a:xfrm>
            <a:off x="6553200" y="6356350"/>
            <a:ext cx="2447925" cy="365125"/>
          </a:xfrm>
        </p:spPr>
        <p:txBody>
          <a:bodyPr/>
          <a:lstStyle>
            <a:lvl1pPr>
              <a:defRPr/>
            </a:lvl1pPr>
          </a:lstStyle>
          <a:p>
            <a:fld id="{00A70833-041B-404F-8749-F3E8845F775D}" type="slidenum">
              <a:rPr lang="zh-CN" altLang="en-US"/>
              <a:pPr/>
              <a:t>‹#›</a:t>
            </a:fld>
            <a:endParaRPr lang="zh-CN" altLang="en-US"/>
          </a:p>
        </p:txBody>
      </p:sp>
    </p:spTree>
    <p:extLst>
      <p:ext uri="{BB962C8B-B14F-4D97-AF65-F5344CB8AC3E}">
        <p14:creationId xmlns:p14="http://schemas.microsoft.com/office/powerpoint/2010/main" val="4209237901"/>
      </p:ext>
    </p:extLst>
  </p:cSld>
  <p:clrMapOvr>
    <a:masterClrMapping/>
  </p:clrMapOvr>
  <p:transition spd="slow">
    <p:random/>
    <p:sndAc>
      <p:stSnd>
        <p:snd r:embed="rId1" name="camera.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84341B-FE7A-4E84-9BB9-66B8908FF07E}"/>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C2704683-6AB0-4310-8A9A-3F1CD489513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22411724-FC12-4DC5-BBB1-126B62A7F86F}"/>
              </a:ext>
            </a:extLst>
          </p:cNvPr>
          <p:cNvSpPr>
            <a:spLocks noGrp="1"/>
          </p:cNvSpPr>
          <p:nvPr>
            <p:ph type="dt" sz="half" idx="10"/>
          </p:nvPr>
        </p:nvSpPr>
        <p:spPr/>
        <p:txBody>
          <a:bodyPr/>
          <a:lstStyle>
            <a:lvl1pPr>
              <a:defRPr/>
            </a:lvl1pPr>
          </a:lstStyle>
          <a:p>
            <a:fld id="{F36BF027-681D-46D2-A1BE-99D5A794460F}" type="datetime1">
              <a:rPr lang="zh-CN" altLang="en-US"/>
              <a:pPr/>
              <a:t>2018/12/13</a:t>
            </a:fld>
            <a:endParaRPr lang="zh-CN" altLang="en-US"/>
          </a:p>
        </p:txBody>
      </p:sp>
      <p:sp>
        <p:nvSpPr>
          <p:cNvPr id="5" name="页脚占位符 4">
            <a:extLst>
              <a:ext uri="{FF2B5EF4-FFF2-40B4-BE49-F238E27FC236}">
                <a16:creationId xmlns:a16="http://schemas.microsoft.com/office/drawing/2014/main" id="{9B3A315D-8661-4914-9328-F27D10E7311A}"/>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340540918"/>
      </p:ext>
    </p:extLst>
  </p:cSld>
  <p:clrMapOvr>
    <a:masterClrMapping/>
  </p:clrMapOvr>
  <p:transition spd="slow">
    <p:random/>
    <p:sndAc>
      <p:stSnd>
        <p:snd r:embed="rId1" name="camera.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E7F9B9-2CBE-4331-AB14-458D76124D6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77E9614-C27E-4A1A-A145-B440B3B77D72}"/>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0899BE3-E9B9-4DD2-B960-7A6EAB972D65}"/>
              </a:ext>
            </a:extLst>
          </p:cNvPr>
          <p:cNvSpPr>
            <a:spLocks noGrp="1"/>
          </p:cNvSpPr>
          <p:nvPr>
            <p:ph type="dt" sz="half" idx="10"/>
          </p:nvPr>
        </p:nvSpPr>
        <p:spPr/>
        <p:txBody>
          <a:bodyPr/>
          <a:lstStyle>
            <a:lvl1pPr>
              <a:defRPr/>
            </a:lvl1pPr>
          </a:lstStyle>
          <a:p>
            <a:fld id="{FF7FEF18-087A-487D-AB06-FA179555F6DA}" type="datetime1">
              <a:rPr lang="zh-CN" altLang="en-US"/>
              <a:pPr/>
              <a:t>2018/12/13</a:t>
            </a:fld>
            <a:endParaRPr lang="zh-CN" altLang="en-US"/>
          </a:p>
        </p:txBody>
      </p:sp>
      <p:sp>
        <p:nvSpPr>
          <p:cNvPr id="5" name="页脚占位符 4">
            <a:extLst>
              <a:ext uri="{FF2B5EF4-FFF2-40B4-BE49-F238E27FC236}">
                <a16:creationId xmlns:a16="http://schemas.microsoft.com/office/drawing/2014/main" id="{937ABE68-23C2-4D91-928C-68D35CF7483F}"/>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52760199"/>
      </p:ext>
    </p:extLst>
  </p:cSld>
  <p:clrMapOvr>
    <a:masterClrMapping/>
  </p:clrMapOvr>
  <p:transition spd="slow">
    <p:random/>
    <p:sndAc>
      <p:stSnd>
        <p:snd r:embed="rId1" name="camera.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68D771-3E5B-4659-9177-3877C159D066}"/>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685CA123-287E-4518-88BE-0384CA65B51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7037A56A-5E0A-489F-885B-7A5DAC32E411}"/>
              </a:ext>
            </a:extLst>
          </p:cNvPr>
          <p:cNvSpPr>
            <a:spLocks noGrp="1"/>
          </p:cNvSpPr>
          <p:nvPr>
            <p:ph type="dt" sz="half" idx="10"/>
          </p:nvPr>
        </p:nvSpPr>
        <p:spPr/>
        <p:txBody>
          <a:bodyPr/>
          <a:lstStyle>
            <a:lvl1pPr>
              <a:defRPr/>
            </a:lvl1pPr>
          </a:lstStyle>
          <a:p>
            <a:fld id="{D7FC6A89-52B8-40CE-86CE-CF439FF223C8}" type="datetime1">
              <a:rPr lang="zh-CN" altLang="en-US"/>
              <a:pPr/>
              <a:t>2018/12/13</a:t>
            </a:fld>
            <a:endParaRPr lang="zh-CN" altLang="en-US"/>
          </a:p>
        </p:txBody>
      </p:sp>
      <p:sp>
        <p:nvSpPr>
          <p:cNvPr id="5" name="页脚占位符 4">
            <a:extLst>
              <a:ext uri="{FF2B5EF4-FFF2-40B4-BE49-F238E27FC236}">
                <a16:creationId xmlns:a16="http://schemas.microsoft.com/office/drawing/2014/main" id="{C5603CDE-7123-4773-92CB-0F9506523BD8}"/>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416925553"/>
      </p:ext>
    </p:extLst>
  </p:cSld>
  <p:clrMapOvr>
    <a:masterClrMapping/>
  </p:clrMapOvr>
  <p:transition spd="slow">
    <p:random/>
    <p:sndAc>
      <p:stSnd>
        <p:snd r:embed="rId1" name="camera.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13E5A-A740-4A05-A1D0-202E64AFB0A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472FCE5-65DC-46A9-9874-0F1CAFA0C18A}"/>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7D86CC20-7746-48A2-9E67-3C7D3754E472}"/>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DD6759CE-D966-4C8A-86F6-034964DC47D8}"/>
              </a:ext>
            </a:extLst>
          </p:cNvPr>
          <p:cNvSpPr>
            <a:spLocks noGrp="1"/>
          </p:cNvSpPr>
          <p:nvPr>
            <p:ph type="dt" sz="half" idx="10"/>
          </p:nvPr>
        </p:nvSpPr>
        <p:spPr/>
        <p:txBody>
          <a:bodyPr/>
          <a:lstStyle>
            <a:lvl1pPr>
              <a:defRPr/>
            </a:lvl1pPr>
          </a:lstStyle>
          <a:p>
            <a:fld id="{B2A2D380-C15A-429B-859C-85A060DF98FE}" type="datetime1">
              <a:rPr lang="zh-CN" altLang="en-US"/>
              <a:pPr/>
              <a:t>2018/12/13</a:t>
            </a:fld>
            <a:endParaRPr lang="zh-CN" altLang="en-US"/>
          </a:p>
        </p:txBody>
      </p:sp>
      <p:sp>
        <p:nvSpPr>
          <p:cNvPr id="6" name="页脚占位符 5">
            <a:extLst>
              <a:ext uri="{FF2B5EF4-FFF2-40B4-BE49-F238E27FC236}">
                <a16:creationId xmlns:a16="http://schemas.microsoft.com/office/drawing/2014/main" id="{F04A4F5F-3C6A-477B-8B4D-92B342E4A696}"/>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191740695"/>
      </p:ext>
    </p:extLst>
  </p:cSld>
  <p:clrMapOvr>
    <a:masterClrMapping/>
  </p:clrMapOvr>
  <p:transition spd="slow">
    <p:random/>
    <p:sndAc>
      <p:stSnd>
        <p:snd r:embed="rId1" name="camera.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E038EE1-92AC-4391-9847-EB58D535C5D9}"/>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DD32F6DD-8020-4A3B-9CA6-2CBE5221F84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A3B6DFE5-24D2-42CC-B68B-F455ABAA48B3}"/>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434A80E0-D38F-4885-942B-D6F76D74F4D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9BDCB11B-7E2D-48D9-9CBC-B0692735E160}"/>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6575EA43-A66D-4AE6-A943-54AB819B458C}"/>
              </a:ext>
            </a:extLst>
          </p:cNvPr>
          <p:cNvSpPr>
            <a:spLocks noGrp="1"/>
          </p:cNvSpPr>
          <p:nvPr>
            <p:ph type="dt" sz="half" idx="10"/>
          </p:nvPr>
        </p:nvSpPr>
        <p:spPr/>
        <p:txBody>
          <a:bodyPr/>
          <a:lstStyle>
            <a:lvl1pPr>
              <a:defRPr/>
            </a:lvl1pPr>
          </a:lstStyle>
          <a:p>
            <a:fld id="{AD9E438D-F4C6-492A-902F-5540A9D16FC3}" type="datetime1">
              <a:rPr lang="zh-CN" altLang="en-US"/>
              <a:pPr/>
              <a:t>2018/12/13</a:t>
            </a:fld>
            <a:endParaRPr lang="zh-CN" altLang="en-US"/>
          </a:p>
        </p:txBody>
      </p:sp>
      <p:sp>
        <p:nvSpPr>
          <p:cNvPr id="8" name="页脚占位符 7">
            <a:extLst>
              <a:ext uri="{FF2B5EF4-FFF2-40B4-BE49-F238E27FC236}">
                <a16:creationId xmlns:a16="http://schemas.microsoft.com/office/drawing/2014/main" id="{29B8FC7D-1DC8-4A40-A0E1-171B9B87FD09}"/>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924973336"/>
      </p:ext>
    </p:extLst>
  </p:cSld>
  <p:clrMapOvr>
    <a:masterClrMapping/>
  </p:clrMapOvr>
  <p:transition spd="slow">
    <p:random/>
    <p:sndAc>
      <p:stSnd>
        <p:snd r:embed="rId1" name="camera.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C9FB12-B0A1-49A1-9F90-FFC4AE1F2E6F}"/>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AC01A877-977F-48CB-B0F7-9D2A1F97C90E}"/>
              </a:ext>
            </a:extLst>
          </p:cNvPr>
          <p:cNvSpPr>
            <a:spLocks noGrp="1"/>
          </p:cNvSpPr>
          <p:nvPr>
            <p:ph type="dt" sz="half" idx="10"/>
          </p:nvPr>
        </p:nvSpPr>
        <p:spPr/>
        <p:txBody>
          <a:bodyPr/>
          <a:lstStyle>
            <a:lvl1pPr>
              <a:defRPr/>
            </a:lvl1pPr>
          </a:lstStyle>
          <a:p>
            <a:fld id="{FF9EB867-6A13-4011-9D48-FE6D2D6C81B6}" type="datetime1">
              <a:rPr lang="zh-CN" altLang="en-US"/>
              <a:pPr/>
              <a:t>2018/12/13</a:t>
            </a:fld>
            <a:endParaRPr lang="zh-CN" altLang="en-US"/>
          </a:p>
        </p:txBody>
      </p:sp>
      <p:sp>
        <p:nvSpPr>
          <p:cNvPr id="4" name="页脚占位符 3">
            <a:extLst>
              <a:ext uri="{FF2B5EF4-FFF2-40B4-BE49-F238E27FC236}">
                <a16:creationId xmlns:a16="http://schemas.microsoft.com/office/drawing/2014/main" id="{49246342-8B9B-405A-BDCD-9C603780C95F}"/>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140947742"/>
      </p:ext>
    </p:extLst>
  </p:cSld>
  <p:clrMapOvr>
    <a:masterClrMapping/>
  </p:clrMapOvr>
  <p:transition spd="slow">
    <p:random/>
    <p:sndAc>
      <p:stSnd>
        <p:snd r:embed="rId1" name="camera.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553D38A8-EB63-4341-AEEA-B98F4C248241}"/>
              </a:ext>
            </a:extLst>
          </p:cNvPr>
          <p:cNvSpPr>
            <a:spLocks noGrp="1"/>
          </p:cNvSpPr>
          <p:nvPr>
            <p:ph type="dt" sz="half" idx="10"/>
          </p:nvPr>
        </p:nvSpPr>
        <p:spPr/>
        <p:txBody>
          <a:bodyPr/>
          <a:lstStyle>
            <a:lvl1pPr>
              <a:defRPr/>
            </a:lvl1pPr>
          </a:lstStyle>
          <a:p>
            <a:fld id="{7B02E98B-9E28-4CFD-A4C1-933DB4494B7D}" type="datetime1">
              <a:rPr lang="zh-CN" altLang="en-US"/>
              <a:pPr/>
              <a:t>2018/12/13</a:t>
            </a:fld>
            <a:endParaRPr lang="zh-CN" altLang="en-US"/>
          </a:p>
        </p:txBody>
      </p:sp>
      <p:sp>
        <p:nvSpPr>
          <p:cNvPr id="3" name="页脚占位符 2">
            <a:extLst>
              <a:ext uri="{FF2B5EF4-FFF2-40B4-BE49-F238E27FC236}">
                <a16:creationId xmlns:a16="http://schemas.microsoft.com/office/drawing/2014/main" id="{3454219B-9264-41A4-8512-F1291F65798A}"/>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820617818"/>
      </p:ext>
    </p:extLst>
  </p:cSld>
  <p:clrMapOvr>
    <a:masterClrMapping/>
  </p:clrMapOvr>
  <p:transition spd="slow">
    <p:random/>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2D8EEE-D366-43B2-B775-C5555672685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4629A72-D980-4A33-8287-0E1F47DAE194}"/>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193915B-D754-4D70-A9C3-D5FAE13E9AA6}"/>
              </a:ext>
            </a:extLst>
          </p:cNvPr>
          <p:cNvSpPr>
            <a:spLocks noGrp="1"/>
          </p:cNvSpPr>
          <p:nvPr>
            <p:ph type="dt" sz="half" idx="10"/>
          </p:nvPr>
        </p:nvSpPr>
        <p:spPr/>
        <p:txBody>
          <a:bodyPr/>
          <a:lstStyle>
            <a:lvl1pPr>
              <a:defRPr/>
            </a:lvl1pPr>
          </a:lstStyle>
          <a:p>
            <a:fld id="{828A9D4A-779F-48F1-9246-6206232C6185}" type="datetime1">
              <a:rPr lang="zh-CN" altLang="en-US"/>
              <a:pPr/>
              <a:t>2018/12/13</a:t>
            </a:fld>
            <a:endParaRPr lang="zh-CN" altLang="en-US"/>
          </a:p>
        </p:txBody>
      </p:sp>
      <p:sp>
        <p:nvSpPr>
          <p:cNvPr id="5" name="页脚占位符 4">
            <a:extLst>
              <a:ext uri="{FF2B5EF4-FFF2-40B4-BE49-F238E27FC236}">
                <a16:creationId xmlns:a16="http://schemas.microsoft.com/office/drawing/2014/main" id="{A51BC3EA-27F3-4E2A-B936-2D9462CE9030}"/>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F836EA40-855D-43B7-847B-7FB5BE36511A}"/>
              </a:ext>
            </a:extLst>
          </p:cNvPr>
          <p:cNvSpPr>
            <a:spLocks noGrp="1"/>
          </p:cNvSpPr>
          <p:nvPr>
            <p:ph type="sldNum" sz="quarter" idx="12"/>
          </p:nvPr>
        </p:nvSpPr>
        <p:spPr/>
        <p:txBody>
          <a:bodyPr/>
          <a:lstStyle>
            <a:lvl1pPr>
              <a:defRPr/>
            </a:lvl1pPr>
          </a:lstStyle>
          <a:p>
            <a:fld id="{E2C0D194-039F-4FED-A97E-D931C3AE7ACF}" type="slidenum">
              <a:rPr lang="zh-CN" altLang="en-US"/>
              <a:pPr/>
              <a:t>‹#›</a:t>
            </a:fld>
            <a:endParaRPr lang="zh-CN" altLang="en-US"/>
          </a:p>
        </p:txBody>
      </p:sp>
    </p:spTree>
    <p:extLst>
      <p:ext uri="{BB962C8B-B14F-4D97-AF65-F5344CB8AC3E}">
        <p14:creationId xmlns:p14="http://schemas.microsoft.com/office/powerpoint/2010/main" val="922882454"/>
      </p:ext>
    </p:extLst>
  </p:cSld>
  <p:clrMapOvr>
    <a:masterClrMapping/>
  </p:clrMapOvr>
  <p:transition spd="slow">
    <p:random/>
    <p:sndAc>
      <p:stSnd>
        <p:snd r:embed="rId1" name="camera.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1C401D5-CD66-4DAC-ACAD-B6EDD0F0608F}"/>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5D1699E3-845B-4F60-B9AD-DB2534DB121B}"/>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15D3650B-37CF-479D-A1F1-22A0E6569E8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7888737B-C17A-4BDF-819C-61210483A44A}"/>
              </a:ext>
            </a:extLst>
          </p:cNvPr>
          <p:cNvSpPr>
            <a:spLocks noGrp="1"/>
          </p:cNvSpPr>
          <p:nvPr>
            <p:ph type="dt" sz="half" idx="10"/>
          </p:nvPr>
        </p:nvSpPr>
        <p:spPr/>
        <p:txBody>
          <a:bodyPr/>
          <a:lstStyle>
            <a:lvl1pPr>
              <a:defRPr/>
            </a:lvl1pPr>
          </a:lstStyle>
          <a:p>
            <a:fld id="{7FE0B31B-7430-4FF8-BB96-03C8D4FB8350}" type="datetime1">
              <a:rPr lang="zh-CN" altLang="en-US"/>
              <a:pPr/>
              <a:t>2018/12/13</a:t>
            </a:fld>
            <a:endParaRPr lang="zh-CN" altLang="en-US"/>
          </a:p>
        </p:txBody>
      </p:sp>
      <p:sp>
        <p:nvSpPr>
          <p:cNvPr id="6" name="页脚占位符 5">
            <a:extLst>
              <a:ext uri="{FF2B5EF4-FFF2-40B4-BE49-F238E27FC236}">
                <a16:creationId xmlns:a16="http://schemas.microsoft.com/office/drawing/2014/main" id="{BFA0575B-746E-431B-BAA5-01D9D9E7C33C}"/>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721678603"/>
      </p:ext>
    </p:extLst>
  </p:cSld>
  <p:clrMapOvr>
    <a:masterClrMapping/>
  </p:clrMapOvr>
  <p:transition spd="slow">
    <p:random/>
    <p:sndAc>
      <p:stSnd>
        <p:snd r:embed="rId1" name="camera.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1D13487-C54D-42E6-A342-7F060EA2D5B7}"/>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5E5C6B6E-182A-4BDB-9124-B4004753FDE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2A5F3C27-7228-446F-9777-3AF65016BCB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E91D3DC8-AE27-4B22-94D4-1D677AE63426}"/>
              </a:ext>
            </a:extLst>
          </p:cNvPr>
          <p:cNvSpPr>
            <a:spLocks noGrp="1"/>
          </p:cNvSpPr>
          <p:nvPr>
            <p:ph type="dt" sz="half" idx="10"/>
          </p:nvPr>
        </p:nvSpPr>
        <p:spPr/>
        <p:txBody>
          <a:bodyPr/>
          <a:lstStyle>
            <a:lvl1pPr>
              <a:defRPr/>
            </a:lvl1pPr>
          </a:lstStyle>
          <a:p>
            <a:fld id="{0EE67407-20E2-4A34-96D2-9F8CC9464DBF}" type="datetime1">
              <a:rPr lang="zh-CN" altLang="en-US"/>
              <a:pPr/>
              <a:t>2018/12/13</a:t>
            </a:fld>
            <a:endParaRPr lang="zh-CN" altLang="en-US"/>
          </a:p>
        </p:txBody>
      </p:sp>
      <p:sp>
        <p:nvSpPr>
          <p:cNvPr id="6" name="页脚占位符 5">
            <a:extLst>
              <a:ext uri="{FF2B5EF4-FFF2-40B4-BE49-F238E27FC236}">
                <a16:creationId xmlns:a16="http://schemas.microsoft.com/office/drawing/2014/main" id="{FC3F7E25-6711-4B43-AD69-C24FD04C1D95}"/>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993802289"/>
      </p:ext>
    </p:extLst>
  </p:cSld>
  <p:clrMapOvr>
    <a:masterClrMapping/>
  </p:clrMapOvr>
  <p:transition spd="slow">
    <p:random/>
    <p:sndAc>
      <p:stSnd>
        <p:snd r:embed="rId1" name="camera.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B25727-FBD5-446E-83C2-39414E5E4B10}"/>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08326329-5E55-4AC0-A36C-94AD54913392}"/>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F7A8F44-F248-4645-8543-ABA3F2E27DD4}"/>
              </a:ext>
            </a:extLst>
          </p:cNvPr>
          <p:cNvSpPr>
            <a:spLocks noGrp="1"/>
          </p:cNvSpPr>
          <p:nvPr>
            <p:ph type="dt" sz="half" idx="10"/>
          </p:nvPr>
        </p:nvSpPr>
        <p:spPr/>
        <p:txBody>
          <a:bodyPr/>
          <a:lstStyle>
            <a:lvl1pPr>
              <a:defRPr/>
            </a:lvl1pPr>
          </a:lstStyle>
          <a:p>
            <a:fld id="{0D2FB715-6BE4-4C8F-83E2-88262E909ED8}" type="datetime1">
              <a:rPr lang="zh-CN" altLang="en-US"/>
              <a:pPr/>
              <a:t>2018/12/13</a:t>
            </a:fld>
            <a:endParaRPr lang="zh-CN" altLang="en-US"/>
          </a:p>
        </p:txBody>
      </p:sp>
      <p:sp>
        <p:nvSpPr>
          <p:cNvPr id="5" name="页脚占位符 4">
            <a:extLst>
              <a:ext uri="{FF2B5EF4-FFF2-40B4-BE49-F238E27FC236}">
                <a16:creationId xmlns:a16="http://schemas.microsoft.com/office/drawing/2014/main" id="{99BF2F42-EEC8-4F01-852C-8277FE7CFAEE}"/>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198865876"/>
      </p:ext>
    </p:extLst>
  </p:cSld>
  <p:clrMapOvr>
    <a:masterClrMapping/>
  </p:clrMapOvr>
  <p:transition spd="slow">
    <p:random/>
    <p:sndAc>
      <p:stSnd>
        <p:snd r:embed="rId1" name="camera.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E8D9959F-69DF-4497-B6CF-3194DC5B6D67}"/>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C2AFB273-965F-4391-ACF7-640725F907BB}"/>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6A16F5AF-33FB-4AC4-8532-35543EDD2D29}"/>
              </a:ext>
            </a:extLst>
          </p:cNvPr>
          <p:cNvSpPr>
            <a:spLocks noGrp="1"/>
          </p:cNvSpPr>
          <p:nvPr>
            <p:ph type="dt" sz="half" idx="10"/>
          </p:nvPr>
        </p:nvSpPr>
        <p:spPr/>
        <p:txBody>
          <a:bodyPr/>
          <a:lstStyle>
            <a:lvl1pPr>
              <a:defRPr/>
            </a:lvl1pPr>
          </a:lstStyle>
          <a:p>
            <a:fld id="{9B2CF391-DCC3-424F-B20B-729DC66E0CDE}" type="datetime1">
              <a:rPr lang="zh-CN" altLang="en-US"/>
              <a:pPr/>
              <a:t>2018/12/13</a:t>
            </a:fld>
            <a:endParaRPr lang="zh-CN" altLang="en-US"/>
          </a:p>
        </p:txBody>
      </p:sp>
      <p:sp>
        <p:nvSpPr>
          <p:cNvPr id="5" name="页脚占位符 4">
            <a:extLst>
              <a:ext uri="{FF2B5EF4-FFF2-40B4-BE49-F238E27FC236}">
                <a16:creationId xmlns:a16="http://schemas.microsoft.com/office/drawing/2014/main" id="{A9F5846C-F018-4D6D-8606-ECE602ECAFF1}"/>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327702276"/>
      </p:ext>
    </p:extLst>
  </p:cSld>
  <p:clrMapOvr>
    <a:masterClrMapping/>
  </p:clrMapOvr>
  <p:transition spd="slow">
    <p:random/>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F96111-F7FC-476C-A4BB-65C40E965107}"/>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6800ACFB-76CB-4E40-8AB7-CE3D55F860E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62CBA169-D217-452B-B681-2C15034AF480}"/>
              </a:ext>
            </a:extLst>
          </p:cNvPr>
          <p:cNvSpPr>
            <a:spLocks noGrp="1"/>
          </p:cNvSpPr>
          <p:nvPr>
            <p:ph type="dt" sz="half" idx="10"/>
          </p:nvPr>
        </p:nvSpPr>
        <p:spPr/>
        <p:txBody>
          <a:bodyPr/>
          <a:lstStyle>
            <a:lvl1pPr>
              <a:defRPr/>
            </a:lvl1pPr>
          </a:lstStyle>
          <a:p>
            <a:fld id="{23DB75A3-E6F1-46C9-A8D8-346699AC7BD5}" type="datetime1">
              <a:rPr lang="zh-CN" altLang="en-US"/>
              <a:pPr/>
              <a:t>2018/12/13</a:t>
            </a:fld>
            <a:endParaRPr lang="zh-CN" altLang="en-US"/>
          </a:p>
        </p:txBody>
      </p:sp>
      <p:sp>
        <p:nvSpPr>
          <p:cNvPr id="5" name="页脚占位符 4">
            <a:extLst>
              <a:ext uri="{FF2B5EF4-FFF2-40B4-BE49-F238E27FC236}">
                <a16:creationId xmlns:a16="http://schemas.microsoft.com/office/drawing/2014/main" id="{B35DDC94-B195-44F2-9DAE-20F35421232D}"/>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B7E8165A-EC63-4D3B-ACC1-895FA4356847}"/>
              </a:ext>
            </a:extLst>
          </p:cNvPr>
          <p:cNvSpPr>
            <a:spLocks noGrp="1"/>
          </p:cNvSpPr>
          <p:nvPr>
            <p:ph type="sldNum" sz="quarter" idx="12"/>
          </p:nvPr>
        </p:nvSpPr>
        <p:spPr/>
        <p:txBody>
          <a:bodyPr/>
          <a:lstStyle>
            <a:lvl1pPr>
              <a:defRPr/>
            </a:lvl1pPr>
          </a:lstStyle>
          <a:p>
            <a:fld id="{5617F94E-F42F-4187-9362-86C19B299FE4}" type="slidenum">
              <a:rPr lang="zh-CN" altLang="en-US"/>
              <a:pPr/>
              <a:t>‹#›</a:t>
            </a:fld>
            <a:endParaRPr lang="zh-CN" altLang="en-US"/>
          </a:p>
        </p:txBody>
      </p:sp>
    </p:spTree>
    <p:extLst>
      <p:ext uri="{BB962C8B-B14F-4D97-AF65-F5344CB8AC3E}">
        <p14:creationId xmlns:p14="http://schemas.microsoft.com/office/powerpoint/2010/main" val="2413017872"/>
      </p:ext>
    </p:extLst>
  </p:cSld>
  <p:clrMapOvr>
    <a:masterClrMapping/>
  </p:clrMapOvr>
  <p:transition spd="slow">
    <p:random/>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BD20083-BD7C-462C-BFF4-C6DB13E2C0A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15F9A8FC-81FC-4AA1-AF5B-65037A3D97FF}"/>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6C80CF61-CFD0-4C24-BA1A-E37F3D6EE2D1}"/>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93C81B40-43CB-493B-B1D4-A7D8F6C98189}"/>
              </a:ext>
            </a:extLst>
          </p:cNvPr>
          <p:cNvSpPr>
            <a:spLocks noGrp="1"/>
          </p:cNvSpPr>
          <p:nvPr>
            <p:ph type="dt" sz="half" idx="10"/>
          </p:nvPr>
        </p:nvSpPr>
        <p:spPr/>
        <p:txBody>
          <a:bodyPr/>
          <a:lstStyle>
            <a:lvl1pPr>
              <a:defRPr/>
            </a:lvl1pPr>
          </a:lstStyle>
          <a:p>
            <a:fld id="{4C18490E-BB9C-43F7-A4F0-4D032F9476E8}" type="datetime1">
              <a:rPr lang="zh-CN" altLang="en-US"/>
              <a:pPr/>
              <a:t>2018/12/13</a:t>
            </a:fld>
            <a:endParaRPr lang="zh-CN" altLang="en-US"/>
          </a:p>
        </p:txBody>
      </p:sp>
      <p:sp>
        <p:nvSpPr>
          <p:cNvPr id="6" name="页脚占位符 5">
            <a:extLst>
              <a:ext uri="{FF2B5EF4-FFF2-40B4-BE49-F238E27FC236}">
                <a16:creationId xmlns:a16="http://schemas.microsoft.com/office/drawing/2014/main" id="{21EB7391-FD41-4FFE-922F-EA068E62E74B}"/>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FF8ED437-163E-4BC0-A2F6-2F29D070521A}"/>
              </a:ext>
            </a:extLst>
          </p:cNvPr>
          <p:cNvSpPr>
            <a:spLocks noGrp="1"/>
          </p:cNvSpPr>
          <p:nvPr>
            <p:ph type="sldNum" sz="quarter" idx="12"/>
          </p:nvPr>
        </p:nvSpPr>
        <p:spPr/>
        <p:txBody>
          <a:bodyPr/>
          <a:lstStyle>
            <a:lvl1pPr>
              <a:defRPr/>
            </a:lvl1pPr>
          </a:lstStyle>
          <a:p>
            <a:fld id="{742AC3A3-D644-409D-AC6E-2E7629EBB40C}" type="slidenum">
              <a:rPr lang="zh-CN" altLang="en-US"/>
              <a:pPr/>
              <a:t>‹#›</a:t>
            </a:fld>
            <a:endParaRPr lang="zh-CN" altLang="en-US"/>
          </a:p>
        </p:txBody>
      </p:sp>
    </p:spTree>
    <p:extLst>
      <p:ext uri="{BB962C8B-B14F-4D97-AF65-F5344CB8AC3E}">
        <p14:creationId xmlns:p14="http://schemas.microsoft.com/office/powerpoint/2010/main" val="3713162590"/>
      </p:ext>
    </p:extLst>
  </p:cSld>
  <p:clrMapOvr>
    <a:masterClrMapping/>
  </p:clrMapOvr>
  <p:transition spd="slow">
    <p:random/>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4A8ED5-04E8-4DBF-A6C0-35F062BBD0D7}"/>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61D0934-3AFE-4009-9E3F-6ADAB2ECE95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F1F3524A-F1AA-4AF9-AAF9-FBCE721BBB41}"/>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E3371B77-6BD6-4321-A0EA-E69B3602DDE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E674876D-CF42-41B7-8F10-BAB1F10D51A1}"/>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4AAFF84E-8CB9-4E52-ABC6-D583FE5533F5}"/>
              </a:ext>
            </a:extLst>
          </p:cNvPr>
          <p:cNvSpPr>
            <a:spLocks noGrp="1"/>
          </p:cNvSpPr>
          <p:nvPr>
            <p:ph type="dt" sz="half" idx="10"/>
          </p:nvPr>
        </p:nvSpPr>
        <p:spPr/>
        <p:txBody>
          <a:bodyPr/>
          <a:lstStyle>
            <a:lvl1pPr>
              <a:defRPr/>
            </a:lvl1pPr>
          </a:lstStyle>
          <a:p>
            <a:fld id="{7EC944DD-C4BD-4768-B2D5-A5979FABB7D6}" type="datetime1">
              <a:rPr lang="zh-CN" altLang="en-US"/>
              <a:pPr/>
              <a:t>2018/12/13</a:t>
            </a:fld>
            <a:endParaRPr lang="zh-CN" altLang="en-US"/>
          </a:p>
        </p:txBody>
      </p:sp>
      <p:sp>
        <p:nvSpPr>
          <p:cNvPr id="8" name="页脚占位符 7">
            <a:extLst>
              <a:ext uri="{FF2B5EF4-FFF2-40B4-BE49-F238E27FC236}">
                <a16:creationId xmlns:a16="http://schemas.microsoft.com/office/drawing/2014/main" id="{BF2A9B57-747C-472F-9034-70464CEDDAA6}"/>
              </a:ext>
            </a:extLst>
          </p:cNvPr>
          <p:cNvSpPr>
            <a:spLocks noGrp="1"/>
          </p:cNvSpPr>
          <p:nvPr>
            <p:ph type="ftr" sz="quarter" idx="11"/>
          </p:nvPr>
        </p:nvSpPr>
        <p:spPr/>
        <p:txBody>
          <a:bodyPr/>
          <a:lstStyle>
            <a:lvl1pPr>
              <a:defRPr/>
            </a:lvl1pPr>
          </a:lstStyle>
          <a:p>
            <a:endParaRPr lang="zh-CN" altLang="en-US"/>
          </a:p>
        </p:txBody>
      </p:sp>
      <p:sp>
        <p:nvSpPr>
          <p:cNvPr id="9" name="灯片编号占位符 8">
            <a:extLst>
              <a:ext uri="{FF2B5EF4-FFF2-40B4-BE49-F238E27FC236}">
                <a16:creationId xmlns:a16="http://schemas.microsoft.com/office/drawing/2014/main" id="{8649FCCA-5F82-4C63-A146-E2F351267C6F}"/>
              </a:ext>
            </a:extLst>
          </p:cNvPr>
          <p:cNvSpPr>
            <a:spLocks noGrp="1"/>
          </p:cNvSpPr>
          <p:nvPr>
            <p:ph type="sldNum" sz="quarter" idx="12"/>
          </p:nvPr>
        </p:nvSpPr>
        <p:spPr/>
        <p:txBody>
          <a:bodyPr/>
          <a:lstStyle>
            <a:lvl1pPr>
              <a:defRPr/>
            </a:lvl1pPr>
          </a:lstStyle>
          <a:p>
            <a:fld id="{AC697EAF-9FF6-48E9-B60A-6944B71BA186}" type="slidenum">
              <a:rPr lang="zh-CN" altLang="en-US"/>
              <a:pPr/>
              <a:t>‹#›</a:t>
            </a:fld>
            <a:endParaRPr lang="zh-CN" altLang="en-US"/>
          </a:p>
        </p:txBody>
      </p:sp>
    </p:spTree>
    <p:extLst>
      <p:ext uri="{BB962C8B-B14F-4D97-AF65-F5344CB8AC3E}">
        <p14:creationId xmlns:p14="http://schemas.microsoft.com/office/powerpoint/2010/main" val="1052006685"/>
      </p:ext>
    </p:extLst>
  </p:cSld>
  <p:clrMapOvr>
    <a:masterClrMapping/>
  </p:clrMapOvr>
  <p:transition spd="slow">
    <p:random/>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E8E8232-EB99-4CB0-8BA0-F3EDAD1B2448}"/>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ABAED4F7-A4B8-4B4A-BD35-F9C5FEE62702}"/>
              </a:ext>
            </a:extLst>
          </p:cNvPr>
          <p:cNvSpPr>
            <a:spLocks noGrp="1"/>
          </p:cNvSpPr>
          <p:nvPr>
            <p:ph type="dt" sz="half" idx="10"/>
          </p:nvPr>
        </p:nvSpPr>
        <p:spPr/>
        <p:txBody>
          <a:bodyPr/>
          <a:lstStyle>
            <a:lvl1pPr>
              <a:defRPr/>
            </a:lvl1pPr>
          </a:lstStyle>
          <a:p>
            <a:fld id="{ADEE5F4C-18AE-445C-B3B9-12CBDAE8A4DC}" type="datetime1">
              <a:rPr lang="zh-CN" altLang="en-US"/>
              <a:pPr/>
              <a:t>2018/12/13</a:t>
            </a:fld>
            <a:endParaRPr lang="zh-CN" altLang="en-US"/>
          </a:p>
        </p:txBody>
      </p:sp>
      <p:sp>
        <p:nvSpPr>
          <p:cNvPr id="4" name="页脚占位符 3">
            <a:extLst>
              <a:ext uri="{FF2B5EF4-FFF2-40B4-BE49-F238E27FC236}">
                <a16:creationId xmlns:a16="http://schemas.microsoft.com/office/drawing/2014/main" id="{A8C1AEE9-92DA-4584-BC17-A2E5FA909999}"/>
              </a:ext>
            </a:extLst>
          </p:cNvPr>
          <p:cNvSpPr>
            <a:spLocks noGrp="1"/>
          </p:cNvSpPr>
          <p:nvPr>
            <p:ph type="ftr" sz="quarter" idx="11"/>
          </p:nvPr>
        </p:nvSpPr>
        <p:spPr/>
        <p:txBody>
          <a:bodyPr/>
          <a:lstStyle>
            <a:lvl1pPr>
              <a:defRPr/>
            </a:lvl1pPr>
          </a:lstStyle>
          <a:p>
            <a:endParaRPr lang="zh-CN" altLang="en-US"/>
          </a:p>
        </p:txBody>
      </p:sp>
      <p:sp>
        <p:nvSpPr>
          <p:cNvPr id="5" name="灯片编号占位符 4">
            <a:extLst>
              <a:ext uri="{FF2B5EF4-FFF2-40B4-BE49-F238E27FC236}">
                <a16:creationId xmlns:a16="http://schemas.microsoft.com/office/drawing/2014/main" id="{698B2368-F225-49A2-974E-63163F685EF3}"/>
              </a:ext>
            </a:extLst>
          </p:cNvPr>
          <p:cNvSpPr>
            <a:spLocks noGrp="1"/>
          </p:cNvSpPr>
          <p:nvPr>
            <p:ph type="sldNum" sz="quarter" idx="12"/>
          </p:nvPr>
        </p:nvSpPr>
        <p:spPr/>
        <p:txBody>
          <a:bodyPr/>
          <a:lstStyle>
            <a:lvl1pPr>
              <a:defRPr/>
            </a:lvl1pPr>
          </a:lstStyle>
          <a:p>
            <a:fld id="{3C5334BD-9F86-47ED-9D8F-7D95F7685C18}" type="slidenum">
              <a:rPr lang="zh-CN" altLang="en-US"/>
              <a:pPr/>
              <a:t>‹#›</a:t>
            </a:fld>
            <a:endParaRPr lang="zh-CN" altLang="en-US"/>
          </a:p>
        </p:txBody>
      </p:sp>
    </p:spTree>
    <p:extLst>
      <p:ext uri="{BB962C8B-B14F-4D97-AF65-F5344CB8AC3E}">
        <p14:creationId xmlns:p14="http://schemas.microsoft.com/office/powerpoint/2010/main" val="1805687447"/>
      </p:ext>
    </p:extLst>
  </p:cSld>
  <p:clrMapOvr>
    <a:masterClrMapping/>
  </p:clrMapOvr>
  <p:transition spd="slow">
    <p:random/>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540D0D85-9194-433E-A114-C73FD0677049}"/>
              </a:ext>
            </a:extLst>
          </p:cNvPr>
          <p:cNvSpPr>
            <a:spLocks noGrp="1"/>
          </p:cNvSpPr>
          <p:nvPr>
            <p:ph type="dt" sz="half" idx="10"/>
          </p:nvPr>
        </p:nvSpPr>
        <p:spPr/>
        <p:txBody>
          <a:bodyPr/>
          <a:lstStyle>
            <a:lvl1pPr>
              <a:defRPr/>
            </a:lvl1pPr>
          </a:lstStyle>
          <a:p>
            <a:fld id="{78CE51CD-9C13-4D29-8AF2-39E25DAB5356}" type="datetime1">
              <a:rPr lang="zh-CN" altLang="en-US"/>
              <a:pPr/>
              <a:t>2018/12/13</a:t>
            </a:fld>
            <a:endParaRPr lang="zh-CN" altLang="en-US"/>
          </a:p>
        </p:txBody>
      </p:sp>
      <p:sp>
        <p:nvSpPr>
          <p:cNvPr id="3" name="页脚占位符 2">
            <a:extLst>
              <a:ext uri="{FF2B5EF4-FFF2-40B4-BE49-F238E27FC236}">
                <a16:creationId xmlns:a16="http://schemas.microsoft.com/office/drawing/2014/main" id="{BCE16A99-4FB3-4179-85A5-CEADFE19C7D7}"/>
              </a:ext>
            </a:extLst>
          </p:cNvPr>
          <p:cNvSpPr>
            <a:spLocks noGrp="1"/>
          </p:cNvSpPr>
          <p:nvPr>
            <p:ph type="ftr" sz="quarter" idx="11"/>
          </p:nvPr>
        </p:nvSpPr>
        <p:spPr/>
        <p:txBody>
          <a:bodyPr/>
          <a:lstStyle>
            <a:lvl1pPr>
              <a:defRPr/>
            </a:lvl1pPr>
          </a:lstStyle>
          <a:p>
            <a:endParaRPr lang="zh-CN" altLang="en-US"/>
          </a:p>
        </p:txBody>
      </p:sp>
      <p:sp>
        <p:nvSpPr>
          <p:cNvPr id="4" name="灯片编号占位符 3">
            <a:extLst>
              <a:ext uri="{FF2B5EF4-FFF2-40B4-BE49-F238E27FC236}">
                <a16:creationId xmlns:a16="http://schemas.microsoft.com/office/drawing/2014/main" id="{AA073E74-2CC8-443D-A3EE-B5CFC5B2F23E}"/>
              </a:ext>
            </a:extLst>
          </p:cNvPr>
          <p:cNvSpPr>
            <a:spLocks noGrp="1"/>
          </p:cNvSpPr>
          <p:nvPr>
            <p:ph type="sldNum" sz="quarter" idx="12"/>
          </p:nvPr>
        </p:nvSpPr>
        <p:spPr/>
        <p:txBody>
          <a:bodyPr/>
          <a:lstStyle>
            <a:lvl1pPr>
              <a:defRPr/>
            </a:lvl1pPr>
          </a:lstStyle>
          <a:p>
            <a:fld id="{28B3429D-BD67-4472-BB03-9CC8362BA070}" type="slidenum">
              <a:rPr lang="zh-CN" altLang="en-US"/>
              <a:pPr/>
              <a:t>‹#›</a:t>
            </a:fld>
            <a:endParaRPr lang="zh-CN" altLang="en-US"/>
          </a:p>
        </p:txBody>
      </p:sp>
    </p:spTree>
    <p:extLst>
      <p:ext uri="{BB962C8B-B14F-4D97-AF65-F5344CB8AC3E}">
        <p14:creationId xmlns:p14="http://schemas.microsoft.com/office/powerpoint/2010/main" val="2196164774"/>
      </p:ext>
    </p:extLst>
  </p:cSld>
  <p:clrMapOvr>
    <a:masterClrMapping/>
  </p:clrMapOvr>
  <p:transition spd="slow">
    <p:random/>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C8653B-9F0C-41C7-AB92-CE3FDA28EC98}"/>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B7086149-2F0E-4975-891B-D9A7E827184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4887BE33-B12C-42F7-94B3-55E1208FECB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078E53C7-2210-4408-91C6-977B088E93EE}"/>
              </a:ext>
            </a:extLst>
          </p:cNvPr>
          <p:cNvSpPr>
            <a:spLocks noGrp="1"/>
          </p:cNvSpPr>
          <p:nvPr>
            <p:ph type="dt" sz="half" idx="10"/>
          </p:nvPr>
        </p:nvSpPr>
        <p:spPr/>
        <p:txBody>
          <a:bodyPr/>
          <a:lstStyle>
            <a:lvl1pPr>
              <a:defRPr/>
            </a:lvl1pPr>
          </a:lstStyle>
          <a:p>
            <a:fld id="{6A668526-B7EC-4DD8-AFFB-69BA58251E66}" type="datetime1">
              <a:rPr lang="zh-CN" altLang="en-US"/>
              <a:pPr/>
              <a:t>2018/12/13</a:t>
            </a:fld>
            <a:endParaRPr lang="zh-CN" altLang="en-US"/>
          </a:p>
        </p:txBody>
      </p:sp>
      <p:sp>
        <p:nvSpPr>
          <p:cNvPr id="6" name="页脚占位符 5">
            <a:extLst>
              <a:ext uri="{FF2B5EF4-FFF2-40B4-BE49-F238E27FC236}">
                <a16:creationId xmlns:a16="http://schemas.microsoft.com/office/drawing/2014/main" id="{02996E2B-753E-4A48-BDB5-A2F02EC4451B}"/>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3A723A05-6AFA-4999-9583-50B3BECE0684}"/>
              </a:ext>
            </a:extLst>
          </p:cNvPr>
          <p:cNvSpPr>
            <a:spLocks noGrp="1"/>
          </p:cNvSpPr>
          <p:nvPr>
            <p:ph type="sldNum" sz="quarter" idx="12"/>
          </p:nvPr>
        </p:nvSpPr>
        <p:spPr/>
        <p:txBody>
          <a:bodyPr/>
          <a:lstStyle>
            <a:lvl1pPr>
              <a:defRPr/>
            </a:lvl1pPr>
          </a:lstStyle>
          <a:p>
            <a:fld id="{71695FF8-406C-46C4-A78D-88965CB849D3}" type="slidenum">
              <a:rPr lang="zh-CN" altLang="en-US"/>
              <a:pPr/>
              <a:t>‹#›</a:t>
            </a:fld>
            <a:endParaRPr lang="zh-CN" altLang="en-US"/>
          </a:p>
        </p:txBody>
      </p:sp>
    </p:spTree>
    <p:extLst>
      <p:ext uri="{BB962C8B-B14F-4D97-AF65-F5344CB8AC3E}">
        <p14:creationId xmlns:p14="http://schemas.microsoft.com/office/powerpoint/2010/main" val="3713727932"/>
      </p:ext>
    </p:extLst>
  </p:cSld>
  <p:clrMapOvr>
    <a:masterClrMapping/>
  </p:clrMapOvr>
  <p:transition spd="slow">
    <p:random/>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DCDC86E-D78B-4158-9E06-EB6C4766F9AE}"/>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905439C9-2384-42D2-9B78-68FDF891900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B80F8556-ECC3-4538-92A3-319A008A574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9E48CE96-D65F-4B92-BA52-F22C8C15EF42}"/>
              </a:ext>
            </a:extLst>
          </p:cNvPr>
          <p:cNvSpPr>
            <a:spLocks noGrp="1"/>
          </p:cNvSpPr>
          <p:nvPr>
            <p:ph type="dt" sz="half" idx="10"/>
          </p:nvPr>
        </p:nvSpPr>
        <p:spPr/>
        <p:txBody>
          <a:bodyPr/>
          <a:lstStyle>
            <a:lvl1pPr>
              <a:defRPr/>
            </a:lvl1pPr>
          </a:lstStyle>
          <a:p>
            <a:fld id="{A3BF1058-5457-461C-82B3-9670A4830C3D}" type="datetime1">
              <a:rPr lang="zh-CN" altLang="en-US"/>
              <a:pPr/>
              <a:t>2018/12/13</a:t>
            </a:fld>
            <a:endParaRPr lang="zh-CN" altLang="en-US"/>
          </a:p>
        </p:txBody>
      </p:sp>
      <p:sp>
        <p:nvSpPr>
          <p:cNvPr id="6" name="页脚占位符 5">
            <a:extLst>
              <a:ext uri="{FF2B5EF4-FFF2-40B4-BE49-F238E27FC236}">
                <a16:creationId xmlns:a16="http://schemas.microsoft.com/office/drawing/2014/main" id="{3C0113C3-BA99-45AB-BA60-9356A69D6171}"/>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1A0CB6A6-BA2A-4C1B-A909-52A0A88C65B9}"/>
              </a:ext>
            </a:extLst>
          </p:cNvPr>
          <p:cNvSpPr>
            <a:spLocks noGrp="1"/>
          </p:cNvSpPr>
          <p:nvPr>
            <p:ph type="sldNum" sz="quarter" idx="12"/>
          </p:nvPr>
        </p:nvSpPr>
        <p:spPr/>
        <p:txBody>
          <a:bodyPr/>
          <a:lstStyle>
            <a:lvl1pPr>
              <a:defRPr/>
            </a:lvl1pPr>
          </a:lstStyle>
          <a:p>
            <a:fld id="{D76B698F-C984-451D-85A0-4F65AB8E7510}" type="slidenum">
              <a:rPr lang="zh-CN" altLang="en-US"/>
              <a:pPr/>
              <a:t>‹#›</a:t>
            </a:fld>
            <a:endParaRPr lang="zh-CN" altLang="en-US"/>
          </a:p>
        </p:txBody>
      </p:sp>
    </p:spTree>
    <p:extLst>
      <p:ext uri="{BB962C8B-B14F-4D97-AF65-F5344CB8AC3E}">
        <p14:creationId xmlns:p14="http://schemas.microsoft.com/office/powerpoint/2010/main" val="3312740966"/>
      </p:ext>
    </p:extLst>
  </p:cSld>
  <p:clrMapOvr>
    <a:masterClrMapping/>
  </p:clrMapOvr>
  <p:transition spd="slow">
    <p:random/>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audio" Target="../media/audio1.wav"/><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61C8B6C6-87EC-42E9-94FD-9314C1BA0A15}"/>
              </a:ext>
            </a:extLst>
          </p:cNvPr>
          <p:cNvSpPr>
            <a:spLocks noChangeArrowheads="1"/>
          </p:cNvSpPr>
          <p:nvPr>
            <p:ph type="title"/>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1027" name="文本占位符 2">
            <a:extLst>
              <a:ext uri="{FF2B5EF4-FFF2-40B4-BE49-F238E27FC236}">
                <a16:creationId xmlns:a16="http://schemas.microsoft.com/office/drawing/2014/main" id="{9A5BAB40-44CD-42FA-8252-1A843AB085C4}"/>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1028" name="日期占位符 3">
            <a:extLst>
              <a:ext uri="{FF2B5EF4-FFF2-40B4-BE49-F238E27FC236}">
                <a16:creationId xmlns:a16="http://schemas.microsoft.com/office/drawing/2014/main" id="{0C3AE8FD-893A-4A81-BB7A-D7DC7B47F0B5}"/>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ea typeface="宋体" panose="02010600030101010101" pitchFamily="2" charset="-122"/>
              </a:defRPr>
            </a:lvl1pPr>
          </a:lstStyle>
          <a:p>
            <a:fld id="{8C393E78-C6F0-44CE-8DE2-CAD0FB8BBD44}" type="datetime1">
              <a:rPr lang="zh-CN" altLang="en-US"/>
              <a:pPr/>
              <a:t>2018/12/13</a:t>
            </a:fld>
            <a:endParaRPr lang="zh-CN" altLang="en-US"/>
          </a:p>
        </p:txBody>
      </p:sp>
      <p:sp>
        <p:nvSpPr>
          <p:cNvPr id="1029" name="页脚占位符 4">
            <a:extLst>
              <a:ext uri="{FF2B5EF4-FFF2-40B4-BE49-F238E27FC236}">
                <a16:creationId xmlns:a16="http://schemas.microsoft.com/office/drawing/2014/main" id="{AE675299-0DB6-41E9-B9F0-BAC6C61EC6F2}"/>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ea typeface="宋体" panose="02010600030101010101" pitchFamily="2" charset="-122"/>
              </a:defRPr>
            </a:lvl1pPr>
          </a:lstStyle>
          <a:p>
            <a:endParaRPr lang="zh-CN" altLang="en-US"/>
          </a:p>
        </p:txBody>
      </p:sp>
      <p:sp>
        <p:nvSpPr>
          <p:cNvPr id="1030" name="灯片编号占位符 5">
            <a:extLst>
              <a:ext uri="{FF2B5EF4-FFF2-40B4-BE49-F238E27FC236}">
                <a16:creationId xmlns:a16="http://schemas.microsoft.com/office/drawing/2014/main" id="{6534DF20-CD85-4AE3-9B35-E82269F04C4F}"/>
              </a:ext>
            </a:extLst>
          </p:cNvPr>
          <p:cNvSpPr>
            <a:spLocks noChangeArrowheads="1"/>
          </p:cNvSpPr>
          <p:nvPr>
            <p:ph type="sldNum" sz="quarter" idx="4"/>
          </p:nvPr>
        </p:nvSpPr>
        <p:spPr bwMode="auto">
          <a:xfrm>
            <a:off x="6553200" y="6356350"/>
            <a:ext cx="24479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600">
                <a:latin typeface="微软雅黑" panose="020B0503020204020204" pitchFamily="34" charset="-122"/>
                <a:ea typeface="微软雅黑" panose="020B0503020204020204" pitchFamily="34" charset="-122"/>
              </a:defRPr>
            </a:lvl1pPr>
          </a:lstStyle>
          <a:p>
            <a:fld id="{BA5193E7-CCF9-49B7-A3E4-8A28AB439792}"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74" r:id="rId12"/>
  </p:sldLayoutIdLst>
  <p:transition spd="slow">
    <p:random/>
    <p:sndAc>
      <p:stSnd>
        <p:snd r:embed="rId14"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1027">
                                            <p:txEl>
                                              <p:pRg st="0" end="0"/>
                                            </p:txEl>
                                          </p:spTgt>
                                        </p:tgtEl>
                                        <p:attrNameLst>
                                          <p:attrName>style.visibility</p:attrName>
                                        </p:attrNameLst>
                                      </p:cBhvr>
                                      <p:to>
                                        <p:strVal val="visible"/>
                                      </p:to>
                                    </p:set>
                                    <p:animEffect transition="in" filter="fade">
                                      <p:cBhvr>
                                        <p:cTn id="14" dur="500"/>
                                        <p:tgtEl>
                                          <p:spTgt spid="1027">
                                            <p:txEl>
                                              <p:pRg st="0" end="0"/>
                                            </p:txEl>
                                          </p:spTgt>
                                        </p:tgtEl>
                                      </p:cBhvr>
                                    </p:animEffect>
                                    <p:anim calcmode="lin" valueType="num">
                                      <p:cBhvr>
                                        <p:cTn id="15"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27">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1027">
                                            <p:txEl>
                                              <p:pRg st="1" end="1"/>
                                            </p:txEl>
                                          </p:spTgt>
                                        </p:tgtEl>
                                        <p:attrNameLst>
                                          <p:attrName>style.visibility</p:attrName>
                                        </p:attrNameLst>
                                      </p:cBhvr>
                                      <p:to>
                                        <p:strVal val="visible"/>
                                      </p:to>
                                    </p:set>
                                    <p:animEffect transition="in" filter="fade">
                                      <p:cBhvr>
                                        <p:cTn id="19" dur="500"/>
                                        <p:tgtEl>
                                          <p:spTgt spid="1027">
                                            <p:txEl>
                                              <p:pRg st="1" end="1"/>
                                            </p:txEl>
                                          </p:spTgt>
                                        </p:tgtEl>
                                      </p:cBhvr>
                                    </p:animEffect>
                                    <p:anim calcmode="lin" valueType="num">
                                      <p:cBhvr>
                                        <p:cTn id="20"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027">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1027">
                                            <p:txEl>
                                              <p:pRg st="2" end="2"/>
                                            </p:txEl>
                                          </p:spTgt>
                                        </p:tgtEl>
                                        <p:attrNameLst>
                                          <p:attrName>style.visibility</p:attrName>
                                        </p:attrNameLst>
                                      </p:cBhvr>
                                      <p:to>
                                        <p:strVal val="visible"/>
                                      </p:to>
                                    </p:set>
                                    <p:animEffect transition="in" filter="fade">
                                      <p:cBhvr>
                                        <p:cTn id="24" dur="500"/>
                                        <p:tgtEl>
                                          <p:spTgt spid="1027">
                                            <p:txEl>
                                              <p:pRg st="2" end="2"/>
                                            </p:txEl>
                                          </p:spTgt>
                                        </p:tgtEl>
                                      </p:cBhvr>
                                    </p:animEffect>
                                    <p:anim calcmode="lin" valueType="num">
                                      <p:cBhvr>
                                        <p:cTn id="25"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027">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1027">
                                            <p:txEl>
                                              <p:pRg st="3" end="3"/>
                                            </p:txEl>
                                          </p:spTgt>
                                        </p:tgtEl>
                                        <p:attrNameLst>
                                          <p:attrName>style.visibility</p:attrName>
                                        </p:attrNameLst>
                                      </p:cBhvr>
                                      <p:to>
                                        <p:strVal val="visible"/>
                                      </p:to>
                                    </p:set>
                                    <p:animEffect transition="in" filter="fade">
                                      <p:cBhvr>
                                        <p:cTn id="29" dur="500"/>
                                        <p:tgtEl>
                                          <p:spTgt spid="1027">
                                            <p:txEl>
                                              <p:pRg st="3" end="3"/>
                                            </p:txEl>
                                          </p:spTgt>
                                        </p:tgtEl>
                                      </p:cBhvr>
                                    </p:animEffect>
                                    <p:anim calcmode="lin" valueType="num">
                                      <p:cBhvr>
                                        <p:cTn id="30" dur="500" fill="hold"/>
                                        <p:tgtEl>
                                          <p:spTgt spid="102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027">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1027">
                                            <p:txEl>
                                              <p:pRg st="4" end="4"/>
                                            </p:txEl>
                                          </p:spTgt>
                                        </p:tgtEl>
                                        <p:attrNameLst>
                                          <p:attrName>style.visibility</p:attrName>
                                        </p:attrNameLst>
                                      </p:cBhvr>
                                      <p:to>
                                        <p:strVal val="visible"/>
                                      </p:to>
                                    </p:set>
                                    <p:animEffect transition="in" filter="fade">
                                      <p:cBhvr>
                                        <p:cTn id="34" dur="500"/>
                                        <p:tgtEl>
                                          <p:spTgt spid="1027">
                                            <p:txEl>
                                              <p:pRg st="4" end="4"/>
                                            </p:txEl>
                                          </p:spTgt>
                                        </p:tgtEl>
                                      </p:cBhvr>
                                    </p:animEffect>
                                    <p:anim calcmode="lin" valueType="num">
                                      <p:cBhvr>
                                        <p:cTn id="35" dur="500" fill="hold"/>
                                        <p:tgtEl>
                                          <p:spTgt spid="102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02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utoUpdateAnimBg="0"/>
      <p:bldP spid="1027" grpId="0" build="p" autoUpdateAnimBg="0">
        <p:tmplLst>
          <p:tmpl lvl="1">
            <p:tnLst>
              <p:par>
                <p:cTn presetID="36" presetClass="entr" presetSubtype="0" fill="hold" nodeType="click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Lst>
      </p:bldP>
    </p:bldLst>
  </p:timing>
  <p:hf hdr="0" ftr="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标题占位符 1">
            <a:extLst>
              <a:ext uri="{FF2B5EF4-FFF2-40B4-BE49-F238E27FC236}">
                <a16:creationId xmlns:a16="http://schemas.microsoft.com/office/drawing/2014/main" id="{4E3F49CA-4612-498A-AFDE-01695CF6BDC1}"/>
              </a:ext>
            </a:extLst>
          </p:cNvPr>
          <p:cNvSpPr>
            <a:spLocks noChangeArrowheads="1"/>
          </p:cNvSpPr>
          <p:nvPr>
            <p:ph type="title"/>
          </p:nvPr>
        </p:nvSpPr>
        <p:spPr bwMode="auto">
          <a:xfrm>
            <a:off x="214313" y="214313"/>
            <a:ext cx="8229600"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2051" name="文本占位符 2">
            <a:extLst>
              <a:ext uri="{FF2B5EF4-FFF2-40B4-BE49-F238E27FC236}">
                <a16:creationId xmlns:a16="http://schemas.microsoft.com/office/drawing/2014/main" id="{76525529-6748-47FE-9E21-E2141BC49156}"/>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2052" name="日期占位符 3">
            <a:extLst>
              <a:ext uri="{FF2B5EF4-FFF2-40B4-BE49-F238E27FC236}">
                <a16:creationId xmlns:a16="http://schemas.microsoft.com/office/drawing/2014/main" id="{EBA7E6E1-C151-4515-98C5-22BBCDB60A6D}"/>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ea typeface="宋体" panose="02010600030101010101" pitchFamily="2" charset="-122"/>
              </a:defRPr>
            </a:lvl1pPr>
          </a:lstStyle>
          <a:p>
            <a:fld id="{FEC3FFCF-6353-470A-9209-9FE0A8AA6368}" type="datetime1">
              <a:rPr lang="zh-CN" altLang="en-US"/>
              <a:pPr/>
              <a:t>2018/12/13</a:t>
            </a:fld>
            <a:endParaRPr lang="zh-CN" altLang="en-US"/>
          </a:p>
        </p:txBody>
      </p:sp>
      <p:sp>
        <p:nvSpPr>
          <p:cNvPr id="2053" name="页脚占位符 4">
            <a:extLst>
              <a:ext uri="{FF2B5EF4-FFF2-40B4-BE49-F238E27FC236}">
                <a16:creationId xmlns:a16="http://schemas.microsoft.com/office/drawing/2014/main" id="{D4CECE21-9744-4C1A-9D93-B01D644736EA}"/>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ea typeface="宋体" panose="02010600030101010101" pitchFamily="2" charset="-122"/>
              </a:defRPr>
            </a:lvl1pPr>
          </a:lstStyle>
          <a:p>
            <a:endParaRPr lang="zh-CN" alt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2051">
                                            <p:txEl>
                                              <p:pRg st="0" end="0"/>
                                            </p:txEl>
                                          </p:spTgt>
                                        </p:tgtEl>
                                        <p:attrNameLst>
                                          <p:attrName>style.visibility</p:attrName>
                                        </p:attrNameLst>
                                      </p:cBhvr>
                                      <p:to>
                                        <p:strVal val="visible"/>
                                      </p:to>
                                    </p:set>
                                    <p:animEffect transition="in" filter="fade">
                                      <p:cBhvr>
                                        <p:cTn id="14" dur="500"/>
                                        <p:tgtEl>
                                          <p:spTgt spid="2051">
                                            <p:txEl>
                                              <p:pRg st="0" end="0"/>
                                            </p:txEl>
                                          </p:spTgt>
                                        </p:tgtEl>
                                      </p:cBhvr>
                                    </p:animEffect>
                                    <p:anim calcmode="lin" valueType="num">
                                      <p:cBhvr>
                                        <p:cTn id="15"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51">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2051">
                                            <p:txEl>
                                              <p:pRg st="1" end="1"/>
                                            </p:txEl>
                                          </p:spTgt>
                                        </p:tgtEl>
                                        <p:attrNameLst>
                                          <p:attrName>style.visibility</p:attrName>
                                        </p:attrNameLst>
                                      </p:cBhvr>
                                      <p:to>
                                        <p:strVal val="visible"/>
                                      </p:to>
                                    </p:set>
                                    <p:animEffect transition="in" filter="fade">
                                      <p:cBhvr>
                                        <p:cTn id="19" dur="500"/>
                                        <p:tgtEl>
                                          <p:spTgt spid="2051">
                                            <p:txEl>
                                              <p:pRg st="1" end="1"/>
                                            </p:txEl>
                                          </p:spTgt>
                                        </p:tgtEl>
                                      </p:cBhvr>
                                    </p:animEffect>
                                    <p:anim calcmode="lin" valueType="num">
                                      <p:cBhvr>
                                        <p:cTn id="20" dur="5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2051">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2051">
                                            <p:txEl>
                                              <p:pRg st="2" end="2"/>
                                            </p:txEl>
                                          </p:spTgt>
                                        </p:tgtEl>
                                        <p:attrNameLst>
                                          <p:attrName>style.visibility</p:attrName>
                                        </p:attrNameLst>
                                      </p:cBhvr>
                                      <p:to>
                                        <p:strVal val="visible"/>
                                      </p:to>
                                    </p:set>
                                    <p:animEffect transition="in" filter="fade">
                                      <p:cBhvr>
                                        <p:cTn id="24" dur="500"/>
                                        <p:tgtEl>
                                          <p:spTgt spid="2051">
                                            <p:txEl>
                                              <p:pRg st="2" end="2"/>
                                            </p:txEl>
                                          </p:spTgt>
                                        </p:tgtEl>
                                      </p:cBhvr>
                                    </p:animEffect>
                                    <p:anim calcmode="lin" valueType="num">
                                      <p:cBhvr>
                                        <p:cTn id="25" dur="5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2051">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2051">
                                            <p:txEl>
                                              <p:pRg st="3" end="3"/>
                                            </p:txEl>
                                          </p:spTgt>
                                        </p:tgtEl>
                                        <p:attrNameLst>
                                          <p:attrName>style.visibility</p:attrName>
                                        </p:attrNameLst>
                                      </p:cBhvr>
                                      <p:to>
                                        <p:strVal val="visible"/>
                                      </p:to>
                                    </p:set>
                                    <p:animEffect transition="in" filter="fade">
                                      <p:cBhvr>
                                        <p:cTn id="29" dur="500"/>
                                        <p:tgtEl>
                                          <p:spTgt spid="2051">
                                            <p:txEl>
                                              <p:pRg st="3" end="3"/>
                                            </p:txEl>
                                          </p:spTgt>
                                        </p:tgtEl>
                                      </p:cBhvr>
                                    </p:animEffect>
                                    <p:anim calcmode="lin" valueType="num">
                                      <p:cBhvr>
                                        <p:cTn id="30" dur="5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2051">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2051">
                                            <p:txEl>
                                              <p:pRg st="4" end="4"/>
                                            </p:txEl>
                                          </p:spTgt>
                                        </p:tgtEl>
                                        <p:attrNameLst>
                                          <p:attrName>style.visibility</p:attrName>
                                        </p:attrNameLst>
                                      </p:cBhvr>
                                      <p:to>
                                        <p:strVal val="visible"/>
                                      </p:to>
                                    </p:set>
                                    <p:animEffect transition="in" filter="fade">
                                      <p:cBhvr>
                                        <p:cTn id="34" dur="500"/>
                                        <p:tgtEl>
                                          <p:spTgt spid="2051">
                                            <p:txEl>
                                              <p:pRg st="4" end="4"/>
                                            </p:txEl>
                                          </p:spTgt>
                                        </p:tgtEl>
                                      </p:cBhvr>
                                    </p:animEffect>
                                    <p:anim calcmode="lin" valueType="num">
                                      <p:cBhvr>
                                        <p:cTn id="35" dur="500" fill="hold"/>
                                        <p:tgtEl>
                                          <p:spTgt spid="205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05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bldLvl="0" autoUpdateAnimBg="0"/>
      <p:bldP spid="2051" grpId="0" build="p" autoUpdateAnimBg="0">
        <p:tmplLst>
          <p:tmpl lvl="1">
            <p:tnLst>
              <p:par>
                <p:cTn presetID="36" presetClass="entr" presetSubtype="0" fill="hold" nodeType="click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Lst>
      </p:bldP>
    </p:bldLst>
  </p:timing>
  <p:hf sldNum="0" hdr="0" ftr="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1">
            <a:extLst>
              <a:ext uri="{FF2B5EF4-FFF2-40B4-BE49-F238E27FC236}">
                <a16:creationId xmlns:a16="http://schemas.microsoft.com/office/drawing/2014/main" id="{AABA8030-5955-4BBD-88CF-7678D79E5F7C}"/>
              </a:ext>
            </a:extLst>
          </p:cNvPr>
          <p:cNvSpPr>
            <a:spLocks noGrp="1"/>
          </p:cNvSpPr>
          <p:nvPr>
            <p:ph type="dt" sz="half" idx="10"/>
          </p:nvPr>
        </p:nvSpPr>
        <p:spPr/>
        <p:txBody>
          <a:bodyPr/>
          <a:lstStyle/>
          <a:p>
            <a:fld id="{7C6E44E4-1BCB-46EF-8536-3F829BDA6063}" type="datetime1">
              <a:rPr lang="zh-CN" altLang="en-US"/>
              <a:pPr/>
              <a:t>2018/12/13</a:t>
            </a:fld>
            <a:endParaRPr lang="zh-CN" altLang="en-US"/>
          </a:p>
        </p:txBody>
      </p:sp>
      <p:sp>
        <p:nvSpPr>
          <p:cNvPr id="4098" name="Rectangle 9">
            <a:extLst>
              <a:ext uri="{FF2B5EF4-FFF2-40B4-BE49-F238E27FC236}">
                <a16:creationId xmlns:a16="http://schemas.microsoft.com/office/drawing/2014/main" id="{65853101-E7D5-4565-A56B-FB4DDE24D75B}"/>
              </a:ext>
            </a:extLst>
          </p:cNvPr>
          <p:cNvSpPr>
            <a:spLocks noChangeArrowheads="1"/>
          </p:cNvSpPr>
          <p:nvPr/>
        </p:nvSpPr>
        <p:spPr bwMode="auto">
          <a:xfrm>
            <a:off x="469900" y="1989138"/>
            <a:ext cx="79200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5400">
                <a:solidFill>
                  <a:schemeClr val="bg1"/>
                </a:solidFill>
                <a:latin typeface="Times New Roman" panose="02020603050405020304" pitchFamily="18" charset="0"/>
                <a:ea typeface="黑体" panose="02010609060101010101" pitchFamily="49" charset="-122"/>
              </a:rPr>
              <a:t>第二章、公共产品的层次性与政府间财政关系</a:t>
            </a:r>
          </a:p>
        </p:txBody>
      </p:sp>
    </p:spTree>
  </p:cSld>
  <p:clrMapOvr>
    <a:masterClrMapping/>
  </p:clrMapOvr>
  <p:transition spd="slow">
    <p:random/>
    <p:sndAc>
      <p:stSnd>
        <p:snd r:embed="rId2" name="camera.wav"/>
      </p:stSnd>
    </p:sndAc>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BF28238B-DEA2-48D7-8918-AD13FB939817}"/>
              </a:ext>
            </a:extLst>
          </p:cNvPr>
          <p:cNvSpPr>
            <a:spLocks noGrp="1"/>
          </p:cNvSpPr>
          <p:nvPr>
            <p:ph type="dt" sz="half" idx="10"/>
          </p:nvPr>
        </p:nvSpPr>
        <p:spPr/>
        <p:txBody>
          <a:bodyPr/>
          <a:lstStyle/>
          <a:p>
            <a:fld id="{47D64ED4-9575-4E8B-BD84-DD089CF49B21}"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04F6DC90-865B-4B9D-BEBA-B3EBBB119550}"/>
              </a:ext>
            </a:extLst>
          </p:cNvPr>
          <p:cNvSpPr>
            <a:spLocks noGrp="1"/>
          </p:cNvSpPr>
          <p:nvPr>
            <p:ph type="sldNum" sz="quarter" idx="12"/>
          </p:nvPr>
        </p:nvSpPr>
        <p:spPr/>
        <p:txBody>
          <a:bodyPr/>
          <a:lstStyle/>
          <a:p>
            <a:fld id="{65E70314-4709-4986-B887-6A92DDA9CF07}" type="slidenum">
              <a:rPr lang="zh-CN" altLang="en-US"/>
              <a:pPr/>
              <a:t>10</a:t>
            </a:fld>
            <a:endParaRPr lang="zh-CN" altLang="en-US"/>
          </a:p>
        </p:txBody>
      </p:sp>
      <p:sp>
        <p:nvSpPr>
          <p:cNvPr id="13314" name="Rectangle 2">
            <a:extLst>
              <a:ext uri="{FF2B5EF4-FFF2-40B4-BE49-F238E27FC236}">
                <a16:creationId xmlns:a16="http://schemas.microsoft.com/office/drawing/2014/main" id="{23F2004D-2787-462B-A6DB-7C1F3ECCA638}"/>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2.1.3  地方性公共产品的特征</a:t>
            </a:r>
          </a:p>
        </p:txBody>
      </p:sp>
      <p:sp>
        <p:nvSpPr>
          <p:cNvPr id="13315" name="Rectangle 3">
            <a:extLst>
              <a:ext uri="{FF2B5EF4-FFF2-40B4-BE49-F238E27FC236}">
                <a16:creationId xmlns:a16="http://schemas.microsoft.com/office/drawing/2014/main" id="{27496E98-7C28-4244-B678-859A377A5DFD}"/>
              </a:ext>
            </a:extLst>
          </p:cNvPr>
          <p:cNvSpPr>
            <a:spLocks noChangeArrowheads="1"/>
          </p:cNvSpPr>
          <p:nvPr>
            <p:ph type="body" idx="1"/>
          </p:nvPr>
        </p:nvSpPr>
        <p:spPr>
          <a:xfrm>
            <a:off x="457200" y="1541463"/>
            <a:ext cx="8229600" cy="4586287"/>
          </a:xfrm>
        </p:spPr>
        <p:txBody>
          <a:bodyPr/>
          <a:lstStyle/>
          <a:p>
            <a:r>
              <a:rPr lang="zh-CN" altLang="en-US">
                <a:latin typeface="黑体" panose="02010609060101010101" pitchFamily="49" charset="-122"/>
                <a:ea typeface="黑体" panose="02010609060101010101" pitchFamily="49" charset="-122"/>
              </a:rPr>
              <a:t>辖区间的外部性</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影响地方性公共产品成本与收益关系的重要因素。</a:t>
            </a:r>
          </a:p>
          <a:p>
            <a:r>
              <a:rPr lang="zh-CN" altLang="en-US">
                <a:latin typeface="黑体" panose="02010609060101010101" pitchFamily="49" charset="-122"/>
                <a:ea typeface="黑体" panose="02010609060101010101" pitchFamily="49" charset="-122"/>
              </a:rPr>
              <a:t>利益递减性</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居住地点与地方性公共产品中心位置距离不同的社会成员享受该公共产品利益的程度是不同的，一般会随着距离的拉大而递减。</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0" fill="hold">
                                          <p:stCondLst>
                                            <p:cond delay="0"/>
                                          </p:stCondLst>
                                        </p:cTn>
                                        <p:tgtEl>
                                          <p:spTgt spid="13314"/>
                                        </p:tgtEl>
                                        <p:attrNameLst>
                                          <p:attrName>style.visibility</p:attrName>
                                        </p:attrNameLst>
                                      </p:cBhvr>
                                      <p:to>
                                        <p:strVal val="visible"/>
                                      </p:to>
                                    </p:set>
                                    <p:anim calcmode="lin" valueType="num">
                                      <p:cBhvr>
                                        <p:cTn id="7" dur="2000" fill="hold"/>
                                        <p:tgtEl>
                                          <p:spTgt spid="13314"/>
                                        </p:tgtEl>
                                        <p:attrNameLst>
                                          <p:attrName>ppt_w</p:attrName>
                                        </p:attrNameLst>
                                      </p:cBhvr>
                                      <p:tavLst>
                                        <p:tav tm="0">
                                          <p:val>
                                            <p:strVal val="#ppt_w"/>
                                          </p:val>
                                        </p:tav>
                                        <p:tav tm="100000">
                                          <p:val>
                                            <p:strVal val="#ppt_w"/>
                                          </p:val>
                                        </p:tav>
                                      </p:tavLst>
                                    </p:anim>
                                    <p:anim calcmode="lin" valueType="num">
                                      <p:cBhvr>
                                        <p:cTn id="8" dur="2000" fill="hold"/>
                                        <p:tgtEl>
                                          <p:spTgt spid="13314"/>
                                        </p:tgtEl>
                                        <p:attrNameLst>
                                          <p:attrName>ppt_h</p:attrName>
                                        </p:attrNameLst>
                                      </p:cBhvr>
                                      <p:tavLst>
                                        <p:tav tm="0">
                                          <p:val>
                                            <p:strVal val="#ppt_h"/>
                                          </p:val>
                                        </p:tav>
                                        <p:tav tm="29800">
                                          <p:val>
                                            <p:strVal val="#ppt_h/2"/>
                                          </p:val>
                                        </p:tav>
                                        <p:tav tm="39800">
                                          <p:val>
                                            <p:strVal val="#ppt_h"/>
                                          </p:val>
                                        </p:tav>
                                        <p:tav tm="50000">
                                          <p:val>
                                            <p:strVal val="#ppt_h/2"/>
                                          </p:val>
                                        </p:tav>
                                        <p:tav tm="59700">
                                          <p:val>
                                            <p:strVal val="#ppt_h"/>
                                          </p:val>
                                        </p:tav>
                                        <p:tav tm="69800">
                                          <p:val>
                                            <p:strVal val="#ppt_h/2"/>
                                          </p:val>
                                        </p:tav>
                                        <p:tav tm="79900">
                                          <p:val>
                                            <p:strVal val="#ppt_h"/>
                                          </p:val>
                                        </p:tav>
                                        <p:tav tm="100000">
                                          <p:val>
                                            <p:strVal val="#ppt_h"/>
                                          </p:val>
                                        </p:tav>
                                      </p:tavLst>
                                    </p:anim>
                                    <p:anim calcmode="lin" valueType="num">
                                      <p:cBhvr>
                                        <p:cTn id="9" dur="2000" fill="hold"/>
                                        <p:tgtEl>
                                          <p:spTgt spid="13314"/>
                                        </p:tgtEl>
                                        <p:attrNameLst>
                                          <p:attrName>ppt_x</p:attrName>
                                        </p:attrNameLst>
                                      </p:cBhvr>
                                      <p:tavLst>
                                        <p:tav tm="0">
                                          <p:val>
                                            <p:strVal val="#ppt_x-.4"/>
                                          </p:val>
                                        </p:tav>
                                        <p:tav tm="100000">
                                          <p:val>
                                            <p:strVal val="#ppt_x"/>
                                          </p:val>
                                        </p:tav>
                                      </p:tavLst>
                                    </p:anim>
                                    <p:anim calcmode="lin" valueType="num">
                                      <p:cBhvr>
                                        <p:cTn id="10" dur="2000" fill="hold"/>
                                        <p:tgtEl>
                                          <p:spTgt spid="13314"/>
                                        </p:tgtEl>
                                        <p:attrNameLst>
                                          <p:attrName>ppt_y</p:attrName>
                                        </p:attrNameLst>
                                      </p:cBhvr>
                                      <p:tavLst>
                                        <p:tav tm="0">
                                          <p:val>
                                            <p:strVal val="#ppt_y-.5"/>
                                          </p:val>
                                        </p:tav>
                                        <p:tav tm="19900">
                                          <p:val>
                                            <p:strVal val="#ppt_y-.2"/>
                                          </p:val>
                                        </p:tav>
                                        <p:tav tm="29800">
                                          <p:val>
                                            <p:strVal val="#ppt_y"/>
                                          </p:val>
                                        </p:tav>
                                        <p:tav tm="39800">
                                          <p:val>
                                            <p:strVal val="#ppt_y-.15"/>
                                          </p:val>
                                        </p:tav>
                                        <p:tav tm="50000">
                                          <p:val>
                                            <p:strVal val="#ppt_y"/>
                                          </p:val>
                                        </p:tav>
                                        <p:tav tm="59700">
                                          <p:val>
                                            <p:strVal val="#ppt_y-.1"/>
                                          </p:val>
                                        </p:tav>
                                        <p:tav tm="69800">
                                          <p:val>
                                            <p:strVal val="#ppt_y"/>
                                          </p:val>
                                        </p:tav>
                                        <p:tav tm="799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0" fill="hold">
                                          <p:stCondLst>
                                            <p:cond delay="0"/>
                                          </p:stCondLst>
                                        </p:cTn>
                                        <p:tgtEl>
                                          <p:spTgt spid="13315">
                                            <p:txEl>
                                              <p:pRg st="0" end="0"/>
                                            </p:txEl>
                                          </p:spTgt>
                                        </p:tgtEl>
                                        <p:attrNameLst>
                                          <p:attrName>style.visibility</p:attrName>
                                        </p:attrNameLst>
                                      </p:cBhvr>
                                      <p:to>
                                        <p:strVal val="visible"/>
                                      </p:to>
                                    </p:set>
                                    <p:animEffect transition="in" filter="fade">
                                      <p:cBhvr>
                                        <p:cTn id="15" dur="500">
                                          <p:stCondLst>
                                            <p:cond delay="0"/>
                                          </p:stCondLst>
                                        </p:cTn>
                                        <p:tgtEl>
                                          <p:spTgt spid="13315">
                                            <p:txEl>
                                              <p:pRg st="0" end="0"/>
                                            </p:txEl>
                                          </p:spTgt>
                                        </p:tgtEl>
                                      </p:cBhvr>
                                    </p:animEffect>
                                    <p:anim calcmode="lin" valueType="num">
                                      <p:cBhvr>
                                        <p:cTn id="16" dur="500" fill="hold">
                                          <p:stCondLst>
                                            <p:cond delay="0"/>
                                          </p:stCondLst>
                                        </p:cTn>
                                        <p:tgtEl>
                                          <p:spTgt spid="13315">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133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0" fill="hold">
                                          <p:stCondLst>
                                            <p:cond delay="0"/>
                                          </p:stCondLst>
                                        </p:cTn>
                                        <p:tgtEl>
                                          <p:spTgt spid="13315">
                                            <p:txEl>
                                              <p:pRg st="1" end="1"/>
                                            </p:txEl>
                                          </p:spTgt>
                                        </p:tgtEl>
                                        <p:attrNameLst>
                                          <p:attrName>style.visibility</p:attrName>
                                        </p:attrNameLst>
                                      </p:cBhvr>
                                      <p:to>
                                        <p:strVal val="visible"/>
                                      </p:to>
                                    </p:set>
                                    <p:animEffect transition="in" filter="fade">
                                      <p:cBhvr>
                                        <p:cTn id="22" dur="500">
                                          <p:stCondLst>
                                            <p:cond delay="0"/>
                                          </p:stCondLst>
                                        </p:cTn>
                                        <p:tgtEl>
                                          <p:spTgt spid="13315">
                                            <p:txEl>
                                              <p:pRg st="1" end="1"/>
                                            </p:txEl>
                                          </p:spTgt>
                                        </p:tgtEl>
                                      </p:cBhvr>
                                    </p:animEffect>
                                    <p:anim calcmode="lin" valueType="num">
                                      <p:cBhvr>
                                        <p:cTn id="23" dur="500" fill="hold">
                                          <p:stCondLst>
                                            <p:cond delay="0"/>
                                          </p:stCondLst>
                                        </p:cTn>
                                        <p:tgtEl>
                                          <p:spTgt spid="13315">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133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0" presetClass="entr" presetSubtype="0" fill="hold" grpId="0" nodeType="clickEffect">
                                  <p:stCondLst>
                                    <p:cond delay="0"/>
                                  </p:stCondLst>
                                  <p:iterate type="lt">
                                    <p:tmPct val="10000"/>
                                  </p:iterate>
                                  <p:childTnLst>
                                    <p:set>
                                      <p:cBhvr>
                                        <p:cTn id="28" dur="0" fill="hold">
                                          <p:stCondLst>
                                            <p:cond delay="0"/>
                                          </p:stCondLst>
                                        </p:cTn>
                                        <p:tgtEl>
                                          <p:spTgt spid="13315">
                                            <p:txEl>
                                              <p:pRg st="2" end="2"/>
                                            </p:txEl>
                                          </p:spTgt>
                                        </p:tgtEl>
                                        <p:attrNameLst>
                                          <p:attrName>style.visibility</p:attrName>
                                        </p:attrNameLst>
                                      </p:cBhvr>
                                      <p:to>
                                        <p:strVal val="visible"/>
                                      </p:to>
                                    </p:set>
                                    <p:animEffect transition="in" filter="fade">
                                      <p:cBhvr>
                                        <p:cTn id="29" dur="500">
                                          <p:stCondLst>
                                            <p:cond delay="0"/>
                                          </p:stCondLst>
                                        </p:cTn>
                                        <p:tgtEl>
                                          <p:spTgt spid="13315">
                                            <p:txEl>
                                              <p:pRg st="2" end="2"/>
                                            </p:txEl>
                                          </p:spTgt>
                                        </p:tgtEl>
                                      </p:cBhvr>
                                    </p:animEffect>
                                    <p:anim calcmode="lin" valueType="num">
                                      <p:cBhvr>
                                        <p:cTn id="30" dur="500" fill="hold">
                                          <p:stCondLst>
                                            <p:cond delay="0"/>
                                          </p:stCondLst>
                                        </p:cTn>
                                        <p:tgtEl>
                                          <p:spTgt spid="13315">
                                            <p:txEl>
                                              <p:pRg st="2" end="2"/>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133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0" presetClass="entr" presetSubtype="0" fill="hold" grpId="0" nodeType="clickEffect">
                                  <p:stCondLst>
                                    <p:cond delay="0"/>
                                  </p:stCondLst>
                                  <p:iterate type="lt">
                                    <p:tmPct val="10000"/>
                                  </p:iterate>
                                  <p:childTnLst>
                                    <p:set>
                                      <p:cBhvr>
                                        <p:cTn id="35" dur="0" fill="hold">
                                          <p:stCondLst>
                                            <p:cond delay="0"/>
                                          </p:stCondLst>
                                        </p:cTn>
                                        <p:tgtEl>
                                          <p:spTgt spid="13315">
                                            <p:txEl>
                                              <p:pRg st="3" end="3"/>
                                            </p:txEl>
                                          </p:spTgt>
                                        </p:tgtEl>
                                        <p:attrNameLst>
                                          <p:attrName>style.visibility</p:attrName>
                                        </p:attrNameLst>
                                      </p:cBhvr>
                                      <p:to>
                                        <p:strVal val="visible"/>
                                      </p:to>
                                    </p:set>
                                    <p:animEffect transition="in" filter="fade">
                                      <p:cBhvr>
                                        <p:cTn id="36" dur="500">
                                          <p:stCondLst>
                                            <p:cond delay="0"/>
                                          </p:stCondLst>
                                        </p:cTn>
                                        <p:tgtEl>
                                          <p:spTgt spid="13315">
                                            <p:txEl>
                                              <p:pRg st="3" end="3"/>
                                            </p:txEl>
                                          </p:spTgt>
                                        </p:tgtEl>
                                      </p:cBhvr>
                                    </p:animEffect>
                                    <p:anim calcmode="lin" valueType="num">
                                      <p:cBhvr>
                                        <p:cTn id="37" dur="500" fill="hold">
                                          <p:stCondLst>
                                            <p:cond delay="0"/>
                                          </p:stCondLst>
                                        </p:cTn>
                                        <p:tgtEl>
                                          <p:spTgt spid="13315">
                                            <p:txEl>
                                              <p:pRg st="3" end="3"/>
                                            </p:txEl>
                                          </p:spTgt>
                                        </p:tgtEl>
                                        <p:attrNameLst>
                                          <p:attrName>ppt_x</p:attrName>
                                        </p:attrNameLst>
                                      </p:cBhvr>
                                      <p:tavLst>
                                        <p:tav tm="0">
                                          <p:val>
                                            <p:strVal val="#ppt_x-.1"/>
                                          </p:val>
                                        </p:tav>
                                        <p:tav tm="100000">
                                          <p:val>
                                            <p:strVal val="#ppt_x"/>
                                          </p:val>
                                        </p:tav>
                                      </p:tavLst>
                                    </p:anim>
                                    <p:anim calcmode="lin" valueType="num">
                                      <p:cBhvr>
                                        <p:cTn id="38" dur="500" fill="hold">
                                          <p:stCondLst>
                                            <p:cond delay="0"/>
                                          </p:stCondLst>
                                        </p:cTn>
                                        <p:tgtEl>
                                          <p:spTgt spid="1331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C93F4A82-17E9-4838-8737-B96A37F5FC19}"/>
              </a:ext>
            </a:extLst>
          </p:cNvPr>
          <p:cNvSpPr>
            <a:spLocks noGrp="1"/>
          </p:cNvSpPr>
          <p:nvPr>
            <p:ph type="dt" sz="half" idx="10"/>
          </p:nvPr>
        </p:nvSpPr>
        <p:spPr/>
        <p:txBody>
          <a:bodyPr/>
          <a:lstStyle/>
          <a:p>
            <a:fld id="{C3481A26-6EC4-47C2-A567-C3C08BD9B6AF}"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431976BF-B923-4EA7-849D-D15D3C0D510F}"/>
              </a:ext>
            </a:extLst>
          </p:cNvPr>
          <p:cNvSpPr>
            <a:spLocks noGrp="1"/>
          </p:cNvSpPr>
          <p:nvPr>
            <p:ph type="sldNum" sz="quarter" idx="12"/>
          </p:nvPr>
        </p:nvSpPr>
        <p:spPr/>
        <p:txBody>
          <a:bodyPr/>
          <a:lstStyle/>
          <a:p>
            <a:fld id="{F33F4BB0-F129-4A1E-A6FB-6A74B696D7FC}" type="slidenum">
              <a:rPr lang="zh-CN" altLang="en-US"/>
              <a:pPr/>
              <a:t>11</a:t>
            </a:fld>
            <a:endParaRPr lang="zh-CN" altLang="en-US"/>
          </a:p>
        </p:txBody>
      </p:sp>
      <p:sp>
        <p:nvSpPr>
          <p:cNvPr id="14338" name="Rectangle 2">
            <a:extLst>
              <a:ext uri="{FF2B5EF4-FFF2-40B4-BE49-F238E27FC236}">
                <a16:creationId xmlns:a16="http://schemas.microsoft.com/office/drawing/2014/main" id="{C4678F33-57B3-44F3-9AD7-FDA7912107C7}"/>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地方性公共产品</a:t>
            </a:r>
            <a:r>
              <a:rPr lang="zh-CN" altLang="en-US">
                <a:ea typeface="黑体" panose="02010609060101010101" pitchFamily="49" charset="-122"/>
              </a:rPr>
              <a:t>的特征</a:t>
            </a:r>
          </a:p>
        </p:txBody>
      </p:sp>
      <p:sp>
        <p:nvSpPr>
          <p:cNvPr id="14339" name="Rectangle 3">
            <a:extLst>
              <a:ext uri="{FF2B5EF4-FFF2-40B4-BE49-F238E27FC236}">
                <a16:creationId xmlns:a16="http://schemas.microsoft.com/office/drawing/2014/main" id="{B2D16774-6116-4410-9B1B-BA4766AB2417}"/>
              </a:ext>
            </a:extLst>
          </p:cNvPr>
          <p:cNvSpPr>
            <a:spLocks noChangeArrowheads="1"/>
          </p:cNvSpPr>
          <p:nvPr>
            <p:ph type="body" idx="1"/>
          </p:nvPr>
        </p:nvSpPr>
        <p:spPr>
          <a:xfrm>
            <a:off x="457200" y="1541463"/>
            <a:ext cx="8229600" cy="4586287"/>
          </a:xfrm>
        </p:spPr>
        <p:txBody>
          <a:bodyPr/>
          <a:lstStyle/>
          <a:p>
            <a:r>
              <a:rPr lang="zh-CN" altLang="en-US">
                <a:latin typeface="黑体" panose="02010609060101010101" pitchFamily="49" charset="-122"/>
                <a:ea typeface="黑体" panose="02010609060101010101" pitchFamily="49" charset="-122"/>
              </a:rPr>
              <a:t>拥挤性</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不完全的非竞争性。当消费人数在一定范围内时，公共产品的消费具有非竞争性，但超过既定消费人数时，增加额外消费者的边际成本上升。</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拥挤性公共产品（</a:t>
            </a:r>
            <a:r>
              <a:rPr lang="zh-CN" altLang="en-US">
                <a:latin typeface="Times New Roman" panose="02020603050405020304" pitchFamily="18" charset="0"/>
                <a:ea typeface="黑体" panose="02010609060101010101" pitchFamily="49" charset="-122"/>
              </a:rPr>
              <a:t>Congestible Public Goods</a:t>
            </a:r>
            <a:r>
              <a:rPr lang="zh-CN" altLang="en-US">
                <a:latin typeface="黑体" panose="02010609060101010101" pitchFamily="49" charset="-122"/>
                <a:ea typeface="黑体" panose="02010609060101010101" pitchFamily="49" charset="-122"/>
              </a:rPr>
              <a:t>）</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拥挤函数</a:t>
            </a:r>
          </a:p>
          <a:p>
            <a:r>
              <a:rPr lang="zh-CN" altLang="en-US">
                <a:latin typeface="黑体" panose="02010609060101010101" pitchFamily="49" charset="-122"/>
                <a:ea typeface="黑体" panose="02010609060101010101" pitchFamily="49" charset="-122"/>
              </a:rPr>
              <a:t>地方色彩性</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0" fill="hold">
                                          <p:stCondLst>
                                            <p:cond delay="0"/>
                                          </p:stCondLst>
                                        </p:cTn>
                                        <p:tgtEl>
                                          <p:spTgt spid="14338"/>
                                        </p:tgtEl>
                                        <p:attrNameLst>
                                          <p:attrName>style.visibility</p:attrName>
                                        </p:attrNameLst>
                                      </p:cBhvr>
                                      <p:to>
                                        <p:strVal val="visible"/>
                                      </p:to>
                                    </p:set>
                                    <p:anim calcmode="lin" valueType="num">
                                      <p:cBhvr>
                                        <p:cTn id="7" dur="2000" fill="hold"/>
                                        <p:tgtEl>
                                          <p:spTgt spid="14338"/>
                                        </p:tgtEl>
                                        <p:attrNameLst>
                                          <p:attrName>ppt_w</p:attrName>
                                        </p:attrNameLst>
                                      </p:cBhvr>
                                      <p:tavLst>
                                        <p:tav tm="0">
                                          <p:val>
                                            <p:strVal val="#ppt_w"/>
                                          </p:val>
                                        </p:tav>
                                        <p:tav tm="100000">
                                          <p:val>
                                            <p:strVal val="#ppt_w"/>
                                          </p:val>
                                        </p:tav>
                                      </p:tavLst>
                                    </p:anim>
                                    <p:anim calcmode="lin" valueType="num">
                                      <p:cBhvr>
                                        <p:cTn id="8" dur="2000" fill="hold"/>
                                        <p:tgtEl>
                                          <p:spTgt spid="14338"/>
                                        </p:tgtEl>
                                        <p:attrNameLst>
                                          <p:attrName>ppt_h</p:attrName>
                                        </p:attrNameLst>
                                      </p:cBhvr>
                                      <p:tavLst>
                                        <p:tav tm="0">
                                          <p:val>
                                            <p:strVal val="#ppt_h"/>
                                          </p:val>
                                        </p:tav>
                                        <p:tav tm="29800">
                                          <p:val>
                                            <p:strVal val="#ppt_h/2"/>
                                          </p:val>
                                        </p:tav>
                                        <p:tav tm="39800">
                                          <p:val>
                                            <p:strVal val="#ppt_h"/>
                                          </p:val>
                                        </p:tav>
                                        <p:tav tm="50000">
                                          <p:val>
                                            <p:strVal val="#ppt_h/2"/>
                                          </p:val>
                                        </p:tav>
                                        <p:tav tm="59700">
                                          <p:val>
                                            <p:strVal val="#ppt_h"/>
                                          </p:val>
                                        </p:tav>
                                        <p:tav tm="69800">
                                          <p:val>
                                            <p:strVal val="#ppt_h/2"/>
                                          </p:val>
                                        </p:tav>
                                        <p:tav tm="79900">
                                          <p:val>
                                            <p:strVal val="#ppt_h"/>
                                          </p:val>
                                        </p:tav>
                                        <p:tav tm="100000">
                                          <p:val>
                                            <p:strVal val="#ppt_h"/>
                                          </p:val>
                                        </p:tav>
                                      </p:tavLst>
                                    </p:anim>
                                    <p:anim calcmode="lin" valueType="num">
                                      <p:cBhvr>
                                        <p:cTn id="9" dur="2000" fill="hold"/>
                                        <p:tgtEl>
                                          <p:spTgt spid="14338"/>
                                        </p:tgtEl>
                                        <p:attrNameLst>
                                          <p:attrName>ppt_x</p:attrName>
                                        </p:attrNameLst>
                                      </p:cBhvr>
                                      <p:tavLst>
                                        <p:tav tm="0">
                                          <p:val>
                                            <p:strVal val="#ppt_x-.4"/>
                                          </p:val>
                                        </p:tav>
                                        <p:tav tm="100000">
                                          <p:val>
                                            <p:strVal val="#ppt_x"/>
                                          </p:val>
                                        </p:tav>
                                      </p:tavLst>
                                    </p:anim>
                                    <p:anim calcmode="lin" valueType="num">
                                      <p:cBhvr>
                                        <p:cTn id="10" dur="2000" fill="hold"/>
                                        <p:tgtEl>
                                          <p:spTgt spid="14338"/>
                                        </p:tgtEl>
                                        <p:attrNameLst>
                                          <p:attrName>ppt_y</p:attrName>
                                        </p:attrNameLst>
                                      </p:cBhvr>
                                      <p:tavLst>
                                        <p:tav tm="0">
                                          <p:val>
                                            <p:strVal val="#ppt_y-.5"/>
                                          </p:val>
                                        </p:tav>
                                        <p:tav tm="19900">
                                          <p:val>
                                            <p:strVal val="#ppt_y-.2"/>
                                          </p:val>
                                        </p:tav>
                                        <p:tav tm="29800">
                                          <p:val>
                                            <p:strVal val="#ppt_y"/>
                                          </p:val>
                                        </p:tav>
                                        <p:tav tm="39800">
                                          <p:val>
                                            <p:strVal val="#ppt_y-.15"/>
                                          </p:val>
                                        </p:tav>
                                        <p:tav tm="50000">
                                          <p:val>
                                            <p:strVal val="#ppt_y"/>
                                          </p:val>
                                        </p:tav>
                                        <p:tav tm="59700">
                                          <p:val>
                                            <p:strVal val="#ppt_y-.1"/>
                                          </p:val>
                                        </p:tav>
                                        <p:tav tm="69800">
                                          <p:val>
                                            <p:strVal val="#ppt_y"/>
                                          </p:val>
                                        </p:tav>
                                        <p:tav tm="799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0" fill="hold">
                                          <p:stCondLst>
                                            <p:cond delay="0"/>
                                          </p:stCondLst>
                                        </p:cTn>
                                        <p:tgtEl>
                                          <p:spTgt spid="14339">
                                            <p:txEl>
                                              <p:pRg st="0" end="0"/>
                                            </p:txEl>
                                          </p:spTgt>
                                        </p:tgtEl>
                                        <p:attrNameLst>
                                          <p:attrName>style.visibility</p:attrName>
                                        </p:attrNameLst>
                                      </p:cBhvr>
                                      <p:to>
                                        <p:strVal val="visible"/>
                                      </p:to>
                                    </p:set>
                                    <p:animEffect transition="in" filter="fade">
                                      <p:cBhvr>
                                        <p:cTn id="15" dur="500">
                                          <p:stCondLst>
                                            <p:cond delay="0"/>
                                          </p:stCondLst>
                                        </p:cTn>
                                        <p:tgtEl>
                                          <p:spTgt spid="14339">
                                            <p:txEl>
                                              <p:pRg st="0" end="0"/>
                                            </p:txEl>
                                          </p:spTgt>
                                        </p:tgtEl>
                                      </p:cBhvr>
                                    </p:animEffect>
                                    <p:anim calcmode="lin" valueType="num">
                                      <p:cBhvr>
                                        <p:cTn id="16" dur="500" fill="hold">
                                          <p:stCondLst>
                                            <p:cond delay="0"/>
                                          </p:stCondLst>
                                        </p:cTn>
                                        <p:tgtEl>
                                          <p:spTgt spid="14339">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143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0" fill="hold">
                                          <p:stCondLst>
                                            <p:cond delay="0"/>
                                          </p:stCondLst>
                                        </p:cTn>
                                        <p:tgtEl>
                                          <p:spTgt spid="14339">
                                            <p:txEl>
                                              <p:pRg st="1" end="1"/>
                                            </p:txEl>
                                          </p:spTgt>
                                        </p:tgtEl>
                                        <p:attrNameLst>
                                          <p:attrName>style.visibility</p:attrName>
                                        </p:attrNameLst>
                                      </p:cBhvr>
                                      <p:to>
                                        <p:strVal val="visible"/>
                                      </p:to>
                                    </p:set>
                                    <p:animEffect transition="in" filter="fade">
                                      <p:cBhvr>
                                        <p:cTn id="22" dur="500">
                                          <p:stCondLst>
                                            <p:cond delay="0"/>
                                          </p:stCondLst>
                                        </p:cTn>
                                        <p:tgtEl>
                                          <p:spTgt spid="14339">
                                            <p:txEl>
                                              <p:pRg st="1" end="1"/>
                                            </p:txEl>
                                          </p:spTgt>
                                        </p:tgtEl>
                                      </p:cBhvr>
                                    </p:animEffect>
                                    <p:anim calcmode="lin" valueType="num">
                                      <p:cBhvr>
                                        <p:cTn id="23" dur="500" fill="hold">
                                          <p:stCondLst>
                                            <p:cond delay="0"/>
                                          </p:stCondLst>
                                        </p:cTn>
                                        <p:tgtEl>
                                          <p:spTgt spid="14339">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143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0" presetClass="entr" presetSubtype="0" fill="hold" grpId="0" nodeType="clickEffect">
                                  <p:stCondLst>
                                    <p:cond delay="0"/>
                                  </p:stCondLst>
                                  <p:iterate type="lt">
                                    <p:tmPct val="10000"/>
                                  </p:iterate>
                                  <p:childTnLst>
                                    <p:set>
                                      <p:cBhvr>
                                        <p:cTn id="28" dur="0" fill="hold">
                                          <p:stCondLst>
                                            <p:cond delay="0"/>
                                          </p:stCondLst>
                                        </p:cTn>
                                        <p:tgtEl>
                                          <p:spTgt spid="14339">
                                            <p:txEl>
                                              <p:pRg st="2" end="2"/>
                                            </p:txEl>
                                          </p:spTgt>
                                        </p:tgtEl>
                                        <p:attrNameLst>
                                          <p:attrName>style.visibility</p:attrName>
                                        </p:attrNameLst>
                                      </p:cBhvr>
                                      <p:to>
                                        <p:strVal val="visible"/>
                                      </p:to>
                                    </p:set>
                                    <p:animEffect transition="in" filter="fade">
                                      <p:cBhvr>
                                        <p:cTn id="29" dur="500">
                                          <p:stCondLst>
                                            <p:cond delay="0"/>
                                          </p:stCondLst>
                                        </p:cTn>
                                        <p:tgtEl>
                                          <p:spTgt spid="14339">
                                            <p:txEl>
                                              <p:pRg st="2" end="2"/>
                                            </p:txEl>
                                          </p:spTgt>
                                        </p:tgtEl>
                                      </p:cBhvr>
                                    </p:animEffect>
                                    <p:anim calcmode="lin" valueType="num">
                                      <p:cBhvr>
                                        <p:cTn id="30" dur="500" fill="hold">
                                          <p:stCondLst>
                                            <p:cond delay="0"/>
                                          </p:stCondLst>
                                        </p:cTn>
                                        <p:tgtEl>
                                          <p:spTgt spid="14339">
                                            <p:txEl>
                                              <p:pRg st="2" end="2"/>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143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0" presetClass="entr" presetSubtype="0" fill="hold" grpId="0" nodeType="clickEffect">
                                  <p:stCondLst>
                                    <p:cond delay="0"/>
                                  </p:stCondLst>
                                  <p:iterate type="lt">
                                    <p:tmPct val="10000"/>
                                  </p:iterate>
                                  <p:childTnLst>
                                    <p:set>
                                      <p:cBhvr>
                                        <p:cTn id="35" dur="0" fill="hold">
                                          <p:stCondLst>
                                            <p:cond delay="0"/>
                                          </p:stCondLst>
                                        </p:cTn>
                                        <p:tgtEl>
                                          <p:spTgt spid="14339">
                                            <p:txEl>
                                              <p:pRg st="3" end="3"/>
                                            </p:txEl>
                                          </p:spTgt>
                                        </p:tgtEl>
                                        <p:attrNameLst>
                                          <p:attrName>style.visibility</p:attrName>
                                        </p:attrNameLst>
                                      </p:cBhvr>
                                      <p:to>
                                        <p:strVal val="visible"/>
                                      </p:to>
                                    </p:set>
                                    <p:animEffect transition="in" filter="fade">
                                      <p:cBhvr>
                                        <p:cTn id="36" dur="500">
                                          <p:stCondLst>
                                            <p:cond delay="0"/>
                                          </p:stCondLst>
                                        </p:cTn>
                                        <p:tgtEl>
                                          <p:spTgt spid="14339">
                                            <p:txEl>
                                              <p:pRg st="3" end="3"/>
                                            </p:txEl>
                                          </p:spTgt>
                                        </p:tgtEl>
                                      </p:cBhvr>
                                    </p:animEffect>
                                    <p:anim calcmode="lin" valueType="num">
                                      <p:cBhvr>
                                        <p:cTn id="37" dur="500" fill="hold">
                                          <p:stCondLst>
                                            <p:cond delay="0"/>
                                          </p:stCondLst>
                                        </p:cTn>
                                        <p:tgtEl>
                                          <p:spTgt spid="14339">
                                            <p:txEl>
                                              <p:pRg st="3" end="3"/>
                                            </p:txEl>
                                          </p:spTgt>
                                        </p:tgtEl>
                                        <p:attrNameLst>
                                          <p:attrName>ppt_x</p:attrName>
                                        </p:attrNameLst>
                                      </p:cBhvr>
                                      <p:tavLst>
                                        <p:tav tm="0">
                                          <p:val>
                                            <p:strVal val="#ppt_x-.1"/>
                                          </p:val>
                                        </p:tav>
                                        <p:tav tm="100000">
                                          <p:val>
                                            <p:strVal val="#ppt_x"/>
                                          </p:val>
                                        </p:tav>
                                      </p:tavLst>
                                    </p:anim>
                                    <p:anim calcmode="lin" valueType="num">
                                      <p:cBhvr>
                                        <p:cTn id="38" dur="500" fill="hold">
                                          <p:stCondLst>
                                            <p:cond delay="0"/>
                                          </p:stCondLst>
                                        </p:cTn>
                                        <p:tgtEl>
                                          <p:spTgt spid="143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0" presetClass="entr" presetSubtype="0" fill="hold" grpId="0" nodeType="clickEffect">
                                  <p:stCondLst>
                                    <p:cond delay="0"/>
                                  </p:stCondLst>
                                  <p:iterate type="lt">
                                    <p:tmPct val="10000"/>
                                  </p:iterate>
                                  <p:childTnLst>
                                    <p:set>
                                      <p:cBhvr>
                                        <p:cTn id="42" dur="0" fill="hold">
                                          <p:stCondLst>
                                            <p:cond delay="0"/>
                                          </p:stCondLst>
                                        </p:cTn>
                                        <p:tgtEl>
                                          <p:spTgt spid="14339">
                                            <p:txEl>
                                              <p:pRg st="4" end="4"/>
                                            </p:txEl>
                                          </p:spTgt>
                                        </p:tgtEl>
                                        <p:attrNameLst>
                                          <p:attrName>style.visibility</p:attrName>
                                        </p:attrNameLst>
                                      </p:cBhvr>
                                      <p:to>
                                        <p:strVal val="visible"/>
                                      </p:to>
                                    </p:set>
                                    <p:animEffect transition="in" filter="fade">
                                      <p:cBhvr>
                                        <p:cTn id="43" dur="500">
                                          <p:stCondLst>
                                            <p:cond delay="0"/>
                                          </p:stCondLst>
                                        </p:cTn>
                                        <p:tgtEl>
                                          <p:spTgt spid="14339">
                                            <p:txEl>
                                              <p:pRg st="4" end="4"/>
                                            </p:txEl>
                                          </p:spTgt>
                                        </p:tgtEl>
                                      </p:cBhvr>
                                    </p:animEffect>
                                    <p:anim calcmode="lin" valueType="num">
                                      <p:cBhvr>
                                        <p:cTn id="44" dur="500" fill="hold">
                                          <p:stCondLst>
                                            <p:cond delay="0"/>
                                          </p:stCondLst>
                                        </p:cTn>
                                        <p:tgtEl>
                                          <p:spTgt spid="14339">
                                            <p:txEl>
                                              <p:pRg st="4" end="4"/>
                                            </p:txEl>
                                          </p:spTgt>
                                        </p:tgtEl>
                                        <p:attrNameLst>
                                          <p:attrName>ppt_x</p:attrName>
                                        </p:attrNameLst>
                                      </p:cBhvr>
                                      <p:tavLst>
                                        <p:tav tm="0">
                                          <p:val>
                                            <p:strVal val="#ppt_x-.1"/>
                                          </p:val>
                                        </p:tav>
                                        <p:tav tm="100000">
                                          <p:val>
                                            <p:strVal val="#ppt_x"/>
                                          </p:val>
                                        </p:tav>
                                      </p:tavLst>
                                    </p:anim>
                                    <p:anim calcmode="lin" valueType="num">
                                      <p:cBhvr>
                                        <p:cTn id="45" dur="500" fill="hold">
                                          <p:stCondLst>
                                            <p:cond delay="0"/>
                                          </p:stCondLst>
                                        </p:cTn>
                                        <p:tgtEl>
                                          <p:spTgt spid="1433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P spid="1433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日期占位符 4">
            <a:extLst>
              <a:ext uri="{FF2B5EF4-FFF2-40B4-BE49-F238E27FC236}">
                <a16:creationId xmlns:a16="http://schemas.microsoft.com/office/drawing/2014/main" id="{85CD6713-A766-41F2-8E9F-F6798D258017}"/>
              </a:ext>
            </a:extLst>
          </p:cNvPr>
          <p:cNvSpPr>
            <a:spLocks noGrp="1"/>
          </p:cNvSpPr>
          <p:nvPr>
            <p:ph type="dt" sz="half" idx="10"/>
          </p:nvPr>
        </p:nvSpPr>
        <p:spPr/>
        <p:txBody>
          <a:bodyPr/>
          <a:lstStyle/>
          <a:p>
            <a:fld id="{9A4C9B2C-E221-4092-BDFA-924DD0F4DA83}" type="datetime1">
              <a:rPr lang="zh-CN" altLang="en-US"/>
              <a:pPr/>
              <a:t>2018/12/13</a:t>
            </a:fld>
            <a:endParaRPr lang="zh-CN" altLang="en-US"/>
          </a:p>
        </p:txBody>
      </p:sp>
      <p:sp>
        <p:nvSpPr>
          <p:cNvPr id="16" name="灯片编号占位符 6">
            <a:extLst>
              <a:ext uri="{FF2B5EF4-FFF2-40B4-BE49-F238E27FC236}">
                <a16:creationId xmlns:a16="http://schemas.microsoft.com/office/drawing/2014/main" id="{600FEB49-1C73-41DC-B65B-BA7DF400F760}"/>
              </a:ext>
            </a:extLst>
          </p:cNvPr>
          <p:cNvSpPr>
            <a:spLocks noGrp="1"/>
          </p:cNvSpPr>
          <p:nvPr>
            <p:ph type="sldNum" sz="quarter" idx="12"/>
          </p:nvPr>
        </p:nvSpPr>
        <p:spPr/>
        <p:txBody>
          <a:bodyPr/>
          <a:lstStyle/>
          <a:p>
            <a:fld id="{80A1E27F-401C-4E10-B92E-53A303260D6F}" type="slidenum">
              <a:rPr lang="zh-CN" altLang="en-US"/>
              <a:pPr/>
              <a:t>12</a:t>
            </a:fld>
            <a:endParaRPr lang="zh-CN" altLang="en-US"/>
          </a:p>
        </p:txBody>
      </p:sp>
      <p:sp>
        <p:nvSpPr>
          <p:cNvPr id="15362" name="Rectangle 2">
            <a:extLst>
              <a:ext uri="{FF2B5EF4-FFF2-40B4-BE49-F238E27FC236}">
                <a16:creationId xmlns:a16="http://schemas.microsoft.com/office/drawing/2014/main" id="{8C5C5E77-6BC0-496A-8E2C-8D0EF9FE37AC}"/>
              </a:ext>
            </a:extLst>
          </p:cNvPr>
          <p:cNvSpPr>
            <a:spLocks noChangeArrowheads="1"/>
          </p:cNvSpPr>
          <p:nvPr>
            <p:ph type="title"/>
          </p:nvPr>
        </p:nvSpPr>
        <p:spPr/>
        <p:txBody>
          <a:bodyPr/>
          <a:lstStyle/>
          <a:p>
            <a:r>
              <a:rPr lang="zh-CN" altLang="zh-CN">
                <a:ea typeface="黑体" panose="02010609060101010101" pitchFamily="49" charset="-122"/>
              </a:rPr>
              <a:t>公共产品的拥挤函数</a:t>
            </a:r>
          </a:p>
        </p:txBody>
      </p:sp>
      <p:sp>
        <p:nvSpPr>
          <p:cNvPr id="15363" name="Rectangle 3">
            <a:extLst>
              <a:ext uri="{FF2B5EF4-FFF2-40B4-BE49-F238E27FC236}">
                <a16:creationId xmlns:a16="http://schemas.microsoft.com/office/drawing/2014/main" id="{8F649D9A-06DE-4D64-B6EC-36DFF2FED83D}"/>
              </a:ext>
            </a:extLst>
          </p:cNvPr>
          <p:cNvSpPr>
            <a:spLocks noChangeArrowheads="1"/>
          </p:cNvSpPr>
          <p:nvPr>
            <p:ph type="body" sz="half" idx="1"/>
          </p:nvPr>
        </p:nvSpPr>
        <p:spPr>
          <a:xfrm>
            <a:off x="457200" y="1357313"/>
            <a:ext cx="4033838" cy="4768850"/>
          </a:xfrm>
        </p:spPr>
        <p:txBody>
          <a:bodyPr/>
          <a:lstStyle/>
          <a:p>
            <a:pPr>
              <a:buFont typeface="Arial" panose="020B0604020202020204" pitchFamily="34" charset="0"/>
              <a:buNone/>
            </a:pPr>
            <a:r>
              <a:rPr lang="zh-CN" altLang="zh-CN" sz="2400"/>
              <a:t> </a:t>
            </a:r>
          </a:p>
        </p:txBody>
      </p:sp>
      <p:sp>
        <p:nvSpPr>
          <p:cNvPr id="15364" name="Rectangle 4">
            <a:extLst>
              <a:ext uri="{FF2B5EF4-FFF2-40B4-BE49-F238E27FC236}">
                <a16:creationId xmlns:a16="http://schemas.microsoft.com/office/drawing/2014/main" id="{72136076-34ED-459B-A133-A715854D89A4}"/>
              </a:ext>
            </a:extLst>
          </p:cNvPr>
          <p:cNvSpPr>
            <a:spLocks noChangeArrowheads="1"/>
          </p:cNvSpPr>
          <p:nvPr>
            <p:ph type="body" sz="half" idx="2"/>
          </p:nvPr>
        </p:nvSpPr>
        <p:spPr>
          <a:xfrm>
            <a:off x="5435600" y="1676400"/>
            <a:ext cx="3479800" cy="4560888"/>
          </a:xfrm>
        </p:spPr>
        <p:txBody>
          <a:bodyPr/>
          <a:lstStyle/>
          <a:p>
            <a:pPr>
              <a:lnSpc>
                <a:spcPct val="90000"/>
              </a:lnSpc>
            </a:pPr>
            <a:endParaRPr lang="zh-CN" altLang="zh-CN" sz="2400">
              <a:latin typeface="楷体_GB2312" pitchFamily="1" charset="-122"/>
              <a:ea typeface="楷体_GB2312" pitchFamily="1" charset="-122"/>
            </a:endParaRPr>
          </a:p>
          <a:p>
            <a:pPr>
              <a:lnSpc>
                <a:spcPct val="90000"/>
              </a:lnSpc>
            </a:pPr>
            <a:endParaRPr lang="zh-CN" altLang="zh-CN" sz="2400">
              <a:latin typeface="楷体_GB2312" pitchFamily="1" charset="-122"/>
              <a:ea typeface="楷体_GB2312" pitchFamily="1" charset="-122"/>
            </a:endParaRPr>
          </a:p>
          <a:p>
            <a:pPr>
              <a:lnSpc>
                <a:spcPct val="90000"/>
              </a:lnSpc>
            </a:pPr>
            <a:endParaRPr lang="zh-CN" altLang="zh-CN" sz="2400">
              <a:latin typeface="楷体_GB2312" pitchFamily="1" charset="-122"/>
              <a:ea typeface="楷体_GB2312" pitchFamily="1" charset="-122"/>
            </a:endParaRPr>
          </a:p>
          <a:p>
            <a:pPr>
              <a:lnSpc>
                <a:spcPct val="90000"/>
              </a:lnSpc>
            </a:pPr>
            <a:r>
              <a:rPr lang="zh-CN" altLang="zh-CN" sz="2400">
                <a:latin typeface="Times New Roman" panose="02020603050405020304" pitchFamily="18" charset="0"/>
                <a:ea typeface="黑体" panose="02010609060101010101" pitchFamily="49" charset="-122"/>
              </a:rPr>
              <a:t>Zi*</a:t>
            </a:r>
            <a:r>
              <a:rPr lang="zh-CN" altLang="zh-CN" sz="2400">
                <a:latin typeface="黑体" panose="02010609060101010101" pitchFamily="49" charset="-122"/>
                <a:ea typeface="黑体" panose="02010609060101010101" pitchFamily="49" charset="-122"/>
              </a:rPr>
              <a:t>：第i个人享受到公共产品所带来的利益</a:t>
            </a:r>
          </a:p>
          <a:p>
            <a:pPr>
              <a:lnSpc>
                <a:spcPct val="90000"/>
              </a:lnSpc>
            </a:pPr>
            <a:r>
              <a:rPr lang="zh-CN" altLang="zh-CN" sz="2400">
                <a:latin typeface="Times New Roman" panose="02020603050405020304" pitchFamily="18" charset="0"/>
                <a:cs typeface="Times New Roman" panose="02020603050405020304" pitchFamily="18" charset="0"/>
              </a:rPr>
              <a:t>Z：</a:t>
            </a:r>
            <a:r>
              <a:rPr lang="zh-CN" altLang="zh-CN" sz="2400">
                <a:latin typeface="黑体" panose="02010609060101010101" pitchFamily="49" charset="-122"/>
                <a:ea typeface="黑体" panose="02010609060101010101" pitchFamily="49" charset="-122"/>
              </a:rPr>
              <a:t>公共产品所带来利益的总量</a:t>
            </a:r>
          </a:p>
          <a:p>
            <a:pPr>
              <a:lnSpc>
                <a:spcPct val="90000"/>
              </a:lnSpc>
            </a:pPr>
            <a:r>
              <a:rPr lang="zh-CN" altLang="zh-CN" sz="2400">
                <a:latin typeface="Times New Roman" panose="02020603050405020304" pitchFamily="18" charset="0"/>
                <a:cs typeface="Times New Roman" panose="02020603050405020304" pitchFamily="18" charset="0"/>
              </a:rPr>
              <a:t>a：</a:t>
            </a:r>
            <a:r>
              <a:rPr lang="zh-CN" altLang="zh-CN" sz="2400">
                <a:latin typeface="黑体" panose="02010609060101010101" pitchFamily="49" charset="-122"/>
                <a:ea typeface="黑体" panose="02010609060101010101" pitchFamily="49" charset="-122"/>
              </a:rPr>
              <a:t>人口递增函数的拥挤参数</a:t>
            </a:r>
          </a:p>
          <a:p>
            <a:pPr lvl="3">
              <a:lnSpc>
                <a:spcPct val="90000"/>
              </a:lnSpc>
            </a:pPr>
            <a:endParaRPr lang="zh-CN" altLang="zh-CN" sz="1800">
              <a:latin typeface="黑体" panose="02010609060101010101" pitchFamily="49" charset="-122"/>
              <a:ea typeface="黑体" panose="02010609060101010101" pitchFamily="49" charset="-122"/>
            </a:endParaRPr>
          </a:p>
        </p:txBody>
      </p:sp>
      <p:graphicFrame>
        <p:nvGraphicFramePr>
          <p:cNvPr id="15365" name="Object 5">
            <a:extLst>
              <a:ext uri="{FF2B5EF4-FFF2-40B4-BE49-F238E27FC236}">
                <a16:creationId xmlns:a16="http://schemas.microsoft.com/office/drawing/2014/main" id="{433BD3B5-88BC-4FB5-A95F-489A3CD9A6FD}"/>
              </a:ext>
            </a:extLst>
          </p:cNvPr>
          <p:cNvGraphicFramePr>
            <a:graphicFrameLocks noChangeAspect="1"/>
          </p:cNvGraphicFramePr>
          <p:nvPr/>
        </p:nvGraphicFramePr>
        <p:xfrm>
          <a:off x="5364163" y="1828800"/>
          <a:ext cx="3094037" cy="879475"/>
        </p:xfrm>
        <a:graphic>
          <a:graphicData uri="http://schemas.openxmlformats.org/presentationml/2006/ole">
            <mc:AlternateContent xmlns:mc="http://schemas.openxmlformats.org/markup-compatibility/2006">
              <mc:Choice xmlns:v="urn:schemas-microsoft-com:vml" Requires="v">
                <p:oleObj spid="_x0000_s15374" r:id="rId4" imgW="697003" imgH="206742" progId="">
                  <p:embed/>
                </p:oleObj>
              </mc:Choice>
              <mc:Fallback>
                <p:oleObj r:id="rId4" imgW="697003" imgH="206742"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64163" y="1828800"/>
                        <a:ext cx="3094037" cy="879475"/>
                      </a:xfrm>
                      <a:prstGeom prst="rect">
                        <a:avLst/>
                      </a:prstGeom>
                      <a:solidFill>
                        <a:schemeClr val="accent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66" name="Line 6">
            <a:extLst>
              <a:ext uri="{FF2B5EF4-FFF2-40B4-BE49-F238E27FC236}">
                <a16:creationId xmlns:a16="http://schemas.microsoft.com/office/drawing/2014/main" id="{E930ED18-19F8-4D53-A6C3-75F03C23BBD5}"/>
              </a:ext>
            </a:extLst>
          </p:cNvPr>
          <p:cNvSpPr>
            <a:spLocks noChangeShapeType="1"/>
          </p:cNvSpPr>
          <p:nvPr/>
        </p:nvSpPr>
        <p:spPr bwMode="auto">
          <a:xfrm>
            <a:off x="1524000" y="5410200"/>
            <a:ext cx="3276600" cy="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5367" name="Line 7">
            <a:extLst>
              <a:ext uri="{FF2B5EF4-FFF2-40B4-BE49-F238E27FC236}">
                <a16:creationId xmlns:a16="http://schemas.microsoft.com/office/drawing/2014/main" id="{3B7756F2-315E-43F7-9CB0-75C4D2811FA9}"/>
              </a:ext>
            </a:extLst>
          </p:cNvPr>
          <p:cNvSpPr>
            <a:spLocks noChangeShapeType="1"/>
          </p:cNvSpPr>
          <p:nvPr/>
        </p:nvSpPr>
        <p:spPr bwMode="auto">
          <a:xfrm flipV="1">
            <a:off x="1524000" y="2286000"/>
            <a:ext cx="0" cy="312420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5368" name="Line 8">
            <a:extLst>
              <a:ext uri="{FF2B5EF4-FFF2-40B4-BE49-F238E27FC236}">
                <a16:creationId xmlns:a16="http://schemas.microsoft.com/office/drawing/2014/main" id="{A60DD1FC-5B47-4223-BE29-A35BAAB6D395}"/>
              </a:ext>
            </a:extLst>
          </p:cNvPr>
          <p:cNvSpPr>
            <a:spLocks noChangeShapeType="1"/>
          </p:cNvSpPr>
          <p:nvPr/>
        </p:nvSpPr>
        <p:spPr bwMode="auto">
          <a:xfrm flipV="1">
            <a:off x="2339975" y="2492375"/>
            <a:ext cx="1981200" cy="2514600"/>
          </a:xfrm>
          <a:prstGeom prst="line">
            <a:avLst/>
          </a:prstGeom>
          <a:noFill/>
          <a:ln w="57150" cmpd="sng">
            <a:solidFill>
              <a:srgbClr val="66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5369" name="Text Box 9">
            <a:extLst>
              <a:ext uri="{FF2B5EF4-FFF2-40B4-BE49-F238E27FC236}">
                <a16:creationId xmlns:a16="http://schemas.microsoft.com/office/drawing/2014/main" id="{DFCB83DA-1A49-4336-ACED-CA9292EF3F94}"/>
              </a:ext>
            </a:extLst>
          </p:cNvPr>
          <p:cNvSpPr txBox="1">
            <a:spLocks noChangeArrowheads="1"/>
          </p:cNvSpPr>
          <p:nvPr/>
        </p:nvSpPr>
        <p:spPr bwMode="auto">
          <a:xfrm>
            <a:off x="2051050" y="5373688"/>
            <a:ext cx="461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sz="2400">
                <a:latin typeface="Arial Narrow" panose="020B0606020202030204" pitchFamily="34" charset="0"/>
                <a:ea typeface="宋体" panose="02010600030101010101" pitchFamily="2" charset="-122"/>
              </a:rPr>
              <a:t>N*</a:t>
            </a:r>
          </a:p>
        </p:txBody>
      </p:sp>
      <p:sp>
        <p:nvSpPr>
          <p:cNvPr id="15370" name="Text Box 10">
            <a:extLst>
              <a:ext uri="{FF2B5EF4-FFF2-40B4-BE49-F238E27FC236}">
                <a16:creationId xmlns:a16="http://schemas.microsoft.com/office/drawing/2014/main" id="{222E81F9-F572-47CC-B4F9-B9505EB22928}"/>
              </a:ext>
            </a:extLst>
          </p:cNvPr>
          <p:cNvSpPr txBox="1">
            <a:spLocks noChangeArrowheads="1"/>
          </p:cNvSpPr>
          <p:nvPr/>
        </p:nvSpPr>
        <p:spPr bwMode="auto">
          <a:xfrm>
            <a:off x="3581400" y="5410200"/>
            <a:ext cx="1873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sz="2400">
                <a:latin typeface="Arial Narrow" panose="020B0606020202030204" pitchFamily="34" charset="0"/>
                <a:ea typeface="宋体" panose="02010600030101010101" pitchFamily="2" charset="-122"/>
              </a:rPr>
              <a:t>N</a:t>
            </a:r>
            <a:r>
              <a:rPr lang="zh-CN" altLang="zh-CN" sz="2400">
                <a:latin typeface="Arial Narrow" panose="020B0606020202030204" pitchFamily="34" charset="0"/>
                <a:ea typeface="华文楷体" panose="02010600040101010101" pitchFamily="2" charset="-122"/>
              </a:rPr>
              <a:t>（人口）</a:t>
            </a:r>
          </a:p>
        </p:txBody>
      </p:sp>
      <p:sp>
        <p:nvSpPr>
          <p:cNvPr id="15371" name="Text Box 11">
            <a:extLst>
              <a:ext uri="{FF2B5EF4-FFF2-40B4-BE49-F238E27FC236}">
                <a16:creationId xmlns:a16="http://schemas.microsoft.com/office/drawing/2014/main" id="{5BCE8552-8DB0-4C94-A102-B2052FEA8FB7}"/>
              </a:ext>
            </a:extLst>
          </p:cNvPr>
          <p:cNvSpPr txBox="1">
            <a:spLocks noChangeArrowheads="1"/>
          </p:cNvSpPr>
          <p:nvPr/>
        </p:nvSpPr>
        <p:spPr bwMode="auto">
          <a:xfrm>
            <a:off x="1116013" y="2276475"/>
            <a:ext cx="30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zh-CN" sz="2400">
                <a:latin typeface="Times New Roman" panose="02020603050405020304" pitchFamily="18" charset="0"/>
                <a:ea typeface="宋体" panose="02010600030101010101" pitchFamily="2" charset="-122"/>
              </a:rPr>
              <a:t>a</a:t>
            </a:r>
          </a:p>
        </p:txBody>
      </p:sp>
      <p:sp>
        <p:nvSpPr>
          <p:cNvPr id="15372" name="Text Box 12">
            <a:extLst>
              <a:ext uri="{FF2B5EF4-FFF2-40B4-BE49-F238E27FC236}">
                <a16:creationId xmlns:a16="http://schemas.microsoft.com/office/drawing/2014/main" id="{9726117F-8280-4F65-A462-DE55640153B9}"/>
              </a:ext>
            </a:extLst>
          </p:cNvPr>
          <p:cNvSpPr txBox="1">
            <a:spLocks noChangeArrowheads="1"/>
          </p:cNvSpPr>
          <p:nvPr/>
        </p:nvSpPr>
        <p:spPr bwMode="auto">
          <a:xfrm>
            <a:off x="1187450" y="5373688"/>
            <a:ext cx="461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sz="2400">
                <a:latin typeface="Arial Narrow" panose="020B0606020202030204" pitchFamily="34" charset="0"/>
                <a:ea typeface="宋体" panose="02010600030101010101" pitchFamily="2" charset="-122"/>
              </a:rPr>
              <a:t>0</a:t>
            </a:r>
          </a:p>
        </p:txBody>
      </p:sp>
      <p:sp>
        <p:nvSpPr>
          <p:cNvPr id="15373" name="Line 13">
            <a:extLst>
              <a:ext uri="{FF2B5EF4-FFF2-40B4-BE49-F238E27FC236}">
                <a16:creationId xmlns:a16="http://schemas.microsoft.com/office/drawing/2014/main" id="{D845BC1E-0CFB-459D-9704-3A0C4EC45DC5}"/>
              </a:ext>
            </a:extLst>
          </p:cNvPr>
          <p:cNvSpPr>
            <a:spLocks noChangeShapeType="1"/>
          </p:cNvSpPr>
          <p:nvPr/>
        </p:nvSpPr>
        <p:spPr bwMode="auto">
          <a:xfrm flipH="1">
            <a:off x="1547813" y="5013325"/>
            <a:ext cx="792162" cy="0"/>
          </a:xfrm>
          <a:prstGeom prst="line">
            <a:avLst/>
          </a:prstGeom>
          <a:noFill/>
          <a:ln w="57150" cmpd="sng">
            <a:solidFill>
              <a:srgbClr val="66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ransition spd="slow">
    <p:random/>
    <p:sndAc>
      <p:stSnd>
        <p:snd r:embed="rId3" name="camera.wav"/>
      </p:stSnd>
    </p:sndAc>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日期占位符 3">
            <a:extLst>
              <a:ext uri="{FF2B5EF4-FFF2-40B4-BE49-F238E27FC236}">
                <a16:creationId xmlns:a16="http://schemas.microsoft.com/office/drawing/2014/main" id="{15D2DF2B-CDF7-4FEC-B44D-389493FACC0F}"/>
              </a:ext>
            </a:extLst>
          </p:cNvPr>
          <p:cNvSpPr>
            <a:spLocks noGrp="1"/>
          </p:cNvSpPr>
          <p:nvPr>
            <p:ph type="dt" sz="half" idx="10"/>
          </p:nvPr>
        </p:nvSpPr>
        <p:spPr/>
        <p:txBody>
          <a:bodyPr/>
          <a:lstStyle/>
          <a:p>
            <a:fld id="{00856C87-0A52-4FCB-9650-146117EF9916}" type="datetime1">
              <a:rPr lang="zh-CN" altLang="en-US"/>
              <a:pPr/>
              <a:t>2018/12/13</a:t>
            </a:fld>
            <a:endParaRPr lang="zh-CN" altLang="en-US"/>
          </a:p>
        </p:txBody>
      </p:sp>
      <p:sp>
        <p:nvSpPr>
          <p:cNvPr id="9" name="灯片编号占位符 5">
            <a:extLst>
              <a:ext uri="{FF2B5EF4-FFF2-40B4-BE49-F238E27FC236}">
                <a16:creationId xmlns:a16="http://schemas.microsoft.com/office/drawing/2014/main" id="{46EECFAC-CB9C-42E5-B042-A0BCBA9B5E2D}"/>
              </a:ext>
            </a:extLst>
          </p:cNvPr>
          <p:cNvSpPr>
            <a:spLocks noGrp="1"/>
          </p:cNvSpPr>
          <p:nvPr>
            <p:ph type="sldNum" sz="quarter" idx="12"/>
          </p:nvPr>
        </p:nvSpPr>
        <p:spPr/>
        <p:txBody>
          <a:bodyPr/>
          <a:lstStyle/>
          <a:p>
            <a:fld id="{B3C91744-28BF-4A9F-AC67-7505CE5871AA}" type="slidenum">
              <a:rPr lang="zh-CN" altLang="en-US"/>
              <a:pPr/>
              <a:t>13</a:t>
            </a:fld>
            <a:endParaRPr lang="zh-CN" altLang="en-US"/>
          </a:p>
        </p:txBody>
      </p:sp>
      <p:sp>
        <p:nvSpPr>
          <p:cNvPr id="16386" name="Rectangle 2">
            <a:extLst>
              <a:ext uri="{FF2B5EF4-FFF2-40B4-BE49-F238E27FC236}">
                <a16:creationId xmlns:a16="http://schemas.microsoft.com/office/drawing/2014/main" id="{251A73C2-166C-483F-B90E-0C28F9770D27}"/>
              </a:ext>
            </a:extLst>
          </p:cNvPr>
          <p:cNvSpPr>
            <a:spLocks noChangeArrowheads="1"/>
          </p:cNvSpPr>
          <p:nvPr>
            <p:ph type="body" idx="1"/>
          </p:nvPr>
        </p:nvSpPr>
        <p:spPr>
          <a:xfrm>
            <a:off x="457200" y="1268413"/>
            <a:ext cx="8229600" cy="4859337"/>
          </a:xfrm>
        </p:spPr>
        <p:txBody>
          <a:bodyPr/>
          <a:lstStyle/>
          <a:p>
            <a:endParaRPr lang="zh-CN" altLang="en-US">
              <a:latin typeface="楷体_GB2312" pitchFamily="1" charset="-122"/>
              <a:ea typeface="楷体_GB2312" pitchFamily="1" charset="-122"/>
            </a:endParaRPr>
          </a:p>
          <a:p>
            <a:r>
              <a:rPr lang="zh-CN" altLang="en-US">
                <a:latin typeface="黑体" panose="02010609060101010101" pitchFamily="49" charset="-122"/>
                <a:ea typeface="黑体" panose="02010609060101010101" pitchFamily="49" charset="-122"/>
              </a:rPr>
              <a:t>X</a:t>
            </a:r>
            <a:r>
              <a:rPr lang="zh-CN" altLang="en-US" sz="1800">
                <a:latin typeface="黑体" panose="02010609060101010101" pitchFamily="49" charset="-122"/>
                <a:ea typeface="黑体" panose="02010609060101010101" pitchFamily="49" charset="-122"/>
              </a:rPr>
              <a:t>k</a:t>
            </a:r>
            <a:r>
              <a:rPr lang="zh-CN" altLang="en-US" sz="2400">
                <a:latin typeface="黑体" panose="02010609060101010101" pitchFamily="49" charset="-122"/>
                <a:ea typeface="黑体" panose="02010609060101010101" pitchFamily="49" charset="-122"/>
              </a:rPr>
              <a:t>i</a:t>
            </a:r>
            <a:r>
              <a:rPr lang="zh-CN" altLang="en-US">
                <a:latin typeface="黑体" panose="02010609060101010101" pitchFamily="49" charset="-122"/>
                <a:ea typeface="黑体" panose="02010609060101010101" pitchFamily="49" charset="-122"/>
              </a:rPr>
              <a:t> ：某位居民从第K种产品中的受益</a:t>
            </a:r>
          </a:p>
          <a:p>
            <a:r>
              <a:rPr lang="zh-CN" altLang="en-US">
                <a:latin typeface="黑体" panose="02010609060101010101" pitchFamily="49" charset="-122"/>
                <a:ea typeface="黑体" panose="02010609060101010101" pitchFamily="49" charset="-122"/>
              </a:rPr>
              <a:t>X</a:t>
            </a:r>
            <a:r>
              <a:rPr lang="zh-CN" altLang="en-US" sz="2000">
                <a:latin typeface="黑体" panose="02010609060101010101" pitchFamily="49" charset="-122"/>
                <a:ea typeface="黑体" panose="02010609060101010101" pitchFamily="49" charset="-122"/>
              </a:rPr>
              <a:t>k</a:t>
            </a:r>
            <a:r>
              <a:rPr lang="zh-CN" altLang="en-US">
                <a:latin typeface="黑体" panose="02010609060101010101" pitchFamily="49" charset="-122"/>
                <a:ea typeface="黑体" panose="02010609060101010101" pitchFamily="49" charset="-122"/>
              </a:rPr>
              <a:t>：第K种产品所能带来的利益</a:t>
            </a:r>
          </a:p>
          <a:p>
            <a:r>
              <a:rPr lang="zh-CN" altLang="en-US">
                <a:latin typeface="黑体" panose="02010609060101010101" pitchFamily="49" charset="-122"/>
                <a:ea typeface="黑体" panose="02010609060101010101" pitchFamily="49" charset="-122"/>
              </a:rPr>
              <a:t>N：人口规模     </a:t>
            </a:r>
          </a:p>
          <a:p>
            <a:r>
              <a:rPr lang="zh-CN" altLang="en-US">
                <a:latin typeface="黑体" panose="02010609060101010101" pitchFamily="49" charset="-122"/>
                <a:ea typeface="黑体" panose="02010609060101010101" pitchFamily="49" charset="-122"/>
              </a:rPr>
              <a:t>a:拥挤参数</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纯公共产品	     a＝0</a:t>
            </a:r>
          </a:p>
          <a:p>
            <a:r>
              <a:rPr lang="zh-CN" altLang="en-US">
                <a:latin typeface="黑体" panose="02010609060101010101" pitchFamily="49" charset="-122"/>
                <a:ea typeface="黑体" panose="02010609060101010101" pitchFamily="49" charset="-122"/>
              </a:rPr>
              <a:t>当 K产品为   混合产品   时   0&lt;a&lt;1</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私人产品		a＝1</a:t>
            </a:r>
            <a:endParaRPr lang="zh-CN" altLang="en-US" sz="3600">
              <a:latin typeface="黑体" panose="02010609060101010101" pitchFamily="49" charset="-122"/>
              <a:ea typeface="黑体" panose="02010609060101010101" pitchFamily="49" charset="-122"/>
            </a:endParaRPr>
          </a:p>
        </p:txBody>
      </p:sp>
      <p:graphicFrame>
        <p:nvGraphicFramePr>
          <p:cNvPr id="16387" name="Object 3">
            <a:extLst>
              <a:ext uri="{FF2B5EF4-FFF2-40B4-BE49-F238E27FC236}">
                <a16:creationId xmlns:a16="http://schemas.microsoft.com/office/drawing/2014/main" id="{469EFF43-512F-421E-A30C-301637827CEB}"/>
              </a:ext>
            </a:extLst>
          </p:cNvPr>
          <p:cNvGraphicFramePr>
            <a:graphicFrameLocks noChangeAspect="1"/>
          </p:cNvGraphicFramePr>
          <p:nvPr>
            <p:ph type="title"/>
          </p:nvPr>
        </p:nvGraphicFramePr>
        <p:xfrm>
          <a:off x="1908175" y="1196975"/>
          <a:ext cx="3038475" cy="520700"/>
        </p:xfrm>
        <a:graphic>
          <a:graphicData uri="http://schemas.openxmlformats.org/presentationml/2006/ole">
            <mc:AlternateContent xmlns:mc="http://schemas.openxmlformats.org/markup-compatibility/2006">
              <mc:Choice xmlns:v="urn:schemas-microsoft-com:vml" Requires="v">
                <p:oleObj spid="_x0000_s16391" r:id="rId4" imgW="852197" imgH="245555" progId="">
                  <p:embed/>
                </p:oleObj>
              </mc:Choice>
              <mc:Fallback>
                <p:oleObj r:id="rId4" imgW="852197" imgH="245555"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8175" y="1196975"/>
                        <a:ext cx="3038475" cy="520700"/>
                      </a:xfrm>
                      <a:prstGeom prst="rect">
                        <a:avLst/>
                      </a:prstGeom>
                      <a:solidFill>
                        <a:schemeClr val="accent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388" name="AutoShape 4">
            <a:extLst>
              <a:ext uri="{FF2B5EF4-FFF2-40B4-BE49-F238E27FC236}">
                <a16:creationId xmlns:a16="http://schemas.microsoft.com/office/drawing/2014/main" id="{CBE9C1C8-A466-44E3-8E24-9FABAD1DCFA8}"/>
              </a:ext>
            </a:extLst>
          </p:cNvPr>
          <p:cNvSpPr>
            <a:spLocks/>
          </p:cNvSpPr>
          <p:nvPr/>
        </p:nvSpPr>
        <p:spPr bwMode="auto">
          <a:xfrm>
            <a:off x="2700338" y="4149725"/>
            <a:ext cx="144462" cy="1006475"/>
          </a:xfrm>
          <a:prstGeom prst="leftBrace">
            <a:avLst>
              <a:gd name="adj1" fmla="val 58059"/>
              <a:gd name="adj2" fmla="val 50000"/>
            </a:avLst>
          </a:pr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sp>
        <p:nvSpPr>
          <p:cNvPr id="16389" name="AutoShape 5">
            <a:extLst>
              <a:ext uri="{FF2B5EF4-FFF2-40B4-BE49-F238E27FC236}">
                <a16:creationId xmlns:a16="http://schemas.microsoft.com/office/drawing/2014/main" id="{2A5B35BE-71FC-4788-A8AA-F596F10CCCE8}"/>
              </a:ext>
            </a:extLst>
          </p:cNvPr>
          <p:cNvSpPr>
            <a:spLocks/>
          </p:cNvSpPr>
          <p:nvPr/>
        </p:nvSpPr>
        <p:spPr bwMode="auto">
          <a:xfrm>
            <a:off x="5724525" y="4076700"/>
            <a:ext cx="144463" cy="1008063"/>
          </a:xfrm>
          <a:prstGeom prst="leftBrace">
            <a:avLst>
              <a:gd name="adj1" fmla="val 58150"/>
              <a:gd name="adj2" fmla="val 50000"/>
            </a:avLst>
          </a:pr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sp>
        <p:nvSpPr>
          <p:cNvPr id="16390" name="Text Box 6">
            <a:extLst>
              <a:ext uri="{FF2B5EF4-FFF2-40B4-BE49-F238E27FC236}">
                <a16:creationId xmlns:a16="http://schemas.microsoft.com/office/drawing/2014/main" id="{24072F44-35E5-4597-8332-A64B18E7CC2A}"/>
              </a:ext>
            </a:extLst>
          </p:cNvPr>
          <p:cNvSpPr txBox="1">
            <a:spLocks noChangeArrowheads="1"/>
          </p:cNvSpPr>
          <p:nvPr/>
        </p:nvSpPr>
        <p:spPr bwMode="auto">
          <a:xfrm>
            <a:off x="468313" y="333375"/>
            <a:ext cx="3382962"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2800">
                <a:solidFill>
                  <a:schemeClr val="bg1"/>
                </a:solidFill>
                <a:ea typeface="黑体" panose="02010609060101010101" pitchFamily="49" charset="-122"/>
              </a:rPr>
              <a:t>公共产品的拥挤函数</a:t>
            </a:r>
          </a:p>
        </p:txBody>
      </p:sp>
    </p:spTree>
  </p:cSld>
  <p:clrMapOvr>
    <a:masterClrMapping/>
  </p:clrMapOvr>
  <p:transition spd="slow">
    <p:random/>
    <p:sndAc>
      <p:stSnd>
        <p:snd r:embed="rId3" name="camera.wav"/>
      </p:stSnd>
    </p:sndAc>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D95EC7C0-7246-4EFA-A102-2779FBFCF278}"/>
              </a:ext>
            </a:extLst>
          </p:cNvPr>
          <p:cNvSpPr>
            <a:spLocks noGrp="1"/>
          </p:cNvSpPr>
          <p:nvPr>
            <p:ph type="dt" sz="half" idx="10"/>
          </p:nvPr>
        </p:nvSpPr>
        <p:spPr/>
        <p:txBody>
          <a:bodyPr/>
          <a:lstStyle/>
          <a:p>
            <a:fld id="{BA6737D1-0BAE-41CF-9827-D2EA935564CA}"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D3811843-A7C9-409B-AF0C-B66C92821E45}"/>
              </a:ext>
            </a:extLst>
          </p:cNvPr>
          <p:cNvSpPr>
            <a:spLocks noGrp="1"/>
          </p:cNvSpPr>
          <p:nvPr>
            <p:ph type="sldNum" sz="quarter" idx="12"/>
          </p:nvPr>
        </p:nvSpPr>
        <p:spPr/>
        <p:txBody>
          <a:bodyPr/>
          <a:lstStyle/>
          <a:p>
            <a:fld id="{87D1E740-0F78-436C-81E1-F8E60DB846B1}" type="slidenum">
              <a:rPr lang="zh-CN" altLang="en-US"/>
              <a:pPr/>
              <a:t>14</a:t>
            </a:fld>
            <a:endParaRPr lang="zh-CN" altLang="en-US"/>
          </a:p>
        </p:txBody>
      </p:sp>
      <p:sp>
        <p:nvSpPr>
          <p:cNvPr id="17410" name="Rectangle 2">
            <a:extLst>
              <a:ext uri="{FF2B5EF4-FFF2-40B4-BE49-F238E27FC236}">
                <a16:creationId xmlns:a16="http://schemas.microsoft.com/office/drawing/2014/main" id="{CA00F8B1-133A-4383-851E-45DCDF0CD484}"/>
              </a:ext>
            </a:extLst>
          </p:cNvPr>
          <p:cNvSpPr>
            <a:spLocks noChangeArrowheads="1"/>
          </p:cNvSpPr>
          <p:nvPr>
            <p:ph type="title"/>
          </p:nvPr>
        </p:nvSpPr>
        <p:spPr/>
        <p:txBody>
          <a:bodyPr/>
          <a:lstStyle/>
          <a:p>
            <a:endParaRPr lang="zh-CN" altLang="zh-CN"/>
          </a:p>
        </p:txBody>
      </p:sp>
      <p:sp>
        <p:nvSpPr>
          <p:cNvPr id="17411" name="Rectangle 3">
            <a:extLst>
              <a:ext uri="{FF2B5EF4-FFF2-40B4-BE49-F238E27FC236}">
                <a16:creationId xmlns:a16="http://schemas.microsoft.com/office/drawing/2014/main" id="{3A5E84CE-F6BC-4B47-9157-5F8CA509CF79}"/>
              </a:ext>
            </a:extLst>
          </p:cNvPr>
          <p:cNvSpPr>
            <a:spLocks noChangeArrowheads="1"/>
          </p:cNvSpPr>
          <p:nvPr>
            <p:ph type="body" idx="1"/>
          </p:nvPr>
        </p:nvSpPr>
        <p:spPr>
          <a:xfrm>
            <a:off x="107950" y="1557338"/>
            <a:ext cx="8229600" cy="4768850"/>
          </a:xfrm>
        </p:spPr>
        <p:txBody>
          <a:bodyPr/>
          <a:lstStyle/>
          <a:p>
            <a:pPr>
              <a:buFont typeface="Arial" panose="020B0604020202020204" pitchFamily="34" charset="0"/>
              <a:buNone/>
            </a:pPr>
            <a:endParaRPr lang="zh-CN" altLang="en-US">
              <a:solidFill>
                <a:srgbClr val="FFFF00"/>
              </a:solidFill>
              <a:ea typeface="隶书" panose="02010509060101010101" pitchFamily="49"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   2.2 地方性公共产品的供给</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nodePh="1">
                                  <p:stCondLst>
                                    <p:cond delay="0"/>
                                  </p:stCondLst>
                                  <p:endCondLst>
                                    <p:cond evt="begin" delay="0">
                                      <p:tn val="5"/>
                                    </p:cond>
                                  </p:endCondLst>
                                  <p:iterate type="lt">
                                    <p:tmPct val="10000"/>
                                  </p:iterate>
                                  <p:childTnLst>
                                    <p:set>
                                      <p:cBhvr>
                                        <p:cTn id="6" dur="0" fill="hold">
                                          <p:stCondLst>
                                            <p:cond delay="0"/>
                                          </p:stCondLst>
                                        </p:cTn>
                                        <p:tgtEl>
                                          <p:spTgt spid="17410"/>
                                        </p:tgtEl>
                                        <p:attrNameLst>
                                          <p:attrName>style.visibility</p:attrName>
                                        </p:attrNameLst>
                                      </p:cBhvr>
                                      <p:to>
                                        <p:strVal val="visible"/>
                                      </p:to>
                                    </p:set>
                                    <p:anim calcmode="lin" valueType="num">
                                      <p:cBhvr additive="base">
                                        <p:cTn id="7" dur="799" fill="hold">
                                          <p:stCondLst>
                                            <p:cond delay="0"/>
                                          </p:stCondLst>
                                        </p:cTn>
                                        <p:tgtEl>
                                          <p:spTgt spid="17410"/>
                                        </p:tgtEl>
                                        <p:attrNameLst>
                                          <p:attrName>ppt_x</p:attrName>
                                        </p:attrNameLst>
                                      </p:cBhvr>
                                      <p:tavLst>
                                        <p:tav tm="0">
                                          <p:val>
                                            <p:strVal val="0-#ppt_w/2"/>
                                          </p:val>
                                        </p:tav>
                                        <p:tav tm="100000">
                                          <p:val>
                                            <p:strVal val="#ppt_x"/>
                                          </p:val>
                                        </p:tav>
                                      </p:tavLst>
                                    </p:anim>
                                    <p:anim calcmode="lin" valueType="num">
                                      <p:cBhvr additive="base">
                                        <p:cTn id="8" dur="799" fill="hold">
                                          <p:stCondLst>
                                            <p:cond delay="0"/>
                                          </p:stCondLst>
                                        </p:cTn>
                                        <p:tgtEl>
                                          <p:spTgt spid="1741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0" presetClass="entr" presetSubtype="0" fill="hold" grpId="0" nodeType="clickEffect">
                                  <p:stCondLst>
                                    <p:cond delay="0"/>
                                  </p:stCondLst>
                                  <p:iterate type="lt">
                                    <p:tmPct val="10000"/>
                                  </p:iterate>
                                  <p:childTnLst>
                                    <p:set>
                                      <p:cBhvr>
                                        <p:cTn id="12" dur="0" fill="hold">
                                          <p:stCondLst>
                                            <p:cond delay="0"/>
                                          </p:stCondLst>
                                        </p:cTn>
                                        <p:tgtEl>
                                          <p:spTgt spid="17411">
                                            <p:txEl>
                                              <p:pRg st="1" end="1"/>
                                            </p:txEl>
                                          </p:spTgt>
                                        </p:tgtEl>
                                        <p:attrNameLst>
                                          <p:attrName>style.visibility</p:attrName>
                                        </p:attrNameLst>
                                      </p:cBhvr>
                                      <p:to>
                                        <p:strVal val="visible"/>
                                      </p:to>
                                    </p:set>
                                    <p:animEffect transition="in" filter="fade">
                                      <p:cBhvr>
                                        <p:cTn id="13" dur="1000"/>
                                        <p:tgtEl>
                                          <p:spTgt spid="17411">
                                            <p:txEl>
                                              <p:pRg st="1" end="1"/>
                                            </p:txEl>
                                          </p:spTgt>
                                        </p:tgtEl>
                                      </p:cBhvr>
                                    </p:animEffect>
                                    <p:anim calcmode="lin" valueType="num">
                                      <p:cBhvr>
                                        <p:cTn id="14" dur="1000" fill="hold"/>
                                        <p:tgtEl>
                                          <p:spTgt spid="17411">
                                            <p:txEl>
                                              <p:pRg st="1" end="1"/>
                                            </p:txEl>
                                          </p:spTgt>
                                        </p:tgtEl>
                                        <p:attrNameLst>
                                          <p:attrName>ppt_x</p:attrName>
                                        </p:attrNameLst>
                                      </p:cBhvr>
                                      <p:tavLst>
                                        <p:tav tm="0">
                                          <p:val>
                                            <p:strVal val="#ppt_x-.1"/>
                                          </p:val>
                                        </p:tav>
                                        <p:tav tm="100000">
                                          <p:val>
                                            <p:strVal val="#ppt_x"/>
                                          </p:val>
                                        </p:tav>
                                      </p:tavLst>
                                    </p:anim>
                                    <p:anim calcmode="lin" valueType="num">
                                      <p:cBhvr>
                                        <p:cTn id="15" dur="1000" fill="hold"/>
                                        <p:tgtEl>
                                          <p:spTgt spid="1741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F4B7F1A-E585-4C6B-8E2B-BC5EC47AA48D}"/>
              </a:ext>
            </a:extLst>
          </p:cNvPr>
          <p:cNvSpPr>
            <a:spLocks noGrp="1"/>
          </p:cNvSpPr>
          <p:nvPr>
            <p:ph type="dt" sz="half" idx="10"/>
          </p:nvPr>
        </p:nvSpPr>
        <p:spPr/>
        <p:txBody>
          <a:bodyPr/>
          <a:lstStyle/>
          <a:p>
            <a:fld id="{80F68664-20E8-439C-A436-F52A7E1C1C41}"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B1F8E1F4-6297-40AC-993F-1169EB760E99}"/>
              </a:ext>
            </a:extLst>
          </p:cNvPr>
          <p:cNvSpPr>
            <a:spLocks noGrp="1"/>
          </p:cNvSpPr>
          <p:nvPr>
            <p:ph type="sldNum" sz="quarter" idx="12"/>
          </p:nvPr>
        </p:nvSpPr>
        <p:spPr/>
        <p:txBody>
          <a:bodyPr/>
          <a:lstStyle/>
          <a:p>
            <a:fld id="{5D2ED65D-B2A4-4011-93F7-1F82725E8B9E}" type="slidenum">
              <a:rPr lang="zh-CN" altLang="en-US"/>
              <a:pPr/>
              <a:t>15</a:t>
            </a:fld>
            <a:endParaRPr lang="zh-CN" altLang="en-US"/>
          </a:p>
        </p:txBody>
      </p:sp>
      <p:sp>
        <p:nvSpPr>
          <p:cNvPr id="18434" name="Rectangle 2">
            <a:extLst>
              <a:ext uri="{FF2B5EF4-FFF2-40B4-BE49-F238E27FC236}">
                <a16:creationId xmlns:a16="http://schemas.microsoft.com/office/drawing/2014/main" id="{E1534753-2D94-413A-9A3E-213CBC342F0D}"/>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2.2.1  地方性公共产品的有效提供</a:t>
            </a:r>
          </a:p>
        </p:txBody>
      </p:sp>
      <p:sp>
        <p:nvSpPr>
          <p:cNvPr id="18435" name="Rectangle 3">
            <a:extLst>
              <a:ext uri="{FF2B5EF4-FFF2-40B4-BE49-F238E27FC236}">
                <a16:creationId xmlns:a16="http://schemas.microsoft.com/office/drawing/2014/main" id="{F6D006AB-C5D9-49A9-A883-B7D870DC43D1}"/>
              </a:ext>
            </a:extLst>
          </p:cNvPr>
          <p:cNvSpPr>
            <a:spLocks noChangeArrowheads="1"/>
          </p:cNvSpPr>
          <p:nvPr>
            <p:ph type="body" idx="1"/>
          </p:nvPr>
        </p:nvSpPr>
        <p:spPr/>
        <p:txBody>
          <a:bodyPr/>
          <a:lstStyle/>
          <a:p>
            <a:r>
              <a:rPr lang="zh-CN" altLang="en-US">
                <a:ea typeface="黑体" panose="02010609060101010101" pitchFamily="49" charset="-122"/>
              </a:rPr>
              <a:t>地方性公共产品的提供主体的选择</a:t>
            </a:r>
          </a:p>
          <a:p>
            <a:r>
              <a:rPr lang="zh-CN" altLang="en-US">
                <a:ea typeface="黑体" panose="02010609060101010101" pitchFamily="49" charset="-122"/>
              </a:rPr>
              <a:t>地方性公共产品的提供方式选择</a:t>
            </a:r>
          </a:p>
        </p:txBody>
      </p:sp>
    </p:spTree>
  </p:cSld>
  <p:clrMapOvr>
    <a:masterClrMapping/>
  </p:clrMapOvr>
  <p:transition spd="slow">
    <p:random/>
    <p:sndAc>
      <p:stSnd>
        <p:snd r:embed="rId2" name="camera.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日期占位符 1">
            <a:extLst>
              <a:ext uri="{FF2B5EF4-FFF2-40B4-BE49-F238E27FC236}">
                <a16:creationId xmlns:a16="http://schemas.microsoft.com/office/drawing/2014/main" id="{C13635D1-F331-4F94-A40B-C51013C857DD}"/>
              </a:ext>
            </a:extLst>
          </p:cNvPr>
          <p:cNvSpPr>
            <a:spLocks noGrp="1"/>
          </p:cNvSpPr>
          <p:nvPr>
            <p:ph type="dt" sz="half" idx="10"/>
          </p:nvPr>
        </p:nvSpPr>
        <p:spPr/>
        <p:txBody>
          <a:bodyPr/>
          <a:lstStyle/>
          <a:p>
            <a:fld id="{7F0195FF-7353-4A92-BCBF-F7D39D23E5B3}" type="datetime1">
              <a:rPr lang="zh-CN" altLang="en-US"/>
              <a:pPr/>
              <a:t>2018/12/13</a:t>
            </a:fld>
            <a:endParaRPr lang="zh-CN" altLang="en-US"/>
          </a:p>
        </p:txBody>
      </p:sp>
      <p:sp>
        <p:nvSpPr>
          <p:cNvPr id="29" name="灯片编号占位符 3">
            <a:extLst>
              <a:ext uri="{FF2B5EF4-FFF2-40B4-BE49-F238E27FC236}">
                <a16:creationId xmlns:a16="http://schemas.microsoft.com/office/drawing/2014/main" id="{C5F78BE0-C2C8-457E-AA9A-915D685C9483}"/>
              </a:ext>
            </a:extLst>
          </p:cNvPr>
          <p:cNvSpPr>
            <a:spLocks noGrp="1"/>
          </p:cNvSpPr>
          <p:nvPr>
            <p:ph type="sldNum" sz="quarter" idx="12"/>
          </p:nvPr>
        </p:nvSpPr>
        <p:spPr/>
        <p:txBody>
          <a:bodyPr/>
          <a:lstStyle/>
          <a:p>
            <a:fld id="{C7686CF2-BB4C-4DA9-A799-0C84D73E89C5}" type="slidenum">
              <a:rPr lang="zh-CN" altLang="en-US"/>
              <a:pPr/>
              <a:t>16</a:t>
            </a:fld>
            <a:endParaRPr lang="zh-CN" altLang="en-US"/>
          </a:p>
        </p:txBody>
      </p:sp>
      <p:sp>
        <p:nvSpPr>
          <p:cNvPr id="19458" name="Rectangle 2">
            <a:extLst>
              <a:ext uri="{FF2B5EF4-FFF2-40B4-BE49-F238E27FC236}">
                <a16:creationId xmlns:a16="http://schemas.microsoft.com/office/drawing/2014/main" id="{28F3F4B6-ACA1-4334-97E3-7D0375B2D915}"/>
              </a:ext>
            </a:extLst>
          </p:cNvPr>
          <p:cNvSpPr>
            <a:spLocks noChangeArrowheads="1"/>
          </p:cNvSpPr>
          <p:nvPr>
            <p:ph type="title" idx="4294967295"/>
          </p:nvPr>
        </p:nvSpPr>
        <p:spPr>
          <a:xfrm>
            <a:off x="252413" y="188913"/>
            <a:ext cx="8353425" cy="725487"/>
          </a:xfrm>
        </p:spPr>
        <p:txBody>
          <a:bodyPr/>
          <a:lstStyle/>
          <a:p>
            <a:r>
              <a:rPr lang="zh-CN" altLang="zh-CN">
                <a:latin typeface="黑体" panose="02010609060101010101" pitchFamily="49" charset="-122"/>
                <a:ea typeface="黑体" panose="02010609060101010101" pitchFamily="49" charset="-122"/>
              </a:rPr>
              <a:t>地方性公共产品的有效提供主体</a:t>
            </a:r>
          </a:p>
        </p:txBody>
      </p:sp>
      <p:sp>
        <p:nvSpPr>
          <p:cNvPr id="19459" name="Line 3">
            <a:extLst>
              <a:ext uri="{FF2B5EF4-FFF2-40B4-BE49-F238E27FC236}">
                <a16:creationId xmlns:a16="http://schemas.microsoft.com/office/drawing/2014/main" id="{F023A937-BD6C-4948-90A4-F9BD982D6B46}"/>
              </a:ext>
            </a:extLst>
          </p:cNvPr>
          <p:cNvSpPr>
            <a:spLocks noChangeShapeType="1"/>
          </p:cNvSpPr>
          <p:nvPr/>
        </p:nvSpPr>
        <p:spPr bwMode="auto">
          <a:xfrm>
            <a:off x="2057400" y="5562600"/>
            <a:ext cx="5105400" cy="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9460" name="Line 4">
            <a:extLst>
              <a:ext uri="{FF2B5EF4-FFF2-40B4-BE49-F238E27FC236}">
                <a16:creationId xmlns:a16="http://schemas.microsoft.com/office/drawing/2014/main" id="{1813EA5A-C0E0-48B0-A798-F7642A993C26}"/>
              </a:ext>
            </a:extLst>
          </p:cNvPr>
          <p:cNvSpPr>
            <a:spLocks noChangeShapeType="1"/>
          </p:cNvSpPr>
          <p:nvPr/>
        </p:nvSpPr>
        <p:spPr bwMode="auto">
          <a:xfrm flipV="1">
            <a:off x="2057400" y="1752600"/>
            <a:ext cx="0" cy="381000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9461" name="Arc 5">
            <a:extLst>
              <a:ext uri="{FF2B5EF4-FFF2-40B4-BE49-F238E27FC236}">
                <a16:creationId xmlns:a16="http://schemas.microsoft.com/office/drawing/2014/main" id="{ACCB12DB-2D3C-43D6-9647-37234470AB0A}"/>
              </a:ext>
            </a:extLst>
          </p:cNvPr>
          <p:cNvSpPr>
            <a:spLocks/>
          </p:cNvSpPr>
          <p:nvPr/>
        </p:nvSpPr>
        <p:spPr bwMode="auto">
          <a:xfrm flipH="1">
            <a:off x="2133600" y="3276600"/>
            <a:ext cx="3276600" cy="2286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462" name="Arc 6">
            <a:extLst>
              <a:ext uri="{FF2B5EF4-FFF2-40B4-BE49-F238E27FC236}">
                <a16:creationId xmlns:a16="http://schemas.microsoft.com/office/drawing/2014/main" id="{5E645C06-3CA9-4610-9FA8-D7D9DE84B454}"/>
              </a:ext>
            </a:extLst>
          </p:cNvPr>
          <p:cNvSpPr>
            <a:spLocks/>
          </p:cNvSpPr>
          <p:nvPr/>
        </p:nvSpPr>
        <p:spPr bwMode="auto">
          <a:xfrm flipH="1">
            <a:off x="2133600" y="4114800"/>
            <a:ext cx="3124200" cy="1447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463" name="Arc 7">
            <a:extLst>
              <a:ext uri="{FF2B5EF4-FFF2-40B4-BE49-F238E27FC236}">
                <a16:creationId xmlns:a16="http://schemas.microsoft.com/office/drawing/2014/main" id="{CA9BE138-89DC-41B5-9F0D-094396936726}"/>
              </a:ext>
            </a:extLst>
          </p:cNvPr>
          <p:cNvSpPr>
            <a:spLocks/>
          </p:cNvSpPr>
          <p:nvPr/>
        </p:nvSpPr>
        <p:spPr bwMode="auto">
          <a:xfrm flipH="1">
            <a:off x="2133600" y="2438400"/>
            <a:ext cx="3276600" cy="31242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464" name="Line 8">
            <a:extLst>
              <a:ext uri="{FF2B5EF4-FFF2-40B4-BE49-F238E27FC236}">
                <a16:creationId xmlns:a16="http://schemas.microsoft.com/office/drawing/2014/main" id="{DB6F23A1-4889-473A-9716-FD136E8D836C}"/>
              </a:ext>
            </a:extLst>
          </p:cNvPr>
          <p:cNvSpPr>
            <a:spLocks noChangeShapeType="1"/>
          </p:cNvSpPr>
          <p:nvPr/>
        </p:nvSpPr>
        <p:spPr bwMode="auto">
          <a:xfrm>
            <a:off x="4648200" y="2514600"/>
            <a:ext cx="0" cy="3048000"/>
          </a:xfrm>
          <a:prstGeom prst="line">
            <a:avLst/>
          </a:prstGeom>
          <a:noFill/>
          <a:ln w="38100" cmpd="sng">
            <a:solidFill>
              <a:srgbClr val="66FF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9465" name="Line 9">
            <a:extLst>
              <a:ext uri="{FF2B5EF4-FFF2-40B4-BE49-F238E27FC236}">
                <a16:creationId xmlns:a16="http://schemas.microsoft.com/office/drawing/2014/main" id="{ECA31045-D2D1-4671-A236-9F3431897372}"/>
              </a:ext>
            </a:extLst>
          </p:cNvPr>
          <p:cNvSpPr>
            <a:spLocks noChangeShapeType="1"/>
          </p:cNvSpPr>
          <p:nvPr/>
        </p:nvSpPr>
        <p:spPr bwMode="auto">
          <a:xfrm>
            <a:off x="2057400" y="3581400"/>
            <a:ext cx="2590800" cy="0"/>
          </a:xfrm>
          <a:prstGeom prst="line">
            <a:avLst/>
          </a:prstGeom>
          <a:noFill/>
          <a:ln w="38100" cmpd="sng">
            <a:solidFill>
              <a:schemeClr val="accent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9466" name="Text Box 10">
            <a:extLst>
              <a:ext uri="{FF2B5EF4-FFF2-40B4-BE49-F238E27FC236}">
                <a16:creationId xmlns:a16="http://schemas.microsoft.com/office/drawing/2014/main" id="{F051B81E-A972-424C-AF07-6F653C02540D}"/>
              </a:ext>
            </a:extLst>
          </p:cNvPr>
          <p:cNvSpPr txBox="1">
            <a:spLocks noChangeArrowheads="1"/>
          </p:cNvSpPr>
          <p:nvPr/>
        </p:nvSpPr>
        <p:spPr bwMode="auto">
          <a:xfrm>
            <a:off x="7299325" y="5540375"/>
            <a:ext cx="1477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黑体" panose="02010609060101010101" pitchFamily="49" charset="-122"/>
                <a:ea typeface="黑体" panose="02010609060101010101" pitchFamily="49" charset="-122"/>
              </a:rPr>
              <a:t>N</a:t>
            </a:r>
            <a:r>
              <a:rPr lang="zh-CN" altLang="zh-CN">
                <a:latin typeface="黑体" panose="02010609060101010101" pitchFamily="49" charset="-122"/>
                <a:ea typeface="黑体" panose="02010609060101010101" pitchFamily="49" charset="-122"/>
              </a:rPr>
              <a:t>（人口数）</a:t>
            </a:r>
          </a:p>
        </p:txBody>
      </p:sp>
      <p:sp>
        <p:nvSpPr>
          <p:cNvPr id="19467" name="Text Box 11">
            <a:extLst>
              <a:ext uri="{FF2B5EF4-FFF2-40B4-BE49-F238E27FC236}">
                <a16:creationId xmlns:a16="http://schemas.microsoft.com/office/drawing/2014/main" id="{E1C57ACA-0A2E-40E3-AA61-13266D90AF17}"/>
              </a:ext>
            </a:extLst>
          </p:cNvPr>
          <p:cNvSpPr txBox="1">
            <a:spLocks noChangeArrowheads="1"/>
          </p:cNvSpPr>
          <p:nvPr/>
        </p:nvSpPr>
        <p:spPr bwMode="auto">
          <a:xfrm>
            <a:off x="1660525" y="5451475"/>
            <a:ext cx="403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Times New Roman" panose="02020603050405020304" pitchFamily="18" charset="0"/>
                <a:ea typeface="宋体" panose="02010600030101010101" pitchFamily="2" charset="-122"/>
              </a:rPr>
              <a:t>O</a:t>
            </a:r>
          </a:p>
        </p:txBody>
      </p:sp>
      <p:sp>
        <p:nvSpPr>
          <p:cNvPr id="19468" name="Text Box 12">
            <a:extLst>
              <a:ext uri="{FF2B5EF4-FFF2-40B4-BE49-F238E27FC236}">
                <a16:creationId xmlns:a16="http://schemas.microsoft.com/office/drawing/2014/main" id="{3A5B13A3-25F1-40CF-9E30-C15952D0F2AB}"/>
              </a:ext>
            </a:extLst>
          </p:cNvPr>
          <p:cNvSpPr txBox="1">
            <a:spLocks noChangeArrowheads="1"/>
          </p:cNvSpPr>
          <p:nvPr/>
        </p:nvSpPr>
        <p:spPr bwMode="auto">
          <a:xfrm>
            <a:off x="1187450" y="1484313"/>
            <a:ext cx="53340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sz="2000">
                <a:latin typeface="Times New Roman" panose="02020603050405020304" pitchFamily="18" charset="0"/>
                <a:ea typeface="黑体" panose="02010609060101010101" pitchFamily="49" charset="-122"/>
              </a:rPr>
              <a:t>地方性公共产品的量</a:t>
            </a:r>
          </a:p>
        </p:txBody>
      </p:sp>
      <p:sp>
        <p:nvSpPr>
          <p:cNvPr id="19469" name="Text Box 13">
            <a:extLst>
              <a:ext uri="{FF2B5EF4-FFF2-40B4-BE49-F238E27FC236}">
                <a16:creationId xmlns:a16="http://schemas.microsoft.com/office/drawing/2014/main" id="{7B4FAA19-E42B-4726-A05E-2F9D95780245}"/>
              </a:ext>
            </a:extLst>
          </p:cNvPr>
          <p:cNvSpPr txBox="1">
            <a:spLocks noChangeArrowheads="1"/>
          </p:cNvSpPr>
          <p:nvPr/>
        </p:nvSpPr>
        <p:spPr bwMode="auto">
          <a:xfrm>
            <a:off x="5508625" y="2133600"/>
            <a:ext cx="538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Times New Roman" panose="02020603050405020304" pitchFamily="18" charset="0"/>
                <a:ea typeface="宋体" panose="02010600030101010101" pitchFamily="2" charset="-122"/>
              </a:rPr>
              <a:t>Ua</a:t>
            </a:r>
          </a:p>
        </p:txBody>
      </p:sp>
      <p:sp>
        <p:nvSpPr>
          <p:cNvPr id="19470" name="Text Box 14">
            <a:extLst>
              <a:ext uri="{FF2B5EF4-FFF2-40B4-BE49-F238E27FC236}">
                <a16:creationId xmlns:a16="http://schemas.microsoft.com/office/drawing/2014/main" id="{F19DD211-56B2-462E-928D-7F8FAF68C8DF}"/>
              </a:ext>
            </a:extLst>
          </p:cNvPr>
          <p:cNvSpPr txBox="1">
            <a:spLocks noChangeArrowheads="1"/>
          </p:cNvSpPr>
          <p:nvPr/>
        </p:nvSpPr>
        <p:spPr bwMode="auto">
          <a:xfrm>
            <a:off x="5508625" y="2997200"/>
            <a:ext cx="555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Times New Roman" panose="02020603050405020304" pitchFamily="18" charset="0"/>
                <a:ea typeface="宋体" panose="02010600030101010101" pitchFamily="2" charset="-122"/>
              </a:rPr>
              <a:t>Ub</a:t>
            </a:r>
          </a:p>
        </p:txBody>
      </p:sp>
      <p:sp>
        <p:nvSpPr>
          <p:cNvPr id="19471" name="Text Box 15">
            <a:extLst>
              <a:ext uri="{FF2B5EF4-FFF2-40B4-BE49-F238E27FC236}">
                <a16:creationId xmlns:a16="http://schemas.microsoft.com/office/drawing/2014/main" id="{5C3CEFF2-4C08-48E3-8EAF-FBC33F76F598}"/>
              </a:ext>
            </a:extLst>
          </p:cNvPr>
          <p:cNvSpPr txBox="1">
            <a:spLocks noChangeArrowheads="1"/>
          </p:cNvSpPr>
          <p:nvPr/>
        </p:nvSpPr>
        <p:spPr bwMode="auto">
          <a:xfrm>
            <a:off x="5580063" y="3860800"/>
            <a:ext cx="5381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Times New Roman" panose="02020603050405020304" pitchFamily="18" charset="0"/>
                <a:ea typeface="宋体" panose="02010600030101010101" pitchFamily="2" charset="-122"/>
              </a:rPr>
              <a:t>Uc</a:t>
            </a:r>
          </a:p>
        </p:txBody>
      </p:sp>
      <p:sp>
        <p:nvSpPr>
          <p:cNvPr id="19472" name="Text Box 16">
            <a:extLst>
              <a:ext uri="{FF2B5EF4-FFF2-40B4-BE49-F238E27FC236}">
                <a16:creationId xmlns:a16="http://schemas.microsoft.com/office/drawing/2014/main" id="{550C60CB-6F9A-4343-8484-58CD0A13F2A7}"/>
              </a:ext>
            </a:extLst>
          </p:cNvPr>
          <p:cNvSpPr txBox="1">
            <a:spLocks noChangeArrowheads="1"/>
          </p:cNvSpPr>
          <p:nvPr/>
        </p:nvSpPr>
        <p:spPr bwMode="auto">
          <a:xfrm>
            <a:off x="1547813" y="3933825"/>
            <a:ext cx="504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Times New Roman" panose="02020603050405020304" pitchFamily="18" charset="0"/>
                <a:ea typeface="宋体" panose="02010600030101010101" pitchFamily="2" charset="-122"/>
              </a:rPr>
              <a:t>D</a:t>
            </a:r>
            <a:r>
              <a:rPr lang="zh-CN" altLang="zh-CN">
                <a:latin typeface="Times New Roman" panose="02020603050405020304" pitchFamily="18" charset="0"/>
                <a:ea typeface="宋体" panose="02010600030101010101" pitchFamily="2" charset="-122"/>
              </a:rPr>
              <a:t>c</a:t>
            </a:r>
          </a:p>
        </p:txBody>
      </p:sp>
      <p:sp>
        <p:nvSpPr>
          <p:cNvPr id="19473" name="Text Box 17">
            <a:extLst>
              <a:ext uri="{FF2B5EF4-FFF2-40B4-BE49-F238E27FC236}">
                <a16:creationId xmlns:a16="http://schemas.microsoft.com/office/drawing/2014/main" id="{9196681F-0AFB-43FA-A48F-B43AF192E524}"/>
              </a:ext>
            </a:extLst>
          </p:cNvPr>
          <p:cNvSpPr txBox="1">
            <a:spLocks noChangeArrowheads="1"/>
          </p:cNvSpPr>
          <p:nvPr/>
        </p:nvSpPr>
        <p:spPr bwMode="auto">
          <a:xfrm>
            <a:off x="1547813" y="2924175"/>
            <a:ext cx="517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Times New Roman" panose="02020603050405020304" pitchFamily="18" charset="0"/>
                <a:ea typeface="宋体" panose="02010600030101010101" pitchFamily="2" charset="-122"/>
              </a:rPr>
              <a:t>D</a:t>
            </a:r>
            <a:r>
              <a:rPr lang="zh-CN" altLang="zh-CN">
                <a:latin typeface="Times New Roman" panose="02020603050405020304" pitchFamily="18" charset="0"/>
                <a:ea typeface="宋体" panose="02010600030101010101" pitchFamily="2" charset="-122"/>
              </a:rPr>
              <a:t>b</a:t>
            </a:r>
          </a:p>
        </p:txBody>
      </p:sp>
      <p:sp>
        <p:nvSpPr>
          <p:cNvPr id="19474" name="Text Box 18">
            <a:extLst>
              <a:ext uri="{FF2B5EF4-FFF2-40B4-BE49-F238E27FC236}">
                <a16:creationId xmlns:a16="http://schemas.microsoft.com/office/drawing/2014/main" id="{3765C36E-199A-45AF-8C47-BD2E7358EBFF}"/>
              </a:ext>
            </a:extLst>
          </p:cNvPr>
          <p:cNvSpPr txBox="1">
            <a:spLocks noChangeArrowheads="1"/>
          </p:cNvSpPr>
          <p:nvPr/>
        </p:nvSpPr>
        <p:spPr bwMode="auto">
          <a:xfrm>
            <a:off x="1547813" y="2276475"/>
            <a:ext cx="504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Times New Roman" panose="02020603050405020304" pitchFamily="18" charset="0"/>
                <a:ea typeface="宋体" panose="02010600030101010101" pitchFamily="2" charset="-122"/>
              </a:rPr>
              <a:t>D</a:t>
            </a:r>
            <a:r>
              <a:rPr lang="zh-CN" altLang="zh-CN">
                <a:latin typeface="Times New Roman" panose="02020603050405020304" pitchFamily="18" charset="0"/>
                <a:ea typeface="宋体" panose="02010600030101010101" pitchFamily="2" charset="-122"/>
              </a:rPr>
              <a:t>a</a:t>
            </a:r>
          </a:p>
        </p:txBody>
      </p:sp>
      <p:sp>
        <p:nvSpPr>
          <p:cNvPr id="19475" name="Text Box 19">
            <a:extLst>
              <a:ext uri="{FF2B5EF4-FFF2-40B4-BE49-F238E27FC236}">
                <a16:creationId xmlns:a16="http://schemas.microsoft.com/office/drawing/2014/main" id="{A95A8E59-C5A7-4934-B94F-D2BB6B02F71F}"/>
              </a:ext>
            </a:extLst>
          </p:cNvPr>
          <p:cNvSpPr txBox="1">
            <a:spLocks noChangeArrowheads="1"/>
          </p:cNvSpPr>
          <p:nvPr/>
        </p:nvSpPr>
        <p:spPr bwMode="auto">
          <a:xfrm>
            <a:off x="1619250" y="3357563"/>
            <a:ext cx="403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Times New Roman" panose="02020603050405020304" pitchFamily="18" charset="0"/>
                <a:ea typeface="宋体" panose="02010600030101010101" pitchFamily="2" charset="-122"/>
              </a:rPr>
              <a:t>Q</a:t>
            </a:r>
          </a:p>
        </p:txBody>
      </p:sp>
      <p:sp>
        <p:nvSpPr>
          <p:cNvPr id="19476" name="Text Box 20">
            <a:extLst>
              <a:ext uri="{FF2B5EF4-FFF2-40B4-BE49-F238E27FC236}">
                <a16:creationId xmlns:a16="http://schemas.microsoft.com/office/drawing/2014/main" id="{D6E513D5-779B-4704-BD82-5AFC83B11536}"/>
              </a:ext>
            </a:extLst>
          </p:cNvPr>
          <p:cNvSpPr txBox="1">
            <a:spLocks noChangeArrowheads="1"/>
          </p:cNvSpPr>
          <p:nvPr/>
        </p:nvSpPr>
        <p:spPr bwMode="auto">
          <a:xfrm>
            <a:off x="4572000" y="55895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latin typeface="Tahoma" panose="020B0604030504040204" pitchFamily="34" charset="0"/>
                <a:ea typeface="宋体" panose="02010600030101010101" pitchFamily="2" charset="-122"/>
              </a:rPr>
              <a:t>E</a:t>
            </a:r>
          </a:p>
        </p:txBody>
      </p:sp>
      <p:sp>
        <p:nvSpPr>
          <p:cNvPr id="19477" name="Oval 21">
            <a:extLst>
              <a:ext uri="{FF2B5EF4-FFF2-40B4-BE49-F238E27FC236}">
                <a16:creationId xmlns:a16="http://schemas.microsoft.com/office/drawing/2014/main" id="{CF178473-285B-4AB0-9C3A-4C8FB0913A4A}"/>
              </a:ext>
            </a:extLst>
          </p:cNvPr>
          <p:cNvSpPr>
            <a:spLocks noChangeArrowheads="1"/>
          </p:cNvSpPr>
          <p:nvPr/>
        </p:nvSpPr>
        <p:spPr bwMode="auto">
          <a:xfrm>
            <a:off x="4643438" y="2492375"/>
            <a:ext cx="88900" cy="88900"/>
          </a:xfrm>
          <a:prstGeom prst="ellipse">
            <a:avLst/>
          </a:prstGeom>
          <a:solidFill>
            <a:schemeClr val="tx1"/>
          </a:solidFill>
          <a:ln w="57150" cmpd="sng">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zh-CN" altLang="en-US"/>
          </a:p>
        </p:txBody>
      </p:sp>
      <p:sp>
        <p:nvSpPr>
          <p:cNvPr id="19478" name="Oval 22">
            <a:extLst>
              <a:ext uri="{FF2B5EF4-FFF2-40B4-BE49-F238E27FC236}">
                <a16:creationId xmlns:a16="http://schemas.microsoft.com/office/drawing/2014/main" id="{082CA83C-792E-498F-8C31-C15C6FD4FFFF}"/>
              </a:ext>
            </a:extLst>
          </p:cNvPr>
          <p:cNvSpPr>
            <a:spLocks noChangeArrowheads="1"/>
          </p:cNvSpPr>
          <p:nvPr/>
        </p:nvSpPr>
        <p:spPr bwMode="auto">
          <a:xfrm>
            <a:off x="4643438" y="3284538"/>
            <a:ext cx="88900" cy="88900"/>
          </a:xfrm>
          <a:prstGeom prst="ellipse">
            <a:avLst/>
          </a:prstGeom>
          <a:solidFill>
            <a:schemeClr val="tx1"/>
          </a:solidFill>
          <a:ln w="57150" cmpd="sng">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zh-CN" altLang="en-US"/>
          </a:p>
        </p:txBody>
      </p:sp>
      <p:sp>
        <p:nvSpPr>
          <p:cNvPr id="19479" name="Oval 23">
            <a:extLst>
              <a:ext uri="{FF2B5EF4-FFF2-40B4-BE49-F238E27FC236}">
                <a16:creationId xmlns:a16="http://schemas.microsoft.com/office/drawing/2014/main" id="{733F3E6A-66D8-46A0-B044-E35F9667E52B}"/>
              </a:ext>
            </a:extLst>
          </p:cNvPr>
          <p:cNvSpPr>
            <a:spLocks noChangeArrowheads="1"/>
          </p:cNvSpPr>
          <p:nvPr/>
        </p:nvSpPr>
        <p:spPr bwMode="auto">
          <a:xfrm>
            <a:off x="4643438" y="4076700"/>
            <a:ext cx="88900" cy="88900"/>
          </a:xfrm>
          <a:prstGeom prst="ellipse">
            <a:avLst/>
          </a:prstGeom>
          <a:solidFill>
            <a:schemeClr val="tx1"/>
          </a:solidFill>
          <a:ln w="57150" cmpd="sng">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zh-CN" altLang="en-US"/>
          </a:p>
        </p:txBody>
      </p:sp>
      <p:sp>
        <p:nvSpPr>
          <p:cNvPr id="19480" name="Line 24">
            <a:extLst>
              <a:ext uri="{FF2B5EF4-FFF2-40B4-BE49-F238E27FC236}">
                <a16:creationId xmlns:a16="http://schemas.microsoft.com/office/drawing/2014/main" id="{215AE1E7-5B30-42C4-B16D-5F776C5BB917}"/>
              </a:ext>
            </a:extLst>
          </p:cNvPr>
          <p:cNvSpPr>
            <a:spLocks noChangeShapeType="1"/>
          </p:cNvSpPr>
          <p:nvPr/>
        </p:nvSpPr>
        <p:spPr bwMode="auto">
          <a:xfrm>
            <a:off x="2051050" y="4149725"/>
            <a:ext cx="2590800" cy="0"/>
          </a:xfrm>
          <a:prstGeom prst="line">
            <a:avLst/>
          </a:prstGeom>
          <a:noFill/>
          <a:ln w="38100" cmpd="sng">
            <a:solidFill>
              <a:schemeClr val="accent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9481" name="Line 25">
            <a:extLst>
              <a:ext uri="{FF2B5EF4-FFF2-40B4-BE49-F238E27FC236}">
                <a16:creationId xmlns:a16="http://schemas.microsoft.com/office/drawing/2014/main" id="{8EE77841-902F-47DF-8BF9-40657847272C}"/>
              </a:ext>
            </a:extLst>
          </p:cNvPr>
          <p:cNvSpPr>
            <a:spLocks noChangeShapeType="1"/>
          </p:cNvSpPr>
          <p:nvPr/>
        </p:nvSpPr>
        <p:spPr bwMode="auto">
          <a:xfrm>
            <a:off x="2051050" y="2565400"/>
            <a:ext cx="2590800" cy="0"/>
          </a:xfrm>
          <a:prstGeom prst="line">
            <a:avLst/>
          </a:prstGeom>
          <a:noFill/>
          <a:ln w="38100" cmpd="sng">
            <a:solidFill>
              <a:schemeClr val="accent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9482" name="Line 26">
            <a:extLst>
              <a:ext uri="{FF2B5EF4-FFF2-40B4-BE49-F238E27FC236}">
                <a16:creationId xmlns:a16="http://schemas.microsoft.com/office/drawing/2014/main" id="{08E792C0-DAC9-422E-9FE3-5F6859829B8D}"/>
              </a:ext>
            </a:extLst>
          </p:cNvPr>
          <p:cNvSpPr>
            <a:spLocks noChangeShapeType="1"/>
          </p:cNvSpPr>
          <p:nvPr/>
        </p:nvSpPr>
        <p:spPr bwMode="auto">
          <a:xfrm>
            <a:off x="2051050" y="3357563"/>
            <a:ext cx="2590800" cy="0"/>
          </a:xfrm>
          <a:prstGeom prst="line">
            <a:avLst/>
          </a:prstGeom>
          <a:noFill/>
          <a:ln w="38100" cmpd="sng">
            <a:solidFill>
              <a:schemeClr val="accent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Tree>
  </p:cSld>
  <p:clrMapOvr>
    <a:masterClrMapping/>
  </p:clrMapOvr>
  <p:transition spd="slow">
    <p:random/>
    <p:sndAc>
      <p:stSnd>
        <p:snd r:embed="rId2" name="camera.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日期占位符 1">
            <a:extLst>
              <a:ext uri="{FF2B5EF4-FFF2-40B4-BE49-F238E27FC236}">
                <a16:creationId xmlns:a16="http://schemas.microsoft.com/office/drawing/2014/main" id="{3FD36B42-93B3-47BD-9E19-6FB560FEDB91}"/>
              </a:ext>
            </a:extLst>
          </p:cNvPr>
          <p:cNvSpPr>
            <a:spLocks noGrp="1"/>
          </p:cNvSpPr>
          <p:nvPr>
            <p:ph type="dt" sz="half" idx="10"/>
          </p:nvPr>
        </p:nvSpPr>
        <p:spPr/>
        <p:txBody>
          <a:bodyPr/>
          <a:lstStyle/>
          <a:p>
            <a:fld id="{BE9A4AB4-2546-4659-AC28-6584026C1425}" type="datetime1">
              <a:rPr lang="zh-CN" altLang="en-US"/>
              <a:pPr/>
              <a:t>2018/12/13</a:t>
            </a:fld>
            <a:endParaRPr lang="zh-CN" altLang="en-US"/>
          </a:p>
        </p:txBody>
      </p:sp>
      <p:sp>
        <p:nvSpPr>
          <p:cNvPr id="29" name="灯片编号占位符 3">
            <a:extLst>
              <a:ext uri="{FF2B5EF4-FFF2-40B4-BE49-F238E27FC236}">
                <a16:creationId xmlns:a16="http://schemas.microsoft.com/office/drawing/2014/main" id="{5F00F437-2DAA-43BB-8279-AEF7694A5C19}"/>
              </a:ext>
            </a:extLst>
          </p:cNvPr>
          <p:cNvSpPr>
            <a:spLocks noGrp="1"/>
          </p:cNvSpPr>
          <p:nvPr>
            <p:ph type="sldNum" sz="quarter" idx="12"/>
          </p:nvPr>
        </p:nvSpPr>
        <p:spPr/>
        <p:txBody>
          <a:bodyPr/>
          <a:lstStyle/>
          <a:p>
            <a:fld id="{0AD0E160-2973-41BF-BB44-23C224E0F14D}" type="slidenum">
              <a:rPr lang="zh-CN" altLang="en-US"/>
              <a:pPr/>
              <a:t>17</a:t>
            </a:fld>
            <a:endParaRPr lang="zh-CN" altLang="en-US"/>
          </a:p>
        </p:txBody>
      </p:sp>
      <p:sp>
        <p:nvSpPr>
          <p:cNvPr id="20482" name="Line 2">
            <a:extLst>
              <a:ext uri="{FF2B5EF4-FFF2-40B4-BE49-F238E27FC236}">
                <a16:creationId xmlns:a16="http://schemas.microsoft.com/office/drawing/2014/main" id="{45381652-7AC5-471F-A6AB-7B5225A66931}"/>
              </a:ext>
            </a:extLst>
          </p:cNvPr>
          <p:cNvSpPr>
            <a:spLocks noChangeShapeType="1"/>
          </p:cNvSpPr>
          <p:nvPr/>
        </p:nvSpPr>
        <p:spPr bwMode="auto">
          <a:xfrm>
            <a:off x="2524125" y="5540375"/>
            <a:ext cx="5105400" cy="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483" name="Line 3">
            <a:extLst>
              <a:ext uri="{FF2B5EF4-FFF2-40B4-BE49-F238E27FC236}">
                <a16:creationId xmlns:a16="http://schemas.microsoft.com/office/drawing/2014/main" id="{3927F60E-4324-43E6-8273-E567EFE5CC36}"/>
              </a:ext>
            </a:extLst>
          </p:cNvPr>
          <p:cNvSpPr>
            <a:spLocks noChangeShapeType="1"/>
          </p:cNvSpPr>
          <p:nvPr/>
        </p:nvSpPr>
        <p:spPr bwMode="auto">
          <a:xfrm>
            <a:off x="3057525" y="3178175"/>
            <a:ext cx="1143000" cy="1600200"/>
          </a:xfrm>
          <a:prstGeom prst="line">
            <a:avLst/>
          </a:prstGeom>
          <a:noFill/>
          <a:ln w="57150" cmpd="sng">
            <a:solidFill>
              <a:srgbClr val="66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0484" name="Line 4">
            <a:extLst>
              <a:ext uri="{FF2B5EF4-FFF2-40B4-BE49-F238E27FC236}">
                <a16:creationId xmlns:a16="http://schemas.microsoft.com/office/drawing/2014/main" id="{4C5A056E-AF3B-4F0D-AEB2-E65CC1E82259}"/>
              </a:ext>
            </a:extLst>
          </p:cNvPr>
          <p:cNvSpPr>
            <a:spLocks noChangeShapeType="1"/>
          </p:cNvSpPr>
          <p:nvPr/>
        </p:nvSpPr>
        <p:spPr bwMode="auto">
          <a:xfrm>
            <a:off x="3362325" y="2187575"/>
            <a:ext cx="3276600" cy="2362200"/>
          </a:xfrm>
          <a:prstGeom prst="line">
            <a:avLst/>
          </a:prstGeom>
          <a:noFill/>
          <a:ln w="57150" cmpd="sng">
            <a:solidFill>
              <a:srgbClr val="66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0485" name="Text Box 5">
            <a:extLst>
              <a:ext uri="{FF2B5EF4-FFF2-40B4-BE49-F238E27FC236}">
                <a16:creationId xmlns:a16="http://schemas.microsoft.com/office/drawing/2014/main" id="{38E3ECDB-2F4C-4000-B7E7-E64C03824A78}"/>
              </a:ext>
            </a:extLst>
          </p:cNvPr>
          <p:cNvSpPr txBox="1">
            <a:spLocks noChangeArrowheads="1"/>
          </p:cNvSpPr>
          <p:nvPr/>
        </p:nvSpPr>
        <p:spPr bwMode="auto">
          <a:xfrm>
            <a:off x="1547813" y="1700213"/>
            <a:ext cx="8651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spcBef>
                <a:spcPct val="50000"/>
              </a:spcBef>
            </a:pPr>
            <a:r>
              <a:rPr lang="zh-CN" altLang="zh-CN" sz="2400">
                <a:latin typeface="楷体_GB2312" pitchFamily="1" charset="-122"/>
                <a:ea typeface="黑体" panose="02010609060101010101" pitchFamily="49" charset="-122"/>
                <a:sym typeface="Arial" panose="020B0604020202020204" pitchFamily="34" charset="0"/>
              </a:rPr>
              <a:t>价格</a:t>
            </a:r>
          </a:p>
        </p:txBody>
      </p:sp>
      <p:sp>
        <p:nvSpPr>
          <p:cNvPr id="20486" name="Text Box 6">
            <a:extLst>
              <a:ext uri="{FF2B5EF4-FFF2-40B4-BE49-F238E27FC236}">
                <a16:creationId xmlns:a16="http://schemas.microsoft.com/office/drawing/2014/main" id="{48B0A32B-88B8-4F7D-9DBC-0821CC73C03F}"/>
              </a:ext>
            </a:extLst>
          </p:cNvPr>
          <p:cNvSpPr txBox="1">
            <a:spLocks noChangeArrowheads="1"/>
          </p:cNvSpPr>
          <p:nvPr/>
        </p:nvSpPr>
        <p:spPr bwMode="auto">
          <a:xfrm>
            <a:off x="7553325" y="5692775"/>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spcBef>
                <a:spcPct val="50000"/>
              </a:spcBef>
            </a:pPr>
            <a:r>
              <a:rPr lang="zh-CN" altLang="zh-CN" sz="2400">
                <a:latin typeface="楷体_GB2312" pitchFamily="1" charset="-122"/>
                <a:ea typeface="黑体" panose="02010609060101010101" pitchFamily="49" charset="-122"/>
                <a:sym typeface="Arial" panose="020B0604020202020204" pitchFamily="34" charset="0"/>
              </a:rPr>
              <a:t>数量</a:t>
            </a:r>
          </a:p>
        </p:txBody>
      </p:sp>
      <p:sp>
        <p:nvSpPr>
          <p:cNvPr id="20487" name="Line 7">
            <a:extLst>
              <a:ext uri="{FF2B5EF4-FFF2-40B4-BE49-F238E27FC236}">
                <a16:creationId xmlns:a16="http://schemas.microsoft.com/office/drawing/2014/main" id="{37A53DEE-9E61-48E1-897A-23C6EB3EA2BE}"/>
              </a:ext>
            </a:extLst>
          </p:cNvPr>
          <p:cNvSpPr>
            <a:spLocks noChangeShapeType="1"/>
          </p:cNvSpPr>
          <p:nvPr/>
        </p:nvSpPr>
        <p:spPr bwMode="auto">
          <a:xfrm>
            <a:off x="3895725" y="2568575"/>
            <a:ext cx="0" cy="2971800"/>
          </a:xfrm>
          <a:prstGeom prst="line">
            <a:avLst/>
          </a:prstGeom>
          <a:noFill/>
          <a:ln w="38100" cmpd="sng">
            <a:solidFill>
              <a:srgbClr val="66FF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0488" name="Line 8">
            <a:extLst>
              <a:ext uri="{FF2B5EF4-FFF2-40B4-BE49-F238E27FC236}">
                <a16:creationId xmlns:a16="http://schemas.microsoft.com/office/drawing/2014/main" id="{73DC6B0B-5E46-4082-B04E-49F245E290AD}"/>
              </a:ext>
            </a:extLst>
          </p:cNvPr>
          <p:cNvSpPr>
            <a:spLocks noChangeShapeType="1"/>
          </p:cNvSpPr>
          <p:nvPr/>
        </p:nvSpPr>
        <p:spPr bwMode="auto">
          <a:xfrm>
            <a:off x="2524125" y="3711575"/>
            <a:ext cx="2895600" cy="0"/>
          </a:xfrm>
          <a:prstGeom prst="line">
            <a:avLst/>
          </a:prstGeom>
          <a:noFill/>
          <a:ln w="38100" cmpd="sng">
            <a:solidFill>
              <a:srgbClr val="66FF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0489" name="Line 9">
            <a:extLst>
              <a:ext uri="{FF2B5EF4-FFF2-40B4-BE49-F238E27FC236}">
                <a16:creationId xmlns:a16="http://schemas.microsoft.com/office/drawing/2014/main" id="{33E36380-A016-4173-A12E-02F85336C252}"/>
              </a:ext>
            </a:extLst>
          </p:cNvPr>
          <p:cNvSpPr>
            <a:spLocks noChangeShapeType="1"/>
          </p:cNvSpPr>
          <p:nvPr/>
        </p:nvSpPr>
        <p:spPr bwMode="auto">
          <a:xfrm>
            <a:off x="5419725" y="3711575"/>
            <a:ext cx="0" cy="1828800"/>
          </a:xfrm>
          <a:prstGeom prst="line">
            <a:avLst/>
          </a:prstGeom>
          <a:noFill/>
          <a:ln w="38100" cmpd="sng">
            <a:solidFill>
              <a:srgbClr val="66FF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0490" name="Text Box 10">
            <a:extLst>
              <a:ext uri="{FF2B5EF4-FFF2-40B4-BE49-F238E27FC236}">
                <a16:creationId xmlns:a16="http://schemas.microsoft.com/office/drawing/2014/main" id="{ED17F5F5-414A-4BA4-A4DC-B34F95C4D3D8}"/>
              </a:ext>
            </a:extLst>
          </p:cNvPr>
          <p:cNvSpPr txBox="1">
            <a:spLocks noChangeArrowheads="1"/>
          </p:cNvSpPr>
          <p:nvPr/>
        </p:nvSpPr>
        <p:spPr bwMode="auto">
          <a:xfrm>
            <a:off x="2066925" y="5387975"/>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zh-CN" sz="2400">
                <a:latin typeface="华文楷体" panose="02010600040101010101" pitchFamily="2" charset="-122"/>
                <a:ea typeface="华文楷体" panose="02010600040101010101" pitchFamily="2" charset="-122"/>
              </a:rPr>
              <a:t>O</a:t>
            </a:r>
          </a:p>
        </p:txBody>
      </p:sp>
      <p:sp>
        <p:nvSpPr>
          <p:cNvPr id="20491" name="Text Box 11">
            <a:extLst>
              <a:ext uri="{FF2B5EF4-FFF2-40B4-BE49-F238E27FC236}">
                <a16:creationId xmlns:a16="http://schemas.microsoft.com/office/drawing/2014/main" id="{2A821AD5-1119-48AB-AD38-0D4F48A3E9FF}"/>
              </a:ext>
            </a:extLst>
          </p:cNvPr>
          <p:cNvSpPr txBox="1">
            <a:spLocks noChangeArrowheads="1"/>
          </p:cNvSpPr>
          <p:nvPr/>
        </p:nvSpPr>
        <p:spPr bwMode="auto">
          <a:xfrm>
            <a:off x="3362325" y="5311775"/>
            <a:ext cx="309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zh-CN" altLang="zh-CN" sz="2400">
              <a:latin typeface="华文楷体" panose="02010600040101010101" pitchFamily="2" charset="-122"/>
              <a:ea typeface="华文楷体" panose="02010600040101010101" pitchFamily="2" charset="-122"/>
            </a:endParaRPr>
          </a:p>
        </p:txBody>
      </p:sp>
      <p:sp>
        <p:nvSpPr>
          <p:cNvPr id="20492" name="Text Box 12">
            <a:extLst>
              <a:ext uri="{FF2B5EF4-FFF2-40B4-BE49-F238E27FC236}">
                <a16:creationId xmlns:a16="http://schemas.microsoft.com/office/drawing/2014/main" id="{26A2957C-A525-4417-8C0A-4AEED92F8605}"/>
              </a:ext>
            </a:extLst>
          </p:cNvPr>
          <p:cNvSpPr txBox="1">
            <a:spLocks noChangeArrowheads="1"/>
          </p:cNvSpPr>
          <p:nvPr/>
        </p:nvSpPr>
        <p:spPr bwMode="auto">
          <a:xfrm>
            <a:off x="3057525" y="5540375"/>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zh-CN" sz="2400">
                <a:latin typeface="华文楷体" panose="02010600040101010101" pitchFamily="2" charset="-122"/>
                <a:ea typeface="华文楷体" panose="02010600040101010101" pitchFamily="2" charset="-122"/>
              </a:rPr>
              <a:t> Qa</a:t>
            </a:r>
          </a:p>
        </p:txBody>
      </p:sp>
      <p:sp>
        <p:nvSpPr>
          <p:cNvPr id="20493" name="Text Box 13">
            <a:extLst>
              <a:ext uri="{FF2B5EF4-FFF2-40B4-BE49-F238E27FC236}">
                <a16:creationId xmlns:a16="http://schemas.microsoft.com/office/drawing/2014/main" id="{76131B5E-7C47-4872-9A37-B4997EB210E1}"/>
              </a:ext>
            </a:extLst>
          </p:cNvPr>
          <p:cNvSpPr txBox="1">
            <a:spLocks noChangeArrowheads="1"/>
          </p:cNvSpPr>
          <p:nvPr/>
        </p:nvSpPr>
        <p:spPr bwMode="auto">
          <a:xfrm>
            <a:off x="3667125" y="5540375"/>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zh-CN" sz="2400">
                <a:latin typeface="华文楷体" panose="02010600040101010101" pitchFamily="2" charset="-122"/>
                <a:ea typeface="华文楷体" panose="02010600040101010101" pitchFamily="2" charset="-122"/>
              </a:rPr>
              <a:t>Qc</a:t>
            </a:r>
          </a:p>
        </p:txBody>
      </p:sp>
      <p:sp>
        <p:nvSpPr>
          <p:cNvPr id="20494" name="Text Box 14">
            <a:extLst>
              <a:ext uri="{FF2B5EF4-FFF2-40B4-BE49-F238E27FC236}">
                <a16:creationId xmlns:a16="http://schemas.microsoft.com/office/drawing/2014/main" id="{579B8EC2-AE4C-4DA5-9022-2E426D2FED74}"/>
              </a:ext>
            </a:extLst>
          </p:cNvPr>
          <p:cNvSpPr txBox="1">
            <a:spLocks noChangeArrowheads="1"/>
          </p:cNvSpPr>
          <p:nvPr/>
        </p:nvSpPr>
        <p:spPr bwMode="auto">
          <a:xfrm>
            <a:off x="5114925" y="5540375"/>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zh-CN" sz="2400">
                <a:latin typeface="华文楷体" panose="02010600040101010101" pitchFamily="2" charset="-122"/>
                <a:ea typeface="华文楷体" panose="02010600040101010101" pitchFamily="2" charset="-122"/>
              </a:rPr>
              <a:t>Qb</a:t>
            </a:r>
          </a:p>
        </p:txBody>
      </p:sp>
      <p:sp>
        <p:nvSpPr>
          <p:cNvPr id="20495" name="Line 15">
            <a:extLst>
              <a:ext uri="{FF2B5EF4-FFF2-40B4-BE49-F238E27FC236}">
                <a16:creationId xmlns:a16="http://schemas.microsoft.com/office/drawing/2014/main" id="{26F39CF2-9AD7-4488-9F5A-C4C6DC3F0A2D}"/>
              </a:ext>
            </a:extLst>
          </p:cNvPr>
          <p:cNvSpPr>
            <a:spLocks noChangeShapeType="1"/>
          </p:cNvSpPr>
          <p:nvPr/>
        </p:nvSpPr>
        <p:spPr bwMode="auto">
          <a:xfrm flipV="1">
            <a:off x="2524125" y="1730375"/>
            <a:ext cx="0" cy="381000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0496" name="Rectangle 16">
            <a:extLst>
              <a:ext uri="{FF2B5EF4-FFF2-40B4-BE49-F238E27FC236}">
                <a16:creationId xmlns:a16="http://schemas.microsoft.com/office/drawing/2014/main" id="{A9FA4FFA-C148-4A90-B831-FFB9998E50FF}"/>
              </a:ext>
            </a:extLst>
          </p:cNvPr>
          <p:cNvSpPr>
            <a:spLocks noChangeArrowheads="1"/>
          </p:cNvSpPr>
          <p:nvPr/>
        </p:nvSpPr>
        <p:spPr bwMode="auto">
          <a:xfrm>
            <a:off x="1908175" y="549275"/>
            <a:ext cx="8137525" cy="1049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800">
                <a:solidFill>
                  <a:schemeClr val="bg1"/>
                </a:solidFill>
                <a:latin typeface="华文细黑" panose="02010600040101010101" pitchFamily="2" charset="-122"/>
                <a:ea typeface="华文细黑" panose="02010600040101010101" pitchFamily="2" charset="-122"/>
              </a:defRPr>
            </a:lvl1pPr>
            <a:lvl2pPr>
              <a:defRPr sz="2800">
                <a:solidFill>
                  <a:schemeClr val="bg1"/>
                </a:solidFill>
                <a:latin typeface="华文细黑" panose="02010600040101010101" pitchFamily="2" charset="-122"/>
                <a:ea typeface="华文细黑" panose="02010600040101010101" pitchFamily="2" charset="-122"/>
              </a:defRPr>
            </a:lvl2pPr>
            <a:lvl3pPr>
              <a:defRPr sz="2800">
                <a:solidFill>
                  <a:schemeClr val="bg1"/>
                </a:solidFill>
                <a:latin typeface="华文细黑" panose="02010600040101010101" pitchFamily="2" charset="-122"/>
                <a:ea typeface="华文细黑" panose="02010600040101010101" pitchFamily="2" charset="-122"/>
              </a:defRPr>
            </a:lvl3pPr>
            <a:lvl4pPr>
              <a:defRPr sz="2800">
                <a:solidFill>
                  <a:schemeClr val="bg1"/>
                </a:solidFill>
                <a:latin typeface="华文细黑" panose="02010600040101010101" pitchFamily="2" charset="-122"/>
                <a:ea typeface="华文细黑" panose="02010600040101010101" pitchFamily="2" charset="-122"/>
              </a:defRPr>
            </a:lvl4pPr>
            <a:lvl5pPr>
              <a:defRPr sz="2800">
                <a:solidFill>
                  <a:schemeClr val="bg1"/>
                </a:solidFill>
                <a:latin typeface="华文细黑" panose="02010600040101010101" pitchFamily="2" charset="-122"/>
                <a:ea typeface="华文细黑" panose="02010600040101010101" pitchFamily="2" charset="-122"/>
              </a:defRPr>
            </a:lvl5pPr>
            <a:lvl6pPr marL="4572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a:lstStyle>
          <a:p>
            <a:pPr>
              <a:buFontTx/>
              <a:buNone/>
            </a:pPr>
            <a:endParaRPr lang="zh-CN" altLang="zh-CN">
              <a:latin typeface="华文楷体" panose="02010600040101010101" pitchFamily="2" charset="-122"/>
              <a:ea typeface="华文楷体" panose="02010600040101010101" pitchFamily="2" charset="-122"/>
            </a:endParaRPr>
          </a:p>
        </p:txBody>
      </p:sp>
      <p:sp>
        <p:nvSpPr>
          <p:cNvPr id="20497" name="Text Box 17">
            <a:extLst>
              <a:ext uri="{FF2B5EF4-FFF2-40B4-BE49-F238E27FC236}">
                <a16:creationId xmlns:a16="http://schemas.microsoft.com/office/drawing/2014/main" id="{C35353CB-C48D-4428-963D-2F211B2B7554}"/>
              </a:ext>
            </a:extLst>
          </p:cNvPr>
          <p:cNvSpPr txBox="1">
            <a:spLocks noChangeArrowheads="1"/>
          </p:cNvSpPr>
          <p:nvPr/>
        </p:nvSpPr>
        <p:spPr bwMode="auto">
          <a:xfrm>
            <a:off x="2127250" y="3460750"/>
            <a:ext cx="385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华文楷体" panose="02010600040101010101" pitchFamily="2" charset="-122"/>
                <a:ea typeface="华文楷体" panose="02010600040101010101" pitchFamily="2" charset="-122"/>
              </a:rPr>
              <a:t>P</a:t>
            </a:r>
          </a:p>
        </p:txBody>
      </p:sp>
      <p:sp>
        <p:nvSpPr>
          <p:cNvPr id="20498" name="Text Box 18">
            <a:extLst>
              <a:ext uri="{FF2B5EF4-FFF2-40B4-BE49-F238E27FC236}">
                <a16:creationId xmlns:a16="http://schemas.microsoft.com/office/drawing/2014/main" id="{11DF1C6C-E9CB-45F2-901B-71F336D85F52}"/>
              </a:ext>
            </a:extLst>
          </p:cNvPr>
          <p:cNvSpPr txBox="1">
            <a:spLocks noChangeArrowheads="1"/>
          </p:cNvSpPr>
          <p:nvPr/>
        </p:nvSpPr>
        <p:spPr bwMode="auto">
          <a:xfrm>
            <a:off x="5292725" y="3203575"/>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zh-CN" sz="2400">
                <a:latin typeface="华文楷体" panose="02010600040101010101" pitchFamily="2" charset="-122"/>
                <a:ea typeface="华文楷体" panose="02010600040101010101" pitchFamily="2" charset="-122"/>
              </a:rPr>
              <a:t>E</a:t>
            </a:r>
          </a:p>
        </p:txBody>
      </p:sp>
      <p:sp>
        <p:nvSpPr>
          <p:cNvPr id="20499" name="Text Box 19">
            <a:extLst>
              <a:ext uri="{FF2B5EF4-FFF2-40B4-BE49-F238E27FC236}">
                <a16:creationId xmlns:a16="http://schemas.microsoft.com/office/drawing/2014/main" id="{DD110644-82E0-4F1F-84DA-B60E54F6DD0F}"/>
              </a:ext>
            </a:extLst>
          </p:cNvPr>
          <p:cNvSpPr txBox="1">
            <a:spLocks noChangeArrowheads="1"/>
          </p:cNvSpPr>
          <p:nvPr/>
        </p:nvSpPr>
        <p:spPr bwMode="auto">
          <a:xfrm>
            <a:off x="3924300" y="3275013"/>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sz="2400">
                <a:latin typeface="华文楷体" panose="02010600040101010101" pitchFamily="2" charset="-122"/>
                <a:ea typeface="华文楷体" panose="02010600040101010101" pitchFamily="2" charset="-122"/>
              </a:rPr>
              <a:t>C</a:t>
            </a:r>
          </a:p>
        </p:txBody>
      </p:sp>
      <p:sp>
        <p:nvSpPr>
          <p:cNvPr id="20500" name="Text Box 20">
            <a:extLst>
              <a:ext uri="{FF2B5EF4-FFF2-40B4-BE49-F238E27FC236}">
                <a16:creationId xmlns:a16="http://schemas.microsoft.com/office/drawing/2014/main" id="{45B22CFF-1168-40E6-9E2C-D075E52F0250}"/>
              </a:ext>
            </a:extLst>
          </p:cNvPr>
          <p:cNvSpPr txBox="1">
            <a:spLocks noChangeArrowheads="1"/>
          </p:cNvSpPr>
          <p:nvPr/>
        </p:nvSpPr>
        <p:spPr bwMode="auto">
          <a:xfrm>
            <a:off x="3286125" y="3267075"/>
            <a:ext cx="385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华文楷体" panose="02010600040101010101" pitchFamily="2" charset="-122"/>
                <a:ea typeface="华文楷体" panose="02010600040101010101" pitchFamily="2" charset="-122"/>
              </a:rPr>
              <a:t>A</a:t>
            </a:r>
          </a:p>
        </p:txBody>
      </p:sp>
      <p:sp>
        <p:nvSpPr>
          <p:cNvPr id="20501" name="Text Box 21">
            <a:extLst>
              <a:ext uri="{FF2B5EF4-FFF2-40B4-BE49-F238E27FC236}">
                <a16:creationId xmlns:a16="http://schemas.microsoft.com/office/drawing/2014/main" id="{9FCB7038-7196-4748-B118-3C0FAE2AB2CF}"/>
              </a:ext>
            </a:extLst>
          </p:cNvPr>
          <p:cNvSpPr txBox="1">
            <a:spLocks noChangeArrowheads="1"/>
          </p:cNvSpPr>
          <p:nvPr/>
        </p:nvSpPr>
        <p:spPr bwMode="auto">
          <a:xfrm>
            <a:off x="3879850" y="4070350"/>
            <a:ext cx="385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华文楷体" panose="02010600040101010101" pitchFamily="2" charset="-122"/>
                <a:ea typeface="华文楷体" panose="02010600040101010101" pitchFamily="2" charset="-122"/>
              </a:rPr>
              <a:t>B</a:t>
            </a:r>
          </a:p>
        </p:txBody>
      </p:sp>
      <p:sp>
        <p:nvSpPr>
          <p:cNvPr id="20502" name="Text Box 22">
            <a:extLst>
              <a:ext uri="{FF2B5EF4-FFF2-40B4-BE49-F238E27FC236}">
                <a16:creationId xmlns:a16="http://schemas.microsoft.com/office/drawing/2014/main" id="{1DF396CA-DEC8-4E9C-880E-B707CD3DBDDA}"/>
              </a:ext>
            </a:extLst>
          </p:cNvPr>
          <p:cNvSpPr txBox="1">
            <a:spLocks noChangeArrowheads="1"/>
          </p:cNvSpPr>
          <p:nvPr/>
        </p:nvSpPr>
        <p:spPr bwMode="auto">
          <a:xfrm>
            <a:off x="3895725" y="2200275"/>
            <a:ext cx="403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华文楷体" panose="02010600040101010101" pitchFamily="2" charset="-122"/>
                <a:ea typeface="华文楷体" panose="02010600040101010101" pitchFamily="2" charset="-122"/>
              </a:rPr>
              <a:t>D</a:t>
            </a:r>
          </a:p>
        </p:txBody>
      </p:sp>
      <p:sp>
        <p:nvSpPr>
          <p:cNvPr id="20503" name="Text Box 23">
            <a:extLst>
              <a:ext uri="{FF2B5EF4-FFF2-40B4-BE49-F238E27FC236}">
                <a16:creationId xmlns:a16="http://schemas.microsoft.com/office/drawing/2014/main" id="{76DA3293-FF05-415E-952C-AB5217DD4048}"/>
              </a:ext>
            </a:extLst>
          </p:cNvPr>
          <p:cNvSpPr txBox="1">
            <a:spLocks noChangeArrowheads="1"/>
          </p:cNvSpPr>
          <p:nvPr/>
        </p:nvSpPr>
        <p:spPr bwMode="auto">
          <a:xfrm>
            <a:off x="4211638" y="4652963"/>
            <a:ext cx="5730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华文楷体" panose="02010600040101010101" pitchFamily="2" charset="-122"/>
                <a:ea typeface="华文楷体" panose="02010600040101010101" pitchFamily="2" charset="-122"/>
              </a:rPr>
              <a:t>Da</a:t>
            </a:r>
          </a:p>
        </p:txBody>
      </p:sp>
      <p:sp>
        <p:nvSpPr>
          <p:cNvPr id="20504" name="Text Box 24">
            <a:extLst>
              <a:ext uri="{FF2B5EF4-FFF2-40B4-BE49-F238E27FC236}">
                <a16:creationId xmlns:a16="http://schemas.microsoft.com/office/drawing/2014/main" id="{CAA07A00-E225-4A0B-A0F8-E987A1D7BB1D}"/>
              </a:ext>
            </a:extLst>
          </p:cNvPr>
          <p:cNvSpPr txBox="1">
            <a:spLocks noChangeArrowheads="1"/>
          </p:cNvSpPr>
          <p:nvPr/>
        </p:nvSpPr>
        <p:spPr bwMode="auto">
          <a:xfrm>
            <a:off x="6659563" y="4292600"/>
            <a:ext cx="663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sz="2400">
                <a:latin typeface="华文楷体" panose="02010600040101010101" pitchFamily="2" charset="-122"/>
                <a:ea typeface="华文楷体" panose="02010600040101010101" pitchFamily="2" charset="-122"/>
              </a:rPr>
              <a:t>Db</a:t>
            </a:r>
          </a:p>
        </p:txBody>
      </p:sp>
      <p:sp>
        <p:nvSpPr>
          <p:cNvPr id="20505" name="Line 25">
            <a:extLst>
              <a:ext uri="{FF2B5EF4-FFF2-40B4-BE49-F238E27FC236}">
                <a16:creationId xmlns:a16="http://schemas.microsoft.com/office/drawing/2014/main" id="{923AC8C1-0548-438F-879B-3D3207619F47}"/>
              </a:ext>
            </a:extLst>
          </p:cNvPr>
          <p:cNvSpPr>
            <a:spLocks noChangeShapeType="1"/>
          </p:cNvSpPr>
          <p:nvPr/>
        </p:nvSpPr>
        <p:spPr bwMode="auto">
          <a:xfrm>
            <a:off x="3421063" y="3706813"/>
            <a:ext cx="0" cy="1800225"/>
          </a:xfrm>
          <a:prstGeom prst="line">
            <a:avLst/>
          </a:prstGeom>
          <a:noFill/>
          <a:ln w="38100" cmpd="sng">
            <a:solidFill>
              <a:srgbClr val="66FF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06" name="Text Box 26">
            <a:extLst>
              <a:ext uri="{FF2B5EF4-FFF2-40B4-BE49-F238E27FC236}">
                <a16:creationId xmlns:a16="http://schemas.microsoft.com/office/drawing/2014/main" id="{FFA1DDCD-EF59-4E11-8280-CB613BA6BDFE}"/>
              </a:ext>
            </a:extLst>
          </p:cNvPr>
          <p:cNvSpPr txBox="1">
            <a:spLocks noChangeArrowheads="1"/>
          </p:cNvSpPr>
          <p:nvPr/>
        </p:nvSpPr>
        <p:spPr bwMode="auto">
          <a:xfrm>
            <a:off x="252413" y="333375"/>
            <a:ext cx="6583362"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800" b="1">
                <a:solidFill>
                  <a:schemeClr val="bg1"/>
                </a:solidFill>
                <a:effectLst>
                  <a:outerShdw blurRad="38100" dist="38100" dir="2700000" algn="tl">
                    <a:srgbClr val="C0C0C0"/>
                  </a:outerShdw>
                </a:effectLst>
                <a:latin typeface="Tahoma" panose="020B0604030504040204" pitchFamily="34" charset="0"/>
                <a:ea typeface="黑体" panose="02010609060101010101" pitchFamily="49" charset="-122"/>
              </a:rPr>
              <a:t>中央政府提供地方性公共产品的效率损失</a:t>
            </a:r>
          </a:p>
        </p:txBody>
      </p:sp>
    </p:spTree>
  </p:cSld>
  <p:clrMapOvr>
    <a:masterClrMapping/>
  </p:clrMapOvr>
  <p:transition spd="slow">
    <p:random/>
    <p:sndAc>
      <p:stSnd>
        <p:snd r:embed="rId2" name="camera.wav"/>
      </p:stSnd>
    </p:sndAc>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F2E4150A-2BC6-43AA-8F0B-0EED44436228}"/>
              </a:ext>
            </a:extLst>
          </p:cNvPr>
          <p:cNvSpPr>
            <a:spLocks noGrp="1"/>
          </p:cNvSpPr>
          <p:nvPr>
            <p:ph type="dt" sz="half" idx="10"/>
          </p:nvPr>
        </p:nvSpPr>
        <p:spPr/>
        <p:txBody>
          <a:bodyPr/>
          <a:lstStyle/>
          <a:p>
            <a:fld id="{744C2E60-A074-4AC7-B3E4-872E41921673}"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E550DE7A-D90D-4188-B805-EB0ED3630E54}"/>
              </a:ext>
            </a:extLst>
          </p:cNvPr>
          <p:cNvSpPr>
            <a:spLocks noGrp="1"/>
          </p:cNvSpPr>
          <p:nvPr>
            <p:ph type="sldNum" sz="quarter" idx="12"/>
          </p:nvPr>
        </p:nvSpPr>
        <p:spPr/>
        <p:txBody>
          <a:bodyPr/>
          <a:lstStyle/>
          <a:p>
            <a:fld id="{9966A445-F1C5-40E1-B239-BD8E8B07C008}" type="slidenum">
              <a:rPr lang="zh-CN" altLang="en-US"/>
              <a:pPr/>
              <a:t>18</a:t>
            </a:fld>
            <a:endParaRPr lang="zh-CN" altLang="en-US"/>
          </a:p>
        </p:txBody>
      </p:sp>
      <p:sp>
        <p:nvSpPr>
          <p:cNvPr id="21506" name="Rectangle 2">
            <a:extLst>
              <a:ext uri="{FF2B5EF4-FFF2-40B4-BE49-F238E27FC236}">
                <a16:creationId xmlns:a16="http://schemas.microsoft.com/office/drawing/2014/main" id="{46089672-0513-443B-A348-55A00B9F64D8}"/>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地方性公共产品</a:t>
            </a:r>
            <a:r>
              <a:rPr lang="zh-CN" altLang="en-US">
                <a:ea typeface="黑体" panose="02010609060101010101" pitchFamily="49" charset="-122"/>
              </a:rPr>
              <a:t>的提供方式</a:t>
            </a:r>
          </a:p>
        </p:txBody>
      </p:sp>
      <p:sp>
        <p:nvSpPr>
          <p:cNvPr id="21507" name="Rectangle 3">
            <a:extLst>
              <a:ext uri="{FF2B5EF4-FFF2-40B4-BE49-F238E27FC236}">
                <a16:creationId xmlns:a16="http://schemas.microsoft.com/office/drawing/2014/main" id="{5936FE82-9742-4B8B-A897-21EE7F436BAF}"/>
              </a:ext>
            </a:extLst>
          </p:cNvPr>
          <p:cNvSpPr>
            <a:spLocks noChangeArrowheads="1"/>
          </p:cNvSpPr>
          <p:nvPr>
            <p:ph type="body" idx="1"/>
          </p:nvPr>
        </p:nvSpPr>
        <p:spPr>
          <a:xfrm>
            <a:off x="457200" y="1630363"/>
            <a:ext cx="8229600" cy="4751387"/>
          </a:xfrm>
        </p:spPr>
        <p:txBody>
          <a:bodyPr/>
          <a:lstStyle/>
          <a:p>
            <a:pPr>
              <a:lnSpc>
                <a:spcPct val="80000"/>
              </a:lnSpc>
            </a:pPr>
            <a:r>
              <a:rPr lang="zh-CN" altLang="en-US">
                <a:latin typeface="黑体" panose="02010609060101010101" pitchFamily="49" charset="-122"/>
                <a:ea typeface="黑体" panose="02010609060101010101" pitchFamily="49" charset="-122"/>
              </a:rPr>
              <a:t>公共提供</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公共秩序和公共安全等地方社会管理、气象服务和消防等地方社会服务以及市区道路和照明等基础设施</a:t>
            </a:r>
          </a:p>
          <a:p>
            <a:pPr>
              <a:lnSpc>
                <a:spcPct val="80000"/>
              </a:lnSpc>
            </a:pPr>
            <a:r>
              <a:rPr lang="zh-CN" altLang="en-US">
                <a:latin typeface="黑体" panose="02010609060101010101" pitchFamily="49" charset="-122"/>
                <a:ea typeface="黑体" panose="02010609060101010101" pitchFamily="49" charset="-122"/>
              </a:rPr>
              <a:t>混合提供</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教育和医疗卫生等地方社会服务、供水和高速公路等基础设施以及相当大部分的文化与广播媒介</a:t>
            </a:r>
          </a:p>
          <a:p>
            <a:pPr>
              <a:lnSpc>
                <a:spcPct val="80000"/>
              </a:lnSpc>
            </a:pPr>
            <a:r>
              <a:rPr lang="zh-CN" altLang="en-US">
                <a:latin typeface="Times New Roman" panose="02020603050405020304" pitchFamily="18" charset="0"/>
                <a:ea typeface="黑体" panose="02010609060101010101" pitchFamily="49" charset="-122"/>
              </a:rPr>
              <a:t>BOT</a:t>
            </a:r>
            <a:r>
              <a:rPr lang="zh-CN" altLang="en-US">
                <a:latin typeface="黑体" panose="02010609060101010101" pitchFamily="49" charset="-122"/>
                <a:ea typeface="黑体" panose="02010609060101010101" pitchFamily="49" charset="-122"/>
              </a:rPr>
              <a:t>等</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深圳市沙角</a:t>
            </a:r>
            <a:r>
              <a:rPr lang="zh-CN" altLang="en-US">
                <a:latin typeface="Times New Roman" panose="02020603050405020304" pitchFamily="18" charset="0"/>
                <a:ea typeface="黑体" panose="02010609060101010101" pitchFamily="49" charset="-122"/>
                <a:sym typeface="Arial" panose="020B0604020202020204" pitchFamily="34" charset="0"/>
              </a:rPr>
              <a:t>B</a:t>
            </a:r>
            <a:r>
              <a:rPr lang="zh-CN" altLang="en-US">
                <a:latin typeface="黑体" panose="02010609060101010101" pitchFamily="49" charset="-122"/>
                <a:ea typeface="黑体" panose="02010609060101010101" pitchFamily="49" charset="-122"/>
              </a:rPr>
              <a:t>电厂、泉州市刺桐大桥、广西来宾电厂</a:t>
            </a:r>
            <a:r>
              <a:rPr lang="zh-CN" altLang="en-US">
                <a:latin typeface="Times New Roman" panose="02020603050405020304" pitchFamily="18" charset="0"/>
                <a:ea typeface="黑体" panose="02010609060101010101" pitchFamily="49" charset="-122"/>
                <a:sym typeface="Arial" panose="020B0604020202020204" pitchFamily="34" charset="0"/>
              </a:rPr>
              <a:t>B</a:t>
            </a:r>
            <a:r>
              <a:rPr lang="zh-CN" altLang="en-US">
                <a:latin typeface="黑体" panose="02010609060101010101" pitchFamily="49" charset="-122"/>
                <a:ea typeface="黑体" panose="02010609060101010101" pitchFamily="49" charset="-122"/>
              </a:rPr>
              <a:t>厂、湖南长沙电厂</a:t>
            </a:r>
            <a:r>
              <a:rPr lang="zh-CN" altLang="en-US">
                <a:latin typeface="Times New Roman" panose="02020603050405020304" pitchFamily="18" charset="0"/>
                <a:ea typeface="黑体" panose="02010609060101010101" pitchFamily="49" charset="-122"/>
                <a:sym typeface="Arial" panose="020B0604020202020204" pitchFamily="34" charset="0"/>
              </a:rPr>
              <a:t>A</a:t>
            </a:r>
            <a:r>
              <a:rPr lang="zh-CN" altLang="en-US">
                <a:latin typeface="黑体" panose="02010609060101010101" pitchFamily="49" charset="-122"/>
                <a:ea typeface="黑体" panose="02010609060101010101" pitchFamily="49" charset="-122"/>
              </a:rPr>
              <a:t>厂和四川成都自来水六厂</a:t>
            </a:r>
            <a:r>
              <a:rPr lang="zh-CN" altLang="en-US">
                <a:latin typeface="Times New Roman" panose="02020603050405020304" pitchFamily="18" charset="0"/>
                <a:ea typeface="黑体" panose="02010609060101010101" pitchFamily="49" charset="-122"/>
                <a:sym typeface="Arial" panose="020B0604020202020204" pitchFamily="34" charset="0"/>
              </a:rPr>
              <a:t>B</a:t>
            </a:r>
            <a:r>
              <a:rPr lang="zh-CN" altLang="en-US">
                <a:latin typeface="黑体" panose="02010609060101010101" pitchFamily="49" charset="-122"/>
                <a:ea typeface="黑体" panose="02010609060101010101" pitchFamily="49" charset="-122"/>
              </a:rPr>
              <a:t>厂</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0" fill="hold">
                                          <p:stCondLst>
                                            <p:cond delay="0"/>
                                          </p:stCondLst>
                                        </p:cTn>
                                        <p:tgtEl>
                                          <p:spTgt spid="21506"/>
                                        </p:tgtEl>
                                        <p:attrNameLst>
                                          <p:attrName>style.visibility</p:attrName>
                                        </p:attrNameLst>
                                      </p:cBhvr>
                                      <p:to>
                                        <p:strVal val="visible"/>
                                      </p:to>
                                    </p:set>
                                    <p:anim calcmode="lin" valueType="num">
                                      <p:cBhvr>
                                        <p:cTn id="7" dur="500" fill="hold"/>
                                        <p:tgtEl>
                                          <p:spTgt spid="21506"/>
                                        </p:tgtEl>
                                        <p:attrNameLst>
                                          <p:attrName>ppt_w</p:attrName>
                                        </p:attrNameLst>
                                      </p:cBhvr>
                                      <p:tavLst>
                                        <p:tav tm="0">
                                          <p:val>
                                            <p:fltVal val="0"/>
                                          </p:val>
                                        </p:tav>
                                        <p:tav tm="100000">
                                          <p:val>
                                            <p:strVal val="#ppt_w"/>
                                          </p:val>
                                        </p:tav>
                                      </p:tavLst>
                                    </p:anim>
                                    <p:anim calcmode="lin" valueType="num">
                                      <p:cBhvr>
                                        <p:cTn id="8" dur="500" fill="hold"/>
                                        <p:tgtEl>
                                          <p:spTgt spid="21506"/>
                                        </p:tgtEl>
                                        <p:attrNameLst>
                                          <p:attrName>ppt_h</p:attrName>
                                        </p:attrNameLst>
                                      </p:cBhvr>
                                      <p:tavLst>
                                        <p:tav tm="0">
                                          <p:val>
                                            <p:fltVal val="0"/>
                                          </p:val>
                                        </p:tav>
                                        <p:tav tm="100000">
                                          <p:val>
                                            <p:strVal val="#ppt_h"/>
                                          </p:val>
                                        </p:tav>
                                      </p:tavLst>
                                    </p:anim>
                                    <p:anim calcmode="lin" valueType="num">
                                      <p:cBhvr>
                                        <p:cTn id="9" dur="500" fill="hold"/>
                                        <p:tgtEl>
                                          <p:spTgt spid="21506"/>
                                        </p:tgtEl>
                                        <p:attrNameLst>
                                          <p:attrName>style.rotation</p:attrName>
                                        </p:attrNameLst>
                                      </p:cBhvr>
                                      <p:tavLst>
                                        <p:tav tm="0">
                                          <p:val>
                                            <p:fltVal val="360"/>
                                          </p:val>
                                        </p:tav>
                                        <p:tav tm="100000">
                                          <p:val>
                                            <p:fltVal val="0"/>
                                          </p:val>
                                        </p:tav>
                                      </p:tavLst>
                                    </p:anim>
                                    <p:animEffect transition="in" filter="fade">
                                      <p:cBhvr>
                                        <p:cTn id="10" dur="500"/>
                                        <p:tgtEl>
                                          <p:spTgt spid="2150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21507">
                                            <p:txEl>
                                              <p:pRg st="0" end="0"/>
                                            </p:txEl>
                                          </p:spTgt>
                                        </p:tgtEl>
                                        <p:attrNameLst>
                                          <p:attrName>style.visibility</p:attrName>
                                        </p:attrNameLst>
                                      </p:cBhvr>
                                      <p:to>
                                        <p:strVal val="visible"/>
                                      </p:to>
                                    </p:set>
                                    <p:anim calcmode="lin" valueType="num">
                                      <p:cBhvr>
                                        <p:cTn id="15" dur="500" fill="hold"/>
                                        <p:tgtEl>
                                          <p:spTgt spid="21507">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21507">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21507">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21507">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0" fill="hold">
                                          <p:stCondLst>
                                            <p:cond delay="0"/>
                                          </p:stCondLst>
                                        </p:cTn>
                                        <p:tgtEl>
                                          <p:spTgt spid="21507">
                                            <p:txEl>
                                              <p:pRg st="1" end="1"/>
                                            </p:txEl>
                                          </p:spTgt>
                                        </p:tgtEl>
                                        <p:attrNameLst>
                                          <p:attrName>style.visibility</p:attrName>
                                        </p:attrNameLst>
                                      </p:cBhvr>
                                      <p:to>
                                        <p:strVal val="visible"/>
                                      </p:to>
                                    </p:set>
                                    <p:anim calcmode="lin" valueType="num">
                                      <p:cBhvr>
                                        <p:cTn id="23" dur="500" fill="hold"/>
                                        <p:tgtEl>
                                          <p:spTgt spid="21507">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21507">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21507">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21507">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0" fill="hold">
                                          <p:stCondLst>
                                            <p:cond delay="0"/>
                                          </p:stCondLst>
                                        </p:cTn>
                                        <p:tgtEl>
                                          <p:spTgt spid="21507">
                                            <p:txEl>
                                              <p:pRg st="2" end="2"/>
                                            </p:txEl>
                                          </p:spTgt>
                                        </p:tgtEl>
                                        <p:attrNameLst>
                                          <p:attrName>style.visibility</p:attrName>
                                        </p:attrNameLst>
                                      </p:cBhvr>
                                      <p:to>
                                        <p:strVal val="visible"/>
                                      </p:to>
                                    </p:set>
                                    <p:anim calcmode="lin" valueType="num">
                                      <p:cBhvr>
                                        <p:cTn id="31" dur="500" fill="hold"/>
                                        <p:tgtEl>
                                          <p:spTgt spid="21507">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21507">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21507">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21507">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iterate type="lt">
                                    <p:tmPct val="10000"/>
                                  </p:iterate>
                                  <p:childTnLst>
                                    <p:set>
                                      <p:cBhvr>
                                        <p:cTn id="38" dur="0" fill="hold">
                                          <p:stCondLst>
                                            <p:cond delay="0"/>
                                          </p:stCondLst>
                                        </p:cTn>
                                        <p:tgtEl>
                                          <p:spTgt spid="21507">
                                            <p:txEl>
                                              <p:pRg st="3" end="3"/>
                                            </p:txEl>
                                          </p:spTgt>
                                        </p:tgtEl>
                                        <p:attrNameLst>
                                          <p:attrName>style.visibility</p:attrName>
                                        </p:attrNameLst>
                                      </p:cBhvr>
                                      <p:to>
                                        <p:strVal val="visible"/>
                                      </p:to>
                                    </p:set>
                                    <p:anim calcmode="lin" valueType="num">
                                      <p:cBhvr>
                                        <p:cTn id="39" dur="500" fill="hold"/>
                                        <p:tgtEl>
                                          <p:spTgt spid="21507">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21507">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21507">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21507">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iterate type="lt">
                                    <p:tmPct val="10000"/>
                                  </p:iterate>
                                  <p:childTnLst>
                                    <p:set>
                                      <p:cBhvr>
                                        <p:cTn id="46" dur="0" fill="hold">
                                          <p:stCondLst>
                                            <p:cond delay="0"/>
                                          </p:stCondLst>
                                        </p:cTn>
                                        <p:tgtEl>
                                          <p:spTgt spid="21507">
                                            <p:txEl>
                                              <p:pRg st="4" end="4"/>
                                            </p:txEl>
                                          </p:spTgt>
                                        </p:tgtEl>
                                        <p:attrNameLst>
                                          <p:attrName>style.visibility</p:attrName>
                                        </p:attrNameLst>
                                      </p:cBhvr>
                                      <p:to>
                                        <p:strVal val="visible"/>
                                      </p:to>
                                    </p:set>
                                    <p:anim calcmode="lin" valueType="num">
                                      <p:cBhvr>
                                        <p:cTn id="47" dur="500" fill="hold"/>
                                        <p:tgtEl>
                                          <p:spTgt spid="21507">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21507">
                                            <p:txEl>
                                              <p:pRg st="4" end="4"/>
                                            </p:txEl>
                                          </p:spTgt>
                                        </p:tgtEl>
                                        <p:attrNameLst>
                                          <p:attrName>ppt_h</p:attrName>
                                        </p:attrNameLst>
                                      </p:cBhvr>
                                      <p:tavLst>
                                        <p:tav tm="0">
                                          <p:val>
                                            <p:fltVal val="0"/>
                                          </p:val>
                                        </p:tav>
                                        <p:tav tm="100000">
                                          <p:val>
                                            <p:strVal val="#ppt_h"/>
                                          </p:val>
                                        </p:tav>
                                      </p:tavLst>
                                    </p:anim>
                                    <p:anim calcmode="lin" valueType="num">
                                      <p:cBhvr>
                                        <p:cTn id="49" dur="500" fill="hold"/>
                                        <p:tgtEl>
                                          <p:spTgt spid="21507">
                                            <p:txEl>
                                              <p:pRg st="4" end="4"/>
                                            </p:txEl>
                                          </p:spTgt>
                                        </p:tgtEl>
                                        <p:attrNameLst>
                                          <p:attrName>style.rotation</p:attrName>
                                        </p:attrNameLst>
                                      </p:cBhvr>
                                      <p:tavLst>
                                        <p:tav tm="0">
                                          <p:val>
                                            <p:fltVal val="360"/>
                                          </p:val>
                                        </p:tav>
                                        <p:tav tm="100000">
                                          <p:val>
                                            <p:fltVal val="0"/>
                                          </p:val>
                                        </p:tav>
                                      </p:tavLst>
                                    </p:anim>
                                    <p:animEffect transition="in" filter="fade">
                                      <p:cBhvr>
                                        <p:cTn id="50" dur="500"/>
                                        <p:tgtEl>
                                          <p:spTgt spid="21507">
                                            <p:txEl>
                                              <p:pRg st="4" end="4"/>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9" presetClass="entr" presetSubtype="0" decel="100000" fill="hold" grpId="0" nodeType="clickEffect">
                                  <p:stCondLst>
                                    <p:cond delay="0"/>
                                  </p:stCondLst>
                                  <p:iterate type="lt">
                                    <p:tmPct val="10000"/>
                                  </p:iterate>
                                  <p:childTnLst>
                                    <p:set>
                                      <p:cBhvr>
                                        <p:cTn id="54" dur="0" fill="hold">
                                          <p:stCondLst>
                                            <p:cond delay="0"/>
                                          </p:stCondLst>
                                        </p:cTn>
                                        <p:tgtEl>
                                          <p:spTgt spid="21507">
                                            <p:txEl>
                                              <p:pRg st="5" end="5"/>
                                            </p:txEl>
                                          </p:spTgt>
                                        </p:tgtEl>
                                        <p:attrNameLst>
                                          <p:attrName>style.visibility</p:attrName>
                                        </p:attrNameLst>
                                      </p:cBhvr>
                                      <p:to>
                                        <p:strVal val="visible"/>
                                      </p:to>
                                    </p:set>
                                    <p:anim calcmode="lin" valueType="num">
                                      <p:cBhvr>
                                        <p:cTn id="55" dur="500" fill="hold"/>
                                        <p:tgtEl>
                                          <p:spTgt spid="21507">
                                            <p:txEl>
                                              <p:pRg st="5" end="5"/>
                                            </p:txEl>
                                          </p:spTgt>
                                        </p:tgtEl>
                                        <p:attrNameLst>
                                          <p:attrName>ppt_w</p:attrName>
                                        </p:attrNameLst>
                                      </p:cBhvr>
                                      <p:tavLst>
                                        <p:tav tm="0">
                                          <p:val>
                                            <p:fltVal val="0"/>
                                          </p:val>
                                        </p:tav>
                                        <p:tav tm="100000">
                                          <p:val>
                                            <p:strVal val="#ppt_w"/>
                                          </p:val>
                                        </p:tav>
                                      </p:tavLst>
                                    </p:anim>
                                    <p:anim calcmode="lin" valueType="num">
                                      <p:cBhvr>
                                        <p:cTn id="56" dur="500" fill="hold"/>
                                        <p:tgtEl>
                                          <p:spTgt spid="21507">
                                            <p:txEl>
                                              <p:pRg st="5" end="5"/>
                                            </p:txEl>
                                          </p:spTgt>
                                        </p:tgtEl>
                                        <p:attrNameLst>
                                          <p:attrName>ppt_h</p:attrName>
                                        </p:attrNameLst>
                                      </p:cBhvr>
                                      <p:tavLst>
                                        <p:tav tm="0">
                                          <p:val>
                                            <p:fltVal val="0"/>
                                          </p:val>
                                        </p:tav>
                                        <p:tav tm="100000">
                                          <p:val>
                                            <p:strVal val="#ppt_h"/>
                                          </p:val>
                                        </p:tav>
                                      </p:tavLst>
                                    </p:anim>
                                    <p:anim calcmode="lin" valueType="num">
                                      <p:cBhvr>
                                        <p:cTn id="57" dur="500" fill="hold"/>
                                        <p:tgtEl>
                                          <p:spTgt spid="21507">
                                            <p:txEl>
                                              <p:pRg st="5" end="5"/>
                                            </p:txEl>
                                          </p:spTgt>
                                        </p:tgtEl>
                                        <p:attrNameLst>
                                          <p:attrName>style.rotation</p:attrName>
                                        </p:attrNameLst>
                                      </p:cBhvr>
                                      <p:tavLst>
                                        <p:tav tm="0">
                                          <p:val>
                                            <p:fltVal val="360"/>
                                          </p:val>
                                        </p:tav>
                                        <p:tav tm="100000">
                                          <p:val>
                                            <p:fltVal val="0"/>
                                          </p:val>
                                        </p:tav>
                                      </p:tavLst>
                                    </p:anim>
                                    <p:animEffect transition="in" filter="fade">
                                      <p:cBhvr>
                                        <p:cTn id="58" dur="500"/>
                                        <p:tgtEl>
                                          <p:spTgt spid="215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7"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A22D0532-AE39-4D2F-83F2-A60936D5D4EB}"/>
              </a:ext>
            </a:extLst>
          </p:cNvPr>
          <p:cNvSpPr>
            <a:spLocks noGrp="1"/>
          </p:cNvSpPr>
          <p:nvPr>
            <p:ph type="dt" sz="half" idx="10"/>
          </p:nvPr>
        </p:nvSpPr>
        <p:spPr/>
        <p:txBody>
          <a:bodyPr/>
          <a:lstStyle/>
          <a:p>
            <a:fld id="{5F1925BD-01C3-4AE5-A1F5-6A681B27CBAB}"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8A61AF41-1F99-4D64-8522-BA4F309CB84F}"/>
              </a:ext>
            </a:extLst>
          </p:cNvPr>
          <p:cNvSpPr>
            <a:spLocks noGrp="1"/>
          </p:cNvSpPr>
          <p:nvPr>
            <p:ph type="sldNum" sz="quarter" idx="12"/>
          </p:nvPr>
        </p:nvSpPr>
        <p:spPr/>
        <p:txBody>
          <a:bodyPr/>
          <a:lstStyle/>
          <a:p>
            <a:fld id="{8D051C3A-69EA-4BB3-9DB4-3A443F6C2461}" type="slidenum">
              <a:rPr lang="zh-CN" altLang="en-US"/>
              <a:pPr/>
              <a:t>19</a:t>
            </a:fld>
            <a:endParaRPr lang="zh-CN" altLang="en-US"/>
          </a:p>
        </p:txBody>
      </p:sp>
      <p:sp>
        <p:nvSpPr>
          <p:cNvPr id="22530" name="Rectangle 2">
            <a:extLst>
              <a:ext uri="{FF2B5EF4-FFF2-40B4-BE49-F238E27FC236}">
                <a16:creationId xmlns:a16="http://schemas.microsoft.com/office/drawing/2014/main" id="{4D822C30-927E-4075-AE1F-A6A1D252FB29}"/>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2.2.2  地方性公共产品的最优辖区规模</a:t>
            </a:r>
          </a:p>
        </p:txBody>
      </p:sp>
      <p:sp>
        <p:nvSpPr>
          <p:cNvPr id="22531" name="Rectangle 3">
            <a:extLst>
              <a:ext uri="{FF2B5EF4-FFF2-40B4-BE49-F238E27FC236}">
                <a16:creationId xmlns:a16="http://schemas.microsoft.com/office/drawing/2014/main" id="{550C5C0E-B4F7-4138-A45C-C299C9673227}"/>
              </a:ext>
            </a:extLst>
          </p:cNvPr>
          <p:cNvSpPr>
            <a:spLocks noChangeArrowheads="1"/>
          </p:cNvSpPr>
          <p:nvPr>
            <p:ph type="body" idx="1"/>
          </p:nvPr>
        </p:nvSpPr>
        <p:spPr>
          <a:xfrm>
            <a:off x="396875" y="1412875"/>
            <a:ext cx="8229600" cy="4425950"/>
          </a:xfrm>
        </p:spPr>
        <p:txBody>
          <a:bodyPr/>
          <a:lstStyle/>
          <a:p>
            <a:r>
              <a:rPr lang="zh-CN" altLang="en-US">
                <a:latin typeface="楷体_GB2312" pitchFamily="1" charset="-122"/>
                <a:ea typeface="黑体" panose="02010609060101010101" pitchFamily="49" charset="-122"/>
              </a:rPr>
              <a:t>辖区</a:t>
            </a:r>
          </a:p>
          <a:p>
            <a:pPr>
              <a:buFont typeface="Arial" panose="020B0604020202020204" pitchFamily="34" charset="0"/>
              <a:buNone/>
            </a:pPr>
            <a:r>
              <a:rPr lang="zh-CN" altLang="en-US">
                <a:latin typeface="楷体_GB2312" pitchFamily="1" charset="-122"/>
                <a:ea typeface="黑体" panose="02010609060101010101" pitchFamily="49" charset="-122"/>
              </a:rPr>
              <a:t>		某一地方政府负责的地理区域。</a:t>
            </a:r>
          </a:p>
          <a:p>
            <a:pPr>
              <a:buFont typeface="Arial" panose="020B0604020202020204" pitchFamily="34" charset="0"/>
              <a:buNone/>
            </a:pPr>
            <a:r>
              <a:rPr lang="zh-CN" altLang="en-US">
                <a:latin typeface="楷体_GB2312" pitchFamily="1" charset="-122"/>
                <a:ea typeface="黑体" panose="02010609060101010101" pitchFamily="49" charset="-122"/>
              </a:rPr>
              <a:t>		在财政学中，辖区规模一般用人口数量和人口密度来衡量。</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0" fill="hold">
                                          <p:stCondLst>
                                            <p:cond delay="0"/>
                                          </p:stCondLst>
                                        </p:cTn>
                                        <p:tgtEl>
                                          <p:spTgt spid="22530"/>
                                        </p:tgtEl>
                                        <p:attrNameLst>
                                          <p:attrName>style.visibility</p:attrName>
                                        </p:attrNameLst>
                                      </p:cBhvr>
                                      <p:to>
                                        <p:strVal val="visible"/>
                                      </p:to>
                                    </p:set>
                                    <p:anim calcmode="lin" valueType="num">
                                      <p:cBhvr>
                                        <p:cTn id="7" dur="500" fill="hold"/>
                                        <p:tgtEl>
                                          <p:spTgt spid="22530"/>
                                        </p:tgtEl>
                                        <p:attrNameLst>
                                          <p:attrName>ppt_w</p:attrName>
                                        </p:attrNameLst>
                                      </p:cBhvr>
                                      <p:tavLst>
                                        <p:tav tm="0">
                                          <p:val>
                                            <p:fltVal val="0"/>
                                          </p:val>
                                        </p:tav>
                                        <p:tav tm="100000">
                                          <p:val>
                                            <p:strVal val="#ppt_w"/>
                                          </p:val>
                                        </p:tav>
                                      </p:tavLst>
                                    </p:anim>
                                    <p:anim calcmode="lin" valueType="num">
                                      <p:cBhvr>
                                        <p:cTn id="8" dur="500" fill="hold"/>
                                        <p:tgtEl>
                                          <p:spTgt spid="22530"/>
                                        </p:tgtEl>
                                        <p:attrNameLst>
                                          <p:attrName>ppt_h</p:attrName>
                                        </p:attrNameLst>
                                      </p:cBhvr>
                                      <p:tavLst>
                                        <p:tav tm="0">
                                          <p:val>
                                            <p:fltVal val="0"/>
                                          </p:val>
                                        </p:tav>
                                        <p:tav tm="100000">
                                          <p:val>
                                            <p:strVal val="#ppt_h"/>
                                          </p:val>
                                        </p:tav>
                                      </p:tavLst>
                                    </p:anim>
                                    <p:anim calcmode="lin" valueType="num">
                                      <p:cBhvr>
                                        <p:cTn id="9" dur="500" fill="hold"/>
                                        <p:tgtEl>
                                          <p:spTgt spid="22530"/>
                                        </p:tgtEl>
                                        <p:attrNameLst>
                                          <p:attrName>style.rotation</p:attrName>
                                        </p:attrNameLst>
                                      </p:cBhvr>
                                      <p:tavLst>
                                        <p:tav tm="0">
                                          <p:val>
                                            <p:fltVal val="360"/>
                                          </p:val>
                                        </p:tav>
                                        <p:tav tm="100000">
                                          <p:val>
                                            <p:fltVal val="0"/>
                                          </p:val>
                                        </p:tav>
                                      </p:tavLst>
                                    </p:anim>
                                    <p:animEffect transition="in" filter="fade">
                                      <p:cBhvr>
                                        <p:cTn id="10" dur="500"/>
                                        <p:tgtEl>
                                          <p:spTgt spid="2253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22531">
                                            <p:txEl>
                                              <p:pRg st="0" end="0"/>
                                            </p:txEl>
                                          </p:spTgt>
                                        </p:tgtEl>
                                        <p:attrNameLst>
                                          <p:attrName>style.visibility</p:attrName>
                                        </p:attrNameLst>
                                      </p:cBhvr>
                                      <p:to>
                                        <p:strVal val="visible"/>
                                      </p:to>
                                    </p:set>
                                    <p:anim calcmode="lin" valueType="num">
                                      <p:cBhvr>
                                        <p:cTn id="15" dur="500" fill="hold"/>
                                        <p:tgtEl>
                                          <p:spTgt spid="22531">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22531">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22531">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22531">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0" fill="hold">
                                          <p:stCondLst>
                                            <p:cond delay="0"/>
                                          </p:stCondLst>
                                        </p:cTn>
                                        <p:tgtEl>
                                          <p:spTgt spid="22531">
                                            <p:txEl>
                                              <p:pRg st="1" end="1"/>
                                            </p:txEl>
                                          </p:spTgt>
                                        </p:tgtEl>
                                        <p:attrNameLst>
                                          <p:attrName>style.visibility</p:attrName>
                                        </p:attrNameLst>
                                      </p:cBhvr>
                                      <p:to>
                                        <p:strVal val="visible"/>
                                      </p:to>
                                    </p:set>
                                    <p:anim calcmode="lin" valueType="num">
                                      <p:cBhvr>
                                        <p:cTn id="23" dur="500" fill="hold"/>
                                        <p:tgtEl>
                                          <p:spTgt spid="22531">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22531">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22531">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22531">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0" fill="hold">
                                          <p:stCondLst>
                                            <p:cond delay="0"/>
                                          </p:stCondLst>
                                        </p:cTn>
                                        <p:tgtEl>
                                          <p:spTgt spid="22531">
                                            <p:txEl>
                                              <p:pRg st="2" end="2"/>
                                            </p:txEl>
                                          </p:spTgt>
                                        </p:tgtEl>
                                        <p:attrNameLst>
                                          <p:attrName>style.visibility</p:attrName>
                                        </p:attrNameLst>
                                      </p:cBhvr>
                                      <p:to>
                                        <p:strVal val="visible"/>
                                      </p:to>
                                    </p:set>
                                    <p:anim calcmode="lin" valueType="num">
                                      <p:cBhvr>
                                        <p:cTn id="31" dur="500" fill="hold"/>
                                        <p:tgtEl>
                                          <p:spTgt spid="22531">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22531">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22531">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P spid="2253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DDB9AC4B-0DA3-467C-BDE4-37ECBA7828C8}"/>
              </a:ext>
            </a:extLst>
          </p:cNvPr>
          <p:cNvSpPr>
            <a:spLocks noGrp="1"/>
          </p:cNvSpPr>
          <p:nvPr>
            <p:ph type="dt" sz="half" idx="10"/>
          </p:nvPr>
        </p:nvSpPr>
        <p:spPr/>
        <p:txBody>
          <a:bodyPr/>
          <a:lstStyle/>
          <a:p>
            <a:fld id="{253535F3-A6CA-415E-BE18-980FDFAAC64B}"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5A7E25F1-0D4D-4884-85BF-8FA5D60FD090}"/>
              </a:ext>
            </a:extLst>
          </p:cNvPr>
          <p:cNvSpPr>
            <a:spLocks noGrp="1"/>
          </p:cNvSpPr>
          <p:nvPr>
            <p:ph type="sldNum" sz="quarter" idx="12"/>
          </p:nvPr>
        </p:nvSpPr>
        <p:spPr/>
        <p:txBody>
          <a:bodyPr/>
          <a:lstStyle/>
          <a:p>
            <a:fld id="{FB0DB389-D6D6-4F5D-A835-5E7A395805EA}" type="slidenum">
              <a:rPr lang="zh-CN" altLang="en-US"/>
              <a:pPr/>
              <a:t>2</a:t>
            </a:fld>
            <a:endParaRPr lang="zh-CN" altLang="en-US"/>
          </a:p>
        </p:txBody>
      </p:sp>
      <p:sp>
        <p:nvSpPr>
          <p:cNvPr id="5122" name="Rectangle 2">
            <a:extLst>
              <a:ext uri="{FF2B5EF4-FFF2-40B4-BE49-F238E27FC236}">
                <a16:creationId xmlns:a16="http://schemas.microsoft.com/office/drawing/2014/main" id="{A7A6679A-DE68-42BD-A8E9-116D626D3BFD}"/>
              </a:ext>
            </a:extLst>
          </p:cNvPr>
          <p:cNvSpPr>
            <a:spLocks noChangeArrowheads="1"/>
          </p:cNvSpPr>
          <p:nvPr>
            <p:ph type="title"/>
          </p:nvPr>
        </p:nvSpPr>
        <p:spPr/>
        <p:txBody>
          <a:bodyPr/>
          <a:lstStyle/>
          <a:p>
            <a:pPr algn="ctr"/>
            <a:r>
              <a:rPr lang="zh-CN" altLang="en-US" sz="4000">
                <a:ea typeface="黑体" panose="02010609060101010101" pitchFamily="49" charset="-122"/>
              </a:rPr>
              <a:t>本章主要内容</a:t>
            </a:r>
          </a:p>
        </p:txBody>
      </p:sp>
      <p:sp>
        <p:nvSpPr>
          <p:cNvPr id="5123" name="Rectangle 3">
            <a:extLst>
              <a:ext uri="{FF2B5EF4-FFF2-40B4-BE49-F238E27FC236}">
                <a16:creationId xmlns:a16="http://schemas.microsoft.com/office/drawing/2014/main" id="{C9C31BC2-BB13-4A61-A180-7B950322BF7B}"/>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2.1  公共产品的层次性与地方性公共产品</a:t>
            </a:r>
          </a:p>
          <a:p>
            <a:r>
              <a:rPr lang="zh-CN" altLang="zh-CN">
                <a:latin typeface="黑体" panose="02010609060101010101" pitchFamily="49" charset="-122"/>
                <a:ea typeface="黑体" panose="02010609060101010101" pitchFamily="49" charset="-122"/>
              </a:rPr>
              <a:t>2.2  地方性公共产品的供给	</a:t>
            </a:r>
          </a:p>
          <a:p>
            <a:r>
              <a:rPr lang="zh-CN" altLang="zh-CN">
                <a:latin typeface="黑体" panose="02010609060101010101" pitchFamily="49" charset="-122"/>
                <a:ea typeface="黑体" panose="02010609060101010101" pitchFamily="49" charset="-122"/>
              </a:rPr>
              <a:t>2.3  政府间财政关系与多级财政体制</a:t>
            </a:r>
          </a:p>
        </p:txBody>
      </p:sp>
    </p:spTree>
  </p:cSld>
  <p:clrMapOvr>
    <a:masterClrMapping/>
  </p:clrMapOvr>
  <p:transition spd="slow">
    <p:random/>
    <p:sndAc>
      <p:stSnd>
        <p:snd r:embed="rId2" name="camera.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A520A097-268E-4635-ACF5-CE77E890B596}"/>
              </a:ext>
            </a:extLst>
          </p:cNvPr>
          <p:cNvSpPr>
            <a:spLocks noGrp="1"/>
          </p:cNvSpPr>
          <p:nvPr>
            <p:ph type="dt" sz="half" idx="10"/>
          </p:nvPr>
        </p:nvSpPr>
        <p:spPr/>
        <p:txBody>
          <a:bodyPr/>
          <a:lstStyle/>
          <a:p>
            <a:fld id="{7A73AC16-888D-4210-AAB7-9B7BA4EF1D5E}"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1DFA570C-E04D-4BF8-B204-1EAA70E48DF5}"/>
              </a:ext>
            </a:extLst>
          </p:cNvPr>
          <p:cNvSpPr>
            <a:spLocks noGrp="1"/>
          </p:cNvSpPr>
          <p:nvPr>
            <p:ph type="sldNum" sz="quarter" idx="12"/>
          </p:nvPr>
        </p:nvSpPr>
        <p:spPr/>
        <p:txBody>
          <a:bodyPr/>
          <a:lstStyle/>
          <a:p>
            <a:fld id="{A9865136-6ED4-4BA1-93B2-623C354AB126}" type="slidenum">
              <a:rPr lang="zh-CN" altLang="en-US"/>
              <a:pPr/>
              <a:t>20</a:t>
            </a:fld>
            <a:endParaRPr lang="zh-CN" altLang="en-US"/>
          </a:p>
        </p:txBody>
      </p:sp>
      <p:sp>
        <p:nvSpPr>
          <p:cNvPr id="23554" name="Rectangle 2">
            <a:extLst>
              <a:ext uri="{FF2B5EF4-FFF2-40B4-BE49-F238E27FC236}">
                <a16:creationId xmlns:a16="http://schemas.microsoft.com/office/drawing/2014/main" id="{40597AC6-06A0-4041-9C34-06E484B84684}"/>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地方性公共产品的最优辖区规模</a:t>
            </a:r>
          </a:p>
        </p:txBody>
      </p:sp>
      <p:sp>
        <p:nvSpPr>
          <p:cNvPr id="23555" name="Rectangle 3">
            <a:extLst>
              <a:ext uri="{FF2B5EF4-FFF2-40B4-BE49-F238E27FC236}">
                <a16:creationId xmlns:a16="http://schemas.microsoft.com/office/drawing/2014/main" id="{039FA5B4-41D7-40A0-8281-814951C1F2C0}"/>
              </a:ext>
            </a:extLst>
          </p:cNvPr>
          <p:cNvSpPr>
            <a:spLocks noChangeArrowheads="1"/>
          </p:cNvSpPr>
          <p:nvPr>
            <p:ph type="body" idx="1"/>
          </p:nvPr>
        </p:nvSpPr>
        <p:spPr/>
        <p:txBody>
          <a:bodyPr/>
          <a:lstStyle/>
          <a:p>
            <a:pPr>
              <a:lnSpc>
                <a:spcPct val="90000"/>
              </a:lnSpc>
            </a:pPr>
            <a:r>
              <a:rPr lang="zh-CN" altLang="en-US">
                <a:latin typeface="黑体" panose="02010609060101010101" pitchFamily="49" charset="-122"/>
                <a:ea typeface="黑体" panose="02010609060101010101" pitchFamily="49" charset="-122"/>
              </a:rPr>
              <a:t>俱乐部</a:t>
            </a:r>
          </a:p>
          <a:p>
            <a:pPr>
              <a:lnSpc>
                <a:spcPct val="90000"/>
              </a:lnSpc>
              <a:buFont typeface="Arial" panose="020B0604020202020204" pitchFamily="34" charset="0"/>
              <a:buNone/>
            </a:pPr>
            <a:r>
              <a:rPr lang="zh-CN" altLang="en-US">
                <a:latin typeface="楷体_GB2312" pitchFamily="1" charset="-122"/>
                <a:ea typeface="黑体" panose="02010609060101010101" pitchFamily="49" charset="-122"/>
              </a:rPr>
              <a:t>		志愿组成的、共同享用某些可以排他的混合产品，并共同负担混合产品成本的人员组成的团体或组织。</a:t>
            </a:r>
          </a:p>
          <a:p>
            <a:pPr>
              <a:lnSpc>
                <a:spcPct val="90000"/>
              </a:lnSpc>
            </a:pPr>
            <a:r>
              <a:rPr lang="zh-CN" altLang="en-US">
                <a:latin typeface="黑体" panose="02010609060101010101" pitchFamily="49" charset="-122"/>
                <a:ea typeface="黑体" panose="02010609060101010101" pitchFamily="49" charset="-122"/>
              </a:rPr>
              <a:t>俱乐部产品理论的假设条件：</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1、俱乐部成员偏好相同；</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2、俱乐部成员可以实现排他；</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3、俱乐部成员可以自由退出；</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4、俱乐部成员正确表达偏好。</a:t>
            </a:r>
          </a:p>
        </p:txBody>
      </p:sp>
    </p:spTree>
  </p:cSld>
  <p:clrMapOvr>
    <a:masterClrMapping/>
  </p:clrMapOvr>
  <p:transition spd="slow">
    <p:random/>
    <p:sndAc>
      <p:stSnd>
        <p:snd r:embed="rId2" name="camera.wav"/>
      </p:stSnd>
    </p:sndAc>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A290563A-5605-4DFA-A016-37A63793E4F4}"/>
              </a:ext>
            </a:extLst>
          </p:cNvPr>
          <p:cNvSpPr>
            <a:spLocks noGrp="1"/>
          </p:cNvSpPr>
          <p:nvPr>
            <p:ph type="dt" sz="half" idx="10"/>
          </p:nvPr>
        </p:nvSpPr>
        <p:spPr/>
        <p:txBody>
          <a:bodyPr/>
          <a:lstStyle/>
          <a:p>
            <a:fld id="{320AEF1F-7FDF-49EF-865B-CC67CD5D48EE}"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66193963-6CBC-4AF9-8F2F-CA360B7C4D85}"/>
              </a:ext>
            </a:extLst>
          </p:cNvPr>
          <p:cNvSpPr>
            <a:spLocks noGrp="1"/>
          </p:cNvSpPr>
          <p:nvPr>
            <p:ph type="sldNum" sz="quarter" idx="12"/>
          </p:nvPr>
        </p:nvSpPr>
        <p:spPr/>
        <p:txBody>
          <a:bodyPr/>
          <a:lstStyle/>
          <a:p>
            <a:fld id="{5C875A39-3E0F-46AF-BCA6-1C658DB4A1B7}" type="slidenum">
              <a:rPr lang="zh-CN" altLang="en-US"/>
              <a:pPr/>
              <a:t>21</a:t>
            </a:fld>
            <a:endParaRPr lang="zh-CN" altLang="en-US"/>
          </a:p>
        </p:txBody>
      </p:sp>
      <p:sp>
        <p:nvSpPr>
          <p:cNvPr id="24578" name="Rectangle 2">
            <a:extLst>
              <a:ext uri="{FF2B5EF4-FFF2-40B4-BE49-F238E27FC236}">
                <a16:creationId xmlns:a16="http://schemas.microsoft.com/office/drawing/2014/main" id="{FE681B3E-6615-40F7-831E-50D88F723A55}"/>
              </a:ext>
            </a:extLst>
          </p:cNvPr>
          <p:cNvSpPr>
            <a:spLocks noChangeArrowheads="1"/>
          </p:cNvSpPr>
          <p:nvPr>
            <p:ph type="title"/>
          </p:nvPr>
        </p:nvSpPr>
        <p:spPr/>
        <p:txBody>
          <a:bodyPr/>
          <a:lstStyle/>
          <a:p>
            <a:r>
              <a:rPr lang="zh-CN" altLang="zh-CN">
                <a:ea typeface="黑体" panose="02010609060101010101" pitchFamily="49" charset="-122"/>
              </a:rPr>
              <a:t>辖区规模的影响因素</a:t>
            </a:r>
          </a:p>
        </p:txBody>
      </p:sp>
      <p:sp>
        <p:nvSpPr>
          <p:cNvPr id="24579" name="Rectangle 3">
            <a:extLst>
              <a:ext uri="{FF2B5EF4-FFF2-40B4-BE49-F238E27FC236}">
                <a16:creationId xmlns:a16="http://schemas.microsoft.com/office/drawing/2014/main" id="{EAB6C4A8-7E91-49D8-8CEB-D2C7703419B6}"/>
              </a:ext>
            </a:extLst>
          </p:cNvPr>
          <p:cNvSpPr>
            <a:spLocks noChangeArrowheads="1"/>
          </p:cNvSpPr>
          <p:nvPr>
            <p:ph type="body" idx="1"/>
          </p:nvPr>
        </p:nvSpPr>
        <p:spPr>
          <a:xfrm>
            <a:off x="457200" y="1465263"/>
            <a:ext cx="8229600" cy="4662487"/>
          </a:xfrm>
        </p:spPr>
        <p:txBody>
          <a:bodyPr/>
          <a:lstStyle/>
          <a:p>
            <a:r>
              <a:rPr lang="zh-CN" altLang="en-US">
                <a:ea typeface="黑体" panose="02010609060101010101" pitchFamily="49" charset="-122"/>
              </a:rPr>
              <a:t>地方性公共产品提供中的规模经济程度。</a:t>
            </a:r>
          </a:p>
          <a:p>
            <a:r>
              <a:rPr lang="zh-CN" altLang="en-US">
                <a:ea typeface="黑体" panose="02010609060101010101" pitchFamily="49" charset="-122"/>
              </a:rPr>
              <a:t>地方性公共产品提供中的拥挤效应。</a:t>
            </a:r>
          </a:p>
          <a:p>
            <a:r>
              <a:rPr lang="zh-CN" altLang="en-US">
                <a:ea typeface="黑体" panose="02010609060101010101" pitchFamily="49" charset="-122"/>
              </a:rPr>
              <a:t>消费者对地方性公共产品偏好的多样性以及具有相似消费偏好的居民是否更多地居住在一起。</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path" presetSubtype="0" accel="50000" decel="50000" fill="hold" grpId="0" nodeType="withEffect">
                                  <p:stCondLst>
                                    <p:cond delay="0"/>
                                  </p:st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rAng="0" ptsTypes="">
                                      <p:cBhvr>
                                        <p:cTn id="6" dur="1297" fill="hold">
                                          <p:stCondLst>
                                            <p:cond delay="0"/>
                                          </p:stCondLst>
                                        </p:cTn>
                                        <p:tgtEl>
                                          <p:spTgt spid="24578"/>
                                        </p:tgtEl>
                                        <p:attrNameLst>
                                          <p:attrName>ppt_x,ppt_y</p:attrName>
                                        </p:attrNameLst>
                                      </p:cBhvr>
                                      <p:rCtr x="0" y="0"/>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37" presetClass="entr" presetSubtype="0" fill="hold" grpId="0" nodeType="clickEffect">
                                  <p:stCondLst>
                                    <p:cond delay="0"/>
                                  </p:stCondLst>
                                  <p:childTnLst>
                                    <p:set>
                                      <p:cBhvr>
                                        <p:cTn id="10" dur="0" fill="hold">
                                          <p:stCondLst>
                                            <p:cond delay="0"/>
                                          </p:stCondLst>
                                        </p:cTn>
                                        <p:tgtEl>
                                          <p:spTgt spid="24579">
                                            <p:txEl>
                                              <p:pRg st="0" end="0"/>
                                            </p:txEl>
                                          </p:spTgt>
                                        </p:tgtEl>
                                        <p:attrNameLst>
                                          <p:attrName>style.visibility</p:attrName>
                                        </p:attrNameLst>
                                      </p:cBhvr>
                                      <p:to>
                                        <p:strVal val="visible"/>
                                      </p:to>
                                    </p:set>
                                    <p:animEffect transition="in" filter="fade">
                                      <p:cBhvr>
                                        <p:cTn id="11" dur="1000"/>
                                        <p:tgtEl>
                                          <p:spTgt spid="24579">
                                            <p:txEl>
                                              <p:pRg st="0" end="0"/>
                                            </p:txEl>
                                          </p:spTgt>
                                        </p:tgtEl>
                                      </p:cBhvr>
                                    </p:animEffect>
                                    <p:anim calcmode="lin" valueType="num">
                                      <p:cBhvr>
                                        <p:cTn id="12" dur="10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p:cTn id="13" dur="897" decel="100000" fill="hold"/>
                                        <p:tgtEl>
                                          <p:spTgt spid="24579">
                                            <p:txEl>
                                              <p:pRg st="0" end="0"/>
                                            </p:txEl>
                                          </p:spTgt>
                                        </p:tgtEl>
                                        <p:attrNameLst>
                                          <p:attrName>ppt_y</p:attrName>
                                        </p:attrNameLst>
                                      </p:cBhvr>
                                      <p:tavLst>
                                        <p:tav tm="0">
                                          <p:val>
                                            <p:strVal val="#ppt_y+1"/>
                                          </p:val>
                                        </p:tav>
                                        <p:tav tm="100000">
                                          <p:val>
                                            <p:strVal val="#ppt_y-.03"/>
                                          </p:val>
                                        </p:tav>
                                      </p:tavLst>
                                    </p:anim>
                                    <p:anim calcmode="lin" valueType="num">
                                      <p:cBhvr>
                                        <p:cTn id="14" dur="97" accel="100000" fill="hold">
                                          <p:stCondLst>
                                            <p:cond delay="897"/>
                                          </p:stCondLst>
                                        </p:cTn>
                                        <p:tgtEl>
                                          <p:spTgt spid="2457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7" presetClass="entr" presetSubtype="0" fill="hold" grpId="0" nodeType="clickEffect">
                                  <p:stCondLst>
                                    <p:cond delay="0"/>
                                  </p:stCondLst>
                                  <p:childTnLst>
                                    <p:set>
                                      <p:cBhvr>
                                        <p:cTn id="18" dur="0" fill="hold">
                                          <p:stCondLst>
                                            <p:cond delay="0"/>
                                          </p:stCondLst>
                                        </p:cTn>
                                        <p:tgtEl>
                                          <p:spTgt spid="24579">
                                            <p:txEl>
                                              <p:pRg st="1" end="1"/>
                                            </p:txEl>
                                          </p:spTgt>
                                        </p:tgtEl>
                                        <p:attrNameLst>
                                          <p:attrName>style.visibility</p:attrName>
                                        </p:attrNameLst>
                                      </p:cBhvr>
                                      <p:to>
                                        <p:strVal val="visible"/>
                                      </p:to>
                                    </p:set>
                                    <p:animEffect transition="in" filter="fade">
                                      <p:cBhvr>
                                        <p:cTn id="19" dur="1000"/>
                                        <p:tgtEl>
                                          <p:spTgt spid="24579">
                                            <p:txEl>
                                              <p:pRg st="1" end="1"/>
                                            </p:txEl>
                                          </p:spTgt>
                                        </p:tgtEl>
                                      </p:cBhvr>
                                    </p:animEffect>
                                    <p:anim calcmode="lin" valueType="num">
                                      <p:cBhvr>
                                        <p:cTn id="20" dur="10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p:cTn id="21" dur="897" decel="100000" fill="hold"/>
                                        <p:tgtEl>
                                          <p:spTgt spid="24579">
                                            <p:txEl>
                                              <p:pRg st="1" end="1"/>
                                            </p:txEl>
                                          </p:spTgt>
                                        </p:tgtEl>
                                        <p:attrNameLst>
                                          <p:attrName>ppt_y</p:attrName>
                                        </p:attrNameLst>
                                      </p:cBhvr>
                                      <p:tavLst>
                                        <p:tav tm="0">
                                          <p:val>
                                            <p:strVal val="#ppt_y+1"/>
                                          </p:val>
                                        </p:tav>
                                        <p:tav tm="100000">
                                          <p:val>
                                            <p:strVal val="#ppt_y-.03"/>
                                          </p:val>
                                        </p:tav>
                                      </p:tavLst>
                                    </p:anim>
                                    <p:anim calcmode="lin" valueType="num">
                                      <p:cBhvr>
                                        <p:cTn id="22" dur="97" accel="100000" fill="hold">
                                          <p:stCondLst>
                                            <p:cond delay="897"/>
                                          </p:stCondLst>
                                        </p:cTn>
                                        <p:tgtEl>
                                          <p:spTgt spid="2457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7" presetClass="entr" presetSubtype="0" fill="hold" grpId="0" nodeType="clickEffect">
                                  <p:stCondLst>
                                    <p:cond delay="0"/>
                                  </p:stCondLst>
                                  <p:childTnLst>
                                    <p:set>
                                      <p:cBhvr>
                                        <p:cTn id="26" dur="0" fill="hold">
                                          <p:stCondLst>
                                            <p:cond delay="0"/>
                                          </p:stCondLst>
                                        </p:cTn>
                                        <p:tgtEl>
                                          <p:spTgt spid="24579">
                                            <p:txEl>
                                              <p:pRg st="2" end="2"/>
                                            </p:txEl>
                                          </p:spTgt>
                                        </p:tgtEl>
                                        <p:attrNameLst>
                                          <p:attrName>style.visibility</p:attrName>
                                        </p:attrNameLst>
                                      </p:cBhvr>
                                      <p:to>
                                        <p:strVal val="visible"/>
                                      </p:to>
                                    </p:set>
                                    <p:animEffect transition="in" filter="fade">
                                      <p:cBhvr>
                                        <p:cTn id="27" dur="1000"/>
                                        <p:tgtEl>
                                          <p:spTgt spid="24579">
                                            <p:txEl>
                                              <p:pRg st="2" end="2"/>
                                            </p:txEl>
                                          </p:spTgt>
                                        </p:tgtEl>
                                      </p:cBhvr>
                                    </p:animEffect>
                                    <p:anim calcmode="lin" valueType="num">
                                      <p:cBhvr>
                                        <p:cTn id="28" dur="10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p:cTn id="29" dur="897" decel="100000" fill="hold"/>
                                        <p:tgtEl>
                                          <p:spTgt spid="24579">
                                            <p:txEl>
                                              <p:pRg st="2" end="2"/>
                                            </p:txEl>
                                          </p:spTgt>
                                        </p:tgtEl>
                                        <p:attrNameLst>
                                          <p:attrName>ppt_y</p:attrName>
                                        </p:attrNameLst>
                                      </p:cBhvr>
                                      <p:tavLst>
                                        <p:tav tm="0">
                                          <p:val>
                                            <p:strVal val="#ppt_y+1"/>
                                          </p:val>
                                        </p:tav>
                                        <p:tav tm="100000">
                                          <p:val>
                                            <p:strVal val="#ppt_y-.03"/>
                                          </p:val>
                                        </p:tav>
                                      </p:tavLst>
                                    </p:anim>
                                    <p:anim calcmode="lin" valueType="num">
                                      <p:cBhvr>
                                        <p:cTn id="30" dur="97" accel="100000" fill="hold">
                                          <p:stCondLst>
                                            <p:cond delay="897"/>
                                          </p:stCondLst>
                                        </p:cTn>
                                        <p:tgtEl>
                                          <p:spTgt spid="24579">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P spid="2457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882B9CDC-033F-4093-BD09-43DCE0682247}"/>
              </a:ext>
            </a:extLst>
          </p:cNvPr>
          <p:cNvSpPr>
            <a:spLocks noGrp="1"/>
          </p:cNvSpPr>
          <p:nvPr>
            <p:ph type="dt" sz="half" idx="10"/>
          </p:nvPr>
        </p:nvSpPr>
        <p:spPr/>
        <p:txBody>
          <a:bodyPr/>
          <a:lstStyle/>
          <a:p>
            <a:fld id="{497830F3-2A0A-408B-BF0F-30ED897CB8CE}"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A4887184-EA49-4B4B-AB1D-66DBD4B611A8}"/>
              </a:ext>
            </a:extLst>
          </p:cNvPr>
          <p:cNvSpPr>
            <a:spLocks noGrp="1"/>
          </p:cNvSpPr>
          <p:nvPr>
            <p:ph type="sldNum" sz="quarter" idx="12"/>
          </p:nvPr>
        </p:nvSpPr>
        <p:spPr/>
        <p:txBody>
          <a:bodyPr/>
          <a:lstStyle/>
          <a:p>
            <a:fld id="{20A79C04-29B4-4669-9298-758AE35E38BE}" type="slidenum">
              <a:rPr lang="zh-CN" altLang="en-US"/>
              <a:pPr/>
              <a:t>22</a:t>
            </a:fld>
            <a:endParaRPr lang="zh-CN" altLang="en-US"/>
          </a:p>
        </p:txBody>
      </p:sp>
      <p:sp>
        <p:nvSpPr>
          <p:cNvPr id="25602" name="Rectangle 2">
            <a:extLst>
              <a:ext uri="{FF2B5EF4-FFF2-40B4-BE49-F238E27FC236}">
                <a16:creationId xmlns:a16="http://schemas.microsoft.com/office/drawing/2014/main" id="{BD225018-6614-4A06-83F5-CCBC17703D84}"/>
              </a:ext>
            </a:extLst>
          </p:cNvPr>
          <p:cNvSpPr>
            <a:spLocks noChangeArrowheads="1"/>
          </p:cNvSpPr>
          <p:nvPr>
            <p:ph type="title"/>
          </p:nvPr>
        </p:nvSpPr>
        <p:spPr/>
        <p:txBody>
          <a:bodyPr/>
          <a:lstStyle/>
          <a:p>
            <a:r>
              <a:rPr lang="zh-CN" altLang="zh-CN">
                <a:ea typeface="黑体" panose="02010609060101010101" pitchFamily="49" charset="-122"/>
              </a:rPr>
              <a:t>最优辖区规模的决定</a:t>
            </a:r>
          </a:p>
        </p:txBody>
      </p:sp>
      <p:sp>
        <p:nvSpPr>
          <p:cNvPr id="25603" name="Rectangle 3">
            <a:extLst>
              <a:ext uri="{FF2B5EF4-FFF2-40B4-BE49-F238E27FC236}">
                <a16:creationId xmlns:a16="http://schemas.microsoft.com/office/drawing/2014/main" id="{6B74C723-6490-4891-8994-AA24CD0A39A0}"/>
              </a:ext>
            </a:extLst>
          </p:cNvPr>
          <p:cNvSpPr>
            <a:spLocks noChangeArrowheads="1"/>
          </p:cNvSpPr>
          <p:nvPr>
            <p:ph type="body" idx="1"/>
          </p:nvPr>
        </p:nvSpPr>
        <p:spPr>
          <a:xfrm>
            <a:off x="457200" y="1541463"/>
            <a:ext cx="8229600" cy="4586287"/>
          </a:xfrm>
        </p:spPr>
        <p:txBody>
          <a:bodyPr/>
          <a:lstStyle/>
          <a:p>
            <a:r>
              <a:rPr lang="zh-CN" altLang="en-US">
                <a:ea typeface="黑体" panose="02010609060101010101" pitchFamily="49" charset="-122"/>
              </a:rPr>
              <a:t>第一步骤：既定公共产品下最优居民人数的决定</a:t>
            </a:r>
          </a:p>
          <a:p>
            <a:r>
              <a:rPr lang="zh-CN" altLang="en-US">
                <a:ea typeface="黑体" panose="02010609060101010101" pitchFamily="49" charset="-122"/>
              </a:rPr>
              <a:t>第二步骤：既定辖区规模下最优公共产品的决定</a:t>
            </a:r>
          </a:p>
          <a:p>
            <a:r>
              <a:rPr lang="zh-CN" altLang="en-US">
                <a:ea typeface="黑体" panose="02010609060101010101" pitchFamily="49" charset="-122"/>
              </a:rPr>
              <a:t>第三步骤：最优公共产品与最优辖区规模的同时决定</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rAng="0" ptsTypes="">
                                      <p:cBhvr>
                                        <p:cTn id="6" dur="2000" fill="hold"/>
                                        <p:tgtEl>
                                          <p:spTgt spid="25602"/>
                                        </p:tgtEl>
                                        <p:attrNameLst>
                                          <p:attrName>ppt_x,ppt_y</p:attrName>
                                        </p:attrNameLst>
                                      </p:cBhvr>
                                      <p:rCtr x="0" y="0"/>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0" fill="hold">
                                          <p:stCondLst>
                                            <p:cond delay="0"/>
                                          </p:stCondLst>
                                        </p:cTn>
                                        <p:tgtEl>
                                          <p:spTgt spid="25603">
                                            <p:txEl>
                                              <p:pRg st="0" end="0"/>
                                            </p:txEl>
                                          </p:spTgt>
                                        </p:tgtEl>
                                        <p:attrNameLst>
                                          <p:attrName>style.visibility</p:attrName>
                                        </p:attrNameLst>
                                      </p:cBhvr>
                                      <p:to>
                                        <p:strVal val="visible"/>
                                      </p:to>
                                    </p:set>
                                    <p:animEffect transition="in" filter="fade">
                                      <p:cBhvr>
                                        <p:cTn id="11" dur="1000">
                                          <p:stCondLst>
                                            <p:cond delay="0"/>
                                          </p:stCondLst>
                                        </p:cTn>
                                        <p:tgtEl>
                                          <p:spTgt spid="2560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0" fill="hold">
                                          <p:stCondLst>
                                            <p:cond delay="0"/>
                                          </p:stCondLst>
                                        </p:cTn>
                                        <p:tgtEl>
                                          <p:spTgt spid="25603">
                                            <p:txEl>
                                              <p:pRg st="1" end="1"/>
                                            </p:txEl>
                                          </p:spTgt>
                                        </p:tgtEl>
                                        <p:attrNameLst>
                                          <p:attrName>style.visibility</p:attrName>
                                        </p:attrNameLst>
                                      </p:cBhvr>
                                      <p:to>
                                        <p:strVal val="visible"/>
                                      </p:to>
                                    </p:set>
                                    <p:animEffect transition="in" filter="fade">
                                      <p:cBhvr>
                                        <p:cTn id="16" dur="1000">
                                          <p:stCondLst>
                                            <p:cond delay="0"/>
                                          </p:stCondLst>
                                        </p:cTn>
                                        <p:tgtEl>
                                          <p:spTgt spid="2560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0" fill="hold">
                                          <p:stCondLst>
                                            <p:cond delay="0"/>
                                          </p:stCondLst>
                                        </p:cTn>
                                        <p:tgtEl>
                                          <p:spTgt spid="25603">
                                            <p:txEl>
                                              <p:pRg st="2" end="2"/>
                                            </p:txEl>
                                          </p:spTgt>
                                        </p:tgtEl>
                                        <p:attrNameLst>
                                          <p:attrName>style.visibility</p:attrName>
                                        </p:attrNameLst>
                                      </p:cBhvr>
                                      <p:to>
                                        <p:strVal val="visible"/>
                                      </p:to>
                                    </p:set>
                                    <p:animEffect transition="in" filter="fade">
                                      <p:cBhvr>
                                        <p:cTn id="21" dur="1000">
                                          <p:stCondLst>
                                            <p:cond delay="0"/>
                                          </p:stCondLst>
                                        </p:cTn>
                                        <p:tgtEl>
                                          <p:spTgt spid="25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utoUpdateAnimBg="0"/>
      <p:bldP spid="2560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日期占位符 1">
            <a:extLst>
              <a:ext uri="{FF2B5EF4-FFF2-40B4-BE49-F238E27FC236}">
                <a16:creationId xmlns:a16="http://schemas.microsoft.com/office/drawing/2014/main" id="{46B146B2-FE7E-4D2E-B1D0-83E43ADBD18B}"/>
              </a:ext>
            </a:extLst>
          </p:cNvPr>
          <p:cNvSpPr>
            <a:spLocks noGrp="1"/>
          </p:cNvSpPr>
          <p:nvPr>
            <p:ph type="dt" sz="half" idx="10"/>
          </p:nvPr>
        </p:nvSpPr>
        <p:spPr/>
        <p:txBody>
          <a:bodyPr/>
          <a:lstStyle/>
          <a:p>
            <a:fld id="{A41A6200-2854-4195-AB49-2598DD19B591}" type="datetime1">
              <a:rPr lang="zh-CN" altLang="en-US"/>
              <a:pPr/>
              <a:t>2018/12/13</a:t>
            </a:fld>
            <a:endParaRPr lang="zh-CN" altLang="en-US"/>
          </a:p>
        </p:txBody>
      </p:sp>
      <p:sp>
        <p:nvSpPr>
          <p:cNvPr id="29" name="灯片编号占位符 3">
            <a:extLst>
              <a:ext uri="{FF2B5EF4-FFF2-40B4-BE49-F238E27FC236}">
                <a16:creationId xmlns:a16="http://schemas.microsoft.com/office/drawing/2014/main" id="{39637EDB-00A2-4BC0-B2E7-62C50B82D850}"/>
              </a:ext>
            </a:extLst>
          </p:cNvPr>
          <p:cNvSpPr>
            <a:spLocks noGrp="1"/>
          </p:cNvSpPr>
          <p:nvPr>
            <p:ph type="sldNum" sz="quarter" idx="12"/>
          </p:nvPr>
        </p:nvSpPr>
        <p:spPr/>
        <p:txBody>
          <a:bodyPr/>
          <a:lstStyle/>
          <a:p>
            <a:fld id="{7D68F228-F43C-49B0-AA03-E9250CD9F7A6}" type="slidenum">
              <a:rPr lang="zh-CN" altLang="en-US"/>
              <a:pPr/>
              <a:t>23</a:t>
            </a:fld>
            <a:endParaRPr lang="zh-CN" altLang="en-US"/>
          </a:p>
        </p:txBody>
      </p:sp>
      <p:sp>
        <p:nvSpPr>
          <p:cNvPr id="26626" name="Line 2">
            <a:extLst>
              <a:ext uri="{FF2B5EF4-FFF2-40B4-BE49-F238E27FC236}">
                <a16:creationId xmlns:a16="http://schemas.microsoft.com/office/drawing/2014/main" id="{B519FA0E-B564-4D8A-9AE5-71F17C4799F5}"/>
              </a:ext>
            </a:extLst>
          </p:cNvPr>
          <p:cNvSpPr>
            <a:spLocks noChangeShapeType="1"/>
          </p:cNvSpPr>
          <p:nvPr/>
        </p:nvSpPr>
        <p:spPr bwMode="auto">
          <a:xfrm>
            <a:off x="2700338" y="5661025"/>
            <a:ext cx="4392612" cy="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6627" name="Line 3">
            <a:extLst>
              <a:ext uri="{FF2B5EF4-FFF2-40B4-BE49-F238E27FC236}">
                <a16:creationId xmlns:a16="http://schemas.microsoft.com/office/drawing/2014/main" id="{1A44935D-2067-4EF0-B2B5-AE1C87C37FD2}"/>
              </a:ext>
            </a:extLst>
          </p:cNvPr>
          <p:cNvSpPr>
            <a:spLocks noChangeShapeType="1"/>
          </p:cNvSpPr>
          <p:nvPr/>
        </p:nvSpPr>
        <p:spPr bwMode="auto">
          <a:xfrm flipV="1">
            <a:off x="2700338" y="2276475"/>
            <a:ext cx="0" cy="338455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6628" name="Arc 4">
            <a:extLst>
              <a:ext uri="{FF2B5EF4-FFF2-40B4-BE49-F238E27FC236}">
                <a16:creationId xmlns:a16="http://schemas.microsoft.com/office/drawing/2014/main" id="{585D29F9-F5ED-428F-AA21-B799B42D9765}"/>
              </a:ext>
            </a:extLst>
          </p:cNvPr>
          <p:cNvSpPr>
            <a:spLocks/>
          </p:cNvSpPr>
          <p:nvPr/>
        </p:nvSpPr>
        <p:spPr bwMode="auto">
          <a:xfrm flipV="1">
            <a:off x="2700338" y="2420938"/>
            <a:ext cx="2016125" cy="324008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6629" name="Arc 5">
            <a:extLst>
              <a:ext uri="{FF2B5EF4-FFF2-40B4-BE49-F238E27FC236}">
                <a16:creationId xmlns:a16="http://schemas.microsoft.com/office/drawing/2014/main" id="{D4729755-08EC-4509-A2BA-C35087EDA5DB}"/>
              </a:ext>
            </a:extLst>
          </p:cNvPr>
          <p:cNvSpPr>
            <a:spLocks/>
          </p:cNvSpPr>
          <p:nvPr/>
        </p:nvSpPr>
        <p:spPr bwMode="auto">
          <a:xfrm flipH="1" flipV="1">
            <a:off x="3059113" y="3284538"/>
            <a:ext cx="1655762" cy="230346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6630" name="Arc 6">
            <a:extLst>
              <a:ext uri="{FF2B5EF4-FFF2-40B4-BE49-F238E27FC236}">
                <a16:creationId xmlns:a16="http://schemas.microsoft.com/office/drawing/2014/main" id="{3BFCADC1-D4A1-4B26-9374-27EF83FB7FBE}"/>
              </a:ext>
            </a:extLst>
          </p:cNvPr>
          <p:cNvSpPr>
            <a:spLocks/>
          </p:cNvSpPr>
          <p:nvPr/>
        </p:nvSpPr>
        <p:spPr bwMode="auto">
          <a:xfrm flipH="1" flipV="1">
            <a:off x="3563938" y="3068638"/>
            <a:ext cx="1655762" cy="230346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6631" name="Line 7">
            <a:extLst>
              <a:ext uri="{FF2B5EF4-FFF2-40B4-BE49-F238E27FC236}">
                <a16:creationId xmlns:a16="http://schemas.microsoft.com/office/drawing/2014/main" id="{CE27C22D-7CF3-440A-8211-0296A1B89DC5}"/>
              </a:ext>
            </a:extLst>
          </p:cNvPr>
          <p:cNvSpPr>
            <a:spLocks noChangeShapeType="1"/>
          </p:cNvSpPr>
          <p:nvPr/>
        </p:nvSpPr>
        <p:spPr bwMode="auto">
          <a:xfrm>
            <a:off x="3851275" y="5661025"/>
            <a:ext cx="0" cy="0"/>
          </a:xfrm>
          <a:prstGeom prst="line">
            <a:avLst/>
          </a:prstGeom>
          <a:noFill/>
          <a:ln w="9525" cmpd="sng">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6632" name="Line 8">
            <a:extLst>
              <a:ext uri="{FF2B5EF4-FFF2-40B4-BE49-F238E27FC236}">
                <a16:creationId xmlns:a16="http://schemas.microsoft.com/office/drawing/2014/main" id="{C597C37F-0465-4B3B-97D5-A3818A9DBEC2}"/>
              </a:ext>
            </a:extLst>
          </p:cNvPr>
          <p:cNvSpPr>
            <a:spLocks noChangeShapeType="1"/>
          </p:cNvSpPr>
          <p:nvPr/>
        </p:nvSpPr>
        <p:spPr bwMode="auto">
          <a:xfrm flipH="1">
            <a:off x="2700338" y="4149725"/>
            <a:ext cx="1079500" cy="0"/>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6633" name="Line 9">
            <a:extLst>
              <a:ext uri="{FF2B5EF4-FFF2-40B4-BE49-F238E27FC236}">
                <a16:creationId xmlns:a16="http://schemas.microsoft.com/office/drawing/2014/main" id="{A6CDA853-C5C8-4733-AF99-536E2E73DA48}"/>
              </a:ext>
            </a:extLst>
          </p:cNvPr>
          <p:cNvSpPr>
            <a:spLocks noChangeShapeType="1"/>
          </p:cNvSpPr>
          <p:nvPr/>
        </p:nvSpPr>
        <p:spPr bwMode="auto">
          <a:xfrm>
            <a:off x="4356100" y="4221163"/>
            <a:ext cx="0" cy="0"/>
          </a:xfrm>
          <a:prstGeom prst="line">
            <a:avLst/>
          </a:prstGeom>
          <a:noFill/>
          <a:ln w="9525" cmpd="sng">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6634" name="Text Box 10">
            <a:extLst>
              <a:ext uri="{FF2B5EF4-FFF2-40B4-BE49-F238E27FC236}">
                <a16:creationId xmlns:a16="http://schemas.microsoft.com/office/drawing/2014/main" id="{BA514C07-C033-41E5-B406-AB7A126D0C17}"/>
              </a:ext>
            </a:extLst>
          </p:cNvPr>
          <p:cNvSpPr txBox="1">
            <a:spLocks noChangeArrowheads="1"/>
          </p:cNvSpPr>
          <p:nvPr/>
        </p:nvSpPr>
        <p:spPr bwMode="auto">
          <a:xfrm>
            <a:off x="6804025" y="5661025"/>
            <a:ext cx="86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sz="2000" b="1">
                <a:latin typeface="楷体_GB2312" pitchFamily="1" charset="-122"/>
                <a:ea typeface="黑体" panose="02010609060101010101" pitchFamily="49" charset="-122"/>
              </a:rPr>
              <a:t>人口</a:t>
            </a:r>
          </a:p>
        </p:txBody>
      </p:sp>
      <p:sp>
        <p:nvSpPr>
          <p:cNvPr id="26635" name="Text Box 11">
            <a:extLst>
              <a:ext uri="{FF2B5EF4-FFF2-40B4-BE49-F238E27FC236}">
                <a16:creationId xmlns:a16="http://schemas.microsoft.com/office/drawing/2014/main" id="{5AD293FE-D944-44FE-9504-0677A88090AD}"/>
              </a:ext>
            </a:extLst>
          </p:cNvPr>
          <p:cNvSpPr txBox="1">
            <a:spLocks noChangeArrowheads="1"/>
          </p:cNvSpPr>
          <p:nvPr/>
        </p:nvSpPr>
        <p:spPr bwMode="auto">
          <a:xfrm>
            <a:off x="3563938" y="5661025"/>
            <a:ext cx="4746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N1</a:t>
            </a:r>
          </a:p>
        </p:txBody>
      </p:sp>
      <p:sp>
        <p:nvSpPr>
          <p:cNvPr id="26636" name="Text Box 12">
            <a:extLst>
              <a:ext uri="{FF2B5EF4-FFF2-40B4-BE49-F238E27FC236}">
                <a16:creationId xmlns:a16="http://schemas.microsoft.com/office/drawing/2014/main" id="{A12F1B53-A02D-4DAB-ACB3-50B108F87E8E}"/>
              </a:ext>
            </a:extLst>
          </p:cNvPr>
          <p:cNvSpPr txBox="1">
            <a:spLocks noChangeArrowheads="1"/>
          </p:cNvSpPr>
          <p:nvPr/>
        </p:nvSpPr>
        <p:spPr bwMode="auto">
          <a:xfrm>
            <a:off x="6443663" y="5661025"/>
            <a:ext cx="3603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b="1">
                <a:latin typeface="华文楷体" panose="02010600040101010101" pitchFamily="2" charset="-122"/>
                <a:ea typeface="华文楷体" panose="02010600040101010101" pitchFamily="2" charset="-122"/>
              </a:rPr>
              <a:t>N</a:t>
            </a:r>
          </a:p>
        </p:txBody>
      </p:sp>
      <p:sp>
        <p:nvSpPr>
          <p:cNvPr id="26637" name="Text Box 13">
            <a:extLst>
              <a:ext uri="{FF2B5EF4-FFF2-40B4-BE49-F238E27FC236}">
                <a16:creationId xmlns:a16="http://schemas.microsoft.com/office/drawing/2014/main" id="{34BFF44D-F366-4669-A199-41CB372A3E5A}"/>
              </a:ext>
            </a:extLst>
          </p:cNvPr>
          <p:cNvSpPr txBox="1">
            <a:spLocks noChangeArrowheads="1"/>
          </p:cNvSpPr>
          <p:nvPr/>
        </p:nvSpPr>
        <p:spPr bwMode="auto">
          <a:xfrm>
            <a:off x="2700338" y="2997200"/>
            <a:ext cx="5254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Am</a:t>
            </a:r>
          </a:p>
        </p:txBody>
      </p:sp>
      <p:sp>
        <p:nvSpPr>
          <p:cNvPr id="26638" name="Rectangle 14">
            <a:extLst>
              <a:ext uri="{FF2B5EF4-FFF2-40B4-BE49-F238E27FC236}">
                <a16:creationId xmlns:a16="http://schemas.microsoft.com/office/drawing/2014/main" id="{29E4B0F4-A12E-4FB9-8286-462B0EC9AEC2}"/>
              </a:ext>
            </a:extLst>
          </p:cNvPr>
          <p:cNvSpPr>
            <a:spLocks noChangeArrowheads="1"/>
          </p:cNvSpPr>
          <p:nvPr/>
        </p:nvSpPr>
        <p:spPr bwMode="auto">
          <a:xfrm>
            <a:off x="4500563" y="5300663"/>
            <a:ext cx="558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b="1">
                <a:latin typeface="华文楷体" panose="02010600040101010101" pitchFamily="2" charset="-122"/>
                <a:ea typeface="华文楷体" panose="02010600040101010101" pitchFamily="2" charset="-122"/>
              </a:rPr>
              <a:t>Am</a:t>
            </a:r>
          </a:p>
        </p:txBody>
      </p:sp>
      <p:sp>
        <p:nvSpPr>
          <p:cNvPr id="26639" name="Text Box 15">
            <a:extLst>
              <a:ext uri="{FF2B5EF4-FFF2-40B4-BE49-F238E27FC236}">
                <a16:creationId xmlns:a16="http://schemas.microsoft.com/office/drawing/2014/main" id="{F7AC8CA8-4FEF-430F-ABB7-57E69451FFC9}"/>
              </a:ext>
            </a:extLst>
          </p:cNvPr>
          <p:cNvSpPr txBox="1">
            <a:spLocks noChangeArrowheads="1"/>
          </p:cNvSpPr>
          <p:nvPr/>
        </p:nvSpPr>
        <p:spPr bwMode="auto">
          <a:xfrm>
            <a:off x="3348038" y="2781300"/>
            <a:ext cx="3349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A</a:t>
            </a:r>
          </a:p>
        </p:txBody>
      </p:sp>
      <p:sp>
        <p:nvSpPr>
          <p:cNvPr id="26640" name="Text Box 16">
            <a:extLst>
              <a:ext uri="{FF2B5EF4-FFF2-40B4-BE49-F238E27FC236}">
                <a16:creationId xmlns:a16="http://schemas.microsoft.com/office/drawing/2014/main" id="{1DCB9F0D-9C3E-41F0-AF81-A0C3EFB0F85B}"/>
              </a:ext>
            </a:extLst>
          </p:cNvPr>
          <p:cNvSpPr txBox="1">
            <a:spLocks noChangeArrowheads="1"/>
          </p:cNvSpPr>
          <p:nvPr/>
        </p:nvSpPr>
        <p:spPr bwMode="auto">
          <a:xfrm>
            <a:off x="5148263" y="5084763"/>
            <a:ext cx="3349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A</a:t>
            </a:r>
          </a:p>
        </p:txBody>
      </p:sp>
      <p:sp>
        <p:nvSpPr>
          <p:cNvPr id="26641" name="Text Box 17">
            <a:extLst>
              <a:ext uri="{FF2B5EF4-FFF2-40B4-BE49-F238E27FC236}">
                <a16:creationId xmlns:a16="http://schemas.microsoft.com/office/drawing/2014/main" id="{E68277DB-2251-4EF9-B19E-CC4461A21BBE}"/>
              </a:ext>
            </a:extLst>
          </p:cNvPr>
          <p:cNvSpPr txBox="1">
            <a:spLocks noChangeArrowheads="1"/>
          </p:cNvSpPr>
          <p:nvPr/>
        </p:nvSpPr>
        <p:spPr bwMode="auto">
          <a:xfrm>
            <a:off x="5653088" y="2205038"/>
            <a:ext cx="3349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B</a:t>
            </a:r>
          </a:p>
        </p:txBody>
      </p:sp>
      <p:sp>
        <p:nvSpPr>
          <p:cNvPr id="26642" name="Text Box 18">
            <a:extLst>
              <a:ext uri="{FF2B5EF4-FFF2-40B4-BE49-F238E27FC236}">
                <a16:creationId xmlns:a16="http://schemas.microsoft.com/office/drawing/2014/main" id="{5D8C47B8-DC05-4905-8D1A-BA853A3578D9}"/>
              </a:ext>
            </a:extLst>
          </p:cNvPr>
          <p:cNvSpPr txBox="1">
            <a:spLocks noChangeArrowheads="1"/>
          </p:cNvSpPr>
          <p:nvPr/>
        </p:nvSpPr>
        <p:spPr bwMode="auto">
          <a:xfrm>
            <a:off x="4787900" y="2073275"/>
            <a:ext cx="5254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Bm</a:t>
            </a:r>
          </a:p>
        </p:txBody>
      </p:sp>
      <p:sp>
        <p:nvSpPr>
          <p:cNvPr id="26643" name="Text Box 19">
            <a:extLst>
              <a:ext uri="{FF2B5EF4-FFF2-40B4-BE49-F238E27FC236}">
                <a16:creationId xmlns:a16="http://schemas.microsoft.com/office/drawing/2014/main" id="{B385322E-C009-40C0-8C6E-F374C2C97E39}"/>
              </a:ext>
            </a:extLst>
          </p:cNvPr>
          <p:cNvSpPr txBox="1">
            <a:spLocks noChangeArrowheads="1"/>
          </p:cNvSpPr>
          <p:nvPr/>
        </p:nvSpPr>
        <p:spPr bwMode="auto">
          <a:xfrm>
            <a:off x="252413" y="333375"/>
            <a:ext cx="7561262"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zh-CN" sz="2800" b="1">
                <a:solidFill>
                  <a:schemeClr val="bg1"/>
                </a:solidFill>
                <a:latin typeface="华文行楷" panose="02010800040101010101" pitchFamily="2" charset="-122"/>
                <a:ea typeface="黑体" panose="02010609060101010101" pitchFamily="49" charset="-122"/>
              </a:rPr>
              <a:t>既定公共产品下最优居民人数的决定</a:t>
            </a:r>
          </a:p>
        </p:txBody>
      </p:sp>
      <p:sp>
        <p:nvSpPr>
          <p:cNvPr id="26644" name="Rectangle 20">
            <a:extLst>
              <a:ext uri="{FF2B5EF4-FFF2-40B4-BE49-F238E27FC236}">
                <a16:creationId xmlns:a16="http://schemas.microsoft.com/office/drawing/2014/main" id="{8C3789E8-A31F-437F-B9C3-8F0196A29A10}"/>
              </a:ext>
            </a:extLst>
          </p:cNvPr>
          <p:cNvSpPr>
            <a:spLocks noChangeArrowheads="1"/>
          </p:cNvSpPr>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800">
                <a:solidFill>
                  <a:schemeClr val="bg1"/>
                </a:solidFill>
                <a:latin typeface="华文细黑" panose="02010600040101010101" pitchFamily="2" charset="-122"/>
                <a:ea typeface="华文细黑" panose="02010600040101010101" pitchFamily="2" charset="-122"/>
              </a:defRPr>
            </a:lvl1pPr>
            <a:lvl2pPr>
              <a:defRPr sz="2800">
                <a:solidFill>
                  <a:schemeClr val="bg1"/>
                </a:solidFill>
                <a:latin typeface="华文细黑" panose="02010600040101010101" pitchFamily="2" charset="-122"/>
                <a:ea typeface="华文细黑" panose="02010600040101010101" pitchFamily="2" charset="-122"/>
              </a:defRPr>
            </a:lvl2pPr>
            <a:lvl3pPr>
              <a:defRPr sz="2800">
                <a:solidFill>
                  <a:schemeClr val="bg1"/>
                </a:solidFill>
                <a:latin typeface="华文细黑" panose="02010600040101010101" pitchFamily="2" charset="-122"/>
                <a:ea typeface="华文细黑" panose="02010600040101010101" pitchFamily="2" charset="-122"/>
              </a:defRPr>
            </a:lvl3pPr>
            <a:lvl4pPr>
              <a:defRPr sz="2800">
                <a:solidFill>
                  <a:schemeClr val="bg1"/>
                </a:solidFill>
                <a:latin typeface="华文细黑" panose="02010600040101010101" pitchFamily="2" charset="-122"/>
                <a:ea typeface="华文细黑" panose="02010600040101010101" pitchFamily="2" charset="-122"/>
              </a:defRPr>
            </a:lvl4pPr>
            <a:lvl5pPr>
              <a:defRPr sz="2800">
                <a:solidFill>
                  <a:schemeClr val="bg1"/>
                </a:solidFill>
                <a:latin typeface="华文细黑" panose="02010600040101010101" pitchFamily="2" charset="-122"/>
                <a:ea typeface="华文细黑" panose="02010600040101010101" pitchFamily="2" charset="-122"/>
              </a:defRPr>
            </a:lvl5pPr>
            <a:lvl6pPr marL="4572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a:lstStyle>
          <a:p>
            <a:pPr>
              <a:buFontTx/>
              <a:buNone/>
            </a:pPr>
            <a:r>
              <a:rPr lang="zh-CN" altLang="zh-CN" b="1">
                <a:latin typeface="华文楷体" panose="02010600040101010101" pitchFamily="2" charset="-122"/>
                <a:ea typeface="华文楷体" panose="02010600040101010101" pitchFamily="2" charset="-122"/>
              </a:rPr>
              <a:t> </a:t>
            </a:r>
          </a:p>
        </p:txBody>
      </p:sp>
      <p:sp>
        <p:nvSpPr>
          <p:cNvPr id="26645" name="Arc 21">
            <a:extLst>
              <a:ext uri="{FF2B5EF4-FFF2-40B4-BE49-F238E27FC236}">
                <a16:creationId xmlns:a16="http://schemas.microsoft.com/office/drawing/2014/main" id="{41DF9BC1-2144-4385-84D3-7C27ECF41D83}"/>
              </a:ext>
            </a:extLst>
          </p:cNvPr>
          <p:cNvSpPr>
            <a:spLocks/>
          </p:cNvSpPr>
          <p:nvPr/>
        </p:nvSpPr>
        <p:spPr bwMode="auto">
          <a:xfrm flipV="1">
            <a:off x="2700338" y="2492375"/>
            <a:ext cx="2808287" cy="3168650"/>
          </a:xfrm>
          <a:custGeom>
            <a:avLst/>
            <a:gdLst>
              <a:gd name="G0" fmla="+- 0 0 0"/>
              <a:gd name="G1" fmla="+- 21600 0 0"/>
              <a:gd name="G2" fmla="+- 21600 0 0"/>
              <a:gd name="T0" fmla="*/ 0 w 21593"/>
              <a:gd name="T1" fmla="*/ 0 h 21600"/>
              <a:gd name="T2" fmla="*/ 21600 w 21593"/>
              <a:gd name="T3" fmla="*/ 21600 h 21600"/>
              <a:gd name="T4" fmla="*/ 0 w 21593"/>
              <a:gd name="T5" fmla="*/ 21600 h 21600"/>
            </a:gdLst>
            <a:ahLst/>
            <a:cxnLst>
              <a:cxn ang="0">
                <a:pos x="T0" y="T1"/>
              </a:cxn>
              <a:cxn ang="0">
                <a:pos x="T2" y="T3"/>
              </a:cxn>
              <a:cxn ang="0">
                <a:pos x="T4" y="T5"/>
              </a:cxn>
            </a:cxnLst>
            <a:rect l="0" t="0" r="r" b="b"/>
            <a:pathLst>
              <a:path w="21593" h="21600" fill="none" extrusionOk="0">
                <a:moveTo>
                  <a:pt x="-1" y="0"/>
                </a:moveTo>
                <a:cubicBezTo>
                  <a:pt x="11717" y="0"/>
                  <a:pt x="21298" y="9342"/>
                  <a:pt x="21593" y="21056"/>
                </a:cubicBezTo>
              </a:path>
              <a:path w="21593" h="21600" stroke="0" extrusionOk="0">
                <a:moveTo>
                  <a:pt x="-1" y="0"/>
                </a:moveTo>
                <a:cubicBezTo>
                  <a:pt x="11717" y="0"/>
                  <a:pt x="21298" y="9342"/>
                  <a:pt x="21593" y="21056"/>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6646" name="Arc 22">
            <a:extLst>
              <a:ext uri="{FF2B5EF4-FFF2-40B4-BE49-F238E27FC236}">
                <a16:creationId xmlns:a16="http://schemas.microsoft.com/office/drawing/2014/main" id="{913BAB00-FD7F-4A8C-AB9A-7FBEAD0B2E62}"/>
              </a:ext>
            </a:extLst>
          </p:cNvPr>
          <p:cNvSpPr>
            <a:spLocks/>
          </p:cNvSpPr>
          <p:nvPr/>
        </p:nvSpPr>
        <p:spPr bwMode="auto">
          <a:xfrm flipH="1" flipV="1">
            <a:off x="3059113" y="3284538"/>
            <a:ext cx="1655762" cy="230346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6647" name="Arc 23">
            <a:extLst>
              <a:ext uri="{FF2B5EF4-FFF2-40B4-BE49-F238E27FC236}">
                <a16:creationId xmlns:a16="http://schemas.microsoft.com/office/drawing/2014/main" id="{E53F2A08-BF7D-496D-B905-FABF81A4EDAE}"/>
              </a:ext>
            </a:extLst>
          </p:cNvPr>
          <p:cNvSpPr>
            <a:spLocks/>
          </p:cNvSpPr>
          <p:nvPr/>
        </p:nvSpPr>
        <p:spPr bwMode="auto">
          <a:xfrm flipH="1" flipV="1">
            <a:off x="3563938" y="3068638"/>
            <a:ext cx="1655762" cy="230346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6648" name="Line 24">
            <a:extLst>
              <a:ext uri="{FF2B5EF4-FFF2-40B4-BE49-F238E27FC236}">
                <a16:creationId xmlns:a16="http://schemas.microsoft.com/office/drawing/2014/main" id="{546F548C-ED7F-441F-96F4-7340479C1B46}"/>
              </a:ext>
            </a:extLst>
          </p:cNvPr>
          <p:cNvSpPr>
            <a:spLocks noChangeShapeType="1"/>
          </p:cNvSpPr>
          <p:nvPr/>
        </p:nvSpPr>
        <p:spPr bwMode="auto">
          <a:xfrm>
            <a:off x="3779838" y="4149725"/>
            <a:ext cx="0" cy="1511300"/>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6649" name="Text Box 25">
            <a:extLst>
              <a:ext uri="{FF2B5EF4-FFF2-40B4-BE49-F238E27FC236}">
                <a16:creationId xmlns:a16="http://schemas.microsoft.com/office/drawing/2014/main" id="{0EA2C89F-D245-46D7-B353-989A3B801058}"/>
              </a:ext>
            </a:extLst>
          </p:cNvPr>
          <p:cNvSpPr txBox="1">
            <a:spLocks noChangeArrowheads="1"/>
          </p:cNvSpPr>
          <p:nvPr/>
        </p:nvSpPr>
        <p:spPr bwMode="auto">
          <a:xfrm>
            <a:off x="2214563" y="1484313"/>
            <a:ext cx="487362" cy="187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lang="zh-CN" altLang="zh-CN" sz="2000" b="1">
                <a:ea typeface="黑体" panose="02010609060101010101" pitchFamily="49" charset="-122"/>
              </a:rPr>
              <a:t>人均成本或收益</a:t>
            </a:r>
          </a:p>
        </p:txBody>
      </p:sp>
      <p:sp>
        <p:nvSpPr>
          <p:cNvPr id="26650" name="Text Box 26">
            <a:extLst>
              <a:ext uri="{FF2B5EF4-FFF2-40B4-BE49-F238E27FC236}">
                <a16:creationId xmlns:a16="http://schemas.microsoft.com/office/drawing/2014/main" id="{B00577B8-EF87-4885-8237-8BF6BAFFE84D}"/>
              </a:ext>
            </a:extLst>
          </p:cNvPr>
          <p:cNvSpPr txBox="1">
            <a:spLocks noChangeArrowheads="1"/>
          </p:cNvSpPr>
          <p:nvPr/>
        </p:nvSpPr>
        <p:spPr bwMode="auto">
          <a:xfrm>
            <a:off x="2273300" y="5661025"/>
            <a:ext cx="3603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b="1">
                <a:latin typeface="华文楷体" panose="02010600040101010101" pitchFamily="2" charset="-122"/>
                <a:ea typeface="华文楷体" panose="02010600040101010101" pitchFamily="2" charset="-122"/>
              </a:rPr>
              <a:t>O</a:t>
            </a:r>
          </a:p>
        </p:txBody>
      </p:sp>
    </p:spTree>
  </p:cSld>
  <p:clrMapOvr>
    <a:masterClrMapping/>
  </p:clrMapOvr>
  <p:transition spd="slow">
    <p:random/>
    <p:sndAc>
      <p:stSnd>
        <p:snd r:embed="rId2" name="camera.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日期占位符 1">
            <a:extLst>
              <a:ext uri="{FF2B5EF4-FFF2-40B4-BE49-F238E27FC236}">
                <a16:creationId xmlns:a16="http://schemas.microsoft.com/office/drawing/2014/main" id="{8C0F9136-0642-48B4-BAF9-ECE875E6183F}"/>
              </a:ext>
            </a:extLst>
          </p:cNvPr>
          <p:cNvSpPr>
            <a:spLocks noGrp="1"/>
          </p:cNvSpPr>
          <p:nvPr>
            <p:ph type="dt" sz="half" idx="10"/>
          </p:nvPr>
        </p:nvSpPr>
        <p:spPr/>
        <p:txBody>
          <a:bodyPr/>
          <a:lstStyle/>
          <a:p>
            <a:fld id="{F904198F-BD10-441F-BA8B-D6FEE26DA8C8}" type="datetime1">
              <a:rPr lang="zh-CN" altLang="en-US"/>
              <a:pPr/>
              <a:t>2018/12/13</a:t>
            </a:fld>
            <a:endParaRPr lang="zh-CN" altLang="en-US"/>
          </a:p>
        </p:txBody>
      </p:sp>
      <p:sp>
        <p:nvSpPr>
          <p:cNvPr id="39" name="灯片编号占位符 3">
            <a:extLst>
              <a:ext uri="{FF2B5EF4-FFF2-40B4-BE49-F238E27FC236}">
                <a16:creationId xmlns:a16="http://schemas.microsoft.com/office/drawing/2014/main" id="{BEE29208-04C8-4EEC-928D-7C7DA3ECEFB3}"/>
              </a:ext>
            </a:extLst>
          </p:cNvPr>
          <p:cNvSpPr>
            <a:spLocks noGrp="1"/>
          </p:cNvSpPr>
          <p:nvPr>
            <p:ph type="sldNum" sz="quarter" idx="12"/>
          </p:nvPr>
        </p:nvSpPr>
        <p:spPr/>
        <p:txBody>
          <a:bodyPr/>
          <a:lstStyle/>
          <a:p>
            <a:fld id="{EC834365-C19D-425A-A652-653870173FC1}" type="slidenum">
              <a:rPr lang="zh-CN" altLang="en-US"/>
              <a:pPr/>
              <a:t>24</a:t>
            </a:fld>
            <a:endParaRPr lang="zh-CN" altLang="en-US"/>
          </a:p>
        </p:txBody>
      </p:sp>
      <p:sp>
        <p:nvSpPr>
          <p:cNvPr id="27650" name="Line 2">
            <a:extLst>
              <a:ext uri="{FF2B5EF4-FFF2-40B4-BE49-F238E27FC236}">
                <a16:creationId xmlns:a16="http://schemas.microsoft.com/office/drawing/2014/main" id="{34AE09AE-DBE2-4BD1-9946-C4A981658F25}"/>
              </a:ext>
            </a:extLst>
          </p:cNvPr>
          <p:cNvSpPr>
            <a:spLocks noChangeShapeType="1"/>
          </p:cNvSpPr>
          <p:nvPr/>
        </p:nvSpPr>
        <p:spPr bwMode="auto">
          <a:xfrm>
            <a:off x="2700338" y="5661025"/>
            <a:ext cx="4392612" cy="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7651" name="Line 3">
            <a:extLst>
              <a:ext uri="{FF2B5EF4-FFF2-40B4-BE49-F238E27FC236}">
                <a16:creationId xmlns:a16="http://schemas.microsoft.com/office/drawing/2014/main" id="{0498BC8A-BDCD-4D74-99DF-F5A16F621399}"/>
              </a:ext>
            </a:extLst>
          </p:cNvPr>
          <p:cNvSpPr>
            <a:spLocks noChangeShapeType="1"/>
          </p:cNvSpPr>
          <p:nvPr/>
        </p:nvSpPr>
        <p:spPr bwMode="auto">
          <a:xfrm flipV="1">
            <a:off x="2700338" y="2276475"/>
            <a:ext cx="0" cy="338455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7652" name="Arc 4">
            <a:extLst>
              <a:ext uri="{FF2B5EF4-FFF2-40B4-BE49-F238E27FC236}">
                <a16:creationId xmlns:a16="http://schemas.microsoft.com/office/drawing/2014/main" id="{B4403CA4-5320-4129-BBA6-3B199DD2300E}"/>
              </a:ext>
            </a:extLst>
          </p:cNvPr>
          <p:cNvSpPr>
            <a:spLocks/>
          </p:cNvSpPr>
          <p:nvPr/>
        </p:nvSpPr>
        <p:spPr bwMode="auto">
          <a:xfrm flipV="1">
            <a:off x="2700338" y="2420938"/>
            <a:ext cx="2016125" cy="324008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7653" name="Arc 5">
            <a:extLst>
              <a:ext uri="{FF2B5EF4-FFF2-40B4-BE49-F238E27FC236}">
                <a16:creationId xmlns:a16="http://schemas.microsoft.com/office/drawing/2014/main" id="{DF99F43C-28E1-4BB6-B96C-F10E28DBBE52}"/>
              </a:ext>
            </a:extLst>
          </p:cNvPr>
          <p:cNvSpPr>
            <a:spLocks/>
          </p:cNvSpPr>
          <p:nvPr/>
        </p:nvSpPr>
        <p:spPr bwMode="auto">
          <a:xfrm flipH="1" flipV="1">
            <a:off x="3059113" y="3284538"/>
            <a:ext cx="1655762" cy="230346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7654" name="Arc 6">
            <a:extLst>
              <a:ext uri="{FF2B5EF4-FFF2-40B4-BE49-F238E27FC236}">
                <a16:creationId xmlns:a16="http://schemas.microsoft.com/office/drawing/2014/main" id="{FFCB974F-1698-4F4B-99EB-FE4BE724880A}"/>
              </a:ext>
            </a:extLst>
          </p:cNvPr>
          <p:cNvSpPr>
            <a:spLocks/>
          </p:cNvSpPr>
          <p:nvPr/>
        </p:nvSpPr>
        <p:spPr bwMode="auto">
          <a:xfrm flipH="1" flipV="1">
            <a:off x="3563938" y="3068638"/>
            <a:ext cx="1655762" cy="230346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7655" name="Arc 7">
            <a:extLst>
              <a:ext uri="{FF2B5EF4-FFF2-40B4-BE49-F238E27FC236}">
                <a16:creationId xmlns:a16="http://schemas.microsoft.com/office/drawing/2014/main" id="{63A2C941-548E-484E-BC0F-98DDFE7696CA}"/>
              </a:ext>
            </a:extLst>
          </p:cNvPr>
          <p:cNvSpPr>
            <a:spLocks/>
          </p:cNvSpPr>
          <p:nvPr/>
        </p:nvSpPr>
        <p:spPr bwMode="auto">
          <a:xfrm flipH="1" flipV="1">
            <a:off x="4067175" y="2924175"/>
            <a:ext cx="1655763" cy="230346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7656" name="Line 8">
            <a:extLst>
              <a:ext uri="{FF2B5EF4-FFF2-40B4-BE49-F238E27FC236}">
                <a16:creationId xmlns:a16="http://schemas.microsoft.com/office/drawing/2014/main" id="{EE420D2E-A267-4BFD-95CA-6FB4B0DE94FB}"/>
              </a:ext>
            </a:extLst>
          </p:cNvPr>
          <p:cNvSpPr>
            <a:spLocks noChangeShapeType="1"/>
          </p:cNvSpPr>
          <p:nvPr/>
        </p:nvSpPr>
        <p:spPr bwMode="auto">
          <a:xfrm>
            <a:off x="3851275" y="5661025"/>
            <a:ext cx="0" cy="0"/>
          </a:xfrm>
          <a:prstGeom prst="line">
            <a:avLst/>
          </a:prstGeom>
          <a:noFill/>
          <a:ln w="9525" cmpd="sng">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7657" name="Line 9">
            <a:extLst>
              <a:ext uri="{FF2B5EF4-FFF2-40B4-BE49-F238E27FC236}">
                <a16:creationId xmlns:a16="http://schemas.microsoft.com/office/drawing/2014/main" id="{4A1E8767-398D-445C-9D1E-138E131BFDD8}"/>
              </a:ext>
            </a:extLst>
          </p:cNvPr>
          <p:cNvSpPr>
            <a:spLocks noChangeShapeType="1"/>
          </p:cNvSpPr>
          <p:nvPr/>
        </p:nvSpPr>
        <p:spPr bwMode="auto">
          <a:xfrm flipH="1">
            <a:off x="2700338" y="4149725"/>
            <a:ext cx="1079500" cy="0"/>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7658" name="Line 10">
            <a:extLst>
              <a:ext uri="{FF2B5EF4-FFF2-40B4-BE49-F238E27FC236}">
                <a16:creationId xmlns:a16="http://schemas.microsoft.com/office/drawing/2014/main" id="{33A0B3DE-1157-4680-ADDA-625378004F1C}"/>
              </a:ext>
            </a:extLst>
          </p:cNvPr>
          <p:cNvSpPr>
            <a:spLocks noChangeShapeType="1"/>
          </p:cNvSpPr>
          <p:nvPr/>
        </p:nvSpPr>
        <p:spPr bwMode="auto">
          <a:xfrm>
            <a:off x="4356100" y="4221163"/>
            <a:ext cx="0" cy="0"/>
          </a:xfrm>
          <a:prstGeom prst="line">
            <a:avLst/>
          </a:prstGeom>
          <a:noFill/>
          <a:ln w="9525" cmpd="sng">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7659" name="Text Box 11">
            <a:extLst>
              <a:ext uri="{FF2B5EF4-FFF2-40B4-BE49-F238E27FC236}">
                <a16:creationId xmlns:a16="http://schemas.microsoft.com/office/drawing/2014/main" id="{1645118D-B504-4922-AEDE-2A7447DEE157}"/>
              </a:ext>
            </a:extLst>
          </p:cNvPr>
          <p:cNvSpPr txBox="1">
            <a:spLocks noChangeArrowheads="1"/>
          </p:cNvSpPr>
          <p:nvPr/>
        </p:nvSpPr>
        <p:spPr bwMode="auto">
          <a:xfrm>
            <a:off x="6804025" y="5661025"/>
            <a:ext cx="86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sz="2000" b="1">
                <a:latin typeface="楷体_GB2312" pitchFamily="1" charset="-122"/>
                <a:ea typeface="黑体" panose="02010609060101010101" pitchFamily="49" charset="-122"/>
              </a:rPr>
              <a:t>人口</a:t>
            </a:r>
          </a:p>
        </p:txBody>
      </p:sp>
      <p:sp>
        <p:nvSpPr>
          <p:cNvPr id="27660" name="Text Box 12">
            <a:extLst>
              <a:ext uri="{FF2B5EF4-FFF2-40B4-BE49-F238E27FC236}">
                <a16:creationId xmlns:a16="http://schemas.microsoft.com/office/drawing/2014/main" id="{B3877B9E-FA49-40E5-A621-63CA1A301490}"/>
              </a:ext>
            </a:extLst>
          </p:cNvPr>
          <p:cNvSpPr txBox="1">
            <a:spLocks noChangeArrowheads="1"/>
          </p:cNvSpPr>
          <p:nvPr/>
        </p:nvSpPr>
        <p:spPr bwMode="auto">
          <a:xfrm>
            <a:off x="3563938" y="5661025"/>
            <a:ext cx="4746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N1</a:t>
            </a:r>
          </a:p>
        </p:txBody>
      </p:sp>
      <p:sp>
        <p:nvSpPr>
          <p:cNvPr id="27661" name="Text Box 13">
            <a:extLst>
              <a:ext uri="{FF2B5EF4-FFF2-40B4-BE49-F238E27FC236}">
                <a16:creationId xmlns:a16="http://schemas.microsoft.com/office/drawing/2014/main" id="{A9D47D57-F93E-4A46-953C-8480AB5DC667}"/>
              </a:ext>
            </a:extLst>
          </p:cNvPr>
          <p:cNvSpPr txBox="1">
            <a:spLocks noChangeArrowheads="1"/>
          </p:cNvSpPr>
          <p:nvPr/>
        </p:nvSpPr>
        <p:spPr bwMode="auto">
          <a:xfrm>
            <a:off x="4140200" y="5661025"/>
            <a:ext cx="57467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b="1">
                <a:latin typeface="华文楷体" panose="02010600040101010101" pitchFamily="2" charset="-122"/>
                <a:ea typeface="华文楷体" panose="02010600040101010101" pitchFamily="2" charset="-122"/>
              </a:rPr>
              <a:t>N2</a:t>
            </a:r>
          </a:p>
        </p:txBody>
      </p:sp>
      <p:sp>
        <p:nvSpPr>
          <p:cNvPr id="27662" name="Text Box 14">
            <a:extLst>
              <a:ext uri="{FF2B5EF4-FFF2-40B4-BE49-F238E27FC236}">
                <a16:creationId xmlns:a16="http://schemas.microsoft.com/office/drawing/2014/main" id="{6DDFDF94-6EEF-45CB-BC4D-8645C96180EE}"/>
              </a:ext>
            </a:extLst>
          </p:cNvPr>
          <p:cNvSpPr txBox="1">
            <a:spLocks noChangeArrowheads="1"/>
          </p:cNvSpPr>
          <p:nvPr/>
        </p:nvSpPr>
        <p:spPr bwMode="auto">
          <a:xfrm>
            <a:off x="2197100" y="5661025"/>
            <a:ext cx="35877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b="1">
                <a:latin typeface="华文楷体" panose="02010600040101010101" pitchFamily="2" charset="-122"/>
                <a:ea typeface="华文楷体" panose="02010600040101010101" pitchFamily="2" charset="-122"/>
              </a:rPr>
              <a:t>O</a:t>
            </a:r>
          </a:p>
        </p:txBody>
      </p:sp>
      <p:sp>
        <p:nvSpPr>
          <p:cNvPr id="27663" name="Text Box 15">
            <a:extLst>
              <a:ext uri="{FF2B5EF4-FFF2-40B4-BE49-F238E27FC236}">
                <a16:creationId xmlns:a16="http://schemas.microsoft.com/office/drawing/2014/main" id="{1299CF3C-B34B-4EF2-BD17-CE9D63D3BF4E}"/>
              </a:ext>
            </a:extLst>
          </p:cNvPr>
          <p:cNvSpPr txBox="1">
            <a:spLocks noChangeArrowheads="1"/>
          </p:cNvSpPr>
          <p:nvPr/>
        </p:nvSpPr>
        <p:spPr bwMode="auto">
          <a:xfrm>
            <a:off x="2700338" y="2997200"/>
            <a:ext cx="5254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Am</a:t>
            </a:r>
          </a:p>
        </p:txBody>
      </p:sp>
      <p:sp>
        <p:nvSpPr>
          <p:cNvPr id="27664" name="Rectangle 16">
            <a:extLst>
              <a:ext uri="{FF2B5EF4-FFF2-40B4-BE49-F238E27FC236}">
                <a16:creationId xmlns:a16="http://schemas.microsoft.com/office/drawing/2014/main" id="{733D99EB-C896-4B7A-9623-3AA81A59D80A}"/>
              </a:ext>
            </a:extLst>
          </p:cNvPr>
          <p:cNvSpPr>
            <a:spLocks noChangeArrowheads="1"/>
          </p:cNvSpPr>
          <p:nvPr/>
        </p:nvSpPr>
        <p:spPr bwMode="auto">
          <a:xfrm>
            <a:off x="4284663" y="5229225"/>
            <a:ext cx="5588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b="1">
                <a:latin typeface="华文楷体" panose="02010600040101010101" pitchFamily="2" charset="-122"/>
                <a:ea typeface="华文楷体" panose="02010600040101010101" pitchFamily="2" charset="-122"/>
              </a:rPr>
              <a:t>Am</a:t>
            </a:r>
          </a:p>
        </p:txBody>
      </p:sp>
      <p:sp>
        <p:nvSpPr>
          <p:cNvPr id="27665" name="Text Box 17">
            <a:extLst>
              <a:ext uri="{FF2B5EF4-FFF2-40B4-BE49-F238E27FC236}">
                <a16:creationId xmlns:a16="http://schemas.microsoft.com/office/drawing/2014/main" id="{42CD7F78-7937-4CA3-8F8F-7BE808FB4E92}"/>
              </a:ext>
            </a:extLst>
          </p:cNvPr>
          <p:cNvSpPr txBox="1">
            <a:spLocks noChangeArrowheads="1"/>
          </p:cNvSpPr>
          <p:nvPr/>
        </p:nvSpPr>
        <p:spPr bwMode="auto">
          <a:xfrm>
            <a:off x="3348038" y="2781300"/>
            <a:ext cx="3349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A</a:t>
            </a:r>
          </a:p>
        </p:txBody>
      </p:sp>
      <p:sp>
        <p:nvSpPr>
          <p:cNvPr id="27666" name="Text Box 18">
            <a:extLst>
              <a:ext uri="{FF2B5EF4-FFF2-40B4-BE49-F238E27FC236}">
                <a16:creationId xmlns:a16="http://schemas.microsoft.com/office/drawing/2014/main" id="{306CDB7E-1158-4BA9-963B-59E2351E947A}"/>
              </a:ext>
            </a:extLst>
          </p:cNvPr>
          <p:cNvSpPr txBox="1">
            <a:spLocks noChangeArrowheads="1"/>
          </p:cNvSpPr>
          <p:nvPr/>
        </p:nvSpPr>
        <p:spPr bwMode="auto">
          <a:xfrm>
            <a:off x="5148263" y="5157788"/>
            <a:ext cx="3349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A</a:t>
            </a:r>
          </a:p>
        </p:txBody>
      </p:sp>
      <p:sp>
        <p:nvSpPr>
          <p:cNvPr id="27667" name="Text Box 19">
            <a:extLst>
              <a:ext uri="{FF2B5EF4-FFF2-40B4-BE49-F238E27FC236}">
                <a16:creationId xmlns:a16="http://schemas.microsoft.com/office/drawing/2014/main" id="{9AF1A9FC-799E-4998-BE00-4EFBC7DDC84A}"/>
              </a:ext>
            </a:extLst>
          </p:cNvPr>
          <p:cNvSpPr txBox="1">
            <a:spLocks noChangeArrowheads="1"/>
          </p:cNvSpPr>
          <p:nvPr/>
        </p:nvSpPr>
        <p:spPr bwMode="auto">
          <a:xfrm>
            <a:off x="3708400" y="2636838"/>
            <a:ext cx="5762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Am’</a:t>
            </a:r>
          </a:p>
        </p:txBody>
      </p:sp>
      <p:sp>
        <p:nvSpPr>
          <p:cNvPr id="27668" name="Text Box 20">
            <a:extLst>
              <a:ext uri="{FF2B5EF4-FFF2-40B4-BE49-F238E27FC236}">
                <a16:creationId xmlns:a16="http://schemas.microsoft.com/office/drawing/2014/main" id="{E21FD01C-4B9D-4FC3-BAA2-694FE2FD750F}"/>
              </a:ext>
            </a:extLst>
          </p:cNvPr>
          <p:cNvSpPr txBox="1">
            <a:spLocks noChangeArrowheads="1"/>
          </p:cNvSpPr>
          <p:nvPr/>
        </p:nvSpPr>
        <p:spPr bwMode="auto">
          <a:xfrm>
            <a:off x="5651500" y="5024438"/>
            <a:ext cx="5762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Am’</a:t>
            </a:r>
          </a:p>
        </p:txBody>
      </p:sp>
      <p:sp>
        <p:nvSpPr>
          <p:cNvPr id="27669" name="Text Box 21">
            <a:extLst>
              <a:ext uri="{FF2B5EF4-FFF2-40B4-BE49-F238E27FC236}">
                <a16:creationId xmlns:a16="http://schemas.microsoft.com/office/drawing/2014/main" id="{D614FB2B-7EC1-45CB-BF4C-02209BE4192F}"/>
              </a:ext>
            </a:extLst>
          </p:cNvPr>
          <p:cNvSpPr txBox="1">
            <a:spLocks noChangeArrowheads="1"/>
          </p:cNvSpPr>
          <p:nvPr/>
        </p:nvSpPr>
        <p:spPr bwMode="auto">
          <a:xfrm>
            <a:off x="4140200" y="2276475"/>
            <a:ext cx="3857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A’</a:t>
            </a:r>
          </a:p>
        </p:txBody>
      </p:sp>
      <p:sp>
        <p:nvSpPr>
          <p:cNvPr id="27670" name="Text Box 22">
            <a:extLst>
              <a:ext uri="{FF2B5EF4-FFF2-40B4-BE49-F238E27FC236}">
                <a16:creationId xmlns:a16="http://schemas.microsoft.com/office/drawing/2014/main" id="{53B045FC-CACC-4563-ABB5-E3A0D8D26F5A}"/>
              </a:ext>
            </a:extLst>
          </p:cNvPr>
          <p:cNvSpPr txBox="1">
            <a:spLocks noChangeArrowheads="1"/>
          </p:cNvSpPr>
          <p:nvPr/>
        </p:nvSpPr>
        <p:spPr bwMode="auto">
          <a:xfrm>
            <a:off x="6011863" y="4448175"/>
            <a:ext cx="3857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A’</a:t>
            </a:r>
          </a:p>
        </p:txBody>
      </p:sp>
      <p:sp>
        <p:nvSpPr>
          <p:cNvPr id="27671" name="Text Box 23">
            <a:extLst>
              <a:ext uri="{FF2B5EF4-FFF2-40B4-BE49-F238E27FC236}">
                <a16:creationId xmlns:a16="http://schemas.microsoft.com/office/drawing/2014/main" id="{56D45C8C-F1E2-4104-B4C1-5D19F258090B}"/>
              </a:ext>
            </a:extLst>
          </p:cNvPr>
          <p:cNvSpPr txBox="1">
            <a:spLocks noChangeArrowheads="1"/>
          </p:cNvSpPr>
          <p:nvPr/>
        </p:nvSpPr>
        <p:spPr bwMode="auto">
          <a:xfrm>
            <a:off x="4572000" y="2060575"/>
            <a:ext cx="5254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Bm</a:t>
            </a:r>
          </a:p>
        </p:txBody>
      </p:sp>
      <p:sp>
        <p:nvSpPr>
          <p:cNvPr id="27672" name="Text Box 24">
            <a:extLst>
              <a:ext uri="{FF2B5EF4-FFF2-40B4-BE49-F238E27FC236}">
                <a16:creationId xmlns:a16="http://schemas.microsoft.com/office/drawing/2014/main" id="{CB5B36E2-3F49-432B-88C6-52AC800AB084}"/>
              </a:ext>
            </a:extLst>
          </p:cNvPr>
          <p:cNvSpPr txBox="1">
            <a:spLocks noChangeArrowheads="1"/>
          </p:cNvSpPr>
          <p:nvPr/>
        </p:nvSpPr>
        <p:spPr bwMode="auto">
          <a:xfrm>
            <a:off x="323850" y="260350"/>
            <a:ext cx="75612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zh-CN" sz="2800" b="1">
                <a:solidFill>
                  <a:schemeClr val="bg1"/>
                </a:solidFill>
                <a:latin typeface="华文行楷" panose="02010800040101010101" pitchFamily="2" charset="-122"/>
                <a:ea typeface="黑体" panose="02010609060101010101" pitchFamily="49" charset="-122"/>
              </a:rPr>
              <a:t>既定公共产品下最优居民人数的决定</a:t>
            </a:r>
          </a:p>
        </p:txBody>
      </p:sp>
      <p:sp>
        <p:nvSpPr>
          <p:cNvPr id="27673" name="Rectangle 25">
            <a:extLst>
              <a:ext uri="{FF2B5EF4-FFF2-40B4-BE49-F238E27FC236}">
                <a16:creationId xmlns:a16="http://schemas.microsoft.com/office/drawing/2014/main" id="{4F17EE64-8F46-40B2-893A-3C6965C11E6C}"/>
              </a:ext>
            </a:extLst>
          </p:cNvPr>
          <p:cNvSpPr>
            <a:spLocks noChangeArrowheads="1"/>
          </p:cNvSpPr>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800">
                <a:solidFill>
                  <a:schemeClr val="bg1"/>
                </a:solidFill>
                <a:latin typeface="华文细黑" panose="02010600040101010101" pitchFamily="2" charset="-122"/>
                <a:ea typeface="华文细黑" panose="02010600040101010101" pitchFamily="2" charset="-122"/>
              </a:defRPr>
            </a:lvl1pPr>
            <a:lvl2pPr>
              <a:defRPr sz="2800">
                <a:solidFill>
                  <a:schemeClr val="bg1"/>
                </a:solidFill>
                <a:latin typeface="华文细黑" panose="02010600040101010101" pitchFamily="2" charset="-122"/>
                <a:ea typeface="华文细黑" panose="02010600040101010101" pitchFamily="2" charset="-122"/>
              </a:defRPr>
            </a:lvl2pPr>
            <a:lvl3pPr>
              <a:defRPr sz="2800">
                <a:solidFill>
                  <a:schemeClr val="bg1"/>
                </a:solidFill>
                <a:latin typeface="华文细黑" panose="02010600040101010101" pitchFamily="2" charset="-122"/>
                <a:ea typeface="华文细黑" panose="02010600040101010101" pitchFamily="2" charset="-122"/>
              </a:defRPr>
            </a:lvl3pPr>
            <a:lvl4pPr>
              <a:defRPr sz="2800">
                <a:solidFill>
                  <a:schemeClr val="bg1"/>
                </a:solidFill>
                <a:latin typeface="华文细黑" panose="02010600040101010101" pitchFamily="2" charset="-122"/>
                <a:ea typeface="华文细黑" panose="02010600040101010101" pitchFamily="2" charset="-122"/>
              </a:defRPr>
            </a:lvl4pPr>
            <a:lvl5pPr>
              <a:defRPr sz="2800">
                <a:solidFill>
                  <a:schemeClr val="bg1"/>
                </a:solidFill>
                <a:latin typeface="华文细黑" panose="02010600040101010101" pitchFamily="2" charset="-122"/>
                <a:ea typeface="华文细黑" panose="02010600040101010101" pitchFamily="2" charset="-122"/>
              </a:defRPr>
            </a:lvl5pPr>
            <a:lvl6pPr marL="4572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a:lstStyle>
          <a:p>
            <a:pPr>
              <a:buFontTx/>
              <a:buNone/>
            </a:pPr>
            <a:r>
              <a:rPr lang="zh-CN" altLang="zh-CN" b="1">
                <a:latin typeface="华文楷体" panose="02010600040101010101" pitchFamily="2" charset="-122"/>
                <a:ea typeface="华文楷体" panose="02010600040101010101" pitchFamily="2" charset="-122"/>
              </a:rPr>
              <a:t> </a:t>
            </a:r>
          </a:p>
        </p:txBody>
      </p:sp>
      <p:sp>
        <p:nvSpPr>
          <p:cNvPr id="27674" name="Arc 26">
            <a:extLst>
              <a:ext uri="{FF2B5EF4-FFF2-40B4-BE49-F238E27FC236}">
                <a16:creationId xmlns:a16="http://schemas.microsoft.com/office/drawing/2014/main" id="{5DA16D2B-A6E0-434A-9E6C-06D1CA6B07D2}"/>
              </a:ext>
            </a:extLst>
          </p:cNvPr>
          <p:cNvSpPr>
            <a:spLocks/>
          </p:cNvSpPr>
          <p:nvPr/>
        </p:nvSpPr>
        <p:spPr bwMode="auto">
          <a:xfrm flipH="1" flipV="1">
            <a:off x="3059113" y="3284538"/>
            <a:ext cx="1655762" cy="230346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7675" name="Arc 27">
            <a:extLst>
              <a:ext uri="{FF2B5EF4-FFF2-40B4-BE49-F238E27FC236}">
                <a16:creationId xmlns:a16="http://schemas.microsoft.com/office/drawing/2014/main" id="{463F2F1D-5940-480A-90B5-32A8F0CB7669}"/>
              </a:ext>
            </a:extLst>
          </p:cNvPr>
          <p:cNvSpPr>
            <a:spLocks/>
          </p:cNvSpPr>
          <p:nvPr/>
        </p:nvSpPr>
        <p:spPr bwMode="auto">
          <a:xfrm flipH="1" flipV="1">
            <a:off x="3563938" y="3068638"/>
            <a:ext cx="1655762" cy="230346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7676" name="Arc 28">
            <a:extLst>
              <a:ext uri="{FF2B5EF4-FFF2-40B4-BE49-F238E27FC236}">
                <a16:creationId xmlns:a16="http://schemas.microsoft.com/office/drawing/2014/main" id="{0E0FCA2C-45E8-45B9-9461-A81AA4DC3713}"/>
              </a:ext>
            </a:extLst>
          </p:cNvPr>
          <p:cNvSpPr>
            <a:spLocks/>
          </p:cNvSpPr>
          <p:nvPr/>
        </p:nvSpPr>
        <p:spPr bwMode="auto">
          <a:xfrm flipH="1" flipV="1">
            <a:off x="4067175" y="2924175"/>
            <a:ext cx="1655763" cy="230346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7677" name="Arc 29">
            <a:extLst>
              <a:ext uri="{FF2B5EF4-FFF2-40B4-BE49-F238E27FC236}">
                <a16:creationId xmlns:a16="http://schemas.microsoft.com/office/drawing/2014/main" id="{AAE125A7-DC75-480A-ADB1-0C46AC5F37FD}"/>
              </a:ext>
            </a:extLst>
          </p:cNvPr>
          <p:cNvSpPr>
            <a:spLocks/>
          </p:cNvSpPr>
          <p:nvPr/>
        </p:nvSpPr>
        <p:spPr bwMode="auto">
          <a:xfrm flipH="1" flipV="1">
            <a:off x="4213225" y="2636838"/>
            <a:ext cx="1655763" cy="230346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7678" name="Line 30">
            <a:extLst>
              <a:ext uri="{FF2B5EF4-FFF2-40B4-BE49-F238E27FC236}">
                <a16:creationId xmlns:a16="http://schemas.microsoft.com/office/drawing/2014/main" id="{4A62123B-4BC0-4D6D-90B0-B79A617CEEC9}"/>
              </a:ext>
            </a:extLst>
          </p:cNvPr>
          <p:cNvSpPr>
            <a:spLocks noChangeShapeType="1"/>
          </p:cNvSpPr>
          <p:nvPr/>
        </p:nvSpPr>
        <p:spPr bwMode="auto">
          <a:xfrm>
            <a:off x="3779838" y="4149725"/>
            <a:ext cx="0" cy="1511300"/>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7679" name="Arc 31">
            <a:extLst>
              <a:ext uri="{FF2B5EF4-FFF2-40B4-BE49-F238E27FC236}">
                <a16:creationId xmlns:a16="http://schemas.microsoft.com/office/drawing/2014/main" id="{9F48AA93-2A37-4272-9D44-13C047E8F2E5}"/>
              </a:ext>
            </a:extLst>
          </p:cNvPr>
          <p:cNvSpPr>
            <a:spLocks/>
          </p:cNvSpPr>
          <p:nvPr/>
        </p:nvSpPr>
        <p:spPr bwMode="auto">
          <a:xfrm flipV="1">
            <a:off x="2700338" y="2420938"/>
            <a:ext cx="2592387" cy="324008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7680" name="Text Box 32">
            <a:extLst>
              <a:ext uri="{FF2B5EF4-FFF2-40B4-BE49-F238E27FC236}">
                <a16:creationId xmlns:a16="http://schemas.microsoft.com/office/drawing/2014/main" id="{AFF6E39D-3C21-4DD4-AC84-487FE4E9EB4F}"/>
              </a:ext>
            </a:extLst>
          </p:cNvPr>
          <p:cNvSpPr txBox="1">
            <a:spLocks noChangeArrowheads="1"/>
          </p:cNvSpPr>
          <p:nvPr/>
        </p:nvSpPr>
        <p:spPr bwMode="auto">
          <a:xfrm>
            <a:off x="5292725" y="2060575"/>
            <a:ext cx="3349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B</a:t>
            </a:r>
          </a:p>
        </p:txBody>
      </p:sp>
      <p:sp>
        <p:nvSpPr>
          <p:cNvPr id="27681" name="Line 33">
            <a:extLst>
              <a:ext uri="{FF2B5EF4-FFF2-40B4-BE49-F238E27FC236}">
                <a16:creationId xmlns:a16="http://schemas.microsoft.com/office/drawing/2014/main" id="{45431CF9-A958-4AFA-9495-07B6E0917305}"/>
              </a:ext>
            </a:extLst>
          </p:cNvPr>
          <p:cNvSpPr>
            <a:spLocks noChangeShapeType="1"/>
          </p:cNvSpPr>
          <p:nvPr/>
        </p:nvSpPr>
        <p:spPr bwMode="auto">
          <a:xfrm>
            <a:off x="4787900" y="5661025"/>
            <a:ext cx="0" cy="0"/>
          </a:xfrm>
          <a:prstGeom prst="line">
            <a:avLst/>
          </a:prstGeom>
          <a:noFill/>
          <a:ln w="9525" cmpd="sng">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7682" name="Text Box 34">
            <a:extLst>
              <a:ext uri="{FF2B5EF4-FFF2-40B4-BE49-F238E27FC236}">
                <a16:creationId xmlns:a16="http://schemas.microsoft.com/office/drawing/2014/main" id="{99EBEBA3-A810-427C-AE1B-98278155454F}"/>
              </a:ext>
            </a:extLst>
          </p:cNvPr>
          <p:cNvSpPr txBox="1">
            <a:spLocks noChangeArrowheads="1"/>
          </p:cNvSpPr>
          <p:nvPr/>
        </p:nvSpPr>
        <p:spPr bwMode="auto">
          <a:xfrm>
            <a:off x="2214563" y="1484313"/>
            <a:ext cx="487362" cy="187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lang="zh-CN" altLang="zh-CN" sz="2000" b="1">
                <a:ea typeface="黑体" panose="02010609060101010101" pitchFamily="49" charset="-122"/>
              </a:rPr>
              <a:t>人均成本或收益</a:t>
            </a:r>
          </a:p>
        </p:txBody>
      </p:sp>
      <p:sp>
        <p:nvSpPr>
          <p:cNvPr id="27683" name="Line 35">
            <a:extLst>
              <a:ext uri="{FF2B5EF4-FFF2-40B4-BE49-F238E27FC236}">
                <a16:creationId xmlns:a16="http://schemas.microsoft.com/office/drawing/2014/main" id="{C7F53CE5-D484-4797-A1B1-BADDBA895E44}"/>
              </a:ext>
            </a:extLst>
          </p:cNvPr>
          <p:cNvSpPr>
            <a:spLocks noChangeShapeType="1"/>
          </p:cNvSpPr>
          <p:nvPr/>
        </p:nvSpPr>
        <p:spPr bwMode="auto">
          <a:xfrm flipV="1">
            <a:off x="4356100" y="3717925"/>
            <a:ext cx="0" cy="1943100"/>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7684" name="Line 36">
            <a:extLst>
              <a:ext uri="{FF2B5EF4-FFF2-40B4-BE49-F238E27FC236}">
                <a16:creationId xmlns:a16="http://schemas.microsoft.com/office/drawing/2014/main" id="{E28F78DA-9CC3-43F1-97D4-806AE323D535}"/>
              </a:ext>
            </a:extLst>
          </p:cNvPr>
          <p:cNvSpPr>
            <a:spLocks noChangeShapeType="1"/>
          </p:cNvSpPr>
          <p:nvPr/>
        </p:nvSpPr>
        <p:spPr bwMode="auto">
          <a:xfrm flipH="1">
            <a:off x="2700338" y="3717925"/>
            <a:ext cx="1655762" cy="0"/>
          </a:xfrm>
          <a:prstGeom prst="line">
            <a:avLst/>
          </a:prstGeom>
          <a:noFill/>
          <a:ln w="28575" cap="flat"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ransition spd="slow">
    <p:random/>
    <p:sndAc>
      <p:stSnd>
        <p:snd r:embed="rId2" name="camera.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日期占位符 1">
            <a:extLst>
              <a:ext uri="{FF2B5EF4-FFF2-40B4-BE49-F238E27FC236}">
                <a16:creationId xmlns:a16="http://schemas.microsoft.com/office/drawing/2014/main" id="{4030C4E3-15F2-415A-98BF-8C663B30D697}"/>
              </a:ext>
            </a:extLst>
          </p:cNvPr>
          <p:cNvSpPr>
            <a:spLocks noGrp="1"/>
          </p:cNvSpPr>
          <p:nvPr>
            <p:ph type="dt" sz="half" idx="10"/>
          </p:nvPr>
        </p:nvSpPr>
        <p:spPr/>
        <p:txBody>
          <a:bodyPr/>
          <a:lstStyle/>
          <a:p>
            <a:fld id="{DD9131DB-C04A-4362-B12D-03176D061FF9}" type="datetime1">
              <a:rPr lang="zh-CN" altLang="en-US"/>
              <a:pPr/>
              <a:t>2018/12/13</a:t>
            </a:fld>
            <a:endParaRPr lang="zh-CN" altLang="en-US"/>
          </a:p>
        </p:txBody>
      </p:sp>
      <p:sp>
        <p:nvSpPr>
          <p:cNvPr id="20" name="灯片编号占位符 3">
            <a:extLst>
              <a:ext uri="{FF2B5EF4-FFF2-40B4-BE49-F238E27FC236}">
                <a16:creationId xmlns:a16="http://schemas.microsoft.com/office/drawing/2014/main" id="{60A780CF-3A64-4E7A-A978-8410E12AEC20}"/>
              </a:ext>
            </a:extLst>
          </p:cNvPr>
          <p:cNvSpPr>
            <a:spLocks noGrp="1"/>
          </p:cNvSpPr>
          <p:nvPr>
            <p:ph type="sldNum" sz="quarter" idx="12"/>
          </p:nvPr>
        </p:nvSpPr>
        <p:spPr/>
        <p:txBody>
          <a:bodyPr/>
          <a:lstStyle/>
          <a:p>
            <a:fld id="{5AD804CE-F17A-4454-93A3-0C96EB4FF87D}" type="slidenum">
              <a:rPr lang="zh-CN" altLang="en-US"/>
              <a:pPr/>
              <a:t>25</a:t>
            </a:fld>
            <a:endParaRPr lang="zh-CN" altLang="en-US"/>
          </a:p>
        </p:txBody>
      </p:sp>
      <p:sp>
        <p:nvSpPr>
          <p:cNvPr id="28674" name="Line 2">
            <a:extLst>
              <a:ext uri="{FF2B5EF4-FFF2-40B4-BE49-F238E27FC236}">
                <a16:creationId xmlns:a16="http://schemas.microsoft.com/office/drawing/2014/main" id="{52A69ED6-602C-4E23-B8B4-8A9D93FA46BA}"/>
              </a:ext>
            </a:extLst>
          </p:cNvPr>
          <p:cNvSpPr>
            <a:spLocks noChangeShapeType="1"/>
          </p:cNvSpPr>
          <p:nvPr/>
        </p:nvSpPr>
        <p:spPr bwMode="auto">
          <a:xfrm>
            <a:off x="2700338" y="5589588"/>
            <a:ext cx="4535487" cy="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8675" name="Line 3">
            <a:extLst>
              <a:ext uri="{FF2B5EF4-FFF2-40B4-BE49-F238E27FC236}">
                <a16:creationId xmlns:a16="http://schemas.microsoft.com/office/drawing/2014/main" id="{4ED7B13D-F6CA-454D-A655-D3A56E2E7485}"/>
              </a:ext>
            </a:extLst>
          </p:cNvPr>
          <p:cNvSpPr>
            <a:spLocks noChangeShapeType="1"/>
          </p:cNvSpPr>
          <p:nvPr/>
        </p:nvSpPr>
        <p:spPr bwMode="auto">
          <a:xfrm flipV="1">
            <a:off x="2700338" y="2205038"/>
            <a:ext cx="0" cy="338455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8676" name="Line 4">
            <a:extLst>
              <a:ext uri="{FF2B5EF4-FFF2-40B4-BE49-F238E27FC236}">
                <a16:creationId xmlns:a16="http://schemas.microsoft.com/office/drawing/2014/main" id="{A76EE150-5DE2-49A8-AA84-B13B2BA19E5F}"/>
              </a:ext>
            </a:extLst>
          </p:cNvPr>
          <p:cNvSpPr>
            <a:spLocks noChangeShapeType="1"/>
          </p:cNvSpPr>
          <p:nvPr/>
        </p:nvSpPr>
        <p:spPr bwMode="auto">
          <a:xfrm flipV="1">
            <a:off x="3563938" y="2565400"/>
            <a:ext cx="1944687" cy="2519363"/>
          </a:xfrm>
          <a:prstGeom prst="line">
            <a:avLst/>
          </a:prstGeom>
          <a:noFill/>
          <a:ln w="38100" cmpd="sng">
            <a:solidFill>
              <a:srgbClr val="66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8677" name="Text Box 5">
            <a:extLst>
              <a:ext uri="{FF2B5EF4-FFF2-40B4-BE49-F238E27FC236}">
                <a16:creationId xmlns:a16="http://schemas.microsoft.com/office/drawing/2014/main" id="{BDC6255C-CB9C-4372-A81E-1D58A4D19034}"/>
              </a:ext>
            </a:extLst>
          </p:cNvPr>
          <p:cNvSpPr txBox="1">
            <a:spLocks noChangeArrowheads="1"/>
          </p:cNvSpPr>
          <p:nvPr/>
        </p:nvSpPr>
        <p:spPr bwMode="auto">
          <a:xfrm>
            <a:off x="2484438" y="5607050"/>
            <a:ext cx="419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O</a:t>
            </a:r>
          </a:p>
        </p:txBody>
      </p:sp>
      <p:sp>
        <p:nvSpPr>
          <p:cNvPr id="28678" name="Text Box 6">
            <a:extLst>
              <a:ext uri="{FF2B5EF4-FFF2-40B4-BE49-F238E27FC236}">
                <a16:creationId xmlns:a16="http://schemas.microsoft.com/office/drawing/2014/main" id="{3F0FD703-6DDA-4E25-B5C5-57B5C25A3950}"/>
              </a:ext>
            </a:extLst>
          </p:cNvPr>
          <p:cNvSpPr txBox="1">
            <a:spLocks noChangeArrowheads="1"/>
          </p:cNvSpPr>
          <p:nvPr/>
        </p:nvSpPr>
        <p:spPr bwMode="auto">
          <a:xfrm>
            <a:off x="6732588" y="5661025"/>
            <a:ext cx="403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N</a:t>
            </a:r>
          </a:p>
        </p:txBody>
      </p:sp>
      <p:sp>
        <p:nvSpPr>
          <p:cNvPr id="28679" name="Text Box 7">
            <a:extLst>
              <a:ext uri="{FF2B5EF4-FFF2-40B4-BE49-F238E27FC236}">
                <a16:creationId xmlns:a16="http://schemas.microsoft.com/office/drawing/2014/main" id="{06DBB1EE-0755-45DA-9274-FD3651F16549}"/>
              </a:ext>
            </a:extLst>
          </p:cNvPr>
          <p:cNvSpPr txBox="1">
            <a:spLocks noChangeArrowheads="1"/>
          </p:cNvSpPr>
          <p:nvPr/>
        </p:nvSpPr>
        <p:spPr bwMode="auto">
          <a:xfrm>
            <a:off x="2195513" y="2060575"/>
            <a:ext cx="419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Q</a:t>
            </a:r>
          </a:p>
        </p:txBody>
      </p:sp>
      <p:sp>
        <p:nvSpPr>
          <p:cNvPr id="28680" name="Text Box 8">
            <a:extLst>
              <a:ext uri="{FF2B5EF4-FFF2-40B4-BE49-F238E27FC236}">
                <a16:creationId xmlns:a16="http://schemas.microsoft.com/office/drawing/2014/main" id="{4C2A605B-42A2-4B70-A678-9CD6D8942971}"/>
              </a:ext>
            </a:extLst>
          </p:cNvPr>
          <p:cNvSpPr txBox="1">
            <a:spLocks noChangeArrowheads="1"/>
          </p:cNvSpPr>
          <p:nvPr/>
        </p:nvSpPr>
        <p:spPr bwMode="auto">
          <a:xfrm>
            <a:off x="5343525" y="2093913"/>
            <a:ext cx="755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N</a:t>
            </a:r>
            <a:r>
              <a:rPr lang="zh-CN" altLang="zh-CN" sz="2000" b="1">
                <a:latin typeface="华文楷体" panose="02010600040101010101" pitchFamily="2" charset="-122"/>
                <a:ea typeface="华文楷体" panose="02010600040101010101" pitchFamily="2" charset="-122"/>
              </a:rPr>
              <a:t>opt</a:t>
            </a:r>
          </a:p>
        </p:txBody>
      </p:sp>
      <p:sp>
        <p:nvSpPr>
          <p:cNvPr id="28681" name="Text Box 9">
            <a:extLst>
              <a:ext uri="{FF2B5EF4-FFF2-40B4-BE49-F238E27FC236}">
                <a16:creationId xmlns:a16="http://schemas.microsoft.com/office/drawing/2014/main" id="{18FC1FA5-3F20-4BB3-AB3F-40C3BB3E5593}"/>
              </a:ext>
            </a:extLst>
          </p:cNvPr>
          <p:cNvSpPr txBox="1">
            <a:spLocks noChangeArrowheads="1"/>
          </p:cNvSpPr>
          <p:nvPr/>
        </p:nvSpPr>
        <p:spPr bwMode="auto">
          <a:xfrm>
            <a:off x="252413" y="333375"/>
            <a:ext cx="5872162"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800" b="1">
                <a:solidFill>
                  <a:schemeClr val="bg1"/>
                </a:solidFill>
                <a:ea typeface="黑体" panose="02010609060101010101" pitchFamily="49" charset="-122"/>
              </a:rPr>
              <a:t>既定公共产品下最优居民人数的决定</a:t>
            </a:r>
          </a:p>
        </p:txBody>
      </p:sp>
      <p:sp>
        <p:nvSpPr>
          <p:cNvPr id="28682" name="Text Box 10">
            <a:extLst>
              <a:ext uri="{FF2B5EF4-FFF2-40B4-BE49-F238E27FC236}">
                <a16:creationId xmlns:a16="http://schemas.microsoft.com/office/drawing/2014/main" id="{F98D311A-94E5-4C39-B814-E09ED596308E}"/>
              </a:ext>
            </a:extLst>
          </p:cNvPr>
          <p:cNvSpPr txBox="1">
            <a:spLocks noChangeArrowheads="1"/>
          </p:cNvSpPr>
          <p:nvPr/>
        </p:nvSpPr>
        <p:spPr bwMode="auto">
          <a:xfrm>
            <a:off x="3995738" y="5661025"/>
            <a:ext cx="4746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N1</a:t>
            </a:r>
          </a:p>
        </p:txBody>
      </p:sp>
      <p:sp>
        <p:nvSpPr>
          <p:cNvPr id="28683" name="Text Box 11">
            <a:extLst>
              <a:ext uri="{FF2B5EF4-FFF2-40B4-BE49-F238E27FC236}">
                <a16:creationId xmlns:a16="http://schemas.microsoft.com/office/drawing/2014/main" id="{AD239B18-C24B-4F32-AB66-30A7D39C22E1}"/>
              </a:ext>
            </a:extLst>
          </p:cNvPr>
          <p:cNvSpPr txBox="1">
            <a:spLocks noChangeArrowheads="1"/>
          </p:cNvSpPr>
          <p:nvPr/>
        </p:nvSpPr>
        <p:spPr bwMode="auto">
          <a:xfrm>
            <a:off x="4932363" y="5661025"/>
            <a:ext cx="57467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b="1">
                <a:latin typeface="华文楷体" panose="02010600040101010101" pitchFamily="2" charset="-122"/>
                <a:ea typeface="华文楷体" panose="02010600040101010101" pitchFamily="2" charset="-122"/>
              </a:rPr>
              <a:t>N2</a:t>
            </a:r>
          </a:p>
        </p:txBody>
      </p:sp>
      <p:sp>
        <p:nvSpPr>
          <p:cNvPr id="28684" name="Line 12">
            <a:extLst>
              <a:ext uri="{FF2B5EF4-FFF2-40B4-BE49-F238E27FC236}">
                <a16:creationId xmlns:a16="http://schemas.microsoft.com/office/drawing/2014/main" id="{F5D5263D-D921-44B3-B1D5-527B8C1F0970}"/>
              </a:ext>
            </a:extLst>
          </p:cNvPr>
          <p:cNvSpPr>
            <a:spLocks noChangeShapeType="1"/>
          </p:cNvSpPr>
          <p:nvPr/>
        </p:nvSpPr>
        <p:spPr bwMode="auto">
          <a:xfrm>
            <a:off x="4284663" y="4221163"/>
            <a:ext cx="0" cy="1368425"/>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685" name="Line 13">
            <a:extLst>
              <a:ext uri="{FF2B5EF4-FFF2-40B4-BE49-F238E27FC236}">
                <a16:creationId xmlns:a16="http://schemas.microsoft.com/office/drawing/2014/main" id="{6EFA3D86-E59D-41C4-AE5E-101070D360EA}"/>
              </a:ext>
            </a:extLst>
          </p:cNvPr>
          <p:cNvSpPr>
            <a:spLocks noChangeShapeType="1"/>
          </p:cNvSpPr>
          <p:nvPr/>
        </p:nvSpPr>
        <p:spPr bwMode="auto">
          <a:xfrm>
            <a:off x="5003800" y="3357563"/>
            <a:ext cx="0" cy="2232025"/>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686" name="Line 14">
            <a:extLst>
              <a:ext uri="{FF2B5EF4-FFF2-40B4-BE49-F238E27FC236}">
                <a16:creationId xmlns:a16="http://schemas.microsoft.com/office/drawing/2014/main" id="{6149954B-0048-420E-B089-CF237FAFC5FC}"/>
              </a:ext>
            </a:extLst>
          </p:cNvPr>
          <p:cNvSpPr>
            <a:spLocks noChangeShapeType="1"/>
          </p:cNvSpPr>
          <p:nvPr/>
        </p:nvSpPr>
        <p:spPr bwMode="auto">
          <a:xfrm flipH="1">
            <a:off x="2700338" y="4221163"/>
            <a:ext cx="1511300" cy="0"/>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687" name="Line 15">
            <a:extLst>
              <a:ext uri="{FF2B5EF4-FFF2-40B4-BE49-F238E27FC236}">
                <a16:creationId xmlns:a16="http://schemas.microsoft.com/office/drawing/2014/main" id="{F4B1947F-6BF1-4661-9310-75E092F0DDB1}"/>
              </a:ext>
            </a:extLst>
          </p:cNvPr>
          <p:cNvSpPr>
            <a:spLocks noChangeShapeType="1"/>
          </p:cNvSpPr>
          <p:nvPr/>
        </p:nvSpPr>
        <p:spPr bwMode="auto">
          <a:xfrm flipH="1">
            <a:off x="2700338" y="3284538"/>
            <a:ext cx="2232025" cy="0"/>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8688" name="Text Box 16">
            <a:extLst>
              <a:ext uri="{FF2B5EF4-FFF2-40B4-BE49-F238E27FC236}">
                <a16:creationId xmlns:a16="http://schemas.microsoft.com/office/drawing/2014/main" id="{1A1D764B-85D8-40C8-98B2-0279AD49B847}"/>
              </a:ext>
            </a:extLst>
          </p:cNvPr>
          <p:cNvSpPr txBox="1">
            <a:spLocks noChangeArrowheads="1"/>
          </p:cNvSpPr>
          <p:nvPr/>
        </p:nvSpPr>
        <p:spPr bwMode="auto">
          <a:xfrm>
            <a:off x="2124075" y="4006850"/>
            <a:ext cx="546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Q</a:t>
            </a:r>
            <a:r>
              <a:rPr lang="zh-CN" altLang="zh-CN" b="1">
                <a:latin typeface="华文楷体" panose="02010600040101010101" pitchFamily="2" charset="-122"/>
                <a:ea typeface="华文楷体" panose="02010600040101010101" pitchFamily="2" charset="-122"/>
              </a:rPr>
              <a:t>1</a:t>
            </a:r>
          </a:p>
        </p:txBody>
      </p:sp>
      <p:sp>
        <p:nvSpPr>
          <p:cNvPr id="28689" name="Text Box 17">
            <a:extLst>
              <a:ext uri="{FF2B5EF4-FFF2-40B4-BE49-F238E27FC236}">
                <a16:creationId xmlns:a16="http://schemas.microsoft.com/office/drawing/2014/main" id="{3B73EC57-3622-41F0-8ED1-A1E9EB38399D}"/>
              </a:ext>
            </a:extLst>
          </p:cNvPr>
          <p:cNvSpPr txBox="1">
            <a:spLocks noChangeArrowheads="1"/>
          </p:cNvSpPr>
          <p:nvPr/>
        </p:nvSpPr>
        <p:spPr bwMode="auto">
          <a:xfrm>
            <a:off x="2124075" y="3068638"/>
            <a:ext cx="574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sz="2400" b="1">
                <a:latin typeface="华文楷体" panose="02010600040101010101" pitchFamily="2" charset="-122"/>
                <a:ea typeface="华文楷体" panose="02010600040101010101" pitchFamily="2" charset="-122"/>
              </a:rPr>
              <a:t>Q</a:t>
            </a:r>
            <a:r>
              <a:rPr lang="zh-CN" altLang="zh-CN" b="1">
                <a:latin typeface="华文楷体" panose="02010600040101010101" pitchFamily="2" charset="-122"/>
                <a:ea typeface="华文楷体" panose="02010600040101010101" pitchFamily="2" charset="-122"/>
              </a:rPr>
              <a:t>2</a:t>
            </a:r>
          </a:p>
        </p:txBody>
      </p:sp>
    </p:spTree>
  </p:cSld>
  <p:clrMapOvr>
    <a:masterClrMapping/>
  </p:clrMapOvr>
  <p:transition spd="slow">
    <p:random/>
    <p:sndAc>
      <p:stSnd>
        <p:snd r:embed="rId2" name="camera.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日期占位符 1">
            <a:extLst>
              <a:ext uri="{FF2B5EF4-FFF2-40B4-BE49-F238E27FC236}">
                <a16:creationId xmlns:a16="http://schemas.microsoft.com/office/drawing/2014/main" id="{9B37CC40-A4A3-41B7-A10A-9DFA9057E5BE}"/>
              </a:ext>
            </a:extLst>
          </p:cNvPr>
          <p:cNvSpPr>
            <a:spLocks noGrp="1"/>
          </p:cNvSpPr>
          <p:nvPr>
            <p:ph type="dt" sz="half" idx="10"/>
          </p:nvPr>
        </p:nvSpPr>
        <p:spPr/>
        <p:txBody>
          <a:bodyPr/>
          <a:lstStyle/>
          <a:p>
            <a:fld id="{39B21F4C-4E0A-4E21-B641-0D78BC822839}" type="datetime1">
              <a:rPr lang="zh-CN" altLang="en-US"/>
              <a:pPr/>
              <a:t>2018/12/13</a:t>
            </a:fld>
            <a:endParaRPr lang="zh-CN" altLang="en-US"/>
          </a:p>
        </p:txBody>
      </p:sp>
      <p:sp>
        <p:nvSpPr>
          <p:cNvPr id="18" name="灯片编号占位符 3">
            <a:extLst>
              <a:ext uri="{FF2B5EF4-FFF2-40B4-BE49-F238E27FC236}">
                <a16:creationId xmlns:a16="http://schemas.microsoft.com/office/drawing/2014/main" id="{0D2A867B-F34C-4C33-B09F-9E0787E17550}"/>
              </a:ext>
            </a:extLst>
          </p:cNvPr>
          <p:cNvSpPr>
            <a:spLocks noGrp="1"/>
          </p:cNvSpPr>
          <p:nvPr>
            <p:ph type="sldNum" sz="quarter" idx="12"/>
          </p:nvPr>
        </p:nvSpPr>
        <p:spPr/>
        <p:txBody>
          <a:bodyPr/>
          <a:lstStyle/>
          <a:p>
            <a:fld id="{D7AF0CC4-CCBF-4A6D-830D-391421CACBA2}" type="slidenum">
              <a:rPr lang="zh-CN" altLang="en-US"/>
              <a:pPr/>
              <a:t>26</a:t>
            </a:fld>
            <a:endParaRPr lang="zh-CN" altLang="en-US"/>
          </a:p>
        </p:txBody>
      </p:sp>
      <p:sp>
        <p:nvSpPr>
          <p:cNvPr id="29698" name="Line 2">
            <a:extLst>
              <a:ext uri="{FF2B5EF4-FFF2-40B4-BE49-F238E27FC236}">
                <a16:creationId xmlns:a16="http://schemas.microsoft.com/office/drawing/2014/main" id="{DEBF4EE5-DD29-4953-808D-B7F987C2674D}"/>
              </a:ext>
            </a:extLst>
          </p:cNvPr>
          <p:cNvSpPr>
            <a:spLocks noChangeShapeType="1"/>
          </p:cNvSpPr>
          <p:nvPr/>
        </p:nvSpPr>
        <p:spPr bwMode="auto">
          <a:xfrm>
            <a:off x="2771775" y="5445125"/>
            <a:ext cx="4752975" cy="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9699" name="Line 3">
            <a:extLst>
              <a:ext uri="{FF2B5EF4-FFF2-40B4-BE49-F238E27FC236}">
                <a16:creationId xmlns:a16="http://schemas.microsoft.com/office/drawing/2014/main" id="{AC96A16C-CC8E-4EE1-A341-116EC78B2AE0}"/>
              </a:ext>
            </a:extLst>
          </p:cNvPr>
          <p:cNvSpPr>
            <a:spLocks noChangeShapeType="1"/>
          </p:cNvSpPr>
          <p:nvPr/>
        </p:nvSpPr>
        <p:spPr bwMode="auto">
          <a:xfrm flipV="1">
            <a:off x="2771775" y="2133600"/>
            <a:ext cx="0" cy="3311525"/>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9700" name="Arc 4">
            <a:extLst>
              <a:ext uri="{FF2B5EF4-FFF2-40B4-BE49-F238E27FC236}">
                <a16:creationId xmlns:a16="http://schemas.microsoft.com/office/drawing/2014/main" id="{B3EC9E1B-11B1-42F1-A834-36661EC35472}"/>
              </a:ext>
            </a:extLst>
          </p:cNvPr>
          <p:cNvSpPr>
            <a:spLocks/>
          </p:cNvSpPr>
          <p:nvPr/>
        </p:nvSpPr>
        <p:spPr bwMode="auto">
          <a:xfrm flipH="1" flipV="1">
            <a:off x="3492500" y="2565400"/>
            <a:ext cx="2808288" cy="20161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9701" name="Line 5">
            <a:extLst>
              <a:ext uri="{FF2B5EF4-FFF2-40B4-BE49-F238E27FC236}">
                <a16:creationId xmlns:a16="http://schemas.microsoft.com/office/drawing/2014/main" id="{8204ED1E-B5F4-4976-8D2D-D4B990307E89}"/>
              </a:ext>
            </a:extLst>
          </p:cNvPr>
          <p:cNvSpPr>
            <a:spLocks noChangeShapeType="1"/>
          </p:cNvSpPr>
          <p:nvPr/>
        </p:nvSpPr>
        <p:spPr bwMode="auto">
          <a:xfrm flipV="1">
            <a:off x="3779838" y="3357563"/>
            <a:ext cx="2160587" cy="1512887"/>
          </a:xfrm>
          <a:prstGeom prst="line">
            <a:avLst/>
          </a:prstGeom>
          <a:noFill/>
          <a:ln w="38100" cmpd="sng">
            <a:solidFill>
              <a:srgbClr val="66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9702" name="Text Box 6">
            <a:extLst>
              <a:ext uri="{FF2B5EF4-FFF2-40B4-BE49-F238E27FC236}">
                <a16:creationId xmlns:a16="http://schemas.microsoft.com/office/drawing/2014/main" id="{7FBCBF9D-CC57-41B9-9FCE-6955492C0C01}"/>
              </a:ext>
            </a:extLst>
          </p:cNvPr>
          <p:cNvSpPr txBox="1">
            <a:spLocks noChangeArrowheads="1"/>
          </p:cNvSpPr>
          <p:nvPr/>
        </p:nvSpPr>
        <p:spPr bwMode="auto">
          <a:xfrm>
            <a:off x="6732588" y="5516563"/>
            <a:ext cx="22399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楷体_GB2312" pitchFamily="1" charset="-122"/>
                <a:ea typeface="黑体" panose="02010609060101010101" pitchFamily="49" charset="-122"/>
              </a:rPr>
              <a:t>地方性公共产品水平</a:t>
            </a:r>
          </a:p>
        </p:txBody>
      </p:sp>
      <p:sp>
        <p:nvSpPr>
          <p:cNvPr id="29703" name="Line 7">
            <a:extLst>
              <a:ext uri="{FF2B5EF4-FFF2-40B4-BE49-F238E27FC236}">
                <a16:creationId xmlns:a16="http://schemas.microsoft.com/office/drawing/2014/main" id="{9C4D69EA-EF4F-40F0-936B-85679A3C5C6B}"/>
              </a:ext>
            </a:extLst>
          </p:cNvPr>
          <p:cNvSpPr>
            <a:spLocks noChangeShapeType="1"/>
          </p:cNvSpPr>
          <p:nvPr/>
        </p:nvSpPr>
        <p:spPr bwMode="auto">
          <a:xfrm>
            <a:off x="4716463" y="4221163"/>
            <a:ext cx="0" cy="1223962"/>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9704" name="Text Box 8">
            <a:extLst>
              <a:ext uri="{FF2B5EF4-FFF2-40B4-BE49-F238E27FC236}">
                <a16:creationId xmlns:a16="http://schemas.microsoft.com/office/drawing/2014/main" id="{0D6AC8CF-ECC0-4645-823D-3A231B0B85F0}"/>
              </a:ext>
            </a:extLst>
          </p:cNvPr>
          <p:cNvSpPr txBox="1">
            <a:spLocks noChangeArrowheads="1"/>
          </p:cNvSpPr>
          <p:nvPr/>
        </p:nvSpPr>
        <p:spPr bwMode="auto">
          <a:xfrm>
            <a:off x="2463800" y="5476875"/>
            <a:ext cx="3603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O</a:t>
            </a:r>
          </a:p>
        </p:txBody>
      </p:sp>
      <p:sp>
        <p:nvSpPr>
          <p:cNvPr id="29705" name="Text Box 9">
            <a:extLst>
              <a:ext uri="{FF2B5EF4-FFF2-40B4-BE49-F238E27FC236}">
                <a16:creationId xmlns:a16="http://schemas.microsoft.com/office/drawing/2014/main" id="{9DE8DB1C-BAFD-48A3-A964-8E510FC4038C}"/>
              </a:ext>
            </a:extLst>
          </p:cNvPr>
          <p:cNvSpPr txBox="1">
            <a:spLocks noChangeArrowheads="1"/>
          </p:cNvSpPr>
          <p:nvPr/>
        </p:nvSpPr>
        <p:spPr bwMode="auto">
          <a:xfrm>
            <a:off x="4572000" y="5516563"/>
            <a:ext cx="360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Q</a:t>
            </a:r>
          </a:p>
        </p:txBody>
      </p:sp>
      <p:sp>
        <p:nvSpPr>
          <p:cNvPr id="29706" name="Text Box 10">
            <a:extLst>
              <a:ext uri="{FF2B5EF4-FFF2-40B4-BE49-F238E27FC236}">
                <a16:creationId xmlns:a16="http://schemas.microsoft.com/office/drawing/2014/main" id="{19796762-54B1-48E6-B23A-7EEBFF28C45A}"/>
              </a:ext>
            </a:extLst>
          </p:cNvPr>
          <p:cNvSpPr txBox="1">
            <a:spLocks noChangeArrowheads="1"/>
          </p:cNvSpPr>
          <p:nvPr/>
        </p:nvSpPr>
        <p:spPr bwMode="auto">
          <a:xfrm>
            <a:off x="3327400" y="2235200"/>
            <a:ext cx="3476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D</a:t>
            </a:r>
          </a:p>
        </p:txBody>
      </p:sp>
      <p:sp>
        <p:nvSpPr>
          <p:cNvPr id="29707" name="Text Box 11">
            <a:extLst>
              <a:ext uri="{FF2B5EF4-FFF2-40B4-BE49-F238E27FC236}">
                <a16:creationId xmlns:a16="http://schemas.microsoft.com/office/drawing/2014/main" id="{53A98D49-34EA-450E-B84C-BA4BFA376281}"/>
              </a:ext>
            </a:extLst>
          </p:cNvPr>
          <p:cNvSpPr txBox="1">
            <a:spLocks noChangeArrowheads="1"/>
          </p:cNvSpPr>
          <p:nvPr/>
        </p:nvSpPr>
        <p:spPr bwMode="auto">
          <a:xfrm>
            <a:off x="6372225" y="4305300"/>
            <a:ext cx="3476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D</a:t>
            </a:r>
          </a:p>
        </p:txBody>
      </p:sp>
      <p:sp>
        <p:nvSpPr>
          <p:cNvPr id="29708" name="Text Box 12">
            <a:extLst>
              <a:ext uri="{FF2B5EF4-FFF2-40B4-BE49-F238E27FC236}">
                <a16:creationId xmlns:a16="http://schemas.microsoft.com/office/drawing/2014/main" id="{D2A68EE2-25D8-47E7-8841-905A8085048A}"/>
              </a:ext>
            </a:extLst>
          </p:cNvPr>
          <p:cNvSpPr txBox="1">
            <a:spLocks noChangeArrowheads="1"/>
          </p:cNvSpPr>
          <p:nvPr/>
        </p:nvSpPr>
        <p:spPr bwMode="auto">
          <a:xfrm>
            <a:off x="6011863" y="3068638"/>
            <a:ext cx="3730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M</a:t>
            </a:r>
          </a:p>
        </p:txBody>
      </p:sp>
      <p:sp>
        <p:nvSpPr>
          <p:cNvPr id="29709" name="Text Box 13">
            <a:extLst>
              <a:ext uri="{FF2B5EF4-FFF2-40B4-BE49-F238E27FC236}">
                <a16:creationId xmlns:a16="http://schemas.microsoft.com/office/drawing/2014/main" id="{D9FEC413-CC6C-4C20-A351-96E939F3718A}"/>
              </a:ext>
            </a:extLst>
          </p:cNvPr>
          <p:cNvSpPr txBox="1">
            <a:spLocks noChangeArrowheads="1"/>
          </p:cNvSpPr>
          <p:nvPr/>
        </p:nvSpPr>
        <p:spPr bwMode="auto">
          <a:xfrm>
            <a:off x="252413" y="260350"/>
            <a:ext cx="7673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sz="2800" b="1">
                <a:solidFill>
                  <a:schemeClr val="bg1"/>
                </a:solidFill>
                <a:latin typeface="华文行楷" panose="02010800040101010101" pitchFamily="2" charset="-122"/>
                <a:ea typeface="黑体" panose="02010609060101010101" pitchFamily="49" charset="-122"/>
              </a:rPr>
              <a:t>既定辖区规模下最优公共产品的决定</a:t>
            </a:r>
          </a:p>
        </p:txBody>
      </p:sp>
      <p:sp>
        <p:nvSpPr>
          <p:cNvPr id="29710" name="Rectangle 14">
            <a:extLst>
              <a:ext uri="{FF2B5EF4-FFF2-40B4-BE49-F238E27FC236}">
                <a16:creationId xmlns:a16="http://schemas.microsoft.com/office/drawing/2014/main" id="{011DCBBF-485D-4B7B-9B2C-5F80E28099B1}"/>
              </a:ext>
            </a:extLst>
          </p:cNvPr>
          <p:cNvSpPr>
            <a:spLocks noChangeArrowheads="1"/>
          </p:cNvSpPr>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800">
                <a:solidFill>
                  <a:schemeClr val="bg1"/>
                </a:solidFill>
                <a:latin typeface="华文细黑" panose="02010600040101010101" pitchFamily="2" charset="-122"/>
                <a:ea typeface="华文细黑" panose="02010600040101010101" pitchFamily="2" charset="-122"/>
              </a:defRPr>
            </a:lvl1pPr>
            <a:lvl2pPr>
              <a:defRPr sz="2800">
                <a:solidFill>
                  <a:schemeClr val="bg1"/>
                </a:solidFill>
                <a:latin typeface="华文细黑" panose="02010600040101010101" pitchFamily="2" charset="-122"/>
                <a:ea typeface="华文细黑" panose="02010600040101010101" pitchFamily="2" charset="-122"/>
              </a:defRPr>
            </a:lvl2pPr>
            <a:lvl3pPr>
              <a:defRPr sz="2800">
                <a:solidFill>
                  <a:schemeClr val="bg1"/>
                </a:solidFill>
                <a:latin typeface="华文细黑" panose="02010600040101010101" pitchFamily="2" charset="-122"/>
                <a:ea typeface="华文细黑" panose="02010600040101010101" pitchFamily="2" charset="-122"/>
              </a:defRPr>
            </a:lvl3pPr>
            <a:lvl4pPr>
              <a:defRPr sz="2800">
                <a:solidFill>
                  <a:schemeClr val="bg1"/>
                </a:solidFill>
                <a:latin typeface="华文细黑" panose="02010600040101010101" pitchFamily="2" charset="-122"/>
                <a:ea typeface="华文细黑" panose="02010600040101010101" pitchFamily="2" charset="-122"/>
              </a:defRPr>
            </a:lvl4pPr>
            <a:lvl5pPr>
              <a:defRPr sz="2800">
                <a:solidFill>
                  <a:schemeClr val="bg1"/>
                </a:solidFill>
                <a:latin typeface="华文细黑" panose="02010600040101010101" pitchFamily="2" charset="-122"/>
                <a:ea typeface="华文细黑" panose="02010600040101010101" pitchFamily="2" charset="-122"/>
              </a:defRPr>
            </a:lvl5pPr>
            <a:lvl6pPr marL="4572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a:lstStyle>
          <a:p>
            <a:pPr>
              <a:buFontTx/>
              <a:buNone/>
            </a:pPr>
            <a:r>
              <a:rPr lang="zh-CN" altLang="zh-CN" b="1">
                <a:latin typeface="华文楷体" panose="02010600040101010101" pitchFamily="2" charset="-122"/>
                <a:ea typeface="华文楷体" panose="02010600040101010101" pitchFamily="2" charset="-122"/>
              </a:rPr>
              <a:t> </a:t>
            </a:r>
          </a:p>
        </p:txBody>
      </p:sp>
      <p:sp>
        <p:nvSpPr>
          <p:cNvPr id="29711" name="Text Box 15">
            <a:extLst>
              <a:ext uri="{FF2B5EF4-FFF2-40B4-BE49-F238E27FC236}">
                <a16:creationId xmlns:a16="http://schemas.microsoft.com/office/drawing/2014/main" id="{D05EBAE3-3DEA-49FB-8240-C7CA81A9B2E2}"/>
              </a:ext>
            </a:extLst>
          </p:cNvPr>
          <p:cNvSpPr txBox="1">
            <a:spLocks noChangeArrowheads="1"/>
          </p:cNvSpPr>
          <p:nvPr/>
        </p:nvSpPr>
        <p:spPr bwMode="auto">
          <a:xfrm>
            <a:off x="2214563" y="1484313"/>
            <a:ext cx="487362" cy="187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lang="zh-CN" altLang="zh-CN" sz="2000" b="1">
                <a:ea typeface="黑体" panose="02010609060101010101" pitchFamily="49" charset="-122"/>
              </a:rPr>
              <a:t>人均成本或收益</a:t>
            </a:r>
          </a:p>
        </p:txBody>
      </p:sp>
    </p:spTree>
  </p:cSld>
  <p:clrMapOvr>
    <a:masterClrMapping/>
  </p:clrMapOvr>
  <p:transition spd="slow">
    <p:random/>
    <p:sndAc>
      <p:stSnd>
        <p:snd r:embed="rId2" name="camera.wav"/>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日期占位符 1">
            <a:extLst>
              <a:ext uri="{FF2B5EF4-FFF2-40B4-BE49-F238E27FC236}">
                <a16:creationId xmlns:a16="http://schemas.microsoft.com/office/drawing/2014/main" id="{C4A3F0FE-565F-4185-A907-24B80976E4E1}"/>
              </a:ext>
            </a:extLst>
          </p:cNvPr>
          <p:cNvSpPr>
            <a:spLocks noGrp="1"/>
          </p:cNvSpPr>
          <p:nvPr>
            <p:ph type="dt" sz="half" idx="10"/>
          </p:nvPr>
        </p:nvSpPr>
        <p:spPr/>
        <p:txBody>
          <a:bodyPr/>
          <a:lstStyle/>
          <a:p>
            <a:fld id="{197F3676-6D85-416A-947A-690C166E440A}" type="datetime1">
              <a:rPr lang="zh-CN" altLang="en-US"/>
              <a:pPr/>
              <a:t>2018/12/13</a:t>
            </a:fld>
            <a:endParaRPr lang="zh-CN" altLang="en-US"/>
          </a:p>
        </p:txBody>
      </p:sp>
      <p:sp>
        <p:nvSpPr>
          <p:cNvPr id="30" name="灯片编号占位符 3">
            <a:extLst>
              <a:ext uri="{FF2B5EF4-FFF2-40B4-BE49-F238E27FC236}">
                <a16:creationId xmlns:a16="http://schemas.microsoft.com/office/drawing/2014/main" id="{1C771206-36F2-4B7C-B4C7-6D6819E2A6A2}"/>
              </a:ext>
            </a:extLst>
          </p:cNvPr>
          <p:cNvSpPr>
            <a:spLocks noGrp="1"/>
          </p:cNvSpPr>
          <p:nvPr>
            <p:ph type="sldNum" sz="quarter" idx="12"/>
          </p:nvPr>
        </p:nvSpPr>
        <p:spPr/>
        <p:txBody>
          <a:bodyPr/>
          <a:lstStyle/>
          <a:p>
            <a:fld id="{9F1DD690-386C-4C6F-9320-47A455C8F7B5}" type="slidenum">
              <a:rPr lang="zh-CN" altLang="en-US"/>
              <a:pPr/>
              <a:t>27</a:t>
            </a:fld>
            <a:endParaRPr lang="zh-CN" altLang="en-US"/>
          </a:p>
        </p:txBody>
      </p:sp>
      <p:sp>
        <p:nvSpPr>
          <p:cNvPr id="30722" name="Line 2">
            <a:extLst>
              <a:ext uri="{FF2B5EF4-FFF2-40B4-BE49-F238E27FC236}">
                <a16:creationId xmlns:a16="http://schemas.microsoft.com/office/drawing/2014/main" id="{C8AB759E-42DB-49B4-95C1-EA533D456DE5}"/>
              </a:ext>
            </a:extLst>
          </p:cNvPr>
          <p:cNvSpPr>
            <a:spLocks noChangeShapeType="1"/>
          </p:cNvSpPr>
          <p:nvPr/>
        </p:nvSpPr>
        <p:spPr bwMode="auto">
          <a:xfrm>
            <a:off x="2771775" y="5445125"/>
            <a:ext cx="4752975" cy="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0723" name="Line 3">
            <a:extLst>
              <a:ext uri="{FF2B5EF4-FFF2-40B4-BE49-F238E27FC236}">
                <a16:creationId xmlns:a16="http://schemas.microsoft.com/office/drawing/2014/main" id="{DBBE0EE5-1A13-4D30-AE8E-AE629598E222}"/>
              </a:ext>
            </a:extLst>
          </p:cNvPr>
          <p:cNvSpPr>
            <a:spLocks noChangeShapeType="1"/>
          </p:cNvSpPr>
          <p:nvPr/>
        </p:nvSpPr>
        <p:spPr bwMode="auto">
          <a:xfrm flipV="1">
            <a:off x="2771775" y="2133600"/>
            <a:ext cx="0" cy="3311525"/>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0724" name="Arc 4">
            <a:extLst>
              <a:ext uri="{FF2B5EF4-FFF2-40B4-BE49-F238E27FC236}">
                <a16:creationId xmlns:a16="http://schemas.microsoft.com/office/drawing/2014/main" id="{02E9F74B-00A7-4812-9D86-E87D4FA0A2EE}"/>
              </a:ext>
            </a:extLst>
          </p:cNvPr>
          <p:cNvSpPr>
            <a:spLocks/>
          </p:cNvSpPr>
          <p:nvPr/>
        </p:nvSpPr>
        <p:spPr bwMode="auto">
          <a:xfrm flipH="1" flipV="1">
            <a:off x="3492500" y="2565400"/>
            <a:ext cx="2808288" cy="20161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0725" name="Line 5">
            <a:extLst>
              <a:ext uri="{FF2B5EF4-FFF2-40B4-BE49-F238E27FC236}">
                <a16:creationId xmlns:a16="http://schemas.microsoft.com/office/drawing/2014/main" id="{155EE8BE-E7DE-47C3-966E-515737692CCE}"/>
              </a:ext>
            </a:extLst>
          </p:cNvPr>
          <p:cNvSpPr>
            <a:spLocks noChangeShapeType="1"/>
          </p:cNvSpPr>
          <p:nvPr/>
        </p:nvSpPr>
        <p:spPr bwMode="auto">
          <a:xfrm flipV="1">
            <a:off x="3203575" y="2565400"/>
            <a:ext cx="1152525" cy="1150938"/>
          </a:xfrm>
          <a:prstGeom prst="line">
            <a:avLst/>
          </a:prstGeom>
          <a:noFill/>
          <a:ln w="38100" cmpd="sng">
            <a:solidFill>
              <a:srgbClr val="66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0726" name="Line 6">
            <a:extLst>
              <a:ext uri="{FF2B5EF4-FFF2-40B4-BE49-F238E27FC236}">
                <a16:creationId xmlns:a16="http://schemas.microsoft.com/office/drawing/2014/main" id="{86DE4A37-D17A-4C45-B3AB-8BC50A51E29D}"/>
              </a:ext>
            </a:extLst>
          </p:cNvPr>
          <p:cNvSpPr>
            <a:spLocks noChangeShapeType="1"/>
          </p:cNvSpPr>
          <p:nvPr/>
        </p:nvSpPr>
        <p:spPr bwMode="auto">
          <a:xfrm flipV="1">
            <a:off x="3563938" y="3068638"/>
            <a:ext cx="1512887" cy="1152525"/>
          </a:xfrm>
          <a:prstGeom prst="line">
            <a:avLst/>
          </a:prstGeom>
          <a:noFill/>
          <a:ln w="38100" cmpd="sng">
            <a:solidFill>
              <a:srgbClr val="66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0727" name="Line 7">
            <a:extLst>
              <a:ext uri="{FF2B5EF4-FFF2-40B4-BE49-F238E27FC236}">
                <a16:creationId xmlns:a16="http://schemas.microsoft.com/office/drawing/2014/main" id="{D5210AF9-0063-45C2-990B-15B5B4C9909D}"/>
              </a:ext>
            </a:extLst>
          </p:cNvPr>
          <p:cNvSpPr>
            <a:spLocks noChangeShapeType="1"/>
          </p:cNvSpPr>
          <p:nvPr/>
        </p:nvSpPr>
        <p:spPr bwMode="auto">
          <a:xfrm flipV="1">
            <a:off x="3995738" y="3573463"/>
            <a:ext cx="1584325" cy="1223962"/>
          </a:xfrm>
          <a:prstGeom prst="line">
            <a:avLst/>
          </a:prstGeom>
          <a:noFill/>
          <a:ln w="38100" cmpd="sng">
            <a:solidFill>
              <a:srgbClr val="66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0728" name="Line 8">
            <a:extLst>
              <a:ext uri="{FF2B5EF4-FFF2-40B4-BE49-F238E27FC236}">
                <a16:creationId xmlns:a16="http://schemas.microsoft.com/office/drawing/2014/main" id="{8132FD0A-3380-45E9-9707-0835AA0A37EC}"/>
              </a:ext>
            </a:extLst>
          </p:cNvPr>
          <p:cNvSpPr>
            <a:spLocks noChangeShapeType="1"/>
          </p:cNvSpPr>
          <p:nvPr/>
        </p:nvSpPr>
        <p:spPr bwMode="auto">
          <a:xfrm flipV="1">
            <a:off x="4572000" y="3644900"/>
            <a:ext cx="2160588" cy="1512888"/>
          </a:xfrm>
          <a:prstGeom prst="line">
            <a:avLst/>
          </a:prstGeom>
          <a:noFill/>
          <a:ln w="38100" cmpd="sng">
            <a:solidFill>
              <a:srgbClr val="66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0729" name="Text Box 9">
            <a:extLst>
              <a:ext uri="{FF2B5EF4-FFF2-40B4-BE49-F238E27FC236}">
                <a16:creationId xmlns:a16="http://schemas.microsoft.com/office/drawing/2014/main" id="{FCA2D99B-D08B-4162-BCA6-C30A85AB0C3E}"/>
              </a:ext>
            </a:extLst>
          </p:cNvPr>
          <p:cNvSpPr txBox="1">
            <a:spLocks noChangeArrowheads="1"/>
          </p:cNvSpPr>
          <p:nvPr/>
        </p:nvSpPr>
        <p:spPr bwMode="auto">
          <a:xfrm>
            <a:off x="6804025" y="5516563"/>
            <a:ext cx="22399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楷体_GB2312" pitchFamily="1" charset="-122"/>
                <a:ea typeface="黑体" panose="02010609060101010101" pitchFamily="49" charset="-122"/>
              </a:rPr>
              <a:t>地方性公共产品水平</a:t>
            </a:r>
          </a:p>
        </p:txBody>
      </p:sp>
      <p:sp>
        <p:nvSpPr>
          <p:cNvPr id="30730" name="Line 10">
            <a:extLst>
              <a:ext uri="{FF2B5EF4-FFF2-40B4-BE49-F238E27FC236}">
                <a16:creationId xmlns:a16="http://schemas.microsoft.com/office/drawing/2014/main" id="{6EB61640-317C-4EEC-B497-84A875AB9A11}"/>
              </a:ext>
            </a:extLst>
          </p:cNvPr>
          <p:cNvSpPr>
            <a:spLocks noChangeShapeType="1"/>
          </p:cNvSpPr>
          <p:nvPr/>
        </p:nvSpPr>
        <p:spPr bwMode="auto">
          <a:xfrm>
            <a:off x="3635375" y="3284538"/>
            <a:ext cx="0" cy="2160587"/>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0731" name="Line 11">
            <a:extLst>
              <a:ext uri="{FF2B5EF4-FFF2-40B4-BE49-F238E27FC236}">
                <a16:creationId xmlns:a16="http://schemas.microsoft.com/office/drawing/2014/main" id="{888E7D08-D1A2-4A2C-AA49-EBA09207D514}"/>
              </a:ext>
            </a:extLst>
          </p:cNvPr>
          <p:cNvSpPr>
            <a:spLocks noChangeShapeType="1"/>
          </p:cNvSpPr>
          <p:nvPr/>
        </p:nvSpPr>
        <p:spPr bwMode="auto">
          <a:xfrm>
            <a:off x="4140200" y="3860800"/>
            <a:ext cx="0" cy="1584325"/>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0732" name="Line 12">
            <a:extLst>
              <a:ext uri="{FF2B5EF4-FFF2-40B4-BE49-F238E27FC236}">
                <a16:creationId xmlns:a16="http://schemas.microsoft.com/office/drawing/2014/main" id="{3C90EC62-C257-4724-A783-67E61242ED5D}"/>
              </a:ext>
            </a:extLst>
          </p:cNvPr>
          <p:cNvSpPr>
            <a:spLocks noChangeShapeType="1"/>
          </p:cNvSpPr>
          <p:nvPr/>
        </p:nvSpPr>
        <p:spPr bwMode="auto">
          <a:xfrm>
            <a:off x="4716463" y="4221163"/>
            <a:ext cx="0" cy="1223962"/>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0733" name="Line 13">
            <a:extLst>
              <a:ext uri="{FF2B5EF4-FFF2-40B4-BE49-F238E27FC236}">
                <a16:creationId xmlns:a16="http://schemas.microsoft.com/office/drawing/2014/main" id="{25A93C65-0EBF-4C94-8AD4-2D4A0CBD5B0D}"/>
              </a:ext>
            </a:extLst>
          </p:cNvPr>
          <p:cNvSpPr>
            <a:spLocks noChangeShapeType="1"/>
          </p:cNvSpPr>
          <p:nvPr/>
        </p:nvSpPr>
        <p:spPr bwMode="auto">
          <a:xfrm>
            <a:off x="5508625" y="4508500"/>
            <a:ext cx="0" cy="936625"/>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0734" name="Text Box 14">
            <a:extLst>
              <a:ext uri="{FF2B5EF4-FFF2-40B4-BE49-F238E27FC236}">
                <a16:creationId xmlns:a16="http://schemas.microsoft.com/office/drawing/2014/main" id="{B15D428B-A21B-4D2F-B9ED-78AB29249A81}"/>
              </a:ext>
            </a:extLst>
          </p:cNvPr>
          <p:cNvSpPr txBox="1">
            <a:spLocks noChangeArrowheads="1"/>
          </p:cNvSpPr>
          <p:nvPr/>
        </p:nvSpPr>
        <p:spPr bwMode="auto">
          <a:xfrm>
            <a:off x="2411413" y="5516563"/>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O</a:t>
            </a:r>
          </a:p>
        </p:txBody>
      </p:sp>
      <p:sp>
        <p:nvSpPr>
          <p:cNvPr id="30735" name="Text Box 15">
            <a:extLst>
              <a:ext uri="{FF2B5EF4-FFF2-40B4-BE49-F238E27FC236}">
                <a16:creationId xmlns:a16="http://schemas.microsoft.com/office/drawing/2014/main" id="{644F6CCB-4E16-4A34-B634-65493F3D02E5}"/>
              </a:ext>
            </a:extLst>
          </p:cNvPr>
          <p:cNvSpPr txBox="1">
            <a:spLocks noChangeArrowheads="1"/>
          </p:cNvSpPr>
          <p:nvPr/>
        </p:nvSpPr>
        <p:spPr bwMode="auto">
          <a:xfrm>
            <a:off x="3419475" y="5516563"/>
            <a:ext cx="487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Q3</a:t>
            </a:r>
          </a:p>
        </p:txBody>
      </p:sp>
      <p:sp>
        <p:nvSpPr>
          <p:cNvPr id="30736" name="Text Box 16">
            <a:extLst>
              <a:ext uri="{FF2B5EF4-FFF2-40B4-BE49-F238E27FC236}">
                <a16:creationId xmlns:a16="http://schemas.microsoft.com/office/drawing/2014/main" id="{BE581A20-08FF-4AFC-A3C8-FBF47E28BD72}"/>
              </a:ext>
            </a:extLst>
          </p:cNvPr>
          <p:cNvSpPr txBox="1">
            <a:spLocks noChangeArrowheads="1"/>
          </p:cNvSpPr>
          <p:nvPr/>
        </p:nvSpPr>
        <p:spPr bwMode="auto">
          <a:xfrm>
            <a:off x="3924300" y="5516563"/>
            <a:ext cx="5032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b="1">
                <a:latin typeface="华文楷体" panose="02010600040101010101" pitchFamily="2" charset="-122"/>
                <a:ea typeface="华文楷体" panose="02010600040101010101" pitchFamily="2" charset="-122"/>
              </a:rPr>
              <a:t>Q4</a:t>
            </a:r>
          </a:p>
        </p:txBody>
      </p:sp>
      <p:sp>
        <p:nvSpPr>
          <p:cNvPr id="30737" name="Text Box 17">
            <a:extLst>
              <a:ext uri="{FF2B5EF4-FFF2-40B4-BE49-F238E27FC236}">
                <a16:creationId xmlns:a16="http://schemas.microsoft.com/office/drawing/2014/main" id="{8CF4E601-7FE5-43C3-9D69-E119551E045F}"/>
              </a:ext>
            </a:extLst>
          </p:cNvPr>
          <p:cNvSpPr txBox="1">
            <a:spLocks noChangeArrowheads="1"/>
          </p:cNvSpPr>
          <p:nvPr/>
        </p:nvSpPr>
        <p:spPr bwMode="auto">
          <a:xfrm>
            <a:off x="5292725" y="5516563"/>
            <a:ext cx="5032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b="1">
                <a:latin typeface="华文楷体" panose="02010600040101010101" pitchFamily="2" charset="-122"/>
                <a:ea typeface="华文楷体" panose="02010600040101010101" pitchFamily="2" charset="-122"/>
              </a:rPr>
              <a:t>Q6</a:t>
            </a:r>
          </a:p>
        </p:txBody>
      </p:sp>
      <p:sp>
        <p:nvSpPr>
          <p:cNvPr id="30738" name="Text Box 18">
            <a:extLst>
              <a:ext uri="{FF2B5EF4-FFF2-40B4-BE49-F238E27FC236}">
                <a16:creationId xmlns:a16="http://schemas.microsoft.com/office/drawing/2014/main" id="{C5268BEC-8865-403D-9113-3620F3301929}"/>
              </a:ext>
            </a:extLst>
          </p:cNvPr>
          <p:cNvSpPr txBox="1">
            <a:spLocks noChangeArrowheads="1"/>
          </p:cNvSpPr>
          <p:nvPr/>
        </p:nvSpPr>
        <p:spPr bwMode="auto">
          <a:xfrm>
            <a:off x="4572000" y="5529263"/>
            <a:ext cx="487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Q5</a:t>
            </a:r>
          </a:p>
        </p:txBody>
      </p:sp>
      <p:sp>
        <p:nvSpPr>
          <p:cNvPr id="30739" name="Text Box 19">
            <a:extLst>
              <a:ext uri="{FF2B5EF4-FFF2-40B4-BE49-F238E27FC236}">
                <a16:creationId xmlns:a16="http://schemas.microsoft.com/office/drawing/2014/main" id="{B8CA0B72-4A1C-429B-94E3-115843F4294C}"/>
              </a:ext>
            </a:extLst>
          </p:cNvPr>
          <p:cNvSpPr txBox="1">
            <a:spLocks noChangeArrowheads="1"/>
          </p:cNvSpPr>
          <p:nvPr/>
        </p:nvSpPr>
        <p:spPr bwMode="auto">
          <a:xfrm>
            <a:off x="3327400" y="2235200"/>
            <a:ext cx="3476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D</a:t>
            </a:r>
          </a:p>
        </p:txBody>
      </p:sp>
      <p:sp>
        <p:nvSpPr>
          <p:cNvPr id="30740" name="Text Box 20">
            <a:extLst>
              <a:ext uri="{FF2B5EF4-FFF2-40B4-BE49-F238E27FC236}">
                <a16:creationId xmlns:a16="http://schemas.microsoft.com/office/drawing/2014/main" id="{A52244C0-6563-4B84-9B20-A7369ED37BFE}"/>
              </a:ext>
            </a:extLst>
          </p:cNvPr>
          <p:cNvSpPr txBox="1">
            <a:spLocks noChangeArrowheads="1"/>
          </p:cNvSpPr>
          <p:nvPr/>
        </p:nvSpPr>
        <p:spPr bwMode="auto">
          <a:xfrm>
            <a:off x="6372225" y="4305300"/>
            <a:ext cx="3476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D</a:t>
            </a:r>
          </a:p>
        </p:txBody>
      </p:sp>
      <p:sp>
        <p:nvSpPr>
          <p:cNvPr id="30741" name="Text Box 21">
            <a:extLst>
              <a:ext uri="{FF2B5EF4-FFF2-40B4-BE49-F238E27FC236}">
                <a16:creationId xmlns:a16="http://schemas.microsoft.com/office/drawing/2014/main" id="{B3F16BC9-9844-4EA1-8499-665AA678EE6C}"/>
              </a:ext>
            </a:extLst>
          </p:cNvPr>
          <p:cNvSpPr txBox="1">
            <a:spLocks noChangeArrowheads="1"/>
          </p:cNvSpPr>
          <p:nvPr/>
        </p:nvSpPr>
        <p:spPr bwMode="auto">
          <a:xfrm>
            <a:off x="4192588" y="2235200"/>
            <a:ext cx="5000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M3</a:t>
            </a:r>
          </a:p>
        </p:txBody>
      </p:sp>
      <p:sp>
        <p:nvSpPr>
          <p:cNvPr id="30742" name="Text Box 22">
            <a:extLst>
              <a:ext uri="{FF2B5EF4-FFF2-40B4-BE49-F238E27FC236}">
                <a16:creationId xmlns:a16="http://schemas.microsoft.com/office/drawing/2014/main" id="{C2DCAC2E-9444-434E-88C4-2234514A2726}"/>
              </a:ext>
            </a:extLst>
          </p:cNvPr>
          <p:cNvSpPr txBox="1">
            <a:spLocks noChangeArrowheads="1"/>
          </p:cNvSpPr>
          <p:nvPr/>
        </p:nvSpPr>
        <p:spPr bwMode="auto">
          <a:xfrm>
            <a:off x="4716463" y="2794000"/>
            <a:ext cx="5000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M4</a:t>
            </a:r>
          </a:p>
        </p:txBody>
      </p:sp>
      <p:sp>
        <p:nvSpPr>
          <p:cNvPr id="30743" name="Text Box 23">
            <a:extLst>
              <a:ext uri="{FF2B5EF4-FFF2-40B4-BE49-F238E27FC236}">
                <a16:creationId xmlns:a16="http://schemas.microsoft.com/office/drawing/2014/main" id="{DD3ECADB-0F0C-436A-B026-814F3FFDC8BD}"/>
              </a:ext>
            </a:extLst>
          </p:cNvPr>
          <p:cNvSpPr txBox="1">
            <a:spLocks noChangeArrowheads="1"/>
          </p:cNvSpPr>
          <p:nvPr/>
        </p:nvSpPr>
        <p:spPr bwMode="auto">
          <a:xfrm>
            <a:off x="5508625" y="3154363"/>
            <a:ext cx="5000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M5</a:t>
            </a:r>
          </a:p>
        </p:txBody>
      </p:sp>
      <p:sp>
        <p:nvSpPr>
          <p:cNvPr id="30744" name="Text Box 24">
            <a:extLst>
              <a:ext uri="{FF2B5EF4-FFF2-40B4-BE49-F238E27FC236}">
                <a16:creationId xmlns:a16="http://schemas.microsoft.com/office/drawing/2014/main" id="{614C2BF5-6DA7-49CA-AF8F-314FE04B2733}"/>
              </a:ext>
            </a:extLst>
          </p:cNvPr>
          <p:cNvSpPr txBox="1">
            <a:spLocks noChangeArrowheads="1"/>
          </p:cNvSpPr>
          <p:nvPr/>
        </p:nvSpPr>
        <p:spPr bwMode="auto">
          <a:xfrm>
            <a:off x="6659563" y="3297238"/>
            <a:ext cx="5000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latin typeface="华文楷体" panose="02010600040101010101" pitchFamily="2" charset="-122"/>
                <a:ea typeface="华文楷体" panose="02010600040101010101" pitchFamily="2" charset="-122"/>
              </a:rPr>
              <a:t>M6</a:t>
            </a:r>
          </a:p>
        </p:txBody>
      </p:sp>
      <p:sp>
        <p:nvSpPr>
          <p:cNvPr id="30745" name="Text Box 25">
            <a:extLst>
              <a:ext uri="{FF2B5EF4-FFF2-40B4-BE49-F238E27FC236}">
                <a16:creationId xmlns:a16="http://schemas.microsoft.com/office/drawing/2014/main" id="{FADE5AC8-6338-40E3-9620-FB43AA8075F7}"/>
              </a:ext>
            </a:extLst>
          </p:cNvPr>
          <p:cNvSpPr txBox="1">
            <a:spLocks noChangeArrowheads="1"/>
          </p:cNvSpPr>
          <p:nvPr/>
        </p:nvSpPr>
        <p:spPr bwMode="auto">
          <a:xfrm>
            <a:off x="180975" y="260350"/>
            <a:ext cx="7673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sz="2800" b="1">
                <a:solidFill>
                  <a:schemeClr val="bg1"/>
                </a:solidFill>
                <a:latin typeface="华文行楷" panose="02010800040101010101" pitchFamily="2" charset="-122"/>
                <a:ea typeface="黑体" panose="02010609060101010101" pitchFamily="49" charset="-122"/>
              </a:rPr>
              <a:t>既定辖区规模下最优公共产品的决定</a:t>
            </a:r>
          </a:p>
        </p:txBody>
      </p:sp>
      <p:sp>
        <p:nvSpPr>
          <p:cNvPr id="30746" name="Rectangle 26">
            <a:extLst>
              <a:ext uri="{FF2B5EF4-FFF2-40B4-BE49-F238E27FC236}">
                <a16:creationId xmlns:a16="http://schemas.microsoft.com/office/drawing/2014/main" id="{64602C22-2CCA-4BB6-A15E-CFDFF3C0243E}"/>
              </a:ext>
            </a:extLst>
          </p:cNvPr>
          <p:cNvSpPr>
            <a:spLocks noChangeArrowheads="1"/>
          </p:cNvSpPr>
          <p:nvPr>
            <p:ph type="title" idx="4294967295"/>
          </p:nvPr>
        </p:nvSpPr>
        <p:spPr>
          <a:xfrm>
            <a:off x="457200" y="457200"/>
            <a:ext cx="8229600" cy="1371600"/>
          </a:xfrm>
        </p:spPr>
        <p:txBody>
          <a:bodyPr/>
          <a:lstStyle/>
          <a:p>
            <a:r>
              <a:rPr lang="zh-CN" altLang="zh-CN" b="1">
                <a:latin typeface="华文楷体" panose="02010600040101010101" pitchFamily="2" charset="-122"/>
                <a:ea typeface="华文楷体" panose="02010600040101010101" pitchFamily="2" charset="-122"/>
              </a:rPr>
              <a:t> </a:t>
            </a:r>
          </a:p>
        </p:txBody>
      </p:sp>
      <p:sp>
        <p:nvSpPr>
          <p:cNvPr id="30747" name="Text Box 27">
            <a:extLst>
              <a:ext uri="{FF2B5EF4-FFF2-40B4-BE49-F238E27FC236}">
                <a16:creationId xmlns:a16="http://schemas.microsoft.com/office/drawing/2014/main" id="{A3F48E69-B74C-4872-83B0-7C9D1A397117}"/>
              </a:ext>
            </a:extLst>
          </p:cNvPr>
          <p:cNvSpPr txBox="1">
            <a:spLocks noChangeArrowheads="1"/>
          </p:cNvSpPr>
          <p:nvPr/>
        </p:nvSpPr>
        <p:spPr bwMode="auto">
          <a:xfrm>
            <a:off x="2197100" y="1844675"/>
            <a:ext cx="487363" cy="187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lang="zh-CN" altLang="zh-CN" sz="2000" b="1">
                <a:ea typeface="黑体" panose="02010609060101010101" pitchFamily="49" charset="-122"/>
              </a:rPr>
              <a:t>人均成本或收益</a:t>
            </a:r>
          </a:p>
        </p:txBody>
      </p:sp>
    </p:spTree>
  </p:cSld>
  <p:clrMapOvr>
    <a:masterClrMapping/>
  </p:clrMapOvr>
  <p:transition spd="slow">
    <p:random/>
    <p:sndAc>
      <p:stSnd>
        <p:snd r:embed="rId2" name="camera.wav"/>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日期占位符 1">
            <a:extLst>
              <a:ext uri="{FF2B5EF4-FFF2-40B4-BE49-F238E27FC236}">
                <a16:creationId xmlns:a16="http://schemas.microsoft.com/office/drawing/2014/main" id="{AF8ECB27-CBD4-4F9D-B9CC-F704E1E850BF}"/>
              </a:ext>
            </a:extLst>
          </p:cNvPr>
          <p:cNvSpPr>
            <a:spLocks noGrp="1"/>
          </p:cNvSpPr>
          <p:nvPr>
            <p:ph type="dt" sz="half" idx="10"/>
          </p:nvPr>
        </p:nvSpPr>
        <p:spPr/>
        <p:txBody>
          <a:bodyPr/>
          <a:lstStyle/>
          <a:p>
            <a:fld id="{212CF586-A360-4A91-A8BA-FA2485C85ED6}" type="datetime1">
              <a:rPr lang="zh-CN" altLang="en-US"/>
              <a:pPr/>
              <a:t>2018/12/13</a:t>
            </a:fld>
            <a:endParaRPr lang="zh-CN" altLang="en-US"/>
          </a:p>
        </p:txBody>
      </p:sp>
      <p:sp>
        <p:nvSpPr>
          <p:cNvPr id="20" name="灯片编号占位符 3">
            <a:extLst>
              <a:ext uri="{FF2B5EF4-FFF2-40B4-BE49-F238E27FC236}">
                <a16:creationId xmlns:a16="http://schemas.microsoft.com/office/drawing/2014/main" id="{033A81B8-9812-4B94-8ECC-3DC29BE3FEBF}"/>
              </a:ext>
            </a:extLst>
          </p:cNvPr>
          <p:cNvSpPr>
            <a:spLocks noGrp="1"/>
          </p:cNvSpPr>
          <p:nvPr>
            <p:ph type="sldNum" sz="quarter" idx="12"/>
          </p:nvPr>
        </p:nvSpPr>
        <p:spPr/>
        <p:txBody>
          <a:bodyPr/>
          <a:lstStyle/>
          <a:p>
            <a:fld id="{CF76DB27-5533-4022-A2CA-429EE6FB1A80}" type="slidenum">
              <a:rPr lang="zh-CN" altLang="en-US"/>
              <a:pPr/>
              <a:t>28</a:t>
            </a:fld>
            <a:endParaRPr lang="zh-CN" altLang="en-US"/>
          </a:p>
        </p:txBody>
      </p:sp>
      <p:sp>
        <p:nvSpPr>
          <p:cNvPr id="31746" name="Line 2">
            <a:extLst>
              <a:ext uri="{FF2B5EF4-FFF2-40B4-BE49-F238E27FC236}">
                <a16:creationId xmlns:a16="http://schemas.microsoft.com/office/drawing/2014/main" id="{8AE329C6-997F-474A-96BC-BDF915D58E20}"/>
              </a:ext>
            </a:extLst>
          </p:cNvPr>
          <p:cNvSpPr>
            <a:spLocks noChangeShapeType="1"/>
          </p:cNvSpPr>
          <p:nvPr/>
        </p:nvSpPr>
        <p:spPr bwMode="auto">
          <a:xfrm>
            <a:off x="2700338" y="5589588"/>
            <a:ext cx="4535487" cy="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1747" name="Line 3">
            <a:extLst>
              <a:ext uri="{FF2B5EF4-FFF2-40B4-BE49-F238E27FC236}">
                <a16:creationId xmlns:a16="http://schemas.microsoft.com/office/drawing/2014/main" id="{DF718347-BC4D-457C-9F8F-A4735028FEC8}"/>
              </a:ext>
            </a:extLst>
          </p:cNvPr>
          <p:cNvSpPr>
            <a:spLocks noChangeShapeType="1"/>
          </p:cNvSpPr>
          <p:nvPr/>
        </p:nvSpPr>
        <p:spPr bwMode="auto">
          <a:xfrm flipV="1">
            <a:off x="2700338" y="2205038"/>
            <a:ext cx="0" cy="338455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1748" name="Line 4">
            <a:extLst>
              <a:ext uri="{FF2B5EF4-FFF2-40B4-BE49-F238E27FC236}">
                <a16:creationId xmlns:a16="http://schemas.microsoft.com/office/drawing/2014/main" id="{3D47BC41-7256-4BFC-86C6-3E9C0B80096E}"/>
              </a:ext>
            </a:extLst>
          </p:cNvPr>
          <p:cNvSpPr>
            <a:spLocks noChangeShapeType="1"/>
          </p:cNvSpPr>
          <p:nvPr/>
        </p:nvSpPr>
        <p:spPr bwMode="auto">
          <a:xfrm flipV="1">
            <a:off x="3276600" y="3284538"/>
            <a:ext cx="3095625" cy="1295400"/>
          </a:xfrm>
          <a:prstGeom prst="line">
            <a:avLst/>
          </a:prstGeom>
          <a:noFill/>
          <a:ln w="38100" cmpd="sng">
            <a:solidFill>
              <a:srgbClr val="66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1749" name="Text Box 5">
            <a:extLst>
              <a:ext uri="{FF2B5EF4-FFF2-40B4-BE49-F238E27FC236}">
                <a16:creationId xmlns:a16="http://schemas.microsoft.com/office/drawing/2014/main" id="{DEEEB7AD-D45B-4CC7-912A-113489902E79}"/>
              </a:ext>
            </a:extLst>
          </p:cNvPr>
          <p:cNvSpPr txBox="1">
            <a:spLocks noChangeArrowheads="1"/>
          </p:cNvSpPr>
          <p:nvPr/>
        </p:nvSpPr>
        <p:spPr bwMode="auto">
          <a:xfrm>
            <a:off x="2484438" y="5607050"/>
            <a:ext cx="419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O</a:t>
            </a:r>
          </a:p>
        </p:txBody>
      </p:sp>
      <p:sp>
        <p:nvSpPr>
          <p:cNvPr id="31750" name="Text Box 6">
            <a:extLst>
              <a:ext uri="{FF2B5EF4-FFF2-40B4-BE49-F238E27FC236}">
                <a16:creationId xmlns:a16="http://schemas.microsoft.com/office/drawing/2014/main" id="{5165D5C8-449E-4EC1-866C-8C275A6EDD08}"/>
              </a:ext>
            </a:extLst>
          </p:cNvPr>
          <p:cNvSpPr txBox="1">
            <a:spLocks noChangeArrowheads="1"/>
          </p:cNvSpPr>
          <p:nvPr/>
        </p:nvSpPr>
        <p:spPr bwMode="auto">
          <a:xfrm>
            <a:off x="6732588" y="5661025"/>
            <a:ext cx="403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N</a:t>
            </a:r>
          </a:p>
        </p:txBody>
      </p:sp>
      <p:sp>
        <p:nvSpPr>
          <p:cNvPr id="31751" name="Text Box 7">
            <a:extLst>
              <a:ext uri="{FF2B5EF4-FFF2-40B4-BE49-F238E27FC236}">
                <a16:creationId xmlns:a16="http://schemas.microsoft.com/office/drawing/2014/main" id="{9B3C6A66-4FAA-4C1B-B960-6220D7FA85D2}"/>
              </a:ext>
            </a:extLst>
          </p:cNvPr>
          <p:cNvSpPr txBox="1">
            <a:spLocks noChangeArrowheads="1"/>
          </p:cNvSpPr>
          <p:nvPr/>
        </p:nvSpPr>
        <p:spPr bwMode="auto">
          <a:xfrm>
            <a:off x="2195513" y="2060575"/>
            <a:ext cx="419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Q</a:t>
            </a:r>
          </a:p>
        </p:txBody>
      </p:sp>
      <p:sp>
        <p:nvSpPr>
          <p:cNvPr id="31752" name="Text Box 8">
            <a:extLst>
              <a:ext uri="{FF2B5EF4-FFF2-40B4-BE49-F238E27FC236}">
                <a16:creationId xmlns:a16="http://schemas.microsoft.com/office/drawing/2014/main" id="{0AAAB8E2-4E41-4938-8E3E-36C59DAD12DC}"/>
              </a:ext>
            </a:extLst>
          </p:cNvPr>
          <p:cNvSpPr txBox="1">
            <a:spLocks noChangeArrowheads="1"/>
          </p:cNvSpPr>
          <p:nvPr/>
        </p:nvSpPr>
        <p:spPr bwMode="auto">
          <a:xfrm>
            <a:off x="6443663" y="2941638"/>
            <a:ext cx="771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Q</a:t>
            </a:r>
            <a:r>
              <a:rPr lang="zh-CN" altLang="zh-CN" sz="2000" b="1">
                <a:latin typeface="华文楷体" panose="02010600040101010101" pitchFamily="2" charset="-122"/>
                <a:ea typeface="华文楷体" panose="02010600040101010101" pitchFamily="2" charset="-122"/>
              </a:rPr>
              <a:t>opt</a:t>
            </a:r>
          </a:p>
        </p:txBody>
      </p:sp>
      <p:sp>
        <p:nvSpPr>
          <p:cNvPr id="31753" name="Text Box 9">
            <a:extLst>
              <a:ext uri="{FF2B5EF4-FFF2-40B4-BE49-F238E27FC236}">
                <a16:creationId xmlns:a16="http://schemas.microsoft.com/office/drawing/2014/main" id="{C7C3D0F7-0214-4700-B1E0-C4062737DC37}"/>
              </a:ext>
            </a:extLst>
          </p:cNvPr>
          <p:cNvSpPr txBox="1">
            <a:spLocks noChangeArrowheads="1"/>
          </p:cNvSpPr>
          <p:nvPr/>
        </p:nvSpPr>
        <p:spPr bwMode="auto">
          <a:xfrm>
            <a:off x="323850" y="333375"/>
            <a:ext cx="587216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800" b="1">
                <a:solidFill>
                  <a:schemeClr val="bg1"/>
                </a:solidFill>
                <a:ea typeface="黑体" panose="02010609060101010101" pitchFamily="49" charset="-122"/>
              </a:rPr>
              <a:t>既定辖区规模下最优公共产品的决定</a:t>
            </a:r>
            <a:endParaRPr lang="zh-CN" altLang="zh-CN" sz="2800" b="1">
              <a:solidFill>
                <a:schemeClr val="bg1"/>
              </a:solidFill>
              <a:latin typeface="华文行楷" panose="02010800040101010101" pitchFamily="2" charset="-122"/>
              <a:ea typeface="黑体" panose="02010609060101010101" pitchFamily="49" charset="-122"/>
            </a:endParaRPr>
          </a:p>
        </p:txBody>
      </p:sp>
      <p:sp>
        <p:nvSpPr>
          <p:cNvPr id="31754" name="Text Box 10">
            <a:extLst>
              <a:ext uri="{FF2B5EF4-FFF2-40B4-BE49-F238E27FC236}">
                <a16:creationId xmlns:a16="http://schemas.microsoft.com/office/drawing/2014/main" id="{9A44D2C9-C624-4B97-8EAA-EA766D218182}"/>
              </a:ext>
            </a:extLst>
          </p:cNvPr>
          <p:cNvSpPr txBox="1">
            <a:spLocks noChangeArrowheads="1"/>
          </p:cNvSpPr>
          <p:nvPr/>
        </p:nvSpPr>
        <p:spPr bwMode="auto">
          <a:xfrm>
            <a:off x="4067175" y="5591175"/>
            <a:ext cx="530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N</a:t>
            </a:r>
            <a:r>
              <a:rPr lang="zh-CN" altLang="zh-CN" b="1">
                <a:latin typeface="华文楷体" panose="02010600040101010101" pitchFamily="2" charset="-122"/>
                <a:ea typeface="华文楷体" panose="02010600040101010101" pitchFamily="2" charset="-122"/>
              </a:rPr>
              <a:t>3</a:t>
            </a:r>
          </a:p>
        </p:txBody>
      </p:sp>
      <p:sp>
        <p:nvSpPr>
          <p:cNvPr id="31755" name="Text Box 11">
            <a:extLst>
              <a:ext uri="{FF2B5EF4-FFF2-40B4-BE49-F238E27FC236}">
                <a16:creationId xmlns:a16="http://schemas.microsoft.com/office/drawing/2014/main" id="{4305458D-61B1-44D0-BEC2-0979C3996125}"/>
              </a:ext>
            </a:extLst>
          </p:cNvPr>
          <p:cNvSpPr txBox="1">
            <a:spLocks noChangeArrowheads="1"/>
          </p:cNvSpPr>
          <p:nvPr/>
        </p:nvSpPr>
        <p:spPr bwMode="auto">
          <a:xfrm>
            <a:off x="5724525" y="5661025"/>
            <a:ext cx="576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sz="2400" b="1">
                <a:latin typeface="华文楷体" panose="02010600040101010101" pitchFamily="2" charset="-122"/>
                <a:ea typeface="华文楷体" panose="02010600040101010101" pitchFamily="2" charset="-122"/>
              </a:rPr>
              <a:t>N</a:t>
            </a:r>
            <a:r>
              <a:rPr lang="zh-CN" altLang="zh-CN" b="1">
                <a:latin typeface="华文楷体" panose="02010600040101010101" pitchFamily="2" charset="-122"/>
                <a:ea typeface="华文楷体" panose="02010600040101010101" pitchFamily="2" charset="-122"/>
              </a:rPr>
              <a:t>4</a:t>
            </a:r>
          </a:p>
        </p:txBody>
      </p:sp>
      <p:sp>
        <p:nvSpPr>
          <p:cNvPr id="31756" name="Text Box 12">
            <a:extLst>
              <a:ext uri="{FF2B5EF4-FFF2-40B4-BE49-F238E27FC236}">
                <a16:creationId xmlns:a16="http://schemas.microsoft.com/office/drawing/2014/main" id="{9C16F3F0-B21E-40F4-90C0-4CF8461B57B8}"/>
              </a:ext>
            </a:extLst>
          </p:cNvPr>
          <p:cNvSpPr txBox="1">
            <a:spLocks noChangeArrowheads="1"/>
          </p:cNvSpPr>
          <p:nvPr/>
        </p:nvSpPr>
        <p:spPr bwMode="auto">
          <a:xfrm>
            <a:off x="2195513" y="3935413"/>
            <a:ext cx="546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Q</a:t>
            </a:r>
            <a:r>
              <a:rPr lang="zh-CN" altLang="zh-CN" b="1">
                <a:latin typeface="华文楷体" panose="02010600040101010101" pitchFamily="2" charset="-122"/>
                <a:ea typeface="华文楷体" panose="02010600040101010101" pitchFamily="2" charset="-122"/>
              </a:rPr>
              <a:t>3</a:t>
            </a:r>
          </a:p>
        </p:txBody>
      </p:sp>
      <p:sp>
        <p:nvSpPr>
          <p:cNvPr id="31757" name="Text Box 13">
            <a:extLst>
              <a:ext uri="{FF2B5EF4-FFF2-40B4-BE49-F238E27FC236}">
                <a16:creationId xmlns:a16="http://schemas.microsoft.com/office/drawing/2014/main" id="{1CC79972-B76C-4A68-9DEA-8948C13A22F0}"/>
              </a:ext>
            </a:extLst>
          </p:cNvPr>
          <p:cNvSpPr txBox="1">
            <a:spLocks noChangeArrowheads="1"/>
          </p:cNvSpPr>
          <p:nvPr/>
        </p:nvSpPr>
        <p:spPr bwMode="auto">
          <a:xfrm>
            <a:off x="2195513" y="3141663"/>
            <a:ext cx="576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sz="2400" b="1">
                <a:latin typeface="华文楷体" panose="02010600040101010101" pitchFamily="2" charset="-122"/>
                <a:ea typeface="华文楷体" panose="02010600040101010101" pitchFamily="2" charset="-122"/>
              </a:rPr>
              <a:t>Q</a:t>
            </a:r>
            <a:r>
              <a:rPr lang="zh-CN" altLang="zh-CN" b="1">
                <a:latin typeface="华文楷体" panose="02010600040101010101" pitchFamily="2" charset="-122"/>
                <a:ea typeface="华文楷体" panose="02010600040101010101" pitchFamily="2" charset="-122"/>
              </a:rPr>
              <a:t>4</a:t>
            </a:r>
          </a:p>
        </p:txBody>
      </p:sp>
      <p:sp>
        <p:nvSpPr>
          <p:cNvPr id="31758" name="Line 14">
            <a:extLst>
              <a:ext uri="{FF2B5EF4-FFF2-40B4-BE49-F238E27FC236}">
                <a16:creationId xmlns:a16="http://schemas.microsoft.com/office/drawing/2014/main" id="{8AB0D061-A5F9-4C26-BF97-396691CB2DE4}"/>
              </a:ext>
            </a:extLst>
          </p:cNvPr>
          <p:cNvSpPr>
            <a:spLocks noChangeShapeType="1"/>
          </p:cNvSpPr>
          <p:nvPr/>
        </p:nvSpPr>
        <p:spPr bwMode="auto">
          <a:xfrm>
            <a:off x="2771775" y="4149725"/>
            <a:ext cx="1512888" cy="0"/>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1759" name="Line 15">
            <a:extLst>
              <a:ext uri="{FF2B5EF4-FFF2-40B4-BE49-F238E27FC236}">
                <a16:creationId xmlns:a16="http://schemas.microsoft.com/office/drawing/2014/main" id="{98B75BC4-41DB-4E90-8E20-850671232D51}"/>
              </a:ext>
            </a:extLst>
          </p:cNvPr>
          <p:cNvSpPr>
            <a:spLocks noChangeShapeType="1"/>
          </p:cNvSpPr>
          <p:nvPr/>
        </p:nvSpPr>
        <p:spPr bwMode="auto">
          <a:xfrm>
            <a:off x="4284663" y="4149725"/>
            <a:ext cx="0" cy="1439863"/>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1760" name="Line 16">
            <a:extLst>
              <a:ext uri="{FF2B5EF4-FFF2-40B4-BE49-F238E27FC236}">
                <a16:creationId xmlns:a16="http://schemas.microsoft.com/office/drawing/2014/main" id="{6E78D759-7AA8-4536-A0DC-BE75270B1E9C}"/>
              </a:ext>
            </a:extLst>
          </p:cNvPr>
          <p:cNvSpPr>
            <a:spLocks noChangeShapeType="1"/>
          </p:cNvSpPr>
          <p:nvPr/>
        </p:nvSpPr>
        <p:spPr bwMode="auto">
          <a:xfrm>
            <a:off x="2700338" y="3429000"/>
            <a:ext cx="3240087" cy="0"/>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1761" name="Line 17">
            <a:extLst>
              <a:ext uri="{FF2B5EF4-FFF2-40B4-BE49-F238E27FC236}">
                <a16:creationId xmlns:a16="http://schemas.microsoft.com/office/drawing/2014/main" id="{04B2BB7A-B017-477A-B952-81692DF75F45}"/>
              </a:ext>
            </a:extLst>
          </p:cNvPr>
          <p:cNvSpPr>
            <a:spLocks noChangeShapeType="1"/>
          </p:cNvSpPr>
          <p:nvPr/>
        </p:nvSpPr>
        <p:spPr bwMode="auto">
          <a:xfrm>
            <a:off x="5940425" y="3429000"/>
            <a:ext cx="0" cy="2160588"/>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ransition spd="slow">
    <p:random/>
    <p:sndAc>
      <p:stSnd>
        <p:snd r:embed="rId2" name="camera.wav"/>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日期占位符 1">
            <a:extLst>
              <a:ext uri="{FF2B5EF4-FFF2-40B4-BE49-F238E27FC236}">
                <a16:creationId xmlns:a16="http://schemas.microsoft.com/office/drawing/2014/main" id="{4DBE37AC-B0C9-471C-B0D4-F3707F80241F}"/>
              </a:ext>
            </a:extLst>
          </p:cNvPr>
          <p:cNvSpPr>
            <a:spLocks noGrp="1"/>
          </p:cNvSpPr>
          <p:nvPr>
            <p:ph type="dt" sz="half" idx="10"/>
          </p:nvPr>
        </p:nvSpPr>
        <p:spPr/>
        <p:txBody>
          <a:bodyPr/>
          <a:lstStyle/>
          <a:p>
            <a:fld id="{23CA06D4-22E2-495F-BD7E-90CCD6B7911A}" type="datetime1">
              <a:rPr lang="zh-CN" altLang="en-US"/>
              <a:pPr/>
              <a:t>2018/12/13</a:t>
            </a:fld>
            <a:endParaRPr lang="zh-CN" altLang="en-US"/>
          </a:p>
        </p:txBody>
      </p:sp>
      <p:sp>
        <p:nvSpPr>
          <p:cNvPr id="26" name="灯片编号占位符 3">
            <a:extLst>
              <a:ext uri="{FF2B5EF4-FFF2-40B4-BE49-F238E27FC236}">
                <a16:creationId xmlns:a16="http://schemas.microsoft.com/office/drawing/2014/main" id="{A7D2980F-7DEB-4CFE-B401-9EDC535F8D06}"/>
              </a:ext>
            </a:extLst>
          </p:cNvPr>
          <p:cNvSpPr>
            <a:spLocks noGrp="1"/>
          </p:cNvSpPr>
          <p:nvPr>
            <p:ph type="sldNum" sz="quarter" idx="12"/>
          </p:nvPr>
        </p:nvSpPr>
        <p:spPr/>
        <p:txBody>
          <a:bodyPr/>
          <a:lstStyle/>
          <a:p>
            <a:fld id="{798E9E9B-650A-4AB9-A47F-86B0E4E81A11}" type="slidenum">
              <a:rPr lang="zh-CN" altLang="en-US"/>
              <a:pPr/>
              <a:t>29</a:t>
            </a:fld>
            <a:endParaRPr lang="zh-CN" altLang="en-US"/>
          </a:p>
        </p:txBody>
      </p:sp>
      <p:sp>
        <p:nvSpPr>
          <p:cNvPr id="32770" name="Line 2">
            <a:extLst>
              <a:ext uri="{FF2B5EF4-FFF2-40B4-BE49-F238E27FC236}">
                <a16:creationId xmlns:a16="http://schemas.microsoft.com/office/drawing/2014/main" id="{6584FF45-D164-4D1B-866E-7FB4CDE571DC}"/>
              </a:ext>
            </a:extLst>
          </p:cNvPr>
          <p:cNvSpPr>
            <a:spLocks noChangeShapeType="1"/>
          </p:cNvSpPr>
          <p:nvPr/>
        </p:nvSpPr>
        <p:spPr bwMode="auto">
          <a:xfrm>
            <a:off x="2700338" y="5589588"/>
            <a:ext cx="4535487" cy="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2771" name="Line 3">
            <a:extLst>
              <a:ext uri="{FF2B5EF4-FFF2-40B4-BE49-F238E27FC236}">
                <a16:creationId xmlns:a16="http://schemas.microsoft.com/office/drawing/2014/main" id="{81D4D895-110E-4D29-BB87-FCD45B357975}"/>
              </a:ext>
            </a:extLst>
          </p:cNvPr>
          <p:cNvSpPr>
            <a:spLocks noChangeShapeType="1"/>
          </p:cNvSpPr>
          <p:nvPr/>
        </p:nvSpPr>
        <p:spPr bwMode="auto">
          <a:xfrm flipV="1">
            <a:off x="2700338" y="2205038"/>
            <a:ext cx="0" cy="3384550"/>
          </a:xfrm>
          <a:prstGeom prst="line">
            <a:avLst/>
          </a:prstGeom>
          <a:noFill/>
          <a:ln w="57150" cmpd="sng">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2772" name="Line 4">
            <a:extLst>
              <a:ext uri="{FF2B5EF4-FFF2-40B4-BE49-F238E27FC236}">
                <a16:creationId xmlns:a16="http://schemas.microsoft.com/office/drawing/2014/main" id="{37E12D78-409A-444B-AA07-B4CF3A58BBB4}"/>
              </a:ext>
            </a:extLst>
          </p:cNvPr>
          <p:cNvSpPr>
            <a:spLocks noChangeShapeType="1"/>
          </p:cNvSpPr>
          <p:nvPr/>
        </p:nvSpPr>
        <p:spPr bwMode="auto">
          <a:xfrm flipV="1">
            <a:off x="3563938" y="2565400"/>
            <a:ext cx="1944687" cy="2519363"/>
          </a:xfrm>
          <a:prstGeom prst="line">
            <a:avLst/>
          </a:prstGeom>
          <a:noFill/>
          <a:ln w="38100" cmpd="sng">
            <a:solidFill>
              <a:srgbClr val="66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2773" name="Line 5">
            <a:extLst>
              <a:ext uri="{FF2B5EF4-FFF2-40B4-BE49-F238E27FC236}">
                <a16:creationId xmlns:a16="http://schemas.microsoft.com/office/drawing/2014/main" id="{17E433F1-FA6B-4DDD-BBD2-1FD45BEF6FDE}"/>
              </a:ext>
            </a:extLst>
          </p:cNvPr>
          <p:cNvSpPr>
            <a:spLocks noChangeShapeType="1"/>
          </p:cNvSpPr>
          <p:nvPr/>
        </p:nvSpPr>
        <p:spPr bwMode="auto">
          <a:xfrm flipV="1">
            <a:off x="3276600" y="3284538"/>
            <a:ext cx="3095625" cy="1295400"/>
          </a:xfrm>
          <a:prstGeom prst="line">
            <a:avLst/>
          </a:prstGeom>
          <a:noFill/>
          <a:ln w="38100" cmpd="sng">
            <a:solidFill>
              <a:srgbClr val="66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2774" name="Line 6">
            <a:extLst>
              <a:ext uri="{FF2B5EF4-FFF2-40B4-BE49-F238E27FC236}">
                <a16:creationId xmlns:a16="http://schemas.microsoft.com/office/drawing/2014/main" id="{C3441735-DB9A-4CD9-BD23-28B88ABE4E23}"/>
              </a:ext>
            </a:extLst>
          </p:cNvPr>
          <p:cNvSpPr>
            <a:spLocks noChangeShapeType="1"/>
          </p:cNvSpPr>
          <p:nvPr/>
        </p:nvSpPr>
        <p:spPr bwMode="auto">
          <a:xfrm>
            <a:off x="4284663" y="4149725"/>
            <a:ext cx="0" cy="1439863"/>
          </a:xfrm>
          <a:prstGeom prst="line">
            <a:avLst/>
          </a:prstGeom>
          <a:noFill/>
          <a:ln w="28575" cmpd="sng">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2775" name="Line 7">
            <a:extLst>
              <a:ext uri="{FF2B5EF4-FFF2-40B4-BE49-F238E27FC236}">
                <a16:creationId xmlns:a16="http://schemas.microsoft.com/office/drawing/2014/main" id="{38F9F565-08C9-43BC-8E3A-7EF076495A8B}"/>
              </a:ext>
            </a:extLst>
          </p:cNvPr>
          <p:cNvSpPr>
            <a:spLocks noChangeShapeType="1"/>
          </p:cNvSpPr>
          <p:nvPr/>
        </p:nvSpPr>
        <p:spPr bwMode="auto">
          <a:xfrm flipH="1">
            <a:off x="2700338" y="4149725"/>
            <a:ext cx="1584325" cy="0"/>
          </a:xfrm>
          <a:prstGeom prst="line">
            <a:avLst/>
          </a:prstGeom>
          <a:noFill/>
          <a:ln w="28575" cmpd="sng">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2776" name="Line 8">
            <a:extLst>
              <a:ext uri="{FF2B5EF4-FFF2-40B4-BE49-F238E27FC236}">
                <a16:creationId xmlns:a16="http://schemas.microsoft.com/office/drawing/2014/main" id="{2B176C79-8C7D-419F-8E4C-AF3F24E280E0}"/>
              </a:ext>
            </a:extLst>
          </p:cNvPr>
          <p:cNvSpPr>
            <a:spLocks noChangeShapeType="1"/>
          </p:cNvSpPr>
          <p:nvPr/>
        </p:nvSpPr>
        <p:spPr bwMode="auto">
          <a:xfrm flipH="1">
            <a:off x="2700338" y="4868863"/>
            <a:ext cx="1008062" cy="0"/>
          </a:xfrm>
          <a:prstGeom prst="line">
            <a:avLst/>
          </a:prstGeom>
          <a:noFill/>
          <a:ln w="28575" cmpd="sng">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2777" name="Line 9">
            <a:extLst>
              <a:ext uri="{FF2B5EF4-FFF2-40B4-BE49-F238E27FC236}">
                <a16:creationId xmlns:a16="http://schemas.microsoft.com/office/drawing/2014/main" id="{A3B325CA-5F10-4DB0-94B1-6F4F869228C3}"/>
              </a:ext>
            </a:extLst>
          </p:cNvPr>
          <p:cNvSpPr>
            <a:spLocks noChangeShapeType="1"/>
          </p:cNvSpPr>
          <p:nvPr/>
        </p:nvSpPr>
        <p:spPr bwMode="auto">
          <a:xfrm flipH="1">
            <a:off x="2700338" y="3429000"/>
            <a:ext cx="3311525" cy="0"/>
          </a:xfrm>
          <a:prstGeom prst="line">
            <a:avLst/>
          </a:prstGeom>
          <a:noFill/>
          <a:ln w="28575" cmpd="sng">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2778" name="Line 10">
            <a:extLst>
              <a:ext uri="{FF2B5EF4-FFF2-40B4-BE49-F238E27FC236}">
                <a16:creationId xmlns:a16="http://schemas.microsoft.com/office/drawing/2014/main" id="{A656D831-7AA0-4A24-B561-C6E7F24B8232}"/>
              </a:ext>
            </a:extLst>
          </p:cNvPr>
          <p:cNvSpPr>
            <a:spLocks noChangeShapeType="1"/>
          </p:cNvSpPr>
          <p:nvPr/>
        </p:nvSpPr>
        <p:spPr bwMode="auto">
          <a:xfrm>
            <a:off x="6011863" y="3429000"/>
            <a:ext cx="0" cy="2160588"/>
          </a:xfrm>
          <a:prstGeom prst="line">
            <a:avLst/>
          </a:prstGeom>
          <a:noFill/>
          <a:ln w="28575" cmpd="sng">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2779" name="Text Box 11">
            <a:extLst>
              <a:ext uri="{FF2B5EF4-FFF2-40B4-BE49-F238E27FC236}">
                <a16:creationId xmlns:a16="http://schemas.microsoft.com/office/drawing/2014/main" id="{F77F9B35-8E16-45FF-B9AC-D09D82B46100}"/>
              </a:ext>
            </a:extLst>
          </p:cNvPr>
          <p:cNvSpPr txBox="1">
            <a:spLocks noChangeArrowheads="1"/>
          </p:cNvSpPr>
          <p:nvPr/>
        </p:nvSpPr>
        <p:spPr bwMode="auto">
          <a:xfrm>
            <a:off x="2484438" y="5607050"/>
            <a:ext cx="419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O</a:t>
            </a:r>
          </a:p>
        </p:txBody>
      </p:sp>
      <p:sp>
        <p:nvSpPr>
          <p:cNvPr id="32780" name="Text Box 12">
            <a:extLst>
              <a:ext uri="{FF2B5EF4-FFF2-40B4-BE49-F238E27FC236}">
                <a16:creationId xmlns:a16="http://schemas.microsoft.com/office/drawing/2014/main" id="{F4EB2EF7-57AF-4076-B463-33536D7E7875}"/>
              </a:ext>
            </a:extLst>
          </p:cNvPr>
          <p:cNvSpPr txBox="1">
            <a:spLocks noChangeArrowheads="1"/>
          </p:cNvSpPr>
          <p:nvPr/>
        </p:nvSpPr>
        <p:spPr bwMode="auto">
          <a:xfrm>
            <a:off x="6732588" y="5661025"/>
            <a:ext cx="403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N</a:t>
            </a:r>
          </a:p>
        </p:txBody>
      </p:sp>
      <p:sp>
        <p:nvSpPr>
          <p:cNvPr id="32781" name="Text Box 13">
            <a:extLst>
              <a:ext uri="{FF2B5EF4-FFF2-40B4-BE49-F238E27FC236}">
                <a16:creationId xmlns:a16="http://schemas.microsoft.com/office/drawing/2014/main" id="{BC3E31F6-CB74-40B4-87A6-FEF6D4169372}"/>
              </a:ext>
            </a:extLst>
          </p:cNvPr>
          <p:cNvSpPr txBox="1">
            <a:spLocks noChangeArrowheads="1"/>
          </p:cNvSpPr>
          <p:nvPr/>
        </p:nvSpPr>
        <p:spPr bwMode="auto">
          <a:xfrm>
            <a:off x="4140200" y="5661025"/>
            <a:ext cx="522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N*</a:t>
            </a:r>
          </a:p>
        </p:txBody>
      </p:sp>
      <p:sp>
        <p:nvSpPr>
          <p:cNvPr id="32782" name="Text Box 14">
            <a:extLst>
              <a:ext uri="{FF2B5EF4-FFF2-40B4-BE49-F238E27FC236}">
                <a16:creationId xmlns:a16="http://schemas.microsoft.com/office/drawing/2014/main" id="{096434F0-80FD-43BF-A7F2-6E8CCFC1BC06}"/>
              </a:ext>
            </a:extLst>
          </p:cNvPr>
          <p:cNvSpPr txBox="1">
            <a:spLocks noChangeArrowheads="1"/>
          </p:cNvSpPr>
          <p:nvPr/>
        </p:nvSpPr>
        <p:spPr bwMode="auto">
          <a:xfrm>
            <a:off x="2195513" y="3933825"/>
            <a:ext cx="5381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Q*</a:t>
            </a:r>
          </a:p>
        </p:txBody>
      </p:sp>
      <p:sp>
        <p:nvSpPr>
          <p:cNvPr id="32783" name="Text Box 15">
            <a:extLst>
              <a:ext uri="{FF2B5EF4-FFF2-40B4-BE49-F238E27FC236}">
                <a16:creationId xmlns:a16="http://schemas.microsoft.com/office/drawing/2014/main" id="{33E6A0AC-1315-4314-B883-39371CA84265}"/>
              </a:ext>
            </a:extLst>
          </p:cNvPr>
          <p:cNvSpPr txBox="1">
            <a:spLocks noChangeArrowheads="1"/>
          </p:cNvSpPr>
          <p:nvPr/>
        </p:nvSpPr>
        <p:spPr bwMode="auto">
          <a:xfrm>
            <a:off x="2195513" y="2060575"/>
            <a:ext cx="419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Q</a:t>
            </a:r>
          </a:p>
        </p:txBody>
      </p:sp>
      <p:sp>
        <p:nvSpPr>
          <p:cNvPr id="32784" name="Text Box 16">
            <a:extLst>
              <a:ext uri="{FF2B5EF4-FFF2-40B4-BE49-F238E27FC236}">
                <a16:creationId xmlns:a16="http://schemas.microsoft.com/office/drawing/2014/main" id="{4D7F53ED-188E-48A8-8BB8-578A7F3E6C91}"/>
              </a:ext>
            </a:extLst>
          </p:cNvPr>
          <p:cNvSpPr txBox="1">
            <a:spLocks noChangeArrowheads="1"/>
          </p:cNvSpPr>
          <p:nvPr/>
        </p:nvSpPr>
        <p:spPr bwMode="auto">
          <a:xfrm>
            <a:off x="5343525" y="2093913"/>
            <a:ext cx="755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N</a:t>
            </a:r>
            <a:r>
              <a:rPr lang="zh-CN" altLang="zh-CN" sz="2000" b="1">
                <a:latin typeface="华文楷体" panose="02010600040101010101" pitchFamily="2" charset="-122"/>
                <a:ea typeface="华文楷体" panose="02010600040101010101" pitchFamily="2" charset="-122"/>
              </a:rPr>
              <a:t>opt</a:t>
            </a:r>
          </a:p>
        </p:txBody>
      </p:sp>
      <p:sp>
        <p:nvSpPr>
          <p:cNvPr id="32785" name="Text Box 17">
            <a:extLst>
              <a:ext uri="{FF2B5EF4-FFF2-40B4-BE49-F238E27FC236}">
                <a16:creationId xmlns:a16="http://schemas.microsoft.com/office/drawing/2014/main" id="{C9F5AB6B-9B25-4DAE-AB0F-8915E43F67D1}"/>
              </a:ext>
            </a:extLst>
          </p:cNvPr>
          <p:cNvSpPr txBox="1">
            <a:spLocks noChangeArrowheads="1"/>
          </p:cNvSpPr>
          <p:nvPr/>
        </p:nvSpPr>
        <p:spPr bwMode="auto">
          <a:xfrm>
            <a:off x="6443663" y="2941638"/>
            <a:ext cx="771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b="1">
                <a:latin typeface="华文楷体" panose="02010600040101010101" pitchFamily="2" charset="-122"/>
                <a:ea typeface="华文楷体" panose="02010600040101010101" pitchFamily="2" charset="-122"/>
              </a:rPr>
              <a:t>Q</a:t>
            </a:r>
            <a:r>
              <a:rPr lang="zh-CN" altLang="zh-CN" sz="2000" b="1">
                <a:latin typeface="华文楷体" panose="02010600040101010101" pitchFamily="2" charset="-122"/>
                <a:ea typeface="华文楷体" panose="02010600040101010101" pitchFamily="2" charset="-122"/>
              </a:rPr>
              <a:t>opt</a:t>
            </a:r>
          </a:p>
        </p:txBody>
      </p:sp>
      <p:sp>
        <p:nvSpPr>
          <p:cNvPr id="32786" name="Text Box 18">
            <a:extLst>
              <a:ext uri="{FF2B5EF4-FFF2-40B4-BE49-F238E27FC236}">
                <a16:creationId xmlns:a16="http://schemas.microsoft.com/office/drawing/2014/main" id="{60C673BD-2144-43BB-89FC-C192D7A0B128}"/>
              </a:ext>
            </a:extLst>
          </p:cNvPr>
          <p:cNvSpPr txBox="1">
            <a:spLocks noChangeArrowheads="1"/>
          </p:cNvSpPr>
          <p:nvPr/>
        </p:nvSpPr>
        <p:spPr bwMode="auto">
          <a:xfrm>
            <a:off x="252413" y="333375"/>
            <a:ext cx="6583362"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800" b="1">
                <a:solidFill>
                  <a:schemeClr val="bg1"/>
                </a:solidFill>
                <a:ea typeface="黑体" panose="02010609060101010101" pitchFamily="49" charset="-122"/>
              </a:rPr>
              <a:t>最优公共产品与最优辖区规模的同时决定</a:t>
            </a:r>
          </a:p>
        </p:txBody>
      </p:sp>
      <p:sp>
        <p:nvSpPr>
          <p:cNvPr id="32787" name="Text Box 19">
            <a:extLst>
              <a:ext uri="{FF2B5EF4-FFF2-40B4-BE49-F238E27FC236}">
                <a16:creationId xmlns:a16="http://schemas.microsoft.com/office/drawing/2014/main" id="{A1DD307C-857A-4BB7-8723-5984B7EDF36F}"/>
              </a:ext>
            </a:extLst>
          </p:cNvPr>
          <p:cNvSpPr txBox="1">
            <a:spLocks noChangeArrowheads="1"/>
          </p:cNvSpPr>
          <p:nvPr/>
        </p:nvSpPr>
        <p:spPr bwMode="auto">
          <a:xfrm>
            <a:off x="5795963" y="5754688"/>
            <a:ext cx="317500" cy="334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1600" b="1">
                <a:latin typeface="华文楷体" panose="02010600040101010101" pitchFamily="2" charset="-122"/>
                <a:ea typeface="华文楷体" panose="02010600040101010101" pitchFamily="2" charset="-122"/>
              </a:rPr>
              <a:t>A</a:t>
            </a:r>
          </a:p>
        </p:txBody>
      </p:sp>
      <p:sp>
        <p:nvSpPr>
          <p:cNvPr id="32788" name="Text Box 20">
            <a:extLst>
              <a:ext uri="{FF2B5EF4-FFF2-40B4-BE49-F238E27FC236}">
                <a16:creationId xmlns:a16="http://schemas.microsoft.com/office/drawing/2014/main" id="{BF0766EE-13C3-4912-96E7-1A3BB472AA8C}"/>
              </a:ext>
            </a:extLst>
          </p:cNvPr>
          <p:cNvSpPr txBox="1">
            <a:spLocks noChangeArrowheads="1"/>
          </p:cNvSpPr>
          <p:nvPr/>
        </p:nvSpPr>
        <p:spPr bwMode="auto">
          <a:xfrm>
            <a:off x="3924300" y="3670300"/>
            <a:ext cx="352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000" b="1">
                <a:latin typeface="华文楷体" panose="02010600040101010101" pitchFamily="2" charset="-122"/>
                <a:ea typeface="华文楷体" panose="02010600040101010101" pitchFamily="2" charset="-122"/>
              </a:rPr>
              <a:t>A</a:t>
            </a:r>
          </a:p>
        </p:txBody>
      </p:sp>
      <p:sp>
        <p:nvSpPr>
          <p:cNvPr id="32789" name="Text Box 21">
            <a:extLst>
              <a:ext uri="{FF2B5EF4-FFF2-40B4-BE49-F238E27FC236}">
                <a16:creationId xmlns:a16="http://schemas.microsoft.com/office/drawing/2014/main" id="{E02008FE-26D5-4965-A453-19E766C739CA}"/>
              </a:ext>
            </a:extLst>
          </p:cNvPr>
          <p:cNvSpPr txBox="1">
            <a:spLocks noChangeArrowheads="1"/>
          </p:cNvSpPr>
          <p:nvPr/>
        </p:nvSpPr>
        <p:spPr bwMode="auto">
          <a:xfrm>
            <a:off x="5867400" y="2951163"/>
            <a:ext cx="352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000" b="1">
                <a:latin typeface="华文楷体" panose="02010600040101010101" pitchFamily="2" charset="-122"/>
                <a:ea typeface="华文楷体" panose="02010600040101010101" pitchFamily="2" charset="-122"/>
              </a:rPr>
              <a:t>B</a:t>
            </a:r>
          </a:p>
        </p:txBody>
      </p:sp>
      <p:sp>
        <p:nvSpPr>
          <p:cNvPr id="32790" name="Line 22">
            <a:extLst>
              <a:ext uri="{FF2B5EF4-FFF2-40B4-BE49-F238E27FC236}">
                <a16:creationId xmlns:a16="http://schemas.microsoft.com/office/drawing/2014/main" id="{BF9AAB0C-731A-45A9-A9DD-34C43FD19ABA}"/>
              </a:ext>
            </a:extLst>
          </p:cNvPr>
          <p:cNvSpPr>
            <a:spLocks noChangeShapeType="1"/>
          </p:cNvSpPr>
          <p:nvPr/>
        </p:nvSpPr>
        <p:spPr bwMode="auto">
          <a:xfrm>
            <a:off x="3708400" y="4868863"/>
            <a:ext cx="0" cy="720725"/>
          </a:xfrm>
          <a:prstGeom prst="line">
            <a:avLst/>
          </a:prstGeom>
          <a:noFill/>
          <a:ln w="28575"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2791" name="Text Box 23">
            <a:extLst>
              <a:ext uri="{FF2B5EF4-FFF2-40B4-BE49-F238E27FC236}">
                <a16:creationId xmlns:a16="http://schemas.microsoft.com/office/drawing/2014/main" id="{35EF0065-6505-44F7-A3ED-F7199C8817FE}"/>
              </a:ext>
            </a:extLst>
          </p:cNvPr>
          <p:cNvSpPr txBox="1">
            <a:spLocks noChangeArrowheads="1"/>
          </p:cNvSpPr>
          <p:nvPr/>
        </p:nvSpPr>
        <p:spPr bwMode="auto">
          <a:xfrm>
            <a:off x="3492500" y="4462463"/>
            <a:ext cx="3667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000" b="1">
                <a:latin typeface="华文楷体" panose="02010600040101010101" pitchFamily="2" charset="-122"/>
                <a:ea typeface="华文楷体" panose="02010600040101010101" pitchFamily="2" charset="-122"/>
              </a:rPr>
              <a:t>C</a:t>
            </a:r>
          </a:p>
        </p:txBody>
      </p:sp>
    </p:spTree>
  </p:cSld>
  <p:clrMapOvr>
    <a:masterClrMapping/>
  </p:clrMapOvr>
  <p:transition spd="slow">
    <p:random/>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3369260F-25F4-4713-9E20-C6E4501593AE}"/>
              </a:ext>
            </a:extLst>
          </p:cNvPr>
          <p:cNvSpPr>
            <a:spLocks noGrp="1"/>
          </p:cNvSpPr>
          <p:nvPr>
            <p:ph type="dt" sz="half" idx="10"/>
          </p:nvPr>
        </p:nvSpPr>
        <p:spPr/>
        <p:txBody>
          <a:bodyPr/>
          <a:lstStyle/>
          <a:p>
            <a:fld id="{E1CDBB00-60B7-45D7-8F9E-D0623296033E}"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1C8BEFA7-84E5-4ABB-BD07-61E7BAE7A6E8}"/>
              </a:ext>
            </a:extLst>
          </p:cNvPr>
          <p:cNvSpPr>
            <a:spLocks noGrp="1"/>
          </p:cNvSpPr>
          <p:nvPr>
            <p:ph type="sldNum" sz="quarter" idx="12"/>
          </p:nvPr>
        </p:nvSpPr>
        <p:spPr/>
        <p:txBody>
          <a:bodyPr/>
          <a:lstStyle/>
          <a:p>
            <a:fld id="{FB4314BF-2A99-4F2D-BBDB-C2A5BA3DD2CA}" type="slidenum">
              <a:rPr lang="zh-CN" altLang="en-US"/>
              <a:pPr/>
              <a:t>3</a:t>
            </a:fld>
            <a:endParaRPr lang="zh-CN" altLang="en-US"/>
          </a:p>
        </p:txBody>
      </p:sp>
      <p:sp>
        <p:nvSpPr>
          <p:cNvPr id="6146" name="Rectangle 2">
            <a:extLst>
              <a:ext uri="{FF2B5EF4-FFF2-40B4-BE49-F238E27FC236}">
                <a16:creationId xmlns:a16="http://schemas.microsoft.com/office/drawing/2014/main" id="{4999D1DB-C116-4382-A62B-E9C34F912D95}"/>
              </a:ext>
            </a:extLst>
          </p:cNvPr>
          <p:cNvSpPr>
            <a:spLocks noChangeArrowheads="1"/>
          </p:cNvSpPr>
          <p:nvPr>
            <p:ph type="title"/>
          </p:nvPr>
        </p:nvSpPr>
        <p:spPr/>
        <p:txBody>
          <a:bodyPr/>
          <a:lstStyle/>
          <a:p>
            <a:endParaRPr lang="zh-CN" altLang="zh-CN"/>
          </a:p>
        </p:txBody>
      </p:sp>
      <p:sp>
        <p:nvSpPr>
          <p:cNvPr id="6147" name="Rectangle 3">
            <a:extLst>
              <a:ext uri="{FF2B5EF4-FFF2-40B4-BE49-F238E27FC236}">
                <a16:creationId xmlns:a16="http://schemas.microsoft.com/office/drawing/2014/main" id="{8F339E68-2B5C-4753-9DB3-2FD6FAAEFDCF}"/>
              </a:ext>
            </a:extLst>
          </p:cNvPr>
          <p:cNvSpPr>
            <a:spLocks noChangeArrowheads="1"/>
          </p:cNvSpPr>
          <p:nvPr>
            <p:ph type="body" idx="1"/>
          </p:nvPr>
        </p:nvSpPr>
        <p:spPr>
          <a:xfrm>
            <a:off x="684213" y="1616075"/>
            <a:ext cx="7994650" cy="4333875"/>
          </a:xfrm>
        </p:spPr>
        <p:txBody>
          <a:bodyPr/>
          <a:lstStyle/>
          <a:p>
            <a:pPr>
              <a:buFont typeface="Arial" panose="020B0604020202020204" pitchFamily="34" charset="0"/>
              <a:buNone/>
            </a:pPr>
            <a:endParaRPr lang="zh-CN" altLang="en-US" sz="4800">
              <a:solidFill>
                <a:srgbClr val="FF6600"/>
              </a:solidFill>
              <a:ea typeface="隶书" panose="02010509060101010101" pitchFamily="49"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2.1 公共产品的层次性与地方性公共产品</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nodePh="1">
                                  <p:stCondLst>
                                    <p:cond delay="0"/>
                                  </p:stCondLst>
                                  <p:endCondLst>
                                    <p:cond evt="begin" delay="0">
                                      <p:tn val="5"/>
                                    </p:cond>
                                  </p:endCondLst>
                                  <p:childTnLst>
                                    <p:set>
                                      <p:cBhvr>
                                        <p:cTn id="6" dur="0"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ppt_x</p:attrName>
                                        </p:attrNameLst>
                                      </p:cBhvr>
                                      <p:tavLst>
                                        <p:tav tm="0">
                                          <p:val>
                                            <p:strVal val="#ppt_x-.2"/>
                                          </p:val>
                                        </p:tav>
                                        <p:tav tm="100000">
                                          <p:val>
                                            <p:strVal val="#ppt_x"/>
                                          </p:val>
                                        </p:tav>
                                      </p:tavLst>
                                    </p:anim>
                                    <p:anim calcmode="lin" valueType="num">
                                      <p:cBhvr>
                                        <p:cTn id="8" dur="1000" fill="hold"/>
                                        <p:tgtEl>
                                          <p:spTgt spid="6146"/>
                                        </p:tgtEl>
                                        <p:attrNameLst>
                                          <p:attrName>ppt_y</p:attrName>
                                        </p:attrNameLst>
                                      </p:cBhvr>
                                      <p:tavLst>
                                        <p:tav tm="0">
                                          <p:val>
                                            <p:strVal val="#ppt_y"/>
                                          </p:val>
                                        </p:tav>
                                        <p:tav tm="100000">
                                          <p:val>
                                            <p:strVal val="#ppt_y"/>
                                          </p:val>
                                        </p:tav>
                                      </p:tavLst>
                                    </p:anim>
                                    <p:animEffect transition="in" filter="wipe(right)" prLst="gradientSize: 0.1">
                                      <p:cBhvr>
                                        <p:cTn id="9" dur="1000"/>
                                        <p:tgtEl>
                                          <p:spTgt spid="614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6147">
                                            <p:txEl>
                                              <p:pRg st="1" end="1"/>
                                            </p:txEl>
                                          </p:spTgt>
                                        </p:tgtEl>
                                        <p:attrNameLst>
                                          <p:attrName>style.visibility</p:attrName>
                                        </p:attrNameLst>
                                      </p:cBhvr>
                                      <p:to>
                                        <p:strVal val="visible"/>
                                      </p:to>
                                    </p:set>
                                    <p:animEffect transition="in" filter="fade">
                                      <p:cBhvr>
                                        <p:cTn id="14" dur="500"/>
                                        <p:tgtEl>
                                          <p:spTgt spid="6147">
                                            <p:txEl>
                                              <p:pRg st="1" end="1"/>
                                            </p:txEl>
                                          </p:spTgt>
                                        </p:tgtEl>
                                      </p:cBhvr>
                                    </p:animEffect>
                                    <p:anim calcmode="lin" valueType="num">
                                      <p:cBhvr>
                                        <p:cTn id="15"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6147">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7"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54454E4C-C74A-421C-8F9F-7C07BBC46768}"/>
              </a:ext>
            </a:extLst>
          </p:cNvPr>
          <p:cNvSpPr>
            <a:spLocks noGrp="1"/>
          </p:cNvSpPr>
          <p:nvPr>
            <p:ph type="dt" sz="half" idx="10"/>
          </p:nvPr>
        </p:nvSpPr>
        <p:spPr/>
        <p:txBody>
          <a:bodyPr/>
          <a:lstStyle/>
          <a:p>
            <a:fld id="{15FA6898-0351-4DFE-B0DE-4E9661DCBB5E}"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ED251E83-EDD2-42C1-830F-E75467E09270}"/>
              </a:ext>
            </a:extLst>
          </p:cNvPr>
          <p:cNvSpPr>
            <a:spLocks noGrp="1"/>
          </p:cNvSpPr>
          <p:nvPr>
            <p:ph type="sldNum" sz="quarter" idx="12"/>
          </p:nvPr>
        </p:nvSpPr>
        <p:spPr/>
        <p:txBody>
          <a:bodyPr/>
          <a:lstStyle/>
          <a:p>
            <a:fld id="{FF931ECC-B875-4505-AF6F-89D633324D89}" type="slidenum">
              <a:rPr lang="zh-CN" altLang="en-US"/>
              <a:pPr/>
              <a:t>30</a:t>
            </a:fld>
            <a:endParaRPr lang="zh-CN" altLang="en-US"/>
          </a:p>
        </p:txBody>
      </p:sp>
      <p:sp>
        <p:nvSpPr>
          <p:cNvPr id="33794" name="Rectangle 2">
            <a:extLst>
              <a:ext uri="{FF2B5EF4-FFF2-40B4-BE49-F238E27FC236}">
                <a16:creationId xmlns:a16="http://schemas.microsoft.com/office/drawing/2014/main" id="{23CA918F-E88A-4CED-9D7C-CE6336F1BBD0}"/>
              </a:ext>
            </a:extLst>
          </p:cNvPr>
          <p:cNvSpPr>
            <a:spLocks noChangeArrowheads="1"/>
          </p:cNvSpPr>
          <p:nvPr>
            <p:ph type="title"/>
          </p:nvPr>
        </p:nvSpPr>
        <p:spPr/>
        <p:txBody>
          <a:bodyPr/>
          <a:lstStyle/>
          <a:p>
            <a:endParaRPr lang="zh-CN" altLang="zh-CN"/>
          </a:p>
        </p:txBody>
      </p:sp>
      <p:sp>
        <p:nvSpPr>
          <p:cNvPr id="33795" name="Rectangle 3">
            <a:extLst>
              <a:ext uri="{FF2B5EF4-FFF2-40B4-BE49-F238E27FC236}">
                <a16:creationId xmlns:a16="http://schemas.microsoft.com/office/drawing/2014/main" id="{9920E7E6-AF99-418A-B83A-420187E9FAC6}"/>
              </a:ext>
            </a:extLst>
          </p:cNvPr>
          <p:cNvSpPr>
            <a:spLocks noChangeArrowheads="1"/>
          </p:cNvSpPr>
          <p:nvPr>
            <p:ph type="body" idx="1"/>
          </p:nvPr>
        </p:nvSpPr>
        <p:spPr/>
        <p:txBody>
          <a:bodyPr/>
          <a:lstStyle/>
          <a:p>
            <a:pPr>
              <a:buFont typeface="Arial" panose="020B0604020202020204" pitchFamily="34" charset="0"/>
              <a:buNone/>
            </a:pPr>
            <a:endParaRPr lang="zh-CN" altLang="en-US" sz="2400">
              <a:solidFill>
                <a:srgbClr val="FF6600"/>
              </a:solidFill>
              <a:ea typeface="隶书" panose="02010509060101010101" pitchFamily="49"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2.3 政府间财政关系与多级财政体制</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nodePh="1">
                                  <p:stCondLst>
                                    <p:cond delay="0"/>
                                  </p:stCondLst>
                                  <p:endCondLst>
                                    <p:cond evt="begin" delay="0">
                                      <p:tn val="5"/>
                                    </p:cond>
                                  </p:endCondLst>
                                  <p:childTnLst>
                                    <p:set>
                                      <p:cBhvr>
                                        <p:cTn id="6" dur="0" fill="hold">
                                          <p:stCondLst>
                                            <p:cond delay="0"/>
                                          </p:stCondLst>
                                        </p:cTn>
                                        <p:tgtEl>
                                          <p:spTgt spid="33794"/>
                                        </p:tgtEl>
                                        <p:attrNameLst>
                                          <p:attrName>style.visibility</p:attrName>
                                        </p:attrNameLst>
                                      </p:cBhvr>
                                      <p:to>
                                        <p:strVal val="visible"/>
                                      </p:to>
                                    </p:set>
                                    <p:anim calcmode="lin" valueType="num">
                                      <p:cBhvr>
                                        <p:cTn id="7" dur="500" fill="hold"/>
                                        <p:tgtEl>
                                          <p:spTgt spid="33794"/>
                                        </p:tgtEl>
                                        <p:attrNameLst>
                                          <p:attrName>ppt_w</p:attrName>
                                        </p:attrNameLst>
                                      </p:cBhvr>
                                      <p:tavLst>
                                        <p:tav tm="0">
                                          <p:val>
                                            <p:fltVal val="0"/>
                                          </p:val>
                                        </p:tav>
                                        <p:tav tm="100000">
                                          <p:val>
                                            <p:strVal val="#ppt_w"/>
                                          </p:val>
                                        </p:tav>
                                      </p:tavLst>
                                    </p:anim>
                                    <p:anim calcmode="lin" valueType="num">
                                      <p:cBhvr>
                                        <p:cTn id="8" dur="500" fill="hold"/>
                                        <p:tgtEl>
                                          <p:spTgt spid="3379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0" fill="hold">
                                          <p:stCondLst>
                                            <p:cond delay="0"/>
                                          </p:stCondLst>
                                        </p:cTn>
                                        <p:tgtEl>
                                          <p:spTgt spid="33795">
                                            <p:txEl>
                                              <p:pRg st="1" end="1"/>
                                            </p:txEl>
                                          </p:spTgt>
                                        </p:tgtEl>
                                        <p:attrNameLst>
                                          <p:attrName>style.visibility</p:attrName>
                                        </p:attrNameLst>
                                      </p:cBhvr>
                                      <p:to>
                                        <p:strVal val="visible"/>
                                      </p:to>
                                    </p:set>
                                    <p:anim calcmode="lin" valueType="num">
                                      <p:cBhvr>
                                        <p:cTn id="13" dur="500" fill="hold"/>
                                        <p:tgtEl>
                                          <p:spTgt spid="33795">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3795">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utoUpdateAnimBg="0"/>
      <p:bldP spid="33795"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0B19075E-3620-4FCB-8907-8E0385B6EFA7}"/>
              </a:ext>
            </a:extLst>
          </p:cNvPr>
          <p:cNvSpPr>
            <a:spLocks noGrp="1"/>
          </p:cNvSpPr>
          <p:nvPr>
            <p:ph type="dt" sz="half" idx="10"/>
          </p:nvPr>
        </p:nvSpPr>
        <p:spPr/>
        <p:txBody>
          <a:bodyPr/>
          <a:lstStyle/>
          <a:p>
            <a:fld id="{8BB29B63-579E-40D6-95E2-D9FE3557B9B0}"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2D93CF94-7AD5-4BDF-B2EC-326253209F1C}"/>
              </a:ext>
            </a:extLst>
          </p:cNvPr>
          <p:cNvSpPr>
            <a:spLocks noGrp="1"/>
          </p:cNvSpPr>
          <p:nvPr>
            <p:ph type="sldNum" sz="quarter" idx="12"/>
          </p:nvPr>
        </p:nvSpPr>
        <p:spPr/>
        <p:txBody>
          <a:bodyPr/>
          <a:lstStyle/>
          <a:p>
            <a:fld id="{1483B247-B81F-41E0-89A2-97279A31E814}" type="slidenum">
              <a:rPr lang="zh-CN" altLang="en-US"/>
              <a:pPr/>
              <a:t>31</a:t>
            </a:fld>
            <a:endParaRPr lang="zh-CN" altLang="en-US"/>
          </a:p>
        </p:txBody>
      </p:sp>
      <p:sp>
        <p:nvSpPr>
          <p:cNvPr id="34818" name="Rectangle 2">
            <a:extLst>
              <a:ext uri="{FF2B5EF4-FFF2-40B4-BE49-F238E27FC236}">
                <a16:creationId xmlns:a16="http://schemas.microsoft.com/office/drawing/2014/main" id="{15FDD155-7BA3-4B68-86A7-434B3B748FF7}"/>
              </a:ext>
            </a:extLst>
          </p:cNvPr>
          <p:cNvSpPr>
            <a:spLocks noChangeArrowheads="1"/>
          </p:cNvSpPr>
          <p:nvPr>
            <p:ph type="title"/>
          </p:nvPr>
        </p:nvSpPr>
        <p:spPr>
          <a:xfrm>
            <a:off x="323850" y="188913"/>
            <a:ext cx="8207375" cy="747712"/>
          </a:xfrm>
        </p:spPr>
        <p:txBody>
          <a:bodyPr/>
          <a:lstStyle/>
          <a:p>
            <a:r>
              <a:rPr lang="zh-CN" altLang="en-US" b="1">
                <a:latin typeface="华文行楷" panose="02010800040101010101" pitchFamily="2" charset="-122"/>
                <a:ea typeface="黑体" panose="02010609060101010101" pitchFamily="49" charset="-122"/>
              </a:rPr>
              <a:t>政府</a:t>
            </a:r>
            <a:r>
              <a:rPr lang="zh-CN" altLang="en-US" b="1">
                <a:ea typeface="黑体" panose="02010609060101010101" pitchFamily="49" charset="-122"/>
              </a:rPr>
              <a:t>间财政关系涉及的基本问题</a:t>
            </a:r>
          </a:p>
        </p:txBody>
      </p:sp>
      <p:sp>
        <p:nvSpPr>
          <p:cNvPr id="34819" name="Rectangle 3">
            <a:extLst>
              <a:ext uri="{FF2B5EF4-FFF2-40B4-BE49-F238E27FC236}">
                <a16:creationId xmlns:a16="http://schemas.microsoft.com/office/drawing/2014/main" id="{FDBCFD17-244B-4BE0-AD38-3FCB8E346D9B}"/>
              </a:ext>
            </a:extLst>
          </p:cNvPr>
          <p:cNvSpPr>
            <a:spLocks noChangeArrowheads="1"/>
          </p:cNvSpPr>
          <p:nvPr>
            <p:ph type="body" idx="1"/>
          </p:nvPr>
        </p:nvSpPr>
        <p:spPr>
          <a:xfrm>
            <a:off x="457200" y="1465263"/>
            <a:ext cx="8229600" cy="4662487"/>
          </a:xfrm>
        </p:spPr>
        <p:txBody>
          <a:bodyPr/>
          <a:lstStyle/>
          <a:p>
            <a:r>
              <a:rPr lang="zh-CN" altLang="zh-CN" sz="2400">
                <a:latin typeface="Times New Roman" panose="02020603050405020304" pitchFamily="18" charset="0"/>
                <a:cs typeface="Times New Roman" panose="02020603050405020304" pitchFamily="18" charset="0"/>
              </a:rPr>
              <a:t>Who does what? ——The question of </a:t>
            </a:r>
            <a:r>
              <a:rPr lang="zh-CN" altLang="zh-CN" sz="2400" u="sng">
                <a:latin typeface="Times New Roman" panose="02020603050405020304" pitchFamily="18" charset="0"/>
                <a:cs typeface="Times New Roman" panose="02020603050405020304" pitchFamily="18" charset="0"/>
              </a:rPr>
              <a:t>expenditure assignment</a:t>
            </a:r>
          </a:p>
          <a:p>
            <a:r>
              <a:rPr lang="zh-CN" altLang="zh-CN" sz="2400">
                <a:latin typeface="Times New Roman" panose="02020603050405020304" pitchFamily="18" charset="0"/>
                <a:cs typeface="Times New Roman" panose="02020603050405020304" pitchFamily="18" charset="0"/>
              </a:rPr>
              <a:t>Who levies what taxes? ——The question of </a:t>
            </a:r>
            <a:r>
              <a:rPr lang="zh-CN" altLang="zh-CN" sz="2400" u="sng">
                <a:latin typeface="Times New Roman" panose="02020603050405020304" pitchFamily="18" charset="0"/>
                <a:cs typeface="Times New Roman" panose="02020603050405020304" pitchFamily="18" charset="0"/>
              </a:rPr>
              <a:t>revenue assignment</a:t>
            </a:r>
          </a:p>
          <a:p>
            <a:r>
              <a:rPr lang="zh-CN" altLang="zh-CN" sz="2400">
                <a:latin typeface="Times New Roman" panose="02020603050405020304" pitchFamily="18" charset="0"/>
                <a:cs typeface="Times New Roman" panose="02020603050405020304" pitchFamily="18" charset="0"/>
              </a:rPr>
              <a:t>How is the imbalance between the revenues and expenditures of subnational governments that result from the answers to the first two questions to be resolved?——the question of </a:t>
            </a:r>
            <a:r>
              <a:rPr lang="zh-CN" altLang="zh-CN" sz="2400" u="sng">
                <a:latin typeface="Times New Roman" panose="02020603050405020304" pitchFamily="18" charset="0"/>
                <a:cs typeface="Times New Roman" panose="02020603050405020304" pitchFamily="18" charset="0"/>
              </a:rPr>
              <a:t>vertical imbalance</a:t>
            </a:r>
          </a:p>
          <a:p>
            <a:r>
              <a:rPr lang="zh-CN" altLang="zh-CN" sz="2400">
                <a:latin typeface="Times New Roman" panose="02020603050405020304" pitchFamily="18" charset="0"/>
                <a:cs typeface="Times New Roman" panose="02020603050405020304" pitchFamily="18" charset="0"/>
              </a:rPr>
              <a:t>To what extent should fiscal institutions attempt to adjust for the differences in needs and capacities between different governmental units at the same level of government?——The question of </a:t>
            </a:r>
            <a:r>
              <a:rPr lang="zh-CN" altLang="zh-CN" sz="2400" u="sng">
                <a:latin typeface="Times New Roman" panose="02020603050405020304" pitchFamily="18" charset="0"/>
                <a:cs typeface="Times New Roman" panose="02020603050405020304" pitchFamily="18" charset="0"/>
              </a:rPr>
              <a:t>horizontal imbalance</a:t>
            </a:r>
            <a:r>
              <a:rPr lang="zh-CN" altLang="zh-CN" sz="2400">
                <a:latin typeface="Times New Roman" panose="02020603050405020304" pitchFamily="18" charset="0"/>
                <a:cs typeface="Times New Roman" panose="02020603050405020304" pitchFamily="18" charset="0"/>
              </a:rPr>
              <a:t>, or equalization</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0" fill="hold">
                                          <p:stCondLst>
                                            <p:cond delay="0"/>
                                          </p:stCondLst>
                                        </p:cTn>
                                        <p:tgtEl>
                                          <p:spTgt spid="34818"/>
                                        </p:tgtEl>
                                        <p:attrNameLst>
                                          <p:attrName>style.visibility</p:attrName>
                                        </p:attrNameLst>
                                      </p:cBhvr>
                                      <p:to>
                                        <p:strVal val="visible"/>
                                      </p:to>
                                    </p:set>
                                    <p:animEffect transition="in" filter="fade">
                                      <p:cBhvr>
                                        <p:cTn id="7" dur="799" decel="100000"/>
                                        <p:tgtEl>
                                          <p:spTgt spid="34818"/>
                                        </p:tgtEl>
                                      </p:cBhvr>
                                    </p:animEffect>
                                    <p:anim calcmode="lin" valueType="num">
                                      <p:cBhvr>
                                        <p:cTn id="8" dur="799" decel="100000" fill="hold"/>
                                        <p:tgtEl>
                                          <p:spTgt spid="34818"/>
                                        </p:tgtEl>
                                        <p:attrNameLst>
                                          <p:attrName>style.rotation</p:attrName>
                                        </p:attrNameLst>
                                      </p:cBhvr>
                                      <p:tavLst>
                                        <p:tav tm="0">
                                          <p:val>
                                            <p:fltVal val="-90"/>
                                          </p:val>
                                        </p:tav>
                                        <p:tav tm="100000">
                                          <p:val>
                                            <p:fltVal val="0"/>
                                          </p:val>
                                        </p:tav>
                                      </p:tavLst>
                                    </p:anim>
                                    <p:anim calcmode="lin" valueType="num">
                                      <p:cBhvr>
                                        <p:cTn id="9" dur="799" decel="100000" fill="hold"/>
                                        <p:tgtEl>
                                          <p:spTgt spid="34818"/>
                                        </p:tgtEl>
                                        <p:attrNameLst>
                                          <p:attrName>ppt_x</p:attrName>
                                        </p:attrNameLst>
                                      </p:cBhvr>
                                      <p:tavLst>
                                        <p:tav tm="0">
                                          <p:val>
                                            <p:strVal val="#ppt_x+0.4"/>
                                          </p:val>
                                        </p:tav>
                                        <p:tav tm="100000">
                                          <p:val>
                                            <p:strVal val="#ppt_x-0.05"/>
                                          </p:val>
                                        </p:tav>
                                      </p:tavLst>
                                    </p:anim>
                                    <p:anim calcmode="lin" valueType="num">
                                      <p:cBhvr>
                                        <p:cTn id="10" dur="799" decel="100000" fill="hold"/>
                                        <p:tgtEl>
                                          <p:spTgt spid="34818"/>
                                        </p:tgtEl>
                                        <p:attrNameLst>
                                          <p:attrName>ppt_y</p:attrName>
                                        </p:attrNameLst>
                                      </p:cBhvr>
                                      <p:tavLst>
                                        <p:tav tm="0">
                                          <p:val>
                                            <p:strVal val="#ppt_y-0.4"/>
                                          </p:val>
                                        </p:tav>
                                        <p:tav tm="100000">
                                          <p:val>
                                            <p:strVal val="#ppt_y+0.1"/>
                                          </p:val>
                                        </p:tav>
                                      </p:tavLst>
                                    </p:anim>
                                    <p:anim calcmode="lin" valueType="num">
                                      <p:cBhvr>
                                        <p:cTn id="11" dur="199" accel="100000" fill="hold">
                                          <p:stCondLst>
                                            <p:cond delay="799"/>
                                          </p:stCondLst>
                                        </p:cTn>
                                        <p:tgtEl>
                                          <p:spTgt spid="34818"/>
                                        </p:tgtEl>
                                        <p:attrNameLst>
                                          <p:attrName>ppt_x</p:attrName>
                                        </p:attrNameLst>
                                      </p:cBhvr>
                                      <p:tavLst>
                                        <p:tav tm="0">
                                          <p:val>
                                            <p:strVal val="#ppt_x-0.05"/>
                                          </p:val>
                                        </p:tav>
                                        <p:tav tm="100000">
                                          <p:val>
                                            <p:strVal val="#ppt_x"/>
                                          </p:val>
                                        </p:tav>
                                      </p:tavLst>
                                    </p:anim>
                                    <p:anim calcmode="lin" valueType="num">
                                      <p:cBhvr>
                                        <p:cTn id="12" dur="199" accel="100000" fill="hold">
                                          <p:stCondLst>
                                            <p:cond delay="799"/>
                                          </p:stCondLst>
                                        </p:cTn>
                                        <p:tgtEl>
                                          <p:spTgt spid="34818"/>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4819">
                                            <p:txEl>
                                              <p:pRg st="0" end="0"/>
                                            </p:txEl>
                                          </p:spTgt>
                                        </p:tgtEl>
                                        <p:attrNameLst>
                                          <p:attrName>style.visibility</p:attrName>
                                        </p:attrNameLst>
                                      </p:cBhvr>
                                      <p:to>
                                        <p:strVal val="visible"/>
                                      </p:to>
                                    </p:set>
                                    <p:animEffect transition="in" filter="diamond(in)">
                                      <p:cBhvr>
                                        <p:cTn id="17" dur="2000"/>
                                        <p:tgtEl>
                                          <p:spTgt spid="34819">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4819">
                                            <p:txEl>
                                              <p:pRg st="1" end="1"/>
                                            </p:txEl>
                                          </p:spTgt>
                                        </p:tgtEl>
                                        <p:attrNameLst>
                                          <p:attrName>style.visibility</p:attrName>
                                        </p:attrNameLst>
                                      </p:cBhvr>
                                      <p:to>
                                        <p:strVal val="visible"/>
                                      </p:to>
                                    </p:set>
                                    <p:animEffect transition="in" filter="diamond(in)">
                                      <p:cBhvr>
                                        <p:cTn id="22" dur="2000"/>
                                        <p:tgtEl>
                                          <p:spTgt spid="34819">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4819">
                                            <p:txEl>
                                              <p:pRg st="2" end="2"/>
                                            </p:txEl>
                                          </p:spTgt>
                                        </p:tgtEl>
                                        <p:attrNameLst>
                                          <p:attrName>style.visibility</p:attrName>
                                        </p:attrNameLst>
                                      </p:cBhvr>
                                      <p:to>
                                        <p:strVal val="visible"/>
                                      </p:to>
                                    </p:set>
                                    <p:animEffect transition="in" filter="diamond(in)">
                                      <p:cBhvr>
                                        <p:cTn id="27" dur="2000"/>
                                        <p:tgtEl>
                                          <p:spTgt spid="34819">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4819">
                                            <p:txEl>
                                              <p:pRg st="3" end="3"/>
                                            </p:txEl>
                                          </p:spTgt>
                                        </p:tgtEl>
                                        <p:attrNameLst>
                                          <p:attrName>style.visibility</p:attrName>
                                        </p:attrNameLst>
                                      </p:cBhvr>
                                      <p:to>
                                        <p:strVal val="visible"/>
                                      </p:to>
                                    </p:set>
                                    <p:animEffect transition="in" filter="diamond(in)">
                                      <p:cBhvr>
                                        <p:cTn id="32" dur="2000"/>
                                        <p:tgtEl>
                                          <p:spTgt spid="34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autoUpdateAnimBg="0"/>
      <p:bldP spid="34819" grpId="0" uiExpand="1"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0AFED73B-8992-4C56-A937-C00BAD08959B}"/>
              </a:ext>
            </a:extLst>
          </p:cNvPr>
          <p:cNvSpPr>
            <a:spLocks noGrp="1"/>
          </p:cNvSpPr>
          <p:nvPr>
            <p:ph type="dt" sz="half" idx="10"/>
          </p:nvPr>
        </p:nvSpPr>
        <p:spPr/>
        <p:txBody>
          <a:bodyPr/>
          <a:lstStyle/>
          <a:p>
            <a:fld id="{C913895D-BD39-41B7-9851-6AF2201DF6C5}"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02119A22-D6F4-4572-A229-E941950B0FBA}"/>
              </a:ext>
            </a:extLst>
          </p:cNvPr>
          <p:cNvSpPr>
            <a:spLocks noGrp="1"/>
          </p:cNvSpPr>
          <p:nvPr>
            <p:ph type="sldNum" sz="quarter" idx="12"/>
          </p:nvPr>
        </p:nvSpPr>
        <p:spPr/>
        <p:txBody>
          <a:bodyPr/>
          <a:lstStyle/>
          <a:p>
            <a:fld id="{506E7BDF-0EFB-4A5C-99AF-798E75A7DF36}" type="slidenum">
              <a:rPr lang="zh-CN" altLang="en-US"/>
              <a:pPr/>
              <a:t>32</a:t>
            </a:fld>
            <a:endParaRPr lang="zh-CN" altLang="en-US"/>
          </a:p>
        </p:txBody>
      </p:sp>
      <p:sp>
        <p:nvSpPr>
          <p:cNvPr id="35842" name="Rectangle 2">
            <a:extLst>
              <a:ext uri="{FF2B5EF4-FFF2-40B4-BE49-F238E27FC236}">
                <a16:creationId xmlns:a16="http://schemas.microsoft.com/office/drawing/2014/main" id="{F15B30B0-E36A-4612-80CC-116B938C5964}"/>
              </a:ext>
            </a:extLst>
          </p:cNvPr>
          <p:cNvSpPr>
            <a:spLocks noChangeArrowheads="1"/>
          </p:cNvSpPr>
          <p:nvPr>
            <p:ph type="title"/>
          </p:nvPr>
        </p:nvSpPr>
        <p:spPr>
          <a:xfrm>
            <a:off x="396875" y="188913"/>
            <a:ext cx="8135938" cy="747712"/>
          </a:xfrm>
        </p:spPr>
        <p:txBody>
          <a:bodyPr/>
          <a:lstStyle/>
          <a:p>
            <a:r>
              <a:rPr lang="zh-CN" altLang="en-US" b="1">
                <a:latin typeface="黑体" panose="02010609060101010101" pitchFamily="49" charset="-122"/>
                <a:ea typeface="黑体" panose="02010609060101010101" pitchFamily="49" charset="-122"/>
              </a:rPr>
              <a:t>2.3.1  处理政府间财政关系的基本模式</a:t>
            </a:r>
          </a:p>
        </p:txBody>
      </p:sp>
      <p:sp>
        <p:nvSpPr>
          <p:cNvPr id="35843" name="Rectangle 3">
            <a:extLst>
              <a:ext uri="{FF2B5EF4-FFF2-40B4-BE49-F238E27FC236}">
                <a16:creationId xmlns:a16="http://schemas.microsoft.com/office/drawing/2014/main" id="{5A03635A-17FA-4A18-9B4B-775A995878E4}"/>
              </a:ext>
            </a:extLst>
          </p:cNvPr>
          <p:cNvSpPr>
            <a:spLocks noChangeArrowheads="1"/>
          </p:cNvSpPr>
          <p:nvPr>
            <p:ph type="body" idx="1"/>
          </p:nvPr>
        </p:nvSpPr>
        <p:spPr>
          <a:xfrm>
            <a:off x="457200" y="1465263"/>
            <a:ext cx="8229600" cy="4662487"/>
          </a:xfrm>
        </p:spPr>
        <p:txBody>
          <a:bodyPr/>
          <a:lstStyle/>
          <a:p>
            <a:r>
              <a:rPr lang="zh-CN" altLang="en-US">
                <a:latin typeface="黑体" panose="02010609060101010101" pitchFamily="49" charset="-122"/>
                <a:ea typeface="黑体" panose="02010609060101010101" pitchFamily="49" charset="-122"/>
              </a:rPr>
              <a:t>处理政府间财政关系的基本模式：</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1、财政集权（</a:t>
            </a:r>
            <a:r>
              <a:rPr lang="zh-CN" altLang="en-US">
                <a:latin typeface="Times New Roman" panose="02020603050405020304" pitchFamily="18" charset="0"/>
                <a:ea typeface="黑体" panose="02010609060101010101" pitchFamily="49" charset="-122"/>
              </a:rPr>
              <a:t>Fiscal Centralization</a:t>
            </a:r>
            <a:r>
              <a:rPr lang="zh-CN" altLang="en-US">
                <a:latin typeface="黑体" panose="02010609060101010101" pitchFamily="49" charset="-122"/>
                <a:ea typeface="黑体" panose="02010609060101010101" pitchFamily="49" charset="-122"/>
              </a:rPr>
              <a:t>）</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2、财政分权（</a:t>
            </a:r>
            <a:r>
              <a:rPr lang="zh-CN" altLang="en-US">
                <a:latin typeface="Times New Roman" panose="02020603050405020304" pitchFamily="18" charset="0"/>
                <a:ea typeface="黑体" panose="02010609060101010101" pitchFamily="49" charset="-122"/>
                <a:sym typeface="Arial" panose="020B0604020202020204" pitchFamily="34" charset="0"/>
              </a:rPr>
              <a:t>Fiscal Decentralization</a:t>
            </a:r>
            <a:r>
              <a:rPr lang="zh-CN" altLang="en-US">
                <a:latin typeface="黑体" panose="02010609060101010101" pitchFamily="49" charset="-122"/>
                <a:ea typeface="黑体" panose="02010609060101010101" pitchFamily="49" charset="-122"/>
              </a:rPr>
              <a:t>）</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0" fill="hold">
                                          <p:stCondLst>
                                            <p:cond delay="0"/>
                                          </p:stCondLst>
                                        </p:cTn>
                                        <p:tgtEl>
                                          <p:spTgt spid="35842"/>
                                        </p:tgtEl>
                                        <p:attrNameLst>
                                          <p:attrName>style.visibility</p:attrName>
                                        </p:attrNameLst>
                                      </p:cBhvr>
                                      <p:to>
                                        <p:strVal val="visible"/>
                                      </p:to>
                                    </p:set>
                                    <p:animEffect transition="in" filter="fade">
                                      <p:cBhvr>
                                        <p:cTn id="7" dur="799" decel="100000"/>
                                        <p:tgtEl>
                                          <p:spTgt spid="35842"/>
                                        </p:tgtEl>
                                      </p:cBhvr>
                                    </p:animEffect>
                                    <p:anim calcmode="lin" valueType="num">
                                      <p:cBhvr>
                                        <p:cTn id="8" dur="799" decel="100000" fill="hold"/>
                                        <p:tgtEl>
                                          <p:spTgt spid="35842"/>
                                        </p:tgtEl>
                                        <p:attrNameLst>
                                          <p:attrName>style.rotation</p:attrName>
                                        </p:attrNameLst>
                                      </p:cBhvr>
                                      <p:tavLst>
                                        <p:tav tm="0">
                                          <p:val>
                                            <p:fltVal val="-90"/>
                                          </p:val>
                                        </p:tav>
                                        <p:tav tm="100000">
                                          <p:val>
                                            <p:fltVal val="0"/>
                                          </p:val>
                                        </p:tav>
                                      </p:tavLst>
                                    </p:anim>
                                    <p:anim calcmode="lin" valueType="num">
                                      <p:cBhvr>
                                        <p:cTn id="9" dur="799" decel="100000" fill="hold"/>
                                        <p:tgtEl>
                                          <p:spTgt spid="35842"/>
                                        </p:tgtEl>
                                        <p:attrNameLst>
                                          <p:attrName>ppt_x</p:attrName>
                                        </p:attrNameLst>
                                      </p:cBhvr>
                                      <p:tavLst>
                                        <p:tav tm="0">
                                          <p:val>
                                            <p:strVal val="#ppt_x+0.4"/>
                                          </p:val>
                                        </p:tav>
                                        <p:tav tm="100000">
                                          <p:val>
                                            <p:strVal val="#ppt_x-0.05"/>
                                          </p:val>
                                        </p:tav>
                                      </p:tavLst>
                                    </p:anim>
                                    <p:anim calcmode="lin" valueType="num">
                                      <p:cBhvr>
                                        <p:cTn id="10" dur="799" decel="100000" fill="hold"/>
                                        <p:tgtEl>
                                          <p:spTgt spid="35842"/>
                                        </p:tgtEl>
                                        <p:attrNameLst>
                                          <p:attrName>ppt_y</p:attrName>
                                        </p:attrNameLst>
                                      </p:cBhvr>
                                      <p:tavLst>
                                        <p:tav tm="0">
                                          <p:val>
                                            <p:strVal val="#ppt_y-0.4"/>
                                          </p:val>
                                        </p:tav>
                                        <p:tav tm="100000">
                                          <p:val>
                                            <p:strVal val="#ppt_y+0.1"/>
                                          </p:val>
                                        </p:tav>
                                      </p:tavLst>
                                    </p:anim>
                                    <p:anim calcmode="lin" valueType="num">
                                      <p:cBhvr>
                                        <p:cTn id="11" dur="199" accel="100000" fill="hold">
                                          <p:stCondLst>
                                            <p:cond delay="799"/>
                                          </p:stCondLst>
                                        </p:cTn>
                                        <p:tgtEl>
                                          <p:spTgt spid="35842"/>
                                        </p:tgtEl>
                                        <p:attrNameLst>
                                          <p:attrName>ppt_x</p:attrName>
                                        </p:attrNameLst>
                                      </p:cBhvr>
                                      <p:tavLst>
                                        <p:tav tm="0">
                                          <p:val>
                                            <p:strVal val="#ppt_x-0.05"/>
                                          </p:val>
                                        </p:tav>
                                        <p:tav tm="100000">
                                          <p:val>
                                            <p:strVal val="#ppt_x"/>
                                          </p:val>
                                        </p:tav>
                                      </p:tavLst>
                                    </p:anim>
                                    <p:anim calcmode="lin" valueType="num">
                                      <p:cBhvr>
                                        <p:cTn id="12" dur="199" accel="100000" fill="hold">
                                          <p:stCondLst>
                                            <p:cond delay="799"/>
                                          </p:stCondLst>
                                        </p:cTn>
                                        <p:tgtEl>
                                          <p:spTgt spid="35842"/>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0" fill="hold">
                                          <p:stCondLst>
                                            <p:cond delay="0"/>
                                          </p:stCondLst>
                                        </p:cTn>
                                        <p:tgtEl>
                                          <p:spTgt spid="35843">
                                            <p:txEl>
                                              <p:pRg st="0" end="0"/>
                                            </p:txEl>
                                          </p:spTgt>
                                        </p:tgtEl>
                                        <p:attrNameLst>
                                          <p:attrName>style.visibility</p:attrName>
                                        </p:attrNameLst>
                                      </p:cBhvr>
                                      <p:to>
                                        <p:strVal val="visible"/>
                                      </p:to>
                                    </p:set>
                                    <p:animEffect transition="in" filter="fade">
                                      <p:cBhvr>
                                        <p:cTn id="17" dur="1000"/>
                                        <p:tgtEl>
                                          <p:spTgt spid="35843">
                                            <p:txEl>
                                              <p:pRg st="0" end="0"/>
                                            </p:txEl>
                                          </p:spTgt>
                                        </p:tgtEl>
                                      </p:cBhvr>
                                    </p:animEffect>
                                    <p:anim calcmode="lin" valueType="num">
                                      <p:cBhvr>
                                        <p:cTn id="18" dur="10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58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0" fill="hold">
                                          <p:stCondLst>
                                            <p:cond delay="0"/>
                                          </p:stCondLst>
                                        </p:cTn>
                                        <p:tgtEl>
                                          <p:spTgt spid="35843">
                                            <p:txEl>
                                              <p:pRg st="1" end="1"/>
                                            </p:txEl>
                                          </p:spTgt>
                                        </p:tgtEl>
                                        <p:attrNameLst>
                                          <p:attrName>style.visibility</p:attrName>
                                        </p:attrNameLst>
                                      </p:cBhvr>
                                      <p:to>
                                        <p:strVal val="visible"/>
                                      </p:to>
                                    </p:set>
                                    <p:animEffect transition="in" filter="fade">
                                      <p:cBhvr>
                                        <p:cTn id="24" dur="1000"/>
                                        <p:tgtEl>
                                          <p:spTgt spid="35843">
                                            <p:txEl>
                                              <p:pRg st="1" end="1"/>
                                            </p:txEl>
                                          </p:spTgt>
                                        </p:tgtEl>
                                      </p:cBhvr>
                                    </p:animEffect>
                                    <p:anim calcmode="lin" valueType="num">
                                      <p:cBhvr>
                                        <p:cTn id="25" dur="10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58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7" presetClass="entr" presetSubtype="0" fill="hold" grpId="0" nodeType="clickEffect">
                                  <p:stCondLst>
                                    <p:cond delay="0"/>
                                  </p:stCondLst>
                                  <p:childTnLst>
                                    <p:set>
                                      <p:cBhvr>
                                        <p:cTn id="30" dur="0" fill="hold">
                                          <p:stCondLst>
                                            <p:cond delay="0"/>
                                          </p:stCondLst>
                                        </p:cTn>
                                        <p:tgtEl>
                                          <p:spTgt spid="35843">
                                            <p:txEl>
                                              <p:pRg st="2" end="2"/>
                                            </p:txEl>
                                          </p:spTgt>
                                        </p:tgtEl>
                                        <p:attrNameLst>
                                          <p:attrName>style.visibility</p:attrName>
                                        </p:attrNameLst>
                                      </p:cBhvr>
                                      <p:to>
                                        <p:strVal val="visible"/>
                                      </p:to>
                                    </p:set>
                                    <p:animEffect transition="in" filter="fade">
                                      <p:cBhvr>
                                        <p:cTn id="31" dur="1000"/>
                                        <p:tgtEl>
                                          <p:spTgt spid="35843">
                                            <p:txEl>
                                              <p:pRg st="2" end="2"/>
                                            </p:txEl>
                                          </p:spTgt>
                                        </p:tgtEl>
                                      </p:cBhvr>
                                    </p:animEffect>
                                    <p:anim calcmode="lin" valueType="num">
                                      <p:cBhvr>
                                        <p:cTn id="32" dur="10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3584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autoUpdateAnimBg="0"/>
      <p:bldP spid="35843"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日期占位符 3">
            <a:extLst>
              <a:ext uri="{FF2B5EF4-FFF2-40B4-BE49-F238E27FC236}">
                <a16:creationId xmlns:a16="http://schemas.microsoft.com/office/drawing/2014/main" id="{3FD025E5-F211-421A-845D-2FD038D6D207}"/>
              </a:ext>
            </a:extLst>
          </p:cNvPr>
          <p:cNvSpPr>
            <a:spLocks noGrp="1"/>
          </p:cNvSpPr>
          <p:nvPr>
            <p:ph type="dt" sz="half" idx="10"/>
          </p:nvPr>
        </p:nvSpPr>
        <p:spPr/>
        <p:txBody>
          <a:bodyPr/>
          <a:lstStyle/>
          <a:p>
            <a:fld id="{21451536-D590-4336-A962-0BF8F3896458}" type="datetime1">
              <a:rPr lang="zh-CN" altLang="en-US"/>
              <a:pPr/>
              <a:t>2018/12/13</a:t>
            </a:fld>
            <a:endParaRPr lang="zh-CN" altLang="en-US"/>
          </a:p>
        </p:txBody>
      </p:sp>
      <p:sp>
        <p:nvSpPr>
          <p:cNvPr id="37" name="灯片编号占位符 5">
            <a:extLst>
              <a:ext uri="{FF2B5EF4-FFF2-40B4-BE49-F238E27FC236}">
                <a16:creationId xmlns:a16="http://schemas.microsoft.com/office/drawing/2014/main" id="{47C1D28A-BC55-42DE-B2D6-AB8A3F9406EB}"/>
              </a:ext>
            </a:extLst>
          </p:cNvPr>
          <p:cNvSpPr>
            <a:spLocks noGrp="1"/>
          </p:cNvSpPr>
          <p:nvPr>
            <p:ph type="sldNum" sz="quarter" idx="12"/>
          </p:nvPr>
        </p:nvSpPr>
        <p:spPr/>
        <p:txBody>
          <a:bodyPr/>
          <a:lstStyle/>
          <a:p>
            <a:fld id="{F23AE13E-1D25-44BA-8A8E-97278E70D1DA}" type="slidenum">
              <a:rPr lang="zh-CN" altLang="en-US"/>
              <a:pPr/>
              <a:t>33</a:t>
            </a:fld>
            <a:endParaRPr lang="zh-CN" altLang="en-US"/>
          </a:p>
        </p:txBody>
      </p:sp>
      <p:sp>
        <p:nvSpPr>
          <p:cNvPr id="36866" name="Rectangle 2">
            <a:extLst>
              <a:ext uri="{FF2B5EF4-FFF2-40B4-BE49-F238E27FC236}">
                <a16:creationId xmlns:a16="http://schemas.microsoft.com/office/drawing/2014/main" id="{A0C6F5BF-1A5E-4B8C-983E-6456FFBCA8C7}"/>
              </a:ext>
            </a:extLst>
          </p:cNvPr>
          <p:cNvSpPr>
            <a:spLocks noGrp="1" noChangeArrowheads="1"/>
          </p:cNvSpPr>
          <p:nvPr>
            <p:ph type="title"/>
          </p:nvPr>
        </p:nvSpPr>
        <p:spPr/>
        <p:txBody>
          <a:bodyPr/>
          <a:lstStyle/>
          <a:p>
            <a:r>
              <a:rPr lang="zh-CN" altLang="en-US" b="1">
                <a:ea typeface="黑体" panose="02010609060101010101" pitchFamily="49" charset="-122"/>
                <a:sym typeface="Arial" panose="020B0604020202020204" pitchFamily="34" charset="0"/>
              </a:rPr>
              <a:t>财政集权的优势</a:t>
            </a:r>
          </a:p>
        </p:txBody>
      </p:sp>
      <p:grpSp>
        <p:nvGrpSpPr>
          <p:cNvPr id="36867" name="Group 3">
            <a:extLst>
              <a:ext uri="{FF2B5EF4-FFF2-40B4-BE49-F238E27FC236}">
                <a16:creationId xmlns:a16="http://schemas.microsoft.com/office/drawing/2014/main" id="{13CE167A-6293-4864-A513-FB475E60ED88}"/>
              </a:ext>
            </a:extLst>
          </p:cNvPr>
          <p:cNvGrpSpPr>
            <a:grpSpLocks/>
          </p:cNvGrpSpPr>
          <p:nvPr/>
        </p:nvGrpSpPr>
        <p:grpSpPr bwMode="auto">
          <a:xfrm>
            <a:off x="1371600" y="2057400"/>
            <a:ext cx="5811838" cy="914400"/>
            <a:chOff x="0" y="0"/>
            <a:chExt cx="4080" cy="720"/>
          </a:xfrm>
        </p:grpSpPr>
        <p:sp>
          <p:nvSpPr>
            <p:cNvPr id="36868" name="Rectangle 4">
              <a:extLst>
                <a:ext uri="{FF2B5EF4-FFF2-40B4-BE49-F238E27FC236}">
                  <a16:creationId xmlns:a16="http://schemas.microsoft.com/office/drawing/2014/main" id="{CAE91D08-6AE6-40C6-B64F-30B341F3416F}"/>
                </a:ext>
              </a:extLst>
            </p:cNvPr>
            <p:cNvSpPr>
              <a:spLocks noChangeArrowheads="1"/>
            </p:cNvSpPr>
            <p:nvPr/>
          </p:nvSpPr>
          <p:spPr bwMode="auto">
            <a:xfrm rot="3419336">
              <a:off x="0" y="48"/>
              <a:ext cx="672" cy="672"/>
            </a:xfrm>
            <a:prstGeom prst="rect">
              <a:avLst/>
            </a:prstGeom>
            <a:gradFill rotWithShape="1">
              <a:gsLst>
                <a:gs pos="0">
                  <a:schemeClr val="hlink"/>
                </a:gs>
                <a:gs pos="100000">
                  <a:schemeClr val="hlink">
                    <a:gamma/>
                    <a:shade val="46275"/>
                    <a:invGamma/>
                  </a:schemeClr>
                </a:gs>
              </a:gsLst>
              <a:lin ang="5400000" scaled="1"/>
            </a:gradFill>
            <a:ln w="9525" cmpd="sng">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hlink"/>
              </a:extrusionClr>
              <a:contourClr>
                <a:schemeClr val="hlink"/>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endParaRPr lang="zh-CN" altLang="en-US">
                <a:latin typeface="黑体" panose="02010609060101010101" pitchFamily="49" charset="-122"/>
                <a:ea typeface="黑体" panose="02010609060101010101" pitchFamily="49" charset="-122"/>
              </a:endParaRPr>
            </a:p>
          </p:txBody>
        </p:sp>
        <p:grpSp>
          <p:nvGrpSpPr>
            <p:cNvPr id="36869" name="Group 5">
              <a:extLst>
                <a:ext uri="{FF2B5EF4-FFF2-40B4-BE49-F238E27FC236}">
                  <a16:creationId xmlns:a16="http://schemas.microsoft.com/office/drawing/2014/main" id="{44134657-969F-4967-8D99-29AA938FF331}"/>
                </a:ext>
              </a:extLst>
            </p:cNvPr>
            <p:cNvGrpSpPr>
              <a:grpSpLocks/>
            </p:cNvGrpSpPr>
            <p:nvPr/>
          </p:nvGrpSpPr>
          <p:grpSpPr bwMode="auto">
            <a:xfrm>
              <a:off x="672" y="144"/>
              <a:ext cx="624" cy="96"/>
              <a:chOff x="0" y="0"/>
              <a:chExt cx="468" cy="244"/>
            </a:xfrm>
          </p:grpSpPr>
          <p:sp>
            <p:nvSpPr>
              <p:cNvPr id="36870" name="Oval 6">
                <a:extLst>
                  <a:ext uri="{FF2B5EF4-FFF2-40B4-BE49-F238E27FC236}">
                    <a16:creationId xmlns:a16="http://schemas.microsoft.com/office/drawing/2014/main" id="{B509487C-D551-4108-BE3D-3DB22CB09606}"/>
                  </a:ext>
                </a:extLst>
              </p:cNvPr>
              <p:cNvSpPr>
                <a:spLocks noChangeArrowheads="1"/>
              </p:cNvSpPr>
              <p:nvPr/>
            </p:nvSpPr>
            <p:spPr bwMode="auto">
              <a:xfrm>
                <a:off x="0" y="0"/>
                <a:ext cx="79" cy="242"/>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71" name="Rectangle 7">
                <a:extLst>
                  <a:ext uri="{FF2B5EF4-FFF2-40B4-BE49-F238E27FC236}">
                    <a16:creationId xmlns:a16="http://schemas.microsoft.com/office/drawing/2014/main" id="{51F27A20-8A15-4C66-910E-1903AD07BBA3}"/>
                  </a:ext>
                </a:extLst>
              </p:cNvPr>
              <p:cNvSpPr>
                <a:spLocks noChangeArrowheads="1"/>
              </p:cNvSpPr>
              <p:nvPr/>
            </p:nvSpPr>
            <p:spPr bwMode="auto">
              <a:xfrm>
                <a:off x="45" y="2"/>
                <a:ext cx="388" cy="242"/>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72" name="Oval 8">
                <a:extLst>
                  <a:ext uri="{FF2B5EF4-FFF2-40B4-BE49-F238E27FC236}">
                    <a16:creationId xmlns:a16="http://schemas.microsoft.com/office/drawing/2014/main" id="{FA234971-F323-4EF3-9343-21DECF6E23B9}"/>
                  </a:ext>
                </a:extLst>
              </p:cNvPr>
              <p:cNvSpPr>
                <a:spLocks noChangeArrowheads="1"/>
              </p:cNvSpPr>
              <p:nvPr/>
            </p:nvSpPr>
            <p:spPr bwMode="auto">
              <a:xfrm>
                <a:off x="397" y="4"/>
                <a:ext cx="71" cy="234"/>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cmpd="sng">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73" name="Oval 9">
                <a:extLst>
                  <a:ext uri="{FF2B5EF4-FFF2-40B4-BE49-F238E27FC236}">
                    <a16:creationId xmlns:a16="http://schemas.microsoft.com/office/drawing/2014/main" id="{35358108-9554-4B3F-9A9A-8A05773269FC}"/>
                  </a:ext>
                </a:extLst>
              </p:cNvPr>
              <p:cNvSpPr>
                <a:spLocks noChangeArrowheads="1"/>
              </p:cNvSpPr>
              <p:nvPr/>
            </p:nvSpPr>
            <p:spPr bwMode="auto">
              <a:xfrm>
                <a:off x="435" y="80"/>
                <a:ext cx="20" cy="69"/>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36874" name="Rectangle 10">
              <a:extLst>
                <a:ext uri="{FF2B5EF4-FFF2-40B4-BE49-F238E27FC236}">
                  <a16:creationId xmlns:a16="http://schemas.microsoft.com/office/drawing/2014/main" id="{2B5681A2-0FC1-45F0-AB84-2A1860BA32DE}"/>
                </a:ext>
              </a:extLst>
            </p:cNvPr>
            <p:cNvSpPr>
              <a:spLocks noChangeArrowheads="1"/>
            </p:cNvSpPr>
            <p:nvPr/>
          </p:nvSpPr>
          <p:spPr bwMode="auto">
            <a:xfrm rot="3419336">
              <a:off x="1152" y="0"/>
              <a:ext cx="672" cy="672"/>
            </a:xfrm>
            <a:prstGeom prst="rect">
              <a:avLst/>
            </a:prstGeom>
            <a:solidFill>
              <a:schemeClr val="accent1"/>
            </a:solidFill>
            <a:ln w="9525" cmpd="sng">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zh-CN" altLang="en-US"/>
            </a:p>
          </p:txBody>
        </p:sp>
        <p:grpSp>
          <p:nvGrpSpPr>
            <p:cNvPr id="36875" name="Group 11">
              <a:extLst>
                <a:ext uri="{FF2B5EF4-FFF2-40B4-BE49-F238E27FC236}">
                  <a16:creationId xmlns:a16="http://schemas.microsoft.com/office/drawing/2014/main" id="{1D613BEF-EB50-4098-AD48-47D10E5974EC}"/>
                </a:ext>
              </a:extLst>
            </p:cNvPr>
            <p:cNvGrpSpPr>
              <a:grpSpLocks/>
            </p:cNvGrpSpPr>
            <p:nvPr/>
          </p:nvGrpSpPr>
          <p:grpSpPr bwMode="auto">
            <a:xfrm>
              <a:off x="1824" y="144"/>
              <a:ext cx="624" cy="96"/>
              <a:chOff x="0" y="0"/>
              <a:chExt cx="468" cy="244"/>
            </a:xfrm>
          </p:grpSpPr>
          <p:sp>
            <p:nvSpPr>
              <p:cNvPr id="36876" name="Oval 12">
                <a:extLst>
                  <a:ext uri="{FF2B5EF4-FFF2-40B4-BE49-F238E27FC236}">
                    <a16:creationId xmlns:a16="http://schemas.microsoft.com/office/drawing/2014/main" id="{4F25DDF7-846D-44E9-9D9B-D535306D3E5E}"/>
                  </a:ext>
                </a:extLst>
              </p:cNvPr>
              <p:cNvSpPr>
                <a:spLocks noChangeArrowheads="1"/>
              </p:cNvSpPr>
              <p:nvPr/>
            </p:nvSpPr>
            <p:spPr bwMode="auto">
              <a:xfrm>
                <a:off x="0" y="0"/>
                <a:ext cx="79" cy="242"/>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77" name="Rectangle 13">
                <a:extLst>
                  <a:ext uri="{FF2B5EF4-FFF2-40B4-BE49-F238E27FC236}">
                    <a16:creationId xmlns:a16="http://schemas.microsoft.com/office/drawing/2014/main" id="{2ACDA05B-9F86-4251-A398-55351E5876E6}"/>
                  </a:ext>
                </a:extLst>
              </p:cNvPr>
              <p:cNvSpPr>
                <a:spLocks noChangeArrowheads="1"/>
              </p:cNvSpPr>
              <p:nvPr/>
            </p:nvSpPr>
            <p:spPr bwMode="auto">
              <a:xfrm>
                <a:off x="45" y="2"/>
                <a:ext cx="388" cy="242"/>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78" name="Oval 14">
                <a:extLst>
                  <a:ext uri="{FF2B5EF4-FFF2-40B4-BE49-F238E27FC236}">
                    <a16:creationId xmlns:a16="http://schemas.microsoft.com/office/drawing/2014/main" id="{ABC02DBC-B36E-41E8-8690-603AE4D838C4}"/>
                  </a:ext>
                </a:extLst>
              </p:cNvPr>
              <p:cNvSpPr>
                <a:spLocks noChangeArrowheads="1"/>
              </p:cNvSpPr>
              <p:nvPr/>
            </p:nvSpPr>
            <p:spPr bwMode="auto">
              <a:xfrm>
                <a:off x="397" y="4"/>
                <a:ext cx="71" cy="234"/>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cmpd="sng">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79" name="Oval 15">
                <a:extLst>
                  <a:ext uri="{FF2B5EF4-FFF2-40B4-BE49-F238E27FC236}">
                    <a16:creationId xmlns:a16="http://schemas.microsoft.com/office/drawing/2014/main" id="{F5EED1AF-3751-486C-870F-FEA9F175DF11}"/>
                  </a:ext>
                </a:extLst>
              </p:cNvPr>
              <p:cNvSpPr>
                <a:spLocks noChangeArrowheads="1"/>
              </p:cNvSpPr>
              <p:nvPr/>
            </p:nvSpPr>
            <p:spPr bwMode="auto">
              <a:xfrm>
                <a:off x="435" y="80"/>
                <a:ext cx="20" cy="69"/>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36880" name="Rectangle 16">
              <a:extLst>
                <a:ext uri="{FF2B5EF4-FFF2-40B4-BE49-F238E27FC236}">
                  <a16:creationId xmlns:a16="http://schemas.microsoft.com/office/drawing/2014/main" id="{050F24F4-2FD3-4CEB-8E12-5A97128601F0}"/>
                </a:ext>
              </a:extLst>
            </p:cNvPr>
            <p:cNvSpPr>
              <a:spLocks noChangeArrowheads="1"/>
            </p:cNvSpPr>
            <p:nvPr/>
          </p:nvSpPr>
          <p:spPr bwMode="auto">
            <a:xfrm rot="3419336">
              <a:off x="2256" y="0"/>
              <a:ext cx="672" cy="672"/>
            </a:xfrm>
            <a:prstGeom prst="rect">
              <a:avLst/>
            </a:prstGeom>
            <a:gradFill rotWithShape="1">
              <a:gsLst>
                <a:gs pos="0">
                  <a:schemeClr val="hlink"/>
                </a:gs>
                <a:gs pos="100000">
                  <a:schemeClr val="hlink">
                    <a:gamma/>
                    <a:shade val="46275"/>
                    <a:invGamma/>
                  </a:schemeClr>
                </a:gs>
              </a:gsLst>
              <a:lin ang="5400000" scaled="1"/>
            </a:gradFill>
            <a:ln w="9525" cmpd="sng">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hlink"/>
              </a:extrusionClr>
              <a:contourClr>
                <a:schemeClr val="hlink"/>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zh-CN" altLang="en-US"/>
            </a:p>
          </p:txBody>
        </p:sp>
        <p:grpSp>
          <p:nvGrpSpPr>
            <p:cNvPr id="36881" name="Group 17">
              <a:extLst>
                <a:ext uri="{FF2B5EF4-FFF2-40B4-BE49-F238E27FC236}">
                  <a16:creationId xmlns:a16="http://schemas.microsoft.com/office/drawing/2014/main" id="{00497606-56EB-4526-8A13-610C4FCB3D82}"/>
                </a:ext>
              </a:extLst>
            </p:cNvPr>
            <p:cNvGrpSpPr>
              <a:grpSpLocks/>
            </p:cNvGrpSpPr>
            <p:nvPr/>
          </p:nvGrpSpPr>
          <p:grpSpPr bwMode="auto">
            <a:xfrm>
              <a:off x="2976" y="144"/>
              <a:ext cx="816" cy="96"/>
              <a:chOff x="0" y="0"/>
              <a:chExt cx="468" cy="244"/>
            </a:xfrm>
          </p:grpSpPr>
          <p:sp>
            <p:nvSpPr>
              <p:cNvPr id="36882" name="Oval 18">
                <a:extLst>
                  <a:ext uri="{FF2B5EF4-FFF2-40B4-BE49-F238E27FC236}">
                    <a16:creationId xmlns:a16="http://schemas.microsoft.com/office/drawing/2014/main" id="{5739028C-331C-4663-B983-2F462E446320}"/>
                  </a:ext>
                </a:extLst>
              </p:cNvPr>
              <p:cNvSpPr>
                <a:spLocks noChangeArrowheads="1"/>
              </p:cNvSpPr>
              <p:nvPr/>
            </p:nvSpPr>
            <p:spPr bwMode="auto">
              <a:xfrm>
                <a:off x="0" y="0"/>
                <a:ext cx="79" cy="242"/>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83" name="Rectangle 19">
                <a:extLst>
                  <a:ext uri="{FF2B5EF4-FFF2-40B4-BE49-F238E27FC236}">
                    <a16:creationId xmlns:a16="http://schemas.microsoft.com/office/drawing/2014/main" id="{3FB5BD8F-B981-431D-B69B-DEFCE82A7BA0}"/>
                  </a:ext>
                </a:extLst>
              </p:cNvPr>
              <p:cNvSpPr>
                <a:spLocks noChangeArrowheads="1"/>
              </p:cNvSpPr>
              <p:nvPr/>
            </p:nvSpPr>
            <p:spPr bwMode="auto">
              <a:xfrm>
                <a:off x="45" y="2"/>
                <a:ext cx="388" cy="242"/>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84" name="Oval 20">
                <a:extLst>
                  <a:ext uri="{FF2B5EF4-FFF2-40B4-BE49-F238E27FC236}">
                    <a16:creationId xmlns:a16="http://schemas.microsoft.com/office/drawing/2014/main" id="{1A7F54D3-85D1-47FF-8458-1A17D94D73C9}"/>
                  </a:ext>
                </a:extLst>
              </p:cNvPr>
              <p:cNvSpPr>
                <a:spLocks noChangeArrowheads="1"/>
              </p:cNvSpPr>
              <p:nvPr/>
            </p:nvSpPr>
            <p:spPr bwMode="auto">
              <a:xfrm>
                <a:off x="397" y="4"/>
                <a:ext cx="71" cy="234"/>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cmpd="sng">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85" name="Oval 21">
                <a:extLst>
                  <a:ext uri="{FF2B5EF4-FFF2-40B4-BE49-F238E27FC236}">
                    <a16:creationId xmlns:a16="http://schemas.microsoft.com/office/drawing/2014/main" id="{EEA35488-AD60-47DB-BB76-5ECC638A754C}"/>
                  </a:ext>
                </a:extLst>
              </p:cNvPr>
              <p:cNvSpPr>
                <a:spLocks noChangeArrowheads="1"/>
              </p:cNvSpPr>
              <p:nvPr/>
            </p:nvSpPr>
            <p:spPr bwMode="auto">
              <a:xfrm>
                <a:off x="435" y="80"/>
                <a:ext cx="20" cy="69"/>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36886" name="Rectangle 22">
              <a:extLst>
                <a:ext uri="{FF2B5EF4-FFF2-40B4-BE49-F238E27FC236}">
                  <a16:creationId xmlns:a16="http://schemas.microsoft.com/office/drawing/2014/main" id="{5690AC82-E2CB-40AD-A0DA-2D635960597F}"/>
                </a:ext>
              </a:extLst>
            </p:cNvPr>
            <p:cNvSpPr>
              <a:spLocks noChangeArrowheads="1"/>
            </p:cNvSpPr>
            <p:nvPr/>
          </p:nvSpPr>
          <p:spPr bwMode="auto">
            <a:xfrm rot="3419336">
              <a:off x="3408" y="0"/>
              <a:ext cx="672" cy="672"/>
            </a:xfrm>
            <a:prstGeom prst="rect">
              <a:avLst/>
            </a:prstGeom>
            <a:solidFill>
              <a:schemeClr val="accent1"/>
            </a:solidFill>
            <a:ln w="9525" cmpd="sng">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zh-CN" altLang="en-US"/>
            </a:p>
          </p:txBody>
        </p:sp>
      </p:grpSp>
      <p:sp>
        <p:nvSpPr>
          <p:cNvPr id="36887" name="AutoShape 23">
            <a:extLst>
              <a:ext uri="{FF2B5EF4-FFF2-40B4-BE49-F238E27FC236}">
                <a16:creationId xmlns:a16="http://schemas.microsoft.com/office/drawing/2014/main" id="{206B25D2-169E-43CD-8B62-E099D7EB369D}"/>
              </a:ext>
            </a:extLst>
          </p:cNvPr>
          <p:cNvSpPr>
            <a:spLocks noChangeArrowheads="1"/>
          </p:cNvSpPr>
          <p:nvPr/>
        </p:nvSpPr>
        <p:spPr bwMode="auto">
          <a:xfrm>
            <a:off x="252413" y="3357563"/>
            <a:ext cx="1366837" cy="2738437"/>
          </a:xfrm>
          <a:prstGeom prst="roundRect">
            <a:avLst>
              <a:gd name="adj" fmla="val 13745"/>
            </a:avLst>
          </a:prstGeom>
          <a:noFill/>
          <a:ln w="38100" cmpd="sng">
            <a:solidFill>
              <a:schemeClr val="bg2"/>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88" name="Text Box 24">
            <a:extLst>
              <a:ext uri="{FF2B5EF4-FFF2-40B4-BE49-F238E27FC236}">
                <a16:creationId xmlns:a16="http://schemas.microsoft.com/office/drawing/2014/main" id="{B29747DC-CCB0-4CB5-9603-16D63CF1A465}"/>
              </a:ext>
            </a:extLst>
          </p:cNvPr>
          <p:cNvSpPr txBox="1">
            <a:spLocks noChangeArrowheads="1"/>
          </p:cNvSpPr>
          <p:nvPr/>
        </p:nvSpPr>
        <p:spPr bwMode="auto">
          <a:xfrm>
            <a:off x="323850" y="3429000"/>
            <a:ext cx="1133475"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spcBef>
                <a:spcPct val="60000"/>
              </a:spcBef>
            </a:pPr>
            <a:r>
              <a:rPr lang="zh-CN" altLang="en-US" sz="2400" b="1">
                <a:solidFill>
                  <a:srgbClr val="000000"/>
                </a:solidFill>
                <a:latin typeface="黑体" panose="02010609060101010101" pitchFamily="49" charset="-122"/>
                <a:ea typeface="黑体" panose="02010609060101010101" pitchFamily="49" charset="-122"/>
              </a:rPr>
              <a:t>有利于全国性公共</a:t>
            </a:r>
          </a:p>
          <a:p>
            <a:pPr>
              <a:spcBef>
                <a:spcPct val="60000"/>
              </a:spcBef>
            </a:pPr>
            <a:r>
              <a:rPr lang="zh-CN" altLang="en-US" sz="2400" b="1">
                <a:solidFill>
                  <a:srgbClr val="000000"/>
                </a:solidFill>
                <a:latin typeface="黑体" panose="02010609060101010101" pitchFamily="49" charset="-122"/>
                <a:ea typeface="黑体" panose="02010609060101010101" pitchFamily="49" charset="-122"/>
              </a:rPr>
              <a:t>产品的有效提供 </a:t>
            </a:r>
          </a:p>
        </p:txBody>
      </p:sp>
      <p:sp>
        <p:nvSpPr>
          <p:cNvPr id="36889" name="AutoShape 25">
            <a:extLst>
              <a:ext uri="{FF2B5EF4-FFF2-40B4-BE49-F238E27FC236}">
                <a16:creationId xmlns:a16="http://schemas.microsoft.com/office/drawing/2014/main" id="{23BD9A5B-47E8-478E-8A2A-8EA376F4688F}"/>
              </a:ext>
            </a:extLst>
          </p:cNvPr>
          <p:cNvSpPr>
            <a:spLocks noChangeArrowheads="1"/>
          </p:cNvSpPr>
          <p:nvPr/>
        </p:nvSpPr>
        <p:spPr bwMode="auto">
          <a:xfrm>
            <a:off x="1836738" y="3357563"/>
            <a:ext cx="1295400" cy="2738437"/>
          </a:xfrm>
          <a:prstGeom prst="roundRect">
            <a:avLst>
              <a:gd name="adj" fmla="val 13745"/>
            </a:avLst>
          </a:prstGeom>
          <a:noFill/>
          <a:ln w="38100" cmpd="sng">
            <a:solidFill>
              <a:schemeClr val="bg2"/>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90" name="Text Box 26">
            <a:extLst>
              <a:ext uri="{FF2B5EF4-FFF2-40B4-BE49-F238E27FC236}">
                <a16:creationId xmlns:a16="http://schemas.microsoft.com/office/drawing/2014/main" id="{33CCDB84-4190-4593-B816-47A93276AA9F}"/>
              </a:ext>
            </a:extLst>
          </p:cNvPr>
          <p:cNvSpPr txBox="1">
            <a:spLocks noChangeArrowheads="1"/>
          </p:cNvSpPr>
          <p:nvPr/>
        </p:nvSpPr>
        <p:spPr bwMode="auto">
          <a:xfrm>
            <a:off x="1908175" y="3500438"/>
            <a:ext cx="1133475" cy="249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spcBef>
                <a:spcPct val="60000"/>
              </a:spcBef>
            </a:pPr>
            <a:r>
              <a:rPr lang="zh-CN" altLang="en-US" sz="2400" b="1">
                <a:solidFill>
                  <a:srgbClr val="000000"/>
                </a:solidFill>
                <a:latin typeface="黑体" panose="02010609060101010101" pitchFamily="49" charset="-122"/>
                <a:ea typeface="黑体" panose="02010609060101010101" pitchFamily="49" charset="-122"/>
              </a:rPr>
              <a:t>能较好地解决地区</a:t>
            </a:r>
          </a:p>
          <a:p>
            <a:pPr>
              <a:spcBef>
                <a:spcPct val="60000"/>
              </a:spcBef>
            </a:pPr>
            <a:r>
              <a:rPr lang="zh-CN" altLang="en-US" sz="2400" b="1">
                <a:solidFill>
                  <a:srgbClr val="000000"/>
                </a:solidFill>
                <a:latin typeface="黑体" panose="02010609060101010101" pitchFamily="49" charset="-122"/>
                <a:ea typeface="黑体" panose="02010609060101010101" pitchFamily="49" charset="-122"/>
              </a:rPr>
              <a:t>间的公平问题 </a:t>
            </a:r>
          </a:p>
        </p:txBody>
      </p:sp>
      <p:sp>
        <p:nvSpPr>
          <p:cNvPr id="36891" name="AutoShape 27">
            <a:extLst>
              <a:ext uri="{FF2B5EF4-FFF2-40B4-BE49-F238E27FC236}">
                <a16:creationId xmlns:a16="http://schemas.microsoft.com/office/drawing/2014/main" id="{6E8079C1-1DC3-4A57-BB09-8136D0828133}"/>
              </a:ext>
            </a:extLst>
          </p:cNvPr>
          <p:cNvSpPr>
            <a:spLocks noChangeArrowheads="1"/>
          </p:cNvSpPr>
          <p:nvPr/>
        </p:nvSpPr>
        <p:spPr bwMode="auto">
          <a:xfrm>
            <a:off x="3348038" y="3357563"/>
            <a:ext cx="1223962" cy="2738437"/>
          </a:xfrm>
          <a:prstGeom prst="roundRect">
            <a:avLst>
              <a:gd name="adj" fmla="val 13745"/>
            </a:avLst>
          </a:prstGeom>
          <a:noFill/>
          <a:ln w="38100" cmpd="sng">
            <a:solidFill>
              <a:schemeClr val="bg2"/>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92" name="AutoShape 28">
            <a:extLst>
              <a:ext uri="{FF2B5EF4-FFF2-40B4-BE49-F238E27FC236}">
                <a16:creationId xmlns:a16="http://schemas.microsoft.com/office/drawing/2014/main" id="{BC19CCB0-F312-4411-BE86-07B856ED521B}"/>
              </a:ext>
            </a:extLst>
          </p:cNvPr>
          <p:cNvSpPr>
            <a:spLocks noChangeArrowheads="1"/>
          </p:cNvSpPr>
          <p:nvPr/>
        </p:nvSpPr>
        <p:spPr bwMode="auto">
          <a:xfrm>
            <a:off x="6156325" y="3357563"/>
            <a:ext cx="1296988" cy="2738437"/>
          </a:xfrm>
          <a:prstGeom prst="roundRect">
            <a:avLst>
              <a:gd name="adj" fmla="val 13745"/>
            </a:avLst>
          </a:prstGeom>
          <a:noFill/>
          <a:ln w="38100" cmpd="sng">
            <a:solidFill>
              <a:schemeClr val="bg2"/>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93" name="Text Box 29">
            <a:extLst>
              <a:ext uri="{FF2B5EF4-FFF2-40B4-BE49-F238E27FC236}">
                <a16:creationId xmlns:a16="http://schemas.microsoft.com/office/drawing/2014/main" id="{0D61BD25-695B-45D7-8C3D-A8FC2539E50C}"/>
              </a:ext>
            </a:extLst>
          </p:cNvPr>
          <p:cNvSpPr txBox="1">
            <a:spLocks noChangeArrowheads="1"/>
          </p:cNvSpPr>
          <p:nvPr/>
        </p:nvSpPr>
        <p:spPr bwMode="auto">
          <a:xfrm>
            <a:off x="3419475" y="3500438"/>
            <a:ext cx="1133475"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spcBef>
                <a:spcPct val="60000"/>
              </a:spcBef>
            </a:pPr>
            <a:r>
              <a:rPr lang="zh-CN" altLang="en-US" sz="2400" b="1">
                <a:solidFill>
                  <a:srgbClr val="000000"/>
                </a:solidFill>
                <a:ea typeface="黑体" panose="02010609060101010101" pitchFamily="49" charset="-122"/>
              </a:rPr>
              <a:t>有利于保持宏观经</a:t>
            </a:r>
          </a:p>
          <a:p>
            <a:pPr>
              <a:spcBef>
                <a:spcPct val="60000"/>
              </a:spcBef>
            </a:pPr>
            <a:r>
              <a:rPr lang="zh-CN" altLang="en-US" sz="2400" b="1">
                <a:solidFill>
                  <a:srgbClr val="000000"/>
                </a:solidFill>
                <a:ea typeface="黑体" panose="02010609060101010101" pitchFamily="49" charset="-122"/>
              </a:rPr>
              <a:t>济平稳运行</a:t>
            </a:r>
          </a:p>
        </p:txBody>
      </p:sp>
      <p:sp>
        <p:nvSpPr>
          <p:cNvPr id="36894" name="AutoShape 30">
            <a:extLst>
              <a:ext uri="{FF2B5EF4-FFF2-40B4-BE49-F238E27FC236}">
                <a16:creationId xmlns:a16="http://schemas.microsoft.com/office/drawing/2014/main" id="{EFE03C30-17FC-4E79-8BE8-114BF8DEB4A4}"/>
              </a:ext>
            </a:extLst>
          </p:cNvPr>
          <p:cNvSpPr>
            <a:spLocks noChangeArrowheads="1"/>
          </p:cNvSpPr>
          <p:nvPr/>
        </p:nvSpPr>
        <p:spPr bwMode="auto">
          <a:xfrm>
            <a:off x="7597775" y="3357563"/>
            <a:ext cx="1116013" cy="2738437"/>
          </a:xfrm>
          <a:prstGeom prst="roundRect">
            <a:avLst>
              <a:gd name="adj" fmla="val 13745"/>
            </a:avLst>
          </a:prstGeom>
          <a:noFill/>
          <a:ln w="38100" cap="flat" cmpd="sng">
            <a:solidFill>
              <a:schemeClr val="bg2"/>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95" name="Text Box 31">
            <a:extLst>
              <a:ext uri="{FF2B5EF4-FFF2-40B4-BE49-F238E27FC236}">
                <a16:creationId xmlns:a16="http://schemas.microsoft.com/office/drawing/2014/main" id="{86E0AB6D-5B4E-4387-BE91-CA496D2DB62A}"/>
              </a:ext>
            </a:extLst>
          </p:cNvPr>
          <p:cNvSpPr txBox="1">
            <a:spLocks noChangeArrowheads="1"/>
          </p:cNvSpPr>
          <p:nvPr/>
        </p:nvSpPr>
        <p:spPr bwMode="auto">
          <a:xfrm>
            <a:off x="7740650" y="3500438"/>
            <a:ext cx="914400" cy="254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spcBef>
                <a:spcPct val="70000"/>
              </a:spcBef>
              <a:buClr>
                <a:schemeClr val="hlink"/>
              </a:buClr>
              <a:buFont typeface="Wingdings" panose="05000000000000000000" pitchFamily="2" charset="2"/>
              <a:buNone/>
            </a:pPr>
            <a:r>
              <a:rPr lang="zh-CN" altLang="en-US" sz="2400" b="1">
                <a:solidFill>
                  <a:srgbClr val="000000"/>
                </a:solidFill>
                <a:ea typeface="黑体" panose="02010609060101010101" pitchFamily="49" charset="-122"/>
              </a:rPr>
              <a:t>避免地方政府竞争带来的负面影响</a:t>
            </a:r>
            <a:endParaRPr lang="zh-CN" altLang="en-US" sz="2400">
              <a:solidFill>
                <a:srgbClr val="000000"/>
              </a:solidFill>
              <a:ea typeface="黑体" panose="02010609060101010101" pitchFamily="49" charset="-122"/>
            </a:endParaRPr>
          </a:p>
        </p:txBody>
      </p:sp>
      <p:sp>
        <p:nvSpPr>
          <p:cNvPr id="36896" name="Text Box 32">
            <a:extLst>
              <a:ext uri="{FF2B5EF4-FFF2-40B4-BE49-F238E27FC236}">
                <a16:creationId xmlns:a16="http://schemas.microsoft.com/office/drawing/2014/main" id="{1E68BBB9-EC98-4E98-A524-97877CC2F423}"/>
              </a:ext>
            </a:extLst>
          </p:cNvPr>
          <p:cNvSpPr txBox="1">
            <a:spLocks noChangeArrowheads="1"/>
          </p:cNvSpPr>
          <p:nvPr/>
        </p:nvSpPr>
        <p:spPr bwMode="auto">
          <a:xfrm>
            <a:off x="6229350" y="3429000"/>
            <a:ext cx="1133475" cy="249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spcBef>
                <a:spcPct val="60000"/>
              </a:spcBef>
            </a:pPr>
            <a:r>
              <a:rPr lang="zh-CN" altLang="en-US" sz="2400" b="1">
                <a:solidFill>
                  <a:srgbClr val="000000"/>
                </a:solidFill>
                <a:ea typeface="黑体" panose="02010609060101010101" pitchFamily="49" charset="-122"/>
              </a:rPr>
              <a:t>有利于将跨地区的</a:t>
            </a:r>
          </a:p>
          <a:p>
            <a:pPr>
              <a:spcBef>
                <a:spcPct val="60000"/>
              </a:spcBef>
            </a:pPr>
            <a:r>
              <a:rPr lang="zh-CN" altLang="en-US" sz="2400" b="1">
                <a:solidFill>
                  <a:srgbClr val="000000"/>
                </a:solidFill>
                <a:ea typeface="黑体" panose="02010609060101010101" pitchFamily="49" charset="-122"/>
              </a:rPr>
              <a:t>外部效应内部化</a:t>
            </a:r>
          </a:p>
        </p:txBody>
      </p:sp>
      <p:sp>
        <p:nvSpPr>
          <p:cNvPr id="36897" name="AutoShape 33">
            <a:extLst>
              <a:ext uri="{FF2B5EF4-FFF2-40B4-BE49-F238E27FC236}">
                <a16:creationId xmlns:a16="http://schemas.microsoft.com/office/drawing/2014/main" id="{1AE47A3C-5890-4A80-92CD-0D6EA53FD5C3}"/>
              </a:ext>
            </a:extLst>
          </p:cNvPr>
          <p:cNvSpPr>
            <a:spLocks noChangeArrowheads="1"/>
          </p:cNvSpPr>
          <p:nvPr/>
        </p:nvSpPr>
        <p:spPr bwMode="auto">
          <a:xfrm>
            <a:off x="4787900" y="3357563"/>
            <a:ext cx="1152525" cy="2738437"/>
          </a:xfrm>
          <a:prstGeom prst="roundRect">
            <a:avLst>
              <a:gd name="adj" fmla="val 13745"/>
            </a:avLst>
          </a:prstGeom>
          <a:noFill/>
          <a:ln w="38100" cap="flat" cmpd="sng">
            <a:solidFill>
              <a:schemeClr val="bg2"/>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898" name="Text Box 34">
            <a:extLst>
              <a:ext uri="{FF2B5EF4-FFF2-40B4-BE49-F238E27FC236}">
                <a16:creationId xmlns:a16="http://schemas.microsoft.com/office/drawing/2014/main" id="{419A27D3-328D-4DE3-B8B3-AEDDB46AA87C}"/>
              </a:ext>
            </a:extLst>
          </p:cNvPr>
          <p:cNvSpPr txBox="1">
            <a:spLocks noChangeArrowheads="1"/>
          </p:cNvSpPr>
          <p:nvPr/>
        </p:nvSpPr>
        <p:spPr bwMode="auto">
          <a:xfrm>
            <a:off x="4787900" y="3429000"/>
            <a:ext cx="1133475"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pPr>
              <a:spcBef>
                <a:spcPct val="60000"/>
              </a:spcBef>
            </a:pPr>
            <a:r>
              <a:rPr lang="zh-CN" altLang="en-US" sz="2400" b="1">
                <a:solidFill>
                  <a:srgbClr val="000000"/>
                </a:solidFill>
                <a:ea typeface="黑体" panose="02010609060101010101" pitchFamily="49" charset="-122"/>
              </a:rPr>
              <a:t>有利于获得规模经</a:t>
            </a:r>
          </a:p>
          <a:p>
            <a:pPr>
              <a:spcBef>
                <a:spcPct val="60000"/>
              </a:spcBef>
            </a:pPr>
            <a:r>
              <a:rPr lang="zh-CN" altLang="en-US" sz="2400" b="1">
                <a:solidFill>
                  <a:srgbClr val="000000"/>
                </a:solidFill>
                <a:ea typeface="黑体" panose="02010609060101010101" pitchFamily="49" charset="-122"/>
              </a:rPr>
              <a:t>济效应</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nodeType="clickEffect">
                                  <p:stCondLst>
                                    <p:cond delay="0"/>
                                  </p:stCondLst>
                                  <p:childTnLst>
                                    <p:set>
                                      <p:cBhvr>
                                        <p:cTn id="6" dur="1" fill="hold">
                                          <p:stCondLst>
                                            <p:cond delay="0"/>
                                          </p:stCondLst>
                                        </p:cTn>
                                        <p:tgtEl>
                                          <p:spTgt spid="36867"/>
                                        </p:tgtEl>
                                        <p:attrNameLst>
                                          <p:attrName>style.visibility</p:attrName>
                                        </p:attrNameLst>
                                      </p:cBhvr>
                                      <p:to>
                                        <p:strVal val="visible"/>
                                      </p:to>
                                    </p:set>
                                    <p:animEffect transition="in" filter="plus(in)">
                                      <p:cBhvr>
                                        <p:cTn id="7" dur="2000"/>
                                        <p:tgtEl>
                                          <p:spTgt spid="368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36887"/>
                                        </p:tgtEl>
                                        <p:attrNameLst>
                                          <p:attrName>style.visibility</p:attrName>
                                        </p:attrNameLst>
                                      </p:cBhvr>
                                      <p:to>
                                        <p:strVal val="visible"/>
                                      </p:to>
                                    </p:set>
                                    <p:animEffect transition="in" filter="wedge">
                                      <p:cBhvr>
                                        <p:cTn id="12" dur="2000"/>
                                        <p:tgtEl>
                                          <p:spTgt spid="368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6888"/>
                                        </p:tgtEl>
                                        <p:attrNameLst>
                                          <p:attrName>style.visibility</p:attrName>
                                        </p:attrNameLst>
                                      </p:cBhvr>
                                      <p:to>
                                        <p:strVal val="visible"/>
                                      </p:to>
                                    </p:set>
                                    <p:animEffect transition="in" filter="plus(in)">
                                      <p:cBhvr>
                                        <p:cTn id="17" dur="2000"/>
                                        <p:tgtEl>
                                          <p:spTgt spid="3688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nodeType="clickEffect">
                                  <p:stCondLst>
                                    <p:cond delay="0"/>
                                  </p:stCondLst>
                                  <p:childTnLst>
                                    <p:set>
                                      <p:cBhvr>
                                        <p:cTn id="21" dur="1" fill="hold">
                                          <p:stCondLst>
                                            <p:cond delay="0"/>
                                          </p:stCondLst>
                                        </p:cTn>
                                        <p:tgtEl>
                                          <p:spTgt spid="36889"/>
                                        </p:tgtEl>
                                        <p:attrNameLst>
                                          <p:attrName>style.visibility</p:attrName>
                                        </p:attrNameLst>
                                      </p:cBhvr>
                                      <p:to>
                                        <p:strVal val="visible"/>
                                      </p:to>
                                    </p:set>
                                    <p:animEffect transition="in" filter="wedge">
                                      <p:cBhvr>
                                        <p:cTn id="22" dur="2000"/>
                                        <p:tgtEl>
                                          <p:spTgt spid="3688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36890"/>
                                        </p:tgtEl>
                                        <p:attrNameLst>
                                          <p:attrName>style.visibility</p:attrName>
                                        </p:attrNameLst>
                                      </p:cBhvr>
                                      <p:to>
                                        <p:strVal val="visible"/>
                                      </p:to>
                                    </p:set>
                                    <p:animEffect transition="in" filter="plus(in)">
                                      <p:cBhvr>
                                        <p:cTn id="27" dur="2000"/>
                                        <p:tgtEl>
                                          <p:spTgt spid="3689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0" presetClass="entr" presetSubtype="0" fill="hold" nodeType="clickEffect">
                                  <p:stCondLst>
                                    <p:cond delay="0"/>
                                  </p:stCondLst>
                                  <p:childTnLst>
                                    <p:set>
                                      <p:cBhvr>
                                        <p:cTn id="31" dur="1" fill="hold">
                                          <p:stCondLst>
                                            <p:cond delay="0"/>
                                          </p:stCondLst>
                                        </p:cTn>
                                        <p:tgtEl>
                                          <p:spTgt spid="36891"/>
                                        </p:tgtEl>
                                        <p:attrNameLst>
                                          <p:attrName>style.visibility</p:attrName>
                                        </p:attrNameLst>
                                      </p:cBhvr>
                                      <p:to>
                                        <p:strVal val="visible"/>
                                      </p:to>
                                    </p:set>
                                    <p:animEffect transition="in" filter="wedge">
                                      <p:cBhvr>
                                        <p:cTn id="32" dur="2000"/>
                                        <p:tgtEl>
                                          <p:spTgt spid="3689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3" presetClass="entr" presetSubtype="16" fill="hold" grpId="0" nodeType="clickEffect">
                                  <p:stCondLst>
                                    <p:cond delay="0"/>
                                  </p:stCondLst>
                                  <p:childTnLst>
                                    <p:set>
                                      <p:cBhvr>
                                        <p:cTn id="36" dur="1" fill="hold">
                                          <p:stCondLst>
                                            <p:cond delay="0"/>
                                          </p:stCondLst>
                                        </p:cTn>
                                        <p:tgtEl>
                                          <p:spTgt spid="36893"/>
                                        </p:tgtEl>
                                        <p:attrNameLst>
                                          <p:attrName>style.visibility</p:attrName>
                                        </p:attrNameLst>
                                      </p:cBhvr>
                                      <p:to>
                                        <p:strVal val="visible"/>
                                      </p:to>
                                    </p:set>
                                    <p:animEffect transition="in" filter="plus(in)">
                                      <p:cBhvr>
                                        <p:cTn id="37" dur="2000"/>
                                        <p:tgtEl>
                                          <p:spTgt spid="3689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1" nodeType="clickEffect">
                                  <p:stCondLst>
                                    <p:cond delay="0"/>
                                  </p:stCondLst>
                                  <p:childTnLst>
                                    <p:set>
                                      <p:cBhvr>
                                        <p:cTn id="41" dur="1" fill="hold">
                                          <p:stCondLst>
                                            <p:cond delay="0"/>
                                          </p:stCondLst>
                                        </p:cTn>
                                        <p:tgtEl>
                                          <p:spTgt spid="36893"/>
                                        </p:tgtEl>
                                        <p:attrNameLst>
                                          <p:attrName>style.visibility</p:attrName>
                                        </p:attrNameLst>
                                      </p:cBhvr>
                                      <p:to>
                                        <p:strVal val="visible"/>
                                      </p:to>
                                    </p:set>
                                    <p:animEffect transition="in" filter="box(in)">
                                      <p:cBhvr>
                                        <p:cTn id="42" dur="500"/>
                                        <p:tgtEl>
                                          <p:spTgt spid="3689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nodeType="clickEffect">
                                  <p:stCondLst>
                                    <p:cond delay="0"/>
                                  </p:stCondLst>
                                  <p:childTnLst>
                                    <p:set>
                                      <p:cBhvr>
                                        <p:cTn id="46" dur="1" fill="hold">
                                          <p:stCondLst>
                                            <p:cond delay="0"/>
                                          </p:stCondLst>
                                        </p:cTn>
                                        <p:tgtEl>
                                          <p:spTgt spid="36897"/>
                                        </p:tgtEl>
                                        <p:attrNameLst>
                                          <p:attrName>style.visibility</p:attrName>
                                        </p:attrNameLst>
                                      </p:cBhvr>
                                      <p:to>
                                        <p:strVal val="visible"/>
                                      </p:to>
                                    </p:set>
                                    <p:anim calcmode="lin" valueType="num">
                                      <p:cBhvr additive="base">
                                        <p:cTn id="47" dur="500" fill="hold"/>
                                        <p:tgtEl>
                                          <p:spTgt spid="36897"/>
                                        </p:tgtEl>
                                        <p:attrNameLst>
                                          <p:attrName>ppt_x</p:attrName>
                                        </p:attrNameLst>
                                      </p:cBhvr>
                                      <p:tavLst>
                                        <p:tav tm="0">
                                          <p:val>
                                            <p:strVal val="#ppt_x"/>
                                          </p:val>
                                        </p:tav>
                                        <p:tav tm="100000">
                                          <p:val>
                                            <p:strVal val="#ppt_x"/>
                                          </p:val>
                                        </p:tav>
                                      </p:tavLst>
                                    </p:anim>
                                    <p:anim calcmode="lin" valueType="num">
                                      <p:cBhvr additive="base">
                                        <p:cTn id="48" dur="500" fill="hold"/>
                                        <p:tgtEl>
                                          <p:spTgt spid="36897"/>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36898"/>
                                        </p:tgtEl>
                                        <p:attrNameLst>
                                          <p:attrName>style.visibility</p:attrName>
                                        </p:attrNameLst>
                                      </p:cBhvr>
                                      <p:to>
                                        <p:strVal val="visible"/>
                                      </p:to>
                                    </p:set>
                                    <p:animEffect transition="in" filter="box(in)">
                                      <p:cBhvr>
                                        <p:cTn id="53" dur="500"/>
                                        <p:tgtEl>
                                          <p:spTgt spid="36898"/>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 presetClass="entr" presetSubtype="4" fill="hold" nodeType="clickEffect">
                                  <p:stCondLst>
                                    <p:cond delay="0"/>
                                  </p:stCondLst>
                                  <p:childTnLst>
                                    <p:set>
                                      <p:cBhvr>
                                        <p:cTn id="57" dur="1" fill="hold">
                                          <p:stCondLst>
                                            <p:cond delay="0"/>
                                          </p:stCondLst>
                                        </p:cTn>
                                        <p:tgtEl>
                                          <p:spTgt spid="36892"/>
                                        </p:tgtEl>
                                        <p:attrNameLst>
                                          <p:attrName>style.visibility</p:attrName>
                                        </p:attrNameLst>
                                      </p:cBhvr>
                                      <p:to>
                                        <p:strVal val="visible"/>
                                      </p:to>
                                    </p:set>
                                    <p:anim calcmode="lin" valueType="num">
                                      <p:cBhvr additive="base">
                                        <p:cTn id="58" dur="500" fill="hold"/>
                                        <p:tgtEl>
                                          <p:spTgt spid="36892"/>
                                        </p:tgtEl>
                                        <p:attrNameLst>
                                          <p:attrName>ppt_x</p:attrName>
                                        </p:attrNameLst>
                                      </p:cBhvr>
                                      <p:tavLst>
                                        <p:tav tm="0">
                                          <p:val>
                                            <p:strVal val="#ppt_x"/>
                                          </p:val>
                                        </p:tav>
                                        <p:tav tm="100000">
                                          <p:val>
                                            <p:strVal val="#ppt_x"/>
                                          </p:val>
                                        </p:tav>
                                      </p:tavLst>
                                    </p:anim>
                                    <p:anim calcmode="lin" valueType="num">
                                      <p:cBhvr additive="base">
                                        <p:cTn id="59" dur="500" fill="hold"/>
                                        <p:tgtEl>
                                          <p:spTgt spid="36892"/>
                                        </p:tgtEl>
                                        <p:attrNameLst>
                                          <p:attrName>ppt_y</p:attrName>
                                        </p:attrNameLst>
                                      </p:cBhvr>
                                      <p:tavLst>
                                        <p:tav tm="0">
                                          <p:val>
                                            <p:strVal val="1+#ppt_h/2"/>
                                          </p:val>
                                        </p:tav>
                                        <p:tav tm="100000">
                                          <p:val>
                                            <p:strVal val="#ppt_y"/>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4" presetClass="entr" presetSubtype="16" fill="hold" grpId="0" nodeType="clickEffect">
                                  <p:stCondLst>
                                    <p:cond delay="0"/>
                                  </p:stCondLst>
                                  <p:childTnLst>
                                    <p:set>
                                      <p:cBhvr>
                                        <p:cTn id="63" dur="1" fill="hold">
                                          <p:stCondLst>
                                            <p:cond delay="0"/>
                                          </p:stCondLst>
                                        </p:cTn>
                                        <p:tgtEl>
                                          <p:spTgt spid="36896"/>
                                        </p:tgtEl>
                                        <p:attrNameLst>
                                          <p:attrName>style.visibility</p:attrName>
                                        </p:attrNameLst>
                                      </p:cBhvr>
                                      <p:to>
                                        <p:strVal val="visible"/>
                                      </p:to>
                                    </p:set>
                                    <p:animEffect transition="in" filter="box(in)">
                                      <p:cBhvr>
                                        <p:cTn id="64" dur="500"/>
                                        <p:tgtEl>
                                          <p:spTgt spid="36896"/>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5" presetClass="entr" presetSubtype="10" fill="hold" nodeType="clickEffect">
                                  <p:stCondLst>
                                    <p:cond delay="0"/>
                                  </p:stCondLst>
                                  <p:childTnLst>
                                    <p:set>
                                      <p:cBhvr>
                                        <p:cTn id="68" dur="1" fill="hold">
                                          <p:stCondLst>
                                            <p:cond delay="0"/>
                                          </p:stCondLst>
                                        </p:cTn>
                                        <p:tgtEl>
                                          <p:spTgt spid="36894"/>
                                        </p:tgtEl>
                                        <p:attrNameLst>
                                          <p:attrName>style.visibility</p:attrName>
                                        </p:attrNameLst>
                                      </p:cBhvr>
                                      <p:to>
                                        <p:strVal val="visible"/>
                                      </p:to>
                                    </p:set>
                                    <p:animEffect transition="in" filter="checkerboard(across)">
                                      <p:cBhvr>
                                        <p:cTn id="69" dur="500"/>
                                        <p:tgtEl>
                                          <p:spTgt spid="36894"/>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5" presetClass="entr" presetSubtype="10" fill="hold" grpId="0" nodeType="clickEffect">
                                  <p:stCondLst>
                                    <p:cond delay="0"/>
                                  </p:stCondLst>
                                  <p:childTnLst>
                                    <p:set>
                                      <p:cBhvr>
                                        <p:cTn id="73" dur="1" fill="hold">
                                          <p:stCondLst>
                                            <p:cond delay="0"/>
                                          </p:stCondLst>
                                        </p:cTn>
                                        <p:tgtEl>
                                          <p:spTgt spid="36895"/>
                                        </p:tgtEl>
                                        <p:attrNameLst>
                                          <p:attrName>style.visibility</p:attrName>
                                        </p:attrNameLst>
                                      </p:cBhvr>
                                      <p:to>
                                        <p:strVal val="visible"/>
                                      </p:to>
                                    </p:set>
                                    <p:animEffect transition="in" filter="checkerboard(across)">
                                      <p:cBhvr>
                                        <p:cTn id="74" dur="500"/>
                                        <p:tgtEl>
                                          <p:spTgt spid="368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88" grpId="0" autoUpdateAnimBg="0"/>
      <p:bldP spid="36890" grpId="0" autoUpdateAnimBg="0"/>
      <p:bldP spid="36893" grpId="0" autoUpdateAnimBg="0"/>
      <p:bldP spid="36893" grpId="1" bldLvl="0" autoUpdateAnimBg="0"/>
      <p:bldP spid="36895" grpId="0" bldLvl="0" autoUpdateAnimBg="0"/>
      <p:bldP spid="36896" grpId="0" bldLvl="0" autoUpdateAnimBg="0"/>
      <p:bldP spid="36898" grpId="0" bldLvl="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FAA6A926-9413-4957-8853-59AC50FF2EA9}"/>
              </a:ext>
            </a:extLst>
          </p:cNvPr>
          <p:cNvSpPr>
            <a:spLocks noGrp="1"/>
          </p:cNvSpPr>
          <p:nvPr>
            <p:ph type="dt" sz="half" idx="10"/>
          </p:nvPr>
        </p:nvSpPr>
        <p:spPr/>
        <p:txBody>
          <a:bodyPr/>
          <a:lstStyle/>
          <a:p>
            <a:fld id="{2C35463B-69D5-4B62-8B99-7522A5855E47}"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DC64687A-114C-4086-8745-B4E3387762D5}"/>
              </a:ext>
            </a:extLst>
          </p:cNvPr>
          <p:cNvSpPr>
            <a:spLocks noGrp="1"/>
          </p:cNvSpPr>
          <p:nvPr>
            <p:ph type="sldNum" sz="quarter" idx="12"/>
          </p:nvPr>
        </p:nvSpPr>
        <p:spPr/>
        <p:txBody>
          <a:bodyPr/>
          <a:lstStyle/>
          <a:p>
            <a:fld id="{C4B1BF92-6B30-4F99-BB2B-8B45A94EF2B0}" type="slidenum">
              <a:rPr lang="zh-CN" altLang="en-US"/>
              <a:pPr/>
              <a:t>34</a:t>
            </a:fld>
            <a:endParaRPr lang="zh-CN" altLang="en-US"/>
          </a:p>
        </p:txBody>
      </p:sp>
      <p:sp>
        <p:nvSpPr>
          <p:cNvPr id="37890" name="Rectangle 2">
            <a:extLst>
              <a:ext uri="{FF2B5EF4-FFF2-40B4-BE49-F238E27FC236}">
                <a16:creationId xmlns:a16="http://schemas.microsoft.com/office/drawing/2014/main" id="{3B4DD700-34B7-465D-BFAC-564E86F8B318}"/>
              </a:ext>
            </a:extLst>
          </p:cNvPr>
          <p:cNvSpPr>
            <a:spLocks noChangeArrowheads="1"/>
          </p:cNvSpPr>
          <p:nvPr>
            <p:ph type="body" idx="1"/>
          </p:nvPr>
        </p:nvSpPr>
        <p:spPr>
          <a:xfrm>
            <a:off x="457200" y="2060575"/>
            <a:ext cx="8229600" cy="4067175"/>
          </a:xfrm>
        </p:spPr>
        <p:txBody>
          <a:bodyPr/>
          <a:lstStyle/>
          <a:p>
            <a:r>
              <a:rPr lang="zh-CN" altLang="zh-CN">
                <a:ea typeface="黑体" panose="02010609060101010101" pitchFamily="49" charset="-122"/>
              </a:rPr>
              <a:t>可能造成决策失误和效率低下；</a:t>
            </a:r>
          </a:p>
          <a:p>
            <a:r>
              <a:rPr lang="zh-CN" altLang="zh-CN">
                <a:ea typeface="黑体" panose="02010609060101010101" pitchFamily="49" charset="-122"/>
              </a:rPr>
              <a:t>难以满足各地居民不同的需要；</a:t>
            </a:r>
          </a:p>
          <a:p>
            <a:r>
              <a:rPr lang="zh-CN" altLang="zh-CN">
                <a:ea typeface="黑体" panose="02010609060101010101" pitchFamily="49" charset="-122"/>
              </a:rPr>
              <a:t>有可能造成公共产品提供中的规模不经济；</a:t>
            </a:r>
          </a:p>
          <a:p>
            <a:r>
              <a:rPr lang="zh-CN" altLang="zh-CN">
                <a:ea typeface="黑体" panose="02010609060101010101" pitchFamily="49" charset="-122"/>
              </a:rPr>
              <a:t>可能导致体制和政策僵化；可能造成政府官员忽视与人民的联系。</a:t>
            </a:r>
          </a:p>
        </p:txBody>
      </p:sp>
      <p:sp>
        <p:nvSpPr>
          <p:cNvPr id="37891" name="UpRibbonSharp">
            <a:extLst>
              <a:ext uri="{FF2B5EF4-FFF2-40B4-BE49-F238E27FC236}">
                <a16:creationId xmlns:a16="http://schemas.microsoft.com/office/drawing/2014/main" id="{E5E00004-B75D-4E28-BCEA-B763F5C01A1F}"/>
              </a:ext>
            </a:extLst>
          </p:cNvPr>
          <p:cNvSpPr>
            <a:spLocks noEditPoints="1" noChangeArrowheads="1"/>
          </p:cNvSpPr>
          <p:nvPr/>
        </p:nvSpPr>
        <p:spPr bwMode="auto">
          <a:xfrm>
            <a:off x="1979613" y="117475"/>
            <a:ext cx="5416550" cy="1543050"/>
          </a:xfrm>
          <a:custGeom>
            <a:avLst/>
            <a:gdLst>
              <a:gd name="G0" fmla="+- 0 0 0"/>
              <a:gd name="G1" fmla="+- 5400 0 0"/>
              <a:gd name="G2" fmla="+- 5400 2700 0"/>
              <a:gd name="G3" fmla="+- 21600 0 G2"/>
              <a:gd name="G4" fmla="+- 21600 0 G1"/>
              <a:gd name="G5" fmla="+- 21600 0 18900"/>
              <a:gd name="G6" fmla="*/ 18900 1 2"/>
              <a:gd name="G7" fmla="+- 21600 0 G6"/>
              <a:gd name="G8" fmla="+- 18900 0 0"/>
              <a:gd name="T0" fmla="*/ 10800 w 21600"/>
              <a:gd name="T1" fmla="*/ 0 h 21600"/>
              <a:gd name="T2" fmla="*/ 2700 w 21600"/>
              <a:gd name="T3" fmla="*/ 12150 h 21600"/>
              <a:gd name="T4" fmla="*/ 10800 w 21600"/>
              <a:gd name="T5" fmla="*/ 18900 h 21600"/>
              <a:gd name="T6" fmla="*/ 18900 w 21600"/>
              <a:gd name="T7" fmla="*/ 12150 h 21600"/>
              <a:gd name="T8" fmla="*/ 17694720 60000 65536"/>
              <a:gd name="T9" fmla="*/ 11796480 60000 65536"/>
              <a:gd name="T10" fmla="*/ 5898240 60000 65536"/>
              <a:gd name="T11" fmla="*/ 0 60000 65536"/>
              <a:gd name="T12" fmla="*/ G1 w 21600"/>
              <a:gd name="T13" fmla="*/ 0 h 21600"/>
              <a:gd name="T14" fmla="*/ G4 w 21600"/>
              <a:gd name="T15" fmla="*/ G8 h 21600"/>
            </a:gdLst>
            <a:ahLst/>
            <a:cxnLst>
              <a:cxn ang="T8">
                <a:pos x="T0" y="T1"/>
              </a:cxn>
              <a:cxn ang="T9">
                <a:pos x="T2" y="T3"/>
              </a:cxn>
              <a:cxn ang="T10">
                <a:pos x="T4" y="T5"/>
              </a:cxn>
              <a:cxn ang="T11">
                <a:pos x="T6" y="T7"/>
              </a:cxn>
            </a:cxnLst>
            <a:rect l="T12" t="T13" r="T14" b="T15"/>
            <a:pathLst>
              <a:path w="21600" h="21600" extrusionOk="0">
                <a:moveTo>
                  <a:pt x="0" y="21600"/>
                </a:moveTo>
                <a:lnTo>
                  <a:pt x="8100" y="21600"/>
                </a:lnTo>
                <a:lnTo>
                  <a:pt x="8100" y="18900"/>
                </a:lnTo>
                <a:lnTo>
                  <a:pt x="13500" y="18900"/>
                </a:lnTo>
                <a:lnTo>
                  <a:pt x="13500" y="21600"/>
                </a:lnTo>
                <a:lnTo>
                  <a:pt x="21600" y="21600"/>
                </a:lnTo>
                <a:lnTo>
                  <a:pt x="18900" y="12150"/>
                </a:lnTo>
                <a:lnTo>
                  <a:pt x="21600" y="2700"/>
                </a:lnTo>
                <a:lnTo>
                  <a:pt x="16200" y="2700"/>
                </a:lnTo>
                <a:lnTo>
                  <a:pt x="16200" y="0"/>
                </a:lnTo>
                <a:lnTo>
                  <a:pt x="5400" y="0"/>
                </a:lnTo>
                <a:lnTo>
                  <a:pt x="5400" y="2700"/>
                </a:lnTo>
                <a:lnTo>
                  <a:pt x="0" y="2700"/>
                </a:lnTo>
                <a:lnTo>
                  <a:pt x="2700" y="12150"/>
                </a:lnTo>
                <a:close/>
              </a:path>
              <a:path w="21600" h="21600" fill="none" extrusionOk="0">
                <a:moveTo>
                  <a:pt x="8100" y="18900"/>
                </a:moveTo>
                <a:lnTo>
                  <a:pt x="5400" y="18900"/>
                </a:lnTo>
                <a:lnTo>
                  <a:pt x="5400" y="2700"/>
                </a:lnTo>
              </a:path>
              <a:path w="21600" h="21600" fill="none" extrusionOk="0">
                <a:moveTo>
                  <a:pt x="5400" y="18900"/>
                </a:moveTo>
                <a:lnTo>
                  <a:pt x="8100" y="21600"/>
                </a:lnTo>
              </a:path>
              <a:path w="21600" h="21600" fill="none" extrusionOk="0">
                <a:moveTo>
                  <a:pt x="13500" y="18900"/>
                </a:moveTo>
                <a:lnTo>
                  <a:pt x="16200" y="18900"/>
                </a:lnTo>
                <a:lnTo>
                  <a:pt x="16200" y="2700"/>
                </a:lnTo>
              </a:path>
              <a:path w="21600" h="21600" fill="none" extrusionOk="0">
                <a:moveTo>
                  <a:pt x="16200" y="18900"/>
                </a:moveTo>
                <a:lnTo>
                  <a:pt x="13500" y="21600"/>
                </a:lnTo>
              </a:path>
            </a:pathLst>
          </a:custGeom>
          <a:solidFill>
            <a:srgbClr val="009900"/>
          </a:solidFill>
          <a:ln w="9525" cap="flat" cmpd="sng">
            <a:solidFill>
              <a:srgbClr val="000000"/>
            </a:solidFill>
            <a:miter lim="800000"/>
            <a:headEnd/>
            <a:tailEnd/>
          </a:ln>
          <a:effectLst>
            <a:outerShdw dist="107763" dir="2700000" algn="ctr" rotWithShape="0">
              <a:srgbClr val="808080"/>
            </a:outerShdw>
          </a:effectLst>
        </p:spPr>
        <p:txBody>
          <a:bodyPr/>
          <a:lstStyle>
            <a:lvl1pPr marL="342900" indent="-342900">
              <a:spcBef>
                <a:spcPct val="20000"/>
              </a:spcBef>
              <a:buChar char="•"/>
              <a:defRPr sz="28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buChar char="–"/>
              <a:defRPr sz="24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buChar char="•"/>
              <a:defRPr sz="2000">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buChar char="–"/>
              <a:defRPr sz="2000">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buChar char="»"/>
              <a:defRPr sz="2000">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华文细黑" panose="02010600040101010101" pitchFamily="2" charset="-122"/>
                <a:ea typeface="华文细黑" panose="02010600040101010101" pitchFamily="2" charset="-122"/>
              </a:defRPr>
            </a:lvl9pPr>
          </a:lstStyle>
          <a:p>
            <a:pPr algn="ctr">
              <a:buFont typeface="Arial" panose="020B0604020202020204" pitchFamily="34" charset="0"/>
              <a:buNone/>
            </a:pPr>
            <a:r>
              <a:rPr lang="zh-CN" altLang="en-US" sz="4000" b="1">
                <a:solidFill>
                  <a:srgbClr val="FFFFFF"/>
                </a:solidFill>
                <a:ea typeface="黑体" panose="02010609060101010101" pitchFamily="49" charset="-122"/>
              </a:rPr>
              <a:t>财政集权的弊端</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7891"/>
                                        </p:tgtEl>
                                        <p:attrNameLst>
                                          <p:attrName>style.visibility</p:attrName>
                                        </p:attrNameLst>
                                      </p:cBhvr>
                                      <p:to>
                                        <p:strVal val="visible"/>
                                      </p:to>
                                    </p:set>
                                    <p:animEffect transition="in" filter="box(in)">
                                      <p:cBhvr>
                                        <p:cTn id="7" dur="500"/>
                                        <p:tgtEl>
                                          <p:spTgt spid="378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7890">
                                            <p:txEl>
                                              <p:pRg st="0" end="0"/>
                                            </p:txEl>
                                          </p:spTgt>
                                        </p:tgtEl>
                                        <p:attrNameLst>
                                          <p:attrName>style.visibility</p:attrName>
                                        </p:attrNameLst>
                                      </p:cBhvr>
                                      <p:to>
                                        <p:strVal val="visible"/>
                                      </p:to>
                                    </p:set>
                                    <p:animEffect transition="in" filter="diamond(in)">
                                      <p:cBhvr>
                                        <p:cTn id="12" dur="2000"/>
                                        <p:tgtEl>
                                          <p:spTgt spid="37890">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7890">
                                            <p:txEl>
                                              <p:pRg st="1" end="1"/>
                                            </p:txEl>
                                          </p:spTgt>
                                        </p:tgtEl>
                                        <p:attrNameLst>
                                          <p:attrName>style.visibility</p:attrName>
                                        </p:attrNameLst>
                                      </p:cBhvr>
                                      <p:to>
                                        <p:strVal val="visible"/>
                                      </p:to>
                                    </p:set>
                                    <p:animEffect transition="in" filter="diamond(in)">
                                      <p:cBhvr>
                                        <p:cTn id="17" dur="2000"/>
                                        <p:tgtEl>
                                          <p:spTgt spid="37890">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7890">
                                            <p:txEl>
                                              <p:pRg st="2" end="2"/>
                                            </p:txEl>
                                          </p:spTgt>
                                        </p:tgtEl>
                                        <p:attrNameLst>
                                          <p:attrName>style.visibility</p:attrName>
                                        </p:attrNameLst>
                                      </p:cBhvr>
                                      <p:to>
                                        <p:strVal val="visible"/>
                                      </p:to>
                                    </p:set>
                                    <p:animEffect transition="in" filter="diamond(in)">
                                      <p:cBhvr>
                                        <p:cTn id="22" dur="2000"/>
                                        <p:tgtEl>
                                          <p:spTgt spid="37890">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7890">
                                            <p:txEl>
                                              <p:pRg st="3" end="3"/>
                                            </p:txEl>
                                          </p:spTgt>
                                        </p:tgtEl>
                                        <p:attrNameLst>
                                          <p:attrName>style.visibility</p:attrName>
                                        </p:attrNameLst>
                                      </p:cBhvr>
                                      <p:to>
                                        <p:strVal val="visible"/>
                                      </p:to>
                                    </p:set>
                                    <p:animEffect transition="in" filter="diamond(in)">
                                      <p:cBhvr>
                                        <p:cTn id="27" dur="2000"/>
                                        <p:tgtEl>
                                          <p:spTgt spid="3789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build="p" autoUpdateAnimBg="0"/>
      <p:bldP spid="37891" grpId="0" bldLvl="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日期占位符 3">
            <a:extLst>
              <a:ext uri="{FF2B5EF4-FFF2-40B4-BE49-F238E27FC236}">
                <a16:creationId xmlns:a16="http://schemas.microsoft.com/office/drawing/2014/main" id="{216C920D-1E1B-4F65-9901-A0083A6083BC}"/>
              </a:ext>
            </a:extLst>
          </p:cNvPr>
          <p:cNvSpPr>
            <a:spLocks noGrp="1"/>
          </p:cNvSpPr>
          <p:nvPr>
            <p:ph type="dt" sz="half" idx="10"/>
          </p:nvPr>
        </p:nvSpPr>
        <p:spPr/>
        <p:txBody>
          <a:bodyPr/>
          <a:lstStyle/>
          <a:p>
            <a:fld id="{FB39DAA1-00FB-4D7C-93AF-336DE9444F21}" type="datetime1">
              <a:rPr lang="zh-CN" altLang="en-US"/>
              <a:pPr/>
              <a:t>2018/12/13</a:t>
            </a:fld>
            <a:endParaRPr lang="zh-CN" altLang="en-US"/>
          </a:p>
        </p:txBody>
      </p:sp>
      <p:sp>
        <p:nvSpPr>
          <p:cNvPr id="31" name="灯片编号占位符 5">
            <a:extLst>
              <a:ext uri="{FF2B5EF4-FFF2-40B4-BE49-F238E27FC236}">
                <a16:creationId xmlns:a16="http://schemas.microsoft.com/office/drawing/2014/main" id="{1452CD64-0BB3-4648-9566-8C8294496BFB}"/>
              </a:ext>
            </a:extLst>
          </p:cNvPr>
          <p:cNvSpPr>
            <a:spLocks noGrp="1"/>
          </p:cNvSpPr>
          <p:nvPr>
            <p:ph type="sldNum" sz="quarter" idx="12"/>
          </p:nvPr>
        </p:nvSpPr>
        <p:spPr/>
        <p:txBody>
          <a:bodyPr/>
          <a:lstStyle/>
          <a:p>
            <a:fld id="{BA543790-01BD-461F-B10C-A5B157E8D92A}" type="slidenum">
              <a:rPr lang="zh-CN" altLang="en-US"/>
              <a:pPr/>
              <a:t>35</a:t>
            </a:fld>
            <a:endParaRPr lang="zh-CN" altLang="en-US"/>
          </a:p>
        </p:txBody>
      </p:sp>
      <p:sp>
        <p:nvSpPr>
          <p:cNvPr id="38914" name="AutoShape 2">
            <a:extLst>
              <a:ext uri="{FF2B5EF4-FFF2-40B4-BE49-F238E27FC236}">
                <a16:creationId xmlns:a16="http://schemas.microsoft.com/office/drawing/2014/main" id="{0E466CE4-0102-469C-BE16-F0E1816B5660}"/>
              </a:ext>
            </a:extLst>
          </p:cNvPr>
          <p:cNvSpPr>
            <a:spLocks noChangeArrowheads="1"/>
          </p:cNvSpPr>
          <p:nvPr/>
        </p:nvSpPr>
        <p:spPr bwMode="auto">
          <a:xfrm>
            <a:off x="1547813" y="188913"/>
            <a:ext cx="5943600" cy="990600"/>
          </a:xfrm>
          <a:prstGeom prst="roundRect">
            <a:avLst>
              <a:gd name="adj" fmla="val 50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38100" cmpd="sng">
            <a:solidFill>
              <a:srgbClr val="FFFFFF"/>
            </a:solidFill>
            <a:round/>
            <a:headEnd/>
            <a:tailEnd/>
          </a:ln>
          <a:effectLst>
            <a:outerShdw dist="63500" dir="3187806" algn="ctr" rotWithShape="0">
              <a:srgbClr val="001D3A"/>
            </a:outerShdw>
          </a:effec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4000">
                <a:solidFill>
                  <a:srgbClr val="FF3300"/>
                </a:solidFill>
                <a:ea typeface="黑体" panose="02010609060101010101" pitchFamily="49" charset="-122"/>
                <a:sym typeface="Arial" panose="020B0604020202020204" pitchFamily="34" charset="0"/>
              </a:rPr>
              <a:t>财政分权的优势</a:t>
            </a:r>
          </a:p>
        </p:txBody>
      </p:sp>
      <p:sp>
        <p:nvSpPr>
          <p:cNvPr id="38915" name="AutoShape 3">
            <a:extLst>
              <a:ext uri="{FF2B5EF4-FFF2-40B4-BE49-F238E27FC236}">
                <a16:creationId xmlns:a16="http://schemas.microsoft.com/office/drawing/2014/main" id="{4963B3A2-A4EB-4F83-97E4-ACFCF48560AA}"/>
              </a:ext>
            </a:extLst>
          </p:cNvPr>
          <p:cNvSpPr>
            <a:spLocks noChangeArrowheads="1"/>
          </p:cNvSpPr>
          <p:nvPr/>
        </p:nvSpPr>
        <p:spPr bwMode="auto">
          <a:xfrm>
            <a:off x="1692275" y="1484313"/>
            <a:ext cx="5759450" cy="2638425"/>
          </a:xfrm>
          <a:prstGeom prst="upArrow">
            <a:avLst>
              <a:gd name="adj1" fmla="val 56944"/>
              <a:gd name="adj2" fmla="val 50782"/>
            </a:avLst>
          </a:prstGeom>
          <a:gradFill rotWithShape="1">
            <a:gsLst>
              <a:gs pos="0">
                <a:srgbClr val="BDBFB9"/>
              </a:gs>
              <a:gs pos="100000">
                <a:srgbClr val="F7F9F2"/>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zh-CN" altLang="en-US"/>
          </a:p>
        </p:txBody>
      </p:sp>
      <p:grpSp>
        <p:nvGrpSpPr>
          <p:cNvPr id="38916" name="Group 4">
            <a:extLst>
              <a:ext uri="{FF2B5EF4-FFF2-40B4-BE49-F238E27FC236}">
                <a16:creationId xmlns:a16="http://schemas.microsoft.com/office/drawing/2014/main" id="{ED037380-5E89-40DD-BE20-9A13C7318406}"/>
              </a:ext>
            </a:extLst>
          </p:cNvPr>
          <p:cNvGrpSpPr>
            <a:grpSpLocks/>
          </p:cNvGrpSpPr>
          <p:nvPr/>
        </p:nvGrpSpPr>
        <p:grpSpPr bwMode="auto">
          <a:xfrm>
            <a:off x="6781800" y="4481513"/>
            <a:ext cx="1828800" cy="1995487"/>
            <a:chOff x="0" y="0"/>
            <a:chExt cx="973" cy="1113"/>
          </a:xfrm>
        </p:grpSpPr>
        <p:sp>
          <p:nvSpPr>
            <p:cNvPr id="38917" name="Oval 5">
              <a:extLst>
                <a:ext uri="{FF2B5EF4-FFF2-40B4-BE49-F238E27FC236}">
                  <a16:creationId xmlns:a16="http://schemas.microsoft.com/office/drawing/2014/main" id="{1B22B450-977C-4184-9723-77C89C36696A}"/>
                </a:ext>
              </a:extLst>
            </p:cNvPr>
            <p:cNvSpPr>
              <a:spLocks noChangeArrowheads="1"/>
            </p:cNvSpPr>
            <p:nvPr/>
          </p:nvSpPr>
          <p:spPr bwMode="auto">
            <a:xfrm>
              <a:off x="96" y="921"/>
              <a:ext cx="816" cy="192"/>
            </a:xfrm>
            <a:prstGeom prst="ellipse">
              <a:avLst/>
            </a:prstGeom>
            <a:gradFill rotWithShape="1">
              <a:gsLst>
                <a:gs pos="0">
                  <a:srgbClr val="969696"/>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38918" name="Oval 6">
              <a:extLst>
                <a:ext uri="{FF2B5EF4-FFF2-40B4-BE49-F238E27FC236}">
                  <a16:creationId xmlns:a16="http://schemas.microsoft.com/office/drawing/2014/main" id="{46058FEA-1308-4358-9181-3E6660E8D3DC}"/>
                </a:ext>
              </a:extLst>
            </p:cNvPr>
            <p:cNvSpPr>
              <a:spLocks noChangeArrowheads="1"/>
            </p:cNvSpPr>
            <p:nvPr/>
          </p:nvSpPr>
          <p:spPr bwMode="auto">
            <a:xfrm>
              <a:off x="0" y="0"/>
              <a:ext cx="973" cy="973"/>
            </a:xfrm>
            <a:prstGeom prst="ellipse">
              <a:avLst/>
            </a:prstGeom>
            <a:gradFill rotWithShape="1">
              <a:gsLst>
                <a:gs pos="0">
                  <a:schemeClr val="folHlink"/>
                </a:gs>
                <a:gs pos="100000">
                  <a:schemeClr val="folHlink">
                    <a:gamma/>
                    <a:shade val="57255"/>
                    <a:invGamma/>
                  </a:schemeClr>
                </a:gs>
              </a:gsLst>
              <a:path path="rect">
                <a:fillToRect l="100000" t="10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zh-CN" altLang="en-US"/>
            </a:p>
          </p:txBody>
        </p:sp>
        <p:sp>
          <p:nvSpPr>
            <p:cNvPr id="38919" name="Oval 7">
              <a:extLst>
                <a:ext uri="{FF2B5EF4-FFF2-40B4-BE49-F238E27FC236}">
                  <a16:creationId xmlns:a16="http://schemas.microsoft.com/office/drawing/2014/main" id="{5A8E356D-E3B2-4EB8-8372-551FAC9DB75A}"/>
                </a:ext>
              </a:extLst>
            </p:cNvPr>
            <p:cNvSpPr>
              <a:spLocks noChangeArrowheads="1"/>
            </p:cNvSpPr>
            <p:nvPr/>
          </p:nvSpPr>
          <p:spPr bwMode="auto">
            <a:xfrm>
              <a:off x="21" y="23"/>
              <a:ext cx="928" cy="929"/>
            </a:xfrm>
            <a:prstGeom prst="ellipse">
              <a:avLst/>
            </a:prstGeom>
            <a:gradFill rotWithShape="1">
              <a:gsLst>
                <a:gs pos="0">
                  <a:schemeClr val="folHlink">
                    <a:alpha val="84999"/>
                  </a:schemeClr>
                </a:gs>
                <a:gs pos="100000">
                  <a:schemeClr val="folHlink">
                    <a:gamma/>
                    <a:shade val="63529"/>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zh-CN" altLang="en-US"/>
            </a:p>
          </p:txBody>
        </p:sp>
        <p:sp>
          <p:nvSpPr>
            <p:cNvPr id="38920" name="Oval 8">
              <a:extLst>
                <a:ext uri="{FF2B5EF4-FFF2-40B4-BE49-F238E27FC236}">
                  <a16:creationId xmlns:a16="http://schemas.microsoft.com/office/drawing/2014/main" id="{89CA8E78-5E6B-4AEE-859B-A683632902C5}"/>
                </a:ext>
              </a:extLst>
            </p:cNvPr>
            <p:cNvSpPr>
              <a:spLocks noChangeArrowheads="1"/>
            </p:cNvSpPr>
            <p:nvPr/>
          </p:nvSpPr>
          <p:spPr bwMode="auto">
            <a:xfrm>
              <a:off x="57" y="57"/>
              <a:ext cx="839" cy="839"/>
            </a:xfrm>
            <a:prstGeom prst="ellipse">
              <a:avLst/>
            </a:prstGeom>
            <a:gradFill rotWithShape="1">
              <a:gsLst>
                <a:gs pos="0">
                  <a:schemeClr val="folHlink"/>
                </a:gs>
                <a:gs pos="100000">
                  <a:schemeClr val="folHlink">
                    <a:gamma/>
                    <a:shade val="72549"/>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zh-CN" altLang="en-US"/>
            </a:p>
          </p:txBody>
        </p:sp>
        <p:pic>
          <p:nvPicPr>
            <p:cNvPr id="38921" name="Picture 9" descr="Picture1">
              <a:extLst>
                <a:ext uri="{FF2B5EF4-FFF2-40B4-BE49-F238E27FC236}">
                  <a16:creationId xmlns:a16="http://schemas.microsoft.com/office/drawing/2014/main" id="{B3206A4D-C68F-4E60-85AC-44EDEF4E35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 y="57"/>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22" name="Text Box 10">
              <a:extLst>
                <a:ext uri="{FF2B5EF4-FFF2-40B4-BE49-F238E27FC236}">
                  <a16:creationId xmlns:a16="http://schemas.microsoft.com/office/drawing/2014/main" id="{68E8E00C-1A6F-458D-9A33-241F8CCC8DEA}"/>
                </a:ext>
              </a:extLst>
            </p:cNvPr>
            <p:cNvSpPr txBox="1">
              <a:spLocks noChangeArrowheads="1"/>
            </p:cNvSpPr>
            <p:nvPr/>
          </p:nvSpPr>
          <p:spPr bwMode="auto">
            <a:xfrm>
              <a:off x="32" y="335"/>
              <a:ext cx="888" cy="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zh-CN" altLang="en-US" sz="2400" b="1">
                  <a:solidFill>
                    <a:srgbClr val="FFFFFF"/>
                  </a:solidFill>
                  <a:latin typeface="Verdana" panose="020B0604030504040204" pitchFamily="34" charset="0"/>
                  <a:ea typeface="黑体" panose="02010609060101010101" pitchFamily="49" charset="-122"/>
                </a:rPr>
                <a:t>居民参与</a:t>
              </a:r>
            </a:p>
            <a:p>
              <a:pPr algn="ctr"/>
              <a:r>
                <a:rPr lang="zh-CN" altLang="en-US" sz="2400" b="1">
                  <a:solidFill>
                    <a:srgbClr val="FFFFFF"/>
                  </a:solidFill>
                  <a:ea typeface="黑体" panose="02010609060101010101" pitchFamily="49" charset="-122"/>
                </a:rPr>
                <a:t>公共管理</a:t>
              </a:r>
            </a:p>
          </p:txBody>
        </p:sp>
      </p:grpSp>
      <p:grpSp>
        <p:nvGrpSpPr>
          <p:cNvPr id="38923" name="Group 11">
            <a:extLst>
              <a:ext uri="{FF2B5EF4-FFF2-40B4-BE49-F238E27FC236}">
                <a16:creationId xmlns:a16="http://schemas.microsoft.com/office/drawing/2014/main" id="{25860660-9246-4089-95E0-226575BE5011}"/>
              </a:ext>
            </a:extLst>
          </p:cNvPr>
          <p:cNvGrpSpPr>
            <a:grpSpLocks/>
          </p:cNvGrpSpPr>
          <p:nvPr/>
        </p:nvGrpSpPr>
        <p:grpSpPr bwMode="auto">
          <a:xfrm>
            <a:off x="4953000" y="4495800"/>
            <a:ext cx="1544638" cy="1995488"/>
            <a:chOff x="0" y="0"/>
            <a:chExt cx="973" cy="1113"/>
          </a:xfrm>
        </p:grpSpPr>
        <p:sp>
          <p:nvSpPr>
            <p:cNvPr id="38924" name="Oval 12">
              <a:extLst>
                <a:ext uri="{FF2B5EF4-FFF2-40B4-BE49-F238E27FC236}">
                  <a16:creationId xmlns:a16="http://schemas.microsoft.com/office/drawing/2014/main" id="{56A21C91-0337-4727-AC38-5578D0EA9C07}"/>
                </a:ext>
              </a:extLst>
            </p:cNvPr>
            <p:cNvSpPr>
              <a:spLocks noChangeArrowheads="1"/>
            </p:cNvSpPr>
            <p:nvPr/>
          </p:nvSpPr>
          <p:spPr bwMode="auto">
            <a:xfrm>
              <a:off x="96" y="921"/>
              <a:ext cx="816" cy="192"/>
            </a:xfrm>
            <a:prstGeom prst="ellipse">
              <a:avLst/>
            </a:prstGeom>
            <a:gradFill rotWithShape="1">
              <a:gsLst>
                <a:gs pos="0">
                  <a:srgbClr val="969696"/>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38925" name="Oval 13">
              <a:extLst>
                <a:ext uri="{FF2B5EF4-FFF2-40B4-BE49-F238E27FC236}">
                  <a16:creationId xmlns:a16="http://schemas.microsoft.com/office/drawing/2014/main" id="{E8444A22-D64F-4137-8A8C-DCB60A749F21}"/>
                </a:ext>
              </a:extLst>
            </p:cNvPr>
            <p:cNvSpPr>
              <a:spLocks noChangeArrowheads="1"/>
            </p:cNvSpPr>
            <p:nvPr/>
          </p:nvSpPr>
          <p:spPr bwMode="auto">
            <a:xfrm>
              <a:off x="0" y="0"/>
              <a:ext cx="973" cy="973"/>
            </a:xfrm>
            <a:prstGeom prst="ellipse">
              <a:avLst/>
            </a:prstGeom>
            <a:gradFill rotWithShape="1">
              <a:gsLst>
                <a:gs pos="0">
                  <a:schemeClr val="accent1"/>
                </a:gs>
                <a:gs pos="100000">
                  <a:schemeClr val="accent1">
                    <a:gamma/>
                    <a:shade val="57255"/>
                    <a:invGamma/>
                  </a:schemeClr>
                </a:gs>
              </a:gsLst>
              <a:path path="rect">
                <a:fillToRect l="100000" t="10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zh-CN" altLang="en-US"/>
            </a:p>
          </p:txBody>
        </p:sp>
        <p:sp>
          <p:nvSpPr>
            <p:cNvPr id="38926" name="Oval 14">
              <a:extLst>
                <a:ext uri="{FF2B5EF4-FFF2-40B4-BE49-F238E27FC236}">
                  <a16:creationId xmlns:a16="http://schemas.microsoft.com/office/drawing/2014/main" id="{37BD9DD7-70A0-46DE-B094-FCB683F37E6C}"/>
                </a:ext>
              </a:extLst>
            </p:cNvPr>
            <p:cNvSpPr>
              <a:spLocks noChangeArrowheads="1"/>
            </p:cNvSpPr>
            <p:nvPr/>
          </p:nvSpPr>
          <p:spPr bwMode="auto">
            <a:xfrm>
              <a:off x="21" y="23"/>
              <a:ext cx="928" cy="929"/>
            </a:xfrm>
            <a:prstGeom prst="ellipse">
              <a:avLst/>
            </a:prstGeom>
            <a:gradFill rotWithShape="1">
              <a:gsLst>
                <a:gs pos="0">
                  <a:schemeClr val="accent1">
                    <a:alpha val="84999"/>
                  </a:schemeClr>
                </a:gs>
                <a:gs pos="100000">
                  <a:schemeClr val="accent1">
                    <a:gamma/>
                    <a:shade val="63529"/>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zh-CN" altLang="en-US"/>
            </a:p>
          </p:txBody>
        </p:sp>
        <p:sp>
          <p:nvSpPr>
            <p:cNvPr id="38927" name="Oval 15">
              <a:extLst>
                <a:ext uri="{FF2B5EF4-FFF2-40B4-BE49-F238E27FC236}">
                  <a16:creationId xmlns:a16="http://schemas.microsoft.com/office/drawing/2014/main" id="{1EAC7EED-76D7-43A4-8ED3-8ABD21271E11}"/>
                </a:ext>
              </a:extLst>
            </p:cNvPr>
            <p:cNvSpPr>
              <a:spLocks noChangeArrowheads="1"/>
            </p:cNvSpPr>
            <p:nvPr/>
          </p:nvSpPr>
          <p:spPr bwMode="auto">
            <a:xfrm>
              <a:off x="57" y="57"/>
              <a:ext cx="839" cy="839"/>
            </a:xfrm>
            <a:prstGeom prst="ellipse">
              <a:avLst/>
            </a:prstGeom>
            <a:gradFill rotWithShape="1">
              <a:gsLst>
                <a:gs pos="0">
                  <a:schemeClr val="accent1"/>
                </a:gs>
                <a:gs pos="100000">
                  <a:schemeClr val="accent1">
                    <a:gamma/>
                    <a:shade val="72549"/>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zh-CN" altLang="en-US"/>
            </a:p>
          </p:txBody>
        </p:sp>
        <p:pic>
          <p:nvPicPr>
            <p:cNvPr id="38928" name="Picture 16" descr="Picture1">
              <a:extLst>
                <a:ext uri="{FF2B5EF4-FFF2-40B4-BE49-F238E27FC236}">
                  <a16:creationId xmlns:a16="http://schemas.microsoft.com/office/drawing/2014/main" id="{C26A0425-ADAA-4C1A-9F13-C0E0779581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 y="57"/>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29" name="Text Box 17">
              <a:extLst>
                <a:ext uri="{FF2B5EF4-FFF2-40B4-BE49-F238E27FC236}">
                  <a16:creationId xmlns:a16="http://schemas.microsoft.com/office/drawing/2014/main" id="{CFE0F9F6-DAD4-43F8-AC15-40B0FD71E797}"/>
                </a:ext>
              </a:extLst>
            </p:cNvPr>
            <p:cNvSpPr txBox="1">
              <a:spLocks noChangeArrowheads="1"/>
            </p:cNvSpPr>
            <p:nvPr/>
          </p:nvSpPr>
          <p:spPr bwMode="auto">
            <a:xfrm>
              <a:off x="32" y="335"/>
              <a:ext cx="888" cy="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400" b="1">
                  <a:solidFill>
                    <a:srgbClr val="FFFFFF"/>
                  </a:solidFill>
                  <a:ea typeface="黑体" panose="02010609060101010101" pitchFamily="49" charset="-122"/>
                </a:rPr>
                <a:t>给居民</a:t>
              </a:r>
            </a:p>
            <a:p>
              <a:pPr algn="ctr"/>
              <a:r>
                <a:rPr lang="zh-CN" altLang="en-US" sz="2400" b="1">
                  <a:solidFill>
                    <a:srgbClr val="FFFFFF"/>
                  </a:solidFill>
                  <a:ea typeface="黑体" panose="02010609060101010101" pitchFamily="49" charset="-122"/>
                </a:rPr>
                <a:t>更多选择</a:t>
              </a:r>
            </a:p>
          </p:txBody>
        </p:sp>
      </p:grpSp>
      <p:grpSp>
        <p:nvGrpSpPr>
          <p:cNvPr id="38930" name="Group 18">
            <a:extLst>
              <a:ext uri="{FF2B5EF4-FFF2-40B4-BE49-F238E27FC236}">
                <a16:creationId xmlns:a16="http://schemas.microsoft.com/office/drawing/2014/main" id="{1F44E048-DDCE-4204-8EC8-C5B0B3C22DF0}"/>
              </a:ext>
            </a:extLst>
          </p:cNvPr>
          <p:cNvGrpSpPr>
            <a:grpSpLocks/>
          </p:cNvGrpSpPr>
          <p:nvPr/>
        </p:nvGrpSpPr>
        <p:grpSpPr bwMode="auto">
          <a:xfrm>
            <a:off x="2819400" y="4343400"/>
            <a:ext cx="1752600" cy="2057400"/>
            <a:chOff x="0" y="0"/>
            <a:chExt cx="973" cy="1113"/>
          </a:xfrm>
        </p:grpSpPr>
        <p:sp>
          <p:nvSpPr>
            <p:cNvPr id="38931" name="Oval 19">
              <a:extLst>
                <a:ext uri="{FF2B5EF4-FFF2-40B4-BE49-F238E27FC236}">
                  <a16:creationId xmlns:a16="http://schemas.microsoft.com/office/drawing/2014/main" id="{01F3F982-D6DF-4613-A3AC-BC93BE7BD882}"/>
                </a:ext>
              </a:extLst>
            </p:cNvPr>
            <p:cNvSpPr>
              <a:spLocks noChangeArrowheads="1"/>
            </p:cNvSpPr>
            <p:nvPr/>
          </p:nvSpPr>
          <p:spPr bwMode="auto">
            <a:xfrm>
              <a:off x="96" y="921"/>
              <a:ext cx="816" cy="192"/>
            </a:xfrm>
            <a:prstGeom prst="ellipse">
              <a:avLst/>
            </a:prstGeom>
            <a:gradFill rotWithShape="1">
              <a:gsLst>
                <a:gs pos="0">
                  <a:srgbClr val="969696"/>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38932" name="Oval 20">
              <a:extLst>
                <a:ext uri="{FF2B5EF4-FFF2-40B4-BE49-F238E27FC236}">
                  <a16:creationId xmlns:a16="http://schemas.microsoft.com/office/drawing/2014/main" id="{C6425D32-02E3-4D50-AF86-4EFB8299BBCF}"/>
                </a:ext>
              </a:extLst>
            </p:cNvPr>
            <p:cNvSpPr>
              <a:spLocks noChangeArrowheads="1"/>
            </p:cNvSpPr>
            <p:nvPr/>
          </p:nvSpPr>
          <p:spPr bwMode="auto">
            <a:xfrm>
              <a:off x="0" y="0"/>
              <a:ext cx="973" cy="973"/>
            </a:xfrm>
            <a:prstGeom prst="ellipse">
              <a:avLst/>
            </a:prstGeom>
            <a:gradFill rotWithShape="1">
              <a:gsLst>
                <a:gs pos="0">
                  <a:schemeClr val="hlink"/>
                </a:gs>
                <a:gs pos="100000">
                  <a:schemeClr val="hlink">
                    <a:gamma/>
                    <a:shade val="57255"/>
                    <a:invGamma/>
                  </a:schemeClr>
                </a:gs>
              </a:gsLst>
              <a:path path="rect">
                <a:fillToRect l="100000" t="10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zh-CN" altLang="en-US"/>
            </a:p>
          </p:txBody>
        </p:sp>
        <p:sp>
          <p:nvSpPr>
            <p:cNvPr id="38933" name="Oval 21">
              <a:extLst>
                <a:ext uri="{FF2B5EF4-FFF2-40B4-BE49-F238E27FC236}">
                  <a16:creationId xmlns:a16="http://schemas.microsoft.com/office/drawing/2014/main" id="{4C7B7165-914D-4386-9711-8B97B4A811C5}"/>
                </a:ext>
              </a:extLst>
            </p:cNvPr>
            <p:cNvSpPr>
              <a:spLocks noChangeArrowheads="1"/>
            </p:cNvSpPr>
            <p:nvPr/>
          </p:nvSpPr>
          <p:spPr bwMode="auto">
            <a:xfrm>
              <a:off x="21" y="23"/>
              <a:ext cx="928" cy="929"/>
            </a:xfrm>
            <a:prstGeom prst="ellipse">
              <a:avLst/>
            </a:prstGeom>
            <a:gradFill rotWithShape="1">
              <a:gsLst>
                <a:gs pos="0">
                  <a:schemeClr val="hlink">
                    <a:alpha val="84999"/>
                  </a:schemeClr>
                </a:gs>
                <a:gs pos="100000">
                  <a:schemeClr val="hlink">
                    <a:gamma/>
                    <a:shade val="63529"/>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zh-CN" altLang="en-US"/>
            </a:p>
          </p:txBody>
        </p:sp>
        <p:sp>
          <p:nvSpPr>
            <p:cNvPr id="38934" name="Oval 22">
              <a:extLst>
                <a:ext uri="{FF2B5EF4-FFF2-40B4-BE49-F238E27FC236}">
                  <a16:creationId xmlns:a16="http://schemas.microsoft.com/office/drawing/2014/main" id="{CDBC2B30-6B55-4A42-81DA-D949686CE0D3}"/>
                </a:ext>
              </a:extLst>
            </p:cNvPr>
            <p:cNvSpPr>
              <a:spLocks noChangeArrowheads="1"/>
            </p:cNvSpPr>
            <p:nvPr/>
          </p:nvSpPr>
          <p:spPr bwMode="auto">
            <a:xfrm>
              <a:off x="57" y="57"/>
              <a:ext cx="839" cy="839"/>
            </a:xfrm>
            <a:prstGeom prst="ellipse">
              <a:avLst/>
            </a:prstGeom>
            <a:gradFill rotWithShape="1">
              <a:gsLst>
                <a:gs pos="0">
                  <a:schemeClr val="hlink"/>
                </a:gs>
                <a:gs pos="100000">
                  <a:schemeClr val="hlink">
                    <a:gamma/>
                    <a:shade val="72549"/>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zh-CN" altLang="en-US"/>
            </a:p>
          </p:txBody>
        </p:sp>
        <p:pic>
          <p:nvPicPr>
            <p:cNvPr id="38935" name="Picture 23" descr="Picture1">
              <a:extLst>
                <a:ext uri="{FF2B5EF4-FFF2-40B4-BE49-F238E27FC236}">
                  <a16:creationId xmlns:a16="http://schemas.microsoft.com/office/drawing/2014/main" id="{89670049-097E-4DDC-A9A1-BF3B0DB501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 y="57"/>
              <a:ext cx="616" cy="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36" name="Text Box 24">
              <a:extLst>
                <a:ext uri="{FF2B5EF4-FFF2-40B4-BE49-F238E27FC236}">
                  <a16:creationId xmlns:a16="http://schemas.microsoft.com/office/drawing/2014/main" id="{974DFAF1-D574-41C4-AF71-F239F114DC77}"/>
                </a:ext>
              </a:extLst>
            </p:cNvPr>
            <p:cNvSpPr txBox="1">
              <a:spLocks noChangeArrowheads="1"/>
            </p:cNvSpPr>
            <p:nvPr/>
          </p:nvSpPr>
          <p:spPr bwMode="auto">
            <a:xfrm>
              <a:off x="31" y="335"/>
              <a:ext cx="888" cy="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zh-CN" altLang="en-US" sz="2400" b="1">
                  <a:solidFill>
                    <a:srgbClr val="FFFFFF"/>
                  </a:solidFill>
                  <a:latin typeface="黑体" panose="02010609060101010101" pitchFamily="49" charset="-122"/>
                  <a:ea typeface="黑体" panose="02010609060101010101" pitchFamily="49" charset="-122"/>
                </a:rPr>
                <a:t>促进政府</a:t>
              </a:r>
            </a:p>
            <a:p>
              <a:pPr algn="ctr"/>
              <a:r>
                <a:rPr lang="zh-CN" altLang="en-US" sz="2400" b="1">
                  <a:solidFill>
                    <a:srgbClr val="FFFFFF"/>
                  </a:solidFill>
                  <a:latin typeface="黑体" panose="02010609060101010101" pitchFamily="49" charset="-122"/>
                  <a:ea typeface="黑体" panose="02010609060101010101" pitchFamily="49" charset="-122"/>
                </a:rPr>
                <a:t>间竞争</a:t>
              </a:r>
              <a:endParaRPr lang="en-US" altLang="zh-CN" sz="2400" b="1">
                <a:solidFill>
                  <a:srgbClr val="FFFFFF"/>
                </a:solidFill>
                <a:latin typeface="黑体" panose="02010609060101010101" pitchFamily="49" charset="-122"/>
                <a:ea typeface="黑体" panose="02010609060101010101" pitchFamily="49" charset="-122"/>
              </a:endParaRPr>
            </a:p>
          </p:txBody>
        </p:sp>
      </p:grpSp>
      <p:sp>
        <p:nvSpPr>
          <p:cNvPr id="38937" name="Oval 25">
            <a:extLst>
              <a:ext uri="{FF2B5EF4-FFF2-40B4-BE49-F238E27FC236}">
                <a16:creationId xmlns:a16="http://schemas.microsoft.com/office/drawing/2014/main" id="{DADF4F5B-8849-4623-961B-16DC07A36ED3}"/>
              </a:ext>
            </a:extLst>
          </p:cNvPr>
          <p:cNvSpPr>
            <a:spLocks noChangeArrowheads="1"/>
          </p:cNvSpPr>
          <p:nvPr/>
        </p:nvSpPr>
        <p:spPr bwMode="auto">
          <a:xfrm>
            <a:off x="974725" y="6121400"/>
            <a:ext cx="1295400" cy="355600"/>
          </a:xfrm>
          <a:prstGeom prst="ellipse">
            <a:avLst/>
          </a:prstGeom>
          <a:gradFill rotWithShape="1">
            <a:gsLst>
              <a:gs pos="0">
                <a:srgbClr val="969696"/>
              </a:gs>
              <a:gs pos="100000">
                <a:srgbClr val="F8FAF4"/>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38938" name="Oval 26">
            <a:extLst>
              <a:ext uri="{FF2B5EF4-FFF2-40B4-BE49-F238E27FC236}">
                <a16:creationId xmlns:a16="http://schemas.microsoft.com/office/drawing/2014/main" id="{11B8CF29-39A8-4151-A610-9A9ACA6E856A}"/>
              </a:ext>
            </a:extLst>
          </p:cNvPr>
          <p:cNvSpPr>
            <a:spLocks noChangeArrowheads="1"/>
          </p:cNvSpPr>
          <p:nvPr/>
        </p:nvSpPr>
        <p:spPr bwMode="auto">
          <a:xfrm>
            <a:off x="828675" y="4365625"/>
            <a:ext cx="1543050" cy="1798638"/>
          </a:xfrm>
          <a:prstGeom prst="ellipse">
            <a:avLst/>
          </a:prstGeom>
          <a:gradFill rotWithShape="1">
            <a:gsLst>
              <a:gs pos="0">
                <a:schemeClr val="accent2"/>
              </a:gs>
              <a:gs pos="100000">
                <a:schemeClr val="accent2">
                  <a:gamma/>
                  <a:shade val="57255"/>
                  <a:invGamma/>
                </a:schemeClr>
              </a:gs>
            </a:gsLst>
            <a:path path="rect">
              <a:fillToRect l="100000" t="10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zh-CN" altLang="en-US"/>
          </a:p>
        </p:txBody>
      </p:sp>
      <p:pic>
        <p:nvPicPr>
          <p:cNvPr id="38939" name="Picture 27" descr="Picture1">
            <a:extLst>
              <a:ext uri="{FF2B5EF4-FFF2-40B4-BE49-F238E27FC236}">
                <a16:creationId xmlns:a16="http://schemas.microsoft.com/office/drawing/2014/main" id="{C11CD6B8-4CF6-457E-BAB5-1D857300C0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8525" y="4524375"/>
            <a:ext cx="9779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40" name="Text Box 28">
            <a:extLst>
              <a:ext uri="{FF2B5EF4-FFF2-40B4-BE49-F238E27FC236}">
                <a16:creationId xmlns:a16="http://schemas.microsoft.com/office/drawing/2014/main" id="{97125D0B-3830-47AD-84C0-4B4A575BBA10}"/>
              </a:ext>
            </a:extLst>
          </p:cNvPr>
          <p:cNvSpPr txBox="1">
            <a:spLocks noChangeArrowheads="1"/>
          </p:cNvSpPr>
          <p:nvPr/>
        </p:nvSpPr>
        <p:spPr bwMode="auto">
          <a:xfrm>
            <a:off x="933450" y="4743450"/>
            <a:ext cx="1403350" cy="118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400" b="1">
                <a:solidFill>
                  <a:srgbClr val="FFFFFF"/>
                </a:solidFill>
                <a:latin typeface="Verdana" panose="020B0604030504040204" pitchFamily="34" charset="0"/>
                <a:ea typeface="黑体" panose="02010609060101010101" pitchFamily="49" charset="-122"/>
              </a:rPr>
              <a:t>有效提供</a:t>
            </a:r>
          </a:p>
          <a:p>
            <a:pPr algn="ctr"/>
            <a:r>
              <a:rPr lang="zh-CN" altLang="en-US" sz="2400" b="1">
                <a:solidFill>
                  <a:srgbClr val="FFFFFF"/>
                </a:solidFill>
                <a:latin typeface="Verdana" panose="020B0604030504040204" pitchFamily="34" charset="0"/>
                <a:ea typeface="黑体" panose="02010609060101010101" pitchFamily="49" charset="-122"/>
              </a:rPr>
              <a:t>地方性</a:t>
            </a:r>
          </a:p>
          <a:p>
            <a:pPr algn="ctr"/>
            <a:r>
              <a:rPr lang="zh-CN" altLang="en-US" sz="2400" b="1">
                <a:solidFill>
                  <a:srgbClr val="FFFFFF"/>
                </a:solidFill>
                <a:latin typeface="Verdana" panose="020B0604030504040204" pitchFamily="34" charset="0"/>
                <a:ea typeface="黑体" panose="02010609060101010101" pitchFamily="49" charset="-122"/>
              </a:rPr>
              <a:t>公共产品</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box(in)">
                                      <p:cBhvr>
                                        <p:cTn id="7" dur="500"/>
                                        <p:tgtEl>
                                          <p:spTgt spid="389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8915"/>
                                        </p:tgtEl>
                                        <p:attrNameLst>
                                          <p:attrName>style.visibility</p:attrName>
                                        </p:attrNameLst>
                                      </p:cBhvr>
                                      <p:to>
                                        <p:strVal val="visible"/>
                                      </p:to>
                                    </p:set>
                                    <p:animEffect transition="in" filter="box(in)">
                                      <p:cBhvr>
                                        <p:cTn id="12" dur="500"/>
                                        <p:tgtEl>
                                          <p:spTgt spid="389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8940"/>
                                        </p:tgtEl>
                                        <p:attrNameLst>
                                          <p:attrName>style.visibility</p:attrName>
                                        </p:attrNameLst>
                                      </p:cBhvr>
                                      <p:to>
                                        <p:strVal val="visible"/>
                                      </p:to>
                                    </p:set>
                                    <p:animEffect transition="in" filter="diamond(in)">
                                      <p:cBhvr>
                                        <p:cTn id="17" dur="2000"/>
                                        <p:tgtEl>
                                          <p:spTgt spid="38940"/>
                                        </p:tgtEl>
                                      </p:cBhvr>
                                    </p:animEffect>
                                  </p:childTnLst>
                                </p:cTn>
                              </p:par>
                              <p:par>
                                <p:cTn id="18" presetID="8" presetClass="entr" presetSubtype="16" fill="hold" nodeType="withEffect">
                                  <p:stCondLst>
                                    <p:cond delay="0"/>
                                  </p:stCondLst>
                                  <p:childTnLst>
                                    <p:set>
                                      <p:cBhvr>
                                        <p:cTn id="19" dur="1" fill="hold">
                                          <p:stCondLst>
                                            <p:cond delay="0"/>
                                          </p:stCondLst>
                                        </p:cTn>
                                        <p:tgtEl>
                                          <p:spTgt spid="38938"/>
                                        </p:tgtEl>
                                        <p:attrNameLst>
                                          <p:attrName>style.visibility</p:attrName>
                                        </p:attrNameLst>
                                      </p:cBhvr>
                                      <p:to>
                                        <p:strVal val="visible"/>
                                      </p:to>
                                    </p:set>
                                    <p:animEffect transition="in" filter="diamond(in)">
                                      <p:cBhvr>
                                        <p:cTn id="20" dur="2000"/>
                                        <p:tgtEl>
                                          <p:spTgt spid="3893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38930"/>
                                        </p:tgtEl>
                                        <p:attrNameLst>
                                          <p:attrName>style.visibility</p:attrName>
                                        </p:attrNameLst>
                                      </p:cBhvr>
                                      <p:to>
                                        <p:strVal val="visible"/>
                                      </p:to>
                                    </p:set>
                                    <p:animEffect transition="in" filter="box(in)">
                                      <p:cBhvr>
                                        <p:cTn id="25" dur="500"/>
                                        <p:tgtEl>
                                          <p:spTgt spid="3893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nodeType="clickEffect">
                                  <p:stCondLst>
                                    <p:cond delay="0"/>
                                  </p:stCondLst>
                                  <p:childTnLst>
                                    <p:set>
                                      <p:cBhvr>
                                        <p:cTn id="29" dur="1" fill="hold">
                                          <p:stCondLst>
                                            <p:cond delay="0"/>
                                          </p:stCondLst>
                                        </p:cTn>
                                        <p:tgtEl>
                                          <p:spTgt spid="38923"/>
                                        </p:tgtEl>
                                        <p:attrNameLst>
                                          <p:attrName>style.visibility</p:attrName>
                                        </p:attrNameLst>
                                      </p:cBhvr>
                                      <p:to>
                                        <p:strVal val="visible"/>
                                      </p:to>
                                    </p:set>
                                    <p:anim calcmode="lin" valueType="num">
                                      <p:cBhvr additive="base">
                                        <p:cTn id="30" dur="500" fill="hold"/>
                                        <p:tgtEl>
                                          <p:spTgt spid="38923"/>
                                        </p:tgtEl>
                                        <p:attrNameLst>
                                          <p:attrName>ppt_x</p:attrName>
                                        </p:attrNameLst>
                                      </p:cBhvr>
                                      <p:tavLst>
                                        <p:tav tm="0">
                                          <p:val>
                                            <p:strVal val="#ppt_x"/>
                                          </p:val>
                                        </p:tav>
                                        <p:tav tm="100000">
                                          <p:val>
                                            <p:strVal val="#ppt_x"/>
                                          </p:val>
                                        </p:tav>
                                      </p:tavLst>
                                    </p:anim>
                                    <p:anim calcmode="lin" valueType="num">
                                      <p:cBhvr additive="base">
                                        <p:cTn id="31" dur="500" fill="hold"/>
                                        <p:tgtEl>
                                          <p:spTgt spid="38923"/>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nodeType="clickEffect">
                                  <p:stCondLst>
                                    <p:cond delay="0"/>
                                  </p:stCondLst>
                                  <p:childTnLst>
                                    <p:set>
                                      <p:cBhvr>
                                        <p:cTn id="35" dur="1" fill="hold">
                                          <p:stCondLst>
                                            <p:cond delay="0"/>
                                          </p:stCondLst>
                                        </p:cTn>
                                        <p:tgtEl>
                                          <p:spTgt spid="38916"/>
                                        </p:tgtEl>
                                        <p:attrNameLst>
                                          <p:attrName>style.visibility</p:attrName>
                                        </p:attrNameLst>
                                      </p:cBhvr>
                                      <p:to>
                                        <p:strVal val="visible"/>
                                      </p:to>
                                    </p:set>
                                    <p:animEffect transition="in" filter="blinds(horizontal)">
                                      <p:cBhvr>
                                        <p:cTn id="36" dur="500"/>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bldLvl="0" animBg="1" autoUpdateAnimBg="0"/>
      <p:bldP spid="38940" grpId="0" bldLvl="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7661849-9B2A-4029-93B9-A61E769E097F}"/>
              </a:ext>
            </a:extLst>
          </p:cNvPr>
          <p:cNvSpPr>
            <a:spLocks noGrp="1"/>
          </p:cNvSpPr>
          <p:nvPr>
            <p:ph type="dt" sz="half" idx="10"/>
          </p:nvPr>
        </p:nvSpPr>
        <p:spPr/>
        <p:txBody>
          <a:bodyPr/>
          <a:lstStyle/>
          <a:p>
            <a:fld id="{F64A20E6-9DA3-44CD-AD4C-92DD2EC479B3}"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5BDF52B2-6B87-4FFC-BFC0-6ED2EDEE0EA3}"/>
              </a:ext>
            </a:extLst>
          </p:cNvPr>
          <p:cNvSpPr>
            <a:spLocks noGrp="1"/>
          </p:cNvSpPr>
          <p:nvPr>
            <p:ph type="sldNum" sz="quarter" idx="12"/>
          </p:nvPr>
        </p:nvSpPr>
        <p:spPr/>
        <p:txBody>
          <a:bodyPr/>
          <a:lstStyle/>
          <a:p>
            <a:fld id="{1916436D-8FA6-4A22-B432-71FC359614E6}" type="slidenum">
              <a:rPr lang="zh-CN" altLang="en-US"/>
              <a:pPr/>
              <a:t>36</a:t>
            </a:fld>
            <a:endParaRPr lang="zh-CN" altLang="en-US"/>
          </a:p>
        </p:txBody>
      </p:sp>
      <p:sp>
        <p:nvSpPr>
          <p:cNvPr id="39938" name="Rectangle 2">
            <a:extLst>
              <a:ext uri="{FF2B5EF4-FFF2-40B4-BE49-F238E27FC236}">
                <a16:creationId xmlns:a16="http://schemas.microsoft.com/office/drawing/2014/main" id="{D12B9439-3760-4BE3-A689-9D1958AA3B3E}"/>
              </a:ext>
            </a:extLst>
          </p:cNvPr>
          <p:cNvSpPr>
            <a:spLocks noChangeArrowheads="1"/>
          </p:cNvSpPr>
          <p:nvPr>
            <p:ph type="body" idx="1"/>
          </p:nvPr>
        </p:nvSpPr>
        <p:spPr>
          <a:xfrm>
            <a:off x="457200" y="2133600"/>
            <a:ext cx="8229600" cy="3994150"/>
          </a:xfrm>
        </p:spPr>
        <p:txBody>
          <a:bodyPr/>
          <a:lstStyle/>
          <a:p>
            <a:r>
              <a:rPr lang="zh-CN" altLang="zh-CN">
                <a:ea typeface="黑体" panose="02010609060101010101" pitchFamily="49" charset="-122"/>
              </a:rPr>
              <a:t>不能有效地提供全国性的公共产品；</a:t>
            </a:r>
          </a:p>
          <a:p>
            <a:r>
              <a:rPr lang="zh-CN" altLang="zh-CN">
                <a:ea typeface="黑体" panose="02010609060101010101" pitchFamily="49" charset="-122"/>
              </a:rPr>
              <a:t>难以克服跨地区的外部效应问题；</a:t>
            </a:r>
          </a:p>
          <a:p>
            <a:r>
              <a:rPr lang="zh-CN" altLang="zh-CN">
                <a:ea typeface="黑体" panose="02010609060101010101" pitchFamily="49" charset="-122"/>
              </a:rPr>
              <a:t>无法获得公共产品提供过程中的规模经济效益；</a:t>
            </a:r>
          </a:p>
          <a:p>
            <a:r>
              <a:rPr lang="zh-CN" altLang="zh-CN">
                <a:ea typeface="黑体" panose="02010609060101010101" pitchFamily="49" charset="-122"/>
              </a:rPr>
              <a:t>难以解决宏观经济问题；</a:t>
            </a:r>
          </a:p>
          <a:p>
            <a:r>
              <a:rPr lang="zh-CN" altLang="zh-CN">
                <a:ea typeface="黑体" panose="02010609060101010101" pitchFamily="49" charset="-122"/>
              </a:rPr>
              <a:t>不利于解决财政收入再分配问题。</a:t>
            </a:r>
          </a:p>
        </p:txBody>
      </p:sp>
      <p:sp>
        <p:nvSpPr>
          <p:cNvPr id="39939" name="UpRibbonSharp">
            <a:extLst>
              <a:ext uri="{FF2B5EF4-FFF2-40B4-BE49-F238E27FC236}">
                <a16:creationId xmlns:a16="http://schemas.microsoft.com/office/drawing/2014/main" id="{1B6D68C8-A66F-4CD4-9097-C6D67ED54808}"/>
              </a:ext>
            </a:extLst>
          </p:cNvPr>
          <p:cNvSpPr>
            <a:spLocks noEditPoints="1" noChangeArrowheads="1"/>
          </p:cNvSpPr>
          <p:nvPr/>
        </p:nvSpPr>
        <p:spPr bwMode="auto">
          <a:xfrm>
            <a:off x="1979613" y="117475"/>
            <a:ext cx="5416550" cy="1543050"/>
          </a:xfrm>
          <a:custGeom>
            <a:avLst/>
            <a:gdLst>
              <a:gd name="G0" fmla="+- 0 0 0"/>
              <a:gd name="G1" fmla="+- 5400 0 0"/>
              <a:gd name="G2" fmla="+- 5400 2700 0"/>
              <a:gd name="G3" fmla="+- 21600 0 G2"/>
              <a:gd name="G4" fmla="+- 21600 0 G1"/>
              <a:gd name="G5" fmla="+- 21600 0 18900"/>
              <a:gd name="G6" fmla="*/ 18900 1 2"/>
              <a:gd name="G7" fmla="+- 21600 0 G6"/>
              <a:gd name="G8" fmla="+- 18900 0 0"/>
              <a:gd name="T0" fmla="*/ 10800 w 21600"/>
              <a:gd name="T1" fmla="*/ 0 h 21600"/>
              <a:gd name="T2" fmla="*/ 2700 w 21600"/>
              <a:gd name="T3" fmla="*/ 12150 h 21600"/>
              <a:gd name="T4" fmla="*/ 10800 w 21600"/>
              <a:gd name="T5" fmla="*/ 18900 h 21600"/>
              <a:gd name="T6" fmla="*/ 18900 w 21600"/>
              <a:gd name="T7" fmla="*/ 12150 h 21600"/>
              <a:gd name="T8" fmla="*/ 17694720 60000 65536"/>
              <a:gd name="T9" fmla="*/ 11796480 60000 65536"/>
              <a:gd name="T10" fmla="*/ 5898240 60000 65536"/>
              <a:gd name="T11" fmla="*/ 0 60000 65536"/>
              <a:gd name="T12" fmla="*/ G1 w 21600"/>
              <a:gd name="T13" fmla="*/ 0 h 21600"/>
              <a:gd name="T14" fmla="*/ G4 w 21600"/>
              <a:gd name="T15" fmla="*/ G8 h 21600"/>
            </a:gdLst>
            <a:ahLst/>
            <a:cxnLst>
              <a:cxn ang="T8">
                <a:pos x="T0" y="T1"/>
              </a:cxn>
              <a:cxn ang="T9">
                <a:pos x="T2" y="T3"/>
              </a:cxn>
              <a:cxn ang="T10">
                <a:pos x="T4" y="T5"/>
              </a:cxn>
              <a:cxn ang="T11">
                <a:pos x="T6" y="T7"/>
              </a:cxn>
            </a:cxnLst>
            <a:rect l="T12" t="T13" r="T14" b="T15"/>
            <a:pathLst>
              <a:path w="21600" h="21600" extrusionOk="0">
                <a:moveTo>
                  <a:pt x="0" y="21600"/>
                </a:moveTo>
                <a:lnTo>
                  <a:pt x="8100" y="21600"/>
                </a:lnTo>
                <a:lnTo>
                  <a:pt x="8100" y="18900"/>
                </a:lnTo>
                <a:lnTo>
                  <a:pt x="13500" y="18900"/>
                </a:lnTo>
                <a:lnTo>
                  <a:pt x="13500" y="21600"/>
                </a:lnTo>
                <a:lnTo>
                  <a:pt x="21600" y="21600"/>
                </a:lnTo>
                <a:lnTo>
                  <a:pt x="18900" y="12150"/>
                </a:lnTo>
                <a:lnTo>
                  <a:pt x="21600" y="2700"/>
                </a:lnTo>
                <a:lnTo>
                  <a:pt x="16200" y="2700"/>
                </a:lnTo>
                <a:lnTo>
                  <a:pt x="16200" y="0"/>
                </a:lnTo>
                <a:lnTo>
                  <a:pt x="5400" y="0"/>
                </a:lnTo>
                <a:lnTo>
                  <a:pt x="5400" y="2700"/>
                </a:lnTo>
                <a:lnTo>
                  <a:pt x="0" y="2700"/>
                </a:lnTo>
                <a:lnTo>
                  <a:pt x="2700" y="12150"/>
                </a:lnTo>
                <a:close/>
              </a:path>
              <a:path w="21600" h="21600" fill="none" extrusionOk="0">
                <a:moveTo>
                  <a:pt x="8100" y="18900"/>
                </a:moveTo>
                <a:lnTo>
                  <a:pt x="5400" y="18900"/>
                </a:lnTo>
                <a:lnTo>
                  <a:pt x="5400" y="2700"/>
                </a:lnTo>
              </a:path>
              <a:path w="21600" h="21600" fill="none" extrusionOk="0">
                <a:moveTo>
                  <a:pt x="5400" y="18900"/>
                </a:moveTo>
                <a:lnTo>
                  <a:pt x="8100" y="21600"/>
                </a:lnTo>
              </a:path>
              <a:path w="21600" h="21600" fill="none" extrusionOk="0">
                <a:moveTo>
                  <a:pt x="13500" y="18900"/>
                </a:moveTo>
                <a:lnTo>
                  <a:pt x="16200" y="18900"/>
                </a:lnTo>
                <a:lnTo>
                  <a:pt x="16200" y="2700"/>
                </a:lnTo>
              </a:path>
              <a:path w="21600" h="21600" fill="none" extrusionOk="0">
                <a:moveTo>
                  <a:pt x="16200" y="18900"/>
                </a:moveTo>
                <a:lnTo>
                  <a:pt x="13500" y="21600"/>
                </a:lnTo>
              </a:path>
            </a:pathLst>
          </a:custGeom>
          <a:solidFill>
            <a:srgbClr val="009900"/>
          </a:solidFill>
          <a:ln w="9525" cap="flat" cmpd="sng">
            <a:solidFill>
              <a:srgbClr val="000000"/>
            </a:solidFill>
            <a:miter lim="800000"/>
            <a:headEnd/>
            <a:tailEnd/>
          </a:ln>
          <a:effectLst>
            <a:outerShdw dist="107763" dir="2700000" algn="ctr" rotWithShape="0">
              <a:srgbClr val="808080"/>
            </a:outerShdw>
          </a:effectLst>
        </p:spPr>
        <p:txBody>
          <a:bodyPr/>
          <a:lstStyle>
            <a:lvl1pPr marL="342900" indent="-342900">
              <a:spcBef>
                <a:spcPct val="20000"/>
              </a:spcBef>
              <a:buChar char="•"/>
              <a:defRPr sz="28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buChar char="–"/>
              <a:defRPr sz="24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buChar char="•"/>
              <a:defRPr sz="2000">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buChar char="–"/>
              <a:defRPr sz="2000">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buChar char="»"/>
              <a:defRPr sz="2000">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华文细黑" panose="02010600040101010101" pitchFamily="2" charset="-122"/>
                <a:ea typeface="华文细黑" panose="02010600040101010101" pitchFamily="2" charset="-122"/>
              </a:defRPr>
            </a:lvl9pPr>
          </a:lstStyle>
          <a:p>
            <a:pPr algn="ctr">
              <a:buFont typeface="Arial" panose="020B0604020202020204" pitchFamily="34" charset="0"/>
              <a:buNone/>
            </a:pPr>
            <a:r>
              <a:rPr lang="zh-CN" altLang="en-US" sz="4000" b="1">
                <a:solidFill>
                  <a:srgbClr val="FFFFFF"/>
                </a:solidFill>
                <a:ea typeface="黑体" panose="02010609060101010101" pitchFamily="49" charset="-122"/>
              </a:rPr>
              <a:t>财政分权的弊端</a:t>
            </a:r>
            <a:endParaRPr lang="zh-CN" altLang="en-US"/>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9939"/>
                                        </p:tgtEl>
                                        <p:attrNameLst>
                                          <p:attrName>style.visibility</p:attrName>
                                        </p:attrNameLst>
                                      </p:cBhvr>
                                      <p:to>
                                        <p:strVal val="visible"/>
                                      </p:to>
                                    </p:set>
                                    <p:animEffect transition="in" filter="box(in)">
                                      <p:cBhvr>
                                        <p:cTn id="7" dur="500"/>
                                        <p:tgtEl>
                                          <p:spTgt spid="399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9938">
                                            <p:txEl>
                                              <p:pRg st="0" end="0"/>
                                            </p:txEl>
                                          </p:spTgt>
                                        </p:tgtEl>
                                        <p:attrNameLst>
                                          <p:attrName>style.visibility</p:attrName>
                                        </p:attrNameLst>
                                      </p:cBhvr>
                                      <p:to>
                                        <p:strVal val="visible"/>
                                      </p:to>
                                    </p:set>
                                    <p:animEffect transition="in" filter="diamond(in)">
                                      <p:cBhvr>
                                        <p:cTn id="12" dur="2000"/>
                                        <p:tgtEl>
                                          <p:spTgt spid="3993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9938">
                                            <p:txEl>
                                              <p:pRg st="1" end="1"/>
                                            </p:txEl>
                                          </p:spTgt>
                                        </p:tgtEl>
                                        <p:attrNameLst>
                                          <p:attrName>style.visibility</p:attrName>
                                        </p:attrNameLst>
                                      </p:cBhvr>
                                      <p:to>
                                        <p:strVal val="visible"/>
                                      </p:to>
                                    </p:set>
                                    <p:animEffect transition="in" filter="diamond(in)">
                                      <p:cBhvr>
                                        <p:cTn id="17" dur="2000"/>
                                        <p:tgtEl>
                                          <p:spTgt spid="39938">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9938">
                                            <p:txEl>
                                              <p:pRg st="2" end="2"/>
                                            </p:txEl>
                                          </p:spTgt>
                                        </p:tgtEl>
                                        <p:attrNameLst>
                                          <p:attrName>style.visibility</p:attrName>
                                        </p:attrNameLst>
                                      </p:cBhvr>
                                      <p:to>
                                        <p:strVal val="visible"/>
                                      </p:to>
                                    </p:set>
                                    <p:animEffect transition="in" filter="diamond(in)">
                                      <p:cBhvr>
                                        <p:cTn id="22" dur="2000"/>
                                        <p:tgtEl>
                                          <p:spTgt spid="39938">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9938">
                                            <p:txEl>
                                              <p:pRg st="3" end="3"/>
                                            </p:txEl>
                                          </p:spTgt>
                                        </p:tgtEl>
                                        <p:attrNameLst>
                                          <p:attrName>style.visibility</p:attrName>
                                        </p:attrNameLst>
                                      </p:cBhvr>
                                      <p:to>
                                        <p:strVal val="visible"/>
                                      </p:to>
                                    </p:set>
                                    <p:animEffect transition="in" filter="diamond(in)">
                                      <p:cBhvr>
                                        <p:cTn id="27" dur="2000"/>
                                        <p:tgtEl>
                                          <p:spTgt spid="39938">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9938">
                                            <p:txEl>
                                              <p:pRg st="4" end="4"/>
                                            </p:txEl>
                                          </p:spTgt>
                                        </p:tgtEl>
                                        <p:attrNameLst>
                                          <p:attrName>style.visibility</p:attrName>
                                        </p:attrNameLst>
                                      </p:cBhvr>
                                      <p:to>
                                        <p:strVal val="visible"/>
                                      </p:to>
                                    </p:set>
                                    <p:animEffect transition="in" filter="diamond(in)">
                                      <p:cBhvr>
                                        <p:cTn id="32" dur="2000"/>
                                        <p:tgtEl>
                                          <p:spTgt spid="3993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build="p" autoUpdateAnimBg="0"/>
      <p:bldP spid="39939" grpId="0" bldLvl="0" animBg="1"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0336C0C3-0505-4D66-87D4-7C7AE74285A3}"/>
              </a:ext>
            </a:extLst>
          </p:cNvPr>
          <p:cNvSpPr>
            <a:spLocks noGrp="1"/>
          </p:cNvSpPr>
          <p:nvPr>
            <p:ph type="dt" sz="half" idx="10"/>
          </p:nvPr>
        </p:nvSpPr>
        <p:spPr/>
        <p:txBody>
          <a:bodyPr/>
          <a:lstStyle/>
          <a:p>
            <a:fld id="{B32DA270-B184-40F2-9DAA-DDAEE292C224}"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DF492691-5DCD-4DCA-A569-F52F6AA33E77}"/>
              </a:ext>
            </a:extLst>
          </p:cNvPr>
          <p:cNvSpPr>
            <a:spLocks noGrp="1"/>
          </p:cNvSpPr>
          <p:nvPr>
            <p:ph type="sldNum" sz="quarter" idx="12"/>
          </p:nvPr>
        </p:nvSpPr>
        <p:spPr/>
        <p:txBody>
          <a:bodyPr/>
          <a:lstStyle/>
          <a:p>
            <a:fld id="{24469790-3D72-446E-AD01-A6ECE334BBA6}" type="slidenum">
              <a:rPr lang="zh-CN" altLang="en-US"/>
              <a:pPr/>
              <a:t>37</a:t>
            </a:fld>
            <a:endParaRPr lang="zh-CN" altLang="en-US"/>
          </a:p>
        </p:txBody>
      </p:sp>
      <p:sp>
        <p:nvSpPr>
          <p:cNvPr id="40962" name="Rectangle 2">
            <a:extLst>
              <a:ext uri="{FF2B5EF4-FFF2-40B4-BE49-F238E27FC236}">
                <a16:creationId xmlns:a16="http://schemas.microsoft.com/office/drawing/2014/main" id="{33473C7D-F4CC-4F9D-BD9D-11A2EA36E4C7}"/>
              </a:ext>
            </a:extLst>
          </p:cNvPr>
          <p:cNvSpPr>
            <a:spLocks noChangeArrowheads="1"/>
          </p:cNvSpPr>
          <p:nvPr>
            <p:ph type="title"/>
          </p:nvPr>
        </p:nvSpPr>
        <p:spPr/>
        <p:txBody>
          <a:bodyPr/>
          <a:lstStyle/>
          <a:p>
            <a:r>
              <a:rPr lang="zh-CN" altLang="zh-CN" b="1">
                <a:ea typeface="黑体" panose="02010609060101010101" pitchFamily="49" charset="-122"/>
              </a:rPr>
              <a:t>财政集权与分权的度量</a:t>
            </a:r>
          </a:p>
        </p:txBody>
      </p:sp>
      <p:sp>
        <p:nvSpPr>
          <p:cNvPr id="40963" name="Rectangle 3">
            <a:extLst>
              <a:ext uri="{FF2B5EF4-FFF2-40B4-BE49-F238E27FC236}">
                <a16:creationId xmlns:a16="http://schemas.microsoft.com/office/drawing/2014/main" id="{2EAD8799-63C4-4C29-9266-38CB832C9255}"/>
              </a:ext>
            </a:extLst>
          </p:cNvPr>
          <p:cNvSpPr>
            <a:spLocks noChangeArrowheads="1"/>
          </p:cNvSpPr>
          <p:nvPr>
            <p:ph type="body" idx="1"/>
          </p:nvPr>
        </p:nvSpPr>
        <p:spPr>
          <a:xfrm>
            <a:off x="468313" y="1628775"/>
            <a:ext cx="8229600" cy="4525963"/>
          </a:xfrm>
        </p:spPr>
        <p:txBody>
          <a:bodyPr/>
          <a:lstStyle/>
          <a:p>
            <a:r>
              <a:rPr lang="zh-CN" altLang="en-US">
                <a:latin typeface="黑体" panose="02010609060101010101" pitchFamily="49" charset="-122"/>
                <a:ea typeface="黑体" panose="02010609060101010101" pitchFamily="49" charset="-122"/>
              </a:rPr>
              <a:t>质：</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1、中央与地方政府之间的经济利益关系；</a:t>
            </a:r>
          </a:p>
          <a:p>
            <a:pPr>
              <a:buFont typeface="Arial" panose="020B0604020202020204" pitchFamily="34" charset="0"/>
              <a:buNone/>
            </a:pPr>
            <a:r>
              <a:rPr lang="zh-CN" altLang="en-US">
                <a:latin typeface="黑体" panose="02010609060101010101" pitchFamily="49" charset="-122"/>
                <a:ea typeface="黑体" panose="02010609060101010101" pitchFamily="49" charset="-122"/>
                <a:sym typeface="Arial" panose="020B0604020202020204" pitchFamily="34" charset="0"/>
              </a:rPr>
              <a:t>		2、地方政府的行为方式。</a:t>
            </a:r>
          </a:p>
          <a:p>
            <a:r>
              <a:rPr lang="zh-CN" altLang="en-US">
                <a:latin typeface="黑体" panose="02010609060101010101" pitchFamily="49" charset="-122"/>
                <a:ea typeface="黑体" panose="02010609060101010101" pitchFamily="49" charset="-122"/>
              </a:rPr>
              <a:t>量:</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1、地方财政收入/总财政收入；</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地方自有财政收入/地方财政总收入；</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2、地方财政支出/总财政支出；</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中央对地方财政支出的控制程度。</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40962"/>
                                        </p:tgtEl>
                                        <p:attrNameLst>
                                          <p:attrName>style.visibility</p:attrName>
                                        </p:attrNameLst>
                                      </p:cBhvr>
                                      <p:to>
                                        <p:strVal val="visible"/>
                                      </p:to>
                                    </p:set>
                                    <p:anim calcmode="lin" valueType="num">
                                      <p:cBhvr>
                                        <p:cTn id="7" dur="500" fill="hold"/>
                                        <p:tgtEl>
                                          <p:spTgt spid="40962"/>
                                        </p:tgtEl>
                                        <p:attrNameLst>
                                          <p:attrName>ppt_w</p:attrName>
                                        </p:attrNameLst>
                                      </p:cBhvr>
                                      <p:tavLst>
                                        <p:tav tm="0">
                                          <p:val>
                                            <p:fltVal val="0"/>
                                          </p:val>
                                        </p:tav>
                                        <p:tav tm="100000">
                                          <p:val>
                                            <p:strVal val="#ppt_w"/>
                                          </p:val>
                                        </p:tav>
                                      </p:tavLst>
                                    </p:anim>
                                    <p:anim calcmode="lin" valueType="num">
                                      <p:cBhvr>
                                        <p:cTn id="8" dur="500" fill="hold"/>
                                        <p:tgtEl>
                                          <p:spTgt spid="40962"/>
                                        </p:tgtEl>
                                        <p:attrNameLst>
                                          <p:attrName>ppt_h</p:attrName>
                                        </p:attrNameLst>
                                      </p:cBhvr>
                                      <p:tavLst>
                                        <p:tav tm="0">
                                          <p:val>
                                            <p:fltVal val="0"/>
                                          </p:val>
                                        </p:tav>
                                        <p:tav tm="100000">
                                          <p:val>
                                            <p:strVal val="#ppt_h"/>
                                          </p:val>
                                        </p:tav>
                                      </p:tavLst>
                                    </p:anim>
                                    <p:animEffect transition="in" filter="fade">
                                      <p:cBhvr>
                                        <p:cTn id="9" dur="500"/>
                                        <p:tgtEl>
                                          <p:spTgt spid="4096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0963">
                                            <p:txEl>
                                              <p:pRg st="0" end="0"/>
                                            </p:txEl>
                                          </p:spTgt>
                                        </p:tgtEl>
                                        <p:attrNameLst>
                                          <p:attrName>style.visibility</p:attrName>
                                        </p:attrNameLst>
                                      </p:cBhvr>
                                      <p:to>
                                        <p:strVal val="visible"/>
                                      </p:to>
                                    </p:set>
                                    <p:animEffect transition="in" filter="fade">
                                      <p:cBhvr>
                                        <p:cTn id="14" dur="1000">
                                          <p:stCondLst>
                                            <p:cond delay="0"/>
                                          </p:stCondLst>
                                        </p:cTn>
                                        <p:tgtEl>
                                          <p:spTgt spid="4096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0963">
                                            <p:txEl>
                                              <p:pRg st="1" end="1"/>
                                            </p:txEl>
                                          </p:spTgt>
                                        </p:tgtEl>
                                        <p:attrNameLst>
                                          <p:attrName>style.visibility</p:attrName>
                                        </p:attrNameLst>
                                      </p:cBhvr>
                                      <p:to>
                                        <p:strVal val="visible"/>
                                      </p:to>
                                    </p:set>
                                    <p:animEffect transition="in" filter="fade">
                                      <p:cBhvr>
                                        <p:cTn id="19" dur="1000">
                                          <p:stCondLst>
                                            <p:cond delay="0"/>
                                          </p:stCondLst>
                                        </p:cTn>
                                        <p:tgtEl>
                                          <p:spTgt spid="40963">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0963">
                                            <p:txEl>
                                              <p:pRg st="2" end="2"/>
                                            </p:txEl>
                                          </p:spTgt>
                                        </p:tgtEl>
                                        <p:attrNameLst>
                                          <p:attrName>style.visibility</p:attrName>
                                        </p:attrNameLst>
                                      </p:cBhvr>
                                      <p:to>
                                        <p:strVal val="visible"/>
                                      </p:to>
                                    </p:set>
                                    <p:animEffect transition="in" filter="fade">
                                      <p:cBhvr>
                                        <p:cTn id="24" dur="1000">
                                          <p:stCondLst>
                                            <p:cond delay="0"/>
                                          </p:stCondLst>
                                        </p:cTn>
                                        <p:tgtEl>
                                          <p:spTgt spid="40963">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0963">
                                            <p:txEl>
                                              <p:pRg st="3" end="3"/>
                                            </p:txEl>
                                          </p:spTgt>
                                        </p:tgtEl>
                                        <p:attrNameLst>
                                          <p:attrName>style.visibility</p:attrName>
                                        </p:attrNameLst>
                                      </p:cBhvr>
                                      <p:to>
                                        <p:strVal val="visible"/>
                                      </p:to>
                                    </p:set>
                                    <p:animEffect transition="in" filter="fade">
                                      <p:cBhvr>
                                        <p:cTn id="29" dur="1000">
                                          <p:stCondLst>
                                            <p:cond delay="0"/>
                                          </p:stCondLst>
                                        </p:cTn>
                                        <p:tgtEl>
                                          <p:spTgt spid="40963">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40963">
                                            <p:txEl>
                                              <p:pRg st="4" end="4"/>
                                            </p:txEl>
                                          </p:spTgt>
                                        </p:tgtEl>
                                        <p:attrNameLst>
                                          <p:attrName>style.visibility</p:attrName>
                                        </p:attrNameLst>
                                      </p:cBhvr>
                                      <p:to>
                                        <p:strVal val="visible"/>
                                      </p:to>
                                    </p:set>
                                    <p:animEffect transition="in" filter="fade">
                                      <p:cBhvr>
                                        <p:cTn id="34" dur="1000">
                                          <p:stCondLst>
                                            <p:cond delay="0"/>
                                          </p:stCondLst>
                                        </p:cTn>
                                        <p:tgtEl>
                                          <p:spTgt spid="40963">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0963">
                                            <p:txEl>
                                              <p:pRg st="5" end="5"/>
                                            </p:txEl>
                                          </p:spTgt>
                                        </p:tgtEl>
                                        <p:attrNameLst>
                                          <p:attrName>style.visibility</p:attrName>
                                        </p:attrNameLst>
                                      </p:cBhvr>
                                      <p:to>
                                        <p:strVal val="visible"/>
                                      </p:to>
                                    </p:set>
                                    <p:animEffect transition="in" filter="fade">
                                      <p:cBhvr>
                                        <p:cTn id="39" dur="1000">
                                          <p:stCondLst>
                                            <p:cond delay="0"/>
                                          </p:stCondLst>
                                        </p:cTn>
                                        <p:tgtEl>
                                          <p:spTgt spid="40963">
                                            <p:txEl>
                                              <p:pRg st="5" end="5"/>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40963">
                                            <p:txEl>
                                              <p:pRg st="6" end="6"/>
                                            </p:txEl>
                                          </p:spTgt>
                                        </p:tgtEl>
                                        <p:attrNameLst>
                                          <p:attrName>style.visibility</p:attrName>
                                        </p:attrNameLst>
                                      </p:cBhvr>
                                      <p:to>
                                        <p:strVal val="visible"/>
                                      </p:to>
                                    </p:set>
                                    <p:animEffect transition="in" filter="fade">
                                      <p:cBhvr>
                                        <p:cTn id="44" dur="1000">
                                          <p:stCondLst>
                                            <p:cond delay="0"/>
                                          </p:stCondLst>
                                        </p:cTn>
                                        <p:tgtEl>
                                          <p:spTgt spid="40963">
                                            <p:txEl>
                                              <p:pRg st="6" end="6"/>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40963">
                                            <p:txEl>
                                              <p:pRg st="7" end="7"/>
                                            </p:txEl>
                                          </p:spTgt>
                                        </p:tgtEl>
                                        <p:attrNameLst>
                                          <p:attrName>style.visibility</p:attrName>
                                        </p:attrNameLst>
                                      </p:cBhvr>
                                      <p:to>
                                        <p:strVal val="visible"/>
                                      </p:to>
                                    </p:set>
                                    <p:animEffect transition="in" filter="fade">
                                      <p:cBhvr>
                                        <p:cTn id="49" dur="1000">
                                          <p:stCondLst>
                                            <p:cond delay="0"/>
                                          </p:stCondLst>
                                        </p:cTn>
                                        <p:tgtEl>
                                          <p:spTgt spid="409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autoUpdateAnimBg="0"/>
      <p:bldP spid="40963" grpId="0" uiExpand="1"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日期占位符 1">
            <a:extLst>
              <a:ext uri="{FF2B5EF4-FFF2-40B4-BE49-F238E27FC236}">
                <a16:creationId xmlns:a16="http://schemas.microsoft.com/office/drawing/2014/main" id="{D1C2C055-6D32-4D31-85B7-5C73AE08B026}"/>
              </a:ext>
            </a:extLst>
          </p:cNvPr>
          <p:cNvSpPr>
            <a:spLocks noGrp="1"/>
          </p:cNvSpPr>
          <p:nvPr>
            <p:ph type="dt" sz="half" idx="10"/>
          </p:nvPr>
        </p:nvSpPr>
        <p:spPr/>
        <p:txBody>
          <a:bodyPr/>
          <a:lstStyle/>
          <a:p>
            <a:fld id="{9F6095EE-00B5-4685-8F60-C886A34416CA}" type="datetime1">
              <a:rPr lang="zh-CN" altLang="en-US"/>
              <a:pPr/>
              <a:t>2018/12/13</a:t>
            </a:fld>
            <a:endParaRPr lang="zh-CN" altLang="en-US"/>
          </a:p>
        </p:txBody>
      </p:sp>
      <p:sp>
        <p:nvSpPr>
          <p:cNvPr id="40" name="灯片编号占位符 3">
            <a:extLst>
              <a:ext uri="{FF2B5EF4-FFF2-40B4-BE49-F238E27FC236}">
                <a16:creationId xmlns:a16="http://schemas.microsoft.com/office/drawing/2014/main" id="{B385F70D-6AB5-42F9-88D0-9589BF580788}"/>
              </a:ext>
            </a:extLst>
          </p:cNvPr>
          <p:cNvSpPr>
            <a:spLocks noGrp="1"/>
          </p:cNvSpPr>
          <p:nvPr>
            <p:ph type="sldNum" sz="quarter" idx="12"/>
          </p:nvPr>
        </p:nvSpPr>
        <p:spPr/>
        <p:txBody>
          <a:bodyPr/>
          <a:lstStyle/>
          <a:p>
            <a:fld id="{651504C8-EF52-481A-917D-BCBB3D9E3E83}" type="slidenum">
              <a:rPr lang="zh-CN" altLang="en-US"/>
              <a:pPr/>
              <a:t>38</a:t>
            </a:fld>
            <a:endParaRPr lang="zh-CN" altLang="en-US"/>
          </a:p>
        </p:txBody>
      </p:sp>
      <p:sp>
        <p:nvSpPr>
          <p:cNvPr id="41986" name="Line 2">
            <a:extLst>
              <a:ext uri="{FF2B5EF4-FFF2-40B4-BE49-F238E27FC236}">
                <a16:creationId xmlns:a16="http://schemas.microsoft.com/office/drawing/2014/main" id="{6F174A57-A636-48CD-996B-FD7FE9835067}"/>
              </a:ext>
            </a:extLst>
          </p:cNvPr>
          <p:cNvSpPr>
            <a:spLocks noChangeShapeType="1"/>
          </p:cNvSpPr>
          <p:nvPr/>
        </p:nvSpPr>
        <p:spPr bwMode="auto">
          <a:xfrm>
            <a:off x="4572000" y="5229225"/>
            <a:ext cx="3095625" cy="0"/>
          </a:xfrm>
          <a:prstGeom prst="line">
            <a:avLst/>
          </a:prstGeom>
          <a:noFill/>
          <a:ln w="38100" cmpd="sng">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1987" name="Line 3">
            <a:extLst>
              <a:ext uri="{FF2B5EF4-FFF2-40B4-BE49-F238E27FC236}">
                <a16:creationId xmlns:a16="http://schemas.microsoft.com/office/drawing/2014/main" id="{DF1C9DB7-BE75-4341-B5F8-885BA1DCD3B7}"/>
              </a:ext>
            </a:extLst>
          </p:cNvPr>
          <p:cNvSpPr>
            <a:spLocks noChangeShapeType="1"/>
          </p:cNvSpPr>
          <p:nvPr/>
        </p:nvSpPr>
        <p:spPr bwMode="auto">
          <a:xfrm flipV="1">
            <a:off x="4572000" y="2492375"/>
            <a:ext cx="0" cy="2736850"/>
          </a:xfrm>
          <a:prstGeom prst="line">
            <a:avLst/>
          </a:prstGeom>
          <a:noFill/>
          <a:ln w="38100" cmpd="sng">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1988" name="Line 4">
            <a:extLst>
              <a:ext uri="{FF2B5EF4-FFF2-40B4-BE49-F238E27FC236}">
                <a16:creationId xmlns:a16="http://schemas.microsoft.com/office/drawing/2014/main" id="{4721CFB1-0BEC-4A24-AF3A-434FAAE08E89}"/>
              </a:ext>
            </a:extLst>
          </p:cNvPr>
          <p:cNvSpPr>
            <a:spLocks noChangeShapeType="1"/>
          </p:cNvSpPr>
          <p:nvPr/>
        </p:nvSpPr>
        <p:spPr bwMode="auto">
          <a:xfrm flipH="1">
            <a:off x="1692275" y="5229225"/>
            <a:ext cx="2879725" cy="0"/>
          </a:xfrm>
          <a:prstGeom prst="line">
            <a:avLst/>
          </a:prstGeom>
          <a:noFill/>
          <a:ln w="38100" cmpd="sng">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1989" name="Arc 5">
            <a:extLst>
              <a:ext uri="{FF2B5EF4-FFF2-40B4-BE49-F238E27FC236}">
                <a16:creationId xmlns:a16="http://schemas.microsoft.com/office/drawing/2014/main" id="{B9D8A55D-ABD9-4F64-BB2F-464CFAE238FE}"/>
              </a:ext>
            </a:extLst>
          </p:cNvPr>
          <p:cNvSpPr>
            <a:spLocks/>
          </p:cNvSpPr>
          <p:nvPr/>
        </p:nvSpPr>
        <p:spPr bwMode="auto">
          <a:xfrm>
            <a:off x="4572000" y="2924175"/>
            <a:ext cx="2447925" cy="23050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990" name="Arc 6">
            <a:extLst>
              <a:ext uri="{FF2B5EF4-FFF2-40B4-BE49-F238E27FC236}">
                <a16:creationId xmlns:a16="http://schemas.microsoft.com/office/drawing/2014/main" id="{3AFADB8B-FA59-4AB5-8274-117A79E1CCEF}"/>
              </a:ext>
            </a:extLst>
          </p:cNvPr>
          <p:cNvSpPr>
            <a:spLocks/>
          </p:cNvSpPr>
          <p:nvPr/>
        </p:nvSpPr>
        <p:spPr bwMode="auto">
          <a:xfrm flipH="1">
            <a:off x="2195513" y="2924175"/>
            <a:ext cx="2376487" cy="23050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991" name="Line 7">
            <a:extLst>
              <a:ext uri="{FF2B5EF4-FFF2-40B4-BE49-F238E27FC236}">
                <a16:creationId xmlns:a16="http://schemas.microsoft.com/office/drawing/2014/main" id="{E2A73835-30AB-45EE-8427-E371BCF6D656}"/>
              </a:ext>
            </a:extLst>
          </p:cNvPr>
          <p:cNvSpPr>
            <a:spLocks noChangeShapeType="1"/>
          </p:cNvSpPr>
          <p:nvPr/>
        </p:nvSpPr>
        <p:spPr bwMode="auto">
          <a:xfrm flipV="1">
            <a:off x="4572000" y="3068638"/>
            <a:ext cx="2087563" cy="2160587"/>
          </a:xfrm>
          <a:prstGeom prst="line">
            <a:avLst/>
          </a:prstGeom>
          <a:noFill/>
          <a:ln w="19050"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1992" name="Line 8">
            <a:extLst>
              <a:ext uri="{FF2B5EF4-FFF2-40B4-BE49-F238E27FC236}">
                <a16:creationId xmlns:a16="http://schemas.microsoft.com/office/drawing/2014/main" id="{754FA6A0-BF84-41BA-B719-113EE7A13DEE}"/>
              </a:ext>
            </a:extLst>
          </p:cNvPr>
          <p:cNvSpPr>
            <a:spLocks noChangeShapeType="1"/>
          </p:cNvSpPr>
          <p:nvPr/>
        </p:nvSpPr>
        <p:spPr bwMode="auto">
          <a:xfrm flipH="1" flipV="1">
            <a:off x="2700338" y="3141663"/>
            <a:ext cx="1871662" cy="2087562"/>
          </a:xfrm>
          <a:prstGeom prst="line">
            <a:avLst/>
          </a:prstGeom>
          <a:noFill/>
          <a:ln w="19050" cmpd="sng">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1993" name="Arc 9">
            <a:extLst>
              <a:ext uri="{FF2B5EF4-FFF2-40B4-BE49-F238E27FC236}">
                <a16:creationId xmlns:a16="http://schemas.microsoft.com/office/drawing/2014/main" id="{8E8D9061-26FF-4B56-8C02-A8659F086680}"/>
              </a:ext>
            </a:extLst>
          </p:cNvPr>
          <p:cNvSpPr>
            <a:spLocks/>
          </p:cNvSpPr>
          <p:nvPr/>
        </p:nvSpPr>
        <p:spPr bwMode="auto">
          <a:xfrm flipH="1" flipV="1">
            <a:off x="4643438" y="2924175"/>
            <a:ext cx="2520950" cy="165576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994" name="Arc 10">
            <a:extLst>
              <a:ext uri="{FF2B5EF4-FFF2-40B4-BE49-F238E27FC236}">
                <a16:creationId xmlns:a16="http://schemas.microsoft.com/office/drawing/2014/main" id="{E3599B36-2AEB-4DB4-87FE-81D45B71D2CF}"/>
              </a:ext>
            </a:extLst>
          </p:cNvPr>
          <p:cNvSpPr>
            <a:spLocks/>
          </p:cNvSpPr>
          <p:nvPr/>
        </p:nvSpPr>
        <p:spPr bwMode="auto">
          <a:xfrm flipH="1" flipV="1">
            <a:off x="4932363" y="2565400"/>
            <a:ext cx="2520950" cy="165576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995" name="Arc 11">
            <a:extLst>
              <a:ext uri="{FF2B5EF4-FFF2-40B4-BE49-F238E27FC236}">
                <a16:creationId xmlns:a16="http://schemas.microsoft.com/office/drawing/2014/main" id="{C01B1C6C-6D15-42DB-B2AA-0B14C3561B45}"/>
              </a:ext>
            </a:extLst>
          </p:cNvPr>
          <p:cNvSpPr>
            <a:spLocks/>
          </p:cNvSpPr>
          <p:nvPr/>
        </p:nvSpPr>
        <p:spPr bwMode="auto">
          <a:xfrm flipH="1" flipV="1">
            <a:off x="5292725" y="2205038"/>
            <a:ext cx="2520950" cy="165576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996" name="Arc 12">
            <a:extLst>
              <a:ext uri="{FF2B5EF4-FFF2-40B4-BE49-F238E27FC236}">
                <a16:creationId xmlns:a16="http://schemas.microsoft.com/office/drawing/2014/main" id="{4E22756F-0E36-433F-8128-939F7DB91E54}"/>
              </a:ext>
            </a:extLst>
          </p:cNvPr>
          <p:cNvSpPr>
            <a:spLocks/>
          </p:cNvSpPr>
          <p:nvPr/>
        </p:nvSpPr>
        <p:spPr bwMode="auto">
          <a:xfrm flipV="1">
            <a:off x="2195513" y="2781300"/>
            <a:ext cx="1728787" cy="24495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997" name="Arc 13">
            <a:extLst>
              <a:ext uri="{FF2B5EF4-FFF2-40B4-BE49-F238E27FC236}">
                <a16:creationId xmlns:a16="http://schemas.microsoft.com/office/drawing/2014/main" id="{80EA2B01-3B86-440B-AAB3-0056EDC94BB7}"/>
              </a:ext>
            </a:extLst>
          </p:cNvPr>
          <p:cNvSpPr>
            <a:spLocks/>
          </p:cNvSpPr>
          <p:nvPr/>
        </p:nvSpPr>
        <p:spPr bwMode="auto">
          <a:xfrm flipV="1">
            <a:off x="1403350" y="2133600"/>
            <a:ext cx="1728788" cy="24495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998" name="Arc 14">
            <a:extLst>
              <a:ext uri="{FF2B5EF4-FFF2-40B4-BE49-F238E27FC236}">
                <a16:creationId xmlns:a16="http://schemas.microsoft.com/office/drawing/2014/main" id="{A589E01C-9596-4F42-8E8A-3C63AA3CC91D}"/>
              </a:ext>
            </a:extLst>
          </p:cNvPr>
          <p:cNvSpPr>
            <a:spLocks/>
          </p:cNvSpPr>
          <p:nvPr/>
        </p:nvSpPr>
        <p:spPr bwMode="auto">
          <a:xfrm flipV="1">
            <a:off x="1763713" y="2492375"/>
            <a:ext cx="1728787" cy="24495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66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1999" name="Text Box 15">
            <a:extLst>
              <a:ext uri="{FF2B5EF4-FFF2-40B4-BE49-F238E27FC236}">
                <a16:creationId xmlns:a16="http://schemas.microsoft.com/office/drawing/2014/main" id="{8AF813C3-68DB-4C88-9C52-5BC4CA1648AC}"/>
              </a:ext>
            </a:extLst>
          </p:cNvPr>
          <p:cNvSpPr txBox="1">
            <a:spLocks noChangeArrowheads="1"/>
          </p:cNvSpPr>
          <p:nvPr/>
        </p:nvSpPr>
        <p:spPr bwMode="auto">
          <a:xfrm>
            <a:off x="7380288" y="5300663"/>
            <a:ext cx="10969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ea typeface="黑体" panose="02010609060101010101" pitchFamily="49" charset="-122"/>
              </a:rPr>
              <a:t>地方分权</a:t>
            </a:r>
          </a:p>
        </p:txBody>
      </p:sp>
      <p:sp>
        <p:nvSpPr>
          <p:cNvPr id="42000" name="Text Box 16">
            <a:extLst>
              <a:ext uri="{FF2B5EF4-FFF2-40B4-BE49-F238E27FC236}">
                <a16:creationId xmlns:a16="http://schemas.microsoft.com/office/drawing/2014/main" id="{C91C7349-0D23-4B05-8D77-D83FA6ECDCD1}"/>
              </a:ext>
            </a:extLst>
          </p:cNvPr>
          <p:cNvSpPr txBox="1">
            <a:spLocks noChangeArrowheads="1"/>
          </p:cNvSpPr>
          <p:nvPr/>
        </p:nvSpPr>
        <p:spPr bwMode="auto">
          <a:xfrm>
            <a:off x="827088" y="5300663"/>
            <a:ext cx="10969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ea typeface="黑体" panose="02010609060101010101" pitchFamily="49" charset="-122"/>
              </a:rPr>
              <a:t>地方分权</a:t>
            </a:r>
          </a:p>
        </p:txBody>
      </p:sp>
      <p:sp>
        <p:nvSpPr>
          <p:cNvPr id="42001" name="Text Box 17">
            <a:extLst>
              <a:ext uri="{FF2B5EF4-FFF2-40B4-BE49-F238E27FC236}">
                <a16:creationId xmlns:a16="http://schemas.microsoft.com/office/drawing/2014/main" id="{E796E0C3-000D-4A4E-8C03-8520EEDB9919}"/>
              </a:ext>
            </a:extLst>
          </p:cNvPr>
          <p:cNvSpPr txBox="1">
            <a:spLocks noChangeArrowheads="1"/>
          </p:cNvSpPr>
          <p:nvPr/>
        </p:nvSpPr>
        <p:spPr bwMode="auto">
          <a:xfrm>
            <a:off x="3995738" y="2133600"/>
            <a:ext cx="10969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ea typeface="黑体" panose="02010609060101010101" pitchFamily="49" charset="-122"/>
              </a:rPr>
              <a:t>中央集权</a:t>
            </a:r>
          </a:p>
        </p:txBody>
      </p:sp>
      <p:sp>
        <p:nvSpPr>
          <p:cNvPr id="42002" name="Text Box 18">
            <a:extLst>
              <a:ext uri="{FF2B5EF4-FFF2-40B4-BE49-F238E27FC236}">
                <a16:creationId xmlns:a16="http://schemas.microsoft.com/office/drawing/2014/main" id="{414F25A4-38A0-4C8A-B73A-7C288D0484AD}"/>
              </a:ext>
            </a:extLst>
          </p:cNvPr>
          <p:cNvSpPr txBox="1">
            <a:spLocks noChangeArrowheads="1"/>
          </p:cNvSpPr>
          <p:nvPr/>
        </p:nvSpPr>
        <p:spPr bwMode="auto">
          <a:xfrm>
            <a:off x="4284663" y="2565400"/>
            <a:ext cx="3222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ea typeface="楷体_GB2312" pitchFamily="1" charset="-122"/>
              </a:rPr>
              <a:t>T</a:t>
            </a:r>
          </a:p>
        </p:txBody>
      </p:sp>
      <p:sp>
        <p:nvSpPr>
          <p:cNvPr id="42003" name="Text Box 19">
            <a:extLst>
              <a:ext uri="{FF2B5EF4-FFF2-40B4-BE49-F238E27FC236}">
                <a16:creationId xmlns:a16="http://schemas.microsoft.com/office/drawing/2014/main" id="{0BBB77ED-6B82-45EC-944A-E23FDAB57B84}"/>
              </a:ext>
            </a:extLst>
          </p:cNvPr>
          <p:cNvSpPr txBox="1">
            <a:spLocks noChangeArrowheads="1"/>
          </p:cNvSpPr>
          <p:nvPr/>
        </p:nvSpPr>
        <p:spPr bwMode="auto">
          <a:xfrm>
            <a:off x="6877050" y="5300663"/>
            <a:ext cx="3222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ea typeface="楷体_GB2312" pitchFamily="1" charset="-122"/>
              </a:rPr>
              <a:t>T</a:t>
            </a:r>
          </a:p>
        </p:txBody>
      </p:sp>
      <p:sp>
        <p:nvSpPr>
          <p:cNvPr id="42004" name="Text Box 20">
            <a:extLst>
              <a:ext uri="{FF2B5EF4-FFF2-40B4-BE49-F238E27FC236}">
                <a16:creationId xmlns:a16="http://schemas.microsoft.com/office/drawing/2014/main" id="{CB2D6CBD-5C18-4742-9028-1A1E16B8463D}"/>
              </a:ext>
            </a:extLst>
          </p:cNvPr>
          <p:cNvSpPr txBox="1">
            <a:spLocks noChangeArrowheads="1"/>
          </p:cNvSpPr>
          <p:nvPr/>
        </p:nvSpPr>
        <p:spPr bwMode="auto">
          <a:xfrm>
            <a:off x="2051050" y="5300663"/>
            <a:ext cx="3222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ea typeface="楷体_GB2312" pitchFamily="1" charset="-122"/>
              </a:rPr>
              <a:t>T</a:t>
            </a:r>
          </a:p>
        </p:txBody>
      </p:sp>
      <p:sp>
        <p:nvSpPr>
          <p:cNvPr id="42005" name="Text Box 21">
            <a:extLst>
              <a:ext uri="{FF2B5EF4-FFF2-40B4-BE49-F238E27FC236}">
                <a16:creationId xmlns:a16="http://schemas.microsoft.com/office/drawing/2014/main" id="{5336C213-16C7-423F-88EB-3BB7D0D2DD97}"/>
              </a:ext>
            </a:extLst>
          </p:cNvPr>
          <p:cNvSpPr txBox="1">
            <a:spLocks noChangeArrowheads="1"/>
          </p:cNvSpPr>
          <p:nvPr/>
        </p:nvSpPr>
        <p:spPr bwMode="auto">
          <a:xfrm>
            <a:off x="5992813" y="2944813"/>
            <a:ext cx="3095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ea typeface="楷体_GB2312" pitchFamily="1" charset="-122"/>
              </a:rPr>
              <a:t>a</a:t>
            </a:r>
          </a:p>
        </p:txBody>
      </p:sp>
      <p:sp>
        <p:nvSpPr>
          <p:cNvPr id="42006" name="Text Box 22">
            <a:extLst>
              <a:ext uri="{FF2B5EF4-FFF2-40B4-BE49-F238E27FC236}">
                <a16:creationId xmlns:a16="http://schemas.microsoft.com/office/drawing/2014/main" id="{89A3A4FC-178B-4B61-8DC1-E1B8715A13F2}"/>
              </a:ext>
            </a:extLst>
          </p:cNvPr>
          <p:cNvSpPr txBox="1">
            <a:spLocks noChangeArrowheads="1"/>
          </p:cNvSpPr>
          <p:nvPr/>
        </p:nvSpPr>
        <p:spPr bwMode="auto">
          <a:xfrm>
            <a:off x="2195513" y="3644900"/>
            <a:ext cx="3095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ea typeface="楷体_GB2312" pitchFamily="1" charset="-122"/>
              </a:rPr>
              <a:t>b</a:t>
            </a:r>
          </a:p>
        </p:txBody>
      </p:sp>
      <p:sp>
        <p:nvSpPr>
          <p:cNvPr id="42007" name="Text Box 23">
            <a:extLst>
              <a:ext uri="{FF2B5EF4-FFF2-40B4-BE49-F238E27FC236}">
                <a16:creationId xmlns:a16="http://schemas.microsoft.com/office/drawing/2014/main" id="{D8AFE34E-7DBA-4C93-8DDF-D7D0FFD8A717}"/>
              </a:ext>
            </a:extLst>
          </p:cNvPr>
          <p:cNvSpPr txBox="1">
            <a:spLocks noChangeArrowheads="1"/>
          </p:cNvSpPr>
          <p:nvPr/>
        </p:nvSpPr>
        <p:spPr bwMode="auto">
          <a:xfrm>
            <a:off x="6011863" y="2420938"/>
            <a:ext cx="6397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ea typeface="黑体" panose="02010609060101010101" pitchFamily="49" charset="-122"/>
              </a:rPr>
              <a:t>甲国</a:t>
            </a:r>
          </a:p>
        </p:txBody>
      </p:sp>
      <p:sp>
        <p:nvSpPr>
          <p:cNvPr id="42008" name="Text Box 24">
            <a:extLst>
              <a:ext uri="{FF2B5EF4-FFF2-40B4-BE49-F238E27FC236}">
                <a16:creationId xmlns:a16="http://schemas.microsoft.com/office/drawing/2014/main" id="{6B2122A8-4DA9-45DF-A0B2-1BF114CA4E64}"/>
              </a:ext>
            </a:extLst>
          </p:cNvPr>
          <p:cNvSpPr txBox="1">
            <a:spLocks noChangeArrowheads="1"/>
          </p:cNvSpPr>
          <p:nvPr/>
        </p:nvSpPr>
        <p:spPr bwMode="auto">
          <a:xfrm>
            <a:off x="1908175" y="2565400"/>
            <a:ext cx="6397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b="1">
                <a:ea typeface="黑体" panose="02010609060101010101" pitchFamily="49" charset="-122"/>
              </a:rPr>
              <a:t>乙国</a:t>
            </a:r>
          </a:p>
        </p:txBody>
      </p:sp>
      <p:sp>
        <p:nvSpPr>
          <p:cNvPr id="42009" name="Text Box 25">
            <a:extLst>
              <a:ext uri="{FF2B5EF4-FFF2-40B4-BE49-F238E27FC236}">
                <a16:creationId xmlns:a16="http://schemas.microsoft.com/office/drawing/2014/main" id="{64D65735-DEDB-4F80-A279-7F7E5C80BBBF}"/>
              </a:ext>
            </a:extLst>
          </p:cNvPr>
          <p:cNvSpPr txBox="1">
            <a:spLocks noChangeArrowheads="1"/>
          </p:cNvSpPr>
          <p:nvPr/>
        </p:nvSpPr>
        <p:spPr bwMode="auto">
          <a:xfrm>
            <a:off x="7812088" y="3644900"/>
            <a:ext cx="44767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ea typeface="楷体_GB2312" pitchFamily="1" charset="-122"/>
              </a:rPr>
              <a:t>V</a:t>
            </a:r>
            <a:r>
              <a:rPr lang="zh-CN" altLang="zh-CN" sz="1600">
                <a:ea typeface="楷体_GB2312" pitchFamily="1" charset="-122"/>
              </a:rPr>
              <a:t>1</a:t>
            </a:r>
          </a:p>
        </p:txBody>
      </p:sp>
      <p:sp>
        <p:nvSpPr>
          <p:cNvPr id="42010" name="Text Box 26">
            <a:extLst>
              <a:ext uri="{FF2B5EF4-FFF2-40B4-BE49-F238E27FC236}">
                <a16:creationId xmlns:a16="http://schemas.microsoft.com/office/drawing/2014/main" id="{2FA44EEA-2E99-4593-B929-610F06E9E9F5}"/>
              </a:ext>
            </a:extLst>
          </p:cNvPr>
          <p:cNvSpPr txBox="1">
            <a:spLocks noChangeArrowheads="1"/>
          </p:cNvSpPr>
          <p:nvPr/>
        </p:nvSpPr>
        <p:spPr bwMode="auto">
          <a:xfrm>
            <a:off x="7667625" y="4149725"/>
            <a:ext cx="44767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ea typeface="楷体_GB2312" pitchFamily="1" charset="-122"/>
              </a:rPr>
              <a:t>V</a:t>
            </a:r>
            <a:r>
              <a:rPr lang="zh-CN" altLang="zh-CN" sz="1600">
                <a:ea typeface="楷体_GB2312" pitchFamily="1" charset="-122"/>
              </a:rPr>
              <a:t>2</a:t>
            </a:r>
          </a:p>
        </p:txBody>
      </p:sp>
      <p:sp>
        <p:nvSpPr>
          <p:cNvPr id="42011" name="Text Box 27">
            <a:extLst>
              <a:ext uri="{FF2B5EF4-FFF2-40B4-BE49-F238E27FC236}">
                <a16:creationId xmlns:a16="http://schemas.microsoft.com/office/drawing/2014/main" id="{1DB22A10-4206-4D71-843D-39BCD5652963}"/>
              </a:ext>
            </a:extLst>
          </p:cNvPr>
          <p:cNvSpPr txBox="1">
            <a:spLocks noChangeArrowheads="1"/>
          </p:cNvSpPr>
          <p:nvPr/>
        </p:nvSpPr>
        <p:spPr bwMode="auto">
          <a:xfrm>
            <a:off x="7451725" y="4581525"/>
            <a:ext cx="44767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ea typeface="楷体_GB2312" pitchFamily="1" charset="-122"/>
              </a:rPr>
              <a:t>V</a:t>
            </a:r>
            <a:r>
              <a:rPr lang="zh-CN" altLang="zh-CN" sz="1600">
                <a:ea typeface="楷体_GB2312" pitchFamily="1" charset="-122"/>
              </a:rPr>
              <a:t>3</a:t>
            </a:r>
          </a:p>
        </p:txBody>
      </p:sp>
      <p:sp>
        <p:nvSpPr>
          <p:cNvPr id="42012" name="Text Box 28">
            <a:extLst>
              <a:ext uri="{FF2B5EF4-FFF2-40B4-BE49-F238E27FC236}">
                <a16:creationId xmlns:a16="http://schemas.microsoft.com/office/drawing/2014/main" id="{C407EF8D-6A9E-4A95-B0C6-BCBF5CE0627A}"/>
              </a:ext>
            </a:extLst>
          </p:cNvPr>
          <p:cNvSpPr txBox="1">
            <a:spLocks noChangeArrowheads="1"/>
          </p:cNvSpPr>
          <p:nvPr/>
        </p:nvSpPr>
        <p:spPr bwMode="auto">
          <a:xfrm>
            <a:off x="2987675" y="1773238"/>
            <a:ext cx="4603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ea typeface="楷体_GB2312" pitchFamily="1" charset="-122"/>
              </a:rPr>
              <a:t>U</a:t>
            </a:r>
            <a:r>
              <a:rPr lang="zh-CN" altLang="zh-CN" sz="1600">
                <a:ea typeface="楷体_GB2312" pitchFamily="1" charset="-122"/>
              </a:rPr>
              <a:t>1</a:t>
            </a:r>
          </a:p>
        </p:txBody>
      </p:sp>
      <p:sp>
        <p:nvSpPr>
          <p:cNvPr id="42013" name="Text Box 29">
            <a:extLst>
              <a:ext uri="{FF2B5EF4-FFF2-40B4-BE49-F238E27FC236}">
                <a16:creationId xmlns:a16="http://schemas.microsoft.com/office/drawing/2014/main" id="{16F1BFA7-BF15-4303-9D54-B9190B34EFC9}"/>
              </a:ext>
            </a:extLst>
          </p:cNvPr>
          <p:cNvSpPr txBox="1">
            <a:spLocks noChangeArrowheads="1"/>
          </p:cNvSpPr>
          <p:nvPr/>
        </p:nvSpPr>
        <p:spPr bwMode="auto">
          <a:xfrm>
            <a:off x="3276600" y="2205038"/>
            <a:ext cx="4603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ea typeface="楷体_GB2312" pitchFamily="1" charset="-122"/>
              </a:rPr>
              <a:t>U</a:t>
            </a:r>
            <a:r>
              <a:rPr lang="zh-CN" altLang="zh-CN" sz="1600">
                <a:ea typeface="楷体_GB2312" pitchFamily="1" charset="-122"/>
              </a:rPr>
              <a:t>2</a:t>
            </a:r>
          </a:p>
        </p:txBody>
      </p:sp>
      <p:sp>
        <p:nvSpPr>
          <p:cNvPr id="42014" name="Text Box 30">
            <a:extLst>
              <a:ext uri="{FF2B5EF4-FFF2-40B4-BE49-F238E27FC236}">
                <a16:creationId xmlns:a16="http://schemas.microsoft.com/office/drawing/2014/main" id="{7E565AAE-A4D0-4DF1-AF37-5220B5E76CE5}"/>
              </a:ext>
            </a:extLst>
          </p:cNvPr>
          <p:cNvSpPr txBox="1">
            <a:spLocks noChangeArrowheads="1"/>
          </p:cNvSpPr>
          <p:nvPr/>
        </p:nvSpPr>
        <p:spPr bwMode="auto">
          <a:xfrm>
            <a:off x="3635375" y="2492375"/>
            <a:ext cx="46037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ea typeface="楷体_GB2312" pitchFamily="1" charset="-122"/>
              </a:rPr>
              <a:t>U</a:t>
            </a:r>
            <a:r>
              <a:rPr lang="zh-CN" altLang="zh-CN" sz="1600">
                <a:ea typeface="楷体_GB2312" pitchFamily="1" charset="-122"/>
              </a:rPr>
              <a:t>3</a:t>
            </a:r>
          </a:p>
        </p:txBody>
      </p:sp>
      <p:sp>
        <p:nvSpPr>
          <p:cNvPr id="42015" name="Text Box 31">
            <a:extLst>
              <a:ext uri="{FF2B5EF4-FFF2-40B4-BE49-F238E27FC236}">
                <a16:creationId xmlns:a16="http://schemas.microsoft.com/office/drawing/2014/main" id="{EEF83145-A80B-45D7-85BC-0E45CAF56899}"/>
              </a:ext>
            </a:extLst>
          </p:cNvPr>
          <p:cNvSpPr txBox="1">
            <a:spLocks noChangeArrowheads="1"/>
          </p:cNvSpPr>
          <p:nvPr/>
        </p:nvSpPr>
        <p:spPr bwMode="auto">
          <a:xfrm>
            <a:off x="4427538" y="5300663"/>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ea typeface="楷体_GB2312" pitchFamily="1" charset="-122"/>
              </a:rPr>
              <a:t>O</a:t>
            </a:r>
          </a:p>
        </p:txBody>
      </p:sp>
      <p:sp>
        <p:nvSpPr>
          <p:cNvPr id="42016" name="Arc 32">
            <a:extLst>
              <a:ext uri="{FF2B5EF4-FFF2-40B4-BE49-F238E27FC236}">
                <a16:creationId xmlns:a16="http://schemas.microsoft.com/office/drawing/2014/main" id="{CFFE721E-7CA3-41BB-8C20-49B89F4DA6F5}"/>
              </a:ext>
            </a:extLst>
          </p:cNvPr>
          <p:cNvSpPr>
            <a:spLocks/>
          </p:cNvSpPr>
          <p:nvPr/>
        </p:nvSpPr>
        <p:spPr bwMode="auto">
          <a:xfrm>
            <a:off x="4787900" y="5013325"/>
            <a:ext cx="144463" cy="2159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2017" name="Arc 33">
            <a:extLst>
              <a:ext uri="{FF2B5EF4-FFF2-40B4-BE49-F238E27FC236}">
                <a16:creationId xmlns:a16="http://schemas.microsoft.com/office/drawing/2014/main" id="{0B05B047-D5C0-4419-8847-59DA529F6D10}"/>
              </a:ext>
            </a:extLst>
          </p:cNvPr>
          <p:cNvSpPr>
            <a:spLocks/>
          </p:cNvSpPr>
          <p:nvPr/>
        </p:nvSpPr>
        <p:spPr bwMode="auto">
          <a:xfrm flipH="1">
            <a:off x="4211638" y="5013325"/>
            <a:ext cx="73025" cy="2159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2018" name="Text Box 34">
            <a:extLst>
              <a:ext uri="{FF2B5EF4-FFF2-40B4-BE49-F238E27FC236}">
                <a16:creationId xmlns:a16="http://schemas.microsoft.com/office/drawing/2014/main" id="{981FF72E-E06E-4AB4-B96B-9303DA14DA48}"/>
              </a:ext>
            </a:extLst>
          </p:cNvPr>
          <p:cNvSpPr txBox="1">
            <a:spLocks noChangeArrowheads="1"/>
          </p:cNvSpPr>
          <p:nvPr/>
        </p:nvSpPr>
        <p:spPr bwMode="auto">
          <a:xfrm>
            <a:off x="396875" y="333375"/>
            <a:ext cx="373856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b="1">
                <a:solidFill>
                  <a:schemeClr val="bg1"/>
                </a:solidFill>
                <a:ea typeface="黑体" panose="02010609060101010101" pitchFamily="49" charset="-122"/>
              </a:rPr>
              <a:t>财政集权与分权的选择</a:t>
            </a:r>
          </a:p>
        </p:txBody>
      </p:sp>
      <p:sp>
        <p:nvSpPr>
          <p:cNvPr id="42019" name="Line 35">
            <a:extLst>
              <a:ext uri="{FF2B5EF4-FFF2-40B4-BE49-F238E27FC236}">
                <a16:creationId xmlns:a16="http://schemas.microsoft.com/office/drawing/2014/main" id="{40F40CD7-B255-4361-87BE-946478814C94}"/>
              </a:ext>
            </a:extLst>
          </p:cNvPr>
          <p:cNvSpPr>
            <a:spLocks noChangeShapeType="1"/>
          </p:cNvSpPr>
          <p:nvPr/>
        </p:nvSpPr>
        <p:spPr bwMode="auto">
          <a:xfrm>
            <a:off x="4572000" y="5229225"/>
            <a:ext cx="3095625" cy="0"/>
          </a:xfrm>
          <a:prstGeom prst="line">
            <a:avLst/>
          </a:prstGeom>
          <a:noFill/>
          <a:ln w="57150" cmpd="sng">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2020" name="Line 36">
            <a:extLst>
              <a:ext uri="{FF2B5EF4-FFF2-40B4-BE49-F238E27FC236}">
                <a16:creationId xmlns:a16="http://schemas.microsoft.com/office/drawing/2014/main" id="{6C4F6888-4AFC-4D02-93CF-1C60281601F2}"/>
              </a:ext>
            </a:extLst>
          </p:cNvPr>
          <p:cNvSpPr>
            <a:spLocks noChangeShapeType="1"/>
          </p:cNvSpPr>
          <p:nvPr/>
        </p:nvSpPr>
        <p:spPr bwMode="auto">
          <a:xfrm flipV="1">
            <a:off x="4572000" y="2492375"/>
            <a:ext cx="0" cy="2736850"/>
          </a:xfrm>
          <a:prstGeom prst="line">
            <a:avLst/>
          </a:prstGeom>
          <a:noFill/>
          <a:ln w="57150" cmpd="sng">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2021" name="Line 37">
            <a:extLst>
              <a:ext uri="{FF2B5EF4-FFF2-40B4-BE49-F238E27FC236}">
                <a16:creationId xmlns:a16="http://schemas.microsoft.com/office/drawing/2014/main" id="{62013CA0-2DBA-4842-9AC2-13CB083B37F8}"/>
              </a:ext>
            </a:extLst>
          </p:cNvPr>
          <p:cNvSpPr>
            <a:spLocks noChangeShapeType="1"/>
          </p:cNvSpPr>
          <p:nvPr/>
        </p:nvSpPr>
        <p:spPr bwMode="auto">
          <a:xfrm flipH="1">
            <a:off x="1692275" y="5229225"/>
            <a:ext cx="2879725" cy="0"/>
          </a:xfrm>
          <a:prstGeom prst="line">
            <a:avLst/>
          </a:prstGeom>
          <a:noFill/>
          <a:ln w="57150" cmpd="sng">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ransition spd="slow">
    <p:random/>
    <p:sndAc>
      <p:stSnd>
        <p:snd r:embed="rId2" name="camera.wav"/>
      </p:stSnd>
    </p:sndAc>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A24685AD-3E5C-43A5-94A6-491A5AD80197}"/>
              </a:ext>
            </a:extLst>
          </p:cNvPr>
          <p:cNvSpPr>
            <a:spLocks noGrp="1"/>
          </p:cNvSpPr>
          <p:nvPr>
            <p:ph type="dt" sz="half" idx="10"/>
          </p:nvPr>
        </p:nvSpPr>
        <p:spPr/>
        <p:txBody>
          <a:bodyPr/>
          <a:lstStyle/>
          <a:p>
            <a:fld id="{EB3A7A17-576D-4D07-9220-DB61395900E8}"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9BBDFC28-005D-48C6-9765-FE1035348A21}"/>
              </a:ext>
            </a:extLst>
          </p:cNvPr>
          <p:cNvSpPr>
            <a:spLocks noGrp="1"/>
          </p:cNvSpPr>
          <p:nvPr>
            <p:ph type="sldNum" sz="quarter" idx="12"/>
          </p:nvPr>
        </p:nvSpPr>
        <p:spPr/>
        <p:txBody>
          <a:bodyPr/>
          <a:lstStyle/>
          <a:p>
            <a:fld id="{C163208E-CF8B-4A93-AF6E-A905357B556E}" type="slidenum">
              <a:rPr lang="zh-CN" altLang="en-US"/>
              <a:pPr/>
              <a:t>39</a:t>
            </a:fld>
            <a:endParaRPr lang="zh-CN" altLang="en-US"/>
          </a:p>
        </p:txBody>
      </p:sp>
      <p:sp>
        <p:nvSpPr>
          <p:cNvPr id="43010" name="Rectangle 2">
            <a:extLst>
              <a:ext uri="{FF2B5EF4-FFF2-40B4-BE49-F238E27FC236}">
                <a16:creationId xmlns:a16="http://schemas.microsoft.com/office/drawing/2014/main" id="{93A46FCE-0F57-4F86-A677-9FCB82D9AFDD}"/>
              </a:ext>
            </a:extLst>
          </p:cNvPr>
          <p:cNvSpPr>
            <a:spLocks noChangeArrowheads="1"/>
          </p:cNvSpPr>
          <p:nvPr>
            <p:ph type="title"/>
          </p:nvPr>
        </p:nvSpPr>
        <p:spPr/>
        <p:txBody>
          <a:bodyPr/>
          <a:lstStyle/>
          <a:p>
            <a:r>
              <a:rPr lang="zh-CN" altLang="en-US" b="1">
                <a:ea typeface="黑体" panose="02010609060101010101" pitchFamily="49" charset="-122"/>
              </a:rPr>
              <a:t>财政集权与分权的选择</a:t>
            </a:r>
          </a:p>
        </p:txBody>
      </p:sp>
      <p:sp>
        <p:nvSpPr>
          <p:cNvPr id="43011" name="Rectangle 3">
            <a:extLst>
              <a:ext uri="{FF2B5EF4-FFF2-40B4-BE49-F238E27FC236}">
                <a16:creationId xmlns:a16="http://schemas.microsoft.com/office/drawing/2014/main" id="{E4A9229E-EDF9-4A4D-9EEB-0727FEF07E45}"/>
              </a:ext>
            </a:extLst>
          </p:cNvPr>
          <p:cNvSpPr>
            <a:spLocks noChangeArrowheads="1"/>
          </p:cNvSpPr>
          <p:nvPr>
            <p:ph type="body" idx="1"/>
          </p:nvPr>
        </p:nvSpPr>
        <p:spPr/>
        <p:txBody>
          <a:bodyPr/>
          <a:lstStyle/>
          <a:p>
            <a:pPr>
              <a:lnSpc>
                <a:spcPct val="90000"/>
              </a:lnSpc>
            </a:pPr>
            <a:r>
              <a:rPr lang="zh-CN" altLang="en-US">
                <a:latin typeface="黑体" panose="02010609060101010101" pitchFamily="49" charset="-122"/>
                <a:ea typeface="黑体" panose="02010609060101010101" pitchFamily="49" charset="-122"/>
              </a:rPr>
              <a:t>联邦制国家</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具有一部以上的宪法。除联邦宪法外，各成员单位还有自己的宪法和法律。</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具有两套独立的政府制度。联邦和各州都有自己的宪法和法律所规定的政府组织。</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宪法明确规定各级政府的权力范围，各级政府在限定的职责范围内自主行动。中央政府权力有限，而地方政府高度自治。 </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联邦一般无权命令各州执行某项任务，各州也不能阻碍联邦的运行 ，联邦和各州的关系基本上是纯粹的法律关系。</a:t>
            </a:r>
          </a:p>
        </p:txBody>
      </p:sp>
    </p:spTree>
  </p:cSld>
  <p:clrMapOvr>
    <a:masterClrMapping/>
  </p:clrMapOvr>
  <p:transition spd="slow">
    <p:random/>
    <p:sndAc>
      <p:stSnd>
        <p:snd r:embed="rId2" name="camera.wav"/>
      </p:stSnd>
    </p:sndAc>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日期占位符 3">
            <a:extLst>
              <a:ext uri="{FF2B5EF4-FFF2-40B4-BE49-F238E27FC236}">
                <a16:creationId xmlns:a16="http://schemas.microsoft.com/office/drawing/2014/main" id="{71E8779D-9C19-407C-91A0-DE2D363DFC3A}"/>
              </a:ext>
            </a:extLst>
          </p:cNvPr>
          <p:cNvSpPr>
            <a:spLocks noGrp="1"/>
          </p:cNvSpPr>
          <p:nvPr>
            <p:ph type="dt" sz="half" idx="10"/>
          </p:nvPr>
        </p:nvSpPr>
        <p:spPr/>
        <p:txBody>
          <a:bodyPr/>
          <a:lstStyle/>
          <a:p>
            <a:fld id="{28A972FD-314B-4092-B720-13E5650A146F}" type="datetime1">
              <a:rPr lang="zh-CN" altLang="en-US"/>
              <a:pPr/>
              <a:t>2018/12/13</a:t>
            </a:fld>
            <a:endParaRPr lang="zh-CN" altLang="en-US"/>
          </a:p>
        </p:txBody>
      </p:sp>
      <p:sp>
        <p:nvSpPr>
          <p:cNvPr id="8" name="灯片编号占位符 5">
            <a:extLst>
              <a:ext uri="{FF2B5EF4-FFF2-40B4-BE49-F238E27FC236}">
                <a16:creationId xmlns:a16="http://schemas.microsoft.com/office/drawing/2014/main" id="{65C8F5CC-2B2F-4C3E-A6A1-849FEF9C77BA}"/>
              </a:ext>
            </a:extLst>
          </p:cNvPr>
          <p:cNvSpPr>
            <a:spLocks noGrp="1"/>
          </p:cNvSpPr>
          <p:nvPr>
            <p:ph type="sldNum" sz="quarter" idx="12"/>
          </p:nvPr>
        </p:nvSpPr>
        <p:spPr/>
        <p:txBody>
          <a:bodyPr/>
          <a:lstStyle/>
          <a:p>
            <a:fld id="{7D226866-8159-4109-8FD2-DDB3AFE7D24B}" type="slidenum">
              <a:rPr lang="zh-CN" altLang="en-US"/>
              <a:pPr/>
              <a:t>4</a:t>
            </a:fld>
            <a:endParaRPr lang="zh-CN" altLang="en-US"/>
          </a:p>
        </p:txBody>
      </p:sp>
      <p:sp>
        <p:nvSpPr>
          <p:cNvPr id="7170" name="Rectangle 2">
            <a:extLst>
              <a:ext uri="{FF2B5EF4-FFF2-40B4-BE49-F238E27FC236}">
                <a16:creationId xmlns:a16="http://schemas.microsoft.com/office/drawing/2014/main" id="{9234AF72-D4E7-4EC7-9F2A-E3063E1D130F}"/>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2.1.1  公共产品及其受益范围</a:t>
            </a:r>
          </a:p>
        </p:txBody>
      </p:sp>
      <p:sp>
        <p:nvSpPr>
          <p:cNvPr id="7171" name="Rectangle 3">
            <a:extLst>
              <a:ext uri="{FF2B5EF4-FFF2-40B4-BE49-F238E27FC236}">
                <a16:creationId xmlns:a16="http://schemas.microsoft.com/office/drawing/2014/main" id="{68089E2C-C35D-49E4-82BA-B5BB9CA36CEC}"/>
              </a:ext>
            </a:extLst>
          </p:cNvPr>
          <p:cNvSpPr>
            <a:spLocks noChangeArrowheads="1"/>
          </p:cNvSpPr>
          <p:nvPr>
            <p:ph type="body" idx="1"/>
          </p:nvPr>
        </p:nvSpPr>
        <p:spPr>
          <a:xfrm>
            <a:off x="457200" y="1465263"/>
            <a:ext cx="8229600" cy="4662487"/>
          </a:xfrm>
        </p:spPr>
        <p:txBody>
          <a:bodyPr/>
          <a:lstStyle/>
          <a:p>
            <a:pPr>
              <a:lnSpc>
                <a:spcPct val="90000"/>
              </a:lnSpc>
            </a:pPr>
            <a:r>
              <a:rPr lang="zh-CN" altLang="en-US">
                <a:latin typeface="黑体" panose="02010609060101010101" pitchFamily="49" charset="-122"/>
                <a:ea typeface="黑体" panose="02010609060101010101" pitchFamily="49" charset="-122"/>
              </a:rPr>
              <a:t>公共产品</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具有“共同消费性”的产品。</a:t>
            </a:r>
          </a:p>
          <a:p>
            <a:pPr>
              <a:lnSpc>
                <a:spcPct val="90000"/>
              </a:lnSpc>
              <a:buFont typeface="Arial" panose="020B0604020202020204" pitchFamily="34" charset="0"/>
              <a:buNone/>
            </a:pPr>
            <a:endParaRPr lang="zh-CN" altLang="en-US">
              <a:latin typeface="黑体" panose="02010609060101010101" pitchFamily="49" charset="-122"/>
              <a:ea typeface="黑体" panose="02010609060101010101" pitchFamily="49" charset="-122"/>
            </a:endParaRPr>
          </a:p>
          <a:p>
            <a:pPr>
              <a:lnSpc>
                <a:spcPct val="90000"/>
              </a:lnSpc>
              <a:buFont typeface="Arial" panose="020B0604020202020204" pitchFamily="34" charset="0"/>
              <a:buNone/>
            </a:pPr>
            <a:endParaRPr lang="zh-CN" altLang="en-US">
              <a:latin typeface="黑体" panose="02010609060101010101" pitchFamily="49" charset="-122"/>
              <a:ea typeface="黑体" panose="02010609060101010101" pitchFamily="49" charset="-122"/>
            </a:endParaRPr>
          </a:p>
          <a:p>
            <a:pPr>
              <a:lnSpc>
                <a:spcPct val="90000"/>
              </a:lnSpc>
              <a:buFont typeface="Arial" panose="020B0604020202020204" pitchFamily="34" charset="0"/>
              <a:buNone/>
            </a:pPr>
            <a:endParaRPr lang="zh-CN" altLang="en-US">
              <a:latin typeface="黑体" panose="02010609060101010101" pitchFamily="49" charset="-122"/>
              <a:ea typeface="黑体" panose="02010609060101010101" pitchFamily="49" charset="-122"/>
            </a:endParaRPr>
          </a:p>
          <a:p>
            <a:pPr>
              <a:lnSpc>
                <a:spcPct val="90000"/>
              </a:lnSpc>
            </a:pPr>
            <a:r>
              <a:rPr lang="zh-CN" altLang="en-US">
                <a:latin typeface="黑体" panose="02010609060101010101" pitchFamily="49" charset="-122"/>
                <a:ea typeface="黑体" panose="02010609060101010101" pitchFamily="49" charset="-122"/>
              </a:rPr>
              <a:t>公共产品的特征：共同消费性 </a:t>
            </a:r>
            <a:r>
              <a:rPr lang="zh-CN" altLang="en-US" b="1">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 效用的不可分割性 </a:t>
            </a:r>
            <a:r>
              <a:rPr lang="zh-CN" altLang="en-US" b="1">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 非竞争性、非排他性</a:t>
            </a:r>
          </a:p>
          <a:p>
            <a:pPr algn="just">
              <a:lnSpc>
                <a:spcPct val="90000"/>
              </a:lnSpc>
            </a:pPr>
            <a:r>
              <a:rPr lang="zh-CN" altLang="en-US">
                <a:latin typeface="黑体" panose="02010609060101010101" pitchFamily="49" charset="-122"/>
                <a:ea typeface="黑体" panose="02010609060101010101" pitchFamily="49" charset="-122"/>
              </a:rPr>
              <a:t>公共产品的分类（按公共性质划分）:</a:t>
            </a:r>
          </a:p>
          <a:p>
            <a:pPr algn="just">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纯公共产品(</a:t>
            </a:r>
            <a:r>
              <a:rPr lang="zh-CN" altLang="en-US">
                <a:latin typeface="Times New Roman" panose="02020603050405020304" pitchFamily="18" charset="0"/>
                <a:ea typeface="黑体" panose="02010609060101010101" pitchFamily="49" charset="-122"/>
              </a:rPr>
              <a:t>Pure public goods</a:t>
            </a:r>
            <a:r>
              <a:rPr lang="zh-CN" altLang="en-US">
                <a:latin typeface="黑体" panose="02010609060101010101" pitchFamily="49" charset="-122"/>
                <a:ea typeface="黑体" panose="02010609060101010101" pitchFamily="49" charset="-122"/>
              </a:rPr>
              <a:t>)</a:t>
            </a:r>
          </a:p>
          <a:p>
            <a:pPr algn="just">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准公共产品(</a:t>
            </a:r>
            <a:r>
              <a:rPr lang="zh-CN" altLang="en-US">
                <a:latin typeface="Times New Roman" panose="02020603050405020304" pitchFamily="18" charset="0"/>
                <a:ea typeface="黑体" panose="02010609060101010101" pitchFamily="49" charset="-122"/>
              </a:rPr>
              <a:t>Quasi/mixed public goods</a:t>
            </a:r>
            <a:r>
              <a:rPr lang="zh-CN" altLang="en-US">
                <a:latin typeface="黑体" panose="02010609060101010101" pitchFamily="49" charset="-122"/>
                <a:ea typeface="黑体" panose="02010609060101010101" pitchFamily="49" charset="-122"/>
              </a:rPr>
              <a:t>) </a:t>
            </a:r>
          </a:p>
        </p:txBody>
      </p:sp>
      <p:graphicFrame>
        <p:nvGraphicFramePr>
          <p:cNvPr id="7172" name="Object 4">
            <a:extLst>
              <a:ext uri="{FF2B5EF4-FFF2-40B4-BE49-F238E27FC236}">
                <a16:creationId xmlns:a16="http://schemas.microsoft.com/office/drawing/2014/main" id="{B43D02A2-8F68-45A6-B186-89A9B44B2D4C}"/>
              </a:ext>
            </a:extLst>
          </p:cNvPr>
          <p:cNvGraphicFramePr>
            <a:graphicFrameLocks noChangeAspect="1"/>
          </p:cNvGraphicFramePr>
          <p:nvPr/>
        </p:nvGraphicFramePr>
        <p:xfrm>
          <a:off x="1547813" y="2492375"/>
          <a:ext cx="2405062" cy="1193800"/>
        </p:xfrm>
        <a:graphic>
          <a:graphicData uri="http://schemas.openxmlformats.org/presentationml/2006/ole">
            <mc:AlternateContent xmlns:mc="http://schemas.openxmlformats.org/markup-compatibility/2006">
              <mc:Choice xmlns:v="urn:schemas-microsoft-com:vml" Requires="v">
                <p:oleObj spid="_x0000_s7174" r:id="rId4" imgW="725363" imgH="440524" progId="">
                  <p:embed/>
                </p:oleObj>
              </mc:Choice>
              <mc:Fallback>
                <p:oleObj r:id="rId4" imgW="725363" imgH="440524"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47813" y="2492375"/>
                        <a:ext cx="2405062" cy="1193800"/>
                      </a:xfrm>
                      <a:prstGeom prst="rect">
                        <a:avLst/>
                      </a:prstGeom>
                      <a:solidFill>
                        <a:schemeClr val="accent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3" name="Object 5">
            <a:extLst>
              <a:ext uri="{FF2B5EF4-FFF2-40B4-BE49-F238E27FC236}">
                <a16:creationId xmlns:a16="http://schemas.microsoft.com/office/drawing/2014/main" id="{251FD5DB-2879-4128-840D-920B6F2A2D4D}"/>
              </a:ext>
            </a:extLst>
          </p:cNvPr>
          <p:cNvGraphicFramePr>
            <a:graphicFrameLocks noChangeAspect="1"/>
          </p:cNvGraphicFramePr>
          <p:nvPr/>
        </p:nvGraphicFramePr>
        <p:xfrm>
          <a:off x="4860925" y="2492375"/>
          <a:ext cx="3194050" cy="1152525"/>
        </p:xfrm>
        <a:graphic>
          <a:graphicData uri="http://schemas.openxmlformats.org/presentationml/2006/ole">
            <mc:AlternateContent xmlns:mc="http://schemas.openxmlformats.org/markup-compatibility/2006">
              <mc:Choice xmlns:v="urn:schemas-microsoft-com:vml" Requires="v">
                <p:oleObj spid="_x0000_s7175" r:id="rId6" imgW="802692" imgH="259148" progId="">
                  <p:embed/>
                </p:oleObj>
              </mc:Choice>
              <mc:Fallback>
                <p:oleObj r:id="rId6" imgW="802692" imgH="259148" progId="">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60925" y="2492375"/>
                        <a:ext cx="3194050" cy="1152525"/>
                      </a:xfrm>
                      <a:prstGeom prst="rect">
                        <a:avLst/>
                      </a:prstGeom>
                      <a:solidFill>
                        <a:schemeClr val="accent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random/>
    <p:sndAc>
      <p:stSnd>
        <p:snd r:embed="rId3"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box(in)">
                                      <p:cBhvr>
                                        <p:cTn id="7" dur="5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 calcmode="lin" valueType="num">
                                      <p:cBhvr additive="base">
                                        <p:cTn id="12"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nodeType="clickEffect">
                                  <p:stCondLst>
                                    <p:cond delay="0"/>
                                  </p:stCondLst>
                                  <p:childTnLst>
                                    <p:set>
                                      <p:cBhvr>
                                        <p:cTn id="17" dur="1" fill="hold">
                                          <p:stCondLst>
                                            <p:cond delay="0"/>
                                          </p:stCondLst>
                                        </p:cTn>
                                        <p:tgtEl>
                                          <p:spTgt spid="7171">
                                            <p:txEl>
                                              <p:pRg st="1" end="1"/>
                                            </p:txEl>
                                          </p:spTgt>
                                        </p:tgtEl>
                                        <p:attrNameLst>
                                          <p:attrName>style.visibility</p:attrName>
                                        </p:attrNameLst>
                                      </p:cBhvr>
                                      <p:to>
                                        <p:strVal val="visible"/>
                                      </p:to>
                                    </p:set>
                                    <p:animEffect transition="in" filter="box(in)">
                                      <p:cBhvr>
                                        <p:cTn id="18" dur="500"/>
                                        <p:tgtEl>
                                          <p:spTgt spid="7171">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p:cTn id="22" dur="1" fill="hold">
                                          <p:stCondLst>
                                            <p:cond delay="0"/>
                                          </p:stCondLst>
                                        </p:cTn>
                                        <p:tgtEl>
                                          <p:spTgt spid="7172"/>
                                        </p:tgtEl>
                                        <p:attrNameLst>
                                          <p:attrName>style.visibility</p:attrName>
                                        </p:attrNameLst>
                                      </p:cBhvr>
                                      <p:to>
                                        <p:strVal val="visible"/>
                                      </p:to>
                                    </p:set>
                                    <p:animEffect transition="in" filter="checkerboard(across)">
                                      <p:cBhvr>
                                        <p:cTn id="23" dur="500"/>
                                        <p:tgtEl>
                                          <p:spTgt spid="717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nodeType="clickEffect">
                                  <p:stCondLst>
                                    <p:cond delay="0"/>
                                  </p:stCondLst>
                                  <p:childTnLst>
                                    <p:set>
                                      <p:cBhvr>
                                        <p:cTn id="27" dur="1" fill="hold">
                                          <p:stCondLst>
                                            <p:cond delay="0"/>
                                          </p:stCondLst>
                                        </p:cTn>
                                        <p:tgtEl>
                                          <p:spTgt spid="7173"/>
                                        </p:tgtEl>
                                        <p:attrNameLst>
                                          <p:attrName>style.visibility</p:attrName>
                                        </p:attrNameLst>
                                      </p:cBhvr>
                                      <p:to>
                                        <p:strVal val="visible"/>
                                      </p:to>
                                    </p:set>
                                    <p:animEffect transition="in" filter="box(in)">
                                      <p:cBhvr>
                                        <p:cTn id="28" dur="500"/>
                                        <p:tgtEl>
                                          <p:spTgt spid="717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8" presetClass="entr" presetSubtype="16" fill="hold" nodeType="clickEffect">
                                  <p:stCondLst>
                                    <p:cond delay="0"/>
                                  </p:stCondLst>
                                  <p:childTnLst>
                                    <p:set>
                                      <p:cBhvr>
                                        <p:cTn id="32" dur="1" fill="hold">
                                          <p:stCondLst>
                                            <p:cond delay="0"/>
                                          </p:stCondLst>
                                        </p:cTn>
                                        <p:tgtEl>
                                          <p:spTgt spid="7171">
                                            <p:txEl>
                                              <p:pRg st="5" end="5"/>
                                            </p:txEl>
                                          </p:spTgt>
                                        </p:tgtEl>
                                        <p:attrNameLst>
                                          <p:attrName>style.visibility</p:attrName>
                                        </p:attrNameLst>
                                      </p:cBhvr>
                                      <p:to>
                                        <p:strVal val="visible"/>
                                      </p:to>
                                    </p:set>
                                    <p:animEffect transition="in" filter="diamond(in)">
                                      <p:cBhvr>
                                        <p:cTn id="33" dur="2000"/>
                                        <p:tgtEl>
                                          <p:spTgt spid="7171">
                                            <p:txEl>
                                              <p:pRg st="5" end="5"/>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nodeType="clickEffect">
                                  <p:stCondLst>
                                    <p:cond delay="0"/>
                                  </p:stCondLst>
                                  <p:childTnLst>
                                    <p:set>
                                      <p:cBhvr>
                                        <p:cTn id="37" dur="1" fill="hold">
                                          <p:stCondLst>
                                            <p:cond delay="0"/>
                                          </p:stCondLst>
                                        </p:cTn>
                                        <p:tgtEl>
                                          <p:spTgt spid="7171">
                                            <p:txEl>
                                              <p:pRg st="6" end="6"/>
                                            </p:txEl>
                                          </p:spTgt>
                                        </p:tgtEl>
                                        <p:attrNameLst>
                                          <p:attrName>style.visibility</p:attrName>
                                        </p:attrNameLst>
                                      </p:cBhvr>
                                      <p:to>
                                        <p:strVal val="visible"/>
                                      </p:to>
                                    </p:set>
                                    <p:animEffect transition="in" filter="checkerboard(across)">
                                      <p:cBhvr>
                                        <p:cTn id="38" dur="500"/>
                                        <p:tgtEl>
                                          <p:spTgt spid="7171">
                                            <p:txEl>
                                              <p:pRg st="6" end="6"/>
                                            </p:txEl>
                                          </p:spTgt>
                                        </p:tgtEl>
                                      </p:cBhvr>
                                    </p:animEffect>
                                  </p:childTnLst>
                                </p:cTn>
                              </p:par>
                              <p:par>
                                <p:cTn id="39" presetID="5" presetClass="entr" presetSubtype="10" fill="hold" nodeType="withEffect">
                                  <p:stCondLst>
                                    <p:cond delay="0"/>
                                  </p:stCondLst>
                                  <p:childTnLst>
                                    <p:set>
                                      <p:cBhvr>
                                        <p:cTn id="40" dur="1" fill="hold">
                                          <p:stCondLst>
                                            <p:cond delay="0"/>
                                          </p:stCondLst>
                                        </p:cTn>
                                        <p:tgtEl>
                                          <p:spTgt spid="7171">
                                            <p:txEl>
                                              <p:pRg st="7" end="7"/>
                                            </p:txEl>
                                          </p:spTgt>
                                        </p:tgtEl>
                                        <p:attrNameLst>
                                          <p:attrName>style.visibility</p:attrName>
                                        </p:attrNameLst>
                                      </p:cBhvr>
                                      <p:to>
                                        <p:strVal val="visible"/>
                                      </p:to>
                                    </p:set>
                                    <p:animEffect transition="in" filter="checkerboard(across)">
                                      <p:cBhvr>
                                        <p:cTn id="41" dur="500"/>
                                        <p:tgtEl>
                                          <p:spTgt spid="7171">
                                            <p:txEl>
                                              <p:pRg st="7" end="7"/>
                                            </p:txEl>
                                          </p:spTgt>
                                        </p:tgtEl>
                                      </p:cBhvr>
                                    </p:animEffect>
                                  </p:childTnLst>
                                </p:cTn>
                              </p:par>
                              <p:par>
                                <p:cTn id="42" presetID="5" presetClass="entr" presetSubtype="10" fill="hold" nodeType="withEffect">
                                  <p:stCondLst>
                                    <p:cond delay="0"/>
                                  </p:stCondLst>
                                  <p:childTnLst>
                                    <p:set>
                                      <p:cBhvr>
                                        <p:cTn id="43" dur="1" fill="hold">
                                          <p:stCondLst>
                                            <p:cond delay="0"/>
                                          </p:stCondLst>
                                        </p:cTn>
                                        <p:tgtEl>
                                          <p:spTgt spid="7171">
                                            <p:txEl>
                                              <p:pRg st="8" end="8"/>
                                            </p:txEl>
                                          </p:spTgt>
                                        </p:tgtEl>
                                        <p:attrNameLst>
                                          <p:attrName>style.visibility</p:attrName>
                                        </p:attrNameLst>
                                      </p:cBhvr>
                                      <p:to>
                                        <p:strVal val="visible"/>
                                      </p:to>
                                    </p:set>
                                    <p:animEffect transition="in" filter="checkerboard(across)">
                                      <p:cBhvr>
                                        <p:cTn id="44" dur="500"/>
                                        <p:tgtEl>
                                          <p:spTgt spid="71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ldLvl="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60E6299-C09D-4444-8535-2D394498775B}"/>
              </a:ext>
            </a:extLst>
          </p:cNvPr>
          <p:cNvSpPr>
            <a:spLocks noGrp="1"/>
          </p:cNvSpPr>
          <p:nvPr>
            <p:ph type="dt" sz="half" idx="10"/>
          </p:nvPr>
        </p:nvSpPr>
        <p:spPr/>
        <p:txBody>
          <a:bodyPr/>
          <a:lstStyle/>
          <a:p>
            <a:fld id="{C88A1DB5-13C3-4E4B-8B28-E246CCBB69AA}"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CB75462F-6445-4DE2-931A-968C90104220}"/>
              </a:ext>
            </a:extLst>
          </p:cNvPr>
          <p:cNvSpPr>
            <a:spLocks noGrp="1"/>
          </p:cNvSpPr>
          <p:nvPr>
            <p:ph type="sldNum" sz="quarter" idx="12"/>
          </p:nvPr>
        </p:nvSpPr>
        <p:spPr/>
        <p:txBody>
          <a:bodyPr/>
          <a:lstStyle/>
          <a:p>
            <a:fld id="{E774EF9C-D232-472C-B3E2-7802ABDABF86}" type="slidenum">
              <a:rPr lang="zh-CN" altLang="en-US"/>
              <a:pPr/>
              <a:t>40</a:t>
            </a:fld>
            <a:endParaRPr lang="zh-CN" altLang="en-US"/>
          </a:p>
        </p:txBody>
      </p:sp>
      <p:sp>
        <p:nvSpPr>
          <p:cNvPr id="44034" name="Rectangle 2">
            <a:extLst>
              <a:ext uri="{FF2B5EF4-FFF2-40B4-BE49-F238E27FC236}">
                <a16:creationId xmlns:a16="http://schemas.microsoft.com/office/drawing/2014/main" id="{9DB629DE-62BD-48FB-98DD-51D4BAB2FC6A}"/>
              </a:ext>
            </a:extLst>
          </p:cNvPr>
          <p:cNvSpPr>
            <a:spLocks noChangeArrowheads="1"/>
          </p:cNvSpPr>
          <p:nvPr>
            <p:ph type="title"/>
          </p:nvPr>
        </p:nvSpPr>
        <p:spPr/>
        <p:txBody>
          <a:bodyPr/>
          <a:lstStyle/>
          <a:p>
            <a:r>
              <a:rPr lang="zh-CN" altLang="zh-CN" b="1">
                <a:ea typeface="黑体" panose="02010609060101010101" pitchFamily="49" charset="-122"/>
              </a:rPr>
              <a:t>财政集权与分权的选择</a:t>
            </a:r>
          </a:p>
        </p:txBody>
      </p:sp>
      <p:sp>
        <p:nvSpPr>
          <p:cNvPr id="44035" name="Rectangle 3">
            <a:extLst>
              <a:ext uri="{FF2B5EF4-FFF2-40B4-BE49-F238E27FC236}">
                <a16:creationId xmlns:a16="http://schemas.microsoft.com/office/drawing/2014/main" id="{5148B837-CE0A-4BE8-840C-B5A461C326EB}"/>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单一制国家</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只有一部宪法，由中央立法机构根据宪法制定法律。</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只有一个最高中央政府。中央政府代表了国家的所有主权，具有无限权力。</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地方政府只是中央政府的分支机构，有义务服从中央的领导和命令，且不具备宪法保障的自治权力。 </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在中央政府的统一领导下，实行某种程度的地方自治和分级管理。</a:t>
            </a:r>
          </a:p>
        </p:txBody>
      </p:sp>
    </p:spTree>
  </p:cSld>
  <p:clrMapOvr>
    <a:masterClrMapping/>
  </p:clrMapOvr>
  <p:transition spd="slow">
    <p:random/>
    <p:sndAc>
      <p:stSnd>
        <p:snd r:embed="rId2" name="camera.wav"/>
      </p:stSnd>
    </p:sndAc>
  </p:transition>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934983AB-A68A-4556-8A4B-6DC5FFA1152C}"/>
              </a:ext>
            </a:extLst>
          </p:cNvPr>
          <p:cNvSpPr>
            <a:spLocks noGrp="1"/>
          </p:cNvSpPr>
          <p:nvPr>
            <p:ph type="dt" sz="half" idx="10"/>
          </p:nvPr>
        </p:nvSpPr>
        <p:spPr/>
        <p:txBody>
          <a:bodyPr/>
          <a:lstStyle/>
          <a:p>
            <a:fld id="{1AD0E742-BAB4-427E-A789-0D8E16BB7F29}"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9613CCA7-6941-49E7-A837-821EE4C07CA4}"/>
              </a:ext>
            </a:extLst>
          </p:cNvPr>
          <p:cNvSpPr>
            <a:spLocks noGrp="1"/>
          </p:cNvSpPr>
          <p:nvPr>
            <p:ph type="sldNum" sz="quarter" idx="12"/>
          </p:nvPr>
        </p:nvSpPr>
        <p:spPr/>
        <p:txBody>
          <a:bodyPr/>
          <a:lstStyle/>
          <a:p>
            <a:fld id="{FC02BF89-5C22-42DC-9C85-02AC73797C4D}" type="slidenum">
              <a:rPr lang="zh-CN" altLang="en-US"/>
              <a:pPr/>
              <a:t>41</a:t>
            </a:fld>
            <a:endParaRPr lang="zh-CN" altLang="en-US"/>
          </a:p>
        </p:txBody>
      </p:sp>
      <p:sp>
        <p:nvSpPr>
          <p:cNvPr id="45058" name="Rectangle 2">
            <a:extLst>
              <a:ext uri="{FF2B5EF4-FFF2-40B4-BE49-F238E27FC236}">
                <a16:creationId xmlns:a16="http://schemas.microsoft.com/office/drawing/2014/main" id="{3112A1EF-88AD-4E88-B1A3-FDFA30255BFA}"/>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2.3.2  政府间财政关系的制度载体</a:t>
            </a:r>
          </a:p>
        </p:txBody>
      </p:sp>
      <p:sp>
        <p:nvSpPr>
          <p:cNvPr id="45059" name="Rectangle 3">
            <a:extLst>
              <a:ext uri="{FF2B5EF4-FFF2-40B4-BE49-F238E27FC236}">
                <a16:creationId xmlns:a16="http://schemas.microsoft.com/office/drawing/2014/main" id="{A51D1FE1-0AA6-4F94-A904-696FAF0634E4}"/>
              </a:ext>
            </a:extLst>
          </p:cNvPr>
          <p:cNvSpPr>
            <a:spLocks noChangeArrowheads="1"/>
          </p:cNvSpPr>
          <p:nvPr>
            <p:ph type="body" idx="1"/>
          </p:nvPr>
        </p:nvSpPr>
        <p:spPr>
          <a:xfrm>
            <a:off x="468313" y="1701800"/>
            <a:ext cx="8229600" cy="4525963"/>
          </a:xfrm>
        </p:spPr>
        <p:txBody>
          <a:bodyPr/>
          <a:lstStyle/>
          <a:p>
            <a:r>
              <a:rPr lang="zh-CN" altLang="zh-CN">
                <a:latin typeface="黑体" panose="02010609060101010101" pitchFamily="49" charset="-122"/>
                <a:ea typeface="黑体" panose="02010609060101010101" pitchFamily="49" charset="-122"/>
              </a:rPr>
              <a:t>财政体制：确立中央政府与地方政府以及各级地方政府之间预算收支范围和财政管理职责与权限的一项制度。</a:t>
            </a:r>
          </a:p>
          <a:p>
            <a:r>
              <a:rPr lang="zh-CN" altLang="zh-CN">
                <a:latin typeface="黑体" panose="02010609060101010101" pitchFamily="49" charset="-122"/>
                <a:ea typeface="黑体" panose="02010609060101010101" pitchFamily="49" charset="-122"/>
              </a:rPr>
              <a:t>财政体制的内容：</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1、确立预算管理的主体与级次；</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2、预算收支的划分；</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3、预算管理权限的划分；</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4、预算调节制度与方法。</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0" fill="hold">
                                          <p:stCondLst>
                                            <p:cond delay="0"/>
                                          </p:stCondLst>
                                        </p:cTn>
                                        <p:tgtEl>
                                          <p:spTgt spid="45058"/>
                                        </p:tgtEl>
                                        <p:attrNameLst>
                                          <p:attrName>style.visibility</p:attrName>
                                        </p:attrNameLst>
                                      </p:cBhvr>
                                      <p:to>
                                        <p:strVal val="visible"/>
                                      </p:to>
                                    </p:set>
                                    <p:anim calcmode="lin" valueType="num">
                                      <p:cBhvr>
                                        <p:cTn id="7" dur="500" fill="hold"/>
                                        <p:tgtEl>
                                          <p:spTgt spid="45058"/>
                                        </p:tgtEl>
                                        <p:attrNameLst>
                                          <p:attrName>ppt_w</p:attrName>
                                        </p:attrNameLst>
                                      </p:cBhvr>
                                      <p:tavLst>
                                        <p:tav tm="0">
                                          <p:val>
                                            <p:fltVal val="0"/>
                                          </p:val>
                                        </p:tav>
                                        <p:tav tm="100000">
                                          <p:val>
                                            <p:strVal val="#ppt_w"/>
                                          </p:val>
                                        </p:tav>
                                      </p:tavLst>
                                    </p:anim>
                                    <p:anim calcmode="lin" valueType="num">
                                      <p:cBhvr>
                                        <p:cTn id="8" dur="500" fill="hold"/>
                                        <p:tgtEl>
                                          <p:spTgt spid="45058"/>
                                        </p:tgtEl>
                                        <p:attrNameLst>
                                          <p:attrName>ppt_h</p:attrName>
                                        </p:attrNameLst>
                                      </p:cBhvr>
                                      <p:tavLst>
                                        <p:tav tm="0">
                                          <p:val>
                                            <p:fltVal val="0"/>
                                          </p:val>
                                        </p:tav>
                                        <p:tav tm="100000">
                                          <p:val>
                                            <p:strVal val="#ppt_h"/>
                                          </p:val>
                                        </p:tav>
                                      </p:tavLst>
                                    </p:anim>
                                    <p:anim calcmode="lin" valueType="num">
                                      <p:cBhvr>
                                        <p:cTn id="9" dur="500" fill="hold"/>
                                        <p:tgtEl>
                                          <p:spTgt spid="45058"/>
                                        </p:tgtEl>
                                        <p:attrNameLst>
                                          <p:attrName>style.rotation</p:attrName>
                                        </p:attrNameLst>
                                      </p:cBhvr>
                                      <p:tavLst>
                                        <p:tav tm="0">
                                          <p:val>
                                            <p:fltVal val="360"/>
                                          </p:val>
                                        </p:tav>
                                        <p:tav tm="100000">
                                          <p:val>
                                            <p:fltVal val="0"/>
                                          </p:val>
                                        </p:tav>
                                      </p:tavLst>
                                    </p:anim>
                                    <p:animEffect transition="in" filter="fade">
                                      <p:cBhvr>
                                        <p:cTn id="10" dur="500"/>
                                        <p:tgtEl>
                                          <p:spTgt spid="4505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45059">
                                            <p:txEl>
                                              <p:pRg st="0" end="0"/>
                                            </p:txEl>
                                          </p:spTgt>
                                        </p:tgtEl>
                                        <p:attrNameLst>
                                          <p:attrName>style.visibility</p:attrName>
                                        </p:attrNameLst>
                                      </p:cBhvr>
                                      <p:to>
                                        <p:strVal val="visible"/>
                                      </p:to>
                                    </p:set>
                                    <p:anim calcmode="lin" valueType="num">
                                      <p:cBhvr>
                                        <p:cTn id="15" dur="500" fill="hold"/>
                                        <p:tgtEl>
                                          <p:spTgt spid="45059">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45059">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45059">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45059">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0" fill="hold">
                                          <p:stCondLst>
                                            <p:cond delay="0"/>
                                          </p:stCondLst>
                                        </p:cTn>
                                        <p:tgtEl>
                                          <p:spTgt spid="45059">
                                            <p:txEl>
                                              <p:pRg st="1" end="1"/>
                                            </p:txEl>
                                          </p:spTgt>
                                        </p:tgtEl>
                                        <p:attrNameLst>
                                          <p:attrName>style.visibility</p:attrName>
                                        </p:attrNameLst>
                                      </p:cBhvr>
                                      <p:to>
                                        <p:strVal val="visible"/>
                                      </p:to>
                                    </p:set>
                                    <p:anim calcmode="lin" valueType="num">
                                      <p:cBhvr>
                                        <p:cTn id="23" dur="500" fill="hold"/>
                                        <p:tgtEl>
                                          <p:spTgt spid="45059">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45059">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45059">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45059">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0" fill="hold">
                                          <p:stCondLst>
                                            <p:cond delay="0"/>
                                          </p:stCondLst>
                                        </p:cTn>
                                        <p:tgtEl>
                                          <p:spTgt spid="45059">
                                            <p:txEl>
                                              <p:pRg st="2" end="2"/>
                                            </p:txEl>
                                          </p:spTgt>
                                        </p:tgtEl>
                                        <p:attrNameLst>
                                          <p:attrName>style.visibility</p:attrName>
                                        </p:attrNameLst>
                                      </p:cBhvr>
                                      <p:to>
                                        <p:strVal val="visible"/>
                                      </p:to>
                                    </p:set>
                                    <p:anim calcmode="lin" valueType="num">
                                      <p:cBhvr>
                                        <p:cTn id="31" dur="500" fill="hold"/>
                                        <p:tgtEl>
                                          <p:spTgt spid="45059">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45059">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45059">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45059">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iterate type="lt">
                                    <p:tmPct val="10000"/>
                                  </p:iterate>
                                  <p:childTnLst>
                                    <p:set>
                                      <p:cBhvr>
                                        <p:cTn id="38" dur="0" fill="hold">
                                          <p:stCondLst>
                                            <p:cond delay="0"/>
                                          </p:stCondLst>
                                        </p:cTn>
                                        <p:tgtEl>
                                          <p:spTgt spid="45059">
                                            <p:txEl>
                                              <p:pRg st="3" end="3"/>
                                            </p:txEl>
                                          </p:spTgt>
                                        </p:tgtEl>
                                        <p:attrNameLst>
                                          <p:attrName>style.visibility</p:attrName>
                                        </p:attrNameLst>
                                      </p:cBhvr>
                                      <p:to>
                                        <p:strVal val="visible"/>
                                      </p:to>
                                    </p:set>
                                    <p:anim calcmode="lin" valueType="num">
                                      <p:cBhvr>
                                        <p:cTn id="39" dur="500" fill="hold"/>
                                        <p:tgtEl>
                                          <p:spTgt spid="45059">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45059">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45059">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45059">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iterate type="lt">
                                    <p:tmPct val="10000"/>
                                  </p:iterate>
                                  <p:childTnLst>
                                    <p:set>
                                      <p:cBhvr>
                                        <p:cTn id="46" dur="0" fill="hold">
                                          <p:stCondLst>
                                            <p:cond delay="0"/>
                                          </p:stCondLst>
                                        </p:cTn>
                                        <p:tgtEl>
                                          <p:spTgt spid="45059">
                                            <p:txEl>
                                              <p:pRg st="4" end="4"/>
                                            </p:txEl>
                                          </p:spTgt>
                                        </p:tgtEl>
                                        <p:attrNameLst>
                                          <p:attrName>style.visibility</p:attrName>
                                        </p:attrNameLst>
                                      </p:cBhvr>
                                      <p:to>
                                        <p:strVal val="visible"/>
                                      </p:to>
                                    </p:set>
                                    <p:anim calcmode="lin" valueType="num">
                                      <p:cBhvr>
                                        <p:cTn id="47" dur="500" fill="hold"/>
                                        <p:tgtEl>
                                          <p:spTgt spid="45059">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45059">
                                            <p:txEl>
                                              <p:pRg st="4" end="4"/>
                                            </p:txEl>
                                          </p:spTgt>
                                        </p:tgtEl>
                                        <p:attrNameLst>
                                          <p:attrName>ppt_h</p:attrName>
                                        </p:attrNameLst>
                                      </p:cBhvr>
                                      <p:tavLst>
                                        <p:tav tm="0">
                                          <p:val>
                                            <p:fltVal val="0"/>
                                          </p:val>
                                        </p:tav>
                                        <p:tav tm="100000">
                                          <p:val>
                                            <p:strVal val="#ppt_h"/>
                                          </p:val>
                                        </p:tav>
                                      </p:tavLst>
                                    </p:anim>
                                    <p:anim calcmode="lin" valueType="num">
                                      <p:cBhvr>
                                        <p:cTn id="49" dur="500" fill="hold"/>
                                        <p:tgtEl>
                                          <p:spTgt spid="45059">
                                            <p:txEl>
                                              <p:pRg st="4" end="4"/>
                                            </p:txEl>
                                          </p:spTgt>
                                        </p:tgtEl>
                                        <p:attrNameLst>
                                          <p:attrName>style.rotation</p:attrName>
                                        </p:attrNameLst>
                                      </p:cBhvr>
                                      <p:tavLst>
                                        <p:tav tm="0">
                                          <p:val>
                                            <p:fltVal val="360"/>
                                          </p:val>
                                        </p:tav>
                                        <p:tav tm="100000">
                                          <p:val>
                                            <p:fltVal val="0"/>
                                          </p:val>
                                        </p:tav>
                                      </p:tavLst>
                                    </p:anim>
                                    <p:animEffect transition="in" filter="fade">
                                      <p:cBhvr>
                                        <p:cTn id="50" dur="500"/>
                                        <p:tgtEl>
                                          <p:spTgt spid="45059">
                                            <p:txEl>
                                              <p:pRg st="4" end="4"/>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9" presetClass="entr" presetSubtype="0" decel="100000" fill="hold" grpId="0" nodeType="clickEffect">
                                  <p:stCondLst>
                                    <p:cond delay="0"/>
                                  </p:stCondLst>
                                  <p:iterate type="lt">
                                    <p:tmPct val="10000"/>
                                  </p:iterate>
                                  <p:childTnLst>
                                    <p:set>
                                      <p:cBhvr>
                                        <p:cTn id="54" dur="0" fill="hold">
                                          <p:stCondLst>
                                            <p:cond delay="0"/>
                                          </p:stCondLst>
                                        </p:cTn>
                                        <p:tgtEl>
                                          <p:spTgt spid="45059">
                                            <p:txEl>
                                              <p:pRg st="5" end="5"/>
                                            </p:txEl>
                                          </p:spTgt>
                                        </p:tgtEl>
                                        <p:attrNameLst>
                                          <p:attrName>style.visibility</p:attrName>
                                        </p:attrNameLst>
                                      </p:cBhvr>
                                      <p:to>
                                        <p:strVal val="visible"/>
                                      </p:to>
                                    </p:set>
                                    <p:anim calcmode="lin" valueType="num">
                                      <p:cBhvr>
                                        <p:cTn id="55" dur="500" fill="hold"/>
                                        <p:tgtEl>
                                          <p:spTgt spid="45059">
                                            <p:txEl>
                                              <p:pRg st="5" end="5"/>
                                            </p:txEl>
                                          </p:spTgt>
                                        </p:tgtEl>
                                        <p:attrNameLst>
                                          <p:attrName>ppt_w</p:attrName>
                                        </p:attrNameLst>
                                      </p:cBhvr>
                                      <p:tavLst>
                                        <p:tav tm="0">
                                          <p:val>
                                            <p:fltVal val="0"/>
                                          </p:val>
                                        </p:tav>
                                        <p:tav tm="100000">
                                          <p:val>
                                            <p:strVal val="#ppt_w"/>
                                          </p:val>
                                        </p:tav>
                                      </p:tavLst>
                                    </p:anim>
                                    <p:anim calcmode="lin" valueType="num">
                                      <p:cBhvr>
                                        <p:cTn id="56" dur="500" fill="hold"/>
                                        <p:tgtEl>
                                          <p:spTgt spid="45059">
                                            <p:txEl>
                                              <p:pRg st="5" end="5"/>
                                            </p:txEl>
                                          </p:spTgt>
                                        </p:tgtEl>
                                        <p:attrNameLst>
                                          <p:attrName>ppt_h</p:attrName>
                                        </p:attrNameLst>
                                      </p:cBhvr>
                                      <p:tavLst>
                                        <p:tav tm="0">
                                          <p:val>
                                            <p:fltVal val="0"/>
                                          </p:val>
                                        </p:tav>
                                        <p:tav tm="100000">
                                          <p:val>
                                            <p:strVal val="#ppt_h"/>
                                          </p:val>
                                        </p:tav>
                                      </p:tavLst>
                                    </p:anim>
                                    <p:anim calcmode="lin" valueType="num">
                                      <p:cBhvr>
                                        <p:cTn id="57" dur="500" fill="hold"/>
                                        <p:tgtEl>
                                          <p:spTgt spid="45059">
                                            <p:txEl>
                                              <p:pRg st="5" end="5"/>
                                            </p:txEl>
                                          </p:spTgt>
                                        </p:tgtEl>
                                        <p:attrNameLst>
                                          <p:attrName>style.rotation</p:attrName>
                                        </p:attrNameLst>
                                      </p:cBhvr>
                                      <p:tavLst>
                                        <p:tav tm="0">
                                          <p:val>
                                            <p:fltVal val="360"/>
                                          </p:val>
                                        </p:tav>
                                        <p:tav tm="100000">
                                          <p:val>
                                            <p:fltVal val="0"/>
                                          </p:val>
                                        </p:tav>
                                      </p:tavLst>
                                    </p:anim>
                                    <p:animEffect transition="in" filter="fade">
                                      <p:cBhvr>
                                        <p:cTn id="58" dur="500"/>
                                        <p:tgtEl>
                                          <p:spTgt spid="450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9E41F0A-86CE-4F95-9A15-7AFEC2203EF2}"/>
              </a:ext>
            </a:extLst>
          </p:cNvPr>
          <p:cNvSpPr>
            <a:spLocks noGrp="1"/>
          </p:cNvSpPr>
          <p:nvPr>
            <p:ph type="dt" sz="half" idx="10"/>
          </p:nvPr>
        </p:nvSpPr>
        <p:spPr/>
        <p:txBody>
          <a:bodyPr/>
          <a:lstStyle/>
          <a:p>
            <a:fld id="{A065566C-22A0-4154-B791-F36F216F6E90}"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077442EF-E31B-4BB1-B38A-10FD7B220395}"/>
              </a:ext>
            </a:extLst>
          </p:cNvPr>
          <p:cNvSpPr>
            <a:spLocks noGrp="1"/>
          </p:cNvSpPr>
          <p:nvPr>
            <p:ph type="sldNum" sz="quarter" idx="12"/>
          </p:nvPr>
        </p:nvSpPr>
        <p:spPr/>
        <p:txBody>
          <a:bodyPr/>
          <a:lstStyle/>
          <a:p>
            <a:fld id="{54AEDD98-2D2A-462D-83F2-FD0EE450126F}" type="slidenum">
              <a:rPr lang="zh-CN" altLang="en-US"/>
              <a:pPr/>
              <a:t>42</a:t>
            </a:fld>
            <a:endParaRPr lang="zh-CN" altLang="en-US"/>
          </a:p>
        </p:txBody>
      </p:sp>
      <p:sp>
        <p:nvSpPr>
          <p:cNvPr id="46082" name="Rectangle 2">
            <a:extLst>
              <a:ext uri="{FF2B5EF4-FFF2-40B4-BE49-F238E27FC236}">
                <a16:creationId xmlns:a16="http://schemas.microsoft.com/office/drawing/2014/main" id="{F1B12432-CC9C-483C-974D-0AC07862376F}"/>
              </a:ext>
            </a:extLst>
          </p:cNvPr>
          <p:cNvSpPr>
            <a:spLocks noChangeArrowheads="1"/>
          </p:cNvSpPr>
          <p:nvPr>
            <p:ph type="title"/>
          </p:nvPr>
        </p:nvSpPr>
        <p:spPr/>
        <p:txBody>
          <a:bodyPr/>
          <a:lstStyle/>
          <a:p>
            <a:r>
              <a:rPr lang="zh-CN" altLang="zh-CN" b="1">
                <a:ea typeface="黑体" panose="02010609060101010101" pitchFamily="49" charset="-122"/>
              </a:rPr>
              <a:t>政府间财政关系的制度载体</a:t>
            </a:r>
          </a:p>
        </p:txBody>
      </p:sp>
      <p:sp>
        <p:nvSpPr>
          <p:cNvPr id="46083" name="Rectangle 3">
            <a:extLst>
              <a:ext uri="{FF2B5EF4-FFF2-40B4-BE49-F238E27FC236}">
                <a16:creationId xmlns:a16="http://schemas.microsoft.com/office/drawing/2014/main" id="{21377D99-BCD6-4169-B1B9-043973A736DB}"/>
              </a:ext>
            </a:extLst>
          </p:cNvPr>
          <p:cNvSpPr>
            <a:spLocks noChangeArrowheads="1"/>
          </p:cNvSpPr>
          <p:nvPr>
            <p:ph type="body" idx="1"/>
          </p:nvPr>
        </p:nvSpPr>
        <p:spPr>
          <a:xfrm>
            <a:off x="457200" y="1773238"/>
            <a:ext cx="8229600" cy="4352925"/>
          </a:xfrm>
        </p:spPr>
        <p:txBody>
          <a:bodyPr/>
          <a:lstStyle/>
          <a:p>
            <a:r>
              <a:rPr lang="zh-CN" altLang="en-US">
                <a:latin typeface="黑体" panose="02010609060101010101" pitchFamily="49" charset="-122"/>
                <a:ea typeface="黑体" panose="02010609060101010101" pitchFamily="49" charset="-122"/>
              </a:rPr>
              <a:t>中央-省财政体制与省以下财政体制</a:t>
            </a:r>
          </a:p>
          <a:p>
            <a:r>
              <a:rPr lang="zh-CN" altLang="en-US">
                <a:latin typeface="黑体" panose="02010609060101010101" pitchFamily="49" charset="-122"/>
                <a:ea typeface="黑体" panose="02010609060101010101" pitchFamily="49" charset="-122"/>
              </a:rPr>
              <a:t>省以下财政体制的类型：</a:t>
            </a:r>
            <a:endParaRPr lang="zh-CN" altLang="en-US" sz="2400">
              <a:latin typeface="黑体" panose="02010609060101010101" pitchFamily="49" charset="-122"/>
              <a:ea typeface="黑体" panose="02010609060101010101" pitchFamily="49" charset="-122"/>
            </a:endParaRP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统制模式（</a:t>
            </a:r>
            <a:r>
              <a:rPr lang="zh-CN" altLang="en-US">
                <a:latin typeface="Times New Roman" panose="02020603050405020304" pitchFamily="18" charset="0"/>
                <a:ea typeface="黑体" panose="02010609060101010101" pitchFamily="49" charset="-122"/>
              </a:rPr>
              <a:t>Mandate Model</a:t>
            </a:r>
            <a:r>
              <a:rPr lang="zh-CN" altLang="en-US">
                <a:latin typeface="黑体" panose="02010609060101010101" pitchFamily="49" charset="-122"/>
                <a:ea typeface="黑体" panose="02010609060101010101" pitchFamily="49" charset="-122"/>
              </a:rPr>
              <a:t>）：各级政府间财政关系的制度安排均由中央政府直接确立。</a:t>
            </a:r>
            <a:endParaRPr lang="zh-CN" altLang="en-US" sz="2400">
              <a:latin typeface="黑体" panose="02010609060101010101" pitchFamily="49" charset="-122"/>
              <a:ea typeface="黑体" panose="02010609060101010101" pitchFamily="49" charset="-122"/>
            </a:endParaRP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自主模式（</a:t>
            </a:r>
            <a:r>
              <a:rPr lang="zh-CN" altLang="en-US">
                <a:latin typeface="Times New Roman" panose="02020603050405020304" pitchFamily="18" charset="0"/>
                <a:ea typeface="黑体" panose="02010609060101010101" pitchFamily="49" charset="-122"/>
              </a:rPr>
              <a:t>Autonomy Model</a:t>
            </a:r>
            <a:r>
              <a:rPr lang="zh-CN" altLang="en-US">
                <a:latin typeface="黑体" panose="02010609060101010101" pitchFamily="49" charset="-122"/>
                <a:ea typeface="黑体" panose="02010609060101010101" pitchFamily="49" charset="-122"/>
              </a:rPr>
              <a:t>）：中央政府将处理省以下政府间财政关系的权力交给省级政府。</a:t>
            </a:r>
          </a:p>
        </p:txBody>
      </p:sp>
    </p:spTree>
  </p:cSld>
  <p:clrMapOvr>
    <a:masterClrMapping/>
  </p:clrMapOvr>
  <p:transition spd="slow">
    <p:random/>
    <p:sndAc>
      <p:stSnd>
        <p:snd r:embed="rId2" name="camera.wav"/>
      </p:stSnd>
    </p:sndAc>
  </p:transition>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B3A38FCD-4F0C-4278-9F40-A8663F705592}"/>
              </a:ext>
            </a:extLst>
          </p:cNvPr>
          <p:cNvSpPr>
            <a:spLocks noGrp="1"/>
          </p:cNvSpPr>
          <p:nvPr>
            <p:ph type="dt" sz="half" idx="10"/>
          </p:nvPr>
        </p:nvSpPr>
        <p:spPr/>
        <p:txBody>
          <a:bodyPr/>
          <a:lstStyle/>
          <a:p>
            <a:fld id="{DCE96A63-C312-4047-A841-66892DD14219}"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66405551-6C50-448F-9859-D86C3E30A56D}"/>
              </a:ext>
            </a:extLst>
          </p:cNvPr>
          <p:cNvSpPr>
            <a:spLocks noGrp="1"/>
          </p:cNvSpPr>
          <p:nvPr>
            <p:ph type="sldNum" sz="quarter" idx="12"/>
          </p:nvPr>
        </p:nvSpPr>
        <p:spPr/>
        <p:txBody>
          <a:bodyPr/>
          <a:lstStyle/>
          <a:p>
            <a:fld id="{A0228FE8-8492-4F28-8EB2-2A2AB8778494}" type="slidenum">
              <a:rPr lang="zh-CN" altLang="en-US"/>
              <a:pPr/>
              <a:t>43</a:t>
            </a:fld>
            <a:endParaRPr lang="zh-CN" altLang="en-US"/>
          </a:p>
        </p:txBody>
      </p:sp>
      <p:sp>
        <p:nvSpPr>
          <p:cNvPr id="47106" name="Rectangle 2">
            <a:extLst>
              <a:ext uri="{FF2B5EF4-FFF2-40B4-BE49-F238E27FC236}">
                <a16:creationId xmlns:a16="http://schemas.microsoft.com/office/drawing/2014/main" id="{4CC7F2E4-151C-457E-B13E-DEB4725844E4}"/>
              </a:ext>
            </a:extLst>
          </p:cNvPr>
          <p:cNvSpPr>
            <a:spLocks noChangeArrowheads="1"/>
          </p:cNvSpPr>
          <p:nvPr>
            <p:ph type="title"/>
          </p:nvPr>
        </p:nvSpPr>
        <p:spPr>
          <a:xfrm>
            <a:off x="323850" y="333375"/>
            <a:ext cx="7883525" cy="504825"/>
          </a:xfrm>
        </p:spPr>
        <p:txBody>
          <a:bodyPr/>
          <a:lstStyle/>
          <a:p>
            <a:r>
              <a:rPr lang="zh-CN" altLang="zh-CN" b="1">
                <a:latin typeface="黑体" panose="02010609060101010101" pitchFamily="49" charset="-122"/>
                <a:ea typeface="黑体" panose="02010609060101010101" pitchFamily="49" charset="-122"/>
              </a:rPr>
              <a:t>几个与“财政体制”相关的术语</a:t>
            </a:r>
          </a:p>
        </p:txBody>
      </p:sp>
      <p:sp>
        <p:nvSpPr>
          <p:cNvPr id="47107" name="Rectangle 3">
            <a:extLst>
              <a:ext uri="{FF2B5EF4-FFF2-40B4-BE49-F238E27FC236}">
                <a16:creationId xmlns:a16="http://schemas.microsoft.com/office/drawing/2014/main" id="{5B93C4DD-9D1F-4C9A-A472-84A04BC7A71D}"/>
              </a:ext>
            </a:extLst>
          </p:cNvPr>
          <p:cNvSpPr>
            <a:spLocks noChangeArrowheads="1"/>
          </p:cNvSpPr>
          <p:nvPr>
            <p:ph type="body" idx="1"/>
          </p:nvPr>
        </p:nvSpPr>
        <p:spPr>
          <a:xfrm>
            <a:off x="396875" y="1484313"/>
            <a:ext cx="8229600" cy="4525962"/>
          </a:xfrm>
        </p:spPr>
        <p:txBody>
          <a:bodyPr/>
          <a:lstStyle/>
          <a:p>
            <a:r>
              <a:rPr lang="zh-CN" altLang="en-US">
                <a:latin typeface="Times New Roman" panose="02020603050405020304" pitchFamily="18" charset="0"/>
                <a:cs typeface="Times New Roman" panose="02020603050405020304" pitchFamily="18" charset="0"/>
              </a:rPr>
              <a:t>Intergovernmental  fiscal relations</a:t>
            </a:r>
          </a:p>
          <a:p>
            <a:r>
              <a:rPr lang="zh-CN" altLang="en-US">
                <a:latin typeface="Times New Roman" panose="02020603050405020304" pitchFamily="18" charset="0"/>
                <a:cs typeface="Times New Roman" panose="02020603050405020304" pitchFamily="18" charset="0"/>
              </a:rPr>
              <a:t>Multi-level finance / Multi-unit finance / Multi </a:t>
            </a:r>
            <a:r>
              <a:rPr lang="zh-CN" altLang="en-US">
                <a:latin typeface="Times New Roman" panose="02020603050405020304" pitchFamily="18" charset="0"/>
              </a:rPr>
              <a:t>-</a:t>
            </a:r>
            <a:r>
              <a:rPr lang="zh-CN" altLang="en-US">
                <a:latin typeface="Times New Roman" panose="02020603050405020304" pitchFamily="18" charset="0"/>
                <a:cs typeface="Times New Roman" panose="02020603050405020304" pitchFamily="18" charset="0"/>
              </a:rPr>
              <a:t> finance</a:t>
            </a:r>
          </a:p>
          <a:p>
            <a:r>
              <a:rPr lang="zh-CN" altLang="en-US">
                <a:latin typeface="Times New Roman" panose="02020603050405020304" pitchFamily="18" charset="0"/>
                <a:cs typeface="Times New Roman" panose="02020603050405020304" pitchFamily="18" charset="0"/>
              </a:rPr>
              <a:t>Fiscal federalism</a:t>
            </a:r>
          </a:p>
          <a:p>
            <a:pPr>
              <a:buFont typeface="Arial" panose="020B0604020202020204" pitchFamily="34" charset="0"/>
              <a:buNone/>
            </a:pPr>
            <a:r>
              <a:rPr lang="zh-CN" altLang="en-US">
                <a:latin typeface="楷体_GB2312" pitchFamily="1" charset="-122"/>
                <a:ea typeface="楷体_GB2312" pitchFamily="1" charset="-122"/>
              </a:rPr>
              <a:t>	 </a:t>
            </a:r>
            <a:r>
              <a:rPr lang="zh-CN" altLang="en-US">
                <a:latin typeface="黑体" panose="02010609060101010101" pitchFamily="49" charset="-122"/>
                <a:ea typeface="黑体" panose="02010609060101010101" pitchFamily="49" charset="-122"/>
              </a:rPr>
              <a:t>财政联邦主义</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财政联邦制</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0" fill="hold">
                                          <p:stCondLst>
                                            <p:cond delay="0"/>
                                          </p:stCondLst>
                                        </p:cTn>
                                        <p:tgtEl>
                                          <p:spTgt spid="47106"/>
                                        </p:tgtEl>
                                        <p:attrNameLst>
                                          <p:attrName>style.visibility</p:attrName>
                                        </p:attrNameLst>
                                      </p:cBhvr>
                                      <p:to>
                                        <p:strVal val="visible"/>
                                      </p:to>
                                    </p:set>
                                    <p:anim calcmode="lin" valueType="num">
                                      <p:cBhvr>
                                        <p:cTn id="7" dur="500" fill="hold"/>
                                        <p:tgtEl>
                                          <p:spTgt spid="47106"/>
                                        </p:tgtEl>
                                        <p:attrNameLst>
                                          <p:attrName>ppt_w</p:attrName>
                                        </p:attrNameLst>
                                      </p:cBhvr>
                                      <p:tavLst>
                                        <p:tav tm="0">
                                          <p:val>
                                            <p:fltVal val="0"/>
                                          </p:val>
                                        </p:tav>
                                        <p:tav tm="100000">
                                          <p:val>
                                            <p:strVal val="#ppt_w"/>
                                          </p:val>
                                        </p:tav>
                                      </p:tavLst>
                                    </p:anim>
                                    <p:anim calcmode="lin" valueType="num">
                                      <p:cBhvr>
                                        <p:cTn id="8" dur="500" fill="hold"/>
                                        <p:tgtEl>
                                          <p:spTgt spid="47106"/>
                                        </p:tgtEl>
                                        <p:attrNameLst>
                                          <p:attrName>ppt_h</p:attrName>
                                        </p:attrNameLst>
                                      </p:cBhvr>
                                      <p:tavLst>
                                        <p:tav tm="0">
                                          <p:val>
                                            <p:fltVal val="0"/>
                                          </p:val>
                                        </p:tav>
                                        <p:tav tm="100000">
                                          <p:val>
                                            <p:strVal val="#ppt_h"/>
                                          </p:val>
                                        </p:tav>
                                      </p:tavLst>
                                    </p:anim>
                                    <p:anim calcmode="lin" valueType="num">
                                      <p:cBhvr>
                                        <p:cTn id="9" dur="500" fill="hold"/>
                                        <p:tgtEl>
                                          <p:spTgt spid="47106"/>
                                        </p:tgtEl>
                                        <p:attrNameLst>
                                          <p:attrName>style.rotation</p:attrName>
                                        </p:attrNameLst>
                                      </p:cBhvr>
                                      <p:tavLst>
                                        <p:tav tm="0">
                                          <p:val>
                                            <p:fltVal val="360"/>
                                          </p:val>
                                        </p:tav>
                                        <p:tav tm="100000">
                                          <p:val>
                                            <p:fltVal val="0"/>
                                          </p:val>
                                        </p:tav>
                                      </p:tavLst>
                                    </p:anim>
                                    <p:animEffect transition="in" filter="fade">
                                      <p:cBhvr>
                                        <p:cTn id="10" dur="500"/>
                                        <p:tgtEl>
                                          <p:spTgt spid="4710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47107">
                                            <p:txEl>
                                              <p:pRg st="0" end="0"/>
                                            </p:txEl>
                                          </p:spTgt>
                                        </p:tgtEl>
                                        <p:attrNameLst>
                                          <p:attrName>style.visibility</p:attrName>
                                        </p:attrNameLst>
                                      </p:cBhvr>
                                      <p:to>
                                        <p:strVal val="visible"/>
                                      </p:to>
                                    </p:set>
                                    <p:anim calcmode="lin" valueType="num">
                                      <p:cBhvr>
                                        <p:cTn id="15" dur="500" fill="hold"/>
                                        <p:tgtEl>
                                          <p:spTgt spid="47107">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47107">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47107">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47107">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0" fill="hold">
                                          <p:stCondLst>
                                            <p:cond delay="0"/>
                                          </p:stCondLst>
                                        </p:cTn>
                                        <p:tgtEl>
                                          <p:spTgt spid="47107">
                                            <p:txEl>
                                              <p:pRg st="1" end="1"/>
                                            </p:txEl>
                                          </p:spTgt>
                                        </p:tgtEl>
                                        <p:attrNameLst>
                                          <p:attrName>style.visibility</p:attrName>
                                        </p:attrNameLst>
                                      </p:cBhvr>
                                      <p:to>
                                        <p:strVal val="visible"/>
                                      </p:to>
                                    </p:set>
                                    <p:anim calcmode="lin" valueType="num">
                                      <p:cBhvr>
                                        <p:cTn id="23" dur="500" fill="hold"/>
                                        <p:tgtEl>
                                          <p:spTgt spid="47107">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47107">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47107">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47107">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0" fill="hold">
                                          <p:stCondLst>
                                            <p:cond delay="0"/>
                                          </p:stCondLst>
                                        </p:cTn>
                                        <p:tgtEl>
                                          <p:spTgt spid="47107">
                                            <p:txEl>
                                              <p:pRg st="2" end="2"/>
                                            </p:txEl>
                                          </p:spTgt>
                                        </p:tgtEl>
                                        <p:attrNameLst>
                                          <p:attrName>style.visibility</p:attrName>
                                        </p:attrNameLst>
                                      </p:cBhvr>
                                      <p:to>
                                        <p:strVal val="visible"/>
                                      </p:to>
                                    </p:set>
                                    <p:anim calcmode="lin" valueType="num">
                                      <p:cBhvr>
                                        <p:cTn id="31" dur="500" fill="hold"/>
                                        <p:tgtEl>
                                          <p:spTgt spid="47107">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47107">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47107">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47107">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iterate type="lt">
                                    <p:tmPct val="10000"/>
                                  </p:iterate>
                                  <p:childTnLst>
                                    <p:set>
                                      <p:cBhvr>
                                        <p:cTn id="38" dur="0" fill="hold">
                                          <p:stCondLst>
                                            <p:cond delay="0"/>
                                          </p:stCondLst>
                                        </p:cTn>
                                        <p:tgtEl>
                                          <p:spTgt spid="47107">
                                            <p:txEl>
                                              <p:pRg st="3" end="3"/>
                                            </p:txEl>
                                          </p:spTgt>
                                        </p:tgtEl>
                                        <p:attrNameLst>
                                          <p:attrName>style.visibility</p:attrName>
                                        </p:attrNameLst>
                                      </p:cBhvr>
                                      <p:to>
                                        <p:strVal val="visible"/>
                                      </p:to>
                                    </p:set>
                                    <p:anim calcmode="lin" valueType="num">
                                      <p:cBhvr>
                                        <p:cTn id="39" dur="500" fill="hold"/>
                                        <p:tgtEl>
                                          <p:spTgt spid="47107">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47107">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47107">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47107">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iterate type="lt">
                                    <p:tmPct val="10000"/>
                                  </p:iterate>
                                  <p:childTnLst>
                                    <p:set>
                                      <p:cBhvr>
                                        <p:cTn id="46" dur="0" fill="hold">
                                          <p:stCondLst>
                                            <p:cond delay="0"/>
                                          </p:stCondLst>
                                        </p:cTn>
                                        <p:tgtEl>
                                          <p:spTgt spid="47107">
                                            <p:txEl>
                                              <p:pRg st="4" end="4"/>
                                            </p:txEl>
                                          </p:spTgt>
                                        </p:tgtEl>
                                        <p:attrNameLst>
                                          <p:attrName>style.visibility</p:attrName>
                                        </p:attrNameLst>
                                      </p:cBhvr>
                                      <p:to>
                                        <p:strVal val="visible"/>
                                      </p:to>
                                    </p:set>
                                    <p:anim calcmode="lin" valueType="num">
                                      <p:cBhvr>
                                        <p:cTn id="47" dur="500" fill="hold"/>
                                        <p:tgtEl>
                                          <p:spTgt spid="47107">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47107">
                                            <p:txEl>
                                              <p:pRg st="4" end="4"/>
                                            </p:txEl>
                                          </p:spTgt>
                                        </p:tgtEl>
                                        <p:attrNameLst>
                                          <p:attrName>ppt_h</p:attrName>
                                        </p:attrNameLst>
                                      </p:cBhvr>
                                      <p:tavLst>
                                        <p:tav tm="0">
                                          <p:val>
                                            <p:fltVal val="0"/>
                                          </p:val>
                                        </p:tav>
                                        <p:tav tm="100000">
                                          <p:val>
                                            <p:strVal val="#ppt_h"/>
                                          </p:val>
                                        </p:tav>
                                      </p:tavLst>
                                    </p:anim>
                                    <p:anim calcmode="lin" valueType="num">
                                      <p:cBhvr>
                                        <p:cTn id="49" dur="500" fill="hold"/>
                                        <p:tgtEl>
                                          <p:spTgt spid="47107">
                                            <p:txEl>
                                              <p:pRg st="4" end="4"/>
                                            </p:txEl>
                                          </p:spTgt>
                                        </p:tgtEl>
                                        <p:attrNameLst>
                                          <p:attrName>style.rotation</p:attrName>
                                        </p:attrNameLst>
                                      </p:cBhvr>
                                      <p:tavLst>
                                        <p:tav tm="0">
                                          <p:val>
                                            <p:fltVal val="360"/>
                                          </p:val>
                                        </p:tav>
                                        <p:tav tm="100000">
                                          <p:val>
                                            <p:fltVal val="0"/>
                                          </p:val>
                                        </p:tav>
                                      </p:tavLst>
                                    </p:anim>
                                    <p:animEffect transition="in" filter="fade">
                                      <p:cBhvr>
                                        <p:cTn id="50" dur="500"/>
                                        <p:tgtEl>
                                          <p:spTgt spid="471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P spid="47107"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CF6931C9-A5FF-4BFB-83CD-FD72A5113BFA}"/>
              </a:ext>
            </a:extLst>
          </p:cNvPr>
          <p:cNvSpPr>
            <a:spLocks noGrp="1"/>
          </p:cNvSpPr>
          <p:nvPr>
            <p:ph type="dt" sz="half" idx="10"/>
          </p:nvPr>
        </p:nvSpPr>
        <p:spPr/>
        <p:txBody>
          <a:bodyPr/>
          <a:lstStyle/>
          <a:p>
            <a:fld id="{5CB8345B-4064-47F8-AC81-C9DF284137DE}"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83CBCD72-5A68-454C-953F-55C7C9092A4E}"/>
              </a:ext>
            </a:extLst>
          </p:cNvPr>
          <p:cNvSpPr>
            <a:spLocks noGrp="1"/>
          </p:cNvSpPr>
          <p:nvPr>
            <p:ph type="sldNum" sz="quarter" idx="12"/>
          </p:nvPr>
        </p:nvSpPr>
        <p:spPr/>
        <p:txBody>
          <a:bodyPr/>
          <a:lstStyle/>
          <a:p>
            <a:fld id="{71C04599-A220-41C0-B966-07DD16BFBB0A}" type="slidenum">
              <a:rPr lang="zh-CN" altLang="en-US"/>
              <a:pPr/>
              <a:t>44</a:t>
            </a:fld>
            <a:endParaRPr lang="zh-CN" altLang="en-US"/>
          </a:p>
        </p:txBody>
      </p:sp>
      <p:sp>
        <p:nvSpPr>
          <p:cNvPr id="48130" name="Rectangle 2">
            <a:extLst>
              <a:ext uri="{FF2B5EF4-FFF2-40B4-BE49-F238E27FC236}">
                <a16:creationId xmlns:a16="http://schemas.microsoft.com/office/drawing/2014/main" id="{5A422C24-0360-439B-B671-8FA9FB836D15}"/>
              </a:ext>
            </a:extLst>
          </p:cNvPr>
          <p:cNvSpPr>
            <a:spLocks noChangeArrowheads="1"/>
          </p:cNvSpPr>
          <p:nvPr>
            <p:ph type="title"/>
          </p:nvPr>
        </p:nvSpPr>
        <p:spPr/>
        <p:txBody>
          <a:bodyPr/>
          <a:lstStyle/>
          <a:p>
            <a:r>
              <a:rPr lang="zh-CN" altLang="zh-CN" b="1">
                <a:ea typeface="黑体" panose="02010609060101010101" pitchFamily="49" charset="-122"/>
              </a:rPr>
              <a:t>财政联邦主义与财政联邦制</a:t>
            </a:r>
          </a:p>
        </p:txBody>
      </p:sp>
      <p:sp>
        <p:nvSpPr>
          <p:cNvPr id="48131" name="Rectangle 3">
            <a:extLst>
              <a:ext uri="{FF2B5EF4-FFF2-40B4-BE49-F238E27FC236}">
                <a16:creationId xmlns:a16="http://schemas.microsoft.com/office/drawing/2014/main" id="{632A5E6D-421A-4EB0-B28B-044D43095FAB}"/>
              </a:ext>
            </a:extLst>
          </p:cNvPr>
          <p:cNvSpPr>
            <a:spLocks noChangeArrowheads="1"/>
          </p:cNvSpPr>
          <p:nvPr>
            <p:ph type="body" idx="1"/>
          </p:nvPr>
        </p:nvSpPr>
        <p:spPr>
          <a:xfrm>
            <a:off x="468313" y="1539875"/>
            <a:ext cx="8229600" cy="4095750"/>
          </a:xfrm>
        </p:spPr>
        <p:txBody>
          <a:bodyPr/>
          <a:lstStyle/>
          <a:p>
            <a:pPr>
              <a:lnSpc>
                <a:spcPct val="90000"/>
              </a:lnSpc>
            </a:pPr>
            <a:r>
              <a:rPr lang="zh-CN" altLang="en-US">
                <a:ea typeface="黑体" panose="02010609060101010101" pitchFamily="49" charset="-122"/>
              </a:rPr>
              <a:t>财政联邦主义：从经济学的角度去寻找为有效行使财政职能所需的财政支出和收入在中央到地方各级政府之间最优分工的理论和学说。</a:t>
            </a:r>
          </a:p>
          <a:p>
            <a:pPr>
              <a:lnSpc>
                <a:spcPct val="90000"/>
              </a:lnSpc>
            </a:pPr>
            <a:r>
              <a:rPr lang="zh-CN" altLang="en-US">
                <a:latin typeface="Times New Roman" panose="02020603050405020304" pitchFamily="18" charset="0"/>
                <a:cs typeface="Times New Roman" panose="02020603050405020304" pitchFamily="18" charset="0"/>
              </a:rPr>
              <a:t>The very purpose of fiscal federalism is to permit different groups living in various states to express different preference for public services；and this inevitably ,leads to differences in the levels of taxation and public services.</a:t>
            </a:r>
          </a:p>
          <a:p>
            <a:pPr>
              <a:lnSpc>
                <a:spcPct val="90000"/>
              </a:lnSpc>
            </a:pPr>
            <a:r>
              <a:rPr lang="zh-CN" altLang="en-US">
                <a:ea typeface="黑体" panose="02010609060101010101" pitchFamily="49" charset="-122"/>
              </a:rPr>
              <a:t>各级政府在财政收支上是否有明确的分工，各级政府提供的公共产品是否反映了各自辖区居民的偏好。</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0" fill="hold">
                                          <p:stCondLst>
                                            <p:cond delay="0"/>
                                          </p:stCondLst>
                                        </p:cTn>
                                        <p:tgtEl>
                                          <p:spTgt spid="48130"/>
                                        </p:tgtEl>
                                        <p:attrNameLst>
                                          <p:attrName>style.visibility</p:attrName>
                                        </p:attrNameLst>
                                      </p:cBhvr>
                                      <p:to>
                                        <p:strVal val="visible"/>
                                      </p:to>
                                    </p:set>
                                    <p:anim calcmode="lin" valueType="num">
                                      <p:cBhvr additive="base">
                                        <p:cTn id="7" dur="799" fill="hold">
                                          <p:stCondLst>
                                            <p:cond delay="0"/>
                                          </p:stCondLst>
                                        </p:cTn>
                                        <p:tgtEl>
                                          <p:spTgt spid="48130"/>
                                        </p:tgtEl>
                                        <p:attrNameLst>
                                          <p:attrName>ppt_x</p:attrName>
                                        </p:attrNameLst>
                                      </p:cBhvr>
                                      <p:tavLst>
                                        <p:tav tm="0">
                                          <p:val>
                                            <p:strVal val="0-#ppt_w/2"/>
                                          </p:val>
                                        </p:tav>
                                        <p:tav tm="100000">
                                          <p:val>
                                            <p:strVal val="#ppt_x"/>
                                          </p:val>
                                        </p:tav>
                                      </p:tavLst>
                                    </p:anim>
                                    <p:anim calcmode="lin" valueType="num">
                                      <p:cBhvr additive="base">
                                        <p:cTn id="8" dur="799" fill="hold">
                                          <p:stCondLst>
                                            <p:cond delay="0"/>
                                          </p:stCondLst>
                                        </p:cTn>
                                        <p:tgtEl>
                                          <p:spTgt spid="4813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0" presetClass="entr" presetSubtype="0" fill="hold" grpId="0" nodeType="clickEffect">
                                  <p:stCondLst>
                                    <p:cond delay="0"/>
                                  </p:stCondLst>
                                  <p:iterate type="lt">
                                    <p:tmPct val="10000"/>
                                  </p:iterate>
                                  <p:childTnLst>
                                    <p:set>
                                      <p:cBhvr>
                                        <p:cTn id="12" dur="0" fill="hold">
                                          <p:stCondLst>
                                            <p:cond delay="0"/>
                                          </p:stCondLst>
                                        </p:cTn>
                                        <p:tgtEl>
                                          <p:spTgt spid="48131">
                                            <p:txEl>
                                              <p:pRg st="0" end="0"/>
                                            </p:txEl>
                                          </p:spTgt>
                                        </p:tgtEl>
                                        <p:attrNameLst>
                                          <p:attrName>style.visibility</p:attrName>
                                        </p:attrNameLst>
                                      </p:cBhvr>
                                      <p:to>
                                        <p:strVal val="visible"/>
                                      </p:to>
                                    </p:set>
                                    <p:animEffect transition="in" filter="fade">
                                      <p:cBhvr>
                                        <p:cTn id="13" dur="1000"/>
                                        <p:tgtEl>
                                          <p:spTgt spid="48131">
                                            <p:txEl>
                                              <p:pRg st="0" end="0"/>
                                            </p:txEl>
                                          </p:spTgt>
                                        </p:tgtEl>
                                      </p:cBhvr>
                                    </p:animEffect>
                                    <p:anim calcmode="lin" valueType="num">
                                      <p:cBhvr>
                                        <p:cTn id="14" dur="1000" fill="hold"/>
                                        <p:tgtEl>
                                          <p:spTgt spid="48131">
                                            <p:txEl>
                                              <p:pRg st="0" end="0"/>
                                            </p:txEl>
                                          </p:spTgt>
                                        </p:tgtEl>
                                        <p:attrNameLst>
                                          <p:attrName>ppt_x</p:attrName>
                                        </p:attrNameLst>
                                      </p:cBhvr>
                                      <p:tavLst>
                                        <p:tav tm="0">
                                          <p:val>
                                            <p:strVal val="#ppt_x-.1"/>
                                          </p:val>
                                        </p:tav>
                                        <p:tav tm="100000">
                                          <p:val>
                                            <p:strVal val="#ppt_x"/>
                                          </p:val>
                                        </p:tav>
                                      </p:tavLst>
                                    </p:anim>
                                    <p:anim calcmode="lin" valueType="num">
                                      <p:cBhvr>
                                        <p:cTn id="15" dur="1000" fill="hold"/>
                                        <p:tgtEl>
                                          <p:spTgt spid="481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0" presetClass="entr" presetSubtype="0" fill="hold" grpId="0" nodeType="clickEffect">
                                  <p:stCondLst>
                                    <p:cond delay="0"/>
                                  </p:stCondLst>
                                  <p:iterate type="lt">
                                    <p:tmPct val="10000"/>
                                  </p:iterate>
                                  <p:childTnLst>
                                    <p:set>
                                      <p:cBhvr>
                                        <p:cTn id="19" dur="0" fill="hold">
                                          <p:stCondLst>
                                            <p:cond delay="0"/>
                                          </p:stCondLst>
                                        </p:cTn>
                                        <p:tgtEl>
                                          <p:spTgt spid="48131">
                                            <p:txEl>
                                              <p:pRg st="1" end="1"/>
                                            </p:txEl>
                                          </p:spTgt>
                                        </p:tgtEl>
                                        <p:attrNameLst>
                                          <p:attrName>style.visibility</p:attrName>
                                        </p:attrNameLst>
                                      </p:cBhvr>
                                      <p:to>
                                        <p:strVal val="visible"/>
                                      </p:to>
                                    </p:set>
                                    <p:animEffect transition="in" filter="fade">
                                      <p:cBhvr>
                                        <p:cTn id="20" dur="1000"/>
                                        <p:tgtEl>
                                          <p:spTgt spid="48131">
                                            <p:txEl>
                                              <p:pRg st="1" end="1"/>
                                            </p:txEl>
                                          </p:spTgt>
                                        </p:tgtEl>
                                      </p:cBhvr>
                                    </p:animEffect>
                                    <p:anim calcmode="lin" valueType="num">
                                      <p:cBhvr>
                                        <p:cTn id="21" dur="1000" fill="hold"/>
                                        <p:tgtEl>
                                          <p:spTgt spid="48131">
                                            <p:txEl>
                                              <p:pRg st="1" end="1"/>
                                            </p:txEl>
                                          </p:spTgt>
                                        </p:tgtEl>
                                        <p:attrNameLst>
                                          <p:attrName>ppt_x</p:attrName>
                                        </p:attrNameLst>
                                      </p:cBhvr>
                                      <p:tavLst>
                                        <p:tav tm="0">
                                          <p:val>
                                            <p:strVal val="#ppt_x-.1"/>
                                          </p:val>
                                        </p:tav>
                                        <p:tav tm="100000">
                                          <p:val>
                                            <p:strVal val="#ppt_x"/>
                                          </p:val>
                                        </p:tav>
                                      </p:tavLst>
                                    </p:anim>
                                    <p:anim calcmode="lin" valueType="num">
                                      <p:cBhvr>
                                        <p:cTn id="22" dur="1000" fill="hold"/>
                                        <p:tgtEl>
                                          <p:spTgt spid="481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0" presetClass="entr" presetSubtype="0" fill="hold" grpId="0" nodeType="clickEffect">
                                  <p:stCondLst>
                                    <p:cond delay="0"/>
                                  </p:stCondLst>
                                  <p:iterate type="lt">
                                    <p:tmPct val="10000"/>
                                  </p:iterate>
                                  <p:childTnLst>
                                    <p:set>
                                      <p:cBhvr>
                                        <p:cTn id="26" dur="0" fill="hold">
                                          <p:stCondLst>
                                            <p:cond delay="0"/>
                                          </p:stCondLst>
                                        </p:cTn>
                                        <p:tgtEl>
                                          <p:spTgt spid="48131">
                                            <p:txEl>
                                              <p:pRg st="2" end="2"/>
                                            </p:txEl>
                                          </p:spTgt>
                                        </p:tgtEl>
                                        <p:attrNameLst>
                                          <p:attrName>style.visibility</p:attrName>
                                        </p:attrNameLst>
                                      </p:cBhvr>
                                      <p:to>
                                        <p:strVal val="visible"/>
                                      </p:to>
                                    </p:set>
                                    <p:animEffect transition="in" filter="fade">
                                      <p:cBhvr>
                                        <p:cTn id="27" dur="1000"/>
                                        <p:tgtEl>
                                          <p:spTgt spid="48131">
                                            <p:txEl>
                                              <p:pRg st="2" end="2"/>
                                            </p:txEl>
                                          </p:spTgt>
                                        </p:tgtEl>
                                      </p:cBhvr>
                                    </p:animEffect>
                                    <p:anim calcmode="lin" valueType="num">
                                      <p:cBhvr>
                                        <p:cTn id="28" dur="1000" fill="hold"/>
                                        <p:tgtEl>
                                          <p:spTgt spid="48131">
                                            <p:txEl>
                                              <p:pRg st="2" end="2"/>
                                            </p:txEl>
                                          </p:spTgt>
                                        </p:tgtEl>
                                        <p:attrNameLst>
                                          <p:attrName>ppt_x</p:attrName>
                                        </p:attrNameLst>
                                      </p:cBhvr>
                                      <p:tavLst>
                                        <p:tav tm="0">
                                          <p:val>
                                            <p:strVal val="#ppt_x-.1"/>
                                          </p:val>
                                        </p:tav>
                                        <p:tav tm="100000">
                                          <p:val>
                                            <p:strVal val="#ppt_x"/>
                                          </p:val>
                                        </p:tav>
                                      </p:tavLst>
                                    </p:anim>
                                    <p:anim calcmode="lin" valueType="num">
                                      <p:cBhvr>
                                        <p:cTn id="29" dur="1000" fill="hold"/>
                                        <p:tgtEl>
                                          <p:spTgt spid="4813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utoUpdateAnimBg="0"/>
      <p:bldP spid="48131"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8EC395C4-0C17-4F6A-A05E-E35501981492}"/>
              </a:ext>
            </a:extLst>
          </p:cNvPr>
          <p:cNvSpPr>
            <a:spLocks noGrp="1"/>
          </p:cNvSpPr>
          <p:nvPr>
            <p:ph type="dt" sz="half" idx="10"/>
          </p:nvPr>
        </p:nvSpPr>
        <p:spPr/>
        <p:txBody>
          <a:bodyPr/>
          <a:lstStyle/>
          <a:p>
            <a:fld id="{6BDA8E8F-5328-4A2E-AAF9-F38F25852C04}"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FF36FB1A-AF2A-4829-A383-9DD4FA7DFC89}"/>
              </a:ext>
            </a:extLst>
          </p:cNvPr>
          <p:cNvSpPr>
            <a:spLocks noGrp="1"/>
          </p:cNvSpPr>
          <p:nvPr>
            <p:ph type="sldNum" sz="quarter" idx="12"/>
          </p:nvPr>
        </p:nvSpPr>
        <p:spPr/>
        <p:txBody>
          <a:bodyPr/>
          <a:lstStyle/>
          <a:p>
            <a:fld id="{ACB9743E-EA3B-49EC-925D-737D56E14771}" type="slidenum">
              <a:rPr lang="zh-CN" altLang="en-US"/>
              <a:pPr/>
              <a:t>45</a:t>
            </a:fld>
            <a:endParaRPr lang="zh-CN" altLang="en-US"/>
          </a:p>
        </p:txBody>
      </p:sp>
      <p:sp>
        <p:nvSpPr>
          <p:cNvPr id="49154" name="Rectangle 2">
            <a:extLst>
              <a:ext uri="{FF2B5EF4-FFF2-40B4-BE49-F238E27FC236}">
                <a16:creationId xmlns:a16="http://schemas.microsoft.com/office/drawing/2014/main" id="{6AD91291-044A-439D-9235-E710DEF3A290}"/>
              </a:ext>
            </a:extLst>
          </p:cNvPr>
          <p:cNvSpPr>
            <a:spLocks noChangeArrowheads="1"/>
          </p:cNvSpPr>
          <p:nvPr>
            <p:ph type="title"/>
          </p:nvPr>
        </p:nvSpPr>
        <p:spPr>
          <a:xfrm>
            <a:off x="252413" y="260350"/>
            <a:ext cx="8291512" cy="576263"/>
          </a:xfrm>
        </p:spPr>
        <p:txBody>
          <a:bodyPr/>
          <a:lstStyle/>
          <a:p>
            <a:r>
              <a:rPr lang="zh-CN" altLang="en-US">
                <a:ea typeface="黑体" panose="02010609060101010101" pitchFamily="49" charset="-122"/>
              </a:rPr>
              <a:t>经济发达国家财政联邦制的基本特征</a:t>
            </a:r>
          </a:p>
        </p:txBody>
      </p:sp>
      <p:sp>
        <p:nvSpPr>
          <p:cNvPr id="49155" name="Rectangle 3">
            <a:extLst>
              <a:ext uri="{FF2B5EF4-FFF2-40B4-BE49-F238E27FC236}">
                <a16:creationId xmlns:a16="http://schemas.microsoft.com/office/drawing/2014/main" id="{EF43164B-3B70-4C13-A6C7-154BC9EE8468}"/>
              </a:ext>
            </a:extLst>
          </p:cNvPr>
          <p:cNvSpPr>
            <a:spLocks noChangeArrowheads="1"/>
          </p:cNvSpPr>
          <p:nvPr>
            <p:ph type="body" idx="1"/>
          </p:nvPr>
        </p:nvSpPr>
        <p:spPr>
          <a:xfrm>
            <a:off x="395288" y="1773238"/>
            <a:ext cx="8229600" cy="4525962"/>
          </a:xfrm>
        </p:spPr>
        <p:txBody>
          <a:bodyPr/>
          <a:lstStyle/>
          <a:p>
            <a:r>
              <a:rPr lang="zh-CN" altLang="en-US">
                <a:latin typeface="华文楷体" panose="02010600040101010101" pitchFamily="2" charset="-122"/>
                <a:ea typeface="黑体" panose="02010609060101010101" pitchFamily="49" charset="-122"/>
              </a:rPr>
              <a:t>各级政府财政主要对相应的各级代议机关负责。</a:t>
            </a:r>
          </a:p>
          <a:p>
            <a:r>
              <a:rPr lang="zh-CN" altLang="en-US">
                <a:latin typeface="华文楷体" panose="02010600040101010101" pitchFamily="2" charset="-122"/>
                <a:ea typeface="黑体" panose="02010609060101010101" pitchFamily="49" charset="-122"/>
              </a:rPr>
              <a:t>各级政府之间有着比较明确的事权与财权划分。</a:t>
            </a:r>
          </a:p>
          <a:p>
            <a:r>
              <a:rPr lang="zh-CN" altLang="en-US">
                <a:latin typeface="华文楷体" panose="02010600040101010101" pitchFamily="2" charset="-122"/>
                <a:ea typeface="黑体" panose="02010609060101010101" pitchFamily="49" charset="-122"/>
              </a:rPr>
              <a:t>各级政府有自己独立的收入来源。</a:t>
            </a:r>
          </a:p>
          <a:p>
            <a:r>
              <a:rPr lang="zh-CN" altLang="en-US">
                <a:latin typeface="华文楷体" panose="02010600040101010101" pitchFamily="2" charset="-122"/>
                <a:ea typeface="黑体" panose="02010609060101010101" pitchFamily="49" charset="-122"/>
              </a:rPr>
              <a:t>中央财政在宏观经济调控中依然发挥着重要作用，各级地方财政仍受到来自中央财政的制约。</a:t>
            </a:r>
            <a:endParaRPr lang="zh-CN" altLang="en-US">
              <a:ea typeface="黑体" panose="02010609060101010101" pitchFamily="49"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9154"/>
                                        </p:tgtEl>
                                        <p:attrNameLst>
                                          <p:attrName>style.visibility</p:attrName>
                                        </p:attrNameLst>
                                      </p:cBhvr>
                                      <p:to>
                                        <p:strVal val="visible"/>
                                      </p:to>
                                    </p:set>
                                    <p:animEffect transition="in" filter="fade">
                                      <p:cBhvr>
                                        <p:cTn id="7" dur="2000"/>
                                        <p:tgtEl>
                                          <p:spTgt spid="491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9155">
                                            <p:txEl>
                                              <p:pRg st="0" end="0"/>
                                            </p:txEl>
                                          </p:spTgt>
                                        </p:tgtEl>
                                        <p:attrNameLst>
                                          <p:attrName>style.visibility</p:attrName>
                                        </p:attrNameLst>
                                      </p:cBhvr>
                                      <p:to>
                                        <p:strVal val="visible"/>
                                      </p:to>
                                    </p:set>
                                    <p:animEffect transition="in" filter="fade">
                                      <p:cBhvr>
                                        <p:cTn id="12" dur="2000"/>
                                        <p:tgtEl>
                                          <p:spTgt spid="491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9155">
                                            <p:txEl>
                                              <p:pRg st="1" end="1"/>
                                            </p:txEl>
                                          </p:spTgt>
                                        </p:tgtEl>
                                        <p:attrNameLst>
                                          <p:attrName>style.visibility</p:attrName>
                                        </p:attrNameLst>
                                      </p:cBhvr>
                                      <p:to>
                                        <p:strVal val="visible"/>
                                      </p:to>
                                    </p:set>
                                    <p:animEffect transition="in" filter="fade">
                                      <p:cBhvr>
                                        <p:cTn id="17" dur="2000"/>
                                        <p:tgtEl>
                                          <p:spTgt spid="4915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9155">
                                            <p:txEl>
                                              <p:pRg st="2" end="2"/>
                                            </p:txEl>
                                          </p:spTgt>
                                        </p:tgtEl>
                                        <p:attrNameLst>
                                          <p:attrName>style.visibility</p:attrName>
                                        </p:attrNameLst>
                                      </p:cBhvr>
                                      <p:to>
                                        <p:strVal val="visible"/>
                                      </p:to>
                                    </p:set>
                                    <p:animEffect transition="in" filter="fade">
                                      <p:cBhvr>
                                        <p:cTn id="22" dur="2000"/>
                                        <p:tgtEl>
                                          <p:spTgt spid="4915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9155">
                                            <p:txEl>
                                              <p:pRg st="3" end="3"/>
                                            </p:txEl>
                                          </p:spTgt>
                                        </p:tgtEl>
                                        <p:attrNameLst>
                                          <p:attrName>style.visibility</p:attrName>
                                        </p:attrNameLst>
                                      </p:cBhvr>
                                      <p:to>
                                        <p:strVal val="visible"/>
                                      </p:to>
                                    </p:set>
                                    <p:animEffect transition="in" filter="fade">
                                      <p:cBhvr>
                                        <p:cTn id="27" dur="2000"/>
                                        <p:tgtEl>
                                          <p:spTgt spid="491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autoUpdateAnimBg="0"/>
      <p:bldP spid="49155"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B606F73B-F11D-41B4-BB1C-4C92E7298DC0}"/>
              </a:ext>
            </a:extLst>
          </p:cNvPr>
          <p:cNvSpPr>
            <a:spLocks noGrp="1"/>
          </p:cNvSpPr>
          <p:nvPr>
            <p:ph type="dt" sz="half" idx="10"/>
          </p:nvPr>
        </p:nvSpPr>
        <p:spPr/>
        <p:txBody>
          <a:bodyPr/>
          <a:lstStyle/>
          <a:p>
            <a:fld id="{5B57199D-72E2-4813-B9F8-CEB228FCED5F}"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BFE1AF8B-1CD9-4D72-813E-95AC01298B94}"/>
              </a:ext>
            </a:extLst>
          </p:cNvPr>
          <p:cNvSpPr>
            <a:spLocks noGrp="1"/>
          </p:cNvSpPr>
          <p:nvPr>
            <p:ph type="sldNum" sz="quarter" idx="12"/>
          </p:nvPr>
        </p:nvSpPr>
        <p:spPr/>
        <p:txBody>
          <a:bodyPr/>
          <a:lstStyle/>
          <a:p>
            <a:fld id="{C4FB81E0-96E1-49A2-A6AE-3091825461C6}" type="slidenum">
              <a:rPr lang="zh-CN" altLang="en-US"/>
              <a:pPr/>
              <a:t>46</a:t>
            </a:fld>
            <a:endParaRPr lang="zh-CN" altLang="en-US"/>
          </a:p>
        </p:txBody>
      </p:sp>
      <p:sp>
        <p:nvSpPr>
          <p:cNvPr id="50178" name="Rectangle 2">
            <a:extLst>
              <a:ext uri="{FF2B5EF4-FFF2-40B4-BE49-F238E27FC236}">
                <a16:creationId xmlns:a16="http://schemas.microsoft.com/office/drawing/2014/main" id="{2AF943B8-2F12-4012-80A8-5606C0D5370F}"/>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2.3.3 处理政府间财政关系的基本原则</a:t>
            </a:r>
          </a:p>
        </p:txBody>
      </p:sp>
      <p:sp>
        <p:nvSpPr>
          <p:cNvPr id="50179" name="Rectangle 3">
            <a:extLst>
              <a:ext uri="{FF2B5EF4-FFF2-40B4-BE49-F238E27FC236}">
                <a16:creationId xmlns:a16="http://schemas.microsoft.com/office/drawing/2014/main" id="{28719F2E-3B57-404B-97F1-4D68215469D9}"/>
              </a:ext>
            </a:extLst>
          </p:cNvPr>
          <p:cNvSpPr>
            <a:spLocks noChangeArrowheads="1"/>
          </p:cNvSpPr>
          <p:nvPr>
            <p:ph type="body" idx="1"/>
          </p:nvPr>
        </p:nvSpPr>
        <p:spPr>
          <a:xfrm>
            <a:off x="468313" y="1484313"/>
            <a:ext cx="8229600" cy="4525962"/>
          </a:xfrm>
        </p:spPr>
        <p:txBody>
          <a:bodyPr/>
          <a:lstStyle/>
          <a:p>
            <a:r>
              <a:rPr lang="zh-CN" altLang="zh-CN">
                <a:latin typeface="楷体_GB2312" pitchFamily="1" charset="-122"/>
                <a:ea typeface="黑体" panose="02010609060101010101" pitchFamily="49" charset="-122"/>
              </a:rPr>
              <a:t>多样性原则</a:t>
            </a:r>
            <a:r>
              <a:rPr lang="zh-CN" altLang="zh-CN">
                <a:latin typeface="Times New Roman" panose="02020603050405020304" pitchFamily="18" charset="0"/>
                <a:cs typeface="Times New Roman" panose="02020603050405020304" pitchFamily="18" charset="0"/>
              </a:rPr>
              <a:t>（The principle of diversity）</a:t>
            </a:r>
          </a:p>
          <a:p>
            <a:r>
              <a:rPr lang="zh-CN" altLang="zh-CN">
                <a:latin typeface="楷体_GB2312" pitchFamily="1" charset="-122"/>
                <a:ea typeface="黑体" panose="02010609060101010101" pitchFamily="49" charset="-122"/>
                <a:sym typeface="Arial" panose="020B0604020202020204" pitchFamily="34" charset="0"/>
              </a:rPr>
              <a:t>成本与效益相对称的原则</a:t>
            </a:r>
            <a:r>
              <a:rPr lang="zh-CN" altLang="zh-CN">
                <a:latin typeface="Times New Roman" panose="02020603050405020304" pitchFamily="18" charset="0"/>
                <a:cs typeface="Times New Roman" panose="02020603050405020304" pitchFamily="18" charset="0"/>
              </a:rPr>
              <a:t>（The principle of equivalence between benefit and cost ）</a:t>
            </a:r>
          </a:p>
          <a:p>
            <a:r>
              <a:rPr lang="zh-CN" altLang="zh-CN">
                <a:latin typeface="楷体_GB2312" pitchFamily="1" charset="-122"/>
                <a:ea typeface="黑体" panose="02010609060101010101" pitchFamily="49" charset="-122"/>
                <a:sym typeface="Arial" panose="020B0604020202020204" pitchFamily="34" charset="0"/>
              </a:rPr>
              <a:t>最低公共服务标准原则</a:t>
            </a:r>
            <a:r>
              <a:rPr lang="zh-CN" altLang="zh-CN">
                <a:latin typeface="Times New Roman" panose="02020603050405020304" pitchFamily="18" charset="0"/>
                <a:cs typeface="Times New Roman" panose="02020603050405020304" pitchFamily="18" charset="0"/>
              </a:rPr>
              <a:t>（The principle of minimum standard of public service）</a:t>
            </a:r>
          </a:p>
          <a:p>
            <a:r>
              <a:rPr lang="zh-CN" altLang="zh-CN">
                <a:latin typeface="楷体_GB2312" pitchFamily="1" charset="-122"/>
                <a:ea typeface="黑体" panose="02010609060101010101" pitchFamily="49" charset="-122"/>
                <a:sym typeface="Arial" panose="020B0604020202020204" pitchFamily="34" charset="0"/>
              </a:rPr>
              <a:t>财政地位均等化原则</a:t>
            </a:r>
            <a:r>
              <a:rPr lang="zh-CN" altLang="zh-CN">
                <a:latin typeface="Times New Roman" panose="02020603050405020304" pitchFamily="18" charset="0"/>
                <a:cs typeface="Times New Roman" panose="02020603050405020304" pitchFamily="18" charset="0"/>
              </a:rPr>
              <a:t>（The principle of equalization of fiscal position）</a:t>
            </a:r>
          </a:p>
          <a:p>
            <a:r>
              <a:rPr lang="zh-CN" altLang="zh-CN">
                <a:latin typeface="楷体_GB2312" pitchFamily="1" charset="-122"/>
                <a:ea typeface="黑体" panose="02010609060101010101" pitchFamily="49" charset="-122"/>
                <a:sym typeface="Arial" panose="020B0604020202020204" pitchFamily="34" charset="0"/>
              </a:rPr>
              <a:t>资源配置的区位中性原则</a:t>
            </a:r>
            <a:r>
              <a:rPr lang="zh-CN" altLang="zh-CN">
                <a:latin typeface="Times New Roman" panose="02020603050405020304" pitchFamily="18" charset="0"/>
                <a:cs typeface="Times New Roman" panose="02020603050405020304" pitchFamily="18" charset="0"/>
              </a:rPr>
              <a:t>（The principle of locational neutrality for resource allocation）</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0" fill="hold">
                                          <p:stCondLst>
                                            <p:cond delay="0"/>
                                          </p:stCondLst>
                                        </p:cTn>
                                        <p:tgtEl>
                                          <p:spTgt spid="50178"/>
                                        </p:tgtEl>
                                        <p:attrNameLst>
                                          <p:attrName>style.visibility</p:attrName>
                                        </p:attrNameLst>
                                      </p:cBhvr>
                                      <p:to>
                                        <p:strVal val="visible"/>
                                      </p:to>
                                    </p:set>
                                    <p:anim calcmode="lin" valueType="num">
                                      <p:cBhvr>
                                        <p:cTn id="7" dur="1000" fill="hold"/>
                                        <p:tgtEl>
                                          <p:spTgt spid="50178"/>
                                        </p:tgtEl>
                                        <p:attrNameLst>
                                          <p:attrName>ppt_w</p:attrName>
                                        </p:attrNameLst>
                                      </p:cBhvr>
                                      <p:tavLst>
                                        <p:tav tm="0">
                                          <p:val>
                                            <p:strVal val="#ppt_w+.3"/>
                                          </p:val>
                                        </p:tav>
                                        <p:tav tm="100000">
                                          <p:val>
                                            <p:strVal val="#ppt_w"/>
                                          </p:val>
                                        </p:tav>
                                      </p:tavLst>
                                    </p:anim>
                                    <p:anim calcmode="lin" valueType="num">
                                      <p:cBhvr>
                                        <p:cTn id="8" dur="1000" fill="hold"/>
                                        <p:tgtEl>
                                          <p:spTgt spid="50178"/>
                                        </p:tgtEl>
                                        <p:attrNameLst>
                                          <p:attrName>ppt_h</p:attrName>
                                        </p:attrNameLst>
                                      </p:cBhvr>
                                      <p:tavLst>
                                        <p:tav tm="0">
                                          <p:val>
                                            <p:strVal val="#ppt_h"/>
                                          </p:val>
                                        </p:tav>
                                        <p:tav tm="100000">
                                          <p:val>
                                            <p:strVal val="#ppt_h"/>
                                          </p:val>
                                        </p:tav>
                                      </p:tavLst>
                                    </p:anim>
                                    <p:animEffect transition="in" filter="fade">
                                      <p:cBhvr>
                                        <p:cTn id="9" dur="1000"/>
                                        <p:tgtEl>
                                          <p:spTgt spid="5017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50179">
                                            <p:txEl>
                                              <p:pRg st="0" end="0"/>
                                            </p:txEl>
                                          </p:spTgt>
                                        </p:tgtEl>
                                        <p:attrNameLst>
                                          <p:attrName>style.visibility</p:attrName>
                                        </p:attrNameLst>
                                      </p:cBhvr>
                                      <p:to>
                                        <p:strVal val="visible"/>
                                      </p:to>
                                    </p:set>
                                    <p:anim calcmode="lin" valueType="num">
                                      <p:cBhvr>
                                        <p:cTn id="14" dur="1000" fill="hold"/>
                                        <p:tgtEl>
                                          <p:spTgt spid="50179">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50179">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50179">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0" fill="hold">
                                          <p:stCondLst>
                                            <p:cond delay="0"/>
                                          </p:stCondLst>
                                        </p:cTn>
                                        <p:tgtEl>
                                          <p:spTgt spid="50179">
                                            <p:txEl>
                                              <p:pRg st="1" end="1"/>
                                            </p:txEl>
                                          </p:spTgt>
                                        </p:tgtEl>
                                        <p:attrNameLst>
                                          <p:attrName>style.visibility</p:attrName>
                                        </p:attrNameLst>
                                      </p:cBhvr>
                                      <p:to>
                                        <p:strVal val="visible"/>
                                      </p:to>
                                    </p:set>
                                    <p:anim calcmode="lin" valueType="num">
                                      <p:cBhvr>
                                        <p:cTn id="21" dur="1000" fill="hold"/>
                                        <p:tgtEl>
                                          <p:spTgt spid="50179">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50179">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50179">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0" fill="hold">
                                          <p:stCondLst>
                                            <p:cond delay="0"/>
                                          </p:stCondLst>
                                        </p:cTn>
                                        <p:tgtEl>
                                          <p:spTgt spid="50179">
                                            <p:txEl>
                                              <p:pRg st="2" end="2"/>
                                            </p:txEl>
                                          </p:spTgt>
                                        </p:tgtEl>
                                        <p:attrNameLst>
                                          <p:attrName>style.visibility</p:attrName>
                                        </p:attrNameLst>
                                      </p:cBhvr>
                                      <p:to>
                                        <p:strVal val="visible"/>
                                      </p:to>
                                    </p:set>
                                    <p:anim calcmode="lin" valueType="num">
                                      <p:cBhvr>
                                        <p:cTn id="28" dur="1000" fill="hold"/>
                                        <p:tgtEl>
                                          <p:spTgt spid="50179">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50179">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50179">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0" presetClass="entr" presetSubtype="0" decel="100000" fill="hold" grpId="0" nodeType="clickEffect">
                                  <p:stCondLst>
                                    <p:cond delay="0"/>
                                  </p:stCondLst>
                                  <p:childTnLst>
                                    <p:set>
                                      <p:cBhvr>
                                        <p:cTn id="34" dur="0" fill="hold">
                                          <p:stCondLst>
                                            <p:cond delay="0"/>
                                          </p:stCondLst>
                                        </p:cTn>
                                        <p:tgtEl>
                                          <p:spTgt spid="50179">
                                            <p:txEl>
                                              <p:pRg st="3" end="3"/>
                                            </p:txEl>
                                          </p:spTgt>
                                        </p:tgtEl>
                                        <p:attrNameLst>
                                          <p:attrName>style.visibility</p:attrName>
                                        </p:attrNameLst>
                                      </p:cBhvr>
                                      <p:to>
                                        <p:strVal val="visible"/>
                                      </p:to>
                                    </p:set>
                                    <p:anim calcmode="lin" valueType="num">
                                      <p:cBhvr>
                                        <p:cTn id="35" dur="1000" fill="hold"/>
                                        <p:tgtEl>
                                          <p:spTgt spid="50179">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50179">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50179">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0" presetClass="entr" presetSubtype="0" decel="100000" fill="hold" grpId="0" nodeType="clickEffect">
                                  <p:stCondLst>
                                    <p:cond delay="0"/>
                                  </p:stCondLst>
                                  <p:childTnLst>
                                    <p:set>
                                      <p:cBhvr>
                                        <p:cTn id="41" dur="0" fill="hold">
                                          <p:stCondLst>
                                            <p:cond delay="0"/>
                                          </p:stCondLst>
                                        </p:cTn>
                                        <p:tgtEl>
                                          <p:spTgt spid="50179">
                                            <p:txEl>
                                              <p:pRg st="4" end="4"/>
                                            </p:txEl>
                                          </p:spTgt>
                                        </p:tgtEl>
                                        <p:attrNameLst>
                                          <p:attrName>style.visibility</p:attrName>
                                        </p:attrNameLst>
                                      </p:cBhvr>
                                      <p:to>
                                        <p:strVal val="visible"/>
                                      </p:to>
                                    </p:set>
                                    <p:anim calcmode="lin" valueType="num">
                                      <p:cBhvr>
                                        <p:cTn id="42" dur="1000" fill="hold"/>
                                        <p:tgtEl>
                                          <p:spTgt spid="50179">
                                            <p:txEl>
                                              <p:pRg st="4" end="4"/>
                                            </p:txEl>
                                          </p:spTgt>
                                        </p:tgtEl>
                                        <p:attrNameLst>
                                          <p:attrName>ppt_w</p:attrName>
                                        </p:attrNameLst>
                                      </p:cBhvr>
                                      <p:tavLst>
                                        <p:tav tm="0">
                                          <p:val>
                                            <p:strVal val="#ppt_w+.3"/>
                                          </p:val>
                                        </p:tav>
                                        <p:tav tm="100000">
                                          <p:val>
                                            <p:strVal val="#ppt_w"/>
                                          </p:val>
                                        </p:tav>
                                      </p:tavLst>
                                    </p:anim>
                                    <p:anim calcmode="lin" valueType="num">
                                      <p:cBhvr>
                                        <p:cTn id="43" dur="1000" fill="hold"/>
                                        <p:tgtEl>
                                          <p:spTgt spid="50179">
                                            <p:txEl>
                                              <p:pRg st="4" end="4"/>
                                            </p:txEl>
                                          </p:spTgt>
                                        </p:tgtEl>
                                        <p:attrNameLst>
                                          <p:attrName>ppt_h</p:attrName>
                                        </p:attrNameLst>
                                      </p:cBhvr>
                                      <p:tavLst>
                                        <p:tav tm="0">
                                          <p:val>
                                            <p:strVal val="#ppt_h"/>
                                          </p:val>
                                        </p:tav>
                                        <p:tav tm="100000">
                                          <p:val>
                                            <p:strVal val="#ppt_h"/>
                                          </p:val>
                                        </p:tav>
                                      </p:tavLst>
                                    </p:anim>
                                    <p:animEffect transition="in" filter="fade">
                                      <p:cBhvr>
                                        <p:cTn id="44" dur="1000"/>
                                        <p:tgtEl>
                                          <p:spTgt spid="501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utoUpdateAnimBg="0"/>
      <p:bldP spid="50179" grpId="0" uiExpand="1"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1">
            <a:extLst>
              <a:ext uri="{FF2B5EF4-FFF2-40B4-BE49-F238E27FC236}">
                <a16:creationId xmlns:a16="http://schemas.microsoft.com/office/drawing/2014/main" id="{75E80F87-8AE1-4747-A1E3-B156822CF650}"/>
              </a:ext>
            </a:extLst>
          </p:cNvPr>
          <p:cNvSpPr>
            <a:spLocks noGrp="1"/>
          </p:cNvSpPr>
          <p:nvPr>
            <p:ph type="dt" sz="half" idx="10"/>
          </p:nvPr>
        </p:nvSpPr>
        <p:spPr/>
        <p:txBody>
          <a:bodyPr/>
          <a:lstStyle/>
          <a:p>
            <a:fld id="{BC8FE108-FA4E-40AB-8EE2-43D7D38C76B3}" type="datetime1">
              <a:rPr lang="zh-CN" altLang="en-US"/>
              <a:pPr/>
              <a:t>2018/12/13</a:t>
            </a:fld>
            <a:endParaRPr lang="zh-CN" altLang="en-US"/>
          </a:p>
        </p:txBody>
      </p:sp>
      <p:sp>
        <p:nvSpPr>
          <p:cNvPr id="51202" name="Rectangle 5">
            <a:extLst>
              <a:ext uri="{FF2B5EF4-FFF2-40B4-BE49-F238E27FC236}">
                <a16:creationId xmlns:a16="http://schemas.microsoft.com/office/drawing/2014/main" id="{D210A26F-06D5-47F5-8908-DD12A01DFFC7}"/>
              </a:ext>
            </a:extLst>
          </p:cNvPr>
          <p:cNvSpPr>
            <a:spLocks noChangeArrowheads="1"/>
          </p:cNvSpPr>
          <p:nvPr/>
        </p:nvSpPr>
        <p:spPr bwMode="auto">
          <a:xfrm>
            <a:off x="1619250" y="2492375"/>
            <a:ext cx="500221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4800">
                <a:solidFill>
                  <a:schemeClr val="bg1"/>
                </a:solidFill>
                <a:latin typeface="华文细黑" panose="02010600040101010101" pitchFamily="2" charset="-122"/>
                <a:ea typeface="华文细黑" panose="02010600040101010101" pitchFamily="2" charset="-122"/>
              </a:rPr>
              <a:t>谢谢！</a:t>
            </a:r>
          </a:p>
        </p:txBody>
      </p:sp>
    </p:spTree>
  </p:cSld>
  <p:clrMapOvr>
    <a:masterClrMapping/>
  </p:clrMapOvr>
  <p:transition spd="slow">
    <p:random/>
    <p:sndAc>
      <p:stSnd>
        <p:snd r:embed="rId2" name="camera.wav"/>
      </p:stSnd>
    </p:sndAc>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日期占位符 4">
            <a:extLst>
              <a:ext uri="{FF2B5EF4-FFF2-40B4-BE49-F238E27FC236}">
                <a16:creationId xmlns:a16="http://schemas.microsoft.com/office/drawing/2014/main" id="{2FD9CAE8-966D-4EAE-B6B8-D2272C9B24AC}"/>
              </a:ext>
            </a:extLst>
          </p:cNvPr>
          <p:cNvSpPr>
            <a:spLocks noGrp="1"/>
          </p:cNvSpPr>
          <p:nvPr>
            <p:ph type="dt" sz="half" idx="10"/>
          </p:nvPr>
        </p:nvSpPr>
        <p:spPr/>
        <p:txBody>
          <a:bodyPr/>
          <a:lstStyle/>
          <a:p>
            <a:fld id="{CFA4ADEC-F432-4D8B-96C1-A0AB751E12ED}" type="datetime1">
              <a:rPr lang="zh-CN" altLang="en-US"/>
              <a:pPr/>
              <a:t>2018/12/13</a:t>
            </a:fld>
            <a:endParaRPr lang="zh-CN" altLang="en-US"/>
          </a:p>
        </p:txBody>
      </p:sp>
      <p:sp>
        <p:nvSpPr>
          <p:cNvPr id="7" name="灯片编号占位符 6">
            <a:extLst>
              <a:ext uri="{FF2B5EF4-FFF2-40B4-BE49-F238E27FC236}">
                <a16:creationId xmlns:a16="http://schemas.microsoft.com/office/drawing/2014/main" id="{9B13969B-39F6-431A-8A58-81279082AEB1}"/>
              </a:ext>
            </a:extLst>
          </p:cNvPr>
          <p:cNvSpPr>
            <a:spLocks noGrp="1"/>
          </p:cNvSpPr>
          <p:nvPr>
            <p:ph type="sldNum" sz="quarter" idx="12"/>
          </p:nvPr>
        </p:nvSpPr>
        <p:spPr/>
        <p:txBody>
          <a:bodyPr/>
          <a:lstStyle/>
          <a:p>
            <a:fld id="{F6AB2B9E-EF4F-44A5-A7F3-C5A0CAAC5626}" type="slidenum">
              <a:rPr lang="zh-CN" altLang="en-US"/>
              <a:pPr/>
              <a:t>5</a:t>
            </a:fld>
            <a:endParaRPr lang="zh-CN" altLang="en-US"/>
          </a:p>
        </p:txBody>
      </p:sp>
      <p:sp>
        <p:nvSpPr>
          <p:cNvPr id="8194" name="Rectangle 2">
            <a:extLst>
              <a:ext uri="{FF2B5EF4-FFF2-40B4-BE49-F238E27FC236}">
                <a16:creationId xmlns:a16="http://schemas.microsoft.com/office/drawing/2014/main" id="{285E4214-3BF3-48AC-B14B-8748C2EA43E2}"/>
              </a:ext>
            </a:extLst>
          </p:cNvPr>
          <p:cNvSpPr>
            <a:spLocks noChangeArrowheads="1"/>
          </p:cNvSpPr>
          <p:nvPr>
            <p:ph type="title"/>
          </p:nvPr>
        </p:nvSpPr>
        <p:spPr/>
        <p:txBody>
          <a:bodyPr/>
          <a:lstStyle/>
          <a:p>
            <a:r>
              <a:rPr lang="zh-CN" altLang="zh-CN">
                <a:latin typeface="华文行楷" panose="02010800040101010101" pitchFamily="2" charset="-122"/>
                <a:ea typeface="黑体" panose="02010609060101010101" pitchFamily="49" charset="-122"/>
              </a:rPr>
              <a:t>公共产品的受益范围</a:t>
            </a:r>
          </a:p>
        </p:txBody>
      </p:sp>
      <p:sp>
        <p:nvSpPr>
          <p:cNvPr id="8195" name="Rectangle 3">
            <a:extLst>
              <a:ext uri="{FF2B5EF4-FFF2-40B4-BE49-F238E27FC236}">
                <a16:creationId xmlns:a16="http://schemas.microsoft.com/office/drawing/2014/main" id="{8F6678FA-E3EE-4140-8765-CA412785E3F8}"/>
              </a:ext>
            </a:extLst>
          </p:cNvPr>
          <p:cNvSpPr>
            <a:spLocks noChangeArrowheads="1"/>
          </p:cNvSpPr>
          <p:nvPr>
            <p:ph type="body" sz="half" idx="2"/>
          </p:nvPr>
        </p:nvSpPr>
        <p:spPr>
          <a:xfrm>
            <a:off x="4429125" y="2133600"/>
            <a:ext cx="4537075" cy="4092575"/>
          </a:xfrm>
        </p:spPr>
        <p:txBody>
          <a:bodyPr/>
          <a:lstStyle/>
          <a:p>
            <a:pPr>
              <a:lnSpc>
                <a:spcPct val="80000"/>
              </a:lnSpc>
            </a:pPr>
            <a:r>
              <a:rPr lang="zh-CN" altLang="en-US">
                <a:latin typeface="黑体" panose="02010609060101010101" pitchFamily="49" charset="-122"/>
                <a:ea typeface="黑体" panose="02010609060101010101" pitchFamily="49" charset="-122"/>
              </a:rPr>
              <a:t>任何公共产品和服务都有特定的受益区域。</a:t>
            </a:r>
          </a:p>
          <a:p>
            <a:pPr>
              <a:lnSpc>
                <a:spcPct val="80000"/>
              </a:lnSpc>
            </a:pPr>
            <a:r>
              <a:rPr lang="zh-CN" altLang="en-US">
                <a:latin typeface="黑体" panose="02010609060101010101" pitchFamily="49" charset="-122"/>
                <a:ea typeface="黑体" panose="02010609060101010101" pitchFamily="49" charset="-122"/>
              </a:rPr>
              <a:t>按受益范围对公共产品的分类:</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全国性公共产品(</a:t>
            </a:r>
            <a:r>
              <a:rPr lang="zh-CN" altLang="en-US">
                <a:latin typeface="Times New Roman" panose="02020603050405020304" pitchFamily="18" charset="0"/>
                <a:ea typeface="黑体" panose="02010609060101010101" pitchFamily="49" charset="-122"/>
              </a:rPr>
              <a:t>National Public Goods</a:t>
            </a:r>
            <a:r>
              <a:rPr lang="zh-CN" altLang="en-US" b="1">
                <a:latin typeface="黑体" panose="02010609060101010101" pitchFamily="49" charset="-122"/>
                <a:ea typeface="黑体" panose="02010609060101010101" pitchFamily="49" charset="-122"/>
              </a:rPr>
              <a:t>)</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地方性公共产品(</a:t>
            </a:r>
            <a:r>
              <a:rPr lang="zh-CN" altLang="en-US">
                <a:latin typeface="Times New Roman" panose="02020603050405020304" pitchFamily="18" charset="0"/>
                <a:ea typeface="黑体" panose="02010609060101010101" pitchFamily="49" charset="-122"/>
                <a:sym typeface="Arial" panose="020B0604020202020204" pitchFamily="34" charset="0"/>
              </a:rPr>
              <a:t>Local Public Goods</a:t>
            </a:r>
            <a:r>
              <a:rPr lang="zh-CN" altLang="en-US" b="1">
                <a:latin typeface="黑体" panose="02010609060101010101" pitchFamily="49" charset="-122"/>
                <a:ea typeface="黑体" panose="02010609060101010101" pitchFamily="49" charset="-122"/>
              </a:rPr>
              <a:t>)</a:t>
            </a:r>
            <a:endParaRPr lang="zh-CN" altLang="en-US" sz="3200" b="1">
              <a:latin typeface="黑体" panose="02010609060101010101" pitchFamily="49" charset="-122"/>
              <a:ea typeface="黑体" panose="02010609060101010101" pitchFamily="49" charset="-122"/>
            </a:endParaRP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全球性公共产品(</a:t>
            </a:r>
            <a:r>
              <a:rPr lang="zh-CN" altLang="en-US">
                <a:latin typeface="Times New Roman" panose="02020603050405020304" pitchFamily="18" charset="0"/>
                <a:ea typeface="黑体" panose="02010609060101010101" pitchFamily="49" charset="-122"/>
                <a:sym typeface="Arial" panose="020B0604020202020204" pitchFamily="34" charset="0"/>
              </a:rPr>
              <a:t>Global Public Goods</a:t>
            </a:r>
            <a:r>
              <a:rPr lang="zh-CN" altLang="en-US" b="1">
                <a:latin typeface="黑体" panose="02010609060101010101" pitchFamily="49" charset="-122"/>
                <a:ea typeface="黑体" panose="02010609060101010101" pitchFamily="49" charset="-122"/>
              </a:rPr>
              <a:t>)</a:t>
            </a:r>
          </a:p>
        </p:txBody>
      </p:sp>
      <p:graphicFrame>
        <p:nvGraphicFramePr>
          <p:cNvPr id="8196" name="Object 4">
            <a:extLst>
              <a:ext uri="{FF2B5EF4-FFF2-40B4-BE49-F238E27FC236}">
                <a16:creationId xmlns:a16="http://schemas.microsoft.com/office/drawing/2014/main" id="{932A16A5-DA61-4976-A880-426CF5C66563}"/>
              </a:ext>
            </a:extLst>
          </p:cNvPr>
          <p:cNvGraphicFramePr>
            <a:graphicFrameLocks noChangeAspect="1"/>
          </p:cNvGraphicFramePr>
          <p:nvPr>
            <p:ph sz="half" idx="1"/>
          </p:nvPr>
        </p:nvGraphicFramePr>
        <p:xfrm>
          <a:off x="250825" y="1844675"/>
          <a:ext cx="4038600" cy="4249738"/>
        </p:xfrm>
        <a:graphic>
          <a:graphicData uri="http://schemas.openxmlformats.org/presentationml/2006/ole">
            <mc:AlternateContent xmlns:mc="http://schemas.openxmlformats.org/markup-compatibility/2006">
              <mc:Choice xmlns:v="urn:schemas-microsoft-com:vml" Requires="v">
                <p:oleObj spid="_x0000_s8197" r:id="rId3" imgW="8325167" imgH="3791267" progId="">
                  <p:embed/>
                </p:oleObj>
              </mc:Choice>
              <mc:Fallback>
                <p:oleObj r:id="rId3" imgW="8325167" imgH="3791267" progId="">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l="19672" t="22914" r="55290" b="19629"/>
                      <a:stretch>
                        <a:fillRect/>
                      </a:stretch>
                    </p:blipFill>
                    <p:spPr bwMode="auto">
                      <a:xfrm>
                        <a:off x="250825" y="1844675"/>
                        <a:ext cx="4038600" cy="424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diamond(in)">
                                      <p:cBhvr>
                                        <p:cTn id="7" dur="20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8196"/>
                                        </p:tgtEl>
                                        <p:attrNameLst>
                                          <p:attrName>style.visibility</p:attrName>
                                        </p:attrNameLst>
                                      </p:cBhvr>
                                      <p:to>
                                        <p:strVal val="visible"/>
                                      </p:to>
                                    </p:set>
                                    <p:anim calcmode="lin" valueType="num">
                                      <p:cBhvr additive="base">
                                        <p:cTn id="12" dur="500" fill="hold"/>
                                        <p:tgtEl>
                                          <p:spTgt spid="8196"/>
                                        </p:tgtEl>
                                        <p:attrNameLst>
                                          <p:attrName>ppt_x</p:attrName>
                                        </p:attrNameLst>
                                      </p:cBhvr>
                                      <p:tavLst>
                                        <p:tav tm="0">
                                          <p:val>
                                            <p:strVal val="#ppt_x"/>
                                          </p:val>
                                        </p:tav>
                                        <p:tav tm="100000">
                                          <p:val>
                                            <p:strVal val="#ppt_x"/>
                                          </p:val>
                                        </p:tav>
                                      </p:tavLst>
                                    </p:anim>
                                    <p:anim calcmode="lin" valueType="num">
                                      <p:cBhvr additive="base">
                                        <p:cTn id="13" dur="500" fill="hold"/>
                                        <p:tgtEl>
                                          <p:spTgt spid="8196"/>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8195">
                                            <p:txEl>
                                              <p:pRg st="0" end="0"/>
                                            </p:txEl>
                                          </p:spTgt>
                                        </p:tgtEl>
                                        <p:attrNameLst>
                                          <p:attrName>style.visibility</p:attrName>
                                        </p:attrNameLst>
                                      </p:cBhvr>
                                      <p:to>
                                        <p:strVal val="visible"/>
                                      </p:to>
                                    </p:set>
                                    <p:animEffect transition="in" filter="box(in)">
                                      <p:cBhvr>
                                        <p:cTn id="18" dur="500"/>
                                        <p:tgtEl>
                                          <p:spTgt spid="8195">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8195">
                                            <p:txEl>
                                              <p:pRg st="1" end="1"/>
                                            </p:txEl>
                                          </p:spTgt>
                                        </p:tgtEl>
                                        <p:attrNameLst>
                                          <p:attrName>style.visibility</p:attrName>
                                        </p:attrNameLst>
                                      </p:cBhvr>
                                      <p:to>
                                        <p:strVal val="visible"/>
                                      </p:to>
                                    </p:set>
                                    <p:animEffect transition="in" filter="box(in)">
                                      <p:cBhvr>
                                        <p:cTn id="23" dur="500"/>
                                        <p:tgtEl>
                                          <p:spTgt spid="8195">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8195">
                                            <p:txEl>
                                              <p:pRg st="2" end="2"/>
                                            </p:txEl>
                                          </p:spTgt>
                                        </p:tgtEl>
                                        <p:attrNameLst>
                                          <p:attrName>style.visibility</p:attrName>
                                        </p:attrNameLst>
                                      </p:cBhvr>
                                      <p:to>
                                        <p:strVal val="visible"/>
                                      </p:to>
                                    </p:set>
                                    <p:animEffect transition="in" filter="box(in)">
                                      <p:cBhvr>
                                        <p:cTn id="28" dur="500"/>
                                        <p:tgtEl>
                                          <p:spTgt spid="8195">
                                            <p:txEl>
                                              <p:pRg st="2" end="2"/>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8195">
                                            <p:txEl>
                                              <p:pRg st="3" end="3"/>
                                            </p:txEl>
                                          </p:spTgt>
                                        </p:tgtEl>
                                        <p:attrNameLst>
                                          <p:attrName>style.visibility</p:attrName>
                                        </p:attrNameLst>
                                      </p:cBhvr>
                                      <p:to>
                                        <p:strVal val="visible"/>
                                      </p:to>
                                    </p:set>
                                    <p:animEffect transition="in" filter="box(in)">
                                      <p:cBhvr>
                                        <p:cTn id="33" dur="500"/>
                                        <p:tgtEl>
                                          <p:spTgt spid="8195">
                                            <p:txEl>
                                              <p:pRg st="3" end="3"/>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8195">
                                            <p:txEl>
                                              <p:pRg st="4" end="4"/>
                                            </p:txEl>
                                          </p:spTgt>
                                        </p:tgtEl>
                                        <p:attrNameLst>
                                          <p:attrName>style.visibility</p:attrName>
                                        </p:attrNameLst>
                                      </p:cBhvr>
                                      <p:to>
                                        <p:strVal val="visible"/>
                                      </p:to>
                                    </p:set>
                                    <p:animEffect transition="in" filter="box(in)">
                                      <p:cBhvr>
                                        <p:cTn id="38" dur="5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ldLvl="0" autoUpdateAnimBg="0"/>
      <p:bldP spid="819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日期占位符 3">
            <a:extLst>
              <a:ext uri="{FF2B5EF4-FFF2-40B4-BE49-F238E27FC236}">
                <a16:creationId xmlns:a16="http://schemas.microsoft.com/office/drawing/2014/main" id="{0E03095E-13E7-415B-9327-ED7D98F3A83F}"/>
              </a:ext>
            </a:extLst>
          </p:cNvPr>
          <p:cNvSpPr>
            <a:spLocks noGrp="1"/>
          </p:cNvSpPr>
          <p:nvPr>
            <p:ph type="dt" sz="half" idx="10"/>
          </p:nvPr>
        </p:nvSpPr>
        <p:spPr/>
        <p:txBody>
          <a:bodyPr/>
          <a:lstStyle/>
          <a:p>
            <a:fld id="{88705B58-E8D0-4B14-91DC-3311D7A1DC31}" type="datetime1">
              <a:rPr lang="zh-CN" altLang="en-US"/>
              <a:pPr/>
              <a:t>2018/12/13</a:t>
            </a:fld>
            <a:endParaRPr lang="zh-CN" altLang="en-US"/>
          </a:p>
        </p:txBody>
      </p:sp>
      <p:sp>
        <p:nvSpPr>
          <p:cNvPr id="14" name="灯片编号占位符 5">
            <a:extLst>
              <a:ext uri="{FF2B5EF4-FFF2-40B4-BE49-F238E27FC236}">
                <a16:creationId xmlns:a16="http://schemas.microsoft.com/office/drawing/2014/main" id="{6FAAB406-926E-4E81-9486-32A1622241AF}"/>
              </a:ext>
            </a:extLst>
          </p:cNvPr>
          <p:cNvSpPr>
            <a:spLocks noGrp="1"/>
          </p:cNvSpPr>
          <p:nvPr>
            <p:ph type="sldNum" sz="quarter" idx="12"/>
          </p:nvPr>
        </p:nvSpPr>
        <p:spPr/>
        <p:txBody>
          <a:bodyPr/>
          <a:lstStyle/>
          <a:p>
            <a:fld id="{42F77E16-4B7E-4CE6-861D-26BA6B36554A}" type="slidenum">
              <a:rPr lang="zh-CN" altLang="en-US"/>
              <a:pPr/>
              <a:t>6</a:t>
            </a:fld>
            <a:endParaRPr lang="zh-CN" altLang="en-US"/>
          </a:p>
        </p:txBody>
      </p:sp>
      <p:sp>
        <p:nvSpPr>
          <p:cNvPr id="9218" name="Text Box 2">
            <a:extLst>
              <a:ext uri="{FF2B5EF4-FFF2-40B4-BE49-F238E27FC236}">
                <a16:creationId xmlns:a16="http://schemas.microsoft.com/office/drawing/2014/main" id="{C6A69264-3678-44A9-B310-AB97F008B037}"/>
              </a:ext>
            </a:extLst>
          </p:cNvPr>
          <p:cNvSpPr txBox="1">
            <a:spLocks noChangeArrowheads="1"/>
          </p:cNvSpPr>
          <p:nvPr/>
        </p:nvSpPr>
        <p:spPr bwMode="auto">
          <a:xfrm>
            <a:off x="3419475" y="1628775"/>
            <a:ext cx="1825625" cy="588963"/>
          </a:xfrm>
          <a:prstGeom prst="rect">
            <a:avLst/>
          </a:prstGeom>
          <a:solidFill>
            <a:schemeClr val="accent1"/>
          </a:solidFill>
          <a:ln w="9525" cmpd="sng">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3200" b="1">
                <a:solidFill>
                  <a:srgbClr val="FFFFFF"/>
                </a:solidFill>
                <a:latin typeface="黑体" panose="02010609060101010101" pitchFamily="49" charset="-122"/>
                <a:ea typeface="黑体" panose="02010609060101010101" pitchFamily="49" charset="-122"/>
              </a:rPr>
              <a:t>公共产品</a:t>
            </a:r>
          </a:p>
        </p:txBody>
      </p:sp>
      <p:sp>
        <p:nvSpPr>
          <p:cNvPr id="9219" name="Line 3">
            <a:extLst>
              <a:ext uri="{FF2B5EF4-FFF2-40B4-BE49-F238E27FC236}">
                <a16:creationId xmlns:a16="http://schemas.microsoft.com/office/drawing/2014/main" id="{CC40462E-E45C-41CF-B35A-74C0FF9973CA}"/>
              </a:ext>
            </a:extLst>
          </p:cNvPr>
          <p:cNvSpPr>
            <a:spLocks noChangeShapeType="1"/>
          </p:cNvSpPr>
          <p:nvPr/>
        </p:nvSpPr>
        <p:spPr bwMode="auto">
          <a:xfrm flipH="1">
            <a:off x="2771775" y="2278063"/>
            <a:ext cx="1122363" cy="576262"/>
          </a:xfrm>
          <a:prstGeom prst="line">
            <a:avLst/>
          </a:prstGeom>
          <a:noFill/>
          <a:ln w="38100" cmpd="sng">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20" name="Text Box 4">
            <a:extLst>
              <a:ext uri="{FF2B5EF4-FFF2-40B4-BE49-F238E27FC236}">
                <a16:creationId xmlns:a16="http://schemas.microsoft.com/office/drawing/2014/main" id="{86D8ECED-0E72-4865-872F-3E0A755F14FF}"/>
              </a:ext>
            </a:extLst>
          </p:cNvPr>
          <p:cNvSpPr txBox="1">
            <a:spLocks noChangeArrowheads="1"/>
          </p:cNvSpPr>
          <p:nvPr/>
        </p:nvSpPr>
        <p:spPr bwMode="auto">
          <a:xfrm>
            <a:off x="1187450" y="2852738"/>
            <a:ext cx="2952750" cy="530225"/>
          </a:xfrm>
          <a:prstGeom prst="rect">
            <a:avLst/>
          </a:prstGeom>
          <a:solidFill>
            <a:schemeClr val="tx2"/>
          </a:solidFill>
          <a:ln w="9525" cmpd="sng">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170" tIns="46990" rIns="90170" bIns="46990">
            <a:spAutoFit/>
          </a:bodyPr>
          <a:lstStyle/>
          <a:p>
            <a:r>
              <a:rPr lang="zh-CN" altLang="en-US" sz="2800" b="1">
                <a:solidFill>
                  <a:srgbClr val="FFFFFF"/>
                </a:solidFill>
                <a:latin typeface="黑体" panose="02010609060101010101" pitchFamily="49" charset="-122"/>
                <a:ea typeface="黑体" panose="02010609060101010101" pitchFamily="49" charset="-122"/>
              </a:rPr>
              <a:t>全国性公共产品</a:t>
            </a:r>
          </a:p>
        </p:txBody>
      </p:sp>
      <p:sp>
        <p:nvSpPr>
          <p:cNvPr id="9221" name="Text Box 5">
            <a:extLst>
              <a:ext uri="{FF2B5EF4-FFF2-40B4-BE49-F238E27FC236}">
                <a16:creationId xmlns:a16="http://schemas.microsoft.com/office/drawing/2014/main" id="{9243670B-170D-4B0F-9A49-F99F96B7FF80}"/>
              </a:ext>
            </a:extLst>
          </p:cNvPr>
          <p:cNvSpPr txBox="1">
            <a:spLocks noChangeArrowheads="1"/>
          </p:cNvSpPr>
          <p:nvPr/>
        </p:nvSpPr>
        <p:spPr bwMode="auto">
          <a:xfrm>
            <a:off x="252413" y="4221163"/>
            <a:ext cx="4032250" cy="1928812"/>
          </a:xfrm>
          <a:prstGeom prst="rect">
            <a:avLst/>
          </a:prstGeom>
          <a:solidFill>
            <a:schemeClr val="accent1"/>
          </a:solidFill>
          <a:ln w="9525" cmpd="sng">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2400" b="1">
                <a:solidFill>
                  <a:srgbClr val="FFFFFF"/>
                </a:solidFill>
                <a:latin typeface="黑体" panose="02010609060101010101" pitchFamily="49" charset="-122"/>
                <a:ea typeface="黑体" panose="02010609060101010101" pitchFamily="49" charset="-122"/>
              </a:rPr>
              <a:t>1、受益范围基本上与整个国家的疆域相当；</a:t>
            </a:r>
          </a:p>
          <a:p>
            <a:r>
              <a:rPr lang="zh-CN" altLang="en-US" sz="2400" b="1">
                <a:solidFill>
                  <a:srgbClr val="FFFFFF"/>
                </a:solidFill>
                <a:latin typeface="黑体" panose="02010609060101010101" pitchFamily="49" charset="-122"/>
                <a:ea typeface="黑体" panose="02010609060101010101" pitchFamily="49" charset="-122"/>
              </a:rPr>
              <a:t>2、只能由中央政府提供；</a:t>
            </a:r>
          </a:p>
          <a:p>
            <a:r>
              <a:rPr lang="zh-CN" altLang="en-US" sz="2400" b="1">
                <a:solidFill>
                  <a:srgbClr val="FFFFFF"/>
                </a:solidFill>
                <a:latin typeface="黑体" panose="02010609060101010101" pitchFamily="49" charset="-122"/>
                <a:ea typeface="黑体" panose="02010609060101010101" pitchFamily="49" charset="-122"/>
              </a:rPr>
              <a:t>3、全国居民从全国性公共产品中均等地受益。</a:t>
            </a:r>
          </a:p>
        </p:txBody>
      </p:sp>
      <p:sp>
        <p:nvSpPr>
          <p:cNvPr id="9222" name="Text Box 6">
            <a:extLst>
              <a:ext uri="{FF2B5EF4-FFF2-40B4-BE49-F238E27FC236}">
                <a16:creationId xmlns:a16="http://schemas.microsoft.com/office/drawing/2014/main" id="{4E680C7D-6E83-4323-B1A9-E2B52959478A}"/>
              </a:ext>
            </a:extLst>
          </p:cNvPr>
          <p:cNvSpPr txBox="1">
            <a:spLocks noChangeArrowheads="1"/>
          </p:cNvSpPr>
          <p:nvPr/>
        </p:nvSpPr>
        <p:spPr bwMode="auto">
          <a:xfrm>
            <a:off x="4573588" y="4221163"/>
            <a:ext cx="4464050" cy="1928812"/>
          </a:xfrm>
          <a:prstGeom prst="rect">
            <a:avLst/>
          </a:prstGeom>
          <a:solidFill>
            <a:schemeClr val="accent1"/>
          </a:solidFill>
          <a:ln w="9525" cmpd="sng">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2400" b="1">
                <a:solidFill>
                  <a:srgbClr val="FFFFFF"/>
                </a:solidFill>
                <a:latin typeface="黑体" panose="02010609060101010101" pitchFamily="49" charset="-122"/>
                <a:ea typeface="黑体" panose="02010609060101010101" pitchFamily="49" charset="-122"/>
              </a:rPr>
              <a:t>1、受益范围大体上与地方行政区划面积相当；</a:t>
            </a:r>
          </a:p>
          <a:p>
            <a:r>
              <a:rPr lang="zh-CN" altLang="en-US" sz="2400" b="1">
                <a:solidFill>
                  <a:srgbClr val="FFFFFF"/>
                </a:solidFill>
                <a:latin typeface="黑体" panose="02010609060101010101" pitchFamily="49" charset="-122"/>
                <a:ea typeface="黑体" panose="02010609060101010101" pitchFamily="49" charset="-122"/>
              </a:rPr>
              <a:t>2、主要由地方政府负责提供；</a:t>
            </a:r>
          </a:p>
          <a:p>
            <a:r>
              <a:rPr lang="zh-CN" altLang="en-US" sz="2400" b="1">
                <a:solidFill>
                  <a:srgbClr val="FFFFFF"/>
                </a:solidFill>
                <a:latin typeface="黑体" panose="02010609060101010101" pitchFamily="49" charset="-122"/>
                <a:ea typeface="黑体" panose="02010609060101010101" pitchFamily="49" charset="-122"/>
              </a:rPr>
              <a:t>3、本地区居民从地方性公共产品中均等地受益。</a:t>
            </a:r>
          </a:p>
        </p:txBody>
      </p:sp>
      <p:sp>
        <p:nvSpPr>
          <p:cNvPr id="9223" name="Text Box 7">
            <a:extLst>
              <a:ext uri="{FF2B5EF4-FFF2-40B4-BE49-F238E27FC236}">
                <a16:creationId xmlns:a16="http://schemas.microsoft.com/office/drawing/2014/main" id="{22E96AEF-3073-472A-9C4C-80CA01C56920}"/>
              </a:ext>
            </a:extLst>
          </p:cNvPr>
          <p:cNvSpPr txBox="1">
            <a:spLocks noChangeArrowheads="1"/>
          </p:cNvSpPr>
          <p:nvPr/>
        </p:nvSpPr>
        <p:spPr bwMode="auto">
          <a:xfrm>
            <a:off x="5076825" y="2852738"/>
            <a:ext cx="2678113" cy="530225"/>
          </a:xfrm>
          <a:prstGeom prst="rect">
            <a:avLst/>
          </a:prstGeom>
          <a:solidFill>
            <a:schemeClr val="tx2"/>
          </a:solidFill>
          <a:ln w="9525" cmpd="sng">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170" tIns="46990" rIns="90170" bIns="46990">
            <a:spAutoFit/>
          </a:bodyPr>
          <a:lstStyle/>
          <a:p>
            <a:r>
              <a:rPr lang="zh-CN" altLang="en-US" sz="2800" b="1">
                <a:solidFill>
                  <a:srgbClr val="FFFFFF"/>
                </a:solidFill>
                <a:latin typeface="黑体" panose="02010609060101010101" pitchFamily="49" charset="-122"/>
                <a:ea typeface="黑体" panose="02010609060101010101" pitchFamily="49" charset="-122"/>
              </a:rPr>
              <a:t>地方性公共产品</a:t>
            </a:r>
          </a:p>
        </p:txBody>
      </p:sp>
      <p:sp>
        <p:nvSpPr>
          <p:cNvPr id="9224" name="Line 8">
            <a:extLst>
              <a:ext uri="{FF2B5EF4-FFF2-40B4-BE49-F238E27FC236}">
                <a16:creationId xmlns:a16="http://schemas.microsoft.com/office/drawing/2014/main" id="{AFAAFA77-D9A4-4ADA-9C4E-E79DD0BBCD8B}"/>
              </a:ext>
            </a:extLst>
          </p:cNvPr>
          <p:cNvSpPr>
            <a:spLocks noChangeShapeType="1"/>
          </p:cNvSpPr>
          <p:nvPr/>
        </p:nvSpPr>
        <p:spPr bwMode="auto">
          <a:xfrm>
            <a:off x="6588125" y="3429000"/>
            <a:ext cx="1009650" cy="649288"/>
          </a:xfrm>
          <a:prstGeom prst="line">
            <a:avLst/>
          </a:prstGeom>
          <a:noFill/>
          <a:ln w="38100" cmpd="sng">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25" name="Line 9">
            <a:extLst>
              <a:ext uri="{FF2B5EF4-FFF2-40B4-BE49-F238E27FC236}">
                <a16:creationId xmlns:a16="http://schemas.microsoft.com/office/drawing/2014/main" id="{C420B7CD-372E-4865-8CD7-E255A3692835}"/>
              </a:ext>
            </a:extLst>
          </p:cNvPr>
          <p:cNvSpPr>
            <a:spLocks noChangeShapeType="1"/>
          </p:cNvSpPr>
          <p:nvPr/>
        </p:nvSpPr>
        <p:spPr bwMode="auto">
          <a:xfrm>
            <a:off x="4645025" y="2278063"/>
            <a:ext cx="1439863" cy="576262"/>
          </a:xfrm>
          <a:prstGeom prst="line">
            <a:avLst/>
          </a:prstGeom>
          <a:noFill/>
          <a:ln w="38100" cmpd="sng">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26" name="Line 10">
            <a:extLst>
              <a:ext uri="{FF2B5EF4-FFF2-40B4-BE49-F238E27FC236}">
                <a16:creationId xmlns:a16="http://schemas.microsoft.com/office/drawing/2014/main" id="{241DB727-EAD6-48DA-AB74-FD4DB068D696}"/>
              </a:ext>
            </a:extLst>
          </p:cNvPr>
          <p:cNvSpPr>
            <a:spLocks noChangeShapeType="1"/>
          </p:cNvSpPr>
          <p:nvPr/>
        </p:nvSpPr>
        <p:spPr bwMode="auto">
          <a:xfrm flipH="1">
            <a:off x="1476375" y="3357563"/>
            <a:ext cx="906463" cy="719137"/>
          </a:xfrm>
          <a:prstGeom prst="line">
            <a:avLst/>
          </a:prstGeom>
          <a:noFill/>
          <a:ln w="38100" cmpd="sng">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227" name="Rectangle 11">
            <a:extLst>
              <a:ext uri="{FF2B5EF4-FFF2-40B4-BE49-F238E27FC236}">
                <a16:creationId xmlns:a16="http://schemas.microsoft.com/office/drawing/2014/main" id="{7F0693C7-AB0A-4941-A407-07839786E7FD}"/>
              </a:ext>
            </a:extLst>
          </p:cNvPr>
          <p:cNvSpPr>
            <a:spLocks noChangeArrowheads="1"/>
          </p:cNvSpPr>
          <p:nvPr>
            <p:ph type="title"/>
          </p:nvPr>
        </p:nvSpPr>
        <p:spPr>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latin typeface="黑体" panose="02010609060101010101" pitchFamily="49" charset="-122"/>
                <a:ea typeface="黑体" panose="02010609060101010101" pitchFamily="49" charset="-122"/>
              </a:rPr>
              <a:t>2.1.2  地方性公共产品的内涵与外延</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path" presetSubtype="0" accel="50000" decel="50000" fill="hold" grpId="0" nodeType="withEffect">
                                  <p:stCondLst>
                                    <p:cond delay="0"/>
                                  </p:st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rAng="0" ptsTypes="">
                                      <p:cBhvr>
                                        <p:cTn id="6" dur="1297" fill="hold">
                                          <p:stCondLst>
                                            <p:cond delay="0"/>
                                          </p:stCondLst>
                                        </p:cTn>
                                        <p:tgtEl>
                                          <p:spTgt spid="9227"/>
                                        </p:tgtEl>
                                        <p:attrNameLst>
                                          <p:attrName>ppt_x,ppt_y</p:attrName>
                                        </p:attrNameLst>
                                      </p:cBhvr>
                                      <p:rCtr x="0" y="0"/>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9218"/>
                                        </p:tgtEl>
                                        <p:attrNameLst>
                                          <p:attrName>style.visibility</p:attrName>
                                        </p:attrNameLst>
                                      </p:cBhvr>
                                      <p:to>
                                        <p:strVal val="visible"/>
                                      </p:to>
                                    </p:set>
                                    <p:animEffect transition="in" filter="wipe(down)">
                                      <p:cBhvr>
                                        <p:cTn id="11" dur="500"/>
                                        <p:tgtEl>
                                          <p:spTgt spid="921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nodeType="clickEffect">
                                  <p:stCondLst>
                                    <p:cond delay="0"/>
                                  </p:stCondLst>
                                  <p:childTnLst>
                                    <p:set>
                                      <p:cBhvr>
                                        <p:cTn id="15" dur="1" fill="hold">
                                          <p:stCondLst>
                                            <p:cond delay="0"/>
                                          </p:stCondLst>
                                        </p:cTn>
                                        <p:tgtEl>
                                          <p:spTgt spid="9219"/>
                                        </p:tgtEl>
                                        <p:attrNameLst>
                                          <p:attrName>style.visibility</p:attrName>
                                        </p:attrNameLst>
                                      </p:cBhvr>
                                      <p:to>
                                        <p:strVal val="visible"/>
                                      </p:to>
                                    </p:set>
                                    <p:anim calcmode="lin" valueType="num">
                                      <p:cBhvr additive="base">
                                        <p:cTn id="16" dur="500" fill="hold"/>
                                        <p:tgtEl>
                                          <p:spTgt spid="9219"/>
                                        </p:tgtEl>
                                        <p:attrNameLst>
                                          <p:attrName>ppt_x</p:attrName>
                                        </p:attrNameLst>
                                      </p:cBhvr>
                                      <p:tavLst>
                                        <p:tav tm="0">
                                          <p:val>
                                            <p:strVal val="#ppt_x"/>
                                          </p:val>
                                        </p:tav>
                                        <p:tav tm="100000">
                                          <p:val>
                                            <p:strVal val="#ppt_x"/>
                                          </p:val>
                                        </p:tav>
                                      </p:tavLst>
                                    </p:anim>
                                    <p:anim calcmode="lin" valueType="num">
                                      <p:cBhvr additive="base">
                                        <p:cTn id="17"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220"/>
                                        </p:tgtEl>
                                        <p:attrNameLst>
                                          <p:attrName>style.visibility</p:attrName>
                                        </p:attrNameLst>
                                      </p:cBhvr>
                                      <p:to>
                                        <p:strVal val="visible"/>
                                      </p:to>
                                    </p:set>
                                    <p:animEffect transition="in" filter="wipe(down)">
                                      <p:cBhvr>
                                        <p:cTn id="22" dur="500"/>
                                        <p:tgtEl>
                                          <p:spTgt spid="922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9225"/>
                                        </p:tgtEl>
                                        <p:attrNameLst>
                                          <p:attrName>style.visibility</p:attrName>
                                        </p:attrNameLst>
                                      </p:cBhvr>
                                      <p:to>
                                        <p:strVal val="visible"/>
                                      </p:to>
                                    </p:set>
                                    <p:animEffect transition="in" filter="wipe(down)">
                                      <p:cBhvr>
                                        <p:cTn id="27" dur="500"/>
                                        <p:tgtEl>
                                          <p:spTgt spid="922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223"/>
                                        </p:tgtEl>
                                        <p:attrNameLst>
                                          <p:attrName>style.visibility</p:attrName>
                                        </p:attrNameLst>
                                      </p:cBhvr>
                                      <p:to>
                                        <p:strVal val="visible"/>
                                      </p:to>
                                    </p:set>
                                    <p:animEffect transition="in" filter="wipe(down)">
                                      <p:cBhvr>
                                        <p:cTn id="32" dur="500"/>
                                        <p:tgtEl>
                                          <p:spTgt spid="922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9226"/>
                                        </p:tgtEl>
                                        <p:attrNameLst>
                                          <p:attrName>style.visibility</p:attrName>
                                        </p:attrNameLst>
                                      </p:cBhvr>
                                      <p:to>
                                        <p:strVal val="visible"/>
                                      </p:to>
                                    </p:set>
                                    <p:anim calcmode="lin" valueType="num">
                                      <p:cBhvr additive="base">
                                        <p:cTn id="37" dur="500" fill="hold"/>
                                        <p:tgtEl>
                                          <p:spTgt spid="9226"/>
                                        </p:tgtEl>
                                        <p:attrNameLst>
                                          <p:attrName>ppt_x</p:attrName>
                                        </p:attrNameLst>
                                      </p:cBhvr>
                                      <p:tavLst>
                                        <p:tav tm="0">
                                          <p:val>
                                            <p:strVal val="#ppt_x"/>
                                          </p:val>
                                        </p:tav>
                                        <p:tav tm="100000">
                                          <p:val>
                                            <p:strVal val="#ppt_x"/>
                                          </p:val>
                                        </p:tav>
                                      </p:tavLst>
                                    </p:anim>
                                    <p:anim calcmode="lin" valueType="num">
                                      <p:cBhvr additive="base">
                                        <p:cTn id="38" dur="500" fill="hold"/>
                                        <p:tgtEl>
                                          <p:spTgt spid="9226"/>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0" presetClass="entr" presetSubtype="0" fill="hold" grpId="0" nodeType="clickEffect">
                                  <p:stCondLst>
                                    <p:cond delay="0"/>
                                  </p:stCondLst>
                                  <p:childTnLst>
                                    <p:set>
                                      <p:cBhvr>
                                        <p:cTn id="42" dur="1" fill="hold">
                                          <p:stCondLst>
                                            <p:cond delay="0"/>
                                          </p:stCondLst>
                                        </p:cTn>
                                        <p:tgtEl>
                                          <p:spTgt spid="9221"/>
                                        </p:tgtEl>
                                        <p:attrNameLst>
                                          <p:attrName>style.visibility</p:attrName>
                                        </p:attrNameLst>
                                      </p:cBhvr>
                                      <p:to>
                                        <p:strVal val="visible"/>
                                      </p:to>
                                    </p:set>
                                    <p:animEffect transition="in" filter="wedge">
                                      <p:cBhvr>
                                        <p:cTn id="43" dur="2000"/>
                                        <p:tgtEl>
                                          <p:spTgt spid="9221"/>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nodeType="clickEffect">
                                  <p:stCondLst>
                                    <p:cond delay="0"/>
                                  </p:stCondLst>
                                  <p:childTnLst>
                                    <p:set>
                                      <p:cBhvr>
                                        <p:cTn id="47" dur="1" fill="hold">
                                          <p:stCondLst>
                                            <p:cond delay="0"/>
                                          </p:stCondLst>
                                        </p:cTn>
                                        <p:tgtEl>
                                          <p:spTgt spid="9224"/>
                                        </p:tgtEl>
                                        <p:attrNameLst>
                                          <p:attrName>style.visibility</p:attrName>
                                        </p:attrNameLst>
                                      </p:cBhvr>
                                      <p:to>
                                        <p:strVal val="visible"/>
                                      </p:to>
                                    </p:set>
                                    <p:anim calcmode="lin" valueType="num">
                                      <p:cBhvr additive="base">
                                        <p:cTn id="48" dur="500" fill="hold"/>
                                        <p:tgtEl>
                                          <p:spTgt spid="9224"/>
                                        </p:tgtEl>
                                        <p:attrNameLst>
                                          <p:attrName>ppt_x</p:attrName>
                                        </p:attrNameLst>
                                      </p:cBhvr>
                                      <p:tavLst>
                                        <p:tav tm="0">
                                          <p:val>
                                            <p:strVal val="#ppt_x"/>
                                          </p:val>
                                        </p:tav>
                                        <p:tav tm="100000">
                                          <p:val>
                                            <p:strVal val="#ppt_x"/>
                                          </p:val>
                                        </p:tav>
                                      </p:tavLst>
                                    </p:anim>
                                    <p:anim calcmode="lin" valueType="num">
                                      <p:cBhvr additive="base">
                                        <p:cTn id="49" dur="500" fill="hold"/>
                                        <p:tgtEl>
                                          <p:spTgt spid="9224"/>
                                        </p:tgtEl>
                                        <p:attrNameLst>
                                          <p:attrName>ppt_y</p:attrName>
                                        </p:attrNameLst>
                                      </p:cBhvr>
                                      <p:tavLst>
                                        <p:tav tm="0">
                                          <p:val>
                                            <p:strVal val="1+#ppt_h/2"/>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0" presetClass="entr" presetSubtype="0" fill="hold" grpId="0" nodeType="clickEffect">
                                  <p:stCondLst>
                                    <p:cond delay="0"/>
                                  </p:stCondLst>
                                  <p:childTnLst>
                                    <p:set>
                                      <p:cBhvr>
                                        <p:cTn id="53" dur="1" fill="hold">
                                          <p:stCondLst>
                                            <p:cond delay="0"/>
                                          </p:stCondLst>
                                        </p:cTn>
                                        <p:tgtEl>
                                          <p:spTgt spid="9222"/>
                                        </p:tgtEl>
                                        <p:attrNameLst>
                                          <p:attrName>style.visibility</p:attrName>
                                        </p:attrNameLst>
                                      </p:cBhvr>
                                      <p:to>
                                        <p:strVal val="visible"/>
                                      </p:to>
                                    </p:set>
                                    <p:animEffect transition="in" filter="wedge">
                                      <p:cBhvr>
                                        <p:cTn id="54" dur="2000"/>
                                        <p:tgtEl>
                                          <p:spTgt spid="9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ldLvl="0" animBg="1" autoUpdateAnimBg="0"/>
      <p:bldP spid="9220" grpId="0" bldLvl="0" animBg="1" autoUpdateAnimBg="0"/>
      <p:bldP spid="9221" grpId="0" bldLvl="0" animBg="1" autoUpdateAnimBg="0"/>
      <p:bldP spid="9222" grpId="0" bldLvl="0" animBg="1" autoUpdateAnimBg="0"/>
      <p:bldP spid="9223" grpId="0" bldLvl="0" animBg="1" autoUpdateAnimBg="0"/>
      <p:bldP spid="9227"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0874B324-0E6E-439B-BED5-81D2C92F03B2}"/>
              </a:ext>
            </a:extLst>
          </p:cNvPr>
          <p:cNvSpPr>
            <a:spLocks noGrp="1"/>
          </p:cNvSpPr>
          <p:nvPr>
            <p:ph type="dt" sz="half" idx="10"/>
          </p:nvPr>
        </p:nvSpPr>
        <p:spPr/>
        <p:txBody>
          <a:bodyPr/>
          <a:lstStyle/>
          <a:p>
            <a:fld id="{BF425E66-0EA8-46B1-84F6-4C37F6A1462C}"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CDB6A56E-CCAE-475B-955D-55A1F019AD67}"/>
              </a:ext>
            </a:extLst>
          </p:cNvPr>
          <p:cNvSpPr>
            <a:spLocks noGrp="1"/>
          </p:cNvSpPr>
          <p:nvPr>
            <p:ph type="sldNum" sz="quarter" idx="12"/>
          </p:nvPr>
        </p:nvSpPr>
        <p:spPr/>
        <p:txBody>
          <a:bodyPr/>
          <a:lstStyle/>
          <a:p>
            <a:fld id="{4B4036CE-4EF6-4CD8-B30D-DCD16F43301F}" type="slidenum">
              <a:rPr lang="zh-CN" altLang="en-US"/>
              <a:pPr/>
              <a:t>7</a:t>
            </a:fld>
            <a:endParaRPr lang="zh-CN" altLang="en-US"/>
          </a:p>
        </p:txBody>
      </p:sp>
      <p:sp>
        <p:nvSpPr>
          <p:cNvPr id="10242" name="Rectangle 2">
            <a:extLst>
              <a:ext uri="{FF2B5EF4-FFF2-40B4-BE49-F238E27FC236}">
                <a16:creationId xmlns:a16="http://schemas.microsoft.com/office/drawing/2014/main" id="{28E517E4-BCEA-42E4-96BA-8F0E81B2F30B}"/>
              </a:ext>
            </a:extLst>
          </p:cNvPr>
          <p:cNvSpPr>
            <a:spLocks noChangeArrowheads="1"/>
          </p:cNvSpPr>
          <p:nvPr>
            <p:ph type="title"/>
          </p:nvPr>
        </p:nvSpPr>
        <p:spPr/>
        <p:txBody>
          <a:bodyPr/>
          <a:lstStyle/>
          <a:p>
            <a:r>
              <a:rPr lang="zh-CN" altLang="en-US">
                <a:ea typeface="黑体" panose="02010609060101010101" pitchFamily="49" charset="-122"/>
              </a:rPr>
              <a:t>地方性公共产品的内涵与外延</a:t>
            </a:r>
          </a:p>
        </p:txBody>
      </p:sp>
      <p:sp>
        <p:nvSpPr>
          <p:cNvPr id="10243" name="Rectangle 3">
            <a:extLst>
              <a:ext uri="{FF2B5EF4-FFF2-40B4-BE49-F238E27FC236}">
                <a16:creationId xmlns:a16="http://schemas.microsoft.com/office/drawing/2014/main" id="{DAE0EB9A-2C4C-4D75-94F6-4B43ABF80521}"/>
              </a:ext>
            </a:extLst>
          </p:cNvPr>
          <p:cNvSpPr>
            <a:spLocks noChangeArrowheads="1"/>
          </p:cNvSpPr>
          <p:nvPr>
            <p:ph type="body" idx="1"/>
          </p:nvPr>
        </p:nvSpPr>
        <p:spPr>
          <a:xfrm>
            <a:off x="457200" y="1465263"/>
            <a:ext cx="8229600" cy="4662487"/>
          </a:xfrm>
        </p:spPr>
        <p:txBody>
          <a:bodyPr/>
          <a:lstStyle/>
          <a:p>
            <a:pPr>
              <a:lnSpc>
                <a:spcPct val="90000"/>
              </a:lnSpc>
            </a:pPr>
            <a:r>
              <a:rPr lang="zh-CN" altLang="en-US">
                <a:latin typeface="黑体" panose="02010609060101010101" pitchFamily="49" charset="-122"/>
                <a:ea typeface="黑体" panose="02010609060101010101" pitchFamily="49" charset="-122"/>
              </a:rPr>
              <a:t>地方性公共产品：主要由各级地方政府提供，只能满足特定区域范围内居民公共消费需求的产品和服务。</a:t>
            </a:r>
          </a:p>
          <a:p>
            <a:pPr>
              <a:lnSpc>
                <a:spcPct val="90000"/>
              </a:lnSpc>
            </a:pPr>
            <a:r>
              <a:rPr lang="zh-CN" altLang="en-US">
                <a:latin typeface="黑体" panose="02010609060101010101" pitchFamily="49" charset="-122"/>
                <a:ea typeface="黑体" panose="02010609060101010101" pitchFamily="49" charset="-122"/>
              </a:rPr>
              <a:t>地方社会管理</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公共秩序、公共安全、公共规制等。</a:t>
            </a:r>
          </a:p>
          <a:p>
            <a:pPr>
              <a:lnSpc>
                <a:spcPct val="90000"/>
              </a:lnSpc>
            </a:pPr>
            <a:r>
              <a:rPr lang="zh-CN" altLang="en-US">
                <a:latin typeface="黑体" panose="02010609060101010101" pitchFamily="49" charset="-122"/>
                <a:ea typeface="黑体" panose="02010609060101010101" pitchFamily="49" charset="-122"/>
              </a:rPr>
              <a:t>基础设施</a:t>
            </a:r>
          </a:p>
          <a:p>
            <a:pPr>
              <a:lnSpc>
                <a:spcPct val="90000"/>
              </a:lnSpc>
            </a:pPr>
            <a:r>
              <a:rPr lang="zh-CN" altLang="en-US">
                <a:latin typeface="黑体" panose="02010609060101010101" pitchFamily="49" charset="-122"/>
                <a:ea typeface="黑体" panose="02010609060101010101" pitchFamily="49" charset="-122"/>
              </a:rPr>
              <a:t>地方社会服务</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基础教育、医疗卫生、社会保障、社会福利、消防等。</a:t>
            </a:r>
          </a:p>
          <a:p>
            <a:pPr>
              <a:lnSpc>
                <a:spcPct val="90000"/>
              </a:lnSpc>
            </a:pPr>
            <a:r>
              <a:rPr lang="zh-CN" altLang="en-US">
                <a:latin typeface="黑体" panose="02010609060101010101" pitchFamily="49" charset="-122"/>
                <a:ea typeface="黑体" panose="02010609060101010101" pitchFamily="49" charset="-122"/>
              </a:rPr>
              <a:t>文化与传播媒介</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0" fill="hold">
                                          <p:stCondLst>
                                            <p:cond delay="0"/>
                                          </p:stCondLst>
                                        </p:cTn>
                                        <p:tgtEl>
                                          <p:spTgt spid="10242"/>
                                        </p:tgtEl>
                                        <p:attrNameLst>
                                          <p:attrName>style.visibility</p:attrName>
                                        </p:attrNameLst>
                                      </p:cBhvr>
                                      <p:to>
                                        <p:strVal val="visible"/>
                                      </p:to>
                                    </p:set>
                                    <p:anim calcmode="lin" valueType="num">
                                      <p:cBhvr additive="base">
                                        <p:cTn id="7" dur="799" fill="hold">
                                          <p:stCondLst>
                                            <p:cond delay="0"/>
                                          </p:stCondLst>
                                        </p:cTn>
                                        <p:tgtEl>
                                          <p:spTgt spid="10242"/>
                                        </p:tgtEl>
                                        <p:attrNameLst>
                                          <p:attrName>ppt_x</p:attrName>
                                        </p:attrNameLst>
                                      </p:cBhvr>
                                      <p:tavLst>
                                        <p:tav tm="0">
                                          <p:val>
                                            <p:strVal val="0-#ppt_w/2"/>
                                          </p:val>
                                        </p:tav>
                                        <p:tav tm="100000">
                                          <p:val>
                                            <p:strVal val="#ppt_x"/>
                                          </p:val>
                                        </p:tav>
                                      </p:tavLst>
                                    </p:anim>
                                    <p:anim calcmode="lin" valueType="num">
                                      <p:cBhvr additive="base">
                                        <p:cTn id="8" dur="799" fill="hold">
                                          <p:stCondLst>
                                            <p:cond delay="0"/>
                                          </p:stCondLst>
                                        </p:cTn>
                                        <p:tgtEl>
                                          <p:spTgt spid="1024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0" presetClass="entr" presetSubtype="0" fill="hold" grpId="0" nodeType="clickEffect">
                                  <p:stCondLst>
                                    <p:cond delay="0"/>
                                  </p:stCondLst>
                                  <p:iterate type="lt">
                                    <p:tmPct val="10000"/>
                                  </p:iterate>
                                  <p:childTnLst>
                                    <p:set>
                                      <p:cBhvr>
                                        <p:cTn id="12" dur="0" fill="hold">
                                          <p:stCondLst>
                                            <p:cond delay="0"/>
                                          </p:stCondLst>
                                        </p:cTn>
                                        <p:tgtEl>
                                          <p:spTgt spid="10243">
                                            <p:txEl>
                                              <p:pRg st="0" end="0"/>
                                            </p:txEl>
                                          </p:spTgt>
                                        </p:tgtEl>
                                        <p:attrNameLst>
                                          <p:attrName>style.visibility</p:attrName>
                                        </p:attrNameLst>
                                      </p:cBhvr>
                                      <p:to>
                                        <p:strVal val="visible"/>
                                      </p:to>
                                    </p:set>
                                    <p:animEffect transition="in" filter="fade">
                                      <p:cBhvr>
                                        <p:cTn id="13" dur="1000"/>
                                        <p:tgtEl>
                                          <p:spTgt spid="10243">
                                            <p:txEl>
                                              <p:pRg st="0" end="0"/>
                                            </p:txEl>
                                          </p:spTgt>
                                        </p:tgtEl>
                                      </p:cBhvr>
                                    </p:animEffect>
                                    <p:anim calcmode="lin" valueType="num">
                                      <p:cBhvr>
                                        <p:cTn id="14" dur="1000" fill="hold"/>
                                        <p:tgtEl>
                                          <p:spTgt spid="10243">
                                            <p:txEl>
                                              <p:pRg st="0" end="0"/>
                                            </p:txEl>
                                          </p:spTgt>
                                        </p:tgtEl>
                                        <p:attrNameLst>
                                          <p:attrName>ppt_x</p:attrName>
                                        </p:attrNameLst>
                                      </p:cBhvr>
                                      <p:tavLst>
                                        <p:tav tm="0">
                                          <p:val>
                                            <p:strVal val="#ppt_x-.1"/>
                                          </p:val>
                                        </p:tav>
                                        <p:tav tm="100000">
                                          <p:val>
                                            <p:strVal val="#ppt_x"/>
                                          </p:val>
                                        </p:tav>
                                      </p:tavLst>
                                    </p:anim>
                                    <p:anim calcmode="lin" valueType="num">
                                      <p:cBhvr>
                                        <p:cTn id="15" dur="10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0" presetClass="entr" presetSubtype="0" fill="hold" grpId="0" nodeType="clickEffect">
                                  <p:stCondLst>
                                    <p:cond delay="0"/>
                                  </p:stCondLst>
                                  <p:iterate type="lt">
                                    <p:tmPct val="10000"/>
                                  </p:iterate>
                                  <p:childTnLst>
                                    <p:set>
                                      <p:cBhvr>
                                        <p:cTn id="19" dur="0" fill="hold">
                                          <p:stCondLst>
                                            <p:cond delay="0"/>
                                          </p:stCondLst>
                                        </p:cTn>
                                        <p:tgtEl>
                                          <p:spTgt spid="10243">
                                            <p:txEl>
                                              <p:pRg st="1" end="1"/>
                                            </p:txEl>
                                          </p:spTgt>
                                        </p:tgtEl>
                                        <p:attrNameLst>
                                          <p:attrName>style.visibility</p:attrName>
                                        </p:attrNameLst>
                                      </p:cBhvr>
                                      <p:to>
                                        <p:strVal val="visible"/>
                                      </p:to>
                                    </p:set>
                                    <p:animEffect transition="in" filter="fade">
                                      <p:cBhvr>
                                        <p:cTn id="20" dur="1000"/>
                                        <p:tgtEl>
                                          <p:spTgt spid="10243">
                                            <p:txEl>
                                              <p:pRg st="1" end="1"/>
                                            </p:txEl>
                                          </p:spTgt>
                                        </p:tgtEl>
                                      </p:cBhvr>
                                    </p:animEffect>
                                    <p:anim calcmode="lin" valueType="num">
                                      <p:cBhvr>
                                        <p:cTn id="21" dur="1000" fill="hold"/>
                                        <p:tgtEl>
                                          <p:spTgt spid="10243">
                                            <p:txEl>
                                              <p:pRg st="1" end="1"/>
                                            </p:txEl>
                                          </p:spTgt>
                                        </p:tgtEl>
                                        <p:attrNameLst>
                                          <p:attrName>ppt_x</p:attrName>
                                        </p:attrNameLst>
                                      </p:cBhvr>
                                      <p:tavLst>
                                        <p:tav tm="0">
                                          <p:val>
                                            <p:strVal val="#ppt_x-.1"/>
                                          </p:val>
                                        </p:tav>
                                        <p:tav tm="100000">
                                          <p:val>
                                            <p:strVal val="#ppt_x"/>
                                          </p:val>
                                        </p:tav>
                                      </p:tavLst>
                                    </p:anim>
                                    <p:anim calcmode="lin" valueType="num">
                                      <p:cBhvr>
                                        <p:cTn id="22" dur="10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0" presetClass="entr" presetSubtype="0" fill="hold" grpId="0" nodeType="clickEffect">
                                  <p:stCondLst>
                                    <p:cond delay="0"/>
                                  </p:stCondLst>
                                  <p:iterate type="lt">
                                    <p:tmPct val="10000"/>
                                  </p:iterate>
                                  <p:childTnLst>
                                    <p:set>
                                      <p:cBhvr>
                                        <p:cTn id="26" dur="0" fill="hold">
                                          <p:stCondLst>
                                            <p:cond delay="0"/>
                                          </p:stCondLst>
                                        </p:cTn>
                                        <p:tgtEl>
                                          <p:spTgt spid="10243">
                                            <p:txEl>
                                              <p:pRg st="2" end="2"/>
                                            </p:txEl>
                                          </p:spTgt>
                                        </p:tgtEl>
                                        <p:attrNameLst>
                                          <p:attrName>style.visibility</p:attrName>
                                        </p:attrNameLst>
                                      </p:cBhvr>
                                      <p:to>
                                        <p:strVal val="visible"/>
                                      </p:to>
                                    </p:set>
                                    <p:animEffect transition="in" filter="fade">
                                      <p:cBhvr>
                                        <p:cTn id="27" dur="1000"/>
                                        <p:tgtEl>
                                          <p:spTgt spid="10243">
                                            <p:txEl>
                                              <p:pRg st="2" end="2"/>
                                            </p:txEl>
                                          </p:spTgt>
                                        </p:tgtEl>
                                      </p:cBhvr>
                                    </p:animEffect>
                                    <p:anim calcmode="lin" valueType="num">
                                      <p:cBhvr>
                                        <p:cTn id="28" dur="1000" fill="hold"/>
                                        <p:tgtEl>
                                          <p:spTgt spid="10243">
                                            <p:txEl>
                                              <p:pRg st="2" end="2"/>
                                            </p:txEl>
                                          </p:spTgt>
                                        </p:tgtEl>
                                        <p:attrNameLst>
                                          <p:attrName>ppt_x</p:attrName>
                                        </p:attrNameLst>
                                      </p:cBhvr>
                                      <p:tavLst>
                                        <p:tav tm="0">
                                          <p:val>
                                            <p:strVal val="#ppt_x-.1"/>
                                          </p:val>
                                        </p:tav>
                                        <p:tav tm="100000">
                                          <p:val>
                                            <p:strVal val="#ppt_x"/>
                                          </p:val>
                                        </p:tav>
                                      </p:tavLst>
                                    </p:anim>
                                    <p:anim calcmode="lin" valueType="num">
                                      <p:cBhvr>
                                        <p:cTn id="29" dur="10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0" presetClass="entr" presetSubtype="0" fill="hold" grpId="0" nodeType="clickEffect">
                                  <p:stCondLst>
                                    <p:cond delay="0"/>
                                  </p:stCondLst>
                                  <p:iterate type="lt">
                                    <p:tmPct val="10000"/>
                                  </p:iterate>
                                  <p:childTnLst>
                                    <p:set>
                                      <p:cBhvr>
                                        <p:cTn id="33" dur="0" fill="hold">
                                          <p:stCondLst>
                                            <p:cond delay="0"/>
                                          </p:stCondLst>
                                        </p:cTn>
                                        <p:tgtEl>
                                          <p:spTgt spid="10243">
                                            <p:txEl>
                                              <p:pRg st="3" end="3"/>
                                            </p:txEl>
                                          </p:spTgt>
                                        </p:tgtEl>
                                        <p:attrNameLst>
                                          <p:attrName>style.visibility</p:attrName>
                                        </p:attrNameLst>
                                      </p:cBhvr>
                                      <p:to>
                                        <p:strVal val="visible"/>
                                      </p:to>
                                    </p:set>
                                    <p:animEffect transition="in" filter="fade">
                                      <p:cBhvr>
                                        <p:cTn id="34" dur="1000"/>
                                        <p:tgtEl>
                                          <p:spTgt spid="10243">
                                            <p:txEl>
                                              <p:pRg st="3" end="3"/>
                                            </p:txEl>
                                          </p:spTgt>
                                        </p:tgtEl>
                                      </p:cBhvr>
                                    </p:animEffect>
                                    <p:anim calcmode="lin" valueType="num">
                                      <p:cBhvr>
                                        <p:cTn id="35" dur="1000" fill="hold"/>
                                        <p:tgtEl>
                                          <p:spTgt spid="10243">
                                            <p:txEl>
                                              <p:pRg st="3" end="3"/>
                                            </p:txEl>
                                          </p:spTgt>
                                        </p:tgtEl>
                                        <p:attrNameLst>
                                          <p:attrName>ppt_x</p:attrName>
                                        </p:attrNameLst>
                                      </p:cBhvr>
                                      <p:tavLst>
                                        <p:tav tm="0">
                                          <p:val>
                                            <p:strVal val="#ppt_x-.1"/>
                                          </p:val>
                                        </p:tav>
                                        <p:tav tm="100000">
                                          <p:val>
                                            <p:strVal val="#ppt_x"/>
                                          </p:val>
                                        </p:tav>
                                      </p:tavLst>
                                    </p:anim>
                                    <p:anim calcmode="lin" valueType="num">
                                      <p:cBhvr>
                                        <p:cTn id="36" dur="10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40" presetClass="entr" presetSubtype="0" fill="hold" grpId="0" nodeType="clickEffect">
                                  <p:stCondLst>
                                    <p:cond delay="0"/>
                                  </p:stCondLst>
                                  <p:iterate type="lt">
                                    <p:tmPct val="10000"/>
                                  </p:iterate>
                                  <p:childTnLst>
                                    <p:set>
                                      <p:cBhvr>
                                        <p:cTn id="40" dur="0" fill="hold">
                                          <p:stCondLst>
                                            <p:cond delay="0"/>
                                          </p:stCondLst>
                                        </p:cTn>
                                        <p:tgtEl>
                                          <p:spTgt spid="10243">
                                            <p:txEl>
                                              <p:pRg st="4" end="4"/>
                                            </p:txEl>
                                          </p:spTgt>
                                        </p:tgtEl>
                                        <p:attrNameLst>
                                          <p:attrName>style.visibility</p:attrName>
                                        </p:attrNameLst>
                                      </p:cBhvr>
                                      <p:to>
                                        <p:strVal val="visible"/>
                                      </p:to>
                                    </p:set>
                                    <p:animEffect transition="in" filter="fade">
                                      <p:cBhvr>
                                        <p:cTn id="41" dur="1000"/>
                                        <p:tgtEl>
                                          <p:spTgt spid="10243">
                                            <p:txEl>
                                              <p:pRg st="4" end="4"/>
                                            </p:txEl>
                                          </p:spTgt>
                                        </p:tgtEl>
                                      </p:cBhvr>
                                    </p:animEffect>
                                    <p:anim calcmode="lin" valueType="num">
                                      <p:cBhvr>
                                        <p:cTn id="42" dur="1000" fill="hold"/>
                                        <p:tgtEl>
                                          <p:spTgt spid="10243">
                                            <p:txEl>
                                              <p:pRg st="4" end="4"/>
                                            </p:txEl>
                                          </p:spTgt>
                                        </p:tgtEl>
                                        <p:attrNameLst>
                                          <p:attrName>ppt_x</p:attrName>
                                        </p:attrNameLst>
                                      </p:cBhvr>
                                      <p:tavLst>
                                        <p:tav tm="0">
                                          <p:val>
                                            <p:strVal val="#ppt_x-.1"/>
                                          </p:val>
                                        </p:tav>
                                        <p:tav tm="100000">
                                          <p:val>
                                            <p:strVal val="#ppt_x"/>
                                          </p:val>
                                        </p:tav>
                                      </p:tavLst>
                                    </p:anim>
                                    <p:anim calcmode="lin" valueType="num">
                                      <p:cBhvr>
                                        <p:cTn id="43" dur="10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40" presetClass="entr" presetSubtype="0" fill="hold" grpId="0" nodeType="clickEffect">
                                  <p:stCondLst>
                                    <p:cond delay="0"/>
                                  </p:stCondLst>
                                  <p:iterate type="lt">
                                    <p:tmPct val="10000"/>
                                  </p:iterate>
                                  <p:childTnLst>
                                    <p:set>
                                      <p:cBhvr>
                                        <p:cTn id="47" dur="0" fill="hold">
                                          <p:stCondLst>
                                            <p:cond delay="0"/>
                                          </p:stCondLst>
                                        </p:cTn>
                                        <p:tgtEl>
                                          <p:spTgt spid="10243">
                                            <p:txEl>
                                              <p:pRg st="5" end="5"/>
                                            </p:txEl>
                                          </p:spTgt>
                                        </p:tgtEl>
                                        <p:attrNameLst>
                                          <p:attrName>style.visibility</p:attrName>
                                        </p:attrNameLst>
                                      </p:cBhvr>
                                      <p:to>
                                        <p:strVal val="visible"/>
                                      </p:to>
                                    </p:set>
                                    <p:animEffect transition="in" filter="fade">
                                      <p:cBhvr>
                                        <p:cTn id="48" dur="1000"/>
                                        <p:tgtEl>
                                          <p:spTgt spid="10243">
                                            <p:txEl>
                                              <p:pRg st="5" end="5"/>
                                            </p:txEl>
                                          </p:spTgt>
                                        </p:tgtEl>
                                      </p:cBhvr>
                                    </p:animEffect>
                                    <p:anim calcmode="lin" valueType="num">
                                      <p:cBhvr>
                                        <p:cTn id="49" dur="1000" fill="hold"/>
                                        <p:tgtEl>
                                          <p:spTgt spid="10243">
                                            <p:txEl>
                                              <p:pRg st="5" end="5"/>
                                            </p:txEl>
                                          </p:spTgt>
                                        </p:tgtEl>
                                        <p:attrNameLst>
                                          <p:attrName>ppt_x</p:attrName>
                                        </p:attrNameLst>
                                      </p:cBhvr>
                                      <p:tavLst>
                                        <p:tav tm="0">
                                          <p:val>
                                            <p:strVal val="#ppt_x-.1"/>
                                          </p:val>
                                        </p:tav>
                                        <p:tav tm="100000">
                                          <p:val>
                                            <p:strVal val="#ppt_x"/>
                                          </p:val>
                                        </p:tav>
                                      </p:tavLst>
                                    </p:anim>
                                    <p:anim calcmode="lin" valueType="num">
                                      <p:cBhvr>
                                        <p:cTn id="50" dur="10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40" presetClass="entr" presetSubtype="0" fill="hold" grpId="0" nodeType="clickEffect">
                                  <p:stCondLst>
                                    <p:cond delay="0"/>
                                  </p:stCondLst>
                                  <p:iterate type="lt">
                                    <p:tmPct val="10000"/>
                                  </p:iterate>
                                  <p:childTnLst>
                                    <p:set>
                                      <p:cBhvr>
                                        <p:cTn id="54" dur="0" fill="hold">
                                          <p:stCondLst>
                                            <p:cond delay="0"/>
                                          </p:stCondLst>
                                        </p:cTn>
                                        <p:tgtEl>
                                          <p:spTgt spid="10243">
                                            <p:txEl>
                                              <p:pRg st="6" end="6"/>
                                            </p:txEl>
                                          </p:spTgt>
                                        </p:tgtEl>
                                        <p:attrNameLst>
                                          <p:attrName>style.visibility</p:attrName>
                                        </p:attrNameLst>
                                      </p:cBhvr>
                                      <p:to>
                                        <p:strVal val="visible"/>
                                      </p:to>
                                    </p:set>
                                    <p:animEffect transition="in" filter="fade">
                                      <p:cBhvr>
                                        <p:cTn id="55" dur="1000"/>
                                        <p:tgtEl>
                                          <p:spTgt spid="10243">
                                            <p:txEl>
                                              <p:pRg st="6" end="6"/>
                                            </p:txEl>
                                          </p:spTgt>
                                        </p:tgtEl>
                                      </p:cBhvr>
                                    </p:animEffect>
                                    <p:anim calcmode="lin" valueType="num">
                                      <p:cBhvr>
                                        <p:cTn id="56" dur="1000" fill="hold"/>
                                        <p:tgtEl>
                                          <p:spTgt spid="10243">
                                            <p:txEl>
                                              <p:pRg st="6" end="6"/>
                                            </p:txEl>
                                          </p:spTgt>
                                        </p:tgtEl>
                                        <p:attrNameLst>
                                          <p:attrName>ppt_x</p:attrName>
                                        </p:attrNameLst>
                                      </p:cBhvr>
                                      <p:tavLst>
                                        <p:tav tm="0">
                                          <p:val>
                                            <p:strVal val="#ppt_x-.1"/>
                                          </p:val>
                                        </p:tav>
                                        <p:tav tm="100000">
                                          <p:val>
                                            <p:strVal val="#ppt_x"/>
                                          </p:val>
                                        </p:tav>
                                      </p:tavLst>
                                    </p:anim>
                                    <p:anim calcmode="lin" valueType="num">
                                      <p:cBhvr>
                                        <p:cTn id="57" dur="10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日期占位符 3">
            <a:extLst>
              <a:ext uri="{FF2B5EF4-FFF2-40B4-BE49-F238E27FC236}">
                <a16:creationId xmlns:a16="http://schemas.microsoft.com/office/drawing/2014/main" id="{5409ABA9-5CA9-410D-A87C-A3886035D69A}"/>
              </a:ext>
            </a:extLst>
          </p:cNvPr>
          <p:cNvSpPr>
            <a:spLocks noGrp="1"/>
          </p:cNvSpPr>
          <p:nvPr>
            <p:ph type="dt" sz="half" idx="10"/>
          </p:nvPr>
        </p:nvSpPr>
        <p:spPr/>
        <p:txBody>
          <a:bodyPr/>
          <a:lstStyle/>
          <a:p>
            <a:fld id="{14ACA8D6-8D50-4782-919E-4FB50003B0F2}" type="datetime1">
              <a:rPr lang="zh-CN" altLang="en-US"/>
              <a:pPr/>
              <a:t>2018/12/13</a:t>
            </a:fld>
            <a:endParaRPr lang="zh-CN" altLang="en-US"/>
          </a:p>
        </p:txBody>
      </p:sp>
      <p:sp>
        <p:nvSpPr>
          <p:cNvPr id="9" name="灯片编号占位符 5">
            <a:extLst>
              <a:ext uri="{FF2B5EF4-FFF2-40B4-BE49-F238E27FC236}">
                <a16:creationId xmlns:a16="http://schemas.microsoft.com/office/drawing/2014/main" id="{538A1BFD-D476-4644-9F89-FA1EF4FC8EBC}"/>
              </a:ext>
            </a:extLst>
          </p:cNvPr>
          <p:cNvSpPr>
            <a:spLocks noGrp="1"/>
          </p:cNvSpPr>
          <p:nvPr>
            <p:ph type="sldNum" sz="quarter" idx="12"/>
          </p:nvPr>
        </p:nvSpPr>
        <p:spPr/>
        <p:txBody>
          <a:bodyPr/>
          <a:lstStyle/>
          <a:p>
            <a:fld id="{5C3CECB6-6518-462A-A710-325339EC13B5}" type="slidenum">
              <a:rPr lang="zh-CN" altLang="en-US"/>
              <a:pPr/>
              <a:t>8</a:t>
            </a:fld>
            <a:endParaRPr lang="zh-CN" altLang="en-US"/>
          </a:p>
        </p:txBody>
      </p:sp>
      <p:sp>
        <p:nvSpPr>
          <p:cNvPr id="11266" name="Rectangle 2">
            <a:extLst>
              <a:ext uri="{FF2B5EF4-FFF2-40B4-BE49-F238E27FC236}">
                <a16:creationId xmlns:a16="http://schemas.microsoft.com/office/drawing/2014/main" id="{09BA0B8E-EA29-4F77-AB95-94F2B39A6723}"/>
              </a:ext>
            </a:extLst>
          </p:cNvPr>
          <p:cNvSpPr>
            <a:spLocks noChangeArrowheads="1"/>
          </p:cNvSpPr>
          <p:nvPr>
            <p:ph type="title"/>
          </p:nvPr>
        </p:nvSpPr>
        <p:spPr/>
        <p:txBody>
          <a:bodyPr/>
          <a:lstStyle/>
          <a:p>
            <a:r>
              <a:rPr lang="zh-CN" altLang="zh-CN" b="1">
                <a:ea typeface="黑体" panose="02010609060101010101" pitchFamily="49" charset="-122"/>
              </a:rPr>
              <a:t>不同级次的地方性公共产品</a:t>
            </a:r>
          </a:p>
        </p:txBody>
      </p:sp>
      <p:sp>
        <p:nvSpPr>
          <p:cNvPr id="11267" name="Rectangle 3">
            <a:extLst>
              <a:ext uri="{FF2B5EF4-FFF2-40B4-BE49-F238E27FC236}">
                <a16:creationId xmlns:a16="http://schemas.microsoft.com/office/drawing/2014/main" id="{865CCE01-0361-4383-BCFB-ADBA5F2C2A25}"/>
              </a:ext>
            </a:extLst>
          </p:cNvPr>
          <p:cNvSpPr>
            <a:spLocks noChangeArrowheads="1"/>
          </p:cNvSpPr>
          <p:nvPr>
            <p:ph type="body" idx="1"/>
          </p:nvPr>
        </p:nvSpPr>
        <p:spPr>
          <a:xfrm>
            <a:off x="457200" y="1541463"/>
            <a:ext cx="8229600" cy="4586287"/>
          </a:xfrm>
        </p:spPr>
        <p:txBody>
          <a:bodyPr/>
          <a:lstStyle/>
          <a:p>
            <a:pPr>
              <a:buFont typeface="Arial" panose="020B0604020202020204" pitchFamily="34" charset="0"/>
              <a:buNone/>
            </a:pPr>
            <a:r>
              <a:rPr lang="zh-CN" altLang="zh-CN">
                <a:solidFill>
                  <a:srgbClr val="00FFFF"/>
                </a:solidFill>
                <a:latin typeface="楷体_GB2312" pitchFamily="1" charset="-122"/>
                <a:ea typeface="楷体_GB2312" pitchFamily="1" charset="-122"/>
              </a:rPr>
              <a:t>		   </a:t>
            </a:r>
          </a:p>
          <a:p>
            <a:pPr>
              <a:buFont typeface="Arial" panose="020B0604020202020204" pitchFamily="34" charset="0"/>
              <a:buNone/>
            </a:pPr>
            <a:r>
              <a:rPr lang="zh-CN" altLang="zh-CN">
                <a:solidFill>
                  <a:srgbClr val="00FFFF"/>
                </a:solidFill>
                <a:latin typeface="楷体_GB2312" pitchFamily="1" charset="-122"/>
                <a:ea typeface="楷体_GB2312" pitchFamily="1" charset="-122"/>
              </a:rPr>
              <a:t>		   </a:t>
            </a:r>
            <a:r>
              <a:rPr lang="zh-CN" altLang="zh-CN">
                <a:latin typeface="黑体" panose="02010609060101010101" pitchFamily="49" charset="-122"/>
                <a:ea typeface="黑体" panose="02010609060101010101" pitchFamily="49" charset="-122"/>
              </a:rPr>
              <a:t>全国性公共产品</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省级公共产品</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市级公共产品</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地方性公共产品   县级公共产品</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乡级公共产品</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村级公共产品</a:t>
            </a:r>
          </a:p>
        </p:txBody>
      </p:sp>
      <p:sp>
        <p:nvSpPr>
          <p:cNvPr id="11268" name="AutoShape 4">
            <a:extLst>
              <a:ext uri="{FF2B5EF4-FFF2-40B4-BE49-F238E27FC236}">
                <a16:creationId xmlns:a16="http://schemas.microsoft.com/office/drawing/2014/main" id="{AA9C0ABC-E1CC-4D64-8F31-FD99C122DBBC}"/>
              </a:ext>
            </a:extLst>
          </p:cNvPr>
          <p:cNvSpPr>
            <a:spLocks/>
          </p:cNvSpPr>
          <p:nvPr/>
        </p:nvSpPr>
        <p:spPr bwMode="auto">
          <a:xfrm>
            <a:off x="4572000" y="2781300"/>
            <a:ext cx="215900" cy="2085975"/>
          </a:xfrm>
          <a:prstGeom prst="leftBrace">
            <a:avLst>
              <a:gd name="adj1" fmla="val 80515"/>
              <a:gd name="adj2" fmla="val 50000"/>
            </a:avLst>
          </a:pr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69" name="AutoShape 5">
            <a:extLst>
              <a:ext uri="{FF2B5EF4-FFF2-40B4-BE49-F238E27FC236}">
                <a16:creationId xmlns:a16="http://schemas.microsoft.com/office/drawing/2014/main" id="{BD55C473-C418-4B2A-9AD0-63CA201E45A7}"/>
              </a:ext>
            </a:extLst>
          </p:cNvPr>
          <p:cNvSpPr>
            <a:spLocks noChangeArrowheads="1"/>
          </p:cNvSpPr>
          <p:nvPr/>
        </p:nvSpPr>
        <p:spPr bwMode="auto">
          <a:xfrm>
            <a:off x="1116013" y="2349500"/>
            <a:ext cx="152400" cy="1584325"/>
          </a:xfrm>
          <a:prstGeom prst="downArrow">
            <a:avLst>
              <a:gd name="adj1" fmla="val 50000"/>
              <a:gd name="adj2" fmla="val 259896"/>
            </a:avLst>
          </a:prstGeom>
          <a:solidFill>
            <a:schemeClr val="accent1"/>
          </a:solidFill>
          <a:ln w="9525" cmpd="sng">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70" name="AutoShape 6">
            <a:extLst>
              <a:ext uri="{FF2B5EF4-FFF2-40B4-BE49-F238E27FC236}">
                <a16:creationId xmlns:a16="http://schemas.microsoft.com/office/drawing/2014/main" id="{AC3A8BA7-6370-4B0F-8256-D4196563FC79}"/>
              </a:ext>
            </a:extLst>
          </p:cNvPr>
          <p:cNvSpPr>
            <a:spLocks noChangeArrowheads="1"/>
          </p:cNvSpPr>
          <p:nvPr/>
        </p:nvSpPr>
        <p:spPr bwMode="auto">
          <a:xfrm>
            <a:off x="1403350" y="1412875"/>
            <a:ext cx="1296988" cy="576263"/>
          </a:xfrm>
          <a:prstGeom prst="wedgeRoundRectCallout">
            <a:avLst>
              <a:gd name="adj1" fmla="val -59894"/>
              <a:gd name="adj2" fmla="val 126431"/>
              <a:gd name="adj3" fmla="val 16667"/>
            </a:avLst>
          </a:prstGeom>
          <a:solidFill>
            <a:schemeClr val="accent1"/>
          </a:solidFill>
          <a:ln w="9525" cmpd="sng">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zh-CN" sz="2400" b="1">
                <a:latin typeface="Arial Narrow" panose="020B0606020202030204" pitchFamily="34" charset="0"/>
                <a:ea typeface="黑体" panose="02010609060101010101" pitchFamily="49" charset="-122"/>
              </a:rPr>
              <a:t>公共性</a:t>
            </a:r>
          </a:p>
        </p:txBody>
      </p:sp>
    </p:spTree>
  </p:cSld>
  <p:clrMapOvr>
    <a:masterClrMapping/>
  </p:clrMapOvr>
  <p:transition spd="slow">
    <p:random/>
    <p:sndAc>
      <p:stSnd>
        <p:snd r:embed="rId2" name="camera.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C321F578-F163-490C-AD58-3E435694BEE3}"/>
              </a:ext>
            </a:extLst>
          </p:cNvPr>
          <p:cNvSpPr>
            <a:spLocks noGrp="1"/>
          </p:cNvSpPr>
          <p:nvPr>
            <p:ph type="dt" sz="half" idx="10"/>
          </p:nvPr>
        </p:nvSpPr>
        <p:spPr/>
        <p:txBody>
          <a:bodyPr/>
          <a:lstStyle/>
          <a:p>
            <a:fld id="{CF9EE632-3E08-4EFF-AF68-8CA7B39DD49C}"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66E7FFF3-AF3C-464B-AB38-D2330CF9D2FD}"/>
              </a:ext>
            </a:extLst>
          </p:cNvPr>
          <p:cNvSpPr>
            <a:spLocks noGrp="1"/>
          </p:cNvSpPr>
          <p:nvPr>
            <p:ph type="sldNum" sz="quarter" idx="12"/>
          </p:nvPr>
        </p:nvSpPr>
        <p:spPr/>
        <p:txBody>
          <a:bodyPr/>
          <a:lstStyle/>
          <a:p>
            <a:fld id="{45462A0B-1CA3-45F9-B55A-E08CC2D1CBDB}" type="slidenum">
              <a:rPr lang="zh-CN" altLang="en-US"/>
              <a:pPr/>
              <a:t>9</a:t>
            </a:fld>
            <a:endParaRPr lang="zh-CN" altLang="en-US"/>
          </a:p>
        </p:txBody>
      </p:sp>
      <p:sp>
        <p:nvSpPr>
          <p:cNvPr id="12290" name="Rectangle 2">
            <a:extLst>
              <a:ext uri="{FF2B5EF4-FFF2-40B4-BE49-F238E27FC236}">
                <a16:creationId xmlns:a16="http://schemas.microsoft.com/office/drawing/2014/main" id="{10B0D902-71D6-4311-BB0A-7E8E6B1CFAC4}"/>
              </a:ext>
            </a:extLst>
          </p:cNvPr>
          <p:cNvSpPr>
            <a:spLocks noChangeArrowheads="1"/>
          </p:cNvSpPr>
          <p:nvPr>
            <p:ph type="title"/>
          </p:nvPr>
        </p:nvSpPr>
        <p:spPr/>
        <p:txBody>
          <a:bodyPr/>
          <a:lstStyle/>
          <a:p>
            <a:r>
              <a:rPr lang="zh-CN" altLang="en-US" b="1">
                <a:ea typeface="黑体" panose="02010609060101010101" pitchFamily="49" charset="-122"/>
              </a:rPr>
              <a:t>不同地域的地方性公共产品</a:t>
            </a:r>
          </a:p>
        </p:txBody>
      </p:sp>
      <p:sp>
        <p:nvSpPr>
          <p:cNvPr id="12291" name="Rectangle 3">
            <a:extLst>
              <a:ext uri="{FF2B5EF4-FFF2-40B4-BE49-F238E27FC236}">
                <a16:creationId xmlns:a16="http://schemas.microsoft.com/office/drawing/2014/main" id="{2FDCAAFD-B10A-4ABA-853E-27367FCB00C7}"/>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城市公共产品</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机场、码头</a:t>
            </a:r>
          </a:p>
          <a:p>
            <a:r>
              <a:rPr lang="zh-CN" altLang="en-US">
                <a:latin typeface="黑体" panose="02010609060101010101" pitchFamily="49" charset="-122"/>
                <a:ea typeface="黑体" panose="02010609060101010101" pitchFamily="49" charset="-122"/>
              </a:rPr>
              <a:t>农村公共产品</a:t>
            </a:r>
          </a:p>
          <a:p>
            <a:pPr>
              <a:buFont typeface="Arial" panose="020B0604020202020204" pitchFamily="34" charset="0"/>
              <a:buNone/>
            </a:pPr>
            <a:r>
              <a:rPr lang="zh-CN" altLang="en-US">
                <a:latin typeface="黑体" panose="02010609060101010101" pitchFamily="49" charset="-122"/>
                <a:ea typeface="黑体" panose="02010609060101010101" pitchFamily="49" charset="-122"/>
                <a:sym typeface="Arial" panose="020B0604020202020204" pitchFamily="34" charset="0"/>
              </a:rPr>
              <a:t>		农业科技成果的推广、病虫害的防治、农田的引水、灌溉和治涝等</a:t>
            </a:r>
          </a:p>
        </p:txBody>
      </p:sp>
    </p:spTree>
  </p:cSld>
  <p:clrMapOvr>
    <a:masterClrMapping/>
  </p:clrMapOvr>
  <p:transition spd="slow">
    <p:random/>
    <p:sndAc>
      <p:stSnd>
        <p:snd r:embed="rId2" name="camera.wav"/>
      </p:stSnd>
    </p:sndAc>
  </p:transition>
</p:sld>
</file>

<file path=ppt/theme/theme1.xml><?xml version="1.0" encoding="utf-8"?>
<a:theme xmlns:a="http://schemas.openxmlformats.org/drawingml/2006/main" name="2_Show Time">
  <a:themeElements>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Show Time">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华文行楷" panose="02010800040101010101" pitchFamily="2" charset="-122"/>
          </a:defRPr>
        </a:defPPr>
      </a:lstStyle>
    </a:lnDef>
  </a:objectDefaults>
  <a:extraClrSchemeLst>
    <a:extraClrScheme>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how Time">
  <a:themeElements>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Show Time">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华文行楷" panose="02010800040101010101" pitchFamily="2" charset="-122"/>
          </a:defRPr>
        </a:defPPr>
      </a:lstStyle>
    </a:lnDef>
  </a:objectDefaults>
  <a:extraClrSchemeLst>
    <a:extraClrScheme>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Pages>0</Pages>
  <Words>1541</Words>
  <Characters>0</Characters>
  <Application>Microsoft Office PowerPoint</Application>
  <DocSecurity>0</DocSecurity>
  <PresentationFormat>全屏显示(4:3)</PresentationFormat>
  <Lines>0</Lines>
  <Paragraphs>439</Paragraphs>
  <Slides>47</Slides>
  <Notes>0</Notes>
  <HiddenSlides>0</HiddenSlides>
  <MMClips>0</MMClips>
  <ScaleCrop>false</ScaleCrop>
  <HeadingPairs>
    <vt:vector size="8" baseType="variant">
      <vt:variant>
        <vt:lpstr>已用的字体</vt:lpstr>
      </vt:variant>
      <vt:variant>
        <vt:i4>70</vt:i4>
      </vt:variant>
      <vt:variant>
        <vt:lpstr>主题</vt:lpstr>
      </vt:variant>
      <vt:variant>
        <vt:i4>2</vt:i4>
      </vt:variant>
      <vt:variant>
        <vt:lpstr>嵌入 OLE 服务器</vt:lpstr>
      </vt:variant>
      <vt:variant>
        <vt:i4>0</vt:i4>
      </vt:variant>
      <vt:variant>
        <vt:lpstr>幻灯片标题</vt:lpstr>
      </vt:variant>
      <vt:variant>
        <vt:i4>47</vt:i4>
      </vt:variant>
    </vt:vector>
  </HeadingPairs>
  <TitlesOfParts>
    <vt:vector size="119" baseType="lpstr">
      <vt:lpstr>Arial</vt:lpstr>
      <vt:lpstr>宋体</vt:lpstr>
      <vt:lpstr>Wingdings</vt:lpstr>
      <vt:lpstr>华文行楷</vt:lpstr>
      <vt:lpstr>Arial Unicode MS</vt:lpstr>
      <vt:lpstr>Verdana</vt:lpstr>
      <vt:lpstr>新宋体-18030</vt:lpstr>
      <vt:lpstr>楷体_GB2312</vt:lpstr>
      <vt:lpstr>ˎ̥</vt:lpstr>
      <vt:lpstr>Times New Roman</vt:lpstr>
      <vt:lpstr>华文新魏</vt:lpstr>
      <vt:lpstr>华文楷体</vt:lpstr>
      <vt:lpstr>华文仿宋</vt:lpstr>
      <vt:lpstr>Arnprior</vt:lpstr>
      <vt:lpstr>黑体</vt:lpstr>
      <vt:lpstr>Courier New</vt:lpstr>
      <vt:lpstr>方正姚体</vt:lpstr>
      <vt:lpstr>隶书</vt:lpstr>
      <vt:lpstr>MingLiU</vt:lpstr>
      <vt:lpstr>仿宋_GB2312</vt:lpstr>
      <vt:lpstr>方正舒体</vt:lpstr>
      <vt:lpstr>Symbol</vt:lpstr>
      <vt:lpstr>_x000b__x000c_</vt:lpstr>
      <vt:lpstr>华文细黑</vt:lpstr>
      <vt:lpstr>华文中宋</vt:lpstr>
      <vt:lpstr>幼圆</vt:lpstr>
      <vt:lpstr>PMingLiU</vt:lpstr>
      <vt:lpstr>MS PMincho</vt:lpstr>
      <vt:lpstr>Abadi MT Condensed Light</vt:lpstr>
      <vt:lpstr>华文隶书</vt:lpstr>
      <vt:lpstr>Arial Black</vt:lpstr>
      <vt:lpstr>MS Mincho</vt:lpstr>
      <vt:lpstr>华文宋体</vt:lpstr>
      <vt:lpstr>楷体</vt:lpstr>
      <vt:lpstr>Calibri</vt:lpstr>
      <vt:lpstr>Tahoma</vt:lpstr>
      <vt:lpstr>华文彩云</vt:lpstr>
      <vt:lpstr>Gungsuh</vt:lpstr>
      <vt:lpstr>Arial Narrow</vt:lpstr>
      <vt:lpstr>新宋体</vt:lpstr>
      <vt:lpstr>华文琥珀</vt:lpstr>
      <vt:lpstr>GungsuhChe</vt:lpstr>
      <vt:lpstr>New Gulim</vt:lpstr>
      <vt:lpstr>Gulim</vt:lpstr>
      <vt:lpstr>Segoe Print</vt:lpstr>
      <vt:lpstr>Latha</vt:lpstr>
      <vt:lpstr>Garamond</vt:lpstr>
      <vt:lpstr>仿宋</vt:lpstr>
      <vt:lpstr>微软雅黑</vt:lpstr>
      <vt:lpstr>MS UI Gothic</vt:lpstr>
      <vt:lpstr>ArialS</vt:lpstr>
      <vt:lpstr>Wingdings 2</vt:lpstr>
      <vt:lpstr>MingLiU-ExtB</vt:lpstr>
      <vt:lpstr>Yu Mincho</vt:lpstr>
      <vt:lpstr>Malgun Gothic</vt:lpstr>
      <vt:lpstr>Segoe Print</vt:lpstr>
      <vt:lpstr>Segoe Print</vt:lpstr>
      <vt:lpstr>MingLiU-ExtB</vt:lpstr>
      <vt:lpstr>Segoe Print</vt:lpstr>
      <vt:lpstr>MingLiU-ExtB</vt:lpstr>
      <vt:lpstr>Yu Mincho</vt:lpstr>
      <vt:lpstr>Segoe Print</vt:lpstr>
      <vt:lpstr>Yu Mincho</vt:lpstr>
      <vt:lpstr>Malgun Gothic</vt:lpstr>
      <vt:lpstr>Malgun Gothic</vt:lpstr>
      <vt:lpstr>Malgun Gothic</vt:lpstr>
      <vt:lpstr>Malgun Gothic</vt:lpstr>
      <vt:lpstr>Segoe Print</vt:lpstr>
      <vt:lpstr>Segoe Print</vt:lpstr>
      <vt:lpstr>Yu Mincho</vt:lpstr>
      <vt:lpstr>2_Show Time</vt:lpstr>
      <vt:lpstr>1_Show Time</vt:lpstr>
      <vt:lpstr>PowerPoint 演示文稿</vt:lpstr>
      <vt:lpstr>本章主要内容</vt:lpstr>
      <vt:lpstr>PowerPoint 演示文稿</vt:lpstr>
      <vt:lpstr>2.1.1  公共产品及其受益范围</vt:lpstr>
      <vt:lpstr>公共产品的受益范围</vt:lpstr>
      <vt:lpstr>2.1.2  地方性公共产品的内涵与外延</vt:lpstr>
      <vt:lpstr>地方性公共产品的内涵与外延</vt:lpstr>
      <vt:lpstr>不同级次的地方性公共产品</vt:lpstr>
      <vt:lpstr>不同地域的地方性公共产品</vt:lpstr>
      <vt:lpstr>2.1.3  地方性公共产品的特征</vt:lpstr>
      <vt:lpstr>地方性公共产品的特征</vt:lpstr>
      <vt:lpstr>公共产品的拥挤函数</vt:lpstr>
      <vt:lpstr>PowerPoint 演示文稿</vt:lpstr>
      <vt:lpstr>PowerPoint 演示文稿</vt:lpstr>
      <vt:lpstr>2.2.1  地方性公共产品的有效提供</vt:lpstr>
      <vt:lpstr>地方性公共产品的有效提供主体</vt:lpstr>
      <vt:lpstr>PowerPoint 演示文稿</vt:lpstr>
      <vt:lpstr>地方性公共产品的提供方式</vt:lpstr>
      <vt:lpstr>2.2.2  地方性公共产品的最优辖区规模</vt:lpstr>
      <vt:lpstr>地方性公共产品的最优辖区规模</vt:lpstr>
      <vt:lpstr>辖区规模的影响因素</vt:lpstr>
      <vt:lpstr>最优辖区规模的决定</vt:lpstr>
      <vt:lpstr>PowerPoint 演示文稿</vt:lpstr>
      <vt:lpstr>PowerPoint 演示文稿</vt:lpstr>
      <vt:lpstr>PowerPoint 演示文稿</vt:lpstr>
      <vt:lpstr>PowerPoint 演示文稿</vt:lpstr>
      <vt:lpstr> </vt:lpstr>
      <vt:lpstr>PowerPoint 演示文稿</vt:lpstr>
      <vt:lpstr>PowerPoint 演示文稿</vt:lpstr>
      <vt:lpstr>PowerPoint 演示文稿</vt:lpstr>
      <vt:lpstr>政府间财政关系涉及的基本问题</vt:lpstr>
      <vt:lpstr>2.3.1  处理政府间财政关系的基本模式</vt:lpstr>
      <vt:lpstr>财政集权的优势</vt:lpstr>
      <vt:lpstr>PowerPoint 演示文稿</vt:lpstr>
      <vt:lpstr>PowerPoint 演示文稿</vt:lpstr>
      <vt:lpstr>PowerPoint 演示文稿</vt:lpstr>
      <vt:lpstr>财政集权与分权的度量</vt:lpstr>
      <vt:lpstr>PowerPoint 演示文稿</vt:lpstr>
      <vt:lpstr>财政集权与分权的选择</vt:lpstr>
      <vt:lpstr>财政集权与分权的选择</vt:lpstr>
      <vt:lpstr>2.3.2  政府间财政关系的制度载体</vt:lpstr>
      <vt:lpstr>政府间财政关系的制度载体</vt:lpstr>
      <vt:lpstr>几个与“财政体制”相关的术语</vt:lpstr>
      <vt:lpstr>财政联邦主义与财政联邦制</vt:lpstr>
      <vt:lpstr>经济发达国家财政联邦制的基本特征</vt:lpstr>
      <vt:lpstr>2.3.3 处理政府间财政关系的基本原则</vt:lpstr>
      <vt:lpstr>PowerPoint 演示文稿</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Lenovo</dc:creator>
  <cp:keywords>教育 计算机</cp:keywords>
  <dc:description/>
  <cp:lastModifiedBy>wenjie zhang</cp:lastModifiedBy>
  <cp:revision>1</cp:revision>
  <dcterms:created xsi:type="dcterms:W3CDTF">2009-01-22T20:28:24Z</dcterms:created>
  <dcterms:modified xsi:type="dcterms:W3CDTF">2018-12-13T00:36:44Z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2052-9.1.0.5113</vt:lpwstr>
  </property>
</Properties>
</file>