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2" r:id="rId2"/>
    <p:sldMasterId id="2147483744" r:id="rId3"/>
  </p:sldMasterIdLst>
  <p:notesMasterIdLst>
    <p:notesMasterId r:id="rId49"/>
  </p:notesMasterIdLst>
  <p:sldIdLst>
    <p:sldId id="535" r:id="rId4"/>
    <p:sldId id="665" r:id="rId5"/>
    <p:sldId id="666" r:id="rId6"/>
    <p:sldId id="623" r:id="rId7"/>
    <p:sldId id="624" r:id="rId8"/>
    <p:sldId id="625" r:id="rId9"/>
    <p:sldId id="626" r:id="rId10"/>
    <p:sldId id="627" r:id="rId11"/>
    <p:sldId id="628" r:id="rId12"/>
    <p:sldId id="629" r:id="rId13"/>
    <p:sldId id="630" r:id="rId14"/>
    <p:sldId id="631" r:id="rId15"/>
    <p:sldId id="632" r:id="rId16"/>
    <p:sldId id="667" r:id="rId17"/>
    <p:sldId id="633" r:id="rId18"/>
    <p:sldId id="634" r:id="rId19"/>
    <p:sldId id="635" r:id="rId20"/>
    <p:sldId id="636" r:id="rId21"/>
    <p:sldId id="637" r:id="rId22"/>
    <p:sldId id="638" r:id="rId23"/>
    <p:sldId id="639" r:id="rId24"/>
    <p:sldId id="668" r:id="rId25"/>
    <p:sldId id="669" r:id="rId26"/>
    <p:sldId id="670" r:id="rId27"/>
    <p:sldId id="671" r:id="rId28"/>
    <p:sldId id="672" r:id="rId29"/>
    <p:sldId id="652" r:id="rId30"/>
    <p:sldId id="653" r:id="rId31"/>
    <p:sldId id="654" r:id="rId32"/>
    <p:sldId id="655" r:id="rId33"/>
    <p:sldId id="656" r:id="rId34"/>
    <p:sldId id="673" r:id="rId35"/>
    <p:sldId id="674" r:id="rId36"/>
    <p:sldId id="675" r:id="rId37"/>
    <p:sldId id="676" r:id="rId38"/>
    <p:sldId id="677" r:id="rId39"/>
    <p:sldId id="678" r:id="rId40"/>
    <p:sldId id="679" r:id="rId41"/>
    <p:sldId id="657" r:id="rId42"/>
    <p:sldId id="658" r:id="rId43"/>
    <p:sldId id="659" r:id="rId44"/>
    <p:sldId id="661" r:id="rId45"/>
    <p:sldId id="662" r:id="rId46"/>
    <p:sldId id="663" r:id="rId47"/>
    <p:sldId id="664" r:id="rId48"/>
  </p:sldIdLst>
  <p:sldSz cx="9144000" cy="6858000" type="screen4x3"/>
  <p:notesSz cx="6858000" cy="9144000"/>
  <p:defaultTextStyle>
    <a:defPPr>
      <a:defRPr lang="en-US"/>
    </a:defPPr>
    <a:lvl1pPr algn="l" rtl="0" fontAlgn="base">
      <a:spcBef>
        <a:spcPct val="5000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5000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5000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5000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5000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6BB"/>
    <a:srgbClr val="FF0000"/>
    <a:srgbClr val="FFFF00"/>
    <a:srgbClr val="B2B2B2"/>
    <a:srgbClr val="5F5F5F"/>
    <a:srgbClr val="DDDDDD"/>
    <a:srgbClr val="FEFEF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E4525A13-6227-428E-B566-0EC552BD900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a:extLst>
              <a:ext uri="{FF2B5EF4-FFF2-40B4-BE49-F238E27FC236}">
                <a16:creationId xmlns:a16="http://schemas.microsoft.com/office/drawing/2014/main" id="{8163F86D-1640-4695-89A1-1D3DA2D902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D9A0690B-53B4-454E-B964-5B5B5CC9B03E}" type="datetimeFigureOut">
              <a:rPr lang="zh-CN" altLang="en-US"/>
              <a:pPr>
                <a:defRPr/>
              </a:pPr>
              <a:t>2018/12/13</a:t>
            </a:fld>
            <a:endParaRPr lang="zh-CN" altLang="en-US"/>
          </a:p>
        </p:txBody>
      </p:sp>
      <p:sp>
        <p:nvSpPr>
          <p:cNvPr id="4" name="幻灯片图像占位符 3">
            <a:extLst>
              <a:ext uri="{FF2B5EF4-FFF2-40B4-BE49-F238E27FC236}">
                <a16:creationId xmlns:a16="http://schemas.microsoft.com/office/drawing/2014/main" id="{FBCD6ABF-9325-4F12-AD0F-894E14432DA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0BFD91D0-66BE-4DD4-9A87-5D0AABD1A77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6591E01D-6B4C-4DB9-819B-209AFDCC181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a:extLst>
              <a:ext uri="{FF2B5EF4-FFF2-40B4-BE49-F238E27FC236}">
                <a16:creationId xmlns:a16="http://schemas.microsoft.com/office/drawing/2014/main" id="{3B13FB4E-AC42-4668-87BD-70FD65481E4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234BB5A-F6F0-4FAD-B822-93721313508E}"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a:extLst>
              <a:ext uri="{FF2B5EF4-FFF2-40B4-BE49-F238E27FC236}">
                <a16:creationId xmlns:a16="http://schemas.microsoft.com/office/drawing/2014/main" id="{81D6A1B7-0B06-403E-9E8F-97B9E15095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备注占位符 2">
            <a:extLst>
              <a:ext uri="{FF2B5EF4-FFF2-40B4-BE49-F238E27FC236}">
                <a16:creationId xmlns:a16="http://schemas.microsoft.com/office/drawing/2014/main" id="{FF5FDD74-6EB8-43C3-9700-A13CE60187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74756" name="灯片编号占位符 3">
            <a:extLst>
              <a:ext uri="{FF2B5EF4-FFF2-40B4-BE49-F238E27FC236}">
                <a16:creationId xmlns:a16="http://schemas.microsoft.com/office/drawing/2014/main" id="{992DF857-A654-4E80-9050-05E9C13E33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fld id="{FD96E2B4-D0C1-4743-BF41-221B93E34A7B}" type="slidenum">
              <a:rPr lang="zh-CN" altLang="en-US"/>
              <a:pPr eaLnBrk="1" hangingPunct="1"/>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bwMode="gray">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sp>
        <p:nvSpPr>
          <p:cNvPr id="4" name="Freeform 268">
            <a:extLst>
              <a:ext uri="{FF2B5EF4-FFF2-40B4-BE49-F238E27FC236}">
                <a16:creationId xmlns:a16="http://schemas.microsoft.com/office/drawing/2014/main" id="{296B9F60-4C57-432F-A68D-119F2E8EB2C1}"/>
              </a:ext>
            </a:extLst>
          </p:cNvPr>
          <p:cNvSpPr>
            <a:spLocks/>
          </p:cNvSpPr>
          <p:nvPr/>
        </p:nvSpPr>
        <p:spPr bwMode="gray">
          <a:xfrm rot="19091218">
            <a:off x="3581400" y="1470025"/>
            <a:ext cx="1143000" cy="1120775"/>
          </a:xfrm>
          <a:custGeom>
            <a:avLst/>
            <a:gdLst>
              <a:gd name="T0" fmla="*/ 2147483647 w 406"/>
              <a:gd name="T1" fmla="*/ 2147483647 h 405"/>
              <a:gd name="T2" fmla="*/ 2147483647 w 406"/>
              <a:gd name="T3" fmla="*/ 2147483647 h 405"/>
              <a:gd name="T4" fmla="*/ 2147483647 w 406"/>
              <a:gd name="T5" fmla="*/ 2147483647 h 405"/>
              <a:gd name="T6" fmla="*/ 2147483647 w 406"/>
              <a:gd name="T7" fmla="*/ 2147483647 h 405"/>
              <a:gd name="T8" fmla="*/ 2147483647 w 406"/>
              <a:gd name="T9" fmla="*/ 2147483647 h 405"/>
              <a:gd name="T10" fmla="*/ 2147483647 w 406"/>
              <a:gd name="T11" fmla="*/ 2147483647 h 405"/>
              <a:gd name="T12" fmla="*/ 2147483647 w 406"/>
              <a:gd name="T13" fmla="*/ 2147483647 h 405"/>
              <a:gd name="T14" fmla="*/ 2147483647 w 406"/>
              <a:gd name="T15" fmla="*/ 2147483647 h 405"/>
              <a:gd name="T16" fmla="*/ 2147483647 w 406"/>
              <a:gd name="T17" fmla="*/ 2147483647 h 405"/>
              <a:gd name="T18" fmla="*/ 2147483647 w 406"/>
              <a:gd name="T19" fmla="*/ 2147483647 h 405"/>
              <a:gd name="T20" fmla="*/ 2147483647 w 406"/>
              <a:gd name="T21" fmla="*/ 2147483647 h 405"/>
              <a:gd name="T22" fmla="*/ 2147483647 w 406"/>
              <a:gd name="T23" fmla="*/ 0 h 405"/>
              <a:gd name="T24" fmla="*/ 2147483647 w 406"/>
              <a:gd name="T25" fmla="*/ 2147483647 h 405"/>
              <a:gd name="T26" fmla="*/ 2147483647 w 406"/>
              <a:gd name="T27" fmla="*/ 2147483647 h 405"/>
              <a:gd name="T28" fmla="*/ 2147483647 w 406"/>
              <a:gd name="T29" fmla="*/ 2147483647 h 405"/>
              <a:gd name="T30" fmla="*/ 2147483647 w 406"/>
              <a:gd name="T31" fmla="*/ 2147483647 h 405"/>
              <a:gd name="T32" fmla="*/ 2147483647 w 406"/>
              <a:gd name="T33" fmla="*/ 2147483647 h 405"/>
              <a:gd name="T34" fmla="*/ 2147483647 w 406"/>
              <a:gd name="T35" fmla="*/ 2147483647 h 405"/>
              <a:gd name="T36" fmla="*/ 2147483647 w 406"/>
              <a:gd name="T37" fmla="*/ 2147483647 h 405"/>
              <a:gd name="T38" fmla="*/ 2147483647 w 406"/>
              <a:gd name="T39" fmla="*/ 2147483647 h 405"/>
              <a:gd name="T40" fmla="*/ 2147483647 w 406"/>
              <a:gd name="T41" fmla="*/ 2147483647 h 405"/>
              <a:gd name="T42" fmla="*/ 2147483647 w 406"/>
              <a:gd name="T43" fmla="*/ 2147483647 h 405"/>
              <a:gd name="T44" fmla="*/ 2147483647 w 406"/>
              <a:gd name="T45" fmla="*/ 2147483647 h 405"/>
              <a:gd name="T46" fmla="*/ 2147483647 w 406"/>
              <a:gd name="T47" fmla="*/ 2147483647 h 405"/>
              <a:gd name="T48" fmla="*/ 2147483647 w 406"/>
              <a:gd name="T49" fmla="*/ 2147483647 h 405"/>
              <a:gd name="T50" fmla="*/ 2147483647 w 406"/>
              <a:gd name="T51" fmla="*/ 2147483647 h 405"/>
              <a:gd name="T52" fmla="*/ 2147483647 w 406"/>
              <a:gd name="T53" fmla="*/ 2147483647 h 405"/>
              <a:gd name="T54" fmla="*/ 2147483647 w 406"/>
              <a:gd name="T55" fmla="*/ 2147483647 h 405"/>
              <a:gd name="T56" fmla="*/ 2147483647 w 406"/>
              <a:gd name="T57" fmla="*/ 2147483647 h 405"/>
              <a:gd name="T58" fmla="*/ 2147483647 w 406"/>
              <a:gd name="T59" fmla="*/ 2147483647 h 405"/>
              <a:gd name="T60" fmla="*/ 2147483647 w 406"/>
              <a:gd name="T61" fmla="*/ 2147483647 h 405"/>
              <a:gd name="T62" fmla="*/ 2147483647 w 406"/>
              <a:gd name="T63" fmla="*/ 2147483647 h 405"/>
              <a:gd name="T64" fmla="*/ 2147483647 w 406"/>
              <a:gd name="T65" fmla="*/ 2147483647 h 405"/>
              <a:gd name="T66" fmla="*/ 2147483647 w 406"/>
              <a:gd name="T67" fmla="*/ 2147483647 h 405"/>
              <a:gd name="T68" fmla="*/ 2147483647 w 406"/>
              <a:gd name="T69" fmla="*/ 2147483647 h 405"/>
              <a:gd name="T70" fmla="*/ 2147483647 w 406"/>
              <a:gd name="T71" fmla="*/ 2147483647 h 405"/>
              <a:gd name="T72" fmla="*/ 2147483647 w 406"/>
              <a:gd name="T73" fmla="*/ 2147483647 h 405"/>
              <a:gd name="T74" fmla="*/ 2147483647 w 406"/>
              <a:gd name="T75" fmla="*/ 2147483647 h 405"/>
              <a:gd name="T76" fmla="*/ 2147483647 w 406"/>
              <a:gd name="T77" fmla="*/ 2147483647 h 405"/>
              <a:gd name="T78" fmla="*/ 2147483647 w 406"/>
              <a:gd name="T79" fmla="*/ 2147483647 h 405"/>
              <a:gd name="T80" fmla="*/ 2147483647 w 406"/>
              <a:gd name="T81" fmla="*/ 2147483647 h 405"/>
              <a:gd name="T82" fmla="*/ 2147483647 w 406"/>
              <a:gd name="T83" fmla="*/ 2147483647 h 405"/>
              <a:gd name="T84" fmla="*/ 2147483647 w 406"/>
              <a:gd name="T85" fmla="*/ 2147483647 h 405"/>
              <a:gd name="T86" fmla="*/ 2147483647 w 406"/>
              <a:gd name="T87" fmla="*/ 2147483647 h 4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solidFill>
            <a:srgbClr val="F8F8F8">
              <a:alpha val="50195"/>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5" name="Freeform 241">
            <a:extLst>
              <a:ext uri="{FF2B5EF4-FFF2-40B4-BE49-F238E27FC236}">
                <a16:creationId xmlns:a16="http://schemas.microsoft.com/office/drawing/2014/main" id="{82E88C34-9786-432A-BA36-B69BE1385181}"/>
              </a:ext>
            </a:extLst>
          </p:cNvPr>
          <p:cNvSpPr>
            <a:spLocks/>
          </p:cNvSpPr>
          <p:nvPr/>
        </p:nvSpPr>
        <p:spPr bwMode="gray">
          <a:xfrm>
            <a:off x="2432050" y="-9525"/>
            <a:ext cx="3595688" cy="4429125"/>
          </a:xfrm>
          <a:custGeom>
            <a:avLst/>
            <a:gdLst>
              <a:gd name="T0" fmla="*/ 2147483647 w 2265"/>
              <a:gd name="T1" fmla="*/ 2147483647 h 2790"/>
              <a:gd name="T2" fmla="*/ 2147483647 w 2265"/>
              <a:gd name="T3" fmla="*/ 2147483647 h 2790"/>
              <a:gd name="T4" fmla="*/ 2147483647 w 2265"/>
              <a:gd name="T5" fmla="*/ 2147483647 h 2790"/>
              <a:gd name="T6" fmla="*/ 0 w 2265"/>
              <a:gd name="T7" fmla="*/ 0 h 2790"/>
              <a:gd name="T8" fmla="*/ 2147483647 w 2265"/>
              <a:gd name="T9" fmla="*/ 2147483647 h 2790"/>
              <a:gd name="T10" fmla="*/ 2147483647 w 2265"/>
              <a:gd name="T11" fmla="*/ 2147483647 h 2790"/>
              <a:gd name="T12" fmla="*/ 2147483647 w 2265"/>
              <a:gd name="T13" fmla="*/ 2147483647 h 2790"/>
              <a:gd name="T14" fmla="*/ 2147483647 w 2265"/>
              <a:gd name="T15" fmla="*/ 2147483647 h 27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65" h="2790">
                <a:moveTo>
                  <a:pt x="1895" y="2790"/>
                </a:moveTo>
                <a:cubicBezTo>
                  <a:pt x="2092" y="2493"/>
                  <a:pt x="2169" y="1787"/>
                  <a:pt x="2001" y="1455"/>
                </a:cubicBezTo>
                <a:cubicBezTo>
                  <a:pt x="1833" y="1123"/>
                  <a:pt x="1290" y="1089"/>
                  <a:pt x="909" y="885"/>
                </a:cubicBezTo>
                <a:cubicBezTo>
                  <a:pt x="528" y="681"/>
                  <a:pt x="95" y="144"/>
                  <a:pt x="0" y="0"/>
                </a:cubicBezTo>
                <a:lnTo>
                  <a:pt x="466" y="6"/>
                </a:lnTo>
                <a:cubicBezTo>
                  <a:pt x="570" y="267"/>
                  <a:pt x="788" y="572"/>
                  <a:pt x="1074" y="759"/>
                </a:cubicBezTo>
                <a:cubicBezTo>
                  <a:pt x="1359" y="946"/>
                  <a:pt x="1880" y="1011"/>
                  <a:pt x="2072" y="1396"/>
                </a:cubicBezTo>
                <a:cubicBezTo>
                  <a:pt x="2265" y="1781"/>
                  <a:pt x="2045" y="2639"/>
                  <a:pt x="1895" y="2790"/>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Freeform 242">
            <a:extLst>
              <a:ext uri="{FF2B5EF4-FFF2-40B4-BE49-F238E27FC236}">
                <a16:creationId xmlns:a16="http://schemas.microsoft.com/office/drawing/2014/main" id="{59692934-3B25-4050-935C-7FEBFBA83309}"/>
              </a:ext>
            </a:extLst>
          </p:cNvPr>
          <p:cNvSpPr>
            <a:spLocks/>
          </p:cNvSpPr>
          <p:nvPr/>
        </p:nvSpPr>
        <p:spPr bwMode="gray">
          <a:xfrm>
            <a:off x="0" y="0"/>
            <a:ext cx="5719763" cy="4495800"/>
          </a:xfrm>
          <a:custGeom>
            <a:avLst/>
            <a:gdLst>
              <a:gd name="T0" fmla="*/ 2147483647 w 3603"/>
              <a:gd name="T1" fmla="*/ 2147483647 h 2832"/>
              <a:gd name="T2" fmla="*/ 2147483647 w 3603"/>
              <a:gd name="T3" fmla="*/ 2147483647 h 2832"/>
              <a:gd name="T4" fmla="*/ 2147483647 w 3603"/>
              <a:gd name="T5" fmla="*/ 2147483647 h 2832"/>
              <a:gd name="T6" fmla="*/ 0 w 3603"/>
              <a:gd name="T7" fmla="*/ 0 h 2832"/>
              <a:gd name="T8" fmla="*/ 2147483647 w 3603"/>
              <a:gd name="T9" fmla="*/ 0 h 2832"/>
              <a:gd name="T10" fmla="*/ 2147483647 w 3603"/>
              <a:gd name="T11" fmla="*/ 2147483647 h 2832"/>
              <a:gd name="T12" fmla="*/ 2147483647 w 3603"/>
              <a:gd name="T13" fmla="*/ 2147483647 h 2832"/>
              <a:gd name="T14" fmla="*/ 2147483647 w 3603"/>
              <a:gd name="T15" fmla="*/ 2147483647 h 28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03" h="2832">
                <a:moveTo>
                  <a:pt x="3395" y="2832"/>
                </a:moveTo>
                <a:cubicBezTo>
                  <a:pt x="3514" y="2657"/>
                  <a:pt x="3539" y="2194"/>
                  <a:pt x="3450" y="1888"/>
                </a:cubicBezTo>
                <a:cubicBezTo>
                  <a:pt x="3361" y="1581"/>
                  <a:pt x="2487" y="1524"/>
                  <a:pt x="1918" y="1188"/>
                </a:cubicBezTo>
                <a:cubicBezTo>
                  <a:pt x="1350" y="851"/>
                  <a:pt x="128" y="228"/>
                  <a:pt x="0" y="0"/>
                </a:cubicBezTo>
                <a:lnTo>
                  <a:pt x="1145" y="0"/>
                </a:lnTo>
                <a:cubicBezTo>
                  <a:pt x="1248" y="271"/>
                  <a:pt x="1793" y="730"/>
                  <a:pt x="1995" y="891"/>
                </a:cubicBezTo>
                <a:cubicBezTo>
                  <a:pt x="2197" y="1052"/>
                  <a:pt x="3405" y="1416"/>
                  <a:pt x="3504" y="1817"/>
                </a:cubicBezTo>
                <a:cubicBezTo>
                  <a:pt x="3603" y="2218"/>
                  <a:pt x="3486" y="2743"/>
                  <a:pt x="3395" y="2832"/>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243">
            <a:extLst>
              <a:ext uri="{FF2B5EF4-FFF2-40B4-BE49-F238E27FC236}">
                <a16:creationId xmlns:a16="http://schemas.microsoft.com/office/drawing/2014/main" id="{E95A8E6C-D1DB-4BC2-86A6-D1EC167C0706}"/>
              </a:ext>
            </a:extLst>
          </p:cNvPr>
          <p:cNvSpPr>
            <a:spLocks/>
          </p:cNvSpPr>
          <p:nvPr/>
        </p:nvSpPr>
        <p:spPr bwMode="gray">
          <a:xfrm>
            <a:off x="6513513" y="404813"/>
            <a:ext cx="2630487" cy="3328987"/>
          </a:xfrm>
          <a:custGeom>
            <a:avLst/>
            <a:gdLst>
              <a:gd name="T0" fmla="*/ 0 w 1657"/>
              <a:gd name="T1" fmla="*/ 2147483647 h 2583"/>
              <a:gd name="T2" fmla="*/ 2147483647 w 1657"/>
              <a:gd name="T3" fmla="*/ 2147483647 h 2583"/>
              <a:gd name="T4" fmla="*/ 2147483647 w 1657"/>
              <a:gd name="T5" fmla="*/ 2147483647 h 2583"/>
              <a:gd name="T6" fmla="*/ 2147483647 w 1657"/>
              <a:gd name="T7" fmla="*/ 0 h 2583"/>
              <a:gd name="T8" fmla="*/ 2147483647 w 1657"/>
              <a:gd name="T9" fmla="*/ 2147483647 h 2583"/>
              <a:gd name="T10" fmla="*/ 0 w 1657"/>
              <a:gd name="T11" fmla="*/ 2147483647 h 25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57" h="2583">
                <a:moveTo>
                  <a:pt x="0" y="2583"/>
                </a:moveTo>
                <a:cubicBezTo>
                  <a:pt x="558" y="2524"/>
                  <a:pt x="852" y="2300"/>
                  <a:pt x="1129" y="1978"/>
                </a:cubicBezTo>
                <a:cubicBezTo>
                  <a:pt x="1406" y="1656"/>
                  <a:pt x="1528" y="1439"/>
                  <a:pt x="1657" y="1117"/>
                </a:cubicBezTo>
                <a:lnTo>
                  <a:pt x="1645" y="0"/>
                </a:lnTo>
                <a:cubicBezTo>
                  <a:pt x="1598" y="291"/>
                  <a:pt x="1225" y="1470"/>
                  <a:pt x="950" y="1877"/>
                </a:cubicBezTo>
                <a:cubicBezTo>
                  <a:pt x="675" y="2284"/>
                  <a:pt x="499" y="2494"/>
                  <a:pt x="0" y="2583"/>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244">
            <a:extLst>
              <a:ext uri="{FF2B5EF4-FFF2-40B4-BE49-F238E27FC236}">
                <a16:creationId xmlns:a16="http://schemas.microsoft.com/office/drawing/2014/main" id="{9E3B9261-254F-414B-B81C-8197942D96AD}"/>
              </a:ext>
            </a:extLst>
          </p:cNvPr>
          <p:cNvSpPr>
            <a:spLocks/>
          </p:cNvSpPr>
          <p:nvPr/>
        </p:nvSpPr>
        <p:spPr bwMode="gray">
          <a:xfrm>
            <a:off x="6477000" y="-9525"/>
            <a:ext cx="1676400" cy="3743325"/>
          </a:xfrm>
          <a:custGeom>
            <a:avLst/>
            <a:gdLst>
              <a:gd name="T0" fmla="*/ 0 w 1110"/>
              <a:gd name="T1" fmla="*/ 2147483647 h 2877"/>
              <a:gd name="T2" fmla="*/ 2147483647 w 1110"/>
              <a:gd name="T3" fmla="*/ 2147483647 h 2877"/>
              <a:gd name="T4" fmla="*/ 2147483647 w 1110"/>
              <a:gd name="T5" fmla="*/ 0 h 2877"/>
              <a:gd name="T6" fmla="*/ 2147483647 w 1110"/>
              <a:gd name="T7" fmla="*/ 0 h 2877"/>
              <a:gd name="T8" fmla="*/ 2147483647 w 1110"/>
              <a:gd name="T9" fmla="*/ 2147483647 h 2877"/>
              <a:gd name="T10" fmla="*/ 0 w 1110"/>
              <a:gd name="T11" fmla="*/ 2147483647 h 28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10" h="2877">
                <a:moveTo>
                  <a:pt x="0" y="2877"/>
                </a:moveTo>
                <a:cubicBezTo>
                  <a:pt x="558" y="2818"/>
                  <a:pt x="878" y="2138"/>
                  <a:pt x="979" y="1734"/>
                </a:cubicBezTo>
                <a:cubicBezTo>
                  <a:pt x="1080" y="1330"/>
                  <a:pt x="1110" y="368"/>
                  <a:pt x="1110" y="0"/>
                </a:cubicBezTo>
                <a:lnTo>
                  <a:pt x="296" y="0"/>
                </a:lnTo>
                <a:cubicBezTo>
                  <a:pt x="593" y="445"/>
                  <a:pt x="803" y="1297"/>
                  <a:pt x="754" y="1776"/>
                </a:cubicBezTo>
                <a:cubicBezTo>
                  <a:pt x="705" y="2255"/>
                  <a:pt x="635" y="2613"/>
                  <a:pt x="0" y="2877"/>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245">
            <a:extLst>
              <a:ext uri="{FF2B5EF4-FFF2-40B4-BE49-F238E27FC236}">
                <a16:creationId xmlns:a16="http://schemas.microsoft.com/office/drawing/2014/main" id="{99A3DF6D-634C-4BE8-98AD-41D40505ED79}"/>
              </a:ext>
            </a:extLst>
          </p:cNvPr>
          <p:cNvSpPr>
            <a:spLocks/>
          </p:cNvSpPr>
          <p:nvPr/>
        </p:nvSpPr>
        <p:spPr bwMode="gray">
          <a:xfrm>
            <a:off x="-9525" y="609600"/>
            <a:ext cx="5418138" cy="3808413"/>
          </a:xfrm>
          <a:custGeom>
            <a:avLst/>
            <a:gdLst>
              <a:gd name="T0" fmla="*/ 2147483647 w 3413"/>
              <a:gd name="T1" fmla="*/ 2147483647 h 2399"/>
              <a:gd name="T2" fmla="*/ 2147483647 w 3413"/>
              <a:gd name="T3" fmla="*/ 2147483647 h 2399"/>
              <a:gd name="T4" fmla="*/ 2147483647 w 3413"/>
              <a:gd name="T5" fmla="*/ 2147483647 h 2399"/>
              <a:gd name="T6" fmla="*/ 0 w 3413"/>
              <a:gd name="T7" fmla="*/ 2147483647 h 2399"/>
              <a:gd name="T8" fmla="*/ 2147483647 w 3413"/>
              <a:gd name="T9" fmla="*/ 0 h 2399"/>
              <a:gd name="T10" fmla="*/ 2147483647 w 3413"/>
              <a:gd name="T11" fmla="*/ 2147483647 h 2399"/>
              <a:gd name="T12" fmla="*/ 2147483647 w 3413"/>
              <a:gd name="T13" fmla="*/ 2147483647 h 2399"/>
              <a:gd name="T14" fmla="*/ 2147483647 w 3413"/>
              <a:gd name="T15" fmla="*/ 2147483647 h 23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13" h="2399">
                <a:moveTo>
                  <a:pt x="3413" y="2399"/>
                </a:moveTo>
                <a:cubicBezTo>
                  <a:pt x="3361" y="2324"/>
                  <a:pt x="3246" y="2028"/>
                  <a:pt x="2928" y="1962"/>
                </a:cubicBezTo>
                <a:cubicBezTo>
                  <a:pt x="2610" y="1896"/>
                  <a:pt x="1990" y="2131"/>
                  <a:pt x="1502" y="2003"/>
                </a:cubicBezTo>
                <a:cubicBezTo>
                  <a:pt x="937" y="1819"/>
                  <a:pt x="386" y="1510"/>
                  <a:pt x="0" y="1196"/>
                </a:cubicBezTo>
                <a:lnTo>
                  <a:pt x="6" y="0"/>
                </a:lnTo>
                <a:cubicBezTo>
                  <a:pt x="109" y="271"/>
                  <a:pt x="893" y="1158"/>
                  <a:pt x="1461" y="1558"/>
                </a:cubicBezTo>
                <a:cubicBezTo>
                  <a:pt x="1906" y="1919"/>
                  <a:pt x="2644" y="1780"/>
                  <a:pt x="2969" y="1920"/>
                </a:cubicBezTo>
                <a:cubicBezTo>
                  <a:pt x="3294" y="2060"/>
                  <a:pt x="3349" y="2288"/>
                  <a:pt x="3413" y="2399"/>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 name="Group 226">
            <a:extLst>
              <a:ext uri="{FF2B5EF4-FFF2-40B4-BE49-F238E27FC236}">
                <a16:creationId xmlns:a16="http://schemas.microsoft.com/office/drawing/2014/main" id="{A7496BE4-85C6-4050-ABFF-BAD5BC6B5B8C}"/>
              </a:ext>
            </a:extLst>
          </p:cNvPr>
          <p:cNvGrpSpPr>
            <a:grpSpLocks/>
          </p:cNvGrpSpPr>
          <p:nvPr/>
        </p:nvGrpSpPr>
        <p:grpSpPr bwMode="auto">
          <a:xfrm>
            <a:off x="0" y="3733800"/>
            <a:ext cx="9144000" cy="3124200"/>
            <a:chOff x="0" y="2352"/>
            <a:chExt cx="5760" cy="1968"/>
          </a:xfrm>
        </p:grpSpPr>
        <p:pic>
          <p:nvPicPr>
            <p:cNvPr id="11" name="Picture 214" descr="3">
              <a:extLst>
                <a:ext uri="{FF2B5EF4-FFF2-40B4-BE49-F238E27FC236}">
                  <a16:creationId xmlns:a16="http://schemas.microsoft.com/office/drawing/2014/main" id="{F76AAA40-6782-475B-900C-4F259B2E17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b="25085"/>
            <a:stretch>
              <a:fillRect/>
            </a:stretch>
          </p:blipFill>
          <p:spPr bwMode="gray">
            <a:xfrm>
              <a:off x="0" y="2352"/>
              <a:ext cx="5760"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5" descr="2">
              <a:extLst>
                <a:ext uri="{FF2B5EF4-FFF2-40B4-BE49-F238E27FC236}">
                  <a16:creationId xmlns:a16="http://schemas.microsoft.com/office/drawing/2014/main" id="{428BCB93-A409-48BB-813F-814E2020F073}"/>
                </a:ext>
              </a:extLst>
            </p:cNvPr>
            <p:cNvPicPr>
              <a:picLocks noChangeAspect="1" noChangeArrowheads="1"/>
            </p:cNvPicPr>
            <p:nvPr userDrawn="1"/>
          </p:nvPicPr>
          <p:blipFill>
            <a:blip r:embed="rId3">
              <a:lum contrast="12000"/>
              <a:extLst>
                <a:ext uri="{28A0092B-C50C-407E-A947-70E740481C1C}">
                  <a14:useLocalDpi xmlns:a14="http://schemas.microsoft.com/office/drawing/2010/main" val="0"/>
                </a:ext>
              </a:extLst>
            </a:blip>
            <a:srcRect/>
            <a:stretch>
              <a:fillRect/>
            </a:stretch>
          </p:blipFill>
          <p:spPr bwMode="gray">
            <a:xfrm>
              <a:off x="0" y="2688"/>
              <a:ext cx="872" cy="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6" descr="2">
              <a:extLst>
                <a:ext uri="{FF2B5EF4-FFF2-40B4-BE49-F238E27FC236}">
                  <a16:creationId xmlns:a16="http://schemas.microsoft.com/office/drawing/2014/main" id="{661F4B9A-4820-4C40-A942-91A3AE7A0EA6}"/>
                </a:ext>
              </a:extLst>
            </p:cNvPr>
            <p:cNvPicPr>
              <a:picLocks noChangeAspect="1" noChangeArrowheads="1"/>
            </p:cNvPicPr>
            <p:nvPr userDrawn="1"/>
          </p:nvPicPr>
          <p:blipFill>
            <a:blip r:embed="rId3">
              <a:lum contrast="12000"/>
              <a:extLst>
                <a:ext uri="{28A0092B-C50C-407E-A947-70E740481C1C}">
                  <a14:useLocalDpi xmlns:a14="http://schemas.microsoft.com/office/drawing/2010/main" val="0"/>
                </a:ext>
              </a:extLst>
            </a:blip>
            <a:srcRect/>
            <a:stretch>
              <a:fillRect/>
            </a:stretch>
          </p:blipFill>
          <p:spPr bwMode="gray">
            <a:xfrm rot="638531" flipH="1">
              <a:off x="4512" y="2736"/>
              <a:ext cx="690"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 Box 262">
            <a:extLst>
              <a:ext uri="{FF2B5EF4-FFF2-40B4-BE49-F238E27FC236}">
                <a16:creationId xmlns:a16="http://schemas.microsoft.com/office/drawing/2014/main" id="{272B618C-31B5-4C17-9A80-6F7E8EE37C2D}"/>
              </a:ext>
            </a:extLst>
          </p:cNvPr>
          <p:cNvSpPr txBox="1">
            <a:spLocks noChangeArrowheads="1"/>
          </p:cNvSpPr>
          <p:nvPr/>
        </p:nvSpPr>
        <p:spPr bwMode="gray">
          <a:xfrm>
            <a:off x="228600" y="6080125"/>
            <a:ext cx="1676400" cy="396875"/>
          </a:xfrm>
          <a:prstGeom prst="rect">
            <a:avLst/>
          </a:prstGeom>
          <a:noFill/>
          <a:ln>
            <a:noFill/>
          </a:ln>
          <a:effectLs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50000"/>
              </a:spcBef>
              <a:spcAft>
                <a:spcPct val="0"/>
              </a:spcAft>
              <a:defRPr b="1">
                <a:solidFill>
                  <a:schemeClr val="tx1"/>
                </a:solidFill>
                <a:latin typeface="Arial" charset="0"/>
              </a:defRPr>
            </a:lvl6pPr>
            <a:lvl7pPr marL="2971800" indent="-228600" eaLnBrk="0" fontAlgn="base" hangingPunct="0">
              <a:spcBef>
                <a:spcPct val="50000"/>
              </a:spcBef>
              <a:spcAft>
                <a:spcPct val="0"/>
              </a:spcAft>
              <a:defRPr b="1">
                <a:solidFill>
                  <a:schemeClr val="tx1"/>
                </a:solidFill>
                <a:latin typeface="Arial" charset="0"/>
              </a:defRPr>
            </a:lvl7pPr>
            <a:lvl8pPr marL="3429000" indent="-228600" eaLnBrk="0" fontAlgn="base" hangingPunct="0">
              <a:spcBef>
                <a:spcPct val="50000"/>
              </a:spcBef>
              <a:spcAft>
                <a:spcPct val="0"/>
              </a:spcAft>
              <a:defRPr b="1">
                <a:solidFill>
                  <a:schemeClr val="tx1"/>
                </a:solidFill>
                <a:latin typeface="Arial" charset="0"/>
              </a:defRPr>
            </a:lvl8pPr>
            <a:lvl9pPr marL="3886200" indent="-228600" eaLnBrk="0" fontAlgn="base" hangingPunct="0">
              <a:spcBef>
                <a:spcPct val="50000"/>
              </a:spcBef>
              <a:spcAft>
                <a:spcPct val="0"/>
              </a:spcAft>
              <a:defRPr b="1">
                <a:solidFill>
                  <a:schemeClr val="tx1"/>
                </a:solidFill>
                <a:latin typeface="Arial" charset="0"/>
              </a:defRPr>
            </a:lvl9pPr>
          </a:lstStyle>
          <a:p>
            <a:pPr eaLnBrk="1" hangingPunct="1">
              <a:defRPr/>
            </a:pPr>
            <a:r>
              <a:rPr lang="en-US" altLang="zh-CN" sz="2000">
                <a:solidFill>
                  <a:srgbClr val="FFFFFF"/>
                </a:solidFill>
                <a:latin typeface="Verdana" pitchFamily="34" charset="0"/>
                <a:ea typeface="宋体" pitchFamily="2" charset="-122"/>
              </a:rPr>
              <a:t>LOGO</a:t>
            </a:r>
          </a:p>
        </p:txBody>
      </p:sp>
      <p:grpSp>
        <p:nvGrpSpPr>
          <p:cNvPr id="15" name="Group 269">
            <a:extLst>
              <a:ext uri="{FF2B5EF4-FFF2-40B4-BE49-F238E27FC236}">
                <a16:creationId xmlns:a16="http://schemas.microsoft.com/office/drawing/2014/main" id="{A6C05165-3699-43CA-9F16-0C5CA4AF3D1E}"/>
              </a:ext>
            </a:extLst>
          </p:cNvPr>
          <p:cNvGrpSpPr>
            <a:grpSpLocks/>
          </p:cNvGrpSpPr>
          <p:nvPr/>
        </p:nvGrpSpPr>
        <p:grpSpPr bwMode="auto">
          <a:xfrm rot="-2998185">
            <a:off x="4394200" y="2867025"/>
            <a:ext cx="1349375" cy="1450975"/>
            <a:chOff x="173" y="1670"/>
            <a:chExt cx="676" cy="727"/>
          </a:xfrm>
        </p:grpSpPr>
        <p:sp>
          <p:nvSpPr>
            <p:cNvPr id="16" name="Oval 270">
              <a:extLst>
                <a:ext uri="{FF2B5EF4-FFF2-40B4-BE49-F238E27FC236}">
                  <a16:creationId xmlns:a16="http://schemas.microsoft.com/office/drawing/2014/main" id="{5BC46BA6-D4AE-4101-9060-0410E0975CE5}"/>
                </a:ext>
              </a:extLst>
            </p:cNvPr>
            <p:cNvSpPr>
              <a:spLocks noChangeArrowheads="1"/>
            </p:cNvSpPr>
            <p:nvPr/>
          </p:nvSpPr>
          <p:spPr bwMode="gray">
            <a:xfrm>
              <a:off x="442" y="1665"/>
              <a:ext cx="111" cy="105"/>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7" name="Oval 271">
              <a:extLst>
                <a:ext uri="{FF2B5EF4-FFF2-40B4-BE49-F238E27FC236}">
                  <a16:creationId xmlns:a16="http://schemas.microsoft.com/office/drawing/2014/main" id="{5B59B3F5-46DE-4B44-BB73-3C54DDCEAF05}"/>
                </a:ext>
              </a:extLst>
            </p:cNvPr>
            <p:cNvSpPr>
              <a:spLocks noChangeArrowheads="1"/>
            </p:cNvSpPr>
            <p:nvPr/>
          </p:nvSpPr>
          <p:spPr bwMode="gray">
            <a:xfrm>
              <a:off x="279" y="1954"/>
              <a:ext cx="157" cy="15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8" name="Oval 272">
              <a:extLst>
                <a:ext uri="{FF2B5EF4-FFF2-40B4-BE49-F238E27FC236}">
                  <a16:creationId xmlns:a16="http://schemas.microsoft.com/office/drawing/2014/main" id="{CC7B7E33-E596-447D-93B3-AFA21DC57452}"/>
                </a:ext>
              </a:extLst>
            </p:cNvPr>
            <p:cNvSpPr>
              <a:spLocks noChangeArrowheads="1"/>
            </p:cNvSpPr>
            <p:nvPr/>
          </p:nvSpPr>
          <p:spPr bwMode="gray">
            <a:xfrm>
              <a:off x="572" y="1840"/>
              <a:ext cx="118" cy="111"/>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9" name="Oval 273">
              <a:extLst>
                <a:ext uri="{FF2B5EF4-FFF2-40B4-BE49-F238E27FC236}">
                  <a16:creationId xmlns:a16="http://schemas.microsoft.com/office/drawing/2014/main" id="{598E3A1E-3E00-4228-A413-51F1ECB9FEB5}"/>
                </a:ext>
              </a:extLst>
            </p:cNvPr>
            <p:cNvSpPr>
              <a:spLocks noChangeArrowheads="1"/>
            </p:cNvSpPr>
            <p:nvPr/>
          </p:nvSpPr>
          <p:spPr bwMode="gray">
            <a:xfrm>
              <a:off x="329" y="2310"/>
              <a:ext cx="84" cy="78"/>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0" name="Line 274">
              <a:extLst>
                <a:ext uri="{FF2B5EF4-FFF2-40B4-BE49-F238E27FC236}">
                  <a16:creationId xmlns:a16="http://schemas.microsoft.com/office/drawing/2014/main" id="{77590FAD-1B51-4EAB-9DDA-67CD47A09E01}"/>
                </a:ext>
              </a:extLst>
            </p:cNvPr>
            <p:cNvSpPr>
              <a:spLocks noChangeShapeType="1"/>
            </p:cNvSpPr>
            <p:nvPr/>
          </p:nvSpPr>
          <p:spPr bwMode="gray">
            <a:xfrm>
              <a:off x="355" y="2105"/>
              <a:ext cx="0" cy="215"/>
            </a:xfrm>
            <a:prstGeom prst="line">
              <a:avLst/>
            </a:prstGeom>
            <a:noFill/>
            <a:ln w="12700">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1" name="Line 275">
              <a:extLst>
                <a:ext uri="{FF2B5EF4-FFF2-40B4-BE49-F238E27FC236}">
                  <a16:creationId xmlns:a16="http://schemas.microsoft.com/office/drawing/2014/main" id="{B493949C-4766-4C14-890D-7568AF082F65}"/>
                </a:ext>
              </a:extLst>
            </p:cNvPr>
            <p:cNvSpPr>
              <a:spLocks noChangeShapeType="1"/>
            </p:cNvSpPr>
            <p:nvPr/>
          </p:nvSpPr>
          <p:spPr bwMode="gray">
            <a:xfrm flipV="1">
              <a:off x="413" y="1926"/>
              <a:ext cx="175" cy="52"/>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2" name="Line 276">
              <a:extLst>
                <a:ext uri="{FF2B5EF4-FFF2-40B4-BE49-F238E27FC236}">
                  <a16:creationId xmlns:a16="http://schemas.microsoft.com/office/drawing/2014/main" id="{C531FCD2-D2A0-4094-9CFE-DC003E18162E}"/>
                </a:ext>
              </a:extLst>
            </p:cNvPr>
            <p:cNvSpPr>
              <a:spLocks noChangeShapeType="1"/>
            </p:cNvSpPr>
            <p:nvPr/>
          </p:nvSpPr>
          <p:spPr bwMode="gray">
            <a:xfrm flipH="1" flipV="1">
              <a:off x="524" y="1754"/>
              <a:ext cx="69" cy="93"/>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Oval 277">
              <a:extLst>
                <a:ext uri="{FF2B5EF4-FFF2-40B4-BE49-F238E27FC236}">
                  <a16:creationId xmlns:a16="http://schemas.microsoft.com/office/drawing/2014/main" id="{94CE7E54-48D3-458B-A5D5-3723850807F2}"/>
                </a:ext>
              </a:extLst>
            </p:cNvPr>
            <p:cNvSpPr>
              <a:spLocks noChangeArrowheads="1"/>
            </p:cNvSpPr>
            <p:nvPr/>
          </p:nvSpPr>
          <p:spPr bwMode="gray">
            <a:xfrm>
              <a:off x="768" y="1762"/>
              <a:ext cx="84" cy="8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4" name="Oval 278">
              <a:extLst>
                <a:ext uri="{FF2B5EF4-FFF2-40B4-BE49-F238E27FC236}">
                  <a16:creationId xmlns:a16="http://schemas.microsoft.com/office/drawing/2014/main" id="{B5EE7C1A-B3EE-4CE4-B847-2D7783CB9182}"/>
                </a:ext>
              </a:extLst>
            </p:cNvPr>
            <p:cNvSpPr>
              <a:spLocks noChangeArrowheads="1"/>
            </p:cNvSpPr>
            <p:nvPr/>
          </p:nvSpPr>
          <p:spPr bwMode="gray">
            <a:xfrm>
              <a:off x="655" y="2069"/>
              <a:ext cx="94" cy="89"/>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5" name="Line 279">
              <a:extLst>
                <a:ext uri="{FF2B5EF4-FFF2-40B4-BE49-F238E27FC236}">
                  <a16:creationId xmlns:a16="http://schemas.microsoft.com/office/drawing/2014/main" id="{4562C7FC-8E3D-4387-890A-414EE0999873}"/>
                </a:ext>
              </a:extLst>
            </p:cNvPr>
            <p:cNvSpPr>
              <a:spLocks noChangeShapeType="1"/>
            </p:cNvSpPr>
            <p:nvPr/>
          </p:nvSpPr>
          <p:spPr bwMode="gray">
            <a:xfrm>
              <a:off x="653" y="1954"/>
              <a:ext cx="29" cy="134"/>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 name="Line 280">
              <a:extLst>
                <a:ext uri="{FF2B5EF4-FFF2-40B4-BE49-F238E27FC236}">
                  <a16:creationId xmlns:a16="http://schemas.microsoft.com/office/drawing/2014/main" id="{5709F6C5-D06D-4F36-BE95-64D56B4B4EE3}"/>
                </a:ext>
              </a:extLst>
            </p:cNvPr>
            <p:cNvSpPr>
              <a:spLocks noChangeShapeType="1"/>
            </p:cNvSpPr>
            <p:nvPr/>
          </p:nvSpPr>
          <p:spPr bwMode="gray">
            <a:xfrm flipV="1">
              <a:off x="687" y="1802"/>
              <a:ext cx="87" cy="76"/>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Oval 281">
              <a:extLst>
                <a:ext uri="{FF2B5EF4-FFF2-40B4-BE49-F238E27FC236}">
                  <a16:creationId xmlns:a16="http://schemas.microsoft.com/office/drawing/2014/main" id="{AD7737E1-BFFF-44D0-8CB1-24CCB7CBFFCE}"/>
                </a:ext>
              </a:extLst>
            </p:cNvPr>
            <p:cNvSpPr>
              <a:spLocks noChangeArrowheads="1"/>
            </p:cNvSpPr>
            <p:nvPr/>
          </p:nvSpPr>
          <p:spPr bwMode="gray">
            <a:xfrm>
              <a:off x="177" y="1834"/>
              <a:ext cx="82" cy="8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28" name="Line 282">
              <a:extLst>
                <a:ext uri="{FF2B5EF4-FFF2-40B4-BE49-F238E27FC236}">
                  <a16:creationId xmlns:a16="http://schemas.microsoft.com/office/drawing/2014/main" id="{0B993448-EC62-4A22-A969-FA32D30ADB2B}"/>
                </a:ext>
              </a:extLst>
            </p:cNvPr>
            <p:cNvSpPr>
              <a:spLocks noChangeShapeType="1"/>
            </p:cNvSpPr>
            <p:nvPr/>
          </p:nvSpPr>
          <p:spPr bwMode="gray">
            <a:xfrm>
              <a:off x="220" y="1906"/>
              <a:ext cx="70" cy="70"/>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 name="Line 283">
              <a:extLst>
                <a:ext uri="{FF2B5EF4-FFF2-40B4-BE49-F238E27FC236}">
                  <a16:creationId xmlns:a16="http://schemas.microsoft.com/office/drawing/2014/main" id="{0FC659DF-DA2B-4869-A2F6-8851DE80B714}"/>
                </a:ext>
              </a:extLst>
            </p:cNvPr>
            <p:cNvSpPr>
              <a:spLocks noChangeShapeType="1"/>
            </p:cNvSpPr>
            <p:nvPr/>
          </p:nvSpPr>
          <p:spPr bwMode="gray">
            <a:xfrm flipH="1">
              <a:off x="550" y="2132"/>
              <a:ext cx="127" cy="36"/>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 name="Oval 284">
              <a:extLst>
                <a:ext uri="{FF2B5EF4-FFF2-40B4-BE49-F238E27FC236}">
                  <a16:creationId xmlns:a16="http://schemas.microsoft.com/office/drawing/2014/main" id="{1A0C7AB8-5484-461B-BBAF-0EAB21213413}"/>
                </a:ext>
              </a:extLst>
            </p:cNvPr>
            <p:cNvSpPr>
              <a:spLocks noChangeArrowheads="1"/>
            </p:cNvSpPr>
            <p:nvPr/>
          </p:nvSpPr>
          <p:spPr bwMode="gray">
            <a:xfrm>
              <a:off x="496" y="2131"/>
              <a:ext cx="84" cy="78"/>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31" name="Line 285">
              <a:extLst>
                <a:ext uri="{FF2B5EF4-FFF2-40B4-BE49-F238E27FC236}">
                  <a16:creationId xmlns:a16="http://schemas.microsoft.com/office/drawing/2014/main" id="{630828D1-7D5A-45FD-A20A-4E8D74C4DDA8}"/>
                </a:ext>
              </a:extLst>
            </p:cNvPr>
            <p:cNvSpPr>
              <a:spLocks noChangeShapeType="1"/>
            </p:cNvSpPr>
            <p:nvPr/>
          </p:nvSpPr>
          <p:spPr bwMode="gray">
            <a:xfrm>
              <a:off x="727" y="2147"/>
              <a:ext cx="29" cy="35"/>
            </a:xfrm>
            <a:prstGeom prst="line">
              <a:avLst/>
            </a:prstGeom>
            <a:noFill/>
            <a:ln w="9525">
              <a:solidFill>
                <a:srgbClr val="FEFEFE"/>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Oval 286">
              <a:extLst>
                <a:ext uri="{FF2B5EF4-FFF2-40B4-BE49-F238E27FC236}">
                  <a16:creationId xmlns:a16="http://schemas.microsoft.com/office/drawing/2014/main" id="{B417E304-8D20-4341-80CD-BB74E45738FE}"/>
                </a:ext>
              </a:extLst>
            </p:cNvPr>
            <p:cNvSpPr>
              <a:spLocks noChangeArrowheads="1"/>
            </p:cNvSpPr>
            <p:nvPr/>
          </p:nvSpPr>
          <p:spPr bwMode="gray">
            <a:xfrm>
              <a:off x="741" y="2186"/>
              <a:ext cx="84" cy="80"/>
            </a:xfrm>
            <a:prstGeom prst="ellipse">
              <a:avLst/>
            </a:prstGeom>
            <a:solidFill>
              <a:srgbClr val="FEFEFE">
                <a:alpha val="30196"/>
              </a:srgbClr>
            </a:solidFill>
            <a:ln w="9525" algn="ctr">
              <a:solidFill>
                <a:srgbClr val="FEFEFE"/>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nvGrpSpPr>
          <p:cNvPr id="33" name="Group 287">
            <a:extLst>
              <a:ext uri="{FF2B5EF4-FFF2-40B4-BE49-F238E27FC236}">
                <a16:creationId xmlns:a16="http://schemas.microsoft.com/office/drawing/2014/main" id="{2A0AA1DC-C67F-448B-97A4-F7D3A308D02D}"/>
              </a:ext>
            </a:extLst>
          </p:cNvPr>
          <p:cNvGrpSpPr>
            <a:grpSpLocks/>
          </p:cNvGrpSpPr>
          <p:nvPr/>
        </p:nvGrpSpPr>
        <p:grpSpPr bwMode="auto">
          <a:xfrm>
            <a:off x="7239000" y="914400"/>
            <a:ext cx="1676400" cy="1093788"/>
            <a:chOff x="395" y="2036"/>
            <a:chExt cx="618" cy="403"/>
          </a:xfrm>
        </p:grpSpPr>
        <p:sp>
          <p:nvSpPr>
            <p:cNvPr id="34" name="Freeform 288">
              <a:extLst>
                <a:ext uri="{FF2B5EF4-FFF2-40B4-BE49-F238E27FC236}">
                  <a16:creationId xmlns:a16="http://schemas.microsoft.com/office/drawing/2014/main" id="{4DA0B113-3432-41F6-B9F5-E410A39D5230}"/>
                </a:ext>
              </a:extLst>
            </p:cNvPr>
            <p:cNvSpPr>
              <a:spLocks/>
            </p:cNvSpPr>
            <p:nvPr/>
          </p:nvSpPr>
          <p:spPr bwMode="gray">
            <a:xfrm>
              <a:off x="395" y="2217"/>
              <a:ext cx="81" cy="87"/>
            </a:xfrm>
            <a:custGeom>
              <a:avLst/>
              <a:gdLst>
                <a:gd name="T0" fmla="*/ 2 w 108"/>
                <a:gd name="T1" fmla="*/ 8 h 87"/>
                <a:gd name="T2" fmla="*/ 2 w 108"/>
                <a:gd name="T3" fmla="*/ 18 h 87"/>
                <a:gd name="T4" fmla="*/ 0 w 108"/>
                <a:gd name="T5" fmla="*/ 41 h 87"/>
                <a:gd name="T6" fmla="*/ 2 w 108"/>
                <a:gd name="T7" fmla="*/ 87 h 87"/>
                <a:gd name="T8" fmla="*/ 2 w 108"/>
                <a:gd name="T9" fmla="*/ 81 h 87"/>
                <a:gd name="T10" fmla="*/ 2 w 108"/>
                <a:gd name="T11" fmla="*/ 63 h 87"/>
                <a:gd name="T12" fmla="*/ 2 w 108"/>
                <a:gd name="T13" fmla="*/ 8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87">
                  <a:moveTo>
                    <a:pt x="78" y="8"/>
                  </a:moveTo>
                  <a:cubicBezTo>
                    <a:pt x="70" y="0"/>
                    <a:pt x="20" y="1"/>
                    <a:pt x="9" y="18"/>
                  </a:cubicBezTo>
                  <a:cubicBezTo>
                    <a:pt x="4" y="25"/>
                    <a:pt x="2" y="33"/>
                    <a:pt x="0" y="41"/>
                  </a:cubicBezTo>
                  <a:cubicBezTo>
                    <a:pt x="1" y="66"/>
                    <a:pt x="9" y="85"/>
                    <a:pt x="36" y="87"/>
                  </a:cubicBezTo>
                  <a:cubicBezTo>
                    <a:pt x="70" y="86"/>
                    <a:pt x="66" y="87"/>
                    <a:pt x="90" y="81"/>
                  </a:cubicBezTo>
                  <a:cubicBezTo>
                    <a:pt x="104" y="67"/>
                    <a:pt x="99" y="74"/>
                    <a:pt x="105" y="63"/>
                  </a:cubicBezTo>
                  <a:cubicBezTo>
                    <a:pt x="108" y="45"/>
                    <a:pt x="104" y="8"/>
                    <a:pt x="78" y="8"/>
                  </a:cubicBezTo>
                  <a:close/>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5" name="Freeform 289">
              <a:extLst>
                <a:ext uri="{FF2B5EF4-FFF2-40B4-BE49-F238E27FC236}">
                  <a16:creationId xmlns:a16="http://schemas.microsoft.com/office/drawing/2014/main" id="{037BA2E5-A285-400F-8967-0E994150197D}"/>
                </a:ext>
              </a:extLst>
            </p:cNvPr>
            <p:cNvSpPr>
              <a:spLocks/>
            </p:cNvSpPr>
            <p:nvPr/>
          </p:nvSpPr>
          <p:spPr bwMode="gray">
            <a:xfrm>
              <a:off x="395" y="2352"/>
              <a:ext cx="81" cy="87"/>
            </a:xfrm>
            <a:custGeom>
              <a:avLst/>
              <a:gdLst>
                <a:gd name="T0" fmla="*/ 2 w 108"/>
                <a:gd name="T1" fmla="*/ 8 h 87"/>
                <a:gd name="T2" fmla="*/ 2 w 108"/>
                <a:gd name="T3" fmla="*/ 18 h 87"/>
                <a:gd name="T4" fmla="*/ 0 w 108"/>
                <a:gd name="T5" fmla="*/ 41 h 87"/>
                <a:gd name="T6" fmla="*/ 2 w 108"/>
                <a:gd name="T7" fmla="*/ 87 h 87"/>
                <a:gd name="T8" fmla="*/ 2 w 108"/>
                <a:gd name="T9" fmla="*/ 81 h 87"/>
                <a:gd name="T10" fmla="*/ 2 w 108"/>
                <a:gd name="T11" fmla="*/ 63 h 87"/>
                <a:gd name="T12" fmla="*/ 2 w 108"/>
                <a:gd name="T13" fmla="*/ 8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 h="87">
                  <a:moveTo>
                    <a:pt x="78" y="8"/>
                  </a:moveTo>
                  <a:cubicBezTo>
                    <a:pt x="70" y="0"/>
                    <a:pt x="20" y="1"/>
                    <a:pt x="9" y="18"/>
                  </a:cubicBezTo>
                  <a:cubicBezTo>
                    <a:pt x="4" y="25"/>
                    <a:pt x="2" y="33"/>
                    <a:pt x="0" y="41"/>
                  </a:cubicBezTo>
                  <a:cubicBezTo>
                    <a:pt x="1" y="66"/>
                    <a:pt x="9" y="85"/>
                    <a:pt x="36" y="87"/>
                  </a:cubicBezTo>
                  <a:cubicBezTo>
                    <a:pt x="70" y="86"/>
                    <a:pt x="66" y="87"/>
                    <a:pt x="90" y="81"/>
                  </a:cubicBezTo>
                  <a:cubicBezTo>
                    <a:pt x="104" y="67"/>
                    <a:pt x="99" y="74"/>
                    <a:pt x="105" y="63"/>
                  </a:cubicBezTo>
                  <a:cubicBezTo>
                    <a:pt x="108" y="45"/>
                    <a:pt x="104" y="8"/>
                    <a:pt x="78" y="8"/>
                  </a:cubicBezTo>
                  <a:close/>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6" name="Freeform 290">
              <a:extLst>
                <a:ext uri="{FF2B5EF4-FFF2-40B4-BE49-F238E27FC236}">
                  <a16:creationId xmlns:a16="http://schemas.microsoft.com/office/drawing/2014/main" id="{67D55A8A-FE7D-449C-88F6-B96E87B961AB}"/>
                </a:ext>
              </a:extLst>
            </p:cNvPr>
            <p:cNvSpPr>
              <a:spLocks/>
            </p:cNvSpPr>
            <p:nvPr/>
          </p:nvSpPr>
          <p:spPr bwMode="gray">
            <a:xfrm>
              <a:off x="531" y="2213"/>
              <a:ext cx="80" cy="79"/>
            </a:xfrm>
            <a:custGeom>
              <a:avLst/>
              <a:gdLst>
                <a:gd name="T0" fmla="*/ 2 w 100"/>
                <a:gd name="T1" fmla="*/ 0 h 90"/>
                <a:gd name="T2" fmla="*/ 2 w 100"/>
                <a:gd name="T3" fmla="*/ 6 h 90"/>
                <a:gd name="T4" fmla="*/ 0 w 100"/>
                <a:gd name="T5" fmla="*/ 6 h 90"/>
                <a:gd name="T6" fmla="*/ 0 60000 65536"/>
                <a:gd name="T7" fmla="*/ 0 60000 65536"/>
                <a:gd name="T8" fmla="*/ 0 60000 65536"/>
              </a:gdLst>
              <a:ahLst/>
              <a:cxnLst>
                <a:cxn ang="T6">
                  <a:pos x="T0" y="T1"/>
                </a:cxn>
                <a:cxn ang="T7">
                  <a:pos x="T2" y="T3"/>
                </a:cxn>
                <a:cxn ang="T8">
                  <a:pos x="T4" y="T5"/>
                </a:cxn>
              </a:cxnLst>
              <a:rect l="0" t="0" r="r" b="b"/>
              <a:pathLst>
                <a:path w="100" h="90">
                  <a:moveTo>
                    <a:pt x="100" y="0"/>
                  </a:moveTo>
                  <a:cubicBezTo>
                    <a:pt x="69" y="32"/>
                    <a:pt x="39" y="64"/>
                    <a:pt x="22" y="77"/>
                  </a:cubicBezTo>
                  <a:cubicBezTo>
                    <a:pt x="5" y="90"/>
                    <a:pt x="4" y="79"/>
                    <a:pt x="0" y="80"/>
                  </a:cubicBezTo>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7" name="Freeform 291">
              <a:extLst>
                <a:ext uri="{FF2B5EF4-FFF2-40B4-BE49-F238E27FC236}">
                  <a16:creationId xmlns:a16="http://schemas.microsoft.com/office/drawing/2014/main" id="{7C042F76-5774-403A-940B-2AE0F9AC5BE3}"/>
                </a:ext>
              </a:extLst>
            </p:cNvPr>
            <p:cNvSpPr>
              <a:spLocks/>
            </p:cNvSpPr>
            <p:nvPr/>
          </p:nvSpPr>
          <p:spPr bwMode="gray">
            <a:xfrm>
              <a:off x="543" y="2220"/>
              <a:ext cx="60" cy="62"/>
            </a:xfrm>
            <a:custGeom>
              <a:avLst/>
              <a:gdLst>
                <a:gd name="T0" fmla="*/ 0 w 60"/>
                <a:gd name="T1" fmla="*/ 0 h 62"/>
                <a:gd name="T2" fmla="*/ 29 w 60"/>
                <a:gd name="T3" fmla="*/ 23 h 62"/>
                <a:gd name="T4" fmla="*/ 60 w 60"/>
                <a:gd name="T5" fmla="*/ 62 h 62"/>
                <a:gd name="T6" fmla="*/ 0 60000 65536"/>
                <a:gd name="T7" fmla="*/ 0 60000 65536"/>
                <a:gd name="T8" fmla="*/ 0 60000 65536"/>
              </a:gdLst>
              <a:ahLst/>
              <a:cxnLst>
                <a:cxn ang="T6">
                  <a:pos x="T0" y="T1"/>
                </a:cxn>
                <a:cxn ang="T7">
                  <a:pos x="T2" y="T3"/>
                </a:cxn>
                <a:cxn ang="T8">
                  <a:pos x="T4" y="T5"/>
                </a:cxn>
              </a:cxnLst>
              <a:rect l="0" t="0" r="r" b="b"/>
              <a:pathLst>
                <a:path w="60" h="62">
                  <a:moveTo>
                    <a:pt x="0" y="0"/>
                  </a:moveTo>
                  <a:cubicBezTo>
                    <a:pt x="9" y="6"/>
                    <a:pt x="19" y="13"/>
                    <a:pt x="29" y="23"/>
                  </a:cubicBezTo>
                  <a:cubicBezTo>
                    <a:pt x="39" y="33"/>
                    <a:pt x="55" y="56"/>
                    <a:pt x="60" y="62"/>
                  </a:cubicBezTo>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38" name="Group 292">
              <a:extLst>
                <a:ext uri="{FF2B5EF4-FFF2-40B4-BE49-F238E27FC236}">
                  <a16:creationId xmlns:a16="http://schemas.microsoft.com/office/drawing/2014/main" id="{2FC0B494-EC29-401A-AEAF-2BEE5D1C8D1A}"/>
                </a:ext>
              </a:extLst>
            </p:cNvPr>
            <p:cNvGrpSpPr>
              <a:grpSpLocks/>
            </p:cNvGrpSpPr>
            <p:nvPr/>
          </p:nvGrpSpPr>
          <p:grpSpPr bwMode="auto">
            <a:xfrm>
              <a:off x="591" y="2036"/>
              <a:ext cx="422" cy="337"/>
              <a:chOff x="768" y="2024"/>
              <a:chExt cx="422" cy="337"/>
            </a:xfrm>
          </p:grpSpPr>
          <p:sp>
            <p:nvSpPr>
              <p:cNvPr id="40" name="Freeform 293">
                <a:extLst>
                  <a:ext uri="{FF2B5EF4-FFF2-40B4-BE49-F238E27FC236}">
                    <a16:creationId xmlns:a16="http://schemas.microsoft.com/office/drawing/2014/main" id="{B02C572F-0DEF-4B1F-BBC5-F775A4BB78B8}"/>
                  </a:ext>
                </a:extLst>
              </p:cNvPr>
              <p:cNvSpPr>
                <a:spLocks/>
              </p:cNvSpPr>
              <p:nvPr/>
            </p:nvSpPr>
            <p:spPr bwMode="gray">
              <a:xfrm>
                <a:off x="1074" y="2024"/>
                <a:ext cx="116" cy="117"/>
              </a:xfrm>
              <a:custGeom>
                <a:avLst/>
                <a:gdLst>
                  <a:gd name="T0" fmla="*/ 12 w 116"/>
                  <a:gd name="T1" fmla="*/ 0 h 117"/>
                  <a:gd name="T2" fmla="*/ 0 w 116"/>
                  <a:gd name="T3" fmla="*/ 67 h 117"/>
                  <a:gd name="T4" fmla="*/ 53 w 116"/>
                  <a:gd name="T5" fmla="*/ 117 h 117"/>
                  <a:gd name="T6" fmla="*/ 108 w 116"/>
                  <a:gd name="T7" fmla="*/ 105 h 117"/>
                  <a:gd name="T8" fmla="*/ 116 w 116"/>
                  <a:gd name="T9" fmla="*/ 54 h 117"/>
                  <a:gd name="T10" fmla="*/ 65 w 116"/>
                  <a:gd name="T11" fmla="*/ 0 h 117"/>
                  <a:gd name="T12" fmla="*/ 12 w 116"/>
                  <a:gd name="T13" fmla="*/ 0 h 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 h="117">
                    <a:moveTo>
                      <a:pt x="12" y="0"/>
                    </a:moveTo>
                    <a:lnTo>
                      <a:pt x="0" y="67"/>
                    </a:lnTo>
                    <a:lnTo>
                      <a:pt x="53" y="117"/>
                    </a:lnTo>
                    <a:lnTo>
                      <a:pt x="108" y="105"/>
                    </a:lnTo>
                    <a:lnTo>
                      <a:pt x="116" y="54"/>
                    </a:lnTo>
                    <a:lnTo>
                      <a:pt x="65" y="0"/>
                    </a:lnTo>
                    <a:lnTo>
                      <a:pt x="12" y="0"/>
                    </a:lnTo>
                    <a:close/>
                  </a:path>
                </a:pathLst>
              </a:custGeom>
              <a:noFill/>
              <a:ln w="12700" cap="flat" cmpd="sng">
                <a:solidFill>
                  <a:srgbClr val="FFFFFF">
                    <a:alpha val="39999"/>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1" name="Freeform 294">
                <a:extLst>
                  <a:ext uri="{FF2B5EF4-FFF2-40B4-BE49-F238E27FC236}">
                    <a16:creationId xmlns:a16="http://schemas.microsoft.com/office/drawing/2014/main" id="{B6160E59-6D63-4A22-B3AB-F1C4BCDF2314}"/>
                  </a:ext>
                </a:extLst>
              </p:cNvPr>
              <p:cNvSpPr>
                <a:spLocks/>
              </p:cNvSpPr>
              <p:nvPr/>
            </p:nvSpPr>
            <p:spPr bwMode="gray">
              <a:xfrm>
                <a:off x="858" y="2090"/>
                <a:ext cx="273" cy="228"/>
              </a:xfrm>
              <a:custGeom>
                <a:avLst/>
                <a:gdLst>
                  <a:gd name="T0" fmla="*/ 0 w 273"/>
                  <a:gd name="T1" fmla="*/ 169 h 228"/>
                  <a:gd name="T2" fmla="*/ 45 w 273"/>
                  <a:gd name="T3" fmla="*/ 228 h 228"/>
                  <a:gd name="T4" fmla="*/ 273 w 273"/>
                  <a:gd name="T5" fmla="*/ 49 h 228"/>
                  <a:gd name="T6" fmla="*/ 215 w 273"/>
                  <a:gd name="T7" fmla="*/ 0 h 228"/>
                  <a:gd name="T8" fmla="*/ 0 w 273"/>
                  <a:gd name="T9" fmla="*/ 169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3" h="228">
                    <a:moveTo>
                      <a:pt x="0" y="169"/>
                    </a:moveTo>
                    <a:lnTo>
                      <a:pt x="45" y="228"/>
                    </a:lnTo>
                    <a:lnTo>
                      <a:pt x="273" y="49"/>
                    </a:lnTo>
                    <a:lnTo>
                      <a:pt x="215" y="0"/>
                    </a:lnTo>
                    <a:lnTo>
                      <a:pt x="0" y="169"/>
                    </a:lnTo>
                    <a:close/>
                  </a:path>
                </a:pathLst>
              </a:custGeom>
              <a:noFill/>
              <a:ln w="9525" cap="flat" cmpd="sng">
                <a:solidFill>
                  <a:srgbClr val="FFFFFF">
                    <a:alpha val="39999"/>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2" name="Freeform 295">
                <a:extLst>
                  <a:ext uri="{FF2B5EF4-FFF2-40B4-BE49-F238E27FC236}">
                    <a16:creationId xmlns:a16="http://schemas.microsoft.com/office/drawing/2014/main" id="{D5EBD1A7-0F6A-401E-87B9-8285D9D25647}"/>
                  </a:ext>
                </a:extLst>
              </p:cNvPr>
              <p:cNvSpPr>
                <a:spLocks/>
              </p:cNvSpPr>
              <p:nvPr/>
            </p:nvSpPr>
            <p:spPr bwMode="gray">
              <a:xfrm>
                <a:off x="858" y="2024"/>
                <a:ext cx="228" cy="237"/>
              </a:xfrm>
              <a:custGeom>
                <a:avLst/>
                <a:gdLst>
                  <a:gd name="T0" fmla="*/ 21 w 228"/>
                  <a:gd name="T1" fmla="*/ 172 h 237"/>
                  <a:gd name="T2" fmla="*/ 0 w 228"/>
                  <a:gd name="T3" fmla="*/ 237 h 237"/>
                  <a:gd name="T4" fmla="*/ 219 w 228"/>
                  <a:gd name="T5" fmla="*/ 64 h 237"/>
                  <a:gd name="T6" fmla="*/ 228 w 228"/>
                  <a:gd name="T7" fmla="*/ 0 h 237"/>
                  <a:gd name="T8" fmla="*/ 21 w 228"/>
                  <a:gd name="T9" fmla="*/ 172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 h="237">
                    <a:moveTo>
                      <a:pt x="21" y="172"/>
                    </a:moveTo>
                    <a:lnTo>
                      <a:pt x="0" y="237"/>
                    </a:lnTo>
                    <a:lnTo>
                      <a:pt x="219" y="64"/>
                    </a:lnTo>
                    <a:lnTo>
                      <a:pt x="228" y="0"/>
                    </a:lnTo>
                    <a:lnTo>
                      <a:pt x="21" y="172"/>
                    </a:lnTo>
                    <a:close/>
                  </a:path>
                </a:pathLst>
              </a:custGeom>
              <a:solidFill>
                <a:srgbClr val="FFFFFF">
                  <a:alpha val="39999"/>
                </a:srgbClr>
              </a:solidFill>
              <a:ln w="9525" cap="flat" cmpd="sng">
                <a:solidFill>
                  <a:srgbClr val="FFFFFF">
                    <a:alpha val="39999"/>
                  </a:srgbClr>
                </a:solidFill>
                <a:prstDash val="solid"/>
                <a:round/>
                <a:headEnd/>
                <a:tailEnd/>
              </a:ln>
            </p:spPr>
            <p:txBody>
              <a:bodyPr wrap="none" anchor="ctr"/>
              <a:lstStyle/>
              <a:p>
                <a:endParaRPr lang="zh-CN" altLang="en-US"/>
              </a:p>
            </p:txBody>
          </p:sp>
          <p:sp>
            <p:nvSpPr>
              <p:cNvPr id="43" name="Freeform 296">
                <a:extLst>
                  <a:ext uri="{FF2B5EF4-FFF2-40B4-BE49-F238E27FC236}">
                    <a16:creationId xmlns:a16="http://schemas.microsoft.com/office/drawing/2014/main" id="{5FAC78AA-FD4D-40A8-840C-A976860F1A5E}"/>
                  </a:ext>
                </a:extLst>
              </p:cNvPr>
              <p:cNvSpPr>
                <a:spLocks/>
              </p:cNvSpPr>
              <p:nvPr/>
            </p:nvSpPr>
            <p:spPr bwMode="gray">
              <a:xfrm>
                <a:off x="903" y="2129"/>
                <a:ext cx="281" cy="190"/>
              </a:xfrm>
              <a:custGeom>
                <a:avLst/>
                <a:gdLst>
                  <a:gd name="T0" fmla="*/ 63 w 281"/>
                  <a:gd name="T1" fmla="*/ 187 h 189"/>
                  <a:gd name="T2" fmla="*/ 0 w 281"/>
                  <a:gd name="T3" fmla="*/ 198 h 189"/>
                  <a:gd name="T4" fmla="*/ 227 w 281"/>
                  <a:gd name="T5" fmla="*/ 10 h 189"/>
                  <a:gd name="T6" fmla="*/ 281 w 281"/>
                  <a:gd name="T7" fmla="*/ 0 h 189"/>
                  <a:gd name="T8" fmla="*/ 63 w 281"/>
                  <a:gd name="T9" fmla="*/ 187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 h="189">
                    <a:moveTo>
                      <a:pt x="63" y="178"/>
                    </a:moveTo>
                    <a:lnTo>
                      <a:pt x="0" y="189"/>
                    </a:lnTo>
                    <a:lnTo>
                      <a:pt x="227" y="10"/>
                    </a:lnTo>
                    <a:lnTo>
                      <a:pt x="281" y="0"/>
                    </a:lnTo>
                    <a:lnTo>
                      <a:pt x="63" y="178"/>
                    </a:lnTo>
                    <a:close/>
                  </a:path>
                </a:pathLst>
              </a:custGeom>
              <a:solidFill>
                <a:srgbClr val="FFFFFF">
                  <a:alpha val="39999"/>
                </a:srgbClr>
              </a:solidFill>
              <a:ln w="9525" cap="flat" cmpd="sng">
                <a:solidFill>
                  <a:srgbClr val="FFFFFF">
                    <a:alpha val="39999"/>
                  </a:srgbClr>
                </a:solidFill>
                <a:prstDash val="solid"/>
                <a:round/>
                <a:headEnd/>
                <a:tailEnd/>
              </a:ln>
            </p:spPr>
            <p:txBody>
              <a:bodyPr wrap="none" anchor="ctr"/>
              <a:lstStyle/>
              <a:p>
                <a:endParaRPr lang="zh-CN" altLang="en-US"/>
              </a:p>
            </p:txBody>
          </p:sp>
          <p:sp>
            <p:nvSpPr>
              <p:cNvPr id="44" name="Freeform 297">
                <a:extLst>
                  <a:ext uri="{FF2B5EF4-FFF2-40B4-BE49-F238E27FC236}">
                    <a16:creationId xmlns:a16="http://schemas.microsoft.com/office/drawing/2014/main" id="{437931C7-888F-412D-ABAB-3235331B4B59}"/>
                  </a:ext>
                </a:extLst>
              </p:cNvPr>
              <p:cNvSpPr>
                <a:spLocks/>
              </p:cNvSpPr>
              <p:nvPr/>
            </p:nvSpPr>
            <p:spPr bwMode="gray">
              <a:xfrm>
                <a:off x="789" y="2192"/>
                <a:ext cx="161" cy="163"/>
              </a:xfrm>
              <a:custGeom>
                <a:avLst/>
                <a:gdLst>
                  <a:gd name="T0" fmla="*/ 0 w 161"/>
                  <a:gd name="T1" fmla="*/ 135 h 163"/>
                  <a:gd name="T2" fmla="*/ 18 w 161"/>
                  <a:gd name="T3" fmla="*/ 163 h 163"/>
                  <a:gd name="T4" fmla="*/ 161 w 161"/>
                  <a:gd name="T5" fmla="*/ 120 h 163"/>
                  <a:gd name="T6" fmla="*/ 114 w 161"/>
                  <a:gd name="T7" fmla="*/ 124 h 163"/>
                  <a:gd name="T8" fmla="*/ 69 w 161"/>
                  <a:gd name="T9" fmla="*/ 67 h 163"/>
                  <a:gd name="T10" fmla="*/ 90 w 161"/>
                  <a:gd name="T11" fmla="*/ 0 h 163"/>
                  <a:gd name="T12" fmla="*/ 0 w 161"/>
                  <a:gd name="T13" fmla="*/ 135 h 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 h="163">
                    <a:moveTo>
                      <a:pt x="0" y="135"/>
                    </a:moveTo>
                    <a:lnTo>
                      <a:pt x="18" y="163"/>
                    </a:lnTo>
                    <a:lnTo>
                      <a:pt x="161" y="120"/>
                    </a:lnTo>
                    <a:lnTo>
                      <a:pt x="114" y="124"/>
                    </a:lnTo>
                    <a:lnTo>
                      <a:pt x="69" y="67"/>
                    </a:lnTo>
                    <a:lnTo>
                      <a:pt x="90" y="0"/>
                    </a:lnTo>
                    <a:lnTo>
                      <a:pt x="0" y="135"/>
                    </a:lnTo>
                    <a:close/>
                  </a:path>
                </a:pathLst>
              </a:custGeom>
              <a:noFill/>
              <a:ln w="9525" cap="flat" cmpd="sng">
                <a:solidFill>
                  <a:srgbClr val="FFFFFF">
                    <a:alpha val="39999"/>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45" name="Freeform 298">
                <a:extLst>
                  <a:ext uri="{FF2B5EF4-FFF2-40B4-BE49-F238E27FC236}">
                    <a16:creationId xmlns:a16="http://schemas.microsoft.com/office/drawing/2014/main" id="{75A8AB97-6181-4FE1-B95D-9510C05E5BB4}"/>
                  </a:ext>
                </a:extLst>
              </p:cNvPr>
              <p:cNvSpPr>
                <a:spLocks/>
              </p:cNvSpPr>
              <p:nvPr/>
            </p:nvSpPr>
            <p:spPr bwMode="gray">
              <a:xfrm>
                <a:off x="768" y="2328"/>
                <a:ext cx="39" cy="33"/>
              </a:xfrm>
              <a:custGeom>
                <a:avLst/>
                <a:gdLst>
                  <a:gd name="T0" fmla="*/ 27 w 39"/>
                  <a:gd name="T1" fmla="*/ 0 h 33"/>
                  <a:gd name="T2" fmla="*/ 0 w 39"/>
                  <a:gd name="T3" fmla="*/ 33 h 33"/>
                  <a:gd name="T4" fmla="*/ 39 w 39"/>
                  <a:gd name="T5" fmla="*/ 25 h 33"/>
                  <a:gd name="T6" fmla="*/ 27 w 39"/>
                  <a:gd name="T7" fmla="*/ 0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33">
                    <a:moveTo>
                      <a:pt x="27" y="0"/>
                    </a:moveTo>
                    <a:lnTo>
                      <a:pt x="0" y="33"/>
                    </a:lnTo>
                    <a:lnTo>
                      <a:pt x="39" y="25"/>
                    </a:lnTo>
                    <a:lnTo>
                      <a:pt x="27" y="0"/>
                    </a:lnTo>
                    <a:close/>
                  </a:path>
                </a:pathLst>
              </a:custGeom>
              <a:solidFill>
                <a:srgbClr val="FFFFFF">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zh-CN" altLang="en-US"/>
              </a:p>
            </p:txBody>
          </p:sp>
          <p:sp>
            <p:nvSpPr>
              <p:cNvPr id="46" name="Line 299">
                <a:extLst>
                  <a:ext uri="{FF2B5EF4-FFF2-40B4-BE49-F238E27FC236}">
                    <a16:creationId xmlns:a16="http://schemas.microsoft.com/office/drawing/2014/main" id="{CF2FB618-22D3-49D6-89AC-4B02BFA0C4ED}"/>
                  </a:ext>
                </a:extLst>
              </p:cNvPr>
              <p:cNvSpPr>
                <a:spLocks noChangeShapeType="1"/>
              </p:cNvSpPr>
              <p:nvPr/>
            </p:nvSpPr>
            <p:spPr bwMode="gray">
              <a:xfrm flipV="1">
                <a:off x="797" y="2258"/>
                <a:ext cx="66" cy="72"/>
              </a:xfrm>
              <a:prstGeom prst="line">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7" name="Line 300">
                <a:extLst>
                  <a:ext uri="{FF2B5EF4-FFF2-40B4-BE49-F238E27FC236}">
                    <a16:creationId xmlns:a16="http://schemas.microsoft.com/office/drawing/2014/main" id="{4A984B31-A6B1-4538-A806-200DCAB2AACE}"/>
                  </a:ext>
                </a:extLst>
              </p:cNvPr>
              <p:cNvSpPr>
                <a:spLocks noChangeShapeType="1"/>
              </p:cNvSpPr>
              <p:nvPr/>
            </p:nvSpPr>
            <p:spPr bwMode="gray">
              <a:xfrm flipV="1">
                <a:off x="806" y="2315"/>
                <a:ext cx="100" cy="34"/>
              </a:xfrm>
              <a:prstGeom prst="line">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 name="Oval 301">
                <a:extLst>
                  <a:ext uri="{FF2B5EF4-FFF2-40B4-BE49-F238E27FC236}">
                    <a16:creationId xmlns:a16="http://schemas.microsoft.com/office/drawing/2014/main" id="{ADBEBB57-4789-4872-85F1-5D5EA1255038}"/>
                  </a:ext>
                </a:extLst>
              </p:cNvPr>
              <p:cNvSpPr>
                <a:spLocks noChangeArrowheads="1"/>
              </p:cNvSpPr>
              <p:nvPr/>
            </p:nvSpPr>
            <p:spPr bwMode="gray">
              <a:xfrm rot="1507387">
                <a:off x="1116" y="2063"/>
                <a:ext cx="43" cy="27"/>
              </a:xfrm>
              <a:prstGeom prst="ellipse">
                <a:avLst/>
              </a:prstGeom>
              <a:solidFill>
                <a:srgbClr val="FFFFFF">
                  <a:alpha val="3999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39" name="Freeform 302">
              <a:extLst>
                <a:ext uri="{FF2B5EF4-FFF2-40B4-BE49-F238E27FC236}">
                  <a16:creationId xmlns:a16="http://schemas.microsoft.com/office/drawing/2014/main" id="{97DBDBA5-51E8-45A0-B298-EDCEA56503E0}"/>
                </a:ext>
              </a:extLst>
            </p:cNvPr>
            <p:cNvSpPr>
              <a:spLocks/>
            </p:cNvSpPr>
            <p:nvPr/>
          </p:nvSpPr>
          <p:spPr bwMode="gray">
            <a:xfrm>
              <a:off x="529" y="2348"/>
              <a:ext cx="80" cy="79"/>
            </a:xfrm>
            <a:custGeom>
              <a:avLst/>
              <a:gdLst>
                <a:gd name="T0" fmla="*/ 2 w 100"/>
                <a:gd name="T1" fmla="*/ 0 h 90"/>
                <a:gd name="T2" fmla="*/ 2 w 100"/>
                <a:gd name="T3" fmla="*/ 6 h 90"/>
                <a:gd name="T4" fmla="*/ 0 w 100"/>
                <a:gd name="T5" fmla="*/ 6 h 90"/>
                <a:gd name="T6" fmla="*/ 0 60000 65536"/>
                <a:gd name="T7" fmla="*/ 0 60000 65536"/>
                <a:gd name="T8" fmla="*/ 0 60000 65536"/>
              </a:gdLst>
              <a:ahLst/>
              <a:cxnLst>
                <a:cxn ang="T6">
                  <a:pos x="T0" y="T1"/>
                </a:cxn>
                <a:cxn ang="T7">
                  <a:pos x="T2" y="T3"/>
                </a:cxn>
                <a:cxn ang="T8">
                  <a:pos x="T4" y="T5"/>
                </a:cxn>
              </a:cxnLst>
              <a:rect l="0" t="0" r="r" b="b"/>
              <a:pathLst>
                <a:path w="100" h="90">
                  <a:moveTo>
                    <a:pt x="100" y="0"/>
                  </a:moveTo>
                  <a:cubicBezTo>
                    <a:pt x="69" y="32"/>
                    <a:pt x="39" y="64"/>
                    <a:pt x="22" y="77"/>
                  </a:cubicBezTo>
                  <a:cubicBezTo>
                    <a:pt x="5" y="90"/>
                    <a:pt x="4" y="79"/>
                    <a:pt x="0" y="80"/>
                  </a:cubicBezTo>
                </a:path>
              </a:pathLst>
            </a:custGeom>
            <a:noFill/>
            <a:ln w="28575" cap="flat" cmpd="sng">
              <a:solidFill>
                <a:srgbClr val="FFFFFF">
                  <a:alpha val="50195"/>
                </a:srgbClr>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grpSp>
        <p:nvGrpSpPr>
          <p:cNvPr id="49" name="Group 359">
            <a:extLst>
              <a:ext uri="{FF2B5EF4-FFF2-40B4-BE49-F238E27FC236}">
                <a16:creationId xmlns:a16="http://schemas.microsoft.com/office/drawing/2014/main" id="{72C3BE71-1ABD-4EB8-B089-5D05E5BCDD4C}"/>
              </a:ext>
            </a:extLst>
          </p:cNvPr>
          <p:cNvGrpSpPr>
            <a:grpSpLocks/>
          </p:cNvGrpSpPr>
          <p:nvPr/>
        </p:nvGrpSpPr>
        <p:grpSpPr bwMode="auto">
          <a:xfrm rot="6957218">
            <a:off x="6401594" y="3039269"/>
            <a:ext cx="769937" cy="771525"/>
            <a:chOff x="3312" y="1584"/>
            <a:chExt cx="677" cy="678"/>
          </a:xfrm>
        </p:grpSpPr>
        <p:sp>
          <p:nvSpPr>
            <p:cNvPr id="50" name="Freeform 328">
              <a:extLst>
                <a:ext uri="{FF2B5EF4-FFF2-40B4-BE49-F238E27FC236}">
                  <a16:creationId xmlns:a16="http://schemas.microsoft.com/office/drawing/2014/main" id="{C9912C1A-B50F-4CDB-9113-B745AF2C46CA}"/>
                </a:ext>
              </a:extLst>
            </p:cNvPr>
            <p:cNvSpPr>
              <a:spLocks noEditPoints="1"/>
            </p:cNvSpPr>
            <p:nvPr userDrawn="1"/>
          </p:nvSpPr>
          <p:spPr bwMode="gray">
            <a:xfrm>
              <a:off x="3312" y="1584"/>
              <a:ext cx="677" cy="678"/>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Freeform 337">
              <a:extLst>
                <a:ext uri="{FF2B5EF4-FFF2-40B4-BE49-F238E27FC236}">
                  <a16:creationId xmlns:a16="http://schemas.microsoft.com/office/drawing/2014/main" id="{A263EF16-AA9D-47FA-8B17-965E939DCBA0}"/>
                </a:ext>
              </a:extLst>
            </p:cNvPr>
            <p:cNvSpPr>
              <a:spLocks/>
            </p:cNvSpPr>
            <p:nvPr userDrawn="1"/>
          </p:nvSpPr>
          <p:spPr bwMode="gray">
            <a:xfrm rot="4749582">
              <a:off x="3270" y="1799"/>
              <a:ext cx="547" cy="216"/>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345">
              <a:extLst>
                <a:ext uri="{FF2B5EF4-FFF2-40B4-BE49-F238E27FC236}">
                  <a16:creationId xmlns:a16="http://schemas.microsoft.com/office/drawing/2014/main" id="{7D81D8E2-E72E-4419-AB4C-0405E67CD118}"/>
                </a:ext>
              </a:extLst>
            </p:cNvPr>
            <p:cNvSpPr>
              <a:spLocks/>
            </p:cNvSpPr>
            <p:nvPr userDrawn="1"/>
          </p:nvSpPr>
          <p:spPr bwMode="gray">
            <a:xfrm rot="16850418" flipH="1">
              <a:off x="3522" y="1842"/>
              <a:ext cx="547" cy="208"/>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 name="Freeform 347">
              <a:extLst>
                <a:ext uri="{FF2B5EF4-FFF2-40B4-BE49-F238E27FC236}">
                  <a16:creationId xmlns:a16="http://schemas.microsoft.com/office/drawing/2014/main" id="{F0E6807D-3956-4037-AA36-FF381E68B3BF}"/>
                </a:ext>
              </a:extLst>
            </p:cNvPr>
            <p:cNvSpPr>
              <a:spLocks/>
            </p:cNvSpPr>
            <p:nvPr userDrawn="1"/>
          </p:nvSpPr>
          <p:spPr bwMode="gray">
            <a:xfrm>
              <a:off x="3705" y="1812"/>
              <a:ext cx="134" cy="36"/>
            </a:xfrm>
            <a:custGeom>
              <a:avLst/>
              <a:gdLst>
                <a:gd name="T0" fmla="*/ 0 w 133"/>
                <a:gd name="T1" fmla="*/ 52 h 34"/>
                <a:gd name="T2" fmla="*/ 131 w 133"/>
                <a:gd name="T3" fmla="*/ 49 h 34"/>
                <a:gd name="T4" fmla="*/ 77 w 133"/>
                <a:gd name="T5" fmla="*/ 8 h 34"/>
                <a:gd name="T6" fmla="*/ 0 w 133"/>
                <a:gd name="T7" fmla="*/ 5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 name="Freeform 348">
              <a:extLst>
                <a:ext uri="{FF2B5EF4-FFF2-40B4-BE49-F238E27FC236}">
                  <a16:creationId xmlns:a16="http://schemas.microsoft.com/office/drawing/2014/main" id="{078DDCCE-76C7-41BB-916E-46EC9439D9CD}"/>
                </a:ext>
              </a:extLst>
            </p:cNvPr>
            <p:cNvSpPr>
              <a:spLocks/>
            </p:cNvSpPr>
            <p:nvPr userDrawn="1"/>
          </p:nvSpPr>
          <p:spPr bwMode="gray">
            <a:xfrm>
              <a:off x="3726" y="1766"/>
              <a:ext cx="134" cy="36"/>
            </a:xfrm>
            <a:custGeom>
              <a:avLst/>
              <a:gdLst>
                <a:gd name="T0" fmla="*/ 0 w 133"/>
                <a:gd name="T1" fmla="*/ 52 h 34"/>
                <a:gd name="T2" fmla="*/ 131 w 133"/>
                <a:gd name="T3" fmla="*/ 49 h 34"/>
                <a:gd name="T4" fmla="*/ 77 w 133"/>
                <a:gd name="T5" fmla="*/ 8 h 34"/>
                <a:gd name="T6" fmla="*/ 0 w 133"/>
                <a:gd name="T7" fmla="*/ 5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 name="Freeform 349">
              <a:extLst>
                <a:ext uri="{FF2B5EF4-FFF2-40B4-BE49-F238E27FC236}">
                  <a16:creationId xmlns:a16="http://schemas.microsoft.com/office/drawing/2014/main" id="{EE8BF8E3-DF91-4CE0-AF89-390A39B5FC48}"/>
                </a:ext>
              </a:extLst>
            </p:cNvPr>
            <p:cNvSpPr>
              <a:spLocks/>
            </p:cNvSpPr>
            <p:nvPr userDrawn="1"/>
          </p:nvSpPr>
          <p:spPr bwMode="gray">
            <a:xfrm>
              <a:off x="3701" y="1885"/>
              <a:ext cx="134" cy="32"/>
            </a:xfrm>
            <a:custGeom>
              <a:avLst/>
              <a:gdLst>
                <a:gd name="T0" fmla="*/ 0 w 133"/>
                <a:gd name="T1" fmla="*/ 19 h 34"/>
                <a:gd name="T2" fmla="*/ 131 w 133"/>
                <a:gd name="T3" fmla="*/ 18 h 34"/>
                <a:gd name="T4" fmla="*/ 77 w 133"/>
                <a:gd name="T5" fmla="*/ 8 h 34"/>
                <a:gd name="T6" fmla="*/ 0 w 133"/>
                <a:gd name="T7" fmla="*/ 1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Freeform 350">
              <a:extLst>
                <a:ext uri="{FF2B5EF4-FFF2-40B4-BE49-F238E27FC236}">
                  <a16:creationId xmlns:a16="http://schemas.microsoft.com/office/drawing/2014/main" id="{8411E674-60B7-4364-A363-631E3BE8FF97}"/>
                </a:ext>
              </a:extLst>
            </p:cNvPr>
            <p:cNvSpPr>
              <a:spLocks/>
            </p:cNvSpPr>
            <p:nvPr userDrawn="1"/>
          </p:nvSpPr>
          <p:spPr bwMode="gray">
            <a:xfrm>
              <a:off x="3701" y="1925"/>
              <a:ext cx="134" cy="36"/>
            </a:xfrm>
            <a:custGeom>
              <a:avLst/>
              <a:gdLst>
                <a:gd name="T0" fmla="*/ 0 w 133"/>
                <a:gd name="T1" fmla="*/ 52 h 34"/>
                <a:gd name="T2" fmla="*/ 130 w 133"/>
                <a:gd name="T3" fmla="*/ 49 h 34"/>
                <a:gd name="T4" fmla="*/ 76 w 133"/>
                <a:gd name="T5" fmla="*/ 8 h 34"/>
                <a:gd name="T6" fmla="*/ 0 w 133"/>
                <a:gd name="T7" fmla="*/ 5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 name="Freeform 351">
              <a:extLst>
                <a:ext uri="{FF2B5EF4-FFF2-40B4-BE49-F238E27FC236}">
                  <a16:creationId xmlns:a16="http://schemas.microsoft.com/office/drawing/2014/main" id="{38D7641B-AF0D-4FA2-957A-077E53576120}"/>
                </a:ext>
              </a:extLst>
            </p:cNvPr>
            <p:cNvSpPr>
              <a:spLocks/>
            </p:cNvSpPr>
            <p:nvPr userDrawn="1"/>
          </p:nvSpPr>
          <p:spPr bwMode="gray">
            <a:xfrm>
              <a:off x="3701" y="1968"/>
              <a:ext cx="134" cy="31"/>
            </a:xfrm>
            <a:custGeom>
              <a:avLst/>
              <a:gdLst>
                <a:gd name="T0" fmla="*/ 0 w 133"/>
                <a:gd name="T1" fmla="*/ 15 h 34"/>
                <a:gd name="T2" fmla="*/ 131 w 133"/>
                <a:gd name="T3" fmla="*/ 14 h 34"/>
                <a:gd name="T4" fmla="*/ 77 w 133"/>
                <a:gd name="T5" fmla="*/ 5 h 34"/>
                <a:gd name="T6" fmla="*/ 0 w 133"/>
                <a:gd name="T7" fmla="*/ 15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Freeform 352">
              <a:extLst>
                <a:ext uri="{FF2B5EF4-FFF2-40B4-BE49-F238E27FC236}">
                  <a16:creationId xmlns:a16="http://schemas.microsoft.com/office/drawing/2014/main" id="{B1E5ABB3-DF6C-406D-B1E0-8377B2C30A61}"/>
                </a:ext>
              </a:extLst>
            </p:cNvPr>
            <p:cNvSpPr>
              <a:spLocks/>
            </p:cNvSpPr>
            <p:nvPr userDrawn="1"/>
          </p:nvSpPr>
          <p:spPr bwMode="gray">
            <a:xfrm>
              <a:off x="3708" y="2021"/>
              <a:ext cx="134" cy="32"/>
            </a:xfrm>
            <a:custGeom>
              <a:avLst/>
              <a:gdLst>
                <a:gd name="T0" fmla="*/ 0 w 133"/>
                <a:gd name="T1" fmla="*/ 19 h 34"/>
                <a:gd name="T2" fmla="*/ 131 w 133"/>
                <a:gd name="T3" fmla="*/ 18 h 34"/>
                <a:gd name="T4" fmla="*/ 77 w 133"/>
                <a:gd name="T5" fmla="*/ 8 h 34"/>
                <a:gd name="T6" fmla="*/ 0 w 133"/>
                <a:gd name="T7" fmla="*/ 1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 name="Freeform 353">
              <a:extLst>
                <a:ext uri="{FF2B5EF4-FFF2-40B4-BE49-F238E27FC236}">
                  <a16:creationId xmlns:a16="http://schemas.microsoft.com/office/drawing/2014/main" id="{264933C4-1996-47CF-A3DF-2936FD0D545B}"/>
                </a:ext>
              </a:extLst>
            </p:cNvPr>
            <p:cNvSpPr>
              <a:spLocks/>
            </p:cNvSpPr>
            <p:nvPr userDrawn="1"/>
          </p:nvSpPr>
          <p:spPr bwMode="gray">
            <a:xfrm>
              <a:off x="3504" y="1869"/>
              <a:ext cx="134" cy="35"/>
            </a:xfrm>
            <a:custGeom>
              <a:avLst/>
              <a:gdLst>
                <a:gd name="T0" fmla="*/ 0 w 133"/>
                <a:gd name="T1" fmla="*/ 41 h 34"/>
                <a:gd name="T2" fmla="*/ 131 w 133"/>
                <a:gd name="T3" fmla="*/ 39 h 34"/>
                <a:gd name="T4" fmla="*/ 77 w 133"/>
                <a:gd name="T5" fmla="*/ 8 h 34"/>
                <a:gd name="T6" fmla="*/ 0 w 133"/>
                <a:gd name="T7" fmla="*/ 41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 name="Freeform 354">
              <a:extLst>
                <a:ext uri="{FF2B5EF4-FFF2-40B4-BE49-F238E27FC236}">
                  <a16:creationId xmlns:a16="http://schemas.microsoft.com/office/drawing/2014/main" id="{3F4FB72D-28B9-463F-83FF-2FA9FC7D70F5}"/>
                </a:ext>
              </a:extLst>
            </p:cNvPr>
            <p:cNvSpPr>
              <a:spLocks/>
            </p:cNvSpPr>
            <p:nvPr userDrawn="1"/>
          </p:nvSpPr>
          <p:spPr bwMode="gray">
            <a:xfrm>
              <a:off x="3504" y="1788"/>
              <a:ext cx="134" cy="31"/>
            </a:xfrm>
            <a:custGeom>
              <a:avLst/>
              <a:gdLst>
                <a:gd name="T0" fmla="*/ 0 w 133"/>
                <a:gd name="T1" fmla="*/ 15 h 34"/>
                <a:gd name="T2" fmla="*/ 131 w 133"/>
                <a:gd name="T3" fmla="*/ 14 h 34"/>
                <a:gd name="T4" fmla="*/ 77 w 133"/>
                <a:gd name="T5" fmla="*/ 5 h 34"/>
                <a:gd name="T6" fmla="*/ 0 w 133"/>
                <a:gd name="T7" fmla="*/ 15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 name="Freeform 355">
              <a:extLst>
                <a:ext uri="{FF2B5EF4-FFF2-40B4-BE49-F238E27FC236}">
                  <a16:creationId xmlns:a16="http://schemas.microsoft.com/office/drawing/2014/main" id="{07A5F09E-FD34-44E0-9AA6-D62CD714DA27}"/>
                </a:ext>
              </a:extLst>
            </p:cNvPr>
            <p:cNvSpPr>
              <a:spLocks/>
            </p:cNvSpPr>
            <p:nvPr userDrawn="1"/>
          </p:nvSpPr>
          <p:spPr bwMode="gray">
            <a:xfrm>
              <a:off x="3504" y="1894"/>
              <a:ext cx="134" cy="33"/>
            </a:xfrm>
            <a:custGeom>
              <a:avLst/>
              <a:gdLst>
                <a:gd name="T0" fmla="*/ 0 w 133"/>
                <a:gd name="T1" fmla="*/ 23 h 34"/>
                <a:gd name="T2" fmla="*/ 131 w 133"/>
                <a:gd name="T3" fmla="*/ 21 h 34"/>
                <a:gd name="T4" fmla="*/ 77 w 133"/>
                <a:gd name="T5" fmla="*/ 8 h 34"/>
                <a:gd name="T6" fmla="*/ 0 w 133"/>
                <a:gd name="T7" fmla="*/ 23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 name="Freeform 356">
              <a:extLst>
                <a:ext uri="{FF2B5EF4-FFF2-40B4-BE49-F238E27FC236}">
                  <a16:creationId xmlns:a16="http://schemas.microsoft.com/office/drawing/2014/main" id="{4C56FAAB-398C-4395-AD28-366984D7C615}"/>
                </a:ext>
              </a:extLst>
            </p:cNvPr>
            <p:cNvSpPr>
              <a:spLocks/>
            </p:cNvSpPr>
            <p:nvPr userDrawn="1"/>
          </p:nvSpPr>
          <p:spPr bwMode="gray">
            <a:xfrm>
              <a:off x="3505" y="1937"/>
              <a:ext cx="134" cy="33"/>
            </a:xfrm>
            <a:custGeom>
              <a:avLst/>
              <a:gdLst>
                <a:gd name="T0" fmla="*/ 0 w 133"/>
                <a:gd name="T1" fmla="*/ 23 h 34"/>
                <a:gd name="T2" fmla="*/ 131 w 133"/>
                <a:gd name="T3" fmla="*/ 21 h 34"/>
                <a:gd name="T4" fmla="*/ 77 w 133"/>
                <a:gd name="T5" fmla="*/ 8 h 34"/>
                <a:gd name="T6" fmla="*/ 0 w 133"/>
                <a:gd name="T7" fmla="*/ 23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 name="Freeform 357">
              <a:extLst>
                <a:ext uri="{FF2B5EF4-FFF2-40B4-BE49-F238E27FC236}">
                  <a16:creationId xmlns:a16="http://schemas.microsoft.com/office/drawing/2014/main" id="{6649D345-7620-41CF-92DF-288E398AEDA4}"/>
                </a:ext>
              </a:extLst>
            </p:cNvPr>
            <p:cNvSpPr>
              <a:spLocks/>
            </p:cNvSpPr>
            <p:nvPr userDrawn="1"/>
          </p:nvSpPr>
          <p:spPr bwMode="gray">
            <a:xfrm>
              <a:off x="3490" y="2000"/>
              <a:ext cx="133" cy="33"/>
            </a:xfrm>
            <a:custGeom>
              <a:avLst/>
              <a:gdLst>
                <a:gd name="T0" fmla="*/ 0 w 133"/>
                <a:gd name="T1" fmla="*/ 23 h 34"/>
                <a:gd name="T2" fmla="*/ 122 w 133"/>
                <a:gd name="T3" fmla="*/ 21 h 34"/>
                <a:gd name="T4" fmla="*/ 68 w 133"/>
                <a:gd name="T5" fmla="*/ 8 h 34"/>
                <a:gd name="T6" fmla="*/ 0 w 133"/>
                <a:gd name="T7" fmla="*/ 23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 name="Freeform 358">
              <a:extLst>
                <a:ext uri="{FF2B5EF4-FFF2-40B4-BE49-F238E27FC236}">
                  <a16:creationId xmlns:a16="http://schemas.microsoft.com/office/drawing/2014/main" id="{C87DE900-DA0A-4B6C-937F-BF7B4995C070}"/>
                </a:ext>
              </a:extLst>
            </p:cNvPr>
            <p:cNvSpPr>
              <a:spLocks/>
            </p:cNvSpPr>
            <p:nvPr userDrawn="1"/>
          </p:nvSpPr>
          <p:spPr bwMode="gray">
            <a:xfrm>
              <a:off x="3475" y="2078"/>
              <a:ext cx="134" cy="32"/>
            </a:xfrm>
            <a:custGeom>
              <a:avLst/>
              <a:gdLst>
                <a:gd name="T0" fmla="*/ 0 w 133"/>
                <a:gd name="T1" fmla="*/ 19 h 34"/>
                <a:gd name="T2" fmla="*/ 130 w 133"/>
                <a:gd name="T3" fmla="*/ 18 h 34"/>
                <a:gd name="T4" fmla="*/ 76 w 133"/>
                <a:gd name="T5" fmla="*/ 8 h 34"/>
                <a:gd name="T6" fmla="*/ 0 w 133"/>
                <a:gd name="T7" fmla="*/ 19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5" name="Group 377">
            <a:extLst>
              <a:ext uri="{FF2B5EF4-FFF2-40B4-BE49-F238E27FC236}">
                <a16:creationId xmlns:a16="http://schemas.microsoft.com/office/drawing/2014/main" id="{805169AA-E288-47CA-B081-BE35B5F61740}"/>
              </a:ext>
            </a:extLst>
          </p:cNvPr>
          <p:cNvGrpSpPr>
            <a:grpSpLocks/>
          </p:cNvGrpSpPr>
          <p:nvPr/>
        </p:nvGrpSpPr>
        <p:grpSpPr bwMode="auto">
          <a:xfrm>
            <a:off x="2209800" y="4038600"/>
            <a:ext cx="1143000" cy="1163638"/>
            <a:chOff x="502" y="1768"/>
            <a:chExt cx="720" cy="733"/>
          </a:xfrm>
        </p:grpSpPr>
        <p:sp>
          <p:nvSpPr>
            <p:cNvPr id="66" name="Freeform 161">
              <a:extLst>
                <a:ext uri="{FF2B5EF4-FFF2-40B4-BE49-F238E27FC236}">
                  <a16:creationId xmlns:a16="http://schemas.microsoft.com/office/drawing/2014/main" id="{C88F163A-DAB3-4654-81E9-0F53B3FED57F}"/>
                </a:ext>
              </a:extLst>
            </p:cNvPr>
            <p:cNvSpPr>
              <a:spLocks/>
            </p:cNvSpPr>
            <p:nvPr userDrawn="1"/>
          </p:nvSpPr>
          <p:spPr bwMode="gray">
            <a:xfrm>
              <a:off x="643" y="1831"/>
              <a:ext cx="351" cy="146"/>
            </a:xfrm>
            <a:custGeom>
              <a:avLst/>
              <a:gdLst>
                <a:gd name="T0" fmla="*/ 0 w 894"/>
                <a:gd name="T1" fmla="*/ 0 h 506"/>
                <a:gd name="T2" fmla="*/ 0 w 894"/>
                <a:gd name="T3" fmla="*/ 0 h 506"/>
                <a:gd name="T4" fmla="*/ 0 w 894"/>
                <a:gd name="T5" fmla="*/ 0 h 506"/>
                <a:gd name="T6" fmla="*/ 0 w 894"/>
                <a:gd name="T7" fmla="*/ 0 h 506"/>
                <a:gd name="T8" fmla="*/ 0 w 894"/>
                <a:gd name="T9" fmla="*/ 0 h 506"/>
                <a:gd name="T10" fmla="*/ 0 w 894"/>
                <a:gd name="T11" fmla="*/ 0 h 506"/>
                <a:gd name="T12" fmla="*/ 0 w 894"/>
                <a:gd name="T13" fmla="*/ 0 h 506"/>
                <a:gd name="T14" fmla="*/ 0 w 894"/>
                <a:gd name="T15" fmla="*/ 0 h 506"/>
                <a:gd name="T16" fmla="*/ 0 w 894"/>
                <a:gd name="T17" fmla="*/ 0 h 506"/>
                <a:gd name="T18" fmla="*/ 0 w 894"/>
                <a:gd name="T19" fmla="*/ 0 h 506"/>
                <a:gd name="T20" fmla="*/ 0 w 894"/>
                <a:gd name="T21" fmla="*/ 0 h 506"/>
                <a:gd name="T22" fmla="*/ 0 w 894"/>
                <a:gd name="T23" fmla="*/ 0 h 506"/>
                <a:gd name="T24" fmla="*/ 0 w 894"/>
                <a:gd name="T25" fmla="*/ 0 h 506"/>
                <a:gd name="T26" fmla="*/ 0 w 894"/>
                <a:gd name="T27" fmla="*/ 0 h 506"/>
                <a:gd name="T28" fmla="*/ 0 w 894"/>
                <a:gd name="T29" fmla="*/ 0 h 506"/>
                <a:gd name="T30" fmla="*/ 0 w 894"/>
                <a:gd name="T31" fmla="*/ 0 h 506"/>
                <a:gd name="T32" fmla="*/ 0 w 894"/>
                <a:gd name="T33" fmla="*/ 0 h 506"/>
                <a:gd name="T34" fmla="*/ 0 w 894"/>
                <a:gd name="T35" fmla="*/ 0 h 506"/>
                <a:gd name="T36" fmla="*/ 0 w 894"/>
                <a:gd name="T37" fmla="*/ 0 h 506"/>
                <a:gd name="T38" fmla="*/ 0 w 894"/>
                <a:gd name="T39" fmla="*/ 0 h 506"/>
                <a:gd name="T40" fmla="*/ 0 w 894"/>
                <a:gd name="T41" fmla="*/ 0 h 506"/>
                <a:gd name="T42" fmla="*/ 0 w 894"/>
                <a:gd name="T43" fmla="*/ 0 h 506"/>
                <a:gd name="T44" fmla="*/ 0 w 894"/>
                <a:gd name="T45" fmla="*/ 0 h 506"/>
                <a:gd name="T46" fmla="*/ 0 w 894"/>
                <a:gd name="T47" fmla="*/ 0 h 506"/>
                <a:gd name="T48" fmla="*/ 0 w 894"/>
                <a:gd name="T49" fmla="*/ 0 h 506"/>
                <a:gd name="T50" fmla="*/ 0 w 894"/>
                <a:gd name="T51" fmla="*/ 0 h 506"/>
                <a:gd name="T52" fmla="*/ 0 w 894"/>
                <a:gd name="T53" fmla="*/ 0 h 506"/>
                <a:gd name="T54" fmla="*/ 0 w 894"/>
                <a:gd name="T55" fmla="*/ 0 h 506"/>
                <a:gd name="T56" fmla="*/ 0 w 894"/>
                <a:gd name="T57" fmla="*/ 0 h 506"/>
                <a:gd name="T58" fmla="*/ 0 w 894"/>
                <a:gd name="T59" fmla="*/ 0 h 506"/>
                <a:gd name="T60" fmla="*/ 0 w 894"/>
                <a:gd name="T61" fmla="*/ 0 h 506"/>
                <a:gd name="T62" fmla="*/ 0 w 894"/>
                <a:gd name="T63" fmla="*/ 0 h 506"/>
                <a:gd name="T64" fmla="*/ 0 w 894"/>
                <a:gd name="T65" fmla="*/ 0 h 5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4" h="506">
                  <a:moveTo>
                    <a:pt x="824" y="200"/>
                  </a:moveTo>
                  <a:lnTo>
                    <a:pt x="791" y="208"/>
                  </a:lnTo>
                  <a:lnTo>
                    <a:pt x="752" y="216"/>
                  </a:lnTo>
                  <a:lnTo>
                    <a:pt x="711" y="224"/>
                  </a:lnTo>
                  <a:lnTo>
                    <a:pt x="676" y="236"/>
                  </a:lnTo>
                  <a:lnTo>
                    <a:pt x="636" y="247"/>
                  </a:lnTo>
                  <a:lnTo>
                    <a:pt x="604" y="263"/>
                  </a:lnTo>
                  <a:lnTo>
                    <a:pt x="577" y="283"/>
                  </a:lnTo>
                  <a:lnTo>
                    <a:pt x="556" y="308"/>
                  </a:lnTo>
                  <a:lnTo>
                    <a:pt x="540" y="335"/>
                  </a:lnTo>
                  <a:lnTo>
                    <a:pt x="525" y="362"/>
                  </a:lnTo>
                  <a:lnTo>
                    <a:pt x="513" y="391"/>
                  </a:lnTo>
                  <a:lnTo>
                    <a:pt x="497" y="419"/>
                  </a:lnTo>
                  <a:lnTo>
                    <a:pt x="482" y="442"/>
                  </a:lnTo>
                  <a:lnTo>
                    <a:pt x="461" y="466"/>
                  </a:lnTo>
                  <a:lnTo>
                    <a:pt x="437" y="483"/>
                  </a:lnTo>
                  <a:lnTo>
                    <a:pt x="402" y="498"/>
                  </a:lnTo>
                  <a:lnTo>
                    <a:pt x="381" y="506"/>
                  </a:lnTo>
                  <a:lnTo>
                    <a:pt x="362" y="506"/>
                  </a:lnTo>
                  <a:lnTo>
                    <a:pt x="346" y="502"/>
                  </a:lnTo>
                  <a:lnTo>
                    <a:pt x="330" y="498"/>
                  </a:lnTo>
                  <a:lnTo>
                    <a:pt x="319" y="495"/>
                  </a:lnTo>
                  <a:lnTo>
                    <a:pt x="302" y="487"/>
                  </a:lnTo>
                  <a:lnTo>
                    <a:pt x="286" y="483"/>
                  </a:lnTo>
                  <a:lnTo>
                    <a:pt x="270" y="479"/>
                  </a:lnTo>
                  <a:lnTo>
                    <a:pt x="243" y="479"/>
                  </a:lnTo>
                  <a:lnTo>
                    <a:pt x="214" y="487"/>
                  </a:lnTo>
                  <a:lnTo>
                    <a:pt x="191" y="495"/>
                  </a:lnTo>
                  <a:lnTo>
                    <a:pt x="163" y="502"/>
                  </a:lnTo>
                  <a:lnTo>
                    <a:pt x="144" y="502"/>
                  </a:lnTo>
                  <a:lnTo>
                    <a:pt x="123" y="502"/>
                  </a:lnTo>
                  <a:lnTo>
                    <a:pt x="103" y="502"/>
                  </a:lnTo>
                  <a:lnTo>
                    <a:pt x="84" y="498"/>
                  </a:lnTo>
                  <a:lnTo>
                    <a:pt x="60" y="495"/>
                  </a:lnTo>
                  <a:lnTo>
                    <a:pt x="39" y="487"/>
                  </a:lnTo>
                  <a:lnTo>
                    <a:pt x="20" y="487"/>
                  </a:lnTo>
                  <a:lnTo>
                    <a:pt x="0" y="483"/>
                  </a:lnTo>
                  <a:lnTo>
                    <a:pt x="16" y="434"/>
                  </a:lnTo>
                  <a:lnTo>
                    <a:pt x="31" y="391"/>
                  </a:lnTo>
                  <a:lnTo>
                    <a:pt x="48" y="343"/>
                  </a:lnTo>
                  <a:lnTo>
                    <a:pt x="64" y="304"/>
                  </a:lnTo>
                  <a:lnTo>
                    <a:pt x="84" y="263"/>
                  </a:lnTo>
                  <a:lnTo>
                    <a:pt x="111" y="224"/>
                  </a:lnTo>
                  <a:lnTo>
                    <a:pt x="144" y="192"/>
                  </a:lnTo>
                  <a:lnTo>
                    <a:pt x="187" y="160"/>
                  </a:lnTo>
                  <a:lnTo>
                    <a:pt x="235" y="136"/>
                  </a:lnTo>
                  <a:lnTo>
                    <a:pt x="286" y="113"/>
                  </a:lnTo>
                  <a:lnTo>
                    <a:pt x="342" y="92"/>
                  </a:lnTo>
                  <a:lnTo>
                    <a:pt x="398" y="76"/>
                  </a:lnTo>
                  <a:lnTo>
                    <a:pt x="453" y="60"/>
                  </a:lnTo>
                  <a:lnTo>
                    <a:pt x="509" y="45"/>
                  </a:lnTo>
                  <a:lnTo>
                    <a:pt x="565" y="33"/>
                  </a:lnTo>
                  <a:lnTo>
                    <a:pt x="616" y="21"/>
                  </a:lnTo>
                  <a:lnTo>
                    <a:pt x="649" y="13"/>
                  </a:lnTo>
                  <a:lnTo>
                    <a:pt x="684" y="4"/>
                  </a:lnTo>
                  <a:lnTo>
                    <a:pt x="723" y="0"/>
                  </a:lnTo>
                  <a:lnTo>
                    <a:pt x="760" y="0"/>
                  </a:lnTo>
                  <a:lnTo>
                    <a:pt x="795" y="4"/>
                  </a:lnTo>
                  <a:lnTo>
                    <a:pt x="831" y="17"/>
                  </a:lnTo>
                  <a:lnTo>
                    <a:pt x="859" y="33"/>
                  </a:lnTo>
                  <a:lnTo>
                    <a:pt x="882" y="60"/>
                  </a:lnTo>
                  <a:lnTo>
                    <a:pt x="894" y="96"/>
                  </a:lnTo>
                  <a:lnTo>
                    <a:pt x="890" y="128"/>
                  </a:lnTo>
                  <a:lnTo>
                    <a:pt x="875" y="160"/>
                  </a:lnTo>
                  <a:lnTo>
                    <a:pt x="843" y="187"/>
                  </a:lnTo>
                  <a:lnTo>
                    <a:pt x="824" y="200"/>
                  </a:lnTo>
                  <a:close/>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sp>
          <p:nvSpPr>
            <p:cNvPr id="67" name="Freeform 162">
              <a:extLst>
                <a:ext uri="{FF2B5EF4-FFF2-40B4-BE49-F238E27FC236}">
                  <a16:creationId xmlns:a16="http://schemas.microsoft.com/office/drawing/2014/main" id="{18D7FD7D-8248-4222-8474-DD5EA4CE2ED5}"/>
                </a:ext>
              </a:extLst>
            </p:cNvPr>
            <p:cNvSpPr>
              <a:spLocks/>
            </p:cNvSpPr>
            <p:nvPr userDrawn="1"/>
          </p:nvSpPr>
          <p:spPr bwMode="gray">
            <a:xfrm>
              <a:off x="578" y="2034"/>
              <a:ext cx="288" cy="271"/>
            </a:xfrm>
            <a:custGeom>
              <a:avLst/>
              <a:gdLst>
                <a:gd name="T0" fmla="*/ 0 w 1002"/>
                <a:gd name="T1" fmla="*/ 0 h 936"/>
                <a:gd name="T2" fmla="*/ 0 w 1002"/>
                <a:gd name="T3" fmla="*/ 0 h 936"/>
                <a:gd name="T4" fmla="*/ 0 w 1002"/>
                <a:gd name="T5" fmla="*/ 0 h 936"/>
                <a:gd name="T6" fmla="*/ 0 w 1002"/>
                <a:gd name="T7" fmla="*/ 0 h 936"/>
                <a:gd name="T8" fmla="*/ 0 w 1002"/>
                <a:gd name="T9" fmla="*/ 0 h 936"/>
                <a:gd name="T10" fmla="*/ 0 w 1002"/>
                <a:gd name="T11" fmla="*/ 0 h 936"/>
                <a:gd name="T12" fmla="*/ 0 w 1002"/>
                <a:gd name="T13" fmla="*/ 0 h 936"/>
                <a:gd name="T14" fmla="*/ 0 w 1002"/>
                <a:gd name="T15" fmla="*/ 0 h 936"/>
                <a:gd name="T16" fmla="*/ 0 w 1002"/>
                <a:gd name="T17" fmla="*/ 0 h 936"/>
                <a:gd name="T18" fmla="*/ 0 w 1002"/>
                <a:gd name="T19" fmla="*/ 0 h 936"/>
                <a:gd name="T20" fmla="*/ 0 w 1002"/>
                <a:gd name="T21" fmla="*/ 0 h 936"/>
                <a:gd name="T22" fmla="*/ 0 w 1002"/>
                <a:gd name="T23" fmla="*/ 0 h 936"/>
                <a:gd name="T24" fmla="*/ 0 w 1002"/>
                <a:gd name="T25" fmla="*/ 0 h 936"/>
                <a:gd name="T26" fmla="*/ 0 w 1002"/>
                <a:gd name="T27" fmla="*/ 0 h 936"/>
                <a:gd name="T28" fmla="*/ 0 w 1002"/>
                <a:gd name="T29" fmla="*/ 0 h 936"/>
                <a:gd name="T30" fmla="*/ 0 w 1002"/>
                <a:gd name="T31" fmla="*/ 0 h 936"/>
                <a:gd name="T32" fmla="*/ 0 w 1002"/>
                <a:gd name="T33" fmla="*/ 0 h 936"/>
                <a:gd name="T34" fmla="*/ 0 w 1002"/>
                <a:gd name="T35" fmla="*/ 0 h 936"/>
                <a:gd name="T36" fmla="*/ 0 w 1002"/>
                <a:gd name="T37" fmla="*/ 0 h 936"/>
                <a:gd name="T38" fmla="*/ 0 w 1002"/>
                <a:gd name="T39" fmla="*/ 0 h 936"/>
                <a:gd name="T40" fmla="*/ 0 w 1002"/>
                <a:gd name="T41" fmla="*/ 0 h 936"/>
                <a:gd name="T42" fmla="*/ 0 w 1002"/>
                <a:gd name="T43" fmla="*/ 0 h 936"/>
                <a:gd name="T44" fmla="*/ 0 w 1002"/>
                <a:gd name="T45" fmla="*/ 0 h 936"/>
                <a:gd name="T46" fmla="*/ 0 w 1002"/>
                <a:gd name="T47" fmla="*/ 0 h 936"/>
                <a:gd name="T48" fmla="*/ 0 w 1002"/>
                <a:gd name="T49" fmla="*/ 0 h 936"/>
                <a:gd name="T50" fmla="*/ 0 w 1002"/>
                <a:gd name="T51" fmla="*/ 0 h 936"/>
                <a:gd name="T52" fmla="*/ 0 w 1002"/>
                <a:gd name="T53" fmla="*/ 0 h 936"/>
                <a:gd name="T54" fmla="*/ 0 w 1002"/>
                <a:gd name="T55" fmla="*/ 0 h 936"/>
                <a:gd name="T56" fmla="*/ 0 w 1002"/>
                <a:gd name="T57" fmla="*/ 0 h 936"/>
                <a:gd name="T58" fmla="*/ 0 w 1002"/>
                <a:gd name="T59" fmla="*/ 0 h 936"/>
                <a:gd name="T60" fmla="*/ 0 w 1002"/>
                <a:gd name="T61" fmla="*/ 0 h 936"/>
                <a:gd name="T62" fmla="*/ 0 w 1002"/>
                <a:gd name="T63" fmla="*/ 0 h 936"/>
                <a:gd name="T64" fmla="*/ 0 w 1002"/>
                <a:gd name="T65" fmla="*/ 0 h 936"/>
                <a:gd name="T66" fmla="*/ 0 w 1002"/>
                <a:gd name="T67" fmla="*/ 0 h 936"/>
                <a:gd name="T68" fmla="*/ 0 w 1002"/>
                <a:gd name="T69" fmla="*/ 0 h 936"/>
                <a:gd name="T70" fmla="*/ 0 w 1002"/>
                <a:gd name="T71" fmla="*/ 0 h 936"/>
                <a:gd name="T72" fmla="*/ 0 w 1002"/>
                <a:gd name="T73" fmla="*/ 0 h 936"/>
                <a:gd name="T74" fmla="*/ 0 w 1002"/>
                <a:gd name="T75" fmla="*/ 0 h 936"/>
                <a:gd name="T76" fmla="*/ 0 w 1002"/>
                <a:gd name="T77" fmla="*/ 0 h 936"/>
                <a:gd name="T78" fmla="*/ 0 w 1002"/>
                <a:gd name="T79" fmla="*/ 0 h 936"/>
                <a:gd name="T80" fmla="*/ 0 w 1002"/>
                <a:gd name="T81" fmla="*/ 0 h 936"/>
                <a:gd name="T82" fmla="*/ 0 w 1002"/>
                <a:gd name="T83" fmla="*/ 0 h 936"/>
                <a:gd name="T84" fmla="*/ 0 w 1002"/>
                <a:gd name="T85" fmla="*/ 0 h 936"/>
                <a:gd name="T86" fmla="*/ 0 w 1002"/>
                <a:gd name="T87" fmla="*/ 0 h 936"/>
                <a:gd name="T88" fmla="*/ 0 w 1002"/>
                <a:gd name="T89" fmla="*/ 0 h 936"/>
                <a:gd name="T90" fmla="*/ 0 w 1002"/>
                <a:gd name="T91" fmla="*/ 0 h 936"/>
                <a:gd name="T92" fmla="*/ 0 w 1002"/>
                <a:gd name="T93" fmla="*/ 0 h 936"/>
                <a:gd name="T94" fmla="*/ 0 w 1002"/>
                <a:gd name="T95" fmla="*/ 0 h 936"/>
                <a:gd name="T96" fmla="*/ 0 w 1002"/>
                <a:gd name="T97" fmla="*/ 0 h 936"/>
                <a:gd name="T98" fmla="*/ 0 w 1002"/>
                <a:gd name="T99" fmla="*/ 0 h 936"/>
                <a:gd name="T100" fmla="*/ 0 w 1002"/>
                <a:gd name="T101" fmla="*/ 0 h 936"/>
                <a:gd name="T102" fmla="*/ 0 w 1002"/>
                <a:gd name="T103" fmla="*/ 0 h 936"/>
                <a:gd name="T104" fmla="*/ 0 w 1002"/>
                <a:gd name="T105" fmla="*/ 0 h 936"/>
                <a:gd name="T106" fmla="*/ 0 w 1002"/>
                <a:gd name="T107" fmla="*/ 0 h 936"/>
                <a:gd name="T108" fmla="*/ 0 w 1002"/>
                <a:gd name="T109" fmla="*/ 0 h 936"/>
                <a:gd name="T110" fmla="*/ 0 w 1002"/>
                <a:gd name="T111" fmla="*/ 0 h 936"/>
                <a:gd name="T112" fmla="*/ 0 w 1002"/>
                <a:gd name="T113" fmla="*/ 0 h 936"/>
                <a:gd name="T114" fmla="*/ 0 w 1002"/>
                <a:gd name="T115" fmla="*/ 0 h 936"/>
                <a:gd name="T116" fmla="*/ 0 w 1002"/>
                <a:gd name="T117" fmla="*/ 0 h 936"/>
                <a:gd name="T118" fmla="*/ 0 w 1002"/>
                <a:gd name="T119" fmla="*/ 0 h 936"/>
                <a:gd name="T120" fmla="*/ 0 w 1002"/>
                <a:gd name="T121" fmla="*/ 0 h 9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2" h="936">
                  <a:moveTo>
                    <a:pt x="112" y="72"/>
                  </a:moveTo>
                  <a:lnTo>
                    <a:pt x="159" y="124"/>
                  </a:lnTo>
                  <a:lnTo>
                    <a:pt x="219" y="152"/>
                  </a:lnTo>
                  <a:lnTo>
                    <a:pt x="283" y="164"/>
                  </a:lnTo>
                  <a:lnTo>
                    <a:pt x="350" y="156"/>
                  </a:lnTo>
                  <a:lnTo>
                    <a:pt x="418" y="140"/>
                  </a:lnTo>
                  <a:lnTo>
                    <a:pt x="482" y="121"/>
                  </a:lnTo>
                  <a:lnTo>
                    <a:pt x="546" y="92"/>
                  </a:lnTo>
                  <a:lnTo>
                    <a:pt x="600" y="64"/>
                  </a:lnTo>
                  <a:lnTo>
                    <a:pt x="649" y="41"/>
                  </a:lnTo>
                  <a:lnTo>
                    <a:pt x="696" y="25"/>
                  </a:lnTo>
                  <a:lnTo>
                    <a:pt x="748" y="9"/>
                  </a:lnTo>
                  <a:lnTo>
                    <a:pt x="800" y="0"/>
                  </a:lnTo>
                  <a:lnTo>
                    <a:pt x="851" y="0"/>
                  </a:lnTo>
                  <a:lnTo>
                    <a:pt x="903" y="5"/>
                  </a:lnTo>
                  <a:lnTo>
                    <a:pt x="950" y="13"/>
                  </a:lnTo>
                  <a:lnTo>
                    <a:pt x="1002" y="33"/>
                  </a:lnTo>
                  <a:lnTo>
                    <a:pt x="971" y="97"/>
                  </a:lnTo>
                  <a:lnTo>
                    <a:pt x="919" y="140"/>
                  </a:lnTo>
                  <a:lnTo>
                    <a:pt x="855" y="175"/>
                  </a:lnTo>
                  <a:lnTo>
                    <a:pt x="792" y="208"/>
                  </a:lnTo>
                  <a:lnTo>
                    <a:pt x="728" y="243"/>
                  </a:lnTo>
                  <a:lnTo>
                    <a:pt x="672" y="284"/>
                  </a:lnTo>
                  <a:lnTo>
                    <a:pt x="637" y="339"/>
                  </a:lnTo>
                  <a:lnTo>
                    <a:pt x="625" y="415"/>
                  </a:lnTo>
                  <a:lnTo>
                    <a:pt x="637" y="514"/>
                  </a:lnTo>
                  <a:lnTo>
                    <a:pt x="653" y="606"/>
                  </a:lnTo>
                  <a:lnTo>
                    <a:pt x="660" y="697"/>
                  </a:lnTo>
                  <a:lnTo>
                    <a:pt x="637" y="796"/>
                  </a:lnTo>
                  <a:lnTo>
                    <a:pt x="612" y="837"/>
                  </a:lnTo>
                  <a:lnTo>
                    <a:pt x="585" y="868"/>
                  </a:lnTo>
                  <a:lnTo>
                    <a:pt x="550" y="892"/>
                  </a:lnTo>
                  <a:lnTo>
                    <a:pt x="509" y="912"/>
                  </a:lnTo>
                  <a:lnTo>
                    <a:pt x="470" y="923"/>
                  </a:lnTo>
                  <a:lnTo>
                    <a:pt x="426" y="932"/>
                  </a:lnTo>
                  <a:lnTo>
                    <a:pt x="379" y="936"/>
                  </a:lnTo>
                  <a:lnTo>
                    <a:pt x="334" y="936"/>
                  </a:lnTo>
                  <a:lnTo>
                    <a:pt x="303" y="936"/>
                  </a:lnTo>
                  <a:lnTo>
                    <a:pt x="266" y="936"/>
                  </a:lnTo>
                  <a:lnTo>
                    <a:pt x="231" y="932"/>
                  </a:lnTo>
                  <a:lnTo>
                    <a:pt x="200" y="929"/>
                  </a:lnTo>
                  <a:lnTo>
                    <a:pt x="167" y="919"/>
                  </a:lnTo>
                  <a:lnTo>
                    <a:pt x="136" y="908"/>
                  </a:lnTo>
                  <a:lnTo>
                    <a:pt x="108" y="892"/>
                  </a:lnTo>
                  <a:lnTo>
                    <a:pt x="84" y="868"/>
                  </a:lnTo>
                  <a:lnTo>
                    <a:pt x="52" y="812"/>
                  </a:lnTo>
                  <a:lnTo>
                    <a:pt x="41" y="757"/>
                  </a:lnTo>
                  <a:lnTo>
                    <a:pt x="33" y="693"/>
                  </a:lnTo>
                  <a:lnTo>
                    <a:pt x="25" y="633"/>
                  </a:lnTo>
                  <a:lnTo>
                    <a:pt x="8" y="526"/>
                  </a:lnTo>
                  <a:lnTo>
                    <a:pt x="0" y="411"/>
                  </a:lnTo>
                  <a:lnTo>
                    <a:pt x="4" y="296"/>
                  </a:lnTo>
                  <a:lnTo>
                    <a:pt x="12" y="183"/>
                  </a:lnTo>
                  <a:lnTo>
                    <a:pt x="16" y="148"/>
                  </a:lnTo>
                  <a:lnTo>
                    <a:pt x="29" y="121"/>
                  </a:lnTo>
                  <a:lnTo>
                    <a:pt x="37" y="92"/>
                  </a:lnTo>
                  <a:lnTo>
                    <a:pt x="52" y="68"/>
                  </a:lnTo>
                  <a:lnTo>
                    <a:pt x="56" y="64"/>
                  </a:lnTo>
                  <a:lnTo>
                    <a:pt x="72" y="60"/>
                  </a:lnTo>
                  <a:lnTo>
                    <a:pt x="91" y="60"/>
                  </a:lnTo>
                  <a:lnTo>
                    <a:pt x="112" y="72"/>
                  </a:lnTo>
                  <a:close/>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sp>
          <p:nvSpPr>
            <p:cNvPr id="68" name="Freeform 311">
              <a:extLst>
                <a:ext uri="{FF2B5EF4-FFF2-40B4-BE49-F238E27FC236}">
                  <a16:creationId xmlns:a16="http://schemas.microsoft.com/office/drawing/2014/main" id="{37E7DEF1-9D55-41F1-B13C-6F075CE10D44}"/>
                </a:ext>
              </a:extLst>
            </p:cNvPr>
            <p:cNvSpPr>
              <a:spLocks/>
            </p:cNvSpPr>
            <p:nvPr userDrawn="1"/>
          </p:nvSpPr>
          <p:spPr bwMode="gray">
            <a:xfrm>
              <a:off x="873" y="1935"/>
              <a:ext cx="225" cy="485"/>
            </a:xfrm>
            <a:custGeom>
              <a:avLst/>
              <a:gdLst>
                <a:gd name="T0" fmla="*/ 2 w 291"/>
                <a:gd name="T1" fmla="*/ 2 h 627"/>
                <a:gd name="T2" fmla="*/ 2 w 291"/>
                <a:gd name="T3" fmla="*/ 2 h 627"/>
                <a:gd name="T4" fmla="*/ 2 w 291"/>
                <a:gd name="T5" fmla="*/ 2 h 627"/>
                <a:gd name="T6" fmla="*/ 2 w 291"/>
                <a:gd name="T7" fmla="*/ 2 h 627"/>
                <a:gd name="T8" fmla="*/ 2 w 291"/>
                <a:gd name="T9" fmla="*/ 2 h 627"/>
                <a:gd name="T10" fmla="*/ 2 w 291"/>
                <a:gd name="T11" fmla="*/ 2 h 627"/>
                <a:gd name="T12" fmla="*/ 2 w 291"/>
                <a:gd name="T13" fmla="*/ 2 h 627"/>
                <a:gd name="T14" fmla="*/ 2 w 291"/>
                <a:gd name="T15" fmla="*/ 3 h 627"/>
                <a:gd name="T16" fmla="*/ 2 w 291"/>
                <a:gd name="T17" fmla="*/ 4 h 627"/>
                <a:gd name="T18" fmla="*/ 2 w 291"/>
                <a:gd name="T19" fmla="*/ 3 h 627"/>
                <a:gd name="T20" fmla="*/ 2 w 291"/>
                <a:gd name="T21" fmla="*/ 2 h 627"/>
                <a:gd name="T22" fmla="*/ 2 w 291"/>
                <a:gd name="T23" fmla="*/ 2 h 627"/>
                <a:gd name="T24" fmla="*/ 2 w 291"/>
                <a:gd name="T25" fmla="*/ 2 h 627"/>
                <a:gd name="T26" fmla="*/ 2 w 291"/>
                <a:gd name="T27" fmla="*/ 2 h 627"/>
                <a:gd name="T28" fmla="*/ 0 w 291"/>
                <a:gd name="T29" fmla="*/ 2 h 627"/>
                <a:gd name="T30" fmla="*/ 0 w 291"/>
                <a:gd name="T31" fmla="*/ 0 h 627"/>
                <a:gd name="T32" fmla="*/ 2 w 291"/>
                <a:gd name="T33" fmla="*/ 2 h 6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1" h="627">
                  <a:moveTo>
                    <a:pt x="48" y="48"/>
                  </a:moveTo>
                  <a:cubicBezTo>
                    <a:pt x="69" y="51"/>
                    <a:pt x="94" y="18"/>
                    <a:pt x="126" y="18"/>
                  </a:cubicBezTo>
                  <a:cubicBezTo>
                    <a:pt x="158" y="18"/>
                    <a:pt x="208" y="24"/>
                    <a:pt x="240" y="48"/>
                  </a:cubicBezTo>
                  <a:lnTo>
                    <a:pt x="291" y="132"/>
                  </a:lnTo>
                  <a:lnTo>
                    <a:pt x="240" y="240"/>
                  </a:lnTo>
                  <a:lnTo>
                    <a:pt x="192" y="288"/>
                  </a:lnTo>
                  <a:lnTo>
                    <a:pt x="264" y="336"/>
                  </a:lnTo>
                  <a:lnTo>
                    <a:pt x="288" y="480"/>
                  </a:lnTo>
                  <a:cubicBezTo>
                    <a:pt x="264" y="536"/>
                    <a:pt x="80" y="621"/>
                    <a:pt x="48" y="624"/>
                  </a:cubicBezTo>
                  <a:cubicBezTo>
                    <a:pt x="16" y="627"/>
                    <a:pt x="96" y="541"/>
                    <a:pt x="96" y="501"/>
                  </a:cubicBezTo>
                  <a:cubicBezTo>
                    <a:pt x="96" y="473"/>
                    <a:pt x="37" y="488"/>
                    <a:pt x="45" y="453"/>
                  </a:cubicBezTo>
                  <a:cubicBezTo>
                    <a:pt x="53" y="429"/>
                    <a:pt x="136" y="320"/>
                    <a:pt x="144" y="288"/>
                  </a:cubicBezTo>
                  <a:cubicBezTo>
                    <a:pt x="152" y="256"/>
                    <a:pt x="112" y="216"/>
                    <a:pt x="96" y="192"/>
                  </a:cubicBezTo>
                  <a:cubicBezTo>
                    <a:pt x="80" y="168"/>
                    <a:pt x="64" y="168"/>
                    <a:pt x="48" y="144"/>
                  </a:cubicBezTo>
                  <a:cubicBezTo>
                    <a:pt x="32" y="120"/>
                    <a:pt x="8" y="72"/>
                    <a:pt x="0" y="48"/>
                  </a:cubicBezTo>
                  <a:lnTo>
                    <a:pt x="0" y="0"/>
                  </a:lnTo>
                  <a:lnTo>
                    <a:pt x="48" y="48"/>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 name="Freeform 362">
              <a:extLst>
                <a:ext uri="{FF2B5EF4-FFF2-40B4-BE49-F238E27FC236}">
                  <a16:creationId xmlns:a16="http://schemas.microsoft.com/office/drawing/2014/main" id="{97848432-D046-4D89-98DA-A33330069E60}"/>
                </a:ext>
              </a:extLst>
            </p:cNvPr>
            <p:cNvSpPr>
              <a:spLocks noEditPoints="1"/>
            </p:cNvSpPr>
            <p:nvPr userDrawn="1"/>
          </p:nvSpPr>
          <p:spPr bwMode="gray">
            <a:xfrm rot="-4230569">
              <a:off x="495" y="1775"/>
              <a:ext cx="733" cy="720"/>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70" name="Group 325">
            <a:extLst>
              <a:ext uri="{FF2B5EF4-FFF2-40B4-BE49-F238E27FC236}">
                <a16:creationId xmlns:a16="http://schemas.microsoft.com/office/drawing/2014/main" id="{CF6955EF-442D-4F6F-988E-37F925914B51}"/>
              </a:ext>
            </a:extLst>
          </p:cNvPr>
          <p:cNvGrpSpPr>
            <a:grpSpLocks/>
          </p:cNvGrpSpPr>
          <p:nvPr/>
        </p:nvGrpSpPr>
        <p:grpSpPr bwMode="auto">
          <a:xfrm>
            <a:off x="685800" y="2438400"/>
            <a:ext cx="1828800" cy="868363"/>
            <a:chOff x="1152" y="584"/>
            <a:chExt cx="3946" cy="1960"/>
          </a:xfrm>
        </p:grpSpPr>
        <p:sp>
          <p:nvSpPr>
            <p:cNvPr id="71" name="Freeform 315">
              <a:extLst>
                <a:ext uri="{FF2B5EF4-FFF2-40B4-BE49-F238E27FC236}">
                  <a16:creationId xmlns:a16="http://schemas.microsoft.com/office/drawing/2014/main" id="{57337F73-08C8-41BB-B021-8BDB2B8198EA}"/>
                </a:ext>
              </a:extLst>
            </p:cNvPr>
            <p:cNvSpPr>
              <a:spLocks/>
            </p:cNvSpPr>
            <p:nvPr userDrawn="1"/>
          </p:nvSpPr>
          <p:spPr bwMode="gray">
            <a:xfrm>
              <a:off x="1152" y="584"/>
              <a:ext cx="3919" cy="1720"/>
            </a:xfrm>
            <a:custGeom>
              <a:avLst/>
              <a:gdLst>
                <a:gd name="T0" fmla="*/ 0 w 3920"/>
                <a:gd name="T1" fmla="*/ 1500 h 1720"/>
                <a:gd name="T2" fmla="*/ 768 w 3920"/>
                <a:gd name="T3" fmla="*/ 424 h 1720"/>
                <a:gd name="T4" fmla="*/ 2199 w 3920"/>
                <a:gd name="T5" fmla="*/ 424 h 1720"/>
                <a:gd name="T6" fmla="*/ 3911 w 3920"/>
                <a:gd name="T7" fmla="*/ 828 h 1720"/>
                <a:gd name="T8" fmla="*/ 3207 w 3920"/>
                <a:gd name="T9" fmla="*/ 1720 h 1720"/>
                <a:gd name="T10" fmla="*/ 1524 w 3920"/>
                <a:gd name="T11" fmla="*/ 1600 h 1720"/>
                <a:gd name="T12" fmla="*/ 3223 w 3920"/>
                <a:gd name="T13" fmla="*/ 1628 h 1720"/>
                <a:gd name="T14" fmla="*/ 3739 w 3920"/>
                <a:gd name="T15" fmla="*/ 820 h 1720"/>
                <a:gd name="T16" fmla="*/ 2247 w 3920"/>
                <a:gd name="T17" fmla="*/ 472 h 1720"/>
                <a:gd name="T18" fmla="*/ 1468 w 3920"/>
                <a:gd name="T19" fmla="*/ 1524 h 1720"/>
                <a:gd name="T20" fmla="*/ 2151 w 3920"/>
                <a:gd name="T21" fmla="*/ 472 h 1720"/>
                <a:gd name="T22" fmla="*/ 812 w 3920"/>
                <a:gd name="T23" fmla="*/ 508 h 1720"/>
                <a:gd name="T24" fmla="*/ 96 w 3920"/>
                <a:gd name="T25" fmla="*/ 1432 h 1720"/>
                <a:gd name="T26" fmla="*/ 1488 w 3920"/>
                <a:gd name="T27" fmla="*/ 1576 h 1720"/>
                <a:gd name="T28" fmla="*/ 0 w 3920"/>
                <a:gd name="T29" fmla="*/ 1500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20" h="1720">
                  <a:moveTo>
                    <a:pt x="0" y="1500"/>
                  </a:moveTo>
                  <a:cubicBezTo>
                    <a:pt x="0" y="1500"/>
                    <a:pt x="288" y="936"/>
                    <a:pt x="768" y="424"/>
                  </a:cubicBezTo>
                  <a:cubicBezTo>
                    <a:pt x="1652" y="0"/>
                    <a:pt x="2208" y="424"/>
                    <a:pt x="2208" y="424"/>
                  </a:cubicBezTo>
                  <a:cubicBezTo>
                    <a:pt x="3440" y="8"/>
                    <a:pt x="3752" y="612"/>
                    <a:pt x="3920" y="828"/>
                  </a:cubicBezTo>
                  <a:cubicBezTo>
                    <a:pt x="3660" y="1224"/>
                    <a:pt x="3216" y="1720"/>
                    <a:pt x="3216" y="1720"/>
                  </a:cubicBezTo>
                  <a:cubicBezTo>
                    <a:pt x="2844" y="1540"/>
                    <a:pt x="2504" y="1284"/>
                    <a:pt x="1524" y="1600"/>
                  </a:cubicBezTo>
                  <a:cubicBezTo>
                    <a:pt x="2400" y="1068"/>
                    <a:pt x="3000" y="1500"/>
                    <a:pt x="3232" y="1628"/>
                  </a:cubicBezTo>
                  <a:cubicBezTo>
                    <a:pt x="3512" y="1242"/>
                    <a:pt x="3672" y="1012"/>
                    <a:pt x="3748" y="820"/>
                  </a:cubicBezTo>
                  <a:cubicBezTo>
                    <a:pt x="3316" y="320"/>
                    <a:pt x="2643" y="350"/>
                    <a:pt x="2256" y="472"/>
                  </a:cubicBezTo>
                  <a:cubicBezTo>
                    <a:pt x="1872" y="1000"/>
                    <a:pt x="1484" y="1524"/>
                    <a:pt x="1468" y="1524"/>
                  </a:cubicBezTo>
                  <a:cubicBezTo>
                    <a:pt x="1700" y="948"/>
                    <a:pt x="2160" y="472"/>
                    <a:pt x="2160" y="472"/>
                  </a:cubicBezTo>
                  <a:cubicBezTo>
                    <a:pt x="2051" y="303"/>
                    <a:pt x="1280" y="296"/>
                    <a:pt x="812" y="508"/>
                  </a:cubicBezTo>
                  <a:cubicBezTo>
                    <a:pt x="452" y="988"/>
                    <a:pt x="96" y="1432"/>
                    <a:pt x="96" y="1432"/>
                  </a:cubicBezTo>
                  <a:cubicBezTo>
                    <a:pt x="1024" y="1112"/>
                    <a:pt x="1488" y="1576"/>
                    <a:pt x="1488" y="1576"/>
                  </a:cubicBezTo>
                  <a:cubicBezTo>
                    <a:pt x="1472" y="1587"/>
                    <a:pt x="792" y="1324"/>
                    <a:pt x="0" y="150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 name="Freeform 316">
              <a:extLst>
                <a:ext uri="{FF2B5EF4-FFF2-40B4-BE49-F238E27FC236}">
                  <a16:creationId xmlns:a16="http://schemas.microsoft.com/office/drawing/2014/main" id="{2BB581FC-25BA-4076-ADCF-1202985E73F5}"/>
                </a:ext>
              </a:extLst>
            </p:cNvPr>
            <p:cNvSpPr>
              <a:spLocks/>
            </p:cNvSpPr>
            <p:nvPr userDrawn="1"/>
          </p:nvSpPr>
          <p:spPr bwMode="gray">
            <a:xfrm>
              <a:off x="2878" y="1584"/>
              <a:ext cx="2220" cy="960"/>
            </a:xfrm>
            <a:custGeom>
              <a:avLst/>
              <a:gdLst>
                <a:gd name="T0" fmla="*/ 0 w 2218"/>
                <a:gd name="T1" fmla="*/ 672 h 960"/>
                <a:gd name="T2" fmla="*/ 1649 w 2218"/>
                <a:gd name="T3" fmla="*/ 960 h 960"/>
                <a:gd name="T4" fmla="*/ 2226 w 2218"/>
                <a:gd name="T5" fmla="*/ 0 h 960"/>
                <a:gd name="T6" fmla="*/ 1589 w 2218"/>
                <a:gd name="T7" fmla="*/ 888 h 960"/>
                <a:gd name="T8" fmla="*/ 0 w 2218"/>
                <a:gd name="T9" fmla="*/ 672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960">
                  <a:moveTo>
                    <a:pt x="0" y="672"/>
                  </a:moveTo>
                  <a:cubicBezTo>
                    <a:pt x="1004" y="672"/>
                    <a:pt x="1252" y="944"/>
                    <a:pt x="1640" y="960"/>
                  </a:cubicBezTo>
                  <a:cubicBezTo>
                    <a:pt x="2068" y="464"/>
                    <a:pt x="2218" y="12"/>
                    <a:pt x="2208" y="0"/>
                  </a:cubicBezTo>
                  <a:cubicBezTo>
                    <a:pt x="2148" y="40"/>
                    <a:pt x="1840" y="516"/>
                    <a:pt x="1580" y="888"/>
                  </a:cubicBezTo>
                  <a:cubicBezTo>
                    <a:pt x="740" y="544"/>
                    <a:pt x="268" y="624"/>
                    <a:pt x="0" y="67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 name="Freeform 317">
              <a:extLst>
                <a:ext uri="{FF2B5EF4-FFF2-40B4-BE49-F238E27FC236}">
                  <a16:creationId xmlns:a16="http://schemas.microsoft.com/office/drawing/2014/main" id="{9DF43316-7DCC-4CF6-9DC3-9CABAFF13B65}"/>
                </a:ext>
              </a:extLst>
            </p:cNvPr>
            <p:cNvSpPr>
              <a:spLocks/>
            </p:cNvSpPr>
            <p:nvPr userDrawn="1"/>
          </p:nvSpPr>
          <p:spPr bwMode="gray">
            <a:xfrm>
              <a:off x="1248" y="2032"/>
              <a:ext cx="1583" cy="394"/>
            </a:xfrm>
            <a:custGeom>
              <a:avLst/>
              <a:gdLst>
                <a:gd name="T0" fmla="*/ 0 w 1584"/>
                <a:gd name="T1" fmla="*/ 233 h 392"/>
                <a:gd name="T2" fmla="*/ 1143 w 1584"/>
                <a:gd name="T3" fmla="*/ 233 h 392"/>
                <a:gd name="T4" fmla="*/ 1575 w 1584"/>
                <a:gd name="T5" fmla="*/ 281 h 392"/>
                <a:gd name="T6" fmla="*/ 1135 w 1584"/>
                <a:gd name="T7" fmla="*/ 153 h 392"/>
                <a:gd name="T8" fmla="*/ 0 w 1584"/>
                <a:gd name="T9" fmla="*/ 233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4" h="392">
                  <a:moveTo>
                    <a:pt x="0" y="224"/>
                  </a:moveTo>
                  <a:cubicBezTo>
                    <a:pt x="628" y="84"/>
                    <a:pt x="892" y="108"/>
                    <a:pt x="1152" y="224"/>
                  </a:cubicBezTo>
                  <a:cubicBezTo>
                    <a:pt x="1320" y="336"/>
                    <a:pt x="1380" y="392"/>
                    <a:pt x="1584" y="272"/>
                  </a:cubicBezTo>
                  <a:cubicBezTo>
                    <a:pt x="1360" y="320"/>
                    <a:pt x="1240" y="188"/>
                    <a:pt x="1144" y="144"/>
                  </a:cubicBezTo>
                  <a:cubicBezTo>
                    <a:pt x="1048" y="100"/>
                    <a:pt x="372" y="0"/>
                    <a:pt x="0" y="224"/>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 name="Freeform 318">
              <a:extLst>
                <a:ext uri="{FF2B5EF4-FFF2-40B4-BE49-F238E27FC236}">
                  <a16:creationId xmlns:a16="http://schemas.microsoft.com/office/drawing/2014/main" id="{70664746-E172-41A9-BC9D-602CD71E670E}"/>
                </a:ext>
              </a:extLst>
            </p:cNvPr>
            <p:cNvSpPr>
              <a:spLocks/>
            </p:cNvSpPr>
            <p:nvPr userDrawn="1"/>
          </p:nvSpPr>
          <p:spPr bwMode="gray">
            <a:xfrm>
              <a:off x="2782" y="2032"/>
              <a:ext cx="1733" cy="344"/>
            </a:xfrm>
            <a:custGeom>
              <a:avLst/>
              <a:gdLst>
                <a:gd name="T0" fmla="*/ 0 w 1731"/>
                <a:gd name="T1" fmla="*/ 176 h 344"/>
                <a:gd name="T2" fmla="*/ 1622 w 1731"/>
                <a:gd name="T3" fmla="*/ 344 h 344"/>
                <a:gd name="T4" fmla="*/ 769 w 1731"/>
                <a:gd name="T5" fmla="*/ 72 h 344"/>
                <a:gd name="T6" fmla="*/ 0 w 1731"/>
                <a:gd name="T7" fmla="*/ 176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 name="Freeform 319">
              <a:extLst>
                <a:ext uri="{FF2B5EF4-FFF2-40B4-BE49-F238E27FC236}">
                  <a16:creationId xmlns:a16="http://schemas.microsoft.com/office/drawing/2014/main" id="{F3D14EC1-A804-4FE4-BA34-0E64FB01115B}"/>
                </a:ext>
              </a:extLst>
            </p:cNvPr>
            <p:cNvSpPr>
              <a:spLocks/>
            </p:cNvSpPr>
            <p:nvPr userDrawn="1"/>
          </p:nvSpPr>
          <p:spPr bwMode="gray">
            <a:xfrm>
              <a:off x="4440" y="1680"/>
              <a:ext cx="504" cy="670"/>
            </a:xfrm>
            <a:custGeom>
              <a:avLst/>
              <a:gdLst>
                <a:gd name="T0" fmla="*/ 456 w 504"/>
                <a:gd name="T1" fmla="*/ 48 h 672"/>
                <a:gd name="T2" fmla="*/ 312 w 504"/>
                <a:gd name="T3" fmla="*/ 327 h 672"/>
                <a:gd name="T4" fmla="*/ 24 w 504"/>
                <a:gd name="T5" fmla="*/ 606 h 672"/>
                <a:gd name="T6" fmla="*/ 456 w 504"/>
                <a:gd name="T7" fmla="*/ 48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672">
                  <a:moveTo>
                    <a:pt x="456" y="48"/>
                  </a:moveTo>
                  <a:cubicBezTo>
                    <a:pt x="504" y="0"/>
                    <a:pt x="384" y="240"/>
                    <a:pt x="312" y="336"/>
                  </a:cubicBezTo>
                  <a:cubicBezTo>
                    <a:pt x="240" y="432"/>
                    <a:pt x="0" y="672"/>
                    <a:pt x="24" y="624"/>
                  </a:cubicBezTo>
                  <a:lnTo>
                    <a:pt x="456" y="48"/>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 name="Freeform 320">
              <a:extLst>
                <a:ext uri="{FF2B5EF4-FFF2-40B4-BE49-F238E27FC236}">
                  <a16:creationId xmlns:a16="http://schemas.microsoft.com/office/drawing/2014/main" id="{6DA0AD09-B25E-4A8A-9059-7EDCF7CC9BB3}"/>
                </a:ext>
              </a:extLst>
            </p:cNvPr>
            <p:cNvSpPr>
              <a:spLocks/>
            </p:cNvSpPr>
            <p:nvPr userDrawn="1"/>
          </p:nvSpPr>
          <p:spPr bwMode="gray">
            <a:xfrm>
              <a:off x="3423" y="1430"/>
              <a:ext cx="1082" cy="301"/>
            </a:xfrm>
            <a:custGeom>
              <a:avLst/>
              <a:gdLst>
                <a:gd name="T0" fmla="*/ 0 w 1081"/>
                <a:gd name="T1" fmla="*/ 36 h 301"/>
                <a:gd name="T2" fmla="*/ 1001 w 1081"/>
                <a:gd name="T3" fmla="*/ 300 h 301"/>
                <a:gd name="T4" fmla="*/ 536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7" name="Freeform 321">
              <a:extLst>
                <a:ext uri="{FF2B5EF4-FFF2-40B4-BE49-F238E27FC236}">
                  <a16:creationId xmlns:a16="http://schemas.microsoft.com/office/drawing/2014/main" id="{601F9E8D-50EE-4A07-9568-3D90D4C36737}"/>
                </a:ext>
              </a:extLst>
            </p:cNvPr>
            <p:cNvSpPr>
              <a:spLocks/>
            </p:cNvSpPr>
            <p:nvPr userDrawn="1"/>
          </p:nvSpPr>
          <p:spPr bwMode="gray">
            <a:xfrm rot="-136485">
              <a:off x="3522" y="1114"/>
              <a:ext cx="1082" cy="301"/>
            </a:xfrm>
            <a:custGeom>
              <a:avLst/>
              <a:gdLst>
                <a:gd name="T0" fmla="*/ 0 w 1081"/>
                <a:gd name="T1" fmla="*/ 36 h 301"/>
                <a:gd name="T2" fmla="*/ 1001 w 1081"/>
                <a:gd name="T3" fmla="*/ 300 h 301"/>
                <a:gd name="T4" fmla="*/ 536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8" name="Freeform 322">
              <a:extLst>
                <a:ext uri="{FF2B5EF4-FFF2-40B4-BE49-F238E27FC236}">
                  <a16:creationId xmlns:a16="http://schemas.microsoft.com/office/drawing/2014/main" id="{9CBB9803-C6E5-41F8-A25B-9CB105E08787}"/>
                </a:ext>
              </a:extLst>
            </p:cNvPr>
            <p:cNvSpPr>
              <a:spLocks/>
            </p:cNvSpPr>
            <p:nvPr userDrawn="1"/>
          </p:nvSpPr>
          <p:spPr bwMode="gray">
            <a:xfrm>
              <a:off x="1940" y="1129"/>
              <a:ext cx="1014" cy="172"/>
            </a:xfrm>
            <a:custGeom>
              <a:avLst/>
              <a:gdLst>
                <a:gd name="T0" fmla="*/ 0 w 1013"/>
                <a:gd name="T1" fmla="*/ 125 h 171"/>
                <a:gd name="T2" fmla="*/ 941 w 1013"/>
                <a:gd name="T3" fmla="*/ 165 h 171"/>
                <a:gd name="T4" fmla="*/ 485 w 1013"/>
                <a:gd name="T5" fmla="*/ 23 h 171"/>
                <a:gd name="T6" fmla="*/ 0 w 1013"/>
                <a:gd name="T7" fmla="*/ 125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9" name="Freeform 323">
              <a:extLst>
                <a:ext uri="{FF2B5EF4-FFF2-40B4-BE49-F238E27FC236}">
                  <a16:creationId xmlns:a16="http://schemas.microsoft.com/office/drawing/2014/main" id="{68DE4954-6048-4EF1-9551-3D902040FDB1}"/>
                </a:ext>
              </a:extLst>
            </p:cNvPr>
            <p:cNvSpPr>
              <a:spLocks/>
            </p:cNvSpPr>
            <p:nvPr userDrawn="1"/>
          </p:nvSpPr>
          <p:spPr bwMode="gray">
            <a:xfrm>
              <a:off x="1803" y="1376"/>
              <a:ext cx="1014" cy="172"/>
            </a:xfrm>
            <a:custGeom>
              <a:avLst/>
              <a:gdLst>
                <a:gd name="T0" fmla="*/ 0 w 1013"/>
                <a:gd name="T1" fmla="*/ 125 h 171"/>
                <a:gd name="T2" fmla="*/ 941 w 1013"/>
                <a:gd name="T3" fmla="*/ 165 h 171"/>
                <a:gd name="T4" fmla="*/ 485 w 1013"/>
                <a:gd name="T5" fmla="*/ 23 h 171"/>
                <a:gd name="T6" fmla="*/ 0 w 1013"/>
                <a:gd name="T7" fmla="*/ 125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0" name="Freeform 324">
              <a:extLst>
                <a:ext uri="{FF2B5EF4-FFF2-40B4-BE49-F238E27FC236}">
                  <a16:creationId xmlns:a16="http://schemas.microsoft.com/office/drawing/2014/main" id="{90296497-7D3E-4C60-8A1A-93560CB4A26B}"/>
                </a:ext>
              </a:extLst>
            </p:cNvPr>
            <p:cNvSpPr>
              <a:spLocks/>
            </p:cNvSpPr>
            <p:nvPr userDrawn="1"/>
          </p:nvSpPr>
          <p:spPr bwMode="gray">
            <a:xfrm>
              <a:off x="1604" y="1677"/>
              <a:ext cx="1058" cy="154"/>
            </a:xfrm>
            <a:custGeom>
              <a:avLst/>
              <a:gdLst>
                <a:gd name="T0" fmla="*/ 0 w 1057"/>
                <a:gd name="T1" fmla="*/ 91 h 155"/>
                <a:gd name="T2" fmla="*/ 981 w 1057"/>
                <a:gd name="T3" fmla="*/ 131 h 155"/>
                <a:gd name="T4" fmla="*/ 506 w 1057"/>
                <a:gd name="T5" fmla="*/ 7 h 155"/>
                <a:gd name="T6" fmla="*/ 0 w 1057"/>
                <a:gd name="T7" fmla="*/ 91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7" h="155">
                  <a:moveTo>
                    <a:pt x="0" y="100"/>
                  </a:moveTo>
                  <a:cubicBezTo>
                    <a:pt x="652" y="36"/>
                    <a:pt x="888" y="155"/>
                    <a:pt x="972" y="140"/>
                  </a:cubicBezTo>
                  <a:cubicBezTo>
                    <a:pt x="1057" y="125"/>
                    <a:pt x="668" y="14"/>
                    <a:pt x="506" y="7"/>
                  </a:cubicBezTo>
                  <a:cubicBezTo>
                    <a:pt x="352" y="0"/>
                    <a:pt x="190" y="43"/>
                    <a:pt x="0" y="10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81" name="Picture 217" descr="1">
            <a:extLst>
              <a:ext uri="{FF2B5EF4-FFF2-40B4-BE49-F238E27FC236}">
                <a16:creationId xmlns:a16="http://schemas.microsoft.com/office/drawing/2014/main" id="{2101B0DC-F4F0-4D89-AE34-31ED6EDB2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3951" b="32347"/>
          <a:stretch>
            <a:fillRect/>
          </a:stretch>
        </p:blipFill>
        <p:spPr bwMode="gray">
          <a:xfrm>
            <a:off x="5965825" y="3657600"/>
            <a:ext cx="11969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 name="Group 387">
            <a:extLst>
              <a:ext uri="{FF2B5EF4-FFF2-40B4-BE49-F238E27FC236}">
                <a16:creationId xmlns:a16="http://schemas.microsoft.com/office/drawing/2014/main" id="{6FD965CE-807F-44A9-B737-6CA75D36A1E6}"/>
              </a:ext>
            </a:extLst>
          </p:cNvPr>
          <p:cNvGrpSpPr>
            <a:grpSpLocks/>
          </p:cNvGrpSpPr>
          <p:nvPr/>
        </p:nvGrpSpPr>
        <p:grpSpPr bwMode="auto">
          <a:xfrm rot="3173108">
            <a:off x="3270250" y="4654550"/>
            <a:ext cx="1370013" cy="595313"/>
            <a:chOff x="4071" y="1962"/>
            <a:chExt cx="1414" cy="588"/>
          </a:xfrm>
        </p:grpSpPr>
        <p:sp>
          <p:nvSpPr>
            <p:cNvPr id="83" name="Freeform 381">
              <a:extLst>
                <a:ext uri="{FF2B5EF4-FFF2-40B4-BE49-F238E27FC236}">
                  <a16:creationId xmlns:a16="http://schemas.microsoft.com/office/drawing/2014/main" id="{D9CA82F4-8E54-4A4A-9D2B-E7211C2CEFE5}"/>
                </a:ext>
              </a:extLst>
            </p:cNvPr>
            <p:cNvSpPr>
              <a:spLocks/>
            </p:cNvSpPr>
            <p:nvPr userDrawn="1"/>
          </p:nvSpPr>
          <p:spPr bwMode="gray">
            <a:xfrm>
              <a:off x="4801" y="1945"/>
              <a:ext cx="667" cy="557"/>
            </a:xfrm>
            <a:custGeom>
              <a:avLst/>
              <a:gdLst>
                <a:gd name="T0" fmla="*/ 369 w 667"/>
                <a:gd name="T1" fmla="*/ 51 h 556"/>
                <a:gd name="T2" fmla="*/ 568 w 667"/>
                <a:gd name="T3" fmla="*/ 51 h 556"/>
                <a:gd name="T4" fmla="*/ 619 w 667"/>
                <a:gd name="T5" fmla="*/ 266 h 556"/>
                <a:gd name="T6" fmla="*/ 351 w 667"/>
                <a:gd name="T7" fmla="*/ 449 h 556"/>
                <a:gd name="T8" fmla="*/ 221 w 667"/>
                <a:gd name="T9" fmla="*/ 500 h 556"/>
                <a:gd name="T10" fmla="*/ 63 w 667"/>
                <a:gd name="T11" fmla="*/ 453 h 556"/>
                <a:gd name="T12" fmla="*/ 54 w 667"/>
                <a:gd name="T13" fmla="*/ 435 h 556"/>
                <a:gd name="T14" fmla="*/ 32 w 667"/>
                <a:gd name="T15" fmla="*/ 368 h 556"/>
                <a:gd name="T16" fmla="*/ 158 w 667"/>
                <a:gd name="T17" fmla="*/ 270 h 556"/>
                <a:gd name="T18" fmla="*/ 219 w 667"/>
                <a:gd name="T19" fmla="*/ 304 h 556"/>
                <a:gd name="T20" fmla="*/ 321 w 667"/>
                <a:gd name="T21" fmla="*/ 459 h 556"/>
                <a:gd name="T22" fmla="*/ 232 w 667"/>
                <a:gd name="T23" fmla="*/ 291 h 556"/>
                <a:gd name="T24" fmla="*/ 149 w 667"/>
                <a:gd name="T25" fmla="*/ 241 h 556"/>
                <a:gd name="T26" fmla="*/ 23 w 667"/>
                <a:gd name="T27" fmla="*/ 332 h 556"/>
                <a:gd name="T28" fmla="*/ 4 w 667"/>
                <a:gd name="T29" fmla="*/ 410 h 556"/>
                <a:gd name="T30" fmla="*/ 59 w 667"/>
                <a:gd name="T31" fmla="*/ 509 h 556"/>
                <a:gd name="T32" fmla="*/ 94 w 667"/>
                <a:gd name="T33" fmla="*/ 539 h 556"/>
                <a:gd name="T34" fmla="*/ 130 w 667"/>
                <a:gd name="T35" fmla="*/ 560 h 556"/>
                <a:gd name="T36" fmla="*/ 159 w 667"/>
                <a:gd name="T37" fmla="*/ 565 h 556"/>
                <a:gd name="T38" fmla="*/ 203 w 667"/>
                <a:gd name="T39" fmla="*/ 553 h 556"/>
                <a:gd name="T40" fmla="*/ 366 w 667"/>
                <a:gd name="T41" fmla="*/ 481 h 556"/>
                <a:gd name="T42" fmla="*/ 419 w 667"/>
                <a:gd name="T43" fmla="*/ 458 h 556"/>
                <a:gd name="T44" fmla="*/ 495 w 667"/>
                <a:gd name="T45" fmla="*/ 423 h 556"/>
                <a:gd name="T46" fmla="*/ 540 w 667"/>
                <a:gd name="T47" fmla="*/ 397 h 556"/>
                <a:gd name="T48" fmla="*/ 591 w 667"/>
                <a:gd name="T49" fmla="*/ 360 h 556"/>
                <a:gd name="T50" fmla="*/ 623 w 667"/>
                <a:gd name="T51" fmla="*/ 322 h 556"/>
                <a:gd name="T52" fmla="*/ 647 w 667"/>
                <a:gd name="T53" fmla="*/ 261 h 556"/>
                <a:gd name="T54" fmla="*/ 658 w 667"/>
                <a:gd name="T55" fmla="*/ 232 h 556"/>
                <a:gd name="T56" fmla="*/ 668 w 667"/>
                <a:gd name="T57" fmla="*/ 159 h 556"/>
                <a:gd name="T58" fmla="*/ 588 w 667"/>
                <a:gd name="T59" fmla="*/ 38 h 556"/>
                <a:gd name="T60" fmla="*/ 529 w 667"/>
                <a:gd name="T61" fmla="*/ 10 h 556"/>
                <a:gd name="T62" fmla="*/ 489 w 667"/>
                <a:gd name="T63" fmla="*/ 1 h 556"/>
                <a:gd name="T64" fmla="*/ 451 w 667"/>
                <a:gd name="T65" fmla="*/ 1 h 556"/>
                <a:gd name="T66" fmla="*/ 415 w 667"/>
                <a:gd name="T67" fmla="*/ 9 h 556"/>
                <a:gd name="T68" fmla="*/ 382 w 667"/>
                <a:gd name="T69" fmla="*/ 23 h 556"/>
                <a:gd name="T70" fmla="*/ 335 w 667"/>
                <a:gd name="T71" fmla="*/ 46 h 556"/>
                <a:gd name="T72" fmla="*/ 296 w 667"/>
                <a:gd name="T73" fmla="*/ 68 h 556"/>
                <a:gd name="T74" fmla="*/ 260 w 667"/>
                <a:gd name="T75" fmla="*/ 94 h 556"/>
                <a:gd name="T76" fmla="*/ 237 w 667"/>
                <a:gd name="T77" fmla="*/ 114 h 556"/>
                <a:gd name="T78" fmla="*/ 206 w 667"/>
                <a:gd name="T79" fmla="*/ 144 h 556"/>
                <a:gd name="T80" fmla="*/ 149 w 667"/>
                <a:gd name="T81" fmla="*/ 198 h 5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67" h="556">
                  <a:moveTo>
                    <a:pt x="171" y="189"/>
                  </a:moveTo>
                  <a:lnTo>
                    <a:pt x="368" y="51"/>
                  </a:lnTo>
                  <a:cubicBezTo>
                    <a:pt x="417" y="23"/>
                    <a:pt x="435" y="20"/>
                    <a:pt x="468" y="20"/>
                  </a:cubicBezTo>
                  <a:cubicBezTo>
                    <a:pt x="501" y="20"/>
                    <a:pt x="537" y="28"/>
                    <a:pt x="567" y="51"/>
                  </a:cubicBezTo>
                  <a:cubicBezTo>
                    <a:pt x="597" y="74"/>
                    <a:pt x="642" y="122"/>
                    <a:pt x="650" y="158"/>
                  </a:cubicBezTo>
                  <a:cubicBezTo>
                    <a:pt x="658" y="194"/>
                    <a:pt x="650" y="228"/>
                    <a:pt x="618" y="266"/>
                  </a:cubicBezTo>
                  <a:cubicBezTo>
                    <a:pt x="586" y="304"/>
                    <a:pt x="500" y="355"/>
                    <a:pt x="455" y="384"/>
                  </a:cubicBezTo>
                  <a:lnTo>
                    <a:pt x="350" y="440"/>
                  </a:lnTo>
                  <a:lnTo>
                    <a:pt x="298" y="464"/>
                  </a:lnTo>
                  <a:lnTo>
                    <a:pt x="221" y="491"/>
                  </a:lnTo>
                  <a:lnTo>
                    <a:pt x="141" y="515"/>
                  </a:lnTo>
                  <a:lnTo>
                    <a:pt x="63" y="444"/>
                  </a:lnTo>
                  <a:lnTo>
                    <a:pt x="221" y="317"/>
                  </a:lnTo>
                  <a:lnTo>
                    <a:pt x="54" y="426"/>
                  </a:lnTo>
                  <a:lnTo>
                    <a:pt x="33" y="391"/>
                  </a:lnTo>
                  <a:lnTo>
                    <a:pt x="32" y="359"/>
                  </a:lnTo>
                  <a:lnTo>
                    <a:pt x="120" y="266"/>
                  </a:lnTo>
                  <a:lnTo>
                    <a:pt x="158" y="270"/>
                  </a:lnTo>
                  <a:lnTo>
                    <a:pt x="187" y="280"/>
                  </a:lnTo>
                  <a:lnTo>
                    <a:pt x="219" y="295"/>
                  </a:lnTo>
                  <a:lnTo>
                    <a:pt x="284" y="368"/>
                  </a:lnTo>
                  <a:lnTo>
                    <a:pt x="321" y="450"/>
                  </a:lnTo>
                  <a:lnTo>
                    <a:pt x="294" y="363"/>
                  </a:lnTo>
                  <a:lnTo>
                    <a:pt x="232" y="282"/>
                  </a:lnTo>
                  <a:lnTo>
                    <a:pt x="193" y="255"/>
                  </a:lnTo>
                  <a:lnTo>
                    <a:pt x="149" y="241"/>
                  </a:lnTo>
                  <a:lnTo>
                    <a:pt x="99" y="243"/>
                  </a:lnTo>
                  <a:lnTo>
                    <a:pt x="23" y="323"/>
                  </a:lnTo>
                  <a:lnTo>
                    <a:pt x="0" y="376"/>
                  </a:lnTo>
                  <a:lnTo>
                    <a:pt x="4" y="401"/>
                  </a:lnTo>
                  <a:lnTo>
                    <a:pt x="21" y="447"/>
                  </a:lnTo>
                  <a:lnTo>
                    <a:pt x="59" y="500"/>
                  </a:lnTo>
                  <a:lnTo>
                    <a:pt x="77" y="517"/>
                  </a:lnTo>
                  <a:lnTo>
                    <a:pt x="94" y="530"/>
                  </a:lnTo>
                  <a:lnTo>
                    <a:pt x="113" y="543"/>
                  </a:lnTo>
                  <a:lnTo>
                    <a:pt x="130" y="551"/>
                  </a:lnTo>
                  <a:lnTo>
                    <a:pt x="144" y="556"/>
                  </a:lnTo>
                  <a:lnTo>
                    <a:pt x="159" y="556"/>
                  </a:lnTo>
                  <a:lnTo>
                    <a:pt x="173" y="555"/>
                  </a:lnTo>
                  <a:lnTo>
                    <a:pt x="203" y="544"/>
                  </a:lnTo>
                  <a:lnTo>
                    <a:pt x="244" y="524"/>
                  </a:lnTo>
                  <a:lnTo>
                    <a:pt x="365" y="472"/>
                  </a:lnTo>
                  <a:lnTo>
                    <a:pt x="392" y="460"/>
                  </a:lnTo>
                  <a:lnTo>
                    <a:pt x="418" y="449"/>
                  </a:lnTo>
                  <a:lnTo>
                    <a:pt x="445" y="438"/>
                  </a:lnTo>
                  <a:lnTo>
                    <a:pt x="494" y="414"/>
                  </a:lnTo>
                  <a:lnTo>
                    <a:pt x="516" y="401"/>
                  </a:lnTo>
                  <a:lnTo>
                    <a:pt x="539" y="388"/>
                  </a:lnTo>
                  <a:lnTo>
                    <a:pt x="560" y="375"/>
                  </a:lnTo>
                  <a:lnTo>
                    <a:pt x="590" y="351"/>
                  </a:lnTo>
                  <a:lnTo>
                    <a:pt x="614" y="324"/>
                  </a:lnTo>
                  <a:lnTo>
                    <a:pt x="622" y="313"/>
                  </a:lnTo>
                  <a:lnTo>
                    <a:pt x="641" y="275"/>
                  </a:lnTo>
                  <a:lnTo>
                    <a:pt x="646" y="261"/>
                  </a:lnTo>
                  <a:lnTo>
                    <a:pt x="653" y="246"/>
                  </a:lnTo>
                  <a:lnTo>
                    <a:pt x="657" y="232"/>
                  </a:lnTo>
                  <a:lnTo>
                    <a:pt x="667" y="188"/>
                  </a:lnTo>
                  <a:lnTo>
                    <a:pt x="667" y="159"/>
                  </a:lnTo>
                  <a:lnTo>
                    <a:pt x="652" y="104"/>
                  </a:lnTo>
                  <a:lnTo>
                    <a:pt x="587" y="38"/>
                  </a:lnTo>
                  <a:lnTo>
                    <a:pt x="547" y="17"/>
                  </a:lnTo>
                  <a:lnTo>
                    <a:pt x="528" y="10"/>
                  </a:lnTo>
                  <a:lnTo>
                    <a:pt x="508" y="5"/>
                  </a:lnTo>
                  <a:lnTo>
                    <a:pt x="488" y="1"/>
                  </a:lnTo>
                  <a:lnTo>
                    <a:pt x="468" y="0"/>
                  </a:lnTo>
                  <a:lnTo>
                    <a:pt x="450" y="1"/>
                  </a:lnTo>
                  <a:lnTo>
                    <a:pt x="431" y="4"/>
                  </a:lnTo>
                  <a:lnTo>
                    <a:pt x="414" y="9"/>
                  </a:lnTo>
                  <a:lnTo>
                    <a:pt x="397" y="16"/>
                  </a:lnTo>
                  <a:lnTo>
                    <a:pt x="381" y="23"/>
                  </a:lnTo>
                  <a:lnTo>
                    <a:pt x="348" y="38"/>
                  </a:lnTo>
                  <a:lnTo>
                    <a:pt x="334" y="46"/>
                  </a:lnTo>
                  <a:lnTo>
                    <a:pt x="308" y="60"/>
                  </a:lnTo>
                  <a:lnTo>
                    <a:pt x="296" y="68"/>
                  </a:lnTo>
                  <a:lnTo>
                    <a:pt x="284" y="77"/>
                  </a:lnTo>
                  <a:lnTo>
                    <a:pt x="260" y="94"/>
                  </a:lnTo>
                  <a:lnTo>
                    <a:pt x="249" y="104"/>
                  </a:lnTo>
                  <a:lnTo>
                    <a:pt x="237" y="114"/>
                  </a:lnTo>
                  <a:lnTo>
                    <a:pt x="216" y="135"/>
                  </a:lnTo>
                  <a:lnTo>
                    <a:pt x="206" y="144"/>
                  </a:lnTo>
                  <a:lnTo>
                    <a:pt x="183" y="165"/>
                  </a:lnTo>
                  <a:lnTo>
                    <a:pt x="149" y="198"/>
                  </a:lnTo>
                  <a:lnTo>
                    <a:pt x="128" y="220"/>
                  </a:lnTo>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sp>
          <p:nvSpPr>
            <p:cNvPr id="84" name="Freeform 382">
              <a:extLst>
                <a:ext uri="{FF2B5EF4-FFF2-40B4-BE49-F238E27FC236}">
                  <a16:creationId xmlns:a16="http://schemas.microsoft.com/office/drawing/2014/main" id="{D5D39D9F-80C1-4C2B-AEB6-41353C47BF60}"/>
                </a:ext>
              </a:extLst>
            </p:cNvPr>
            <p:cNvSpPr>
              <a:spLocks/>
            </p:cNvSpPr>
            <p:nvPr userDrawn="1"/>
          </p:nvSpPr>
          <p:spPr bwMode="gray">
            <a:xfrm>
              <a:off x="4064" y="2402"/>
              <a:ext cx="783" cy="141"/>
            </a:xfrm>
            <a:custGeom>
              <a:avLst/>
              <a:gdLst>
                <a:gd name="T0" fmla="*/ 1 w 781"/>
                <a:gd name="T1" fmla="*/ 127 h 140"/>
                <a:gd name="T2" fmla="*/ 193 w 781"/>
                <a:gd name="T3" fmla="*/ 22 h 140"/>
                <a:gd name="T4" fmla="*/ 586 w 781"/>
                <a:gd name="T5" fmla="*/ 127 h 140"/>
                <a:gd name="T6" fmla="*/ 786 w 781"/>
                <a:gd name="T7" fmla="*/ 0 h 140"/>
                <a:gd name="T8" fmla="*/ 799 w 781"/>
                <a:gd name="T9" fmla="*/ 18 h 140"/>
                <a:gd name="T10" fmla="*/ 604 w 781"/>
                <a:gd name="T11" fmla="*/ 147 h 140"/>
                <a:gd name="T12" fmla="*/ 207 w 781"/>
                <a:gd name="T13" fmla="*/ 40 h 140"/>
                <a:gd name="T14" fmla="*/ 1 w 781"/>
                <a:gd name="T15" fmla="*/ 127 h 1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1" h="140">
                  <a:moveTo>
                    <a:pt x="1" y="118"/>
                  </a:moveTo>
                  <a:cubicBezTo>
                    <a:pt x="0" y="115"/>
                    <a:pt x="97" y="22"/>
                    <a:pt x="193" y="22"/>
                  </a:cubicBezTo>
                  <a:cubicBezTo>
                    <a:pt x="289" y="22"/>
                    <a:pt x="483" y="123"/>
                    <a:pt x="577" y="118"/>
                  </a:cubicBezTo>
                  <a:cubicBezTo>
                    <a:pt x="671" y="113"/>
                    <a:pt x="734" y="15"/>
                    <a:pt x="768" y="0"/>
                  </a:cubicBezTo>
                  <a:lnTo>
                    <a:pt x="781" y="18"/>
                  </a:lnTo>
                  <a:cubicBezTo>
                    <a:pt x="751" y="41"/>
                    <a:pt x="683" y="134"/>
                    <a:pt x="586" y="138"/>
                  </a:cubicBezTo>
                  <a:cubicBezTo>
                    <a:pt x="489" y="140"/>
                    <a:pt x="295" y="43"/>
                    <a:pt x="198" y="40"/>
                  </a:cubicBezTo>
                  <a:cubicBezTo>
                    <a:pt x="101" y="37"/>
                    <a:pt x="42" y="102"/>
                    <a:pt x="1" y="118"/>
                  </a:cubicBezTo>
                  <a:close/>
                </a:path>
              </a:pathLst>
            </a:custGeom>
            <a:solidFill>
              <a:srgbClr val="FFFFFF">
                <a:alpha val="49019"/>
              </a:srgbClr>
            </a:solidFill>
            <a:ln w="9525">
              <a:solidFill>
                <a:srgbClr val="FFFFFF">
                  <a:alpha val="50195"/>
                </a:srgbClr>
              </a:solidFill>
              <a:round/>
              <a:headEnd/>
              <a:tailEnd/>
            </a:ln>
          </p:spPr>
          <p:txBody>
            <a:bodyPr/>
            <a:lstStyle/>
            <a:p>
              <a:endParaRPr lang="zh-CN" altLang="en-US"/>
            </a:p>
          </p:txBody>
        </p:sp>
      </p:grpSp>
      <p:pic>
        <p:nvPicPr>
          <p:cNvPr id="85" name="Picture 225" descr="1">
            <a:extLst>
              <a:ext uri="{FF2B5EF4-FFF2-40B4-BE49-F238E27FC236}">
                <a16:creationId xmlns:a16="http://schemas.microsoft.com/office/drawing/2014/main" id="{17DBDB34-C930-4CCB-B1EA-8CFB0C6AD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932" r="57191" b="28641"/>
          <a:stretch>
            <a:fillRect/>
          </a:stretch>
        </p:blipFill>
        <p:spPr bwMode="gray">
          <a:xfrm>
            <a:off x="4800600" y="4114800"/>
            <a:ext cx="1011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1" name="Rectangle 249"/>
          <p:cNvSpPr>
            <a:spLocks noGrp="1" noChangeArrowheads="1"/>
          </p:cNvSpPr>
          <p:nvPr>
            <p:ph type="ctrTitle" sz="quarter"/>
          </p:nvPr>
        </p:nvSpPr>
        <p:spPr bwMode="gray">
          <a:xfrm>
            <a:off x="533400" y="533400"/>
            <a:ext cx="7772400" cy="1470025"/>
          </a:xfrm>
        </p:spPr>
        <p:txBody>
          <a:bodyPr/>
          <a:lstStyle>
            <a:lvl1pPr>
              <a:defRPr sz="5400"/>
            </a:lvl1pPr>
          </a:lstStyle>
          <a:p>
            <a:pPr lvl="0"/>
            <a:r>
              <a:rPr lang="zh-CN" altLang="en-US" noProof="0"/>
              <a:t>单击此处编辑母版标题样式</a:t>
            </a:r>
          </a:p>
        </p:txBody>
      </p:sp>
      <p:sp>
        <p:nvSpPr>
          <p:cNvPr id="3322" name="Rectangle 250"/>
          <p:cNvSpPr>
            <a:spLocks noGrp="1" noChangeArrowheads="1"/>
          </p:cNvSpPr>
          <p:nvPr>
            <p:ph type="subTitle" sz="quarter" idx="1"/>
          </p:nvPr>
        </p:nvSpPr>
        <p:spPr>
          <a:xfrm>
            <a:off x="533400" y="2057400"/>
            <a:ext cx="6400800" cy="533400"/>
          </a:xfrm>
        </p:spPr>
        <p:txBody>
          <a:bodyPr/>
          <a:lstStyle>
            <a:lvl1pPr marL="0" indent="0">
              <a:buFont typeface="Arial" charset="0"/>
              <a:buNone/>
              <a:defRPr sz="2000"/>
            </a:lvl1pPr>
          </a:lstStyle>
          <a:p>
            <a:pPr lvl="0"/>
            <a:r>
              <a:rPr lang="zh-CN" altLang="en-US" noProof="0"/>
              <a:t>单击此处编辑母版副标题样式</a:t>
            </a:r>
          </a:p>
        </p:txBody>
      </p:sp>
      <p:sp>
        <p:nvSpPr>
          <p:cNvPr id="86" name="Rectangle 4">
            <a:extLst>
              <a:ext uri="{FF2B5EF4-FFF2-40B4-BE49-F238E27FC236}">
                <a16:creationId xmlns:a16="http://schemas.microsoft.com/office/drawing/2014/main" id="{8BC047AD-6E01-4BB5-B5D9-94B396D89D7E}"/>
              </a:ext>
            </a:extLst>
          </p:cNvPr>
          <p:cNvSpPr>
            <a:spLocks noGrp="1" noChangeArrowheads="1"/>
          </p:cNvSpPr>
          <p:nvPr>
            <p:ph type="dt" sz="half" idx="10"/>
          </p:nvPr>
        </p:nvSpPr>
        <p:spPr>
          <a:xfrm>
            <a:off x="6781800" y="6477000"/>
            <a:ext cx="2133600" cy="244475"/>
          </a:xfrm>
        </p:spPr>
        <p:txBody>
          <a:bodyPr/>
          <a:lstStyle>
            <a:lvl1pPr>
              <a:defRPr sz="1000">
                <a:solidFill>
                  <a:srgbClr val="FFFFFF"/>
                </a:solidFill>
              </a:defRPr>
            </a:lvl1pPr>
          </a:lstStyle>
          <a:p>
            <a:pPr>
              <a:defRPr/>
            </a:pPr>
            <a:endParaRPr lang="en-US" altLang="zh-CN"/>
          </a:p>
        </p:txBody>
      </p:sp>
      <p:sp>
        <p:nvSpPr>
          <p:cNvPr id="87" name="Rectangle 5">
            <a:extLst>
              <a:ext uri="{FF2B5EF4-FFF2-40B4-BE49-F238E27FC236}">
                <a16:creationId xmlns:a16="http://schemas.microsoft.com/office/drawing/2014/main" id="{A65AE041-ED86-4270-8588-340A70E5A560}"/>
              </a:ext>
            </a:extLst>
          </p:cNvPr>
          <p:cNvSpPr>
            <a:spLocks noGrp="1" noChangeArrowheads="1"/>
          </p:cNvSpPr>
          <p:nvPr>
            <p:ph type="ftr" sz="quarter" idx="11"/>
          </p:nvPr>
        </p:nvSpPr>
        <p:spPr>
          <a:xfrm>
            <a:off x="228600" y="6461125"/>
            <a:ext cx="2895600" cy="244475"/>
          </a:xfrm>
        </p:spPr>
        <p:txBody>
          <a:bodyPr/>
          <a:lstStyle>
            <a:lvl1pPr>
              <a:defRPr sz="1000">
                <a:solidFill>
                  <a:srgbClr val="FFFFFF"/>
                </a:solidFill>
              </a:defRPr>
            </a:lvl1pPr>
          </a:lstStyle>
          <a:p>
            <a:pPr>
              <a:defRPr/>
            </a:pPr>
            <a:r>
              <a:rPr lang="en-US" altLang="zh-CN"/>
              <a:t>www.themegallery.com</a:t>
            </a:r>
          </a:p>
        </p:txBody>
      </p:sp>
      <p:sp>
        <p:nvSpPr>
          <p:cNvPr id="88" name="Rectangle 6">
            <a:extLst>
              <a:ext uri="{FF2B5EF4-FFF2-40B4-BE49-F238E27FC236}">
                <a16:creationId xmlns:a16="http://schemas.microsoft.com/office/drawing/2014/main" id="{F1A209DC-6507-4D48-9D1C-CC1ACF3FEE44}"/>
              </a:ext>
            </a:extLst>
          </p:cNvPr>
          <p:cNvSpPr>
            <a:spLocks noGrp="1" noChangeArrowheads="1"/>
          </p:cNvSpPr>
          <p:nvPr>
            <p:ph type="sldNum" sz="quarter" idx="12"/>
          </p:nvPr>
        </p:nvSpPr>
        <p:spPr>
          <a:xfrm>
            <a:off x="3886200" y="6477000"/>
            <a:ext cx="533400" cy="244475"/>
          </a:xfrm>
        </p:spPr>
        <p:txBody>
          <a:bodyPr/>
          <a:lstStyle>
            <a:lvl1pPr algn="ctr">
              <a:defRPr sz="1000">
                <a:solidFill>
                  <a:srgbClr val="FFFFFF"/>
                </a:solidFill>
              </a:defRPr>
            </a:lvl1pPr>
          </a:lstStyle>
          <a:p>
            <a:fld id="{F48C4CD2-1ED7-497C-ADF0-415CF07E9DD1}" type="slidenum">
              <a:rPr lang="zh-CN" altLang="en-US"/>
              <a:pPr/>
              <a:t>‹#›</a:t>
            </a:fld>
            <a:endParaRPr lang="en-US" altLang="zh-CN"/>
          </a:p>
        </p:txBody>
      </p:sp>
    </p:spTree>
    <p:extLst>
      <p:ext uri="{BB962C8B-B14F-4D97-AF65-F5344CB8AC3E}">
        <p14:creationId xmlns:p14="http://schemas.microsoft.com/office/powerpoint/2010/main" val="118399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9" presetClass="entr" presetSubtype="0" fill="hold" nodeType="withEffect">
                                  <p:stCondLst>
                                    <p:cond delay="500"/>
                                  </p:stCondLst>
                                  <p:childTnLst>
                                    <p:set>
                                      <p:cBhvr>
                                        <p:cTn id="9" dur="1" fill="hold">
                                          <p:stCondLst>
                                            <p:cond delay="0"/>
                                          </p:stCondLst>
                                        </p:cTn>
                                        <p:tgtEl>
                                          <p:spTgt spid="85"/>
                                        </p:tgtEl>
                                        <p:attrNameLst>
                                          <p:attrName>style.visibility</p:attrName>
                                        </p:attrNameLst>
                                      </p:cBhvr>
                                      <p:to>
                                        <p:strVal val="visible"/>
                                      </p:to>
                                    </p:set>
                                    <p:animEffect transition="in" filter="dissolve">
                                      <p:cBhvr>
                                        <p:cTn id="10" dur="500"/>
                                        <p:tgtEl>
                                          <p:spTgt spid="85"/>
                                        </p:tgtEl>
                                      </p:cBhvr>
                                    </p:animEffect>
                                  </p:childTnLst>
                                </p:cTn>
                              </p:par>
                              <p:par>
                                <p:cTn id="11" presetID="9" presetClass="entr" presetSubtype="0" fill="hold" nodeType="withEffect">
                                  <p:stCondLst>
                                    <p:cond delay="500"/>
                                  </p:stCondLst>
                                  <p:childTnLst>
                                    <p:set>
                                      <p:cBhvr>
                                        <p:cTn id="12" dur="1" fill="hold">
                                          <p:stCondLst>
                                            <p:cond delay="0"/>
                                          </p:stCondLst>
                                        </p:cTn>
                                        <p:tgtEl>
                                          <p:spTgt spid="81"/>
                                        </p:tgtEl>
                                        <p:attrNameLst>
                                          <p:attrName>style.visibility</p:attrName>
                                        </p:attrNameLst>
                                      </p:cBhvr>
                                      <p:to>
                                        <p:strVal val="visible"/>
                                      </p:to>
                                    </p:set>
                                    <p:animEffect transition="in" filter="dissolve">
                                      <p:cBhvr>
                                        <p:cTn id="13" dur="500"/>
                                        <p:tgtEl>
                                          <p:spTgt spid="81"/>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53" presetClass="entr" presetSubtype="0" fill="hold" nodeType="withEffect">
                                  <p:stCondLst>
                                    <p:cond delay="4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0" fill="hold" nodeType="withEffect">
                                  <p:stCondLst>
                                    <p:cond delay="40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22" presetClass="entr" presetSubtype="4" fill="hold" nodeType="withEffect">
                                  <p:stCondLst>
                                    <p:cond delay="70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par>
                                <p:cTn id="34" presetID="53" presetClass="entr" presetSubtype="0" fill="hold" nodeType="withEffect">
                                  <p:stCondLst>
                                    <p:cond delay="1000"/>
                                  </p:stCondLst>
                                  <p:childTnLst>
                                    <p:set>
                                      <p:cBhvr>
                                        <p:cTn id="35" dur="1" fill="hold">
                                          <p:stCondLst>
                                            <p:cond delay="0"/>
                                          </p:stCondLst>
                                        </p:cTn>
                                        <p:tgtEl>
                                          <p:spTgt spid="65"/>
                                        </p:tgtEl>
                                        <p:attrNameLst>
                                          <p:attrName>style.visibility</p:attrName>
                                        </p:attrNameLst>
                                      </p:cBhvr>
                                      <p:to>
                                        <p:strVal val="visible"/>
                                      </p:to>
                                    </p:set>
                                    <p:anim calcmode="lin" valueType="num">
                                      <p:cBhvr>
                                        <p:cTn id="36" dur="500" fill="hold"/>
                                        <p:tgtEl>
                                          <p:spTgt spid="65"/>
                                        </p:tgtEl>
                                        <p:attrNameLst>
                                          <p:attrName>ppt_w</p:attrName>
                                        </p:attrNameLst>
                                      </p:cBhvr>
                                      <p:tavLst>
                                        <p:tav tm="0">
                                          <p:val>
                                            <p:fltVal val="0"/>
                                          </p:val>
                                        </p:tav>
                                        <p:tav tm="100000">
                                          <p:val>
                                            <p:strVal val="#ppt_w"/>
                                          </p:val>
                                        </p:tav>
                                      </p:tavLst>
                                    </p:anim>
                                    <p:anim calcmode="lin" valueType="num">
                                      <p:cBhvr>
                                        <p:cTn id="37" dur="500" fill="hold"/>
                                        <p:tgtEl>
                                          <p:spTgt spid="65"/>
                                        </p:tgtEl>
                                        <p:attrNameLst>
                                          <p:attrName>ppt_h</p:attrName>
                                        </p:attrNameLst>
                                      </p:cBhvr>
                                      <p:tavLst>
                                        <p:tav tm="0">
                                          <p:val>
                                            <p:fltVal val="0"/>
                                          </p:val>
                                        </p:tav>
                                        <p:tav tm="100000">
                                          <p:val>
                                            <p:strVal val="#ppt_h"/>
                                          </p:val>
                                        </p:tav>
                                      </p:tavLst>
                                    </p:anim>
                                    <p:animEffect transition="in" filter="fade">
                                      <p:cBhvr>
                                        <p:cTn id="38" dur="500"/>
                                        <p:tgtEl>
                                          <p:spTgt spid="65"/>
                                        </p:tgtEl>
                                      </p:cBhvr>
                                    </p:animEffect>
                                  </p:childTnLst>
                                </p:cTn>
                              </p:par>
                              <p:par>
                                <p:cTn id="39" presetID="53" presetClass="entr" presetSubtype="0" fill="hold" nodeType="withEffect">
                                  <p:stCondLst>
                                    <p:cond delay="100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par>
                                <p:cTn id="44" presetID="22" presetClass="entr" presetSubtype="4" fill="hold" nodeType="withEffect">
                                  <p:stCondLst>
                                    <p:cond delay="80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par>
                                <p:cTn id="47" presetID="53" presetClass="entr" presetSubtype="0" fill="hold" nodeType="withEffect">
                                  <p:stCondLst>
                                    <p:cond delay="1000"/>
                                  </p:stCondLst>
                                  <p:childTnLst>
                                    <p:set>
                                      <p:cBhvr>
                                        <p:cTn id="48" dur="1" fill="hold">
                                          <p:stCondLst>
                                            <p:cond delay="0"/>
                                          </p:stCondLst>
                                        </p:cTn>
                                        <p:tgtEl>
                                          <p:spTgt spid="82"/>
                                        </p:tgtEl>
                                        <p:attrNameLst>
                                          <p:attrName>style.visibility</p:attrName>
                                        </p:attrNameLst>
                                      </p:cBhvr>
                                      <p:to>
                                        <p:strVal val="visible"/>
                                      </p:to>
                                    </p:set>
                                    <p:anim calcmode="lin" valueType="num">
                                      <p:cBhvr>
                                        <p:cTn id="49" dur="500" fill="hold"/>
                                        <p:tgtEl>
                                          <p:spTgt spid="82"/>
                                        </p:tgtEl>
                                        <p:attrNameLst>
                                          <p:attrName>ppt_w</p:attrName>
                                        </p:attrNameLst>
                                      </p:cBhvr>
                                      <p:tavLst>
                                        <p:tav tm="0">
                                          <p:val>
                                            <p:fltVal val="0"/>
                                          </p:val>
                                        </p:tav>
                                        <p:tav tm="100000">
                                          <p:val>
                                            <p:strVal val="#ppt_w"/>
                                          </p:val>
                                        </p:tav>
                                      </p:tavLst>
                                    </p:anim>
                                    <p:anim calcmode="lin" valueType="num">
                                      <p:cBhvr>
                                        <p:cTn id="50" dur="500" fill="hold"/>
                                        <p:tgtEl>
                                          <p:spTgt spid="82"/>
                                        </p:tgtEl>
                                        <p:attrNameLst>
                                          <p:attrName>ppt_h</p:attrName>
                                        </p:attrNameLst>
                                      </p:cBhvr>
                                      <p:tavLst>
                                        <p:tav tm="0">
                                          <p:val>
                                            <p:fltVal val="0"/>
                                          </p:val>
                                        </p:tav>
                                        <p:tav tm="100000">
                                          <p:val>
                                            <p:strVal val="#ppt_h"/>
                                          </p:val>
                                        </p:tav>
                                      </p:tavLst>
                                    </p:anim>
                                    <p:animEffect transition="in" filter="fade">
                                      <p:cBhvr>
                                        <p:cTn id="51" dur="500"/>
                                        <p:tgtEl>
                                          <p:spTgt spid="82"/>
                                        </p:tgtEl>
                                      </p:cBhvr>
                                    </p:animEffect>
                                  </p:childTnLst>
                                </p:cTn>
                              </p:par>
                              <p:par>
                                <p:cTn id="52" presetID="22" presetClass="entr" presetSubtype="4" fill="hold" nodeType="withEffect">
                                  <p:stCondLst>
                                    <p:cond delay="110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par>
                                <p:cTn id="55" presetID="53" presetClass="entr" presetSubtype="0" fill="hold" nodeType="withEffect">
                                  <p:stCondLst>
                                    <p:cond delay="130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par>
                                <p:cTn id="60" presetID="53" presetClass="entr" presetSubtype="0" fill="hold" nodeType="withEffect">
                                  <p:stCondLst>
                                    <p:cond delay="110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childTnLst>
                          </p:cTn>
                        </p:par>
                        <p:par>
                          <p:cTn id="65" fill="hold">
                            <p:stCondLst>
                              <p:cond delay="2800"/>
                            </p:stCondLst>
                            <p:childTnLst>
                              <p:par>
                                <p:cTn id="66" presetID="10" presetClass="exit" presetSubtype="0" fill="hold" nodeType="afterEffect">
                                  <p:stCondLst>
                                    <p:cond delay="0"/>
                                  </p:stCondLst>
                                  <p:childTnLst>
                                    <p:animEffect transition="out" filter="fade">
                                      <p:cBhvr>
                                        <p:cTn id="67" dur="2000"/>
                                        <p:tgtEl>
                                          <p:spTgt spid="9"/>
                                        </p:tgtEl>
                                      </p:cBhvr>
                                    </p:animEffect>
                                    <p:set>
                                      <p:cBhvr>
                                        <p:cTn id="68" dur="1" fill="hold">
                                          <p:stCondLst>
                                            <p:cond delay="1999"/>
                                          </p:stCondLst>
                                        </p:cTn>
                                        <p:tgtEl>
                                          <p:spTgt spid="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000"/>
                                        <p:tgtEl>
                                          <p:spTgt spid="6"/>
                                        </p:tgtEl>
                                      </p:cBhvr>
                                    </p:animEffect>
                                    <p:set>
                                      <p:cBhvr>
                                        <p:cTn id="71" dur="1" fill="hold">
                                          <p:stCondLst>
                                            <p:cond delay="1999"/>
                                          </p:stCondLst>
                                        </p:cTn>
                                        <p:tgtEl>
                                          <p:spTgt spid="6"/>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000"/>
                                        <p:tgtEl>
                                          <p:spTgt spid="5"/>
                                        </p:tgtEl>
                                      </p:cBhvr>
                                    </p:animEffect>
                                    <p:set>
                                      <p:cBhvr>
                                        <p:cTn id="74" dur="1" fill="hold">
                                          <p:stCondLst>
                                            <p:cond delay="1999"/>
                                          </p:stCondLst>
                                        </p:cTn>
                                        <p:tgtEl>
                                          <p:spTgt spid="5"/>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000"/>
                                        <p:tgtEl>
                                          <p:spTgt spid="8"/>
                                        </p:tgtEl>
                                      </p:cBhvr>
                                    </p:animEffect>
                                    <p:set>
                                      <p:cBhvr>
                                        <p:cTn id="77" dur="1" fill="hold">
                                          <p:stCondLst>
                                            <p:cond delay="1999"/>
                                          </p:stCondLst>
                                        </p:cTn>
                                        <p:tgtEl>
                                          <p:spTgt spid="8"/>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2000"/>
                                        <p:tgtEl>
                                          <p:spTgt spid="7"/>
                                        </p:tgtEl>
                                      </p:cBhvr>
                                    </p:animEffect>
                                    <p:set>
                                      <p:cBhvr>
                                        <p:cTn id="8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1A0F0E35-BFDD-44DC-8974-957139DB158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259CDFED-6F84-4903-A566-0C3A523E6DBF}"/>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3D247AC2-B74B-4790-AB7C-78914D1A6E01}"/>
              </a:ext>
            </a:extLst>
          </p:cNvPr>
          <p:cNvSpPr>
            <a:spLocks noGrp="1" noChangeArrowheads="1"/>
          </p:cNvSpPr>
          <p:nvPr>
            <p:ph type="sldNum" sz="quarter" idx="12"/>
          </p:nvPr>
        </p:nvSpPr>
        <p:spPr>
          <a:ln/>
        </p:spPr>
        <p:txBody>
          <a:bodyPr/>
          <a:lstStyle>
            <a:lvl1pPr>
              <a:defRPr/>
            </a:lvl1pPr>
          </a:lstStyle>
          <a:p>
            <a:fld id="{60D7ACD1-0AAF-45A4-B9E6-94C8421635C5}" type="slidenum">
              <a:rPr lang="zh-CN" altLang="en-US"/>
              <a:pPr/>
              <a:t>‹#›</a:t>
            </a:fld>
            <a:endParaRPr lang="en-US" altLang="zh-CN"/>
          </a:p>
        </p:txBody>
      </p:sp>
    </p:spTree>
    <p:extLst>
      <p:ext uri="{BB962C8B-B14F-4D97-AF65-F5344CB8AC3E}">
        <p14:creationId xmlns:p14="http://schemas.microsoft.com/office/powerpoint/2010/main" val="1259484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2400"/>
            <a:ext cx="2057400" cy="6096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2400"/>
            <a:ext cx="6019800" cy="6096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BDEF2AB5-A946-424D-B4C1-8AC7B350F9A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F8D903A7-E140-46E3-9E06-B5ED587C2F8A}"/>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48D56777-4CF2-466C-ACED-5E0A7D11325E}"/>
              </a:ext>
            </a:extLst>
          </p:cNvPr>
          <p:cNvSpPr>
            <a:spLocks noGrp="1" noChangeArrowheads="1"/>
          </p:cNvSpPr>
          <p:nvPr>
            <p:ph type="sldNum" sz="quarter" idx="12"/>
          </p:nvPr>
        </p:nvSpPr>
        <p:spPr>
          <a:ln/>
        </p:spPr>
        <p:txBody>
          <a:bodyPr/>
          <a:lstStyle>
            <a:lvl1pPr>
              <a:defRPr/>
            </a:lvl1pPr>
          </a:lstStyle>
          <a:p>
            <a:fld id="{711E544B-20A9-46A8-86D4-ACB8A6B279A7}" type="slidenum">
              <a:rPr lang="zh-CN" altLang="en-US"/>
              <a:pPr/>
              <a:t>‹#›</a:t>
            </a:fld>
            <a:endParaRPr lang="en-US" altLang="zh-CN"/>
          </a:p>
        </p:txBody>
      </p:sp>
    </p:spTree>
    <p:extLst>
      <p:ext uri="{BB962C8B-B14F-4D97-AF65-F5344CB8AC3E}">
        <p14:creationId xmlns:p14="http://schemas.microsoft.com/office/powerpoint/2010/main" val="1119915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152400"/>
            <a:ext cx="77724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524000"/>
            <a:ext cx="4038600" cy="472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524000"/>
            <a:ext cx="4038600" cy="4724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B569B588-7F52-4243-A2F8-CBACB7BB048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B1CDB616-11D3-46DD-8157-826831704F0A}"/>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AAE98D7F-5050-45BA-9285-0F245F4A2EBF}"/>
              </a:ext>
            </a:extLst>
          </p:cNvPr>
          <p:cNvSpPr>
            <a:spLocks noGrp="1" noChangeArrowheads="1"/>
          </p:cNvSpPr>
          <p:nvPr>
            <p:ph type="sldNum" sz="quarter" idx="12"/>
          </p:nvPr>
        </p:nvSpPr>
        <p:spPr>
          <a:ln/>
        </p:spPr>
        <p:txBody>
          <a:bodyPr/>
          <a:lstStyle>
            <a:lvl1pPr>
              <a:defRPr/>
            </a:lvl1pPr>
          </a:lstStyle>
          <a:p>
            <a:fld id="{866247EF-612E-4806-9302-DBAA515B4604}" type="slidenum">
              <a:rPr lang="zh-CN" altLang="en-US"/>
              <a:pPr/>
              <a:t>‹#›</a:t>
            </a:fld>
            <a:endParaRPr lang="en-US" altLang="zh-CN"/>
          </a:p>
        </p:txBody>
      </p:sp>
    </p:spTree>
    <p:extLst>
      <p:ext uri="{BB962C8B-B14F-4D97-AF65-F5344CB8AC3E}">
        <p14:creationId xmlns:p14="http://schemas.microsoft.com/office/powerpoint/2010/main" val="2683443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152400"/>
            <a:ext cx="8229600" cy="6096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a:extLst>
              <a:ext uri="{FF2B5EF4-FFF2-40B4-BE49-F238E27FC236}">
                <a16:creationId xmlns:a16="http://schemas.microsoft.com/office/drawing/2014/main" id="{0A041A49-C326-49FA-B23D-6BB08DB478F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0D38C49C-9774-4EF0-8C27-BF380433B728}"/>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5" name="Rectangle 6">
            <a:extLst>
              <a:ext uri="{FF2B5EF4-FFF2-40B4-BE49-F238E27FC236}">
                <a16:creationId xmlns:a16="http://schemas.microsoft.com/office/drawing/2014/main" id="{F423C0EF-6BD3-4766-A03E-F2286BB4916E}"/>
              </a:ext>
            </a:extLst>
          </p:cNvPr>
          <p:cNvSpPr>
            <a:spLocks noGrp="1" noChangeArrowheads="1"/>
          </p:cNvSpPr>
          <p:nvPr>
            <p:ph type="sldNum" sz="quarter" idx="12"/>
          </p:nvPr>
        </p:nvSpPr>
        <p:spPr>
          <a:ln/>
        </p:spPr>
        <p:txBody>
          <a:bodyPr/>
          <a:lstStyle>
            <a:lvl1pPr>
              <a:defRPr/>
            </a:lvl1pPr>
          </a:lstStyle>
          <a:p>
            <a:fld id="{A223AA2B-C51B-4A69-8943-F9990EACD715}" type="slidenum">
              <a:rPr lang="zh-CN" altLang="en-US"/>
              <a:pPr/>
              <a:t>‹#›</a:t>
            </a:fld>
            <a:endParaRPr lang="en-US" altLang="zh-CN"/>
          </a:p>
        </p:txBody>
      </p:sp>
    </p:spTree>
    <p:extLst>
      <p:ext uri="{BB962C8B-B14F-4D97-AF65-F5344CB8AC3E}">
        <p14:creationId xmlns:p14="http://schemas.microsoft.com/office/powerpoint/2010/main" val="5745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909750F-6E35-4576-90B2-EACB783C8EFB}"/>
              </a:ext>
            </a:extLst>
          </p:cNvPr>
          <p:cNvSpPr>
            <a:spLocks noChangeArrowheads="1"/>
          </p:cNvSpPr>
          <p:nvPr userDrawn="1"/>
        </p:nvSpPr>
        <p:spPr bwMode="hidden">
          <a:xfrm>
            <a:off x="3419475" y="5805488"/>
            <a:ext cx="5724525" cy="1052512"/>
          </a:xfrm>
          <a:prstGeom prst="rect">
            <a:avLst/>
          </a:prstGeom>
          <a:gradFill rotWithShape="1">
            <a:gsLst>
              <a:gs pos="0">
                <a:schemeClr val="accent2">
                  <a:alpha val="89000"/>
                </a:schemeClr>
              </a:gs>
              <a:gs pos="100000">
                <a:schemeClr val="accent2">
                  <a:gamma/>
                  <a:tint val="0"/>
                  <a:invGamma/>
                  <a:alpha val="67000"/>
                </a:schemeClr>
              </a:gs>
            </a:gsLst>
            <a:path path="rect">
              <a:fillToRect l="100000" t="100000"/>
            </a:path>
          </a:gradFill>
          <a:ln>
            <a:noFill/>
          </a:ln>
          <a:effectLst/>
          <a:extLst/>
        </p:spPr>
        <p:txBody>
          <a:bodyPr wrap="none" anchor="ctr"/>
          <a:lstStyle/>
          <a:p>
            <a:pPr algn="ctr">
              <a:spcBef>
                <a:spcPct val="0"/>
              </a:spcBef>
              <a:defRPr/>
            </a:pPr>
            <a:endParaRPr kumimoji="1" lang="zh-CN" altLang="zh-CN" sz="2400" b="0">
              <a:solidFill>
                <a:srgbClr val="000000"/>
              </a:solidFill>
              <a:latin typeface="Times New Roman" pitchFamily="18" charset="0"/>
            </a:endParaRPr>
          </a:p>
        </p:txBody>
      </p:sp>
      <p:sp>
        <p:nvSpPr>
          <p:cNvPr id="5" name="Line 3">
            <a:extLst>
              <a:ext uri="{FF2B5EF4-FFF2-40B4-BE49-F238E27FC236}">
                <a16:creationId xmlns:a16="http://schemas.microsoft.com/office/drawing/2014/main" id="{EF00D013-E64F-4B3B-9B5D-ED08BE38810E}"/>
              </a:ext>
            </a:extLst>
          </p:cNvPr>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6" name="Group 7">
            <a:extLst>
              <a:ext uri="{FF2B5EF4-FFF2-40B4-BE49-F238E27FC236}">
                <a16:creationId xmlns:a16="http://schemas.microsoft.com/office/drawing/2014/main" id="{74769E98-6AC6-4A74-8ABC-47326076EA52}"/>
              </a:ext>
            </a:extLst>
          </p:cNvPr>
          <p:cNvGrpSpPr>
            <a:grpSpLocks/>
          </p:cNvGrpSpPr>
          <p:nvPr/>
        </p:nvGrpSpPr>
        <p:grpSpPr bwMode="auto">
          <a:xfrm>
            <a:off x="7493000" y="2992438"/>
            <a:ext cx="1338263" cy="2189162"/>
            <a:chOff x="4704" y="1885"/>
            <a:chExt cx="843" cy="1379"/>
          </a:xfrm>
        </p:grpSpPr>
        <p:sp>
          <p:nvSpPr>
            <p:cNvPr id="7" name="Oval 8">
              <a:extLst>
                <a:ext uri="{FF2B5EF4-FFF2-40B4-BE49-F238E27FC236}">
                  <a16:creationId xmlns:a16="http://schemas.microsoft.com/office/drawing/2014/main" id="{DD38C5F2-002B-41BD-8D15-4796E7A2ADBF}"/>
                </a:ext>
              </a:extLst>
            </p:cNvPr>
            <p:cNvSpPr>
              <a:spLocks noChangeArrowheads="1"/>
            </p:cNvSpPr>
            <p:nvPr/>
          </p:nvSpPr>
          <p:spPr bwMode="auto">
            <a:xfrm>
              <a:off x="4704"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8" name="Oval 9">
              <a:extLst>
                <a:ext uri="{FF2B5EF4-FFF2-40B4-BE49-F238E27FC236}">
                  <a16:creationId xmlns:a16="http://schemas.microsoft.com/office/drawing/2014/main" id="{4D98FDD8-E559-4F61-95D7-4C0C88DE554B}"/>
                </a:ext>
              </a:extLst>
            </p:cNvPr>
            <p:cNvSpPr>
              <a:spLocks noChangeArrowheads="1"/>
            </p:cNvSpPr>
            <p:nvPr/>
          </p:nvSpPr>
          <p:spPr bwMode="auto">
            <a:xfrm>
              <a:off x="4883"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9" name="Oval 10">
              <a:extLst>
                <a:ext uri="{FF2B5EF4-FFF2-40B4-BE49-F238E27FC236}">
                  <a16:creationId xmlns:a16="http://schemas.microsoft.com/office/drawing/2014/main" id="{DCB450D8-4EA9-41D6-A4BC-A7B7629CE695}"/>
                </a:ext>
              </a:extLst>
            </p:cNvPr>
            <p:cNvSpPr>
              <a:spLocks noChangeArrowheads="1"/>
            </p:cNvSpPr>
            <p:nvPr/>
          </p:nvSpPr>
          <p:spPr bwMode="auto">
            <a:xfrm>
              <a:off x="5062"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0" name="Oval 11">
              <a:extLst>
                <a:ext uri="{FF2B5EF4-FFF2-40B4-BE49-F238E27FC236}">
                  <a16:creationId xmlns:a16="http://schemas.microsoft.com/office/drawing/2014/main" id="{C7E7E803-EC44-411F-A986-C4C627DA8E44}"/>
                </a:ext>
              </a:extLst>
            </p:cNvPr>
            <p:cNvSpPr>
              <a:spLocks noChangeArrowheads="1"/>
            </p:cNvSpPr>
            <p:nvPr/>
          </p:nvSpPr>
          <p:spPr bwMode="auto">
            <a:xfrm>
              <a:off x="4704"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1" name="Oval 12">
              <a:extLst>
                <a:ext uri="{FF2B5EF4-FFF2-40B4-BE49-F238E27FC236}">
                  <a16:creationId xmlns:a16="http://schemas.microsoft.com/office/drawing/2014/main" id="{8297021A-6619-40DF-95FE-ADAB338F4E25}"/>
                </a:ext>
              </a:extLst>
            </p:cNvPr>
            <p:cNvSpPr>
              <a:spLocks noChangeArrowheads="1"/>
            </p:cNvSpPr>
            <p:nvPr/>
          </p:nvSpPr>
          <p:spPr bwMode="auto">
            <a:xfrm>
              <a:off x="4883"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2" name="Oval 13">
              <a:extLst>
                <a:ext uri="{FF2B5EF4-FFF2-40B4-BE49-F238E27FC236}">
                  <a16:creationId xmlns:a16="http://schemas.microsoft.com/office/drawing/2014/main" id="{39149538-50FD-429C-B3FD-BA25623143C9}"/>
                </a:ext>
              </a:extLst>
            </p:cNvPr>
            <p:cNvSpPr>
              <a:spLocks noChangeArrowheads="1"/>
            </p:cNvSpPr>
            <p:nvPr/>
          </p:nvSpPr>
          <p:spPr bwMode="auto">
            <a:xfrm>
              <a:off x="5062"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3" name="Oval 14">
              <a:extLst>
                <a:ext uri="{FF2B5EF4-FFF2-40B4-BE49-F238E27FC236}">
                  <a16:creationId xmlns:a16="http://schemas.microsoft.com/office/drawing/2014/main" id="{3F109595-5760-4741-BD8E-C023A6AFC163}"/>
                </a:ext>
              </a:extLst>
            </p:cNvPr>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4" name="Oval 15">
              <a:extLst>
                <a:ext uri="{FF2B5EF4-FFF2-40B4-BE49-F238E27FC236}">
                  <a16:creationId xmlns:a16="http://schemas.microsoft.com/office/drawing/2014/main" id="{F5A31E6D-6B65-488F-8257-E850BF2B7048}"/>
                </a:ext>
              </a:extLst>
            </p:cNvPr>
            <p:cNvSpPr>
              <a:spLocks noChangeArrowheads="1"/>
            </p:cNvSpPr>
            <p:nvPr/>
          </p:nvSpPr>
          <p:spPr bwMode="auto">
            <a:xfrm>
              <a:off x="4704" y="2243"/>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5" name="Oval 16">
              <a:extLst>
                <a:ext uri="{FF2B5EF4-FFF2-40B4-BE49-F238E27FC236}">
                  <a16:creationId xmlns:a16="http://schemas.microsoft.com/office/drawing/2014/main" id="{67CE50E0-E157-464A-A5BD-9727DE88C8A1}"/>
                </a:ext>
              </a:extLst>
            </p:cNvPr>
            <p:cNvSpPr>
              <a:spLocks noChangeArrowheads="1"/>
            </p:cNvSpPr>
            <p:nvPr/>
          </p:nvSpPr>
          <p:spPr bwMode="auto">
            <a:xfrm>
              <a:off x="4883" y="2243"/>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6" name="Oval 17">
              <a:extLst>
                <a:ext uri="{FF2B5EF4-FFF2-40B4-BE49-F238E27FC236}">
                  <a16:creationId xmlns:a16="http://schemas.microsoft.com/office/drawing/2014/main" id="{F4F93DC6-2A97-4206-8DD9-4C63E90283F6}"/>
                </a:ext>
              </a:extLst>
            </p:cNvPr>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7" name="Oval 18">
              <a:extLst>
                <a:ext uri="{FF2B5EF4-FFF2-40B4-BE49-F238E27FC236}">
                  <a16:creationId xmlns:a16="http://schemas.microsoft.com/office/drawing/2014/main" id="{B889D03D-AAAB-4C52-9928-79DB898B01D3}"/>
                </a:ext>
              </a:extLst>
            </p:cNvPr>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8" name="Oval 19">
              <a:extLst>
                <a:ext uri="{FF2B5EF4-FFF2-40B4-BE49-F238E27FC236}">
                  <a16:creationId xmlns:a16="http://schemas.microsoft.com/office/drawing/2014/main" id="{BB9E5470-4117-4BF9-9DD2-2D15A61D2F0B}"/>
                </a:ext>
              </a:extLst>
            </p:cNvPr>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9" name="Oval 20">
              <a:extLst>
                <a:ext uri="{FF2B5EF4-FFF2-40B4-BE49-F238E27FC236}">
                  <a16:creationId xmlns:a16="http://schemas.microsoft.com/office/drawing/2014/main" id="{4105A741-3842-46D1-895D-9F8049B53FD5}"/>
                </a:ext>
              </a:extLst>
            </p:cNvPr>
            <p:cNvSpPr>
              <a:spLocks noChangeArrowheads="1"/>
            </p:cNvSpPr>
            <p:nvPr/>
          </p:nvSpPr>
          <p:spPr bwMode="auto">
            <a:xfrm>
              <a:off x="4704" y="2421"/>
              <a:ext cx="127" cy="128"/>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 name="Oval 21">
              <a:extLst>
                <a:ext uri="{FF2B5EF4-FFF2-40B4-BE49-F238E27FC236}">
                  <a16:creationId xmlns:a16="http://schemas.microsoft.com/office/drawing/2014/main" id="{4756F6A4-A1C9-42BE-A5AD-927E2E73B4A7}"/>
                </a:ext>
              </a:extLst>
            </p:cNvPr>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1" name="Oval 22">
              <a:extLst>
                <a:ext uri="{FF2B5EF4-FFF2-40B4-BE49-F238E27FC236}">
                  <a16:creationId xmlns:a16="http://schemas.microsoft.com/office/drawing/2014/main" id="{7E7BF127-09AF-4BA8-87D1-0B36D1E50EAC}"/>
                </a:ext>
              </a:extLst>
            </p:cNvPr>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2" name="Oval 23">
              <a:extLst>
                <a:ext uri="{FF2B5EF4-FFF2-40B4-BE49-F238E27FC236}">
                  <a16:creationId xmlns:a16="http://schemas.microsoft.com/office/drawing/2014/main" id="{EBA345E7-0411-4A3C-B647-D30D972DAB4B}"/>
                </a:ext>
              </a:extLst>
            </p:cNvPr>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3" name="Oval 24">
              <a:extLst>
                <a:ext uri="{FF2B5EF4-FFF2-40B4-BE49-F238E27FC236}">
                  <a16:creationId xmlns:a16="http://schemas.microsoft.com/office/drawing/2014/main" id="{43DAA53F-82F4-4ECE-9FD3-A08AA7B59917}"/>
                </a:ext>
              </a:extLst>
            </p:cNvPr>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4" name="Oval 25">
              <a:extLst>
                <a:ext uri="{FF2B5EF4-FFF2-40B4-BE49-F238E27FC236}">
                  <a16:creationId xmlns:a16="http://schemas.microsoft.com/office/drawing/2014/main" id="{A037FB09-0A1F-4B18-A332-BBD073C38045}"/>
                </a:ext>
              </a:extLst>
            </p:cNvPr>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5" name="Oval 26">
              <a:extLst>
                <a:ext uri="{FF2B5EF4-FFF2-40B4-BE49-F238E27FC236}">
                  <a16:creationId xmlns:a16="http://schemas.microsoft.com/office/drawing/2014/main" id="{20B7C1EF-AC6F-4B6E-A5D0-0BFE2975F031}"/>
                </a:ext>
              </a:extLst>
            </p:cNvPr>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6" name="Oval 27">
              <a:extLst>
                <a:ext uri="{FF2B5EF4-FFF2-40B4-BE49-F238E27FC236}">
                  <a16:creationId xmlns:a16="http://schemas.microsoft.com/office/drawing/2014/main" id="{127921BE-7AD5-4B59-888F-BD14602AA754}"/>
                </a:ext>
              </a:extLst>
            </p:cNvPr>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7" name="Oval 28">
              <a:extLst>
                <a:ext uri="{FF2B5EF4-FFF2-40B4-BE49-F238E27FC236}">
                  <a16:creationId xmlns:a16="http://schemas.microsoft.com/office/drawing/2014/main" id="{F13EAA32-DD8C-4CE6-A0BF-CAF3AB5F5727}"/>
                </a:ext>
              </a:extLst>
            </p:cNvPr>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8" name="Oval 29">
              <a:extLst>
                <a:ext uri="{FF2B5EF4-FFF2-40B4-BE49-F238E27FC236}">
                  <a16:creationId xmlns:a16="http://schemas.microsoft.com/office/drawing/2014/main" id="{964CB46E-BBB1-40BA-830F-8C2ED4E19419}"/>
                </a:ext>
              </a:extLst>
            </p:cNvPr>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9" name="Oval 30">
              <a:extLst>
                <a:ext uri="{FF2B5EF4-FFF2-40B4-BE49-F238E27FC236}">
                  <a16:creationId xmlns:a16="http://schemas.microsoft.com/office/drawing/2014/main" id="{A35AD5D2-92B8-4CDE-9A27-B6964300964B}"/>
                </a:ext>
              </a:extLst>
            </p:cNvPr>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 name="Oval 31">
              <a:extLst>
                <a:ext uri="{FF2B5EF4-FFF2-40B4-BE49-F238E27FC236}">
                  <a16:creationId xmlns:a16="http://schemas.microsoft.com/office/drawing/2014/main" id="{1733575D-9CE4-4A2B-9033-2A51832540CD}"/>
                </a:ext>
              </a:extLst>
            </p:cNvPr>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 name="Oval 32">
              <a:extLst>
                <a:ext uri="{FF2B5EF4-FFF2-40B4-BE49-F238E27FC236}">
                  <a16:creationId xmlns:a16="http://schemas.microsoft.com/office/drawing/2014/main" id="{BB75546C-F5FF-42C3-9C08-B49F1B54A02F}"/>
                </a:ext>
              </a:extLst>
            </p:cNvPr>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2" name="Oval 33">
              <a:extLst>
                <a:ext uri="{FF2B5EF4-FFF2-40B4-BE49-F238E27FC236}">
                  <a16:creationId xmlns:a16="http://schemas.microsoft.com/office/drawing/2014/main" id="{F37EA13A-9D90-4BC8-9C30-ABB6204CFA48}"/>
                </a:ext>
              </a:extLst>
            </p:cNvPr>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3" name="Oval 34">
              <a:extLst>
                <a:ext uri="{FF2B5EF4-FFF2-40B4-BE49-F238E27FC236}">
                  <a16:creationId xmlns:a16="http://schemas.microsoft.com/office/drawing/2014/main" id="{BF7756EA-5C9D-43CA-A670-DE9F3B1EC32F}"/>
                </a:ext>
              </a:extLst>
            </p:cNvPr>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4" name="Oval 35">
              <a:extLst>
                <a:ext uri="{FF2B5EF4-FFF2-40B4-BE49-F238E27FC236}">
                  <a16:creationId xmlns:a16="http://schemas.microsoft.com/office/drawing/2014/main" id="{506300F4-1F2B-4D40-8C37-65ABC47CE0C4}"/>
                </a:ext>
              </a:extLst>
            </p:cNvPr>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5" name="Oval 36">
              <a:extLst>
                <a:ext uri="{FF2B5EF4-FFF2-40B4-BE49-F238E27FC236}">
                  <a16:creationId xmlns:a16="http://schemas.microsoft.com/office/drawing/2014/main" id="{EB47423A-7FF1-40E6-8C04-B3D1E07A90EB}"/>
                </a:ext>
              </a:extLst>
            </p:cNvPr>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6" name="Oval 37">
              <a:extLst>
                <a:ext uri="{FF2B5EF4-FFF2-40B4-BE49-F238E27FC236}">
                  <a16:creationId xmlns:a16="http://schemas.microsoft.com/office/drawing/2014/main" id="{F2963016-1A0A-4090-85B1-208C694E65E8}"/>
                </a:ext>
              </a:extLst>
            </p:cNvPr>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7" name="Oval 38">
              <a:extLst>
                <a:ext uri="{FF2B5EF4-FFF2-40B4-BE49-F238E27FC236}">
                  <a16:creationId xmlns:a16="http://schemas.microsoft.com/office/drawing/2014/main" id="{D2DAC81C-147E-4320-A314-96E6F8B95B7C}"/>
                </a:ext>
              </a:extLst>
            </p:cNvPr>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grpSp>
      <p:sp>
        <p:nvSpPr>
          <p:cNvPr id="38" name="Line 39">
            <a:extLst>
              <a:ext uri="{FF2B5EF4-FFF2-40B4-BE49-F238E27FC236}">
                <a16:creationId xmlns:a16="http://schemas.microsoft.com/office/drawing/2014/main" id="{96CE868F-2049-4604-BBAC-B8BC96EA12F0}"/>
              </a:ext>
            </a:extLst>
          </p:cNvPr>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Rectangle 40">
            <a:extLst>
              <a:ext uri="{FF2B5EF4-FFF2-40B4-BE49-F238E27FC236}">
                <a16:creationId xmlns:a16="http://schemas.microsoft.com/office/drawing/2014/main" id="{CDBEC466-AFC9-4888-B59E-F700E89EB6A1}"/>
              </a:ext>
            </a:extLst>
          </p:cNvPr>
          <p:cNvSpPr>
            <a:spLocks noChangeArrowheads="1"/>
          </p:cNvSpPr>
          <p:nvPr userDrawn="1"/>
        </p:nvSpPr>
        <p:spPr bwMode="hidden">
          <a:xfrm>
            <a:off x="0" y="0"/>
            <a:ext cx="1179513" cy="6858000"/>
          </a:xfrm>
          <a:prstGeom prst="rect">
            <a:avLst/>
          </a:prstGeom>
          <a:gradFill rotWithShape="1">
            <a:gsLst>
              <a:gs pos="0">
                <a:schemeClr val="accent2">
                  <a:alpha val="89000"/>
                </a:schemeClr>
              </a:gs>
              <a:gs pos="100000">
                <a:schemeClr val="accent2">
                  <a:gamma/>
                  <a:tint val="0"/>
                  <a:invGamma/>
                  <a:alpha val="67000"/>
                </a:schemeClr>
              </a:gs>
            </a:gsLst>
            <a:lin ang="0" scaled="1"/>
          </a:gradFill>
          <a:ln>
            <a:noFill/>
          </a:ln>
          <a:effectLst/>
          <a:extLst/>
        </p:spPr>
        <p:txBody>
          <a:bodyPr wrap="none" anchor="ctr"/>
          <a:lstStyle/>
          <a:p>
            <a:pPr algn="ctr">
              <a:spcBef>
                <a:spcPct val="0"/>
              </a:spcBef>
              <a:defRPr/>
            </a:pPr>
            <a:endParaRPr kumimoji="1" lang="zh-CN" altLang="zh-CN" sz="2400">
              <a:solidFill>
                <a:srgbClr val="000000"/>
              </a:solidFill>
              <a:latin typeface="Times New Roman" pitchFamily="18" charset="0"/>
            </a:endParaRPr>
          </a:p>
        </p:txBody>
      </p:sp>
      <p:sp>
        <p:nvSpPr>
          <p:cNvPr id="4100" name="Rectangle 4"/>
          <p:cNvSpPr>
            <a:spLocks noGrp="1" noChangeArrowheads="1"/>
          </p:cNvSpPr>
          <p:nvPr>
            <p:ph type="ctrTitle"/>
          </p:nvPr>
        </p:nvSpPr>
        <p:spPr bwMode="auto">
          <a:xfrm>
            <a:off x="1331913" y="333375"/>
            <a:ext cx="7200900" cy="2133600"/>
          </a:xfrm>
          <a:prstGeom prst="rect">
            <a:avLst/>
          </a:prstGeom>
          <a:noFill/>
          <a:extLst/>
        </p:spPr>
        <p:txBody>
          <a:bodyPr vert="horz" wrap="square" lIns="91440" tIns="45720" rIns="91440" bIns="45720" numCol="1" anchor="b" anchorCtr="0" compatLnSpc="1">
            <a:prstTxWarp prst="textNoShape">
              <a:avLst/>
            </a:prstTxWarp>
          </a:bodyPr>
          <a:lstStyle>
            <a:lvl1pPr indent="0" algn="just">
              <a:defRPr sz="9600"/>
            </a:lvl1pPr>
          </a:lstStyle>
          <a:p>
            <a:pPr lvl="0"/>
            <a:endParaRPr lang="zh-CN" altLang="zh-CN" noProof="0"/>
          </a:p>
        </p:txBody>
      </p:sp>
      <p:sp>
        <p:nvSpPr>
          <p:cNvPr id="4101" name="Rectangle 5"/>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zh-CN" altLang="en-US" noProof="0"/>
              <a:t>单击此处编辑母版副标题样式</a:t>
            </a:r>
          </a:p>
        </p:txBody>
      </p:sp>
      <p:sp>
        <p:nvSpPr>
          <p:cNvPr id="40" name="Rectangle 6">
            <a:extLst>
              <a:ext uri="{FF2B5EF4-FFF2-40B4-BE49-F238E27FC236}">
                <a16:creationId xmlns:a16="http://schemas.microsoft.com/office/drawing/2014/main" id="{4B0D30F2-BC98-4AEC-AFA9-873D3B3E11E7}"/>
              </a:ext>
            </a:extLst>
          </p:cNvPr>
          <p:cNvSpPr>
            <a:spLocks noGrp="1" noChangeArrowheads="1"/>
          </p:cNvSpPr>
          <p:nvPr>
            <p:ph type="sldNum" sz="quarter" idx="10"/>
          </p:nvPr>
        </p:nvSpPr>
        <p:spPr/>
        <p:txBody>
          <a:bodyPr/>
          <a:lstStyle>
            <a:lvl1pPr>
              <a:spcBef>
                <a:spcPct val="50000"/>
              </a:spcBef>
              <a:defRPr/>
            </a:lvl1pPr>
          </a:lstStyle>
          <a:p>
            <a:fld id="{DE385C55-D7E4-49E6-B16C-F844541F0BEA}" type="slidenum">
              <a:rPr lang="en-US" altLang="zh-CN"/>
              <a:pPr/>
              <a:t>‹#›</a:t>
            </a:fld>
            <a:endParaRPr lang="en-US" altLang="zh-CN"/>
          </a:p>
        </p:txBody>
      </p:sp>
      <p:sp>
        <p:nvSpPr>
          <p:cNvPr id="41" name="Rectangle 43">
            <a:extLst>
              <a:ext uri="{FF2B5EF4-FFF2-40B4-BE49-F238E27FC236}">
                <a16:creationId xmlns:a16="http://schemas.microsoft.com/office/drawing/2014/main" id="{9D581FE7-8C12-48E3-B3AB-B6B29472A8A6}"/>
              </a:ext>
            </a:extLst>
          </p:cNvPr>
          <p:cNvSpPr>
            <a:spLocks noGrp="1" noChangeArrowheads="1"/>
          </p:cNvSpPr>
          <p:nvPr>
            <p:ph type="ftr" sz="quarter" idx="11"/>
          </p:nvPr>
        </p:nvSpPr>
        <p:spPr/>
        <p:txBody>
          <a:bodyPr/>
          <a:lstStyle>
            <a:lvl1pPr algn="l">
              <a:spcBef>
                <a:spcPct val="50000"/>
              </a:spcBef>
              <a:defRPr sz="1400"/>
            </a:lvl1pPr>
          </a:lstStyle>
          <a:p>
            <a:pPr>
              <a:defRPr/>
            </a:pPr>
            <a:endParaRPr lang="zh-CN" altLang="zh-CN"/>
          </a:p>
        </p:txBody>
      </p:sp>
    </p:spTree>
    <p:extLst>
      <p:ext uri="{BB962C8B-B14F-4D97-AF65-F5344CB8AC3E}">
        <p14:creationId xmlns:p14="http://schemas.microsoft.com/office/powerpoint/2010/main" val="29836337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F47D8AE0-2C83-4B36-A929-F8069AA11E8E}"/>
              </a:ext>
            </a:extLst>
          </p:cNvPr>
          <p:cNvSpPr>
            <a:spLocks noGrp="1"/>
          </p:cNvSpPr>
          <p:nvPr>
            <p:ph type="sldNum" sz="quarter" idx="10"/>
          </p:nvPr>
        </p:nvSpPr>
        <p:spPr/>
        <p:txBody>
          <a:bodyPr/>
          <a:lstStyle>
            <a:lvl1pPr>
              <a:spcBef>
                <a:spcPct val="50000"/>
              </a:spcBef>
              <a:defRPr/>
            </a:lvl1pPr>
          </a:lstStyle>
          <a:p>
            <a:fld id="{B16245E5-4C1E-4496-B089-72A43F5BF3E1}" type="slidenum">
              <a:rPr lang="en-US" altLang="zh-CN"/>
              <a:pPr/>
              <a:t>‹#›</a:t>
            </a:fld>
            <a:endParaRPr lang="en-US" altLang="zh-CN"/>
          </a:p>
        </p:txBody>
      </p:sp>
      <p:sp>
        <p:nvSpPr>
          <p:cNvPr id="5" name="页脚占位符 4">
            <a:extLst>
              <a:ext uri="{FF2B5EF4-FFF2-40B4-BE49-F238E27FC236}">
                <a16:creationId xmlns:a16="http://schemas.microsoft.com/office/drawing/2014/main" id="{8DD638B6-3E00-4AED-94FC-0FD6B439D59D}"/>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42571402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a:extLst>
              <a:ext uri="{FF2B5EF4-FFF2-40B4-BE49-F238E27FC236}">
                <a16:creationId xmlns:a16="http://schemas.microsoft.com/office/drawing/2014/main" id="{9E3BA972-644F-4E95-B3BD-741174DD394C}"/>
              </a:ext>
            </a:extLst>
          </p:cNvPr>
          <p:cNvSpPr>
            <a:spLocks noGrp="1"/>
          </p:cNvSpPr>
          <p:nvPr>
            <p:ph type="sldNum" sz="quarter" idx="10"/>
          </p:nvPr>
        </p:nvSpPr>
        <p:spPr/>
        <p:txBody>
          <a:bodyPr/>
          <a:lstStyle>
            <a:lvl1pPr>
              <a:spcBef>
                <a:spcPct val="50000"/>
              </a:spcBef>
              <a:defRPr/>
            </a:lvl1pPr>
          </a:lstStyle>
          <a:p>
            <a:fld id="{B6A89FD9-CA5A-4350-870E-77F28030A30A}" type="slidenum">
              <a:rPr lang="en-US" altLang="zh-CN"/>
              <a:pPr/>
              <a:t>‹#›</a:t>
            </a:fld>
            <a:endParaRPr lang="en-US" altLang="zh-CN"/>
          </a:p>
        </p:txBody>
      </p:sp>
      <p:sp>
        <p:nvSpPr>
          <p:cNvPr id="5" name="页脚占位符 4">
            <a:extLst>
              <a:ext uri="{FF2B5EF4-FFF2-40B4-BE49-F238E27FC236}">
                <a16:creationId xmlns:a16="http://schemas.microsoft.com/office/drawing/2014/main" id="{81216DA8-5FA0-4B5D-87BA-B5CE5D9F6F16}"/>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52445588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a:extLst>
              <a:ext uri="{FF2B5EF4-FFF2-40B4-BE49-F238E27FC236}">
                <a16:creationId xmlns:a16="http://schemas.microsoft.com/office/drawing/2014/main" id="{81E02708-356A-497A-BA34-72FC8B273047}"/>
              </a:ext>
            </a:extLst>
          </p:cNvPr>
          <p:cNvSpPr>
            <a:spLocks noGrp="1"/>
          </p:cNvSpPr>
          <p:nvPr>
            <p:ph type="sldNum" sz="quarter" idx="10"/>
          </p:nvPr>
        </p:nvSpPr>
        <p:spPr/>
        <p:txBody>
          <a:bodyPr/>
          <a:lstStyle>
            <a:lvl1pPr>
              <a:spcBef>
                <a:spcPct val="50000"/>
              </a:spcBef>
              <a:defRPr/>
            </a:lvl1pPr>
          </a:lstStyle>
          <a:p>
            <a:fld id="{2368A0AB-5A1E-4CB2-8C00-531F5E41EA46}" type="slidenum">
              <a:rPr lang="en-US" altLang="zh-CN"/>
              <a:pPr/>
              <a:t>‹#›</a:t>
            </a:fld>
            <a:endParaRPr lang="en-US" altLang="zh-CN"/>
          </a:p>
        </p:txBody>
      </p:sp>
      <p:sp>
        <p:nvSpPr>
          <p:cNvPr id="6" name="页脚占位符 5">
            <a:extLst>
              <a:ext uri="{FF2B5EF4-FFF2-40B4-BE49-F238E27FC236}">
                <a16:creationId xmlns:a16="http://schemas.microsoft.com/office/drawing/2014/main" id="{B23DC2EC-C729-4D47-81FE-8DD2987703CF}"/>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108722067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a:extLst>
              <a:ext uri="{FF2B5EF4-FFF2-40B4-BE49-F238E27FC236}">
                <a16:creationId xmlns:a16="http://schemas.microsoft.com/office/drawing/2014/main" id="{372C5F22-12C6-4A5B-A439-4274472BA05F}"/>
              </a:ext>
            </a:extLst>
          </p:cNvPr>
          <p:cNvSpPr>
            <a:spLocks noGrp="1"/>
          </p:cNvSpPr>
          <p:nvPr>
            <p:ph type="sldNum" sz="quarter" idx="10"/>
          </p:nvPr>
        </p:nvSpPr>
        <p:spPr/>
        <p:txBody>
          <a:bodyPr/>
          <a:lstStyle>
            <a:lvl1pPr>
              <a:spcBef>
                <a:spcPct val="50000"/>
              </a:spcBef>
              <a:defRPr/>
            </a:lvl1pPr>
          </a:lstStyle>
          <a:p>
            <a:fld id="{20CE4833-6C36-4D1E-AEFE-38A63727C80B}" type="slidenum">
              <a:rPr lang="en-US" altLang="zh-CN"/>
              <a:pPr/>
              <a:t>‹#›</a:t>
            </a:fld>
            <a:endParaRPr lang="en-US" altLang="zh-CN"/>
          </a:p>
        </p:txBody>
      </p:sp>
      <p:sp>
        <p:nvSpPr>
          <p:cNvPr id="8" name="页脚占位符 7">
            <a:extLst>
              <a:ext uri="{FF2B5EF4-FFF2-40B4-BE49-F238E27FC236}">
                <a16:creationId xmlns:a16="http://schemas.microsoft.com/office/drawing/2014/main" id="{E6D45DC2-A30A-4EE4-8B9F-694EDAB2C487}"/>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51739242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灯片编号占位符 2">
            <a:extLst>
              <a:ext uri="{FF2B5EF4-FFF2-40B4-BE49-F238E27FC236}">
                <a16:creationId xmlns:a16="http://schemas.microsoft.com/office/drawing/2014/main" id="{47AAEB52-C35C-437E-8EC0-7800F07C77A0}"/>
              </a:ext>
            </a:extLst>
          </p:cNvPr>
          <p:cNvSpPr>
            <a:spLocks noGrp="1"/>
          </p:cNvSpPr>
          <p:nvPr>
            <p:ph type="sldNum" sz="quarter" idx="10"/>
          </p:nvPr>
        </p:nvSpPr>
        <p:spPr/>
        <p:txBody>
          <a:bodyPr/>
          <a:lstStyle>
            <a:lvl1pPr>
              <a:spcBef>
                <a:spcPct val="50000"/>
              </a:spcBef>
              <a:defRPr/>
            </a:lvl1pPr>
          </a:lstStyle>
          <a:p>
            <a:fld id="{BBD8580B-6481-4ABE-9B19-38A7A0ED93D4}" type="slidenum">
              <a:rPr lang="en-US" altLang="zh-CN"/>
              <a:pPr/>
              <a:t>‹#›</a:t>
            </a:fld>
            <a:endParaRPr lang="en-US" altLang="zh-CN"/>
          </a:p>
        </p:txBody>
      </p:sp>
      <p:sp>
        <p:nvSpPr>
          <p:cNvPr id="4" name="页脚占位符 3">
            <a:extLst>
              <a:ext uri="{FF2B5EF4-FFF2-40B4-BE49-F238E27FC236}">
                <a16:creationId xmlns:a16="http://schemas.microsoft.com/office/drawing/2014/main" id="{DD2E6479-3EEA-4E8F-A1D6-97A4B956CAF3}"/>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36606890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01B81891-571C-47D7-B441-4A03C0FE951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3669E3AC-AB92-4B1B-9AC1-849800ACC5BC}"/>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D049839F-D92A-4D5E-9F3D-B6A833DED841}"/>
              </a:ext>
            </a:extLst>
          </p:cNvPr>
          <p:cNvSpPr>
            <a:spLocks noGrp="1" noChangeArrowheads="1"/>
          </p:cNvSpPr>
          <p:nvPr>
            <p:ph type="sldNum" sz="quarter" idx="12"/>
          </p:nvPr>
        </p:nvSpPr>
        <p:spPr>
          <a:ln/>
        </p:spPr>
        <p:txBody>
          <a:bodyPr/>
          <a:lstStyle>
            <a:lvl1pPr>
              <a:defRPr/>
            </a:lvl1pPr>
          </a:lstStyle>
          <a:p>
            <a:fld id="{DBD49E5A-D6FA-40D5-A4B6-0F0EBDA77FE2}" type="slidenum">
              <a:rPr lang="zh-CN" altLang="en-US"/>
              <a:pPr/>
              <a:t>‹#›</a:t>
            </a:fld>
            <a:endParaRPr lang="en-US" altLang="zh-CN"/>
          </a:p>
        </p:txBody>
      </p:sp>
    </p:spTree>
    <p:extLst>
      <p:ext uri="{BB962C8B-B14F-4D97-AF65-F5344CB8AC3E}">
        <p14:creationId xmlns:p14="http://schemas.microsoft.com/office/powerpoint/2010/main" val="2770171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1920292-6C38-45B0-B506-78189416654F}"/>
              </a:ext>
            </a:extLst>
          </p:cNvPr>
          <p:cNvSpPr>
            <a:spLocks noGrp="1"/>
          </p:cNvSpPr>
          <p:nvPr>
            <p:ph type="sldNum" sz="quarter" idx="10"/>
          </p:nvPr>
        </p:nvSpPr>
        <p:spPr/>
        <p:txBody>
          <a:bodyPr/>
          <a:lstStyle>
            <a:lvl1pPr>
              <a:spcBef>
                <a:spcPct val="50000"/>
              </a:spcBef>
              <a:defRPr/>
            </a:lvl1pPr>
          </a:lstStyle>
          <a:p>
            <a:fld id="{A3F2985C-E78F-4D85-AFC7-179915ED6BE1}" type="slidenum">
              <a:rPr lang="en-US" altLang="zh-CN"/>
              <a:pPr/>
              <a:t>‹#›</a:t>
            </a:fld>
            <a:endParaRPr lang="en-US" altLang="zh-CN"/>
          </a:p>
        </p:txBody>
      </p:sp>
      <p:sp>
        <p:nvSpPr>
          <p:cNvPr id="3" name="页脚占位符 2">
            <a:extLst>
              <a:ext uri="{FF2B5EF4-FFF2-40B4-BE49-F238E27FC236}">
                <a16:creationId xmlns:a16="http://schemas.microsoft.com/office/drawing/2014/main" id="{D663E0C4-8EC0-4760-BEA2-AA3CE7EFE4C0}"/>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1984170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a:extLst>
              <a:ext uri="{FF2B5EF4-FFF2-40B4-BE49-F238E27FC236}">
                <a16:creationId xmlns:a16="http://schemas.microsoft.com/office/drawing/2014/main" id="{F51912BD-4229-4434-8F8E-8C8E0B283386}"/>
              </a:ext>
            </a:extLst>
          </p:cNvPr>
          <p:cNvSpPr>
            <a:spLocks noGrp="1"/>
          </p:cNvSpPr>
          <p:nvPr>
            <p:ph type="sldNum" sz="quarter" idx="10"/>
          </p:nvPr>
        </p:nvSpPr>
        <p:spPr/>
        <p:txBody>
          <a:bodyPr/>
          <a:lstStyle>
            <a:lvl1pPr>
              <a:spcBef>
                <a:spcPct val="50000"/>
              </a:spcBef>
              <a:defRPr/>
            </a:lvl1pPr>
          </a:lstStyle>
          <a:p>
            <a:fld id="{7FDDCFE0-9A96-4D47-A8F8-24C7440B1C65}" type="slidenum">
              <a:rPr lang="en-US" altLang="zh-CN"/>
              <a:pPr/>
              <a:t>‹#›</a:t>
            </a:fld>
            <a:endParaRPr lang="en-US" altLang="zh-CN"/>
          </a:p>
        </p:txBody>
      </p:sp>
      <p:sp>
        <p:nvSpPr>
          <p:cNvPr id="6" name="页脚占位符 5">
            <a:extLst>
              <a:ext uri="{FF2B5EF4-FFF2-40B4-BE49-F238E27FC236}">
                <a16:creationId xmlns:a16="http://schemas.microsoft.com/office/drawing/2014/main" id="{8DADEBFF-90D8-40FE-AA75-102F2CEE885E}"/>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91129179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a:extLst>
              <a:ext uri="{FF2B5EF4-FFF2-40B4-BE49-F238E27FC236}">
                <a16:creationId xmlns:a16="http://schemas.microsoft.com/office/drawing/2014/main" id="{C9F64F7A-1905-4D72-83D2-6F9423805477}"/>
              </a:ext>
            </a:extLst>
          </p:cNvPr>
          <p:cNvSpPr>
            <a:spLocks noGrp="1"/>
          </p:cNvSpPr>
          <p:nvPr>
            <p:ph type="sldNum" sz="quarter" idx="10"/>
          </p:nvPr>
        </p:nvSpPr>
        <p:spPr/>
        <p:txBody>
          <a:bodyPr/>
          <a:lstStyle>
            <a:lvl1pPr>
              <a:spcBef>
                <a:spcPct val="50000"/>
              </a:spcBef>
              <a:defRPr/>
            </a:lvl1pPr>
          </a:lstStyle>
          <a:p>
            <a:fld id="{1CC13DE5-FCA0-41B2-8C1E-90C8B65BFA8C}" type="slidenum">
              <a:rPr lang="en-US" altLang="zh-CN"/>
              <a:pPr/>
              <a:t>‹#›</a:t>
            </a:fld>
            <a:endParaRPr lang="en-US" altLang="zh-CN"/>
          </a:p>
        </p:txBody>
      </p:sp>
      <p:sp>
        <p:nvSpPr>
          <p:cNvPr id="6" name="页脚占位符 5">
            <a:extLst>
              <a:ext uri="{FF2B5EF4-FFF2-40B4-BE49-F238E27FC236}">
                <a16:creationId xmlns:a16="http://schemas.microsoft.com/office/drawing/2014/main" id="{0116253C-0EDC-4660-9B22-BE7DFA79B88E}"/>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330804280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F500350F-D84A-44EB-B45D-9FB768BAC4D1}"/>
              </a:ext>
            </a:extLst>
          </p:cNvPr>
          <p:cNvSpPr>
            <a:spLocks noGrp="1"/>
          </p:cNvSpPr>
          <p:nvPr>
            <p:ph type="sldNum" sz="quarter" idx="10"/>
          </p:nvPr>
        </p:nvSpPr>
        <p:spPr/>
        <p:txBody>
          <a:bodyPr/>
          <a:lstStyle>
            <a:lvl1pPr>
              <a:spcBef>
                <a:spcPct val="50000"/>
              </a:spcBef>
              <a:defRPr/>
            </a:lvl1pPr>
          </a:lstStyle>
          <a:p>
            <a:fld id="{7914AC9D-BF39-46EE-AEF6-9CFDF242D2D2}" type="slidenum">
              <a:rPr lang="en-US" altLang="zh-CN"/>
              <a:pPr/>
              <a:t>‹#›</a:t>
            </a:fld>
            <a:endParaRPr lang="en-US" altLang="zh-CN"/>
          </a:p>
        </p:txBody>
      </p:sp>
      <p:sp>
        <p:nvSpPr>
          <p:cNvPr id="5" name="页脚占位符 4">
            <a:extLst>
              <a:ext uri="{FF2B5EF4-FFF2-40B4-BE49-F238E27FC236}">
                <a16:creationId xmlns:a16="http://schemas.microsoft.com/office/drawing/2014/main" id="{6D912242-0EF5-4B95-B01E-674A0A8E0E04}"/>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139025461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6629400" y="274638"/>
            <a:ext cx="2057400" cy="585628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62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3D53AE41-C2E9-42B9-9C75-028E1AB21519}"/>
              </a:ext>
            </a:extLst>
          </p:cNvPr>
          <p:cNvSpPr>
            <a:spLocks noGrp="1"/>
          </p:cNvSpPr>
          <p:nvPr>
            <p:ph type="sldNum" sz="quarter" idx="10"/>
          </p:nvPr>
        </p:nvSpPr>
        <p:spPr/>
        <p:txBody>
          <a:bodyPr/>
          <a:lstStyle>
            <a:lvl1pPr>
              <a:spcBef>
                <a:spcPct val="50000"/>
              </a:spcBef>
              <a:defRPr/>
            </a:lvl1pPr>
          </a:lstStyle>
          <a:p>
            <a:fld id="{A4DC2F29-BCDF-43D2-9A44-029666E2835B}" type="slidenum">
              <a:rPr lang="en-US" altLang="zh-CN"/>
              <a:pPr/>
              <a:t>‹#›</a:t>
            </a:fld>
            <a:endParaRPr lang="en-US" altLang="zh-CN"/>
          </a:p>
        </p:txBody>
      </p:sp>
      <p:sp>
        <p:nvSpPr>
          <p:cNvPr id="5" name="页脚占位符 4">
            <a:extLst>
              <a:ext uri="{FF2B5EF4-FFF2-40B4-BE49-F238E27FC236}">
                <a16:creationId xmlns:a16="http://schemas.microsoft.com/office/drawing/2014/main" id="{003164EB-923A-4B25-BC52-513D4F036DF4}"/>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305491034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543FB47-24BD-44B6-B40B-781D3E8BC3F9}"/>
              </a:ext>
            </a:extLst>
          </p:cNvPr>
          <p:cNvSpPr>
            <a:spLocks noChangeArrowheads="1"/>
          </p:cNvSpPr>
          <p:nvPr userDrawn="1"/>
        </p:nvSpPr>
        <p:spPr bwMode="hidden">
          <a:xfrm>
            <a:off x="3419475" y="5805488"/>
            <a:ext cx="5724525" cy="1052512"/>
          </a:xfrm>
          <a:prstGeom prst="rect">
            <a:avLst/>
          </a:prstGeom>
          <a:gradFill rotWithShape="1">
            <a:gsLst>
              <a:gs pos="0">
                <a:schemeClr val="accent2">
                  <a:alpha val="89000"/>
                </a:schemeClr>
              </a:gs>
              <a:gs pos="100000">
                <a:schemeClr val="accent2">
                  <a:gamma/>
                  <a:tint val="0"/>
                  <a:invGamma/>
                  <a:alpha val="67000"/>
                </a:schemeClr>
              </a:gs>
            </a:gsLst>
            <a:path path="rect">
              <a:fillToRect l="100000" t="100000"/>
            </a:path>
          </a:gradFill>
          <a:ln>
            <a:noFill/>
          </a:ln>
          <a:effectLst/>
          <a:extLst/>
        </p:spPr>
        <p:txBody>
          <a:bodyPr wrap="none" anchor="ctr"/>
          <a:lstStyle/>
          <a:p>
            <a:pPr algn="ctr">
              <a:spcBef>
                <a:spcPct val="0"/>
              </a:spcBef>
              <a:defRPr/>
            </a:pPr>
            <a:endParaRPr kumimoji="1" lang="zh-CN" altLang="zh-CN" sz="2400" b="0">
              <a:solidFill>
                <a:srgbClr val="000000"/>
              </a:solidFill>
              <a:latin typeface="Times New Roman" pitchFamily="18" charset="0"/>
            </a:endParaRPr>
          </a:p>
        </p:txBody>
      </p:sp>
      <p:sp>
        <p:nvSpPr>
          <p:cNvPr id="5" name="Line 3">
            <a:extLst>
              <a:ext uri="{FF2B5EF4-FFF2-40B4-BE49-F238E27FC236}">
                <a16:creationId xmlns:a16="http://schemas.microsoft.com/office/drawing/2014/main" id="{F9E5BD76-AC9A-4B67-B218-AB6E6ABA1708}"/>
              </a:ext>
            </a:extLst>
          </p:cNvPr>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6" name="Group 7">
            <a:extLst>
              <a:ext uri="{FF2B5EF4-FFF2-40B4-BE49-F238E27FC236}">
                <a16:creationId xmlns:a16="http://schemas.microsoft.com/office/drawing/2014/main" id="{BCFFF9E7-8858-405B-BC3F-A4095745D544}"/>
              </a:ext>
            </a:extLst>
          </p:cNvPr>
          <p:cNvGrpSpPr>
            <a:grpSpLocks/>
          </p:cNvGrpSpPr>
          <p:nvPr/>
        </p:nvGrpSpPr>
        <p:grpSpPr bwMode="auto">
          <a:xfrm>
            <a:off x="7493000" y="2992438"/>
            <a:ext cx="1338263" cy="2189162"/>
            <a:chOff x="4704" y="1885"/>
            <a:chExt cx="843" cy="1379"/>
          </a:xfrm>
        </p:grpSpPr>
        <p:sp>
          <p:nvSpPr>
            <p:cNvPr id="7" name="Oval 8">
              <a:extLst>
                <a:ext uri="{FF2B5EF4-FFF2-40B4-BE49-F238E27FC236}">
                  <a16:creationId xmlns:a16="http://schemas.microsoft.com/office/drawing/2014/main" id="{22F6A745-F09E-4844-B33D-9B02ED5875EC}"/>
                </a:ext>
              </a:extLst>
            </p:cNvPr>
            <p:cNvSpPr>
              <a:spLocks noChangeArrowheads="1"/>
            </p:cNvSpPr>
            <p:nvPr/>
          </p:nvSpPr>
          <p:spPr bwMode="auto">
            <a:xfrm>
              <a:off x="4704"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8" name="Oval 9">
              <a:extLst>
                <a:ext uri="{FF2B5EF4-FFF2-40B4-BE49-F238E27FC236}">
                  <a16:creationId xmlns:a16="http://schemas.microsoft.com/office/drawing/2014/main" id="{658ECB47-B114-414A-A778-A9FD7F6924E5}"/>
                </a:ext>
              </a:extLst>
            </p:cNvPr>
            <p:cNvSpPr>
              <a:spLocks noChangeArrowheads="1"/>
            </p:cNvSpPr>
            <p:nvPr/>
          </p:nvSpPr>
          <p:spPr bwMode="auto">
            <a:xfrm>
              <a:off x="4883"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9" name="Oval 10">
              <a:extLst>
                <a:ext uri="{FF2B5EF4-FFF2-40B4-BE49-F238E27FC236}">
                  <a16:creationId xmlns:a16="http://schemas.microsoft.com/office/drawing/2014/main" id="{ACD54F12-44CF-4394-B5A3-1983453AD514}"/>
                </a:ext>
              </a:extLst>
            </p:cNvPr>
            <p:cNvSpPr>
              <a:spLocks noChangeArrowheads="1"/>
            </p:cNvSpPr>
            <p:nvPr/>
          </p:nvSpPr>
          <p:spPr bwMode="auto">
            <a:xfrm>
              <a:off x="5062" y="1885"/>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0" name="Oval 11">
              <a:extLst>
                <a:ext uri="{FF2B5EF4-FFF2-40B4-BE49-F238E27FC236}">
                  <a16:creationId xmlns:a16="http://schemas.microsoft.com/office/drawing/2014/main" id="{C26F993F-F4CC-427A-9ED8-E293A4B8E82C}"/>
                </a:ext>
              </a:extLst>
            </p:cNvPr>
            <p:cNvSpPr>
              <a:spLocks noChangeArrowheads="1"/>
            </p:cNvSpPr>
            <p:nvPr/>
          </p:nvSpPr>
          <p:spPr bwMode="auto">
            <a:xfrm>
              <a:off x="4704"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1" name="Oval 12">
              <a:extLst>
                <a:ext uri="{FF2B5EF4-FFF2-40B4-BE49-F238E27FC236}">
                  <a16:creationId xmlns:a16="http://schemas.microsoft.com/office/drawing/2014/main" id="{E263AEB2-7054-46C7-8326-0AD3C5CFFC20}"/>
                </a:ext>
              </a:extLst>
            </p:cNvPr>
            <p:cNvSpPr>
              <a:spLocks noChangeArrowheads="1"/>
            </p:cNvSpPr>
            <p:nvPr/>
          </p:nvSpPr>
          <p:spPr bwMode="auto">
            <a:xfrm>
              <a:off x="4883"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2" name="Oval 13">
              <a:extLst>
                <a:ext uri="{FF2B5EF4-FFF2-40B4-BE49-F238E27FC236}">
                  <a16:creationId xmlns:a16="http://schemas.microsoft.com/office/drawing/2014/main" id="{C5AF3EC6-C51A-4814-B234-97ECEBF228B4}"/>
                </a:ext>
              </a:extLst>
            </p:cNvPr>
            <p:cNvSpPr>
              <a:spLocks noChangeArrowheads="1"/>
            </p:cNvSpPr>
            <p:nvPr/>
          </p:nvSpPr>
          <p:spPr bwMode="auto">
            <a:xfrm>
              <a:off x="5062" y="2064"/>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3" name="Oval 14">
              <a:extLst>
                <a:ext uri="{FF2B5EF4-FFF2-40B4-BE49-F238E27FC236}">
                  <a16:creationId xmlns:a16="http://schemas.microsoft.com/office/drawing/2014/main" id="{FD1287E0-AD60-40A1-A5D2-A203B87A0BAA}"/>
                </a:ext>
              </a:extLst>
            </p:cNvPr>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4" name="Oval 15">
              <a:extLst>
                <a:ext uri="{FF2B5EF4-FFF2-40B4-BE49-F238E27FC236}">
                  <a16:creationId xmlns:a16="http://schemas.microsoft.com/office/drawing/2014/main" id="{D78F30D8-0F7B-4800-BE8C-1341E02DACFC}"/>
                </a:ext>
              </a:extLst>
            </p:cNvPr>
            <p:cNvSpPr>
              <a:spLocks noChangeArrowheads="1"/>
            </p:cNvSpPr>
            <p:nvPr/>
          </p:nvSpPr>
          <p:spPr bwMode="auto">
            <a:xfrm>
              <a:off x="4704" y="2243"/>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5" name="Oval 16">
              <a:extLst>
                <a:ext uri="{FF2B5EF4-FFF2-40B4-BE49-F238E27FC236}">
                  <a16:creationId xmlns:a16="http://schemas.microsoft.com/office/drawing/2014/main" id="{C194C615-08B7-4EF7-AD7D-16B480BE5D40}"/>
                </a:ext>
              </a:extLst>
            </p:cNvPr>
            <p:cNvSpPr>
              <a:spLocks noChangeArrowheads="1"/>
            </p:cNvSpPr>
            <p:nvPr/>
          </p:nvSpPr>
          <p:spPr bwMode="auto">
            <a:xfrm>
              <a:off x="4883" y="2243"/>
              <a:ext cx="127" cy="127"/>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6" name="Oval 17">
              <a:extLst>
                <a:ext uri="{FF2B5EF4-FFF2-40B4-BE49-F238E27FC236}">
                  <a16:creationId xmlns:a16="http://schemas.microsoft.com/office/drawing/2014/main" id="{6C86930A-7A39-497C-B792-316A8B8AEB0B}"/>
                </a:ext>
              </a:extLst>
            </p:cNvPr>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7" name="Oval 18">
              <a:extLst>
                <a:ext uri="{FF2B5EF4-FFF2-40B4-BE49-F238E27FC236}">
                  <a16:creationId xmlns:a16="http://schemas.microsoft.com/office/drawing/2014/main" id="{482912A0-EC94-4ADE-B699-CA1710F4304A}"/>
                </a:ext>
              </a:extLst>
            </p:cNvPr>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8" name="Oval 19">
              <a:extLst>
                <a:ext uri="{FF2B5EF4-FFF2-40B4-BE49-F238E27FC236}">
                  <a16:creationId xmlns:a16="http://schemas.microsoft.com/office/drawing/2014/main" id="{91B942EA-2BE2-4668-9EF0-DD5F8DF92272}"/>
                </a:ext>
              </a:extLst>
            </p:cNvPr>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19" name="Oval 20">
              <a:extLst>
                <a:ext uri="{FF2B5EF4-FFF2-40B4-BE49-F238E27FC236}">
                  <a16:creationId xmlns:a16="http://schemas.microsoft.com/office/drawing/2014/main" id="{B5A65771-F6F6-480E-B0E9-56258E7D36C9}"/>
                </a:ext>
              </a:extLst>
            </p:cNvPr>
            <p:cNvSpPr>
              <a:spLocks noChangeArrowheads="1"/>
            </p:cNvSpPr>
            <p:nvPr/>
          </p:nvSpPr>
          <p:spPr bwMode="auto">
            <a:xfrm>
              <a:off x="4704" y="2421"/>
              <a:ext cx="127" cy="128"/>
            </a:xfrm>
            <a:prstGeom prst="ellipse">
              <a:avLst/>
            </a:prstGeom>
            <a:solidFill>
              <a:schemeClr val="tx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 name="Oval 21">
              <a:extLst>
                <a:ext uri="{FF2B5EF4-FFF2-40B4-BE49-F238E27FC236}">
                  <a16:creationId xmlns:a16="http://schemas.microsoft.com/office/drawing/2014/main" id="{0F35A0BE-BE91-4F83-87DD-E1069CA4C0C4}"/>
                </a:ext>
              </a:extLst>
            </p:cNvPr>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1" name="Oval 22">
              <a:extLst>
                <a:ext uri="{FF2B5EF4-FFF2-40B4-BE49-F238E27FC236}">
                  <a16:creationId xmlns:a16="http://schemas.microsoft.com/office/drawing/2014/main" id="{6BB21039-16AD-4A15-9699-05BC12D01EA5}"/>
                </a:ext>
              </a:extLst>
            </p:cNvPr>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2" name="Oval 23">
              <a:extLst>
                <a:ext uri="{FF2B5EF4-FFF2-40B4-BE49-F238E27FC236}">
                  <a16:creationId xmlns:a16="http://schemas.microsoft.com/office/drawing/2014/main" id="{ED8C6F63-485D-478C-8ADA-0848DC718CEF}"/>
                </a:ext>
              </a:extLst>
            </p:cNvPr>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3" name="Oval 24">
              <a:extLst>
                <a:ext uri="{FF2B5EF4-FFF2-40B4-BE49-F238E27FC236}">
                  <a16:creationId xmlns:a16="http://schemas.microsoft.com/office/drawing/2014/main" id="{8086C0B0-5973-420D-914A-414AE67FC3AB}"/>
                </a:ext>
              </a:extLst>
            </p:cNvPr>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4" name="Oval 25">
              <a:extLst>
                <a:ext uri="{FF2B5EF4-FFF2-40B4-BE49-F238E27FC236}">
                  <a16:creationId xmlns:a16="http://schemas.microsoft.com/office/drawing/2014/main" id="{AC4513EE-AD5A-4B26-9EB4-ECCAAE933661}"/>
                </a:ext>
              </a:extLst>
            </p:cNvPr>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5" name="Oval 26">
              <a:extLst>
                <a:ext uri="{FF2B5EF4-FFF2-40B4-BE49-F238E27FC236}">
                  <a16:creationId xmlns:a16="http://schemas.microsoft.com/office/drawing/2014/main" id="{A4EE1D96-8F0C-4E2C-8F20-0412D4EDBF4F}"/>
                </a:ext>
              </a:extLst>
            </p:cNvPr>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6" name="Oval 27">
              <a:extLst>
                <a:ext uri="{FF2B5EF4-FFF2-40B4-BE49-F238E27FC236}">
                  <a16:creationId xmlns:a16="http://schemas.microsoft.com/office/drawing/2014/main" id="{A2DFCE94-179C-4D7E-B44B-A8265F2B42FE}"/>
                </a:ext>
              </a:extLst>
            </p:cNvPr>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7" name="Oval 28">
              <a:extLst>
                <a:ext uri="{FF2B5EF4-FFF2-40B4-BE49-F238E27FC236}">
                  <a16:creationId xmlns:a16="http://schemas.microsoft.com/office/drawing/2014/main" id="{4A377C8C-82E3-4D77-8B03-9C106DAD9790}"/>
                </a:ext>
              </a:extLst>
            </p:cNvPr>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8" name="Oval 29">
              <a:extLst>
                <a:ext uri="{FF2B5EF4-FFF2-40B4-BE49-F238E27FC236}">
                  <a16:creationId xmlns:a16="http://schemas.microsoft.com/office/drawing/2014/main" id="{E6FBD6CB-0393-4ED4-9A27-091ED752E684}"/>
                </a:ext>
              </a:extLst>
            </p:cNvPr>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9" name="Oval 30">
              <a:extLst>
                <a:ext uri="{FF2B5EF4-FFF2-40B4-BE49-F238E27FC236}">
                  <a16:creationId xmlns:a16="http://schemas.microsoft.com/office/drawing/2014/main" id="{940F7A15-FF41-4561-AEE2-FAD201EFD462}"/>
                </a:ext>
              </a:extLst>
            </p:cNvPr>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 name="Oval 31">
              <a:extLst>
                <a:ext uri="{FF2B5EF4-FFF2-40B4-BE49-F238E27FC236}">
                  <a16:creationId xmlns:a16="http://schemas.microsoft.com/office/drawing/2014/main" id="{96AAEF4A-E9FB-4C89-8D85-15D544976380}"/>
                </a:ext>
              </a:extLst>
            </p:cNvPr>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 name="Oval 32">
              <a:extLst>
                <a:ext uri="{FF2B5EF4-FFF2-40B4-BE49-F238E27FC236}">
                  <a16:creationId xmlns:a16="http://schemas.microsoft.com/office/drawing/2014/main" id="{15986C75-2F59-40B0-92FA-97E4F703213A}"/>
                </a:ext>
              </a:extLst>
            </p:cNvPr>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2" name="Oval 33">
              <a:extLst>
                <a:ext uri="{FF2B5EF4-FFF2-40B4-BE49-F238E27FC236}">
                  <a16:creationId xmlns:a16="http://schemas.microsoft.com/office/drawing/2014/main" id="{BDDACFCE-2A48-40DB-B09D-EAB15F87F900}"/>
                </a:ext>
              </a:extLst>
            </p:cNvPr>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3" name="Oval 34">
              <a:extLst>
                <a:ext uri="{FF2B5EF4-FFF2-40B4-BE49-F238E27FC236}">
                  <a16:creationId xmlns:a16="http://schemas.microsoft.com/office/drawing/2014/main" id="{3695E543-CEE5-4DB2-852C-7D50590F6169}"/>
                </a:ext>
              </a:extLst>
            </p:cNvPr>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4" name="Oval 35">
              <a:extLst>
                <a:ext uri="{FF2B5EF4-FFF2-40B4-BE49-F238E27FC236}">
                  <a16:creationId xmlns:a16="http://schemas.microsoft.com/office/drawing/2014/main" id="{6C18526C-7186-4CB6-99C4-A60CE029E818}"/>
                </a:ext>
              </a:extLst>
            </p:cNvPr>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5" name="Oval 36">
              <a:extLst>
                <a:ext uri="{FF2B5EF4-FFF2-40B4-BE49-F238E27FC236}">
                  <a16:creationId xmlns:a16="http://schemas.microsoft.com/office/drawing/2014/main" id="{94957229-1815-4F5D-9B5F-1D688F6CF747}"/>
                </a:ext>
              </a:extLst>
            </p:cNvPr>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6" name="Oval 37">
              <a:extLst>
                <a:ext uri="{FF2B5EF4-FFF2-40B4-BE49-F238E27FC236}">
                  <a16:creationId xmlns:a16="http://schemas.microsoft.com/office/drawing/2014/main" id="{027C3A53-1E7E-42BD-98E9-5D1AA3D1543C}"/>
                </a:ext>
              </a:extLst>
            </p:cNvPr>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7" name="Oval 38">
              <a:extLst>
                <a:ext uri="{FF2B5EF4-FFF2-40B4-BE49-F238E27FC236}">
                  <a16:creationId xmlns:a16="http://schemas.microsoft.com/office/drawing/2014/main" id="{8381A1C8-52E5-4D4D-8602-5EE5BF82F9A8}"/>
                </a:ext>
              </a:extLst>
            </p:cNvPr>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grpSp>
      <p:sp>
        <p:nvSpPr>
          <p:cNvPr id="38" name="Line 39">
            <a:extLst>
              <a:ext uri="{FF2B5EF4-FFF2-40B4-BE49-F238E27FC236}">
                <a16:creationId xmlns:a16="http://schemas.microsoft.com/office/drawing/2014/main" id="{EB855610-C8ED-4B3B-AC3D-73402EDBCC41}"/>
              </a:ext>
            </a:extLst>
          </p:cNvPr>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Rectangle 40">
            <a:extLst>
              <a:ext uri="{FF2B5EF4-FFF2-40B4-BE49-F238E27FC236}">
                <a16:creationId xmlns:a16="http://schemas.microsoft.com/office/drawing/2014/main" id="{3757C6E1-5A8A-4332-BA8B-C3E8FC4572C5}"/>
              </a:ext>
            </a:extLst>
          </p:cNvPr>
          <p:cNvSpPr>
            <a:spLocks noChangeArrowheads="1"/>
          </p:cNvSpPr>
          <p:nvPr userDrawn="1"/>
        </p:nvSpPr>
        <p:spPr bwMode="hidden">
          <a:xfrm>
            <a:off x="0" y="0"/>
            <a:ext cx="1179513" cy="6858000"/>
          </a:xfrm>
          <a:prstGeom prst="rect">
            <a:avLst/>
          </a:prstGeom>
          <a:gradFill rotWithShape="1">
            <a:gsLst>
              <a:gs pos="0">
                <a:schemeClr val="accent2">
                  <a:alpha val="89000"/>
                </a:schemeClr>
              </a:gs>
              <a:gs pos="100000">
                <a:schemeClr val="accent2">
                  <a:gamma/>
                  <a:tint val="0"/>
                  <a:invGamma/>
                  <a:alpha val="67000"/>
                </a:schemeClr>
              </a:gs>
            </a:gsLst>
            <a:lin ang="0" scaled="1"/>
          </a:gradFill>
          <a:ln>
            <a:noFill/>
          </a:ln>
          <a:effectLst/>
          <a:extLst/>
        </p:spPr>
        <p:txBody>
          <a:bodyPr wrap="none" anchor="ctr"/>
          <a:lstStyle/>
          <a:p>
            <a:pPr algn="ctr">
              <a:spcBef>
                <a:spcPct val="0"/>
              </a:spcBef>
              <a:defRPr/>
            </a:pPr>
            <a:endParaRPr kumimoji="1" lang="zh-CN" altLang="zh-CN" sz="2400">
              <a:solidFill>
                <a:srgbClr val="000000"/>
              </a:solidFill>
              <a:latin typeface="Times New Roman" pitchFamily="18" charset="0"/>
            </a:endParaRPr>
          </a:p>
        </p:txBody>
      </p:sp>
      <p:sp>
        <p:nvSpPr>
          <p:cNvPr id="4100" name="Rectangle 4"/>
          <p:cNvSpPr>
            <a:spLocks noGrp="1" noChangeArrowheads="1"/>
          </p:cNvSpPr>
          <p:nvPr>
            <p:ph type="ctrTitle"/>
          </p:nvPr>
        </p:nvSpPr>
        <p:spPr bwMode="auto">
          <a:xfrm>
            <a:off x="1331913" y="333375"/>
            <a:ext cx="7200900" cy="2133600"/>
          </a:xfrm>
          <a:prstGeom prst="rect">
            <a:avLst/>
          </a:prstGeom>
          <a:noFill/>
          <a:extLst/>
        </p:spPr>
        <p:txBody>
          <a:bodyPr vert="horz" wrap="square" lIns="91440" tIns="45720" rIns="91440" bIns="45720" numCol="1" anchor="b" anchorCtr="0" compatLnSpc="1">
            <a:prstTxWarp prst="textNoShape">
              <a:avLst/>
            </a:prstTxWarp>
          </a:bodyPr>
          <a:lstStyle>
            <a:lvl1pPr indent="0" algn="just">
              <a:defRPr sz="9600"/>
            </a:lvl1pPr>
          </a:lstStyle>
          <a:p>
            <a:pPr lvl="0"/>
            <a:endParaRPr lang="zh-CN" altLang="zh-CN" noProof="0"/>
          </a:p>
        </p:txBody>
      </p:sp>
      <p:sp>
        <p:nvSpPr>
          <p:cNvPr id="4101" name="Rectangle 5"/>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zh-CN" altLang="en-US" noProof="0"/>
              <a:t>单击此处编辑母版副标题样式</a:t>
            </a:r>
          </a:p>
        </p:txBody>
      </p:sp>
      <p:sp>
        <p:nvSpPr>
          <p:cNvPr id="40" name="Rectangle 6">
            <a:extLst>
              <a:ext uri="{FF2B5EF4-FFF2-40B4-BE49-F238E27FC236}">
                <a16:creationId xmlns:a16="http://schemas.microsoft.com/office/drawing/2014/main" id="{392B0BBD-964A-48F8-8859-09BE7E8B810A}"/>
              </a:ext>
            </a:extLst>
          </p:cNvPr>
          <p:cNvSpPr>
            <a:spLocks noGrp="1" noChangeArrowheads="1"/>
          </p:cNvSpPr>
          <p:nvPr>
            <p:ph type="sldNum" sz="quarter" idx="10"/>
          </p:nvPr>
        </p:nvSpPr>
        <p:spPr/>
        <p:txBody>
          <a:bodyPr/>
          <a:lstStyle>
            <a:lvl1pPr>
              <a:spcBef>
                <a:spcPct val="50000"/>
              </a:spcBef>
              <a:defRPr/>
            </a:lvl1pPr>
          </a:lstStyle>
          <a:p>
            <a:fld id="{87CCE166-A1A2-4D94-8F2A-A26D3E986E96}" type="slidenum">
              <a:rPr lang="en-US" altLang="zh-CN"/>
              <a:pPr/>
              <a:t>‹#›</a:t>
            </a:fld>
            <a:endParaRPr lang="en-US" altLang="zh-CN"/>
          </a:p>
        </p:txBody>
      </p:sp>
      <p:sp>
        <p:nvSpPr>
          <p:cNvPr id="41" name="Rectangle 43">
            <a:extLst>
              <a:ext uri="{FF2B5EF4-FFF2-40B4-BE49-F238E27FC236}">
                <a16:creationId xmlns:a16="http://schemas.microsoft.com/office/drawing/2014/main" id="{BB970603-AD32-4A2B-B508-467673B8086E}"/>
              </a:ext>
            </a:extLst>
          </p:cNvPr>
          <p:cNvSpPr>
            <a:spLocks noGrp="1" noChangeArrowheads="1"/>
          </p:cNvSpPr>
          <p:nvPr>
            <p:ph type="ftr" sz="quarter" idx="11"/>
          </p:nvPr>
        </p:nvSpPr>
        <p:spPr/>
        <p:txBody>
          <a:bodyPr/>
          <a:lstStyle>
            <a:lvl1pPr algn="l">
              <a:spcBef>
                <a:spcPct val="50000"/>
              </a:spcBef>
              <a:defRPr sz="1400"/>
            </a:lvl1pPr>
          </a:lstStyle>
          <a:p>
            <a:pPr>
              <a:defRPr/>
            </a:pPr>
            <a:endParaRPr lang="zh-CN" altLang="zh-CN"/>
          </a:p>
        </p:txBody>
      </p:sp>
    </p:spTree>
    <p:extLst>
      <p:ext uri="{BB962C8B-B14F-4D97-AF65-F5344CB8AC3E}">
        <p14:creationId xmlns:p14="http://schemas.microsoft.com/office/powerpoint/2010/main" val="316648367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473CDCEF-D9B5-4A9A-BF82-C053F642C8A0}"/>
              </a:ext>
            </a:extLst>
          </p:cNvPr>
          <p:cNvSpPr>
            <a:spLocks noGrp="1"/>
          </p:cNvSpPr>
          <p:nvPr>
            <p:ph type="sldNum" sz="quarter" idx="10"/>
          </p:nvPr>
        </p:nvSpPr>
        <p:spPr/>
        <p:txBody>
          <a:bodyPr/>
          <a:lstStyle>
            <a:lvl1pPr>
              <a:spcBef>
                <a:spcPct val="50000"/>
              </a:spcBef>
              <a:defRPr/>
            </a:lvl1pPr>
          </a:lstStyle>
          <a:p>
            <a:fld id="{87C48822-2093-4084-AB6E-FBA488A67D40}" type="slidenum">
              <a:rPr lang="en-US" altLang="zh-CN"/>
              <a:pPr/>
              <a:t>‹#›</a:t>
            </a:fld>
            <a:endParaRPr lang="en-US" altLang="zh-CN"/>
          </a:p>
        </p:txBody>
      </p:sp>
      <p:sp>
        <p:nvSpPr>
          <p:cNvPr id="5" name="页脚占位符 4">
            <a:extLst>
              <a:ext uri="{FF2B5EF4-FFF2-40B4-BE49-F238E27FC236}">
                <a16:creationId xmlns:a16="http://schemas.microsoft.com/office/drawing/2014/main" id="{25E64593-F249-425E-89C2-B70793D8E3B2}"/>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2202244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灯片编号占位符 3">
            <a:extLst>
              <a:ext uri="{FF2B5EF4-FFF2-40B4-BE49-F238E27FC236}">
                <a16:creationId xmlns:a16="http://schemas.microsoft.com/office/drawing/2014/main" id="{6A97558A-C676-4B70-8A18-79D72547AF1E}"/>
              </a:ext>
            </a:extLst>
          </p:cNvPr>
          <p:cNvSpPr>
            <a:spLocks noGrp="1"/>
          </p:cNvSpPr>
          <p:nvPr>
            <p:ph type="sldNum" sz="quarter" idx="10"/>
          </p:nvPr>
        </p:nvSpPr>
        <p:spPr/>
        <p:txBody>
          <a:bodyPr/>
          <a:lstStyle>
            <a:lvl1pPr>
              <a:spcBef>
                <a:spcPct val="50000"/>
              </a:spcBef>
              <a:defRPr/>
            </a:lvl1pPr>
          </a:lstStyle>
          <a:p>
            <a:fld id="{D6866675-F873-4CAF-B9DF-3B38B63DA2BD}" type="slidenum">
              <a:rPr lang="en-US" altLang="zh-CN"/>
              <a:pPr/>
              <a:t>‹#›</a:t>
            </a:fld>
            <a:endParaRPr lang="en-US" altLang="zh-CN"/>
          </a:p>
        </p:txBody>
      </p:sp>
      <p:sp>
        <p:nvSpPr>
          <p:cNvPr id="5" name="页脚占位符 4">
            <a:extLst>
              <a:ext uri="{FF2B5EF4-FFF2-40B4-BE49-F238E27FC236}">
                <a16:creationId xmlns:a16="http://schemas.microsoft.com/office/drawing/2014/main" id="{3DB12EBC-7C52-4DDD-8859-E85CF7C31EF0}"/>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309209972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a:extLst>
              <a:ext uri="{FF2B5EF4-FFF2-40B4-BE49-F238E27FC236}">
                <a16:creationId xmlns:a16="http://schemas.microsoft.com/office/drawing/2014/main" id="{C94BBAEE-BC15-435A-A682-D51E906EE4A2}"/>
              </a:ext>
            </a:extLst>
          </p:cNvPr>
          <p:cNvSpPr>
            <a:spLocks noGrp="1"/>
          </p:cNvSpPr>
          <p:nvPr>
            <p:ph type="sldNum" sz="quarter" idx="10"/>
          </p:nvPr>
        </p:nvSpPr>
        <p:spPr/>
        <p:txBody>
          <a:bodyPr/>
          <a:lstStyle>
            <a:lvl1pPr>
              <a:spcBef>
                <a:spcPct val="50000"/>
              </a:spcBef>
              <a:defRPr/>
            </a:lvl1pPr>
          </a:lstStyle>
          <a:p>
            <a:fld id="{48A501AB-641A-4332-A66A-38FDB584B412}" type="slidenum">
              <a:rPr lang="en-US" altLang="zh-CN"/>
              <a:pPr/>
              <a:t>‹#›</a:t>
            </a:fld>
            <a:endParaRPr lang="en-US" altLang="zh-CN"/>
          </a:p>
        </p:txBody>
      </p:sp>
      <p:sp>
        <p:nvSpPr>
          <p:cNvPr id="6" name="页脚占位符 5">
            <a:extLst>
              <a:ext uri="{FF2B5EF4-FFF2-40B4-BE49-F238E27FC236}">
                <a16:creationId xmlns:a16="http://schemas.microsoft.com/office/drawing/2014/main" id="{CEC20AA6-4369-4623-AFC1-7357CA0C58B6}"/>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307753486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a:extLst>
              <a:ext uri="{FF2B5EF4-FFF2-40B4-BE49-F238E27FC236}">
                <a16:creationId xmlns:a16="http://schemas.microsoft.com/office/drawing/2014/main" id="{074C685E-ECAC-4E72-A565-F4DB9EB08F75}"/>
              </a:ext>
            </a:extLst>
          </p:cNvPr>
          <p:cNvSpPr>
            <a:spLocks noGrp="1"/>
          </p:cNvSpPr>
          <p:nvPr>
            <p:ph type="sldNum" sz="quarter" idx="10"/>
          </p:nvPr>
        </p:nvSpPr>
        <p:spPr/>
        <p:txBody>
          <a:bodyPr/>
          <a:lstStyle>
            <a:lvl1pPr>
              <a:spcBef>
                <a:spcPct val="50000"/>
              </a:spcBef>
              <a:defRPr/>
            </a:lvl1pPr>
          </a:lstStyle>
          <a:p>
            <a:fld id="{6B09AD55-DFEE-478E-B6A1-96CB43940320}" type="slidenum">
              <a:rPr lang="en-US" altLang="zh-CN"/>
              <a:pPr/>
              <a:t>‹#›</a:t>
            </a:fld>
            <a:endParaRPr lang="en-US" altLang="zh-CN"/>
          </a:p>
        </p:txBody>
      </p:sp>
      <p:sp>
        <p:nvSpPr>
          <p:cNvPr id="8" name="页脚占位符 7">
            <a:extLst>
              <a:ext uri="{FF2B5EF4-FFF2-40B4-BE49-F238E27FC236}">
                <a16:creationId xmlns:a16="http://schemas.microsoft.com/office/drawing/2014/main" id="{460409B9-5618-48E6-B773-1D8FA6988748}"/>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178682515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3EBE715E-ED15-4A0F-B2BF-A52CDDF6CAC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59CF4867-A019-4A3F-8BF4-DBDB1EF920B7}"/>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6" name="Rectangle 6">
            <a:extLst>
              <a:ext uri="{FF2B5EF4-FFF2-40B4-BE49-F238E27FC236}">
                <a16:creationId xmlns:a16="http://schemas.microsoft.com/office/drawing/2014/main" id="{4B556ADA-3251-4CE1-8201-3F6BBD1E37D5}"/>
              </a:ext>
            </a:extLst>
          </p:cNvPr>
          <p:cNvSpPr>
            <a:spLocks noGrp="1" noChangeArrowheads="1"/>
          </p:cNvSpPr>
          <p:nvPr>
            <p:ph type="sldNum" sz="quarter" idx="12"/>
          </p:nvPr>
        </p:nvSpPr>
        <p:spPr>
          <a:ln/>
        </p:spPr>
        <p:txBody>
          <a:bodyPr/>
          <a:lstStyle>
            <a:lvl1pPr>
              <a:defRPr/>
            </a:lvl1pPr>
          </a:lstStyle>
          <a:p>
            <a:fld id="{51686DCC-0B04-4E84-BAE8-E35E29ACA3CC}" type="slidenum">
              <a:rPr lang="zh-CN" altLang="en-US"/>
              <a:pPr/>
              <a:t>‹#›</a:t>
            </a:fld>
            <a:endParaRPr lang="en-US" altLang="zh-CN"/>
          </a:p>
        </p:txBody>
      </p:sp>
    </p:spTree>
    <p:extLst>
      <p:ext uri="{BB962C8B-B14F-4D97-AF65-F5344CB8AC3E}">
        <p14:creationId xmlns:p14="http://schemas.microsoft.com/office/powerpoint/2010/main" val="3738495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灯片编号占位符 2">
            <a:extLst>
              <a:ext uri="{FF2B5EF4-FFF2-40B4-BE49-F238E27FC236}">
                <a16:creationId xmlns:a16="http://schemas.microsoft.com/office/drawing/2014/main" id="{000E8928-CA8F-48C3-8230-80BA9A7B192D}"/>
              </a:ext>
            </a:extLst>
          </p:cNvPr>
          <p:cNvSpPr>
            <a:spLocks noGrp="1"/>
          </p:cNvSpPr>
          <p:nvPr>
            <p:ph type="sldNum" sz="quarter" idx="10"/>
          </p:nvPr>
        </p:nvSpPr>
        <p:spPr/>
        <p:txBody>
          <a:bodyPr/>
          <a:lstStyle>
            <a:lvl1pPr>
              <a:spcBef>
                <a:spcPct val="50000"/>
              </a:spcBef>
              <a:defRPr/>
            </a:lvl1pPr>
          </a:lstStyle>
          <a:p>
            <a:fld id="{36B9250D-1C18-48B8-9101-E15B0E40AAA9}" type="slidenum">
              <a:rPr lang="en-US" altLang="zh-CN"/>
              <a:pPr/>
              <a:t>‹#›</a:t>
            </a:fld>
            <a:endParaRPr lang="en-US" altLang="zh-CN"/>
          </a:p>
        </p:txBody>
      </p:sp>
      <p:sp>
        <p:nvSpPr>
          <p:cNvPr id="4" name="页脚占位符 3">
            <a:extLst>
              <a:ext uri="{FF2B5EF4-FFF2-40B4-BE49-F238E27FC236}">
                <a16:creationId xmlns:a16="http://schemas.microsoft.com/office/drawing/2014/main" id="{6F600A92-157E-4AE7-991B-A2F206B1A3C0}"/>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96111209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217ED9D-0FBC-41AD-B8E7-E2135AE2077F}"/>
              </a:ext>
            </a:extLst>
          </p:cNvPr>
          <p:cNvSpPr>
            <a:spLocks noGrp="1"/>
          </p:cNvSpPr>
          <p:nvPr>
            <p:ph type="sldNum" sz="quarter" idx="10"/>
          </p:nvPr>
        </p:nvSpPr>
        <p:spPr/>
        <p:txBody>
          <a:bodyPr/>
          <a:lstStyle>
            <a:lvl1pPr>
              <a:spcBef>
                <a:spcPct val="50000"/>
              </a:spcBef>
              <a:defRPr/>
            </a:lvl1pPr>
          </a:lstStyle>
          <a:p>
            <a:fld id="{A22C960C-D13C-4A2E-9506-5054A637609A}" type="slidenum">
              <a:rPr lang="en-US" altLang="zh-CN"/>
              <a:pPr/>
              <a:t>‹#›</a:t>
            </a:fld>
            <a:endParaRPr lang="en-US" altLang="zh-CN"/>
          </a:p>
        </p:txBody>
      </p:sp>
      <p:sp>
        <p:nvSpPr>
          <p:cNvPr id="3" name="页脚占位符 2">
            <a:extLst>
              <a:ext uri="{FF2B5EF4-FFF2-40B4-BE49-F238E27FC236}">
                <a16:creationId xmlns:a16="http://schemas.microsoft.com/office/drawing/2014/main" id="{A404EE57-17AD-4AC3-9121-FA7091D40E11}"/>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410353078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a:extLst>
              <a:ext uri="{FF2B5EF4-FFF2-40B4-BE49-F238E27FC236}">
                <a16:creationId xmlns:a16="http://schemas.microsoft.com/office/drawing/2014/main" id="{3E8D2578-D815-452B-95E6-7230E7985967}"/>
              </a:ext>
            </a:extLst>
          </p:cNvPr>
          <p:cNvSpPr>
            <a:spLocks noGrp="1"/>
          </p:cNvSpPr>
          <p:nvPr>
            <p:ph type="sldNum" sz="quarter" idx="10"/>
          </p:nvPr>
        </p:nvSpPr>
        <p:spPr/>
        <p:txBody>
          <a:bodyPr/>
          <a:lstStyle>
            <a:lvl1pPr>
              <a:spcBef>
                <a:spcPct val="50000"/>
              </a:spcBef>
              <a:defRPr/>
            </a:lvl1pPr>
          </a:lstStyle>
          <a:p>
            <a:fld id="{E1AD9BD0-C69B-4639-AE3C-3DA9BBFF30E6}" type="slidenum">
              <a:rPr lang="en-US" altLang="zh-CN"/>
              <a:pPr/>
              <a:t>‹#›</a:t>
            </a:fld>
            <a:endParaRPr lang="en-US" altLang="zh-CN"/>
          </a:p>
        </p:txBody>
      </p:sp>
      <p:sp>
        <p:nvSpPr>
          <p:cNvPr id="6" name="页脚占位符 5">
            <a:extLst>
              <a:ext uri="{FF2B5EF4-FFF2-40B4-BE49-F238E27FC236}">
                <a16:creationId xmlns:a16="http://schemas.microsoft.com/office/drawing/2014/main" id="{4E2D7F43-C9E9-4355-AB86-CF786E03AC60}"/>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49731131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灯片编号占位符 4">
            <a:extLst>
              <a:ext uri="{FF2B5EF4-FFF2-40B4-BE49-F238E27FC236}">
                <a16:creationId xmlns:a16="http://schemas.microsoft.com/office/drawing/2014/main" id="{C65233D2-8155-47CA-B77B-221B15BB890D}"/>
              </a:ext>
            </a:extLst>
          </p:cNvPr>
          <p:cNvSpPr>
            <a:spLocks noGrp="1"/>
          </p:cNvSpPr>
          <p:nvPr>
            <p:ph type="sldNum" sz="quarter" idx="10"/>
          </p:nvPr>
        </p:nvSpPr>
        <p:spPr/>
        <p:txBody>
          <a:bodyPr/>
          <a:lstStyle>
            <a:lvl1pPr>
              <a:spcBef>
                <a:spcPct val="50000"/>
              </a:spcBef>
              <a:defRPr/>
            </a:lvl1pPr>
          </a:lstStyle>
          <a:p>
            <a:fld id="{5D71D6B8-C3FA-4BBF-89EC-8A8CBA67FFAD}" type="slidenum">
              <a:rPr lang="en-US" altLang="zh-CN"/>
              <a:pPr/>
              <a:t>‹#›</a:t>
            </a:fld>
            <a:endParaRPr lang="en-US" altLang="zh-CN"/>
          </a:p>
        </p:txBody>
      </p:sp>
      <p:sp>
        <p:nvSpPr>
          <p:cNvPr id="6" name="页脚占位符 5">
            <a:extLst>
              <a:ext uri="{FF2B5EF4-FFF2-40B4-BE49-F238E27FC236}">
                <a16:creationId xmlns:a16="http://schemas.microsoft.com/office/drawing/2014/main" id="{6A148664-3546-4E81-845D-99ADD80A2B93}"/>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170607316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79E912A6-1BA2-4BCA-9C2A-A464EAFD8781}"/>
              </a:ext>
            </a:extLst>
          </p:cNvPr>
          <p:cNvSpPr>
            <a:spLocks noGrp="1"/>
          </p:cNvSpPr>
          <p:nvPr>
            <p:ph type="sldNum" sz="quarter" idx="10"/>
          </p:nvPr>
        </p:nvSpPr>
        <p:spPr/>
        <p:txBody>
          <a:bodyPr/>
          <a:lstStyle>
            <a:lvl1pPr>
              <a:spcBef>
                <a:spcPct val="50000"/>
              </a:spcBef>
              <a:defRPr/>
            </a:lvl1pPr>
          </a:lstStyle>
          <a:p>
            <a:fld id="{52ADC676-256B-49AB-B923-8E5C076FFF23}" type="slidenum">
              <a:rPr lang="en-US" altLang="zh-CN"/>
              <a:pPr/>
              <a:t>‹#›</a:t>
            </a:fld>
            <a:endParaRPr lang="en-US" altLang="zh-CN"/>
          </a:p>
        </p:txBody>
      </p:sp>
      <p:sp>
        <p:nvSpPr>
          <p:cNvPr id="5" name="页脚占位符 4">
            <a:extLst>
              <a:ext uri="{FF2B5EF4-FFF2-40B4-BE49-F238E27FC236}">
                <a16:creationId xmlns:a16="http://schemas.microsoft.com/office/drawing/2014/main" id="{D39D8C20-6D3D-4E03-8937-0D705D944F7E}"/>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177426042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6629400" y="274638"/>
            <a:ext cx="2057400" cy="585628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62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72DDBB47-3697-4E78-809A-9850BCE766DE}"/>
              </a:ext>
            </a:extLst>
          </p:cNvPr>
          <p:cNvSpPr>
            <a:spLocks noGrp="1"/>
          </p:cNvSpPr>
          <p:nvPr>
            <p:ph type="sldNum" sz="quarter" idx="10"/>
          </p:nvPr>
        </p:nvSpPr>
        <p:spPr/>
        <p:txBody>
          <a:bodyPr/>
          <a:lstStyle>
            <a:lvl1pPr>
              <a:spcBef>
                <a:spcPct val="50000"/>
              </a:spcBef>
              <a:defRPr/>
            </a:lvl1pPr>
          </a:lstStyle>
          <a:p>
            <a:fld id="{6BDE367D-0C2C-4453-ADD7-3E76C3B2FD2B}" type="slidenum">
              <a:rPr lang="en-US" altLang="zh-CN"/>
              <a:pPr/>
              <a:t>‹#›</a:t>
            </a:fld>
            <a:endParaRPr lang="en-US" altLang="zh-CN"/>
          </a:p>
        </p:txBody>
      </p:sp>
      <p:sp>
        <p:nvSpPr>
          <p:cNvPr id="5" name="页脚占位符 4">
            <a:extLst>
              <a:ext uri="{FF2B5EF4-FFF2-40B4-BE49-F238E27FC236}">
                <a16:creationId xmlns:a16="http://schemas.microsoft.com/office/drawing/2014/main" id="{38095BEC-DF1A-412F-A3F2-DAFC878A17A3}"/>
              </a:ext>
            </a:extLst>
          </p:cNvPr>
          <p:cNvSpPr>
            <a:spLocks noGrp="1"/>
          </p:cNvSpPr>
          <p:nvPr>
            <p:ph type="ftr" sz="quarter" idx="11"/>
          </p:nvPr>
        </p:nvSpPr>
        <p:spPr/>
        <p:txBody>
          <a:bodyPr/>
          <a:lstStyle>
            <a:lvl1pPr algn="l">
              <a:spcBef>
                <a:spcPct val="50000"/>
              </a:spcBef>
              <a:defRPr/>
            </a:lvl1pPr>
          </a:lstStyle>
          <a:p>
            <a:pPr>
              <a:defRPr/>
            </a:pPr>
            <a:r>
              <a:rPr lang="zh-CN" altLang="en-US"/>
              <a:t>中华人民共和国企业所得税法讲解</a:t>
            </a:r>
          </a:p>
        </p:txBody>
      </p:sp>
    </p:spTree>
    <p:extLst>
      <p:ext uri="{BB962C8B-B14F-4D97-AF65-F5344CB8AC3E}">
        <p14:creationId xmlns:p14="http://schemas.microsoft.com/office/powerpoint/2010/main" val="208868244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a16="http://schemas.microsoft.com/office/drawing/2014/main" id="{D87A2719-98BE-4FBC-9C82-5E5039DDF64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A4092905-028F-46EF-A153-3414261DC354}"/>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4319B205-3B5F-473B-81D8-12D81FCE7E06}"/>
              </a:ext>
            </a:extLst>
          </p:cNvPr>
          <p:cNvSpPr>
            <a:spLocks noGrp="1" noChangeArrowheads="1"/>
          </p:cNvSpPr>
          <p:nvPr>
            <p:ph type="sldNum" sz="quarter" idx="12"/>
          </p:nvPr>
        </p:nvSpPr>
        <p:spPr>
          <a:ln/>
        </p:spPr>
        <p:txBody>
          <a:bodyPr/>
          <a:lstStyle>
            <a:lvl1pPr>
              <a:defRPr/>
            </a:lvl1pPr>
          </a:lstStyle>
          <a:p>
            <a:fld id="{08B16D83-5CF3-4E75-8775-C8AC13854ABA}" type="slidenum">
              <a:rPr lang="zh-CN" altLang="en-US"/>
              <a:pPr/>
              <a:t>‹#›</a:t>
            </a:fld>
            <a:endParaRPr lang="en-US" altLang="zh-CN"/>
          </a:p>
        </p:txBody>
      </p:sp>
    </p:spTree>
    <p:extLst>
      <p:ext uri="{BB962C8B-B14F-4D97-AF65-F5344CB8AC3E}">
        <p14:creationId xmlns:p14="http://schemas.microsoft.com/office/powerpoint/2010/main" val="168891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16:creationId xmlns:a16="http://schemas.microsoft.com/office/drawing/2014/main" id="{A3BEB1D8-1D1B-4574-9ADE-D7B2BC9E8F9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487BF3D2-66ED-476A-A6DC-887E344B7771}"/>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9" name="Rectangle 6">
            <a:extLst>
              <a:ext uri="{FF2B5EF4-FFF2-40B4-BE49-F238E27FC236}">
                <a16:creationId xmlns:a16="http://schemas.microsoft.com/office/drawing/2014/main" id="{68A4FF56-7F37-46F1-A9B2-785D461DEF59}"/>
              </a:ext>
            </a:extLst>
          </p:cNvPr>
          <p:cNvSpPr>
            <a:spLocks noGrp="1" noChangeArrowheads="1"/>
          </p:cNvSpPr>
          <p:nvPr>
            <p:ph type="sldNum" sz="quarter" idx="12"/>
          </p:nvPr>
        </p:nvSpPr>
        <p:spPr>
          <a:ln/>
        </p:spPr>
        <p:txBody>
          <a:bodyPr/>
          <a:lstStyle>
            <a:lvl1pPr>
              <a:defRPr/>
            </a:lvl1pPr>
          </a:lstStyle>
          <a:p>
            <a:fld id="{E5E382C7-CFA3-4599-A0D9-4A523424EB5E}" type="slidenum">
              <a:rPr lang="zh-CN" altLang="en-US"/>
              <a:pPr/>
              <a:t>‹#›</a:t>
            </a:fld>
            <a:endParaRPr lang="en-US" altLang="zh-CN"/>
          </a:p>
        </p:txBody>
      </p:sp>
    </p:spTree>
    <p:extLst>
      <p:ext uri="{BB962C8B-B14F-4D97-AF65-F5344CB8AC3E}">
        <p14:creationId xmlns:p14="http://schemas.microsoft.com/office/powerpoint/2010/main" val="61223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D4E0DF46-A81D-4A7A-A93D-45FBAF26F48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9DA54543-8D0A-41B0-91E3-1C8CA7F7732B}"/>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5" name="Rectangle 6">
            <a:extLst>
              <a:ext uri="{FF2B5EF4-FFF2-40B4-BE49-F238E27FC236}">
                <a16:creationId xmlns:a16="http://schemas.microsoft.com/office/drawing/2014/main" id="{A3B89E25-10C3-44A1-8C69-23F5992506FB}"/>
              </a:ext>
            </a:extLst>
          </p:cNvPr>
          <p:cNvSpPr>
            <a:spLocks noGrp="1" noChangeArrowheads="1"/>
          </p:cNvSpPr>
          <p:nvPr>
            <p:ph type="sldNum" sz="quarter" idx="12"/>
          </p:nvPr>
        </p:nvSpPr>
        <p:spPr>
          <a:ln/>
        </p:spPr>
        <p:txBody>
          <a:bodyPr/>
          <a:lstStyle>
            <a:lvl1pPr>
              <a:defRPr/>
            </a:lvl1pPr>
          </a:lstStyle>
          <a:p>
            <a:fld id="{1DB266A2-B4DD-4138-9E96-62B8450F9C08}" type="slidenum">
              <a:rPr lang="zh-CN" altLang="en-US"/>
              <a:pPr/>
              <a:t>‹#›</a:t>
            </a:fld>
            <a:endParaRPr lang="en-US" altLang="zh-CN"/>
          </a:p>
        </p:txBody>
      </p:sp>
    </p:spTree>
    <p:extLst>
      <p:ext uri="{BB962C8B-B14F-4D97-AF65-F5344CB8AC3E}">
        <p14:creationId xmlns:p14="http://schemas.microsoft.com/office/powerpoint/2010/main" val="350013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6730080-ADDC-4498-81CA-35ECEF9E1FC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30AECAE5-B251-43B7-82C6-63D54B948CFA}"/>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4" name="Rectangle 6">
            <a:extLst>
              <a:ext uri="{FF2B5EF4-FFF2-40B4-BE49-F238E27FC236}">
                <a16:creationId xmlns:a16="http://schemas.microsoft.com/office/drawing/2014/main" id="{81A535B5-EC22-41BD-83E6-A3E5384CC8EF}"/>
              </a:ext>
            </a:extLst>
          </p:cNvPr>
          <p:cNvSpPr>
            <a:spLocks noGrp="1" noChangeArrowheads="1"/>
          </p:cNvSpPr>
          <p:nvPr>
            <p:ph type="sldNum" sz="quarter" idx="12"/>
          </p:nvPr>
        </p:nvSpPr>
        <p:spPr>
          <a:ln/>
        </p:spPr>
        <p:txBody>
          <a:bodyPr/>
          <a:lstStyle>
            <a:lvl1pPr>
              <a:defRPr/>
            </a:lvl1pPr>
          </a:lstStyle>
          <a:p>
            <a:fld id="{F7D592A2-345D-4BE6-900A-88130FFAA25C}" type="slidenum">
              <a:rPr lang="zh-CN" altLang="en-US"/>
              <a:pPr/>
              <a:t>‹#›</a:t>
            </a:fld>
            <a:endParaRPr lang="en-US" altLang="zh-CN"/>
          </a:p>
        </p:txBody>
      </p:sp>
    </p:spTree>
    <p:extLst>
      <p:ext uri="{BB962C8B-B14F-4D97-AF65-F5344CB8AC3E}">
        <p14:creationId xmlns:p14="http://schemas.microsoft.com/office/powerpoint/2010/main" val="846707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82629489-9FEA-494D-B088-4F5600A1379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87FE86DC-B7AC-47DF-98B2-48EC3264D61D}"/>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52B4F4CA-C6A2-487A-BC3B-22C7BB1D6946}"/>
              </a:ext>
            </a:extLst>
          </p:cNvPr>
          <p:cNvSpPr>
            <a:spLocks noGrp="1" noChangeArrowheads="1"/>
          </p:cNvSpPr>
          <p:nvPr>
            <p:ph type="sldNum" sz="quarter" idx="12"/>
          </p:nvPr>
        </p:nvSpPr>
        <p:spPr>
          <a:ln/>
        </p:spPr>
        <p:txBody>
          <a:bodyPr/>
          <a:lstStyle>
            <a:lvl1pPr>
              <a:defRPr/>
            </a:lvl1pPr>
          </a:lstStyle>
          <a:p>
            <a:fld id="{18491C6E-BF56-4D88-8A87-234F112F45C4}" type="slidenum">
              <a:rPr lang="zh-CN" altLang="en-US"/>
              <a:pPr/>
              <a:t>‹#›</a:t>
            </a:fld>
            <a:endParaRPr lang="en-US" altLang="zh-CN"/>
          </a:p>
        </p:txBody>
      </p:sp>
    </p:spTree>
    <p:extLst>
      <p:ext uri="{BB962C8B-B14F-4D97-AF65-F5344CB8AC3E}">
        <p14:creationId xmlns:p14="http://schemas.microsoft.com/office/powerpoint/2010/main" val="45082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158C0DC6-6CF7-474C-973A-F08F6F47C55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BE56DB91-01DA-4BC0-9580-4774404F3B01}"/>
              </a:ext>
            </a:extLst>
          </p:cNvPr>
          <p:cNvSpPr>
            <a:spLocks noGrp="1" noChangeArrowheads="1"/>
          </p:cNvSpPr>
          <p:nvPr>
            <p:ph type="ftr" sz="quarter" idx="11"/>
          </p:nvPr>
        </p:nvSpPr>
        <p:spPr>
          <a:ln/>
        </p:spPr>
        <p:txBody>
          <a:bodyPr/>
          <a:lstStyle>
            <a:lvl1pPr>
              <a:defRPr/>
            </a:lvl1pPr>
          </a:lstStyle>
          <a:p>
            <a:pPr>
              <a:defRPr/>
            </a:pPr>
            <a:r>
              <a:rPr lang="en-US" altLang="zh-CN"/>
              <a:t>www.themegallery.com</a:t>
            </a:r>
          </a:p>
        </p:txBody>
      </p:sp>
      <p:sp>
        <p:nvSpPr>
          <p:cNvPr id="7" name="Rectangle 6">
            <a:extLst>
              <a:ext uri="{FF2B5EF4-FFF2-40B4-BE49-F238E27FC236}">
                <a16:creationId xmlns:a16="http://schemas.microsoft.com/office/drawing/2014/main" id="{CE6454F9-8036-4002-B666-EB57496FF4E5}"/>
              </a:ext>
            </a:extLst>
          </p:cNvPr>
          <p:cNvSpPr>
            <a:spLocks noGrp="1" noChangeArrowheads="1"/>
          </p:cNvSpPr>
          <p:nvPr>
            <p:ph type="sldNum" sz="quarter" idx="12"/>
          </p:nvPr>
        </p:nvSpPr>
        <p:spPr>
          <a:ln/>
        </p:spPr>
        <p:txBody>
          <a:bodyPr/>
          <a:lstStyle>
            <a:lvl1pPr>
              <a:defRPr/>
            </a:lvl1pPr>
          </a:lstStyle>
          <a:p>
            <a:fld id="{CD69F347-9F33-479D-9075-77F742C55E92}" type="slidenum">
              <a:rPr lang="zh-CN" altLang="en-US"/>
              <a:pPr/>
              <a:t>‹#›</a:t>
            </a:fld>
            <a:endParaRPr lang="en-US" altLang="zh-CN"/>
          </a:p>
        </p:txBody>
      </p:sp>
    </p:spTree>
    <p:extLst>
      <p:ext uri="{BB962C8B-B14F-4D97-AF65-F5344CB8AC3E}">
        <p14:creationId xmlns:p14="http://schemas.microsoft.com/office/powerpoint/2010/main" val="247904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pic>
        <p:nvPicPr>
          <p:cNvPr id="1026" name="Picture 8" descr="3">
            <a:extLst>
              <a:ext uri="{FF2B5EF4-FFF2-40B4-BE49-F238E27FC236}">
                <a16:creationId xmlns:a16="http://schemas.microsoft.com/office/drawing/2014/main" id="{70668EAE-E05E-4333-936E-1114721FB5F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r="21388" b="40616"/>
          <a:stretch>
            <a:fillRect/>
          </a:stretch>
        </p:blipFill>
        <p:spPr bwMode="gray">
          <a:xfrm>
            <a:off x="0" y="487680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2">
            <a:extLst>
              <a:ext uri="{FF2B5EF4-FFF2-40B4-BE49-F238E27FC236}">
                <a16:creationId xmlns:a16="http://schemas.microsoft.com/office/drawing/2014/main" id="{9D7939BB-CEEC-4492-BB2B-0821D0462884}"/>
              </a:ext>
            </a:extLst>
          </p:cNvPr>
          <p:cNvPicPr>
            <a:picLocks noChangeAspect="1" noChangeArrowheads="1"/>
          </p:cNvPicPr>
          <p:nvPr/>
        </p:nvPicPr>
        <p:blipFill>
          <a:blip r:embed="rId16">
            <a:lum contrast="12000"/>
            <a:extLst>
              <a:ext uri="{28A0092B-C50C-407E-A947-70E740481C1C}">
                <a14:useLocalDpi xmlns:a14="http://schemas.microsoft.com/office/drawing/2010/main" val="0"/>
              </a:ext>
            </a:extLst>
          </a:blip>
          <a:srcRect/>
          <a:stretch>
            <a:fillRect/>
          </a:stretch>
        </p:blipFill>
        <p:spPr bwMode="gray">
          <a:xfrm>
            <a:off x="0" y="5105400"/>
            <a:ext cx="13843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a:extLst>
              <a:ext uri="{FF2B5EF4-FFF2-40B4-BE49-F238E27FC236}">
                <a16:creationId xmlns:a16="http://schemas.microsoft.com/office/drawing/2014/main" id="{99E24FED-13A8-44CE-9727-E4BFCCD4DC90}"/>
              </a:ext>
            </a:extLst>
          </p:cNvPr>
          <p:cNvSpPr>
            <a:spLocks noGrp="1" noChangeArrowheads="1"/>
          </p:cNvSpPr>
          <p:nvPr>
            <p:ph type="dt" sz="half" idx="2"/>
          </p:nvPr>
        </p:nvSpPr>
        <p:spPr bwMode="gray">
          <a:xfrm>
            <a:off x="4038600" y="6477000"/>
            <a:ext cx="2133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宋体" pitchFamily="2" charset="-122"/>
              </a:defRPr>
            </a:lvl1pPr>
          </a:lstStyle>
          <a:p>
            <a:pPr>
              <a:defRPr/>
            </a:pPr>
            <a:endParaRPr lang="en-US" altLang="zh-CN"/>
          </a:p>
        </p:txBody>
      </p:sp>
      <p:sp>
        <p:nvSpPr>
          <p:cNvPr id="1029" name="Rectangle 5">
            <a:extLst>
              <a:ext uri="{FF2B5EF4-FFF2-40B4-BE49-F238E27FC236}">
                <a16:creationId xmlns:a16="http://schemas.microsoft.com/office/drawing/2014/main" id="{F5C22120-8DDD-4BE4-8E48-522D6B3E87A9}"/>
              </a:ext>
            </a:extLst>
          </p:cNvPr>
          <p:cNvSpPr>
            <a:spLocks noGrp="1" noChangeArrowheads="1"/>
          </p:cNvSpPr>
          <p:nvPr>
            <p:ph type="ftr" sz="quarter" idx="3"/>
          </p:nvPr>
        </p:nvSpPr>
        <p:spPr bwMode="gray">
          <a:xfrm>
            <a:off x="457200" y="6461125"/>
            <a:ext cx="2895600" cy="244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200" b="0">
                <a:solidFill>
                  <a:srgbClr val="FEFEFE"/>
                </a:solidFill>
                <a:latin typeface="Arial" charset="0"/>
                <a:ea typeface="宋体" pitchFamily="2" charset="-122"/>
              </a:defRPr>
            </a:lvl1pPr>
          </a:lstStyle>
          <a:p>
            <a:pPr>
              <a:defRPr/>
            </a:pPr>
            <a:r>
              <a:rPr lang="en-US" altLang="zh-CN"/>
              <a:t>www.themegallery.com</a:t>
            </a:r>
          </a:p>
        </p:txBody>
      </p:sp>
      <p:sp>
        <p:nvSpPr>
          <p:cNvPr id="1030" name="Rectangle 6">
            <a:extLst>
              <a:ext uri="{FF2B5EF4-FFF2-40B4-BE49-F238E27FC236}">
                <a16:creationId xmlns:a16="http://schemas.microsoft.com/office/drawing/2014/main" id="{ACFAF105-FAC8-4D50-A8F0-5EC9FAC05694}"/>
              </a:ext>
            </a:extLst>
          </p:cNvPr>
          <p:cNvSpPr>
            <a:spLocks noGrp="1" noChangeArrowheads="1"/>
          </p:cNvSpPr>
          <p:nvPr>
            <p:ph type="sldNum" sz="quarter" idx="4"/>
          </p:nvPr>
        </p:nvSpPr>
        <p:spPr bwMode="gray">
          <a:xfrm>
            <a:off x="6629400" y="6477000"/>
            <a:ext cx="1371600" cy="2286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400" b="0">
                <a:ea typeface="宋体" panose="02010600030101010101" pitchFamily="2" charset="-122"/>
              </a:defRPr>
            </a:lvl1pPr>
          </a:lstStyle>
          <a:p>
            <a:fld id="{20C3E2E2-7CA6-43A4-8A62-5A06B3C3B4AB}" type="slidenum">
              <a:rPr lang="zh-CN" altLang="en-US"/>
              <a:pPr/>
              <a:t>‹#›</a:t>
            </a:fld>
            <a:endParaRPr lang="en-US" altLang="zh-CN"/>
          </a:p>
        </p:txBody>
      </p:sp>
      <p:sp>
        <p:nvSpPr>
          <p:cNvPr id="1136" name="Freeform 112">
            <a:extLst>
              <a:ext uri="{FF2B5EF4-FFF2-40B4-BE49-F238E27FC236}">
                <a16:creationId xmlns:a16="http://schemas.microsoft.com/office/drawing/2014/main" id="{EBC48CA6-501C-4126-9E1B-D1A984C28854}"/>
              </a:ext>
            </a:extLst>
          </p:cNvPr>
          <p:cNvSpPr>
            <a:spLocks/>
          </p:cNvSpPr>
          <p:nvPr/>
        </p:nvSpPr>
        <p:spPr bwMode="gray">
          <a:xfrm>
            <a:off x="5334000" y="0"/>
            <a:ext cx="3149600" cy="5029200"/>
          </a:xfrm>
          <a:custGeom>
            <a:avLst/>
            <a:gdLst>
              <a:gd name="T0" fmla="*/ 2147483647 w 1984"/>
              <a:gd name="T1" fmla="*/ 2147483647 h 2592"/>
              <a:gd name="T2" fmla="*/ 0 w 1984"/>
              <a:gd name="T3" fmla="*/ 0 h 2592"/>
              <a:gd name="T4" fmla="*/ 2147483647 w 1984"/>
              <a:gd name="T5" fmla="*/ 0 h 2592"/>
              <a:gd name="T6" fmla="*/ 2147483647 w 1984"/>
              <a:gd name="T7" fmla="*/ 2147483647 h 2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4" h="2592">
                <a:moveTo>
                  <a:pt x="1968" y="2592"/>
                </a:moveTo>
                <a:cubicBezTo>
                  <a:pt x="1762" y="958"/>
                  <a:pt x="825" y="389"/>
                  <a:pt x="0" y="0"/>
                </a:cubicBezTo>
                <a:lnTo>
                  <a:pt x="596" y="0"/>
                </a:lnTo>
                <a:cubicBezTo>
                  <a:pt x="1984" y="437"/>
                  <a:pt x="1977" y="2332"/>
                  <a:pt x="1968" y="2592"/>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37" name="Freeform 113">
            <a:extLst>
              <a:ext uri="{FF2B5EF4-FFF2-40B4-BE49-F238E27FC236}">
                <a16:creationId xmlns:a16="http://schemas.microsoft.com/office/drawing/2014/main" id="{50BF0335-3D09-4EBC-9AF7-31CC88055919}"/>
              </a:ext>
            </a:extLst>
          </p:cNvPr>
          <p:cNvSpPr>
            <a:spLocks/>
          </p:cNvSpPr>
          <p:nvPr/>
        </p:nvSpPr>
        <p:spPr bwMode="gray">
          <a:xfrm>
            <a:off x="8407400" y="0"/>
            <a:ext cx="736600" cy="4953000"/>
          </a:xfrm>
          <a:custGeom>
            <a:avLst/>
            <a:gdLst>
              <a:gd name="T0" fmla="*/ 0 w 464"/>
              <a:gd name="T1" fmla="*/ 2147483647 h 2562"/>
              <a:gd name="T2" fmla="*/ 2147483647 w 464"/>
              <a:gd name="T3" fmla="*/ 2147483647 h 2562"/>
              <a:gd name="T4" fmla="*/ 2147483647 w 464"/>
              <a:gd name="T5" fmla="*/ 0 h 2562"/>
              <a:gd name="T6" fmla="*/ 2147483647 w 464"/>
              <a:gd name="T7" fmla="*/ 0 h 2562"/>
              <a:gd name="T8" fmla="*/ 2147483647 w 464"/>
              <a:gd name="T9" fmla="*/ 2147483647 h 2562"/>
              <a:gd name="T10" fmla="*/ 0 w 464"/>
              <a:gd name="T11" fmla="*/ 2147483647 h 25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4" h="2562">
                <a:moveTo>
                  <a:pt x="0" y="2562"/>
                </a:moveTo>
                <a:cubicBezTo>
                  <a:pt x="288" y="2246"/>
                  <a:pt x="356" y="1924"/>
                  <a:pt x="408" y="1560"/>
                </a:cubicBezTo>
                <a:cubicBezTo>
                  <a:pt x="460" y="1196"/>
                  <a:pt x="464" y="332"/>
                  <a:pt x="464" y="0"/>
                </a:cubicBezTo>
                <a:lnTo>
                  <a:pt x="42" y="0"/>
                </a:lnTo>
                <a:cubicBezTo>
                  <a:pt x="196" y="401"/>
                  <a:pt x="305" y="1169"/>
                  <a:pt x="279" y="1600"/>
                </a:cubicBezTo>
                <a:cubicBezTo>
                  <a:pt x="254" y="2032"/>
                  <a:pt x="254" y="2206"/>
                  <a:pt x="0" y="2562"/>
                </a:cubicBezTo>
                <a:close/>
              </a:path>
            </a:pathLst>
          </a:custGeom>
          <a:solidFill>
            <a:srgbClr val="FFFF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4" name="Group 114">
            <a:extLst>
              <a:ext uri="{FF2B5EF4-FFF2-40B4-BE49-F238E27FC236}">
                <a16:creationId xmlns:a16="http://schemas.microsoft.com/office/drawing/2014/main" id="{E21536CA-484B-4861-9D88-83E806027BA2}"/>
              </a:ext>
            </a:extLst>
          </p:cNvPr>
          <p:cNvGrpSpPr>
            <a:grpSpLocks/>
          </p:cNvGrpSpPr>
          <p:nvPr/>
        </p:nvGrpSpPr>
        <p:grpSpPr bwMode="auto">
          <a:xfrm rot="-893609">
            <a:off x="7173913" y="769938"/>
            <a:ext cx="1752600" cy="830262"/>
            <a:chOff x="1152" y="584"/>
            <a:chExt cx="3946" cy="1960"/>
          </a:xfrm>
        </p:grpSpPr>
        <p:sp>
          <p:nvSpPr>
            <p:cNvPr id="1077" name="Freeform 115">
              <a:extLst>
                <a:ext uri="{FF2B5EF4-FFF2-40B4-BE49-F238E27FC236}">
                  <a16:creationId xmlns:a16="http://schemas.microsoft.com/office/drawing/2014/main" id="{34798CE5-3391-45ED-96FD-9982D451EE2D}"/>
                </a:ext>
              </a:extLst>
            </p:cNvPr>
            <p:cNvSpPr>
              <a:spLocks/>
            </p:cNvSpPr>
            <p:nvPr userDrawn="1"/>
          </p:nvSpPr>
          <p:spPr bwMode="gray">
            <a:xfrm>
              <a:off x="1118" y="528"/>
              <a:ext cx="3921" cy="1720"/>
            </a:xfrm>
            <a:custGeom>
              <a:avLst/>
              <a:gdLst>
                <a:gd name="T0" fmla="*/ 0 w 3920"/>
                <a:gd name="T1" fmla="*/ 1500 h 1720"/>
                <a:gd name="T2" fmla="*/ 768 w 3920"/>
                <a:gd name="T3" fmla="*/ 424 h 1720"/>
                <a:gd name="T4" fmla="*/ 2217 w 3920"/>
                <a:gd name="T5" fmla="*/ 424 h 1720"/>
                <a:gd name="T6" fmla="*/ 3929 w 3920"/>
                <a:gd name="T7" fmla="*/ 828 h 1720"/>
                <a:gd name="T8" fmla="*/ 3225 w 3920"/>
                <a:gd name="T9" fmla="*/ 1720 h 1720"/>
                <a:gd name="T10" fmla="*/ 1524 w 3920"/>
                <a:gd name="T11" fmla="*/ 1600 h 1720"/>
                <a:gd name="T12" fmla="*/ 3241 w 3920"/>
                <a:gd name="T13" fmla="*/ 1628 h 1720"/>
                <a:gd name="T14" fmla="*/ 3757 w 3920"/>
                <a:gd name="T15" fmla="*/ 820 h 1720"/>
                <a:gd name="T16" fmla="*/ 2265 w 3920"/>
                <a:gd name="T17" fmla="*/ 472 h 1720"/>
                <a:gd name="T18" fmla="*/ 1468 w 3920"/>
                <a:gd name="T19" fmla="*/ 1524 h 1720"/>
                <a:gd name="T20" fmla="*/ 2169 w 3920"/>
                <a:gd name="T21" fmla="*/ 472 h 1720"/>
                <a:gd name="T22" fmla="*/ 812 w 3920"/>
                <a:gd name="T23" fmla="*/ 508 h 1720"/>
                <a:gd name="T24" fmla="*/ 96 w 3920"/>
                <a:gd name="T25" fmla="*/ 1432 h 1720"/>
                <a:gd name="T26" fmla="*/ 1488 w 3920"/>
                <a:gd name="T27" fmla="*/ 1576 h 1720"/>
                <a:gd name="T28" fmla="*/ 0 w 3920"/>
                <a:gd name="T29" fmla="*/ 1500 h 17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20" h="1720">
                  <a:moveTo>
                    <a:pt x="0" y="1500"/>
                  </a:moveTo>
                  <a:cubicBezTo>
                    <a:pt x="0" y="1500"/>
                    <a:pt x="288" y="936"/>
                    <a:pt x="768" y="424"/>
                  </a:cubicBezTo>
                  <a:cubicBezTo>
                    <a:pt x="1652" y="0"/>
                    <a:pt x="2208" y="424"/>
                    <a:pt x="2208" y="424"/>
                  </a:cubicBezTo>
                  <a:cubicBezTo>
                    <a:pt x="3440" y="8"/>
                    <a:pt x="3752" y="612"/>
                    <a:pt x="3920" y="828"/>
                  </a:cubicBezTo>
                  <a:cubicBezTo>
                    <a:pt x="3660" y="1224"/>
                    <a:pt x="3216" y="1720"/>
                    <a:pt x="3216" y="1720"/>
                  </a:cubicBezTo>
                  <a:cubicBezTo>
                    <a:pt x="2844" y="1540"/>
                    <a:pt x="2504" y="1284"/>
                    <a:pt x="1524" y="1600"/>
                  </a:cubicBezTo>
                  <a:cubicBezTo>
                    <a:pt x="2400" y="1068"/>
                    <a:pt x="3000" y="1500"/>
                    <a:pt x="3232" y="1628"/>
                  </a:cubicBezTo>
                  <a:cubicBezTo>
                    <a:pt x="3512" y="1242"/>
                    <a:pt x="3672" y="1012"/>
                    <a:pt x="3748" y="820"/>
                  </a:cubicBezTo>
                  <a:cubicBezTo>
                    <a:pt x="3316" y="320"/>
                    <a:pt x="2643" y="350"/>
                    <a:pt x="2256" y="472"/>
                  </a:cubicBezTo>
                  <a:cubicBezTo>
                    <a:pt x="1872" y="1000"/>
                    <a:pt x="1484" y="1524"/>
                    <a:pt x="1468" y="1524"/>
                  </a:cubicBezTo>
                  <a:cubicBezTo>
                    <a:pt x="1700" y="948"/>
                    <a:pt x="2160" y="472"/>
                    <a:pt x="2160" y="472"/>
                  </a:cubicBezTo>
                  <a:cubicBezTo>
                    <a:pt x="2051" y="303"/>
                    <a:pt x="1280" y="296"/>
                    <a:pt x="812" y="508"/>
                  </a:cubicBezTo>
                  <a:cubicBezTo>
                    <a:pt x="452" y="988"/>
                    <a:pt x="96" y="1432"/>
                    <a:pt x="96" y="1432"/>
                  </a:cubicBezTo>
                  <a:cubicBezTo>
                    <a:pt x="1024" y="1112"/>
                    <a:pt x="1488" y="1576"/>
                    <a:pt x="1488" y="1576"/>
                  </a:cubicBezTo>
                  <a:cubicBezTo>
                    <a:pt x="1472" y="1587"/>
                    <a:pt x="792" y="1324"/>
                    <a:pt x="0" y="1500"/>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8" name="Freeform 116">
              <a:extLst>
                <a:ext uri="{FF2B5EF4-FFF2-40B4-BE49-F238E27FC236}">
                  <a16:creationId xmlns:a16="http://schemas.microsoft.com/office/drawing/2014/main" id="{CAD72EA8-CEB2-46AE-9D33-606B46DC9696}"/>
                </a:ext>
              </a:extLst>
            </p:cNvPr>
            <p:cNvSpPr>
              <a:spLocks/>
            </p:cNvSpPr>
            <p:nvPr userDrawn="1"/>
          </p:nvSpPr>
          <p:spPr bwMode="gray">
            <a:xfrm>
              <a:off x="2879" y="1583"/>
              <a:ext cx="2220" cy="956"/>
            </a:xfrm>
            <a:custGeom>
              <a:avLst/>
              <a:gdLst>
                <a:gd name="T0" fmla="*/ 0 w 2218"/>
                <a:gd name="T1" fmla="*/ 645 h 960"/>
                <a:gd name="T2" fmla="*/ 1649 w 2218"/>
                <a:gd name="T3" fmla="*/ 924 h 960"/>
                <a:gd name="T4" fmla="*/ 2226 w 2218"/>
                <a:gd name="T5" fmla="*/ 0 h 960"/>
                <a:gd name="T6" fmla="*/ 1589 w 2218"/>
                <a:gd name="T7" fmla="*/ 852 h 960"/>
                <a:gd name="T8" fmla="*/ 0 w 2218"/>
                <a:gd name="T9" fmla="*/ 645 h 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18" h="960">
                  <a:moveTo>
                    <a:pt x="0" y="672"/>
                  </a:moveTo>
                  <a:cubicBezTo>
                    <a:pt x="1004" y="672"/>
                    <a:pt x="1252" y="944"/>
                    <a:pt x="1640" y="960"/>
                  </a:cubicBezTo>
                  <a:cubicBezTo>
                    <a:pt x="2068" y="464"/>
                    <a:pt x="2218" y="12"/>
                    <a:pt x="2208" y="0"/>
                  </a:cubicBezTo>
                  <a:cubicBezTo>
                    <a:pt x="2148" y="40"/>
                    <a:pt x="1840" y="516"/>
                    <a:pt x="1580" y="888"/>
                  </a:cubicBezTo>
                  <a:cubicBezTo>
                    <a:pt x="740" y="544"/>
                    <a:pt x="268" y="624"/>
                    <a:pt x="0" y="672"/>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9" name="Freeform 117">
              <a:extLst>
                <a:ext uri="{FF2B5EF4-FFF2-40B4-BE49-F238E27FC236}">
                  <a16:creationId xmlns:a16="http://schemas.microsoft.com/office/drawing/2014/main" id="{943B107B-210B-4770-9CA2-CDF8ED66BF47}"/>
                </a:ext>
              </a:extLst>
            </p:cNvPr>
            <p:cNvSpPr>
              <a:spLocks/>
            </p:cNvSpPr>
            <p:nvPr userDrawn="1"/>
          </p:nvSpPr>
          <p:spPr bwMode="gray">
            <a:xfrm>
              <a:off x="1247" y="2026"/>
              <a:ext cx="1580" cy="394"/>
            </a:xfrm>
            <a:custGeom>
              <a:avLst/>
              <a:gdLst>
                <a:gd name="T0" fmla="*/ 0 w 1584"/>
                <a:gd name="T1" fmla="*/ 233 h 392"/>
                <a:gd name="T2" fmla="*/ 1125 w 1584"/>
                <a:gd name="T3" fmla="*/ 233 h 392"/>
                <a:gd name="T4" fmla="*/ 1548 w 1584"/>
                <a:gd name="T5" fmla="*/ 281 h 392"/>
                <a:gd name="T6" fmla="*/ 1117 w 1584"/>
                <a:gd name="T7" fmla="*/ 153 h 392"/>
                <a:gd name="T8" fmla="*/ 0 w 1584"/>
                <a:gd name="T9" fmla="*/ 233 h 3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4" h="392">
                  <a:moveTo>
                    <a:pt x="0" y="224"/>
                  </a:moveTo>
                  <a:cubicBezTo>
                    <a:pt x="628" y="84"/>
                    <a:pt x="892" y="108"/>
                    <a:pt x="1152" y="224"/>
                  </a:cubicBezTo>
                  <a:cubicBezTo>
                    <a:pt x="1320" y="336"/>
                    <a:pt x="1380" y="392"/>
                    <a:pt x="1584" y="272"/>
                  </a:cubicBezTo>
                  <a:cubicBezTo>
                    <a:pt x="1360" y="320"/>
                    <a:pt x="1240" y="188"/>
                    <a:pt x="1144" y="144"/>
                  </a:cubicBezTo>
                  <a:cubicBezTo>
                    <a:pt x="1048" y="100"/>
                    <a:pt x="372" y="0"/>
                    <a:pt x="0" y="224"/>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0" name="Freeform 118">
              <a:extLst>
                <a:ext uri="{FF2B5EF4-FFF2-40B4-BE49-F238E27FC236}">
                  <a16:creationId xmlns:a16="http://schemas.microsoft.com/office/drawing/2014/main" id="{B8EA78FF-4AA4-4613-B111-FAEB60E51E93}"/>
                </a:ext>
              </a:extLst>
            </p:cNvPr>
            <p:cNvSpPr>
              <a:spLocks/>
            </p:cNvSpPr>
            <p:nvPr userDrawn="1"/>
          </p:nvSpPr>
          <p:spPr bwMode="gray">
            <a:xfrm>
              <a:off x="2777" y="2022"/>
              <a:ext cx="1730" cy="345"/>
            </a:xfrm>
            <a:custGeom>
              <a:avLst/>
              <a:gdLst>
                <a:gd name="T0" fmla="*/ 0 w 1731"/>
                <a:gd name="T1" fmla="*/ 185 h 344"/>
                <a:gd name="T2" fmla="*/ 1595 w 1731"/>
                <a:gd name="T3" fmla="*/ 353 h 344"/>
                <a:gd name="T4" fmla="*/ 760 w 1731"/>
                <a:gd name="T5" fmla="*/ 72 h 344"/>
                <a:gd name="T6" fmla="*/ 0 w 1731"/>
                <a:gd name="T7" fmla="*/ 185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1" name="Freeform 119">
              <a:extLst>
                <a:ext uri="{FF2B5EF4-FFF2-40B4-BE49-F238E27FC236}">
                  <a16:creationId xmlns:a16="http://schemas.microsoft.com/office/drawing/2014/main" id="{C52ABD1E-7F04-4BCC-A255-D723ABAED6D3}"/>
                </a:ext>
              </a:extLst>
            </p:cNvPr>
            <p:cNvSpPr>
              <a:spLocks/>
            </p:cNvSpPr>
            <p:nvPr userDrawn="1"/>
          </p:nvSpPr>
          <p:spPr bwMode="gray">
            <a:xfrm>
              <a:off x="4440" y="1677"/>
              <a:ext cx="504" cy="675"/>
            </a:xfrm>
            <a:custGeom>
              <a:avLst/>
              <a:gdLst>
                <a:gd name="T0" fmla="*/ 456 w 504"/>
                <a:gd name="T1" fmla="*/ 48 h 672"/>
                <a:gd name="T2" fmla="*/ 312 w 504"/>
                <a:gd name="T3" fmla="*/ 354 h 672"/>
                <a:gd name="T4" fmla="*/ 24 w 504"/>
                <a:gd name="T5" fmla="*/ 651 h 672"/>
                <a:gd name="T6" fmla="*/ 456 w 504"/>
                <a:gd name="T7" fmla="*/ 48 h 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 h="672">
                  <a:moveTo>
                    <a:pt x="456" y="48"/>
                  </a:moveTo>
                  <a:cubicBezTo>
                    <a:pt x="504" y="0"/>
                    <a:pt x="384" y="240"/>
                    <a:pt x="312" y="336"/>
                  </a:cubicBezTo>
                  <a:cubicBezTo>
                    <a:pt x="240" y="432"/>
                    <a:pt x="0" y="672"/>
                    <a:pt x="24" y="624"/>
                  </a:cubicBezTo>
                  <a:lnTo>
                    <a:pt x="456" y="48"/>
                  </a:ln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2" name="Freeform 120">
              <a:extLst>
                <a:ext uri="{FF2B5EF4-FFF2-40B4-BE49-F238E27FC236}">
                  <a16:creationId xmlns:a16="http://schemas.microsoft.com/office/drawing/2014/main" id="{DB8BE63D-5BF1-4CC8-A9CF-7705EB55C142}"/>
                </a:ext>
              </a:extLst>
            </p:cNvPr>
            <p:cNvSpPr>
              <a:spLocks/>
            </p:cNvSpPr>
            <p:nvPr userDrawn="1"/>
          </p:nvSpPr>
          <p:spPr bwMode="gray">
            <a:xfrm>
              <a:off x="3394" y="1370"/>
              <a:ext cx="1079" cy="307"/>
            </a:xfrm>
            <a:custGeom>
              <a:avLst/>
              <a:gdLst>
                <a:gd name="T0" fmla="*/ 0 w 1081"/>
                <a:gd name="T1" fmla="*/ 45 h 301"/>
                <a:gd name="T2" fmla="*/ 974 w 1081"/>
                <a:gd name="T3" fmla="*/ 358 h 301"/>
                <a:gd name="T4" fmla="*/ 527 w 1081"/>
                <a:gd name="T5" fmla="*/ 53 h 301"/>
                <a:gd name="T6" fmla="*/ 0 w 1081"/>
                <a:gd name="T7" fmla="*/ 45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3" name="Freeform 121">
              <a:extLst>
                <a:ext uri="{FF2B5EF4-FFF2-40B4-BE49-F238E27FC236}">
                  <a16:creationId xmlns:a16="http://schemas.microsoft.com/office/drawing/2014/main" id="{FA462A55-7FBD-4D5B-8C61-BA3EB3033A7D}"/>
                </a:ext>
              </a:extLst>
            </p:cNvPr>
            <p:cNvSpPr>
              <a:spLocks/>
            </p:cNvSpPr>
            <p:nvPr userDrawn="1"/>
          </p:nvSpPr>
          <p:spPr bwMode="gray">
            <a:xfrm rot="-136485">
              <a:off x="3513" y="1096"/>
              <a:ext cx="1076" cy="300"/>
            </a:xfrm>
            <a:custGeom>
              <a:avLst/>
              <a:gdLst>
                <a:gd name="T0" fmla="*/ 0 w 1081"/>
                <a:gd name="T1" fmla="*/ 36 h 301"/>
                <a:gd name="T2" fmla="*/ 954 w 1081"/>
                <a:gd name="T3" fmla="*/ 291 h 301"/>
                <a:gd name="T4" fmla="*/ 519 w 1081"/>
                <a:gd name="T5" fmla="*/ 44 h 301"/>
                <a:gd name="T6" fmla="*/ 0 w 1081"/>
                <a:gd name="T7" fmla="*/ 36 h 30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1" h="301">
                  <a:moveTo>
                    <a:pt x="0" y="36"/>
                  </a:moveTo>
                  <a:cubicBezTo>
                    <a:pt x="576" y="52"/>
                    <a:pt x="992" y="300"/>
                    <a:pt x="992" y="300"/>
                  </a:cubicBezTo>
                  <a:cubicBezTo>
                    <a:pt x="1081" y="301"/>
                    <a:pt x="701" y="88"/>
                    <a:pt x="536" y="44"/>
                  </a:cubicBezTo>
                  <a:cubicBezTo>
                    <a:pt x="371" y="0"/>
                    <a:pt x="216" y="0"/>
                    <a:pt x="0" y="3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4" name="Freeform 122">
              <a:extLst>
                <a:ext uri="{FF2B5EF4-FFF2-40B4-BE49-F238E27FC236}">
                  <a16:creationId xmlns:a16="http://schemas.microsoft.com/office/drawing/2014/main" id="{322A0729-E6FF-4285-B501-2D573F5A24E2}"/>
                </a:ext>
              </a:extLst>
            </p:cNvPr>
            <p:cNvSpPr>
              <a:spLocks/>
            </p:cNvSpPr>
            <p:nvPr userDrawn="1"/>
          </p:nvSpPr>
          <p:spPr bwMode="gray">
            <a:xfrm>
              <a:off x="1932" y="1122"/>
              <a:ext cx="1015" cy="169"/>
            </a:xfrm>
            <a:custGeom>
              <a:avLst/>
              <a:gdLst>
                <a:gd name="T0" fmla="*/ 0 w 1013"/>
                <a:gd name="T1" fmla="*/ 109 h 171"/>
                <a:gd name="T2" fmla="*/ 950 w 1013"/>
                <a:gd name="T3" fmla="*/ 141 h 171"/>
                <a:gd name="T4" fmla="*/ 494 w 1013"/>
                <a:gd name="T5" fmla="*/ 23 h 171"/>
                <a:gd name="T6" fmla="*/ 0 w 1013"/>
                <a:gd name="T7" fmla="*/ 109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5" name="Freeform 123">
              <a:extLst>
                <a:ext uri="{FF2B5EF4-FFF2-40B4-BE49-F238E27FC236}">
                  <a16:creationId xmlns:a16="http://schemas.microsoft.com/office/drawing/2014/main" id="{90FBB898-05F5-4E9B-927D-94FF0F376EE2}"/>
                </a:ext>
              </a:extLst>
            </p:cNvPr>
            <p:cNvSpPr>
              <a:spLocks/>
            </p:cNvSpPr>
            <p:nvPr userDrawn="1"/>
          </p:nvSpPr>
          <p:spPr bwMode="gray">
            <a:xfrm>
              <a:off x="1783" y="1344"/>
              <a:ext cx="1015" cy="169"/>
            </a:xfrm>
            <a:custGeom>
              <a:avLst/>
              <a:gdLst>
                <a:gd name="T0" fmla="*/ 0 w 1013"/>
                <a:gd name="T1" fmla="*/ 109 h 171"/>
                <a:gd name="T2" fmla="*/ 950 w 1013"/>
                <a:gd name="T3" fmla="*/ 141 h 171"/>
                <a:gd name="T4" fmla="*/ 494 w 1013"/>
                <a:gd name="T5" fmla="*/ 23 h 171"/>
                <a:gd name="T6" fmla="*/ 0 w 1013"/>
                <a:gd name="T7" fmla="*/ 109 h 17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3" h="171">
                  <a:moveTo>
                    <a:pt x="0" y="116"/>
                  </a:moveTo>
                  <a:cubicBezTo>
                    <a:pt x="620" y="0"/>
                    <a:pt x="851" y="171"/>
                    <a:pt x="932" y="156"/>
                  </a:cubicBezTo>
                  <a:cubicBezTo>
                    <a:pt x="1013" y="141"/>
                    <a:pt x="640" y="30"/>
                    <a:pt x="485" y="23"/>
                  </a:cubicBezTo>
                  <a:cubicBezTo>
                    <a:pt x="337" y="16"/>
                    <a:pt x="182" y="59"/>
                    <a:pt x="0" y="116"/>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86" name="Freeform 124">
              <a:extLst>
                <a:ext uri="{FF2B5EF4-FFF2-40B4-BE49-F238E27FC236}">
                  <a16:creationId xmlns:a16="http://schemas.microsoft.com/office/drawing/2014/main" id="{232478D5-42D4-45F5-9A83-BE9E58F4A7D0}"/>
                </a:ext>
              </a:extLst>
            </p:cNvPr>
            <p:cNvSpPr>
              <a:spLocks/>
            </p:cNvSpPr>
            <p:nvPr userDrawn="1"/>
          </p:nvSpPr>
          <p:spPr bwMode="gray">
            <a:xfrm>
              <a:off x="1566" y="1623"/>
              <a:ext cx="1058" cy="157"/>
            </a:xfrm>
            <a:custGeom>
              <a:avLst/>
              <a:gdLst>
                <a:gd name="T0" fmla="*/ 0 w 1057"/>
                <a:gd name="T1" fmla="*/ 109 h 155"/>
                <a:gd name="T2" fmla="*/ 981 w 1057"/>
                <a:gd name="T3" fmla="*/ 158 h 155"/>
                <a:gd name="T4" fmla="*/ 506 w 1057"/>
                <a:gd name="T5" fmla="*/ 7 h 155"/>
                <a:gd name="T6" fmla="*/ 0 w 1057"/>
                <a:gd name="T7" fmla="*/ 109 h 1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57" h="155">
                  <a:moveTo>
                    <a:pt x="0" y="100"/>
                  </a:moveTo>
                  <a:cubicBezTo>
                    <a:pt x="652" y="36"/>
                    <a:pt x="888" y="155"/>
                    <a:pt x="972" y="140"/>
                  </a:cubicBezTo>
                  <a:cubicBezTo>
                    <a:pt x="1057" y="125"/>
                    <a:pt x="668" y="14"/>
                    <a:pt x="506" y="7"/>
                  </a:cubicBezTo>
                  <a:cubicBezTo>
                    <a:pt x="352" y="0"/>
                    <a:pt x="190" y="43"/>
                    <a:pt x="0" y="100"/>
                  </a:cubicBezTo>
                  <a:close/>
                </a:path>
              </a:pathLst>
            </a:custGeom>
            <a:solidFill>
              <a:srgbClr val="FFFFFF">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149" name="Freeform 125">
            <a:extLst>
              <a:ext uri="{FF2B5EF4-FFF2-40B4-BE49-F238E27FC236}">
                <a16:creationId xmlns:a16="http://schemas.microsoft.com/office/drawing/2014/main" id="{9CC3935E-67D8-47FA-B57F-0E7C70DF7157}"/>
              </a:ext>
            </a:extLst>
          </p:cNvPr>
          <p:cNvSpPr>
            <a:spLocks/>
          </p:cNvSpPr>
          <p:nvPr/>
        </p:nvSpPr>
        <p:spPr bwMode="gray">
          <a:xfrm rot="-7508314">
            <a:off x="8398669" y="3475832"/>
            <a:ext cx="681037" cy="603250"/>
          </a:xfrm>
          <a:custGeom>
            <a:avLst/>
            <a:gdLst>
              <a:gd name="T0" fmla="*/ 2147483647 w 406"/>
              <a:gd name="T1" fmla="*/ 2147483647 h 405"/>
              <a:gd name="T2" fmla="*/ 2147483647 w 406"/>
              <a:gd name="T3" fmla="*/ 2147483647 h 405"/>
              <a:gd name="T4" fmla="*/ 2147483647 w 406"/>
              <a:gd name="T5" fmla="*/ 2147483647 h 405"/>
              <a:gd name="T6" fmla="*/ 2147483647 w 406"/>
              <a:gd name="T7" fmla="*/ 2147483647 h 405"/>
              <a:gd name="T8" fmla="*/ 2147483647 w 406"/>
              <a:gd name="T9" fmla="*/ 2147483647 h 405"/>
              <a:gd name="T10" fmla="*/ 2147483647 w 406"/>
              <a:gd name="T11" fmla="*/ 2147483647 h 405"/>
              <a:gd name="T12" fmla="*/ 2147483647 w 406"/>
              <a:gd name="T13" fmla="*/ 2147483647 h 405"/>
              <a:gd name="T14" fmla="*/ 2147483647 w 406"/>
              <a:gd name="T15" fmla="*/ 2147483647 h 405"/>
              <a:gd name="T16" fmla="*/ 2147483647 w 406"/>
              <a:gd name="T17" fmla="*/ 2147483647 h 405"/>
              <a:gd name="T18" fmla="*/ 2147483647 w 406"/>
              <a:gd name="T19" fmla="*/ 2147483647 h 405"/>
              <a:gd name="T20" fmla="*/ 2147483647 w 406"/>
              <a:gd name="T21" fmla="*/ 2147483647 h 405"/>
              <a:gd name="T22" fmla="*/ 2147483647 w 406"/>
              <a:gd name="T23" fmla="*/ 0 h 405"/>
              <a:gd name="T24" fmla="*/ 2147483647 w 406"/>
              <a:gd name="T25" fmla="*/ 2147483647 h 405"/>
              <a:gd name="T26" fmla="*/ 2147483647 w 406"/>
              <a:gd name="T27" fmla="*/ 2147483647 h 405"/>
              <a:gd name="T28" fmla="*/ 2147483647 w 406"/>
              <a:gd name="T29" fmla="*/ 2147483647 h 405"/>
              <a:gd name="T30" fmla="*/ 2147483647 w 406"/>
              <a:gd name="T31" fmla="*/ 2147483647 h 405"/>
              <a:gd name="T32" fmla="*/ 2147483647 w 406"/>
              <a:gd name="T33" fmla="*/ 2147483647 h 405"/>
              <a:gd name="T34" fmla="*/ 2147483647 w 406"/>
              <a:gd name="T35" fmla="*/ 2147483647 h 405"/>
              <a:gd name="T36" fmla="*/ 2147483647 w 406"/>
              <a:gd name="T37" fmla="*/ 2147483647 h 405"/>
              <a:gd name="T38" fmla="*/ 2147483647 w 406"/>
              <a:gd name="T39" fmla="*/ 2147483647 h 405"/>
              <a:gd name="T40" fmla="*/ 2147483647 w 406"/>
              <a:gd name="T41" fmla="*/ 2147483647 h 405"/>
              <a:gd name="T42" fmla="*/ 2147483647 w 406"/>
              <a:gd name="T43" fmla="*/ 2147483647 h 405"/>
              <a:gd name="T44" fmla="*/ 2147483647 w 406"/>
              <a:gd name="T45" fmla="*/ 2147483647 h 405"/>
              <a:gd name="T46" fmla="*/ 2147483647 w 406"/>
              <a:gd name="T47" fmla="*/ 2147483647 h 405"/>
              <a:gd name="T48" fmla="*/ 2147483647 w 406"/>
              <a:gd name="T49" fmla="*/ 2147483647 h 405"/>
              <a:gd name="T50" fmla="*/ 2147483647 w 406"/>
              <a:gd name="T51" fmla="*/ 2147483647 h 405"/>
              <a:gd name="T52" fmla="*/ 2147483647 w 406"/>
              <a:gd name="T53" fmla="*/ 2147483647 h 405"/>
              <a:gd name="T54" fmla="*/ 2147483647 w 406"/>
              <a:gd name="T55" fmla="*/ 2147483647 h 405"/>
              <a:gd name="T56" fmla="*/ 2147483647 w 406"/>
              <a:gd name="T57" fmla="*/ 2147483647 h 405"/>
              <a:gd name="T58" fmla="*/ 2147483647 w 406"/>
              <a:gd name="T59" fmla="*/ 2147483647 h 405"/>
              <a:gd name="T60" fmla="*/ 2147483647 w 406"/>
              <a:gd name="T61" fmla="*/ 2147483647 h 405"/>
              <a:gd name="T62" fmla="*/ 2147483647 w 406"/>
              <a:gd name="T63" fmla="*/ 2147483647 h 405"/>
              <a:gd name="T64" fmla="*/ 2147483647 w 406"/>
              <a:gd name="T65" fmla="*/ 2147483647 h 405"/>
              <a:gd name="T66" fmla="*/ 2147483647 w 406"/>
              <a:gd name="T67" fmla="*/ 2147483647 h 405"/>
              <a:gd name="T68" fmla="*/ 2147483647 w 406"/>
              <a:gd name="T69" fmla="*/ 2147483647 h 405"/>
              <a:gd name="T70" fmla="*/ 2147483647 w 406"/>
              <a:gd name="T71" fmla="*/ 2147483647 h 405"/>
              <a:gd name="T72" fmla="*/ 2147483647 w 406"/>
              <a:gd name="T73" fmla="*/ 2147483647 h 405"/>
              <a:gd name="T74" fmla="*/ 2147483647 w 406"/>
              <a:gd name="T75" fmla="*/ 2147483647 h 405"/>
              <a:gd name="T76" fmla="*/ 2147483647 w 406"/>
              <a:gd name="T77" fmla="*/ 2147483647 h 405"/>
              <a:gd name="T78" fmla="*/ 2147483647 w 406"/>
              <a:gd name="T79" fmla="*/ 2147483647 h 405"/>
              <a:gd name="T80" fmla="*/ 2147483647 w 406"/>
              <a:gd name="T81" fmla="*/ 2147483647 h 405"/>
              <a:gd name="T82" fmla="*/ 2147483647 w 406"/>
              <a:gd name="T83" fmla="*/ 2147483647 h 405"/>
              <a:gd name="T84" fmla="*/ 2147483647 w 406"/>
              <a:gd name="T85" fmla="*/ 2147483647 h 405"/>
              <a:gd name="T86" fmla="*/ 2147483647 w 406"/>
              <a:gd name="T87" fmla="*/ 2147483647 h 4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6" h="405">
                <a:moveTo>
                  <a:pt x="360" y="174"/>
                </a:moveTo>
                <a:lnTo>
                  <a:pt x="294" y="173"/>
                </a:lnTo>
                <a:lnTo>
                  <a:pt x="259" y="129"/>
                </a:lnTo>
                <a:lnTo>
                  <a:pt x="274" y="129"/>
                </a:lnTo>
                <a:lnTo>
                  <a:pt x="277" y="128"/>
                </a:lnTo>
                <a:lnTo>
                  <a:pt x="280" y="126"/>
                </a:lnTo>
                <a:lnTo>
                  <a:pt x="282" y="123"/>
                </a:lnTo>
                <a:lnTo>
                  <a:pt x="282" y="120"/>
                </a:lnTo>
                <a:lnTo>
                  <a:pt x="282" y="107"/>
                </a:lnTo>
                <a:lnTo>
                  <a:pt x="282" y="104"/>
                </a:lnTo>
                <a:lnTo>
                  <a:pt x="280" y="101"/>
                </a:lnTo>
                <a:lnTo>
                  <a:pt x="277" y="99"/>
                </a:lnTo>
                <a:lnTo>
                  <a:pt x="274" y="99"/>
                </a:lnTo>
                <a:lnTo>
                  <a:pt x="238" y="99"/>
                </a:lnTo>
                <a:lnTo>
                  <a:pt x="220" y="72"/>
                </a:lnTo>
                <a:lnTo>
                  <a:pt x="232" y="72"/>
                </a:lnTo>
                <a:lnTo>
                  <a:pt x="235" y="72"/>
                </a:lnTo>
                <a:lnTo>
                  <a:pt x="238" y="69"/>
                </a:lnTo>
                <a:lnTo>
                  <a:pt x="241" y="68"/>
                </a:lnTo>
                <a:lnTo>
                  <a:pt x="241" y="63"/>
                </a:lnTo>
                <a:lnTo>
                  <a:pt x="241" y="51"/>
                </a:lnTo>
                <a:lnTo>
                  <a:pt x="241" y="48"/>
                </a:lnTo>
                <a:lnTo>
                  <a:pt x="238" y="45"/>
                </a:lnTo>
                <a:lnTo>
                  <a:pt x="235" y="44"/>
                </a:lnTo>
                <a:lnTo>
                  <a:pt x="232" y="42"/>
                </a:lnTo>
                <a:lnTo>
                  <a:pt x="199" y="42"/>
                </a:lnTo>
                <a:lnTo>
                  <a:pt x="195" y="35"/>
                </a:lnTo>
                <a:lnTo>
                  <a:pt x="189" y="26"/>
                </a:lnTo>
                <a:lnTo>
                  <a:pt x="181" y="17"/>
                </a:lnTo>
                <a:lnTo>
                  <a:pt x="175" y="9"/>
                </a:lnTo>
                <a:lnTo>
                  <a:pt x="172" y="5"/>
                </a:lnTo>
                <a:lnTo>
                  <a:pt x="169" y="3"/>
                </a:lnTo>
                <a:lnTo>
                  <a:pt x="165" y="2"/>
                </a:lnTo>
                <a:lnTo>
                  <a:pt x="160" y="0"/>
                </a:lnTo>
                <a:lnTo>
                  <a:pt x="156" y="0"/>
                </a:lnTo>
                <a:lnTo>
                  <a:pt x="151" y="0"/>
                </a:lnTo>
                <a:lnTo>
                  <a:pt x="133" y="0"/>
                </a:lnTo>
                <a:lnTo>
                  <a:pt x="135" y="5"/>
                </a:lnTo>
                <a:lnTo>
                  <a:pt x="138" y="15"/>
                </a:lnTo>
                <a:lnTo>
                  <a:pt x="144" y="30"/>
                </a:lnTo>
                <a:lnTo>
                  <a:pt x="150" y="48"/>
                </a:lnTo>
                <a:lnTo>
                  <a:pt x="157" y="69"/>
                </a:lnTo>
                <a:lnTo>
                  <a:pt x="165" y="92"/>
                </a:lnTo>
                <a:lnTo>
                  <a:pt x="172" y="113"/>
                </a:lnTo>
                <a:lnTo>
                  <a:pt x="180" y="132"/>
                </a:lnTo>
                <a:lnTo>
                  <a:pt x="184" y="149"/>
                </a:lnTo>
                <a:lnTo>
                  <a:pt x="189" y="159"/>
                </a:lnTo>
                <a:lnTo>
                  <a:pt x="190" y="165"/>
                </a:lnTo>
                <a:lnTo>
                  <a:pt x="186" y="170"/>
                </a:lnTo>
                <a:lnTo>
                  <a:pt x="175" y="174"/>
                </a:lnTo>
                <a:lnTo>
                  <a:pt x="160" y="177"/>
                </a:lnTo>
                <a:lnTo>
                  <a:pt x="142" y="180"/>
                </a:lnTo>
                <a:lnTo>
                  <a:pt x="124" y="182"/>
                </a:lnTo>
                <a:lnTo>
                  <a:pt x="106" y="182"/>
                </a:lnTo>
                <a:lnTo>
                  <a:pt x="91" y="183"/>
                </a:lnTo>
                <a:lnTo>
                  <a:pt x="81" y="183"/>
                </a:lnTo>
                <a:lnTo>
                  <a:pt x="76" y="183"/>
                </a:lnTo>
                <a:lnTo>
                  <a:pt x="33" y="128"/>
                </a:lnTo>
                <a:lnTo>
                  <a:pt x="4" y="128"/>
                </a:lnTo>
                <a:lnTo>
                  <a:pt x="21" y="192"/>
                </a:lnTo>
                <a:lnTo>
                  <a:pt x="0" y="203"/>
                </a:lnTo>
                <a:lnTo>
                  <a:pt x="21" y="213"/>
                </a:lnTo>
                <a:lnTo>
                  <a:pt x="4" y="278"/>
                </a:lnTo>
                <a:lnTo>
                  <a:pt x="33" y="278"/>
                </a:lnTo>
                <a:lnTo>
                  <a:pt x="76" y="222"/>
                </a:lnTo>
                <a:lnTo>
                  <a:pt x="81" y="222"/>
                </a:lnTo>
                <a:lnTo>
                  <a:pt x="91" y="222"/>
                </a:lnTo>
                <a:lnTo>
                  <a:pt x="106" y="224"/>
                </a:lnTo>
                <a:lnTo>
                  <a:pt x="124" y="224"/>
                </a:lnTo>
                <a:lnTo>
                  <a:pt x="142" y="225"/>
                </a:lnTo>
                <a:lnTo>
                  <a:pt x="160" y="228"/>
                </a:lnTo>
                <a:lnTo>
                  <a:pt x="175" y="231"/>
                </a:lnTo>
                <a:lnTo>
                  <a:pt x="186" y="236"/>
                </a:lnTo>
                <a:lnTo>
                  <a:pt x="190" y="240"/>
                </a:lnTo>
                <a:lnTo>
                  <a:pt x="189" y="246"/>
                </a:lnTo>
                <a:lnTo>
                  <a:pt x="184" y="257"/>
                </a:lnTo>
                <a:lnTo>
                  <a:pt x="180" y="273"/>
                </a:lnTo>
                <a:lnTo>
                  <a:pt x="172" y="293"/>
                </a:lnTo>
                <a:lnTo>
                  <a:pt x="165" y="314"/>
                </a:lnTo>
                <a:lnTo>
                  <a:pt x="157" y="336"/>
                </a:lnTo>
                <a:lnTo>
                  <a:pt x="150" y="357"/>
                </a:lnTo>
                <a:lnTo>
                  <a:pt x="144" y="375"/>
                </a:lnTo>
                <a:lnTo>
                  <a:pt x="138" y="390"/>
                </a:lnTo>
                <a:lnTo>
                  <a:pt x="135" y="401"/>
                </a:lnTo>
                <a:lnTo>
                  <a:pt x="133" y="405"/>
                </a:lnTo>
                <a:lnTo>
                  <a:pt x="151" y="405"/>
                </a:lnTo>
                <a:lnTo>
                  <a:pt x="156" y="405"/>
                </a:lnTo>
                <a:lnTo>
                  <a:pt x="160" y="405"/>
                </a:lnTo>
                <a:lnTo>
                  <a:pt x="165" y="404"/>
                </a:lnTo>
                <a:lnTo>
                  <a:pt x="169" y="404"/>
                </a:lnTo>
                <a:lnTo>
                  <a:pt x="172" y="401"/>
                </a:lnTo>
                <a:lnTo>
                  <a:pt x="175" y="396"/>
                </a:lnTo>
                <a:lnTo>
                  <a:pt x="181" y="389"/>
                </a:lnTo>
                <a:lnTo>
                  <a:pt x="189" y="380"/>
                </a:lnTo>
                <a:lnTo>
                  <a:pt x="195" y="371"/>
                </a:lnTo>
                <a:lnTo>
                  <a:pt x="199" y="363"/>
                </a:lnTo>
                <a:lnTo>
                  <a:pt x="232" y="363"/>
                </a:lnTo>
                <a:lnTo>
                  <a:pt x="235" y="362"/>
                </a:lnTo>
                <a:lnTo>
                  <a:pt x="238" y="360"/>
                </a:lnTo>
                <a:lnTo>
                  <a:pt x="241" y="357"/>
                </a:lnTo>
                <a:lnTo>
                  <a:pt x="241" y="354"/>
                </a:lnTo>
                <a:lnTo>
                  <a:pt x="241" y="342"/>
                </a:lnTo>
                <a:lnTo>
                  <a:pt x="241" y="338"/>
                </a:lnTo>
                <a:lnTo>
                  <a:pt x="238" y="336"/>
                </a:lnTo>
                <a:lnTo>
                  <a:pt x="235" y="333"/>
                </a:lnTo>
                <a:lnTo>
                  <a:pt x="232" y="333"/>
                </a:lnTo>
                <a:lnTo>
                  <a:pt x="220" y="333"/>
                </a:lnTo>
                <a:lnTo>
                  <a:pt x="238" y="306"/>
                </a:lnTo>
                <a:lnTo>
                  <a:pt x="274" y="306"/>
                </a:lnTo>
                <a:lnTo>
                  <a:pt x="277" y="306"/>
                </a:lnTo>
                <a:lnTo>
                  <a:pt x="280" y="305"/>
                </a:lnTo>
                <a:lnTo>
                  <a:pt x="282" y="302"/>
                </a:lnTo>
                <a:lnTo>
                  <a:pt x="282" y="299"/>
                </a:lnTo>
                <a:lnTo>
                  <a:pt x="282" y="285"/>
                </a:lnTo>
                <a:lnTo>
                  <a:pt x="282" y="282"/>
                </a:lnTo>
                <a:lnTo>
                  <a:pt x="280" y="279"/>
                </a:lnTo>
                <a:lnTo>
                  <a:pt x="277" y="278"/>
                </a:lnTo>
                <a:lnTo>
                  <a:pt x="274" y="276"/>
                </a:lnTo>
                <a:lnTo>
                  <a:pt x="259" y="276"/>
                </a:lnTo>
                <a:lnTo>
                  <a:pt x="294" y="233"/>
                </a:lnTo>
                <a:lnTo>
                  <a:pt x="360" y="233"/>
                </a:lnTo>
                <a:lnTo>
                  <a:pt x="367" y="231"/>
                </a:lnTo>
                <a:lnTo>
                  <a:pt x="376" y="230"/>
                </a:lnTo>
                <a:lnTo>
                  <a:pt x="387" y="227"/>
                </a:lnTo>
                <a:lnTo>
                  <a:pt x="397" y="221"/>
                </a:lnTo>
                <a:lnTo>
                  <a:pt x="403" y="213"/>
                </a:lnTo>
                <a:lnTo>
                  <a:pt x="406" y="203"/>
                </a:lnTo>
                <a:lnTo>
                  <a:pt x="403" y="192"/>
                </a:lnTo>
                <a:lnTo>
                  <a:pt x="397" y="185"/>
                </a:lnTo>
                <a:lnTo>
                  <a:pt x="387" y="179"/>
                </a:lnTo>
                <a:lnTo>
                  <a:pt x="376" y="176"/>
                </a:lnTo>
                <a:lnTo>
                  <a:pt x="367" y="174"/>
                </a:lnTo>
                <a:lnTo>
                  <a:pt x="360" y="174"/>
                </a:lnTo>
                <a:close/>
              </a:path>
            </a:pathLst>
          </a:custGeom>
          <a:solidFill>
            <a:srgbClr val="F8F8F8">
              <a:alpha val="50195"/>
            </a:srgb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pic>
        <p:nvPicPr>
          <p:cNvPr id="1133" name="Picture 109" descr="1">
            <a:extLst>
              <a:ext uri="{FF2B5EF4-FFF2-40B4-BE49-F238E27FC236}">
                <a16:creationId xmlns:a16="http://schemas.microsoft.com/office/drawing/2014/main" id="{00B7E461-3D68-467B-A21F-25829200A8B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43951" b="36407"/>
          <a:stretch>
            <a:fillRect/>
          </a:stretch>
        </p:blipFill>
        <p:spPr bwMode="gray">
          <a:xfrm>
            <a:off x="8005763" y="4953000"/>
            <a:ext cx="7572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81">
            <a:extLst>
              <a:ext uri="{FF2B5EF4-FFF2-40B4-BE49-F238E27FC236}">
                <a16:creationId xmlns:a16="http://schemas.microsoft.com/office/drawing/2014/main" id="{59E7BD26-57AF-46FD-BEC6-FB4AEDE311B6}"/>
              </a:ext>
            </a:extLst>
          </p:cNvPr>
          <p:cNvGrpSpPr>
            <a:grpSpLocks/>
          </p:cNvGrpSpPr>
          <p:nvPr/>
        </p:nvGrpSpPr>
        <p:grpSpPr bwMode="auto">
          <a:xfrm>
            <a:off x="228600" y="403225"/>
            <a:ext cx="598488" cy="609600"/>
            <a:chOff x="144" y="288"/>
            <a:chExt cx="377" cy="384"/>
          </a:xfrm>
        </p:grpSpPr>
        <p:sp>
          <p:nvSpPr>
            <p:cNvPr id="1073" name="Freeform 127">
              <a:extLst>
                <a:ext uri="{FF2B5EF4-FFF2-40B4-BE49-F238E27FC236}">
                  <a16:creationId xmlns:a16="http://schemas.microsoft.com/office/drawing/2014/main" id="{59071136-219E-44D1-B16C-3CE29C80E846}"/>
                </a:ext>
              </a:extLst>
            </p:cNvPr>
            <p:cNvSpPr>
              <a:spLocks/>
            </p:cNvSpPr>
            <p:nvPr/>
          </p:nvSpPr>
          <p:spPr bwMode="invGray">
            <a:xfrm>
              <a:off x="218" y="321"/>
              <a:ext cx="184" cy="76"/>
            </a:xfrm>
            <a:custGeom>
              <a:avLst/>
              <a:gdLst>
                <a:gd name="T0" fmla="*/ 0 w 894"/>
                <a:gd name="T1" fmla="*/ 0 h 506"/>
                <a:gd name="T2" fmla="*/ 0 w 894"/>
                <a:gd name="T3" fmla="*/ 0 h 506"/>
                <a:gd name="T4" fmla="*/ 0 w 894"/>
                <a:gd name="T5" fmla="*/ 0 h 506"/>
                <a:gd name="T6" fmla="*/ 0 w 894"/>
                <a:gd name="T7" fmla="*/ 0 h 506"/>
                <a:gd name="T8" fmla="*/ 0 w 894"/>
                <a:gd name="T9" fmla="*/ 0 h 506"/>
                <a:gd name="T10" fmla="*/ 0 w 894"/>
                <a:gd name="T11" fmla="*/ 0 h 506"/>
                <a:gd name="T12" fmla="*/ 0 w 894"/>
                <a:gd name="T13" fmla="*/ 0 h 506"/>
                <a:gd name="T14" fmla="*/ 0 w 894"/>
                <a:gd name="T15" fmla="*/ 0 h 506"/>
                <a:gd name="T16" fmla="*/ 0 w 894"/>
                <a:gd name="T17" fmla="*/ 0 h 506"/>
                <a:gd name="T18" fmla="*/ 0 w 894"/>
                <a:gd name="T19" fmla="*/ 0 h 506"/>
                <a:gd name="T20" fmla="*/ 0 w 894"/>
                <a:gd name="T21" fmla="*/ 0 h 506"/>
                <a:gd name="T22" fmla="*/ 0 w 894"/>
                <a:gd name="T23" fmla="*/ 0 h 506"/>
                <a:gd name="T24" fmla="*/ 0 w 894"/>
                <a:gd name="T25" fmla="*/ 0 h 506"/>
                <a:gd name="T26" fmla="*/ 0 w 894"/>
                <a:gd name="T27" fmla="*/ 0 h 506"/>
                <a:gd name="T28" fmla="*/ 0 w 894"/>
                <a:gd name="T29" fmla="*/ 0 h 506"/>
                <a:gd name="T30" fmla="*/ 0 w 894"/>
                <a:gd name="T31" fmla="*/ 0 h 506"/>
                <a:gd name="T32" fmla="*/ 0 w 894"/>
                <a:gd name="T33" fmla="*/ 0 h 506"/>
                <a:gd name="T34" fmla="*/ 0 w 894"/>
                <a:gd name="T35" fmla="*/ 0 h 506"/>
                <a:gd name="T36" fmla="*/ 0 w 894"/>
                <a:gd name="T37" fmla="*/ 0 h 506"/>
                <a:gd name="T38" fmla="*/ 0 w 894"/>
                <a:gd name="T39" fmla="*/ 0 h 506"/>
                <a:gd name="T40" fmla="*/ 0 w 894"/>
                <a:gd name="T41" fmla="*/ 0 h 506"/>
                <a:gd name="T42" fmla="*/ 0 w 894"/>
                <a:gd name="T43" fmla="*/ 0 h 506"/>
                <a:gd name="T44" fmla="*/ 0 w 894"/>
                <a:gd name="T45" fmla="*/ 0 h 506"/>
                <a:gd name="T46" fmla="*/ 0 w 894"/>
                <a:gd name="T47" fmla="*/ 0 h 506"/>
                <a:gd name="T48" fmla="*/ 0 w 894"/>
                <a:gd name="T49" fmla="*/ 0 h 506"/>
                <a:gd name="T50" fmla="*/ 0 w 894"/>
                <a:gd name="T51" fmla="*/ 0 h 506"/>
                <a:gd name="T52" fmla="*/ 0 w 894"/>
                <a:gd name="T53" fmla="*/ 0 h 506"/>
                <a:gd name="T54" fmla="*/ 0 w 894"/>
                <a:gd name="T55" fmla="*/ 0 h 506"/>
                <a:gd name="T56" fmla="*/ 0 w 894"/>
                <a:gd name="T57" fmla="*/ 0 h 506"/>
                <a:gd name="T58" fmla="*/ 0 w 894"/>
                <a:gd name="T59" fmla="*/ 0 h 506"/>
                <a:gd name="T60" fmla="*/ 0 w 894"/>
                <a:gd name="T61" fmla="*/ 0 h 506"/>
                <a:gd name="T62" fmla="*/ 0 w 894"/>
                <a:gd name="T63" fmla="*/ 0 h 506"/>
                <a:gd name="T64" fmla="*/ 0 w 894"/>
                <a:gd name="T65" fmla="*/ 0 h 5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94" h="506">
                  <a:moveTo>
                    <a:pt x="824" y="200"/>
                  </a:moveTo>
                  <a:lnTo>
                    <a:pt x="791" y="208"/>
                  </a:lnTo>
                  <a:lnTo>
                    <a:pt x="752" y="216"/>
                  </a:lnTo>
                  <a:lnTo>
                    <a:pt x="711" y="224"/>
                  </a:lnTo>
                  <a:lnTo>
                    <a:pt x="676" y="236"/>
                  </a:lnTo>
                  <a:lnTo>
                    <a:pt x="636" y="247"/>
                  </a:lnTo>
                  <a:lnTo>
                    <a:pt x="604" y="263"/>
                  </a:lnTo>
                  <a:lnTo>
                    <a:pt x="577" y="283"/>
                  </a:lnTo>
                  <a:lnTo>
                    <a:pt x="556" y="308"/>
                  </a:lnTo>
                  <a:lnTo>
                    <a:pt x="540" y="335"/>
                  </a:lnTo>
                  <a:lnTo>
                    <a:pt x="525" y="362"/>
                  </a:lnTo>
                  <a:lnTo>
                    <a:pt x="513" y="391"/>
                  </a:lnTo>
                  <a:lnTo>
                    <a:pt x="497" y="419"/>
                  </a:lnTo>
                  <a:lnTo>
                    <a:pt x="482" y="442"/>
                  </a:lnTo>
                  <a:lnTo>
                    <a:pt x="461" y="466"/>
                  </a:lnTo>
                  <a:lnTo>
                    <a:pt x="437" y="483"/>
                  </a:lnTo>
                  <a:lnTo>
                    <a:pt x="402" y="498"/>
                  </a:lnTo>
                  <a:lnTo>
                    <a:pt x="381" y="506"/>
                  </a:lnTo>
                  <a:lnTo>
                    <a:pt x="362" y="506"/>
                  </a:lnTo>
                  <a:lnTo>
                    <a:pt x="346" y="502"/>
                  </a:lnTo>
                  <a:lnTo>
                    <a:pt x="330" y="498"/>
                  </a:lnTo>
                  <a:lnTo>
                    <a:pt x="319" y="495"/>
                  </a:lnTo>
                  <a:lnTo>
                    <a:pt x="302" y="487"/>
                  </a:lnTo>
                  <a:lnTo>
                    <a:pt x="286" y="483"/>
                  </a:lnTo>
                  <a:lnTo>
                    <a:pt x="270" y="479"/>
                  </a:lnTo>
                  <a:lnTo>
                    <a:pt x="243" y="479"/>
                  </a:lnTo>
                  <a:lnTo>
                    <a:pt x="214" y="487"/>
                  </a:lnTo>
                  <a:lnTo>
                    <a:pt x="191" y="495"/>
                  </a:lnTo>
                  <a:lnTo>
                    <a:pt x="163" y="502"/>
                  </a:lnTo>
                  <a:lnTo>
                    <a:pt x="144" y="502"/>
                  </a:lnTo>
                  <a:lnTo>
                    <a:pt x="123" y="502"/>
                  </a:lnTo>
                  <a:lnTo>
                    <a:pt x="103" y="502"/>
                  </a:lnTo>
                  <a:lnTo>
                    <a:pt x="84" y="498"/>
                  </a:lnTo>
                  <a:lnTo>
                    <a:pt x="60" y="495"/>
                  </a:lnTo>
                  <a:lnTo>
                    <a:pt x="39" y="487"/>
                  </a:lnTo>
                  <a:lnTo>
                    <a:pt x="20" y="487"/>
                  </a:lnTo>
                  <a:lnTo>
                    <a:pt x="0" y="483"/>
                  </a:lnTo>
                  <a:lnTo>
                    <a:pt x="16" y="434"/>
                  </a:lnTo>
                  <a:lnTo>
                    <a:pt x="31" y="391"/>
                  </a:lnTo>
                  <a:lnTo>
                    <a:pt x="48" y="343"/>
                  </a:lnTo>
                  <a:lnTo>
                    <a:pt x="64" y="304"/>
                  </a:lnTo>
                  <a:lnTo>
                    <a:pt x="84" y="263"/>
                  </a:lnTo>
                  <a:lnTo>
                    <a:pt x="111" y="224"/>
                  </a:lnTo>
                  <a:lnTo>
                    <a:pt x="144" y="192"/>
                  </a:lnTo>
                  <a:lnTo>
                    <a:pt x="187" y="160"/>
                  </a:lnTo>
                  <a:lnTo>
                    <a:pt x="235" y="136"/>
                  </a:lnTo>
                  <a:lnTo>
                    <a:pt x="286" y="113"/>
                  </a:lnTo>
                  <a:lnTo>
                    <a:pt x="342" y="92"/>
                  </a:lnTo>
                  <a:lnTo>
                    <a:pt x="398" y="76"/>
                  </a:lnTo>
                  <a:lnTo>
                    <a:pt x="453" y="60"/>
                  </a:lnTo>
                  <a:lnTo>
                    <a:pt x="509" y="45"/>
                  </a:lnTo>
                  <a:lnTo>
                    <a:pt x="565" y="33"/>
                  </a:lnTo>
                  <a:lnTo>
                    <a:pt x="616" y="21"/>
                  </a:lnTo>
                  <a:lnTo>
                    <a:pt x="649" y="13"/>
                  </a:lnTo>
                  <a:lnTo>
                    <a:pt x="684" y="4"/>
                  </a:lnTo>
                  <a:lnTo>
                    <a:pt x="723" y="0"/>
                  </a:lnTo>
                  <a:lnTo>
                    <a:pt x="760" y="0"/>
                  </a:lnTo>
                  <a:lnTo>
                    <a:pt x="795" y="4"/>
                  </a:lnTo>
                  <a:lnTo>
                    <a:pt x="831" y="17"/>
                  </a:lnTo>
                  <a:lnTo>
                    <a:pt x="859" y="33"/>
                  </a:lnTo>
                  <a:lnTo>
                    <a:pt x="882" y="60"/>
                  </a:lnTo>
                  <a:lnTo>
                    <a:pt x="894" y="96"/>
                  </a:lnTo>
                  <a:lnTo>
                    <a:pt x="890" y="128"/>
                  </a:lnTo>
                  <a:lnTo>
                    <a:pt x="875" y="160"/>
                  </a:lnTo>
                  <a:lnTo>
                    <a:pt x="843" y="187"/>
                  </a:lnTo>
                  <a:lnTo>
                    <a:pt x="824" y="200"/>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4" name="Freeform 128">
              <a:extLst>
                <a:ext uri="{FF2B5EF4-FFF2-40B4-BE49-F238E27FC236}">
                  <a16:creationId xmlns:a16="http://schemas.microsoft.com/office/drawing/2014/main" id="{BC34019A-AC80-4351-8C29-3CE97C5AA930}"/>
                </a:ext>
              </a:extLst>
            </p:cNvPr>
            <p:cNvSpPr>
              <a:spLocks/>
            </p:cNvSpPr>
            <p:nvPr/>
          </p:nvSpPr>
          <p:spPr bwMode="invGray">
            <a:xfrm>
              <a:off x="192" y="427"/>
              <a:ext cx="151" cy="142"/>
            </a:xfrm>
            <a:custGeom>
              <a:avLst/>
              <a:gdLst>
                <a:gd name="T0" fmla="*/ 0 w 1002"/>
                <a:gd name="T1" fmla="*/ 0 h 936"/>
                <a:gd name="T2" fmla="*/ 0 w 1002"/>
                <a:gd name="T3" fmla="*/ 0 h 936"/>
                <a:gd name="T4" fmla="*/ 0 w 1002"/>
                <a:gd name="T5" fmla="*/ 0 h 936"/>
                <a:gd name="T6" fmla="*/ 0 w 1002"/>
                <a:gd name="T7" fmla="*/ 0 h 936"/>
                <a:gd name="T8" fmla="*/ 0 w 1002"/>
                <a:gd name="T9" fmla="*/ 0 h 936"/>
                <a:gd name="T10" fmla="*/ 0 w 1002"/>
                <a:gd name="T11" fmla="*/ 0 h 936"/>
                <a:gd name="T12" fmla="*/ 0 w 1002"/>
                <a:gd name="T13" fmla="*/ 0 h 936"/>
                <a:gd name="T14" fmla="*/ 0 w 1002"/>
                <a:gd name="T15" fmla="*/ 0 h 936"/>
                <a:gd name="T16" fmla="*/ 0 w 1002"/>
                <a:gd name="T17" fmla="*/ 0 h 936"/>
                <a:gd name="T18" fmla="*/ 0 w 1002"/>
                <a:gd name="T19" fmla="*/ 0 h 936"/>
                <a:gd name="T20" fmla="*/ 0 w 1002"/>
                <a:gd name="T21" fmla="*/ 0 h 936"/>
                <a:gd name="T22" fmla="*/ 0 w 1002"/>
                <a:gd name="T23" fmla="*/ 0 h 936"/>
                <a:gd name="T24" fmla="*/ 0 w 1002"/>
                <a:gd name="T25" fmla="*/ 0 h 936"/>
                <a:gd name="T26" fmla="*/ 0 w 1002"/>
                <a:gd name="T27" fmla="*/ 0 h 936"/>
                <a:gd name="T28" fmla="*/ 0 w 1002"/>
                <a:gd name="T29" fmla="*/ 0 h 936"/>
                <a:gd name="T30" fmla="*/ 0 w 1002"/>
                <a:gd name="T31" fmla="*/ 0 h 936"/>
                <a:gd name="T32" fmla="*/ 0 w 1002"/>
                <a:gd name="T33" fmla="*/ 0 h 936"/>
                <a:gd name="T34" fmla="*/ 0 w 1002"/>
                <a:gd name="T35" fmla="*/ 0 h 936"/>
                <a:gd name="T36" fmla="*/ 0 w 1002"/>
                <a:gd name="T37" fmla="*/ 0 h 936"/>
                <a:gd name="T38" fmla="*/ 0 w 1002"/>
                <a:gd name="T39" fmla="*/ 0 h 936"/>
                <a:gd name="T40" fmla="*/ 0 w 1002"/>
                <a:gd name="T41" fmla="*/ 0 h 936"/>
                <a:gd name="T42" fmla="*/ 0 w 1002"/>
                <a:gd name="T43" fmla="*/ 0 h 936"/>
                <a:gd name="T44" fmla="*/ 0 w 1002"/>
                <a:gd name="T45" fmla="*/ 0 h 936"/>
                <a:gd name="T46" fmla="*/ 0 w 1002"/>
                <a:gd name="T47" fmla="*/ 0 h 936"/>
                <a:gd name="T48" fmla="*/ 0 w 1002"/>
                <a:gd name="T49" fmla="*/ 0 h 936"/>
                <a:gd name="T50" fmla="*/ 0 w 1002"/>
                <a:gd name="T51" fmla="*/ 0 h 936"/>
                <a:gd name="T52" fmla="*/ 0 w 1002"/>
                <a:gd name="T53" fmla="*/ 0 h 936"/>
                <a:gd name="T54" fmla="*/ 0 w 1002"/>
                <a:gd name="T55" fmla="*/ 0 h 936"/>
                <a:gd name="T56" fmla="*/ 0 w 1002"/>
                <a:gd name="T57" fmla="*/ 0 h 936"/>
                <a:gd name="T58" fmla="*/ 0 w 1002"/>
                <a:gd name="T59" fmla="*/ 0 h 936"/>
                <a:gd name="T60" fmla="*/ 0 w 1002"/>
                <a:gd name="T61" fmla="*/ 0 h 936"/>
                <a:gd name="T62" fmla="*/ 0 w 1002"/>
                <a:gd name="T63" fmla="*/ 0 h 936"/>
                <a:gd name="T64" fmla="*/ 0 w 1002"/>
                <a:gd name="T65" fmla="*/ 0 h 936"/>
                <a:gd name="T66" fmla="*/ 0 w 1002"/>
                <a:gd name="T67" fmla="*/ 0 h 936"/>
                <a:gd name="T68" fmla="*/ 0 w 1002"/>
                <a:gd name="T69" fmla="*/ 0 h 936"/>
                <a:gd name="T70" fmla="*/ 0 w 1002"/>
                <a:gd name="T71" fmla="*/ 0 h 936"/>
                <a:gd name="T72" fmla="*/ 0 w 1002"/>
                <a:gd name="T73" fmla="*/ 0 h 936"/>
                <a:gd name="T74" fmla="*/ 0 w 1002"/>
                <a:gd name="T75" fmla="*/ 0 h 936"/>
                <a:gd name="T76" fmla="*/ 0 w 1002"/>
                <a:gd name="T77" fmla="*/ 0 h 936"/>
                <a:gd name="T78" fmla="*/ 0 w 1002"/>
                <a:gd name="T79" fmla="*/ 0 h 936"/>
                <a:gd name="T80" fmla="*/ 0 w 1002"/>
                <a:gd name="T81" fmla="*/ 0 h 936"/>
                <a:gd name="T82" fmla="*/ 0 w 1002"/>
                <a:gd name="T83" fmla="*/ 0 h 936"/>
                <a:gd name="T84" fmla="*/ 0 w 1002"/>
                <a:gd name="T85" fmla="*/ 0 h 936"/>
                <a:gd name="T86" fmla="*/ 0 w 1002"/>
                <a:gd name="T87" fmla="*/ 0 h 936"/>
                <a:gd name="T88" fmla="*/ 0 w 1002"/>
                <a:gd name="T89" fmla="*/ 0 h 936"/>
                <a:gd name="T90" fmla="*/ 0 w 1002"/>
                <a:gd name="T91" fmla="*/ 0 h 936"/>
                <a:gd name="T92" fmla="*/ 0 w 1002"/>
                <a:gd name="T93" fmla="*/ 0 h 936"/>
                <a:gd name="T94" fmla="*/ 0 w 1002"/>
                <a:gd name="T95" fmla="*/ 0 h 936"/>
                <a:gd name="T96" fmla="*/ 0 w 1002"/>
                <a:gd name="T97" fmla="*/ 0 h 936"/>
                <a:gd name="T98" fmla="*/ 0 w 1002"/>
                <a:gd name="T99" fmla="*/ 0 h 936"/>
                <a:gd name="T100" fmla="*/ 0 w 1002"/>
                <a:gd name="T101" fmla="*/ 0 h 936"/>
                <a:gd name="T102" fmla="*/ 0 w 1002"/>
                <a:gd name="T103" fmla="*/ 0 h 936"/>
                <a:gd name="T104" fmla="*/ 0 w 1002"/>
                <a:gd name="T105" fmla="*/ 0 h 936"/>
                <a:gd name="T106" fmla="*/ 0 w 1002"/>
                <a:gd name="T107" fmla="*/ 0 h 936"/>
                <a:gd name="T108" fmla="*/ 0 w 1002"/>
                <a:gd name="T109" fmla="*/ 0 h 936"/>
                <a:gd name="T110" fmla="*/ 0 w 1002"/>
                <a:gd name="T111" fmla="*/ 0 h 936"/>
                <a:gd name="T112" fmla="*/ 0 w 1002"/>
                <a:gd name="T113" fmla="*/ 0 h 936"/>
                <a:gd name="T114" fmla="*/ 0 w 1002"/>
                <a:gd name="T115" fmla="*/ 0 h 936"/>
                <a:gd name="T116" fmla="*/ 0 w 1002"/>
                <a:gd name="T117" fmla="*/ 0 h 936"/>
                <a:gd name="T118" fmla="*/ 0 w 1002"/>
                <a:gd name="T119" fmla="*/ 0 h 936"/>
                <a:gd name="T120" fmla="*/ 0 w 1002"/>
                <a:gd name="T121" fmla="*/ 0 h 9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2" h="936">
                  <a:moveTo>
                    <a:pt x="112" y="72"/>
                  </a:moveTo>
                  <a:lnTo>
                    <a:pt x="159" y="124"/>
                  </a:lnTo>
                  <a:lnTo>
                    <a:pt x="219" y="152"/>
                  </a:lnTo>
                  <a:lnTo>
                    <a:pt x="283" y="164"/>
                  </a:lnTo>
                  <a:lnTo>
                    <a:pt x="350" y="156"/>
                  </a:lnTo>
                  <a:lnTo>
                    <a:pt x="418" y="140"/>
                  </a:lnTo>
                  <a:lnTo>
                    <a:pt x="482" y="121"/>
                  </a:lnTo>
                  <a:lnTo>
                    <a:pt x="546" y="92"/>
                  </a:lnTo>
                  <a:lnTo>
                    <a:pt x="600" y="64"/>
                  </a:lnTo>
                  <a:lnTo>
                    <a:pt x="649" y="41"/>
                  </a:lnTo>
                  <a:lnTo>
                    <a:pt x="696" y="25"/>
                  </a:lnTo>
                  <a:lnTo>
                    <a:pt x="748" y="9"/>
                  </a:lnTo>
                  <a:lnTo>
                    <a:pt x="800" y="0"/>
                  </a:lnTo>
                  <a:lnTo>
                    <a:pt x="851" y="0"/>
                  </a:lnTo>
                  <a:lnTo>
                    <a:pt x="903" y="5"/>
                  </a:lnTo>
                  <a:lnTo>
                    <a:pt x="950" y="13"/>
                  </a:lnTo>
                  <a:lnTo>
                    <a:pt x="1002" y="33"/>
                  </a:lnTo>
                  <a:lnTo>
                    <a:pt x="971" y="97"/>
                  </a:lnTo>
                  <a:lnTo>
                    <a:pt x="919" y="140"/>
                  </a:lnTo>
                  <a:lnTo>
                    <a:pt x="855" y="175"/>
                  </a:lnTo>
                  <a:lnTo>
                    <a:pt x="792" y="208"/>
                  </a:lnTo>
                  <a:lnTo>
                    <a:pt x="728" y="243"/>
                  </a:lnTo>
                  <a:lnTo>
                    <a:pt x="672" y="284"/>
                  </a:lnTo>
                  <a:lnTo>
                    <a:pt x="637" y="339"/>
                  </a:lnTo>
                  <a:lnTo>
                    <a:pt x="625" y="415"/>
                  </a:lnTo>
                  <a:lnTo>
                    <a:pt x="637" y="514"/>
                  </a:lnTo>
                  <a:lnTo>
                    <a:pt x="653" y="606"/>
                  </a:lnTo>
                  <a:lnTo>
                    <a:pt x="660" y="697"/>
                  </a:lnTo>
                  <a:lnTo>
                    <a:pt x="637" y="796"/>
                  </a:lnTo>
                  <a:lnTo>
                    <a:pt x="612" y="837"/>
                  </a:lnTo>
                  <a:lnTo>
                    <a:pt x="585" y="868"/>
                  </a:lnTo>
                  <a:lnTo>
                    <a:pt x="550" y="892"/>
                  </a:lnTo>
                  <a:lnTo>
                    <a:pt x="509" y="912"/>
                  </a:lnTo>
                  <a:lnTo>
                    <a:pt x="470" y="923"/>
                  </a:lnTo>
                  <a:lnTo>
                    <a:pt x="426" y="932"/>
                  </a:lnTo>
                  <a:lnTo>
                    <a:pt x="379" y="936"/>
                  </a:lnTo>
                  <a:lnTo>
                    <a:pt x="334" y="936"/>
                  </a:lnTo>
                  <a:lnTo>
                    <a:pt x="303" y="936"/>
                  </a:lnTo>
                  <a:lnTo>
                    <a:pt x="266" y="936"/>
                  </a:lnTo>
                  <a:lnTo>
                    <a:pt x="231" y="932"/>
                  </a:lnTo>
                  <a:lnTo>
                    <a:pt x="200" y="929"/>
                  </a:lnTo>
                  <a:lnTo>
                    <a:pt x="167" y="919"/>
                  </a:lnTo>
                  <a:lnTo>
                    <a:pt x="136" y="908"/>
                  </a:lnTo>
                  <a:lnTo>
                    <a:pt x="108" y="892"/>
                  </a:lnTo>
                  <a:lnTo>
                    <a:pt x="84" y="868"/>
                  </a:lnTo>
                  <a:lnTo>
                    <a:pt x="52" y="812"/>
                  </a:lnTo>
                  <a:lnTo>
                    <a:pt x="41" y="757"/>
                  </a:lnTo>
                  <a:lnTo>
                    <a:pt x="33" y="693"/>
                  </a:lnTo>
                  <a:lnTo>
                    <a:pt x="25" y="633"/>
                  </a:lnTo>
                  <a:lnTo>
                    <a:pt x="8" y="526"/>
                  </a:lnTo>
                  <a:lnTo>
                    <a:pt x="0" y="411"/>
                  </a:lnTo>
                  <a:lnTo>
                    <a:pt x="4" y="296"/>
                  </a:lnTo>
                  <a:lnTo>
                    <a:pt x="12" y="183"/>
                  </a:lnTo>
                  <a:lnTo>
                    <a:pt x="16" y="148"/>
                  </a:lnTo>
                  <a:lnTo>
                    <a:pt x="29" y="121"/>
                  </a:lnTo>
                  <a:lnTo>
                    <a:pt x="37" y="92"/>
                  </a:lnTo>
                  <a:lnTo>
                    <a:pt x="52" y="68"/>
                  </a:lnTo>
                  <a:lnTo>
                    <a:pt x="56" y="64"/>
                  </a:lnTo>
                  <a:lnTo>
                    <a:pt x="72" y="60"/>
                  </a:lnTo>
                  <a:lnTo>
                    <a:pt x="91" y="60"/>
                  </a:lnTo>
                  <a:lnTo>
                    <a:pt x="112" y="72"/>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5" name="Freeform 129">
              <a:extLst>
                <a:ext uri="{FF2B5EF4-FFF2-40B4-BE49-F238E27FC236}">
                  <a16:creationId xmlns:a16="http://schemas.microsoft.com/office/drawing/2014/main" id="{95AC7E2A-2A44-4F2C-8902-B8C92AFC2316}"/>
                </a:ext>
              </a:extLst>
            </p:cNvPr>
            <p:cNvSpPr>
              <a:spLocks/>
            </p:cNvSpPr>
            <p:nvPr/>
          </p:nvSpPr>
          <p:spPr bwMode="invGray">
            <a:xfrm>
              <a:off x="338" y="375"/>
              <a:ext cx="118" cy="255"/>
            </a:xfrm>
            <a:custGeom>
              <a:avLst/>
              <a:gdLst>
                <a:gd name="T0" fmla="*/ 0 w 291"/>
                <a:gd name="T1" fmla="*/ 0 h 627"/>
                <a:gd name="T2" fmla="*/ 0 w 291"/>
                <a:gd name="T3" fmla="*/ 0 h 627"/>
                <a:gd name="T4" fmla="*/ 0 w 291"/>
                <a:gd name="T5" fmla="*/ 0 h 627"/>
                <a:gd name="T6" fmla="*/ 0 w 291"/>
                <a:gd name="T7" fmla="*/ 0 h 627"/>
                <a:gd name="T8" fmla="*/ 0 w 291"/>
                <a:gd name="T9" fmla="*/ 0 h 627"/>
                <a:gd name="T10" fmla="*/ 0 w 291"/>
                <a:gd name="T11" fmla="*/ 0 h 627"/>
                <a:gd name="T12" fmla="*/ 0 w 291"/>
                <a:gd name="T13" fmla="*/ 0 h 627"/>
                <a:gd name="T14" fmla="*/ 0 w 291"/>
                <a:gd name="T15" fmla="*/ 0 h 627"/>
                <a:gd name="T16" fmla="*/ 0 w 291"/>
                <a:gd name="T17" fmla="*/ 0 h 627"/>
                <a:gd name="T18" fmla="*/ 0 w 291"/>
                <a:gd name="T19" fmla="*/ 0 h 627"/>
                <a:gd name="T20" fmla="*/ 0 w 291"/>
                <a:gd name="T21" fmla="*/ 0 h 627"/>
                <a:gd name="T22" fmla="*/ 0 w 291"/>
                <a:gd name="T23" fmla="*/ 0 h 627"/>
                <a:gd name="T24" fmla="*/ 0 w 291"/>
                <a:gd name="T25" fmla="*/ 0 h 627"/>
                <a:gd name="T26" fmla="*/ 0 w 291"/>
                <a:gd name="T27" fmla="*/ 0 h 627"/>
                <a:gd name="T28" fmla="*/ 0 w 291"/>
                <a:gd name="T29" fmla="*/ 0 h 627"/>
                <a:gd name="T30" fmla="*/ 0 w 291"/>
                <a:gd name="T31" fmla="*/ 0 h 627"/>
                <a:gd name="T32" fmla="*/ 0 w 291"/>
                <a:gd name="T33" fmla="*/ 0 h 6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1" h="627">
                  <a:moveTo>
                    <a:pt x="48" y="48"/>
                  </a:moveTo>
                  <a:cubicBezTo>
                    <a:pt x="69" y="51"/>
                    <a:pt x="94" y="18"/>
                    <a:pt x="126" y="18"/>
                  </a:cubicBezTo>
                  <a:cubicBezTo>
                    <a:pt x="158" y="18"/>
                    <a:pt x="208" y="24"/>
                    <a:pt x="240" y="48"/>
                  </a:cubicBezTo>
                  <a:lnTo>
                    <a:pt x="291" y="132"/>
                  </a:lnTo>
                  <a:lnTo>
                    <a:pt x="240" y="240"/>
                  </a:lnTo>
                  <a:lnTo>
                    <a:pt x="192" y="288"/>
                  </a:lnTo>
                  <a:lnTo>
                    <a:pt x="264" y="336"/>
                  </a:lnTo>
                  <a:lnTo>
                    <a:pt x="288" y="480"/>
                  </a:lnTo>
                  <a:cubicBezTo>
                    <a:pt x="264" y="536"/>
                    <a:pt x="80" y="621"/>
                    <a:pt x="48" y="624"/>
                  </a:cubicBezTo>
                  <a:cubicBezTo>
                    <a:pt x="16" y="627"/>
                    <a:pt x="96" y="541"/>
                    <a:pt x="96" y="501"/>
                  </a:cubicBezTo>
                  <a:cubicBezTo>
                    <a:pt x="96" y="473"/>
                    <a:pt x="37" y="488"/>
                    <a:pt x="45" y="453"/>
                  </a:cubicBezTo>
                  <a:cubicBezTo>
                    <a:pt x="53" y="429"/>
                    <a:pt x="136" y="320"/>
                    <a:pt x="144" y="288"/>
                  </a:cubicBezTo>
                  <a:cubicBezTo>
                    <a:pt x="152" y="256"/>
                    <a:pt x="112" y="216"/>
                    <a:pt x="96" y="192"/>
                  </a:cubicBezTo>
                  <a:cubicBezTo>
                    <a:pt x="80" y="168"/>
                    <a:pt x="64" y="168"/>
                    <a:pt x="48" y="144"/>
                  </a:cubicBezTo>
                  <a:cubicBezTo>
                    <a:pt x="32" y="120"/>
                    <a:pt x="8" y="72"/>
                    <a:pt x="0" y="48"/>
                  </a:cubicBezTo>
                  <a:lnTo>
                    <a:pt x="0" y="0"/>
                  </a:lnTo>
                  <a:lnTo>
                    <a:pt x="48" y="48"/>
                  </a:lnTo>
                  <a:close/>
                </a:path>
              </a:pathLst>
            </a:custGeom>
            <a:solidFill>
              <a:srgbClr val="FFFFF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76" name="Freeform 130">
              <a:extLst>
                <a:ext uri="{FF2B5EF4-FFF2-40B4-BE49-F238E27FC236}">
                  <a16:creationId xmlns:a16="http://schemas.microsoft.com/office/drawing/2014/main" id="{96DFC327-E235-4A82-90E1-044B59D4E3DB}"/>
                </a:ext>
              </a:extLst>
            </p:cNvPr>
            <p:cNvSpPr>
              <a:spLocks noEditPoints="1"/>
            </p:cNvSpPr>
            <p:nvPr/>
          </p:nvSpPr>
          <p:spPr bwMode="invGray">
            <a:xfrm rot="-4230569">
              <a:off x="141" y="309"/>
              <a:ext cx="384" cy="377"/>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6" name="Group 131">
            <a:extLst>
              <a:ext uri="{FF2B5EF4-FFF2-40B4-BE49-F238E27FC236}">
                <a16:creationId xmlns:a16="http://schemas.microsoft.com/office/drawing/2014/main" id="{0A1A8099-E9E1-4A78-8397-59B9052EB4BF}"/>
              </a:ext>
            </a:extLst>
          </p:cNvPr>
          <p:cNvGrpSpPr>
            <a:grpSpLocks/>
          </p:cNvGrpSpPr>
          <p:nvPr/>
        </p:nvGrpSpPr>
        <p:grpSpPr bwMode="auto">
          <a:xfrm rot="-7824213">
            <a:off x="7815263" y="1785937"/>
            <a:ext cx="1136650" cy="1222375"/>
            <a:chOff x="173" y="1670"/>
            <a:chExt cx="676" cy="727"/>
          </a:xfrm>
        </p:grpSpPr>
        <p:sp>
          <p:nvSpPr>
            <p:cNvPr id="1056" name="Oval 132">
              <a:extLst>
                <a:ext uri="{FF2B5EF4-FFF2-40B4-BE49-F238E27FC236}">
                  <a16:creationId xmlns:a16="http://schemas.microsoft.com/office/drawing/2014/main" id="{39B3D593-511D-4815-A3D3-B4F660228FFB}"/>
                </a:ext>
              </a:extLst>
            </p:cNvPr>
            <p:cNvSpPr>
              <a:spLocks noChangeArrowheads="1"/>
            </p:cNvSpPr>
            <p:nvPr/>
          </p:nvSpPr>
          <p:spPr bwMode="gray">
            <a:xfrm>
              <a:off x="468" y="1672"/>
              <a:ext cx="110" cy="105"/>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57" name="Oval 133">
              <a:extLst>
                <a:ext uri="{FF2B5EF4-FFF2-40B4-BE49-F238E27FC236}">
                  <a16:creationId xmlns:a16="http://schemas.microsoft.com/office/drawing/2014/main" id="{C7C89D95-4CE5-4CFA-B3DF-8ADF54297D43}"/>
                </a:ext>
              </a:extLst>
            </p:cNvPr>
            <p:cNvSpPr>
              <a:spLocks noChangeArrowheads="1"/>
            </p:cNvSpPr>
            <p:nvPr/>
          </p:nvSpPr>
          <p:spPr bwMode="gray">
            <a:xfrm>
              <a:off x="276" y="1957"/>
              <a:ext cx="157" cy="149"/>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58" name="Oval 134">
              <a:extLst>
                <a:ext uri="{FF2B5EF4-FFF2-40B4-BE49-F238E27FC236}">
                  <a16:creationId xmlns:a16="http://schemas.microsoft.com/office/drawing/2014/main" id="{E801426D-2992-47D2-B34B-230FA3ED029C}"/>
                </a:ext>
              </a:extLst>
            </p:cNvPr>
            <p:cNvSpPr>
              <a:spLocks noChangeArrowheads="1"/>
            </p:cNvSpPr>
            <p:nvPr/>
          </p:nvSpPr>
          <p:spPr bwMode="gray">
            <a:xfrm>
              <a:off x="570" y="1845"/>
              <a:ext cx="117" cy="111"/>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59" name="Oval 135">
              <a:extLst>
                <a:ext uri="{FF2B5EF4-FFF2-40B4-BE49-F238E27FC236}">
                  <a16:creationId xmlns:a16="http://schemas.microsoft.com/office/drawing/2014/main" id="{7F28399A-FF2D-4EFB-8828-446D44679C39}"/>
                </a:ext>
              </a:extLst>
            </p:cNvPr>
            <p:cNvSpPr>
              <a:spLocks noChangeArrowheads="1"/>
            </p:cNvSpPr>
            <p:nvPr/>
          </p:nvSpPr>
          <p:spPr bwMode="gray">
            <a:xfrm>
              <a:off x="355" y="2320"/>
              <a:ext cx="78" cy="78"/>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60" name="Line 136">
              <a:extLst>
                <a:ext uri="{FF2B5EF4-FFF2-40B4-BE49-F238E27FC236}">
                  <a16:creationId xmlns:a16="http://schemas.microsoft.com/office/drawing/2014/main" id="{0D49DA8B-EE7B-4A43-B1F3-187666BA1EAA}"/>
                </a:ext>
              </a:extLst>
            </p:cNvPr>
            <p:cNvSpPr>
              <a:spLocks noChangeShapeType="1"/>
            </p:cNvSpPr>
            <p:nvPr/>
          </p:nvSpPr>
          <p:spPr bwMode="gray">
            <a:xfrm>
              <a:off x="357" y="2106"/>
              <a:ext cx="0" cy="215"/>
            </a:xfrm>
            <a:prstGeom prst="line">
              <a:avLst/>
            </a:prstGeom>
            <a:noFill/>
            <a:ln w="12700">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1" name="Line 137">
              <a:extLst>
                <a:ext uri="{FF2B5EF4-FFF2-40B4-BE49-F238E27FC236}">
                  <a16:creationId xmlns:a16="http://schemas.microsoft.com/office/drawing/2014/main" id="{3DB0756D-2CAA-4BE9-8C44-F6755B1C911A}"/>
                </a:ext>
              </a:extLst>
            </p:cNvPr>
            <p:cNvSpPr>
              <a:spLocks noChangeShapeType="1"/>
            </p:cNvSpPr>
            <p:nvPr/>
          </p:nvSpPr>
          <p:spPr bwMode="gray">
            <a:xfrm flipV="1">
              <a:off x="416" y="1926"/>
              <a:ext cx="177" cy="52"/>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2" name="Line 138">
              <a:extLst>
                <a:ext uri="{FF2B5EF4-FFF2-40B4-BE49-F238E27FC236}">
                  <a16:creationId xmlns:a16="http://schemas.microsoft.com/office/drawing/2014/main" id="{0833D259-1CAD-4837-A9CB-BB2428737087}"/>
                </a:ext>
              </a:extLst>
            </p:cNvPr>
            <p:cNvSpPr>
              <a:spLocks noChangeShapeType="1"/>
            </p:cNvSpPr>
            <p:nvPr/>
          </p:nvSpPr>
          <p:spPr bwMode="gray">
            <a:xfrm flipH="1" flipV="1">
              <a:off x="552" y="1758"/>
              <a:ext cx="74" cy="93"/>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3" name="Oval 139">
              <a:extLst>
                <a:ext uri="{FF2B5EF4-FFF2-40B4-BE49-F238E27FC236}">
                  <a16:creationId xmlns:a16="http://schemas.microsoft.com/office/drawing/2014/main" id="{59E767A6-545F-4D62-A6A2-17D2D7637CD0}"/>
                </a:ext>
              </a:extLst>
            </p:cNvPr>
            <p:cNvSpPr>
              <a:spLocks noChangeArrowheads="1"/>
            </p:cNvSpPr>
            <p:nvPr/>
          </p:nvSpPr>
          <p:spPr bwMode="gray">
            <a:xfrm>
              <a:off x="781" y="1771"/>
              <a:ext cx="76" cy="76"/>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64" name="Oval 140">
              <a:extLst>
                <a:ext uri="{FF2B5EF4-FFF2-40B4-BE49-F238E27FC236}">
                  <a16:creationId xmlns:a16="http://schemas.microsoft.com/office/drawing/2014/main" id="{5B190187-82B2-406E-BC80-D7E4378871B1}"/>
                </a:ext>
              </a:extLst>
            </p:cNvPr>
            <p:cNvSpPr>
              <a:spLocks noChangeArrowheads="1"/>
            </p:cNvSpPr>
            <p:nvPr/>
          </p:nvSpPr>
          <p:spPr bwMode="gray">
            <a:xfrm>
              <a:off x="654" y="2070"/>
              <a:ext cx="94" cy="89"/>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65" name="Line 141">
              <a:extLst>
                <a:ext uri="{FF2B5EF4-FFF2-40B4-BE49-F238E27FC236}">
                  <a16:creationId xmlns:a16="http://schemas.microsoft.com/office/drawing/2014/main" id="{C6271225-3805-41F6-BFFF-0E97AAEBD2A2}"/>
                </a:ext>
              </a:extLst>
            </p:cNvPr>
            <p:cNvSpPr>
              <a:spLocks noChangeShapeType="1"/>
            </p:cNvSpPr>
            <p:nvPr/>
          </p:nvSpPr>
          <p:spPr bwMode="gray">
            <a:xfrm>
              <a:off x="675" y="1957"/>
              <a:ext cx="25" cy="134"/>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6" name="Line 142">
              <a:extLst>
                <a:ext uri="{FF2B5EF4-FFF2-40B4-BE49-F238E27FC236}">
                  <a16:creationId xmlns:a16="http://schemas.microsoft.com/office/drawing/2014/main" id="{9C28CE85-9E71-4EBB-8DCA-B60E43B5ADD7}"/>
                </a:ext>
              </a:extLst>
            </p:cNvPr>
            <p:cNvSpPr>
              <a:spLocks noChangeShapeType="1"/>
            </p:cNvSpPr>
            <p:nvPr/>
          </p:nvSpPr>
          <p:spPr bwMode="gray">
            <a:xfrm flipV="1">
              <a:off x="710" y="1806"/>
              <a:ext cx="93" cy="75"/>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7" name="Oval 143">
              <a:extLst>
                <a:ext uri="{FF2B5EF4-FFF2-40B4-BE49-F238E27FC236}">
                  <a16:creationId xmlns:a16="http://schemas.microsoft.com/office/drawing/2014/main" id="{B0C4D134-0C89-4F57-B3AD-49EB990238E7}"/>
                </a:ext>
              </a:extLst>
            </p:cNvPr>
            <p:cNvSpPr>
              <a:spLocks noChangeArrowheads="1"/>
            </p:cNvSpPr>
            <p:nvPr/>
          </p:nvSpPr>
          <p:spPr bwMode="gray">
            <a:xfrm>
              <a:off x="205" y="1843"/>
              <a:ext cx="76" cy="78"/>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68" name="Line 144">
              <a:extLst>
                <a:ext uri="{FF2B5EF4-FFF2-40B4-BE49-F238E27FC236}">
                  <a16:creationId xmlns:a16="http://schemas.microsoft.com/office/drawing/2014/main" id="{DA3F88B2-C6BC-4EFE-B82E-EDA40018464A}"/>
                </a:ext>
              </a:extLst>
            </p:cNvPr>
            <p:cNvSpPr>
              <a:spLocks noChangeShapeType="1"/>
            </p:cNvSpPr>
            <p:nvPr/>
          </p:nvSpPr>
          <p:spPr bwMode="gray">
            <a:xfrm>
              <a:off x="222" y="1908"/>
              <a:ext cx="70" cy="70"/>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69" name="Line 145">
              <a:extLst>
                <a:ext uri="{FF2B5EF4-FFF2-40B4-BE49-F238E27FC236}">
                  <a16:creationId xmlns:a16="http://schemas.microsoft.com/office/drawing/2014/main" id="{8444A289-A34C-4932-90E7-C85441DD7726}"/>
                </a:ext>
              </a:extLst>
            </p:cNvPr>
            <p:cNvSpPr>
              <a:spLocks noChangeShapeType="1"/>
            </p:cNvSpPr>
            <p:nvPr/>
          </p:nvSpPr>
          <p:spPr bwMode="gray">
            <a:xfrm flipH="1">
              <a:off x="573" y="2131"/>
              <a:ext cx="127" cy="42"/>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0" name="Oval 146">
              <a:extLst>
                <a:ext uri="{FF2B5EF4-FFF2-40B4-BE49-F238E27FC236}">
                  <a16:creationId xmlns:a16="http://schemas.microsoft.com/office/drawing/2014/main" id="{A4CFE1B2-601A-4511-8755-D7BDD1D25E54}"/>
                </a:ext>
              </a:extLst>
            </p:cNvPr>
            <p:cNvSpPr>
              <a:spLocks noChangeArrowheads="1"/>
            </p:cNvSpPr>
            <p:nvPr/>
          </p:nvSpPr>
          <p:spPr bwMode="gray">
            <a:xfrm>
              <a:off x="508" y="2141"/>
              <a:ext cx="76" cy="76"/>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1071" name="Line 147">
              <a:extLst>
                <a:ext uri="{FF2B5EF4-FFF2-40B4-BE49-F238E27FC236}">
                  <a16:creationId xmlns:a16="http://schemas.microsoft.com/office/drawing/2014/main" id="{D585D364-FB69-44F9-8794-6B921A7A3B29}"/>
                </a:ext>
              </a:extLst>
            </p:cNvPr>
            <p:cNvSpPr>
              <a:spLocks noChangeShapeType="1"/>
            </p:cNvSpPr>
            <p:nvPr/>
          </p:nvSpPr>
          <p:spPr bwMode="gray">
            <a:xfrm>
              <a:off x="753" y="2148"/>
              <a:ext cx="25" cy="35"/>
            </a:xfrm>
            <a:prstGeom prst="line">
              <a:avLst/>
            </a:prstGeom>
            <a:noFill/>
            <a:ln w="9525">
              <a:solidFill>
                <a:srgbClr val="FEFEFE">
                  <a:alpha val="50195"/>
                </a:srgbClr>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72" name="Oval 148">
              <a:extLst>
                <a:ext uri="{FF2B5EF4-FFF2-40B4-BE49-F238E27FC236}">
                  <a16:creationId xmlns:a16="http://schemas.microsoft.com/office/drawing/2014/main" id="{BBF3A93F-3027-44DE-B91F-A4D9DE170638}"/>
                </a:ext>
              </a:extLst>
            </p:cNvPr>
            <p:cNvSpPr>
              <a:spLocks noChangeArrowheads="1"/>
            </p:cNvSpPr>
            <p:nvPr/>
          </p:nvSpPr>
          <p:spPr bwMode="gray">
            <a:xfrm>
              <a:off x="745" y="2190"/>
              <a:ext cx="76" cy="76"/>
            </a:xfrm>
            <a:prstGeom prst="ellipse">
              <a:avLst/>
            </a:prstGeom>
            <a:solidFill>
              <a:srgbClr val="FEFEFE">
                <a:alpha val="30196"/>
              </a:srgbClr>
            </a:solidFill>
            <a:ln w="9525" algn="ctr">
              <a:solidFill>
                <a:srgbClr val="FEFEFE">
                  <a:alpha val="50195"/>
                </a:srgbClr>
              </a:solidFill>
              <a:round/>
              <a:headEnd/>
              <a:tailEnd/>
            </a:ln>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grpSp>
        <p:nvGrpSpPr>
          <p:cNvPr id="7" name="Group 149">
            <a:extLst>
              <a:ext uri="{FF2B5EF4-FFF2-40B4-BE49-F238E27FC236}">
                <a16:creationId xmlns:a16="http://schemas.microsoft.com/office/drawing/2014/main" id="{E39BA1CF-ABB4-4BE3-9AE6-157DA0CD2047}"/>
              </a:ext>
            </a:extLst>
          </p:cNvPr>
          <p:cNvGrpSpPr>
            <a:grpSpLocks/>
          </p:cNvGrpSpPr>
          <p:nvPr/>
        </p:nvGrpSpPr>
        <p:grpSpPr bwMode="auto">
          <a:xfrm rot="6957218">
            <a:off x="8343106" y="4495007"/>
            <a:ext cx="379413" cy="381000"/>
            <a:chOff x="3312" y="1584"/>
            <a:chExt cx="677" cy="678"/>
          </a:xfrm>
        </p:grpSpPr>
        <p:sp>
          <p:nvSpPr>
            <p:cNvPr id="1041" name="Freeform 150">
              <a:extLst>
                <a:ext uri="{FF2B5EF4-FFF2-40B4-BE49-F238E27FC236}">
                  <a16:creationId xmlns:a16="http://schemas.microsoft.com/office/drawing/2014/main" id="{AF5DA84D-A709-447D-A53C-BC57E113E9E0}"/>
                </a:ext>
              </a:extLst>
            </p:cNvPr>
            <p:cNvSpPr>
              <a:spLocks noEditPoints="1"/>
            </p:cNvSpPr>
            <p:nvPr userDrawn="1"/>
          </p:nvSpPr>
          <p:spPr bwMode="gray">
            <a:xfrm>
              <a:off x="3312" y="1584"/>
              <a:ext cx="677" cy="678"/>
            </a:xfrm>
            <a:custGeom>
              <a:avLst/>
              <a:gdLst>
                <a:gd name="T0" fmla="*/ 0 w 2453"/>
                <a:gd name="T1" fmla="*/ 0 h 2458"/>
                <a:gd name="T2" fmla="*/ 0 w 2453"/>
                <a:gd name="T3" fmla="*/ 0 h 2458"/>
                <a:gd name="T4" fmla="*/ 0 w 2453"/>
                <a:gd name="T5" fmla="*/ 0 h 2458"/>
                <a:gd name="T6" fmla="*/ 0 w 2453"/>
                <a:gd name="T7" fmla="*/ 0 h 2458"/>
                <a:gd name="T8" fmla="*/ 0 w 2453"/>
                <a:gd name="T9" fmla="*/ 0 h 2458"/>
                <a:gd name="T10" fmla="*/ 0 w 2453"/>
                <a:gd name="T11" fmla="*/ 0 h 2458"/>
                <a:gd name="T12" fmla="*/ 0 w 2453"/>
                <a:gd name="T13" fmla="*/ 0 h 2458"/>
                <a:gd name="T14" fmla="*/ 0 w 2453"/>
                <a:gd name="T15" fmla="*/ 0 h 2458"/>
                <a:gd name="T16" fmla="*/ 0 w 2453"/>
                <a:gd name="T17" fmla="*/ 0 h 2458"/>
                <a:gd name="T18" fmla="*/ 0 w 2453"/>
                <a:gd name="T19" fmla="*/ 0 h 2458"/>
                <a:gd name="T20" fmla="*/ 0 w 2453"/>
                <a:gd name="T21" fmla="*/ 0 h 2458"/>
                <a:gd name="T22" fmla="*/ 0 w 2453"/>
                <a:gd name="T23" fmla="*/ 0 h 2458"/>
                <a:gd name="T24" fmla="*/ 0 w 2453"/>
                <a:gd name="T25" fmla="*/ 0 h 2458"/>
                <a:gd name="T26" fmla="*/ 0 w 2453"/>
                <a:gd name="T27" fmla="*/ 0 h 2458"/>
                <a:gd name="T28" fmla="*/ 0 w 2453"/>
                <a:gd name="T29" fmla="*/ 0 h 2458"/>
                <a:gd name="T30" fmla="*/ 0 w 2453"/>
                <a:gd name="T31" fmla="*/ 0 h 2458"/>
                <a:gd name="T32" fmla="*/ 0 w 2453"/>
                <a:gd name="T33" fmla="*/ 0 h 2458"/>
                <a:gd name="T34" fmla="*/ 0 w 2453"/>
                <a:gd name="T35" fmla="*/ 0 h 2458"/>
                <a:gd name="T36" fmla="*/ 0 w 2453"/>
                <a:gd name="T37" fmla="*/ 0 h 2458"/>
                <a:gd name="T38" fmla="*/ 0 w 2453"/>
                <a:gd name="T39" fmla="*/ 0 h 2458"/>
                <a:gd name="T40" fmla="*/ 0 w 2453"/>
                <a:gd name="T41" fmla="*/ 0 h 2458"/>
                <a:gd name="T42" fmla="*/ 0 w 2453"/>
                <a:gd name="T43" fmla="*/ 0 h 2458"/>
                <a:gd name="T44" fmla="*/ 0 w 2453"/>
                <a:gd name="T45" fmla="*/ 0 h 2458"/>
                <a:gd name="T46" fmla="*/ 0 w 2453"/>
                <a:gd name="T47" fmla="*/ 0 h 2458"/>
                <a:gd name="T48" fmla="*/ 0 w 2453"/>
                <a:gd name="T49" fmla="*/ 0 h 2458"/>
                <a:gd name="T50" fmla="*/ 0 w 2453"/>
                <a:gd name="T51" fmla="*/ 0 h 2458"/>
                <a:gd name="T52" fmla="*/ 0 w 2453"/>
                <a:gd name="T53" fmla="*/ 0 h 2458"/>
                <a:gd name="T54" fmla="*/ 0 w 2453"/>
                <a:gd name="T55" fmla="*/ 0 h 2458"/>
                <a:gd name="T56" fmla="*/ 0 w 2453"/>
                <a:gd name="T57" fmla="*/ 0 h 2458"/>
                <a:gd name="T58" fmla="*/ 0 w 2453"/>
                <a:gd name="T59" fmla="*/ 0 h 2458"/>
                <a:gd name="T60" fmla="*/ 0 w 2453"/>
                <a:gd name="T61" fmla="*/ 0 h 2458"/>
                <a:gd name="T62" fmla="*/ 0 w 2453"/>
                <a:gd name="T63" fmla="*/ 0 h 2458"/>
                <a:gd name="T64" fmla="*/ 0 w 2453"/>
                <a:gd name="T65" fmla="*/ 0 h 2458"/>
                <a:gd name="T66" fmla="*/ 0 w 2453"/>
                <a:gd name="T67" fmla="*/ 0 h 2458"/>
                <a:gd name="T68" fmla="*/ 0 w 2453"/>
                <a:gd name="T69" fmla="*/ 0 h 2458"/>
                <a:gd name="T70" fmla="*/ 0 w 2453"/>
                <a:gd name="T71" fmla="*/ 0 h 2458"/>
                <a:gd name="T72" fmla="*/ 0 w 2453"/>
                <a:gd name="T73" fmla="*/ 0 h 2458"/>
                <a:gd name="T74" fmla="*/ 0 w 2453"/>
                <a:gd name="T75" fmla="*/ 0 h 2458"/>
                <a:gd name="T76" fmla="*/ 0 w 2453"/>
                <a:gd name="T77" fmla="*/ 0 h 2458"/>
                <a:gd name="T78" fmla="*/ 0 w 2453"/>
                <a:gd name="T79" fmla="*/ 0 h 2458"/>
                <a:gd name="T80" fmla="*/ 0 w 2453"/>
                <a:gd name="T81" fmla="*/ 0 h 2458"/>
                <a:gd name="T82" fmla="*/ 0 w 2453"/>
                <a:gd name="T83" fmla="*/ 0 h 2458"/>
                <a:gd name="T84" fmla="*/ 0 w 2453"/>
                <a:gd name="T85" fmla="*/ 0 h 24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53" h="2458">
                  <a:moveTo>
                    <a:pt x="1229" y="0"/>
                  </a:moveTo>
                  <a:lnTo>
                    <a:pt x="1101" y="8"/>
                  </a:lnTo>
                  <a:lnTo>
                    <a:pt x="982" y="24"/>
                  </a:lnTo>
                  <a:lnTo>
                    <a:pt x="862" y="55"/>
                  </a:lnTo>
                  <a:lnTo>
                    <a:pt x="751" y="95"/>
                  </a:lnTo>
                  <a:lnTo>
                    <a:pt x="644" y="146"/>
                  </a:lnTo>
                  <a:lnTo>
                    <a:pt x="541" y="210"/>
                  </a:lnTo>
                  <a:lnTo>
                    <a:pt x="446" y="278"/>
                  </a:lnTo>
                  <a:lnTo>
                    <a:pt x="358" y="357"/>
                  </a:lnTo>
                  <a:lnTo>
                    <a:pt x="279" y="445"/>
                  </a:lnTo>
                  <a:lnTo>
                    <a:pt x="211" y="540"/>
                  </a:lnTo>
                  <a:lnTo>
                    <a:pt x="147" y="643"/>
                  </a:lnTo>
                  <a:lnTo>
                    <a:pt x="95" y="752"/>
                  </a:lnTo>
                  <a:lnTo>
                    <a:pt x="56" y="863"/>
                  </a:lnTo>
                  <a:lnTo>
                    <a:pt x="24" y="982"/>
                  </a:lnTo>
                  <a:lnTo>
                    <a:pt x="7" y="1101"/>
                  </a:lnTo>
                  <a:lnTo>
                    <a:pt x="0" y="1229"/>
                  </a:lnTo>
                  <a:lnTo>
                    <a:pt x="7" y="1352"/>
                  </a:lnTo>
                  <a:lnTo>
                    <a:pt x="24" y="1475"/>
                  </a:lnTo>
                  <a:lnTo>
                    <a:pt x="56" y="1595"/>
                  </a:lnTo>
                  <a:lnTo>
                    <a:pt x="95" y="1706"/>
                  </a:lnTo>
                  <a:lnTo>
                    <a:pt x="147" y="1813"/>
                  </a:lnTo>
                  <a:lnTo>
                    <a:pt x="211" y="1913"/>
                  </a:lnTo>
                  <a:lnTo>
                    <a:pt x="279" y="2008"/>
                  </a:lnTo>
                  <a:lnTo>
                    <a:pt x="358" y="2096"/>
                  </a:lnTo>
                  <a:lnTo>
                    <a:pt x="446" y="2176"/>
                  </a:lnTo>
                  <a:lnTo>
                    <a:pt x="541" y="2248"/>
                  </a:lnTo>
                  <a:lnTo>
                    <a:pt x="644" y="2310"/>
                  </a:lnTo>
                  <a:lnTo>
                    <a:pt x="751" y="2363"/>
                  </a:lnTo>
                  <a:lnTo>
                    <a:pt x="862" y="2402"/>
                  </a:lnTo>
                  <a:lnTo>
                    <a:pt x="982" y="2434"/>
                  </a:lnTo>
                  <a:lnTo>
                    <a:pt x="1101" y="2450"/>
                  </a:lnTo>
                  <a:lnTo>
                    <a:pt x="1229" y="2458"/>
                  </a:lnTo>
                  <a:lnTo>
                    <a:pt x="1352" y="2450"/>
                  </a:lnTo>
                  <a:lnTo>
                    <a:pt x="1476" y="2434"/>
                  </a:lnTo>
                  <a:lnTo>
                    <a:pt x="1594" y="2402"/>
                  </a:lnTo>
                  <a:lnTo>
                    <a:pt x="1705" y="2363"/>
                  </a:lnTo>
                  <a:lnTo>
                    <a:pt x="1814" y="2310"/>
                  </a:lnTo>
                  <a:lnTo>
                    <a:pt x="1913" y="2248"/>
                  </a:lnTo>
                  <a:lnTo>
                    <a:pt x="2008" y="2176"/>
                  </a:lnTo>
                  <a:lnTo>
                    <a:pt x="2096" y="2096"/>
                  </a:lnTo>
                  <a:lnTo>
                    <a:pt x="2175" y="2008"/>
                  </a:lnTo>
                  <a:lnTo>
                    <a:pt x="2243" y="1913"/>
                  </a:lnTo>
                  <a:lnTo>
                    <a:pt x="2306" y="1813"/>
                  </a:lnTo>
                  <a:lnTo>
                    <a:pt x="2358" y="1706"/>
                  </a:lnTo>
                  <a:lnTo>
                    <a:pt x="2397" y="1595"/>
                  </a:lnTo>
                  <a:lnTo>
                    <a:pt x="2430" y="1475"/>
                  </a:lnTo>
                  <a:lnTo>
                    <a:pt x="2445" y="1352"/>
                  </a:lnTo>
                  <a:lnTo>
                    <a:pt x="2453" y="1229"/>
                  </a:lnTo>
                  <a:lnTo>
                    <a:pt x="2445" y="1101"/>
                  </a:lnTo>
                  <a:lnTo>
                    <a:pt x="2430" y="982"/>
                  </a:lnTo>
                  <a:lnTo>
                    <a:pt x="2397" y="863"/>
                  </a:lnTo>
                  <a:lnTo>
                    <a:pt x="2358" y="752"/>
                  </a:lnTo>
                  <a:lnTo>
                    <a:pt x="2306" y="643"/>
                  </a:lnTo>
                  <a:lnTo>
                    <a:pt x="2243" y="540"/>
                  </a:lnTo>
                  <a:lnTo>
                    <a:pt x="2175" y="445"/>
                  </a:lnTo>
                  <a:lnTo>
                    <a:pt x="2096" y="357"/>
                  </a:lnTo>
                  <a:lnTo>
                    <a:pt x="2008" y="278"/>
                  </a:lnTo>
                  <a:lnTo>
                    <a:pt x="1913" y="210"/>
                  </a:lnTo>
                  <a:lnTo>
                    <a:pt x="1814" y="146"/>
                  </a:lnTo>
                  <a:lnTo>
                    <a:pt x="1705" y="95"/>
                  </a:lnTo>
                  <a:lnTo>
                    <a:pt x="1594" y="55"/>
                  </a:lnTo>
                  <a:lnTo>
                    <a:pt x="1476" y="24"/>
                  </a:lnTo>
                  <a:lnTo>
                    <a:pt x="1352" y="8"/>
                  </a:lnTo>
                  <a:lnTo>
                    <a:pt x="1229" y="0"/>
                  </a:lnTo>
                  <a:close/>
                  <a:moveTo>
                    <a:pt x="1324" y="2263"/>
                  </a:moveTo>
                  <a:lnTo>
                    <a:pt x="1217" y="2259"/>
                  </a:lnTo>
                  <a:lnTo>
                    <a:pt x="1113" y="2244"/>
                  </a:lnTo>
                  <a:lnTo>
                    <a:pt x="1010" y="2215"/>
                  </a:lnTo>
                  <a:lnTo>
                    <a:pt x="914" y="2180"/>
                  </a:lnTo>
                  <a:lnTo>
                    <a:pt x="823" y="2136"/>
                  </a:lnTo>
                  <a:lnTo>
                    <a:pt x="736" y="2084"/>
                  </a:lnTo>
                  <a:lnTo>
                    <a:pt x="656" y="2024"/>
                  </a:lnTo>
                  <a:lnTo>
                    <a:pt x="580" y="1957"/>
                  </a:lnTo>
                  <a:lnTo>
                    <a:pt x="512" y="1881"/>
                  </a:lnTo>
                  <a:lnTo>
                    <a:pt x="454" y="1802"/>
                  </a:lnTo>
                  <a:lnTo>
                    <a:pt x="402" y="1718"/>
                  </a:lnTo>
                  <a:lnTo>
                    <a:pt x="358" y="1626"/>
                  </a:lnTo>
                  <a:lnTo>
                    <a:pt x="322" y="1531"/>
                  </a:lnTo>
                  <a:lnTo>
                    <a:pt x="295" y="1432"/>
                  </a:lnTo>
                  <a:lnTo>
                    <a:pt x="279" y="1328"/>
                  </a:lnTo>
                  <a:lnTo>
                    <a:pt x="275" y="1221"/>
                  </a:lnTo>
                  <a:lnTo>
                    <a:pt x="279" y="1114"/>
                  </a:lnTo>
                  <a:lnTo>
                    <a:pt x="295" y="1009"/>
                  </a:lnTo>
                  <a:lnTo>
                    <a:pt x="322" y="910"/>
                  </a:lnTo>
                  <a:lnTo>
                    <a:pt x="358" y="815"/>
                  </a:lnTo>
                  <a:lnTo>
                    <a:pt x="402" y="723"/>
                  </a:lnTo>
                  <a:lnTo>
                    <a:pt x="454" y="635"/>
                  </a:lnTo>
                  <a:lnTo>
                    <a:pt x="512" y="557"/>
                  </a:lnTo>
                  <a:lnTo>
                    <a:pt x="580" y="481"/>
                  </a:lnTo>
                  <a:lnTo>
                    <a:pt x="656" y="413"/>
                  </a:lnTo>
                  <a:lnTo>
                    <a:pt x="736" y="353"/>
                  </a:lnTo>
                  <a:lnTo>
                    <a:pt x="823" y="302"/>
                  </a:lnTo>
                  <a:lnTo>
                    <a:pt x="914" y="258"/>
                  </a:lnTo>
                  <a:lnTo>
                    <a:pt x="1010" y="222"/>
                  </a:lnTo>
                  <a:lnTo>
                    <a:pt x="1113" y="195"/>
                  </a:lnTo>
                  <a:lnTo>
                    <a:pt x="1217" y="178"/>
                  </a:lnTo>
                  <a:lnTo>
                    <a:pt x="1324" y="174"/>
                  </a:lnTo>
                  <a:lnTo>
                    <a:pt x="1427" y="178"/>
                  </a:lnTo>
                  <a:lnTo>
                    <a:pt x="1530" y="195"/>
                  </a:lnTo>
                  <a:lnTo>
                    <a:pt x="1630" y="222"/>
                  </a:lnTo>
                  <a:lnTo>
                    <a:pt x="1726" y="258"/>
                  </a:lnTo>
                  <a:lnTo>
                    <a:pt x="1818" y="302"/>
                  </a:lnTo>
                  <a:lnTo>
                    <a:pt x="1901" y="353"/>
                  </a:lnTo>
                  <a:lnTo>
                    <a:pt x="1985" y="413"/>
                  </a:lnTo>
                  <a:lnTo>
                    <a:pt x="2055" y="481"/>
                  </a:lnTo>
                  <a:lnTo>
                    <a:pt x="2123" y="557"/>
                  </a:lnTo>
                  <a:lnTo>
                    <a:pt x="2183" y="635"/>
                  </a:lnTo>
                  <a:lnTo>
                    <a:pt x="2235" y="723"/>
                  </a:lnTo>
                  <a:lnTo>
                    <a:pt x="2278" y="815"/>
                  </a:lnTo>
                  <a:lnTo>
                    <a:pt x="2313" y="910"/>
                  </a:lnTo>
                  <a:lnTo>
                    <a:pt x="2342" y="1009"/>
                  </a:lnTo>
                  <a:lnTo>
                    <a:pt x="2358" y="1114"/>
                  </a:lnTo>
                  <a:lnTo>
                    <a:pt x="2362" y="1221"/>
                  </a:lnTo>
                  <a:lnTo>
                    <a:pt x="2358" y="1328"/>
                  </a:lnTo>
                  <a:lnTo>
                    <a:pt x="2342" y="1432"/>
                  </a:lnTo>
                  <a:lnTo>
                    <a:pt x="2313" y="1531"/>
                  </a:lnTo>
                  <a:lnTo>
                    <a:pt x="2278" y="1626"/>
                  </a:lnTo>
                  <a:lnTo>
                    <a:pt x="2235" y="1718"/>
                  </a:lnTo>
                  <a:lnTo>
                    <a:pt x="2183" y="1802"/>
                  </a:lnTo>
                  <a:lnTo>
                    <a:pt x="2123" y="1881"/>
                  </a:lnTo>
                  <a:lnTo>
                    <a:pt x="2055" y="1957"/>
                  </a:lnTo>
                  <a:lnTo>
                    <a:pt x="1985" y="2024"/>
                  </a:lnTo>
                  <a:lnTo>
                    <a:pt x="1901" y="2084"/>
                  </a:lnTo>
                  <a:lnTo>
                    <a:pt x="1818" y="2136"/>
                  </a:lnTo>
                  <a:lnTo>
                    <a:pt x="1726" y="2180"/>
                  </a:lnTo>
                  <a:lnTo>
                    <a:pt x="1630" y="2215"/>
                  </a:lnTo>
                  <a:lnTo>
                    <a:pt x="1530" y="2244"/>
                  </a:lnTo>
                  <a:lnTo>
                    <a:pt x="1427" y="2259"/>
                  </a:lnTo>
                  <a:lnTo>
                    <a:pt x="1324" y="2263"/>
                  </a:ln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2" name="Freeform 151">
              <a:extLst>
                <a:ext uri="{FF2B5EF4-FFF2-40B4-BE49-F238E27FC236}">
                  <a16:creationId xmlns:a16="http://schemas.microsoft.com/office/drawing/2014/main" id="{43CF46F1-1D5D-4C84-BFF1-05FEAA8D657B}"/>
                </a:ext>
              </a:extLst>
            </p:cNvPr>
            <p:cNvSpPr>
              <a:spLocks/>
            </p:cNvSpPr>
            <p:nvPr userDrawn="1"/>
          </p:nvSpPr>
          <p:spPr bwMode="gray">
            <a:xfrm rot="4749582">
              <a:off x="3264" y="1801"/>
              <a:ext cx="548" cy="215"/>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3" name="Freeform 152">
              <a:extLst>
                <a:ext uri="{FF2B5EF4-FFF2-40B4-BE49-F238E27FC236}">
                  <a16:creationId xmlns:a16="http://schemas.microsoft.com/office/drawing/2014/main" id="{73796355-25F7-4A9B-B3BF-92A0EE64CE04}"/>
                </a:ext>
              </a:extLst>
            </p:cNvPr>
            <p:cNvSpPr>
              <a:spLocks/>
            </p:cNvSpPr>
            <p:nvPr userDrawn="1"/>
          </p:nvSpPr>
          <p:spPr bwMode="gray">
            <a:xfrm rot="16850418" flipH="1">
              <a:off x="3526" y="1852"/>
              <a:ext cx="542" cy="212"/>
            </a:xfrm>
            <a:custGeom>
              <a:avLst/>
              <a:gdLst>
                <a:gd name="T0" fmla="*/ 0 w 1731"/>
                <a:gd name="T1" fmla="*/ 1 h 344"/>
                <a:gd name="T2" fmla="*/ 0 w 1731"/>
                <a:gd name="T3" fmla="*/ 1 h 344"/>
                <a:gd name="T4" fmla="*/ 0 w 1731"/>
                <a:gd name="T5" fmla="*/ 1 h 344"/>
                <a:gd name="T6" fmla="*/ 0 w 1731"/>
                <a:gd name="T7" fmla="*/ 1 h 3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1" h="344">
                  <a:moveTo>
                    <a:pt x="0" y="176"/>
                  </a:moveTo>
                  <a:cubicBezTo>
                    <a:pt x="856" y="0"/>
                    <a:pt x="1604" y="344"/>
                    <a:pt x="1604" y="344"/>
                  </a:cubicBezTo>
                  <a:cubicBezTo>
                    <a:pt x="1731" y="327"/>
                    <a:pt x="1056" y="80"/>
                    <a:pt x="760" y="72"/>
                  </a:cubicBezTo>
                  <a:cubicBezTo>
                    <a:pt x="464" y="64"/>
                    <a:pt x="244" y="60"/>
                    <a:pt x="0" y="176"/>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4" name="Freeform 153">
              <a:extLst>
                <a:ext uri="{FF2B5EF4-FFF2-40B4-BE49-F238E27FC236}">
                  <a16:creationId xmlns:a16="http://schemas.microsoft.com/office/drawing/2014/main" id="{614EDA93-0AA3-4F64-B810-DB7764DC5627}"/>
                </a:ext>
              </a:extLst>
            </p:cNvPr>
            <p:cNvSpPr>
              <a:spLocks/>
            </p:cNvSpPr>
            <p:nvPr userDrawn="1"/>
          </p:nvSpPr>
          <p:spPr bwMode="gray">
            <a:xfrm>
              <a:off x="3703" y="1808"/>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5" name="Freeform 154">
              <a:extLst>
                <a:ext uri="{FF2B5EF4-FFF2-40B4-BE49-F238E27FC236}">
                  <a16:creationId xmlns:a16="http://schemas.microsoft.com/office/drawing/2014/main" id="{A3C60881-1B90-4F8E-8624-76FEB0983772}"/>
                </a:ext>
              </a:extLst>
            </p:cNvPr>
            <p:cNvSpPr>
              <a:spLocks/>
            </p:cNvSpPr>
            <p:nvPr userDrawn="1"/>
          </p:nvSpPr>
          <p:spPr bwMode="gray">
            <a:xfrm>
              <a:off x="3722" y="1751"/>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6" name="Freeform 155">
              <a:extLst>
                <a:ext uri="{FF2B5EF4-FFF2-40B4-BE49-F238E27FC236}">
                  <a16:creationId xmlns:a16="http://schemas.microsoft.com/office/drawing/2014/main" id="{474C8CF6-B703-4475-9C13-BD3DF05953AA}"/>
                </a:ext>
              </a:extLst>
            </p:cNvPr>
            <p:cNvSpPr>
              <a:spLocks/>
            </p:cNvSpPr>
            <p:nvPr userDrawn="1"/>
          </p:nvSpPr>
          <p:spPr bwMode="gray">
            <a:xfrm>
              <a:off x="3697" y="1867"/>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7" name="Freeform 156">
              <a:extLst>
                <a:ext uri="{FF2B5EF4-FFF2-40B4-BE49-F238E27FC236}">
                  <a16:creationId xmlns:a16="http://schemas.microsoft.com/office/drawing/2014/main" id="{7B520532-C970-4030-98F8-5388E220471A}"/>
                </a:ext>
              </a:extLst>
            </p:cNvPr>
            <p:cNvSpPr>
              <a:spLocks/>
            </p:cNvSpPr>
            <p:nvPr userDrawn="1"/>
          </p:nvSpPr>
          <p:spPr bwMode="gray">
            <a:xfrm>
              <a:off x="3702" y="1896"/>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8" name="Freeform 157">
              <a:extLst>
                <a:ext uri="{FF2B5EF4-FFF2-40B4-BE49-F238E27FC236}">
                  <a16:creationId xmlns:a16="http://schemas.microsoft.com/office/drawing/2014/main" id="{04C3B06E-34AD-4F6A-ACC1-83D6192AF14E}"/>
                </a:ext>
              </a:extLst>
            </p:cNvPr>
            <p:cNvSpPr>
              <a:spLocks/>
            </p:cNvSpPr>
            <p:nvPr userDrawn="1"/>
          </p:nvSpPr>
          <p:spPr bwMode="gray">
            <a:xfrm>
              <a:off x="3700" y="1963"/>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49" name="Freeform 158">
              <a:extLst>
                <a:ext uri="{FF2B5EF4-FFF2-40B4-BE49-F238E27FC236}">
                  <a16:creationId xmlns:a16="http://schemas.microsoft.com/office/drawing/2014/main" id="{01E871B6-86AF-479B-B18B-4B6928CAE2E3}"/>
                </a:ext>
              </a:extLst>
            </p:cNvPr>
            <p:cNvSpPr>
              <a:spLocks/>
            </p:cNvSpPr>
            <p:nvPr userDrawn="1"/>
          </p:nvSpPr>
          <p:spPr bwMode="gray">
            <a:xfrm>
              <a:off x="3711" y="2000"/>
              <a:ext cx="125" cy="34"/>
            </a:xfrm>
            <a:custGeom>
              <a:avLst/>
              <a:gdLst>
                <a:gd name="T0" fmla="*/ 0 w 133"/>
                <a:gd name="T1" fmla="*/ 32 h 34"/>
                <a:gd name="T2" fmla="*/ 70 w 133"/>
                <a:gd name="T3" fmla="*/ 30 h 34"/>
                <a:gd name="T4" fmla="*/ 39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0" name="Freeform 159">
              <a:extLst>
                <a:ext uri="{FF2B5EF4-FFF2-40B4-BE49-F238E27FC236}">
                  <a16:creationId xmlns:a16="http://schemas.microsoft.com/office/drawing/2014/main" id="{43E6C5D1-2167-453F-A10A-E33194162A37}"/>
                </a:ext>
              </a:extLst>
            </p:cNvPr>
            <p:cNvSpPr>
              <a:spLocks/>
            </p:cNvSpPr>
            <p:nvPr userDrawn="1"/>
          </p:nvSpPr>
          <p:spPr bwMode="gray">
            <a:xfrm>
              <a:off x="3498" y="1901"/>
              <a:ext cx="133" cy="40"/>
            </a:xfrm>
            <a:custGeom>
              <a:avLst/>
              <a:gdLst>
                <a:gd name="T0" fmla="*/ 0 w 133"/>
                <a:gd name="T1" fmla="*/ 127 h 34"/>
                <a:gd name="T2" fmla="*/ 122 w 133"/>
                <a:gd name="T3" fmla="*/ 122 h 34"/>
                <a:gd name="T4" fmla="*/ 68 w 133"/>
                <a:gd name="T5" fmla="*/ 34 h 34"/>
                <a:gd name="T6" fmla="*/ 0 w 133"/>
                <a:gd name="T7" fmla="*/ 127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1" name="Freeform 160">
              <a:extLst>
                <a:ext uri="{FF2B5EF4-FFF2-40B4-BE49-F238E27FC236}">
                  <a16:creationId xmlns:a16="http://schemas.microsoft.com/office/drawing/2014/main" id="{388245FC-2AE3-4E83-BEB8-8104BA22FEA2}"/>
                </a:ext>
              </a:extLst>
            </p:cNvPr>
            <p:cNvSpPr>
              <a:spLocks/>
            </p:cNvSpPr>
            <p:nvPr userDrawn="1"/>
          </p:nvSpPr>
          <p:spPr bwMode="gray">
            <a:xfrm>
              <a:off x="3498" y="1794"/>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2" name="Freeform 161">
              <a:extLst>
                <a:ext uri="{FF2B5EF4-FFF2-40B4-BE49-F238E27FC236}">
                  <a16:creationId xmlns:a16="http://schemas.microsoft.com/office/drawing/2014/main" id="{CCD8F9FD-03AF-4BCF-B03B-C3C05A1B2D5A}"/>
                </a:ext>
              </a:extLst>
            </p:cNvPr>
            <p:cNvSpPr>
              <a:spLocks/>
            </p:cNvSpPr>
            <p:nvPr userDrawn="1"/>
          </p:nvSpPr>
          <p:spPr bwMode="gray">
            <a:xfrm>
              <a:off x="3498" y="1904"/>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3" name="Freeform 162">
              <a:extLst>
                <a:ext uri="{FF2B5EF4-FFF2-40B4-BE49-F238E27FC236}">
                  <a16:creationId xmlns:a16="http://schemas.microsoft.com/office/drawing/2014/main" id="{ECF2C5FD-A968-4B78-808A-F50F98BE29F0}"/>
                </a:ext>
              </a:extLst>
            </p:cNvPr>
            <p:cNvSpPr>
              <a:spLocks/>
            </p:cNvSpPr>
            <p:nvPr userDrawn="1"/>
          </p:nvSpPr>
          <p:spPr bwMode="gray">
            <a:xfrm>
              <a:off x="3505" y="1938"/>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4" name="Freeform 163">
              <a:extLst>
                <a:ext uri="{FF2B5EF4-FFF2-40B4-BE49-F238E27FC236}">
                  <a16:creationId xmlns:a16="http://schemas.microsoft.com/office/drawing/2014/main" id="{CD7ECDFD-87E2-4FEB-9F9C-09404E78BA83}"/>
                </a:ext>
              </a:extLst>
            </p:cNvPr>
            <p:cNvSpPr>
              <a:spLocks/>
            </p:cNvSpPr>
            <p:nvPr userDrawn="1"/>
          </p:nvSpPr>
          <p:spPr bwMode="gray">
            <a:xfrm>
              <a:off x="3488" y="2006"/>
              <a:ext cx="133" cy="34"/>
            </a:xfrm>
            <a:custGeom>
              <a:avLst/>
              <a:gdLst>
                <a:gd name="T0" fmla="*/ 0 w 133"/>
                <a:gd name="T1" fmla="*/ 32 h 34"/>
                <a:gd name="T2" fmla="*/ 122 w 133"/>
                <a:gd name="T3" fmla="*/ 30 h 34"/>
                <a:gd name="T4" fmla="*/ 68 w 133"/>
                <a:gd name="T5" fmla="*/ 8 h 34"/>
                <a:gd name="T6" fmla="*/ 0 w 133"/>
                <a:gd name="T7" fmla="*/ 32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55" name="Freeform 164">
              <a:extLst>
                <a:ext uri="{FF2B5EF4-FFF2-40B4-BE49-F238E27FC236}">
                  <a16:creationId xmlns:a16="http://schemas.microsoft.com/office/drawing/2014/main" id="{EB4DF2CD-180C-4EE7-9CC2-79632E8FCD5A}"/>
                </a:ext>
              </a:extLst>
            </p:cNvPr>
            <p:cNvSpPr>
              <a:spLocks/>
            </p:cNvSpPr>
            <p:nvPr userDrawn="1"/>
          </p:nvSpPr>
          <p:spPr bwMode="gray">
            <a:xfrm>
              <a:off x="3478" y="2068"/>
              <a:ext cx="133" cy="40"/>
            </a:xfrm>
            <a:custGeom>
              <a:avLst/>
              <a:gdLst>
                <a:gd name="T0" fmla="*/ 0 w 133"/>
                <a:gd name="T1" fmla="*/ 127 h 34"/>
                <a:gd name="T2" fmla="*/ 122 w 133"/>
                <a:gd name="T3" fmla="*/ 122 h 34"/>
                <a:gd name="T4" fmla="*/ 68 w 133"/>
                <a:gd name="T5" fmla="*/ 34 h 34"/>
                <a:gd name="T6" fmla="*/ 0 w 133"/>
                <a:gd name="T7" fmla="*/ 127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34">
                  <a:moveTo>
                    <a:pt x="0" y="32"/>
                  </a:moveTo>
                  <a:cubicBezTo>
                    <a:pt x="112" y="0"/>
                    <a:pt x="107" y="34"/>
                    <a:pt x="122" y="30"/>
                  </a:cubicBezTo>
                  <a:cubicBezTo>
                    <a:pt x="133" y="26"/>
                    <a:pt x="88" y="8"/>
                    <a:pt x="68" y="8"/>
                  </a:cubicBezTo>
                  <a:cubicBezTo>
                    <a:pt x="41" y="6"/>
                    <a:pt x="33" y="16"/>
                    <a:pt x="0" y="32"/>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2" name="Rectangle 3">
            <a:extLst>
              <a:ext uri="{FF2B5EF4-FFF2-40B4-BE49-F238E27FC236}">
                <a16:creationId xmlns:a16="http://schemas.microsoft.com/office/drawing/2014/main" id="{6DDA917C-5C88-4D5F-BC83-C3B000C30459}"/>
              </a:ext>
            </a:extLst>
          </p:cNvPr>
          <p:cNvSpPr>
            <a:spLocks noGrp="1" noChangeArrowheads="1"/>
          </p:cNvSpPr>
          <p:nvPr>
            <p:ph type="body" idx="1"/>
          </p:nvPr>
        </p:nvSpPr>
        <p:spPr bwMode="gray">
          <a:xfrm>
            <a:off x="4572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2">
            <a:extLst>
              <a:ext uri="{FF2B5EF4-FFF2-40B4-BE49-F238E27FC236}">
                <a16:creationId xmlns:a16="http://schemas.microsoft.com/office/drawing/2014/main" id="{1CEB7E08-6A8E-4DB9-8F00-8A0859899678}"/>
              </a:ext>
            </a:extLst>
          </p:cNvPr>
          <p:cNvSpPr>
            <a:spLocks noGrp="1" noChangeArrowheads="1"/>
          </p:cNvSpPr>
          <p:nvPr>
            <p:ph type="title"/>
          </p:nvPr>
        </p:nvSpPr>
        <p:spPr bwMode="auto">
          <a:xfrm>
            <a:off x="914400" y="152400"/>
            <a:ext cx="77724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5647" r:id="rId1"/>
    <p:sldLayoutId id="2147485635" r:id="rId2"/>
    <p:sldLayoutId id="2147485636" r:id="rId3"/>
    <p:sldLayoutId id="2147485637" r:id="rId4"/>
    <p:sldLayoutId id="2147485638" r:id="rId5"/>
    <p:sldLayoutId id="2147485639" r:id="rId6"/>
    <p:sldLayoutId id="2147485640" r:id="rId7"/>
    <p:sldLayoutId id="2147485641" r:id="rId8"/>
    <p:sldLayoutId id="2147485642" r:id="rId9"/>
    <p:sldLayoutId id="2147485643" r:id="rId10"/>
    <p:sldLayoutId id="2147485644" r:id="rId11"/>
    <p:sldLayoutId id="2147485645" r:id="rId12"/>
    <p:sldLayoutId id="2147485646"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53"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9" presetClass="entr" presetSubtype="0" fill="hold" nodeType="withEffect">
                                  <p:stCondLst>
                                    <p:cond delay="0"/>
                                  </p:stCondLst>
                                  <p:childTnLst>
                                    <p:set>
                                      <p:cBhvr>
                                        <p:cTn id="36" dur="1" fill="hold">
                                          <p:stCondLst>
                                            <p:cond delay="0"/>
                                          </p:stCondLst>
                                        </p:cTn>
                                        <p:tgtEl>
                                          <p:spTgt spid="1133"/>
                                        </p:tgtEl>
                                        <p:attrNameLst>
                                          <p:attrName>style.visibility</p:attrName>
                                        </p:attrNameLst>
                                      </p:cBhvr>
                                      <p:to>
                                        <p:strVal val="visible"/>
                                      </p:to>
                                    </p:set>
                                    <p:animEffect transition="in" filter="dissolve">
                                      <p:cBhvr>
                                        <p:cTn id="37" dur="500"/>
                                        <p:tgtEl>
                                          <p:spTgt spid="1133"/>
                                        </p:tgtEl>
                                      </p:cBhvr>
                                    </p:animEffect>
                                  </p:childTnLst>
                                </p:cTn>
                              </p:par>
                              <p:par>
                                <p:cTn id="38" presetID="22" presetClass="entr" presetSubtype="4" fill="hold" grpId="0" nodeType="withEffect">
                                  <p:stCondLst>
                                    <p:cond delay="700"/>
                                  </p:stCondLst>
                                  <p:childTnLst>
                                    <p:set>
                                      <p:cBhvr>
                                        <p:cTn id="39" dur="1" fill="hold">
                                          <p:stCondLst>
                                            <p:cond delay="0"/>
                                          </p:stCondLst>
                                        </p:cTn>
                                        <p:tgtEl>
                                          <p:spTgt spid="1136"/>
                                        </p:tgtEl>
                                        <p:attrNameLst>
                                          <p:attrName>style.visibility</p:attrName>
                                        </p:attrNameLst>
                                      </p:cBhvr>
                                      <p:to>
                                        <p:strVal val="visible"/>
                                      </p:to>
                                    </p:set>
                                    <p:animEffect transition="in" filter="wipe(down)">
                                      <p:cBhvr>
                                        <p:cTn id="40" dur="500"/>
                                        <p:tgtEl>
                                          <p:spTgt spid="1136"/>
                                        </p:tgtEl>
                                      </p:cBhvr>
                                    </p:animEffect>
                                  </p:childTnLst>
                                </p:cTn>
                              </p:par>
                              <p:par>
                                <p:cTn id="41" presetID="53" presetClass="entr" presetSubtype="0" fill="hold" grpId="0" nodeType="withEffect">
                                  <p:stCondLst>
                                    <p:cond delay="1100"/>
                                  </p:stCondLst>
                                  <p:childTnLst>
                                    <p:set>
                                      <p:cBhvr>
                                        <p:cTn id="42" dur="1" fill="hold">
                                          <p:stCondLst>
                                            <p:cond delay="0"/>
                                          </p:stCondLst>
                                        </p:cTn>
                                        <p:tgtEl>
                                          <p:spTgt spid="1149"/>
                                        </p:tgtEl>
                                        <p:attrNameLst>
                                          <p:attrName>style.visibility</p:attrName>
                                        </p:attrNameLst>
                                      </p:cBhvr>
                                      <p:to>
                                        <p:strVal val="visible"/>
                                      </p:to>
                                    </p:set>
                                    <p:anim calcmode="lin" valueType="num">
                                      <p:cBhvr>
                                        <p:cTn id="43" dur="500" fill="hold"/>
                                        <p:tgtEl>
                                          <p:spTgt spid="1149"/>
                                        </p:tgtEl>
                                        <p:attrNameLst>
                                          <p:attrName>ppt_w</p:attrName>
                                        </p:attrNameLst>
                                      </p:cBhvr>
                                      <p:tavLst>
                                        <p:tav tm="0">
                                          <p:val>
                                            <p:fltVal val="0"/>
                                          </p:val>
                                        </p:tav>
                                        <p:tav tm="100000">
                                          <p:val>
                                            <p:strVal val="#ppt_w"/>
                                          </p:val>
                                        </p:tav>
                                      </p:tavLst>
                                    </p:anim>
                                    <p:anim calcmode="lin" valueType="num">
                                      <p:cBhvr>
                                        <p:cTn id="44" dur="500" fill="hold"/>
                                        <p:tgtEl>
                                          <p:spTgt spid="1149"/>
                                        </p:tgtEl>
                                        <p:attrNameLst>
                                          <p:attrName>ppt_h</p:attrName>
                                        </p:attrNameLst>
                                      </p:cBhvr>
                                      <p:tavLst>
                                        <p:tav tm="0">
                                          <p:val>
                                            <p:fltVal val="0"/>
                                          </p:val>
                                        </p:tav>
                                        <p:tav tm="100000">
                                          <p:val>
                                            <p:strVal val="#ppt_h"/>
                                          </p:val>
                                        </p:tav>
                                      </p:tavLst>
                                    </p:anim>
                                    <p:animEffect transition="in" filter="fade">
                                      <p:cBhvr>
                                        <p:cTn id="45" dur="500"/>
                                        <p:tgtEl>
                                          <p:spTgt spid="1149"/>
                                        </p:tgtEl>
                                      </p:cBhvr>
                                    </p:animEffect>
                                  </p:childTnLst>
                                </p:cTn>
                              </p:par>
                              <p:par>
                                <p:cTn id="46" presetID="22" presetClass="entr" presetSubtype="4" fill="hold" grpId="0" nodeType="withEffect">
                                  <p:stCondLst>
                                    <p:cond delay="1500"/>
                                  </p:stCondLst>
                                  <p:childTnLst>
                                    <p:set>
                                      <p:cBhvr>
                                        <p:cTn id="47" dur="1" fill="hold">
                                          <p:stCondLst>
                                            <p:cond delay="0"/>
                                          </p:stCondLst>
                                        </p:cTn>
                                        <p:tgtEl>
                                          <p:spTgt spid="1137"/>
                                        </p:tgtEl>
                                        <p:attrNameLst>
                                          <p:attrName>style.visibility</p:attrName>
                                        </p:attrNameLst>
                                      </p:cBhvr>
                                      <p:to>
                                        <p:strVal val="visible"/>
                                      </p:to>
                                    </p:set>
                                    <p:animEffect transition="in" filter="wipe(down)">
                                      <p:cBhvr>
                                        <p:cTn id="48" dur="500"/>
                                        <p:tgtEl>
                                          <p:spTgt spid="1137"/>
                                        </p:tgtEl>
                                      </p:cBhvr>
                                    </p:animEffect>
                                  </p:childTnLst>
                                </p:cTn>
                              </p:par>
                              <p:par>
                                <p:cTn id="49" presetID="53" presetClass="entr" presetSubtype="0" fill="hold" nodeType="withEffect">
                                  <p:stCondLst>
                                    <p:cond delay="210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par>
                                <p:cTn id="54" presetID="53" presetClass="entr" presetSubtype="0" fill="hold" nodeType="withEffect">
                                  <p:stCondLst>
                                    <p:cond delay="250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par>
                                <p:cTn id="59" presetID="53" presetClass="entr" presetSubtype="0" fill="hold" nodeType="withEffect">
                                  <p:stCondLst>
                                    <p:cond delay="300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 grpId="0" animBg="1"/>
      <p:bldP spid="1137" grpId="0" animBg="1"/>
      <p:bldP spid="1149" grpId="0" animBg="1"/>
      <p:bldP spid="2" grpId="0" build="p">
        <p:tmplLst>
          <p:tmpl lvl="1">
            <p:tnLst>
              <p:par>
                <p:cTn presetID="42"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anim calcmode="lin" valueType="num">
                      <p:cBhvr>
                        <p:cTn dur="1000" fill="hold"/>
                        <p:tgtEl>
                          <p:spTgt spid="2"/>
                        </p:tgtEl>
                        <p:attrNameLst>
                          <p:attrName>ppt_x</p:attrName>
                        </p:attrNameLst>
                      </p:cBhvr>
                      <p:tavLst>
                        <p:tav tm="0">
                          <p:val>
                            <p:strVal val="#ppt_x"/>
                          </p:val>
                        </p:tav>
                        <p:tav tm="100000">
                          <p:val>
                            <p:strVal val="#ppt_x"/>
                          </p:val>
                        </p:tav>
                      </p:tavLst>
                    </p:anim>
                    <p:anim calcmode="lin" valueType="num">
                      <p:cBhvr>
                        <p:cTn dur="1000" fill="hold"/>
                        <p:tgtEl>
                          <p:spTgt spid="2"/>
                        </p:tgtEl>
                        <p:attrNameLst>
                          <p:attrName>ppt_y</p:attrName>
                        </p:attrNameLst>
                      </p:cBhvr>
                      <p:tavLst>
                        <p:tav tm="0">
                          <p:val>
                            <p:strVal val="#ppt_y+.1"/>
                          </p:val>
                        </p:tav>
                        <p:tav tm="100000">
                          <p:val>
                            <p:strVal val="#ppt_y"/>
                          </p:val>
                        </p:tav>
                      </p:tavLst>
                    </p:anim>
                  </p:childTnLst>
                </p:cTn>
              </p:par>
            </p:tnLst>
          </p:tmpl>
        </p:tmplLst>
      </p:bldP>
    </p:bldLst>
  </p:timing>
  <p:hf sldNum="0" hdr="0" dt="0"/>
  <p:txStyles>
    <p:titleStyle>
      <a:lvl1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2pPr>
      <a:lvl3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3pPr>
      <a:lvl4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4pPr>
      <a:lvl5pPr algn="l" rtl="0" eaLnBrk="0" fontAlgn="base" hangingPunct="0">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5pPr>
      <a:lvl6pPr marL="4572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6pPr>
      <a:lvl7pPr marL="9144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7pPr>
      <a:lvl8pPr marL="13716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8pPr>
      <a:lvl9pPr marL="1828800" algn="l" rtl="0" fontAlgn="base">
        <a:spcBef>
          <a:spcPct val="0"/>
        </a:spcBef>
        <a:spcAft>
          <a:spcPct val="0"/>
        </a:spcAft>
        <a:defRPr sz="4000" b="1">
          <a:solidFill>
            <a:srgbClr val="FFFFFF"/>
          </a:solidFill>
          <a:effectLst>
            <a:outerShdw blurRad="38100" dist="38100" dir="2700000" algn="tl">
              <a:srgbClr val="000000"/>
            </a:outerShdw>
          </a:effectLst>
          <a:latin typeface="Tw Cen MT" pitchFamily="34"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hlink"/>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3BE216B-FC0B-4C52-B334-928B9D4B610B}"/>
              </a:ext>
            </a:extLst>
          </p:cNvPr>
          <p:cNvSpPr>
            <a:spLocks noChangeArrowheads="1"/>
          </p:cNvSpPr>
          <p:nvPr userDrawn="1"/>
        </p:nvSpPr>
        <p:spPr bwMode="hidden">
          <a:xfrm>
            <a:off x="3059113" y="5805488"/>
            <a:ext cx="6084887" cy="1052512"/>
          </a:xfrm>
          <a:prstGeom prst="rect">
            <a:avLst/>
          </a:prstGeom>
          <a:gradFill rotWithShape="1">
            <a:gsLst>
              <a:gs pos="0">
                <a:schemeClr val="accent2">
                  <a:alpha val="89000"/>
                </a:schemeClr>
              </a:gs>
              <a:gs pos="100000">
                <a:schemeClr val="accent2">
                  <a:gamma/>
                  <a:tint val="0"/>
                  <a:invGamma/>
                  <a:alpha val="67000"/>
                </a:schemeClr>
              </a:gs>
            </a:gsLst>
            <a:path path="rect">
              <a:fillToRect l="100000" t="100000"/>
            </a:path>
          </a:gradFill>
          <a:ln>
            <a:noFill/>
          </a:ln>
          <a:effectLst/>
          <a:extLst/>
        </p:spPr>
        <p:txBody>
          <a:bodyPr wrap="none" anchor="ctr"/>
          <a:lstStyle/>
          <a:p>
            <a:pPr algn="ctr">
              <a:spcBef>
                <a:spcPct val="0"/>
              </a:spcBef>
              <a:defRPr/>
            </a:pPr>
            <a:endParaRPr kumimoji="1" lang="zh-CN" altLang="zh-CN" sz="2400" b="0">
              <a:solidFill>
                <a:srgbClr val="000000"/>
              </a:solidFill>
              <a:latin typeface="Times New Roman" pitchFamily="18" charset="0"/>
            </a:endParaRPr>
          </a:p>
        </p:txBody>
      </p:sp>
      <p:sp>
        <p:nvSpPr>
          <p:cNvPr id="2051" name="Line 3">
            <a:extLst>
              <a:ext uri="{FF2B5EF4-FFF2-40B4-BE49-F238E27FC236}">
                <a16:creationId xmlns:a16="http://schemas.microsoft.com/office/drawing/2014/main" id="{5C5C4676-9677-40ED-8212-B7C65767392A}"/>
              </a:ext>
            </a:extLst>
          </p:cNvPr>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52" name="Rectangle 4">
            <a:extLst>
              <a:ext uri="{FF2B5EF4-FFF2-40B4-BE49-F238E27FC236}">
                <a16:creationId xmlns:a16="http://schemas.microsoft.com/office/drawing/2014/main" id="{B0696749-4235-46CE-A145-3AF821B771F8}"/>
              </a:ext>
            </a:extLst>
          </p:cNvPr>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a:extLst>
              <a:ext uri="{FF2B5EF4-FFF2-40B4-BE49-F238E27FC236}">
                <a16:creationId xmlns:a16="http://schemas.microsoft.com/office/drawing/2014/main" id="{19E402DF-1ABA-42B5-836C-DCC1705A6219}"/>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000" b="0">
                <a:solidFill>
                  <a:srgbClr val="000000"/>
                </a:solidFill>
              </a:defRPr>
            </a:lvl1pPr>
          </a:lstStyle>
          <a:p>
            <a:fld id="{1FE02940-03E5-4D34-9677-6662AE78C1FC}" type="slidenum">
              <a:rPr lang="en-US" altLang="zh-CN"/>
              <a:pPr/>
              <a:t>‹#›</a:t>
            </a:fld>
            <a:endParaRPr lang="en-US" altLang="zh-CN"/>
          </a:p>
        </p:txBody>
      </p:sp>
      <p:grpSp>
        <p:nvGrpSpPr>
          <p:cNvPr id="2054" name="Group 7">
            <a:extLst>
              <a:ext uri="{FF2B5EF4-FFF2-40B4-BE49-F238E27FC236}">
                <a16:creationId xmlns:a16="http://schemas.microsoft.com/office/drawing/2014/main" id="{E8F54773-107D-4041-A778-B6AFFC4EF86F}"/>
              </a:ext>
            </a:extLst>
          </p:cNvPr>
          <p:cNvGrpSpPr>
            <a:grpSpLocks/>
          </p:cNvGrpSpPr>
          <p:nvPr/>
        </p:nvGrpSpPr>
        <p:grpSpPr bwMode="auto">
          <a:xfrm>
            <a:off x="8153400" y="152400"/>
            <a:ext cx="792163" cy="1295400"/>
            <a:chOff x="5136" y="960"/>
            <a:chExt cx="528" cy="864"/>
          </a:xfrm>
        </p:grpSpPr>
        <p:sp>
          <p:nvSpPr>
            <p:cNvPr id="2057" name="Oval 8">
              <a:extLst>
                <a:ext uri="{FF2B5EF4-FFF2-40B4-BE49-F238E27FC236}">
                  <a16:creationId xmlns:a16="http://schemas.microsoft.com/office/drawing/2014/main" id="{54E8C925-2CAD-4BC8-88DC-61AF39E436BD}"/>
                </a:ext>
              </a:extLst>
            </p:cNvPr>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58" name="Oval 9">
              <a:extLst>
                <a:ext uri="{FF2B5EF4-FFF2-40B4-BE49-F238E27FC236}">
                  <a16:creationId xmlns:a16="http://schemas.microsoft.com/office/drawing/2014/main" id="{494E5A61-9D0B-49EC-8B98-B1F7258A913D}"/>
                </a:ext>
              </a:extLst>
            </p:cNvPr>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59" name="Oval 10">
              <a:extLst>
                <a:ext uri="{FF2B5EF4-FFF2-40B4-BE49-F238E27FC236}">
                  <a16:creationId xmlns:a16="http://schemas.microsoft.com/office/drawing/2014/main" id="{C7B7E5E8-9560-447E-B83E-D938EA55B240}"/>
                </a:ext>
              </a:extLst>
            </p:cNvPr>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0" name="Oval 11">
              <a:extLst>
                <a:ext uri="{FF2B5EF4-FFF2-40B4-BE49-F238E27FC236}">
                  <a16:creationId xmlns:a16="http://schemas.microsoft.com/office/drawing/2014/main" id="{1AEFF382-8412-43A2-9CCF-7DA777AFB072}"/>
                </a:ext>
              </a:extLst>
            </p:cNvPr>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1" name="Oval 12">
              <a:extLst>
                <a:ext uri="{FF2B5EF4-FFF2-40B4-BE49-F238E27FC236}">
                  <a16:creationId xmlns:a16="http://schemas.microsoft.com/office/drawing/2014/main" id="{B053710A-D125-4E08-AE32-97E1A70656A8}"/>
                </a:ext>
              </a:extLst>
            </p:cNvPr>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2" name="Oval 13">
              <a:extLst>
                <a:ext uri="{FF2B5EF4-FFF2-40B4-BE49-F238E27FC236}">
                  <a16:creationId xmlns:a16="http://schemas.microsoft.com/office/drawing/2014/main" id="{02E64AEE-B1DF-4DC0-A523-AE87FE8BAC6C}"/>
                </a:ext>
              </a:extLst>
            </p:cNvPr>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3" name="Oval 14">
              <a:extLst>
                <a:ext uri="{FF2B5EF4-FFF2-40B4-BE49-F238E27FC236}">
                  <a16:creationId xmlns:a16="http://schemas.microsoft.com/office/drawing/2014/main" id="{A514B97E-65D1-4B3F-9E17-5EBDCE550DDB}"/>
                </a:ext>
              </a:extLst>
            </p:cNvPr>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4" name="Oval 15">
              <a:extLst>
                <a:ext uri="{FF2B5EF4-FFF2-40B4-BE49-F238E27FC236}">
                  <a16:creationId xmlns:a16="http://schemas.microsoft.com/office/drawing/2014/main" id="{B2417902-1202-4836-86CA-E64A8CDB71DE}"/>
                </a:ext>
              </a:extLst>
            </p:cNvPr>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5" name="Oval 16">
              <a:extLst>
                <a:ext uri="{FF2B5EF4-FFF2-40B4-BE49-F238E27FC236}">
                  <a16:creationId xmlns:a16="http://schemas.microsoft.com/office/drawing/2014/main" id="{CABE5666-AD93-450D-AB98-9D73F662938B}"/>
                </a:ext>
              </a:extLst>
            </p:cNvPr>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6" name="Oval 17">
              <a:extLst>
                <a:ext uri="{FF2B5EF4-FFF2-40B4-BE49-F238E27FC236}">
                  <a16:creationId xmlns:a16="http://schemas.microsoft.com/office/drawing/2014/main" id="{0308E9FA-99E4-4B1C-B2DF-AC965604ACA6}"/>
                </a:ext>
              </a:extLst>
            </p:cNvPr>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7" name="Oval 18">
              <a:extLst>
                <a:ext uri="{FF2B5EF4-FFF2-40B4-BE49-F238E27FC236}">
                  <a16:creationId xmlns:a16="http://schemas.microsoft.com/office/drawing/2014/main" id="{5B92B2C8-FF3B-4761-A64D-A31E6D710681}"/>
                </a:ext>
              </a:extLst>
            </p:cNvPr>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8" name="Oval 19">
              <a:extLst>
                <a:ext uri="{FF2B5EF4-FFF2-40B4-BE49-F238E27FC236}">
                  <a16:creationId xmlns:a16="http://schemas.microsoft.com/office/drawing/2014/main" id="{595EF832-46A2-478A-8888-25A777B50B1F}"/>
                </a:ext>
              </a:extLst>
            </p:cNvPr>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69" name="Oval 20">
              <a:extLst>
                <a:ext uri="{FF2B5EF4-FFF2-40B4-BE49-F238E27FC236}">
                  <a16:creationId xmlns:a16="http://schemas.microsoft.com/office/drawing/2014/main" id="{04763859-A9C3-458A-A163-2E5F25D914C3}"/>
                </a:ext>
              </a:extLst>
            </p:cNvPr>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0" name="Oval 21">
              <a:extLst>
                <a:ext uri="{FF2B5EF4-FFF2-40B4-BE49-F238E27FC236}">
                  <a16:creationId xmlns:a16="http://schemas.microsoft.com/office/drawing/2014/main" id="{F5A37D51-B1CB-4F33-9758-DEF2BB075247}"/>
                </a:ext>
              </a:extLst>
            </p:cNvPr>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1" name="Oval 22">
              <a:extLst>
                <a:ext uri="{FF2B5EF4-FFF2-40B4-BE49-F238E27FC236}">
                  <a16:creationId xmlns:a16="http://schemas.microsoft.com/office/drawing/2014/main" id="{CA238F9A-EC9C-40A2-B2F2-C352606ACA4A}"/>
                </a:ext>
              </a:extLst>
            </p:cNvPr>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2" name="Oval 23">
              <a:extLst>
                <a:ext uri="{FF2B5EF4-FFF2-40B4-BE49-F238E27FC236}">
                  <a16:creationId xmlns:a16="http://schemas.microsoft.com/office/drawing/2014/main" id="{D48B116C-F982-45BE-8C31-3976584BB16D}"/>
                </a:ext>
              </a:extLst>
            </p:cNvPr>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3" name="Oval 24">
              <a:extLst>
                <a:ext uri="{FF2B5EF4-FFF2-40B4-BE49-F238E27FC236}">
                  <a16:creationId xmlns:a16="http://schemas.microsoft.com/office/drawing/2014/main" id="{A16F6625-95B5-46F1-BBD4-37F8B39EDA05}"/>
                </a:ext>
              </a:extLst>
            </p:cNvPr>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4" name="Oval 25">
              <a:extLst>
                <a:ext uri="{FF2B5EF4-FFF2-40B4-BE49-F238E27FC236}">
                  <a16:creationId xmlns:a16="http://schemas.microsoft.com/office/drawing/2014/main" id="{4041C70A-70D0-4065-9B61-E8D916E25836}"/>
                </a:ext>
              </a:extLst>
            </p:cNvPr>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5" name="Oval 26">
              <a:extLst>
                <a:ext uri="{FF2B5EF4-FFF2-40B4-BE49-F238E27FC236}">
                  <a16:creationId xmlns:a16="http://schemas.microsoft.com/office/drawing/2014/main" id="{678AC03A-69EF-45AF-95A7-A62E4249E8B0}"/>
                </a:ext>
              </a:extLst>
            </p:cNvPr>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6" name="Oval 27">
              <a:extLst>
                <a:ext uri="{FF2B5EF4-FFF2-40B4-BE49-F238E27FC236}">
                  <a16:creationId xmlns:a16="http://schemas.microsoft.com/office/drawing/2014/main" id="{13772DC2-4643-49E7-9023-23C5012CBAF9}"/>
                </a:ext>
              </a:extLst>
            </p:cNvPr>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7" name="Oval 28">
              <a:extLst>
                <a:ext uri="{FF2B5EF4-FFF2-40B4-BE49-F238E27FC236}">
                  <a16:creationId xmlns:a16="http://schemas.microsoft.com/office/drawing/2014/main" id="{70CFB02B-9DCE-4F64-9971-CFFBB974FD82}"/>
                </a:ext>
              </a:extLst>
            </p:cNvPr>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8" name="Oval 29">
              <a:extLst>
                <a:ext uri="{FF2B5EF4-FFF2-40B4-BE49-F238E27FC236}">
                  <a16:creationId xmlns:a16="http://schemas.microsoft.com/office/drawing/2014/main" id="{36948488-E1FF-48E0-8F7A-B23D82ABF99E}"/>
                </a:ext>
              </a:extLst>
            </p:cNvPr>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79" name="Oval 30">
              <a:extLst>
                <a:ext uri="{FF2B5EF4-FFF2-40B4-BE49-F238E27FC236}">
                  <a16:creationId xmlns:a16="http://schemas.microsoft.com/office/drawing/2014/main" id="{188F1245-D78C-49A2-A652-0CAABC898BAE}"/>
                </a:ext>
              </a:extLst>
            </p:cNvPr>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0" name="Oval 31">
              <a:extLst>
                <a:ext uri="{FF2B5EF4-FFF2-40B4-BE49-F238E27FC236}">
                  <a16:creationId xmlns:a16="http://schemas.microsoft.com/office/drawing/2014/main" id="{437BD84A-32CB-4C99-B1E0-A938ADF1477C}"/>
                </a:ext>
              </a:extLst>
            </p:cNvPr>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1" name="Oval 32">
              <a:extLst>
                <a:ext uri="{FF2B5EF4-FFF2-40B4-BE49-F238E27FC236}">
                  <a16:creationId xmlns:a16="http://schemas.microsoft.com/office/drawing/2014/main" id="{2A4231C5-B154-4990-99FF-4E0249D56095}"/>
                </a:ext>
              </a:extLst>
            </p:cNvPr>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2" name="Oval 33">
              <a:extLst>
                <a:ext uri="{FF2B5EF4-FFF2-40B4-BE49-F238E27FC236}">
                  <a16:creationId xmlns:a16="http://schemas.microsoft.com/office/drawing/2014/main" id="{140E3F0C-41A9-4EAF-BA05-998F553BE0FB}"/>
                </a:ext>
              </a:extLst>
            </p:cNvPr>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3" name="Oval 34">
              <a:extLst>
                <a:ext uri="{FF2B5EF4-FFF2-40B4-BE49-F238E27FC236}">
                  <a16:creationId xmlns:a16="http://schemas.microsoft.com/office/drawing/2014/main" id="{6F400DD4-1CED-439A-8F0E-2569847708F0}"/>
                </a:ext>
              </a:extLst>
            </p:cNvPr>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4" name="Oval 35">
              <a:extLst>
                <a:ext uri="{FF2B5EF4-FFF2-40B4-BE49-F238E27FC236}">
                  <a16:creationId xmlns:a16="http://schemas.microsoft.com/office/drawing/2014/main" id="{13E8548A-BCC5-4319-8671-4B90E01A6384}"/>
                </a:ext>
              </a:extLst>
            </p:cNvPr>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5" name="Oval 36">
              <a:extLst>
                <a:ext uri="{FF2B5EF4-FFF2-40B4-BE49-F238E27FC236}">
                  <a16:creationId xmlns:a16="http://schemas.microsoft.com/office/drawing/2014/main" id="{D601F596-56CD-4036-9381-104E841D8173}"/>
                </a:ext>
              </a:extLst>
            </p:cNvPr>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6" name="Oval 37">
              <a:extLst>
                <a:ext uri="{FF2B5EF4-FFF2-40B4-BE49-F238E27FC236}">
                  <a16:creationId xmlns:a16="http://schemas.microsoft.com/office/drawing/2014/main" id="{1F779DCD-C489-45D8-9C58-06E82DD2C07F}"/>
                </a:ext>
              </a:extLst>
            </p:cNvPr>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2087" name="Oval 38">
              <a:extLst>
                <a:ext uri="{FF2B5EF4-FFF2-40B4-BE49-F238E27FC236}">
                  <a16:creationId xmlns:a16="http://schemas.microsoft.com/office/drawing/2014/main" id="{50A09DF4-D05E-4BC7-B1F0-038F50517E88}"/>
                </a:ext>
              </a:extLst>
            </p:cNvPr>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grpSp>
      <p:sp>
        <p:nvSpPr>
          <p:cNvPr id="3111" name="Rectangle 39">
            <a:extLst>
              <a:ext uri="{FF2B5EF4-FFF2-40B4-BE49-F238E27FC236}">
                <a16:creationId xmlns:a16="http://schemas.microsoft.com/office/drawing/2014/main" id="{288EB408-08DC-455C-8D19-CABFD0AA2FE3}"/>
              </a:ext>
            </a:extLst>
          </p:cNvPr>
          <p:cNvSpPr>
            <a:spLocks noChangeArrowheads="1"/>
          </p:cNvSpPr>
          <p:nvPr userDrawn="1"/>
        </p:nvSpPr>
        <p:spPr bwMode="hidden">
          <a:xfrm>
            <a:off x="0" y="0"/>
            <a:ext cx="1179513" cy="6858000"/>
          </a:xfrm>
          <a:prstGeom prst="rect">
            <a:avLst/>
          </a:prstGeom>
          <a:gradFill rotWithShape="1">
            <a:gsLst>
              <a:gs pos="0">
                <a:schemeClr val="accent2">
                  <a:alpha val="89000"/>
                </a:schemeClr>
              </a:gs>
              <a:gs pos="100000">
                <a:schemeClr val="accent2">
                  <a:gamma/>
                  <a:tint val="0"/>
                  <a:invGamma/>
                  <a:alpha val="67000"/>
                </a:schemeClr>
              </a:gs>
            </a:gsLst>
            <a:lin ang="0" scaled="1"/>
          </a:gradFill>
          <a:ln>
            <a:noFill/>
          </a:ln>
          <a:effectLst/>
          <a:extLst/>
        </p:spPr>
        <p:txBody>
          <a:bodyPr wrap="none" anchor="ctr"/>
          <a:lstStyle/>
          <a:p>
            <a:pPr algn="ctr">
              <a:spcBef>
                <a:spcPct val="0"/>
              </a:spcBef>
              <a:defRPr/>
            </a:pPr>
            <a:endParaRPr kumimoji="1" lang="zh-CN" altLang="zh-CN" sz="2400">
              <a:solidFill>
                <a:srgbClr val="000000"/>
              </a:solidFill>
              <a:latin typeface="Times New Roman" pitchFamily="18" charset="0"/>
            </a:endParaRPr>
          </a:p>
        </p:txBody>
      </p:sp>
      <p:sp>
        <p:nvSpPr>
          <p:cNvPr id="3112" name="Rectangle 40">
            <a:extLst>
              <a:ext uri="{FF2B5EF4-FFF2-40B4-BE49-F238E27FC236}">
                <a16:creationId xmlns:a16="http://schemas.microsoft.com/office/drawing/2014/main" id="{D206B331-22E1-4290-9B36-29B76A0DFA02}"/>
              </a:ext>
            </a:extLst>
          </p:cNvPr>
          <p:cNvSpPr>
            <a:spLocks noGrp="1" noChangeArrowheads="1"/>
          </p:cNvSpPr>
          <p:nvPr>
            <p:ph type="ftr" sz="quarter" idx="3"/>
          </p:nvPr>
        </p:nvSpPr>
        <p:spPr bwMode="auto">
          <a:xfrm>
            <a:off x="179388" y="6400800"/>
            <a:ext cx="3744912"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600">
                <a:solidFill>
                  <a:srgbClr val="FF3300"/>
                </a:solidFill>
                <a:latin typeface="Arial" charset="0"/>
                <a:ea typeface="隶书" pitchFamily="49" charset="-122"/>
              </a:defRPr>
            </a:lvl1pPr>
          </a:lstStyle>
          <a:p>
            <a:pPr>
              <a:defRPr/>
            </a:pPr>
            <a:r>
              <a:rPr lang="zh-CN" altLang="en-US"/>
              <a:t>中华人民共和国企业所得税法讲解</a:t>
            </a:r>
          </a:p>
        </p:txBody>
      </p:sp>
    </p:spTree>
  </p:cSld>
  <p:clrMap bg1="lt1" tx1="dk1" bg2="lt2" tx2="dk2" accent1="accent1" accent2="accent2" accent3="accent3" accent4="accent4" accent5="accent5" accent6="accent6" hlink="hlink" folHlink="folHlink"/>
  <p:sldLayoutIdLst>
    <p:sldLayoutId id="2147485648" r:id="rId1"/>
    <p:sldLayoutId id="2147485649" r:id="rId2"/>
    <p:sldLayoutId id="2147485650" r:id="rId3"/>
    <p:sldLayoutId id="2147485651" r:id="rId4"/>
    <p:sldLayoutId id="2147485652" r:id="rId5"/>
    <p:sldLayoutId id="2147485653" r:id="rId6"/>
    <p:sldLayoutId id="2147485654" r:id="rId7"/>
    <p:sldLayoutId id="2147485655" r:id="rId8"/>
    <p:sldLayoutId id="2147485656" r:id="rId9"/>
    <p:sldLayoutId id="2147485657" r:id="rId10"/>
    <p:sldLayoutId id="2147485658" r:id="rId11"/>
  </p:sldLayoutIdLst>
  <p:transition/>
  <p:hf sldNum="0" hdr="0" dt="0"/>
  <p:txStyles>
    <p:titleStyle>
      <a:lvl1pPr indent="198438" algn="l" rtl="0" eaLnBrk="0" fontAlgn="base" hangingPunct="0">
        <a:spcBef>
          <a:spcPct val="0"/>
        </a:spcBef>
        <a:spcAft>
          <a:spcPct val="0"/>
        </a:spcAft>
        <a:defRPr sz="3600" b="1">
          <a:solidFill>
            <a:srgbClr val="000000"/>
          </a:solidFill>
          <a:latin typeface="+mj-lt"/>
          <a:ea typeface="+mj-ea"/>
          <a:cs typeface="+mj-cs"/>
        </a:defRPr>
      </a:lvl1pPr>
      <a:lvl2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2pPr>
      <a:lvl3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3pPr>
      <a:lvl4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4pPr>
      <a:lvl5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5pPr>
      <a:lvl6pPr marL="4572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6pPr>
      <a:lvl7pPr marL="9144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7pPr>
      <a:lvl8pPr marL="13716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8pPr>
      <a:lvl9pPr marL="18288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A374206-CD99-4B71-945D-A6F23125232C}"/>
              </a:ext>
            </a:extLst>
          </p:cNvPr>
          <p:cNvSpPr>
            <a:spLocks noChangeArrowheads="1"/>
          </p:cNvSpPr>
          <p:nvPr userDrawn="1"/>
        </p:nvSpPr>
        <p:spPr bwMode="hidden">
          <a:xfrm>
            <a:off x="3059113" y="5805488"/>
            <a:ext cx="6084887" cy="1052512"/>
          </a:xfrm>
          <a:prstGeom prst="rect">
            <a:avLst/>
          </a:prstGeom>
          <a:gradFill rotWithShape="1">
            <a:gsLst>
              <a:gs pos="0">
                <a:schemeClr val="accent2">
                  <a:alpha val="89000"/>
                </a:schemeClr>
              </a:gs>
              <a:gs pos="100000">
                <a:schemeClr val="accent2">
                  <a:gamma/>
                  <a:tint val="0"/>
                  <a:invGamma/>
                  <a:alpha val="67000"/>
                </a:schemeClr>
              </a:gs>
            </a:gsLst>
            <a:path path="rect">
              <a:fillToRect l="100000" t="100000"/>
            </a:path>
          </a:gradFill>
          <a:ln>
            <a:noFill/>
          </a:ln>
          <a:effectLst/>
          <a:extLst/>
        </p:spPr>
        <p:txBody>
          <a:bodyPr wrap="none" anchor="ctr"/>
          <a:lstStyle/>
          <a:p>
            <a:pPr algn="ctr">
              <a:spcBef>
                <a:spcPct val="0"/>
              </a:spcBef>
              <a:defRPr/>
            </a:pPr>
            <a:endParaRPr kumimoji="1" lang="zh-CN" altLang="zh-CN" sz="2400" b="0">
              <a:solidFill>
                <a:srgbClr val="000000"/>
              </a:solidFill>
              <a:latin typeface="Times New Roman" pitchFamily="18" charset="0"/>
            </a:endParaRPr>
          </a:p>
        </p:txBody>
      </p:sp>
      <p:sp>
        <p:nvSpPr>
          <p:cNvPr id="3075" name="Line 3">
            <a:extLst>
              <a:ext uri="{FF2B5EF4-FFF2-40B4-BE49-F238E27FC236}">
                <a16:creationId xmlns:a16="http://schemas.microsoft.com/office/drawing/2014/main" id="{9BDCF130-3988-436D-B833-24C907AD0709}"/>
              </a:ext>
            </a:extLst>
          </p:cNvPr>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6" name="Rectangle 4">
            <a:extLst>
              <a:ext uri="{FF2B5EF4-FFF2-40B4-BE49-F238E27FC236}">
                <a16:creationId xmlns:a16="http://schemas.microsoft.com/office/drawing/2014/main" id="{EB202110-F741-49D7-9249-1A49F271A0EE}"/>
              </a:ext>
            </a:extLst>
          </p:cNvPr>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078" name="Rectangle 6">
            <a:extLst>
              <a:ext uri="{FF2B5EF4-FFF2-40B4-BE49-F238E27FC236}">
                <a16:creationId xmlns:a16="http://schemas.microsoft.com/office/drawing/2014/main" id="{01CA7A37-CA46-4399-AE17-6DD3AECFAFC5}"/>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000" b="0">
                <a:solidFill>
                  <a:srgbClr val="000000"/>
                </a:solidFill>
              </a:defRPr>
            </a:lvl1pPr>
          </a:lstStyle>
          <a:p>
            <a:fld id="{80CA209A-615D-4479-8592-2675E311BB09}" type="slidenum">
              <a:rPr lang="en-US" altLang="zh-CN"/>
              <a:pPr/>
              <a:t>‹#›</a:t>
            </a:fld>
            <a:endParaRPr lang="en-US" altLang="zh-CN"/>
          </a:p>
        </p:txBody>
      </p:sp>
      <p:grpSp>
        <p:nvGrpSpPr>
          <p:cNvPr id="2" name="Group 7">
            <a:extLst>
              <a:ext uri="{FF2B5EF4-FFF2-40B4-BE49-F238E27FC236}">
                <a16:creationId xmlns:a16="http://schemas.microsoft.com/office/drawing/2014/main" id="{D9A20FFF-D9E2-4DAD-B32D-4DBED1E0D90A}"/>
              </a:ext>
            </a:extLst>
          </p:cNvPr>
          <p:cNvGrpSpPr>
            <a:grpSpLocks/>
          </p:cNvGrpSpPr>
          <p:nvPr/>
        </p:nvGrpSpPr>
        <p:grpSpPr bwMode="auto">
          <a:xfrm>
            <a:off x="8153400" y="152400"/>
            <a:ext cx="792163" cy="1295400"/>
            <a:chOff x="5136" y="960"/>
            <a:chExt cx="528" cy="864"/>
          </a:xfrm>
        </p:grpSpPr>
        <p:sp>
          <p:nvSpPr>
            <p:cNvPr id="3081" name="Oval 8">
              <a:extLst>
                <a:ext uri="{FF2B5EF4-FFF2-40B4-BE49-F238E27FC236}">
                  <a16:creationId xmlns:a16="http://schemas.microsoft.com/office/drawing/2014/main" id="{CA4CA49C-75C8-4423-8056-4C0F45B7717B}"/>
                </a:ext>
              </a:extLst>
            </p:cNvPr>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2" name="Oval 9">
              <a:extLst>
                <a:ext uri="{FF2B5EF4-FFF2-40B4-BE49-F238E27FC236}">
                  <a16:creationId xmlns:a16="http://schemas.microsoft.com/office/drawing/2014/main" id="{AE484ABE-6A15-4398-AF8B-11CFCE6B084C}"/>
                </a:ext>
              </a:extLst>
            </p:cNvPr>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3" name="Oval 10">
              <a:extLst>
                <a:ext uri="{FF2B5EF4-FFF2-40B4-BE49-F238E27FC236}">
                  <a16:creationId xmlns:a16="http://schemas.microsoft.com/office/drawing/2014/main" id="{E6568CC1-6359-4363-9F91-DDFA383282CA}"/>
                </a:ext>
              </a:extLst>
            </p:cNvPr>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4" name="Oval 11">
              <a:extLst>
                <a:ext uri="{FF2B5EF4-FFF2-40B4-BE49-F238E27FC236}">
                  <a16:creationId xmlns:a16="http://schemas.microsoft.com/office/drawing/2014/main" id="{55ED5C85-31EC-4A29-8F8C-3276A87D8236}"/>
                </a:ext>
              </a:extLst>
            </p:cNvPr>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5" name="Oval 12">
              <a:extLst>
                <a:ext uri="{FF2B5EF4-FFF2-40B4-BE49-F238E27FC236}">
                  <a16:creationId xmlns:a16="http://schemas.microsoft.com/office/drawing/2014/main" id="{182DCB45-14AE-463D-97E6-5648AA440952}"/>
                </a:ext>
              </a:extLst>
            </p:cNvPr>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6" name="Oval 13">
              <a:extLst>
                <a:ext uri="{FF2B5EF4-FFF2-40B4-BE49-F238E27FC236}">
                  <a16:creationId xmlns:a16="http://schemas.microsoft.com/office/drawing/2014/main" id="{BF987531-E965-4DAB-817A-3EC99539FC13}"/>
                </a:ext>
              </a:extLst>
            </p:cNvPr>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7" name="Oval 14">
              <a:extLst>
                <a:ext uri="{FF2B5EF4-FFF2-40B4-BE49-F238E27FC236}">
                  <a16:creationId xmlns:a16="http://schemas.microsoft.com/office/drawing/2014/main" id="{BEE43A12-671E-4AC9-B10D-BE65DD421E64}"/>
                </a:ext>
              </a:extLst>
            </p:cNvPr>
            <p:cNvSpPr>
              <a:spLocks noChangeArrowheads="1"/>
            </p:cNvSpPr>
            <p:nvPr/>
          </p:nvSpPr>
          <p:spPr bwMode="auto">
            <a:xfrm>
              <a:off x="5472" y="1072"/>
              <a:ext cx="73"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8" name="Oval 15">
              <a:extLst>
                <a:ext uri="{FF2B5EF4-FFF2-40B4-BE49-F238E27FC236}">
                  <a16:creationId xmlns:a16="http://schemas.microsoft.com/office/drawing/2014/main" id="{CAF0908B-A2BA-4A11-98B9-AEB4C5629606}"/>
                </a:ext>
              </a:extLst>
            </p:cNvPr>
            <p:cNvSpPr>
              <a:spLocks noChangeArrowheads="1"/>
            </p:cNvSpPr>
            <p:nvPr/>
          </p:nvSpPr>
          <p:spPr bwMode="auto">
            <a:xfrm>
              <a:off x="5136" y="1184"/>
              <a:ext cx="80"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89" name="Oval 16">
              <a:extLst>
                <a:ext uri="{FF2B5EF4-FFF2-40B4-BE49-F238E27FC236}">
                  <a16:creationId xmlns:a16="http://schemas.microsoft.com/office/drawing/2014/main" id="{B589B521-7D46-4F24-B3A8-07B8C463EEFA}"/>
                </a:ext>
              </a:extLst>
            </p:cNvPr>
            <p:cNvSpPr>
              <a:spLocks noChangeArrowheads="1"/>
            </p:cNvSpPr>
            <p:nvPr/>
          </p:nvSpPr>
          <p:spPr bwMode="auto">
            <a:xfrm>
              <a:off x="5248" y="1184"/>
              <a:ext cx="79" cy="73"/>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0" name="Oval 17">
              <a:extLst>
                <a:ext uri="{FF2B5EF4-FFF2-40B4-BE49-F238E27FC236}">
                  <a16:creationId xmlns:a16="http://schemas.microsoft.com/office/drawing/2014/main" id="{0494DF4F-9426-4FE0-9767-7447B3FC30E1}"/>
                </a:ext>
              </a:extLst>
            </p:cNvPr>
            <p:cNvSpPr>
              <a:spLocks noChangeArrowheads="1"/>
            </p:cNvSpPr>
            <p:nvPr/>
          </p:nvSpPr>
          <p:spPr bwMode="auto">
            <a:xfrm>
              <a:off x="5360" y="1184"/>
              <a:ext cx="76"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1" name="Oval 18">
              <a:extLst>
                <a:ext uri="{FF2B5EF4-FFF2-40B4-BE49-F238E27FC236}">
                  <a16:creationId xmlns:a16="http://schemas.microsoft.com/office/drawing/2014/main" id="{B8C856E2-B86D-46C7-916B-A6EB063BD21E}"/>
                </a:ext>
              </a:extLst>
            </p:cNvPr>
            <p:cNvSpPr>
              <a:spLocks noChangeArrowheads="1"/>
            </p:cNvSpPr>
            <p:nvPr/>
          </p:nvSpPr>
          <p:spPr bwMode="auto">
            <a:xfrm>
              <a:off x="5472" y="1184"/>
              <a:ext cx="73" cy="7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2" name="Oval 19">
              <a:extLst>
                <a:ext uri="{FF2B5EF4-FFF2-40B4-BE49-F238E27FC236}">
                  <a16:creationId xmlns:a16="http://schemas.microsoft.com/office/drawing/2014/main" id="{2CE34FC8-8BFB-4817-9786-A8EE45AD6C10}"/>
                </a:ext>
              </a:extLst>
            </p:cNvPr>
            <p:cNvSpPr>
              <a:spLocks noChangeArrowheads="1"/>
            </p:cNvSpPr>
            <p:nvPr/>
          </p:nvSpPr>
          <p:spPr bwMode="auto">
            <a:xfrm>
              <a:off x="5584" y="1184"/>
              <a:ext cx="80" cy="7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3" name="Oval 20">
              <a:extLst>
                <a:ext uri="{FF2B5EF4-FFF2-40B4-BE49-F238E27FC236}">
                  <a16:creationId xmlns:a16="http://schemas.microsoft.com/office/drawing/2014/main" id="{C1D9621B-056A-4560-9C1D-069FF365C79F}"/>
                </a:ext>
              </a:extLst>
            </p:cNvPr>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4" name="Oval 21">
              <a:extLst>
                <a:ext uri="{FF2B5EF4-FFF2-40B4-BE49-F238E27FC236}">
                  <a16:creationId xmlns:a16="http://schemas.microsoft.com/office/drawing/2014/main" id="{7C171BDB-6CDD-4434-A4DC-15C3D6C4AF4B}"/>
                </a:ext>
              </a:extLst>
            </p:cNvPr>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5" name="Oval 22">
              <a:extLst>
                <a:ext uri="{FF2B5EF4-FFF2-40B4-BE49-F238E27FC236}">
                  <a16:creationId xmlns:a16="http://schemas.microsoft.com/office/drawing/2014/main" id="{8ABBF5D0-1183-4BDB-A141-50C0CE91B4DA}"/>
                </a:ext>
              </a:extLst>
            </p:cNvPr>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6" name="Oval 23">
              <a:extLst>
                <a:ext uri="{FF2B5EF4-FFF2-40B4-BE49-F238E27FC236}">
                  <a16:creationId xmlns:a16="http://schemas.microsoft.com/office/drawing/2014/main" id="{C099991B-0E9A-4F30-B511-219EB9AEF475}"/>
                </a:ext>
              </a:extLst>
            </p:cNvPr>
            <p:cNvSpPr>
              <a:spLocks noChangeArrowheads="1"/>
            </p:cNvSpPr>
            <p:nvPr/>
          </p:nvSpPr>
          <p:spPr bwMode="auto">
            <a:xfrm>
              <a:off x="5472" y="1296"/>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7" name="Oval 24">
              <a:extLst>
                <a:ext uri="{FF2B5EF4-FFF2-40B4-BE49-F238E27FC236}">
                  <a16:creationId xmlns:a16="http://schemas.microsoft.com/office/drawing/2014/main" id="{E1C37200-D942-4100-A249-794C0C61E375}"/>
                </a:ext>
              </a:extLst>
            </p:cNvPr>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8" name="Oval 25">
              <a:extLst>
                <a:ext uri="{FF2B5EF4-FFF2-40B4-BE49-F238E27FC236}">
                  <a16:creationId xmlns:a16="http://schemas.microsoft.com/office/drawing/2014/main" id="{4676BBD4-EEFB-4F87-8BE2-424886CE75FD}"/>
                </a:ext>
              </a:extLst>
            </p:cNvPr>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099" name="Oval 26">
              <a:extLst>
                <a:ext uri="{FF2B5EF4-FFF2-40B4-BE49-F238E27FC236}">
                  <a16:creationId xmlns:a16="http://schemas.microsoft.com/office/drawing/2014/main" id="{C7FCB835-AC31-43E1-AEA6-8177662D99CD}"/>
                </a:ext>
              </a:extLst>
            </p:cNvPr>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0" name="Oval 27">
              <a:extLst>
                <a:ext uri="{FF2B5EF4-FFF2-40B4-BE49-F238E27FC236}">
                  <a16:creationId xmlns:a16="http://schemas.microsoft.com/office/drawing/2014/main" id="{A695435C-4D73-4087-B008-14A86C57BEF6}"/>
                </a:ext>
              </a:extLst>
            </p:cNvPr>
            <p:cNvSpPr>
              <a:spLocks noChangeArrowheads="1"/>
            </p:cNvSpPr>
            <p:nvPr/>
          </p:nvSpPr>
          <p:spPr bwMode="auto">
            <a:xfrm>
              <a:off x="5472" y="1408"/>
              <a:ext cx="73"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1" name="Oval 28">
              <a:extLst>
                <a:ext uri="{FF2B5EF4-FFF2-40B4-BE49-F238E27FC236}">
                  <a16:creationId xmlns:a16="http://schemas.microsoft.com/office/drawing/2014/main" id="{45037BDF-5BEF-4858-BEF7-E6428987BE8C}"/>
                </a:ext>
              </a:extLst>
            </p:cNvPr>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2" name="Oval 29">
              <a:extLst>
                <a:ext uri="{FF2B5EF4-FFF2-40B4-BE49-F238E27FC236}">
                  <a16:creationId xmlns:a16="http://schemas.microsoft.com/office/drawing/2014/main" id="{784A432C-15C5-4DA8-8610-EF081B408236}"/>
                </a:ext>
              </a:extLst>
            </p:cNvPr>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3" name="Oval 30">
              <a:extLst>
                <a:ext uri="{FF2B5EF4-FFF2-40B4-BE49-F238E27FC236}">
                  <a16:creationId xmlns:a16="http://schemas.microsoft.com/office/drawing/2014/main" id="{778BDA48-D581-47D2-9B4D-5E41D83142E4}"/>
                </a:ext>
              </a:extLst>
            </p:cNvPr>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4" name="Oval 31">
              <a:extLst>
                <a:ext uri="{FF2B5EF4-FFF2-40B4-BE49-F238E27FC236}">
                  <a16:creationId xmlns:a16="http://schemas.microsoft.com/office/drawing/2014/main" id="{E5B6056D-2046-45A8-9A01-72E1C5FCBBF3}"/>
                </a:ext>
              </a:extLst>
            </p:cNvPr>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5" name="Oval 32">
              <a:extLst>
                <a:ext uri="{FF2B5EF4-FFF2-40B4-BE49-F238E27FC236}">
                  <a16:creationId xmlns:a16="http://schemas.microsoft.com/office/drawing/2014/main" id="{109A03F6-AD1F-4BAD-9FD3-752B120BBB8D}"/>
                </a:ext>
              </a:extLst>
            </p:cNvPr>
            <p:cNvSpPr>
              <a:spLocks noChangeArrowheads="1"/>
            </p:cNvSpPr>
            <p:nvPr/>
          </p:nvSpPr>
          <p:spPr bwMode="auto">
            <a:xfrm>
              <a:off x="5472" y="1520"/>
              <a:ext cx="73"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6" name="Oval 33">
              <a:extLst>
                <a:ext uri="{FF2B5EF4-FFF2-40B4-BE49-F238E27FC236}">
                  <a16:creationId xmlns:a16="http://schemas.microsoft.com/office/drawing/2014/main" id="{ECDED404-69DB-489D-9281-FFFA934DFF8A}"/>
                </a:ext>
              </a:extLst>
            </p:cNvPr>
            <p:cNvSpPr>
              <a:spLocks noChangeArrowheads="1"/>
            </p:cNvSpPr>
            <p:nvPr/>
          </p:nvSpPr>
          <p:spPr bwMode="auto">
            <a:xfrm>
              <a:off x="5136" y="1632"/>
              <a:ext cx="80"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7" name="Oval 34">
              <a:extLst>
                <a:ext uri="{FF2B5EF4-FFF2-40B4-BE49-F238E27FC236}">
                  <a16:creationId xmlns:a16="http://schemas.microsoft.com/office/drawing/2014/main" id="{646B2E1E-A52C-45F5-BA62-8CF4095D42C5}"/>
                </a:ext>
              </a:extLst>
            </p:cNvPr>
            <p:cNvSpPr>
              <a:spLocks noChangeArrowheads="1"/>
            </p:cNvSpPr>
            <p:nvPr/>
          </p:nvSpPr>
          <p:spPr bwMode="auto">
            <a:xfrm>
              <a:off x="5248" y="1632"/>
              <a:ext cx="79" cy="75"/>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8" name="Oval 35">
              <a:extLst>
                <a:ext uri="{FF2B5EF4-FFF2-40B4-BE49-F238E27FC236}">
                  <a16:creationId xmlns:a16="http://schemas.microsoft.com/office/drawing/2014/main" id="{922DD365-46D3-43DA-8D61-63D568F1C3BD}"/>
                </a:ext>
              </a:extLst>
            </p:cNvPr>
            <p:cNvSpPr>
              <a:spLocks noChangeArrowheads="1"/>
            </p:cNvSpPr>
            <p:nvPr/>
          </p:nvSpPr>
          <p:spPr bwMode="auto">
            <a:xfrm>
              <a:off x="5360" y="1632"/>
              <a:ext cx="76"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09" name="Oval 36">
              <a:extLst>
                <a:ext uri="{FF2B5EF4-FFF2-40B4-BE49-F238E27FC236}">
                  <a16:creationId xmlns:a16="http://schemas.microsoft.com/office/drawing/2014/main" id="{30439A9C-6F23-4AA4-931A-4A3508C2867D}"/>
                </a:ext>
              </a:extLst>
            </p:cNvPr>
            <p:cNvSpPr>
              <a:spLocks noChangeArrowheads="1"/>
            </p:cNvSpPr>
            <p:nvPr/>
          </p:nvSpPr>
          <p:spPr bwMode="auto">
            <a:xfrm>
              <a:off x="5472" y="1632"/>
              <a:ext cx="73" cy="75"/>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110" name="Oval 37">
              <a:extLst>
                <a:ext uri="{FF2B5EF4-FFF2-40B4-BE49-F238E27FC236}">
                  <a16:creationId xmlns:a16="http://schemas.microsoft.com/office/drawing/2014/main" id="{C8B87B12-48B3-4D47-A738-CEF1D7DB147C}"/>
                </a:ext>
              </a:extLst>
            </p:cNvPr>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sp>
          <p:nvSpPr>
            <p:cNvPr id="3" name="Oval 38">
              <a:extLst>
                <a:ext uri="{FF2B5EF4-FFF2-40B4-BE49-F238E27FC236}">
                  <a16:creationId xmlns:a16="http://schemas.microsoft.com/office/drawing/2014/main" id="{6B061D85-CA5E-46B9-8C11-54BC774A94F3}"/>
                </a:ext>
              </a:extLst>
            </p:cNvPr>
            <p:cNvSpPr>
              <a:spLocks noChangeArrowheads="1"/>
            </p:cNvSpPr>
            <p:nvPr/>
          </p:nvSpPr>
          <p:spPr bwMode="auto">
            <a:xfrm>
              <a:off x="5472" y="1744"/>
              <a:ext cx="73"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algn="ctr" eaLnBrk="1" hangingPunct="1">
                <a:spcBef>
                  <a:spcPct val="0"/>
                </a:spcBef>
              </a:pPr>
              <a:endParaRPr lang="zh-CN" altLang="en-US">
                <a:solidFill>
                  <a:srgbClr val="000000"/>
                </a:solidFill>
                <a:ea typeface="黑体" panose="02010609060101010101" pitchFamily="49" charset="-122"/>
              </a:endParaRPr>
            </a:p>
          </p:txBody>
        </p:sp>
      </p:grpSp>
      <p:sp>
        <p:nvSpPr>
          <p:cNvPr id="3111" name="Rectangle 39">
            <a:extLst>
              <a:ext uri="{FF2B5EF4-FFF2-40B4-BE49-F238E27FC236}">
                <a16:creationId xmlns:a16="http://schemas.microsoft.com/office/drawing/2014/main" id="{6F0992FF-EF34-405D-A500-293A948E596A}"/>
              </a:ext>
            </a:extLst>
          </p:cNvPr>
          <p:cNvSpPr>
            <a:spLocks noChangeArrowheads="1"/>
          </p:cNvSpPr>
          <p:nvPr userDrawn="1"/>
        </p:nvSpPr>
        <p:spPr bwMode="hidden">
          <a:xfrm>
            <a:off x="0" y="0"/>
            <a:ext cx="1179513" cy="6858000"/>
          </a:xfrm>
          <a:prstGeom prst="rect">
            <a:avLst/>
          </a:prstGeom>
          <a:gradFill rotWithShape="1">
            <a:gsLst>
              <a:gs pos="0">
                <a:schemeClr val="accent2">
                  <a:alpha val="89000"/>
                </a:schemeClr>
              </a:gs>
              <a:gs pos="100000">
                <a:schemeClr val="accent2">
                  <a:gamma/>
                  <a:tint val="0"/>
                  <a:invGamma/>
                  <a:alpha val="67000"/>
                </a:schemeClr>
              </a:gs>
            </a:gsLst>
            <a:lin ang="0" scaled="1"/>
          </a:gradFill>
          <a:ln>
            <a:noFill/>
          </a:ln>
          <a:effectLst/>
          <a:extLst/>
        </p:spPr>
        <p:txBody>
          <a:bodyPr wrap="none" anchor="ctr"/>
          <a:lstStyle/>
          <a:p>
            <a:pPr algn="ctr">
              <a:spcBef>
                <a:spcPct val="0"/>
              </a:spcBef>
              <a:defRPr/>
            </a:pPr>
            <a:endParaRPr kumimoji="1" lang="zh-CN" altLang="zh-CN" sz="2400">
              <a:solidFill>
                <a:srgbClr val="000000"/>
              </a:solidFill>
              <a:latin typeface="Times New Roman" pitchFamily="18" charset="0"/>
            </a:endParaRPr>
          </a:p>
        </p:txBody>
      </p:sp>
      <p:sp>
        <p:nvSpPr>
          <p:cNvPr id="3112" name="Rectangle 40">
            <a:extLst>
              <a:ext uri="{FF2B5EF4-FFF2-40B4-BE49-F238E27FC236}">
                <a16:creationId xmlns:a16="http://schemas.microsoft.com/office/drawing/2014/main" id="{7F397B86-9D4C-4CB2-A6E3-3D5251D7D12F}"/>
              </a:ext>
            </a:extLst>
          </p:cNvPr>
          <p:cNvSpPr>
            <a:spLocks noGrp="1" noChangeArrowheads="1"/>
          </p:cNvSpPr>
          <p:nvPr>
            <p:ph type="ftr" sz="quarter" idx="3"/>
          </p:nvPr>
        </p:nvSpPr>
        <p:spPr bwMode="auto">
          <a:xfrm>
            <a:off x="179388" y="6400800"/>
            <a:ext cx="3744912"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600">
                <a:solidFill>
                  <a:srgbClr val="FF3300"/>
                </a:solidFill>
                <a:latin typeface="Arial" charset="0"/>
                <a:ea typeface="隶书" pitchFamily="49" charset="-122"/>
              </a:defRPr>
            </a:lvl1pPr>
          </a:lstStyle>
          <a:p>
            <a:pPr>
              <a:defRPr/>
            </a:pPr>
            <a:r>
              <a:rPr lang="zh-CN" altLang="en-US"/>
              <a:t>中华人民共和国企业所得税法讲解</a:t>
            </a:r>
          </a:p>
        </p:txBody>
      </p:sp>
    </p:spTree>
  </p:cSld>
  <p:clrMap bg1="lt1" tx1="dk1" bg2="lt2" tx2="dk2" accent1="accent1" accent2="accent2" accent3="accent3" accent4="accent4" accent5="accent5" accent6="accent6" hlink="hlink" folHlink="folHlink"/>
  <p:sldLayoutIdLst>
    <p:sldLayoutId id="2147485659" r:id="rId1"/>
    <p:sldLayoutId id="2147485660" r:id="rId2"/>
    <p:sldLayoutId id="2147485661" r:id="rId3"/>
    <p:sldLayoutId id="2147485662" r:id="rId4"/>
    <p:sldLayoutId id="2147485663" r:id="rId5"/>
    <p:sldLayoutId id="2147485664" r:id="rId6"/>
    <p:sldLayoutId id="2147485665" r:id="rId7"/>
    <p:sldLayoutId id="2147485666" r:id="rId8"/>
    <p:sldLayoutId id="2147485667" r:id="rId9"/>
    <p:sldLayoutId id="2147485668" r:id="rId10"/>
    <p:sldLayoutId id="2147485669" r:id="rId11"/>
  </p:sldLayoutIdLst>
  <p:transition/>
  <p:hf sldNum="0" hdr="0" dt="0"/>
  <p:txStyles>
    <p:titleStyle>
      <a:lvl1pPr indent="198438" algn="l" rtl="0" eaLnBrk="0" fontAlgn="base" hangingPunct="0">
        <a:spcBef>
          <a:spcPct val="0"/>
        </a:spcBef>
        <a:spcAft>
          <a:spcPct val="0"/>
        </a:spcAft>
        <a:defRPr sz="3600" b="1">
          <a:solidFill>
            <a:srgbClr val="000000"/>
          </a:solidFill>
          <a:latin typeface="+mj-lt"/>
          <a:ea typeface="+mj-ea"/>
          <a:cs typeface="+mj-cs"/>
        </a:defRPr>
      </a:lvl1pPr>
      <a:lvl2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2pPr>
      <a:lvl3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3pPr>
      <a:lvl4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4pPr>
      <a:lvl5pPr indent="198438" algn="l" rtl="0" eaLnBrk="0" fontAlgn="base" hangingPunct="0">
        <a:spcBef>
          <a:spcPct val="0"/>
        </a:spcBef>
        <a:spcAft>
          <a:spcPct val="0"/>
        </a:spcAft>
        <a:defRPr sz="3600" b="1">
          <a:solidFill>
            <a:srgbClr val="000000"/>
          </a:solidFill>
          <a:latin typeface="Times New Roman" pitchFamily="18" charset="0"/>
          <a:ea typeface="宋体" charset="-122"/>
          <a:cs typeface="Times New Roman" pitchFamily="18" charset="0"/>
        </a:defRPr>
      </a:lvl5pPr>
      <a:lvl6pPr marL="4572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6pPr>
      <a:lvl7pPr marL="9144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7pPr>
      <a:lvl8pPr marL="13716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8pPr>
      <a:lvl9pPr marL="1828800" indent="198438" algn="l" rtl="0" fontAlgn="base">
        <a:spcBef>
          <a:spcPct val="0"/>
        </a:spcBef>
        <a:spcAft>
          <a:spcPct val="0"/>
        </a:spcAft>
        <a:defRPr sz="3600" b="1">
          <a:solidFill>
            <a:srgbClr val="000000"/>
          </a:solidFill>
          <a:latin typeface="Times New Roman" pitchFamily="18" charset="0"/>
          <a:ea typeface="宋体" charset="-122"/>
          <a:cs typeface="Times New Roman" pitchFamily="18"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DB2713-04CA-434C-B48D-61E265B2EA7E}"/>
              </a:ext>
            </a:extLst>
          </p:cNvPr>
          <p:cNvSpPr>
            <a:spLocks noGrp="1"/>
          </p:cNvSpPr>
          <p:nvPr>
            <p:ph type="ctrTitle" sz="quarter"/>
          </p:nvPr>
        </p:nvSpPr>
        <p:spPr/>
        <p:txBody>
          <a:bodyPr/>
          <a:lstStyle/>
          <a:p>
            <a:pPr>
              <a:defRPr/>
            </a:pPr>
            <a:r>
              <a:rPr lang="zh-CN" altLang="en-US" sz="4800" dirty="0">
                <a:solidFill>
                  <a:srgbClr val="FF0000"/>
                </a:solidFill>
                <a:effectLst>
                  <a:outerShdw blurRad="38100" dist="38100" dir="2700000" algn="tl">
                    <a:srgbClr val="C0C0C0"/>
                  </a:outerShdw>
                </a:effectLst>
                <a:ea typeface="宋体" pitchFamily="2" charset="-122"/>
              </a:rPr>
              <a:t>企业所得税知识模块六：</a:t>
            </a:r>
            <a:br>
              <a:rPr lang="en-US" altLang="zh-CN" sz="4800" dirty="0">
                <a:solidFill>
                  <a:srgbClr val="FF0000"/>
                </a:solidFill>
                <a:effectLst>
                  <a:outerShdw blurRad="38100" dist="38100" dir="2700000" algn="tl">
                    <a:srgbClr val="C0C0C0"/>
                  </a:outerShdw>
                </a:effectLst>
                <a:ea typeface="宋体" pitchFamily="2" charset="-122"/>
              </a:rPr>
            </a:br>
            <a:r>
              <a:rPr lang="zh-CN" altLang="en-US" sz="4000" dirty="0">
                <a:solidFill>
                  <a:srgbClr val="FF0000"/>
                </a:solidFill>
                <a:effectLst>
                  <a:outerShdw blurRad="38100" dist="38100" dir="2700000" algn="tl">
                    <a:srgbClr val="C0C0C0"/>
                  </a:outerShdw>
                </a:effectLst>
                <a:ea typeface="宋体" pitchFamily="2" charset="-122"/>
              </a:rPr>
              <a:t>应纳税额的计算和征收管理</a:t>
            </a:r>
          </a:p>
        </p:txBody>
      </p:sp>
      <p:sp>
        <p:nvSpPr>
          <p:cNvPr id="27651" name="页脚占位符 3">
            <a:extLst>
              <a:ext uri="{FF2B5EF4-FFF2-40B4-BE49-F238E27FC236}">
                <a16:creationId xmlns:a16="http://schemas.microsoft.com/office/drawing/2014/main" id="{85433924-4DE1-4C2D-A88C-49F67C3C549C}"/>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FFFFF"/>
                </a:solidFill>
              </a:rPr>
              <a:t>www.themegallery.com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41F76126-B557-49C4-834B-FDE8081FAAA9}"/>
              </a:ext>
            </a:extLst>
          </p:cNvPr>
          <p:cNvSpPr>
            <a:spLocks noGrp="1" noChangeArrowheads="1"/>
          </p:cNvSpPr>
          <p:nvPr>
            <p:ph type="body" idx="1"/>
          </p:nvPr>
        </p:nvSpPr>
        <p:spPr>
          <a:xfrm>
            <a:off x="323850" y="404813"/>
            <a:ext cx="8496300" cy="5903912"/>
          </a:xfrm>
        </p:spPr>
        <p:txBody>
          <a:bodyPr/>
          <a:lstStyle/>
          <a:p>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例题</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计算题</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某公司从境外分支机构取得税后净收益</a:t>
            </a:r>
            <a:r>
              <a:rPr lang="en-US" altLang="zh-CN">
                <a:latin typeface="黑体" panose="02010609060101010101" pitchFamily="49" charset="-122"/>
                <a:ea typeface="黑体" panose="02010609060101010101" pitchFamily="49" charset="-122"/>
              </a:rPr>
              <a:t>32</a:t>
            </a:r>
            <a:r>
              <a:rPr lang="zh-CN" altLang="en-US">
                <a:latin typeface="黑体" panose="02010609060101010101" pitchFamily="49" charset="-122"/>
                <a:ea typeface="黑体" panose="02010609060101010101" pitchFamily="49" charset="-122"/>
              </a:rPr>
              <a:t>万元，分支机构所在国企业所得税税率为</a:t>
            </a:r>
            <a:r>
              <a:rPr lang="en-US" altLang="zh-CN">
                <a:latin typeface="黑体" panose="02010609060101010101" pitchFamily="49" charset="-122"/>
                <a:ea typeface="黑体" panose="02010609060101010101" pitchFamily="49" charset="-122"/>
              </a:rPr>
              <a:t>30%</a:t>
            </a:r>
            <a:r>
              <a:rPr lang="zh-CN" altLang="en-US">
                <a:latin typeface="黑体" panose="02010609060101010101" pitchFamily="49" charset="-122"/>
                <a:ea typeface="黑体" panose="02010609060101010101" pitchFamily="49" charset="-122"/>
              </a:rPr>
              <a:t>，该国与我国签订了避免双重征税协定，分支机构在境外实际只按</a:t>
            </a:r>
            <a:r>
              <a:rPr lang="en-US" altLang="zh-CN">
                <a:latin typeface="黑体" panose="02010609060101010101" pitchFamily="49" charset="-122"/>
                <a:ea typeface="黑体" panose="02010609060101010101" pitchFamily="49" charset="-122"/>
              </a:rPr>
              <a:t>20%</a:t>
            </a:r>
            <a:r>
              <a:rPr lang="zh-CN" altLang="en-US">
                <a:latin typeface="黑体" panose="02010609060101010101" pitchFamily="49" charset="-122"/>
                <a:ea typeface="黑体" panose="02010609060101010101" pitchFamily="49" charset="-122"/>
              </a:rPr>
              <a:t>的税率缴纳了企业所得税。计算应补税额。</a:t>
            </a:r>
          </a:p>
          <a:p>
            <a:r>
              <a:rPr lang="en-US" altLang="zh-CN" sz="2800">
                <a:ea typeface="宋体" panose="02010600030101010101" pitchFamily="2" charset="-122"/>
              </a:rPr>
              <a:t>【</a:t>
            </a:r>
            <a:r>
              <a:rPr lang="zh-CN" altLang="en-US" sz="2800">
                <a:ea typeface="宋体" panose="02010600030101010101" pitchFamily="2" charset="-122"/>
              </a:rPr>
              <a:t>答案</a:t>
            </a:r>
            <a:r>
              <a:rPr lang="en-US" altLang="zh-CN" sz="2800">
                <a:ea typeface="宋体" panose="02010600030101010101" pitchFamily="2" charset="-122"/>
              </a:rPr>
              <a:t>】</a:t>
            </a:r>
            <a:br>
              <a:rPr lang="en-US" altLang="zh-CN" sz="2800">
                <a:ea typeface="宋体" panose="02010600030101010101" pitchFamily="2" charset="-122"/>
              </a:rPr>
            </a:br>
            <a:r>
              <a:rPr lang="zh-CN" altLang="en-US" sz="2800">
                <a:ea typeface="宋体" panose="02010600030101010101" pitchFamily="2" charset="-122"/>
              </a:rPr>
              <a:t>　　① 可抵免税额的限额＝</a:t>
            </a:r>
            <a:r>
              <a:rPr lang="en-US" altLang="zh-CN" sz="2800">
                <a:ea typeface="宋体" panose="02010600030101010101" pitchFamily="2" charset="-122"/>
              </a:rPr>
              <a:t>32÷</a:t>
            </a:r>
            <a:r>
              <a:rPr lang="zh-CN" altLang="en-US" sz="2800">
                <a:ea typeface="宋体" panose="02010600030101010101" pitchFamily="2" charset="-122"/>
              </a:rPr>
              <a:t>（</a:t>
            </a:r>
            <a:r>
              <a:rPr lang="en-US" altLang="zh-CN" sz="2800">
                <a:ea typeface="宋体" panose="02010600030101010101" pitchFamily="2" charset="-122"/>
              </a:rPr>
              <a:t>1</a:t>
            </a:r>
            <a:r>
              <a:rPr lang="zh-CN" altLang="en-US" sz="2800">
                <a:ea typeface="宋体" panose="02010600030101010101" pitchFamily="2" charset="-122"/>
              </a:rPr>
              <a:t>－</a:t>
            </a:r>
            <a:r>
              <a:rPr lang="en-US" altLang="zh-CN" sz="2800">
                <a:ea typeface="宋体" panose="02010600030101010101" pitchFamily="2" charset="-122"/>
              </a:rPr>
              <a:t>20%</a:t>
            </a:r>
            <a:r>
              <a:rPr lang="zh-CN" altLang="en-US" sz="2800">
                <a:ea typeface="宋体" panose="02010600030101010101" pitchFamily="2" charset="-122"/>
              </a:rPr>
              <a:t>）</a:t>
            </a:r>
            <a:r>
              <a:rPr lang="en-US" altLang="zh-CN" sz="2800">
                <a:ea typeface="宋体" panose="02010600030101010101" pitchFamily="2" charset="-122"/>
              </a:rPr>
              <a:t>×25%</a:t>
            </a:r>
            <a:r>
              <a:rPr lang="zh-CN" altLang="en-US" sz="2800">
                <a:ea typeface="宋体" panose="02010600030101010101" pitchFamily="2" charset="-122"/>
              </a:rPr>
              <a:t>＝</a:t>
            </a:r>
            <a:r>
              <a:rPr lang="en-US" altLang="zh-CN" sz="2800">
                <a:ea typeface="宋体" panose="02010600030101010101" pitchFamily="2" charset="-122"/>
              </a:rPr>
              <a:t>10</a:t>
            </a:r>
            <a:r>
              <a:rPr lang="zh-CN" altLang="en-US" sz="2800">
                <a:ea typeface="宋体" panose="02010600030101010101" pitchFamily="2" charset="-122"/>
              </a:rPr>
              <a:t>（万元）</a:t>
            </a:r>
            <a:br>
              <a:rPr lang="zh-CN" altLang="en-US" sz="2800">
                <a:ea typeface="宋体" panose="02010600030101010101" pitchFamily="2" charset="-122"/>
              </a:rPr>
            </a:br>
            <a:r>
              <a:rPr lang="zh-CN" altLang="en-US" sz="2800">
                <a:ea typeface="宋体" panose="02010600030101010101" pitchFamily="2" charset="-122"/>
              </a:rPr>
              <a:t>　　②在境外实际缴纳的税额＝</a:t>
            </a:r>
            <a:r>
              <a:rPr lang="en-US" altLang="zh-CN" sz="2800">
                <a:ea typeface="宋体" panose="02010600030101010101" pitchFamily="2" charset="-122"/>
              </a:rPr>
              <a:t>32÷</a:t>
            </a:r>
            <a:r>
              <a:rPr lang="zh-CN" altLang="en-US" sz="2800">
                <a:ea typeface="宋体" panose="02010600030101010101" pitchFamily="2" charset="-122"/>
              </a:rPr>
              <a:t>（</a:t>
            </a:r>
            <a:r>
              <a:rPr lang="en-US" altLang="zh-CN" sz="2800">
                <a:ea typeface="宋体" panose="02010600030101010101" pitchFamily="2" charset="-122"/>
              </a:rPr>
              <a:t>1</a:t>
            </a:r>
            <a:r>
              <a:rPr lang="zh-CN" altLang="en-US" sz="2800">
                <a:ea typeface="宋体" panose="02010600030101010101" pitchFamily="2" charset="-122"/>
              </a:rPr>
              <a:t>－</a:t>
            </a:r>
            <a:r>
              <a:rPr lang="en-US" altLang="zh-CN" sz="2800">
                <a:ea typeface="宋体" panose="02010600030101010101" pitchFamily="2" charset="-122"/>
              </a:rPr>
              <a:t>20%</a:t>
            </a:r>
            <a:r>
              <a:rPr lang="zh-CN" altLang="en-US" sz="2800">
                <a:ea typeface="宋体" panose="02010600030101010101" pitchFamily="2" charset="-122"/>
              </a:rPr>
              <a:t>）</a:t>
            </a:r>
            <a:r>
              <a:rPr lang="en-US" altLang="zh-CN" sz="2800">
                <a:ea typeface="宋体" panose="02010600030101010101" pitchFamily="2" charset="-122"/>
              </a:rPr>
              <a:t>×20%</a:t>
            </a:r>
            <a:r>
              <a:rPr lang="zh-CN" altLang="en-US" sz="2800">
                <a:ea typeface="宋体" panose="02010600030101010101" pitchFamily="2" charset="-122"/>
              </a:rPr>
              <a:t>＝</a:t>
            </a:r>
            <a:r>
              <a:rPr lang="en-US" altLang="zh-CN" sz="2800">
                <a:ea typeface="宋体" panose="02010600030101010101" pitchFamily="2" charset="-122"/>
              </a:rPr>
              <a:t>8</a:t>
            </a:r>
            <a:r>
              <a:rPr lang="zh-CN" altLang="en-US" sz="2800">
                <a:ea typeface="宋体" panose="02010600030101010101" pitchFamily="2" charset="-122"/>
              </a:rPr>
              <a:t>（万元）</a:t>
            </a:r>
            <a:br>
              <a:rPr lang="zh-CN" altLang="en-US" sz="2800">
                <a:ea typeface="宋体" panose="02010600030101010101" pitchFamily="2" charset="-122"/>
              </a:rPr>
            </a:br>
            <a:r>
              <a:rPr lang="zh-CN" altLang="en-US" sz="2800">
                <a:ea typeface="宋体" panose="02010600030101010101" pitchFamily="2" charset="-122"/>
              </a:rPr>
              <a:t>　　③ 境外收益应补税额＝</a:t>
            </a:r>
            <a:r>
              <a:rPr lang="en-US" altLang="zh-CN" sz="2800">
                <a:ea typeface="宋体" panose="02010600030101010101" pitchFamily="2" charset="-122"/>
              </a:rPr>
              <a:t>10</a:t>
            </a:r>
            <a:r>
              <a:rPr lang="zh-CN" altLang="en-US" sz="2800">
                <a:ea typeface="宋体" panose="02010600030101010101" pitchFamily="2" charset="-122"/>
              </a:rPr>
              <a:t>－</a:t>
            </a:r>
            <a:r>
              <a:rPr lang="en-US" altLang="zh-CN" sz="2800">
                <a:ea typeface="宋体" panose="02010600030101010101" pitchFamily="2" charset="-122"/>
              </a:rPr>
              <a:t>8</a:t>
            </a:r>
            <a:r>
              <a:rPr lang="zh-CN" altLang="en-US" sz="2800">
                <a:ea typeface="宋体" panose="02010600030101010101" pitchFamily="2" charset="-122"/>
              </a:rPr>
              <a:t>＝</a:t>
            </a:r>
            <a:r>
              <a:rPr lang="en-US" altLang="zh-CN" sz="2800">
                <a:ea typeface="宋体" panose="02010600030101010101" pitchFamily="2" charset="-122"/>
              </a:rPr>
              <a:t>2</a:t>
            </a:r>
            <a:r>
              <a:rPr lang="zh-CN" altLang="en-US" sz="2800">
                <a:ea typeface="宋体" panose="02010600030101010101" pitchFamily="2" charset="-122"/>
              </a:rPr>
              <a:t>（万元）</a:t>
            </a:r>
            <a:endParaRPr lang="en-US" altLang="zh-CN" sz="2800">
              <a:ea typeface="宋体" panose="02010600030101010101" pitchFamily="2" charset="-122"/>
            </a:endParaRPr>
          </a:p>
          <a:p>
            <a:r>
              <a:rPr lang="zh-CN" altLang="en-US" sz="2800">
                <a:ea typeface="宋体" panose="02010600030101010101" pitchFamily="2" charset="-122"/>
              </a:rPr>
              <a:t>         适用税收饶让，可免补交。</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1C792EF1-FC16-414E-89E8-DD94A82010BE}"/>
              </a:ext>
            </a:extLst>
          </p:cNvPr>
          <p:cNvSpPr>
            <a:spLocks noGrp="1" noChangeArrowheads="1"/>
          </p:cNvSpPr>
          <p:nvPr>
            <p:ph type="body" idx="1"/>
          </p:nvPr>
        </p:nvSpPr>
        <p:spPr>
          <a:xfrm>
            <a:off x="179388" y="260350"/>
            <a:ext cx="8640762" cy="5832475"/>
          </a:xfrm>
        </p:spPr>
        <p:txBody>
          <a:bodyPr/>
          <a:lstStyle/>
          <a:p>
            <a:pPr>
              <a:lnSpc>
                <a:spcPct val="105000"/>
              </a:lnSpc>
            </a:pPr>
            <a:r>
              <a:rPr lang="zh-CN" altLang="en-US" b="1">
                <a:solidFill>
                  <a:srgbClr val="FF0000"/>
                </a:solidFill>
                <a:latin typeface="黑体" panose="02010609060101010101" pitchFamily="49" charset="-122"/>
                <a:ea typeface="黑体" panose="02010609060101010101" pitchFamily="49" charset="-122"/>
              </a:rPr>
              <a:t>二、非居民企业应纳税额的计算</a:t>
            </a:r>
            <a:br>
              <a:rPr lang="zh-CN" altLang="en-US" sz="2400">
                <a:ea typeface="宋体" panose="02010600030101010101" pitchFamily="2" charset="-122"/>
              </a:rPr>
            </a:br>
            <a:r>
              <a:rPr lang="zh-CN" altLang="en-US" sz="2400">
                <a:ea typeface="宋体" panose="02010600030101010101" pitchFamily="2" charset="-122"/>
              </a:rPr>
              <a:t>　　</a:t>
            </a:r>
            <a:br>
              <a:rPr lang="zh-CN" altLang="en-US" sz="2400">
                <a:ea typeface="宋体" panose="02010600030101010101" pitchFamily="2" charset="-122"/>
              </a:rPr>
            </a:br>
            <a:r>
              <a:rPr lang="zh-CN" altLang="en-US" sz="2400">
                <a:ea typeface="宋体" panose="02010600030101010101" pitchFamily="2" charset="-122"/>
              </a:rPr>
              <a:t>　　</a:t>
            </a:r>
            <a:r>
              <a:rPr lang="en-US" altLang="zh-CN" sz="2800" b="1">
                <a:latin typeface="仿宋_GB2312"/>
                <a:ea typeface="仿宋_GB2312"/>
                <a:cs typeface="仿宋_GB2312"/>
              </a:rPr>
              <a:t>1.</a:t>
            </a:r>
            <a:r>
              <a:rPr lang="zh-CN" altLang="en-US" sz="2800" b="1">
                <a:latin typeface="仿宋_GB2312"/>
                <a:ea typeface="仿宋_GB2312"/>
                <a:cs typeface="仿宋_GB2312"/>
              </a:rPr>
              <a:t>股息、红利等权益性投资收益和利息、租金、特许权使用费所得，以</a:t>
            </a:r>
            <a:r>
              <a:rPr lang="zh-CN" altLang="en-US" sz="2800" b="1">
                <a:solidFill>
                  <a:srgbClr val="FF3300"/>
                </a:solidFill>
                <a:latin typeface="仿宋_GB2312"/>
                <a:ea typeface="仿宋_GB2312"/>
                <a:cs typeface="仿宋_GB2312"/>
              </a:rPr>
              <a:t>收入全额</a:t>
            </a:r>
            <a:r>
              <a:rPr lang="zh-CN" altLang="en-US" sz="2800" b="1">
                <a:latin typeface="仿宋_GB2312"/>
                <a:ea typeface="仿宋_GB2312"/>
                <a:cs typeface="仿宋_GB2312"/>
              </a:rPr>
              <a:t>为应纳税所得额。</a:t>
            </a:r>
            <a:br>
              <a:rPr lang="zh-CN" altLang="en-US" sz="2800" b="1">
                <a:latin typeface="仿宋_GB2312"/>
                <a:ea typeface="仿宋_GB2312"/>
                <a:cs typeface="仿宋_GB2312"/>
              </a:rPr>
            </a:br>
            <a:r>
              <a:rPr lang="zh-CN" altLang="en-US" sz="2800" b="1">
                <a:latin typeface="仿宋_GB2312"/>
                <a:ea typeface="仿宋_GB2312"/>
                <a:cs typeface="仿宋_GB2312"/>
              </a:rPr>
              <a:t>　　</a:t>
            </a:r>
            <a:r>
              <a:rPr lang="en-US" altLang="zh-CN" sz="2800" b="1">
                <a:latin typeface="仿宋_GB2312"/>
                <a:ea typeface="仿宋_GB2312"/>
                <a:cs typeface="仿宋_GB2312"/>
              </a:rPr>
              <a:t>2.</a:t>
            </a:r>
            <a:r>
              <a:rPr lang="zh-CN" altLang="en-US" sz="2800" b="1">
                <a:latin typeface="仿宋_GB2312"/>
                <a:ea typeface="仿宋_GB2312"/>
                <a:cs typeface="仿宋_GB2312"/>
              </a:rPr>
              <a:t>转让财产所得，以收入全额减除财产净值后的</a:t>
            </a:r>
            <a:r>
              <a:rPr lang="zh-CN" altLang="en-US" sz="2800" b="1">
                <a:solidFill>
                  <a:srgbClr val="FF3300"/>
                </a:solidFill>
                <a:latin typeface="仿宋_GB2312"/>
                <a:ea typeface="仿宋_GB2312"/>
                <a:cs typeface="仿宋_GB2312"/>
              </a:rPr>
              <a:t>余额</a:t>
            </a:r>
            <a:r>
              <a:rPr lang="zh-CN" altLang="en-US" sz="2800" b="1">
                <a:latin typeface="仿宋_GB2312"/>
                <a:ea typeface="仿宋_GB2312"/>
                <a:cs typeface="仿宋_GB2312"/>
              </a:rPr>
              <a:t>为应纳税所得额。</a:t>
            </a:r>
            <a:br>
              <a:rPr lang="zh-CN" altLang="en-US" sz="2800" b="1">
                <a:latin typeface="仿宋_GB2312"/>
                <a:ea typeface="仿宋_GB2312"/>
                <a:cs typeface="仿宋_GB2312"/>
              </a:rPr>
            </a:br>
            <a:r>
              <a:rPr lang="zh-CN" altLang="en-US" sz="2800" b="1">
                <a:latin typeface="仿宋_GB2312"/>
                <a:ea typeface="仿宋_GB2312"/>
                <a:cs typeface="仿宋_GB2312"/>
              </a:rPr>
              <a:t>　　</a:t>
            </a:r>
            <a:r>
              <a:rPr lang="zh-CN" altLang="en-US" sz="2400" b="1">
                <a:solidFill>
                  <a:srgbClr val="FF0000"/>
                </a:solidFill>
                <a:latin typeface="楷体" panose="02010609060101010101" pitchFamily="49" charset="-122"/>
                <a:ea typeface="楷体" panose="02010609060101010101" pitchFamily="49" charset="-122"/>
              </a:rPr>
              <a:t>财产净值</a:t>
            </a:r>
            <a:r>
              <a:rPr lang="zh-CN" altLang="en-US" sz="2400" b="1">
                <a:latin typeface="楷体" panose="02010609060101010101" pitchFamily="49" charset="-122"/>
                <a:ea typeface="楷体" panose="02010609060101010101" pitchFamily="49" charset="-122"/>
              </a:rPr>
              <a:t>是指财产的计税基础减除已经按照规定扣除的折旧、折耗、摊销、准备金等后的余额。</a:t>
            </a:r>
            <a:endParaRPr lang="en-US" altLang="zh-CN" sz="2400" b="1">
              <a:latin typeface="楷体" panose="02010609060101010101" pitchFamily="49" charset="-122"/>
              <a:ea typeface="楷体" panose="02010609060101010101" pitchFamily="49" charset="-122"/>
            </a:endParaRPr>
          </a:p>
          <a:p>
            <a:pPr>
              <a:lnSpc>
                <a:spcPct val="105000"/>
              </a:lnSpc>
            </a:pPr>
            <a:r>
              <a:rPr lang="en-US" altLang="zh-CN" sz="2800" b="1">
                <a:latin typeface="仿宋_GB2312"/>
                <a:ea typeface="仿宋_GB2312"/>
                <a:cs typeface="仿宋_GB2312"/>
              </a:rPr>
              <a:t>    3.</a:t>
            </a:r>
            <a:r>
              <a:rPr lang="zh-CN" altLang="en-US" sz="2800" b="1">
                <a:latin typeface="仿宋_GB2312"/>
                <a:ea typeface="仿宋_GB2312"/>
                <a:cs typeface="仿宋_GB2312"/>
              </a:rPr>
              <a:t>其他所得，参照前两项规定的方法计算应纳税所得额。</a:t>
            </a:r>
            <a:br>
              <a:rPr lang="zh-CN" altLang="en-US" sz="2800" b="1">
                <a:latin typeface="仿宋_GB2312"/>
                <a:ea typeface="仿宋_GB2312"/>
                <a:cs typeface="仿宋_GB2312"/>
              </a:rPr>
            </a:br>
            <a:r>
              <a:rPr lang="zh-CN" altLang="en-US" sz="2800" b="1">
                <a:latin typeface="仿宋_GB2312"/>
                <a:ea typeface="仿宋_GB2312"/>
                <a:cs typeface="仿宋_GB2312"/>
              </a:rPr>
              <a:t>　</a:t>
            </a:r>
            <a:r>
              <a:rPr lang="zh-CN" altLang="en-US" sz="2800" b="1">
                <a:latin typeface="黑体" panose="02010609060101010101" pitchFamily="49" charset="-122"/>
                <a:ea typeface="黑体" panose="02010609060101010101" pitchFamily="49" charset="-122"/>
              </a:rPr>
              <a:t>扣缴义务人在支付或应支付时扣缴企业所得税：</a:t>
            </a:r>
          </a:p>
          <a:p>
            <a:pPr>
              <a:lnSpc>
                <a:spcPct val="105000"/>
              </a:lnSpc>
            </a:pPr>
            <a:r>
              <a:rPr lang="zh-CN" altLang="en-US" sz="2800" b="1">
                <a:latin typeface="黑体" panose="02010609060101010101" pitchFamily="49" charset="-122"/>
                <a:ea typeface="黑体" panose="02010609060101010101" pitchFamily="49" charset="-122"/>
              </a:rPr>
              <a:t>　　</a:t>
            </a:r>
            <a:r>
              <a:rPr lang="zh-CN" altLang="en-US" sz="2800" b="1">
                <a:latin typeface="楷体" panose="02010609060101010101" pitchFamily="49" charset="-122"/>
                <a:ea typeface="楷体" panose="02010609060101010101" pitchFamily="49" charset="-122"/>
              </a:rPr>
              <a:t>扣缴企业所得税应纳税额＝应纳税所得额</a:t>
            </a:r>
            <a:r>
              <a:rPr lang="en-US" altLang="zh-CN" sz="2800" b="1">
                <a:latin typeface="楷体" panose="02010609060101010101" pitchFamily="49" charset="-122"/>
                <a:ea typeface="楷体" panose="02010609060101010101" pitchFamily="49" charset="-122"/>
              </a:rPr>
              <a:t>×</a:t>
            </a:r>
            <a:r>
              <a:rPr lang="zh-CN" altLang="en-US" sz="2800" b="1">
                <a:latin typeface="楷体" panose="02010609060101010101" pitchFamily="49" charset="-122"/>
                <a:ea typeface="楷体" panose="02010609060101010101" pitchFamily="49" charset="-122"/>
              </a:rPr>
              <a:t>实际征收率（</a:t>
            </a:r>
            <a:r>
              <a:rPr lang="en-US" altLang="zh-CN" sz="2800" b="1">
                <a:latin typeface="楷体" panose="02010609060101010101" pitchFamily="49" charset="-122"/>
                <a:ea typeface="楷体" panose="02010609060101010101" pitchFamily="49" charset="-122"/>
              </a:rPr>
              <a:t>10%</a:t>
            </a:r>
            <a:r>
              <a:rPr lang="zh-CN" altLang="en-US" sz="2800" b="1">
                <a:latin typeface="楷体" panose="02010609060101010101" pitchFamily="49" charset="-122"/>
                <a:ea typeface="楷体" panose="02010609060101010101" pitchFamily="49" charset="-122"/>
              </a:rPr>
              <a:t>）</a:t>
            </a:r>
          </a:p>
          <a:p>
            <a:pPr>
              <a:lnSpc>
                <a:spcPct val="105000"/>
              </a:lnSpc>
            </a:pPr>
            <a:endParaRPr lang="zh-CN" altLang="en-US" sz="2800" b="1">
              <a:latin typeface="黑体" panose="02010609060101010101" pitchFamily="49" charset="-122"/>
              <a:ea typeface="黑体" panose="02010609060101010101" pitchFamily="49" charset="-122"/>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9B2914BB-566F-44E3-AEB2-9B7F2093A844}"/>
              </a:ext>
            </a:extLst>
          </p:cNvPr>
          <p:cNvSpPr>
            <a:spLocks noGrp="1" noChangeArrowheads="1"/>
          </p:cNvSpPr>
          <p:nvPr>
            <p:ph type="body" idx="1"/>
          </p:nvPr>
        </p:nvSpPr>
        <p:spPr>
          <a:xfrm>
            <a:off x="323850" y="476250"/>
            <a:ext cx="8569325" cy="5905500"/>
          </a:xfrm>
        </p:spPr>
        <p:txBody>
          <a:bodyPr/>
          <a:lstStyle/>
          <a:p>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例题</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单选题</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境外某公司在中国境内未设立机构、场所，</a:t>
            </a:r>
            <a:r>
              <a:rPr lang="en-US" altLang="zh-CN" sz="2800">
                <a:latin typeface="黑体" panose="02010609060101010101" pitchFamily="49" charset="-122"/>
                <a:ea typeface="黑体" panose="02010609060101010101" pitchFamily="49" charset="-122"/>
              </a:rPr>
              <a:t>2014</a:t>
            </a:r>
            <a:r>
              <a:rPr lang="zh-CN" altLang="en-US" sz="2800">
                <a:latin typeface="黑体" panose="02010609060101010101" pitchFamily="49" charset="-122"/>
                <a:ea typeface="黑体" panose="02010609060101010101" pitchFamily="49" charset="-122"/>
              </a:rPr>
              <a:t>年取得境内甲公司支付的贷款利息收入</a:t>
            </a:r>
            <a:r>
              <a:rPr lang="en-US" altLang="zh-CN" sz="2800">
                <a:latin typeface="黑体" panose="02010609060101010101" pitchFamily="49" charset="-122"/>
                <a:ea typeface="黑体" panose="02010609060101010101" pitchFamily="49" charset="-122"/>
              </a:rPr>
              <a:t>100</a:t>
            </a:r>
            <a:r>
              <a:rPr lang="zh-CN" altLang="en-US" sz="2800">
                <a:latin typeface="黑体" panose="02010609060101010101" pitchFamily="49" charset="-122"/>
                <a:ea typeface="黑体" panose="02010609060101010101" pitchFamily="49" charset="-122"/>
              </a:rPr>
              <a:t>万元，取得境内乙公司支付的财产转让收入</a:t>
            </a:r>
            <a:r>
              <a:rPr lang="en-US" altLang="zh-CN" sz="2800">
                <a:latin typeface="黑体" panose="02010609060101010101" pitchFamily="49" charset="-122"/>
                <a:ea typeface="黑体" panose="02010609060101010101" pitchFamily="49" charset="-122"/>
              </a:rPr>
              <a:t>80</a:t>
            </a:r>
            <a:r>
              <a:rPr lang="zh-CN" altLang="en-US" sz="2800">
                <a:latin typeface="黑体" panose="02010609060101010101" pitchFamily="49" charset="-122"/>
                <a:ea typeface="黑体" panose="02010609060101010101" pitchFamily="49" charset="-122"/>
              </a:rPr>
              <a:t>万元，该项财产净值</a:t>
            </a:r>
            <a:r>
              <a:rPr lang="en-US" altLang="zh-CN" sz="2800">
                <a:latin typeface="黑体" panose="02010609060101010101" pitchFamily="49" charset="-122"/>
                <a:ea typeface="黑体" panose="02010609060101010101" pitchFamily="49" charset="-122"/>
              </a:rPr>
              <a:t>60</a:t>
            </a:r>
            <a:r>
              <a:rPr lang="zh-CN" altLang="en-US" sz="2800">
                <a:latin typeface="黑体" panose="02010609060101010101" pitchFamily="49" charset="-122"/>
                <a:ea typeface="黑体" panose="02010609060101010101" pitchFamily="49" charset="-122"/>
              </a:rPr>
              <a:t>万元。</a:t>
            </a:r>
            <a:r>
              <a:rPr lang="en-US" altLang="zh-CN" sz="2800">
                <a:latin typeface="黑体" panose="02010609060101010101" pitchFamily="49" charset="-122"/>
                <a:ea typeface="黑体" panose="02010609060101010101" pitchFamily="49" charset="-122"/>
              </a:rPr>
              <a:t>2014</a:t>
            </a:r>
            <a:r>
              <a:rPr lang="zh-CN" altLang="en-US" sz="2800">
                <a:latin typeface="黑体" panose="02010609060101010101" pitchFamily="49" charset="-122"/>
                <a:ea typeface="黑体" panose="02010609060101010101" pitchFamily="49" charset="-122"/>
              </a:rPr>
              <a:t>年度该境外公司在我国应缴纳企业所得税（    ）万元。</a:t>
            </a:r>
          </a:p>
          <a:p>
            <a:pPr lvl="1"/>
            <a:r>
              <a:rPr lang="en-US" altLang="zh-CN">
                <a:ea typeface="宋体" panose="02010600030101010101" pitchFamily="2" charset="-122"/>
              </a:rPr>
              <a:t>A. 12     B</a:t>
            </a:r>
            <a:r>
              <a:rPr lang="zh-CN" altLang="en-US">
                <a:ea typeface="宋体" panose="02010600030101010101" pitchFamily="2" charset="-122"/>
              </a:rPr>
              <a:t>．</a:t>
            </a:r>
            <a:r>
              <a:rPr lang="en-US" altLang="zh-CN">
                <a:ea typeface="宋体" panose="02010600030101010101" pitchFamily="2" charset="-122"/>
              </a:rPr>
              <a:t>14    C</a:t>
            </a:r>
            <a:r>
              <a:rPr lang="zh-CN" altLang="en-US">
                <a:ea typeface="宋体" panose="02010600030101010101" pitchFamily="2" charset="-122"/>
              </a:rPr>
              <a:t>．</a:t>
            </a:r>
            <a:r>
              <a:rPr lang="en-US" altLang="zh-CN">
                <a:ea typeface="宋体" panose="02010600030101010101" pitchFamily="2" charset="-122"/>
              </a:rPr>
              <a:t>18    D</a:t>
            </a:r>
            <a:r>
              <a:rPr lang="zh-CN" altLang="en-US">
                <a:ea typeface="宋体" panose="02010600030101010101" pitchFamily="2" charset="-122"/>
              </a:rPr>
              <a:t>．</a:t>
            </a:r>
            <a:r>
              <a:rPr lang="en-US" altLang="zh-CN">
                <a:ea typeface="宋体" panose="02010600030101010101" pitchFamily="2" charset="-122"/>
              </a:rPr>
              <a:t>36</a:t>
            </a:r>
          </a:p>
          <a:p>
            <a:r>
              <a:rPr lang="en-US" altLang="zh-CN">
                <a:ea typeface="宋体" panose="02010600030101010101" pitchFamily="2" charset="-122"/>
              </a:rPr>
              <a:t>【</a:t>
            </a:r>
            <a:r>
              <a:rPr lang="zh-CN" altLang="en-US">
                <a:ea typeface="宋体" panose="02010600030101010101" pitchFamily="2" charset="-122"/>
              </a:rPr>
              <a:t>答案</a:t>
            </a:r>
            <a:r>
              <a:rPr lang="en-US" altLang="zh-CN">
                <a:ea typeface="宋体" panose="02010600030101010101" pitchFamily="2" charset="-122"/>
              </a:rPr>
              <a:t>】A</a:t>
            </a:r>
          </a:p>
          <a:p>
            <a:r>
              <a:rPr lang="en-US" altLang="zh-CN">
                <a:ea typeface="宋体" panose="02010600030101010101" pitchFamily="2" charset="-122"/>
              </a:rPr>
              <a:t>【</a:t>
            </a:r>
            <a:r>
              <a:rPr lang="zh-CN" altLang="en-US">
                <a:ea typeface="宋体" panose="02010600030101010101" pitchFamily="2" charset="-122"/>
              </a:rPr>
              <a:t>解析</a:t>
            </a:r>
            <a:r>
              <a:rPr lang="en-US" altLang="zh-CN">
                <a:ea typeface="宋体" panose="02010600030101010101" pitchFamily="2" charset="-122"/>
              </a:rPr>
              <a:t>】</a:t>
            </a:r>
            <a:r>
              <a:rPr lang="zh-CN" altLang="en-US">
                <a:ea typeface="宋体" panose="02010600030101010101" pitchFamily="2" charset="-122"/>
              </a:rPr>
              <a:t>应纳企业所得税</a:t>
            </a:r>
            <a:r>
              <a:rPr lang="en-US" altLang="zh-CN">
                <a:ea typeface="宋体" panose="02010600030101010101" pitchFamily="2" charset="-122"/>
              </a:rPr>
              <a:t>=[100+</a:t>
            </a:r>
            <a:r>
              <a:rPr lang="zh-CN" altLang="en-US">
                <a:ea typeface="宋体" panose="02010600030101010101" pitchFamily="2" charset="-122"/>
              </a:rPr>
              <a:t>（</a:t>
            </a:r>
            <a:r>
              <a:rPr lang="en-US" altLang="zh-CN">
                <a:ea typeface="宋体" panose="02010600030101010101" pitchFamily="2" charset="-122"/>
              </a:rPr>
              <a:t>80-60</a:t>
            </a:r>
            <a:r>
              <a:rPr lang="zh-CN" altLang="en-US">
                <a:ea typeface="宋体" panose="02010600030101010101" pitchFamily="2" charset="-122"/>
              </a:rPr>
              <a:t>）</a:t>
            </a:r>
            <a:r>
              <a:rPr lang="en-US" altLang="zh-CN">
                <a:ea typeface="宋体" panose="02010600030101010101" pitchFamily="2" charset="-122"/>
              </a:rPr>
              <a:t>] ×10%=12</a:t>
            </a:r>
            <a:r>
              <a:rPr lang="zh-CN" altLang="en-US">
                <a:ea typeface="宋体" panose="02010600030101010101" pitchFamily="2" charset="-122"/>
              </a:rPr>
              <a:t>（万元）。</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49286C6D-CF77-4278-B51E-43ED7DED0794}"/>
              </a:ext>
            </a:extLst>
          </p:cNvPr>
          <p:cNvSpPr>
            <a:spLocks noGrp="1" noChangeArrowheads="1"/>
          </p:cNvSpPr>
          <p:nvPr>
            <p:ph type="body" idx="1"/>
          </p:nvPr>
        </p:nvSpPr>
        <p:spPr>
          <a:xfrm>
            <a:off x="0" y="404813"/>
            <a:ext cx="8820150" cy="5903912"/>
          </a:xfrm>
        </p:spPr>
        <p:txBody>
          <a:bodyPr/>
          <a:lstStyle/>
          <a:p>
            <a:pPr>
              <a:lnSpc>
                <a:spcPct val="90000"/>
              </a:lnSpc>
            </a:pPr>
            <a:r>
              <a:rPr lang="zh-CN" altLang="en-US">
                <a:solidFill>
                  <a:srgbClr val="FF0000"/>
                </a:solidFill>
                <a:latin typeface="黑体" panose="02010609060101010101" pitchFamily="49" charset="-122"/>
                <a:ea typeface="黑体" panose="02010609060101010101" pitchFamily="49" charset="-122"/>
              </a:rPr>
              <a:t>三、居民纳税人核定征收应纳税额的计算</a:t>
            </a:r>
            <a:endParaRPr lang="en-US" altLang="zh-CN">
              <a:solidFill>
                <a:srgbClr val="FF0000"/>
              </a:solidFill>
              <a:latin typeface="黑体" panose="02010609060101010101" pitchFamily="49" charset="-122"/>
              <a:ea typeface="黑体" panose="02010609060101010101" pitchFamily="49" charset="-122"/>
            </a:endParaRPr>
          </a:p>
          <a:p>
            <a:pPr>
              <a:lnSpc>
                <a:spcPct val="90000"/>
              </a:lnSpc>
            </a:pPr>
            <a:r>
              <a:rPr lang="zh-CN" altLang="en-US" b="1">
                <a:latin typeface="楷体" panose="02010609060101010101" pitchFamily="49" charset="-122"/>
                <a:ea typeface="楷体" panose="02010609060101010101" pitchFamily="49" charset="-122"/>
              </a:rPr>
              <a:t>（一）核定征收企业所得税的</a:t>
            </a:r>
            <a:r>
              <a:rPr lang="zh-CN" altLang="en-US" b="1">
                <a:solidFill>
                  <a:srgbClr val="FF0000"/>
                </a:solidFill>
                <a:latin typeface="楷体" panose="02010609060101010101" pitchFamily="49" charset="-122"/>
                <a:ea typeface="楷体" panose="02010609060101010101" pitchFamily="49" charset="-122"/>
              </a:rPr>
              <a:t>范围</a:t>
            </a:r>
            <a:endParaRPr lang="en-US" altLang="zh-CN" b="1">
              <a:solidFill>
                <a:srgbClr val="FF0000"/>
              </a:solidFill>
              <a:latin typeface="楷体" panose="02010609060101010101" pitchFamily="49" charset="-122"/>
              <a:ea typeface="楷体" panose="02010609060101010101" pitchFamily="49" charset="-122"/>
            </a:endParaRPr>
          </a:p>
          <a:p>
            <a:pPr>
              <a:lnSpc>
                <a:spcPct val="90000"/>
              </a:lnSpc>
            </a:pPr>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依照法律、行政法规的规定可以不设置账簿的；</a:t>
            </a:r>
            <a:endParaRPr lang="en-US" altLang="zh-CN" sz="2800">
              <a:latin typeface="楷体" panose="02010609060101010101" pitchFamily="49" charset="-122"/>
              <a:ea typeface="楷体" panose="02010609060101010101" pitchFamily="49" charset="-122"/>
            </a:endParaRPr>
          </a:p>
          <a:p>
            <a:pPr>
              <a:lnSpc>
                <a:spcPct val="90000"/>
              </a:lnSpc>
            </a:pPr>
            <a:r>
              <a:rPr lang="en-US" altLang="zh-CN" sz="2800">
                <a:latin typeface="楷体" panose="02010609060101010101" pitchFamily="49" charset="-122"/>
                <a:ea typeface="楷体" panose="02010609060101010101" pitchFamily="49" charset="-122"/>
              </a:rPr>
              <a:t>2.</a:t>
            </a:r>
            <a:r>
              <a:rPr lang="zh-CN" altLang="en-US" sz="2800">
                <a:latin typeface="楷体" panose="02010609060101010101" pitchFamily="49" charset="-122"/>
                <a:ea typeface="楷体" panose="02010609060101010101" pitchFamily="49" charset="-122"/>
              </a:rPr>
              <a:t>依照法律、行政法规的规定应当设置但未设置账簿的；</a:t>
            </a:r>
            <a:endParaRPr lang="en-US" altLang="zh-CN" sz="2800">
              <a:latin typeface="楷体" panose="02010609060101010101" pitchFamily="49" charset="-122"/>
              <a:ea typeface="楷体" panose="02010609060101010101" pitchFamily="49" charset="-122"/>
            </a:endParaRPr>
          </a:p>
          <a:p>
            <a:pPr>
              <a:lnSpc>
                <a:spcPct val="90000"/>
              </a:lnSpc>
            </a:pPr>
            <a:r>
              <a:rPr lang="en-US" altLang="zh-CN" sz="2800">
                <a:latin typeface="楷体" panose="02010609060101010101" pitchFamily="49" charset="-122"/>
                <a:ea typeface="楷体" panose="02010609060101010101" pitchFamily="49" charset="-122"/>
              </a:rPr>
              <a:t>3.</a:t>
            </a:r>
            <a:r>
              <a:rPr lang="zh-CN" altLang="en-US" sz="2800">
                <a:latin typeface="楷体" panose="02010609060101010101" pitchFamily="49" charset="-122"/>
                <a:ea typeface="楷体" panose="02010609060101010101" pitchFamily="49" charset="-122"/>
              </a:rPr>
              <a:t>擅自销毁账簿或拒不提供纳税资料的；</a:t>
            </a:r>
            <a:endParaRPr lang="en-US" altLang="zh-CN" sz="2800">
              <a:latin typeface="楷体" panose="02010609060101010101" pitchFamily="49" charset="-122"/>
              <a:ea typeface="楷体" panose="02010609060101010101" pitchFamily="49" charset="-122"/>
            </a:endParaRPr>
          </a:p>
          <a:p>
            <a:pPr>
              <a:lnSpc>
                <a:spcPct val="90000"/>
              </a:lnSpc>
            </a:pPr>
            <a:r>
              <a:rPr lang="en-US" altLang="zh-CN" sz="2800">
                <a:latin typeface="楷体" panose="02010609060101010101" pitchFamily="49" charset="-122"/>
                <a:ea typeface="楷体" panose="02010609060101010101" pitchFamily="49" charset="-122"/>
              </a:rPr>
              <a:t>4.</a:t>
            </a:r>
            <a:r>
              <a:rPr lang="zh-CN" altLang="en-US" sz="2800">
                <a:latin typeface="楷体" panose="02010609060101010101" pitchFamily="49" charset="-122"/>
                <a:ea typeface="楷体" panose="02010609060101010101" pitchFamily="49" charset="-122"/>
              </a:rPr>
              <a:t>虽设置账簿，但账面混乱或者成本资料、收入凭证、费用凭证残缺不全，难以入账的；</a:t>
            </a:r>
            <a:endParaRPr lang="en-US" altLang="zh-CN" sz="2800">
              <a:latin typeface="楷体" panose="02010609060101010101" pitchFamily="49" charset="-122"/>
              <a:ea typeface="楷体" panose="02010609060101010101" pitchFamily="49" charset="-122"/>
            </a:endParaRPr>
          </a:p>
          <a:p>
            <a:pPr>
              <a:lnSpc>
                <a:spcPct val="90000"/>
              </a:lnSpc>
            </a:pPr>
            <a:r>
              <a:rPr lang="en-US" altLang="zh-CN" sz="2800">
                <a:latin typeface="楷体" panose="02010609060101010101" pitchFamily="49" charset="-122"/>
                <a:ea typeface="楷体" panose="02010609060101010101" pitchFamily="49" charset="-122"/>
              </a:rPr>
              <a:t>5.</a:t>
            </a:r>
            <a:r>
              <a:rPr lang="zh-CN" altLang="en-US" sz="2800">
                <a:latin typeface="楷体" panose="02010609060101010101" pitchFamily="49" charset="-122"/>
                <a:ea typeface="楷体" panose="02010609060101010101" pitchFamily="49" charset="-122"/>
              </a:rPr>
              <a:t>发生纳税义务，未按照规定的期限办理纳税申报，经税务机关</a:t>
            </a:r>
            <a:r>
              <a:rPr lang="zh-CN" altLang="en-US" sz="2800" b="1">
                <a:solidFill>
                  <a:srgbClr val="FF0000"/>
                </a:solidFill>
                <a:latin typeface="楷体" panose="02010609060101010101" pitchFamily="49" charset="-122"/>
                <a:ea typeface="楷体" panose="02010609060101010101" pitchFamily="49" charset="-122"/>
              </a:rPr>
              <a:t>责令限期申报</a:t>
            </a:r>
            <a:r>
              <a:rPr lang="zh-CN" altLang="en-US" sz="2800">
                <a:latin typeface="楷体" panose="02010609060101010101" pitchFamily="49" charset="-122"/>
                <a:ea typeface="楷体" panose="02010609060101010101" pitchFamily="49" charset="-122"/>
              </a:rPr>
              <a:t>，逾期仍不申报的；</a:t>
            </a:r>
            <a:endParaRPr lang="en-US" altLang="zh-CN" sz="2800">
              <a:latin typeface="楷体" panose="02010609060101010101" pitchFamily="49" charset="-122"/>
              <a:ea typeface="楷体" panose="02010609060101010101" pitchFamily="49" charset="-122"/>
            </a:endParaRPr>
          </a:p>
          <a:p>
            <a:pPr>
              <a:lnSpc>
                <a:spcPct val="90000"/>
              </a:lnSpc>
            </a:pPr>
            <a:r>
              <a:rPr lang="en-US" altLang="zh-CN" sz="2800">
                <a:latin typeface="楷体" panose="02010609060101010101" pitchFamily="49" charset="-122"/>
                <a:ea typeface="楷体" panose="02010609060101010101" pitchFamily="49" charset="-122"/>
              </a:rPr>
              <a:t>6.</a:t>
            </a:r>
            <a:r>
              <a:rPr lang="zh-CN" altLang="en-US" sz="2800">
                <a:latin typeface="楷体" panose="02010609060101010101" pitchFamily="49" charset="-122"/>
                <a:ea typeface="楷体" panose="02010609060101010101" pitchFamily="49" charset="-122"/>
              </a:rPr>
              <a:t>申报的计税依据</a:t>
            </a:r>
            <a:r>
              <a:rPr lang="zh-CN" altLang="en-US" sz="2800" b="1">
                <a:solidFill>
                  <a:srgbClr val="FF0000"/>
                </a:solidFill>
                <a:latin typeface="楷体" panose="02010609060101010101" pitchFamily="49" charset="-122"/>
                <a:ea typeface="楷体" panose="02010609060101010101" pitchFamily="49" charset="-122"/>
              </a:rPr>
              <a:t>明显偏低</a:t>
            </a:r>
            <a:r>
              <a:rPr lang="zh-CN" altLang="en-US" sz="2800">
                <a:latin typeface="楷体" panose="02010609060101010101" pitchFamily="49" charset="-122"/>
                <a:ea typeface="楷体" panose="02010609060101010101" pitchFamily="49" charset="-122"/>
              </a:rPr>
              <a:t>，又无正当理由的。</a:t>
            </a:r>
            <a:endParaRPr lang="en-US" altLang="zh-CN" sz="2800">
              <a:latin typeface="楷体" panose="02010609060101010101" pitchFamily="49" charset="-122"/>
              <a:ea typeface="楷体" panose="02010609060101010101" pitchFamily="49" charset="-122"/>
            </a:endParaRPr>
          </a:p>
          <a:p>
            <a:pPr>
              <a:lnSpc>
                <a:spcPct val="90000"/>
              </a:lnSpc>
            </a:pPr>
            <a:endParaRPr lang="en-US" altLang="zh-CN">
              <a:latin typeface="黑体" panose="02010609060101010101" pitchFamily="49" charset="-122"/>
              <a:ea typeface="黑体" panose="02010609060101010101" pitchFamily="49"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内容占位符 2">
            <a:extLst>
              <a:ext uri="{FF2B5EF4-FFF2-40B4-BE49-F238E27FC236}">
                <a16:creationId xmlns:a16="http://schemas.microsoft.com/office/drawing/2014/main" id="{B2E85351-4678-41EE-BCBB-4CFCE28D7C00}"/>
              </a:ext>
            </a:extLst>
          </p:cNvPr>
          <p:cNvSpPr>
            <a:spLocks noGrp="1"/>
          </p:cNvSpPr>
          <p:nvPr>
            <p:ph idx="1"/>
          </p:nvPr>
        </p:nvSpPr>
        <p:spPr>
          <a:xfrm>
            <a:off x="457200" y="549275"/>
            <a:ext cx="8229600" cy="5699125"/>
          </a:xfrm>
        </p:spPr>
        <p:txBody>
          <a:bodyPr/>
          <a:lstStyle/>
          <a:p>
            <a:r>
              <a:rPr lang="en-US" altLang="zh-CN" b="1">
                <a:ea typeface="宋体" panose="02010600030101010101" pitchFamily="2" charset="-122"/>
              </a:rPr>
              <a:t>【</a:t>
            </a:r>
            <a:r>
              <a:rPr lang="zh-CN" altLang="en-US" b="1">
                <a:ea typeface="宋体" panose="02010600030101010101" pitchFamily="2" charset="-122"/>
              </a:rPr>
              <a:t>注意</a:t>
            </a:r>
            <a:r>
              <a:rPr lang="en-US" altLang="zh-CN" b="1">
                <a:ea typeface="宋体" panose="02010600030101010101" pitchFamily="2" charset="-122"/>
              </a:rPr>
              <a:t>】</a:t>
            </a:r>
            <a:r>
              <a:rPr lang="zh-CN" altLang="en-US" b="1">
                <a:ea typeface="宋体" panose="02010600030101010101" pitchFamily="2" charset="-122"/>
              </a:rPr>
              <a:t>不适用企业：</a:t>
            </a:r>
          </a:p>
          <a:p>
            <a:r>
              <a:rPr lang="zh-CN" altLang="en-US">
                <a:ea typeface="宋体" panose="02010600030101010101" pitchFamily="2" charset="-122"/>
              </a:rPr>
              <a:t>　　</a:t>
            </a:r>
            <a:r>
              <a:rPr lang="en-US" altLang="zh-CN" sz="2800" b="1">
                <a:ea typeface="宋体" panose="02010600030101010101" pitchFamily="2" charset="-122"/>
              </a:rPr>
              <a:t>1.</a:t>
            </a:r>
            <a:r>
              <a:rPr lang="zh-CN" altLang="en-US" sz="2800" b="1">
                <a:ea typeface="宋体" panose="02010600030101010101" pitchFamily="2" charset="-122"/>
              </a:rPr>
              <a:t>享受优惠政策的企业（不包括仅享受前述免税收入的企业）；</a:t>
            </a:r>
          </a:p>
          <a:p>
            <a:r>
              <a:rPr lang="zh-CN" altLang="en-US" sz="2800" b="1">
                <a:ea typeface="宋体" panose="02010600030101010101" pitchFamily="2" charset="-122"/>
              </a:rPr>
              <a:t>　　</a:t>
            </a:r>
            <a:r>
              <a:rPr lang="en-US" altLang="zh-CN" sz="2800" b="1">
                <a:ea typeface="宋体" panose="02010600030101010101" pitchFamily="2" charset="-122"/>
              </a:rPr>
              <a:t>2.</a:t>
            </a:r>
            <a:r>
              <a:rPr lang="zh-CN" altLang="en-US" sz="2800" b="1">
                <a:ea typeface="宋体" panose="02010600030101010101" pitchFamily="2" charset="-122"/>
              </a:rPr>
              <a:t>汇总纳税企业；</a:t>
            </a:r>
          </a:p>
          <a:p>
            <a:r>
              <a:rPr lang="zh-CN" altLang="en-US" sz="2800" b="1">
                <a:ea typeface="宋体" panose="02010600030101010101" pitchFamily="2" charset="-122"/>
              </a:rPr>
              <a:t>　　</a:t>
            </a:r>
            <a:r>
              <a:rPr lang="en-US" altLang="zh-CN" sz="2800" b="1">
                <a:ea typeface="宋体" panose="02010600030101010101" pitchFamily="2" charset="-122"/>
              </a:rPr>
              <a:t>3.</a:t>
            </a:r>
            <a:r>
              <a:rPr lang="zh-CN" altLang="en-US" sz="2800" b="1">
                <a:ea typeface="宋体" panose="02010600030101010101" pitchFamily="2" charset="-122"/>
              </a:rPr>
              <a:t>上市公司；</a:t>
            </a:r>
          </a:p>
          <a:p>
            <a:r>
              <a:rPr lang="zh-CN" altLang="en-US" sz="2800" b="1">
                <a:ea typeface="宋体" panose="02010600030101010101" pitchFamily="2" charset="-122"/>
              </a:rPr>
              <a:t>　　</a:t>
            </a:r>
            <a:r>
              <a:rPr lang="en-US" altLang="zh-CN" sz="2800" b="1">
                <a:ea typeface="宋体" panose="02010600030101010101" pitchFamily="2" charset="-122"/>
              </a:rPr>
              <a:t>4.</a:t>
            </a:r>
            <a:r>
              <a:rPr lang="zh-CN" altLang="en-US" sz="2800" b="1">
                <a:ea typeface="宋体" panose="02010600030101010101" pitchFamily="2" charset="-122"/>
              </a:rPr>
              <a:t>金融企业；</a:t>
            </a:r>
          </a:p>
          <a:p>
            <a:r>
              <a:rPr lang="zh-CN" altLang="en-US" sz="2800" b="1">
                <a:ea typeface="宋体" panose="02010600030101010101" pitchFamily="2" charset="-122"/>
              </a:rPr>
              <a:t>　　</a:t>
            </a:r>
            <a:r>
              <a:rPr lang="en-US" altLang="zh-CN" sz="2800" b="1">
                <a:ea typeface="宋体" panose="02010600030101010101" pitchFamily="2" charset="-122"/>
              </a:rPr>
              <a:t>5.</a:t>
            </a:r>
            <a:r>
              <a:rPr lang="zh-CN" altLang="en-US" sz="2800" b="1">
                <a:ea typeface="宋体" panose="02010600030101010101" pitchFamily="2" charset="-122"/>
              </a:rPr>
              <a:t>中介机构；</a:t>
            </a:r>
          </a:p>
          <a:p>
            <a:r>
              <a:rPr lang="zh-CN" altLang="en-US" sz="2800" b="1">
                <a:ea typeface="宋体" panose="02010600030101010101" pitchFamily="2" charset="-122"/>
              </a:rPr>
              <a:t>　　</a:t>
            </a:r>
            <a:r>
              <a:rPr lang="en-US" altLang="zh-CN" sz="2800" b="1">
                <a:ea typeface="宋体" panose="02010600030101010101" pitchFamily="2" charset="-122"/>
              </a:rPr>
              <a:t>6.</a:t>
            </a:r>
            <a:r>
              <a:rPr lang="zh-CN" altLang="en-US" sz="2800" b="1">
                <a:ea typeface="宋体" panose="02010600030101010101" pitchFamily="2" charset="-122"/>
              </a:rPr>
              <a:t>专门从事股权（股票）投资业务的企业；</a:t>
            </a:r>
          </a:p>
          <a:p>
            <a:r>
              <a:rPr lang="zh-CN" altLang="en-US" sz="2800" b="1">
                <a:ea typeface="宋体" panose="02010600030101010101" pitchFamily="2" charset="-122"/>
              </a:rPr>
              <a:t>　　</a:t>
            </a:r>
            <a:r>
              <a:rPr lang="en-US" altLang="zh-CN" sz="2800" b="1">
                <a:ea typeface="宋体" panose="02010600030101010101" pitchFamily="2" charset="-122"/>
              </a:rPr>
              <a:t>7.</a:t>
            </a:r>
            <a:r>
              <a:rPr lang="zh-CN" altLang="en-US" sz="2800" b="1">
                <a:ea typeface="宋体" panose="02010600030101010101" pitchFamily="2" charset="-122"/>
              </a:rPr>
              <a:t>国家税务总局规定的其他企业。</a:t>
            </a:r>
          </a:p>
          <a:p>
            <a:endParaRPr lang="zh-CN" altLang="en-US" sz="2800">
              <a:ea typeface="宋体" panose="02010600030101010101" pitchFamily="2" charset="-122"/>
            </a:endParaRPr>
          </a:p>
        </p:txBody>
      </p:sp>
      <p:sp>
        <p:nvSpPr>
          <p:cNvPr id="40963" name="页脚占位符 3">
            <a:extLst>
              <a:ext uri="{FF2B5EF4-FFF2-40B4-BE49-F238E27FC236}">
                <a16:creationId xmlns:a16="http://schemas.microsoft.com/office/drawing/2014/main" id="{34EFC9AD-9430-4A7D-865C-8B25A9688E42}"/>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内容占位符 2">
            <a:extLst>
              <a:ext uri="{FF2B5EF4-FFF2-40B4-BE49-F238E27FC236}">
                <a16:creationId xmlns:a16="http://schemas.microsoft.com/office/drawing/2014/main" id="{1FA08D5E-9994-454D-A15B-AA008E12416D}"/>
              </a:ext>
            </a:extLst>
          </p:cNvPr>
          <p:cNvSpPr>
            <a:spLocks noGrp="1"/>
          </p:cNvSpPr>
          <p:nvPr>
            <p:ph idx="1"/>
          </p:nvPr>
        </p:nvSpPr>
        <p:spPr>
          <a:xfrm>
            <a:off x="250825" y="620713"/>
            <a:ext cx="7850188" cy="5627687"/>
          </a:xfrm>
        </p:spPr>
        <p:txBody>
          <a:bodyPr/>
          <a:lstStyle/>
          <a:p>
            <a:pPr>
              <a:lnSpc>
                <a:spcPct val="90000"/>
              </a:lnSpc>
            </a:pPr>
            <a:r>
              <a:rPr lang="zh-CN" altLang="en-US" sz="2400">
                <a:ea typeface="宋体" panose="02010600030101010101" pitchFamily="2" charset="-122"/>
              </a:rPr>
              <a:t>（二）</a:t>
            </a:r>
            <a:r>
              <a:rPr lang="zh-CN" altLang="en-US" b="1">
                <a:ea typeface="宋体" panose="02010600030101010101" pitchFamily="2" charset="-122"/>
              </a:rPr>
              <a:t>核定征收企业所得税的方法</a:t>
            </a:r>
            <a:endParaRPr lang="en-US" altLang="zh-CN" b="1">
              <a:ea typeface="宋体" panose="02010600030101010101" pitchFamily="2" charset="-122"/>
            </a:endParaRPr>
          </a:p>
          <a:p>
            <a:pPr>
              <a:lnSpc>
                <a:spcPct val="90000"/>
              </a:lnSpc>
            </a:pPr>
            <a:r>
              <a:rPr lang="zh-CN" altLang="en-US" sz="2400" b="1">
                <a:ea typeface="宋体" panose="02010600030101010101" pitchFamily="2" charset="-122"/>
              </a:rPr>
              <a:t> 核定</a:t>
            </a:r>
            <a:r>
              <a:rPr lang="zh-CN" altLang="en-US" sz="2400" b="1">
                <a:solidFill>
                  <a:srgbClr val="FF0000"/>
                </a:solidFill>
                <a:ea typeface="宋体" panose="02010600030101010101" pitchFamily="2" charset="-122"/>
              </a:rPr>
              <a:t>应税所得率</a:t>
            </a:r>
            <a:r>
              <a:rPr lang="zh-CN" altLang="en-US" sz="2400" b="1">
                <a:ea typeface="宋体" panose="02010600030101010101" pitchFamily="2" charset="-122"/>
              </a:rPr>
              <a:t>或核定</a:t>
            </a:r>
            <a:r>
              <a:rPr lang="zh-CN" altLang="en-US" sz="2400" b="1">
                <a:solidFill>
                  <a:srgbClr val="FF0000"/>
                </a:solidFill>
                <a:ea typeface="宋体" panose="02010600030101010101" pitchFamily="2" charset="-122"/>
              </a:rPr>
              <a:t>应纳所得税额</a:t>
            </a:r>
            <a:endParaRPr lang="en-US" altLang="zh-CN" sz="2400" b="1">
              <a:solidFill>
                <a:srgbClr val="FF0000"/>
              </a:solidFill>
              <a:ea typeface="宋体" panose="02010600030101010101" pitchFamily="2" charset="-122"/>
            </a:endParaRPr>
          </a:p>
          <a:p>
            <a:pPr>
              <a:lnSpc>
                <a:spcPct val="90000"/>
              </a:lnSpc>
            </a:pPr>
            <a:r>
              <a:rPr lang="en-US" altLang="zh-CN" sz="2800" b="1">
                <a:ea typeface="宋体" panose="02010600030101010101" pitchFamily="2" charset="-122"/>
              </a:rPr>
              <a:t>1.</a:t>
            </a:r>
            <a:r>
              <a:rPr lang="zh-CN" altLang="en-US" sz="2800" b="1">
                <a:ea typeface="宋体" panose="02010600030101010101" pitchFamily="2" charset="-122"/>
              </a:rPr>
              <a:t>核定</a:t>
            </a:r>
            <a:r>
              <a:rPr lang="zh-CN" altLang="en-US" sz="2800" b="1">
                <a:solidFill>
                  <a:srgbClr val="FF0000"/>
                </a:solidFill>
                <a:ea typeface="宋体" panose="02010600030101010101" pitchFamily="2" charset="-122"/>
              </a:rPr>
              <a:t>应税所得率</a:t>
            </a:r>
            <a:r>
              <a:rPr lang="zh-CN" altLang="en-US" sz="2800" b="1">
                <a:ea typeface="宋体" panose="02010600030101010101" pitchFamily="2" charset="-122"/>
              </a:rPr>
              <a:t>的适用范围</a:t>
            </a:r>
            <a:endParaRPr lang="en-US" altLang="zh-CN" sz="2800" b="1">
              <a:ea typeface="宋体" panose="02010600030101010101" pitchFamily="2" charset="-122"/>
            </a:endParaRPr>
          </a:p>
          <a:p>
            <a:pPr>
              <a:lnSpc>
                <a:spcPct val="90000"/>
              </a:lnSpc>
            </a:pPr>
            <a:r>
              <a:rPr lang="zh-CN" altLang="en-US" sz="2800" b="1">
                <a:latin typeface="楷体" panose="02010609060101010101" pitchFamily="49" charset="-122"/>
                <a:ea typeface="楷体" panose="02010609060101010101" pitchFamily="49" charset="-122"/>
              </a:rPr>
              <a:t>（</a:t>
            </a:r>
            <a:r>
              <a:rPr lang="en-US" altLang="zh-CN" sz="2800" b="1">
                <a:latin typeface="楷体" panose="02010609060101010101" pitchFamily="49" charset="-122"/>
                <a:ea typeface="楷体" panose="02010609060101010101" pitchFamily="49" charset="-122"/>
              </a:rPr>
              <a:t>1</a:t>
            </a:r>
            <a:r>
              <a:rPr lang="zh-CN" altLang="en-US" sz="2800" b="1">
                <a:latin typeface="楷体" panose="02010609060101010101" pitchFamily="49" charset="-122"/>
                <a:ea typeface="楷体" panose="02010609060101010101" pitchFamily="49" charset="-122"/>
              </a:rPr>
              <a:t>）收入总额或成本费用总额两者能正确核算其一的</a:t>
            </a:r>
            <a:endParaRPr lang="en-US" altLang="zh-CN" sz="2800" b="1">
              <a:latin typeface="楷体" panose="02010609060101010101" pitchFamily="49" charset="-122"/>
              <a:ea typeface="楷体" panose="02010609060101010101" pitchFamily="49" charset="-122"/>
            </a:endParaRPr>
          </a:p>
          <a:p>
            <a:pPr>
              <a:lnSpc>
                <a:spcPct val="90000"/>
              </a:lnSpc>
            </a:pPr>
            <a:r>
              <a:rPr lang="zh-CN" altLang="en-US" sz="2800" b="1">
                <a:latin typeface="楷体" panose="02010609060101010101" pitchFamily="49" charset="-122"/>
                <a:ea typeface="楷体" panose="02010609060101010101" pitchFamily="49" charset="-122"/>
              </a:rPr>
              <a:t>（</a:t>
            </a:r>
            <a:r>
              <a:rPr lang="en-US" altLang="zh-CN" sz="2800" b="1">
                <a:latin typeface="楷体" panose="02010609060101010101" pitchFamily="49" charset="-122"/>
                <a:ea typeface="楷体" panose="02010609060101010101" pitchFamily="49" charset="-122"/>
              </a:rPr>
              <a:t>2</a:t>
            </a:r>
            <a:r>
              <a:rPr lang="zh-CN" altLang="en-US" sz="2800" b="1">
                <a:latin typeface="楷体" panose="02010609060101010101" pitchFamily="49" charset="-122"/>
                <a:ea typeface="楷体" panose="02010609060101010101" pitchFamily="49" charset="-122"/>
              </a:rPr>
              <a:t>）能计算和推定纳税人收入总额或成本费用总额的</a:t>
            </a:r>
            <a:endParaRPr lang="en-US" altLang="zh-CN" sz="2800" b="1">
              <a:latin typeface="楷体" panose="02010609060101010101" pitchFamily="49" charset="-122"/>
              <a:ea typeface="楷体" panose="02010609060101010101" pitchFamily="49" charset="-122"/>
            </a:endParaRPr>
          </a:p>
          <a:p>
            <a:pPr>
              <a:lnSpc>
                <a:spcPct val="90000"/>
              </a:lnSpc>
            </a:pPr>
            <a:br>
              <a:rPr lang="zh-CN" altLang="en-US" sz="2800" b="1">
                <a:latin typeface="仿宋_GB2312"/>
                <a:ea typeface="仿宋_GB2312"/>
                <a:cs typeface="仿宋_GB2312"/>
              </a:rPr>
            </a:br>
            <a:r>
              <a:rPr lang="zh-CN" altLang="en-US" sz="2800" b="1">
                <a:latin typeface="仿宋_GB2312"/>
                <a:ea typeface="仿宋_GB2312"/>
                <a:cs typeface="仿宋_GB2312"/>
              </a:rPr>
              <a:t>　　</a:t>
            </a:r>
            <a:r>
              <a:rPr lang="zh-CN" altLang="en-US" sz="2800" b="1">
                <a:latin typeface="楷体_GB2312" pitchFamily="1" charset="-122"/>
                <a:ea typeface="楷体_GB2312" pitchFamily="1" charset="-122"/>
              </a:rPr>
              <a:t>应纳税所得额</a:t>
            </a:r>
            <a:r>
              <a:rPr lang="en-US" altLang="zh-CN" sz="2800" b="1">
                <a:latin typeface="楷体_GB2312" pitchFamily="1" charset="-122"/>
                <a:ea typeface="楷体_GB2312" pitchFamily="1" charset="-122"/>
              </a:rPr>
              <a:t>=</a:t>
            </a:r>
            <a:r>
              <a:rPr lang="zh-CN" altLang="en-US" sz="2800" b="1">
                <a:solidFill>
                  <a:srgbClr val="FF0000"/>
                </a:solidFill>
                <a:latin typeface="楷体_GB2312" pitchFamily="1" charset="-122"/>
                <a:ea typeface="楷体_GB2312" pitchFamily="1" charset="-122"/>
              </a:rPr>
              <a:t>应税收入额</a:t>
            </a:r>
            <a:r>
              <a:rPr lang="en-US" altLang="zh-CN" sz="2800" b="1">
                <a:solidFill>
                  <a:srgbClr val="FF0000"/>
                </a:solidFill>
                <a:latin typeface="楷体_GB2312" pitchFamily="1" charset="-122"/>
                <a:ea typeface="楷体_GB2312" pitchFamily="1" charset="-122"/>
              </a:rPr>
              <a:t>×</a:t>
            </a:r>
            <a:r>
              <a:rPr lang="zh-CN" altLang="en-US" sz="2800" b="1">
                <a:solidFill>
                  <a:srgbClr val="FF0000"/>
                </a:solidFill>
                <a:latin typeface="楷体_GB2312" pitchFamily="1" charset="-122"/>
                <a:ea typeface="楷体_GB2312" pitchFamily="1" charset="-122"/>
              </a:rPr>
              <a:t>应税所得率</a:t>
            </a:r>
            <a:br>
              <a:rPr lang="zh-CN" altLang="en-US" sz="2800" b="1">
                <a:latin typeface="楷体_GB2312" pitchFamily="1" charset="-122"/>
                <a:ea typeface="楷体_GB2312" pitchFamily="1" charset="-122"/>
              </a:rPr>
            </a:br>
            <a:r>
              <a:rPr lang="zh-CN" altLang="en-US" sz="2800" b="1">
                <a:latin typeface="楷体_GB2312" pitchFamily="1" charset="-122"/>
                <a:ea typeface="楷体_GB2312" pitchFamily="1" charset="-122"/>
              </a:rPr>
              <a:t>或：应纳税所得额</a:t>
            </a:r>
            <a:r>
              <a:rPr lang="en-US" altLang="zh-CN" sz="2800" b="1">
                <a:latin typeface="楷体_GB2312" pitchFamily="1" charset="-122"/>
                <a:ea typeface="楷体_GB2312" pitchFamily="1" charset="-122"/>
              </a:rPr>
              <a:t>=</a:t>
            </a:r>
            <a:r>
              <a:rPr lang="zh-CN" altLang="en-US" sz="2800" b="1">
                <a:latin typeface="楷体_GB2312" pitchFamily="1" charset="-122"/>
                <a:ea typeface="楷体_GB2312" pitchFamily="1" charset="-122"/>
              </a:rPr>
              <a:t>成本（费用）支出额</a:t>
            </a:r>
            <a:r>
              <a:rPr lang="en-US" altLang="zh-CN" sz="2800" b="1">
                <a:latin typeface="楷体_GB2312" pitchFamily="1" charset="-122"/>
                <a:ea typeface="楷体_GB2312" pitchFamily="1" charset="-122"/>
              </a:rPr>
              <a:t>/</a:t>
            </a:r>
            <a:r>
              <a:rPr lang="zh-CN" altLang="en-US" sz="2800" b="1">
                <a:latin typeface="楷体_GB2312" pitchFamily="1" charset="-122"/>
                <a:ea typeface="楷体_GB2312" pitchFamily="1" charset="-122"/>
              </a:rPr>
              <a:t>（</a:t>
            </a:r>
            <a:r>
              <a:rPr lang="en-US" altLang="zh-CN" sz="2800" b="1">
                <a:latin typeface="楷体_GB2312" pitchFamily="1" charset="-122"/>
                <a:ea typeface="楷体_GB2312" pitchFamily="1" charset="-122"/>
              </a:rPr>
              <a:t>1-</a:t>
            </a:r>
            <a:r>
              <a:rPr lang="zh-CN" altLang="en-US" sz="2800" b="1">
                <a:latin typeface="楷体_GB2312" pitchFamily="1" charset="-122"/>
                <a:ea typeface="楷体_GB2312" pitchFamily="1" charset="-122"/>
              </a:rPr>
              <a:t>应税所得率）</a:t>
            </a:r>
            <a:r>
              <a:rPr lang="en-US" altLang="zh-CN" sz="2800" b="1">
                <a:latin typeface="楷体_GB2312" pitchFamily="1" charset="-122"/>
                <a:ea typeface="楷体_GB2312" pitchFamily="1" charset="-122"/>
              </a:rPr>
              <a:t>×</a:t>
            </a:r>
            <a:r>
              <a:rPr lang="zh-CN" altLang="en-US" sz="2800" b="1">
                <a:latin typeface="楷体_GB2312" pitchFamily="1" charset="-122"/>
                <a:ea typeface="楷体_GB2312" pitchFamily="1" charset="-122"/>
              </a:rPr>
              <a:t>应税所得率</a:t>
            </a:r>
            <a:endParaRPr lang="en-US" altLang="zh-CN" sz="2800" b="1">
              <a:latin typeface="楷体_GB2312" pitchFamily="1" charset="-122"/>
              <a:ea typeface="楷体_GB2312" pitchFamily="1" charset="-122"/>
            </a:endParaRPr>
          </a:p>
          <a:p>
            <a:pPr>
              <a:lnSpc>
                <a:spcPct val="90000"/>
              </a:lnSpc>
            </a:pPr>
            <a:r>
              <a:rPr lang="en-US" altLang="zh-CN" sz="2800" b="1">
                <a:ea typeface="楷体_GB2312" pitchFamily="1" charset="-122"/>
              </a:rPr>
              <a:t>        </a:t>
            </a:r>
            <a:r>
              <a:rPr lang="zh-CN" altLang="en-US" sz="2800" b="1">
                <a:solidFill>
                  <a:srgbClr val="FF0000"/>
                </a:solidFill>
                <a:latin typeface="仿宋" panose="02010609060101010101" pitchFamily="49" charset="-122"/>
                <a:ea typeface="仿宋" panose="02010609060101010101" pitchFamily="49" charset="-122"/>
              </a:rPr>
              <a:t>应税所得率如何确定？</a:t>
            </a:r>
            <a:br>
              <a:rPr lang="zh-CN" altLang="en-US" sz="2400" b="1">
                <a:ea typeface="宋体" panose="02010600030101010101" pitchFamily="2" charset="-122"/>
              </a:rPr>
            </a:br>
            <a:endParaRPr lang="zh-CN" altLang="en-US">
              <a:ea typeface="宋体" panose="02010600030101010101" pitchFamily="2" charset="-122"/>
            </a:endParaRPr>
          </a:p>
        </p:txBody>
      </p:sp>
      <p:sp>
        <p:nvSpPr>
          <p:cNvPr id="41987" name="页脚占位符 3">
            <a:extLst>
              <a:ext uri="{FF2B5EF4-FFF2-40B4-BE49-F238E27FC236}">
                <a16:creationId xmlns:a16="http://schemas.microsoft.com/office/drawing/2014/main" id="{DE798C6A-5BA3-4BDE-865D-3DF57025B915}"/>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41988" name="爆炸形 2 5">
            <a:extLst>
              <a:ext uri="{FF2B5EF4-FFF2-40B4-BE49-F238E27FC236}">
                <a16:creationId xmlns:a16="http://schemas.microsoft.com/office/drawing/2014/main" id="{F70BD565-5E39-4AC6-809D-16A35F21E7B2}"/>
              </a:ext>
            </a:extLst>
          </p:cNvPr>
          <p:cNvSpPr>
            <a:spLocks noChangeArrowheads="1"/>
          </p:cNvSpPr>
          <p:nvPr/>
        </p:nvSpPr>
        <p:spPr bwMode="auto">
          <a:xfrm>
            <a:off x="7797800" y="1341438"/>
            <a:ext cx="1068388" cy="2663825"/>
          </a:xfrm>
          <a:prstGeom prst="irregularSeal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41989" name="爆炸形 2 8">
            <a:extLst>
              <a:ext uri="{FF2B5EF4-FFF2-40B4-BE49-F238E27FC236}">
                <a16:creationId xmlns:a16="http://schemas.microsoft.com/office/drawing/2014/main" id="{388E69D2-0EA6-4EAA-BE4F-A8E0B12DB332}"/>
              </a:ext>
            </a:extLst>
          </p:cNvPr>
          <p:cNvSpPr>
            <a:spLocks noChangeArrowheads="1"/>
          </p:cNvSpPr>
          <p:nvPr/>
        </p:nvSpPr>
        <p:spPr bwMode="auto">
          <a:xfrm flipH="1">
            <a:off x="8609013" y="1700213"/>
            <a:ext cx="1069975" cy="3457575"/>
          </a:xfrm>
          <a:prstGeom prst="irregularSeal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41990" name="云形标注 9">
            <a:extLst>
              <a:ext uri="{FF2B5EF4-FFF2-40B4-BE49-F238E27FC236}">
                <a16:creationId xmlns:a16="http://schemas.microsoft.com/office/drawing/2014/main" id="{72B4C46C-FDF6-45C6-9B2A-DE3DF58042E4}"/>
              </a:ext>
            </a:extLst>
          </p:cNvPr>
          <p:cNvSpPr>
            <a:spLocks noChangeArrowheads="1"/>
          </p:cNvSpPr>
          <p:nvPr/>
        </p:nvSpPr>
        <p:spPr bwMode="auto">
          <a:xfrm>
            <a:off x="9053513" y="1773238"/>
            <a:ext cx="703262" cy="2808287"/>
          </a:xfrm>
          <a:prstGeom prst="cloudCallout">
            <a:avLst>
              <a:gd name="adj1" fmla="val -20833"/>
              <a:gd name="adj2" fmla="val 62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eaVert">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783CBB9E-5F02-4A19-A699-6FD6DEE9E3FD}"/>
              </a:ext>
            </a:extLst>
          </p:cNvPr>
          <p:cNvSpPr>
            <a:spLocks noGrp="1" noChangeArrowheads="1"/>
          </p:cNvSpPr>
          <p:nvPr>
            <p:ph type="body" idx="1"/>
          </p:nvPr>
        </p:nvSpPr>
        <p:spPr>
          <a:xfrm>
            <a:off x="250825" y="620713"/>
            <a:ext cx="8642350" cy="5761037"/>
          </a:xfrm>
        </p:spPr>
        <p:txBody>
          <a:bodyPr/>
          <a:lstStyle/>
          <a:p>
            <a:br>
              <a:rPr lang="zh-CN" altLang="en-US" sz="2400" b="1">
                <a:latin typeface="仿宋_GB2312"/>
                <a:ea typeface="仿宋_GB2312"/>
                <a:cs typeface="仿宋_GB2312"/>
              </a:rPr>
            </a:br>
            <a:r>
              <a:rPr lang="zh-CN" altLang="en-US" sz="2400" b="1">
                <a:latin typeface="仿宋_GB2312"/>
                <a:ea typeface="仿宋_GB2312"/>
                <a:cs typeface="仿宋_GB2312"/>
              </a:rPr>
              <a:t>  　</a:t>
            </a:r>
            <a:endParaRPr lang="en-US" altLang="zh-CN" sz="2400" b="1">
              <a:latin typeface="仿宋_GB2312"/>
              <a:ea typeface="仿宋_GB2312"/>
              <a:cs typeface="仿宋_GB2312"/>
            </a:endParaRPr>
          </a:p>
          <a:p>
            <a:r>
              <a:rPr lang="zh-CN" altLang="en-US" sz="2800" b="1">
                <a:latin typeface="楷体" panose="02010609060101010101" pitchFamily="49" charset="-122"/>
                <a:ea typeface="楷体" panose="02010609060101010101" pitchFamily="49" charset="-122"/>
                <a:cs typeface="仿宋_GB2312"/>
              </a:rPr>
              <a:t>实行</a:t>
            </a:r>
            <a:r>
              <a:rPr lang="zh-CN" altLang="en-US" sz="2800" b="1">
                <a:solidFill>
                  <a:srgbClr val="FF0000"/>
                </a:solidFill>
                <a:latin typeface="楷体" panose="02010609060101010101" pitchFamily="49" charset="-122"/>
                <a:ea typeface="楷体" panose="02010609060101010101" pitchFamily="49" charset="-122"/>
                <a:cs typeface="仿宋_GB2312"/>
              </a:rPr>
              <a:t>应税所得率</a:t>
            </a:r>
            <a:r>
              <a:rPr lang="zh-CN" altLang="en-US" sz="2800" b="1">
                <a:latin typeface="楷体" panose="02010609060101010101" pitchFamily="49" charset="-122"/>
                <a:ea typeface="楷体" panose="02010609060101010101" pitchFamily="49" charset="-122"/>
                <a:cs typeface="仿宋_GB2312"/>
              </a:rPr>
              <a:t>方式核定征收企业所得税的纳税人，</a:t>
            </a:r>
            <a:r>
              <a:rPr lang="zh-CN" altLang="en-US" sz="2800" b="1">
                <a:latin typeface="黑体" panose="02010609060101010101" pitchFamily="49" charset="-122"/>
                <a:ea typeface="黑体" panose="02010609060101010101" pitchFamily="49" charset="-122"/>
                <a:cs typeface="仿宋_GB2312"/>
              </a:rPr>
              <a:t>经营</a:t>
            </a:r>
            <a:r>
              <a:rPr lang="zh-CN" altLang="en-US" sz="2800" b="1">
                <a:solidFill>
                  <a:srgbClr val="FF0000"/>
                </a:solidFill>
                <a:latin typeface="黑体" panose="02010609060101010101" pitchFamily="49" charset="-122"/>
                <a:ea typeface="黑体" panose="02010609060101010101" pitchFamily="49" charset="-122"/>
                <a:cs typeface="仿宋_GB2312"/>
              </a:rPr>
              <a:t>多业</a:t>
            </a:r>
            <a:r>
              <a:rPr lang="zh-CN" altLang="en-US" sz="2800" b="1">
                <a:latin typeface="楷体" panose="02010609060101010101" pitchFamily="49" charset="-122"/>
                <a:ea typeface="楷体" panose="02010609060101010101" pitchFamily="49" charset="-122"/>
                <a:cs typeface="仿宋_GB2312"/>
              </a:rPr>
              <a:t>的，无论其经营项目是否单独核算，均由税务机关根据其</a:t>
            </a:r>
            <a:r>
              <a:rPr lang="zh-CN" altLang="en-US" sz="2800" b="1">
                <a:solidFill>
                  <a:srgbClr val="FF0000"/>
                </a:solidFill>
                <a:latin typeface="黑体" panose="02010609060101010101" pitchFamily="49" charset="-122"/>
                <a:ea typeface="黑体" panose="02010609060101010101" pitchFamily="49" charset="-122"/>
                <a:cs typeface="仿宋_GB2312"/>
              </a:rPr>
              <a:t>主营项目</a:t>
            </a:r>
            <a:r>
              <a:rPr lang="zh-CN" altLang="en-US" sz="2800" b="1">
                <a:latin typeface="楷体" panose="02010609060101010101" pitchFamily="49" charset="-122"/>
                <a:ea typeface="楷体" panose="02010609060101010101" pitchFamily="49" charset="-122"/>
                <a:cs typeface="仿宋_GB2312"/>
              </a:rPr>
              <a:t>确定适用的应税所得率。</a:t>
            </a:r>
          </a:p>
          <a:p>
            <a:r>
              <a:rPr lang="zh-CN" altLang="en-US" sz="2800" b="1">
                <a:latin typeface="楷体" panose="02010609060101010101" pitchFamily="49" charset="-122"/>
                <a:ea typeface="楷体" panose="02010609060101010101" pitchFamily="49" charset="-122"/>
                <a:cs typeface="仿宋_GB2312"/>
              </a:rPr>
              <a:t>纳税人的生产经营范围、主营业务发生重大变化，或者应纳税所得额或应纳税额增减变化达到</a:t>
            </a:r>
            <a:r>
              <a:rPr lang="en-US" altLang="zh-CN" sz="2800" b="1">
                <a:latin typeface="楷体" panose="02010609060101010101" pitchFamily="49" charset="-122"/>
                <a:ea typeface="楷体" panose="02010609060101010101" pitchFamily="49" charset="-122"/>
                <a:cs typeface="仿宋_GB2312"/>
              </a:rPr>
              <a:t>20</a:t>
            </a:r>
            <a:r>
              <a:rPr lang="zh-CN" altLang="en-US" sz="2800" b="1">
                <a:latin typeface="楷体" panose="02010609060101010101" pitchFamily="49" charset="-122"/>
                <a:ea typeface="楷体" panose="02010609060101010101" pitchFamily="49" charset="-122"/>
                <a:cs typeface="仿宋_GB2312"/>
              </a:rPr>
              <a:t>％的，应及时向税务机关申报调整已确定的应纳税额或应税所得率。</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56795C43-75C3-4548-8B67-4483C7E29F00}"/>
              </a:ext>
            </a:extLst>
          </p:cNvPr>
          <p:cNvSpPr>
            <a:spLocks noGrp="1" noChangeArrowheads="1"/>
          </p:cNvSpPr>
          <p:nvPr>
            <p:ph type="body" idx="1"/>
          </p:nvPr>
        </p:nvSpPr>
        <p:spPr>
          <a:xfrm>
            <a:off x="179388" y="476250"/>
            <a:ext cx="8713787" cy="5905500"/>
          </a:xfrm>
        </p:spPr>
        <p:txBody>
          <a:bodyPr/>
          <a:lstStyle/>
          <a:p>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例题</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单选题</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某小型零售企业</a:t>
            </a:r>
            <a:r>
              <a:rPr lang="en-US" altLang="zh-CN" sz="2800">
                <a:latin typeface="黑体" panose="02010609060101010101" pitchFamily="49" charset="-122"/>
                <a:ea typeface="黑体" panose="02010609060101010101" pitchFamily="49" charset="-122"/>
              </a:rPr>
              <a:t>2014</a:t>
            </a:r>
            <a:r>
              <a:rPr lang="zh-CN" altLang="en-US" sz="2800">
                <a:latin typeface="黑体" panose="02010609060101010101" pitchFamily="49" charset="-122"/>
                <a:ea typeface="黑体" panose="02010609060101010101" pitchFamily="49" charset="-122"/>
              </a:rPr>
              <a:t>年度自行申报收入总额</a:t>
            </a:r>
            <a:r>
              <a:rPr lang="en-US" altLang="zh-CN" sz="2800">
                <a:latin typeface="黑体" panose="02010609060101010101" pitchFamily="49" charset="-122"/>
                <a:ea typeface="黑体" panose="02010609060101010101" pitchFamily="49" charset="-122"/>
              </a:rPr>
              <a:t>250</a:t>
            </a:r>
            <a:r>
              <a:rPr lang="zh-CN" altLang="en-US" sz="2800">
                <a:latin typeface="黑体" panose="02010609060101010101" pitchFamily="49" charset="-122"/>
                <a:ea typeface="黑体" panose="02010609060101010101" pitchFamily="49" charset="-122"/>
              </a:rPr>
              <a:t>万元、成本费用</a:t>
            </a:r>
            <a:r>
              <a:rPr lang="en-US" altLang="zh-CN" sz="2800">
                <a:latin typeface="黑体" panose="02010609060101010101" pitchFamily="49" charset="-122"/>
                <a:ea typeface="黑体" panose="02010609060101010101" pitchFamily="49" charset="-122"/>
              </a:rPr>
              <a:t>258</a:t>
            </a:r>
            <a:r>
              <a:rPr lang="zh-CN" altLang="en-US" sz="2800">
                <a:latin typeface="黑体" panose="02010609060101010101" pitchFamily="49" charset="-122"/>
                <a:ea typeface="黑体" panose="02010609060101010101" pitchFamily="49" charset="-122"/>
              </a:rPr>
              <a:t>万元，经营亏损</a:t>
            </a:r>
            <a:r>
              <a:rPr lang="en-US" altLang="zh-CN" sz="2800">
                <a:latin typeface="黑体" panose="02010609060101010101" pitchFamily="49" charset="-122"/>
                <a:ea typeface="黑体" panose="02010609060101010101" pitchFamily="49" charset="-122"/>
              </a:rPr>
              <a:t>8</a:t>
            </a:r>
            <a:r>
              <a:rPr lang="zh-CN" altLang="en-US" sz="2800">
                <a:latin typeface="黑体" panose="02010609060101010101" pitchFamily="49" charset="-122"/>
                <a:ea typeface="黑体" panose="02010609060101010101" pitchFamily="49" charset="-122"/>
              </a:rPr>
              <a:t>万元。经主管税务机关审核，发现其发生的成本费用真实，实现的收入无法确认，依据规定对其进行核定征收。假定应税所得率为</a:t>
            </a:r>
            <a:r>
              <a:rPr lang="en-US" altLang="zh-CN" sz="2800">
                <a:latin typeface="黑体" panose="02010609060101010101" pitchFamily="49" charset="-122"/>
                <a:ea typeface="黑体" panose="02010609060101010101" pitchFamily="49" charset="-122"/>
              </a:rPr>
              <a:t>9</a:t>
            </a:r>
            <a:r>
              <a:rPr lang="zh-CN" altLang="en-US" sz="2800">
                <a:latin typeface="黑体" panose="02010609060101010101" pitchFamily="49" charset="-122"/>
                <a:ea typeface="黑体" panose="02010609060101010101" pitchFamily="49" charset="-122"/>
              </a:rPr>
              <a:t>％，则该小型零售企业</a:t>
            </a:r>
            <a:r>
              <a:rPr lang="en-US" altLang="zh-CN" sz="2800">
                <a:latin typeface="黑体" panose="02010609060101010101" pitchFamily="49" charset="-122"/>
                <a:ea typeface="黑体" panose="02010609060101010101" pitchFamily="49" charset="-122"/>
              </a:rPr>
              <a:t>2014</a:t>
            </a:r>
            <a:r>
              <a:rPr lang="zh-CN" altLang="en-US" sz="2800">
                <a:latin typeface="黑体" panose="02010609060101010101" pitchFamily="49" charset="-122"/>
                <a:ea typeface="黑体" panose="02010609060101010101" pitchFamily="49" charset="-122"/>
              </a:rPr>
              <a:t>年度应缴纳的企业所得税为（   ）。（</a:t>
            </a:r>
            <a:r>
              <a:rPr lang="en-US" altLang="zh-CN" sz="2800">
                <a:latin typeface="黑体" panose="02010609060101010101" pitchFamily="49" charset="-122"/>
                <a:ea typeface="黑体" panose="02010609060101010101" pitchFamily="49" charset="-122"/>
              </a:rPr>
              <a:t>2009</a:t>
            </a:r>
            <a:r>
              <a:rPr lang="zh-CN" altLang="en-US" sz="2800">
                <a:latin typeface="黑体" panose="02010609060101010101" pitchFamily="49" charset="-122"/>
                <a:ea typeface="黑体" panose="02010609060101010101" pitchFamily="49" charset="-122"/>
              </a:rPr>
              <a:t>年）</a:t>
            </a:r>
          </a:p>
          <a:p>
            <a:pPr lvl="1"/>
            <a:r>
              <a:rPr lang="en-US" altLang="zh-CN">
                <a:ea typeface="宋体" panose="02010600030101010101" pitchFamily="2" charset="-122"/>
              </a:rPr>
              <a:t>A.5.10</a:t>
            </a:r>
            <a:r>
              <a:rPr lang="zh-CN" altLang="en-US">
                <a:ea typeface="宋体" panose="02010600030101010101" pitchFamily="2" charset="-122"/>
              </a:rPr>
              <a:t>万元  </a:t>
            </a:r>
            <a:r>
              <a:rPr lang="en-US" altLang="zh-CN">
                <a:ea typeface="宋体" panose="02010600030101010101" pitchFamily="2" charset="-122"/>
              </a:rPr>
              <a:t>B.5.63</a:t>
            </a:r>
            <a:r>
              <a:rPr lang="zh-CN" altLang="en-US">
                <a:ea typeface="宋体" panose="02010600030101010101" pitchFamily="2" charset="-122"/>
              </a:rPr>
              <a:t>万元 </a:t>
            </a:r>
            <a:r>
              <a:rPr lang="en-US" altLang="zh-CN">
                <a:ea typeface="宋体" panose="02010600030101010101" pitchFamily="2" charset="-122"/>
              </a:rPr>
              <a:t>C.5.81</a:t>
            </a:r>
            <a:r>
              <a:rPr lang="zh-CN" altLang="en-US">
                <a:ea typeface="宋体" panose="02010600030101010101" pitchFamily="2" charset="-122"/>
              </a:rPr>
              <a:t>万元  </a:t>
            </a:r>
            <a:r>
              <a:rPr lang="en-US" altLang="zh-CN">
                <a:ea typeface="宋体" panose="02010600030101010101" pitchFamily="2" charset="-122"/>
              </a:rPr>
              <a:t>D.6.38</a:t>
            </a:r>
            <a:r>
              <a:rPr lang="zh-CN" altLang="en-US">
                <a:ea typeface="宋体" panose="02010600030101010101" pitchFamily="2" charset="-122"/>
              </a:rPr>
              <a:t>万元</a:t>
            </a:r>
          </a:p>
          <a:p>
            <a:r>
              <a:rPr lang="en-US" altLang="zh-CN" b="1">
                <a:latin typeface="楷体_GB2312" pitchFamily="1" charset="-122"/>
                <a:ea typeface="楷体_GB2312" pitchFamily="1" charset="-122"/>
              </a:rPr>
              <a:t>【</a:t>
            </a:r>
            <a:r>
              <a:rPr lang="zh-CN" altLang="en-US" b="1">
                <a:latin typeface="楷体_GB2312" pitchFamily="1" charset="-122"/>
                <a:ea typeface="楷体_GB2312" pitchFamily="1" charset="-122"/>
              </a:rPr>
              <a:t>答案</a:t>
            </a:r>
            <a:r>
              <a:rPr lang="en-US" altLang="zh-CN" b="1">
                <a:latin typeface="楷体_GB2312" pitchFamily="1" charset="-122"/>
                <a:ea typeface="楷体_GB2312" pitchFamily="1" charset="-122"/>
              </a:rPr>
              <a:t>】D</a:t>
            </a:r>
          </a:p>
          <a:p>
            <a:r>
              <a:rPr lang="en-US" altLang="zh-CN" b="1">
                <a:latin typeface="楷体_GB2312" pitchFamily="1" charset="-122"/>
                <a:ea typeface="楷体_GB2312" pitchFamily="1" charset="-122"/>
              </a:rPr>
              <a:t>【</a:t>
            </a:r>
            <a:r>
              <a:rPr lang="zh-CN" altLang="en-US" b="1">
                <a:latin typeface="楷体_GB2312" pitchFamily="1" charset="-122"/>
                <a:ea typeface="楷体_GB2312" pitchFamily="1" charset="-122"/>
              </a:rPr>
              <a:t>解析</a:t>
            </a:r>
            <a:r>
              <a:rPr lang="en-US" altLang="zh-CN" b="1">
                <a:latin typeface="楷体_GB2312" pitchFamily="1" charset="-122"/>
                <a:ea typeface="楷体_GB2312" pitchFamily="1" charset="-122"/>
              </a:rPr>
              <a:t>】</a:t>
            </a:r>
            <a:r>
              <a:rPr lang="zh-CN" altLang="en-US" b="1">
                <a:latin typeface="楷体_GB2312" pitchFamily="1" charset="-122"/>
                <a:ea typeface="楷体_GB2312" pitchFamily="1" charset="-122"/>
              </a:rPr>
              <a:t>应纳所得税</a:t>
            </a:r>
            <a:r>
              <a:rPr lang="en-US" altLang="zh-CN" b="1">
                <a:latin typeface="楷体_GB2312" pitchFamily="1" charset="-122"/>
                <a:ea typeface="楷体_GB2312" pitchFamily="1" charset="-122"/>
              </a:rPr>
              <a:t>=258÷(1-9%)×9</a:t>
            </a:r>
            <a:r>
              <a:rPr lang="zh-CN" altLang="en-US" b="1">
                <a:latin typeface="楷体_GB2312" pitchFamily="1" charset="-122"/>
                <a:ea typeface="楷体_GB2312" pitchFamily="1" charset="-122"/>
              </a:rPr>
              <a:t>％</a:t>
            </a:r>
            <a:r>
              <a:rPr lang="en-US" altLang="zh-CN" b="1">
                <a:latin typeface="楷体_GB2312" pitchFamily="1" charset="-122"/>
                <a:ea typeface="楷体_GB2312" pitchFamily="1" charset="-122"/>
              </a:rPr>
              <a:t>×25</a:t>
            </a:r>
            <a:r>
              <a:rPr lang="zh-CN" altLang="en-US" b="1">
                <a:latin typeface="楷体_GB2312" pitchFamily="1" charset="-122"/>
                <a:ea typeface="楷体_GB2312" pitchFamily="1" charset="-122"/>
              </a:rPr>
              <a:t>％</a:t>
            </a:r>
            <a:r>
              <a:rPr lang="en-US" altLang="zh-CN" b="1">
                <a:latin typeface="楷体_GB2312" pitchFamily="1" charset="-122"/>
                <a:ea typeface="楷体_GB2312" pitchFamily="1" charset="-122"/>
              </a:rPr>
              <a:t>=6.38</a:t>
            </a:r>
            <a:r>
              <a:rPr lang="zh-CN" altLang="en-US" b="1">
                <a:latin typeface="楷体_GB2312" pitchFamily="1" charset="-122"/>
                <a:ea typeface="楷体_GB2312" pitchFamily="1" charset="-122"/>
              </a:rPr>
              <a:t>（万元）</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内容占位符 2">
            <a:extLst>
              <a:ext uri="{FF2B5EF4-FFF2-40B4-BE49-F238E27FC236}">
                <a16:creationId xmlns:a16="http://schemas.microsoft.com/office/drawing/2014/main" id="{90F43CE1-19ED-4C47-B7F9-5059C85B491B}"/>
              </a:ext>
            </a:extLst>
          </p:cNvPr>
          <p:cNvSpPr>
            <a:spLocks noGrp="1"/>
          </p:cNvSpPr>
          <p:nvPr>
            <p:ph idx="1"/>
          </p:nvPr>
        </p:nvSpPr>
        <p:spPr>
          <a:xfrm>
            <a:off x="323850" y="404813"/>
            <a:ext cx="8362950" cy="5843587"/>
          </a:xfrm>
        </p:spPr>
        <p:txBody>
          <a:bodyPr/>
          <a:lstStyle/>
          <a:p>
            <a:pPr>
              <a:lnSpc>
                <a:spcPct val="90000"/>
              </a:lnSpc>
            </a:pPr>
            <a:r>
              <a:rPr lang="en-US" altLang="zh-CN" sz="2800" b="1">
                <a:ea typeface="宋体" panose="02010600030101010101" pitchFamily="2" charset="-122"/>
              </a:rPr>
              <a:t>2.</a:t>
            </a:r>
            <a:r>
              <a:rPr lang="zh-CN" altLang="en-US" sz="2800" b="1">
                <a:ea typeface="宋体" panose="02010600030101010101" pitchFamily="2" charset="-122"/>
              </a:rPr>
              <a:t>核定方法</a:t>
            </a:r>
          </a:p>
          <a:p>
            <a:pPr lvl="1">
              <a:lnSpc>
                <a:spcPct val="90000"/>
              </a:lnSpc>
            </a:pPr>
            <a:r>
              <a:rPr lang="zh-CN" altLang="en-US" b="1">
                <a:ea typeface="宋体" panose="02010600030101010101" pitchFamily="2" charset="-122"/>
              </a:rPr>
              <a:t>（</a:t>
            </a:r>
            <a:r>
              <a:rPr lang="en-US" altLang="zh-CN" b="1">
                <a:ea typeface="宋体" panose="02010600030101010101" pitchFamily="2" charset="-122"/>
              </a:rPr>
              <a:t>1</a:t>
            </a:r>
            <a:r>
              <a:rPr lang="zh-CN" altLang="en-US" b="1">
                <a:ea typeface="宋体" panose="02010600030101010101" pitchFamily="2" charset="-122"/>
              </a:rPr>
              <a:t>）参照当地同类行业或者类似行业中经营规模和收入水平相近的纳税人的</a:t>
            </a:r>
            <a:r>
              <a:rPr lang="zh-CN" altLang="en-US" b="1">
                <a:solidFill>
                  <a:srgbClr val="FF0000"/>
                </a:solidFill>
                <a:ea typeface="宋体" panose="02010600030101010101" pitchFamily="2" charset="-122"/>
              </a:rPr>
              <a:t>税负水平</a:t>
            </a:r>
            <a:r>
              <a:rPr lang="zh-CN" altLang="en-US" b="1">
                <a:ea typeface="宋体" panose="02010600030101010101" pitchFamily="2" charset="-122"/>
              </a:rPr>
              <a:t>核定；</a:t>
            </a:r>
          </a:p>
          <a:p>
            <a:pPr lvl="1">
              <a:lnSpc>
                <a:spcPct val="90000"/>
              </a:lnSpc>
            </a:pPr>
            <a:r>
              <a:rPr lang="zh-CN" altLang="en-US" b="1">
                <a:ea typeface="宋体" panose="02010600030101010101" pitchFamily="2" charset="-122"/>
              </a:rPr>
              <a:t>（</a:t>
            </a:r>
            <a:r>
              <a:rPr lang="en-US" altLang="zh-CN" b="1">
                <a:ea typeface="宋体" panose="02010600030101010101" pitchFamily="2" charset="-122"/>
              </a:rPr>
              <a:t>2</a:t>
            </a:r>
            <a:r>
              <a:rPr lang="zh-CN" altLang="en-US" b="1">
                <a:ea typeface="宋体" panose="02010600030101010101" pitchFamily="2" charset="-122"/>
              </a:rPr>
              <a:t>）按照应税</a:t>
            </a:r>
            <a:r>
              <a:rPr lang="zh-CN" altLang="en-US" b="1">
                <a:solidFill>
                  <a:srgbClr val="FF0000"/>
                </a:solidFill>
                <a:ea typeface="宋体" panose="02010600030101010101" pitchFamily="2" charset="-122"/>
              </a:rPr>
              <a:t>收入</a:t>
            </a:r>
            <a:r>
              <a:rPr lang="zh-CN" altLang="en-US" b="1">
                <a:ea typeface="宋体" panose="02010600030101010101" pitchFamily="2" charset="-122"/>
              </a:rPr>
              <a:t>额或成本费用</a:t>
            </a:r>
            <a:r>
              <a:rPr lang="zh-CN" altLang="en-US" b="1">
                <a:solidFill>
                  <a:srgbClr val="FF0000"/>
                </a:solidFill>
                <a:ea typeface="宋体" panose="02010600030101010101" pitchFamily="2" charset="-122"/>
              </a:rPr>
              <a:t>支出</a:t>
            </a:r>
            <a:r>
              <a:rPr lang="zh-CN" altLang="en-US" b="1">
                <a:ea typeface="宋体" panose="02010600030101010101" pitchFamily="2" charset="-122"/>
              </a:rPr>
              <a:t>额定率核定；</a:t>
            </a:r>
          </a:p>
          <a:p>
            <a:pPr lvl="1">
              <a:lnSpc>
                <a:spcPct val="90000"/>
              </a:lnSpc>
            </a:pPr>
            <a:r>
              <a:rPr lang="zh-CN" altLang="en-US" b="1">
                <a:ea typeface="宋体" panose="02010600030101010101" pitchFamily="2" charset="-122"/>
              </a:rPr>
              <a:t>（</a:t>
            </a:r>
            <a:r>
              <a:rPr lang="en-US" altLang="zh-CN" b="1">
                <a:ea typeface="宋体" panose="02010600030101010101" pitchFamily="2" charset="-122"/>
              </a:rPr>
              <a:t>3</a:t>
            </a:r>
            <a:r>
              <a:rPr lang="zh-CN" altLang="en-US" b="1">
                <a:ea typeface="宋体" panose="02010600030101010101" pitchFamily="2" charset="-122"/>
              </a:rPr>
              <a:t>）按照耗用的原材料、燃料、动力等推算或测算核定；</a:t>
            </a:r>
          </a:p>
          <a:p>
            <a:pPr lvl="1">
              <a:lnSpc>
                <a:spcPct val="90000"/>
              </a:lnSpc>
            </a:pPr>
            <a:r>
              <a:rPr lang="zh-CN" altLang="en-US" b="1">
                <a:ea typeface="宋体" panose="02010600030101010101" pitchFamily="2" charset="-122"/>
              </a:rPr>
              <a:t>（</a:t>
            </a:r>
            <a:r>
              <a:rPr lang="en-US" altLang="zh-CN" b="1">
                <a:ea typeface="宋体" panose="02010600030101010101" pitchFamily="2" charset="-122"/>
              </a:rPr>
              <a:t>4</a:t>
            </a:r>
            <a:r>
              <a:rPr lang="zh-CN" altLang="en-US" b="1">
                <a:ea typeface="宋体" panose="02010600030101010101" pitchFamily="2" charset="-122"/>
              </a:rPr>
              <a:t>）按照其他合理方法核定。</a:t>
            </a:r>
          </a:p>
          <a:p>
            <a:pPr>
              <a:lnSpc>
                <a:spcPct val="90000"/>
              </a:lnSpc>
            </a:pPr>
            <a:r>
              <a:rPr lang="zh-CN" altLang="en-US" sz="2800">
                <a:ea typeface="宋体" panose="02010600030101010101" pitchFamily="2" charset="-122"/>
              </a:rPr>
              <a:t>       </a:t>
            </a:r>
            <a:r>
              <a:rPr lang="zh-CN" altLang="en-US" sz="2400" b="1">
                <a:latin typeface="楷体" panose="02010609060101010101" pitchFamily="49" charset="-122"/>
                <a:ea typeface="楷体" panose="02010609060101010101" pitchFamily="49" charset="-122"/>
              </a:rPr>
              <a:t>采用上述所列一种方法不足以正确核定应纳税所得额或应纳税额的，可以同时采用</a:t>
            </a:r>
            <a:r>
              <a:rPr lang="zh-CN" altLang="en-US" sz="2400" b="1">
                <a:solidFill>
                  <a:srgbClr val="FF0000"/>
                </a:solidFill>
                <a:latin typeface="楷体" panose="02010609060101010101" pitchFamily="49" charset="-122"/>
                <a:ea typeface="楷体" panose="02010609060101010101" pitchFamily="49" charset="-122"/>
              </a:rPr>
              <a:t>两种以上</a:t>
            </a:r>
            <a:r>
              <a:rPr lang="zh-CN" altLang="en-US" sz="2400" b="1">
                <a:latin typeface="楷体" panose="02010609060101010101" pitchFamily="49" charset="-122"/>
                <a:ea typeface="楷体" panose="02010609060101010101" pitchFamily="49" charset="-122"/>
              </a:rPr>
              <a:t>的方法核定。采用两种以上方法测算的应纳税额不一致时，可按测算的应纳税额</a:t>
            </a:r>
            <a:r>
              <a:rPr lang="zh-CN" altLang="en-US" sz="2400" b="1">
                <a:solidFill>
                  <a:srgbClr val="FF0000"/>
                </a:solidFill>
                <a:latin typeface="楷体" panose="02010609060101010101" pitchFamily="49" charset="-122"/>
                <a:ea typeface="楷体" panose="02010609060101010101" pitchFamily="49" charset="-122"/>
              </a:rPr>
              <a:t>从高</a:t>
            </a:r>
            <a:r>
              <a:rPr lang="zh-CN" altLang="en-US" sz="2400" b="1">
                <a:latin typeface="楷体" panose="02010609060101010101" pitchFamily="49" charset="-122"/>
                <a:ea typeface="楷体" panose="02010609060101010101" pitchFamily="49" charset="-122"/>
              </a:rPr>
              <a:t>核定。</a:t>
            </a:r>
          </a:p>
          <a:p>
            <a:r>
              <a:rPr lang="zh-CN" altLang="en-US" sz="2800" b="1">
                <a:solidFill>
                  <a:srgbClr val="FF0000"/>
                </a:solidFill>
                <a:ea typeface="宋体" panose="02010600030101010101" pitchFamily="2" charset="-122"/>
              </a:rPr>
              <a:t>宁夏回族自治区国家税务局、宁夏回族自治区地方税务局关于企业所得税核定征收实施办法的公告</a:t>
            </a:r>
            <a:r>
              <a:rPr lang="en-US" altLang="zh-CN" sz="2800" b="1">
                <a:solidFill>
                  <a:srgbClr val="FF0000"/>
                </a:solidFill>
                <a:ea typeface="宋体" panose="02010600030101010101" pitchFamily="2" charset="-122"/>
              </a:rPr>
              <a:t>2016</a:t>
            </a:r>
            <a:r>
              <a:rPr lang="zh-CN" altLang="en-US" sz="2800" b="1">
                <a:solidFill>
                  <a:srgbClr val="FF0000"/>
                </a:solidFill>
                <a:ea typeface="宋体" panose="02010600030101010101" pitchFamily="2" charset="-122"/>
              </a:rPr>
              <a:t>年第</a:t>
            </a:r>
            <a:r>
              <a:rPr lang="en-US" altLang="zh-CN" sz="2800" b="1">
                <a:solidFill>
                  <a:srgbClr val="FF0000"/>
                </a:solidFill>
                <a:ea typeface="宋体" panose="02010600030101010101" pitchFamily="2" charset="-122"/>
              </a:rPr>
              <a:t>1</a:t>
            </a:r>
            <a:r>
              <a:rPr lang="zh-CN" altLang="en-US" sz="2800" b="1">
                <a:solidFill>
                  <a:srgbClr val="FF0000"/>
                </a:solidFill>
                <a:ea typeface="宋体" panose="02010600030101010101" pitchFamily="2" charset="-122"/>
              </a:rPr>
              <a:t>号</a:t>
            </a:r>
            <a:endParaRPr lang="zh-CN" altLang="en-US" sz="2800">
              <a:solidFill>
                <a:srgbClr val="FF0000"/>
              </a:solidFill>
              <a:ea typeface="宋体" panose="02010600030101010101" pitchFamily="2" charset="-122"/>
            </a:endParaRPr>
          </a:p>
        </p:txBody>
      </p:sp>
      <p:sp>
        <p:nvSpPr>
          <p:cNvPr id="45059" name="页脚占位符 3">
            <a:extLst>
              <a:ext uri="{FF2B5EF4-FFF2-40B4-BE49-F238E27FC236}">
                <a16:creationId xmlns:a16="http://schemas.microsoft.com/office/drawing/2014/main" id="{4B481ABA-BF81-41E0-8075-E08FE01EAD95}"/>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6613C307-117C-4BDC-8C88-77BF939EA98D}"/>
              </a:ext>
            </a:extLst>
          </p:cNvPr>
          <p:cNvSpPr>
            <a:spLocks noGrp="1" noChangeArrowheads="1"/>
          </p:cNvSpPr>
          <p:nvPr>
            <p:ph type="title"/>
          </p:nvPr>
        </p:nvSpPr>
        <p:spPr>
          <a:xfrm>
            <a:off x="914400" y="152400"/>
            <a:ext cx="7772400" cy="755650"/>
          </a:xfrm>
          <a:solidFill>
            <a:schemeClr val="hlink"/>
          </a:solidFill>
        </p:spPr>
        <p:txBody>
          <a:bodyPr/>
          <a:lstStyle/>
          <a:p>
            <a:pPr>
              <a:defRPr/>
            </a:pPr>
            <a:r>
              <a:rPr lang="zh-CN" altLang="en-US" sz="3200" dirty="0">
                <a:ea typeface="黑体" pitchFamily="49" charset="-122"/>
              </a:rPr>
              <a:t>四、非居民企业所得税核定征收管理办法</a:t>
            </a:r>
            <a:r>
              <a:rPr lang="zh-CN" altLang="en-US" dirty="0"/>
              <a:t> </a:t>
            </a:r>
            <a:endParaRPr lang="zh-CN" altLang="en-US" sz="3200" dirty="0">
              <a:ea typeface="黑体" pitchFamily="49" charset="-122"/>
            </a:endParaRPr>
          </a:p>
        </p:txBody>
      </p:sp>
      <p:sp>
        <p:nvSpPr>
          <p:cNvPr id="46083" name="Rectangle 3">
            <a:extLst>
              <a:ext uri="{FF2B5EF4-FFF2-40B4-BE49-F238E27FC236}">
                <a16:creationId xmlns:a16="http://schemas.microsoft.com/office/drawing/2014/main" id="{46F0F6AB-CFFC-4662-B9A1-FB43F132CECD}"/>
              </a:ext>
            </a:extLst>
          </p:cNvPr>
          <p:cNvSpPr>
            <a:spLocks noGrp="1" noChangeArrowheads="1"/>
          </p:cNvSpPr>
          <p:nvPr>
            <p:ph type="body" idx="1"/>
          </p:nvPr>
        </p:nvSpPr>
        <p:spPr>
          <a:xfrm>
            <a:off x="457200" y="1052513"/>
            <a:ext cx="8229600" cy="5195887"/>
          </a:xfrm>
        </p:spPr>
        <p:txBody>
          <a:bodyPr/>
          <a:lstStyle/>
          <a:p>
            <a:pPr>
              <a:lnSpc>
                <a:spcPct val="80000"/>
              </a:lnSpc>
            </a:pPr>
            <a:r>
              <a:rPr lang="zh-CN" altLang="en-US" sz="2400" b="1">
                <a:latin typeface="楷体_GB2312" pitchFamily="1" charset="-122"/>
                <a:ea typeface="楷体_GB2312" pitchFamily="1" charset="-122"/>
              </a:rPr>
              <a:t>（一）</a:t>
            </a:r>
            <a:r>
              <a:rPr lang="zh-CN" altLang="en-US" sz="2400" b="1">
                <a:solidFill>
                  <a:srgbClr val="FF0000"/>
                </a:solidFill>
                <a:latin typeface="楷体" panose="02010609060101010101" pitchFamily="49" charset="-122"/>
                <a:ea typeface="楷体" panose="02010609060101010101" pitchFamily="49" charset="-122"/>
              </a:rPr>
              <a:t>按收入总额</a:t>
            </a:r>
            <a:r>
              <a:rPr lang="zh-CN" altLang="en-US" sz="2400" b="1">
                <a:latin typeface="楷体" panose="02010609060101010101" pitchFamily="49" charset="-122"/>
                <a:ea typeface="楷体" panose="02010609060101010101" pitchFamily="49" charset="-122"/>
              </a:rPr>
              <a:t>核定应纳税所得额：适用于能够正确核算收入或通过合理方法推定收入总额，但不能正确核算成本费用的非居民企业。</a:t>
            </a:r>
            <a:r>
              <a:rPr lang="zh-CN" altLang="en-US" sz="2400" b="1">
                <a:latin typeface="楷体_GB2312" pitchFamily="1" charset="-122"/>
                <a:ea typeface="楷体_GB2312" pitchFamily="1" charset="-122"/>
              </a:rPr>
              <a:t></a:t>
            </a:r>
            <a:br>
              <a:rPr lang="zh-CN" altLang="en-US" sz="2400" b="1">
                <a:latin typeface="楷体_GB2312" pitchFamily="1" charset="-122"/>
                <a:ea typeface="楷体_GB2312" pitchFamily="1" charset="-122"/>
              </a:rPr>
            </a:br>
            <a:r>
              <a:rPr lang="zh-CN" altLang="en-US" sz="2400" b="1">
                <a:latin typeface="楷体_GB2312" pitchFamily="1" charset="-122"/>
                <a:ea typeface="楷体_GB2312" pitchFamily="1" charset="-122"/>
              </a:rPr>
              <a:t>　　应纳税所得额</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收入总额</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经税务机关核定的</a:t>
            </a:r>
            <a:r>
              <a:rPr lang="zh-CN" altLang="en-US" sz="2400" b="1">
                <a:solidFill>
                  <a:srgbClr val="FF0000"/>
                </a:solidFill>
                <a:latin typeface="楷体_GB2312" pitchFamily="1" charset="-122"/>
                <a:ea typeface="楷体_GB2312" pitchFamily="1" charset="-122"/>
              </a:rPr>
              <a:t>利润率</a:t>
            </a:r>
          </a:p>
          <a:p>
            <a:pPr>
              <a:lnSpc>
                <a:spcPct val="80000"/>
              </a:lnSpc>
            </a:pPr>
            <a:endParaRPr lang="zh-CN" altLang="en-US" sz="2400" b="1">
              <a:latin typeface="楷体_GB2312" pitchFamily="1" charset="-122"/>
              <a:ea typeface="楷体_GB2312" pitchFamily="1" charset="-122"/>
            </a:endParaRPr>
          </a:p>
          <a:p>
            <a:pPr>
              <a:lnSpc>
                <a:spcPct val="80000"/>
              </a:lnSpc>
            </a:pPr>
            <a:r>
              <a:rPr lang="zh-CN" altLang="en-US" sz="2400" b="1">
                <a:latin typeface="楷体_GB2312" pitchFamily="1" charset="-122"/>
                <a:ea typeface="楷体_GB2312" pitchFamily="1" charset="-122"/>
              </a:rPr>
              <a:t>（二）</a:t>
            </a:r>
            <a:r>
              <a:rPr lang="zh-CN" altLang="en-US" sz="2400" b="1">
                <a:solidFill>
                  <a:srgbClr val="FF0000"/>
                </a:solidFill>
                <a:latin typeface="楷体" panose="02010609060101010101" pitchFamily="49" charset="-122"/>
                <a:ea typeface="楷体" panose="02010609060101010101" pitchFamily="49" charset="-122"/>
              </a:rPr>
              <a:t>按成本费用</a:t>
            </a:r>
            <a:r>
              <a:rPr lang="zh-CN" altLang="en-US" sz="2400" b="1">
                <a:latin typeface="楷体" panose="02010609060101010101" pitchFamily="49" charset="-122"/>
                <a:ea typeface="楷体" panose="02010609060101010101" pitchFamily="49" charset="-122"/>
              </a:rPr>
              <a:t>核定应纳税所得额：适用于能够正确核算成本费用，但不能正确核算收入总额的非居民企业。</a:t>
            </a:r>
            <a:br>
              <a:rPr lang="zh-CN" altLang="en-US" sz="2400" b="1">
                <a:latin typeface="楷体_GB2312" pitchFamily="1" charset="-122"/>
                <a:ea typeface="楷体_GB2312" pitchFamily="1" charset="-122"/>
              </a:rPr>
            </a:br>
            <a:r>
              <a:rPr lang="zh-CN" altLang="en-US" sz="2400" b="1">
                <a:latin typeface="楷体_GB2312" pitchFamily="1" charset="-122"/>
                <a:ea typeface="楷体_GB2312" pitchFamily="1" charset="-122"/>
              </a:rPr>
              <a:t>　　应纳税所得额</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成本费用总额</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1</a:t>
            </a:r>
            <a:r>
              <a:rPr lang="zh-CN" altLang="en-US" sz="2400" b="1">
                <a:latin typeface="楷体_GB2312" pitchFamily="1" charset="-122"/>
                <a:ea typeface="楷体_GB2312" pitchFamily="1" charset="-122"/>
              </a:rPr>
              <a:t>－经税务机关核定的利润率）</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经税务机关核定的利润率</a:t>
            </a:r>
          </a:p>
          <a:p>
            <a:pPr>
              <a:lnSpc>
                <a:spcPct val="80000"/>
              </a:lnSpc>
            </a:pPr>
            <a:endParaRPr lang="zh-CN" altLang="en-US" sz="2400" b="1">
              <a:latin typeface="楷体_GB2312" pitchFamily="1" charset="-122"/>
              <a:ea typeface="楷体_GB2312" pitchFamily="1" charset="-122"/>
            </a:endParaRPr>
          </a:p>
          <a:p>
            <a:pPr>
              <a:lnSpc>
                <a:spcPct val="80000"/>
              </a:lnSpc>
            </a:pPr>
            <a:r>
              <a:rPr lang="zh-CN" altLang="en-US" sz="2400" b="1">
                <a:latin typeface="楷体_GB2312" pitchFamily="1" charset="-122"/>
                <a:ea typeface="楷体_GB2312" pitchFamily="1" charset="-122"/>
              </a:rPr>
              <a:t>（三）</a:t>
            </a:r>
            <a:r>
              <a:rPr lang="zh-CN" altLang="en-US" sz="2400" b="1">
                <a:solidFill>
                  <a:srgbClr val="FF0000"/>
                </a:solidFill>
                <a:latin typeface="楷体" panose="02010609060101010101" pitchFamily="49" charset="-122"/>
                <a:ea typeface="楷体" panose="02010609060101010101" pitchFamily="49" charset="-122"/>
              </a:rPr>
              <a:t>按经费支出</a:t>
            </a:r>
            <a:r>
              <a:rPr lang="zh-CN" altLang="en-US" sz="2400" b="1">
                <a:latin typeface="楷体" panose="02010609060101010101" pitchFamily="49" charset="-122"/>
                <a:ea typeface="楷体" panose="02010609060101010101" pitchFamily="49" charset="-122"/>
              </a:rPr>
              <a:t>换算收入核定应纳税所得额：适用于能够正确核算经费支出总额，但不能正确核算收入总额和成本费用的非居民企业。</a:t>
            </a:r>
            <a:r>
              <a:rPr lang="zh-CN" altLang="en-US" sz="2400" b="1">
                <a:latin typeface="楷体_GB2312" pitchFamily="1" charset="-122"/>
                <a:ea typeface="楷体_GB2312" pitchFamily="1" charset="-122"/>
              </a:rPr>
              <a:t></a:t>
            </a:r>
            <a:br>
              <a:rPr lang="zh-CN" altLang="en-US" sz="2400" b="1">
                <a:latin typeface="楷体_GB2312" pitchFamily="1" charset="-122"/>
                <a:ea typeface="楷体_GB2312" pitchFamily="1" charset="-122"/>
              </a:rPr>
            </a:br>
            <a:r>
              <a:rPr lang="zh-CN" altLang="en-US" sz="2400" b="1">
                <a:latin typeface="楷体_GB2312" pitchFamily="1" charset="-122"/>
                <a:ea typeface="楷体_GB2312" pitchFamily="1" charset="-122"/>
              </a:rPr>
              <a:t>　　应纳税所得额</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经费支出总额</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1</a:t>
            </a:r>
            <a:r>
              <a:rPr lang="zh-CN" altLang="en-US" sz="2400" b="1">
                <a:latin typeface="楷体_GB2312" pitchFamily="1" charset="-122"/>
                <a:ea typeface="楷体_GB2312" pitchFamily="1" charset="-122"/>
              </a:rPr>
              <a:t>－经税务机关核定的利润率）</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经税务机关核定的利润率</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0E7B9F-8A4D-4E7F-86B9-C66574277260}"/>
              </a:ext>
            </a:extLst>
          </p:cNvPr>
          <p:cNvSpPr>
            <a:spLocks noGrp="1"/>
          </p:cNvSpPr>
          <p:nvPr>
            <p:ph type="title"/>
          </p:nvPr>
        </p:nvSpPr>
        <p:spPr/>
        <p:txBody>
          <a:bodyPr/>
          <a:lstStyle/>
          <a:p>
            <a:pPr>
              <a:defRPr/>
            </a:pPr>
            <a:r>
              <a:rPr lang="zh-CN" altLang="en-US">
                <a:solidFill>
                  <a:srgbClr val="FF0000"/>
                </a:solidFill>
                <a:effectLst>
                  <a:outerShdw blurRad="38100" dist="38100" dir="2700000" algn="tl">
                    <a:srgbClr val="C0C0C0"/>
                  </a:outerShdw>
                </a:effectLst>
                <a:ea typeface="宋体" pitchFamily="2" charset="-122"/>
              </a:rPr>
              <a:t>主要内容</a:t>
            </a:r>
          </a:p>
        </p:txBody>
      </p:sp>
      <p:sp>
        <p:nvSpPr>
          <p:cNvPr id="28675" name="内容占位符 2">
            <a:extLst>
              <a:ext uri="{FF2B5EF4-FFF2-40B4-BE49-F238E27FC236}">
                <a16:creationId xmlns:a16="http://schemas.microsoft.com/office/drawing/2014/main" id="{CF839192-D5A5-4286-B161-181A19472CFE}"/>
              </a:ext>
            </a:extLst>
          </p:cNvPr>
          <p:cNvSpPr>
            <a:spLocks noGrp="1"/>
          </p:cNvSpPr>
          <p:nvPr>
            <p:ph idx="1"/>
          </p:nvPr>
        </p:nvSpPr>
        <p:spPr/>
        <p:txBody>
          <a:bodyPr/>
          <a:lstStyle/>
          <a:p>
            <a:r>
              <a:rPr lang="zh-CN" altLang="en-US">
                <a:latin typeface="楷体" panose="02010609060101010101" pitchFamily="49" charset="-122"/>
                <a:ea typeface="楷体" panose="02010609060101010101" pitchFamily="49" charset="-122"/>
              </a:rPr>
              <a:t>居民企业应纳税额的计算</a:t>
            </a:r>
            <a:endParaRPr lang="en-US" altLang="zh-CN">
              <a:latin typeface="楷体" panose="02010609060101010101" pitchFamily="49" charset="-122"/>
              <a:ea typeface="楷体" panose="02010609060101010101" pitchFamily="49" charset="-122"/>
            </a:endParaRPr>
          </a:p>
          <a:p>
            <a:r>
              <a:rPr lang="zh-CN" altLang="en-US">
                <a:latin typeface="楷体" panose="02010609060101010101" pitchFamily="49" charset="-122"/>
                <a:ea typeface="楷体" panose="02010609060101010101" pitchFamily="49" charset="-122"/>
              </a:rPr>
              <a:t>非居民企业应纳税额的计算</a:t>
            </a:r>
            <a:endParaRPr lang="en-US" altLang="zh-CN">
              <a:latin typeface="楷体" panose="02010609060101010101" pitchFamily="49" charset="-122"/>
              <a:ea typeface="楷体" panose="02010609060101010101" pitchFamily="49" charset="-122"/>
            </a:endParaRPr>
          </a:p>
          <a:p>
            <a:r>
              <a:rPr lang="zh-CN" altLang="en-US">
                <a:latin typeface="楷体" panose="02010609060101010101" pitchFamily="49" charset="-122"/>
                <a:ea typeface="楷体" panose="02010609060101010101" pitchFamily="49" charset="-122"/>
              </a:rPr>
              <a:t>居民纳税人核定征收应纳税额的计算</a:t>
            </a:r>
            <a:endParaRPr lang="en-US" altLang="zh-CN">
              <a:latin typeface="楷体" panose="02010609060101010101" pitchFamily="49" charset="-122"/>
              <a:ea typeface="楷体" panose="02010609060101010101" pitchFamily="49" charset="-122"/>
            </a:endParaRPr>
          </a:p>
          <a:p>
            <a:r>
              <a:rPr lang="zh-CN" altLang="en-US">
                <a:latin typeface="楷体" panose="02010609060101010101" pitchFamily="49" charset="-122"/>
                <a:ea typeface="楷体" panose="02010609060101010101" pitchFamily="49" charset="-122"/>
              </a:rPr>
              <a:t>非居民企业核定征收管理办法</a:t>
            </a:r>
            <a:endParaRPr lang="en-US" altLang="zh-CN">
              <a:latin typeface="楷体" panose="02010609060101010101" pitchFamily="49" charset="-122"/>
              <a:ea typeface="楷体" panose="02010609060101010101" pitchFamily="49" charset="-122"/>
            </a:endParaRPr>
          </a:p>
          <a:p>
            <a:r>
              <a:rPr lang="zh-CN" altLang="en-US">
                <a:latin typeface="楷体" panose="02010609060101010101" pitchFamily="49" charset="-122"/>
                <a:ea typeface="楷体" panose="02010609060101010101" pitchFamily="49" charset="-122"/>
              </a:rPr>
              <a:t>外国企业常驻代表机构税收管理</a:t>
            </a:r>
            <a:endParaRPr lang="en-US" altLang="zh-CN">
              <a:latin typeface="楷体" panose="02010609060101010101" pitchFamily="49" charset="-122"/>
              <a:ea typeface="楷体" panose="02010609060101010101" pitchFamily="49" charset="-122"/>
            </a:endParaRPr>
          </a:p>
          <a:p>
            <a:r>
              <a:rPr lang="zh-CN" altLang="en-US">
                <a:latin typeface="楷体" panose="02010609060101010101" pitchFamily="49" charset="-122"/>
                <a:ea typeface="楷体" panose="02010609060101010101" pitchFamily="49" charset="-122"/>
              </a:rPr>
              <a:t>企业转让上市公司限售股有关所得税</a:t>
            </a:r>
            <a:endParaRPr lang="en-US" altLang="zh-CN">
              <a:latin typeface="楷体" panose="02010609060101010101" pitchFamily="49" charset="-122"/>
              <a:ea typeface="楷体" panose="02010609060101010101" pitchFamily="49" charset="-122"/>
            </a:endParaRPr>
          </a:p>
          <a:p>
            <a:r>
              <a:rPr lang="zh-CN" altLang="en-US">
                <a:latin typeface="楷体" panose="02010609060101010101" pitchFamily="49" charset="-122"/>
                <a:ea typeface="楷体" panose="02010609060101010101" pitchFamily="49" charset="-122"/>
              </a:rPr>
              <a:t>企业所得税的申报缴纳</a:t>
            </a:r>
          </a:p>
        </p:txBody>
      </p:sp>
      <p:sp>
        <p:nvSpPr>
          <p:cNvPr id="28676" name="页脚占位符 3">
            <a:extLst>
              <a:ext uri="{FF2B5EF4-FFF2-40B4-BE49-F238E27FC236}">
                <a16:creationId xmlns:a16="http://schemas.microsoft.com/office/drawing/2014/main" id="{3BA4111C-88B3-491E-8975-B9A4DB39E619}"/>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a:extLst>
              <a:ext uri="{FF2B5EF4-FFF2-40B4-BE49-F238E27FC236}">
                <a16:creationId xmlns:a16="http://schemas.microsoft.com/office/drawing/2014/main" id="{0091E196-A79C-42F1-8F2C-FC1A78C8B335}"/>
              </a:ext>
            </a:extLst>
          </p:cNvPr>
          <p:cNvSpPr>
            <a:spLocks noGrp="1" noChangeArrowheads="1"/>
          </p:cNvSpPr>
          <p:nvPr>
            <p:ph type="body" idx="1"/>
          </p:nvPr>
        </p:nvSpPr>
        <p:spPr>
          <a:xfrm>
            <a:off x="457200" y="1125538"/>
            <a:ext cx="8229600" cy="5160962"/>
          </a:xfrm>
        </p:spPr>
        <p:txBody>
          <a:bodyPr/>
          <a:lstStyle/>
          <a:p>
            <a:pPr>
              <a:defRPr/>
            </a:pPr>
            <a:r>
              <a:rPr lang="zh-CN" altLang="en-US" sz="2800" b="1" dirty="0">
                <a:latin typeface="楷体_GB2312" pitchFamily="49" charset="-122"/>
                <a:ea typeface="楷体_GB2312" pitchFamily="49" charset="-122"/>
              </a:rPr>
              <a:t>税务机关可按照以下标准确定</a:t>
            </a:r>
            <a:r>
              <a:rPr lang="zh-CN" altLang="en-US" sz="2800" b="1" u="sng" dirty="0">
                <a:solidFill>
                  <a:srgbClr val="FF0000"/>
                </a:solidFill>
                <a:effectLst>
                  <a:outerShdw blurRad="38100" dist="38100" dir="2700000" algn="tl">
                    <a:srgbClr val="000000">
                      <a:alpha val="43137"/>
                    </a:srgbClr>
                  </a:outerShdw>
                </a:effectLst>
                <a:latin typeface="楷体_GB2312" pitchFamily="49" charset="-122"/>
                <a:ea typeface="楷体_GB2312" pitchFamily="49" charset="-122"/>
              </a:rPr>
              <a:t>非居民企业的利润率：</a:t>
            </a:r>
          </a:p>
          <a:p>
            <a:pPr>
              <a:defRPr/>
            </a:pP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1</a:t>
            </a:r>
            <a:r>
              <a:rPr lang="zh-CN" altLang="en-US" sz="2800" b="1" dirty="0">
                <a:latin typeface="楷体_GB2312" pitchFamily="49" charset="-122"/>
                <a:ea typeface="楷体_GB2312" pitchFamily="49" charset="-122"/>
              </a:rPr>
              <a:t>）从事承包工程作业、设计和咨询劳务的，利润率为</a:t>
            </a:r>
            <a:r>
              <a:rPr lang="en-US" altLang="zh-CN" sz="2800" b="1" dirty="0">
                <a:latin typeface="楷体_GB2312" pitchFamily="49" charset="-122"/>
                <a:ea typeface="楷体_GB2312" pitchFamily="49" charset="-122"/>
              </a:rPr>
              <a:t>15%-30%</a:t>
            </a:r>
            <a:r>
              <a:rPr lang="zh-CN" altLang="en-US" sz="2800" b="1" dirty="0">
                <a:latin typeface="楷体_GB2312" pitchFamily="49" charset="-122"/>
                <a:ea typeface="楷体_GB2312" pitchFamily="49" charset="-122"/>
              </a:rPr>
              <a:t>；　　</a:t>
            </a:r>
          </a:p>
          <a:p>
            <a:pPr>
              <a:defRPr/>
            </a:pP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2</a:t>
            </a:r>
            <a:r>
              <a:rPr lang="zh-CN" altLang="en-US" sz="2800" b="1" dirty="0">
                <a:latin typeface="楷体_GB2312" pitchFamily="49" charset="-122"/>
                <a:ea typeface="楷体_GB2312" pitchFamily="49" charset="-122"/>
              </a:rPr>
              <a:t>）从事管理服务的，利润率为</a:t>
            </a:r>
            <a:r>
              <a:rPr lang="en-US" altLang="zh-CN" sz="2800" b="1" dirty="0">
                <a:latin typeface="楷体_GB2312" pitchFamily="49" charset="-122"/>
                <a:ea typeface="楷体_GB2312" pitchFamily="49" charset="-122"/>
              </a:rPr>
              <a:t>30%-50%</a:t>
            </a:r>
            <a:r>
              <a:rPr lang="zh-CN" altLang="en-US" sz="2800" b="1" dirty="0">
                <a:latin typeface="楷体_GB2312" pitchFamily="49" charset="-122"/>
                <a:ea typeface="楷体_GB2312" pitchFamily="49" charset="-122"/>
              </a:rPr>
              <a:t>；</a:t>
            </a:r>
          </a:p>
          <a:p>
            <a:pPr>
              <a:defRPr/>
            </a:pPr>
            <a:r>
              <a:rPr lang="zh-CN" altLang="en-US" sz="2800" b="1" dirty="0">
                <a:latin typeface="楷体_GB2312" pitchFamily="49" charset="-122"/>
                <a:ea typeface="楷体_GB2312" pitchFamily="49" charset="-122"/>
              </a:rPr>
              <a:t>（</a:t>
            </a:r>
            <a:r>
              <a:rPr lang="en-US" altLang="zh-CN" sz="2800" b="1" dirty="0">
                <a:latin typeface="楷体_GB2312" pitchFamily="49" charset="-122"/>
                <a:ea typeface="楷体_GB2312" pitchFamily="49" charset="-122"/>
              </a:rPr>
              <a:t>3</a:t>
            </a:r>
            <a:r>
              <a:rPr lang="zh-CN" altLang="en-US" sz="2800" b="1" dirty="0">
                <a:latin typeface="楷体_GB2312" pitchFamily="49" charset="-122"/>
                <a:ea typeface="楷体_GB2312" pitchFamily="49" charset="-122"/>
              </a:rPr>
              <a:t>）从事其他劳务或劳务以外经营活动的，利润率不低于</a:t>
            </a:r>
            <a:r>
              <a:rPr lang="en-US" altLang="zh-CN" sz="2800" b="1" dirty="0">
                <a:latin typeface="楷体_GB2312" pitchFamily="49" charset="-122"/>
                <a:ea typeface="楷体_GB2312" pitchFamily="49" charset="-122"/>
              </a:rPr>
              <a:t>15%</a:t>
            </a:r>
            <a:r>
              <a:rPr lang="zh-CN" altLang="en-US" sz="2800" b="1" dirty="0">
                <a:latin typeface="楷体_GB2312" pitchFamily="49" charset="-122"/>
                <a:ea typeface="楷体_GB2312" pitchFamily="49" charset="-122"/>
              </a:rPr>
              <a:t>。</a:t>
            </a:r>
          </a:p>
          <a:p>
            <a:pPr>
              <a:defRPr/>
            </a:pPr>
            <a:r>
              <a:rPr lang="zh-CN" altLang="en-US" sz="2400" b="1" dirty="0">
                <a:latin typeface="楷体" pitchFamily="49" charset="-122"/>
                <a:ea typeface="楷体" pitchFamily="49" charset="-122"/>
              </a:rPr>
              <a:t>税务机关有根据认为非居民企业的实际利润率明显高于上述标准的，可以按照比上述标准更高的利润率核定其应纳税所得额。</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9836E1-F977-4F3D-94D3-D1757F43F8F3}"/>
              </a:ext>
            </a:extLst>
          </p:cNvPr>
          <p:cNvSpPr>
            <a:spLocks noGrp="1"/>
          </p:cNvSpPr>
          <p:nvPr>
            <p:ph type="title"/>
          </p:nvPr>
        </p:nvSpPr>
        <p:spPr/>
        <p:txBody>
          <a:bodyPr/>
          <a:lstStyle/>
          <a:p>
            <a:pPr>
              <a:defRPr/>
            </a:pPr>
            <a:r>
              <a:rPr lang="zh-CN" altLang="en-US" b="0">
                <a:solidFill>
                  <a:schemeClr val="tx1"/>
                </a:solidFill>
                <a:effectLst>
                  <a:outerShdw blurRad="38100" dist="38100" dir="2700000" algn="tl">
                    <a:srgbClr val="C0C0C0"/>
                  </a:outerShdw>
                </a:effectLst>
                <a:ea typeface="宋体" pitchFamily="2" charset="-122"/>
              </a:rPr>
              <a:t>注意事项</a:t>
            </a:r>
          </a:p>
        </p:txBody>
      </p:sp>
      <p:sp>
        <p:nvSpPr>
          <p:cNvPr id="48131" name="内容占位符 2">
            <a:extLst>
              <a:ext uri="{FF2B5EF4-FFF2-40B4-BE49-F238E27FC236}">
                <a16:creationId xmlns:a16="http://schemas.microsoft.com/office/drawing/2014/main" id="{585C9632-E36A-4C71-9609-64A20C0C80E0}"/>
              </a:ext>
            </a:extLst>
          </p:cNvPr>
          <p:cNvSpPr>
            <a:spLocks noGrp="1"/>
          </p:cNvSpPr>
          <p:nvPr>
            <p:ph idx="1"/>
          </p:nvPr>
        </p:nvSpPr>
        <p:spPr>
          <a:xfrm>
            <a:off x="457200" y="1341438"/>
            <a:ext cx="8229600" cy="4906962"/>
          </a:xfrm>
        </p:spPr>
        <p:txBody>
          <a:bodyPr/>
          <a:lstStyle/>
          <a:p>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非居民企业在中国境内从事适用</a:t>
            </a:r>
            <a:r>
              <a:rPr lang="zh-CN" altLang="en-US" sz="2800" b="1">
                <a:solidFill>
                  <a:srgbClr val="FF0000"/>
                </a:solidFill>
                <a:latin typeface="楷体" panose="02010609060101010101" pitchFamily="49" charset="-122"/>
                <a:ea typeface="楷体" panose="02010609060101010101" pitchFamily="49" charset="-122"/>
              </a:rPr>
              <a:t>不同核定利润率</a:t>
            </a:r>
            <a:r>
              <a:rPr lang="zh-CN" altLang="en-US" sz="2800">
                <a:latin typeface="楷体" panose="02010609060101010101" pitchFamily="49" charset="-122"/>
                <a:ea typeface="楷体" panose="02010609060101010101" pitchFamily="49" charset="-122"/>
              </a:rPr>
              <a:t>的经营活动，并取得应税所得的，应</a:t>
            </a:r>
            <a:r>
              <a:rPr lang="zh-CN" altLang="en-US" sz="2800" b="1">
                <a:solidFill>
                  <a:srgbClr val="FF0000"/>
                </a:solidFill>
                <a:latin typeface="楷体" panose="02010609060101010101" pitchFamily="49" charset="-122"/>
                <a:ea typeface="楷体" panose="02010609060101010101" pitchFamily="49" charset="-122"/>
              </a:rPr>
              <a:t>分别核算</a:t>
            </a:r>
            <a:r>
              <a:rPr lang="zh-CN" altLang="en-US" sz="2800">
                <a:latin typeface="楷体" panose="02010609060101010101" pitchFamily="49" charset="-122"/>
                <a:ea typeface="楷体" panose="02010609060101010101" pitchFamily="49" charset="-122"/>
              </a:rPr>
              <a:t>并适用相应的利润率计算缴纳企业所得税；凡不能分别核算的，应从高适用利润率。</a:t>
            </a:r>
            <a:endParaRPr lang="en-US" altLang="zh-CN" sz="2800">
              <a:latin typeface="楷体" panose="02010609060101010101" pitchFamily="49" charset="-122"/>
              <a:ea typeface="楷体" panose="02010609060101010101" pitchFamily="49" charset="-122"/>
            </a:endParaRPr>
          </a:p>
          <a:p>
            <a:r>
              <a:rPr lang="en-US" altLang="zh-CN" sz="2800">
                <a:latin typeface="楷体" panose="02010609060101010101" pitchFamily="49" charset="-122"/>
                <a:ea typeface="楷体" panose="02010609060101010101" pitchFamily="49" charset="-122"/>
              </a:rPr>
              <a:t>2.</a:t>
            </a:r>
            <a:r>
              <a:rPr lang="zh-CN" altLang="en-US" sz="2800">
                <a:latin typeface="楷体" panose="02010609060101010101" pitchFamily="49" charset="-122"/>
                <a:ea typeface="楷体" panose="02010609060101010101" pitchFamily="49" charset="-122"/>
              </a:rPr>
              <a:t>非居民企业与中国居民企业签订机器设备或货物销售合同，同时提供设备安装、技术培训、指导等劳务，合同中</a:t>
            </a:r>
            <a:r>
              <a:rPr lang="zh-CN" altLang="en-US" sz="2800" b="1">
                <a:solidFill>
                  <a:srgbClr val="FF0000"/>
                </a:solidFill>
                <a:latin typeface="楷体" panose="02010609060101010101" pitchFamily="49" charset="-122"/>
                <a:ea typeface="楷体" panose="02010609060101010101" pitchFamily="49" charset="-122"/>
              </a:rPr>
              <a:t>未列明劳务</a:t>
            </a:r>
            <a:r>
              <a:rPr lang="zh-CN" altLang="en-US" sz="2800">
                <a:latin typeface="楷体" panose="02010609060101010101" pitchFamily="49" charset="-122"/>
                <a:ea typeface="楷体" panose="02010609060101010101" pitchFamily="49" charset="-122"/>
              </a:rPr>
              <a:t>服务收费金额的，或者计价不合理的，主管税务机关可</a:t>
            </a:r>
            <a:r>
              <a:rPr lang="zh-CN" altLang="en-US" sz="2800" b="1">
                <a:solidFill>
                  <a:srgbClr val="FF0000"/>
                </a:solidFill>
                <a:latin typeface="楷体" panose="02010609060101010101" pitchFamily="49" charset="-122"/>
                <a:ea typeface="楷体" panose="02010609060101010101" pitchFamily="49" charset="-122"/>
              </a:rPr>
              <a:t>参照</a:t>
            </a:r>
            <a:r>
              <a:rPr lang="zh-CN" altLang="en-US" sz="2800">
                <a:latin typeface="楷体" panose="02010609060101010101" pitchFamily="49" charset="-122"/>
                <a:ea typeface="楷体" panose="02010609060101010101" pitchFamily="49" charset="-122"/>
              </a:rPr>
              <a:t>相同或相近业务的计价标准核定劳务收入，无参照标准的，按照销售货物合同总价款的</a:t>
            </a:r>
            <a:r>
              <a:rPr lang="en-US" altLang="zh-CN" sz="2800" b="1">
                <a:solidFill>
                  <a:srgbClr val="FF0000"/>
                </a:solidFill>
                <a:latin typeface="楷体" panose="02010609060101010101" pitchFamily="49" charset="-122"/>
                <a:ea typeface="楷体" panose="02010609060101010101" pitchFamily="49" charset="-122"/>
              </a:rPr>
              <a:t>10%</a:t>
            </a:r>
            <a:r>
              <a:rPr lang="zh-CN" altLang="en-US" sz="2800">
                <a:latin typeface="楷体" panose="02010609060101010101" pitchFamily="49" charset="-122"/>
                <a:ea typeface="楷体" panose="02010609060101010101" pitchFamily="49" charset="-122"/>
              </a:rPr>
              <a:t>为原则确定劳务收入。</a:t>
            </a:r>
          </a:p>
        </p:txBody>
      </p:sp>
      <p:sp>
        <p:nvSpPr>
          <p:cNvPr id="48132" name="页脚占位符 3">
            <a:extLst>
              <a:ext uri="{FF2B5EF4-FFF2-40B4-BE49-F238E27FC236}">
                <a16:creationId xmlns:a16="http://schemas.microsoft.com/office/drawing/2014/main" id="{8CAA5923-4C91-4A27-9785-AE823849DC7D}"/>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D4FC3B-CCEE-4CB7-A53E-017D8BB08D65}"/>
              </a:ext>
            </a:extLst>
          </p:cNvPr>
          <p:cNvSpPr>
            <a:spLocks noGrp="1"/>
          </p:cNvSpPr>
          <p:nvPr>
            <p:ph type="title"/>
          </p:nvPr>
        </p:nvSpPr>
        <p:spPr/>
        <p:txBody>
          <a:bodyPr/>
          <a:lstStyle/>
          <a:p>
            <a:pPr>
              <a:defRPr/>
            </a:pPr>
            <a:r>
              <a:rPr lang="zh-CN" altLang="en-US">
                <a:solidFill>
                  <a:srgbClr val="FF0000"/>
                </a:solidFill>
                <a:effectLst>
                  <a:outerShdw blurRad="38100" dist="38100" dir="2700000" algn="tl">
                    <a:srgbClr val="C0C0C0"/>
                  </a:outerShdw>
                </a:effectLst>
                <a:ea typeface="宋体" pitchFamily="2" charset="-122"/>
              </a:rPr>
              <a:t>五、外国企业常驻代表机构税收管理</a:t>
            </a:r>
          </a:p>
        </p:txBody>
      </p:sp>
      <p:sp>
        <p:nvSpPr>
          <p:cNvPr id="49155" name="内容占位符 2">
            <a:extLst>
              <a:ext uri="{FF2B5EF4-FFF2-40B4-BE49-F238E27FC236}">
                <a16:creationId xmlns:a16="http://schemas.microsoft.com/office/drawing/2014/main" id="{DEFDD75D-7D4D-4490-9EB2-ED13A9054058}"/>
              </a:ext>
            </a:extLst>
          </p:cNvPr>
          <p:cNvSpPr>
            <a:spLocks noGrp="1"/>
          </p:cNvSpPr>
          <p:nvPr>
            <p:ph idx="1"/>
          </p:nvPr>
        </p:nvSpPr>
        <p:spPr/>
        <p:txBody>
          <a:bodyPr/>
          <a:lstStyle/>
          <a:p>
            <a:pPr marL="0" indent="0">
              <a:buFont typeface="Arial" panose="020B0604020202020204" pitchFamily="34" charset="0"/>
              <a:buNone/>
            </a:pPr>
            <a:r>
              <a:rPr lang="zh-CN" altLang="en-US" sz="2400">
                <a:ea typeface="宋体" panose="02010600030101010101" pitchFamily="2" charset="-122"/>
              </a:rPr>
              <a:t>一、代表机构应当按照有关法律、行政法规和国务院财政、税务主管部门的规定设置账薄，准确计算其应税收入和应纳税所得额，在季度终了之日起</a:t>
            </a:r>
            <a:r>
              <a:rPr lang="en-US" altLang="zh-CN" sz="2400">
                <a:ea typeface="宋体" panose="02010600030101010101" pitchFamily="2" charset="-122"/>
              </a:rPr>
              <a:t>15</a:t>
            </a:r>
            <a:r>
              <a:rPr lang="zh-CN" altLang="en-US" sz="2400">
                <a:ea typeface="宋体" panose="02010600030101010101" pitchFamily="2" charset="-122"/>
              </a:rPr>
              <a:t>日内向主管税务机关据实申报缴纳企业所得税。</a:t>
            </a:r>
            <a:endParaRPr lang="en-US" altLang="zh-CN" sz="2400">
              <a:ea typeface="宋体" panose="02010600030101010101" pitchFamily="2" charset="-122"/>
            </a:endParaRPr>
          </a:p>
          <a:p>
            <a:pPr marL="0" indent="0">
              <a:buFont typeface="Arial" panose="020B0604020202020204" pitchFamily="34" charset="0"/>
              <a:buNone/>
            </a:pPr>
            <a:r>
              <a:rPr lang="zh-CN" altLang="zh-CN" sz="2400">
                <a:solidFill>
                  <a:srgbClr val="000000"/>
                </a:solidFill>
                <a:ea typeface="宋体" panose="02010600030101010101" pitchFamily="2" charset="-122"/>
              </a:rPr>
              <a:t>二、对账簿不健全，不能准确核算收入或成本费用，以及无法按照前述第一条规定据实申报的代表机构，税务机关有权采取以下两种方式核定其应纳税所得额：</a:t>
            </a:r>
            <a:br>
              <a:rPr lang="en-US" altLang="zh-CN" sz="2400">
                <a:solidFill>
                  <a:srgbClr val="000000"/>
                </a:solidFill>
                <a:ea typeface="宋体" panose="02010600030101010101" pitchFamily="2" charset="-122"/>
              </a:rPr>
            </a:br>
            <a:r>
              <a:rPr lang="zh-CN" altLang="zh-CN" sz="2400">
                <a:solidFill>
                  <a:srgbClr val="000000"/>
                </a:solidFill>
                <a:ea typeface="宋体" panose="02010600030101010101" pitchFamily="2" charset="-122"/>
              </a:rPr>
              <a:t>　　</a:t>
            </a:r>
            <a:r>
              <a:rPr lang="en-US"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1.</a:t>
            </a:r>
            <a:r>
              <a:rPr lang="zh-CN" altLang="zh-CN" sz="2400" b="1" u="sng">
                <a:solidFill>
                  <a:srgbClr val="A50021"/>
                </a:solidFill>
                <a:latin typeface="楷体" panose="02010609060101010101" pitchFamily="49" charset="-122"/>
                <a:ea typeface="楷体" panose="02010609060101010101" pitchFamily="49" charset="-122"/>
                <a:cs typeface="宋体" panose="02010600030101010101" pitchFamily="2" charset="-122"/>
              </a:rPr>
              <a:t>按经费支出换算收入</a:t>
            </a:r>
            <a:r>
              <a:rPr lang="zh-CN"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：适用于能够准确反映经费支出但不能准确反映收入或成本费用的代表机构。计算公式：</a:t>
            </a:r>
            <a:br>
              <a:rPr lang="en-US"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br>
            <a:r>
              <a:rPr lang="zh-CN"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　　收入额＝本期经费支出额</a:t>
            </a:r>
            <a:r>
              <a:rPr lang="en-US"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en-US"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1</a:t>
            </a:r>
            <a:r>
              <a:rPr lang="zh-CN"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－核定利润率）；</a:t>
            </a:r>
            <a:br>
              <a:rPr lang="en-US"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br>
            <a:r>
              <a:rPr lang="zh-CN"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　　应纳企业所得税额＝收入额×核定利润率×企业所得税税率。</a:t>
            </a:r>
            <a:br>
              <a:rPr lang="en-US"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br>
            <a:endParaRPr lang="zh-CN" altLang="en-US" sz="2400" b="1">
              <a:latin typeface="楷体" panose="02010609060101010101" pitchFamily="49" charset="-122"/>
              <a:ea typeface="楷体" panose="02010609060101010101" pitchFamily="49" charset="-122"/>
            </a:endParaRPr>
          </a:p>
        </p:txBody>
      </p:sp>
      <p:sp>
        <p:nvSpPr>
          <p:cNvPr id="49156" name="页脚占位符 3">
            <a:extLst>
              <a:ext uri="{FF2B5EF4-FFF2-40B4-BE49-F238E27FC236}">
                <a16:creationId xmlns:a16="http://schemas.microsoft.com/office/drawing/2014/main" id="{42DD4230-956B-4E4E-A4B1-6240B3E372EB}"/>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内容占位符 2">
            <a:extLst>
              <a:ext uri="{FF2B5EF4-FFF2-40B4-BE49-F238E27FC236}">
                <a16:creationId xmlns:a16="http://schemas.microsoft.com/office/drawing/2014/main" id="{E26EAD86-D340-4002-8FE5-FC95694628C0}"/>
              </a:ext>
            </a:extLst>
          </p:cNvPr>
          <p:cNvSpPr>
            <a:spLocks noGrp="1"/>
          </p:cNvSpPr>
          <p:nvPr>
            <p:ph idx="1"/>
          </p:nvPr>
        </p:nvSpPr>
        <p:spPr>
          <a:xfrm>
            <a:off x="179388" y="260350"/>
            <a:ext cx="8507412" cy="5988050"/>
          </a:xfrm>
        </p:spPr>
        <p:txBody>
          <a:bodyPr/>
          <a:lstStyle/>
          <a:p>
            <a:r>
              <a:rPr lang="zh-CN" altLang="zh-CN" sz="2400" b="1" u="sng">
                <a:solidFill>
                  <a:srgbClr val="A50021"/>
                </a:solidFill>
                <a:latin typeface="Times New Roman" panose="02020603050405020304" pitchFamily="18" charset="0"/>
                <a:ea typeface="宋体" panose="02010600030101010101" pitchFamily="2" charset="-122"/>
              </a:rPr>
              <a:t>经费支出额包括</a:t>
            </a:r>
            <a:r>
              <a:rPr lang="zh-CN" altLang="zh-CN" sz="2400">
                <a:solidFill>
                  <a:srgbClr val="000000"/>
                </a:solidFill>
                <a:latin typeface="Times New Roman" panose="02020603050405020304" pitchFamily="18" charset="0"/>
                <a:ea typeface="宋体" panose="02010600030101010101" pitchFamily="2" charset="-122"/>
              </a:rPr>
              <a:t>：在中国境内、外支付给工作人员的工资薪金、奖金、津贴、福利费、物品采购费（包括汽车、办公设备等固定资产）、通讯费、差旅费、房租、设备租赁费、交通费、交际费、其他费用等。</a:t>
            </a:r>
            <a:endParaRPr lang="zh-CN" altLang="zh-CN" sz="2400">
              <a:latin typeface="Times New Roman" panose="02020603050405020304" pitchFamily="18" charset="0"/>
              <a:ea typeface="宋体" panose="02010600030101010101" pitchFamily="2" charset="-122"/>
            </a:endParaRPr>
          </a:p>
          <a:p>
            <a:r>
              <a:rPr lang="zh-CN" altLang="zh-CN" sz="2400">
                <a:solidFill>
                  <a:srgbClr val="000000"/>
                </a:solidFill>
                <a:latin typeface="Times New Roman" panose="02020603050405020304" pitchFamily="18" charset="0"/>
                <a:ea typeface="宋体" panose="02010600030101010101" pitchFamily="2" charset="-122"/>
              </a:rPr>
              <a:t>　　</a:t>
            </a:r>
            <a:r>
              <a:rPr lang="zh-CN"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en-US"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1</a:t>
            </a:r>
            <a:r>
              <a:rPr lang="zh-CN"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）购置固定资产所发生的支出，以及代表机构设立时或者搬迁等原因所发生的装修费支出，应在发生时</a:t>
            </a:r>
            <a:r>
              <a:rPr lang="zh-CN" altLang="zh-CN" sz="2400" b="1" u="sng">
                <a:solidFill>
                  <a:srgbClr val="A50021"/>
                </a:solidFill>
                <a:latin typeface="楷体" panose="02010609060101010101" pitchFamily="49" charset="-122"/>
                <a:ea typeface="楷体" panose="02010609060101010101" pitchFamily="49" charset="-122"/>
                <a:cs typeface="宋体" panose="02010600030101010101" pitchFamily="2" charset="-122"/>
              </a:rPr>
              <a:t>一次性</a:t>
            </a:r>
            <a:r>
              <a:rPr lang="zh-CN"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作为经费支出额换算收入计税。</a:t>
            </a:r>
            <a:br>
              <a:rPr lang="en-US"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br>
            <a:r>
              <a:rPr lang="zh-CN"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　　（</a:t>
            </a:r>
            <a:r>
              <a:rPr lang="en-US"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2</a:t>
            </a:r>
            <a:r>
              <a:rPr lang="zh-CN"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）利息收入不得冲抵经费支出额；发生的交际应酬费，以实际发生数额计入经费支出额。</a:t>
            </a:r>
            <a:br>
              <a:rPr lang="en-US"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br>
            <a:r>
              <a:rPr lang="zh-CN"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　　（</a:t>
            </a:r>
            <a:r>
              <a:rPr lang="en-US"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3</a:t>
            </a:r>
            <a:r>
              <a:rPr lang="zh-CN"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）以</a:t>
            </a:r>
            <a:r>
              <a:rPr lang="zh-CN" altLang="zh-CN" sz="2400" b="1" u="sng">
                <a:solidFill>
                  <a:srgbClr val="A50021"/>
                </a:solidFill>
                <a:latin typeface="楷体" panose="02010609060101010101" pitchFamily="49" charset="-122"/>
                <a:ea typeface="楷体" panose="02010609060101010101" pitchFamily="49" charset="-122"/>
                <a:cs typeface="宋体" panose="02010600030101010101" pitchFamily="2" charset="-122"/>
              </a:rPr>
              <a:t>货币形式</a:t>
            </a:r>
            <a:r>
              <a:rPr lang="zh-CN"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用于我国境内的公益、救济性质的捐赠、滞纳金、罚款，以及为其总机构垫付的不属于其自身业务活动所发生的费用，</a:t>
            </a:r>
            <a:r>
              <a:rPr lang="zh-CN" altLang="zh-CN" sz="2400" b="1" u="sng">
                <a:solidFill>
                  <a:srgbClr val="A50021"/>
                </a:solidFill>
                <a:latin typeface="楷体" panose="02010609060101010101" pitchFamily="49" charset="-122"/>
                <a:ea typeface="楷体" panose="02010609060101010101" pitchFamily="49" charset="-122"/>
                <a:cs typeface="宋体" panose="02010600030101010101" pitchFamily="2" charset="-122"/>
              </a:rPr>
              <a:t>不应作为代表机构的经费支出额</a:t>
            </a:r>
            <a:r>
              <a:rPr lang="zh-CN"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a:t>
            </a:r>
            <a:br>
              <a:rPr lang="en-US"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br>
            <a:r>
              <a:rPr lang="zh-CN"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　　（</a:t>
            </a:r>
            <a:r>
              <a:rPr lang="en-US"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4</a:t>
            </a:r>
            <a:r>
              <a:rPr lang="zh-CN" altLang="zh-CN" sz="2400" b="1">
                <a:solidFill>
                  <a:srgbClr val="000000"/>
                </a:solidFill>
                <a:latin typeface="楷体" panose="02010609060101010101" pitchFamily="49" charset="-122"/>
                <a:ea typeface="楷体" panose="02010609060101010101" pitchFamily="49" charset="-122"/>
                <a:cs typeface="宋体" panose="02010600030101010101" pitchFamily="2" charset="-122"/>
              </a:rPr>
              <a:t>）其他费用包括：为总机构从中国境内购买样品所支付的样品费和运输费用；国外样品运往中国发生的中国境内的仓储费用、报关费用；总机构人员来华访问聘用翻译的费用；总机构为中国某个项目投标由代表机构支付的购买标书的费用，等等。</a:t>
            </a:r>
            <a:endParaRPr lang="zh-CN" altLang="zh-CN" sz="2400" b="1">
              <a:latin typeface="楷体" panose="02010609060101010101" pitchFamily="49" charset="-122"/>
              <a:ea typeface="楷体" panose="02010609060101010101" pitchFamily="49" charset="-122"/>
            </a:endParaRPr>
          </a:p>
          <a:p>
            <a:endParaRPr lang="zh-CN" altLang="en-US">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内容占位符 2">
            <a:extLst>
              <a:ext uri="{FF2B5EF4-FFF2-40B4-BE49-F238E27FC236}">
                <a16:creationId xmlns:a16="http://schemas.microsoft.com/office/drawing/2014/main" id="{6F4AAF2F-A3B6-48CD-BF52-777F6DF43F7F}"/>
              </a:ext>
            </a:extLst>
          </p:cNvPr>
          <p:cNvSpPr>
            <a:spLocks noGrp="1"/>
          </p:cNvSpPr>
          <p:nvPr>
            <p:ph idx="1"/>
          </p:nvPr>
        </p:nvSpPr>
        <p:spPr>
          <a:xfrm>
            <a:off x="468313" y="333375"/>
            <a:ext cx="8229600" cy="6059488"/>
          </a:xfrm>
        </p:spPr>
        <p:txBody>
          <a:bodyPr/>
          <a:lstStyle/>
          <a:p>
            <a:r>
              <a:rPr lang="en-US" altLang="zh-CN">
                <a:solidFill>
                  <a:srgbClr val="000000"/>
                </a:solidFill>
                <a:latin typeface="宋体" panose="02010600030101010101" pitchFamily="2" charset="-122"/>
                <a:ea typeface="宋体" panose="02010600030101010101" pitchFamily="2" charset="-122"/>
              </a:rPr>
              <a:t>2.</a:t>
            </a:r>
            <a:r>
              <a:rPr lang="zh-CN" altLang="zh-CN" b="1" u="sng">
                <a:solidFill>
                  <a:srgbClr val="A50021"/>
                </a:solidFill>
                <a:latin typeface="Times New Roman" panose="02020603050405020304" pitchFamily="18" charset="0"/>
                <a:ea typeface="宋体" panose="02010600030101010101" pitchFamily="2" charset="-122"/>
              </a:rPr>
              <a:t>按收入总额核定应纳税所得额</a:t>
            </a:r>
            <a:r>
              <a:rPr lang="zh-CN" altLang="zh-CN">
                <a:solidFill>
                  <a:srgbClr val="000000"/>
                </a:solidFill>
                <a:latin typeface="Times New Roman" panose="02020603050405020304" pitchFamily="18" charset="0"/>
                <a:ea typeface="宋体" panose="02010600030101010101" pitchFamily="2" charset="-122"/>
              </a:rPr>
              <a:t>：适用于可以准确反映收入但不能准确反映成本费用的代表机构。</a:t>
            </a:r>
            <a:br>
              <a:rPr lang="en-US" altLang="zh-CN">
                <a:solidFill>
                  <a:srgbClr val="000000"/>
                </a:solidFill>
                <a:latin typeface="Times New Roman" panose="02020603050405020304" pitchFamily="18" charset="0"/>
                <a:ea typeface="宋体" panose="02010600030101010101" pitchFamily="2" charset="-122"/>
              </a:rPr>
            </a:br>
            <a:r>
              <a:rPr lang="zh-CN" altLang="zh-CN">
                <a:solidFill>
                  <a:srgbClr val="000000"/>
                </a:solidFill>
                <a:latin typeface="Times New Roman" panose="02020603050405020304" pitchFamily="18" charset="0"/>
                <a:ea typeface="宋体" panose="02010600030101010101" pitchFamily="2" charset="-122"/>
              </a:rPr>
              <a:t>　　计算公式：</a:t>
            </a:r>
            <a:br>
              <a:rPr lang="en-US" altLang="zh-CN">
                <a:solidFill>
                  <a:srgbClr val="000000"/>
                </a:solidFill>
                <a:latin typeface="Times New Roman" panose="02020603050405020304" pitchFamily="18" charset="0"/>
                <a:ea typeface="宋体" panose="02010600030101010101" pitchFamily="2" charset="-122"/>
              </a:rPr>
            </a:br>
            <a:r>
              <a:rPr lang="zh-CN" altLang="zh-CN">
                <a:solidFill>
                  <a:srgbClr val="000000"/>
                </a:solidFill>
                <a:latin typeface="Times New Roman" panose="02020603050405020304" pitchFamily="18" charset="0"/>
                <a:ea typeface="宋体" panose="02010600030101010101" pitchFamily="2" charset="-122"/>
              </a:rPr>
              <a:t>　</a:t>
            </a:r>
            <a:r>
              <a:rPr lang="zh-CN" altLang="zh-CN" b="1">
                <a:solidFill>
                  <a:srgbClr val="000000"/>
                </a:solidFill>
                <a:latin typeface="楷体" panose="02010609060101010101" pitchFamily="49" charset="-122"/>
                <a:ea typeface="楷体" panose="02010609060101010101" pitchFamily="49" charset="-122"/>
                <a:cs typeface="宋体" panose="02010600030101010101" pitchFamily="2" charset="-122"/>
              </a:rPr>
              <a:t>　应纳企业所得税额＝收入总额×核定利润率×企业所得税税率</a:t>
            </a:r>
            <a:endParaRPr lang="en-US" altLang="zh-CN" b="1">
              <a:solidFill>
                <a:srgbClr val="000000"/>
              </a:solidFill>
              <a:latin typeface="楷体" panose="02010609060101010101" pitchFamily="49" charset="-122"/>
              <a:ea typeface="楷体" panose="02010609060101010101" pitchFamily="49" charset="-122"/>
              <a:cs typeface="宋体" panose="02010600030101010101" pitchFamily="2" charset="-122"/>
            </a:endParaRPr>
          </a:p>
          <a:p>
            <a:pPr>
              <a:buFont typeface="Arial" panose="020B0604020202020204" pitchFamily="34" charset="0"/>
              <a:buNone/>
            </a:pPr>
            <a:endParaRPr lang="en-US" altLang="zh-CN" b="1">
              <a:solidFill>
                <a:srgbClr val="000000"/>
              </a:solidFill>
              <a:latin typeface="楷体" panose="02010609060101010101" pitchFamily="49" charset="-122"/>
              <a:ea typeface="楷体" panose="02010609060101010101" pitchFamily="49" charset="-122"/>
              <a:cs typeface="宋体" panose="02010600030101010101" pitchFamily="2" charset="-122"/>
            </a:endParaRPr>
          </a:p>
          <a:p>
            <a:r>
              <a:rPr lang="zh-CN" altLang="zh-CN" sz="2800">
                <a:solidFill>
                  <a:srgbClr val="000000"/>
                </a:solidFill>
                <a:latin typeface="Times New Roman" panose="02020603050405020304" pitchFamily="18" charset="0"/>
                <a:ea typeface="宋体" panose="02010600030101010101" pitchFamily="2" charset="-122"/>
              </a:rPr>
              <a:t>三、</a:t>
            </a:r>
            <a:r>
              <a:rPr lang="zh-CN" altLang="zh-CN" sz="2800" b="1" u="sng">
                <a:solidFill>
                  <a:srgbClr val="A50021"/>
                </a:solidFill>
                <a:latin typeface="Times New Roman" panose="02020603050405020304" pitchFamily="18" charset="0"/>
                <a:ea typeface="宋体" panose="02010600030101010101" pitchFamily="2" charset="-122"/>
              </a:rPr>
              <a:t>代表机构的核定利润率不应低于</a:t>
            </a:r>
            <a:r>
              <a:rPr lang="en-US" altLang="zh-CN" sz="2800" b="1" u="sng">
                <a:solidFill>
                  <a:srgbClr val="A50021"/>
                </a:solidFill>
                <a:latin typeface="Times New Roman" panose="02020603050405020304" pitchFamily="18" charset="0"/>
                <a:ea typeface="宋体" panose="02010600030101010101" pitchFamily="2" charset="-122"/>
              </a:rPr>
              <a:t>15%</a:t>
            </a:r>
            <a:r>
              <a:rPr lang="zh-CN" altLang="zh-CN" sz="2800">
                <a:solidFill>
                  <a:srgbClr val="000000"/>
                </a:solidFill>
                <a:latin typeface="Times New Roman" panose="02020603050405020304" pitchFamily="18" charset="0"/>
                <a:ea typeface="宋体" panose="02010600030101010101" pitchFamily="2" charset="-122"/>
              </a:rPr>
              <a:t>。采取核定征收方式的代表机构，如能建立健全会计账簿，准确计算其应税收入和应纳税所得额，报主管税务机关备案，可调整为据实申报方式。</a:t>
            </a:r>
            <a:endParaRPr lang="zh-CN" altLang="zh-CN" sz="2800">
              <a:latin typeface="Times New Roman" panose="02020603050405020304" pitchFamily="18" charset="0"/>
              <a:ea typeface="宋体" panose="02010600030101010101" pitchFamily="2" charset="-122"/>
            </a:endParaRPr>
          </a:p>
          <a:p>
            <a:endParaRPr lang="zh-CN" altLang="zh-CN" sz="4000" b="1">
              <a:latin typeface="楷体" panose="02010609060101010101" pitchFamily="49" charset="-122"/>
              <a:ea typeface="楷体" panose="02010609060101010101" pitchFamily="49" charset="-122"/>
            </a:endParaRPr>
          </a:p>
          <a:p>
            <a:endParaRPr lang="zh-CN" altLang="en-US">
              <a:ea typeface="宋体" panose="02010600030101010101" pitchFamily="2" charset="-122"/>
            </a:endParaRPr>
          </a:p>
        </p:txBody>
      </p:sp>
      <p:sp>
        <p:nvSpPr>
          <p:cNvPr id="51203" name="页脚占位符 3">
            <a:extLst>
              <a:ext uri="{FF2B5EF4-FFF2-40B4-BE49-F238E27FC236}">
                <a16:creationId xmlns:a16="http://schemas.microsoft.com/office/drawing/2014/main" id="{74BBBF00-62E7-47E9-BFFB-57710F5FFA64}"/>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C6535-2EC2-4B7E-AA6B-063753BA3E20}"/>
              </a:ext>
            </a:extLst>
          </p:cNvPr>
          <p:cNvSpPr>
            <a:spLocks noGrp="1"/>
          </p:cNvSpPr>
          <p:nvPr>
            <p:ph type="title"/>
          </p:nvPr>
        </p:nvSpPr>
        <p:spPr/>
        <p:txBody>
          <a:bodyPr/>
          <a:lstStyle/>
          <a:p>
            <a:pPr>
              <a:defRPr/>
            </a:pPr>
            <a:r>
              <a:rPr lang="zh-CN" altLang="en-US">
                <a:solidFill>
                  <a:srgbClr val="FF0000"/>
                </a:solidFill>
                <a:effectLst>
                  <a:outerShdw blurRad="38100" dist="38100" dir="2700000" algn="tl">
                    <a:srgbClr val="C0C0C0"/>
                  </a:outerShdw>
                </a:effectLst>
                <a:ea typeface="宋体" pitchFamily="2" charset="-122"/>
              </a:rPr>
              <a:t>六、关于企业转让上市公司限售股有关所得税问题</a:t>
            </a:r>
          </a:p>
        </p:txBody>
      </p:sp>
      <p:sp>
        <p:nvSpPr>
          <p:cNvPr id="52227" name="内容占位符 2">
            <a:extLst>
              <a:ext uri="{FF2B5EF4-FFF2-40B4-BE49-F238E27FC236}">
                <a16:creationId xmlns:a16="http://schemas.microsoft.com/office/drawing/2014/main" id="{F98AF402-296B-4B63-8BE2-21F1AB07EDA1}"/>
              </a:ext>
            </a:extLst>
          </p:cNvPr>
          <p:cNvSpPr>
            <a:spLocks noGrp="1"/>
          </p:cNvSpPr>
          <p:nvPr>
            <p:ph idx="1"/>
          </p:nvPr>
        </p:nvSpPr>
        <p:spPr>
          <a:xfrm>
            <a:off x="179388" y="1524000"/>
            <a:ext cx="8507412" cy="4724400"/>
          </a:xfrm>
        </p:spPr>
        <p:txBody>
          <a:bodyPr/>
          <a:lstStyle/>
          <a:p>
            <a:r>
              <a:rPr lang="zh-CN" altLang="en-US" sz="2800">
                <a:latin typeface="黑体" panose="02010609060101010101" pitchFamily="49" charset="-122"/>
                <a:ea typeface="黑体" panose="02010609060101010101" pitchFamily="49" charset="-122"/>
              </a:rPr>
              <a:t>（一）企业转让</a:t>
            </a:r>
            <a:r>
              <a:rPr lang="zh-CN" altLang="en-US" sz="2800" b="1">
                <a:solidFill>
                  <a:srgbClr val="FF0000"/>
                </a:solidFill>
                <a:latin typeface="黑体" panose="02010609060101010101" pitchFamily="49" charset="-122"/>
                <a:ea typeface="黑体" panose="02010609060101010101" pitchFamily="49" charset="-122"/>
              </a:rPr>
              <a:t>个人</a:t>
            </a:r>
            <a:r>
              <a:rPr lang="zh-CN" altLang="en-US" sz="2800">
                <a:latin typeface="黑体" panose="02010609060101010101" pitchFamily="49" charset="-122"/>
                <a:ea typeface="黑体" panose="02010609060101010101" pitchFamily="49" charset="-122"/>
              </a:rPr>
              <a:t>出资而</a:t>
            </a:r>
            <a:r>
              <a:rPr lang="zh-CN" altLang="en-US" sz="2800" b="1">
                <a:solidFill>
                  <a:srgbClr val="FF0000"/>
                </a:solidFill>
                <a:latin typeface="黑体" panose="02010609060101010101" pitchFamily="49" charset="-122"/>
                <a:ea typeface="黑体" panose="02010609060101010101" pitchFamily="49" charset="-122"/>
              </a:rPr>
              <a:t>代持有</a:t>
            </a:r>
            <a:r>
              <a:rPr lang="zh-CN" altLang="en-US" sz="2800">
                <a:latin typeface="黑体" panose="02010609060101010101" pitchFamily="49" charset="-122"/>
                <a:ea typeface="黑体" panose="02010609060101010101" pitchFamily="49" charset="-122"/>
              </a:rPr>
              <a:t>的限售股的规定</a:t>
            </a:r>
          </a:p>
          <a:p>
            <a:r>
              <a:rPr lang="en-US" altLang="zh-CN" sz="2800">
                <a:ea typeface="宋体" panose="02010600030101010101" pitchFamily="2" charset="-122"/>
              </a:rPr>
              <a:t>1.</a:t>
            </a:r>
            <a:r>
              <a:rPr lang="zh-CN" altLang="en-US" sz="2800">
                <a:ea typeface="宋体" panose="02010600030101010101" pitchFamily="2" charset="-122"/>
              </a:rPr>
              <a:t>转让限售股取得的收入作为</a:t>
            </a:r>
            <a:r>
              <a:rPr lang="zh-CN" altLang="en-US" sz="2800" b="1">
                <a:solidFill>
                  <a:srgbClr val="FF0000"/>
                </a:solidFill>
                <a:ea typeface="宋体" panose="02010600030101010101" pitchFamily="2" charset="-122"/>
              </a:rPr>
              <a:t>应税</a:t>
            </a:r>
            <a:r>
              <a:rPr lang="zh-CN" altLang="en-US" sz="2800">
                <a:ea typeface="宋体" panose="02010600030101010101" pitchFamily="2" charset="-122"/>
              </a:rPr>
              <a:t>收入计算纳税</a:t>
            </a:r>
          </a:p>
          <a:p>
            <a:r>
              <a:rPr lang="zh-CN" altLang="en-US" sz="2800">
                <a:ea typeface="宋体" panose="02010600030101010101" pitchFamily="2" charset="-122"/>
              </a:rPr>
              <a:t>　</a:t>
            </a:r>
            <a:r>
              <a:rPr lang="zh-CN" altLang="en-US" sz="2800" b="1">
                <a:latin typeface="楷体" panose="02010609060101010101" pitchFamily="49" charset="-122"/>
                <a:ea typeface="楷体" panose="02010609060101010101" pitchFamily="49" charset="-122"/>
              </a:rPr>
              <a:t>转让所得＝转让收入－限售股原值－合理税费</a:t>
            </a:r>
          </a:p>
          <a:p>
            <a:pPr>
              <a:buFont typeface="Arial" panose="020B0604020202020204" pitchFamily="34" charset="0"/>
              <a:buNone/>
            </a:pPr>
            <a:r>
              <a:rPr lang="zh-CN" altLang="en-US" sz="2400">
                <a:ea typeface="宋体" panose="02010600030101010101" pitchFamily="2" charset="-122"/>
              </a:rPr>
              <a:t>（</a:t>
            </a:r>
            <a:r>
              <a:rPr lang="en-US" altLang="zh-CN" sz="2400">
                <a:ea typeface="宋体" panose="02010600030101010101" pitchFamily="2" charset="-122"/>
              </a:rPr>
              <a:t>1</a:t>
            </a:r>
            <a:r>
              <a:rPr lang="zh-CN" altLang="en-US" sz="2400">
                <a:ea typeface="宋体" panose="02010600030101010101" pitchFamily="2" charset="-122"/>
              </a:rPr>
              <a:t>）</a:t>
            </a:r>
            <a:r>
              <a:rPr lang="zh-CN" altLang="en-US" sz="2400" b="1">
                <a:solidFill>
                  <a:srgbClr val="FF0000"/>
                </a:solidFill>
                <a:ea typeface="宋体" panose="02010600030101010101" pitchFamily="2" charset="-122"/>
              </a:rPr>
              <a:t>不能准确计算</a:t>
            </a:r>
            <a:r>
              <a:rPr lang="zh-CN" altLang="en-US" sz="2400">
                <a:ea typeface="宋体" panose="02010600030101010101" pitchFamily="2" charset="-122"/>
              </a:rPr>
              <a:t>该限售股原值的，主管税务机关一律按该限售股转让收入的</a:t>
            </a:r>
            <a:r>
              <a:rPr lang="en-US" altLang="zh-CN" sz="2400" b="1">
                <a:solidFill>
                  <a:srgbClr val="FF0000"/>
                </a:solidFill>
                <a:ea typeface="宋体" panose="02010600030101010101" pitchFamily="2" charset="-122"/>
              </a:rPr>
              <a:t>15%</a:t>
            </a:r>
            <a:r>
              <a:rPr lang="zh-CN" altLang="en-US" sz="2400">
                <a:ea typeface="宋体" panose="02010600030101010101" pitchFamily="2" charset="-122"/>
              </a:rPr>
              <a:t>，核定为该限售股原值和合理税费。</a:t>
            </a:r>
          </a:p>
          <a:p>
            <a:pPr>
              <a:buFont typeface="Arial" panose="020B0604020202020204" pitchFamily="34" charset="0"/>
              <a:buNone/>
            </a:pPr>
            <a:r>
              <a:rPr lang="zh-CN" altLang="en-US" sz="2400">
                <a:ea typeface="宋体" panose="02010600030101010101" pitchFamily="2" charset="-122"/>
              </a:rPr>
              <a:t>（</a:t>
            </a:r>
            <a:r>
              <a:rPr lang="en-US" altLang="zh-CN" sz="2400">
                <a:ea typeface="宋体" panose="02010600030101010101" pitchFamily="2" charset="-122"/>
              </a:rPr>
              <a:t>2</a:t>
            </a:r>
            <a:r>
              <a:rPr lang="zh-CN" altLang="en-US" sz="2400">
                <a:ea typeface="宋体" panose="02010600030101010101" pitchFamily="2" charset="-122"/>
              </a:rPr>
              <a:t>）依照本条规定完成纳税义务后的限售股转让收入</a:t>
            </a:r>
            <a:r>
              <a:rPr lang="zh-CN" altLang="en-US" sz="2400" b="1">
                <a:solidFill>
                  <a:srgbClr val="FF0000"/>
                </a:solidFill>
                <a:ea typeface="宋体" panose="02010600030101010101" pitchFamily="2" charset="-122"/>
              </a:rPr>
              <a:t>余额转付给实际所有人时不再纳税</a:t>
            </a:r>
            <a:r>
              <a:rPr lang="zh-CN" altLang="en-US" sz="2400">
                <a:ea typeface="宋体" panose="02010600030101010101" pitchFamily="2" charset="-122"/>
              </a:rPr>
              <a:t>。</a:t>
            </a:r>
          </a:p>
          <a:p>
            <a:r>
              <a:rPr lang="en-US" altLang="zh-CN" sz="2800">
                <a:ea typeface="宋体" panose="02010600030101010101" pitchFamily="2" charset="-122"/>
              </a:rPr>
              <a:t>2.</a:t>
            </a:r>
            <a:r>
              <a:rPr lang="zh-CN" altLang="en-US" sz="2800">
                <a:ea typeface="宋体" panose="02010600030101010101" pitchFamily="2" charset="-122"/>
              </a:rPr>
              <a:t>依法院判决、裁定等原因，通过证券登记结算公司，企业将其代持的个人限售股直接</a:t>
            </a:r>
            <a:r>
              <a:rPr lang="zh-CN" altLang="en-US" sz="2800" b="1">
                <a:solidFill>
                  <a:srgbClr val="FF0000"/>
                </a:solidFill>
                <a:ea typeface="宋体" panose="02010600030101010101" pitchFamily="2" charset="-122"/>
              </a:rPr>
              <a:t>变更到实际所有人名下</a:t>
            </a:r>
            <a:r>
              <a:rPr lang="zh-CN" altLang="en-US" sz="2800">
                <a:ea typeface="宋体" panose="02010600030101010101" pitchFamily="2" charset="-122"/>
              </a:rPr>
              <a:t>的，不视同转让限售股</a:t>
            </a:r>
            <a:r>
              <a:rPr lang="zh-CN" altLang="en-US">
                <a:ea typeface="宋体" panose="02010600030101010101" pitchFamily="2" charset="-122"/>
              </a:rPr>
              <a:t>。</a:t>
            </a:r>
          </a:p>
          <a:p>
            <a:endParaRPr lang="zh-CN" altLang="en-US">
              <a:ea typeface="宋体" panose="02010600030101010101" pitchFamily="2" charset="-122"/>
            </a:endParaRPr>
          </a:p>
        </p:txBody>
      </p:sp>
      <p:sp>
        <p:nvSpPr>
          <p:cNvPr id="52228" name="页脚占位符 3">
            <a:extLst>
              <a:ext uri="{FF2B5EF4-FFF2-40B4-BE49-F238E27FC236}">
                <a16:creationId xmlns:a16="http://schemas.microsoft.com/office/drawing/2014/main" id="{A6728BC5-C205-4E4F-8A13-1309D5B3C623}"/>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内容占位符 2">
            <a:extLst>
              <a:ext uri="{FF2B5EF4-FFF2-40B4-BE49-F238E27FC236}">
                <a16:creationId xmlns:a16="http://schemas.microsoft.com/office/drawing/2014/main" id="{12DB9F5E-372D-47FB-A194-366E3F6C3F4B}"/>
              </a:ext>
            </a:extLst>
          </p:cNvPr>
          <p:cNvSpPr>
            <a:spLocks noGrp="1"/>
          </p:cNvSpPr>
          <p:nvPr>
            <p:ph idx="1"/>
          </p:nvPr>
        </p:nvSpPr>
        <p:spPr>
          <a:xfrm>
            <a:off x="457200" y="692150"/>
            <a:ext cx="8229600" cy="5556250"/>
          </a:xfrm>
        </p:spPr>
        <p:txBody>
          <a:bodyPr/>
          <a:lstStyle/>
          <a:p>
            <a:pPr marL="0" indent="0">
              <a:buFont typeface="Arial" panose="020B0604020202020204" pitchFamily="34" charset="0"/>
              <a:buNone/>
            </a:pPr>
            <a:r>
              <a:rPr lang="zh-CN" altLang="en-US" sz="2800">
                <a:latin typeface="黑体" panose="02010609060101010101" pitchFamily="49" charset="-122"/>
                <a:ea typeface="黑体" panose="02010609060101010101" pitchFamily="49" charset="-122"/>
              </a:rPr>
              <a:t>（二）企业在限售股</a:t>
            </a:r>
            <a:r>
              <a:rPr lang="zh-CN" altLang="en-US" sz="2800" b="1">
                <a:solidFill>
                  <a:srgbClr val="FF0000"/>
                </a:solidFill>
                <a:latin typeface="黑体" panose="02010609060101010101" pitchFamily="49" charset="-122"/>
                <a:ea typeface="黑体" panose="02010609060101010101" pitchFamily="49" charset="-122"/>
              </a:rPr>
              <a:t>解禁前</a:t>
            </a:r>
            <a:r>
              <a:rPr lang="zh-CN" altLang="en-US" sz="2800">
                <a:latin typeface="黑体" panose="02010609060101010101" pitchFamily="49" charset="-122"/>
                <a:ea typeface="黑体" panose="02010609060101010101" pitchFamily="49" charset="-122"/>
              </a:rPr>
              <a:t>将其持有的限售股</a:t>
            </a:r>
            <a:r>
              <a:rPr lang="zh-CN" altLang="en-US" sz="2800" b="1">
                <a:solidFill>
                  <a:srgbClr val="FF0000"/>
                </a:solidFill>
                <a:latin typeface="黑体" panose="02010609060101010101" pitchFamily="49" charset="-122"/>
                <a:ea typeface="黑体" panose="02010609060101010101" pitchFamily="49" charset="-122"/>
              </a:rPr>
              <a:t>转让</a:t>
            </a:r>
            <a:endParaRPr lang="zh-CN" altLang="en-US" sz="2800">
              <a:latin typeface="黑体" panose="02010609060101010101" pitchFamily="49" charset="-122"/>
              <a:ea typeface="黑体" panose="02010609060101010101" pitchFamily="49" charset="-122"/>
            </a:endParaRPr>
          </a:p>
          <a:p>
            <a:pPr marL="0" indent="0"/>
            <a:r>
              <a:rPr lang="zh-CN" altLang="en-US">
                <a:ea typeface="宋体" panose="02010600030101010101" pitchFamily="2" charset="-122"/>
              </a:rPr>
              <a:t>　</a:t>
            </a:r>
            <a:r>
              <a:rPr lang="en-US" altLang="zh-CN" sz="2800" b="1">
                <a:latin typeface="楷体" panose="02010609060101010101" pitchFamily="49" charset="-122"/>
                <a:ea typeface="楷体" panose="02010609060101010101" pitchFamily="49" charset="-122"/>
              </a:rPr>
              <a:t>1.</a:t>
            </a:r>
            <a:r>
              <a:rPr lang="zh-CN" altLang="en-US" sz="2800" b="1">
                <a:latin typeface="楷体" panose="02010609060101010101" pitchFamily="49" charset="-122"/>
                <a:ea typeface="楷体" panose="02010609060101010101" pitchFamily="49" charset="-122"/>
              </a:rPr>
              <a:t>企业应按减持在证券登记结算机构登记的限售股取得的全部</a:t>
            </a:r>
            <a:r>
              <a:rPr lang="zh-CN" altLang="en-US" sz="2800" b="1">
                <a:solidFill>
                  <a:srgbClr val="FF0000"/>
                </a:solidFill>
                <a:latin typeface="楷体" panose="02010609060101010101" pitchFamily="49" charset="-122"/>
                <a:ea typeface="楷体" panose="02010609060101010101" pitchFamily="49" charset="-122"/>
              </a:rPr>
              <a:t>收入</a:t>
            </a:r>
            <a:r>
              <a:rPr lang="zh-CN" altLang="en-US" sz="2800" b="1">
                <a:latin typeface="楷体" panose="02010609060101010101" pitchFamily="49" charset="-122"/>
                <a:ea typeface="楷体" panose="02010609060101010101" pitchFamily="49" charset="-122"/>
              </a:rPr>
              <a:t>，计入企业当年度</a:t>
            </a:r>
            <a:r>
              <a:rPr lang="zh-CN" altLang="en-US" sz="2800" b="1">
                <a:solidFill>
                  <a:srgbClr val="FF0000"/>
                </a:solidFill>
                <a:latin typeface="楷体" panose="02010609060101010101" pitchFamily="49" charset="-122"/>
                <a:ea typeface="楷体" panose="02010609060101010101" pitchFamily="49" charset="-122"/>
              </a:rPr>
              <a:t>应税收入</a:t>
            </a:r>
            <a:r>
              <a:rPr lang="zh-CN" altLang="en-US" sz="2800" b="1">
                <a:latin typeface="楷体" panose="02010609060101010101" pitchFamily="49" charset="-122"/>
                <a:ea typeface="楷体" panose="02010609060101010101" pitchFamily="49" charset="-122"/>
              </a:rPr>
              <a:t>计算纳税。</a:t>
            </a:r>
          </a:p>
          <a:p>
            <a:pPr marL="0" indent="0"/>
            <a:r>
              <a:rPr lang="zh-CN" altLang="en-US" sz="2800" b="1">
                <a:latin typeface="楷体" panose="02010609060101010101" pitchFamily="49" charset="-122"/>
                <a:ea typeface="楷体" panose="02010609060101010101" pitchFamily="49" charset="-122"/>
              </a:rPr>
              <a:t>　　</a:t>
            </a:r>
            <a:r>
              <a:rPr lang="en-US" altLang="zh-CN" sz="2800" b="1">
                <a:latin typeface="楷体" panose="02010609060101010101" pitchFamily="49" charset="-122"/>
                <a:ea typeface="楷体" panose="02010609060101010101" pitchFamily="49" charset="-122"/>
              </a:rPr>
              <a:t>2.</a:t>
            </a:r>
            <a:r>
              <a:rPr lang="zh-CN" altLang="en-US" sz="2800" b="1">
                <a:latin typeface="楷体" panose="02010609060101010101" pitchFamily="49" charset="-122"/>
                <a:ea typeface="楷体" panose="02010609060101010101" pitchFamily="49" charset="-122"/>
              </a:rPr>
              <a:t>企业持有的限售股在解禁前已签订协议转让给受让方，但未变更股权登记、仍由企业持有的，企业实际减持该限售股取得的收入，依照本条第</a:t>
            </a:r>
            <a:r>
              <a:rPr lang="en-US" altLang="zh-CN" sz="2800" b="1">
                <a:latin typeface="楷体" panose="02010609060101010101" pitchFamily="49" charset="-122"/>
                <a:ea typeface="楷体" panose="02010609060101010101" pitchFamily="49" charset="-122"/>
              </a:rPr>
              <a:t>1</a:t>
            </a:r>
            <a:r>
              <a:rPr lang="zh-CN" altLang="en-US" sz="2800" b="1">
                <a:latin typeface="楷体" panose="02010609060101010101" pitchFamily="49" charset="-122"/>
                <a:ea typeface="楷体" panose="02010609060101010101" pitchFamily="49" charset="-122"/>
              </a:rPr>
              <a:t>项规定纳税后，其</a:t>
            </a:r>
            <a:r>
              <a:rPr lang="zh-CN" altLang="en-US" sz="2800" b="1">
                <a:solidFill>
                  <a:srgbClr val="FF0000"/>
                </a:solidFill>
                <a:latin typeface="楷体" panose="02010609060101010101" pitchFamily="49" charset="-122"/>
                <a:ea typeface="楷体" panose="02010609060101010101" pitchFamily="49" charset="-122"/>
              </a:rPr>
              <a:t>余额转付</a:t>
            </a:r>
            <a:r>
              <a:rPr lang="zh-CN" altLang="en-US" sz="2800" b="1">
                <a:latin typeface="楷体" panose="02010609060101010101" pitchFamily="49" charset="-122"/>
                <a:ea typeface="楷体" panose="02010609060101010101" pitchFamily="49" charset="-122"/>
              </a:rPr>
              <a:t>给受让方的，受让方</a:t>
            </a:r>
            <a:r>
              <a:rPr lang="zh-CN" altLang="en-US" sz="2800" b="1">
                <a:solidFill>
                  <a:srgbClr val="FF0000"/>
                </a:solidFill>
                <a:latin typeface="楷体" panose="02010609060101010101" pitchFamily="49" charset="-122"/>
                <a:ea typeface="楷体" panose="02010609060101010101" pitchFamily="49" charset="-122"/>
              </a:rPr>
              <a:t>不再</a:t>
            </a:r>
            <a:r>
              <a:rPr lang="zh-CN" altLang="en-US" sz="2800" b="1">
                <a:latin typeface="楷体" panose="02010609060101010101" pitchFamily="49" charset="-122"/>
                <a:ea typeface="楷体" panose="02010609060101010101" pitchFamily="49" charset="-122"/>
              </a:rPr>
              <a:t>纳税。</a:t>
            </a:r>
          </a:p>
          <a:p>
            <a:pPr marL="0" indent="0"/>
            <a:endParaRPr lang="zh-CN" altLang="en-US">
              <a:ea typeface="宋体" panose="02010600030101010101" pitchFamily="2" charset="-122"/>
            </a:endParaRPr>
          </a:p>
        </p:txBody>
      </p:sp>
      <p:sp>
        <p:nvSpPr>
          <p:cNvPr id="53251" name="页脚占位符 3">
            <a:extLst>
              <a:ext uri="{FF2B5EF4-FFF2-40B4-BE49-F238E27FC236}">
                <a16:creationId xmlns:a16="http://schemas.microsoft.com/office/drawing/2014/main" id="{469CFA28-B910-4087-9872-B4B895229BBA}"/>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04FA6A-D090-48A1-85CA-16607ACAC8C4}"/>
              </a:ext>
            </a:extLst>
          </p:cNvPr>
          <p:cNvSpPr>
            <a:spLocks noGrp="1"/>
          </p:cNvSpPr>
          <p:nvPr>
            <p:ph type="title"/>
          </p:nvPr>
        </p:nvSpPr>
        <p:spPr>
          <a:xfrm>
            <a:off x="944563" y="476250"/>
            <a:ext cx="7772400" cy="1143000"/>
          </a:xfrm>
          <a:solidFill>
            <a:srgbClr val="FFFF00"/>
          </a:solidFill>
        </p:spPr>
        <p:txBody>
          <a:bodyPr/>
          <a:lstStyle/>
          <a:p>
            <a:pPr algn="ctr">
              <a:defRPr/>
            </a:pPr>
            <a:r>
              <a:rPr lang="zh-CN" altLang="en-US" sz="4800" dirty="0">
                <a:solidFill>
                  <a:srgbClr val="FF0000"/>
                </a:solidFill>
                <a:effectLst>
                  <a:outerShdw blurRad="38100" dist="38100" dir="2700000" algn="tl">
                    <a:srgbClr val="FFFFFF"/>
                  </a:outerShdw>
                </a:effectLst>
                <a:ea typeface="宋体" pitchFamily="2" charset="-122"/>
              </a:rPr>
              <a:t>七、企业所得税的申报缴纳</a:t>
            </a:r>
          </a:p>
        </p:txBody>
      </p:sp>
      <p:sp>
        <p:nvSpPr>
          <p:cNvPr id="54275" name="页脚占位符 3">
            <a:extLst>
              <a:ext uri="{FF2B5EF4-FFF2-40B4-BE49-F238E27FC236}">
                <a16:creationId xmlns:a16="http://schemas.microsoft.com/office/drawing/2014/main" id="{7A644D44-CC2C-497D-9166-0564885BF2C1}"/>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pic>
        <p:nvPicPr>
          <p:cNvPr id="54276" name="Picture 2">
            <a:extLst>
              <a:ext uri="{FF2B5EF4-FFF2-40B4-BE49-F238E27FC236}">
                <a16:creationId xmlns:a16="http://schemas.microsoft.com/office/drawing/2014/main" id="{5D01C460-8FD6-466F-B2A9-70A7D9296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 b="17934"/>
          <a:stretch>
            <a:fillRect/>
          </a:stretch>
        </p:blipFill>
        <p:spPr bwMode="auto">
          <a:xfrm>
            <a:off x="1835150" y="2276475"/>
            <a:ext cx="57023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32B65C3-6B7F-4169-A0F1-4EF129FD27EB}"/>
              </a:ext>
            </a:extLst>
          </p:cNvPr>
          <p:cNvSpPr>
            <a:spLocks noGrp="1" noChangeArrowheads="1"/>
          </p:cNvSpPr>
          <p:nvPr>
            <p:ph type="title"/>
          </p:nvPr>
        </p:nvSpPr>
        <p:spPr/>
        <p:txBody>
          <a:bodyPr/>
          <a:lstStyle/>
          <a:p>
            <a:r>
              <a:rPr lang="zh-CN" altLang="en-US" u="sng">
                <a:solidFill>
                  <a:srgbClr val="FF0000"/>
                </a:solidFill>
                <a:effectLst/>
                <a:ea typeface="宋体" panose="02010600030101010101" pitchFamily="2" charset="-122"/>
              </a:rPr>
              <a:t>（一）纳税地点</a:t>
            </a:r>
            <a:r>
              <a:rPr lang="zh-CN" altLang="en-US" u="sng">
                <a:effectLst/>
                <a:ea typeface="宋体" panose="02010600030101010101" pitchFamily="2" charset="-122"/>
              </a:rPr>
              <a:t>税地点一</a:t>
            </a:r>
          </a:p>
        </p:txBody>
      </p:sp>
      <p:pic>
        <p:nvPicPr>
          <p:cNvPr id="55299" name="Picture 6">
            <a:extLst>
              <a:ext uri="{FF2B5EF4-FFF2-40B4-BE49-F238E27FC236}">
                <a16:creationId xmlns:a16="http://schemas.microsoft.com/office/drawing/2014/main" id="{9679BC6E-1EC6-44FC-943E-E9BF2CC7AB7E}"/>
              </a:ext>
            </a:extLst>
          </p:cNvPr>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852488" y="1095375"/>
            <a:ext cx="74390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83AB46E-5465-4E45-8763-80F77F68C785}"/>
              </a:ext>
            </a:extLst>
          </p:cNvPr>
          <p:cNvSpPr>
            <a:spLocks noGrp="1" noChangeArrowheads="1"/>
          </p:cNvSpPr>
          <p:nvPr>
            <p:ph type="title"/>
          </p:nvPr>
        </p:nvSpPr>
        <p:spPr/>
        <p:txBody>
          <a:bodyPr/>
          <a:lstStyle/>
          <a:p>
            <a:r>
              <a:rPr lang="zh-CN" altLang="en-US" u="sng">
                <a:solidFill>
                  <a:srgbClr val="FF0000"/>
                </a:solidFill>
                <a:effectLst/>
                <a:ea typeface="宋体" panose="02010600030101010101" pitchFamily="2" charset="-122"/>
              </a:rPr>
              <a:t>（二）纳税期限</a:t>
            </a:r>
            <a:r>
              <a:rPr lang="zh-CN" altLang="en-US" sz="2800" u="sng">
                <a:solidFill>
                  <a:schemeClr val="tx1"/>
                </a:solidFill>
                <a:effectLst/>
                <a:ea typeface="宋体" panose="02010600030101010101" pitchFamily="2" charset="-122"/>
              </a:rPr>
              <a:t>（按年计征，分月或分季预缴，年终汇算清缴，多退少补）</a:t>
            </a:r>
          </a:p>
        </p:txBody>
      </p:sp>
      <p:sp>
        <p:nvSpPr>
          <p:cNvPr id="56323" name="Rectangle 5">
            <a:extLst>
              <a:ext uri="{FF2B5EF4-FFF2-40B4-BE49-F238E27FC236}">
                <a16:creationId xmlns:a16="http://schemas.microsoft.com/office/drawing/2014/main" id="{3AAE63FC-695B-497A-B524-41801B69FE05}"/>
              </a:ext>
            </a:extLst>
          </p:cNvPr>
          <p:cNvSpPr>
            <a:spLocks noChangeArrowheads="1"/>
          </p:cNvSpPr>
          <p:nvPr/>
        </p:nvSpPr>
        <p:spPr bwMode="auto">
          <a:xfrm>
            <a:off x="323850" y="1412875"/>
            <a:ext cx="84963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zh-CN" altLang="en-US" sz="3200">
                <a:solidFill>
                  <a:srgbClr val="FF0000"/>
                </a:solidFill>
                <a:ea typeface="宋体" panose="02010600030101010101" pitchFamily="2" charset="-122"/>
              </a:rPr>
              <a:t></a:t>
            </a:r>
            <a:r>
              <a:rPr lang="en-US" altLang="zh-CN" sz="3200">
                <a:solidFill>
                  <a:srgbClr val="FF0000"/>
                </a:solidFill>
                <a:ea typeface="宋体" panose="02010600030101010101" pitchFamily="2" charset="-122"/>
              </a:rPr>
              <a:t>1.</a:t>
            </a:r>
            <a:r>
              <a:rPr lang="zh-CN" altLang="en-US" sz="3200">
                <a:solidFill>
                  <a:srgbClr val="FF0000"/>
                </a:solidFill>
                <a:ea typeface="宋体" panose="02010600030101010101" pitchFamily="2" charset="-122"/>
              </a:rPr>
              <a:t>纳税年度</a:t>
            </a:r>
            <a:endParaRPr lang="en-US" altLang="zh-CN" sz="3200">
              <a:solidFill>
                <a:srgbClr val="FF0000"/>
              </a:solidFill>
              <a:ea typeface="宋体" panose="02010600030101010101" pitchFamily="2" charset="-122"/>
            </a:endParaRPr>
          </a:p>
          <a:p>
            <a:pPr eaLnBrk="1" hangingPunct="1"/>
            <a:r>
              <a:rPr lang="zh-CN" altLang="en-US" sz="2800">
                <a:latin typeface="楷体_GB2312" pitchFamily="1" charset="-122"/>
                <a:ea typeface="楷体_GB2312" pitchFamily="1" charset="-122"/>
              </a:rPr>
              <a:t>    </a:t>
            </a:r>
            <a:r>
              <a:rPr lang="zh-CN" altLang="en-US" sz="2800">
                <a:latin typeface="楷体" panose="02010609060101010101" pitchFamily="49" charset="-122"/>
                <a:ea typeface="楷体" panose="02010609060101010101" pitchFamily="49" charset="-122"/>
              </a:rPr>
              <a:t>公历年度：自公历</a:t>
            </a:r>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月</a:t>
            </a:r>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日起至</a:t>
            </a:r>
            <a:r>
              <a:rPr lang="en-US" altLang="zh-CN" sz="2800">
                <a:latin typeface="楷体" panose="02010609060101010101" pitchFamily="49" charset="-122"/>
                <a:ea typeface="楷体" panose="02010609060101010101" pitchFamily="49" charset="-122"/>
              </a:rPr>
              <a:t>12</a:t>
            </a:r>
            <a:r>
              <a:rPr lang="zh-CN" altLang="en-US" sz="2800">
                <a:latin typeface="楷体" panose="02010609060101010101" pitchFamily="49" charset="-122"/>
                <a:ea typeface="楷体" panose="02010609060101010101" pitchFamily="49" charset="-122"/>
              </a:rPr>
              <a:t>月</a:t>
            </a:r>
            <a:r>
              <a:rPr lang="en-US" altLang="zh-CN" sz="2800">
                <a:latin typeface="楷体" panose="02010609060101010101" pitchFamily="49" charset="-122"/>
                <a:ea typeface="楷体" panose="02010609060101010101" pitchFamily="49" charset="-122"/>
              </a:rPr>
              <a:t>31</a:t>
            </a:r>
            <a:r>
              <a:rPr lang="zh-CN" altLang="en-US" sz="2800">
                <a:latin typeface="楷体" panose="02010609060101010101" pitchFamily="49" charset="-122"/>
                <a:ea typeface="楷体" panose="02010609060101010101" pitchFamily="49" charset="-122"/>
              </a:rPr>
              <a:t>日止；</a:t>
            </a:r>
          </a:p>
          <a:p>
            <a:pPr eaLnBrk="1" hangingPunct="1"/>
            <a:r>
              <a:rPr lang="zh-CN" altLang="en-US" sz="2800">
                <a:latin typeface="楷体" panose="02010609060101010101" pitchFamily="49" charset="-122"/>
                <a:ea typeface="楷体" panose="02010609060101010101" pitchFamily="49" charset="-122"/>
              </a:rPr>
              <a:t>    实际经营期：企业在一个纳税年度中间开业，或者终止经营活动；使该纳税年度的实际经营期不足</a:t>
            </a:r>
            <a:r>
              <a:rPr lang="en-US" altLang="zh-CN" sz="2800">
                <a:latin typeface="楷体" panose="02010609060101010101" pitchFamily="49" charset="-122"/>
                <a:ea typeface="楷体" panose="02010609060101010101" pitchFamily="49" charset="-122"/>
              </a:rPr>
              <a:t>12</a:t>
            </a:r>
            <a:r>
              <a:rPr lang="zh-CN" altLang="en-US" sz="2800">
                <a:latin typeface="楷体" panose="02010609060101010101" pitchFamily="49" charset="-122"/>
                <a:ea typeface="楷体" panose="02010609060101010101" pitchFamily="49" charset="-122"/>
              </a:rPr>
              <a:t>个月的，以</a:t>
            </a:r>
            <a:r>
              <a:rPr lang="zh-CN" altLang="en-US" sz="2800">
                <a:solidFill>
                  <a:srgbClr val="FF0000"/>
                </a:solidFill>
                <a:latin typeface="楷体" panose="02010609060101010101" pitchFamily="49" charset="-122"/>
                <a:ea typeface="楷体" panose="02010609060101010101" pitchFamily="49" charset="-122"/>
              </a:rPr>
              <a:t>实际经营期</a:t>
            </a:r>
            <a:r>
              <a:rPr lang="zh-CN" altLang="en-US" sz="2800">
                <a:latin typeface="楷体" panose="02010609060101010101" pitchFamily="49" charset="-122"/>
                <a:ea typeface="楷体" panose="02010609060101010101" pitchFamily="49" charset="-122"/>
              </a:rPr>
              <a:t>为一个纳税年度。</a:t>
            </a:r>
          </a:p>
          <a:p>
            <a:pPr eaLnBrk="1" hangingPunct="1"/>
            <a:r>
              <a:rPr lang="zh-CN" altLang="en-US" sz="2800">
                <a:latin typeface="楷体" panose="02010609060101010101" pitchFamily="49" charset="-122"/>
                <a:ea typeface="楷体" panose="02010609060101010101" pitchFamily="49" charset="-122"/>
              </a:rPr>
              <a:t>  清算期间：企业依法清算时，应当以清算期间作为一个纳税年度。</a:t>
            </a:r>
            <a:r>
              <a:rPr lang="zh-CN" altLang="en-US" sz="2800">
                <a:solidFill>
                  <a:srgbClr val="FF0000"/>
                </a:solidFill>
                <a:latin typeface="楷体" panose="02010609060101010101" pitchFamily="49" charset="-122"/>
                <a:ea typeface="楷体" panose="02010609060101010101" pitchFamily="49" charset="-122"/>
              </a:rPr>
              <a:t>清算结束</a:t>
            </a:r>
            <a:r>
              <a:rPr lang="zh-CN" altLang="en-US" sz="2800">
                <a:latin typeface="楷体" panose="02010609060101010101" pitchFamily="49" charset="-122"/>
                <a:ea typeface="楷体" panose="02010609060101010101" pitchFamily="49" charset="-122"/>
              </a:rPr>
              <a:t>之日起</a:t>
            </a:r>
            <a:r>
              <a:rPr lang="en-US" altLang="zh-CN" sz="2800">
                <a:latin typeface="楷体" panose="02010609060101010101" pitchFamily="49" charset="-122"/>
                <a:ea typeface="楷体" panose="02010609060101010101" pitchFamily="49" charset="-122"/>
              </a:rPr>
              <a:t>15</a:t>
            </a:r>
            <a:r>
              <a:rPr lang="zh-CN" altLang="en-US" sz="2800">
                <a:latin typeface="楷体" panose="02010609060101010101" pitchFamily="49" charset="-122"/>
                <a:ea typeface="楷体" panose="02010609060101010101" pitchFamily="49" charset="-122"/>
              </a:rPr>
              <a:t>日内报送申报表结清税款。</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4C6339-5A75-4C21-BA93-53032A2A23AC}"/>
              </a:ext>
            </a:extLst>
          </p:cNvPr>
          <p:cNvSpPr>
            <a:spLocks noGrp="1"/>
          </p:cNvSpPr>
          <p:nvPr>
            <p:ph type="title"/>
          </p:nvPr>
        </p:nvSpPr>
        <p:spPr/>
        <p:txBody>
          <a:bodyPr/>
          <a:lstStyle/>
          <a:p>
            <a:pPr>
              <a:defRPr/>
            </a:pPr>
            <a:r>
              <a:rPr lang="zh-CN" altLang="en-US">
                <a:solidFill>
                  <a:srgbClr val="FF0000"/>
                </a:solidFill>
                <a:effectLst>
                  <a:outerShdw blurRad="38100" dist="38100" dir="2700000" algn="tl">
                    <a:srgbClr val="C0C0C0"/>
                  </a:outerShdw>
                </a:effectLst>
                <a:ea typeface="宋体" pitchFamily="2" charset="-122"/>
              </a:rPr>
              <a:t>一 、居民企业应纳税额的计算</a:t>
            </a:r>
          </a:p>
        </p:txBody>
      </p:sp>
      <p:sp>
        <p:nvSpPr>
          <p:cNvPr id="29699" name="内容占位符 2">
            <a:extLst>
              <a:ext uri="{FF2B5EF4-FFF2-40B4-BE49-F238E27FC236}">
                <a16:creationId xmlns:a16="http://schemas.microsoft.com/office/drawing/2014/main" id="{C3780C6D-3641-4CE1-9B33-07825A6DEB84}"/>
              </a:ext>
            </a:extLst>
          </p:cNvPr>
          <p:cNvSpPr>
            <a:spLocks noGrp="1"/>
          </p:cNvSpPr>
          <p:nvPr>
            <p:ph idx="1"/>
          </p:nvPr>
        </p:nvSpPr>
        <p:spPr/>
        <p:txBody>
          <a:bodyPr/>
          <a:lstStyle/>
          <a:p>
            <a:r>
              <a:rPr lang="zh-CN" altLang="en-US">
                <a:ea typeface="宋体" panose="02010600030101010101" pitchFamily="2" charset="-122"/>
              </a:rPr>
              <a:t>居民企业应纳税额等于应纳税所得额乘以适用税率，基本计算公式为：</a:t>
            </a:r>
          </a:p>
          <a:p>
            <a:br>
              <a:rPr lang="zh-CN" altLang="en-US">
                <a:ea typeface="宋体" panose="02010600030101010101" pitchFamily="2" charset="-122"/>
              </a:rPr>
            </a:br>
            <a:r>
              <a:rPr lang="zh-CN" altLang="en-US">
                <a:ea typeface="宋体" panose="02010600030101010101" pitchFamily="2" charset="-122"/>
              </a:rPr>
              <a:t>　　</a:t>
            </a:r>
            <a:r>
              <a:rPr lang="zh-CN" altLang="en-US" b="1">
                <a:latin typeface="楷体" panose="02010609060101010101" pitchFamily="49" charset="-122"/>
                <a:ea typeface="楷体" panose="02010609060101010101" pitchFamily="49" charset="-122"/>
              </a:rPr>
              <a:t>居民企业应纳税额＝应纳税所得额</a:t>
            </a:r>
            <a:r>
              <a:rPr lang="en-US" altLang="zh-CN" b="1">
                <a:latin typeface="楷体" panose="02010609060101010101" pitchFamily="49" charset="-122"/>
                <a:ea typeface="楷体" panose="02010609060101010101" pitchFamily="49" charset="-122"/>
              </a:rPr>
              <a:t>×</a:t>
            </a:r>
            <a:r>
              <a:rPr lang="zh-CN" altLang="en-US" b="1">
                <a:latin typeface="楷体" panose="02010609060101010101" pitchFamily="49" charset="-122"/>
                <a:ea typeface="楷体" panose="02010609060101010101" pitchFamily="49" charset="-122"/>
              </a:rPr>
              <a:t>适用税率一减免税额一抵免税额</a:t>
            </a:r>
            <a:br>
              <a:rPr lang="zh-CN" altLang="en-US">
                <a:latin typeface="楷体" panose="02010609060101010101" pitchFamily="49" charset="-122"/>
                <a:ea typeface="楷体" panose="02010609060101010101" pitchFamily="49" charset="-122"/>
              </a:rPr>
            </a:br>
            <a:endParaRPr lang="zh-CN" altLang="en-US">
              <a:latin typeface="楷体" panose="02010609060101010101" pitchFamily="49" charset="-122"/>
              <a:ea typeface="楷体" panose="02010609060101010101" pitchFamily="49" charset="-122"/>
            </a:endParaRPr>
          </a:p>
        </p:txBody>
      </p:sp>
      <p:sp>
        <p:nvSpPr>
          <p:cNvPr id="29700" name="页脚占位符 3">
            <a:extLst>
              <a:ext uri="{FF2B5EF4-FFF2-40B4-BE49-F238E27FC236}">
                <a16:creationId xmlns:a16="http://schemas.microsoft.com/office/drawing/2014/main" id="{2D00E312-ADBC-4C9F-BFE1-298F2B583205}"/>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a:extLst>
              <a:ext uri="{FF2B5EF4-FFF2-40B4-BE49-F238E27FC236}">
                <a16:creationId xmlns:a16="http://schemas.microsoft.com/office/drawing/2014/main" id="{973149AF-3B0B-4177-9B94-BA6A2A4158C8}"/>
              </a:ext>
            </a:extLst>
          </p:cNvPr>
          <p:cNvSpPr>
            <a:spLocks noChangeArrowheads="1"/>
          </p:cNvSpPr>
          <p:nvPr/>
        </p:nvSpPr>
        <p:spPr bwMode="auto">
          <a:xfrm>
            <a:off x="314325" y="692150"/>
            <a:ext cx="82804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zh-CN" altLang="en-US" b="0">
                <a:ea typeface="宋体" panose="02010600030101010101" pitchFamily="2" charset="-122"/>
              </a:rPr>
              <a:t></a:t>
            </a:r>
            <a:r>
              <a:rPr lang="en-US" altLang="zh-CN" sz="3200">
                <a:solidFill>
                  <a:srgbClr val="FF0000"/>
                </a:solidFill>
                <a:ea typeface="宋体" panose="02010600030101010101" pitchFamily="2" charset="-122"/>
              </a:rPr>
              <a:t>2.</a:t>
            </a:r>
            <a:r>
              <a:rPr lang="zh-CN" altLang="en-US" sz="3200">
                <a:solidFill>
                  <a:srgbClr val="FF0000"/>
                </a:solidFill>
                <a:ea typeface="宋体" panose="02010600030101010101" pitchFamily="2" charset="-122"/>
              </a:rPr>
              <a:t>申报缴纳期限</a:t>
            </a:r>
            <a:endParaRPr lang="en-US" altLang="zh-CN" sz="3200">
              <a:solidFill>
                <a:srgbClr val="FF0000"/>
              </a:solidFill>
              <a:ea typeface="宋体" panose="02010600030101010101" pitchFamily="2" charset="-122"/>
            </a:endParaRPr>
          </a:p>
          <a:p>
            <a:pPr eaLnBrk="1" hangingPunct="1"/>
            <a:r>
              <a:rPr lang="zh-CN" altLang="en-US" sz="2800">
                <a:latin typeface="楷体" panose="02010609060101010101" pitchFamily="49" charset="-122"/>
                <a:ea typeface="楷体" panose="02010609060101010101" pitchFamily="49" charset="-122"/>
                <a:cs typeface="仿宋_GB2312"/>
              </a:rPr>
              <a:t>    预缴税款：月份或季度终了之日起</a:t>
            </a:r>
            <a:r>
              <a:rPr lang="en-US" altLang="zh-CN" sz="2800">
                <a:solidFill>
                  <a:srgbClr val="FF0000"/>
                </a:solidFill>
                <a:latin typeface="楷体" panose="02010609060101010101" pitchFamily="49" charset="-122"/>
                <a:ea typeface="楷体" panose="02010609060101010101" pitchFamily="49" charset="-122"/>
                <a:cs typeface="仿宋_GB2312"/>
              </a:rPr>
              <a:t>15</a:t>
            </a:r>
            <a:r>
              <a:rPr lang="zh-CN" altLang="en-US" sz="2800">
                <a:solidFill>
                  <a:srgbClr val="FF0000"/>
                </a:solidFill>
                <a:latin typeface="楷体" panose="02010609060101010101" pitchFamily="49" charset="-122"/>
                <a:ea typeface="楷体" panose="02010609060101010101" pitchFamily="49" charset="-122"/>
                <a:cs typeface="仿宋_GB2312"/>
              </a:rPr>
              <a:t>日</a:t>
            </a:r>
            <a:r>
              <a:rPr lang="zh-CN" altLang="en-US" sz="2800">
                <a:latin typeface="楷体" panose="02010609060101010101" pitchFamily="49" charset="-122"/>
                <a:ea typeface="楷体" panose="02010609060101010101" pitchFamily="49" charset="-122"/>
                <a:cs typeface="仿宋_GB2312"/>
              </a:rPr>
              <a:t>内报送预缴企业所得税纳税申报表，预缴税款；</a:t>
            </a:r>
          </a:p>
          <a:p>
            <a:pPr eaLnBrk="1" hangingPunct="1"/>
            <a:r>
              <a:rPr lang="zh-CN" altLang="en-US" sz="2800">
                <a:latin typeface="楷体" panose="02010609060101010101" pitchFamily="49" charset="-122"/>
                <a:ea typeface="楷体" panose="02010609060101010101" pitchFamily="49" charset="-122"/>
                <a:cs typeface="仿宋_GB2312"/>
              </a:rPr>
              <a:t>  汇算清缴：年度终了之日起</a:t>
            </a:r>
            <a:r>
              <a:rPr lang="en-US" altLang="zh-CN" sz="2800">
                <a:solidFill>
                  <a:srgbClr val="FF0000"/>
                </a:solidFill>
                <a:latin typeface="楷体" panose="02010609060101010101" pitchFamily="49" charset="-122"/>
                <a:ea typeface="楷体" panose="02010609060101010101" pitchFamily="49" charset="-122"/>
                <a:cs typeface="仿宋_GB2312"/>
              </a:rPr>
              <a:t>5</a:t>
            </a:r>
            <a:r>
              <a:rPr lang="zh-CN" altLang="en-US" sz="2800">
                <a:solidFill>
                  <a:srgbClr val="FF0000"/>
                </a:solidFill>
                <a:latin typeface="楷体" panose="02010609060101010101" pitchFamily="49" charset="-122"/>
                <a:ea typeface="楷体" panose="02010609060101010101" pitchFamily="49" charset="-122"/>
                <a:cs typeface="仿宋_GB2312"/>
              </a:rPr>
              <a:t>个月内</a:t>
            </a:r>
            <a:r>
              <a:rPr lang="zh-CN" altLang="en-US" sz="2800">
                <a:latin typeface="楷体" panose="02010609060101010101" pitchFamily="49" charset="-122"/>
                <a:ea typeface="楷体" panose="02010609060101010101" pitchFamily="49" charset="-122"/>
                <a:cs typeface="仿宋_GB2312"/>
              </a:rPr>
              <a:t>报送年度企业所得税纳税申报表，进行汇算清缴，结清应缴应退税款；</a:t>
            </a:r>
          </a:p>
          <a:p>
            <a:pPr eaLnBrk="1" hangingPunct="1"/>
            <a:r>
              <a:rPr lang="zh-CN" altLang="en-US" sz="2800">
                <a:latin typeface="楷体" panose="02010609060101010101" pitchFamily="49" charset="-122"/>
                <a:ea typeface="楷体" panose="02010609060101010101" pitchFamily="49" charset="-122"/>
                <a:cs typeface="仿宋_GB2312"/>
              </a:rPr>
              <a:t>  企业在年度中间终止经营活动的，应当自实际经营终止之日起</a:t>
            </a:r>
            <a:r>
              <a:rPr lang="en-US" altLang="zh-CN" sz="2800">
                <a:solidFill>
                  <a:srgbClr val="FF0000"/>
                </a:solidFill>
                <a:latin typeface="楷体" panose="02010609060101010101" pitchFamily="49" charset="-122"/>
                <a:ea typeface="楷体" panose="02010609060101010101" pitchFamily="49" charset="-122"/>
                <a:cs typeface="仿宋_GB2312"/>
              </a:rPr>
              <a:t>60</a:t>
            </a:r>
            <a:r>
              <a:rPr lang="zh-CN" altLang="en-US" sz="2800">
                <a:solidFill>
                  <a:srgbClr val="FF0000"/>
                </a:solidFill>
                <a:latin typeface="楷体" panose="02010609060101010101" pitchFamily="49" charset="-122"/>
                <a:ea typeface="楷体" panose="02010609060101010101" pitchFamily="49" charset="-122"/>
                <a:cs typeface="仿宋_GB2312"/>
              </a:rPr>
              <a:t>日</a:t>
            </a:r>
            <a:r>
              <a:rPr lang="zh-CN" altLang="en-US" sz="2800">
                <a:latin typeface="楷体" panose="02010609060101010101" pitchFamily="49" charset="-122"/>
                <a:ea typeface="楷体" panose="02010609060101010101" pitchFamily="49" charset="-122"/>
                <a:cs typeface="仿宋_GB2312"/>
              </a:rPr>
              <a:t>内，办理汇算清缴。</a:t>
            </a:r>
          </a:p>
          <a:p>
            <a:pPr eaLnBrk="1" hangingPunct="1"/>
            <a:r>
              <a:rPr lang="zh-CN" altLang="en-US" sz="2800">
                <a:latin typeface="仿宋_GB2312"/>
                <a:ea typeface="仿宋_GB2312"/>
                <a:cs typeface="仿宋_GB2312"/>
              </a:rPr>
              <a:t></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509BF5-AA05-4C8D-B0C4-CA4E8B8D3A6F}"/>
              </a:ext>
            </a:extLst>
          </p:cNvPr>
          <p:cNvSpPr>
            <a:spLocks noGrp="1"/>
          </p:cNvSpPr>
          <p:nvPr>
            <p:ph type="title"/>
          </p:nvPr>
        </p:nvSpPr>
        <p:spPr/>
        <p:txBody>
          <a:bodyPr/>
          <a:lstStyle/>
          <a:p>
            <a:pPr>
              <a:defRPr/>
            </a:pPr>
            <a:r>
              <a:rPr lang="zh-CN" altLang="en-US" dirty="0">
                <a:solidFill>
                  <a:srgbClr val="FF0000"/>
                </a:solidFill>
                <a:effectLst>
                  <a:outerShdw blurRad="38100" dist="38100" dir="2700000" algn="tl">
                    <a:srgbClr val="C0C0C0"/>
                  </a:outerShdw>
                </a:effectLst>
                <a:ea typeface="宋体" pitchFamily="2" charset="-122"/>
              </a:rPr>
              <a:t>预缴的方法</a:t>
            </a:r>
          </a:p>
        </p:txBody>
      </p:sp>
      <p:sp>
        <p:nvSpPr>
          <p:cNvPr id="58371" name="内容占位符 2">
            <a:extLst>
              <a:ext uri="{FF2B5EF4-FFF2-40B4-BE49-F238E27FC236}">
                <a16:creationId xmlns:a16="http://schemas.microsoft.com/office/drawing/2014/main" id="{9017A4BA-176B-477B-853A-6830882814E8}"/>
              </a:ext>
            </a:extLst>
          </p:cNvPr>
          <p:cNvSpPr>
            <a:spLocks noGrp="1"/>
          </p:cNvSpPr>
          <p:nvPr>
            <p:ph idx="1"/>
          </p:nvPr>
        </p:nvSpPr>
        <p:spPr/>
        <p:txBody>
          <a:bodyPr/>
          <a:lstStyle/>
          <a:p>
            <a:r>
              <a:rPr lang="zh-CN" altLang="en-US" b="1">
                <a:latin typeface="楷体" panose="02010609060101010101" pitchFamily="49" charset="-122"/>
                <a:ea typeface="楷体" panose="02010609060101010101" pitchFamily="49" charset="-122"/>
              </a:rPr>
              <a:t>（一）一般情况下应当按照月度或者季度的实际利润额预缴。</a:t>
            </a:r>
            <a:endParaRPr lang="en-US" altLang="zh-CN" b="1">
              <a:latin typeface="楷体" panose="02010609060101010101" pitchFamily="49" charset="-122"/>
              <a:ea typeface="楷体" panose="02010609060101010101" pitchFamily="49" charset="-122"/>
            </a:endParaRPr>
          </a:p>
          <a:p>
            <a:r>
              <a:rPr lang="zh-CN" altLang="en-US" b="1">
                <a:latin typeface="楷体" panose="02010609060101010101" pitchFamily="49" charset="-122"/>
                <a:ea typeface="楷体" panose="02010609060101010101" pitchFamily="49" charset="-122"/>
              </a:rPr>
              <a:t>（二）按实际利润额预缴有困难的，按照上一纳税年度应纳税所得额的月度或者季度平均额。</a:t>
            </a:r>
            <a:endParaRPr lang="en-US" altLang="zh-CN" b="1">
              <a:latin typeface="楷体" panose="02010609060101010101" pitchFamily="49" charset="-122"/>
              <a:ea typeface="楷体" panose="02010609060101010101" pitchFamily="49" charset="-122"/>
            </a:endParaRPr>
          </a:p>
          <a:p>
            <a:r>
              <a:rPr lang="zh-CN" altLang="en-US" b="1">
                <a:latin typeface="楷体" panose="02010609060101010101" pitchFamily="49" charset="-122"/>
                <a:ea typeface="楷体" panose="02010609060101010101" pitchFamily="49" charset="-122"/>
              </a:rPr>
              <a:t>（三）经税务机关认可的其他方法预缴。</a:t>
            </a:r>
            <a:endParaRPr lang="en-US" altLang="zh-CN" b="1">
              <a:latin typeface="楷体" panose="02010609060101010101" pitchFamily="49" charset="-122"/>
              <a:ea typeface="楷体" panose="02010609060101010101" pitchFamily="49" charset="-122"/>
            </a:endParaRPr>
          </a:p>
          <a:p>
            <a:endParaRPr lang="zh-CN" altLang="en-US">
              <a:ea typeface="宋体" panose="02010600030101010101" pitchFamily="2" charset="-122"/>
            </a:endParaRPr>
          </a:p>
        </p:txBody>
      </p:sp>
      <p:sp>
        <p:nvSpPr>
          <p:cNvPr id="58372" name="页脚占位符 3">
            <a:extLst>
              <a:ext uri="{FF2B5EF4-FFF2-40B4-BE49-F238E27FC236}">
                <a16:creationId xmlns:a16="http://schemas.microsoft.com/office/drawing/2014/main" id="{91215A4D-CE49-4199-BB78-EF21E7637400}"/>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BD0D73-6D4D-4557-80FB-4D2F09E50D21}"/>
              </a:ext>
            </a:extLst>
          </p:cNvPr>
          <p:cNvSpPr>
            <a:spLocks noGrp="1"/>
          </p:cNvSpPr>
          <p:nvPr>
            <p:ph type="title"/>
          </p:nvPr>
        </p:nvSpPr>
        <p:spPr/>
        <p:txBody>
          <a:bodyPr/>
          <a:lstStyle/>
          <a:p>
            <a:pPr>
              <a:defRPr/>
            </a:pPr>
            <a:r>
              <a:rPr lang="zh-CN" altLang="en-US">
                <a:solidFill>
                  <a:srgbClr val="FF0000"/>
                </a:solidFill>
                <a:effectLst>
                  <a:outerShdw blurRad="38100" dist="38100" dir="2700000" algn="tl">
                    <a:srgbClr val="C0C0C0"/>
                  </a:outerShdw>
                </a:effectLst>
                <a:ea typeface="宋体" pitchFamily="2" charset="-122"/>
              </a:rPr>
              <a:t>（三）跨地区经营汇总纳税企业所得税征收管理办法</a:t>
            </a:r>
          </a:p>
        </p:txBody>
      </p:sp>
      <p:sp>
        <p:nvSpPr>
          <p:cNvPr id="59395" name="内容占位符 2">
            <a:extLst>
              <a:ext uri="{FF2B5EF4-FFF2-40B4-BE49-F238E27FC236}">
                <a16:creationId xmlns:a16="http://schemas.microsoft.com/office/drawing/2014/main" id="{3956F0D6-479F-4DF3-92B4-35459130D861}"/>
              </a:ext>
            </a:extLst>
          </p:cNvPr>
          <p:cNvSpPr>
            <a:spLocks noGrp="1"/>
          </p:cNvSpPr>
          <p:nvPr>
            <p:ph idx="1"/>
          </p:nvPr>
        </p:nvSpPr>
        <p:spPr/>
        <p:txBody>
          <a:bodyPr/>
          <a:lstStyle/>
          <a:p>
            <a:r>
              <a:rPr lang="zh-CN" altLang="en-US" sz="2400">
                <a:latin typeface="黑体" panose="02010609060101010101" pitchFamily="49" charset="-122"/>
                <a:ea typeface="黑体" panose="02010609060101010101" pitchFamily="49" charset="-122"/>
              </a:rPr>
              <a:t>（一）基本原则和适用范围</a:t>
            </a:r>
          </a:p>
          <a:p>
            <a:r>
              <a:rPr lang="zh-CN" altLang="en-US" sz="2400">
                <a:ea typeface="宋体" panose="02010600030101010101" pitchFamily="2" charset="-122"/>
              </a:rPr>
              <a:t>　　</a:t>
            </a:r>
            <a:r>
              <a:rPr lang="en-US" altLang="zh-CN" sz="2400">
                <a:ea typeface="宋体" panose="02010600030101010101" pitchFamily="2" charset="-122"/>
              </a:rPr>
              <a:t>1.</a:t>
            </a:r>
            <a:r>
              <a:rPr lang="zh-CN" altLang="en-US" sz="2400">
                <a:ea typeface="宋体" panose="02010600030101010101" pitchFamily="2" charset="-122"/>
              </a:rPr>
              <a:t>居民企业在中国境内跨地区（指跨省、自治区、直辖市和计划单列市，下同）设立不具有法人资格分支机构的，该居民企业为跨地区经营汇总纳税企业（以下简称汇总纳税企业），除另有规定外，其企业所得税征收管理适用本办法。（部分企业全额上缴中央国库不适用本办法）</a:t>
            </a:r>
          </a:p>
          <a:p>
            <a:r>
              <a:rPr lang="zh-CN" altLang="en-US" sz="2400">
                <a:ea typeface="宋体" panose="02010600030101010101" pitchFamily="2" charset="-122"/>
              </a:rPr>
              <a:t>　　</a:t>
            </a:r>
            <a:r>
              <a:rPr lang="en-US" altLang="zh-CN" sz="2400">
                <a:ea typeface="宋体" panose="02010600030101010101" pitchFamily="2" charset="-122"/>
              </a:rPr>
              <a:t>2.</a:t>
            </a:r>
            <a:r>
              <a:rPr lang="zh-CN" altLang="en-US" sz="2400">
                <a:ea typeface="宋体" panose="02010600030101010101" pitchFamily="2" charset="-122"/>
              </a:rPr>
              <a:t>基本原则：</a:t>
            </a:r>
            <a:r>
              <a:rPr lang="zh-CN" altLang="en-US" sz="2400" b="1">
                <a:latin typeface="黑体" panose="02010609060101010101" pitchFamily="49" charset="-122"/>
                <a:ea typeface="黑体" panose="02010609060101010101" pitchFamily="49" charset="-122"/>
              </a:rPr>
              <a:t>“统一计算、分级管理、就地预缴、汇总清算、财政调库”。</a:t>
            </a:r>
          </a:p>
          <a:p>
            <a:r>
              <a:rPr lang="zh-CN" altLang="en-US" sz="2400">
                <a:ea typeface="宋体" panose="02010600030101010101" pitchFamily="2" charset="-122"/>
              </a:rPr>
              <a:t>　　</a:t>
            </a:r>
            <a:r>
              <a:rPr lang="en-US" altLang="zh-CN" sz="2400">
                <a:ea typeface="宋体" panose="02010600030101010101" pitchFamily="2" charset="-122"/>
              </a:rPr>
              <a:t>3.</a:t>
            </a:r>
            <a:r>
              <a:rPr lang="zh-CN" altLang="en-US" sz="2400">
                <a:ea typeface="宋体" panose="02010600030101010101" pitchFamily="2" charset="-122"/>
              </a:rPr>
              <a:t>适用范围：总机构和具有主体生产经营职能的二级分支机构，就地分摊缴纳企业所得税。以下二级分支机构不就地分摊缴纳企业所得税（二级分支机构没有造血功能或者造血功能比较弱）：</a:t>
            </a:r>
          </a:p>
          <a:p>
            <a:endParaRPr lang="zh-CN" altLang="en-US">
              <a:ea typeface="宋体" panose="02010600030101010101" pitchFamily="2" charset="-122"/>
            </a:endParaRPr>
          </a:p>
        </p:txBody>
      </p:sp>
      <p:sp>
        <p:nvSpPr>
          <p:cNvPr id="59396" name="页脚占位符 3">
            <a:extLst>
              <a:ext uri="{FF2B5EF4-FFF2-40B4-BE49-F238E27FC236}">
                <a16:creationId xmlns:a16="http://schemas.microsoft.com/office/drawing/2014/main" id="{F4C46CDD-44F5-45C7-9571-2449CDCEB8C1}"/>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内容占位符 2">
            <a:extLst>
              <a:ext uri="{FF2B5EF4-FFF2-40B4-BE49-F238E27FC236}">
                <a16:creationId xmlns:a16="http://schemas.microsoft.com/office/drawing/2014/main" id="{C52D0C9C-51A4-465F-A740-81D2E19030BC}"/>
              </a:ext>
            </a:extLst>
          </p:cNvPr>
          <p:cNvSpPr>
            <a:spLocks noGrp="1"/>
          </p:cNvSpPr>
          <p:nvPr>
            <p:ph idx="1"/>
          </p:nvPr>
        </p:nvSpPr>
        <p:spPr>
          <a:xfrm>
            <a:off x="457200" y="836613"/>
            <a:ext cx="8229600" cy="5411787"/>
          </a:xfrm>
        </p:spPr>
        <p:txBody>
          <a:bodyPr/>
          <a:lstStyle/>
          <a:p>
            <a:r>
              <a:rPr lang="zh-CN" altLang="en-US" sz="2400">
                <a:ea typeface="宋体" panose="02010600030101010101" pitchFamily="2" charset="-122"/>
              </a:rPr>
              <a:t>      （</a:t>
            </a:r>
            <a:r>
              <a:rPr lang="en-US" altLang="zh-CN" sz="2400">
                <a:ea typeface="宋体" panose="02010600030101010101" pitchFamily="2" charset="-122"/>
              </a:rPr>
              <a:t>1</a:t>
            </a:r>
            <a:r>
              <a:rPr lang="zh-CN" altLang="en-US" sz="2400">
                <a:ea typeface="宋体" panose="02010600030101010101" pitchFamily="2" charset="-122"/>
              </a:rPr>
              <a:t>）不具有主体生产经营职能，且在当地不缴纳增值税、营业税的产品售后服务、内部研发、仓储等汇总纳税企业内部辅助性的二级分支机构，不就地分摊缴纳企业所得税。</a:t>
            </a:r>
          </a:p>
          <a:p>
            <a:r>
              <a:rPr lang="zh-CN" altLang="en-US" sz="2400">
                <a:ea typeface="宋体" panose="02010600030101010101" pitchFamily="2" charset="-122"/>
              </a:rPr>
              <a:t>　　（</a:t>
            </a:r>
            <a:r>
              <a:rPr lang="en-US" altLang="zh-CN" sz="2400">
                <a:ea typeface="宋体" panose="02010600030101010101" pitchFamily="2" charset="-122"/>
              </a:rPr>
              <a:t>2</a:t>
            </a:r>
            <a:r>
              <a:rPr lang="zh-CN" altLang="en-US" sz="2400">
                <a:ea typeface="宋体" panose="02010600030101010101" pitchFamily="2" charset="-122"/>
              </a:rPr>
              <a:t>）上年度认定为小型微利企业的，其二级分支机构不就地分摊缴纳企业所得税。</a:t>
            </a:r>
          </a:p>
          <a:p>
            <a:r>
              <a:rPr lang="zh-CN" altLang="en-US" sz="2400">
                <a:ea typeface="宋体" panose="02010600030101010101" pitchFamily="2" charset="-122"/>
              </a:rPr>
              <a:t>　　（</a:t>
            </a:r>
            <a:r>
              <a:rPr lang="en-US" altLang="zh-CN" sz="2400">
                <a:ea typeface="宋体" panose="02010600030101010101" pitchFamily="2" charset="-122"/>
              </a:rPr>
              <a:t>3</a:t>
            </a:r>
            <a:r>
              <a:rPr lang="zh-CN" altLang="en-US" sz="2400">
                <a:ea typeface="宋体" panose="02010600030101010101" pitchFamily="2" charset="-122"/>
              </a:rPr>
              <a:t>）新设立的二级分支机构，设立当年不就地分摊缴纳企业所得税。</a:t>
            </a:r>
          </a:p>
          <a:p>
            <a:r>
              <a:rPr lang="zh-CN" altLang="en-US" sz="2400">
                <a:ea typeface="宋体" panose="02010600030101010101" pitchFamily="2" charset="-122"/>
              </a:rPr>
              <a:t>　　（</a:t>
            </a:r>
            <a:r>
              <a:rPr lang="en-US" altLang="zh-CN" sz="2400">
                <a:ea typeface="宋体" panose="02010600030101010101" pitchFamily="2" charset="-122"/>
              </a:rPr>
              <a:t>4</a:t>
            </a:r>
            <a:r>
              <a:rPr lang="zh-CN" altLang="en-US" sz="2400">
                <a:ea typeface="宋体" panose="02010600030101010101" pitchFamily="2" charset="-122"/>
              </a:rPr>
              <a:t>）当年撤销的二级分支机构，自办理注销税务登记之日所属企业所得税预缴期间起，不就地分摊缴纳企业所得税。</a:t>
            </a:r>
          </a:p>
          <a:p>
            <a:r>
              <a:rPr lang="zh-CN" altLang="en-US" sz="2400">
                <a:ea typeface="宋体" panose="02010600030101010101" pitchFamily="2" charset="-122"/>
              </a:rPr>
              <a:t>　　（</a:t>
            </a:r>
            <a:r>
              <a:rPr lang="en-US" altLang="zh-CN" sz="2400">
                <a:ea typeface="宋体" panose="02010600030101010101" pitchFamily="2" charset="-122"/>
              </a:rPr>
              <a:t>5</a:t>
            </a:r>
            <a:r>
              <a:rPr lang="zh-CN" altLang="en-US" sz="2400">
                <a:ea typeface="宋体" panose="02010600030101010101" pitchFamily="2" charset="-122"/>
              </a:rPr>
              <a:t>）汇总纳税企业在中国境外设立的不具有法人资格的二级分支机构，不就地分摊缴纳企业所得税。</a:t>
            </a:r>
          </a:p>
          <a:p>
            <a:endParaRPr lang="zh-CN" altLang="en-US">
              <a:ea typeface="宋体" panose="02010600030101010101" pitchFamily="2" charset="-122"/>
            </a:endParaRPr>
          </a:p>
        </p:txBody>
      </p:sp>
      <p:sp>
        <p:nvSpPr>
          <p:cNvPr id="60419" name="页脚占位符 3">
            <a:extLst>
              <a:ext uri="{FF2B5EF4-FFF2-40B4-BE49-F238E27FC236}">
                <a16:creationId xmlns:a16="http://schemas.microsoft.com/office/drawing/2014/main" id="{507FDE73-35CA-4E40-A323-152858118AC5}"/>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内容占位符 2">
            <a:extLst>
              <a:ext uri="{FF2B5EF4-FFF2-40B4-BE49-F238E27FC236}">
                <a16:creationId xmlns:a16="http://schemas.microsoft.com/office/drawing/2014/main" id="{5D8C195B-ADC8-45D5-AFA1-5BF4E053BBD1}"/>
              </a:ext>
            </a:extLst>
          </p:cNvPr>
          <p:cNvSpPr>
            <a:spLocks noGrp="1"/>
          </p:cNvSpPr>
          <p:nvPr>
            <p:ph idx="1"/>
          </p:nvPr>
        </p:nvSpPr>
        <p:spPr>
          <a:xfrm>
            <a:off x="457200" y="476250"/>
            <a:ext cx="8229600" cy="5772150"/>
          </a:xfrm>
        </p:spPr>
        <p:txBody>
          <a:bodyPr/>
          <a:lstStyle/>
          <a:p>
            <a:r>
              <a:rPr lang="zh-CN" altLang="en-US" sz="2800">
                <a:latin typeface="黑体" panose="02010609060101010101" pitchFamily="49" charset="-122"/>
                <a:ea typeface="黑体" panose="02010609060101010101" pitchFamily="49" charset="-122"/>
              </a:rPr>
              <a:t>（二）税款预缴和汇算清缴</a:t>
            </a:r>
          </a:p>
          <a:p>
            <a:r>
              <a:rPr lang="zh-CN" altLang="en-US" sz="2400">
                <a:ea typeface="宋体" panose="02010600030101010101" pitchFamily="2" charset="-122"/>
              </a:rPr>
              <a:t>　　</a:t>
            </a:r>
            <a:r>
              <a:rPr lang="en-US" altLang="zh-CN" sz="2400">
                <a:ea typeface="宋体" panose="02010600030101010101" pitchFamily="2" charset="-122"/>
              </a:rPr>
              <a:t>1.</a:t>
            </a:r>
            <a:r>
              <a:rPr lang="zh-CN" altLang="en-US" sz="2400">
                <a:ea typeface="宋体" panose="02010600030101010101" pitchFamily="2" charset="-122"/>
              </a:rPr>
              <a:t>汇总纳税企业按规定汇总计算的企业所得税，包括预缴税款和汇算清缴应缴应退税款</a:t>
            </a:r>
            <a:r>
              <a:rPr lang="zh-CN" altLang="en-US" sz="2400">
                <a:solidFill>
                  <a:srgbClr val="FF0000"/>
                </a:solidFill>
                <a:ea typeface="宋体" panose="02010600030101010101" pitchFamily="2" charset="-122"/>
              </a:rPr>
              <a:t>，</a:t>
            </a:r>
            <a:r>
              <a:rPr lang="en-US" altLang="zh-CN" sz="2400" b="1">
                <a:solidFill>
                  <a:srgbClr val="FF0000"/>
                </a:solidFill>
                <a:ea typeface="宋体" panose="02010600030101010101" pitchFamily="2" charset="-122"/>
              </a:rPr>
              <a:t>50%</a:t>
            </a:r>
            <a:r>
              <a:rPr lang="zh-CN" altLang="en-US" sz="2400" b="1">
                <a:solidFill>
                  <a:srgbClr val="FF0000"/>
                </a:solidFill>
                <a:ea typeface="宋体" panose="02010600030101010101" pitchFamily="2" charset="-122"/>
              </a:rPr>
              <a:t>在各分支机构间分摊</a:t>
            </a:r>
            <a:r>
              <a:rPr lang="zh-CN" altLang="en-US" sz="2400">
                <a:ea typeface="宋体" panose="02010600030101010101" pitchFamily="2" charset="-122"/>
              </a:rPr>
              <a:t>，各分支机构根据分摊税款就地办理缴库或退库；</a:t>
            </a:r>
            <a:r>
              <a:rPr lang="en-US" altLang="zh-CN" sz="2400" b="1">
                <a:solidFill>
                  <a:srgbClr val="FF0000"/>
                </a:solidFill>
                <a:ea typeface="宋体" panose="02010600030101010101" pitchFamily="2" charset="-122"/>
              </a:rPr>
              <a:t>50%</a:t>
            </a:r>
            <a:r>
              <a:rPr lang="zh-CN" altLang="en-US" sz="2400" b="1">
                <a:solidFill>
                  <a:srgbClr val="FF0000"/>
                </a:solidFill>
                <a:ea typeface="宋体" panose="02010600030101010101" pitchFamily="2" charset="-122"/>
              </a:rPr>
              <a:t>由总机构分摊缴纳，</a:t>
            </a:r>
            <a:r>
              <a:rPr lang="zh-CN" altLang="en-US" sz="2400">
                <a:ea typeface="宋体" panose="02010600030101010101" pitchFamily="2" charset="-122"/>
              </a:rPr>
              <a:t>其中</a:t>
            </a:r>
            <a:r>
              <a:rPr lang="en-US" altLang="zh-CN" sz="2400">
                <a:ea typeface="宋体" panose="02010600030101010101" pitchFamily="2" charset="-122"/>
              </a:rPr>
              <a:t>25%</a:t>
            </a:r>
            <a:r>
              <a:rPr lang="zh-CN" altLang="en-US" sz="2400">
                <a:ea typeface="宋体" panose="02010600030101010101" pitchFamily="2" charset="-122"/>
              </a:rPr>
              <a:t>就地办理缴库或退库，</a:t>
            </a:r>
            <a:r>
              <a:rPr lang="en-US" altLang="zh-CN" sz="2400">
                <a:ea typeface="宋体" panose="02010600030101010101" pitchFamily="2" charset="-122"/>
              </a:rPr>
              <a:t>25%</a:t>
            </a:r>
            <a:r>
              <a:rPr lang="zh-CN" altLang="en-US" sz="2400">
                <a:ea typeface="宋体" panose="02010600030101010101" pitchFamily="2" charset="-122"/>
              </a:rPr>
              <a:t>就地全额缴入中央国库或退库。</a:t>
            </a:r>
          </a:p>
          <a:p>
            <a:r>
              <a:rPr lang="zh-CN" altLang="en-US" sz="2400">
                <a:ea typeface="宋体" panose="02010600030101010101" pitchFamily="2" charset="-122"/>
              </a:rPr>
              <a:t>　　</a:t>
            </a:r>
            <a:r>
              <a:rPr lang="en-US" altLang="zh-CN" sz="2400">
                <a:ea typeface="宋体" panose="02010600030101010101" pitchFamily="2" charset="-122"/>
              </a:rPr>
              <a:t>2.</a:t>
            </a:r>
            <a:r>
              <a:rPr lang="zh-CN" altLang="en-US" sz="2400">
                <a:ea typeface="宋体" panose="02010600030101010101" pitchFamily="2" charset="-122"/>
              </a:rPr>
              <a:t>企业所得税分月或者分季预缴，由总机构所在地主管税务机关具体核定。</a:t>
            </a:r>
          </a:p>
          <a:p>
            <a:r>
              <a:rPr lang="zh-CN" altLang="en-US" sz="2400">
                <a:ea typeface="宋体" panose="02010600030101010101" pitchFamily="2" charset="-122"/>
              </a:rPr>
              <a:t>　   </a:t>
            </a:r>
            <a:r>
              <a:rPr lang="en-US" altLang="zh-CN" sz="2400">
                <a:ea typeface="宋体" panose="02010600030101010101" pitchFamily="2" charset="-122"/>
              </a:rPr>
              <a:t>3.</a:t>
            </a:r>
            <a:r>
              <a:rPr lang="zh-CN" altLang="en-US" sz="2400">
                <a:ea typeface="宋体" panose="02010600030101010101" pitchFamily="2" charset="-122"/>
              </a:rPr>
              <a:t>汇总纳税企业在纳税年度内预缴企业所得税税款少于全年应缴企业所得税税款的，应在汇算清缴期内由总、分机构</a:t>
            </a:r>
            <a:r>
              <a:rPr lang="zh-CN" altLang="en-US" sz="2400" b="1">
                <a:solidFill>
                  <a:srgbClr val="FF0000"/>
                </a:solidFill>
                <a:ea typeface="宋体" panose="02010600030101010101" pitchFamily="2" charset="-122"/>
              </a:rPr>
              <a:t>分别结清应缴</a:t>
            </a:r>
            <a:r>
              <a:rPr lang="zh-CN" altLang="en-US" sz="2400">
                <a:ea typeface="宋体" panose="02010600030101010101" pitchFamily="2" charset="-122"/>
              </a:rPr>
              <a:t>的企业所得税税款；预缴税款超过应缴税款的，主管税务机关应及时按有关规定</a:t>
            </a:r>
            <a:r>
              <a:rPr lang="zh-CN" altLang="en-US" sz="2400" b="1">
                <a:solidFill>
                  <a:srgbClr val="FF0000"/>
                </a:solidFill>
                <a:ea typeface="宋体" panose="02010600030101010101" pitchFamily="2" charset="-122"/>
              </a:rPr>
              <a:t>分别办理退税</a:t>
            </a:r>
            <a:r>
              <a:rPr lang="zh-CN" altLang="en-US" sz="2400">
                <a:ea typeface="宋体" panose="02010600030101010101" pitchFamily="2" charset="-122"/>
              </a:rPr>
              <a:t>，或者经总、分机构同意后</a:t>
            </a:r>
            <a:r>
              <a:rPr lang="zh-CN" altLang="en-US" sz="2400" b="1">
                <a:solidFill>
                  <a:srgbClr val="FF0000"/>
                </a:solidFill>
                <a:ea typeface="宋体" panose="02010600030101010101" pitchFamily="2" charset="-122"/>
              </a:rPr>
              <a:t>分别抵缴</a:t>
            </a:r>
            <a:r>
              <a:rPr lang="zh-CN" altLang="en-US" sz="2400">
                <a:ea typeface="宋体" panose="02010600030101010101" pitchFamily="2" charset="-122"/>
              </a:rPr>
              <a:t>其下一年度应缴企业所得税税款。</a:t>
            </a:r>
          </a:p>
          <a:p>
            <a:endParaRPr lang="zh-CN" altLang="en-US">
              <a:ea typeface="宋体" panose="02010600030101010101" pitchFamily="2" charset="-122"/>
            </a:endParaRPr>
          </a:p>
        </p:txBody>
      </p:sp>
      <p:sp>
        <p:nvSpPr>
          <p:cNvPr id="61443" name="页脚占位符 3">
            <a:extLst>
              <a:ext uri="{FF2B5EF4-FFF2-40B4-BE49-F238E27FC236}">
                <a16:creationId xmlns:a16="http://schemas.microsoft.com/office/drawing/2014/main" id="{69AEC89C-AFA1-42AE-A20B-08ACE3B36EBF}"/>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内容占位符 2">
            <a:extLst>
              <a:ext uri="{FF2B5EF4-FFF2-40B4-BE49-F238E27FC236}">
                <a16:creationId xmlns:a16="http://schemas.microsoft.com/office/drawing/2014/main" id="{6980CCF9-3C9B-4774-B864-523FDDF4AF24}"/>
              </a:ext>
            </a:extLst>
          </p:cNvPr>
          <p:cNvSpPr>
            <a:spLocks noGrp="1"/>
          </p:cNvSpPr>
          <p:nvPr>
            <p:ph idx="1"/>
          </p:nvPr>
        </p:nvSpPr>
        <p:spPr>
          <a:xfrm>
            <a:off x="457200" y="549275"/>
            <a:ext cx="8229600" cy="5699125"/>
          </a:xfrm>
        </p:spPr>
        <p:txBody>
          <a:bodyPr/>
          <a:lstStyle/>
          <a:p>
            <a:pPr marL="0" indent="0">
              <a:buFont typeface="Arial" panose="020B0604020202020204" pitchFamily="34" charset="0"/>
              <a:buNone/>
            </a:pPr>
            <a:r>
              <a:rPr lang="zh-CN" altLang="zh-CN" sz="2800">
                <a:solidFill>
                  <a:srgbClr val="000000"/>
                </a:solidFill>
                <a:latin typeface="黑体" panose="02010609060101010101" pitchFamily="49" charset="-122"/>
                <a:ea typeface="黑体" panose="02010609060101010101" pitchFamily="49" charset="-122"/>
                <a:cs typeface="宋体" panose="02010600030101010101" pitchFamily="2" charset="-122"/>
              </a:rPr>
              <a:t>（三）总分机构分摊税款的计算</a:t>
            </a:r>
            <a:br>
              <a:rPr lang="en-US" altLang="zh-CN" sz="2800">
                <a:solidFill>
                  <a:srgbClr val="000000"/>
                </a:solidFill>
                <a:latin typeface="Times New Roman" panose="02020603050405020304" pitchFamily="18" charset="0"/>
                <a:ea typeface="黑体" panose="02010609060101010101" pitchFamily="49" charset="-122"/>
                <a:cs typeface="宋体" panose="02010600030101010101" pitchFamily="2" charset="-122"/>
              </a:rPr>
            </a:br>
            <a:r>
              <a:rPr lang="en-US" altLang="zh-CN" sz="2800">
                <a:solidFill>
                  <a:srgbClr val="000000"/>
                </a:solidFill>
                <a:latin typeface="Times New Roman" panose="02020603050405020304" pitchFamily="18" charset="0"/>
                <a:ea typeface="黑体" panose="02010609060101010101" pitchFamily="49" charset="-122"/>
                <a:cs typeface="宋体" panose="02010600030101010101" pitchFamily="2" charset="-122"/>
              </a:rPr>
              <a:t>     1.</a:t>
            </a:r>
            <a:r>
              <a:rPr lang="zh-CN" altLang="zh-CN" sz="2800">
                <a:solidFill>
                  <a:srgbClr val="000000"/>
                </a:solidFill>
                <a:latin typeface="Times New Roman" panose="02020603050405020304" pitchFamily="18" charset="0"/>
                <a:ea typeface="黑体" panose="02010609060101010101" pitchFamily="49" charset="-122"/>
                <a:cs typeface="宋体" panose="02010600030101010101" pitchFamily="2" charset="-122"/>
              </a:rPr>
              <a:t> </a:t>
            </a:r>
            <a:r>
              <a:rPr lang="zh-CN" altLang="zh-CN" sz="2800">
                <a:solidFill>
                  <a:srgbClr val="000000"/>
                </a:solidFill>
                <a:latin typeface="黑体" panose="02010609060101010101" pitchFamily="49" charset="-122"/>
                <a:ea typeface="黑体" panose="02010609060101010101" pitchFamily="49" charset="-122"/>
                <a:cs typeface="宋体" panose="02010600030101010101" pitchFamily="2" charset="-122"/>
              </a:rPr>
              <a:t>总机构分摊税款</a:t>
            </a:r>
            <a:endParaRPr lang="en-US" altLang="zh-CN" sz="2800">
              <a:solidFill>
                <a:srgbClr val="000000"/>
              </a:solidFill>
              <a:latin typeface="Times New Roman" panose="02020603050405020304" pitchFamily="18" charset="0"/>
              <a:ea typeface="黑体" panose="02010609060101010101" pitchFamily="49" charset="-122"/>
              <a:cs typeface="宋体" panose="02010600030101010101" pitchFamily="2" charset="-122"/>
            </a:endParaRPr>
          </a:p>
          <a:p>
            <a:pPr marL="0" indent="0"/>
            <a:r>
              <a:rPr lang="en-US" altLang="zh-CN" sz="2800">
                <a:solidFill>
                  <a:srgbClr val="000000"/>
                </a:solidFill>
                <a:latin typeface="Times New Roman" panose="02020603050405020304" pitchFamily="18" charset="0"/>
                <a:ea typeface="黑体" panose="02010609060101010101" pitchFamily="49" charset="-122"/>
                <a:cs typeface="宋体" panose="02010600030101010101" pitchFamily="2" charset="-122"/>
              </a:rPr>
              <a:t>    </a:t>
            </a:r>
            <a:r>
              <a:rPr lang="zh-CN"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t>汇总纳税企业当期应纳所得税额×</a:t>
            </a:r>
            <a:r>
              <a:rPr lang="en-US"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t>50%</a:t>
            </a:r>
            <a:br>
              <a:rPr lang="en-US"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br>
            <a:r>
              <a:rPr lang="en-US"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t> </a:t>
            </a:r>
            <a:r>
              <a:rPr lang="en-US" altLang="zh-CN" sz="2800">
                <a:solidFill>
                  <a:srgbClr val="000000"/>
                </a:solidFill>
                <a:latin typeface="黑体" panose="02010609060101010101" pitchFamily="49" charset="-122"/>
                <a:ea typeface="黑体" panose="02010609060101010101" pitchFamily="49" charset="-122"/>
                <a:cs typeface="宋体" panose="02010600030101010101" pitchFamily="2" charset="-122"/>
              </a:rPr>
              <a:t>2.</a:t>
            </a:r>
            <a:r>
              <a:rPr lang="zh-CN" altLang="zh-CN" sz="2800">
                <a:solidFill>
                  <a:srgbClr val="000000"/>
                </a:solidFill>
                <a:latin typeface="黑体" panose="02010609060101010101" pitchFamily="49" charset="-122"/>
                <a:ea typeface="黑体" panose="02010609060101010101" pitchFamily="49" charset="-122"/>
                <a:cs typeface="宋体" panose="02010600030101010101" pitchFamily="2" charset="-122"/>
              </a:rPr>
              <a:t>分支机构按以下公式计算分摊税款：</a:t>
            </a:r>
            <a:br>
              <a:rPr lang="en-US"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br>
            <a:r>
              <a:rPr lang="zh-CN"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t>　　某分支机构分摊税款＝汇总纳税企业当期应纳所得税额×</a:t>
            </a:r>
            <a:r>
              <a:rPr lang="en-US"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t>50%</a:t>
            </a:r>
            <a:r>
              <a:rPr lang="zh-CN"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800" b="1" u="sng">
                <a:solidFill>
                  <a:srgbClr val="A50021"/>
                </a:solidFill>
                <a:latin typeface="楷体" panose="02010609060101010101" pitchFamily="49" charset="-122"/>
                <a:ea typeface="楷体" panose="02010609060101010101" pitchFamily="49" charset="-122"/>
                <a:cs typeface="宋体" panose="02010600030101010101" pitchFamily="2" charset="-122"/>
              </a:rPr>
              <a:t>该分支机构分摊比例</a:t>
            </a:r>
            <a:br>
              <a:rPr lang="en-US"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br>
            <a:r>
              <a:rPr lang="zh-CN"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t>　　某分支机构分摊比例＝（该分支机构</a:t>
            </a:r>
            <a:r>
              <a:rPr lang="zh-CN" altLang="zh-CN" sz="2800" b="1" u="sng">
                <a:solidFill>
                  <a:srgbClr val="A50021"/>
                </a:solidFill>
                <a:latin typeface="楷体" panose="02010609060101010101" pitchFamily="49" charset="-122"/>
                <a:ea typeface="楷体" panose="02010609060101010101" pitchFamily="49" charset="-122"/>
                <a:cs typeface="宋体" panose="02010600030101010101" pitchFamily="2" charset="-122"/>
              </a:rPr>
              <a:t>营业收入</a:t>
            </a:r>
            <a:r>
              <a:rPr lang="en-US"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t>各分支机构营业收入之和）×</a:t>
            </a:r>
            <a:r>
              <a:rPr lang="en-US" altLang="zh-CN" sz="2800" b="1" u="sng">
                <a:solidFill>
                  <a:srgbClr val="A50021"/>
                </a:solidFill>
                <a:latin typeface="楷体" panose="02010609060101010101" pitchFamily="49" charset="-122"/>
                <a:ea typeface="楷体" panose="02010609060101010101" pitchFamily="49" charset="-122"/>
                <a:cs typeface="宋体" panose="02010600030101010101" pitchFamily="2" charset="-122"/>
              </a:rPr>
              <a:t>0.35</a:t>
            </a:r>
            <a:r>
              <a:rPr lang="zh-CN"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t>＋（该分支机构</a:t>
            </a:r>
            <a:r>
              <a:rPr lang="zh-CN" altLang="zh-CN" sz="2800" b="1" u="sng">
                <a:solidFill>
                  <a:srgbClr val="A50021"/>
                </a:solidFill>
                <a:latin typeface="楷体" panose="02010609060101010101" pitchFamily="49" charset="-122"/>
                <a:ea typeface="楷体" panose="02010609060101010101" pitchFamily="49" charset="-122"/>
                <a:cs typeface="宋体" panose="02010600030101010101" pitchFamily="2" charset="-122"/>
              </a:rPr>
              <a:t>职工薪酬</a:t>
            </a:r>
            <a:r>
              <a:rPr lang="en-US"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t>各分支机构职工薪酬之和）×</a:t>
            </a:r>
            <a:r>
              <a:rPr lang="en-US" altLang="zh-CN" sz="2800" b="1" u="sng">
                <a:solidFill>
                  <a:srgbClr val="A50021"/>
                </a:solidFill>
                <a:latin typeface="楷体" panose="02010609060101010101" pitchFamily="49" charset="-122"/>
                <a:ea typeface="楷体" panose="02010609060101010101" pitchFamily="49" charset="-122"/>
                <a:cs typeface="宋体" panose="02010600030101010101" pitchFamily="2" charset="-122"/>
              </a:rPr>
              <a:t>0.35</a:t>
            </a:r>
            <a:r>
              <a:rPr lang="zh-CN"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t>＋（该分支机构</a:t>
            </a:r>
            <a:r>
              <a:rPr lang="zh-CN" altLang="zh-CN" sz="2800" b="1" u="sng">
                <a:solidFill>
                  <a:srgbClr val="A50021"/>
                </a:solidFill>
                <a:latin typeface="楷体" panose="02010609060101010101" pitchFamily="49" charset="-122"/>
                <a:ea typeface="楷体" panose="02010609060101010101" pitchFamily="49" charset="-122"/>
                <a:cs typeface="宋体" panose="02010600030101010101" pitchFamily="2" charset="-122"/>
              </a:rPr>
              <a:t>资产总额</a:t>
            </a:r>
            <a:r>
              <a:rPr lang="en-US"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t>/</a:t>
            </a:r>
            <a:r>
              <a:rPr lang="zh-CN"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t>各分支机构资产总额之和）×</a:t>
            </a:r>
            <a:r>
              <a:rPr lang="en-US" altLang="zh-CN" sz="2800" b="1" u="sng">
                <a:solidFill>
                  <a:srgbClr val="A50021"/>
                </a:solidFill>
                <a:latin typeface="楷体" panose="02010609060101010101" pitchFamily="49" charset="-122"/>
                <a:ea typeface="楷体" panose="02010609060101010101" pitchFamily="49" charset="-122"/>
                <a:cs typeface="宋体" panose="02010600030101010101" pitchFamily="2" charset="-122"/>
              </a:rPr>
              <a:t>0.30</a:t>
            </a:r>
            <a:r>
              <a:rPr lang="en-US" altLang="zh-CN" sz="2800">
                <a:solidFill>
                  <a:srgbClr val="000000"/>
                </a:solidFill>
                <a:latin typeface="楷体" panose="02010609060101010101" pitchFamily="49" charset="-122"/>
                <a:ea typeface="楷体" panose="02010609060101010101" pitchFamily="49" charset="-122"/>
                <a:cs typeface="宋体" panose="02010600030101010101" pitchFamily="2" charset="-122"/>
              </a:rPr>
              <a:t> </a:t>
            </a:r>
            <a:endParaRPr lang="zh-CN" altLang="zh-CN" sz="2800">
              <a:latin typeface="楷体" panose="02010609060101010101" pitchFamily="49" charset="-122"/>
              <a:ea typeface="楷体" panose="02010609060101010101" pitchFamily="49" charset="-122"/>
              <a:cs typeface="宋体" panose="02010600030101010101" pitchFamily="2" charset="-122"/>
            </a:endParaRPr>
          </a:p>
          <a:p>
            <a:pPr marL="0" indent="0"/>
            <a:endParaRPr lang="zh-CN" altLang="en-US">
              <a:ea typeface="楷体" panose="02010609060101010101" pitchFamily="49" charset="-122"/>
              <a:cs typeface="宋体" panose="02010600030101010101" pitchFamily="2" charset="-122"/>
            </a:endParaRPr>
          </a:p>
        </p:txBody>
      </p:sp>
      <p:sp>
        <p:nvSpPr>
          <p:cNvPr id="62467" name="页脚占位符 3">
            <a:extLst>
              <a:ext uri="{FF2B5EF4-FFF2-40B4-BE49-F238E27FC236}">
                <a16:creationId xmlns:a16="http://schemas.microsoft.com/office/drawing/2014/main" id="{30FA7897-A0FB-4AAF-B31A-C32F3B1E832D}"/>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页脚占位符 3">
            <a:extLst>
              <a:ext uri="{FF2B5EF4-FFF2-40B4-BE49-F238E27FC236}">
                <a16:creationId xmlns:a16="http://schemas.microsoft.com/office/drawing/2014/main" id="{F4453635-5B0A-475C-AE7E-AAB9B66B3F13}"/>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pic>
        <p:nvPicPr>
          <p:cNvPr id="63491" name="Picture 2">
            <a:extLst>
              <a:ext uri="{FF2B5EF4-FFF2-40B4-BE49-F238E27FC236}">
                <a16:creationId xmlns:a16="http://schemas.microsoft.com/office/drawing/2014/main" id="{85DED0F7-1990-4127-A3A8-D39BF0378E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950" y="765175"/>
            <a:ext cx="9036050" cy="44640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页脚占位符 3">
            <a:extLst>
              <a:ext uri="{FF2B5EF4-FFF2-40B4-BE49-F238E27FC236}">
                <a16:creationId xmlns:a16="http://schemas.microsoft.com/office/drawing/2014/main" id="{B36D99A8-86A8-4A47-BFD3-6DD3D824E9CC}"/>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64515" name="内容占位符 7">
            <a:extLst>
              <a:ext uri="{FF2B5EF4-FFF2-40B4-BE49-F238E27FC236}">
                <a16:creationId xmlns:a16="http://schemas.microsoft.com/office/drawing/2014/main" id="{68108F05-31FE-4617-AC87-37C7248A2CE1}"/>
              </a:ext>
            </a:extLst>
          </p:cNvPr>
          <p:cNvSpPr>
            <a:spLocks noGrp="1"/>
          </p:cNvSpPr>
          <p:nvPr>
            <p:ph idx="1"/>
          </p:nvPr>
        </p:nvSpPr>
        <p:spPr>
          <a:xfrm>
            <a:off x="457200" y="620713"/>
            <a:ext cx="8229600" cy="5627687"/>
          </a:xfrm>
        </p:spPr>
        <p:txBody>
          <a:bodyPr/>
          <a:lstStyle/>
          <a:p>
            <a:r>
              <a:rPr lang="zh-CN" altLang="en-US" sz="2800">
                <a:ea typeface="宋体" panose="02010600030101010101" pitchFamily="2" charset="-122"/>
              </a:rPr>
              <a:t>（</a:t>
            </a:r>
            <a:r>
              <a:rPr lang="en-US" altLang="zh-CN" sz="2800">
                <a:ea typeface="宋体" panose="02010600030101010101" pitchFamily="2" charset="-122"/>
              </a:rPr>
              <a:t>1</a:t>
            </a:r>
            <a:r>
              <a:rPr lang="zh-CN" altLang="en-US" sz="2800">
                <a:ea typeface="宋体" panose="02010600030101010101" pitchFamily="2" charset="-122"/>
              </a:rPr>
              <a:t>）投资分支机构</a:t>
            </a:r>
            <a:r>
              <a:rPr lang="en-US" altLang="zh-CN" sz="2800">
                <a:ea typeface="宋体" panose="02010600030101010101" pitchFamily="2" charset="-122"/>
              </a:rPr>
              <a:t>2016</a:t>
            </a:r>
            <a:r>
              <a:rPr lang="zh-CN" altLang="en-US" sz="2800">
                <a:ea typeface="宋体" panose="02010600030101010101" pitchFamily="2" charset="-122"/>
              </a:rPr>
              <a:t>年第一季度的分摊比例＝</a:t>
            </a:r>
            <a:r>
              <a:rPr lang="en-US" altLang="zh-CN" sz="2800">
                <a:ea typeface="宋体" panose="02010600030101010101" pitchFamily="2" charset="-122"/>
              </a:rPr>
              <a:t>0.35×</a:t>
            </a:r>
            <a:r>
              <a:rPr lang="zh-CN" altLang="en-US" sz="2800">
                <a:ea typeface="宋体" panose="02010600030101010101" pitchFamily="2" charset="-122"/>
              </a:rPr>
              <a:t>（</a:t>
            </a:r>
            <a:r>
              <a:rPr lang="en-US" altLang="zh-CN" sz="2800">
                <a:ea typeface="宋体" panose="02010600030101010101" pitchFamily="2" charset="-122"/>
              </a:rPr>
              <a:t>20000/116000</a:t>
            </a:r>
            <a:r>
              <a:rPr lang="zh-CN" altLang="en-US" sz="2800">
                <a:ea typeface="宋体" panose="02010600030101010101" pitchFamily="2" charset="-122"/>
              </a:rPr>
              <a:t>）＋</a:t>
            </a:r>
            <a:r>
              <a:rPr lang="en-US" altLang="zh-CN" sz="2800">
                <a:ea typeface="宋体" panose="02010600030101010101" pitchFamily="2" charset="-122"/>
              </a:rPr>
              <a:t>0.35×</a:t>
            </a:r>
            <a:r>
              <a:rPr lang="zh-CN" altLang="en-US" sz="2800">
                <a:ea typeface="宋体" panose="02010600030101010101" pitchFamily="2" charset="-122"/>
              </a:rPr>
              <a:t>（</a:t>
            </a:r>
            <a:r>
              <a:rPr lang="en-US" altLang="zh-CN" sz="2800">
                <a:ea typeface="宋体" panose="02010600030101010101" pitchFamily="2" charset="-122"/>
              </a:rPr>
              <a:t>200/1340</a:t>
            </a:r>
            <a:r>
              <a:rPr lang="zh-CN" altLang="en-US" sz="2800">
                <a:ea typeface="宋体" panose="02010600030101010101" pitchFamily="2" charset="-122"/>
              </a:rPr>
              <a:t>）＋</a:t>
            </a:r>
            <a:r>
              <a:rPr lang="en-US" altLang="zh-CN" sz="2800">
                <a:ea typeface="宋体" panose="02010600030101010101" pitchFamily="2" charset="-122"/>
              </a:rPr>
              <a:t>0.3×</a:t>
            </a:r>
            <a:r>
              <a:rPr lang="zh-CN" altLang="en-US" sz="2800">
                <a:ea typeface="宋体" panose="02010600030101010101" pitchFamily="2" charset="-122"/>
              </a:rPr>
              <a:t>（</a:t>
            </a:r>
            <a:r>
              <a:rPr lang="en-US" altLang="zh-CN" sz="2800">
                <a:ea typeface="宋体" panose="02010600030101010101" pitchFamily="2" charset="-122"/>
              </a:rPr>
              <a:t>11000/52000</a:t>
            </a:r>
            <a:r>
              <a:rPr lang="zh-CN" altLang="en-US" sz="2800">
                <a:ea typeface="宋体" panose="02010600030101010101" pitchFamily="2" charset="-122"/>
              </a:rPr>
              <a:t>）＝</a:t>
            </a:r>
            <a:r>
              <a:rPr lang="en-US" altLang="zh-CN" sz="2800">
                <a:ea typeface="宋体" panose="02010600030101010101" pitchFamily="2" charset="-122"/>
              </a:rPr>
              <a:t>17.60%</a:t>
            </a:r>
          </a:p>
          <a:p>
            <a:r>
              <a:rPr lang="zh-CN" altLang="en-US" sz="2800">
                <a:ea typeface="宋体" panose="02010600030101010101" pitchFamily="2" charset="-122"/>
              </a:rPr>
              <a:t>　　（</a:t>
            </a:r>
            <a:r>
              <a:rPr lang="en-US" altLang="zh-CN" sz="2800">
                <a:ea typeface="宋体" panose="02010600030101010101" pitchFamily="2" charset="-122"/>
              </a:rPr>
              <a:t>2</a:t>
            </a:r>
            <a:r>
              <a:rPr lang="zh-CN" altLang="en-US" sz="2800">
                <a:ea typeface="宋体" panose="02010600030101010101" pitchFamily="2" charset="-122"/>
              </a:rPr>
              <a:t>）投资分支机构</a:t>
            </a:r>
            <a:r>
              <a:rPr lang="en-US" altLang="zh-CN" sz="2800">
                <a:ea typeface="宋体" panose="02010600030101010101" pitchFamily="2" charset="-122"/>
              </a:rPr>
              <a:t>2016</a:t>
            </a:r>
            <a:r>
              <a:rPr lang="zh-CN" altLang="en-US" sz="2800">
                <a:ea typeface="宋体" panose="02010600030101010101" pitchFamily="2" charset="-122"/>
              </a:rPr>
              <a:t>年第一季度预缴的企业所得税</a:t>
            </a:r>
            <a:r>
              <a:rPr lang="en-US" altLang="zh-CN" sz="2800">
                <a:ea typeface="宋体" panose="02010600030101010101" pitchFamily="2" charset="-122"/>
              </a:rPr>
              <a:t>2000×17.60%×50%</a:t>
            </a:r>
            <a:r>
              <a:rPr lang="zh-CN" altLang="en-US" sz="2800">
                <a:ea typeface="宋体" panose="02010600030101010101" pitchFamily="2" charset="-122"/>
              </a:rPr>
              <a:t>＝</a:t>
            </a:r>
            <a:r>
              <a:rPr lang="en-US" altLang="zh-CN" sz="2800">
                <a:ea typeface="宋体" panose="02010600030101010101" pitchFamily="2" charset="-122"/>
              </a:rPr>
              <a:t>176</a:t>
            </a:r>
            <a:r>
              <a:rPr lang="zh-CN" altLang="en-US" sz="2800">
                <a:ea typeface="宋体" panose="02010600030101010101" pitchFamily="2" charset="-122"/>
              </a:rPr>
              <a:t>（万元）</a:t>
            </a:r>
          </a:p>
          <a:p>
            <a:r>
              <a:rPr lang="zh-CN" altLang="en-US" sz="2800">
                <a:ea typeface="宋体" panose="02010600030101010101" pitchFamily="2" charset="-122"/>
              </a:rPr>
              <a:t>　　</a:t>
            </a:r>
            <a:r>
              <a:rPr lang="en-US" altLang="zh-CN" sz="2800">
                <a:ea typeface="宋体" panose="02010600030101010101" pitchFamily="2" charset="-122"/>
              </a:rPr>
              <a:t>A</a:t>
            </a:r>
            <a:r>
              <a:rPr lang="zh-CN" altLang="en-US" sz="2800">
                <a:ea typeface="宋体" panose="02010600030101010101" pitchFamily="2" charset="-122"/>
              </a:rPr>
              <a:t>、</a:t>
            </a:r>
            <a:r>
              <a:rPr lang="en-US" altLang="zh-CN" sz="2800">
                <a:ea typeface="宋体" panose="02010600030101010101" pitchFamily="2" charset="-122"/>
              </a:rPr>
              <a:t>B</a:t>
            </a:r>
            <a:r>
              <a:rPr lang="zh-CN" altLang="en-US" sz="2800">
                <a:ea typeface="宋体" panose="02010600030101010101" pitchFamily="2" charset="-122"/>
              </a:rPr>
              <a:t>省分支机构计算略。</a:t>
            </a:r>
          </a:p>
          <a:p>
            <a:r>
              <a:rPr lang="zh-CN" altLang="en-US" sz="2800">
                <a:ea typeface="宋体" panose="02010600030101010101" pitchFamily="2" charset="-122"/>
              </a:rPr>
              <a:t>　　（</a:t>
            </a:r>
            <a:r>
              <a:rPr lang="en-US" altLang="zh-CN" sz="2800">
                <a:ea typeface="宋体" panose="02010600030101010101" pitchFamily="2" charset="-122"/>
              </a:rPr>
              <a:t>3</a:t>
            </a:r>
            <a:r>
              <a:rPr lang="zh-CN" altLang="en-US" sz="2800">
                <a:ea typeface="宋体" panose="02010600030101010101" pitchFamily="2" charset="-122"/>
              </a:rPr>
              <a:t>）总机构</a:t>
            </a:r>
            <a:r>
              <a:rPr lang="en-US" altLang="zh-CN" sz="2800">
                <a:ea typeface="宋体" panose="02010600030101010101" pitchFamily="2" charset="-122"/>
              </a:rPr>
              <a:t>2016</a:t>
            </a:r>
            <a:r>
              <a:rPr lang="zh-CN" altLang="en-US" sz="2800">
                <a:ea typeface="宋体" panose="02010600030101010101" pitchFamily="2" charset="-122"/>
              </a:rPr>
              <a:t>年第一季度就地预缴的企业所得税＝</a:t>
            </a:r>
            <a:r>
              <a:rPr lang="en-US" altLang="zh-CN" sz="2800">
                <a:ea typeface="宋体" panose="02010600030101010101" pitchFamily="2" charset="-122"/>
              </a:rPr>
              <a:t>2000×25%</a:t>
            </a:r>
            <a:r>
              <a:rPr lang="zh-CN" altLang="en-US" sz="2800">
                <a:ea typeface="宋体" panose="02010600030101010101" pitchFamily="2" charset="-122"/>
              </a:rPr>
              <a:t>＝</a:t>
            </a:r>
            <a:r>
              <a:rPr lang="en-US" altLang="zh-CN" sz="2800">
                <a:ea typeface="宋体" panose="02010600030101010101" pitchFamily="2" charset="-122"/>
              </a:rPr>
              <a:t>500</a:t>
            </a:r>
            <a:r>
              <a:rPr lang="zh-CN" altLang="en-US" sz="2800">
                <a:ea typeface="宋体" panose="02010600030101010101" pitchFamily="2" charset="-122"/>
              </a:rPr>
              <a:t>（万元）</a:t>
            </a:r>
          </a:p>
          <a:p>
            <a:r>
              <a:rPr lang="zh-CN" altLang="en-US" sz="2800">
                <a:ea typeface="宋体" panose="02010600030101010101" pitchFamily="2" charset="-122"/>
              </a:rPr>
              <a:t>　　（</a:t>
            </a:r>
            <a:r>
              <a:rPr lang="en-US" altLang="zh-CN" sz="2800">
                <a:ea typeface="宋体" panose="02010600030101010101" pitchFamily="2" charset="-122"/>
              </a:rPr>
              <a:t>4</a:t>
            </a:r>
            <a:r>
              <a:rPr lang="zh-CN" altLang="en-US" sz="2800">
                <a:ea typeface="宋体" panose="02010600030101010101" pitchFamily="2" charset="-122"/>
              </a:rPr>
              <a:t>）总机构</a:t>
            </a:r>
            <a:r>
              <a:rPr lang="en-US" altLang="zh-CN" sz="2800">
                <a:ea typeface="宋体" panose="02010600030101010101" pitchFamily="2" charset="-122"/>
              </a:rPr>
              <a:t>2016</a:t>
            </a:r>
            <a:r>
              <a:rPr lang="zh-CN" altLang="en-US" sz="2800">
                <a:ea typeface="宋体" panose="02010600030101010101" pitchFamily="2" charset="-122"/>
              </a:rPr>
              <a:t>年第一季度预缴中央国库的企业所得税＝</a:t>
            </a:r>
            <a:r>
              <a:rPr lang="en-US" altLang="zh-CN" sz="2800">
                <a:ea typeface="宋体" panose="02010600030101010101" pitchFamily="2" charset="-122"/>
              </a:rPr>
              <a:t>2000×25%</a:t>
            </a:r>
            <a:r>
              <a:rPr lang="zh-CN" altLang="en-US" sz="2800">
                <a:ea typeface="宋体" panose="02010600030101010101" pitchFamily="2" charset="-122"/>
              </a:rPr>
              <a:t>＝</a:t>
            </a:r>
            <a:r>
              <a:rPr lang="en-US" altLang="zh-CN" sz="2800">
                <a:ea typeface="宋体" panose="02010600030101010101" pitchFamily="2" charset="-122"/>
              </a:rPr>
              <a:t>500</a:t>
            </a:r>
            <a:r>
              <a:rPr lang="zh-CN" altLang="en-US" sz="2800">
                <a:ea typeface="宋体" panose="02010600030101010101" pitchFamily="2" charset="-122"/>
              </a:rPr>
              <a:t>（万元）</a:t>
            </a:r>
          </a:p>
          <a:p>
            <a:endParaRPr lang="zh-CN" altLang="en-US">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内容占位符 2">
            <a:extLst>
              <a:ext uri="{FF2B5EF4-FFF2-40B4-BE49-F238E27FC236}">
                <a16:creationId xmlns:a16="http://schemas.microsoft.com/office/drawing/2014/main" id="{F16B44F2-7F94-4B47-A95B-3EDBB1BD2322}"/>
              </a:ext>
            </a:extLst>
          </p:cNvPr>
          <p:cNvSpPr>
            <a:spLocks noGrp="1"/>
          </p:cNvSpPr>
          <p:nvPr>
            <p:ph idx="1"/>
          </p:nvPr>
        </p:nvSpPr>
        <p:spPr>
          <a:xfrm>
            <a:off x="395288" y="333375"/>
            <a:ext cx="8229600" cy="5770563"/>
          </a:xfrm>
        </p:spPr>
        <p:txBody>
          <a:bodyPr/>
          <a:lstStyle/>
          <a:p>
            <a:r>
              <a:rPr lang="en-US" altLang="zh-CN">
                <a:solidFill>
                  <a:srgbClr val="FF0000"/>
                </a:solidFill>
                <a:ea typeface="宋体" panose="02010600030101010101" pitchFamily="2" charset="-122"/>
              </a:rPr>
              <a:t>【</a:t>
            </a:r>
            <a:r>
              <a:rPr lang="zh-CN" altLang="en-US">
                <a:solidFill>
                  <a:srgbClr val="FF0000"/>
                </a:solidFill>
                <a:ea typeface="宋体" panose="02010600030101010101" pitchFamily="2" charset="-122"/>
              </a:rPr>
              <a:t>说明</a:t>
            </a:r>
            <a:r>
              <a:rPr lang="en-US" altLang="zh-CN">
                <a:solidFill>
                  <a:srgbClr val="FF0000"/>
                </a:solidFill>
                <a:ea typeface="宋体" panose="02010600030101010101" pitchFamily="2" charset="-122"/>
              </a:rPr>
              <a:t>】</a:t>
            </a:r>
          </a:p>
          <a:p>
            <a:r>
              <a:rPr lang="en-US" altLang="zh-CN" sz="2800">
                <a:latin typeface="黑体" panose="02010609060101010101" pitchFamily="49" charset="-122"/>
                <a:ea typeface="黑体" panose="02010609060101010101" pitchFamily="49" charset="-122"/>
              </a:rPr>
              <a:t>1.</a:t>
            </a:r>
            <a:r>
              <a:rPr lang="zh-CN" altLang="en-US" sz="2800">
                <a:latin typeface="黑体" panose="02010609060101010101" pitchFamily="49" charset="-122"/>
                <a:ea typeface="黑体" panose="02010609060101010101" pitchFamily="49" charset="-122"/>
              </a:rPr>
              <a:t>总机构应按照</a:t>
            </a:r>
            <a:r>
              <a:rPr lang="zh-CN" altLang="en-US" sz="2800" b="1">
                <a:solidFill>
                  <a:srgbClr val="FF0000"/>
                </a:solidFill>
                <a:latin typeface="黑体" panose="02010609060101010101" pitchFamily="49" charset="-122"/>
                <a:ea typeface="黑体" panose="02010609060101010101" pitchFamily="49" charset="-122"/>
              </a:rPr>
              <a:t>上年度</a:t>
            </a:r>
            <a:r>
              <a:rPr lang="zh-CN" altLang="en-US" sz="2800">
                <a:latin typeface="黑体" panose="02010609060101010101" pitchFamily="49" charset="-122"/>
                <a:ea typeface="黑体" panose="02010609060101010101" pitchFamily="49" charset="-122"/>
              </a:rPr>
              <a:t>分支机构的营业收入、职工薪酬和资产总额三个因素计算各分支机构分摊所得税款的比例</a:t>
            </a:r>
          </a:p>
          <a:p>
            <a:r>
              <a:rPr lang="zh-CN" altLang="en-US" sz="2400">
                <a:ea typeface="宋体" panose="02010600030101010101" pitchFamily="2" charset="-122"/>
              </a:rPr>
              <a:t>　　</a:t>
            </a:r>
            <a:r>
              <a:rPr lang="zh-CN" altLang="en-US" sz="2400">
                <a:latin typeface="楷体" panose="02010609060101010101" pitchFamily="49" charset="-122"/>
                <a:ea typeface="楷体" panose="02010609060101010101" pitchFamily="49" charset="-122"/>
              </a:rPr>
              <a:t>上年度分支机构的营业收入、职工薪酬和资产总额，是指分支机构上年度全年的营业收入、职工薪酬数据和上年度</a:t>
            </a:r>
            <a:r>
              <a:rPr lang="en-US" altLang="zh-CN" sz="2400">
                <a:latin typeface="楷体" panose="02010609060101010101" pitchFamily="49" charset="-122"/>
                <a:ea typeface="楷体" panose="02010609060101010101" pitchFamily="49" charset="-122"/>
              </a:rPr>
              <a:t>12</a:t>
            </a:r>
            <a:r>
              <a:rPr lang="zh-CN" altLang="en-US" sz="2400">
                <a:latin typeface="楷体" panose="02010609060101010101" pitchFamily="49" charset="-122"/>
                <a:ea typeface="楷体" panose="02010609060101010101" pitchFamily="49" charset="-122"/>
              </a:rPr>
              <a:t>月</a:t>
            </a:r>
            <a:r>
              <a:rPr lang="en-US" altLang="zh-CN" sz="2400">
                <a:latin typeface="楷体" panose="02010609060101010101" pitchFamily="49" charset="-122"/>
                <a:ea typeface="楷体" panose="02010609060101010101" pitchFamily="49" charset="-122"/>
              </a:rPr>
              <a:t>31</a:t>
            </a:r>
            <a:r>
              <a:rPr lang="zh-CN" altLang="en-US" sz="2400">
                <a:latin typeface="楷体" panose="02010609060101010101" pitchFamily="49" charset="-122"/>
                <a:ea typeface="楷体" panose="02010609060101010101" pitchFamily="49" charset="-122"/>
              </a:rPr>
              <a:t>日的资产总额数据，依照国家统一</a:t>
            </a:r>
            <a:r>
              <a:rPr lang="zh-CN" altLang="en-US" sz="2400" b="1">
                <a:solidFill>
                  <a:srgbClr val="FF0000"/>
                </a:solidFill>
                <a:latin typeface="楷体" panose="02010609060101010101" pitchFamily="49" charset="-122"/>
                <a:ea typeface="楷体" panose="02010609060101010101" pitchFamily="49" charset="-122"/>
              </a:rPr>
              <a:t>会计制度</a:t>
            </a:r>
            <a:r>
              <a:rPr lang="zh-CN" altLang="en-US" sz="2400">
                <a:latin typeface="楷体" panose="02010609060101010101" pitchFamily="49" charset="-122"/>
                <a:ea typeface="楷体" panose="02010609060101010101" pitchFamily="49" charset="-122"/>
              </a:rPr>
              <a:t>的规定核算的数据。一个纳税年度内，总机构首次计算分摊税款时采用的分支机构营业收入、职工薪酬和资产总额数据，与此后经过中国注册会计师审计确认的数据不一致的，不作调整。</a:t>
            </a:r>
          </a:p>
          <a:p>
            <a:r>
              <a:rPr lang="zh-CN" altLang="en-US" sz="2400">
                <a:ea typeface="宋体" panose="02010600030101010101" pitchFamily="2" charset="-122"/>
              </a:rPr>
              <a:t>　</a:t>
            </a:r>
            <a:r>
              <a:rPr lang="en-US" altLang="zh-CN" sz="2800">
                <a:latin typeface="黑体" panose="02010609060101010101" pitchFamily="49" charset="-122"/>
                <a:ea typeface="黑体" panose="02010609060101010101" pitchFamily="49" charset="-122"/>
              </a:rPr>
              <a:t>2.</a:t>
            </a:r>
            <a:r>
              <a:rPr lang="zh-CN" altLang="en-US" sz="2800">
                <a:latin typeface="黑体" panose="02010609060101010101" pitchFamily="49" charset="-122"/>
                <a:ea typeface="黑体" panose="02010609060101010101" pitchFamily="49" charset="-122"/>
              </a:rPr>
              <a:t>三级及以下分支机构，其营业收入、职工薪酬和资产总额统一计入二级分支机构 </a:t>
            </a:r>
          </a:p>
          <a:p>
            <a:endParaRPr lang="zh-CN" altLang="en-US">
              <a:ea typeface="宋体" panose="02010600030101010101" pitchFamily="2" charset="-122"/>
            </a:endParaRPr>
          </a:p>
        </p:txBody>
      </p:sp>
      <p:sp>
        <p:nvSpPr>
          <p:cNvPr id="65539" name="页脚占位符 3">
            <a:extLst>
              <a:ext uri="{FF2B5EF4-FFF2-40B4-BE49-F238E27FC236}">
                <a16:creationId xmlns:a16="http://schemas.microsoft.com/office/drawing/2014/main" id="{3AAAE8A5-075F-471F-AC5C-47B608EEB3C8}"/>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3D1C616F-7049-44F0-AB9B-66FF855F7B1C}"/>
              </a:ext>
            </a:extLst>
          </p:cNvPr>
          <p:cNvSpPr>
            <a:spLocks noGrp="1" noChangeArrowheads="1"/>
          </p:cNvSpPr>
          <p:nvPr>
            <p:ph type="title"/>
          </p:nvPr>
        </p:nvSpPr>
        <p:spPr>
          <a:xfrm>
            <a:off x="1187450" y="228600"/>
            <a:ext cx="7956550" cy="609600"/>
          </a:xfrm>
        </p:spPr>
        <p:txBody>
          <a:bodyPr/>
          <a:lstStyle/>
          <a:p>
            <a:r>
              <a:rPr lang="zh-CN" altLang="en-US" sz="3200" i="1" u="sng">
                <a:solidFill>
                  <a:srgbClr val="FF0000"/>
                </a:solidFill>
                <a:effectLst/>
                <a:ea typeface="宋体" panose="02010600030101010101" pitchFamily="2" charset="-122"/>
              </a:rPr>
              <a:t>报送资料</a:t>
            </a:r>
          </a:p>
        </p:txBody>
      </p:sp>
      <p:sp>
        <p:nvSpPr>
          <p:cNvPr id="66563" name="Rectangle 3">
            <a:extLst>
              <a:ext uri="{FF2B5EF4-FFF2-40B4-BE49-F238E27FC236}">
                <a16:creationId xmlns:a16="http://schemas.microsoft.com/office/drawing/2014/main" id="{801A5007-88EA-4821-B7A7-6D8BB182A811}"/>
              </a:ext>
            </a:extLst>
          </p:cNvPr>
          <p:cNvSpPr>
            <a:spLocks noGrp="1" noChangeArrowheads="1"/>
          </p:cNvSpPr>
          <p:nvPr>
            <p:ph type="body" idx="1"/>
          </p:nvPr>
        </p:nvSpPr>
        <p:spPr>
          <a:xfrm>
            <a:off x="533400" y="1295400"/>
            <a:ext cx="8102600" cy="4725988"/>
          </a:xfrm>
        </p:spPr>
        <p:txBody>
          <a:bodyPr/>
          <a:lstStyle/>
          <a:p>
            <a:r>
              <a:rPr lang="zh-CN" altLang="en-US" sz="2400">
                <a:latin typeface="黑体" panose="02010609060101010101" pitchFamily="49" charset="-122"/>
                <a:ea typeface="黑体" panose="02010609060101010101" pitchFamily="49" charset="-122"/>
              </a:rPr>
              <a:t>１．企业应当在月份或季度终了之日起</a:t>
            </a:r>
            <a:r>
              <a:rPr lang="en-US" altLang="zh-CN" sz="2400">
                <a:latin typeface="黑体" panose="02010609060101010101" pitchFamily="49" charset="-122"/>
                <a:ea typeface="黑体" panose="02010609060101010101" pitchFamily="49" charset="-122"/>
              </a:rPr>
              <a:t>15</a:t>
            </a:r>
            <a:r>
              <a:rPr lang="zh-CN" altLang="en-US" sz="2400">
                <a:latin typeface="黑体" panose="02010609060101010101" pitchFamily="49" charset="-122"/>
                <a:ea typeface="黑体" panose="02010609060101010101" pitchFamily="49" charset="-122"/>
              </a:rPr>
              <a:t>日内，向税务机关报送预缴企业所得税申报表；企业应当自年度终了之日起五个月内，向税务机关报送年度企业所得税纳税申报表。</a:t>
            </a:r>
          </a:p>
          <a:p>
            <a:r>
              <a:rPr lang="zh-CN" altLang="en-US" sz="2400">
                <a:latin typeface="黑体" panose="02010609060101010101" pitchFamily="49" charset="-122"/>
                <a:ea typeface="黑体" panose="02010609060101010101" pitchFamily="49" charset="-122"/>
              </a:rPr>
              <a:t>２．企业无论盈利或者亏损都要向税务机关报送相关资料。</a:t>
            </a:r>
          </a:p>
          <a:p>
            <a:r>
              <a:rPr lang="zh-CN" altLang="en-US" sz="2400">
                <a:latin typeface="黑体" panose="02010609060101010101" pitchFamily="49" charset="-122"/>
                <a:ea typeface="黑体" panose="02010609060101010101" pitchFamily="49" charset="-122"/>
              </a:rPr>
              <a:t>３．统一规定报送的资料包括：预缴企业所得税纳税申报表、年度企业所得税纳税申报表、财务会计报告和税务机关规定应当报送的其他资料。</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页脚占位符 4">
            <a:extLst>
              <a:ext uri="{FF2B5EF4-FFF2-40B4-BE49-F238E27FC236}">
                <a16:creationId xmlns:a16="http://schemas.microsoft.com/office/drawing/2014/main" id="{C7BE788D-BCD0-4DD2-94AD-5737A862DFF5}"/>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29699" name="Rectangle 3">
            <a:extLst>
              <a:ext uri="{FF2B5EF4-FFF2-40B4-BE49-F238E27FC236}">
                <a16:creationId xmlns:a16="http://schemas.microsoft.com/office/drawing/2014/main" id="{93B2DEB5-148D-4FF2-89D1-ED303FA768FF}"/>
              </a:ext>
            </a:extLst>
          </p:cNvPr>
          <p:cNvSpPr>
            <a:spLocks noGrp="1" noChangeArrowheads="1"/>
          </p:cNvSpPr>
          <p:nvPr>
            <p:ph type="body" idx="1"/>
          </p:nvPr>
        </p:nvSpPr>
        <p:spPr>
          <a:xfrm>
            <a:off x="179388" y="260350"/>
            <a:ext cx="8507412" cy="5329238"/>
          </a:xfrm>
        </p:spPr>
        <p:txBody>
          <a:bodyPr/>
          <a:lstStyle/>
          <a:p>
            <a:pPr eaLnBrk="1" hangingPunct="1">
              <a:lnSpc>
                <a:spcPct val="80000"/>
              </a:lnSpc>
              <a:defRPr/>
            </a:pPr>
            <a:r>
              <a:rPr lang="en-US" altLang="zh-CN" dirty="0">
                <a:latin typeface="黑体" pitchFamily="49" charset="-122"/>
                <a:ea typeface="黑体" pitchFamily="49" charset="-122"/>
              </a:rPr>
              <a:t>【</a:t>
            </a:r>
            <a:r>
              <a:rPr lang="zh-CN" altLang="en-US" dirty="0">
                <a:latin typeface="黑体" pitchFamily="49" charset="-122"/>
                <a:ea typeface="黑体" pitchFamily="49" charset="-122"/>
              </a:rPr>
              <a:t>知识点</a:t>
            </a:r>
            <a:r>
              <a:rPr lang="en-US" altLang="zh-CN" dirty="0">
                <a:latin typeface="黑体" pitchFamily="49" charset="-122"/>
                <a:ea typeface="黑体" pitchFamily="49" charset="-122"/>
              </a:rPr>
              <a:t>】</a:t>
            </a:r>
            <a:r>
              <a:rPr lang="zh-CN" altLang="en-US" b="1" dirty="0">
                <a:latin typeface="楷体" pitchFamily="49" charset="-122"/>
                <a:ea typeface="楷体" pitchFamily="49" charset="-122"/>
              </a:rPr>
              <a:t>境外所得已纳税收的抵免</a:t>
            </a:r>
            <a:endParaRPr lang="en-US" altLang="zh-CN" b="1" dirty="0">
              <a:latin typeface="楷体" pitchFamily="49" charset="-122"/>
              <a:ea typeface="楷体" pitchFamily="49" charset="-122"/>
            </a:endParaRPr>
          </a:p>
          <a:p>
            <a:pPr marL="0" indent="0" eaLnBrk="1" hangingPunct="1">
              <a:lnSpc>
                <a:spcPct val="80000"/>
              </a:lnSpc>
              <a:buFont typeface="Arial" panose="020B0604020202020204" pitchFamily="34" charset="0"/>
              <a:buNone/>
              <a:defRPr/>
            </a:pPr>
            <a:endParaRPr lang="zh-CN" altLang="en-US" dirty="0">
              <a:latin typeface="黑体" pitchFamily="49" charset="-122"/>
              <a:ea typeface="黑体" pitchFamily="49" charset="-122"/>
            </a:endParaRPr>
          </a:p>
          <a:p>
            <a:pPr eaLnBrk="1" hangingPunct="1">
              <a:lnSpc>
                <a:spcPct val="80000"/>
              </a:lnSpc>
              <a:defRPr/>
            </a:pPr>
            <a:r>
              <a:rPr lang="zh-CN" altLang="en-US" sz="2800" b="1" dirty="0">
                <a:latin typeface="仿宋_GB2312"/>
                <a:ea typeface="仿宋_GB2312"/>
                <a:cs typeface="仿宋_GB2312"/>
              </a:rPr>
              <a:t>企业取得的下列所得已在境外缴纳的所得税税额，包括：</a:t>
            </a:r>
            <a:endParaRPr lang="en-US" altLang="zh-CN" sz="2800" b="1" dirty="0">
              <a:latin typeface="仿宋_GB2312"/>
              <a:ea typeface="仿宋_GB2312"/>
              <a:cs typeface="仿宋_GB2312"/>
            </a:endParaRPr>
          </a:p>
          <a:p>
            <a:pPr eaLnBrk="1" hangingPunct="1">
              <a:lnSpc>
                <a:spcPct val="80000"/>
              </a:lnSpc>
              <a:defRPr/>
            </a:pPr>
            <a:r>
              <a:rPr lang="en-US" altLang="zh-CN" sz="2800" b="1" dirty="0">
                <a:latin typeface="仿宋_GB2312"/>
                <a:ea typeface="仿宋_GB2312"/>
                <a:cs typeface="仿宋_GB2312"/>
              </a:rPr>
              <a:t>    </a:t>
            </a:r>
            <a:r>
              <a:rPr lang="en-US" altLang="zh-CN" sz="2800" b="1" dirty="0">
                <a:latin typeface="楷体" pitchFamily="49" charset="-122"/>
                <a:ea typeface="楷体" pitchFamily="49" charset="-122"/>
              </a:rPr>
              <a:t>1.</a:t>
            </a:r>
            <a:r>
              <a:rPr lang="zh-CN" altLang="en-US" sz="2800" b="1" dirty="0">
                <a:latin typeface="楷体" pitchFamily="49" charset="-122"/>
                <a:ea typeface="楷体" pitchFamily="49" charset="-122"/>
              </a:rPr>
              <a:t>居民企业来源于中国</a:t>
            </a:r>
            <a:r>
              <a:rPr lang="zh-CN" altLang="en-US" sz="2800" b="1" dirty="0">
                <a:solidFill>
                  <a:srgbClr val="FF0000"/>
                </a:solidFill>
                <a:latin typeface="楷体" pitchFamily="49" charset="-122"/>
                <a:ea typeface="楷体" pitchFamily="49" charset="-122"/>
              </a:rPr>
              <a:t>境外</a:t>
            </a:r>
            <a:r>
              <a:rPr lang="zh-CN" altLang="en-US" sz="2800" b="1" dirty="0">
                <a:latin typeface="楷体" pitchFamily="49" charset="-122"/>
                <a:ea typeface="楷体" pitchFamily="49" charset="-122"/>
              </a:rPr>
              <a:t>的应税所得。</a:t>
            </a:r>
            <a:br>
              <a:rPr lang="zh-CN" altLang="en-US" sz="2800" b="1" dirty="0">
                <a:latin typeface="楷体" pitchFamily="49" charset="-122"/>
                <a:ea typeface="楷体" pitchFamily="49" charset="-122"/>
              </a:rPr>
            </a:br>
            <a:r>
              <a:rPr lang="zh-CN" altLang="en-US" sz="2800" b="1" dirty="0">
                <a:latin typeface="楷体" pitchFamily="49" charset="-122"/>
                <a:ea typeface="楷体" pitchFamily="49" charset="-122"/>
              </a:rPr>
              <a:t>　　</a:t>
            </a:r>
            <a:r>
              <a:rPr lang="en-US" altLang="zh-CN" sz="2800" b="1" dirty="0">
                <a:latin typeface="楷体" pitchFamily="49" charset="-122"/>
                <a:ea typeface="楷体" pitchFamily="49" charset="-122"/>
              </a:rPr>
              <a:t>2.</a:t>
            </a:r>
            <a:r>
              <a:rPr lang="zh-CN" altLang="en-US" sz="2800" b="1" dirty="0">
                <a:latin typeface="楷体" pitchFamily="49" charset="-122"/>
                <a:ea typeface="楷体" pitchFamily="49" charset="-122"/>
              </a:rPr>
              <a:t>非居民企业在中国境内设立机构、场所，取得的发生在中国</a:t>
            </a:r>
            <a:r>
              <a:rPr lang="zh-CN" altLang="en-US" sz="2800" b="1" dirty="0">
                <a:solidFill>
                  <a:srgbClr val="FF0000"/>
                </a:solidFill>
                <a:latin typeface="楷体" pitchFamily="49" charset="-122"/>
                <a:ea typeface="楷体" pitchFamily="49" charset="-122"/>
              </a:rPr>
              <a:t>境外</a:t>
            </a:r>
            <a:r>
              <a:rPr lang="zh-CN" altLang="en-US" sz="2800" b="1" dirty="0">
                <a:latin typeface="楷体" pitchFamily="49" charset="-122"/>
                <a:ea typeface="楷体" pitchFamily="49" charset="-122"/>
              </a:rPr>
              <a:t>但与该机构、场所有实际联系的应税所得。</a:t>
            </a:r>
            <a:endParaRPr lang="en-US" altLang="zh-CN" sz="2800" b="1" dirty="0">
              <a:latin typeface="楷体" pitchFamily="49" charset="-122"/>
              <a:ea typeface="楷体" pitchFamily="49" charset="-122"/>
            </a:endParaRPr>
          </a:p>
          <a:p>
            <a:pPr eaLnBrk="1" hangingPunct="1">
              <a:lnSpc>
                <a:spcPct val="80000"/>
              </a:lnSpc>
              <a:defRPr/>
            </a:pPr>
            <a:br>
              <a:rPr lang="zh-CN" altLang="en-US" sz="2800" b="1" dirty="0">
                <a:latin typeface="仿宋_GB2312"/>
                <a:ea typeface="仿宋_GB2312"/>
                <a:cs typeface="仿宋_GB2312"/>
              </a:rPr>
            </a:br>
            <a:r>
              <a:rPr lang="zh-CN" altLang="en-US" sz="2800" b="1" dirty="0">
                <a:latin typeface="仿宋_GB2312"/>
                <a:ea typeface="仿宋_GB2312"/>
                <a:cs typeface="仿宋_GB2312"/>
              </a:rPr>
              <a:t>      </a:t>
            </a:r>
            <a:endParaRPr lang="en-US" altLang="zh-CN" sz="2800" b="1" dirty="0">
              <a:latin typeface="仿宋_GB2312"/>
              <a:ea typeface="仿宋_GB2312"/>
              <a:cs typeface="仿宋_GB2312"/>
            </a:endParaRPr>
          </a:p>
          <a:p>
            <a:pPr eaLnBrk="1" hangingPunct="1">
              <a:lnSpc>
                <a:spcPct val="80000"/>
              </a:lnSpc>
              <a:defRPr/>
            </a:pPr>
            <a:br>
              <a:rPr lang="zh-CN" altLang="en-US" sz="2800" b="1" dirty="0">
                <a:latin typeface="仿宋_GB2312"/>
                <a:ea typeface="仿宋_GB2312"/>
                <a:cs typeface="仿宋_GB2312"/>
              </a:rPr>
            </a:br>
            <a:r>
              <a:rPr lang="zh-CN" altLang="en-US" sz="2800" b="1" dirty="0">
                <a:latin typeface="仿宋_GB2312"/>
                <a:ea typeface="仿宋_GB2312"/>
                <a:cs typeface="仿宋_GB2312"/>
              </a:rPr>
              <a:t>　　　　</a:t>
            </a:r>
          </a:p>
        </p:txBody>
      </p:sp>
      <p:sp>
        <p:nvSpPr>
          <p:cNvPr id="30724" name="TextBox 1">
            <a:extLst>
              <a:ext uri="{FF2B5EF4-FFF2-40B4-BE49-F238E27FC236}">
                <a16:creationId xmlns:a16="http://schemas.microsoft.com/office/drawing/2014/main" id="{7F5F18EE-830B-4C1D-9CCB-F9ED639FF94D}"/>
              </a:ext>
            </a:extLst>
          </p:cNvPr>
          <p:cNvSpPr txBox="1">
            <a:spLocks noChangeArrowheads="1"/>
          </p:cNvSpPr>
          <p:nvPr/>
        </p:nvSpPr>
        <p:spPr bwMode="auto">
          <a:xfrm>
            <a:off x="2339975" y="3716338"/>
            <a:ext cx="5256213" cy="18478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zh-CN" altLang="en-US" sz="2400">
                <a:solidFill>
                  <a:srgbClr val="FF0000"/>
                </a:solidFill>
                <a:latin typeface="楷体_GB2312" pitchFamily="1" charset="-122"/>
                <a:ea typeface="楷体_GB2312" pitchFamily="1" charset="-122"/>
              </a:rPr>
              <a:t>可以</a:t>
            </a:r>
            <a:r>
              <a:rPr lang="zh-CN" altLang="en-US" sz="2400">
                <a:latin typeface="楷体_GB2312" pitchFamily="1" charset="-122"/>
                <a:ea typeface="楷体_GB2312" pitchFamily="1" charset="-122"/>
              </a:rPr>
              <a:t>从其当期应纳税额中</a:t>
            </a:r>
            <a:r>
              <a:rPr lang="zh-CN" altLang="en-US" sz="2400">
                <a:solidFill>
                  <a:srgbClr val="FF0000"/>
                </a:solidFill>
                <a:latin typeface="楷体_GB2312" pitchFamily="1" charset="-122"/>
                <a:ea typeface="楷体_GB2312" pitchFamily="1" charset="-122"/>
              </a:rPr>
              <a:t>抵免</a:t>
            </a:r>
            <a:r>
              <a:rPr lang="zh-CN" altLang="en-US" sz="2400">
                <a:latin typeface="楷体_GB2312" pitchFamily="1" charset="-122"/>
                <a:ea typeface="楷体_GB2312" pitchFamily="1" charset="-122"/>
              </a:rPr>
              <a:t>，但不能超过抵免</a:t>
            </a:r>
            <a:r>
              <a:rPr lang="zh-CN" altLang="en-US" sz="2400">
                <a:solidFill>
                  <a:srgbClr val="FF0000"/>
                </a:solidFill>
                <a:latin typeface="楷体_GB2312" pitchFamily="1" charset="-122"/>
                <a:ea typeface="楷体_GB2312" pitchFamily="1" charset="-122"/>
              </a:rPr>
              <a:t>限额</a:t>
            </a:r>
            <a:r>
              <a:rPr lang="zh-CN" altLang="en-US" sz="2400">
                <a:latin typeface="楷体_GB2312" pitchFamily="1" charset="-122"/>
                <a:ea typeface="楷体_GB2312" pitchFamily="1" charset="-122"/>
              </a:rPr>
              <a:t>；超过的部分，可以在以后</a:t>
            </a:r>
            <a:r>
              <a:rPr lang="en-US" altLang="zh-CN" sz="2400">
                <a:latin typeface="楷体_GB2312" pitchFamily="1" charset="-122"/>
                <a:ea typeface="楷体_GB2312" pitchFamily="1" charset="-122"/>
              </a:rPr>
              <a:t>5</a:t>
            </a:r>
            <a:r>
              <a:rPr lang="zh-CN" altLang="en-US" sz="2400">
                <a:latin typeface="楷体_GB2312" pitchFamily="1" charset="-122"/>
                <a:ea typeface="楷体_GB2312" pitchFamily="1" charset="-122"/>
              </a:rPr>
              <a:t>个年度内，用每年度抵免限额抵免当年应抵税额后的</a:t>
            </a:r>
            <a:r>
              <a:rPr lang="zh-CN" altLang="en-US" sz="2400">
                <a:solidFill>
                  <a:srgbClr val="FF0000"/>
                </a:solidFill>
                <a:latin typeface="楷体_GB2312" pitchFamily="1" charset="-122"/>
                <a:ea typeface="楷体_GB2312" pitchFamily="1" charset="-122"/>
              </a:rPr>
              <a:t>余额</a:t>
            </a:r>
            <a:r>
              <a:rPr lang="zh-CN" altLang="en-US" sz="2400">
                <a:latin typeface="楷体_GB2312" pitchFamily="1" charset="-122"/>
                <a:ea typeface="楷体_GB2312" pitchFamily="1" charset="-122"/>
              </a:rPr>
              <a:t>进行抵补。</a:t>
            </a:r>
            <a:br>
              <a:rPr lang="zh-CN" altLang="en-US">
                <a:ea typeface="宋体" panose="02010600030101010101" pitchFamily="2" charset="-122"/>
              </a:rPr>
            </a:br>
            <a:r>
              <a:rPr lang="zh-CN" altLang="en-US">
                <a:ea typeface="宋体" panose="02010600030101010101" pitchFamily="2" charset="-122"/>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页脚占位符 4">
            <a:extLst>
              <a:ext uri="{FF2B5EF4-FFF2-40B4-BE49-F238E27FC236}">
                <a16:creationId xmlns:a16="http://schemas.microsoft.com/office/drawing/2014/main" id="{61C7DB62-CDF3-488B-81F3-76898002DB04}"/>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67587" name="Rectangle 3">
            <a:extLst>
              <a:ext uri="{FF2B5EF4-FFF2-40B4-BE49-F238E27FC236}">
                <a16:creationId xmlns:a16="http://schemas.microsoft.com/office/drawing/2014/main" id="{D5A3BB64-83E3-433B-818C-FA7C8A79BB96}"/>
              </a:ext>
            </a:extLst>
          </p:cNvPr>
          <p:cNvSpPr>
            <a:spLocks noGrp="1" noChangeArrowheads="1"/>
          </p:cNvSpPr>
          <p:nvPr>
            <p:ph type="body" idx="1"/>
          </p:nvPr>
        </p:nvSpPr>
        <p:spPr>
          <a:xfrm>
            <a:off x="395288" y="765175"/>
            <a:ext cx="8291512" cy="5365750"/>
          </a:xfrm>
        </p:spPr>
        <p:txBody>
          <a:bodyPr/>
          <a:lstStyle/>
          <a:p>
            <a:pPr eaLnBrk="1" hangingPunct="1">
              <a:lnSpc>
                <a:spcPct val="90000"/>
              </a:lnSpc>
            </a:pPr>
            <a:r>
              <a:rPr lang="zh-CN" altLang="en-US" sz="3400" b="1">
                <a:ea typeface="宋体" panose="02010600030101010101" pitchFamily="2" charset="-122"/>
              </a:rPr>
              <a:t>（四）源泉扣缴</a:t>
            </a:r>
          </a:p>
          <a:p>
            <a:pPr eaLnBrk="1" hangingPunct="1">
              <a:lnSpc>
                <a:spcPct val="90000"/>
              </a:lnSpc>
            </a:pPr>
            <a:r>
              <a:rPr lang="en-US" altLang="zh-CN" sz="2800" b="1">
                <a:latin typeface="黑体" panose="02010609060101010101" pitchFamily="49" charset="-122"/>
                <a:ea typeface="黑体" panose="02010609060101010101" pitchFamily="49" charset="-122"/>
              </a:rPr>
              <a:t>1.</a:t>
            </a:r>
            <a:r>
              <a:rPr lang="zh-CN" altLang="en-US" sz="2800" b="1">
                <a:latin typeface="黑体" panose="02010609060101010101" pitchFamily="49" charset="-122"/>
                <a:ea typeface="黑体" panose="02010609060101010101" pitchFamily="49" charset="-122"/>
              </a:rPr>
              <a:t> 扣缴义务人</a:t>
            </a:r>
          </a:p>
          <a:p>
            <a:pPr eaLnBrk="1" hangingPunct="1">
              <a:lnSpc>
                <a:spcPct val="90000"/>
              </a:lnSpc>
            </a:pPr>
            <a:r>
              <a:rPr lang="en-US" altLang="zh-CN" sz="2800" b="1">
                <a:latin typeface="楷体" panose="02010609060101010101" pitchFamily="49" charset="-122"/>
                <a:ea typeface="楷体" panose="02010609060101010101" pitchFamily="49" charset="-122"/>
              </a:rPr>
              <a:t>  </a:t>
            </a:r>
            <a:r>
              <a:rPr lang="zh-CN" altLang="en-US" sz="2800" b="1">
                <a:latin typeface="楷体" panose="02010609060101010101" pitchFamily="49" charset="-122"/>
                <a:ea typeface="楷体" panose="02010609060101010101" pitchFamily="49" charset="-122"/>
              </a:rPr>
              <a:t>（</a:t>
            </a:r>
            <a:r>
              <a:rPr lang="en-US" altLang="zh-CN" sz="2800" b="1">
                <a:latin typeface="楷体" panose="02010609060101010101" pitchFamily="49" charset="-122"/>
                <a:ea typeface="楷体" panose="02010609060101010101" pitchFamily="49" charset="-122"/>
              </a:rPr>
              <a:t>1</a:t>
            </a:r>
            <a:r>
              <a:rPr lang="zh-CN" altLang="en-US" sz="2800" b="1">
                <a:latin typeface="楷体" panose="02010609060101010101" pitchFamily="49" charset="-122"/>
                <a:ea typeface="楷体" panose="02010609060101010101" pitchFamily="49" charset="-122"/>
              </a:rPr>
              <a:t>）非居民企业在中国境内未设立机构、场所的；或者虽设立机构、场所但取得的所得与其所设机构、场所没有实际联系的来源于中国境内的所得，实行源泉扣缴。（标准适用对象）</a:t>
            </a:r>
          </a:p>
          <a:p>
            <a:pPr eaLnBrk="1" hangingPunct="1">
              <a:lnSpc>
                <a:spcPct val="90000"/>
              </a:lnSpc>
            </a:pPr>
            <a:r>
              <a:rPr lang="zh-CN" altLang="en-US" sz="2800" b="1">
                <a:latin typeface="楷体" panose="02010609060101010101" pitchFamily="49" charset="-122"/>
                <a:ea typeface="楷体" panose="02010609060101010101" pitchFamily="49" charset="-122"/>
              </a:rPr>
              <a:t>      </a:t>
            </a:r>
            <a:r>
              <a:rPr lang="zh-CN" altLang="en-US" sz="2800" b="1">
                <a:latin typeface="黑体" panose="02010609060101010101" pitchFamily="49" charset="-122"/>
                <a:ea typeface="黑体" panose="02010609060101010101" pitchFamily="49" charset="-122"/>
              </a:rPr>
              <a:t>以</a:t>
            </a:r>
            <a:r>
              <a:rPr lang="zh-CN" altLang="en-US" sz="2800" b="1">
                <a:solidFill>
                  <a:srgbClr val="FF0000"/>
                </a:solidFill>
                <a:latin typeface="黑体" panose="02010609060101010101" pitchFamily="49" charset="-122"/>
                <a:ea typeface="黑体" panose="02010609060101010101" pitchFamily="49" charset="-122"/>
              </a:rPr>
              <a:t>支付人</a:t>
            </a:r>
            <a:r>
              <a:rPr lang="zh-CN" altLang="en-US" sz="2800" b="1">
                <a:latin typeface="黑体" panose="02010609060101010101" pitchFamily="49" charset="-122"/>
                <a:ea typeface="黑体" panose="02010609060101010101" pitchFamily="49" charset="-122"/>
              </a:rPr>
              <a:t>为扣缴义务人。</a:t>
            </a:r>
            <a:endParaRPr lang="zh-CN" altLang="en-US" sz="2800" b="1">
              <a:latin typeface="楷体" panose="02010609060101010101" pitchFamily="49" charset="-122"/>
              <a:ea typeface="楷体" panose="02010609060101010101" pitchFamily="49" charset="-122"/>
            </a:endParaRPr>
          </a:p>
          <a:p>
            <a:pPr eaLnBrk="1" hangingPunct="1">
              <a:lnSpc>
                <a:spcPct val="90000"/>
              </a:lnSpc>
            </a:pPr>
            <a:r>
              <a:rPr lang="zh-CN" altLang="en-US" sz="2800" b="1">
                <a:latin typeface="楷体" panose="02010609060101010101" pitchFamily="49" charset="-122"/>
                <a:ea typeface="楷体" panose="02010609060101010101" pitchFamily="49" charset="-122"/>
              </a:rPr>
              <a:t>（</a:t>
            </a:r>
            <a:r>
              <a:rPr lang="en-US" altLang="zh-CN" sz="2800" b="1">
                <a:latin typeface="楷体" panose="02010609060101010101" pitchFamily="49" charset="-122"/>
                <a:ea typeface="楷体" panose="02010609060101010101" pitchFamily="49" charset="-122"/>
              </a:rPr>
              <a:t>2</a:t>
            </a:r>
            <a:r>
              <a:rPr lang="zh-CN" altLang="en-US" sz="2800" b="1">
                <a:latin typeface="楷体" panose="02010609060101010101" pitchFamily="49" charset="-122"/>
                <a:ea typeface="楷体" panose="02010609060101010101" pitchFamily="49" charset="-122"/>
              </a:rPr>
              <a:t>）对非居民企业在中国境内取得工程作业和劳务所得应缴纳的所得税，税务机关</a:t>
            </a:r>
            <a:r>
              <a:rPr lang="zh-CN" altLang="en-US" sz="2800" b="1">
                <a:solidFill>
                  <a:srgbClr val="FF0000"/>
                </a:solidFill>
                <a:latin typeface="楷体" panose="02010609060101010101" pitchFamily="49" charset="-122"/>
                <a:ea typeface="楷体" panose="02010609060101010101" pitchFamily="49" charset="-122"/>
              </a:rPr>
              <a:t>可以指定</a:t>
            </a:r>
            <a:r>
              <a:rPr lang="zh-CN" altLang="en-US" sz="2800" b="1">
                <a:latin typeface="楷体" panose="02010609060101010101" pitchFamily="49" charset="-122"/>
                <a:ea typeface="楷体" panose="02010609060101010101" pitchFamily="49" charset="-122"/>
              </a:rPr>
              <a:t>工程价款或者劳务费的支付人为扣缴义务人。（见实施条例</a:t>
            </a:r>
            <a:r>
              <a:rPr lang="zh-CN" altLang="en-US" sz="2800" b="1">
                <a:solidFill>
                  <a:srgbClr val="FF0000"/>
                </a:solidFill>
                <a:latin typeface="楷体" panose="02010609060101010101" pitchFamily="49" charset="-122"/>
                <a:ea typeface="楷体" panose="02010609060101010101" pitchFamily="49" charset="-122"/>
              </a:rPr>
              <a:t>第一百零六条</a:t>
            </a:r>
            <a:r>
              <a:rPr lang="zh-CN" altLang="en-US" sz="2800" b="1">
                <a:latin typeface="楷体" panose="02010609060101010101" pitchFamily="49" charset="-122"/>
                <a:ea typeface="楷体" panose="02010609060101010101" pitchFamily="49" charset="-122"/>
              </a:rPr>
              <a:t>）（特殊适用对象）</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页脚占位符 4">
            <a:extLst>
              <a:ext uri="{FF2B5EF4-FFF2-40B4-BE49-F238E27FC236}">
                <a16:creationId xmlns:a16="http://schemas.microsoft.com/office/drawing/2014/main" id="{5D420A31-B801-4693-9754-B8A1A2FFD104}"/>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68611" name="Rectangle 3">
            <a:extLst>
              <a:ext uri="{FF2B5EF4-FFF2-40B4-BE49-F238E27FC236}">
                <a16:creationId xmlns:a16="http://schemas.microsoft.com/office/drawing/2014/main" id="{921FB582-21D7-4A7F-9706-E78839A0CADF}"/>
              </a:ext>
            </a:extLst>
          </p:cNvPr>
          <p:cNvSpPr>
            <a:spLocks noGrp="1" noChangeArrowheads="1"/>
          </p:cNvSpPr>
          <p:nvPr>
            <p:ph type="body" idx="1"/>
          </p:nvPr>
        </p:nvSpPr>
        <p:spPr>
          <a:xfrm>
            <a:off x="395288" y="260350"/>
            <a:ext cx="8291512" cy="5870575"/>
          </a:xfrm>
        </p:spPr>
        <p:txBody>
          <a:bodyPr/>
          <a:lstStyle/>
          <a:p>
            <a:pPr eaLnBrk="1" hangingPunct="1"/>
            <a:r>
              <a:rPr lang="en-US" altLang="zh-CN" b="1">
                <a:ea typeface="宋体" panose="02010600030101010101" pitchFamily="2" charset="-122"/>
              </a:rPr>
              <a:t>2.</a:t>
            </a:r>
            <a:r>
              <a:rPr lang="zh-CN" altLang="en-US" b="1">
                <a:ea typeface="宋体" panose="02010600030101010101" pitchFamily="2" charset="-122"/>
              </a:rPr>
              <a:t>扣缴方法</a:t>
            </a:r>
          </a:p>
          <a:p>
            <a:pPr eaLnBrk="1" hangingPunct="1"/>
            <a:r>
              <a:rPr lang="zh-CN" altLang="en-US" sz="2800">
                <a:latin typeface="楷体" panose="02010609060101010101" pitchFamily="49" charset="-122"/>
                <a:ea typeface="楷体" panose="02010609060101010101" pitchFamily="49" charset="-122"/>
              </a:rPr>
              <a:t>（</a:t>
            </a:r>
            <a:r>
              <a:rPr lang="en-US" altLang="zh-CN" sz="2800">
                <a:latin typeface="楷体" panose="02010609060101010101" pitchFamily="49" charset="-122"/>
                <a:ea typeface="楷体" panose="02010609060101010101" pitchFamily="49" charset="-122"/>
              </a:rPr>
              <a:t>1</a:t>
            </a:r>
            <a:r>
              <a:rPr lang="zh-CN" altLang="en-US" sz="2800">
                <a:latin typeface="楷体" panose="02010609060101010101" pitchFamily="49" charset="-122"/>
                <a:ea typeface="楷体" panose="02010609060101010101" pitchFamily="49" charset="-122"/>
              </a:rPr>
              <a:t>）应当扣缴的所得税，扣缴义务人未依法扣缴或者无法履行扣缴义务的，由纳税人在</a:t>
            </a:r>
            <a:r>
              <a:rPr lang="zh-CN" altLang="en-US" sz="2800" b="1">
                <a:solidFill>
                  <a:srgbClr val="FF0000"/>
                </a:solidFill>
                <a:latin typeface="楷体" panose="02010609060101010101" pitchFamily="49" charset="-122"/>
                <a:ea typeface="楷体" panose="02010609060101010101" pitchFamily="49" charset="-122"/>
              </a:rPr>
              <a:t>所得发生地</a:t>
            </a:r>
            <a:r>
              <a:rPr lang="zh-CN" altLang="en-US" sz="2800">
                <a:latin typeface="楷体" panose="02010609060101010101" pitchFamily="49" charset="-122"/>
                <a:ea typeface="楷体" panose="02010609060101010101" pitchFamily="49" charset="-122"/>
              </a:rPr>
              <a:t>缴纳。</a:t>
            </a:r>
          </a:p>
          <a:p>
            <a:pPr eaLnBrk="1" hangingPunct="1"/>
            <a:r>
              <a:rPr lang="zh-CN" altLang="en-US" sz="2400">
                <a:latin typeface="楷体" panose="02010609060101010101" pitchFamily="49" charset="-122"/>
                <a:ea typeface="楷体" panose="02010609060101010101" pitchFamily="49" charset="-122"/>
              </a:rPr>
              <a:t>纳税人未依法缴纳的，税务机关可以从该企业在中国境内</a:t>
            </a:r>
            <a:r>
              <a:rPr lang="zh-CN" altLang="en-US" sz="2400" b="1">
                <a:solidFill>
                  <a:srgbClr val="FF0000"/>
                </a:solidFill>
                <a:latin typeface="楷体" panose="02010609060101010101" pitchFamily="49" charset="-122"/>
                <a:ea typeface="楷体" panose="02010609060101010101" pitchFamily="49" charset="-122"/>
              </a:rPr>
              <a:t>其他收入项目的支付人</a:t>
            </a:r>
            <a:r>
              <a:rPr lang="zh-CN" altLang="en-US" sz="2400">
                <a:latin typeface="楷体" panose="02010609060101010101" pitchFamily="49" charset="-122"/>
                <a:ea typeface="楷体" panose="02010609060101010101" pitchFamily="49" charset="-122"/>
              </a:rPr>
              <a:t>应付的款项中，追缴该纳税人的应纳税款。（在中国境内存在多处所得发生地的，由企业选择其中之一申报缴纳企业所得税）</a:t>
            </a:r>
          </a:p>
          <a:p>
            <a:pPr eaLnBrk="1" hangingPunct="1"/>
            <a:r>
              <a:rPr lang="zh-CN" altLang="en-US" sz="2800">
                <a:latin typeface="楷体" panose="02010609060101010101" pitchFamily="49" charset="-122"/>
                <a:ea typeface="楷体" panose="02010609060101010101" pitchFamily="49" charset="-122"/>
              </a:rPr>
              <a:t>（</a:t>
            </a:r>
            <a:r>
              <a:rPr lang="en-US" altLang="zh-CN" sz="2800">
                <a:latin typeface="楷体" panose="02010609060101010101" pitchFamily="49" charset="-122"/>
                <a:ea typeface="楷体" panose="02010609060101010101" pitchFamily="49" charset="-122"/>
              </a:rPr>
              <a:t>2</a:t>
            </a:r>
            <a:r>
              <a:rPr lang="zh-CN" altLang="en-US" sz="2800">
                <a:latin typeface="楷体" panose="02010609060101010101" pitchFamily="49" charset="-122"/>
                <a:ea typeface="楷体" panose="02010609060101010101" pitchFamily="49" charset="-122"/>
              </a:rPr>
              <a:t>）扣缴义务人每次代扣的税款，应当自代扣之日起</a:t>
            </a:r>
            <a:r>
              <a:rPr lang="en-US" altLang="zh-CN" sz="2800" b="1">
                <a:solidFill>
                  <a:srgbClr val="FF0000"/>
                </a:solidFill>
                <a:latin typeface="楷体" panose="02010609060101010101" pitchFamily="49" charset="-122"/>
                <a:ea typeface="楷体" panose="02010609060101010101" pitchFamily="49" charset="-122"/>
              </a:rPr>
              <a:t>7</a:t>
            </a:r>
            <a:r>
              <a:rPr lang="zh-CN" altLang="en-US" sz="2800" b="1">
                <a:solidFill>
                  <a:srgbClr val="FF0000"/>
                </a:solidFill>
                <a:latin typeface="楷体" panose="02010609060101010101" pitchFamily="49" charset="-122"/>
                <a:ea typeface="楷体" panose="02010609060101010101" pitchFamily="49" charset="-122"/>
              </a:rPr>
              <a:t>日</a:t>
            </a:r>
            <a:r>
              <a:rPr lang="zh-CN" altLang="en-US" sz="2800">
                <a:latin typeface="楷体" panose="02010609060101010101" pitchFamily="49" charset="-122"/>
                <a:ea typeface="楷体" panose="02010609060101010101" pitchFamily="49" charset="-122"/>
              </a:rPr>
              <a:t>内缴入国库，并向所在地的税务机关报送扣缴企业所得税报告表。</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页脚占位符 4">
            <a:extLst>
              <a:ext uri="{FF2B5EF4-FFF2-40B4-BE49-F238E27FC236}">
                <a16:creationId xmlns:a16="http://schemas.microsoft.com/office/drawing/2014/main" id="{FBFB8A8C-C5E2-4F00-9510-9A75A45EF171}"/>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145411" name="Rectangle 3">
            <a:extLst>
              <a:ext uri="{FF2B5EF4-FFF2-40B4-BE49-F238E27FC236}">
                <a16:creationId xmlns:a16="http://schemas.microsoft.com/office/drawing/2014/main" id="{A5314CFD-A84B-4DAC-945A-A4D115FF04C4}"/>
              </a:ext>
            </a:extLst>
          </p:cNvPr>
          <p:cNvSpPr>
            <a:spLocks noGrp="1" noChangeArrowheads="1"/>
          </p:cNvSpPr>
          <p:nvPr>
            <p:ph type="body" idx="1"/>
          </p:nvPr>
        </p:nvSpPr>
        <p:spPr>
          <a:xfrm>
            <a:off x="323850" y="404813"/>
            <a:ext cx="8362950" cy="6048375"/>
          </a:xfrm>
        </p:spPr>
        <p:txBody>
          <a:bodyPr/>
          <a:lstStyle/>
          <a:p>
            <a:pPr marL="0" indent="0" eaLnBrk="1" hangingPunct="1">
              <a:lnSpc>
                <a:spcPct val="90000"/>
              </a:lnSpc>
              <a:buFont typeface="Arial" charset="0"/>
              <a:buNone/>
              <a:defRPr/>
            </a:pPr>
            <a:r>
              <a:rPr lang="zh-CN" altLang="en-US" sz="2600" b="1" dirty="0">
                <a:solidFill>
                  <a:srgbClr val="FF0000"/>
                </a:solidFill>
                <a:ea typeface="宋体" pitchFamily="2" charset="-122"/>
              </a:rPr>
              <a:t>案例</a:t>
            </a:r>
            <a:r>
              <a:rPr lang="en-US" altLang="zh-CN" sz="2600" b="1" dirty="0">
                <a:solidFill>
                  <a:srgbClr val="FF0000"/>
                </a:solidFill>
                <a:ea typeface="宋体" pitchFamily="2" charset="-122"/>
              </a:rPr>
              <a:t>1</a:t>
            </a:r>
            <a:r>
              <a:rPr lang="zh-CN" altLang="en-US" sz="2600" b="1" dirty="0">
                <a:ea typeface="宋体" pitchFamily="2" charset="-122"/>
              </a:rPr>
              <a:t>：假定某企业为居民企业，</a:t>
            </a:r>
            <a:r>
              <a:rPr lang="en-US" altLang="zh-CN" sz="2600" b="1" dirty="0">
                <a:ea typeface="宋体" pitchFamily="2" charset="-122"/>
              </a:rPr>
              <a:t>2014</a:t>
            </a:r>
            <a:r>
              <a:rPr lang="zh-CN" altLang="en-US" sz="2600" b="1" dirty="0">
                <a:ea typeface="宋体" pitchFamily="2" charset="-122"/>
              </a:rPr>
              <a:t>年经营业务如下：</a:t>
            </a:r>
          </a:p>
          <a:p>
            <a:pPr eaLnBrk="1" hangingPunct="1">
              <a:lnSpc>
                <a:spcPct val="90000"/>
              </a:lnSpc>
              <a:buFont typeface="Arial" charset="0"/>
              <a:buChar char="●"/>
              <a:defRPr/>
            </a:pPr>
            <a:r>
              <a:rPr lang="zh-CN" altLang="en-US" sz="2600" b="1" dirty="0">
                <a:ea typeface="宋体" pitchFamily="2" charset="-122"/>
              </a:rPr>
              <a:t>（</a:t>
            </a:r>
            <a:r>
              <a:rPr lang="en-US" altLang="zh-CN" sz="2600" b="1" dirty="0">
                <a:ea typeface="宋体" pitchFamily="2" charset="-122"/>
              </a:rPr>
              <a:t>1</a:t>
            </a:r>
            <a:r>
              <a:rPr lang="zh-CN" altLang="en-US" sz="2600" b="1" dirty="0">
                <a:ea typeface="宋体" pitchFamily="2" charset="-122"/>
              </a:rPr>
              <a:t>）取得销售收入</a:t>
            </a:r>
            <a:r>
              <a:rPr lang="en-US" altLang="zh-CN" sz="2600" b="1" dirty="0">
                <a:ea typeface="宋体" pitchFamily="2" charset="-122"/>
              </a:rPr>
              <a:t>2500</a:t>
            </a:r>
            <a:r>
              <a:rPr lang="zh-CN" altLang="en-US" sz="2600" b="1" dirty="0">
                <a:ea typeface="宋体" pitchFamily="2" charset="-122"/>
              </a:rPr>
              <a:t>万元。</a:t>
            </a:r>
          </a:p>
          <a:p>
            <a:pPr eaLnBrk="1" hangingPunct="1">
              <a:lnSpc>
                <a:spcPct val="90000"/>
              </a:lnSpc>
              <a:buFont typeface="Arial" charset="0"/>
              <a:buChar char="●"/>
              <a:defRPr/>
            </a:pPr>
            <a:r>
              <a:rPr lang="zh-CN" altLang="en-US" sz="2600" b="1" dirty="0">
                <a:ea typeface="宋体" pitchFamily="2" charset="-122"/>
              </a:rPr>
              <a:t>（</a:t>
            </a:r>
            <a:r>
              <a:rPr lang="en-US" altLang="zh-CN" sz="2600" b="1" dirty="0">
                <a:ea typeface="宋体" pitchFamily="2" charset="-122"/>
              </a:rPr>
              <a:t>2</a:t>
            </a:r>
            <a:r>
              <a:rPr lang="zh-CN" altLang="en-US" sz="2600" b="1" dirty="0">
                <a:ea typeface="宋体" pitchFamily="2" charset="-122"/>
              </a:rPr>
              <a:t>）销售成本</a:t>
            </a:r>
            <a:r>
              <a:rPr lang="en-US" altLang="zh-CN" sz="2600" b="1" dirty="0">
                <a:ea typeface="宋体" pitchFamily="2" charset="-122"/>
              </a:rPr>
              <a:t>1100</a:t>
            </a:r>
            <a:r>
              <a:rPr lang="zh-CN" altLang="en-US" sz="2600" b="1" dirty="0">
                <a:ea typeface="宋体" pitchFamily="2" charset="-122"/>
              </a:rPr>
              <a:t>万元。</a:t>
            </a:r>
          </a:p>
          <a:p>
            <a:pPr eaLnBrk="1" hangingPunct="1">
              <a:lnSpc>
                <a:spcPct val="90000"/>
              </a:lnSpc>
              <a:buFont typeface="Arial" charset="0"/>
              <a:buChar char="●"/>
              <a:defRPr/>
            </a:pPr>
            <a:r>
              <a:rPr lang="zh-CN" altLang="en-US" sz="2600" b="1" dirty="0">
                <a:ea typeface="宋体" pitchFamily="2" charset="-122"/>
              </a:rPr>
              <a:t>（</a:t>
            </a:r>
            <a:r>
              <a:rPr lang="en-US" altLang="zh-CN" sz="2600" b="1" dirty="0">
                <a:ea typeface="宋体" pitchFamily="2" charset="-122"/>
              </a:rPr>
              <a:t>3</a:t>
            </a:r>
            <a:r>
              <a:rPr lang="zh-CN" altLang="en-US" sz="2600" b="1" dirty="0">
                <a:ea typeface="宋体" pitchFamily="2" charset="-122"/>
              </a:rPr>
              <a:t>）发生销售费用</a:t>
            </a:r>
            <a:r>
              <a:rPr lang="en-US" altLang="zh-CN" sz="2600" b="1" dirty="0">
                <a:ea typeface="宋体" pitchFamily="2" charset="-122"/>
              </a:rPr>
              <a:t>670</a:t>
            </a:r>
            <a:r>
              <a:rPr lang="zh-CN" altLang="en-US" sz="2600" b="1" dirty="0">
                <a:ea typeface="宋体" pitchFamily="2" charset="-122"/>
              </a:rPr>
              <a:t>万（其中广告费</a:t>
            </a:r>
            <a:r>
              <a:rPr lang="en-US" altLang="zh-CN" sz="2600" b="1" dirty="0">
                <a:ea typeface="宋体" pitchFamily="2" charset="-122"/>
              </a:rPr>
              <a:t>450</a:t>
            </a:r>
            <a:r>
              <a:rPr lang="zh-CN" altLang="en-US" sz="2600" b="1" dirty="0">
                <a:ea typeface="宋体" pitchFamily="2" charset="-122"/>
              </a:rPr>
              <a:t>万元）；管理费用</a:t>
            </a:r>
            <a:r>
              <a:rPr lang="en-US" altLang="zh-CN" sz="2600" b="1" dirty="0">
                <a:ea typeface="宋体" pitchFamily="2" charset="-122"/>
              </a:rPr>
              <a:t>480</a:t>
            </a:r>
            <a:r>
              <a:rPr lang="zh-CN" altLang="en-US" sz="2600" b="1" dirty="0">
                <a:ea typeface="宋体" pitchFamily="2" charset="-122"/>
              </a:rPr>
              <a:t>万元（其中业务招待费</a:t>
            </a:r>
            <a:r>
              <a:rPr lang="en-US" altLang="zh-CN" sz="2600" b="1" dirty="0">
                <a:ea typeface="宋体" pitchFamily="2" charset="-122"/>
              </a:rPr>
              <a:t>15</a:t>
            </a:r>
            <a:r>
              <a:rPr lang="zh-CN" altLang="en-US" sz="2600" b="1" dirty="0">
                <a:ea typeface="宋体" pitchFamily="2" charset="-122"/>
              </a:rPr>
              <a:t>万元）；财务费用</a:t>
            </a:r>
            <a:r>
              <a:rPr lang="en-US" altLang="zh-CN" sz="2600" b="1" dirty="0">
                <a:ea typeface="宋体" pitchFamily="2" charset="-122"/>
              </a:rPr>
              <a:t>60</a:t>
            </a:r>
            <a:r>
              <a:rPr lang="zh-CN" altLang="en-US" sz="2600" b="1" dirty="0">
                <a:ea typeface="宋体" pitchFamily="2" charset="-122"/>
              </a:rPr>
              <a:t>万元。</a:t>
            </a:r>
          </a:p>
          <a:p>
            <a:pPr eaLnBrk="1" hangingPunct="1">
              <a:lnSpc>
                <a:spcPct val="90000"/>
              </a:lnSpc>
              <a:buFont typeface="Arial" charset="0"/>
              <a:buChar char="●"/>
              <a:defRPr/>
            </a:pPr>
            <a:r>
              <a:rPr lang="zh-CN" altLang="en-US" sz="2600" b="1" dirty="0">
                <a:ea typeface="宋体" pitchFamily="2" charset="-122"/>
              </a:rPr>
              <a:t>（</a:t>
            </a:r>
            <a:r>
              <a:rPr lang="en-US" altLang="zh-CN" sz="2600" b="1" dirty="0">
                <a:ea typeface="宋体" pitchFamily="2" charset="-122"/>
              </a:rPr>
              <a:t>4</a:t>
            </a:r>
            <a:r>
              <a:rPr lang="zh-CN" altLang="en-US" sz="2600" b="1" dirty="0">
                <a:ea typeface="宋体" pitchFamily="2" charset="-122"/>
              </a:rPr>
              <a:t>）销售税金</a:t>
            </a:r>
            <a:r>
              <a:rPr lang="en-US" altLang="zh-CN" sz="2600" b="1" dirty="0">
                <a:ea typeface="宋体" pitchFamily="2" charset="-122"/>
              </a:rPr>
              <a:t>160</a:t>
            </a:r>
            <a:r>
              <a:rPr lang="zh-CN" altLang="en-US" sz="2600" b="1" dirty="0">
                <a:ea typeface="宋体" pitchFamily="2" charset="-122"/>
              </a:rPr>
              <a:t>万元（含增值税</a:t>
            </a:r>
            <a:r>
              <a:rPr lang="en-US" altLang="zh-CN" sz="2600" b="1" dirty="0">
                <a:ea typeface="宋体" pitchFamily="2" charset="-122"/>
              </a:rPr>
              <a:t>120</a:t>
            </a:r>
            <a:r>
              <a:rPr lang="zh-CN" altLang="en-US" sz="2600" b="1" dirty="0">
                <a:ea typeface="宋体" pitchFamily="2" charset="-122"/>
              </a:rPr>
              <a:t>万元）。</a:t>
            </a:r>
          </a:p>
          <a:p>
            <a:pPr eaLnBrk="1" hangingPunct="1">
              <a:lnSpc>
                <a:spcPct val="90000"/>
              </a:lnSpc>
              <a:buFont typeface="Arial" charset="0"/>
              <a:buChar char="●"/>
              <a:defRPr/>
            </a:pPr>
            <a:r>
              <a:rPr lang="zh-CN" altLang="en-US" sz="2600" b="1" dirty="0">
                <a:ea typeface="宋体" pitchFamily="2" charset="-122"/>
              </a:rPr>
              <a:t>（</a:t>
            </a:r>
            <a:r>
              <a:rPr lang="en-US" altLang="zh-CN" sz="2600" b="1" dirty="0">
                <a:ea typeface="宋体" pitchFamily="2" charset="-122"/>
              </a:rPr>
              <a:t>5</a:t>
            </a:r>
            <a:r>
              <a:rPr lang="zh-CN" altLang="en-US" sz="2600" b="1" dirty="0">
                <a:ea typeface="宋体" pitchFamily="2" charset="-122"/>
              </a:rPr>
              <a:t>）营业外收入</a:t>
            </a:r>
            <a:r>
              <a:rPr lang="en-US" altLang="zh-CN" sz="2600" b="1" dirty="0">
                <a:ea typeface="宋体" pitchFamily="2" charset="-122"/>
              </a:rPr>
              <a:t>70</a:t>
            </a:r>
            <a:r>
              <a:rPr lang="zh-CN" altLang="en-US" sz="2600" b="1" dirty="0">
                <a:ea typeface="宋体" pitchFamily="2" charset="-122"/>
              </a:rPr>
              <a:t>万元，营业外支出</a:t>
            </a:r>
            <a:r>
              <a:rPr lang="en-US" altLang="zh-CN" sz="2600" b="1" dirty="0">
                <a:ea typeface="宋体" pitchFamily="2" charset="-122"/>
              </a:rPr>
              <a:t>50</a:t>
            </a:r>
            <a:r>
              <a:rPr lang="zh-CN" altLang="en-US" sz="2600" b="1" dirty="0">
                <a:ea typeface="宋体" pitchFamily="2" charset="-122"/>
              </a:rPr>
              <a:t>万元（含通过公益性社会团体向贫困山区捐款</a:t>
            </a:r>
            <a:r>
              <a:rPr lang="en-US" altLang="zh-CN" sz="2600" b="1" dirty="0">
                <a:ea typeface="宋体" pitchFamily="2" charset="-122"/>
              </a:rPr>
              <a:t>30</a:t>
            </a:r>
            <a:r>
              <a:rPr lang="zh-CN" altLang="en-US" sz="2600" b="1" dirty="0">
                <a:ea typeface="宋体" pitchFamily="2" charset="-122"/>
              </a:rPr>
              <a:t>万元，支付税收滞纳金</a:t>
            </a:r>
            <a:r>
              <a:rPr lang="en-US" altLang="zh-CN" sz="2600" b="1" dirty="0">
                <a:ea typeface="宋体" pitchFamily="2" charset="-122"/>
              </a:rPr>
              <a:t>6</a:t>
            </a:r>
            <a:r>
              <a:rPr lang="zh-CN" altLang="en-US" sz="2600" b="1" dirty="0">
                <a:ea typeface="宋体" pitchFamily="2" charset="-122"/>
              </a:rPr>
              <a:t>万元）。</a:t>
            </a:r>
          </a:p>
          <a:p>
            <a:pPr eaLnBrk="1" hangingPunct="1">
              <a:lnSpc>
                <a:spcPct val="90000"/>
              </a:lnSpc>
              <a:buFont typeface="Arial" charset="0"/>
              <a:buChar char="●"/>
              <a:defRPr/>
            </a:pPr>
            <a:r>
              <a:rPr lang="zh-CN" altLang="en-US" sz="2600" b="1" dirty="0">
                <a:ea typeface="宋体" pitchFamily="2" charset="-122"/>
              </a:rPr>
              <a:t>（</a:t>
            </a:r>
            <a:r>
              <a:rPr lang="en-US" altLang="zh-CN" sz="2600" b="1" dirty="0">
                <a:ea typeface="宋体" pitchFamily="2" charset="-122"/>
              </a:rPr>
              <a:t>6</a:t>
            </a:r>
            <a:r>
              <a:rPr lang="zh-CN" altLang="en-US" sz="2600" b="1" dirty="0">
                <a:ea typeface="宋体" pitchFamily="2" charset="-122"/>
              </a:rPr>
              <a:t>）计入成本、费用中的实发工资总额</a:t>
            </a:r>
            <a:r>
              <a:rPr lang="en-US" altLang="zh-CN" sz="2600" b="1" dirty="0">
                <a:ea typeface="宋体" pitchFamily="2" charset="-122"/>
              </a:rPr>
              <a:t>150</a:t>
            </a:r>
            <a:r>
              <a:rPr lang="zh-CN" altLang="en-US" sz="2600" b="1" dirty="0">
                <a:ea typeface="宋体" pitchFamily="2" charset="-122"/>
              </a:rPr>
              <a:t>万元、拨缴职工工会经费</a:t>
            </a:r>
            <a:r>
              <a:rPr lang="en-US" altLang="zh-CN" sz="2600" b="1" dirty="0">
                <a:ea typeface="宋体" pitchFamily="2" charset="-122"/>
              </a:rPr>
              <a:t>3</a:t>
            </a:r>
            <a:r>
              <a:rPr lang="zh-CN" altLang="en-US" sz="2600" b="1" dirty="0">
                <a:ea typeface="宋体" pitchFamily="2" charset="-122"/>
              </a:rPr>
              <a:t>万元、支出职工福利费</a:t>
            </a:r>
            <a:r>
              <a:rPr lang="en-US" altLang="zh-CN" sz="2600" b="1" dirty="0">
                <a:ea typeface="宋体" pitchFamily="2" charset="-122"/>
              </a:rPr>
              <a:t>10</a:t>
            </a:r>
            <a:r>
              <a:rPr lang="zh-CN" altLang="en-US" sz="2600" b="1" dirty="0">
                <a:ea typeface="宋体" pitchFamily="2" charset="-122"/>
              </a:rPr>
              <a:t>万元，和职工教育经费</a:t>
            </a:r>
            <a:r>
              <a:rPr lang="en-US" altLang="zh-CN" sz="2600" b="1" dirty="0">
                <a:ea typeface="宋体" pitchFamily="2" charset="-122"/>
              </a:rPr>
              <a:t>5</a:t>
            </a:r>
            <a:r>
              <a:rPr lang="zh-CN" altLang="en-US" sz="2600" b="1" dirty="0">
                <a:ea typeface="宋体" pitchFamily="2" charset="-122"/>
              </a:rPr>
              <a:t>万元。</a:t>
            </a:r>
          </a:p>
          <a:p>
            <a:pPr eaLnBrk="1" hangingPunct="1">
              <a:lnSpc>
                <a:spcPct val="90000"/>
              </a:lnSpc>
              <a:buFont typeface="Arial" charset="0"/>
              <a:buChar char="●"/>
              <a:defRPr/>
            </a:pPr>
            <a:r>
              <a:rPr lang="zh-CN" altLang="en-US" sz="2600" b="1" dirty="0">
                <a:ea typeface="宋体" pitchFamily="2" charset="-122"/>
              </a:rPr>
              <a:t>要求：计算该企业</a:t>
            </a:r>
            <a:r>
              <a:rPr lang="en-US" altLang="zh-CN" sz="2600" b="1" dirty="0">
                <a:ea typeface="宋体" pitchFamily="2" charset="-122"/>
              </a:rPr>
              <a:t>2014</a:t>
            </a:r>
            <a:r>
              <a:rPr lang="zh-CN" altLang="en-US" sz="2600" b="1" dirty="0">
                <a:ea typeface="宋体" pitchFamily="2" charset="-122"/>
              </a:rPr>
              <a:t>年度实际应纳的企业所得税</a:t>
            </a:r>
          </a:p>
          <a:p>
            <a:pPr eaLnBrk="1" hangingPunct="1">
              <a:lnSpc>
                <a:spcPct val="90000"/>
              </a:lnSpc>
              <a:buFont typeface="Arial" charset="0"/>
              <a:buChar char="●"/>
              <a:defRPr/>
            </a:pPr>
            <a:endParaRPr lang="zh-CN" altLang="en-US" sz="2600" dirty="0">
              <a:ea typeface="宋体"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页脚占位符 4">
            <a:extLst>
              <a:ext uri="{FF2B5EF4-FFF2-40B4-BE49-F238E27FC236}">
                <a16:creationId xmlns:a16="http://schemas.microsoft.com/office/drawing/2014/main" id="{C3720B08-1BAD-4B61-830D-7AA6EAA44CBF}"/>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70659" name="Rectangle 3">
            <a:extLst>
              <a:ext uri="{FF2B5EF4-FFF2-40B4-BE49-F238E27FC236}">
                <a16:creationId xmlns:a16="http://schemas.microsoft.com/office/drawing/2014/main" id="{7C5D853B-EF8E-4ED2-A343-A7E80B7D3215}"/>
              </a:ext>
            </a:extLst>
          </p:cNvPr>
          <p:cNvSpPr>
            <a:spLocks noGrp="1" noChangeArrowheads="1"/>
          </p:cNvSpPr>
          <p:nvPr>
            <p:ph type="body" idx="1"/>
          </p:nvPr>
        </p:nvSpPr>
        <p:spPr>
          <a:xfrm>
            <a:off x="323850" y="0"/>
            <a:ext cx="8362950" cy="6858000"/>
          </a:xfrm>
        </p:spPr>
        <p:txBody>
          <a:bodyPr/>
          <a:lstStyle/>
          <a:p>
            <a:pPr eaLnBrk="1" hangingPunct="1"/>
            <a:r>
              <a:rPr lang="zh-CN" altLang="en-US" sz="2600" b="1">
                <a:ea typeface="宋体" panose="02010600030101010101" pitchFamily="2" charset="-122"/>
              </a:rPr>
              <a:t>解：</a:t>
            </a:r>
          </a:p>
          <a:p>
            <a:pPr eaLnBrk="1" hangingPunct="1"/>
            <a:r>
              <a:rPr lang="zh-CN" altLang="en-US" sz="2400" b="1">
                <a:ea typeface="宋体" panose="02010600030101010101" pitchFamily="2" charset="-122"/>
              </a:rPr>
              <a:t>（</a:t>
            </a:r>
            <a:r>
              <a:rPr lang="en-US" altLang="zh-CN" sz="2400" b="1">
                <a:ea typeface="宋体" panose="02010600030101010101" pitchFamily="2" charset="-122"/>
              </a:rPr>
              <a:t>1</a:t>
            </a:r>
            <a:r>
              <a:rPr lang="zh-CN" altLang="en-US" sz="2400" b="1">
                <a:ea typeface="宋体" panose="02010600030101010101" pitchFamily="2" charset="-122"/>
              </a:rPr>
              <a:t>）会计利润总额</a:t>
            </a:r>
            <a:r>
              <a:rPr lang="en-US" altLang="zh-CN" sz="2400" b="1">
                <a:ea typeface="宋体" panose="02010600030101010101" pitchFamily="2" charset="-122"/>
              </a:rPr>
              <a:t>=2500+70</a:t>
            </a:r>
            <a:r>
              <a:rPr lang="zh-CN" altLang="en-US" sz="2400" b="1">
                <a:ea typeface="宋体" panose="02010600030101010101" pitchFamily="2" charset="-122"/>
              </a:rPr>
              <a:t>－</a:t>
            </a:r>
            <a:r>
              <a:rPr lang="en-US" altLang="zh-CN" sz="2400" b="1">
                <a:ea typeface="宋体" panose="02010600030101010101" pitchFamily="2" charset="-122"/>
              </a:rPr>
              <a:t>1100 </a:t>
            </a:r>
            <a:r>
              <a:rPr lang="zh-CN" altLang="en-US" sz="2400" b="1">
                <a:ea typeface="宋体" panose="02010600030101010101" pitchFamily="2" charset="-122"/>
              </a:rPr>
              <a:t>－</a:t>
            </a:r>
            <a:r>
              <a:rPr lang="en-US" altLang="zh-CN" sz="2400" b="1">
                <a:ea typeface="宋体" panose="02010600030101010101" pitchFamily="2" charset="-122"/>
              </a:rPr>
              <a:t>670 </a:t>
            </a:r>
            <a:r>
              <a:rPr lang="zh-CN" altLang="en-US" sz="2400" b="1">
                <a:ea typeface="宋体" panose="02010600030101010101" pitchFamily="2" charset="-122"/>
              </a:rPr>
              <a:t>－</a:t>
            </a:r>
            <a:r>
              <a:rPr lang="en-US" altLang="zh-CN" sz="2400" b="1">
                <a:ea typeface="宋体" panose="02010600030101010101" pitchFamily="2" charset="-122"/>
              </a:rPr>
              <a:t>480 </a:t>
            </a:r>
            <a:r>
              <a:rPr lang="zh-CN" altLang="en-US" sz="2400" b="1">
                <a:ea typeface="宋体" panose="02010600030101010101" pitchFamily="2" charset="-122"/>
              </a:rPr>
              <a:t>－</a:t>
            </a:r>
            <a:r>
              <a:rPr lang="en-US" altLang="zh-CN" sz="2400" b="1">
                <a:ea typeface="宋体" panose="02010600030101010101" pitchFamily="2" charset="-122"/>
              </a:rPr>
              <a:t>60 </a:t>
            </a:r>
            <a:r>
              <a:rPr lang="zh-CN" altLang="en-US" sz="2400" b="1">
                <a:ea typeface="宋体" panose="02010600030101010101" pitchFamily="2" charset="-122"/>
              </a:rPr>
              <a:t>－</a:t>
            </a:r>
            <a:r>
              <a:rPr lang="en-US" altLang="zh-CN" sz="2400" b="1">
                <a:ea typeface="宋体" panose="02010600030101010101" pitchFamily="2" charset="-122"/>
              </a:rPr>
              <a:t>40 </a:t>
            </a:r>
            <a:r>
              <a:rPr lang="zh-CN" altLang="en-US" sz="2400" b="1">
                <a:ea typeface="宋体" panose="02010600030101010101" pitchFamily="2" charset="-122"/>
              </a:rPr>
              <a:t>－</a:t>
            </a:r>
            <a:r>
              <a:rPr lang="en-US" altLang="zh-CN" sz="2400" b="1">
                <a:ea typeface="宋体" panose="02010600030101010101" pitchFamily="2" charset="-122"/>
              </a:rPr>
              <a:t>50=170</a:t>
            </a:r>
            <a:r>
              <a:rPr lang="zh-CN" altLang="en-US" sz="2400" b="1">
                <a:ea typeface="宋体" panose="02010600030101010101" pitchFamily="2" charset="-122"/>
              </a:rPr>
              <a:t>（万元）</a:t>
            </a:r>
          </a:p>
          <a:p>
            <a:pPr eaLnBrk="1" hangingPunct="1"/>
            <a:r>
              <a:rPr lang="zh-CN" altLang="en-US" sz="2400" b="1">
                <a:ea typeface="宋体" panose="02010600030101010101" pitchFamily="2" charset="-122"/>
              </a:rPr>
              <a:t>（</a:t>
            </a:r>
            <a:r>
              <a:rPr lang="en-US" altLang="zh-CN" sz="2400" b="1">
                <a:ea typeface="宋体" panose="02010600030101010101" pitchFamily="2" charset="-122"/>
              </a:rPr>
              <a:t>2</a:t>
            </a:r>
            <a:r>
              <a:rPr lang="zh-CN" altLang="en-US" sz="2400" b="1">
                <a:ea typeface="宋体" panose="02010600030101010101" pitchFamily="2" charset="-122"/>
              </a:rPr>
              <a:t>）广告费和业务宣传费应调增所得额</a:t>
            </a:r>
            <a:r>
              <a:rPr lang="en-US" altLang="zh-CN" sz="2400" b="1">
                <a:ea typeface="宋体" panose="02010600030101010101" pitchFamily="2" charset="-122"/>
              </a:rPr>
              <a:t>=450 </a:t>
            </a:r>
            <a:r>
              <a:rPr lang="zh-CN" altLang="en-US" sz="2400" b="1">
                <a:ea typeface="宋体" panose="02010600030101010101" pitchFamily="2" charset="-122"/>
              </a:rPr>
              <a:t>－</a:t>
            </a:r>
            <a:r>
              <a:rPr lang="en-US" altLang="zh-CN" sz="2400" b="1">
                <a:solidFill>
                  <a:srgbClr val="FF0000"/>
                </a:solidFill>
                <a:ea typeface="宋体" panose="02010600030101010101" pitchFamily="2" charset="-122"/>
              </a:rPr>
              <a:t>2500</a:t>
            </a:r>
            <a:r>
              <a:rPr lang="en-US" altLang="zh-CN" sz="2400" b="1">
                <a:ea typeface="宋体" panose="02010600030101010101" pitchFamily="2" charset="-122"/>
              </a:rPr>
              <a:t>×15%=450</a:t>
            </a:r>
            <a:r>
              <a:rPr lang="zh-CN" altLang="en-US" sz="2400" b="1">
                <a:ea typeface="宋体" panose="02010600030101010101" pitchFamily="2" charset="-122"/>
              </a:rPr>
              <a:t>－</a:t>
            </a:r>
            <a:r>
              <a:rPr lang="en-US" altLang="zh-CN" sz="2400" b="1">
                <a:ea typeface="宋体" panose="02010600030101010101" pitchFamily="2" charset="-122"/>
              </a:rPr>
              <a:t>375=75</a:t>
            </a:r>
            <a:r>
              <a:rPr lang="zh-CN" altLang="en-US" sz="2400" b="1">
                <a:ea typeface="宋体" panose="02010600030101010101" pitchFamily="2" charset="-122"/>
              </a:rPr>
              <a:t>（万元）</a:t>
            </a:r>
          </a:p>
          <a:p>
            <a:pPr eaLnBrk="1" hangingPunct="1"/>
            <a:r>
              <a:rPr lang="zh-CN" altLang="en-US" sz="2400" b="1">
                <a:ea typeface="宋体" panose="02010600030101010101" pitchFamily="2" charset="-122"/>
              </a:rPr>
              <a:t>（</a:t>
            </a:r>
            <a:r>
              <a:rPr lang="en-US" altLang="zh-CN" sz="2400" b="1">
                <a:ea typeface="宋体" panose="02010600030101010101" pitchFamily="2" charset="-122"/>
              </a:rPr>
              <a:t>3</a:t>
            </a:r>
            <a:r>
              <a:rPr lang="zh-CN" altLang="en-US" sz="2400" b="1">
                <a:ea typeface="宋体" panose="02010600030101010101" pitchFamily="2" charset="-122"/>
              </a:rPr>
              <a:t>）业务招待费应调增所得额</a:t>
            </a:r>
            <a:r>
              <a:rPr lang="en-US" altLang="zh-CN" sz="2400" b="1">
                <a:ea typeface="宋体" panose="02010600030101010101" pitchFamily="2" charset="-122"/>
              </a:rPr>
              <a:t>=15</a:t>
            </a:r>
            <a:r>
              <a:rPr lang="zh-CN" altLang="en-US" sz="2400" b="1">
                <a:ea typeface="宋体" panose="02010600030101010101" pitchFamily="2" charset="-122"/>
              </a:rPr>
              <a:t>－</a:t>
            </a:r>
            <a:r>
              <a:rPr lang="en-US" altLang="zh-CN" sz="2400" b="1">
                <a:ea typeface="宋体" panose="02010600030101010101" pitchFamily="2" charset="-122"/>
              </a:rPr>
              <a:t>15×60%=15 </a:t>
            </a:r>
            <a:r>
              <a:rPr lang="zh-CN" altLang="en-US" sz="2400" b="1">
                <a:ea typeface="宋体" panose="02010600030101010101" pitchFamily="2" charset="-122"/>
              </a:rPr>
              <a:t>－</a:t>
            </a:r>
            <a:r>
              <a:rPr lang="en-US" altLang="zh-CN" sz="2400" b="1">
                <a:ea typeface="宋体" panose="02010600030101010101" pitchFamily="2" charset="-122"/>
              </a:rPr>
              <a:t>9=6</a:t>
            </a:r>
            <a:r>
              <a:rPr lang="zh-CN" altLang="en-US" sz="2400" b="1">
                <a:ea typeface="宋体" panose="02010600030101010101" pitchFamily="2" charset="-122"/>
              </a:rPr>
              <a:t>（万元）</a:t>
            </a:r>
          </a:p>
          <a:p>
            <a:pPr eaLnBrk="1" hangingPunct="1"/>
            <a:r>
              <a:rPr lang="zh-CN" altLang="en-US" sz="2400" b="1">
                <a:ea typeface="宋体" panose="02010600030101010101" pitchFamily="2" charset="-122"/>
              </a:rPr>
              <a:t>（   </a:t>
            </a:r>
            <a:r>
              <a:rPr lang="en-US" altLang="zh-CN" sz="2400" b="1">
                <a:ea typeface="宋体" panose="02010600030101010101" pitchFamily="2" charset="-122"/>
              </a:rPr>
              <a:t>2500 ×5‰=12.5</a:t>
            </a:r>
            <a:r>
              <a:rPr lang="zh-CN" altLang="en-US" sz="2400" b="1">
                <a:ea typeface="宋体" panose="02010600030101010101" pitchFamily="2" charset="-122"/>
              </a:rPr>
              <a:t>（万元）﹥</a:t>
            </a:r>
            <a:r>
              <a:rPr lang="en-US" altLang="zh-CN" sz="2400" b="1">
                <a:ea typeface="宋体" panose="02010600030101010101" pitchFamily="2" charset="-122"/>
              </a:rPr>
              <a:t>15×60%=9</a:t>
            </a:r>
            <a:r>
              <a:rPr lang="zh-CN" altLang="en-US" sz="2400" b="1">
                <a:ea typeface="宋体" panose="02010600030101010101" pitchFamily="2" charset="-122"/>
              </a:rPr>
              <a:t>（万元）  ）</a:t>
            </a:r>
          </a:p>
          <a:p>
            <a:pPr eaLnBrk="1" hangingPunct="1"/>
            <a:r>
              <a:rPr lang="zh-CN" altLang="en-US" sz="2400" b="1">
                <a:ea typeface="宋体" panose="02010600030101010101" pitchFamily="2" charset="-122"/>
              </a:rPr>
              <a:t>（</a:t>
            </a:r>
            <a:r>
              <a:rPr lang="en-US" altLang="zh-CN" sz="2400" b="1">
                <a:ea typeface="宋体" panose="02010600030101010101" pitchFamily="2" charset="-122"/>
              </a:rPr>
              <a:t>4</a:t>
            </a:r>
            <a:r>
              <a:rPr lang="zh-CN" altLang="en-US" sz="2400" b="1">
                <a:ea typeface="宋体" panose="02010600030101010101" pitchFamily="2" charset="-122"/>
              </a:rPr>
              <a:t>）捐赠支出应调增所得额</a:t>
            </a:r>
            <a:r>
              <a:rPr lang="en-US" altLang="zh-CN" sz="2400" b="1">
                <a:ea typeface="宋体" panose="02010600030101010101" pitchFamily="2" charset="-122"/>
              </a:rPr>
              <a:t>=30</a:t>
            </a:r>
            <a:r>
              <a:rPr lang="zh-CN" altLang="en-US" sz="2400" b="1">
                <a:ea typeface="宋体" panose="02010600030101010101" pitchFamily="2" charset="-122"/>
              </a:rPr>
              <a:t>－</a:t>
            </a:r>
            <a:r>
              <a:rPr lang="en-US" altLang="zh-CN" sz="2400" b="1">
                <a:ea typeface="宋体" panose="02010600030101010101" pitchFamily="2" charset="-122"/>
              </a:rPr>
              <a:t>170×12%=9.6</a:t>
            </a:r>
            <a:r>
              <a:rPr lang="zh-CN" altLang="en-US" sz="2400" b="1">
                <a:ea typeface="宋体" panose="02010600030101010101" pitchFamily="2" charset="-122"/>
              </a:rPr>
              <a:t>（万元）</a:t>
            </a:r>
          </a:p>
          <a:p>
            <a:pPr eaLnBrk="1" hangingPunct="1"/>
            <a:r>
              <a:rPr lang="zh-CN" altLang="en-US" sz="2400" b="1">
                <a:ea typeface="宋体" panose="02010600030101010101" pitchFamily="2" charset="-122"/>
              </a:rPr>
              <a:t>（</a:t>
            </a:r>
            <a:r>
              <a:rPr lang="en-US" altLang="zh-CN" sz="2400" b="1">
                <a:ea typeface="宋体" panose="02010600030101010101" pitchFamily="2" charset="-122"/>
              </a:rPr>
              <a:t>5</a:t>
            </a:r>
            <a:r>
              <a:rPr lang="zh-CN" altLang="en-US" sz="2400" b="1">
                <a:ea typeface="宋体" panose="02010600030101010101" pitchFamily="2" charset="-122"/>
              </a:rPr>
              <a:t>）工会经费扣除限额</a:t>
            </a:r>
            <a:r>
              <a:rPr lang="en-US" altLang="zh-CN" sz="2400" b="1">
                <a:ea typeface="宋体" panose="02010600030101010101" pitchFamily="2" charset="-122"/>
              </a:rPr>
              <a:t>=150×2%=3</a:t>
            </a:r>
            <a:r>
              <a:rPr lang="zh-CN" altLang="en-US" sz="2400" b="1">
                <a:ea typeface="宋体" panose="02010600030101010101" pitchFamily="2" charset="-122"/>
              </a:rPr>
              <a:t>万元，不需调整</a:t>
            </a:r>
            <a:endParaRPr lang="en-US" altLang="zh-CN" sz="2400" b="1">
              <a:ea typeface="宋体" panose="02010600030101010101" pitchFamily="2" charset="-122"/>
            </a:endParaRPr>
          </a:p>
          <a:p>
            <a:pPr eaLnBrk="1" hangingPunct="1"/>
            <a:r>
              <a:rPr lang="zh-CN" altLang="en-US" sz="2400" b="1">
                <a:ea typeface="宋体" panose="02010600030101010101" pitchFamily="2" charset="-122"/>
              </a:rPr>
              <a:t>职工福利费扣除限额</a:t>
            </a:r>
            <a:r>
              <a:rPr lang="en-US" altLang="zh-CN" sz="2400" b="1">
                <a:ea typeface="宋体" panose="02010600030101010101" pitchFamily="2" charset="-122"/>
              </a:rPr>
              <a:t>=30×14%=4.2&lt;10</a:t>
            </a:r>
            <a:r>
              <a:rPr lang="zh-CN" altLang="en-US" sz="2400" b="1">
                <a:ea typeface="宋体" panose="02010600030101010101" pitchFamily="2" charset="-122"/>
              </a:rPr>
              <a:t>万元，应调整</a:t>
            </a:r>
            <a:r>
              <a:rPr lang="en-US" altLang="zh-CN" sz="2400" b="1">
                <a:ea typeface="宋体" panose="02010600030101010101" pitchFamily="2" charset="-122"/>
              </a:rPr>
              <a:t>10-4.2=5.8</a:t>
            </a:r>
            <a:r>
              <a:rPr lang="zh-CN" altLang="en-US" sz="2400" b="1">
                <a:ea typeface="宋体" panose="02010600030101010101" pitchFamily="2" charset="-122"/>
              </a:rPr>
              <a:t>万元 ；教育经费限额</a:t>
            </a:r>
            <a:r>
              <a:rPr lang="en-US" altLang="zh-CN" sz="2400" b="1">
                <a:ea typeface="宋体" panose="02010600030101010101" pitchFamily="2" charset="-122"/>
              </a:rPr>
              <a:t>=150×2.5%=3.75</a:t>
            </a:r>
            <a:r>
              <a:rPr lang="zh-CN" altLang="en-US" sz="2400" b="1">
                <a:ea typeface="宋体" panose="02010600030101010101" pitchFamily="2" charset="-122"/>
              </a:rPr>
              <a:t>万元，应调整</a:t>
            </a:r>
            <a:r>
              <a:rPr lang="en-US" altLang="zh-CN" sz="2400" b="1">
                <a:ea typeface="宋体" panose="02010600030101010101" pitchFamily="2" charset="-122"/>
              </a:rPr>
              <a:t>5-3.75=1.25</a:t>
            </a:r>
            <a:r>
              <a:rPr lang="zh-CN" altLang="en-US" sz="2400" b="1">
                <a:ea typeface="宋体" panose="02010600030101010101" pitchFamily="2" charset="-122"/>
              </a:rPr>
              <a:t>万元</a:t>
            </a:r>
            <a:endParaRPr lang="en-US" altLang="zh-CN" sz="2400" b="1">
              <a:ea typeface="宋体" panose="02010600030101010101" pitchFamily="2" charset="-122"/>
            </a:endParaRPr>
          </a:p>
          <a:p>
            <a:pPr eaLnBrk="1" hangingPunct="1"/>
            <a:r>
              <a:rPr lang="zh-CN" altLang="en-US" sz="2400" b="1">
                <a:ea typeface="宋体" panose="02010600030101010101" pitchFamily="2" charset="-122"/>
              </a:rPr>
              <a:t>“三费”应调增所得额</a:t>
            </a:r>
            <a:r>
              <a:rPr lang="en-US" altLang="zh-CN" sz="2400" b="1">
                <a:ea typeface="宋体" panose="02010600030101010101" pitchFamily="2" charset="-122"/>
              </a:rPr>
              <a:t>=1.25+5.8=7.05 </a:t>
            </a:r>
            <a:r>
              <a:rPr lang="zh-CN" altLang="en-US" sz="2400" b="1">
                <a:ea typeface="宋体" panose="02010600030101010101" pitchFamily="2" charset="-122"/>
              </a:rPr>
              <a:t>（万元）</a:t>
            </a:r>
          </a:p>
          <a:p>
            <a:pPr eaLnBrk="1" hangingPunct="1"/>
            <a:r>
              <a:rPr lang="zh-CN" altLang="en-US" sz="2400" b="1">
                <a:ea typeface="宋体" panose="02010600030101010101" pitchFamily="2" charset="-122"/>
              </a:rPr>
              <a:t>（</a:t>
            </a:r>
            <a:r>
              <a:rPr lang="en-US" altLang="zh-CN" sz="2400" b="1">
                <a:ea typeface="宋体" panose="02010600030101010101" pitchFamily="2" charset="-122"/>
              </a:rPr>
              <a:t>6</a:t>
            </a:r>
            <a:r>
              <a:rPr lang="zh-CN" altLang="en-US" sz="2400" b="1">
                <a:ea typeface="宋体" panose="02010600030101010101" pitchFamily="2" charset="-122"/>
              </a:rPr>
              <a:t>）应纳税所得额</a:t>
            </a:r>
            <a:r>
              <a:rPr lang="en-US" altLang="zh-CN" sz="2400" b="1">
                <a:ea typeface="宋体" panose="02010600030101010101" pitchFamily="2" charset="-122"/>
              </a:rPr>
              <a:t>=170+75+6+9.6+6+7.05=273.65 </a:t>
            </a:r>
            <a:r>
              <a:rPr lang="zh-CN" altLang="en-US" sz="2400" b="1">
                <a:ea typeface="宋体" panose="02010600030101010101" pitchFamily="2" charset="-122"/>
              </a:rPr>
              <a:t>（</a:t>
            </a:r>
          </a:p>
          <a:p>
            <a:pPr eaLnBrk="1" hangingPunct="1"/>
            <a:r>
              <a:rPr lang="zh-CN" altLang="en-US" sz="2400" b="1">
                <a:ea typeface="宋体" panose="02010600030101010101" pitchFamily="2" charset="-122"/>
              </a:rPr>
              <a:t>（</a:t>
            </a:r>
            <a:r>
              <a:rPr lang="en-US" altLang="zh-CN" sz="2400" b="1">
                <a:ea typeface="宋体" panose="02010600030101010101" pitchFamily="2" charset="-122"/>
              </a:rPr>
              <a:t>7</a:t>
            </a:r>
            <a:r>
              <a:rPr lang="zh-CN" altLang="en-US" sz="2400" b="1">
                <a:ea typeface="宋体" panose="02010600030101010101" pitchFamily="2" charset="-122"/>
              </a:rPr>
              <a:t>）</a:t>
            </a:r>
            <a:r>
              <a:rPr lang="en-US" altLang="zh-CN" sz="2400" b="1">
                <a:ea typeface="宋体" panose="02010600030101010101" pitchFamily="2" charset="-122"/>
              </a:rPr>
              <a:t>2008</a:t>
            </a:r>
            <a:r>
              <a:rPr lang="zh-CN" altLang="en-US" sz="2400" b="1">
                <a:ea typeface="宋体" panose="02010600030101010101" pitchFamily="2" charset="-122"/>
              </a:rPr>
              <a:t>年应缴企业所得税</a:t>
            </a:r>
            <a:r>
              <a:rPr lang="en-US" altLang="zh-CN" sz="2400" b="1">
                <a:ea typeface="宋体" panose="02010600030101010101" pitchFamily="2" charset="-122"/>
              </a:rPr>
              <a:t>=273.65×25%=68.41 </a:t>
            </a:r>
            <a:r>
              <a:rPr lang="zh-CN" altLang="en-US" sz="2400" b="1">
                <a:ea typeface="宋体" panose="02010600030101010101" pitchFamily="2" charset="-122"/>
              </a:rPr>
              <a:t>（万元）</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页脚占位符 4">
            <a:extLst>
              <a:ext uri="{FF2B5EF4-FFF2-40B4-BE49-F238E27FC236}">
                <a16:creationId xmlns:a16="http://schemas.microsoft.com/office/drawing/2014/main" id="{A4F67FCE-E93F-4442-9FEC-58D4B231194C}"/>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
        <p:nvSpPr>
          <p:cNvPr id="71683" name="Rectangle 3">
            <a:extLst>
              <a:ext uri="{FF2B5EF4-FFF2-40B4-BE49-F238E27FC236}">
                <a16:creationId xmlns:a16="http://schemas.microsoft.com/office/drawing/2014/main" id="{23D4467F-9961-4E67-8238-C0969BB5FAB1}"/>
              </a:ext>
            </a:extLst>
          </p:cNvPr>
          <p:cNvSpPr>
            <a:spLocks noGrp="1" noChangeArrowheads="1"/>
          </p:cNvSpPr>
          <p:nvPr>
            <p:ph type="body" idx="1"/>
          </p:nvPr>
        </p:nvSpPr>
        <p:spPr>
          <a:xfrm>
            <a:off x="323850" y="0"/>
            <a:ext cx="8291513" cy="6275388"/>
          </a:xfrm>
        </p:spPr>
        <p:txBody>
          <a:bodyPr/>
          <a:lstStyle/>
          <a:p>
            <a:pPr eaLnBrk="1" hangingPunct="1">
              <a:lnSpc>
                <a:spcPct val="90000"/>
              </a:lnSpc>
              <a:buFont typeface="Arial" panose="020B0604020202020204" pitchFamily="34" charset="0"/>
              <a:buNone/>
            </a:pPr>
            <a:endParaRPr lang="zh-CN" altLang="en-US" sz="2400" b="1">
              <a:solidFill>
                <a:srgbClr val="FF0000"/>
              </a:solidFill>
              <a:ea typeface="宋体" panose="02010600030101010101" pitchFamily="2" charset="-122"/>
            </a:endParaRPr>
          </a:p>
          <a:p>
            <a:pPr eaLnBrk="1" hangingPunct="1">
              <a:lnSpc>
                <a:spcPct val="90000"/>
              </a:lnSpc>
              <a:buFont typeface="Arial" panose="020B0604020202020204" pitchFamily="34" charset="0"/>
              <a:buNone/>
            </a:pPr>
            <a:r>
              <a:rPr lang="zh-CN" altLang="en-US" sz="2600" b="1">
                <a:solidFill>
                  <a:srgbClr val="FF0000"/>
                </a:solidFill>
                <a:ea typeface="宋体" panose="02010600030101010101" pitchFamily="2" charset="-122"/>
              </a:rPr>
              <a:t>例</a:t>
            </a:r>
            <a:r>
              <a:rPr lang="en-US" altLang="zh-CN" sz="2600" b="1">
                <a:solidFill>
                  <a:srgbClr val="FF0000"/>
                </a:solidFill>
                <a:ea typeface="宋体" panose="02010600030101010101" pitchFamily="2" charset="-122"/>
              </a:rPr>
              <a:t>2</a:t>
            </a:r>
            <a:r>
              <a:rPr lang="zh-CN" altLang="en-US" sz="2600" b="1">
                <a:ea typeface="宋体" panose="02010600030101010101" pitchFamily="2" charset="-122"/>
              </a:rPr>
              <a:t>：某企业本年度全年应税所得额</a:t>
            </a:r>
            <a:r>
              <a:rPr lang="en-US" altLang="zh-CN" sz="2600" b="1">
                <a:ea typeface="宋体" panose="02010600030101010101" pitchFamily="2" charset="-122"/>
              </a:rPr>
              <a:t>240</a:t>
            </a:r>
            <a:r>
              <a:rPr lang="zh-CN" altLang="en-US" sz="2600" b="1">
                <a:ea typeface="宋体" panose="02010600030101010101" pitchFamily="2" charset="-122"/>
              </a:rPr>
              <a:t>万元。企业经税务机关同意，每</a:t>
            </a:r>
            <a:r>
              <a:rPr lang="zh-CN" altLang="en-US" sz="2600" b="1">
                <a:solidFill>
                  <a:srgbClr val="FF0000"/>
                </a:solidFill>
                <a:ea typeface="宋体" panose="02010600030101010101" pitchFamily="2" charset="-122"/>
              </a:rPr>
              <a:t>月</a:t>
            </a:r>
            <a:r>
              <a:rPr lang="zh-CN" altLang="en-US" sz="2600" b="1">
                <a:ea typeface="宋体" panose="02010600030101010101" pitchFamily="2" charset="-122"/>
              </a:rPr>
              <a:t>按上年应纳税所得额的</a:t>
            </a:r>
            <a:r>
              <a:rPr lang="en-US" altLang="zh-CN" sz="2600" b="1">
                <a:ea typeface="宋体" panose="02010600030101010101" pitchFamily="2" charset="-122"/>
              </a:rPr>
              <a:t>1/12</a:t>
            </a:r>
            <a:r>
              <a:rPr lang="zh-CN" altLang="en-US" sz="2600" b="1">
                <a:ea typeface="宋体" panose="02010600030101010101" pitchFamily="2" charset="-122"/>
              </a:rPr>
              <a:t>预缴企业所得税。全年实行利润经调整后的应纳税所得额为</a:t>
            </a:r>
            <a:r>
              <a:rPr lang="en-US" altLang="zh-CN" sz="2600" b="1">
                <a:ea typeface="宋体" panose="02010600030101010101" pitchFamily="2" charset="-122"/>
              </a:rPr>
              <a:t>300</a:t>
            </a:r>
            <a:r>
              <a:rPr lang="zh-CN" altLang="en-US" sz="2600" b="1">
                <a:ea typeface="宋体" panose="02010600030101010101" pitchFamily="2" charset="-122"/>
              </a:rPr>
              <a:t>万元。计算该企业本年每月应预缴的企业所得税，年终汇算清缴时应补缴的企业所得税。</a:t>
            </a:r>
          </a:p>
          <a:p>
            <a:pPr eaLnBrk="1" hangingPunct="1">
              <a:lnSpc>
                <a:spcPct val="90000"/>
              </a:lnSpc>
            </a:pPr>
            <a:r>
              <a:rPr lang="zh-CN" altLang="en-US" sz="2600" b="1">
                <a:ea typeface="宋体" panose="02010600030101010101" pitchFamily="2" charset="-122"/>
              </a:rPr>
              <a:t>解：</a:t>
            </a:r>
          </a:p>
          <a:p>
            <a:pPr eaLnBrk="1" hangingPunct="1">
              <a:lnSpc>
                <a:spcPct val="90000"/>
              </a:lnSpc>
            </a:pPr>
            <a:r>
              <a:rPr lang="zh-CN" altLang="en-US" sz="2600" b="1">
                <a:ea typeface="宋体" panose="02010600030101010101" pitchFamily="2" charset="-122"/>
              </a:rPr>
              <a:t>（</a:t>
            </a:r>
            <a:r>
              <a:rPr lang="en-US" altLang="zh-CN" sz="2600" b="1">
                <a:ea typeface="宋体" panose="02010600030101010101" pitchFamily="2" charset="-122"/>
              </a:rPr>
              <a:t>1</a:t>
            </a:r>
            <a:r>
              <a:rPr lang="zh-CN" altLang="en-US" sz="2600" b="1">
                <a:ea typeface="宋体" panose="02010600030101010101" pitchFamily="2" charset="-122"/>
              </a:rPr>
              <a:t>）本年</a:t>
            </a:r>
            <a:r>
              <a:rPr lang="en-US" altLang="zh-CN" sz="2600" b="1">
                <a:ea typeface="宋体" panose="02010600030101010101" pitchFamily="2" charset="-122"/>
              </a:rPr>
              <a:t>1-12</a:t>
            </a:r>
            <a:r>
              <a:rPr lang="zh-CN" altLang="en-US" sz="2600" b="1">
                <a:ea typeface="宋体" panose="02010600030101010101" pitchFamily="2" charset="-122"/>
              </a:rPr>
              <a:t>月每月应预缴所得税额为：</a:t>
            </a:r>
          </a:p>
          <a:p>
            <a:pPr eaLnBrk="1" hangingPunct="1">
              <a:lnSpc>
                <a:spcPct val="90000"/>
              </a:lnSpc>
            </a:pPr>
            <a:r>
              <a:rPr lang="zh-CN" altLang="en-US" sz="2600" b="1">
                <a:ea typeface="宋体" panose="02010600030101010101" pitchFamily="2" charset="-122"/>
              </a:rPr>
              <a:t>应纳税额</a:t>
            </a:r>
            <a:r>
              <a:rPr lang="en-US" altLang="zh-CN" sz="2600" b="1">
                <a:ea typeface="宋体" panose="02010600030101010101" pitchFamily="2" charset="-122"/>
              </a:rPr>
              <a:t>=240÷12 ×25%=5</a:t>
            </a:r>
            <a:r>
              <a:rPr lang="zh-CN" altLang="en-US" sz="2600" b="1">
                <a:ea typeface="宋体" panose="02010600030101010101" pitchFamily="2" charset="-122"/>
              </a:rPr>
              <a:t>（万元）</a:t>
            </a:r>
          </a:p>
          <a:p>
            <a:pPr eaLnBrk="1" hangingPunct="1">
              <a:lnSpc>
                <a:spcPct val="90000"/>
              </a:lnSpc>
            </a:pPr>
            <a:r>
              <a:rPr lang="zh-CN" altLang="en-US" sz="2600" b="1">
                <a:ea typeface="宋体" panose="02010600030101010101" pitchFamily="2" charset="-122"/>
              </a:rPr>
              <a:t>（</a:t>
            </a:r>
            <a:r>
              <a:rPr lang="en-US" altLang="zh-CN" sz="2600" b="1">
                <a:ea typeface="宋体" panose="02010600030101010101" pitchFamily="2" charset="-122"/>
              </a:rPr>
              <a:t>2</a:t>
            </a:r>
            <a:r>
              <a:rPr lang="zh-CN" altLang="en-US" sz="2600" b="1">
                <a:ea typeface="宋体" panose="02010600030101010101" pitchFamily="2" charset="-122"/>
              </a:rPr>
              <a:t>）本年</a:t>
            </a:r>
            <a:r>
              <a:rPr lang="en-US" altLang="zh-CN" sz="2600" b="1">
                <a:ea typeface="宋体" panose="02010600030101010101" pitchFamily="2" charset="-122"/>
              </a:rPr>
              <a:t>1-12</a:t>
            </a:r>
            <a:r>
              <a:rPr lang="zh-CN" altLang="en-US" sz="2600" b="1">
                <a:ea typeface="宋体" panose="02010600030101010101" pitchFamily="2" charset="-122"/>
              </a:rPr>
              <a:t>月实际预缴所得税额为：</a:t>
            </a:r>
          </a:p>
          <a:p>
            <a:pPr eaLnBrk="1" hangingPunct="1">
              <a:lnSpc>
                <a:spcPct val="90000"/>
              </a:lnSpc>
            </a:pPr>
            <a:r>
              <a:rPr lang="zh-CN" altLang="en-US" sz="2600" b="1">
                <a:ea typeface="宋体" panose="02010600030101010101" pitchFamily="2" charset="-122"/>
              </a:rPr>
              <a:t>实际预缴所得税额</a:t>
            </a:r>
            <a:r>
              <a:rPr lang="en-US" altLang="zh-CN" sz="2600" b="1">
                <a:ea typeface="宋体" panose="02010600030101010101" pitchFamily="2" charset="-122"/>
              </a:rPr>
              <a:t>=5 ×12=60</a:t>
            </a:r>
            <a:r>
              <a:rPr lang="zh-CN" altLang="en-US" sz="2600" b="1">
                <a:ea typeface="宋体" panose="02010600030101010101" pitchFamily="2" charset="-122"/>
              </a:rPr>
              <a:t>（万元）</a:t>
            </a:r>
          </a:p>
          <a:p>
            <a:pPr eaLnBrk="1" hangingPunct="1">
              <a:lnSpc>
                <a:spcPct val="90000"/>
              </a:lnSpc>
            </a:pPr>
            <a:r>
              <a:rPr lang="zh-CN" altLang="en-US" sz="2600" b="1">
                <a:ea typeface="宋体" panose="02010600030101010101" pitchFamily="2" charset="-122"/>
              </a:rPr>
              <a:t>（</a:t>
            </a:r>
            <a:r>
              <a:rPr lang="en-US" altLang="zh-CN" sz="2600" b="1">
                <a:ea typeface="宋体" panose="02010600030101010101" pitchFamily="2" charset="-122"/>
              </a:rPr>
              <a:t>3</a:t>
            </a:r>
            <a:r>
              <a:rPr lang="zh-CN" altLang="en-US" sz="2600" b="1">
                <a:ea typeface="宋体" panose="02010600030101010101" pitchFamily="2" charset="-122"/>
              </a:rPr>
              <a:t>）本年全年应纳所得税额为：</a:t>
            </a:r>
          </a:p>
          <a:p>
            <a:pPr eaLnBrk="1" hangingPunct="1">
              <a:lnSpc>
                <a:spcPct val="90000"/>
              </a:lnSpc>
            </a:pPr>
            <a:r>
              <a:rPr lang="zh-CN" altLang="en-US" sz="2600" b="1">
                <a:ea typeface="宋体" panose="02010600030101010101" pitchFamily="2" charset="-122"/>
              </a:rPr>
              <a:t>应纳税额</a:t>
            </a:r>
            <a:r>
              <a:rPr lang="en-US" altLang="zh-CN" sz="2600" b="1">
                <a:ea typeface="宋体" panose="02010600030101010101" pitchFamily="2" charset="-122"/>
              </a:rPr>
              <a:t>=300×25%=75 </a:t>
            </a:r>
            <a:r>
              <a:rPr lang="zh-CN" altLang="en-US" sz="2600" b="1">
                <a:ea typeface="宋体" panose="02010600030101010101" pitchFamily="2" charset="-122"/>
              </a:rPr>
              <a:t>（万元）</a:t>
            </a:r>
          </a:p>
          <a:p>
            <a:pPr eaLnBrk="1" hangingPunct="1">
              <a:lnSpc>
                <a:spcPct val="90000"/>
              </a:lnSpc>
            </a:pPr>
            <a:r>
              <a:rPr lang="zh-CN" altLang="en-US" sz="2600" b="1">
                <a:ea typeface="宋体" panose="02010600030101010101" pitchFamily="2" charset="-122"/>
              </a:rPr>
              <a:t>（</a:t>
            </a:r>
            <a:r>
              <a:rPr lang="en-US" altLang="zh-CN" sz="2600" b="1">
                <a:ea typeface="宋体" panose="02010600030101010101" pitchFamily="2" charset="-122"/>
              </a:rPr>
              <a:t>4</a:t>
            </a:r>
            <a:r>
              <a:rPr lang="zh-CN" altLang="en-US" sz="2600" b="1">
                <a:ea typeface="宋体" panose="02010600030101010101" pitchFamily="2" charset="-122"/>
              </a:rPr>
              <a:t>）年终汇算清缴时应补缴的企业所得税额为：</a:t>
            </a:r>
          </a:p>
          <a:p>
            <a:pPr eaLnBrk="1" hangingPunct="1">
              <a:lnSpc>
                <a:spcPct val="90000"/>
              </a:lnSpc>
            </a:pPr>
            <a:r>
              <a:rPr lang="zh-CN" altLang="en-US" sz="2600" b="1">
                <a:ea typeface="宋体" panose="02010600030101010101" pitchFamily="2" charset="-122"/>
              </a:rPr>
              <a:t>应补缴的企业所得税额</a:t>
            </a:r>
            <a:r>
              <a:rPr lang="en-US" altLang="zh-CN" sz="2600" b="1">
                <a:ea typeface="宋体" panose="02010600030101010101" pitchFamily="2" charset="-122"/>
              </a:rPr>
              <a:t>=75—60=15 </a:t>
            </a:r>
            <a:r>
              <a:rPr lang="zh-CN" altLang="en-US" sz="2600" b="1">
                <a:ea typeface="宋体" panose="02010600030101010101" pitchFamily="2" charset="-122"/>
              </a:rPr>
              <a:t>（万元）</a:t>
            </a:r>
          </a:p>
          <a:p>
            <a:pPr eaLnBrk="1" hangingPunct="1">
              <a:lnSpc>
                <a:spcPct val="90000"/>
              </a:lnSpc>
            </a:pPr>
            <a:endParaRPr lang="zh-CN" altLang="en-US" sz="2600" b="1">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a:extLst>
              <a:ext uri="{FF2B5EF4-FFF2-40B4-BE49-F238E27FC236}">
                <a16:creationId xmlns:a16="http://schemas.microsoft.com/office/drawing/2014/main" id="{C97FDA8C-695A-4720-A5BB-EA7B7AEEE0EF}"/>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FFFFF"/>
                </a:solidFill>
              </a:rPr>
              <a:t>www.themegallery.com</a:t>
            </a:r>
          </a:p>
        </p:txBody>
      </p:sp>
      <p:sp>
        <p:nvSpPr>
          <p:cNvPr id="36866" name="WordArt 2">
            <a:extLst>
              <a:ext uri="{FF2B5EF4-FFF2-40B4-BE49-F238E27FC236}">
                <a16:creationId xmlns:a16="http://schemas.microsoft.com/office/drawing/2014/main" id="{1A268676-B857-495F-864D-8534FB6DF718}"/>
              </a:ext>
            </a:extLst>
          </p:cNvPr>
          <p:cNvSpPr>
            <a:spLocks noChangeArrowheads="1" noChangeShapeType="1" noTextEdit="1"/>
          </p:cNvSpPr>
          <p:nvPr/>
        </p:nvSpPr>
        <p:spPr bwMode="gray">
          <a:xfrm>
            <a:off x="384175" y="990600"/>
            <a:ext cx="5026025" cy="990600"/>
          </a:xfrm>
          <a:prstGeom prst="rect">
            <a:avLst/>
          </a:prstGeom>
        </p:spPr>
        <p:txBody>
          <a:bodyPr wrap="none" fromWordArt="1">
            <a:prstTxWarp prst="textDeflate">
              <a:avLst>
                <a:gd name="adj" fmla="val 0"/>
              </a:avLst>
            </a:prstTxWarp>
          </a:bodyPr>
          <a:lstStyle/>
          <a:p>
            <a:pPr algn="ctr"/>
            <a:r>
              <a:rPr lang="en-US" altLang="zh-CN" sz="3600" kern="10">
                <a:ln w="19050">
                  <a:solidFill>
                    <a:srgbClr val="FFFFFF"/>
                  </a:solidFill>
                  <a:round/>
                  <a:headEnd/>
                  <a:tailEnd/>
                </a:ln>
                <a:solidFill>
                  <a:schemeClr val="accent1"/>
                </a:solidFill>
                <a:effectLst>
                  <a:outerShdw dist="53882" dir="2700000" algn="ctr" rotWithShape="0">
                    <a:schemeClr val="tx1">
                      <a:alpha val="50000"/>
                    </a:schemeClr>
                  </a:outerShdw>
                </a:effectLst>
                <a:latin typeface="Eras Demi ITC" panose="020B0805030504020804" pitchFamily="34" charset="0"/>
              </a:rPr>
              <a:t>Thank you !</a:t>
            </a:r>
            <a:endParaRPr lang="zh-CN" altLang="en-US" sz="3600" kern="10">
              <a:ln w="19050">
                <a:solidFill>
                  <a:srgbClr val="FFFFFF"/>
                </a:solidFill>
                <a:round/>
                <a:headEnd/>
                <a:tailEnd/>
              </a:ln>
              <a:solidFill>
                <a:schemeClr val="accent1"/>
              </a:solidFill>
              <a:effectLst>
                <a:outerShdw dist="53882" dir="2700000" algn="ctr" rotWithShape="0">
                  <a:schemeClr val="tx1">
                    <a:alpha val="50000"/>
                  </a:schemeClr>
                </a:outerShdw>
              </a:effectLst>
              <a:latin typeface="Eras Demi ITC" panose="020B08050305040208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fltVal val="0"/>
                                          </p:val>
                                        </p:tav>
                                        <p:tav tm="100000">
                                          <p:val>
                                            <p:strVal val="#ppt_w"/>
                                          </p:val>
                                        </p:tav>
                                      </p:tavLst>
                                    </p:anim>
                                    <p:anim calcmode="lin" valueType="num">
                                      <p:cBhvr>
                                        <p:cTn id="8" dur="1000" fill="hold"/>
                                        <p:tgtEl>
                                          <p:spTgt spid="36866"/>
                                        </p:tgtEl>
                                        <p:attrNameLst>
                                          <p:attrName>ppt_h</p:attrName>
                                        </p:attrNameLst>
                                      </p:cBhvr>
                                      <p:tavLst>
                                        <p:tav tm="0">
                                          <p:val>
                                            <p:fltVal val="0"/>
                                          </p:val>
                                        </p:tav>
                                        <p:tav tm="100000">
                                          <p:val>
                                            <p:strVal val="#ppt_h"/>
                                          </p:val>
                                        </p:tav>
                                      </p:tavLst>
                                    </p:anim>
                                    <p:animEffect transition="in" filter="fade">
                                      <p:cBhvr>
                                        <p:cTn id="9" dur="1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内容占位符 2">
            <a:extLst>
              <a:ext uri="{FF2B5EF4-FFF2-40B4-BE49-F238E27FC236}">
                <a16:creationId xmlns:a16="http://schemas.microsoft.com/office/drawing/2014/main" id="{37390A7F-16B8-4D61-9C2D-046D120E3074}"/>
              </a:ext>
            </a:extLst>
          </p:cNvPr>
          <p:cNvSpPr>
            <a:spLocks noGrp="1"/>
          </p:cNvSpPr>
          <p:nvPr>
            <p:ph idx="1"/>
          </p:nvPr>
        </p:nvSpPr>
        <p:spPr>
          <a:xfrm>
            <a:off x="457200" y="692150"/>
            <a:ext cx="8229600" cy="5556250"/>
          </a:xfrm>
        </p:spPr>
        <p:txBody>
          <a:bodyPr/>
          <a:lstStyle/>
          <a:p>
            <a:r>
              <a:rPr lang="zh-CN" altLang="en-US">
                <a:solidFill>
                  <a:srgbClr val="FF0000"/>
                </a:solidFill>
                <a:latin typeface="黑体" panose="02010609060101010101" pitchFamily="49" charset="-122"/>
                <a:ea typeface="黑体" panose="02010609060101010101" pitchFamily="49" charset="-122"/>
              </a:rPr>
              <a:t>抵免限额</a:t>
            </a:r>
            <a:r>
              <a:rPr lang="zh-CN" altLang="en-US">
                <a:ea typeface="宋体" panose="02010600030101010101" pitchFamily="2" charset="-122"/>
              </a:rPr>
              <a:t>，</a:t>
            </a:r>
            <a:r>
              <a:rPr lang="zh-CN" altLang="en-US" sz="2800" b="1">
                <a:latin typeface="仿宋" panose="02010609060101010101" pitchFamily="49" charset="-122"/>
                <a:ea typeface="仿宋" panose="02010609060101010101" pitchFamily="49" charset="-122"/>
                <a:cs typeface="仿宋_GB2312"/>
              </a:rPr>
              <a:t>是指企业来源于中国境外的所得，依照企业所得税法和本条例的规定计算的应纳税额。除国务院财政、税务主管部门另有规定外，该抵免限额应当分国（地区）不分项计算。</a:t>
            </a:r>
            <a:endParaRPr lang="en-US" altLang="zh-CN" sz="2800" b="1">
              <a:latin typeface="仿宋" panose="02010609060101010101" pitchFamily="49" charset="-122"/>
              <a:ea typeface="仿宋" panose="02010609060101010101" pitchFamily="49" charset="-122"/>
              <a:cs typeface="仿宋_GB2312"/>
            </a:endParaRPr>
          </a:p>
          <a:p>
            <a:pPr>
              <a:buFont typeface="Arial" panose="020B0604020202020204" pitchFamily="34" charset="0"/>
              <a:buNone/>
            </a:pPr>
            <a:br>
              <a:rPr lang="zh-CN" altLang="en-US">
                <a:ea typeface="宋体" panose="02010600030101010101" pitchFamily="2" charset="-122"/>
              </a:rPr>
            </a:br>
            <a:r>
              <a:rPr lang="zh-CN" altLang="en-US">
                <a:ea typeface="宋体" panose="02010600030101010101" pitchFamily="2" charset="-122"/>
              </a:rPr>
              <a:t>　　</a:t>
            </a:r>
            <a:r>
              <a:rPr lang="zh-CN" altLang="en-US" b="1">
                <a:solidFill>
                  <a:srgbClr val="FF0000"/>
                </a:solidFill>
                <a:latin typeface="楷体" panose="02010609060101010101" pitchFamily="49" charset="-122"/>
                <a:ea typeface="楷体" panose="02010609060101010101" pitchFamily="49" charset="-122"/>
              </a:rPr>
              <a:t>抵免限额</a:t>
            </a:r>
            <a:r>
              <a:rPr lang="zh-CN" altLang="en-US" b="1">
                <a:latin typeface="楷体" panose="02010609060101010101" pitchFamily="49" charset="-122"/>
                <a:ea typeface="楷体" panose="02010609060101010101" pitchFamily="49" charset="-122"/>
              </a:rPr>
              <a:t>＝中国境内、境外所得依照企业所得税法和条例规定计算的</a:t>
            </a:r>
            <a:r>
              <a:rPr lang="zh-CN" altLang="en-US" b="1">
                <a:solidFill>
                  <a:srgbClr val="FF0000"/>
                </a:solidFill>
                <a:latin typeface="楷体" panose="02010609060101010101" pitchFamily="49" charset="-122"/>
                <a:ea typeface="楷体" panose="02010609060101010101" pitchFamily="49" charset="-122"/>
              </a:rPr>
              <a:t>应纳税总额</a:t>
            </a:r>
            <a:r>
              <a:rPr lang="en-US" altLang="zh-CN" b="1">
                <a:latin typeface="楷体" panose="02010609060101010101" pitchFamily="49" charset="-122"/>
                <a:ea typeface="楷体" panose="02010609060101010101" pitchFamily="49" charset="-122"/>
              </a:rPr>
              <a:t>×</a:t>
            </a:r>
            <a:r>
              <a:rPr lang="zh-CN" altLang="en-US" b="1">
                <a:latin typeface="楷体" panose="02010609060101010101" pitchFamily="49" charset="-122"/>
                <a:ea typeface="楷体" panose="02010609060101010101" pitchFamily="49" charset="-122"/>
              </a:rPr>
              <a:t>来源于某国（地区）的应纳税所得额</a:t>
            </a:r>
            <a:r>
              <a:rPr lang="en-US" altLang="zh-CN" b="1">
                <a:latin typeface="楷体" panose="02010609060101010101" pitchFamily="49" charset="-122"/>
                <a:ea typeface="楷体" panose="02010609060101010101" pitchFamily="49" charset="-122"/>
              </a:rPr>
              <a:t>÷</a:t>
            </a:r>
            <a:r>
              <a:rPr lang="zh-CN" altLang="en-US" b="1">
                <a:latin typeface="楷体" panose="02010609060101010101" pitchFamily="49" charset="-122"/>
                <a:ea typeface="楷体" panose="02010609060101010101" pitchFamily="49" charset="-122"/>
              </a:rPr>
              <a:t>中国境内、境外应纳税所得额总额</a:t>
            </a:r>
          </a:p>
          <a:p>
            <a:endParaRPr lang="zh-CN" altLang="en-US" b="1">
              <a:latin typeface="楷体_GB2312" pitchFamily="1" charset="-122"/>
              <a:ea typeface="楷体_GB2312" pitchFamily="1" charset="-122"/>
            </a:endParaRPr>
          </a:p>
        </p:txBody>
      </p:sp>
      <p:sp>
        <p:nvSpPr>
          <p:cNvPr id="31747" name="页脚占位符 3">
            <a:extLst>
              <a:ext uri="{FF2B5EF4-FFF2-40B4-BE49-F238E27FC236}">
                <a16:creationId xmlns:a16="http://schemas.microsoft.com/office/drawing/2014/main" id="{AE6D0787-19C2-474E-8B75-D627EB466FE1}"/>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50000"/>
              </a:spcBef>
              <a:spcAft>
                <a:spcPct val="0"/>
              </a:spcAft>
              <a:defRPr b="1">
                <a:solidFill>
                  <a:schemeClr val="tx1"/>
                </a:solidFill>
                <a:latin typeface="Arial" panose="020B0604020202020204" pitchFamily="34" charset="0"/>
              </a:defRPr>
            </a:lvl6pPr>
            <a:lvl7pPr marL="2971800" indent="-228600" eaLnBrk="0" fontAlgn="base" hangingPunct="0">
              <a:spcBef>
                <a:spcPct val="50000"/>
              </a:spcBef>
              <a:spcAft>
                <a:spcPct val="0"/>
              </a:spcAft>
              <a:defRPr b="1">
                <a:solidFill>
                  <a:schemeClr val="tx1"/>
                </a:solidFill>
                <a:latin typeface="Arial" panose="020B0604020202020204" pitchFamily="34" charset="0"/>
              </a:defRPr>
            </a:lvl7pPr>
            <a:lvl8pPr marL="3429000" indent="-228600" eaLnBrk="0" fontAlgn="base" hangingPunct="0">
              <a:spcBef>
                <a:spcPct val="50000"/>
              </a:spcBef>
              <a:spcAft>
                <a:spcPct val="0"/>
              </a:spcAft>
              <a:defRPr b="1">
                <a:solidFill>
                  <a:schemeClr val="tx1"/>
                </a:solidFill>
                <a:latin typeface="Arial" panose="020B0604020202020204" pitchFamily="34" charset="0"/>
              </a:defRPr>
            </a:lvl8pPr>
            <a:lvl9pPr marL="3886200" indent="-228600" eaLnBrk="0" fontAlgn="base" hangingPunct="0">
              <a:spcBef>
                <a:spcPct val="50000"/>
              </a:spcBef>
              <a:spcAft>
                <a:spcPct val="0"/>
              </a:spcAft>
              <a:defRPr b="1">
                <a:solidFill>
                  <a:schemeClr val="tx1"/>
                </a:solidFill>
                <a:latin typeface="Arial" panose="020B0604020202020204" pitchFamily="34" charset="0"/>
              </a:defRPr>
            </a:lvl9pPr>
          </a:lstStyle>
          <a:p>
            <a:pPr eaLnBrk="1" hangingPunct="1"/>
            <a:r>
              <a:rPr lang="en-US" altLang="zh-CN" b="0">
                <a:solidFill>
                  <a:srgbClr val="FEFEFE"/>
                </a:solidFill>
              </a:rPr>
              <a:t>www.themegallery.com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18549911-E6B0-4D30-8A4A-771B4598725E}"/>
              </a:ext>
            </a:extLst>
          </p:cNvPr>
          <p:cNvSpPr>
            <a:spLocks noGrp="1" noChangeArrowheads="1"/>
          </p:cNvSpPr>
          <p:nvPr>
            <p:ph type="body" idx="1"/>
          </p:nvPr>
        </p:nvSpPr>
        <p:spPr>
          <a:xfrm>
            <a:off x="323850" y="333375"/>
            <a:ext cx="8424863" cy="5975350"/>
          </a:xfrm>
        </p:spPr>
        <p:txBody>
          <a:bodyPr/>
          <a:lstStyle/>
          <a:p>
            <a:pPr>
              <a:lnSpc>
                <a:spcPct val="115000"/>
              </a:lnSpc>
            </a:pPr>
            <a:r>
              <a:rPr lang="en-US" altLang="zh-CN" sz="2800">
                <a:ea typeface="宋体" panose="02010600030101010101" pitchFamily="2" charset="-122"/>
              </a:rPr>
              <a:t>【</a:t>
            </a:r>
            <a:r>
              <a:rPr lang="zh-CN" altLang="en-US" sz="2800">
                <a:ea typeface="宋体" panose="02010600030101010101" pitchFamily="2" charset="-122"/>
              </a:rPr>
              <a:t>例题</a:t>
            </a:r>
            <a:r>
              <a:rPr lang="en-US" altLang="zh-CN" sz="2800">
                <a:ea typeface="宋体" panose="02010600030101010101" pitchFamily="2" charset="-122"/>
              </a:rPr>
              <a:t>·</a:t>
            </a:r>
            <a:r>
              <a:rPr lang="zh-CN" altLang="en-US" sz="2800">
                <a:ea typeface="宋体" panose="02010600030101010101" pitchFamily="2" charset="-122"/>
              </a:rPr>
              <a:t>单选题</a:t>
            </a:r>
            <a:r>
              <a:rPr lang="en-US" altLang="zh-CN" sz="2800">
                <a:ea typeface="宋体" panose="02010600030101010101" pitchFamily="2" charset="-122"/>
              </a:rPr>
              <a:t>】</a:t>
            </a:r>
            <a:r>
              <a:rPr lang="zh-CN" altLang="en-US" sz="2800">
                <a:ea typeface="宋体" panose="02010600030101010101" pitchFamily="2" charset="-122"/>
              </a:rPr>
              <a:t>某企业</a:t>
            </a:r>
            <a:r>
              <a:rPr lang="en-US" altLang="zh-CN" sz="2800">
                <a:ea typeface="宋体" panose="02010600030101010101" pitchFamily="2" charset="-122"/>
              </a:rPr>
              <a:t>2014</a:t>
            </a:r>
            <a:r>
              <a:rPr lang="zh-CN" altLang="en-US" sz="2800">
                <a:ea typeface="宋体" panose="02010600030101010101" pitchFamily="2" charset="-122"/>
              </a:rPr>
              <a:t>年度境内所得应纳税所得额为</a:t>
            </a:r>
            <a:r>
              <a:rPr lang="en-US" altLang="zh-CN" sz="2800">
                <a:ea typeface="宋体" panose="02010600030101010101" pitchFamily="2" charset="-122"/>
              </a:rPr>
              <a:t>200</a:t>
            </a:r>
            <a:r>
              <a:rPr lang="zh-CN" altLang="en-US" sz="2800">
                <a:ea typeface="宋体" panose="02010600030101010101" pitchFamily="2" charset="-122"/>
              </a:rPr>
              <a:t>万元，在全年已预缴税款</a:t>
            </a:r>
            <a:r>
              <a:rPr lang="en-US" altLang="zh-CN" sz="2800">
                <a:ea typeface="宋体" panose="02010600030101010101" pitchFamily="2" charset="-122"/>
              </a:rPr>
              <a:t>25</a:t>
            </a:r>
            <a:r>
              <a:rPr lang="zh-CN" altLang="en-US" sz="2800">
                <a:ea typeface="宋体" panose="02010600030101010101" pitchFamily="2" charset="-122"/>
              </a:rPr>
              <a:t>万元，来源于境外某国</a:t>
            </a:r>
            <a:r>
              <a:rPr lang="zh-CN" altLang="en-US" sz="2800">
                <a:solidFill>
                  <a:srgbClr val="FF0000"/>
                </a:solidFill>
                <a:ea typeface="宋体" panose="02010600030101010101" pitchFamily="2" charset="-122"/>
              </a:rPr>
              <a:t>税前所得</a:t>
            </a:r>
            <a:r>
              <a:rPr lang="en-US" altLang="zh-CN" sz="2800">
                <a:ea typeface="宋体" panose="02010600030101010101" pitchFamily="2" charset="-122"/>
              </a:rPr>
              <a:t>100</a:t>
            </a:r>
            <a:r>
              <a:rPr lang="zh-CN" altLang="en-US" sz="2800">
                <a:ea typeface="宋体" panose="02010600030101010101" pitchFamily="2" charset="-122"/>
              </a:rPr>
              <a:t>万元，境外实纳税款</a:t>
            </a:r>
            <a:r>
              <a:rPr lang="en-US" altLang="zh-CN" sz="2800">
                <a:ea typeface="宋体" panose="02010600030101010101" pitchFamily="2" charset="-122"/>
              </a:rPr>
              <a:t>20</a:t>
            </a:r>
            <a:r>
              <a:rPr lang="zh-CN" altLang="en-US" sz="2800">
                <a:ea typeface="宋体" panose="02010600030101010101" pitchFamily="2" charset="-122"/>
              </a:rPr>
              <a:t>万元，该企业当年汇算清缴应补（退）的税款为（　）万元。</a:t>
            </a:r>
            <a:br>
              <a:rPr lang="zh-CN" altLang="en-US" sz="2800">
                <a:ea typeface="宋体" panose="02010600030101010101" pitchFamily="2" charset="-122"/>
              </a:rPr>
            </a:br>
            <a:r>
              <a:rPr lang="zh-CN" altLang="en-US" sz="2800">
                <a:ea typeface="宋体" panose="02010600030101010101" pitchFamily="2" charset="-122"/>
              </a:rPr>
              <a:t>　　</a:t>
            </a:r>
            <a:r>
              <a:rPr lang="en-US" altLang="zh-CN" sz="2800">
                <a:ea typeface="宋体" panose="02010600030101010101" pitchFamily="2" charset="-122"/>
              </a:rPr>
              <a:t>A.10</a:t>
            </a:r>
            <a:r>
              <a:rPr lang="zh-CN" altLang="en-US" sz="2800">
                <a:ea typeface="宋体" panose="02010600030101010101" pitchFamily="2" charset="-122"/>
              </a:rPr>
              <a:t>　</a:t>
            </a:r>
            <a:r>
              <a:rPr lang="en-US" altLang="zh-CN" sz="2800">
                <a:ea typeface="宋体" panose="02010600030101010101" pitchFamily="2" charset="-122"/>
              </a:rPr>
              <a:t>B.12</a:t>
            </a:r>
            <a:r>
              <a:rPr lang="zh-CN" altLang="en-US" sz="2800">
                <a:ea typeface="宋体" panose="02010600030101010101" pitchFamily="2" charset="-122"/>
              </a:rPr>
              <a:t>　</a:t>
            </a:r>
            <a:r>
              <a:rPr lang="en-US" altLang="zh-CN" sz="2800">
                <a:ea typeface="宋体" panose="02010600030101010101" pitchFamily="2" charset="-122"/>
              </a:rPr>
              <a:t>C.30</a:t>
            </a:r>
            <a:r>
              <a:rPr lang="zh-CN" altLang="en-US" sz="2800">
                <a:ea typeface="宋体" panose="02010600030101010101" pitchFamily="2" charset="-122"/>
              </a:rPr>
              <a:t>　</a:t>
            </a:r>
            <a:r>
              <a:rPr lang="en-US" altLang="zh-CN" sz="2800">
                <a:ea typeface="宋体" panose="02010600030101010101" pitchFamily="2" charset="-122"/>
              </a:rPr>
              <a:t>D.79</a:t>
            </a:r>
          </a:p>
          <a:p>
            <a:pPr>
              <a:lnSpc>
                <a:spcPct val="115000"/>
              </a:lnSpc>
            </a:pP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答案</a:t>
            </a:r>
            <a:r>
              <a:rPr lang="en-US" altLang="zh-CN" sz="2400" b="1">
                <a:latin typeface="楷体_GB2312" pitchFamily="1" charset="-122"/>
                <a:ea typeface="楷体_GB2312" pitchFamily="1" charset="-122"/>
              </a:rPr>
              <a:t>】C</a:t>
            </a:r>
            <a:br>
              <a:rPr lang="en-US" altLang="zh-CN" sz="2400" b="1">
                <a:latin typeface="楷体_GB2312" pitchFamily="1" charset="-122"/>
                <a:ea typeface="楷体_GB2312" pitchFamily="1" charset="-122"/>
              </a:rPr>
            </a:b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解析</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该企业汇总纳税应纳税额 </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200+100</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×25%=75</a:t>
            </a:r>
            <a:r>
              <a:rPr lang="zh-CN" altLang="en-US" sz="2400" b="1">
                <a:latin typeface="楷体_GB2312" pitchFamily="1" charset="-122"/>
                <a:ea typeface="楷体_GB2312" pitchFamily="1" charset="-122"/>
              </a:rPr>
              <a:t>（万元），境外已纳税款扣除限额 </a:t>
            </a:r>
            <a:r>
              <a:rPr lang="en-US" altLang="zh-CN" sz="2400" b="1">
                <a:latin typeface="楷体_GB2312" pitchFamily="1" charset="-122"/>
                <a:ea typeface="楷体_GB2312" pitchFamily="1" charset="-122"/>
              </a:rPr>
              <a:t>=</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200+100</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×25%×100÷</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200+100</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=100×25%=25</a:t>
            </a:r>
            <a:r>
              <a:rPr lang="zh-CN" altLang="en-US" sz="2400" b="1">
                <a:latin typeface="楷体_GB2312" pitchFamily="1" charset="-122"/>
                <a:ea typeface="楷体_GB2312" pitchFamily="1" charset="-122"/>
              </a:rPr>
              <a:t>（万元），境外实纳税额</a:t>
            </a:r>
            <a:r>
              <a:rPr lang="en-US" altLang="zh-CN" sz="2400" b="1">
                <a:latin typeface="楷体_GB2312" pitchFamily="1" charset="-122"/>
                <a:ea typeface="楷体_GB2312" pitchFamily="1" charset="-122"/>
              </a:rPr>
              <a:t>20</a:t>
            </a:r>
            <a:r>
              <a:rPr lang="zh-CN" altLang="en-US" sz="2400" b="1">
                <a:latin typeface="楷体_GB2312" pitchFamily="1" charset="-122"/>
                <a:ea typeface="楷体_GB2312" pitchFamily="1" charset="-122"/>
              </a:rPr>
              <a:t>万元，可全额扣除。境内已预缴</a:t>
            </a:r>
            <a:r>
              <a:rPr lang="en-US" altLang="zh-CN" sz="2400" b="1">
                <a:latin typeface="楷体_GB2312" pitchFamily="1" charset="-122"/>
                <a:ea typeface="楷体_GB2312" pitchFamily="1" charset="-122"/>
              </a:rPr>
              <a:t>25</a:t>
            </a:r>
            <a:r>
              <a:rPr lang="zh-CN" altLang="en-US" sz="2400" b="1">
                <a:latin typeface="楷体_GB2312" pitchFamily="1" charset="-122"/>
                <a:ea typeface="楷体_GB2312" pitchFamily="1" charset="-122"/>
              </a:rPr>
              <a:t>万元，则汇总纳税应纳所得税额</a:t>
            </a:r>
            <a:r>
              <a:rPr lang="en-US" altLang="zh-CN" sz="2400" b="1">
                <a:latin typeface="楷体_GB2312" pitchFamily="1" charset="-122"/>
                <a:ea typeface="楷体_GB2312" pitchFamily="1" charset="-122"/>
              </a:rPr>
              <a:t>=75-20-25=30</a:t>
            </a:r>
            <a:r>
              <a:rPr lang="zh-CN" altLang="en-US" sz="2400" b="1">
                <a:latin typeface="楷体_GB2312" pitchFamily="1" charset="-122"/>
                <a:ea typeface="楷体_GB2312" pitchFamily="1" charset="-122"/>
              </a:rPr>
              <a:t>（万元）。</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1FF29DAF-8796-4FC8-8697-DB3790DE7593}"/>
              </a:ext>
            </a:extLst>
          </p:cNvPr>
          <p:cNvSpPr>
            <a:spLocks noGrp="1" noChangeArrowheads="1"/>
          </p:cNvSpPr>
          <p:nvPr>
            <p:ph type="body" idx="1"/>
          </p:nvPr>
        </p:nvSpPr>
        <p:spPr>
          <a:xfrm>
            <a:off x="1476375" y="549275"/>
            <a:ext cx="6696075" cy="5832475"/>
          </a:xfrm>
        </p:spPr>
        <p:txBody>
          <a:bodyPr/>
          <a:lstStyle/>
          <a:p>
            <a:pPr>
              <a:lnSpc>
                <a:spcPct val="115000"/>
              </a:lnSpc>
            </a:pPr>
            <a:r>
              <a:rPr lang="zh-CN" altLang="en-US" b="1">
                <a:solidFill>
                  <a:srgbClr val="FF0000"/>
                </a:solidFill>
                <a:ea typeface="宋体" panose="02010600030101010101" pitchFamily="2" charset="-122"/>
              </a:rPr>
              <a:t>还需要注意以下几点：</a:t>
            </a:r>
            <a:br>
              <a:rPr lang="zh-CN" altLang="en-US">
                <a:ea typeface="宋体" panose="02010600030101010101" pitchFamily="2" charset="-122"/>
              </a:rPr>
            </a:br>
            <a:r>
              <a:rPr lang="zh-CN" altLang="en-US">
                <a:ea typeface="宋体" panose="02010600030101010101" pitchFamily="2" charset="-122"/>
              </a:rPr>
              <a:t>　</a:t>
            </a:r>
            <a:r>
              <a:rPr lang="zh-CN" altLang="en-US" sz="2800" b="1">
                <a:ea typeface="宋体" panose="02010600030101010101" pitchFamily="2" charset="-122"/>
              </a:rPr>
              <a:t>（</a:t>
            </a:r>
            <a:r>
              <a:rPr lang="en-US" altLang="zh-CN" sz="2800" b="1">
                <a:ea typeface="宋体" panose="02010600030101010101" pitchFamily="2" charset="-122"/>
              </a:rPr>
              <a:t>1</a:t>
            </a:r>
            <a:r>
              <a:rPr lang="zh-CN" altLang="en-US" sz="2800" b="1">
                <a:ea typeface="宋体" panose="02010600030101010101" pitchFamily="2" charset="-122"/>
              </a:rPr>
              <a:t>）投资收益与所得的关系</a:t>
            </a:r>
            <a:br>
              <a:rPr lang="zh-CN" altLang="en-US" sz="2400">
                <a:ea typeface="宋体" panose="02010600030101010101" pitchFamily="2" charset="-122"/>
              </a:rPr>
            </a:br>
            <a:r>
              <a:rPr lang="zh-CN" altLang="en-US" sz="2400">
                <a:ea typeface="宋体" panose="02010600030101010101" pitchFamily="2" charset="-122"/>
              </a:rPr>
              <a:t>　　会计中的“投资收益”实际上是税后的收益，而用于计算税款的所得应该是</a:t>
            </a:r>
            <a:r>
              <a:rPr lang="zh-CN" altLang="en-US" sz="2400">
                <a:solidFill>
                  <a:srgbClr val="FF0000"/>
                </a:solidFill>
                <a:ea typeface="宋体" panose="02010600030101010101" pitchFamily="2" charset="-122"/>
              </a:rPr>
              <a:t>税前</a:t>
            </a:r>
            <a:r>
              <a:rPr lang="zh-CN" altLang="en-US" sz="2400">
                <a:ea typeface="宋体" panose="02010600030101010101" pitchFamily="2" charset="-122"/>
              </a:rPr>
              <a:t>的，故无特殊说明，企业账簿中所反映的“投资收益”应该转化为税前所得，才能计算。</a:t>
            </a:r>
            <a:br>
              <a:rPr lang="zh-CN" altLang="en-US" sz="2400">
                <a:ea typeface="宋体" panose="02010600030101010101" pitchFamily="2" charset="-122"/>
              </a:rPr>
            </a:br>
            <a:r>
              <a:rPr lang="zh-CN" altLang="en-US" sz="2400">
                <a:ea typeface="宋体" panose="02010600030101010101" pitchFamily="2" charset="-122"/>
              </a:rPr>
              <a:t>税前所得</a:t>
            </a:r>
            <a:r>
              <a:rPr lang="en-US" altLang="zh-CN" sz="2400">
                <a:ea typeface="宋体" panose="02010600030101010101" pitchFamily="2" charset="-122"/>
              </a:rPr>
              <a:t>=</a:t>
            </a:r>
            <a:r>
              <a:rPr lang="zh-CN" altLang="en-US" sz="2400">
                <a:ea typeface="宋体" panose="02010600030101010101" pitchFamily="2" charset="-122"/>
              </a:rPr>
              <a:t>分回的“投资收益”</a:t>
            </a:r>
            <a:r>
              <a:rPr lang="en-US" altLang="zh-CN" sz="2400">
                <a:ea typeface="宋体" panose="02010600030101010101" pitchFamily="2" charset="-122"/>
              </a:rPr>
              <a:t>/</a:t>
            </a:r>
            <a:r>
              <a:rPr lang="zh-CN" altLang="en-US" sz="2400">
                <a:ea typeface="宋体" panose="02010600030101010101" pitchFamily="2" charset="-122"/>
              </a:rPr>
              <a:t>（</a:t>
            </a:r>
            <a:r>
              <a:rPr lang="en-US" altLang="zh-CN" sz="2400">
                <a:ea typeface="宋体" panose="02010600030101010101" pitchFamily="2" charset="-122"/>
              </a:rPr>
              <a:t>1-</a:t>
            </a:r>
            <a:r>
              <a:rPr lang="zh-CN" altLang="en-US" sz="2400">
                <a:ea typeface="宋体" panose="02010600030101010101" pitchFamily="2" charset="-122"/>
              </a:rPr>
              <a:t>境外实际所得税率）</a:t>
            </a:r>
            <a:br>
              <a:rPr lang="zh-CN" altLang="en-US" sz="2400">
                <a:ea typeface="宋体" panose="02010600030101010101" pitchFamily="2" charset="-122"/>
              </a:rPr>
            </a:br>
            <a:r>
              <a:rPr lang="zh-CN" altLang="en-US" sz="2400">
                <a:ea typeface="宋体" panose="02010600030101010101" pitchFamily="2" charset="-122"/>
              </a:rPr>
              <a:t>　　或</a:t>
            </a:r>
            <a:r>
              <a:rPr lang="en-US" altLang="zh-CN" sz="2400">
                <a:ea typeface="宋体" panose="02010600030101010101" pitchFamily="2" charset="-122"/>
              </a:rPr>
              <a:t>=</a:t>
            </a:r>
            <a:r>
              <a:rPr lang="zh-CN" altLang="en-US" sz="2400">
                <a:ea typeface="宋体" panose="02010600030101010101" pitchFamily="2" charset="-122"/>
              </a:rPr>
              <a:t>分回的“投资收益”</a:t>
            </a:r>
            <a:r>
              <a:rPr lang="en-US" altLang="zh-CN" sz="2400">
                <a:ea typeface="宋体" panose="02010600030101010101" pitchFamily="2" charset="-122"/>
              </a:rPr>
              <a:t>+</a:t>
            </a:r>
            <a:r>
              <a:rPr lang="zh-CN" altLang="en-US" sz="2400">
                <a:ea typeface="宋体" panose="02010600030101010101" pitchFamily="2" charset="-122"/>
              </a:rPr>
              <a:t>境外实缴税款</a:t>
            </a:r>
            <a:endParaRPr lang="en-US" altLang="zh-CN" sz="2400">
              <a:ea typeface="宋体" panose="02010600030101010101" pitchFamily="2" charset="-122"/>
            </a:endParaRPr>
          </a:p>
          <a:p>
            <a:pPr>
              <a:spcBef>
                <a:spcPct val="10000"/>
              </a:spcBef>
              <a:spcAft>
                <a:spcPct val="40000"/>
              </a:spcAft>
              <a:buClrTx/>
              <a:buFont typeface="Arial" panose="020B0604020202020204" pitchFamily="34" charset="0"/>
              <a:buNone/>
            </a:pPr>
            <a:r>
              <a:rPr lang="zh-CN" altLang="en-US" sz="2800" b="1">
                <a:solidFill>
                  <a:srgbClr val="000000"/>
                </a:solidFill>
                <a:latin typeface="黑体" panose="02010609060101010101" pitchFamily="49" charset="-122"/>
                <a:ea typeface="黑体" panose="02010609060101010101" pitchFamily="49" charset="-122"/>
              </a:rPr>
              <a:t>     （</a:t>
            </a:r>
            <a:r>
              <a:rPr lang="en-US" altLang="zh-CN" sz="2800" b="1">
                <a:solidFill>
                  <a:srgbClr val="000000"/>
                </a:solidFill>
                <a:latin typeface="黑体" panose="02010609060101010101" pitchFamily="49" charset="-122"/>
                <a:ea typeface="黑体" panose="02010609060101010101" pitchFamily="49" charset="-122"/>
              </a:rPr>
              <a:t>2</a:t>
            </a:r>
            <a:r>
              <a:rPr lang="zh-CN" altLang="en-US" sz="2800" b="1">
                <a:solidFill>
                  <a:srgbClr val="000000"/>
                </a:solidFill>
                <a:latin typeface="黑体" panose="02010609060101010101" pitchFamily="49" charset="-122"/>
                <a:ea typeface="黑体" panose="02010609060101010101" pitchFamily="49" charset="-122"/>
              </a:rPr>
              <a:t>）分国不分项的抵免限额计算</a:t>
            </a:r>
            <a:br>
              <a:rPr lang="zh-CN" altLang="en-US" sz="2800" b="1">
                <a:solidFill>
                  <a:srgbClr val="000000"/>
                </a:solidFill>
                <a:latin typeface="黑体" panose="02010609060101010101" pitchFamily="49" charset="-122"/>
                <a:ea typeface="黑体" panose="02010609060101010101" pitchFamily="49" charset="-122"/>
              </a:rPr>
            </a:br>
            <a:r>
              <a:rPr lang="zh-CN" altLang="en-US" sz="2800" b="1">
                <a:solidFill>
                  <a:srgbClr val="000000"/>
                </a:solidFill>
                <a:latin typeface="黑体" panose="02010609060101010101" pitchFamily="49" charset="-122"/>
                <a:ea typeface="黑体" panose="02010609060101010101" pitchFamily="49" charset="-122"/>
              </a:rPr>
              <a:t>　　</a:t>
            </a:r>
            <a:r>
              <a:rPr lang="zh-CN" altLang="en-US" sz="2400">
                <a:ea typeface="宋体" panose="02010600030101010101" pitchFamily="2" charset="-122"/>
              </a:rPr>
              <a:t>所谓的分国不分项，指的是所有的所得项目应该按照国家进行划分，分国应做有关应纳税额的扣除。</a:t>
            </a:r>
          </a:p>
          <a:p>
            <a:pPr>
              <a:lnSpc>
                <a:spcPct val="115000"/>
              </a:lnSpc>
            </a:pPr>
            <a:endParaRPr lang="en-US" altLang="zh-CN" sz="2400">
              <a:ea typeface="宋体" panose="02010600030101010101" pitchFamily="2" charset="-122"/>
            </a:endParaRPr>
          </a:p>
          <a:p>
            <a:pPr>
              <a:lnSpc>
                <a:spcPct val="115000"/>
              </a:lnSpc>
            </a:pPr>
            <a:endParaRPr lang="zh-CN" altLang="en-US" sz="2400" b="1">
              <a:ea typeface="宋体" panose="02010600030101010101" pitchFamily="2" charset="-122"/>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96F60E55-A8F1-4548-95A7-D711BFE4E331}"/>
              </a:ext>
            </a:extLst>
          </p:cNvPr>
          <p:cNvSpPr>
            <a:spLocks noGrp="1" noChangeArrowheads="1"/>
          </p:cNvSpPr>
          <p:nvPr>
            <p:ph type="body" idx="1"/>
          </p:nvPr>
        </p:nvSpPr>
        <p:spPr>
          <a:xfrm>
            <a:off x="323850" y="188913"/>
            <a:ext cx="8312150" cy="5976937"/>
          </a:xfrm>
        </p:spPr>
        <p:txBody>
          <a:bodyPr/>
          <a:lstStyle/>
          <a:p>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例题</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计算题</a:t>
            </a:r>
            <a:r>
              <a:rPr lang="en-US" altLang="zh-CN">
                <a:latin typeface="黑体" panose="02010609060101010101" pitchFamily="49" charset="-122"/>
                <a:ea typeface="黑体" panose="02010609060101010101" pitchFamily="49" charset="-122"/>
              </a:rPr>
              <a:t>】</a:t>
            </a:r>
            <a:r>
              <a:rPr lang="zh-CN" altLang="en-US">
                <a:latin typeface="黑体" panose="02010609060101010101" pitchFamily="49" charset="-122"/>
                <a:ea typeface="黑体" panose="02010609060101010101" pitchFamily="49" charset="-122"/>
              </a:rPr>
              <a:t>一国有公司境内经营应纳税所得额为</a:t>
            </a:r>
            <a:r>
              <a:rPr lang="en-US" altLang="zh-CN">
                <a:latin typeface="黑体" panose="02010609060101010101" pitchFamily="49" charset="-122"/>
                <a:ea typeface="黑体" panose="02010609060101010101" pitchFamily="49" charset="-122"/>
              </a:rPr>
              <a:t>3000</a:t>
            </a:r>
            <a:r>
              <a:rPr lang="zh-CN" altLang="en-US">
                <a:latin typeface="黑体" panose="02010609060101010101" pitchFamily="49" charset="-122"/>
                <a:ea typeface="黑体" panose="02010609060101010101" pitchFamily="49" charset="-122"/>
              </a:rPr>
              <a:t>万元，该公司在</a:t>
            </a:r>
            <a:r>
              <a:rPr lang="en-US" altLang="zh-CN">
                <a:latin typeface="黑体" panose="02010609060101010101" pitchFamily="49" charset="-122"/>
                <a:ea typeface="黑体" panose="02010609060101010101" pitchFamily="49" charset="-122"/>
              </a:rPr>
              <a:t>A</a:t>
            </a:r>
            <a:r>
              <a:rPr lang="zh-CN" altLang="en-US">
                <a:latin typeface="黑体" panose="02010609060101010101" pitchFamily="49" charset="-122"/>
                <a:ea typeface="黑体" panose="02010609060101010101" pitchFamily="49" charset="-122"/>
              </a:rPr>
              <a:t>、</a:t>
            </a:r>
            <a:r>
              <a:rPr lang="en-US" altLang="zh-CN">
                <a:latin typeface="黑体" panose="02010609060101010101" pitchFamily="49" charset="-122"/>
                <a:ea typeface="黑体" panose="02010609060101010101" pitchFamily="49" charset="-122"/>
              </a:rPr>
              <a:t>B</a:t>
            </a:r>
            <a:r>
              <a:rPr lang="zh-CN" altLang="en-US">
                <a:latin typeface="黑体" panose="02010609060101010101" pitchFamily="49" charset="-122"/>
                <a:ea typeface="黑体" panose="02010609060101010101" pitchFamily="49" charset="-122"/>
              </a:rPr>
              <a:t>两国设有分支机构，</a:t>
            </a:r>
            <a:r>
              <a:rPr lang="en-US" altLang="zh-CN">
                <a:latin typeface="黑体" panose="02010609060101010101" pitchFamily="49" charset="-122"/>
                <a:ea typeface="黑体" panose="02010609060101010101" pitchFamily="49" charset="-122"/>
              </a:rPr>
              <a:t>A</a:t>
            </a:r>
            <a:r>
              <a:rPr lang="zh-CN" altLang="en-US">
                <a:latin typeface="黑体" panose="02010609060101010101" pitchFamily="49" charset="-122"/>
                <a:ea typeface="黑体" panose="02010609060101010101" pitchFamily="49" charset="-122"/>
              </a:rPr>
              <a:t>国分支机构当年应纳税所得额</a:t>
            </a:r>
            <a:r>
              <a:rPr lang="en-US" altLang="zh-CN">
                <a:latin typeface="黑体" panose="02010609060101010101" pitchFamily="49" charset="-122"/>
                <a:ea typeface="黑体" panose="02010609060101010101" pitchFamily="49" charset="-122"/>
              </a:rPr>
              <a:t>600</a:t>
            </a:r>
            <a:r>
              <a:rPr lang="zh-CN" altLang="en-US">
                <a:latin typeface="黑体" panose="02010609060101010101" pitchFamily="49" charset="-122"/>
                <a:ea typeface="黑体" panose="02010609060101010101" pitchFamily="49" charset="-122"/>
              </a:rPr>
              <a:t>万元，其中生产经营所得</a:t>
            </a:r>
            <a:r>
              <a:rPr lang="en-US" altLang="zh-CN">
                <a:latin typeface="黑体" panose="02010609060101010101" pitchFamily="49" charset="-122"/>
                <a:ea typeface="黑体" panose="02010609060101010101" pitchFamily="49" charset="-122"/>
              </a:rPr>
              <a:t>500</a:t>
            </a:r>
            <a:r>
              <a:rPr lang="zh-CN" altLang="en-US">
                <a:latin typeface="黑体" panose="02010609060101010101" pitchFamily="49" charset="-122"/>
                <a:ea typeface="黑体" panose="02010609060101010101" pitchFamily="49" charset="-122"/>
              </a:rPr>
              <a:t>万元，</a:t>
            </a:r>
            <a:r>
              <a:rPr lang="en-US" altLang="zh-CN">
                <a:latin typeface="黑体" panose="02010609060101010101" pitchFamily="49" charset="-122"/>
                <a:ea typeface="黑体" panose="02010609060101010101" pitchFamily="49" charset="-122"/>
              </a:rPr>
              <a:t>A</a:t>
            </a:r>
            <a:r>
              <a:rPr lang="zh-CN" altLang="en-US">
                <a:latin typeface="黑体" panose="02010609060101010101" pitchFamily="49" charset="-122"/>
                <a:ea typeface="黑体" panose="02010609060101010101" pitchFamily="49" charset="-122"/>
              </a:rPr>
              <a:t>国规定税率为</a:t>
            </a:r>
            <a:r>
              <a:rPr lang="en-US" altLang="zh-CN">
                <a:latin typeface="黑体" panose="02010609060101010101" pitchFamily="49" charset="-122"/>
                <a:ea typeface="黑体" panose="02010609060101010101" pitchFamily="49" charset="-122"/>
              </a:rPr>
              <a:t>20%</a:t>
            </a:r>
            <a:r>
              <a:rPr lang="zh-CN" altLang="en-US">
                <a:latin typeface="黑体" panose="02010609060101010101" pitchFamily="49" charset="-122"/>
                <a:ea typeface="黑体" panose="02010609060101010101" pitchFamily="49" charset="-122"/>
              </a:rPr>
              <a:t>；特许权使用费所得</a:t>
            </a:r>
            <a:r>
              <a:rPr lang="en-US" altLang="zh-CN">
                <a:latin typeface="黑体" panose="02010609060101010101" pitchFamily="49" charset="-122"/>
                <a:ea typeface="黑体" panose="02010609060101010101" pitchFamily="49" charset="-122"/>
              </a:rPr>
              <a:t>100</a:t>
            </a:r>
            <a:r>
              <a:rPr lang="zh-CN" altLang="en-US">
                <a:latin typeface="黑体" panose="02010609060101010101" pitchFamily="49" charset="-122"/>
                <a:ea typeface="黑体" panose="02010609060101010101" pitchFamily="49" charset="-122"/>
              </a:rPr>
              <a:t>万元，</a:t>
            </a:r>
            <a:r>
              <a:rPr lang="en-US" altLang="zh-CN">
                <a:latin typeface="黑体" panose="02010609060101010101" pitchFamily="49" charset="-122"/>
                <a:ea typeface="黑体" panose="02010609060101010101" pitchFamily="49" charset="-122"/>
              </a:rPr>
              <a:t>A</a:t>
            </a:r>
            <a:r>
              <a:rPr lang="zh-CN" altLang="en-US">
                <a:latin typeface="黑体" panose="02010609060101010101" pitchFamily="49" charset="-122"/>
                <a:ea typeface="黑体" panose="02010609060101010101" pitchFamily="49" charset="-122"/>
              </a:rPr>
              <a:t>国规定的税率为</a:t>
            </a:r>
            <a:r>
              <a:rPr lang="en-US" altLang="zh-CN">
                <a:latin typeface="黑体" panose="02010609060101010101" pitchFamily="49" charset="-122"/>
                <a:ea typeface="黑体" panose="02010609060101010101" pitchFamily="49" charset="-122"/>
              </a:rPr>
              <a:t>30%</a:t>
            </a:r>
            <a:r>
              <a:rPr lang="zh-CN" altLang="en-US">
                <a:latin typeface="黑体" panose="02010609060101010101" pitchFamily="49" charset="-122"/>
                <a:ea typeface="黑体" panose="02010609060101010101" pitchFamily="49" charset="-122"/>
              </a:rPr>
              <a:t>；</a:t>
            </a:r>
            <a:r>
              <a:rPr lang="en-US" altLang="zh-CN">
                <a:latin typeface="黑体" panose="02010609060101010101" pitchFamily="49" charset="-122"/>
                <a:ea typeface="黑体" panose="02010609060101010101" pitchFamily="49" charset="-122"/>
              </a:rPr>
              <a:t>B</a:t>
            </a:r>
            <a:r>
              <a:rPr lang="zh-CN" altLang="en-US">
                <a:latin typeface="黑体" panose="02010609060101010101" pitchFamily="49" charset="-122"/>
                <a:ea typeface="黑体" panose="02010609060101010101" pitchFamily="49" charset="-122"/>
              </a:rPr>
              <a:t>国分支机构当年应纳税所得额</a:t>
            </a:r>
            <a:r>
              <a:rPr lang="en-US" altLang="zh-CN">
                <a:latin typeface="黑体" panose="02010609060101010101" pitchFamily="49" charset="-122"/>
                <a:ea typeface="黑体" panose="02010609060101010101" pitchFamily="49" charset="-122"/>
              </a:rPr>
              <a:t>400</a:t>
            </a:r>
            <a:r>
              <a:rPr lang="zh-CN" altLang="en-US">
                <a:latin typeface="黑体" panose="02010609060101010101" pitchFamily="49" charset="-122"/>
                <a:ea typeface="黑体" panose="02010609060101010101" pitchFamily="49" charset="-122"/>
              </a:rPr>
              <a:t>万元，其中生产经营所得</a:t>
            </a:r>
            <a:r>
              <a:rPr lang="en-US" altLang="zh-CN">
                <a:latin typeface="黑体" panose="02010609060101010101" pitchFamily="49" charset="-122"/>
                <a:ea typeface="黑体" panose="02010609060101010101" pitchFamily="49" charset="-122"/>
              </a:rPr>
              <a:t>300</a:t>
            </a:r>
            <a:r>
              <a:rPr lang="zh-CN" altLang="en-US">
                <a:latin typeface="黑体" panose="02010609060101010101" pitchFamily="49" charset="-122"/>
                <a:ea typeface="黑体" panose="02010609060101010101" pitchFamily="49" charset="-122"/>
              </a:rPr>
              <a:t>万元，</a:t>
            </a:r>
            <a:r>
              <a:rPr lang="en-US" altLang="zh-CN">
                <a:latin typeface="黑体" panose="02010609060101010101" pitchFamily="49" charset="-122"/>
                <a:ea typeface="黑体" panose="02010609060101010101" pitchFamily="49" charset="-122"/>
              </a:rPr>
              <a:t>B</a:t>
            </a:r>
            <a:r>
              <a:rPr lang="zh-CN" altLang="en-US">
                <a:latin typeface="黑体" panose="02010609060101010101" pitchFamily="49" charset="-122"/>
                <a:ea typeface="黑体" panose="02010609060101010101" pitchFamily="49" charset="-122"/>
              </a:rPr>
              <a:t>国规定的税率为</a:t>
            </a:r>
            <a:r>
              <a:rPr lang="en-US" altLang="zh-CN">
                <a:latin typeface="黑体" panose="02010609060101010101" pitchFamily="49" charset="-122"/>
                <a:ea typeface="黑体" panose="02010609060101010101" pitchFamily="49" charset="-122"/>
              </a:rPr>
              <a:t>30%</a:t>
            </a:r>
            <a:r>
              <a:rPr lang="zh-CN" altLang="en-US">
                <a:latin typeface="黑体" panose="02010609060101010101" pitchFamily="49" charset="-122"/>
                <a:ea typeface="黑体" panose="02010609060101010101" pitchFamily="49" charset="-122"/>
              </a:rPr>
              <a:t>，租金所得</a:t>
            </a:r>
            <a:r>
              <a:rPr lang="en-US" altLang="zh-CN">
                <a:latin typeface="黑体" panose="02010609060101010101" pitchFamily="49" charset="-122"/>
                <a:ea typeface="黑体" panose="02010609060101010101" pitchFamily="49" charset="-122"/>
              </a:rPr>
              <a:t>100</a:t>
            </a:r>
            <a:r>
              <a:rPr lang="zh-CN" altLang="en-US">
                <a:latin typeface="黑体" panose="02010609060101010101" pitchFamily="49" charset="-122"/>
                <a:ea typeface="黑体" panose="02010609060101010101" pitchFamily="49" charset="-122"/>
              </a:rPr>
              <a:t>万元，</a:t>
            </a:r>
            <a:r>
              <a:rPr lang="en-US" altLang="zh-CN">
                <a:latin typeface="黑体" panose="02010609060101010101" pitchFamily="49" charset="-122"/>
                <a:ea typeface="黑体" panose="02010609060101010101" pitchFamily="49" charset="-122"/>
              </a:rPr>
              <a:t>B</a:t>
            </a:r>
            <a:r>
              <a:rPr lang="zh-CN" altLang="en-US">
                <a:latin typeface="黑体" panose="02010609060101010101" pitchFamily="49" charset="-122"/>
                <a:ea typeface="黑体" panose="02010609060101010101" pitchFamily="49" charset="-122"/>
              </a:rPr>
              <a:t>国规定的税率为</a:t>
            </a:r>
            <a:r>
              <a:rPr lang="en-US" altLang="zh-CN">
                <a:latin typeface="黑体" panose="02010609060101010101" pitchFamily="49" charset="-122"/>
                <a:ea typeface="黑体" panose="02010609060101010101" pitchFamily="49" charset="-122"/>
              </a:rPr>
              <a:t>20%</a:t>
            </a:r>
            <a:r>
              <a:rPr lang="zh-CN" altLang="en-US">
                <a:latin typeface="黑体" panose="02010609060101010101" pitchFamily="49" charset="-122"/>
                <a:ea typeface="黑体" panose="02010609060101010101" pitchFamily="49" charset="-122"/>
              </a:rPr>
              <a:t>。请计算该公司当年度境内外所得汇总缴纳的企业所得税。</a:t>
            </a:r>
            <a:r>
              <a:rPr lang="zh-CN" altLang="en-US">
                <a:ea typeface="宋体" panose="02010600030101010101" pitchFamily="2" charset="-122"/>
              </a:rPr>
              <a:t>　</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889E62CC-DAF8-4C45-A230-F36D82C1C676}"/>
              </a:ext>
            </a:extLst>
          </p:cNvPr>
          <p:cNvSpPr>
            <a:spLocks noGrp="1" noChangeArrowheads="1"/>
          </p:cNvSpPr>
          <p:nvPr>
            <p:ph type="body" idx="1"/>
          </p:nvPr>
        </p:nvSpPr>
        <p:spPr>
          <a:xfrm>
            <a:off x="323850" y="476250"/>
            <a:ext cx="8496300" cy="5545138"/>
          </a:xfrm>
        </p:spPr>
        <p:txBody>
          <a:bodyPr/>
          <a:lstStyle/>
          <a:p>
            <a:r>
              <a:rPr lang="en-US" altLang="zh-CN" sz="2400">
                <a:ea typeface="宋体" panose="02010600030101010101" pitchFamily="2" charset="-122"/>
              </a:rPr>
              <a:t>【</a:t>
            </a:r>
            <a:r>
              <a:rPr lang="zh-CN" altLang="en-US" sz="2400">
                <a:ea typeface="宋体" panose="02010600030101010101" pitchFamily="2" charset="-122"/>
              </a:rPr>
              <a:t>答案</a:t>
            </a:r>
            <a:r>
              <a:rPr lang="en-US" altLang="zh-CN" sz="2400">
                <a:ea typeface="宋体" panose="02010600030101010101" pitchFamily="2" charset="-122"/>
              </a:rPr>
              <a:t>】</a:t>
            </a:r>
            <a:br>
              <a:rPr lang="en-US" altLang="zh-CN" sz="2400">
                <a:ea typeface="宋体" panose="02010600030101010101" pitchFamily="2" charset="-122"/>
              </a:rPr>
            </a:br>
            <a:r>
              <a:rPr lang="zh-CN" altLang="en-US" sz="2400">
                <a:ea typeface="宋体" panose="02010600030101010101" pitchFamily="2" charset="-122"/>
              </a:rPr>
              <a:t>　　</a:t>
            </a:r>
            <a:r>
              <a:rPr lang="zh-CN" altLang="en-US" sz="2400" b="1">
                <a:latin typeface="楷体_GB2312" pitchFamily="1" charset="-122"/>
                <a:ea typeface="楷体_GB2312" pitchFamily="1" charset="-122"/>
              </a:rPr>
              <a:t>该企业当年境内外应纳税所得额</a:t>
            </a:r>
            <a:r>
              <a:rPr lang="en-US" altLang="zh-CN" sz="2400" b="1">
                <a:latin typeface="楷体_GB2312" pitchFamily="1" charset="-122"/>
                <a:ea typeface="楷体_GB2312" pitchFamily="1" charset="-122"/>
              </a:rPr>
              <a:t>=3000</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600</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400=4000</a:t>
            </a:r>
            <a:r>
              <a:rPr lang="zh-CN" altLang="en-US" sz="2400" b="1">
                <a:latin typeface="楷体_GB2312" pitchFamily="1" charset="-122"/>
                <a:ea typeface="楷体_GB2312" pitchFamily="1" charset="-122"/>
              </a:rPr>
              <a:t>（万元）</a:t>
            </a:r>
            <a:br>
              <a:rPr lang="zh-CN" altLang="en-US" sz="2400" b="1">
                <a:latin typeface="楷体_GB2312" pitchFamily="1" charset="-122"/>
                <a:ea typeface="楷体_GB2312" pitchFamily="1" charset="-122"/>
              </a:rPr>
            </a:br>
            <a:r>
              <a:rPr lang="zh-CN" altLang="en-US" sz="2400" b="1">
                <a:latin typeface="楷体_GB2312" pitchFamily="1" charset="-122"/>
                <a:ea typeface="楷体_GB2312" pitchFamily="1" charset="-122"/>
              </a:rPr>
              <a:t>　　</a:t>
            </a:r>
            <a:r>
              <a:rPr lang="en-US" altLang="zh-CN" sz="2400" b="1">
                <a:latin typeface="楷体_GB2312" pitchFamily="1" charset="-122"/>
                <a:ea typeface="楷体_GB2312" pitchFamily="1" charset="-122"/>
              </a:rPr>
              <a:t>A</a:t>
            </a:r>
            <a:r>
              <a:rPr lang="zh-CN" altLang="en-US" sz="2400" b="1">
                <a:latin typeface="楷体_GB2312" pitchFamily="1" charset="-122"/>
                <a:ea typeface="楷体_GB2312" pitchFamily="1" charset="-122"/>
              </a:rPr>
              <a:t>国分支机构在境外实际缴纳的税额</a:t>
            </a:r>
            <a:r>
              <a:rPr lang="en-US" altLang="zh-CN" sz="2400" b="1">
                <a:latin typeface="楷体_GB2312" pitchFamily="1" charset="-122"/>
                <a:ea typeface="楷体_GB2312" pitchFamily="1" charset="-122"/>
              </a:rPr>
              <a:t>=500×20%</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100×30%=130</a:t>
            </a:r>
            <a:r>
              <a:rPr lang="zh-CN" altLang="en-US" sz="2400" b="1">
                <a:latin typeface="楷体_GB2312" pitchFamily="1" charset="-122"/>
                <a:ea typeface="楷体_GB2312" pitchFamily="1" charset="-122"/>
              </a:rPr>
              <a:t>（万元），在</a:t>
            </a:r>
            <a:r>
              <a:rPr lang="en-US" altLang="zh-CN" sz="2400" b="1">
                <a:latin typeface="楷体_GB2312" pitchFamily="1" charset="-122"/>
                <a:ea typeface="楷体_GB2312" pitchFamily="1" charset="-122"/>
              </a:rPr>
              <a:t>A</a:t>
            </a:r>
            <a:r>
              <a:rPr lang="zh-CN" altLang="en-US" sz="2400" b="1">
                <a:latin typeface="楷体_GB2312" pitchFamily="1" charset="-122"/>
                <a:ea typeface="楷体_GB2312" pitchFamily="1" charset="-122"/>
              </a:rPr>
              <a:t>国的分支机构境外所得的税收扣除限额</a:t>
            </a:r>
            <a:r>
              <a:rPr lang="en-US" altLang="zh-CN" sz="2400" b="1">
                <a:latin typeface="楷体_GB2312" pitchFamily="1" charset="-122"/>
                <a:ea typeface="楷体_GB2312" pitchFamily="1" charset="-122"/>
              </a:rPr>
              <a:t>=600×25%=150</a:t>
            </a:r>
            <a:r>
              <a:rPr lang="zh-CN" altLang="en-US" sz="2400" b="1">
                <a:latin typeface="楷体_GB2312" pitchFamily="1" charset="-122"/>
                <a:ea typeface="楷体_GB2312" pitchFamily="1" charset="-122"/>
              </a:rPr>
              <a:t>（万元）</a:t>
            </a:r>
            <a:br>
              <a:rPr lang="zh-CN" altLang="en-US" sz="2400" b="1">
                <a:latin typeface="楷体_GB2312" pitchFamily="1" charset="-122"/>
                <a:ea typeface="楷体_GB2312" pitchFamily="1" charset="-122"/>
              </a:rPr>
            </a:br>
            <a:r>
              <a:rPr lang="zh-CN" altLang="en-US" sz="2400" b="1">
                <a:latin typeface="楷体_GB2312" pitchFamily="1" charset="-122"/>
                <a:ea typeface="楷体_GB2312" pitchFamily="1" charset="-122"/>
              </a:rPr>
              <a:t>　　</a:t>
            </a:r>
            <a:r>
              <a:rPr lang="en-US" altLang="zh-CN" sz="2400" b="1">
                <a:latin typeface="楷体_GB2312" pitchFamily="1" charset="-122"/>
                <a:ea typeface="楷体_GB2312" pitchFamily="1" charset="-122"/>
              </a:rPr>
              <a:t>B</a:t>
            </a:r>
            <a:r>
              <a:rPr lang="zh-CN" altLang="en-US" sz="2400" b="1">
                <a:latin typeface="楷体_GB2312" pitchFamily="1" charset="-122"/>
                <a:ea typeface="楷体_GB2312" pitchFamily="1" charset="-122"/>
              </a:rPr>
              <a:t>国分支机构在境外实际缴纳的税额</a:t>
            </a:r>
            <a:r>
              <a:rPr lang="en-US" altLang="zh-CN" sz="2400" b="1">
                <a:latin typeface="楷体_GB2312" pitchFamily="1" charset="-122"/>
                <a:ea typeface="楷体_GB2312" pitchFamily="1" charset="-122"/>
              </a:rPr>
              <a:t>=300×30%</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100×20%=110</a:t>
            </a:r>
            <a:r>
              <a:rPr lang="zh-CN" altLang="en-US" sz="2400" b="1">
                <a:latin typeface="楷体_GB2312" pitchFamily="1" charset="-122"/>
                <a:ea typeface="楷体_GB2312" pitchFamily="1" charset="-122"/>
              </a:rPr>
              <a:t>（万元），在</a:t>
            </a:r>
            <a:r>
              <a:rPr lang="en-US" altLang="zh-CN" sz="2400" b="1">
                <a:latin typeface="楷体_GB2312" pitchFamily="1" charset="-122"/>
                <a:ea typeface="楷体_GB2312" pitchFamily="1" charset="-122"/>
              </a:rPr>
              <a:t>B</a:t>
            </a:r>
            <a:r>
              <a:rPr lang="zh-CN" altLang="en-US" sz="2400" b="1">
                <a:latin typeface="楷体_GB2312" pitchFamily="1" charset="-122"/>
                <a:ea typeface="楷体_GB2312" pitchFamily="1" charset="-122"/>
              </a:rPr>
              <a:t>国的分支机构境外所得的税收扣除限额</a:t>
            </a:r>
            <a:r>
              <a:rPr lang="en-US" altLang="zh-CN" sz="2400" b="1">
                <a:latin typeface="楷体_GB2312" pitchFamily="1" charset="-122"/>
                <a:ea typeface="楷体_GB2312" pitchFamily="1" charset="-122"/>
              </a:rPr>
              <a:t>=400×25%=100</a:t>
            </a:r>
            <a:r>
              <a:rPr lang="zh-CN" altLang="en-US" sz="2400" b="1">
                <a:latin typeface="楷体_GB2312" pitchFamily="1" charset="-122"/>
                <a:ea typeface="楷体_GB2312" pitchFamily="1" charset="-122"/>
              </a:rPr>
              <a:t>（万元）</a:t>
            </a:r>
            <a:br>
              <a:rPr lang="zh-CN" altLang="en-US" sz="2400" b="1">
                <a:latin typeface="楷体_GB2312" pitchFamily="1" charset="-122"/>
                <a:ea typeface="楷体_GB2312" pitchFamily="1" charset="-122"/>
              </a:rPr>
            </a:br>
            <a:r>
              <a:rPr lang="zh-CN" altLang="en-US" sz="2400" b="1">
                <a:latin typeface="楷体_GB2312" pitchFamily="1" charset="-122"/>
                <a:ea typeface="楷体_GB2312" pitchFamily="1" charset="-122"/>
              </a:rPr>
              <a:t>　　</a:t>
            </a:r>
            <a:r>
              <a:rPr lang="en-US" altLang="zh-CN" sz="2400" b="1">
                <a:latin typeface="楷体_GB2312" pitchFamily="1" charset="-122"/>
                <a:ea typeface="楷体_GB2312" pitchFamily="1" charset="-122"/>
              </a:rPr>
              <a:t>A</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B</a:t>
            </a:r>
            <a:r>
              <a:rPr lang="zh-CN" altLang="en-US" sz="2400" b="1">
                <a:latin typeface="楷体_GB2312" pitchFamily="1" charset="-122"/>
                <a:ea typeface="楷体_GB2312" pitchFamily="1" charset="-122"/>
              </a:rPr>
              <a:t>两国分支机构境外所得可从应纳税额中扣除的税额分别为</a:t>
            </a:r>
            <a:r>
              <a:rPr lang="en-US" altLang="zh-CN" sz="2400" b="1">
                <a:latin typeface="楷体_GB2312" pitchFamily="1" charset="-122"/>
                <a:ea typeface="楷体_GB2312" pitchFamily="1" charset="-122"/>
              </a:rPr>
              <a:t>130</a:t>
            </a:r>
            <a:r>
              <a:rPr lang="zh-CN" altLang="en-US" sz="2400" b="1">
                <a:latin typeface="楷体_GB2312" pitchFamily="1" charset="-122"/>
                <a:ea typeface="楷体_GB2312" pitchFamily="1" charset="-122"/>
              </a:rPr>
              <a:t>万元和</a:t>
            </a:r>
            <a:r>
              <a:rPr lang="en-US" altLang="zh-CN" sz="2400" b="1">
                <a:latin typeface="楷体_GB2312" pitchFamily="1" charset="-122"/>
                <a:ea typeface="楷体_GB2312" pitchFamily="1" charset="-122"/>
              </a:rPr>
              <a:t>100</a:t>
            </a:r>
            <a:r>
              <a:rPr lang="zh-CN" altLang="en-US" sz="2400" b="1">
                <a:latin typeface="楷体_GB2312" pitchFamily="1" charset="-122"/>
                <a:ea typeface="楷体_GB2312" pitchFamily="1" charset="-122"/>
              </a:rPr>
              <a:t>万元。</a:t>
            </a:r>
            <a:br>
              <a:rPr lang="zh-CN" altLang="en-US" sz="2400" b="1">
                <a:latin typeface="楷体_GB2312" pitchFamily="1" charset="-122"/>
                <a:ea typeface="楷体_GB2312" pitchFamily="1" charset="-122"/>
              </a:rPr>
            </a:br>
            <a:r>
              <a:rPr lang="zh-CN" altLang="en-US" sz="2400" b="1">
                <a:latin typeface="楷体_GB2312" pitchFamily="1" charset="-122"/>
                <a:ea typeface="楷体_GB2312" pitchFamily="1" charset="-122"/>
              </a:rPr>
              <a:t>　　全年应纳税额</a:t>
            </a:r>
            <a:r>
              <a:rPr lang="en-US" altLang="zh-CN" sz="2400" b="1">
                <a:latin typeface="楷体_GB2312" pitchFamily="1" charset="-122"/>
                <a:ea typeface="楷体_GB2312" pitchFamily="1" charset="-122"/>
              </a:rPr>
              <a:t>=4000×25%</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130</a:t>
            </a:r>
            <a:r>
              <a:rPr lang="zh-CN" altLang="en-US" sz="2400" b="1">
                <a:latin typeface="楷体_GB2312" pitchFamily="1" charset="-122"/>
                <a:ea typeface="楷体_GB2312" pitchFamily="1" charset="-122"/>
              </a:rPr>
              <a:t>－</a:t>
            </a:r>
            <a:r>
              <a:rPr lang="en-US" altLang="zh-CN" sz="2400" b="1">
                <a:latin typeface="楷体_GB2312" pitchFamily="1" charset="-122"/>
                <a:ea typeface="楷体_GB2312" pitchFamily="1" charset="-122"/>
              </a:rPr>
              <a:t>100=770</a:t>
            </a:r>
            <a:r>
              <a:rPr lang="zh-CN" altLang="en-US" sz="2400" b="1">
                <a:latin typeface="楷体_GB2312" pitchFamily="1" charset="-122"/>
                <a:ea typeface="楷体_GB2312" pitchFamily="1" charset="-122"/>
              </a:rPr>
              <a:t>（万元）</a:t>
            </a:r>
          </a:p>
        </p:txBody>
      </p:sp>
    </p:spTree>
  </p:cSld>
  <p:clrMapOvr>
    <a:masterClrMapping/>
  </p:clrMapOvr>
  <p:transition spd="slow"/>
</p:sld>
</file>

<file path=ppt/theme/theme1.xml><?xml version="1.0" encoding="utf-8"?>
<a:theme xmlns:a="http://schemas.openxmlformats.org/drawingml/2006/main" name="431TGp_hopedraw_dark_ani">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431TGp_hopedraw_dark_ani">
      <a:majorFont>
        <a:latin typeface="Tw Cen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eaVert"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31TGp_hopedraw_dark_ani 1">
        <a:dk1>
          <a:srgbClr val="000000"/>
        </a:dk1>
        <a:lt1>
          <a:srgbClr val="4FD2D9"/>
        </a:lt1>
        <a:dk2>
          <a:srgbClr val="FFFFFF"/>
        </a:dk2>
        <a:lt2>
          <a:srgbClr val="1C1C1C"/>
        </a:lt2>
        <a:accent1>
          <a:srgbClr val="E6CD10"/>
        </a:accent1>
        <a:accent2>
          <a:srgbClr val="36A1D6"/>
        </a:accent2>
        <a:accent3>
          <a:srgbClr val="B2E5E9"/>
        </a:accent3>
        <a:accent4>
          <a:srgbClr val="000000"/>
        </a:accent4>
        <a:accent5>
          <a:srgbClr val="F0E3AA"/>
        </a:accent5>
        <a:accent6>
          <a:srgbClr val="3091C2"/>
        </a:accent6>
        <a:hlink>
          <a:srgbClr val="DA6CE2"/>
        </a:hlink>
        <a:folHlink>
          <a:srgbClr val="F46C79"/>
        </a:folHlink>
      </a:clrScheme>
      <a:clrMap bg1="lt1" tx1="dk1" bg2="lt2" tx2="dk2" accent1="accent1" accent2="accent2" accent3="accent3" accent4="accent4" accent5="accent5" accent6="accent6" hlink="hlink" folHlink="folHlink"/>
    </a:extraClrScheme>
    <a:extraClrScheme>
      <a:clrScheme name="431TGp_hopedraw_dark_ani 2">
        <a:dk1>
          <a:srgbClr val="000000"/>
        </a:dk1>
        <a:lt1>
          <a:srgbClr val="FBCD4B"/>
        </a:lt1>
        <a:dk2>
          <a:srgbClr val="FFFFFF"/>
        </a:dk2>
        <a:lt2>
          <a:srgbClr val="1C1C1C"/>
        </a:lt2>
        <a:accent1>
          <a:srgbClr val="7AB31D"/>
        </a:accent1>
        <a:accent2>
          <a:srgbClr val="22CC97"/>
        </a:accent2>
        <a:accent3>
          <a:srgbClr val="FDE3B1"/>
        </a:accent3>
        <a:accent4>
          <a:srgbClr val="000000"/>
        </a:accent4>
        <a:accent5>
          <a:srgbClr val="BED6AB"/>
        </a:accent5>
        <a:accent6>
          <a:srgbClr val="1EB988"/>
        </a:accent6>
        <a:hlink>
          <a:srgbClr val="27B3E5"/>
        </a:hlink>
        <a:folHlink>
          <a:srgbClr val="8F63E7"/>
        </a:folHlink>
      </a:clrScheme>
      <a:clrMap bg1="lt1" tx1="dk1" bg2="lt2" tx2="dk2" accent1="accent1" accent2="accent2" accent3="accent3" accent4="accent4" accent5="accent5" accent6="accent6" hlink="hlink" folHlink="folHlink"/>
    </a:extraClrScheme>
    <a:extraClrScheme>
      <a:clrScheme name="431TGp_hopedraw_dark_ani 3">
        <a:dk1>
          <a:srgbClr val="000000"/>
        </a:dk1>
        <a:lt1>
          <a:srgbClr val="0BA6F3"/>
        </a:lt1>
        <a:dk2>
          <a:srgbClr val="CCFFFF"/>
        </a:dk2>
        <a:lt2>
          <a:srgbClr val="1C1C1C"/>
        </a:lt2>
        <a:accent1>
          <a:srgbClr val="F29000"/>
        </a:accent1>
        <a:accent2>
          <a:srgbClr val="98C630"/>
        </a:accent2>
        <a:accent3>
          <a:srgbClr val="AAD0F8"/>
        </a:accent3>
        <a:accent4>
          <a:srgbClr val="000000"/>
        </a:accent4>
        <a:accent5>
          <a:srgbClr val="F7C6AA"/>
        </a:accent5>
        <a:accent6>
          <a:srgbClr val="89B32A"/>
        </a:accent6>
        <a:hlink>
          <a:srgbClr val="EEC100"/>
        </a:hlink>
        <a:folHlink>
          <a:srgbClr val="53AAD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Times New Roman"/>
        <a:ea typeface="宋体"/>
        <a:cs typeface="Times New Roman"/>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Times New Roman"/>
        <a:ea typeface="宋体"/>
        <a:cs typeface="Times New Roman"/>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黑体"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黑体" pitchFamily="2" charset="-122"/>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431TGp_hopedraw_dark_ani</Template>
  <TotalTime>5252</TotalTime>
  <Words>2949</Words>
  <Application>Microsoft Office PowerPoint</Application>
  <PresentationFormat>全屏显示(4:3)</PresentationFormat>
  <Paragraphs>220</Paragraphs>
  <Slides>45</Slides>
  <Notes>1</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45</vt:i4>
      </vt:variant>
    </vt:vector>
  </HeadingPairs>
  <TitlesOfParts>
    <vt:vector size="61" baseType="lpstr">
      <vt:lpstr>Arial</vt:lpstr>
      <vt:lpstr>Tw Cen MT</vt:lpstr>
      <vt:lpstr>Calibri</vt:lpstr>
      <vt:lpstr>Times New Roman</vt:lpstr>
      <vt:lpstr>宋体</vt:lpstr>
      <vt:lpstr>Wingdings</vt:lpstr>
      <vt:lpstr>黑体</vt:lpstr>
      <vt:lpstr>隶书</vt:lpstr>
      <vt:lpstr>Verdana</vt:lpstr>
      <vt:lpstr>楷体</vt:lpstr>
      <vt:lpstr>仿宋_GB2312</vt:lpstr>
      <vt:lpstr>楷体_GB2312</vt:lpstr>
      <vt:lpstr>仿宋</vt:lpstr>
      <vt:lpstr>431TGp_hopedraw_dark_ani</vt:lpstr>
      <vt:lpstr>Network</vt:lpstr>
      <vt:lpstr>1_Network</vt:lpstr>
      <vt:lpstr>企业所得税知识模块六： 应纳税额的计算和征收管理</vt:lpstr>
      <vt:lpstr>主要内容</vt:lpstr>
      <vt:lpstr>一 、居民企业应纳税额的计算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四、非居民企业所得税核定征收管理办法 </vt:lpstr>
      <vt:lpstr>PowerPoint 演示文稿</vt:lpstr>
      <vt:lpstr>注意事项</vt:lpstr>
      <vt:lpstr>五、外国企业常驻代表机构税收管理</vt:lpstr>
      <vt:lpstr>PowerPoint 演示文稿</vt:lpstr>
      <vt:lpstr>PowerPoint 演示文稿</vt:lpstr>
      <vt:lpstr>六、关于企业转让上市公司限售股有关所得税问题</vt:lpstr>
      <vt:lpstr>PowerPoint 演示文稿</vt:lpstr>
      <vt:lpstr>七、企业所得税的申报缴纳</vt:lpstr>
      <vt:lpstr>（一）纳税地点税地点一</vt:lpstr>
      <vt:lpstr>（二）纳税期限（按年计征，分月或分季预缴，年终汇算清缴，多退少补）</vt:lpstr>
      <vt:lpstr>PowerPoint 演示文稿</vt:lpstr>
      <vt:lpstr>预缴的方法</vt:lpstr>
      <vt:lpstr>（三）跨地区经营汇总纳税企业所得税征收管理办法</vt:lpstr>
      <vt:lpstr>PowerPoint 演示文稿</vt:lpstr>
      <vt:lpstr>PowerPoint 演示文稿</vt:lpstr>
      <vt:lpstr>PowerPoint 演示文稿</vt:lpstr>
      <vt:lpstr>PowerPoint 演示文稿</vt:lpstr>
      <vt:lpstr>PowerPoint 演示文稿</vt:lpstr>
      <vt:lpstr>PowerPoint 演示文稿</vt:lpstr>
      <vt:lpstr>报送资料</vt:lpstr>
      <vt:lpstr>PowerPoint 演示文稿</vt:lpstr>
      <vt:lpstr>PowerPoint 演示文稿</vt:lpstr>
      <vt:lpstr>PowerPoint 演示文稿</vt:lpstr>
      <vt:lpstr>PowerPoint 演示文稿</vt:lpstr>
      <vt:lpstr>PowerPoint 演示文稿</vt:lpstr>
      <vt:lpstr>PowerPoint 演示文稿</vt:lpstr>
    </vt:vector>
  </TitlesOfParts>
  <Company>WWW.YlmF.CoM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dc:title>
  <dc:creator>雨林木风</dc:creator>
  <cp:lastModifiedBy>wenjie zhang</cp:lastModifiedBy>
  <cp:revision>250</cp:revision>
  <dcterms:created xsi:type="dcterms:W3CDTF">2010-10-29T15:34:50Z</dcterms:created>
  <dcterms:modified xsi:type="dcterms:W3CDTF">2018-12-13T01:12:05Z</dcterms:modified>
</cp:coreProperties>
</file>