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3" r:id="rId4"/>
    <p:sldId id="264" r:id="rId5"/>
    <p:sldId id="265" r:id="rId6"/>
    <p:sldId id="266" r:id="rId7"/>
    <p:sldId id="277" r:id="rId8"/>
    <p:sldId id="278" r:id="rId9"/>
    <p:sldId id="279" r:id="rId10"/>
    <p:sldId id="280" r:id="rId11"/>
    <p:sldId id="274" r:id="rId12"/>
    <p:sldId id="281" r:id="rId13"/>
    <p:sldId id="267" r:id="rId14"/>
    <p:sldId id="275" r:id="rId15"/>
    <p:sldId id="282" r:id="rId16"/>
    <p:sldId id="283" r:id="rId17"/>
    <p:sldId id="284" r:id="rId18"/>
    <p:sldId id="285" r:id="rId19"/>
    <p:sldId id="268" r:id="rId20"/>
    <p:sldId id="269" r:id="rId21"/>
    <p:sldId id="273" r:id="rId22"/>
    <p:sldId id="286" r:id="rId2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72" y="-4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2"/>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1470025"/>
          </a:xfrm>
        </p:spPr>
        <p:txBody>
          <a:bodyPr anchor="b"/>
          <a:lstStyle>
            <a:lvl1pPr algn="l">
              <a:defRPr sz="4800"/>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2018/10/2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2018/10/2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43768" y="274639"/>
            <a:ext cx="1543032"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9"/>
            <a:ext cx="661513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2018/10/2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2018/10/2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685800" y="2924181"/>
            <a:ext cx="7772400" cy="1362075"/>
          </a:xfrm>
        </p:spPr>
        <p:txBody>
          <a:bodyPr anchor="t"/>
          <a:lstStyle>
            <a:lvl1pPr algn="l">
              <a:defRPr sz="44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2018/10/2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2018/10/2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2018/10/2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2018/10/2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2018/10/2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3" name="内容占位符 2"/>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2018/10/2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2" name="标题 1"/>
          <p:cNvSpPr>
            <a:spLocks noGrp="1"/>
          </p:cNvSpPr>
          <p:nvPr>
            <p:ph type="title"/>
          </p:nvPr>
        </p:nvSpPr>
        <p:spPr>
          <a:xfrm>
            <a:off x="457205" y="285728"/>
            <a:ext cx="8230993" cy="696626"/>
          </a:xfrm>
        </p:spPr>
        <p:txBody>
          <a:bodyPr anchor="ctr"/>
          <a:lstStyle>
            <a:lvl1pPr algn="ctr">
              <a:defRPr sz="3600" b="0"/>
            </a:lvl1pPr>
          </a:lstStyle>
          <a:p>
            <a:r>
              <a:rPr kumimoji="0" lang="zh-CN" altLang="en-US" smtClean="0"/>
              <a:t>单击此处编辑母版标题样式</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001024" y="642918"/>
            <a:ext cx="785818" cy="4572032"/>
          </a:xfrm>
        </p:spPr>
        <p:txBody>
          <a:bodyPr vert="eaVert"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2018/10/2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图片 7"/>
          <p:cNvPicPr>
            <a:picLocks noChangeAspect="1"/>
          </p:cNvPicPr>
          <p:nvPr/>
        </p:nvPicPr>
        <p:blipFill>
          <a:blip r:embed="rId13" cstate="print">
            <a:duotone>
              <a:schemeClr val="accent1"/>
              <a:srgbClr val="FFFFFF"/>
            </a:duotone>
            <a:lum bright="12000" contrast="40000"/>
          </a:blip>
          <a:stretch>
            <a:fillRect/>
          </a:stretch>
        </p:blipFill>
        <p:spPr>
          <a:xfrm>
            <a:off x="6667809" y="4915143"/>
            <a:ext cx="2476191" cy="1942857"/>
          </a:xfrm>
          <a:prstGeom prst="rect">
            <a:avLst/>
          </a:prstGeom>
          <a:noFill/>
          <a:ln>
            <a:noFill/>
          </a:ln>
        </p:spPr>
      </p:pic>
      <p:sp>
        <p:nvSpPr>
          <p:cNvPr id="10" name="矩形 9"/>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矩形 10"/>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图片 8"/>
          <p:cNvPicPr>
            <a:picLocks noChangeAspect="1"/>
          </p:cNvPicPr>
          <p:nvPr/>
        </p:nvPicPr>
        <p:blipFill>
          <a:blip r:embed="rId14" cstate="print">
            <a:duotone>
              <a:schemeClr val="accent1"/>
              <a:srgbClr val="FFFFFF"/>
            </a:duotone>
            <a:lum bright="35000" contrast="40000"/>
          </a:blip>
          <a:stretch>
            <a:fillRect/>
          </a:stretch>
        </p:blipFill>
        <p:spPr>
          <a:xfrm>
            <a:off x="0" y="6420445"/>
            <a:ext cx="9144000" cy="437555"/>
          </a:xfrm>
          <a:prstGeom prst="rect">
            <a:avLst/>
          </a:prstGeom>
          <a:noFill/>
          <a:ln>
            <a:noFill/>
          </a:ln>
          <a:effectLst/>
        </p:spPr>
      </p:pic>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530820CF-B880-4189-942D-D702A7CBA730}" type="datetimeFigureOut">
              <a:rPr lang="zh-CN" altLang="en-US" smtClean="0"/>
              <a:pPr/>
              <a:t>2018/10/2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http://images.cdeledu.com/images/14780/0601/01.gif" TargetMode="External"/><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67544" y="548680"/>
            <a:ext cx="7772400" cy="1470025"/>
          </a:xfrm>
        </p:spPr>
        <p:txBody>
          <a:bodyPr/>
          <a:lstStyle/>
          <a:p>
            <a:r>
              <a:rPr lang="zh-CN" altLang="en-US" dirty="0" smtClean="0"/>
              <a:t>第五章</a:t>
            </a:r>
            <a:endParaRPr lang="zh-CN" altLang="en-US" dirty="0"/>
          </a:p>
        </p:txBody>
      </p:sp>
      <p:sp>
        <p:nvSpPr>
          <p:cNvPr id="3" name="副标题 2"/>
          <p:cNvSpPr>
            <a:spLocks noGrp="1"/>
          </p:cNvSpPr>
          <p:nvPr>
            <p:ph type="subTitle" idx="1"/>
          </p:nvPr>
        </p:nvSpPr>
        <p:spPr>
          <a:xfrm>
            <a:off x="1187624" y="2636912"/>
            <a:ext cx="6670366" cy="1752600"/>
          </a:xfrm>
        </p:spPr>
        <p:txBody>
          <a:bodyPr>
            <a:normAutofit/>
          </a:bodyPr>
          <a:lstStyle/>
          <a:p>
            <a:pPr algn="ctr"/>
            <a:r>
              <a:rPr lang="zh-CN" altLang="en-US" sz="8000" b="1" dirty="0" smtClean="0">
                <a:solidFill>
                  <a:srgbClr val="C00000"/>
                </a:solidFill>
              </a:rPr>
              <a:t>车船税</a:t>
            </a:r>
            <a:endParaRPr lang="zh-CN" altLang="en-US" sz="8000" b="1"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908720"/>
            <a:ext cx="8229600" cy="5217443"/>
          </a:xfrm>
        </p:spPr>
        <p:txBody>
          <a:bodyPr/>
          <a:lstStyle/>
          <a:p>
            <a:pPr marL="0" indent="0">
              <a:buNone/>
            </a:pPr>
            <a:r>
              <a:rPr lang="zh-CN" altLang="zh-CN" dirty="0" smtClean="0"/>
              <a:t>（</a:t>
            </a:r>
            <a:r>
              <a:rPr lang="en-US" altLang="zh-CN" dirty="0" smtClean="0"/>
              <a:t>4</a:t>
            </a:r>
            <a:r>
              <a:rPr lang="zh-CN" altLang="zh-CN" dirty="0" smtClean="0"/>
              <a:t>）关于车船因质量问题发生退货时的退税</a:t>
            </a:r>
            <a:r>
              <a:rPr lang="en-US" altLang="zh-CN" dirty="0" smtClean="0"/>
              <a:t/>
            </a:r>
            <a:br>
              <a:rPr lang="en-US" altLang="zh-CN" dirty="0" smtClean="0"/>
            </a:br>
            <a:r>
              <a:rPr lang="zh-CN" altLang="zh-CN" dirty="0" smtClean="0"/>
              <a:t>　　已经缴纳车船税的车船，因质量原因，车船被退回生产企业或者经销商的，纳税人可以向纳税所在地的主管税务机关申请退还</a:t>
            </a:r>
            <a:r>
              <a:rPr lang="zh-CN" altLang="zh-CN" b="1" dirty="0" smtClean="0">
                <a:solidFill>
                  <a:srgbClr val="C00000"/>
                </a:solidFill>
              </a:rPr>
              <a:t>自退货月份</a:t>
            </a:r>
            <a:r>
              <a:rPr lang="zh-CN" altLang="zh-CN" dirty="0" smtClean="0"/>
              <a:t>起至该纳税年度终了期间的税款。退货月份以退货发票所载日期的</a:t>
            </a:r>
            <a:r>
              <a:rPr lang="zh-CN" altLang="zh-CN" b="1" u="dbl" dirty="0" smtClean="0">
                <a:solidFill>
                  <a:srgbClr val="C00000"/>
                </a:solidFill>
              </a:rPr>
              <a:t>当月</a:t>
            </a:r>
            <a:r>
              <a:rPr lang="zh-CN" altLang="zh-CN" dirty="0" smtClean="0"/>
              <a:t>为准。</a:t>
            </a:r>
            <a:r>
              <a:rPr lang="en-US" altLang="zh-CN" dirty="0" smtClean="0"/>
              <a:t/>
            </a:r>
            <a:br>
              <a:rPr lang="en-US" altLang="zh-CN" dirty="0" smtClean="0"/>
            </a:b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476672"/>
            <a:ext cx="8229600" cy="1143000"/>
          </a:xfrm>
        </p:spPr>
        <p:txBody>
          <a:bodyPr/>
          <a:lstStyle/>
          <a:p>
            <a:r>
              <a:rPr lang="zh-CN" altLang="en-US" dirty="0" smtClean="0"/>
              <a:t>第三节  减免税优惠</a:t>
            </a:r>
            <a:endParaRPr lang="zh-CN" altLang="en-US" dirty="0"/>
          </a:p>
        </p:txBody>
      </p:sp>
      <p:pic>
        <p:nvPicPr>
          <p:cNvPr id="13314" name="Picture 2" descr="02"/>
          <p:cNvPicPr>
            <a:picLocks noChangeAspect="1" noChangeArrowheads="1"/>
          </p:cNvPicPr>
          <p:nvPr/>
        </p:nvPicPr>
        <p:blipFill>
          <a:blip r:embed="rId2" cstate="print"/>
          <a:srcRect t="69477"/>
          <a:stretch>
            <a:fillRect/>
          </a:stretch>
        </p:blipFill>
        <p:spPr bwMode="auto">
          <a:xfrm>
            <a:off x="539552" y="2204864"/>
            <a:ext cx="7441091" cy="2886638"/>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02"/>
          <p:cNvPicPr>
            <a:picLocks noChangeAspect="1" noChangeArrowheads="1"/>
          </p:cNvPicPr>
          <p:nvPr/>
        </p:nvPicPr>
        <p:blipFill>
          <a:blip r:embed="rId2" cstate="print"/>
          <a:srcRect b="29180"/>
          <a:stretch>
            <a:fillRect/>
          </a:stretch>
        </p:blipFill>
        <p:spPr bwMode="auto">
          <a:xfrm>
            <a:off x="827584" y="347690"/>
            <a:ext cx="7232657" cy="651031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3"/>
          <p:cNvSpPr>
            <a:spLocks noGrp="1" noChangeArrowheads="1"/>
          </p:cNvSpPr>
          <p:nvPr>
            <p:ph idx="1"/>
          </p:nvPr>
        </p:nvSpPr>
        <p:spPr>
          <a:xfrm>
            <a:off x="323850" y="548680"/>
            <a:ext cx="8362950" cy="5975945"/>
          </a:xfrm>
        </p:spPr>
        <p:txBody>
          <a:bodyPr>
            <a:normAutofit fontScale="85000" lnSpcReduction="10000"/>
          </a:bodyPr>
          <a:lstStyle/>
          <a:p>
            <a:pPr marL="0" indent="457200">
              <a:lnSpc>
                <a:spcPts val="5000"/>
              </a:lnSpc>
              <a:spcAft>
                <a:spcPts val="0"/>
              </a:spcAft>
              <a:buNone/>
            </a:pPr>
            <a:r>
              <a:rPr lang="zh-CN" altLang="zh-CN" dirty="0">
                <a:solidFill>
                  <a:srgbClr val="000000"/>
                </a:solidFill>
                <a:latin typeface="Times New Roman"/>
                <a:ea typeface="宋体"/>
                <a:cs typeface="宋体"/>
              </a:rPr>
              <a:t>【提示</a:t>
            </a:r>
            <a:r>
              <a:rPr lang="en-US" altLang="zh-CN" dirty="0">
                <a:solidFill>
                  <a:srgbClr val="000000"/>
                </a:solidFill>
                <a:latin typeface="Times New Roman"/>
                <a:ea typeface="宋体"/>
                <a:cs typeface="宋体"/>
              </a:rPr>
              <a:t>1</a:t>
            </a:r>
            <a:r>
              <a:rPr lang="zh-CN" altLang="zh-CN" dirty="0">
                <a:solidFill>
                  <a:srgbClr val="000000"/>
                </a:solidFill>
                <a:latin typeface="Times New Roman"/>
                <a:ea typeface="宋体"/>
                <a:cs typeface="宋体"/>
              </a:rPr>
              <a:t>】节约能源、使用新能源的车辆包括纯电动汽车、燃料电池汽车和混合动力汽车。纯电动汽车、燃料电池汽车和插电式混合动力汽车免征车船税，其他混合动力汽车按照同类车辆适用税额减半征税。</a:t>
            </a:r>
            <a:r>
              <a:rPr lang="en-US" altLang="zh-CN" dirty="0">
                <a:solidFill>
                  <a:srgbClr val="000000"/>
                </a:solidFill>
                <a:latin typeface="Times New Roman"/>
                <a:ea typeface="宋体"/>
                <a:cs typeface="宋体"/>
              </a:rPr>
              <a:t/>
            </a:r>
            <a:br>
              <a:rPr lang="en-US" altLang="zh-CN" dirty="0">
                <a:solidFill>
                  <a:srgbClr val="000000"/>
                </a:solidFill>
                <a:latin typeface="Times New Roman"/>
                <a:ea typeface="宋体"/>
                <a:cs typeface="宋体"/>
              </a:rPr>
            </a:br>
            <a:r>
              <a:rPr lang="en-US" altLang="zh-CN" dirty="0" smtClean="0">
                <a:solidFill>
                  <a:srgbClr val="000000"/>
                </a:solidFill>
                <a:latin typeface="Times New Roman"/>
                <a:ea typeface="宋体"/>
                <a:cs typeface="宋体"/>
              </a:rPr>
              <a:t>      </a:t>
            </a:r>
            <a:r>
              <a:rPr lang="zh-CN" altLang="zh-CN" dirty="0" smtClean="0">
                <a:solidFill>
                  <a:srgbClr val="000000"/>
                </a:solidFill>
                <a:latin typeface="Times New Roman"/>
                <a:ea typeface="宋体"/>
                <a:cs typeface="宋体"/>
              </a:rPr>
              <a:t>【</a:t>
            </a:r>
            <a:r>
              <a:rPr lang="zh-CN" altLang="zh-CN" dirty="0">
                <a:solidFill>
                  <a:srgbClr val="000000"/>
                </a:solidFill>
                <a:latin typeface="Times New Roman"/>
                <a:ea typeface="宋体"/>
                <a:cs typeface="宋体"/>
              </a:rPr>
              <a:t>提示</a:t>
            </a:r>
            <a:r>
              <a:rPr lang="en-US" altLang="zh-CN" dirty="0">
                <a:solidFill>
                  <a:srgbClr val="000000"/>
                </a:solidFill>
                <a:latin typeface="Times New Roman"/>
                <a:ea typeface="宋体"/>
                <a:cs typeface="宋体"/>
              </a:rPr>
              <a:t>2</a:t>
            </a:r>
            <a:r>
              <a:rPr lang="zh-CN" altLang="zh-CN" dirty="0">
                <a:solidFill>
                  <a:srgbClr val="000000"/>
                </a:solidFill>
                <a:latin typeface="Times New Roman"/>
                <a:ea typeface="宋体"/>
                <a:cs typeface="宋体"/>
              </a:rPr>
              <a:t>】对港作车船、工程船等经营性车船及国家机关、事业单位、人民团体等财政拨付经费单位的车船，以及趸船、浮桥用船，不免税。</a:t>
            </a:r>
            <a:endParaRPr lang="zh-CN" altLang="zh-CN" sz="4000" dirty="0">
              <a:latin typeface="Times New Roman"/>
              <a:ea typeface="宋体"/>
            </a:endParaRPr>
          </a:p>
          <a:p>
            <a:pPr marL="0" indent="457200">
              <a:lnSpc>
                <a:spcPts val="5000"/>
              </a:lnSpc>
              <a:buNone/>
            </a:pPr>
            <a:r>
              <a:rPr lang="zh-CN" altLang="zh-CN" dirty="0">
                <a:solidFill>
                  <a:srgbClr val="000000"/>
                </a:solidFill>
                <a:ea typeface="宋体"/>
                <a:cs typeface="宋体"/>
              </a:rPr>
              <a:t>　　</a:t>
            </a:r>
            <a:r>
              <a:rPr lang="en-US" altLang="zh-CN" dirty="0">
                <a:solidFill>
                  <a:srgbClr val="000000"/>
                </a:solidFill>
                <a:ea typeface="宋体"/>
                <a:cs typeface="宋体"/>
              </a:rPr>
              <a:t/>
            </a:r>
            <a:br>
              <a:rPr lang="en-US" altLang="zh-CN" dirty="0">
                <a:solidFill>
                  <a:srgbClr val="000000"/>
                </a:solidFill>
                <a:ea typeface="宋体"/>
                <a:cs typeface="宋体"/>
              </a:rPr>
            </a:br>
            <a:endParaRPr lang="en-US" altLang="zh-CN" b="1"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第四节 应纳税额的计算与代收代缴</a:t>
            </a:r>
            <a:endParaRPr lang="zh-CN" altLang="en-US" dirty="0"/>
          </a:p>
        </p:txBody>
      </p:sp>
      <p:sp>
        <p:nvSpPr>
          <p:cNvPr id="3" name="内容占位符 2"/>
          <p:cNvSpPr>
            <a:spLocks noGrp="1"/>
          </p:cNvSpPr>
          <p:nvPr>
            <p:ph idx="1"/>
          </p:nvPr>
        </p:nvSpPr>
        <p:spPr>
          <a:xfrm>
            <a:off x="457200" y="1484784"/>
            <a:ext cx="8229600" cy="5373216"/>
          </a:xfrm>
        </p:spPr>
        <p:txBody>
          <a:bodyPr>
            <a:normAutofit fontScale="92500" lnSpcReduction="10000"/>
          </a:bodyPr>
          <a:lstStyle/>
          <a:p>
            <a:pPr marL="0" indent="0">
              <a:buNone/>
            </a:pPr>
            <a:r>
              <a:rPr lang="zh-CN" altLang="zh-CN" dirty="0" smtClean="0">
                <a:latin typeface="Times New Roman" pitchFamily="18" charset="0"/>
                <a:ea typeface="黑体" pitchFamily="49" charset="-122"/>
                <a:cs typeface="Times New Roman" pitchFamily="18" charset="0"/>
              </a:rPr>
              <a:t>　</a:t>
            </a:r>
            <a:r>
              <a:rPr lang="zh-CN" altLang="zh-CN" b="1" dirty="0" smtClean="0">
                <a:latin typeface="Times New Roman" pitchFamily="18" charset="0"/>
                <a:ea typeface="黑体" pitchFamily="49" charset="-122"/>
                <a:cs typeface="Times New Roman" pitchFamily="18" charset="0"/>
              </a:rPr>
              <a:t>一、应纳税额计算</a:t>
            </a:r>
            <a:endParaRPr lang="en-US" altLang="zh-CN" b="1" dirty="0" smtClean="0">
              <a:latin typeface="Times New Roman" pitchFamily="18" charset="0"/>
              <a:ea typeface="黑体" pitchFamily="49" charset="-122"/>
              <a:cs typeface="Times New Roman" pitchFamily="18" charset="0"/>
            </a:endParaRPr>
          </a:p>
          <a:p>
            <a:pPr marL="0" indent="0">
              <a:buNone/>
            </a:pPr>
            <a:r>
              <a:rPr lang="en-US" altLang="zh-CN" dirty="0" smtClean="0">
                <a:latin typeface="Times New Roman" pitchFamily="18" charset="0"/>
                <a:cs typeface="Times New Roman" pitchFamily="18" charset="0"/>
              </a:rPr>
              <a:t/>
            </a:r>
            <a:br>
              <a:rPr lang="en-US" altLang="zh-CN" dirty="0" smtClean="0">
                <a:latin typeface="Times New Roman" pitchFamily="18" charset="0"/>
                <a:cs typeface="Times New Roman" pitchFamily="18" charset="0"/>
              </a:rPr>
            </a:br>
            <a:r>
              <a:rPr lang="en-US" altLang="zh-CN" dirty="0" smtClean="0">
                <a:latin typeface="Times New Roman" pitchFamily="18" charset="0"/>
                <a:cs typeface="Times New Roman" pitchFamily="18" charset="0"/>
              </a:rPr>
              <a:t>1.</a:t>
            </a:r>
            <a:r>
              <a:rPr lang="zh-CN" altLang="zh-CN" dirty="0">
                <a:latin typeface="Times New Roman" pitchFamily="18" charset="0"/>
                <a:cs typeface="Times New Roman" pitchFamily="18" charset="0"/>
              </a:rPr>
              <a:t>购置</a:t>
            </a:r>
            <a:r>
              <a:rPr lang="zh-CN" altLang="zh-CN" dirty="0" smtClean="0">
                <a:latin typeface="Times New Roman" pitchFamily="18" charset="0"/>
                <a:cs typeface="Times New Roman" pitchFamily="18" charset="0"/>
              </a:rPr>
              <a:t>的新车船，购置当年的应纳税额自纳税义务发生的</a:t>
            </a:r>
            <a:r>
              <a:rPr lang="zh-CN" altLang="zh-CN" b="1" u="dbl" dirty="0" smtClean="0">
                <a:solidFill>
                  <a:srgbClr val="C00000"/>
                </a:solidFill>
                <a:latin typeface="Times New Roman" pitchFamily="18" charset="0"/>
                <a:cs typeface="Times New Roman" pitchFamily="18" charset="0"/>
              </a:rPr>
              <a:t>当月</a:t>
            </a:r>
            <a:r>
              <a:rPr lang="zh-CN" altLang="zh-CN" dirty="0" smtClean="0">
                <a:latin typeface="Times New Roman" pitchFamily="18" charset="0"/>
                <a:cs typeface="Times New Roman" pitchFamily="18" charset="0"/>
              </a:rPr>
              <a:t>起按月计算。</a:t>
            </a:r>
            <a:r>
              <a:rPr lang="en-US" altLang="zh-CN" dirty="0" smtClean="0">
                <a:latin typeface="Times New Roman" pitchFamily="18" charset="0"/>
                <a:cs typeface="Times New Roman" pitchFamily="18" charset="0"/>
              </a:rPr>
              <a:t/>
            </a:r>
            <a:br>
              <a:rPr lang="en-US" altLang="zh-CN" dirty="0" smtClean="0">
                <a:latin typeface="Times New Roman" pitchFamily="18" charset="0"/>
                <a:cs typeface="Times New Roman" pitchFamily="18" charset="0"/>
              </a:rPr>
            </a:br>
            <a:r>
              <a:rPr lang="zh-CN" altLang="zh-CN" dirty="0" smtClean="0">
                <a:latin typeface="Times New Roman" pitchFamily="18" charset="0"/>
                <a:cs typeface="Times New Roman" pitchFamily="18" charset="0"/>
              </a:rPr>
              <a:t>　　应纳税额＝年应纳税额÷</a:t>
            </a:r>
            <a:r>
              <a:rPr lang="en-US" altLang="zh-CN" dirty="0" smtClean="0">
                <a:latin typeface="Times New Roman" pitchFamily="18" charset="0"/>
                <a:cs typeface="Times New Roman" pitchFamily="18" charset="0"/>
              </a:rPr>
              <a:t>12</a:t>
            </a:r>
            <a:r>
              <a:rPr lang="zh-CN" altLang="zh-CN" dirty="0" smtClean="0">
                <a:latin typeface="Times New Roman" pitchFamily="18" charset="0"/>
                <a:cs typeface="Times New Roman" pitchFamily="18" charset="0"/>
              </a:rPr>
              <a:t>×应纳税月份数</a:t>
            </a:r>
            <a:endParaRPr lang="en-US" altLang="zh-CN" dirty="0" smtClean="0">
              <a:latin typeface="Times New Roman" pitchFamily="18" charset="0"/>
              <a:cs typeface="Times New Roman" pitchFamily="18" charset="0"/>
            </a:endParaRPr>
          </a:p>
          <a:p>
            <a:pPr marL="0" indent="0">
              <a:buNone/>
            </a:pPr>
            <a:r>
              <a:rPr lang="en-US" altLang="zh-CN" dirty="0" smtClean="0">
                <a:latin typeface="Times New Roman" pitchFamily="18" charset="0"/>
                <a:cs typeface="Times New Roman" pitchFamily="18" charset="0"/>
              </a:rPr>
              <a:t/>
            </a:r>
            <a:br>
              <a:rPr lang="en-US" altLang="zh-CN" dirty="0" smtClean="0">
                <a:latin typeface="Times New Roman" pitchFamily="18" charset="0"/>
                <a:cs typeface="Times New Roman" pitchFamily="18" charset="0"/>
              </a:rPr>
            </a:br>
            <a:r>
              <a:rPr lang="en-US" altLang="zh-CN" dirty="0" smtClean="0">
                <a:latin typeface="Times New Roman" pitchFamily="18" charset="0"/>
                <a:cs typeface="Times New Roman" pitchFamily="18" charset="0"/>
              </a:rPr>
              <a:t>2.</a:t>
            </a:r>
            <a:r>
              <a:rPr lang="zh-CN" altLang="zh-CN" dirty="0" smtClean="0">
                <a:latin typeface="Times New Roman" pitchFamily="18" charset="0"/>
                <a:cs typeface="Times New Roman" pitchFamily="18" charset="0"/>
              </a:rPr>
              <a:t>在一个纳税年度内，已完税的车船被</a:t>
            </a:r>
            <a:r>
              <a:rPr lang="zh-CN" altLang="zh-CN" dirty="0">
                <a:latin typeface="Times New Roman" pitchFamily="18" charset="0"/>
                <a:cs typeface="Times New Roman" pitchFamily="18" charset="0"/>
              </a:rPr>
              <a:t>盗抢、报废、灭失</a:t>
            </a:r>
            <a:r>
              <a:rPr lang="zh-CN" altLang="zh-CN" dirty="0" smtClean="0">
                <a:latin typeface="Times New Roman" pitchFamily="18" charset="0"/>
                <a:cs typeface="Times New Roman" pitchFamily="18" charset="0"/>
              </a:rPr>
              <a:t>的，纳税人可以凭有关管理机关出具的证明和完税</a:t>
            </a:r>
            <a:r>
              <a:rPr lang="zh-CN" altLang="zh-CN" dirty="0" smtClean="0"/>
              <a:t>凭证，向纳税所在地的主管税务机关申请</a:t>
            </a:r>
            <a:r>
              <a:rPr lang="zh-CN" altLang="zh-CN" dirty="0">
                <a:latin typeface="Times New Roman" pitchFamily="18" charset="0"/>
                <a:cs typeface="Times New Roman" pitchFamily="18" charset="0"/>
              </a:rPr>
              <a:t>退还</a:t>
            </a:r>
            <a:r>
              <a:rPr lang="zh-CN" altLang="zh-CN" dirty="0" smtClean="0"/>
              <a:t>自被</a:t>
            </a:r>
            <a:r>
              <a:rPr lang="zh-CN" altLang="zh-CN" dirty="0">
                <a:latin typeface="Times New Roman" pitchFamily="18" charset="0"/>
                <a:cs typeface="Times New Roman" pitchFamily="18" charset="0"/>
              </a:rPr>
              <a:t>盗抢、报废、灭失月份</a:t>
            </a:r>
            <a:r>
              <a:rPr lang="zh-CN" altLang="zh-CN" dirty="0" smtClean="0"/>
              <a:t>起至该纳税年度终了期间的税款。</a:t>
            </a:r>
            <a:r>
              <a:rPr lang="en-US" altLang="zh-CN" dirty="0" smtClean="0"/>
              <a:t/>
            </a:r>
            <a:br>
              <a:rPr lang="en-US" altLang="zh-CN" dirty="0" smtClean="0"/>
            </a:br>
            <a:r>
              <a:rPr lang="zh-CN" altLang="zh-CN" dirty="0" smtClean="0"/>
              <a:t>　　</a:t>
            </a:r>
          </a:p>
          <a:p>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marL="0" indent="0">
              <a:buNone/>
            </a:pPr>
            <a:r>
              <a:rPr lang="en-US" altLang="zh-CN" dirty="0" smtClean="0">
                <a:latin typeface="Times New Roman" pitchFamily="18" charset="0"/>
                <a:cs typeface="Times New Roman" pitchFamily="18" charset="0"/>
              </a:rPr>
              <a:t>3.</a:t>
            </a:r>
            <a:r>
              <a:rPr lang="zh-CN" altLang="zh-CN" dirty="0" smtClean="0">
                <a:latin typeface="Times New Roman" pitchFamily="18" charset="0"/>
                <a:cs typeface="Times New Roman" pitchFamily="18" charset="0"/>
              </a:rPr>
              <a:t>已办理退税的被盗抢车船</a:t>
            </a:r>
            <a:r>
              <a:rPr lang="zh-CN" altLang="zh-CN" dirty="0">
                <a:latin typeface="Times New Roman" pitchFamily="18" charset="0"/>
                <a:cs typeface="Times New Roman" pitchFamily="18" charset="0"/>
              </a:rPr>
              <a:t>失而复得</a:t>
            </a:r>
            <a:r>
              <a:rPr lang="zh-CN" altLang="zh-CN" dirty="0" smtClean="0">
                <a:latin typeface="Times New Roman" pitchFamily="18" charset="0"/>
                <a:cs typeface="Times New Roman" pitchFamily="18" charset="0"/>
              </a:rPr>
              <a:t>的，纳税人应当从公安机关出具相关</a:t>
            </a:r>
            <a:r>
              <a:rPr lang="zh-CN" altLang="zh-CN" dirty="0">
                <a:latin typeface="Times New Roman" pitchFamily="18" charset="0"/>
                <a:cs typeface="Times New Roman" pitchFamily="18" charset="0"/>
              </a:rPr>
              <a:t>证明</a:t>
            </a:r>
            <a:r>
              <a:rPr lang="zh-CN" altLang="zh-CN" dirty="0" smtClean="0">
                <a:latin typeface="Times New Roman" pitchFamily="18" charset="0"/>
                <a:cs typeface="Times New Roman" pitchFamily="18" charset="0"/>
              </a:rPr>
              <a:t>的</a:t>
            </a:r>
            <a:r>
              <a:rPr lang="zh-CN" altLang="zh-CN" dirty="0">
                <a:latin typeface="Times New Roman" pitchFamily="18" charset="0"/>
                <a:cs typeface="Times New Roman" pitchFamily="18" charset="0"/>
              </a:rPr>
              <a:t>当月</a:t>
            </a:r>
            <a:r>
              <a:rPr lang="zh-CN" altLang="zh-CN" dirty="0" smtClean="0">
                <a:latin typeface="Times New Roman" pitchFamily="18" charset="0"/>
                <a:cs typeface="Times New Roman" pitchFamily="18" charset="0"/>
              </a:rPr>
              <a:t>起计算</a:t>
            </a:r>
            <a:r>
              <a:rPr lang="zh-CN" altLang="zh-CN" dirty="0">
                <a:latin typeface="Times New Roman" pitchFamily="18" charset="0"/>
                <a:cs typeface="Times New Roman" pitchFamily="18" charset="0"/>
              </a:rPr>
              <a:t>缴纳</a:t>
            </a:r>
            <a:r>
              <a:rPr lang="zh-CN" altLang="zh-CN" dirty="0" smtClean="0">
                <a:latin typeface="Times New Roman" pitchFamily="18" charset="0"/>
                <a:cs typeface="Times New Roman" pitchFamily="18" charset="0"/>
              </a:rPr>
              <a:t>车船税。</a:t>
            </a:r>
            <a:endParaRPr lang="en-US" altLang="zh-CN" dirty="0" smtClean="0">
              <a:latin typeface="Times New Roman" pitchFamily="18" charset="0"/>
              <a:cs typeface="Times New Roman" pitchFamily="18" charset="0"/>
            </a:endParaRPr>
          </a:p>
          <a:p>
            <a:pPr marL="0" indent="0">
              <a:buNone/>
            </a:pPr>
            <a:r>
              <a:rPr lang="en-US" altLang="zh-CN" dirty="0" smtClean="0">
                <a:latin typeface="Times New Roman" pitchFamily="18" charset="0"/>
                <a:cs typeface="Times New Roman" pitchFamily="18" charset="0"/>
              </a:rPr>
              <a:t/>
            </a:r>
            <a:br>
              <a:rPr lang="en-US" altLang="zh-CN" dirty="0" smtClean="0">
                <a:latin typeface="Times New Roman" pitchFamily="18" charset="0"/>
                <a:cs typeface="Times New Roman" pitchFamily="18" charset="0"/>
              </a:rPr>
            </a:br>
            <a:r>
              <a:rPr lang="en-US" altLang="zh-CN" dirty="0" smtClean="0">
                <a:latin typeface="Times New Roman" pitchFamily="18" charset="0"/>
                <a:cs typeface="Times New Roman" pitchFamily="18" charset="0"/>
              </a:rPr>
              <a:t>4.</a:t>
            </a:r>
            <a:r>
              <a:rPr lang="zh-CN" altLang="zh-CN" dirty="0" smtClean="0">
                <a:latin typeface="Times New Roman" pitchFamily="18" charset="0"/>
                <a:cs typeface="Times New Roman" pitchFamily="18" charset="0"/>
              </a:rPr>
              <a:t>已缴纳车船税的车船在</a:t>
            </a:r>
            <a:r>
              <a:rPr lang="zh-CN" altLang="zh-CN" dirty="0">
                <a:latin typeface="Times New Roman" pitchFamily="18" charset="0"/>
                <a:cs typeface="Times New Roman" pitchFamily="18" charset="0"/>
              </a:rPr>
              <a:t>同一纳税年度内</a:t>
            </a:r>
            <a:r>
              <a:rPr lang="zh-CN" altLang="zh-CN" dirty="0" smtClean="0">
                <a:latin typeface="Times New Roman" pitchFamily="18" charset="0"/>
                <a:cs typeface="Times New Roman" pitchFamily="18" charset="0"/>
              </a:rPr>
              <a:t>办理</a:t>
            </a:r>
            <a:r>
              <a:rPr lang="zh-CN" altLang="zh-CN" dirty="0">
                <a:latin typeface="Times New Roman" pitchFamily="18" charset="0"/>
                <a:cs typeface="Times New Roman" pitchFamily="18" charset="0"/>
              </a:rPr>
              <a:t>转让</a:t>
            </a:r>
            <a:r>
              <a:rPr lang="zh-CN" altLang="zh-CN" dirty="0" smtClean="0">
                <a:latin typeface="Times New Roman" pitchFamily="18" charset="0"/>
                <a:cs typeface="Times New Roman" pitchFamily="18" charset="0"/>
              </a:rPr>
              <a:t>过户的，不另纳税，也不退税</a:t>
            </a:r>
            <a:r>
              <a:rPr lang="zh-CN" altLang="zh-CN" dirty="0" smtClean="0"/>
              <a:t>。</a:t>
            </a:r>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404664"/>
            <a:ext cx="8229600" cy="5976664"/>
          </a:xfrm>
        </p:spPr>
        <p:txBody>
          <a:bodyPr>
            <a:normAutofit fontScale="92500" lnSpcReduction="10000"/>
          </a:bodyPr>
          <a:lstStyle/>
          <a:p>
            <a:pPr marL="0" indent="0">
              <a:buNone/>
            </a:pPr>
            <a:r>
              <a:rPr lang="zh-CN" altLang="zh-CN" dirty="0" smtClean="0"/>
              <a:t>　　【典型例题】</a:t>
            </a:r>
            <a:r>
              <a:rPr lang="en-US" altLang="zh-CN" dirty="0" smtClean="0"/>
              <a:t/>
            </a:r>
            <a:br>
              <a:rPr lang="en-US" altLang="zh-CN" dirty="0" smtClean="0"/>
            </a:br>
            <a:r>
              <a:rPr lang="zh-CN" altLang="zh-CN" dirty="0" smtClean="0"/>
              <a:t>　　某企业</a:t>
            </a:r>
            <a:r>
              <a:rPr lang="en-US" altLang="zh-CN" dirty="0" smtClean="0"/>
              <a:t>2016</a:t>
            </a:r>
            <a:r>
              <a:rPr lang="zh-CN" altLang="zh-CN" dirty="0" smtClean="0"/>
              <a:t>年</a:t>
            </a:r>
            <a:r>
              <a:rPr lang="en-US" altLang="zh-CN" dirty="0" smtClean="0"/>
              <a:t>1</a:t>
            </a:r>
            <a:r>
              <a:rPr lang="zh-CN" altLang="zh-CN" dirty="0" smtClean="0"/>
              <a:t>月缴纳了</a:t>
            </a:r>
            <a:r>
              <a:rPr lang="en-US" altLang="zh-CN" dirty="0" smtClean="0"/>
              <a:t>5</a:t>
            </a:r>
            <a:r>
              <a:rPr lang="zh-CN" altLang="zh-CN" dirty="0" smtClean="0"/>
              <a:t>辆客车车船税，其中一辆</a:t>
            </a:r>
            <a:r>
              <a:rPr lang="en-US" altLang="zh-CN" dirty="0" smtClean="0"/>
              <a:t>9</a:t>
            </a:r>
            <a:r>
              <a:rPr lang="zh-CN" altLang="zh-CN" dirty="0" smtClean="0"/>
              <a:t>月被盗，已办理车船税退还手续；</a:t>
            </a:r>
            <a:r>
              <a:rPr lang="en-US" altLang="zh-CN" dirty="0" smtClean="0"/>
              <a:t>11</a:t>
            </a:r>
            <a:r>
              <a:rPr lang="zh-CN" altLang="zh-CN" dirty="0" smtClean="0"/>
              <a:t>月由公安机关找回并出具证明，企业补缴车船税，假定该类型客车年基准税额为</a:t>
            </a:r>
            <a:r>
              <a:rPr lang="en-US" altLang="zh-CN" dirty="0" smtClean="0"/>
              <a:t>480</a:t>
            </a:r>
            <a:r>
              <a:rPr lang="zh-CN" altLang="zh-CN" dirty="0" smtClean="0"/>
              <a:t>元，该企业</a:t>
            </a:r>
            <a:r>
              <a:rPr lang="en-US" altLang="zh-CN" dirty="0" smtClean="0"/>
              <a:t>2016</a:t>
            </a:r>
            <a:r>
              <a:rPr lang="zh-CN" altLang="zh-CN" dirty="0" smtClean="0"/>
              <a:t>年实缴的车船税总计为（　）元。</a:t>
            </a:r>
            <a:r>
              <a:rPr lang="en-US" altLang="zh-CN" dirty="0" smtClean="0"/>
              <a:t/>
            </a:r>
            <a:br>
              <a:rPr lang="en-US" altLang="zh-CN" dirty="0" smtClean="0"/>
            </a:br>
            <a:r>
              <a:rPr lang="zh-CN" altLang="zh-CN" dirty="0" smtClean="0"/>
              <a:t>　　</a:t>
            </a:r>
            <a:r>
              <a:rPr lang="en-US" altLang="zh-CN" dirty="0" smtClean="0"/>
              <a:t>A.1920</a:t>
            </a:r>
            <a:r>
              <a:rPr lang="zh-CN" altLang="zh-CN" dirty="0" smtClean="0"/>
              <a:t>　　　　　</a:t>
            </a:r>
            <a:r>
              <a:rPr lang="en-US" altLang="zh-CN" dirty="0" smtClean="0"/>
              <a:t>B.2280</a:t>
            </a:r>
            <a:br>
              <a:rPr lang="en-US" altLang="zh-CN" dirty="0" smtClean="0"/>
            </a:br>
            <a:r>
              <a:rPr lang="zh-CN" altLang="zh-CN" dirty="0" smtClean="0"/>
              <a:t>　　</a:t>
            </a:r>
            <a:r>
              <a:rPr lang="en-US" altLang="zh-CN" dirty="0" smtClean="0"/>
              <a:t>C.2400</a:t>
            </a:r>
            <a:r>
              <a:rPr lang="zh-CN" altLang="zh-CN" dirty="0" smtClean="0"/>
              <a:t>　　　　　</a:t>
            </a:r>
            <a:r>
              <a:rPr lang="en-US" altLang="zh-CN" dirty="0" smtClean="0"/>
              <a:t>D.2320</a:t>
            </a:r>
            <a:endParaRPr lang="zh-CN" altLang="zh-CN" dirty="0" smtClean="0"/>
          </a:p>
          <a:p>
            <a:pPr marL="0" indent="0">
              <a:buNone/>
            </a:pPr>
            <a:r>
              <a:rPr lang="zh-CN" altLang="zh-CN" dirty="0" smtClean="0"/>
              <a:t>『正确答案』</a:t>
            </a:r>
            <a:r>
              <a:rPr lang="en-US" altLang="zh-CN" dirty="0" smtClean="0"/>
              <a:t>D</a:t>
            </a:r>
            <a:br>
              <a:rPr lang="en-US" altLang="zh-CN" dirty="0" smtClean="0"/>
            </a:br>
            <a:r>
              <a:rPr lang="zh-CN" altLang="zh-CN" dirty="0" smtClean="0"/>
              <a:t>『答案解析』已办理退税的被盗抢车船，失而复得的，纳税人应当从公安机关出具相关证明的当月起计算缴纳车船税。实缴的车船税＝</a:t>
            </a:r>
            <a:r>
              <a:rPr lang="en-US" altLang="zh-CN" dirty="0" smtClean="0"/>
              <a:t>4</a:t>
            </a:r>
            <a:r>
              <a:rPr lang="zh-CN" altLang="zh-CN" dirty="0" smtClean="0"/>
              <a:t>×</a:t>
            </a:r>
            <a:r>
              <a:rPr lang="en-US" altLang="zh-CN" dirty="0" smtClean="0"/>
              <a:t>480</a:t>
            </a:r>
            <a:r>
              <a:rPr lang="zh-CN" altLang="zh-CN" dirty="0" smtClean="0"/>
              <a:t>＋</a:t>
            </a:r>
            <a:r>
              <a:rPr lang="en-US" altLang="zh-CN" dirty="0" smtClean="0"/>
              <a:t>480</a:t>
            </a:r>
            <a:r>
              <a:rPr lang="zh-CN" altLang="zh-CN" dirty="0" smtClean="0"/>
              <a:t>÷</a:t>
            </a:r>
            <a:r>
              <a:rPr lang="en-US" altLang="zh-CN" dirty="0" smtClean="0"/>
              <a:t>12</a:t>
            </a:r>
            <a:r>
              <a:rPr lang="zh-CN" altLang="zh-CN" dirty="0" smtClean="0"/>
              <a:t>×</a:t>
            </a:r>
            <a:r>
              <a:rPr lang="en-US" altLang="zh-CN" dirty="0" smtClean="0"/>
              <a:t>10</a:t>
            </a:r>
            <a:r>
              <a:rPr lang="zh-CN" altLang="zh-CN" dirty="0" smtClean="0"/>
              <a:t>＝</a:t>
            </a:r>
            <a:r>
              <a:rPr lang="en-US" altLang="zh-CN" dirty="0" smtClean="0"/>
              <a:t>2320</a:t>
            </a:r>
            <a:r>
              <a:rPr lang="zh-CN" altLang="zh-CN" dirty="0" smtClean="0"/>
              <a:t>（元）。</a:t>
            </a:r>
            <a:endParaRPr lang="zh-CN" altLang="zh-C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20688"/>
            <a:ext cx="8229600" cy="6237312"/>
          </a:xfrm>
        </p:spPr>
        <p:txBody>
          <a:bodyPr>
            <a:normAutofit fontScale="92500" lnSpcReduction="20000"/>
          </a:bodyPr>
          <a:lstStyle/>
          <a:p>
            <a:pPr marL="0" indent="0">
              <a:buNone/>
            </a:pPr>
            <a:r>
              <a:rPr lang="zh-CN" altLang="zh-CN" b="1" dirty="0" smtClean="0">
                <a:latin typeface="黑体" pitchFamily="49" charset="-122"/>
                <a:ea typeface="黑体" pitchFamily="49" charset="-122"/>
              </a:rPr>
              <a:t>二、保险机构代收代缴</a:t>
            </a:r>
            <a:endParaRPr lang="en-US" altLang="zh-CN" b="1" dirty="0" smtClean="0">
              <a:latin typeface="黑体" pitchFamily="49" charset="-122"/>
              <a:ea typeface="黑体" pitchFamily="49" charset="-122"/>
            </a:endParaRPr>
          </a:p>
          <a:p>
            <a:pPr marL="0" indent="0">
              <a:buNone/>
            </a:pPr>
            <a:r>
              <a:rPr lang="en-US" altLang="zh-CN" dirty="0" smtClean="0"/>
              <a:t/>
            </a:r>
            <a:br>
              <a:rPr lang="en-US" altLang="zh-CN" dirty="0" smtClean="0"/>
            </a:br>
            <a:r>
              <a:rPr lang="zh-CN" altLang="zh-CN" dirty="0" smtClean="0"/>
              <a:t>　　</a:t>
            </a:r>
            <a:r>
              <a:rPr lang="zh-CN" altLang="zh-CN" b="1" dirty="0" smtClean="0">
                <a:latin typeface="宋体" pitchFamily="2" charset="-122"/>
                <a:ea typeface="宋体" pitchFamily="2" charset="-122"/>
              </a:rPr>
              <a:t>从事机动车第三者责任强制险业务的保险机构有代缴义务，包括：欠缴税款的滞纳金。</a:t>
            </a:r>
            <a:endParaRPr lang="en-US" altLang="zh-CN" b="1" dirty="0" smtClean="0">
              <a:latin typeface="宋体" pitchFamily="2" charset="-122"/>
              <a:ea typeface="宋体" pitchFamily="2" charset="-122"/>
            </a:endParaRPr>
          </a:p>
          <a:p>
            <a:pPr marL="0" indent="0">
              <a:buNone/>
            </a:pPr>
            <a:endParaRPr lang="en-US" altLang="zh-CN" b="1" dirty="0" smtClean="0">
              <a:latin typeface="楷体_GB2312" pitchFamily="49" charset="-122"/>
              <a:ea typeface="楷体_GB2312" pitchFamily="49" charset="-122"/>
            </a:endParaRPr>
          </a:p>
          <a:p>
            <a:pPr marL="0" indent="0">
              <a:buNone/>
            </a:pPr>
            <a:r>
              <a:rPr lang="en-US" altLang="zh-CN" b="1" dirty="0" smtClean="0">
                <a:latin typeface="楷体" pitchFamily="49" charset="-122"/>
                <a:ea typeface="楷体" pitchFamily="49" charset="-122"/>
              </a:rPr>
              <a:t>【</a:t>
            </a:r>
            <a:r>
              <a:rPr lang="zh-CN" altLang="en-US" b="1" dirty="0" smtClean="0">
                <a:latin typeface="楷体" pitchFamily="49" charset="-122"/>
                <a:ea typeface="楷体" pitchFamily="49" charset="-122"/>
              </a:rPr>
              <a:t>法律</a:t>
            </a:r>
            <a:r>
              <a:rPr lang="en-US" altLang="zh-CN" b="1" dirty="0" smtClean="0">
                <a:latin typeface="楷体" pitchFamily="49" charset="-122"/>
                <a:ea typeface="楷体" pitchFamily="49" charset="-122"/>
              </a:rPr>
              <a:t>】</a:t>
            </a:r>
          </a:p>
          <a:p>
            <a:pPr marL="0" indent="0">
              <a:buNone/>
            </a:pPr>
            <a:r>
              <a:rPr lang="zh-CN" altLang="en-US" b="1" dirty="0" smtClean="0">
                <a:latin typeface="楷体" pitchFamily="49" charset="-122"/>
                <a:ea typeface="楷体" pitchFamily="49" charset="-122"/>
              </a:rPr>
              <a:t>国务院</a:t>
            </a:r>
            <a:r>
              <a:rPr lang="en-US" altLang="zh-CN" b="1" dirty="0" smtClean="0">
                <a:latin typeface="楷体" pitchFamily="49" charset="-122"/>
                <a:ea typeface="楷体" pitchFamily="49" charset="-122"/>
              </a:rPr>
              <a:t>2006</a:t>
            </a:r>
            <a:r>
              <a:rPr lang="zh-CN" altLang="en-US" b="1" dirty="0" smtClean="0">
                <a:latin typeface="楷体" pitchFamily="49" charset="-122"/>
                <a:ea typeface="楷体" pitchFamily="49" charset="-122"/>
              </a:rPr>
              <a:t>年</a:t>
            </a:r>
            <a:r>
              <a:rPr lang="en-US" altLang="zh-CN" b="1" dirty="0" smtClean="0">
                <a:latin typeface="楷体" pitchFamily="49" charset="-122"/>
                <a:ea typeface="楷体" pitchFamily="49" charset="-122"/>
              </a:rPr>
              <a:t>3</a:t>
            </a:r>
            <a:r>
              <a:rPr lang="zh-CN" altLang="en-US" b="1" dirty="0" smtClean="0">
                <a:latin typeface="楷体" pitchFamily="49" charset="-122"/>
                <a:ea typeface="楷体" pitchFamily="49" charset="-122"/>
              </a:rPr>
              <a:t>月</a:t>
            </a:r>
            <a:r>
              <a:rPr lang="en-US" altLang="zh-CN" b="1" dirty="0" smtClean="0">
                <a:latin typeface="楷体" pitchFamily="49" charset="-122"/>
                <a:ea typeface="楷体" pitchFamily="49" charset="-122"/>
              </a:rPr>
              <a:t>28</a:t>
            </a:r>
            <a:r>
              <a:rPr lang="zh-CN" altLang="en-US" b="1" dirty="0" smtClean="0">
                <a:latin typeface="楷体" pitchFamily="49" charset="-122"/>
                <a:ea typeface="楷体" pitchFamily="49" charset="-122"/>
              </a:rPr>
              <a:t>日公布了</a:t>
            </a:r>
            <a:r>
              <a:rPr lang="en-US" altLang="zh-CN" b="1" dirty="0" smtClean="0">
                <a:latin typeface="楷体" pitchFamily="49" charset="-122"/>
                <a:ea typeface="楷体" pitchFamily="49" charset="-122"/>
              </a:rPr>
              <a:t>《</a:t>
            </a:r>
            <a:r>
              <a:rPr lang="zh-CN" altLang="en-US" b="1" dirty="0" smtClean="0">
                <a:latin typeface="楷体" pitchFamily="49" charset="-122"/>
                <a:ea typeface="楷体" pitchFamily="49" charset="-122"/>
              </a:rPr>
              <a:t>机动车交通事故责任强制保险条例</a:t>
            </a:r>
            <a:r>
              <a:rPr lang="en-US" altLang="zh-CN" b="1" dirty="0" smtClean="0">
                <a:latin typeface="楷体" pitchFamily="49" charset="-122"/>
                <a:ea typeface="楷体" pitchFamily="49" charset="-122"/>
              </a:rPr>
              <a:t>》</a:t>
            </a:r>
            <a:r>
              <a:rPr lang="zh-CN" altLang="en-US" b="1" dirty="0" smtClean="0">
                <a:latin typeface="楷体" pitchFamily="49" charset="-122"/>
                <a:ea typeface="楷体" pitchFamily="49" charset="-122"/>
              </a:rPr>
              <a:t>，这是我国第一个通过立法予以强制实施的保险险种。无论司机有无责任，保险公司都要对机动车发生交通事故造成的第三方人身伤亡或财产损失先行赔付。该法自</a:t>
            </a:r>
            <a:r>
              <a:rPr lang="en-US" altLang="zh-CN" b="1" dirty="0" smtClean="0">
                <a:latin typeface="楷体" pitchFamily="49" charset="-122"/>
                <a:ea typeface="楷体" pitchFamily="49" charset="-122"/>
              </a:rPr>
              <a:t>2006</a:t>
            </a:r>
            <a:r>
              <a:rPr lang="zh-CN" altLang="en-US" b="1" dirty="0" smtClean="0">
                <a:latin typeface="楷体" pitchFamily="49" charset="-122"/>
                <a:ea typeface="楷体" pitchFamily="49" charset="-122"/>
              </a:rPr>
              <a:t>年</a:t>
            </a:r>
            <a:r>
              <a:rPr lang="en-US" altLang="zh-CN" b="1" dirty="0" smtClean="0">
                <a:latin typeface="楷体" pitchFamily="49" charset="-122"/>
                <a:ea typeface="楷体" pitchFamily="49" charset="-122"/>
              </a:rPr>
              <a:t>7</a:t>
            </a:r>
            <a:r>
              <a:rPr lang="zh-CN" altLang="en-US" b="1" dirty="0" smtClean="0">
                <a:latin typeface="楷体" pitchFamily="49" charset="-122"/>
                <a:ea typeface="楷体" pitchFamily="49" charset="-122"/>
              </a:rPr>
              <a:t>月</a:t>
            </a:r>
            <a:r>
              <a:rPr lang="en-US" altLang="zh-CN" b="1" dirty="0" smtClean="0">
                <a:latin typeface="楷体" pitchFamily="49" charset="-122"/>
                <a:ea typeface="楷体" pitchFamily="49" charset="-122"/>
              </a:rPr>
              <a:t>1</a:t>
            </a:r>
            <a:r>
              <a:rPr lang="zh-CN" altLang="en-US" b="1" dirty="0" smtClean="0">
                <a:latin typeface="楷体" pitchFamily="49" charset="-122"/>
                <a:ea typeface="楷体" pitchFamily="49" charset="-122"/>
              </a:rPr>
              <a:t>日实行</a:t>
            </a:r>
            <a:r>
              <a:rPr lang="zh-CN" altLang="en-US" b="1" dirty="0" smtClean="0">
                <a:latin typeface="楷体_GB2312" pitchFamily="49" charset="-122"/>
                <a:ea typeface="楷体_GB2312" pitchFamily="49" charset="-122"/>
              </a:rPr>
              <a:t>。</a:t>
            </a:r>
          </a:p>
          <a:p>
            <a:pPr marL="0" indent="0">
              <a:buNone/>
            </a:pPr>
            <a:r>
              <a:rPr lang="en-US" altLang="zh-CN" dirty="0" smtClean="0"/>
              <a:t/>
            </a:r>
            <a:br>
              <a:rPr lang="en-US" altLang="zh-CN" dirty="0" smtClean="0"/>
            </a:br>
            <a:r>
              <a:rPr lang="zh-CN" altLang="zh-CN" dirty="0" smtClean="0"/>
              <a:t>　　</a:t>
            </a:r>
            <a:r>
              <a:rPr lang="en-US" altLang="zh-CN" dirty="0" smtClean="0"/>
              <a:t/>
            </a:r>
            <a:br>
              <a:rPr lang="en-US" altLang="zh-CN" dirty="0" smtClean="0"/>
            </a:br>
            <a:endParaRPr lang="zh-CN" altLang="zh-CN" dirty="0" smtClean="0"/>
          </a:p>
          <a:p>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980728"/>
            <a:ext cx="8229600" cy="5145435"/>
          </a:xfrm>
        </p:spPr>
        <p:txBody>
          <a:bodyPr>
            <a:normAutofit/>
          </a:bodyPr>
          <a:lstStyle/>
          <a:p>
            <a:pPr marL="0" indent="0">
              <a:buNone/>
            </a:pPr>
            <a:r>
              <a:rPr lang="zh-CN" altLang="zh-CN" b="1" dirty="0" smtClean="0"/>
              <a:t>三、委托交通运输海事管理机构代为征收</a:t>
            </a:r>
            <a:r>
              <a:rPr lang="zh-CN" altLang="zh-CN" dirty="0"/>
              <a:t>船舶</a:t>
            </a:r>
            <a:r>
              <a:rPr lang="zh-CN" altLang="zh-CN" b="1" dirty="0" smtClean="0"/>
              <a:t>车船税</a:t>
            </a:r>
            <a:r>
              <a:rPr lang="en-US" altLang="zh-CN" dirty="0" smtClean="0"/>
              <a:t/>
            </a:r>
            <a:br>
              <a:rPr lang="en-US" altLang="zh-CN" dirty="0" smtClean="0"/>
            </a:br>
            <a:r>
              <a:rPr lang="zh-CN" altLang="zh-CN" dirty="0" smtClean="0"/>
              <a:t>　　</a:t>
            </a:r>
            <a:r>
              <a:rPr lang="en-US" altLang="zh-CN" dirty="0" smtClean="0"/>
              <a:t>1.</a:t>
            </a:r>
            <a:r>
              <a:rPr lang="zh-CN" altLang="zh-CN" dirty="0" smtClean="0"/>
              <a:t>在交通运输部直属海事管理机构（以下简称海事管理机构）登记的应税船舶，其车船税由</a:t>
            </a:r>
            <a:r>
              <a:rPr lang="zh-CN" altLang="zh-CN" b="1" dirty="0" smtClean="0">
                <a:solidFill>
                  <a:srgbClr val="C00000"/>
                </a:solidFill>
              </a:rPr>
              <a:t>船籍港所在地</a:t>
            </a:r>
            <a:r>
              <a:rPr lang="zh-CN" altLang="zh-CN" dirty="0" smtClean="0"/>
              <a:t>的税务机关委托当地海事管理机构</a:t>
            </a:r>
            <a:r>
              <a:rPr lang="zh-CN" altLang="zh-CN" dirty="0"/>
              <a:t>代征</a:t>
            </a:r>
            <a:r>
              <a:rPr lang="zh-CN" altLang="zh-CN" dirty="0" smtClean="0"/>
              <a:t>。</a:t>
            </a:r>
            <a:r>
              <a:rPr lang="en-US" altLang="zh-CN" dirty="0" smtClean="0"/>
              <a:t/>
            </a:r>
            <a:br>
              <a:rPr lang="en-US" altLang="zh-CN" dirty="0" smtClean="0"/>
            </a:br>
            <a:r>
              <a:rPr lang="zh-CN" altLang="zh-CN" dirty="0" smtClean="0"/>
              <a:t>　　</a:t>
            </a:r>
            <a:r>
              <a:rPr lang="en-US" altLang="zh-CN" dirty="0" smtClean="0"/>
              <a:t>2.</a:t>
            </a:r>
            <a:r>
              <a:rPr lang="zh-CN" altLang="zh-CN" dirty="0" smtClean="0"/>
              <a:t>对于以前年度未依照车船税法及其实施条例的规定缴纳船舶车船税的，海事管理机构应代征欠缴税款，并按规定代加收滞纳金。</a:t>
            </a:r>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3"/>
          <p:cNvSpPr>
            <a:spLocks noGrp="1" noChangeArrowheads="1"/>
          </p:cNvSpPr>
          <p:nvPr>
            <p:ph idx="1"/>
          </p:nvPr>
        </p:nvSpPr>
        <p:spPr>
          <a:xfrm>
            <a:off x="323850" y="260350"/>
            <a:ext cx="8362950" cy="6408738"/>
          </a:xfrm>
        </p:spPr>
        <p:txBody>
          <a:bodyPr>
            <a:normAutofit lnSpcReduction="10000"/>
          </a:bodyPr>
          <a:lstStyle/>
          <a:p>
            <a:pPr marL="0" indent="0" algn="ctr" eaLnBrk="1" hangingPunct="1">
              <a:lnSpc>
                <a:spcPct val="80000"/>
              </a:lnSpc>
              <a:buNone/>
            </a:pPr>
            <a:r>
              <a:rPr lang="zh-CN" altLang="en-US" b="1" dirty="0" smtClean="0"/>
              <a:t>第五节 车船税的征收管理</a:t>
            </a:r>
          </a:p>
          <a:p>
            <a:pPr marL="0" indent="0" eaLnBrk="1" hangingPunct="1">
              <a:lnSpc>
                <a:spcPct val="80000"/>
              </a:lnSpc>
              <a:buNone/>
            </a:pPr>
            <a:r>
              <a:rPr lang="zh-CN" altLang="en-US" sz="2200" dirty="0" smtClean="0"/>
              <a:t> </a:t>
            </a:r>
            <a:r>
              <a:rPr lang="zh-CN" altLang="en-US" sz="2800" b="1" dirty="0" smtClean="0"/>
              <a:t>一、 纳税期限</a:t>
            </a:r>
          </a:p>
          <a:p>
            <a:pPr marL="0" indent="0">
              <a:lnSpc>
                <a:spcPct val="80000"/>
              </a:lnSpc>
              <a:buNone/>
            </a:pPr>
            <a:r>
              <a:rPr lang="zh-CN" altLang="en-US" sz="2800" dirty="0" smtClean="0">
                <a:latin typeface="楷体" pitchFamily="49" charset="-122"/>
                <a:ea typeface="楷体" pitchFamily="49" charset="-122"/>
              </a:rPr>
              <a:t>    车船税</a:t>
            </a:r>
            <a:r>
              <a:rPr lang="zh-CN" altLang="en-US" sz="2800" dirty="0">
                <a:latin typeface="楷体" pitchFamily="49" charset="-122"/>
                <a:ea typeface="楷体" pitchFamily="49" charset="-122"/>
              </a:rPr>
              <a:t>纳税义务发生时间为取得车船所有权或者管理权的</a:t>
            </a:r>
            <a:r>
              <a:rPr lang="zh-CN" altLang="en-US" sz="2800" u="dbl" dirty="0">
                <a:solidFill>
                  <a:srgbClr val="C00000"/>
                </a:solidFill>
                <a:latin typeface="楷体" pitchFamily="49" charset="-122"/>
                <a:ea typeface="楷体" pitchFamily="49" charset="-122"/>
              </a:rPr>
              <a:t>当月</a:t>
            </a:r>
            <a:r>
              <a:rPr lang="zh-CN" altLang="en-US" sz="2800" dirty="0">
                <a:latin typeface="楷体" pitchFamily="49" charset="-122"/>
                <a:ea typeface="楷体" pitchFamily="49" charset="-122"/>
              </a:rPr>
              <a:t>，即为购买车船的发票或者其他证明文件所载日期的</a:t>
            </a:r>
            <a:r>
              <a:rPr lang="zh-CN" altLang="en-US" sz="2800" u="dbl" dirty="0">
                <a:solidFill>
                  <a:srgbClr val="C00000"/>
                </a:solidFill>
                <a:latin typeface="楷体" pitchFamily="49" charset="-122"/>
                <a:ea typeface="楷体" pitchFamily="49" charset="-122"/>
              </a:rPr>
              <a:t>当月</a:t>
            </a:r>
            <a:r>
              <a:rPr lang="zh-CN" altLang="en-US" sz="2800" dirty="0">
                <a:latin typeface="楷体" pitchFamily="49" charset="-122"/>
                <a:ea typeface="楷体" pitchFamily="49" charset="-122"/>
              </a:rPr>
              <a:t>。</a:t>
            </a:r>
          </a:p>
          <a:p>
            <a:pPr marL="0" indent="0">
              <a:lnSpc>
                <a:spcPct val="80000"/>
              </a:lnSpc>
              <a:buNone/>
            </a:pPr>
            <a:r>
              <a:rPr lang="zh-CN" altLang="en-US" sz="2800" dirty="0">
                <a:latin typeface="楷体" pitchFamily="49" charset="-122"/>
                <a:ea typeface="楷体" pitchFamily="49" charset="-122"/>
              </a:rPr>
              <a:t>　</a:t>
            </a:r>
            <a:r>
              <a:rPr lang="en-US" altLang="zh-CN" sz="2800" dirty="0" smtClean="0">
                <a:latin typeface="楷体" pitchFamily="49" charset="-122"/>
                <a:ea typeface="楷体" pitchFamily="49" charset="-122"/>
              </a:rPr>
              <a:t>【</a:t>
            </a:r>
            <a:r>
              <a:rPr lang="zh-CN" altLang="en-US" sz="2800" dirty="0">
                <a:latin typeface="楷体" pitchFamily="49" charset="-122"/>
                <a:ea typeface="楷体" pitchFamily="49" charset="-122"/>
              </a:rPr>
              <a:t>提示</a:t>
            </a:r>
            <a:r>
              <a:rPr lang="en-US" altLang="zh-CN" sz="2800" dirty="0">
                <a:latin typeface="楷体" pitchFamily="49" charset="-122"/>
                <a:ea typeface="楷体" pitchFamily="49" charset="-122"/>
              </a:rPr>
              <a:t>1】</a:t>
            </a:r>
            <a:r>
              <a:rPr lang="zh-CN" altLang="en-US" sz="2800" dirty="0">
                <a:latin typeface="楷体" pitchFamily="49" charset="-122"/>
                <a:ea typeface="楷体" pitchFamily="49" charset="-122"/>
              </a:rPr>
              <a:t>对于在国内购买的机动车，购买日期以</a:t>
            </a:r>
            <a:r>
              <a:rPr lang="en-US" altLang="zh-CN" sz="2800" dirty="0">
                <a:latin typeface="楷体" pitchFamily="49" charset="-122"/>
                <a:ea typeface="楷体" pitchFamily="49" charset="-122"/>
              </a:rPr>
              <a:t>《</a:t>
            </a:r>
            <a:r>
              <a:rPr lang="zh-CN" altLang="en-US" sz="2800" dirty="0">
                <a:latin typeface="楷体" pitchFamily="49" charset="-122"/>
                <a:ea typeface="楷体" pitchFamily="49" charset="-122"/>
              </a:rPr>
              <a:t>机动车销售统一发票</a:t>
            </a:r>
            <a:r>
              <a:rPr lang="en-US" altLang="zh-CN" sz="2800" dirty="0">
                <a:latin typeface="楷体" pitchFamily="49" charset="-122"/>
                <a:ea typeface="楷体" pitchFamily="49" charset="-122"/>
              </a:rPr>
              <a:t>》</a:t>
            </a:r>
            <a:r>
              <a:rPr lang="zh-CN" altLang="en-US" sz="2800" dirty="0">
                <a:latin typeface="楷体" pitchFamily="49" charset="-122"/>
                <a:ea typeface="楷体" pitchFamily="49" charset="-122"/>
              </a:rPr>
              <a:t>所载日期为准；对于进口机动车，购买日期以</a:t>
            </a:r>
            <a:r>
              <a:rPr lang="en-US" altLang="zh-CN" sz="2800" dirty="0">
                <a:latin typeface="楷体" pitchFamily="49" charset="-122"/>
                <a:ea typeface="楷体" pitchFamily="49" charset="-122"/>
              </a:rPr>
              <a:t>《</a:t>
            </a:r>
            <a:r>
              <a:rPr lang="zh-CN" altLang="en-US" sz="2800" dirty="0">
                <a:latin typeface="楷体" pitchFamily="49" charset="-122"/>
                <a:ea typeface="楷体" pitchFamily="49" charset="-122"/>
              </a:rPr>
              <a:t>海关关税专用缴款书</a:t>
            </a:r>
            <a:r>
              <a:rPr lang="en-US" altLang="zh-CN" sz="2800" dirty="0">
                <a:latin typeface="楷体" pitchFamily="49" charset="-122"/>
                <a:ea typeface="楷体" pitchFamily="49" charset="-122"/>
              </a:rPr>
              <a:t>》</a:t>
            </a:r>
            <a:r>
              <a:rPr lang="zh-CN" altLang="en-US" sz="2800" dirty="0">
                <a:latin typeface="楷体" pitchFamily="49" charset="-122"/>
                <a:ea typeface="楷体" pitchFamily="49" charset="-122"/>
              </a:rPr>
              <a:t>所载日期为准。</a:t>
            </a:r>
          </a:p>
          <a:p>
            <a:pPr marL="0" indent="0">
              <a:lnSpc>
                <a:spcPct val="80000"/>
              </a:lnSpc>
              <a:buNone/>
            </a:pPr>
            <a:r>
              <a:rPr lang="zh-CN" altLang="en-US" sz="2800" dirty="0">
                <a:latin typeface="楷体" pitchFamily="49" charset="-122"/>
                <a:ea typeface="楷体" pitchFamily="49" charset="-122"/>
              </a:rPr>
              <a:t>　</a:t>
            </a:r>
            <a:r>
              <a:rPr lang="en-US" altLang="zh-CN" sz="2800" dirty="0" smtClean="0">
                <a:latin typeface="楷体" pitchFamily="49" charset="-122"/>
                <a:ea typeface="楷体" pitchFamily="49" charset="-122"/>
              </a:rPr>
              <a:t>【</a:t>
            </a:r>
            <a:r>
              <a:rPr lang="zh-CN" altLang="en-US" sz="2800" dirty="0">
                <a:latin typeface="楷体" pitchFamily="49" charset="-122"/>
                <a:ea typeface="楷体" pitchFamily="49" charset="-122"/>
              </a:rPr>
              <a:t>提示</a:t>
            </a:r>
            <a:r>
              <a:rPr lang="en-US" altLang="zh-CN" sz="2800" dirty="0">
                <a:latin typeface="楷体" pitchFamily="49" charset="-122"/>
                <a:ea typeface="楷体" pitchFamily="49" charset="-122"/>
              </a:rPr>
              <a:t>2】</a:t>
            </a:r>
            <a:r>
              <a:rPr lang="zh-CN" altLang="en-US" sz="2800" dirty="0">
                <a:latin typeface="楷体" pitchFamily="49" charset="-122"/>
                <a:ea typeface="楷体" pitchFamily="49" charset="-122"/>
              </a:rPr>
              <a:t>对于购买的船舶，以购买船舶的发票或者其他证明文件所载日期的当月为准。</a:t>
            </a:r>
          </a:p>
          <a:p>
            <a:pPr marL="0" indent="0">
              <a:lnSpc>
                <a:spcPct val="80000"/>
              </a:lnSpc>
              <a:buNone/>
            </a:pPr>
            <a:r>
              <a:rPr lang="zh-CN" altLang="en-US" sz="2800" dirty="0" smtClean="0">
                <a:latin typeface="仿宋" pitchFamily="49" charset="-122"/>
                <a:ea typeface="仿宋" pitchFamily="49" charset="-122"/>
              </a:rPr>
              <a:t> </a:t>
            </a:r>
            <a:r>
              <a:rPr lang="zh-CN" altLang="en-US" sz="2300" dirty="0" smtClean="0">
                <a:latin typeface="仿宋" pitchFamily="49" charset="-122"/>
                <a:ea typeface="仿宋" pitchFamily="49" charset="-122"/>
              </a:rPr>
              <a:t> </a:t>
            </a:r>
            <a:endParaRPr lang="zh-CN" altLang="en-US" sz="2300" dirty="0" smtClean="0">
              <a:latin typeface="仿宋" pitchFamily="49" charset="-122"/>
              <a:ea typeface="仿宋" pitchFamily="49" charset="-122"/>
            </a:endParaRPr>
          </a:p>
          <a:p>
            <a:pPr marL="0" indent="0" eaLnBrk="1" hangingPunct="1">
              <a:lnSpc>
                <a:spcPct val="80000"/>
              </a:lnSpc>
              <a:buNone/>
            </a:pPr>
            <a:r>
              <a:rPr lang="zh-CN" altLang="en-US" sz="2800" b="1" dirty="0" smtClean="0"/>
              <a:t>二、纳税地点</a:t>
            </a:r>
          </a:p>
          <a:p>
            <a:pPr marL="0" indent="0">
              <a:lnSpc>
                <a:spcPct val="80000"/>
              </a:lnSpc>
              <a:buNone/>
            </a:pPr>
            <a:r>
              <a:rPr lang="en-US" altLang="zh-CN" sz="2800" dirty="0" smtClean="0">
                <a:solidFill>
                  <a:srgbClr val="000000"/>
                </a:solidFill>
                <a:ea typeface="宋体"/>
                <a:cs typeface="宋体"/>
              </a:rPr>
              <a:t>        </a:t>
            </a:r>
            <a:r>
              <a:rPr lang="zh-CN" altLang="zh-CN" sz="2800" dirty="0" smtClean="0">
                <a:solidFill>
                  <a:srgbClr val="000000"/>
                </a:solidFill>
                <a:latin typeface="+mn-ea"/>
                <a:cs typeface="宋体"/>
              </a:rPr>
              <a:t>纳税</a:t>
            </a:r>
            <a:r>
              <a:rPr lang="zh-CN" altLang="zh-CN" sz="2800" dirty="0">
                <a:solidFill>
                  <a:srgbClr val="000000"/>
                </a:solidFill>
                <a:latin typeface="+mn-ea"/>
                <a:cs typeface="宋体"/>
              </a:rPr>
              <a:t>地点为</a:t>
            </a:r>
            <a:r>
              <a:rPr lang="zh-CN" altLang="zh-CN" sz="2800" dirty="0">
                <a:solidFill>
                  <a:srgbClr val="C00000"/>
                </a:solidFill>
                <a:latin typeface="+mn-ea"/>
                <a:cs typeface="宋体"/>
              </a:rPr>
              <a:t>车船的登记地</a:t>
            </a:r>
            <a:r>
              <a:rPr lang="zh-CN" altLang="zh-CN" sz="2800" dirty="0">
                <a:solidFill>
                  <a:srgbClr val="000000"/>
                </a:solidFill>
                <a:latin typeface="+mn-ea"/>
                <a:cs typeface="宋体"/>
              </a:rPr>
              <a:t>或者车船税</a:t>
            </a:r>
            <a:r>
              <a:rPr lang="zh-CN" altLang="zh-CN" sz="2800" dirty="0">
                <a:solidFill>
                  <a:srgbClr val="C00000"/>
                </a:solidFill>
                <a:latin typeface="+mn-ea"/>
                <a:cs typeface="宋体"/>
              </a:rPr>
              <a:t>扣缴义务人所在地</a:t>
            </a:r>
            <a:r>
              <a:rPr lang="zh-CN" altLang="zh-CN" sz="2800" dirty="0">
                <a:solidFill>
                  <a:srgbClr val="000000"/>
                </a:solidFill>
                <a:latin typeface="+mn-ea"/>
                <a:cs typeface="宋体"/>
              </a:rPr>
              <a:t>。</a:t>
            </a:r>
            <a:r>
              <a:rPr lang="en-US" altLang="zh-CN" sz="2800" dirty="0">
                <a:solidFill>
                  <a:srgbClr val="000000"/>
                </a:solidFill>
                <a:latin typeface="+mn-ea"/>
                <a:cs typeface="宋体"/>
              </a:rPr>
              <a:t/>
            </a:r>
            <a:br>
              <a:rPr lang="en-US" altLang="zh-CN" sz="2800" dirty="0">
                <a:solidFill>
                  <a:srgbClr val="000000"/>
                </a:solidFill>
                <a:latin typeface="+mn-ea"/>
                <a:cs typeface="宋体"/>
              </a:rPr>
            </a:br>
            <a:r>
              <a:rPr lang="zh-CN" altLang="zh-CN" sz="2800" dirty="0">
                <a:solidFill>
                  <a:srgbClr val="000000"/>
                </a:solidFill>
                <a:latin typeface="+mn-ea"/>
                <a:cs typeface="宋体"/>
              </a:rPr>
              <a:t>　</a:t>
            </a:r>
            <a:r>
              <a:rPr lang="en-US" altLang="zh-CN" sz="2800" dirty="0" smtClean="0">
                <a:solidFill>
                  <a:srgbClr val="000000"/>
                </a:solidFill>
                <a:latin typeface="+mn-ea"/>
                <a:cs typeface="宋体"/>
              </a:rPr>
              <a:t>   </a:t>
            </a:r>
            <a:r>
              <a:rPr lang="zh-CN" altLang="zh-CN" sz="2800" dirty="0" smtClean="0">
                <a:solidFill>
                  <a:srgbClr val="000000"/>
                </a:solidFill>
                <a:latin typeface="+mn-ea"/>
                <a:cs typeface="宋体"/>
              </a:rPr>
              <a:t>依法</a:t>
            </a:r>
            <a:r>
              <a:rPr lang="zh-CN" altLang="zh-CN" sz="2800" dirty="0">
                <a:solidFill>
                  <a:srgbClr val="000000"/>
                </a:solidFill>
                <a:latin typeface="+mn-ea"/>
                <a:cs typeface="宋体"/>
              </a:rPr>
              <a:t>不需要办理登记的车船，车船税的纳税地点为车船的所有人或者管理人所在地。</a:t>
            </a:r>
            <a:endParaRPr lang="en-US" altLang="zh-CN" sz="2800" dirty="0" smtClean="0">
              <a:latin typeface="+mn-ea"/>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3"/>
          <p:cNvSpPr>
            <a:spLocks noGrp="1" noChangeArrowheads="1"/>
          </p:cNvSpPr>
          <p:nvPr>
            <p:ph idx="1"/>
          </p:nvPr>
        </p:nvSpPr>
        <p:spPr>
          <a:xfrm>
            <a:off x="323850" y="333375"/>
            <a:ext cx="8362950" cy="6119813"/>
          </a:xfrm>
        </p:spPr>
        <p:txBody>
          <a:bodyPr/>
          <a:lstStyle/>
          <a:p>
            <a:pPr algn="ctr" eaLnBrk="1" hangingPunct="1">
              <a:buFont typeface="Wingdings" pitchFamily="2" charset="2"/>
              <a:buNone/>
              <a:defRPr/>
            </a:pPr>
            <a:r>
              <a:rPr lang="zh-CN" altLang="en-US" sz="4000" b="1" dirty="0" smtClean="0"/>
              <a:t>第一节   车船税 </a:t>
            </a:r>
          </a:p>
          <a:p>
            <a:pPr algn="ctr" eaLnBrk="1" hangingPunct="1">
              <a:buFont typeface="Wingdings" pitchFamily="2" charset="2"/>
              <a:buNone/>
              <a:defRPr/>
            </a:pPr>
            <a:endParaRPr lang="zh-CN" altLang="en-US" sz="4000" b="1" dirty="0" smtClean="0"/>
          </a:p>
          <a:p>
            <a:pPr marL="0" indent="0" eaLnBrk="1" hangingPunct="1">
              <a:lnSpc>
                <a:spcPts val="5500"/>
              </a:lnSpc>
              <a:buNone/>
              <a:defRPr/>
            </a:pPr>
            <a:r>
              <a:rPr lang="zh-CN" altLang="en-US" sz="3600" b="1" dirty="0" smtClean="0"/>
              <a:t>  概念</a:t>
            </a:r>
            <a:endParaRPr lang="en-US" altLang="zh-CN" sz="3600" b="1" dirty="0" smtClean="0"/>
          </a:p>
          <a:p>
            <a:pPr marL="0" indent="0" eaLnBrk="1" hangingPunct="1">
              <a:lnSpc>
                <a:spcPts val="5500"/>
              </a:lnSpc>
              <a:buNone/>
              <a:defRPr/>
            </a:pPr>
            <a:r>
              <a:rPr lang="zh-CN" altLang="en-US" b="1" dirty="0" smtClean="0"/>
              <a:t>       车船税</a:t>
            </a:r>
            <a:r>
              <a:rPr lang="zh-CN" altLang="en-US" b="1" dirty="0" smtClean="0"/>
              <a:t>是对中华人民共和国境内的车辆、船舶的</a:t>
            </a:r>
            <a:r>
              <a:rPr lang="zh-CN" altLang="en-US" b="1" dirty="0" smtClean="0">
                <a:solidFill>
                  <a:srgbClr val="FF0000"/>
                </a:solidFill>
              </a:rPr>
              <a:t>所有人或者管理人</a:t>
            </a:r>
            <a:r>
              <a:rPr lang="zh-CN" altLang="en-US" b="1" dirty="0" smtClean="0"/>
              <a:t>征收的一种财产税</a:t>
            </a:r>
            <a:r>
              <a:rPr lang="zh-CN" altLang="en-US" b="1" dirty="0" smtClean="0"/>
              <a:t>。</a:t>
            </a:r>
            <a:endParaRPr lang="zh-CN" altLang="en-US" b="1"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3"/>
          <p:cNvSpPr>
            <a:spLocks noGrp="1" noChangeArrowheads="1"/>
          </p:cNvSpPr>
          <p:nvPr>
            <p:ph idx="1"/>
          </p:nvPr>
        </p:nvSpPr>
        <p:spPr>
          <a:xfrm>
            <a:off x="539552" y="980728"/>
            <a:ext cx="8291512" cy="5797550"/>
          </a:xfrm>
        </p:spPr>
        <p:txBody>
          <a:bodyPr/>
          <a:lstStyle/>
          <a:p>
            <a:pPr marL="0" indent="0" eaLnBrk="1" hangingPunct="1">
              <a:buNone/>
            </a:pPr>
            <a:r>
              <a:rPr lang="zh-CN" altLang="en-US" b="1" dirty="0" smtClean="0"/>
              <a:t>三、申报缴纳</a:t>
            </a:r>
          </a:p>
          <a:p>
            <a:pPr marL="0" indent="0">
              <a:lnSpc>
                <a:spcPts val="4500"/>
              </a:lnSpc>
              <a:buNone/>
            </a:pPr>
            <a:r>
              <a:rPr lang="zh-CN" altLang="en-US" sz="2800" b="1" dirty="0" smtClean="0"/>
              <a:t>         车船税</a:t>
            </a:r>
            <a:r>
              <a:rPr lang="zh-CN" altLang="en-US" sz="2800" b="1" dirty="0"/>
              <a:t>按年申报，分月计算，一次性缴纳。</a:t>
            </a:r>
          </a:p>
          <a:p>
            <a:pPr marL="0" indent="0">
              <a:lnSpc>
                <a:spcPts val="4500"/>
              </a:lnSpc>
              <a:buNone/>
            </a:pPr>
            <a:r>
              <a:rPr lang="zh-CN" altLang="en-US" sz="2800" b="1" dirty="0"/>
              <a:t>　　纳税年度为公历</a:t>
            </a:r>
            <a:r>
              <a:rPr lang="en-US" altLang="zh-CN" sz="2800" b="1" dirty="0"/>
              <a:t>1</a:t>
            </a:r>
            <a:r>
              <a:rPr lang="zh-CN" altLang="en-US" sz="2800" b="1" dirty="0"/>
              <a:t>月</a:t>
            </a:r>
            <a:r>
              <a:rPr lang="en-US" altLang="zh-CN" sz="2800" b="1" dirty="0"/>
              <a:t>1</a:t>
            </a:r>
            <a:r>
              <a:rPr lang="zh-CN" altLang="en-US" sz="2800" b="1" dirty="0"/>
              <a:t>日至</a:t>
            </a:r>
            <a:r>
              <a:rPr lang="en-US" altLang="zh-CN" sz="2800" b="1" dirty="0"/>
              <a:t>12</a:t>
            </a:r>
            <a:r>
              <a:rPr lang="zh-CN" altLang="en-US" sz="2800" b="1" dirty="0"/>
              <a:t>月</a:t>
            </a:r>
            <a:r>
              <a:rPr lang="en-US" altLang="zh-CN" sz="2800" b="1" dirty="0"/>
              <a:t>31</a:t>
            </a:r>
            <a:r>
              <a:rPr lang="zh-CN" altLang="en-US" sz="2800" b="1" dirty="0"/>
              <a:t>日。</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85800"/>
            <a:ext cx="8229600" cy="5440363"/>
          </a:xfrm>
        </p:spPr>
        <p:txBody>
          <a:bodyPr>
            <a:normAutofit fontScale="92500" lnSpcReduction="10000"/>
          </a:bodyPr>
          <a:lstStyle/>
          <a:p>
            <a:r>
              <a:rPr lang="zh-CN" altLang="en-US" b="1" dirty="0" smtClean="0">
                <a:solidFill>
                  <a:srgbClr val="FF0000"/>
                </a:solidFill>
              </a:rPr>
              <a:t>练习：</a:t>
            </a:r>
            <a:endParaRPr lang="en-US" altLang="zh-CN" b="1" dirty="0" smtClean="0">
              <a:solidFill>
                <a:srgbClr val="FF0000"/>
              </a:solidFill>
            </a:endParaRPr>
          </a:p>
          <a:p>
            <a:r>
              <a:rPr lang="zh-CN" altLang="en-US" b="1" dirty="0" smtClean="0"/>
              <a:t>某公司拥有船舶</a:t>
            </a:r>
            <a:r>
              <a:rPr lang="en-US" altLang="zh-CN" b="1" dirty="0" smtClean="0"/>
              <a:t>2</a:t>
            </a:r>
            <a:r>
              <a:rPr lang="zh-CN" altLang="en-US" b="1" dirty="0" smtClean="0"/>
              <a:t>艘，净吨位分别为</a:t>
            </a:r>
            <a:r>
              <a:rPr lang="en-US" altLang="zh-CN" b="1" dirty="0" smtClean="0"/>
              <a:t>200</a:t>
            </a:r>
            <a:r>
              <a:rPr lang="zh-CN" altLang="en-US" b="1" dirty="0" smtClean="0"/>
              <a:t>吨和</a:t>
            </a:r>
            <a:r>
              <a:rPr lang="en-US" altLang="zh-CN" b="1" dirty="0" smtClean="0"/>
              <a:t>180</a:t>
            </a:r>
            <a:r>
              <a:rPr lang="zh-CN" altLang="en-US" b="1" dirty="0" smtClean="0"/>
              <a:t>吨；</a:t>
            </a:r>
            <a:r>
              <a:rPr lang="en-US" altLang="zh-CN" b="1" dirty="0" smtClean="0"/>
              <a:t>200</a:t>
            </a:r>
            <a:r>
              <a:rPr lang="zh-CN" altLang="en-US" b="1" dirty="0" smtClean="0"/>
              <a:t>千瓦的拖船一艘，船舶税额为</a:t>
            </a:r>
            <a:r>
              <a:rPr lang="en-US" altLang="zh-CN" b="1" dirty="0" smtClean="0"/>
              <a:t>3</a:t>
            </a:r>
            <a:r>
              <a:rPr lang="zh-CN" altLang="en-US" b="1" dirty="0" smtClean="0"/>
              <a:t>元每吨；</a:t>
            </a:r>
            <a:r>
              <a:rPr lang="en-US" altLang="zh-CN" b="1" dirty="0" smtClean="0"/>
              <a:t>8</a:t>
            </a:r>
            <a:r>
              <a:rPr lang="zh-CN" altLang="en-US" b="1" dirty="0" smtClean="0"/>
              <a:t>人的商用客车</a:t>
            </a:r>
            <a:r>
              <a:rPr lang="en-US" altLang="zh-CN" b="1" dirty="0" smtClean="0"/>
              <a:t>2</a:t>
            </a:r>
            <a:r>
              <a:rPr lang="zh-CN" altLang="en-US" b="1" dirty="0" smtClean="0"/>
              <a:t>辆，省级人民政府规定客车年税额每辆</a:t>
            </a:r>
            <a:r>
              <a:rPr lang="en-US" altLang="zh-CN" b="1" dirty="0" smtClean="0"/>
              <a:t>480</a:t>
            </a:r>
            <a:r>
              <a:rPr lang="zh-CN" altLang="en-US" b="1" dirty="0" smtClean="0"/>
              <a:t>元；整备质量</a:t>
            </a:r>
            <a:r>
              <a:rPr lang="en-US" altLang="zh-CN" b="1" dirty="0" smtClean="0"/>
              <a:t>280</a:t>
            </a:r>
            <a:r>
              <a:rPr lang="zh-CN" altLang="en-US" b="1" dirty="0" smtClean="0"/>
              <a:t>吨的挂车两辆，省级人民政府规定，货车年税额每吨</a:t>
            </a:r>
            <a:r>
              <a:rPr lang="en-US" altLang="zh-CN" b="1" dirty="0" smtClean="0"/>
              <a:t>40</a:t>
            </a:r>
            <a:r>
              <a:rPr lang="zh-CN" altLang="en-US" b="1" dirty="0" smtClean="0"/>
              <a:t>元，该公司</a:t>
            </a:r>
            <a:r>
              <a:rPr lang="en-US" altLang="zh-CN" b="1" dirty="0" smtClean="0"/>
              <a:t>2014</a:t>
            </a:r>
            <a:r>
              <a:rPr lang="zh-CN" altLang="en-US" b="1" dirty="0" smtClean="0"/>
              <a:t>年应缴纳的车船税为</a:t>
            </a:r>
            <a:r>
              <a:rPr lang="zh-CN" altLang="en-US" dirty="0" smtClean="0"/>
              <a:t>（        ）。</a:t>
            </a:r>
            <a:endParaRPr lang="en-US" altLang="zh-CN" dirty="0" smtClean="0"/>
          </a:p>
          <a:p>
            <a:r>
              <a:rPr lang="en-US" altLang="zh-CN" dirty="0" smtClean="0"/>
              <a:t>A  13280   B  13501   C 21600    D 20350</a:t>
            </a:r>
          </a:p>
          <a:p>
            <a:r>
              <a:rPr lang="zh-CN" altLang="en-US" dirty="0" smtClean="0"/>
              <a:t>解析：</a:t>
            </a:r>
            <a:r>
              <a:rPr lang="en-US" altLang="zh-CN" dirty="0" smtClean="0"/>
              <a:t>(</a:t>
            </a:r>
            <a:r>
              <a:rPr lang="en-US" altLang="zh-CN" sz="2800" dirty="0" smtClean="0"/>
              <a:t>200+180)</a:t>
            </a:r>
            <a:r>
              <a:rPr lang="en-US" altLang="zh-CN" sz="2800" dirty="0" smtClean="0">
                <a:latin typeface="宋体" pitchFamily="2" charset="-122"/>
              </a:rPr>
              <a:t>×3+200×0.67×3×</a:t>
            </a:r>
            <a:r>
              <a:rPr lang="en-US" altLang="zh-CN" sz="2800" dirty="0" smtClean="0">
                <a:solidFill>
                  <a:srgbClr val="C00000"/>
                </a:solidFill>
                <a:latin typeface="宋体" pitchFamily="2" charset="-122"/>
              </a:rPr>
              <a:t>50</a:t>
            </a:r>
            <a:r>
              <a:rPr lang="en-US" altLang="zh-CN" sz="2800" dirty="0" smtClean="0">
                <a:latin typeface="宋体" pitchFamily="2" charset="-122"/>
              </a:rPr>
              <a:t>%+280×2×40×</a:t>
            </a:r>
            <a:r>
              <a:rPr lang="en-US" altLang="zh-CN" sz="2800" dirty="0" smtClean="0">
                <a:solidFill>
                  <a:srgbClr val="C00000"/>
                </a:solidFill>
                <a:latin typeface="宋体" pitchFamily="2" charset="-122"/>
              </a:rPr>
              <a:t>50</a:t>
            </a:r>
            <a:r>
              <a:rPr lang="en-US" altLang="zh-CN" sz="2800" dirty="0" smtClean="0">
                <a:latin typeface="宋体" pitchFamily="2" charset="-122"/>
              </a:rPr>
              <a:t>%+480 ×2=13501</a:t>
            </a:r>
            <a:r>
              <a:rPr lang="zh-CN" altLang="en-US" sz="2800" dirty="0" smtClean="0">
                <a:latin typeface="宋体" pitchFamily="2" charset="-122"/>
              </a:rPr>
              <a:t>（元）</a:t>
            </a:r>
            <a:endParaRPr lang="en-US" altLang="zh-CN" sz="2800" dirty="0" smtClean="0"/>
          </a:p>
          <a:p>
            <a:endParaRPr lang="zh-CN" altLang="en-US"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80728" y="836712"/>
            <a:ext cx="8363272" cy="6480720"/>
          </a:xfrm>
        </p:spPr>
        <p:txBody>
          <a:bodyPr/>
          <a:lstStyle/>
          <a:p>
            <a:pPr marL="0" indent="0">
              <a:buNone/>
            </a:pPr>
            <a:r>
              <a:rPr lang="zh-CN" altLang="en-US" dirty="0"/>
              <a:t>本章总结</a:t>
            </a:r>
          </a:p>
          <a:p>
            <a:pPr marL="0" indent="0">
              <a:buNone/>
            </a:pPr>
            <a:r>
              <a:rPr lang="zh-CN" altLang="en-US" dirty="0"/>
              <a:t>　　</a:t>
            </a:r>
            <a:r>
              <a:rPr lang="en-US" altLang="zh-CN" dirty="0"/>
              <a:t>1.</a:t>
            </a:r>
            <a:r>
              <a:rPr lang="zh-CN" altLang="en-US" dirty="0"/>
              <a:t>征税范围、纳税人</a:t>
            </a:r>
          </a:p>
          <a:p>
            <a:pPr marL="0" indent="0">
              <a:buNone/>
            </a:pPr>
            <a:r>
              <a:rPr lang="zh-CN" altLang="en-US" dirty="0"/>
              <a:t>　　</a:t>
            </a:r>
            <a:r>
              <a:rPr lang="en-US" altLang="zh-CN" dirty="0"/>
              <a:t>2.</a:t>
            </a:r>
            <a:r>
              <a:rPr lang="zh-CN" altLang="en-US" dirty="0"/>
              <a:t>适用税额</a:t>
            </a:r>
          </a:p>
          <a:p>
            <a:pPr marL="0" indent="0">
              <a:buNone/>
            </a:pPr>
            <a:r>
              <a:rPr lang="zh-CN" altLang="en-US" dirty="0"/>
              <a:t>　　</a:t>
            </a:r>
            <a:r>
              <a:rPr lang="en-US" altLang="zh-CN" dirty="0"/>
              <a:t>3.</a:t>
            </a:r>
            <a:r>
              <a:rPr lang="zh-CN" altLang="en-US" dirty="0"/>
              <a:t>减免税优惠</a:t>
            </a:r>
          </a:p>
          <a:p>
            <a:pPr marL="0" indent="0">
              <a:buNone/>
            </a:pPr>
            <a:r>
              <a:rPr lang="zh-CN" altLang="en-US" dirty="0"/>
              <a:t>　　</a:t>
            </a:r>
            <a:r>
              <a:rPr lang="en-US" altLang="zh-CN" dirty="0"/>
              <a:t>4.</a:t>
            </a:r>
            <a:r>
              <a:rPr lang="zh-CN" altLang="en-US" dirty="0"/>
              <a:t>应纳税额的计算</a:t>
            </a:r>
          </a:p>
          <a:p>
            <a:pPr marL="0" indent="0">
              <a:buNone/>
            </a:pPr>
            <a:r>
              <a:rPr lang="zh-CN" altLang="en-US" dirty="0"/>
              <a:t>　　</a:t>
            </a:r>
            <a:r>
              <a:rPr lang="en-US" altLang="zh-CN" dirty="0"/>
              <a:t>5.</a:t>
            </a:r>
            <a:r>
              <a:rPr lang="zh-CN" altLang="en-US" dirty="0"/>
              <a:t>征收管理</a:t>
            </a:r>
          </a:p>
          <a:p>
            <a:pPr marL="0" indent="0">
              <a:buNone/>
            </a:pPr>
            <a:endParaRPr lang="zh-CN" altLang="en-US" dirty="0"/>
          </a:p>
        </p:txBody>
      </p:sp>
    </p:spTree>
    <p:extLst>
      <p:ext uri="{BB962C8B-B14F-4D97-AF65-F5344CB8AC3E}">
        <p14:creationId xmlns:p14="http://schemas.microsoft.com/office/powerpoint/2010/main" val="398528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内容占位符 2"/>
          <p:cNvSpPr>
            <a:spLocks noGrp="1"/>
          </p:cNvSpPr>
          <p:nvPr>
            <p:ph idx="1"/>
          </p:nvPr>
        </p:nvSpPr>
        <p:spPr>
          <a:xfrm>
            <a:off x="251520" y="304800"/>
            <a:ext cx="8640960" cy="6292552"/>
          </a:xfrm>
        </p:spPr>
        <p:txBody>
          <a:bodyPr>
            <a:normAutofit fontScale="40000" lnSpcReduction="20000"/>
          </a:bodyPr>
          <a:lstStyle/>
          <a:p>
            <a:pPr marL="0" indent="0" eaLnBrk="1" hangingPunct="1">
              <a:buNone/>
            </a:pPr>
            <a:r>
              <a:rPr lang="zh-CN" altLang="en-US" sz="3600" b="1" dirty="0" smtClean="0"/>
              <a:t>       </a:t>
            </a:r>
            <a:r>
              <a:rPr lang="zh-CN" altLang="en-US" sz="8000" b="1" dirty="0" smtClean="0"/>
              <a:t>第二</a:t>
            </a:r>
            <a:r>
              <a:rPr lang="zh-CN" altLang="en-US" sz="8000" b="1" dirty="0" smtClean="0"/>
              <a:t>节 </a:t>
            </a:r>
            <a:r>
              <a:rPr lang="zh-CN" altLang="en-US" sz="8000" b="1" dirty="0" smtClean="0"/>
              <a:t>   征税</a:t>
            </a:r>
            <a:r>
              <a:rPr lang="zh-CN" altLang="en-US" sz="8000" b="1" dirty="0" smtClean="0"/>
              <a:t>范围、纳税人和税率</a:t>
            </a:r>
            <a:endParaRPr lang="en-US" altLang="zh-CN" sz="8000" b="1" dirty="0" smtClean="0"/>
          </a:p>
          <a:p>
            <a:pPr marL="0" indent="0">
              <a:buNone/>
            </a:pPr>
            <a:endParaRPr lang="en-US" altLang="zh-CN" dirty="0" smtClean="0"/>
          </a:p>
          <a:p>
            <a:pPr marL="0" indent="0">
              <a:lnSpc>
                <a:spcPts val="4000"/>
              </a:lnSpc>
              <a:spcAft>
                <a:spcPts val="0"/>
              </a:spcAft>
              <a:buNone/>
            </a:pPr>
            <a:r>
              <a:rPr lang="en-US" altLang="zh-CN" sz="4500" b="1" dirty="0" smtClean="0">
                <a:solidFill>
                  <a:srgbClr val="000000"/>
                </a:solidFill>
                <a:latin typeface="Times New Roman"/>
                <a:ea typeface="宋体"/>
                <a:cs typeface="宋体"/>
              </a:rPr>
              <a:t>         </a:t>
            </a:r>
            <a:r>
              <a:rPr lang="zh-CN" altLang="zh-CN" sz="4500" b="1" dirty="0" smtClean="0">
                <a:solidFill>
                  <a:srgbClr val="000000"/>
                </a:solidFill>
                <a:latin typeface="Times New Roman"/>
                <a:ea typeface="宋体"/>
                <a:cs typeface="宋体"/>
              </a:rPr>
              <a:t>一</a:t>
            </a:r>
            <a:r>
              <a:rPr lang="zh-CN" altLang="zh-CN" sz="4500" b="1" dirty="0">
                <a:solidFill>
                  <a:srgbClr val="000000"/>
                </a:solidFill>
                <a:latin typeface="Times New Roman"/>
                <a:ea typeface="宋体"/>
                <a:cs typeface="宋体"/>
              </a:rPr>
              <a:t>、征税对象及范围</a:t>
            </a:r>
            <a:r>
              <a:rPr lang="en-US" altLang="zh-CN" sz="4500" dirty="0">
                <a:solidFill>
                  <a:srgbClr val="000000"/>
                </a:solidFill>
                <a:latin typeface="宋体"/>
                <a:ea typeface="宋体"/>
                <a:cs typeface="宋体"/>
              </a:rPr>
              <a:t/>
            </a:r>
            <a:br>
              <a:rPr lang="en-US" altLang="zh-CN" sz="4500" dirty="0">
                <a:solidFill>
                  <a:srgbClr val="000000"/>
                </a:solidFill>
                <a:latin typeface="宋体"/>
                <a:ea typeface="宋体"/>
                <a:cs typeface="宋体"/>
              </a:rPr>
            </a:br>
            <a:r>
              <a:rPr lang="zh-CN" altLang="zh-CN" sz="3800" dirty="0">
                <a:solidFill>
                  <a:srgbClr val="000000"/>
                </a:solidFill>
                <a:latin typeface="Times New Roman"/>
                <a:ea typeface="宋体"/>
                <a:cs typeface="宋体"/>
              </a:rPr>
              <a:t>　　车辆、船舶，是指：</a:t>
            </a:r>
            <a:r>
              <a:rPr lang="en-US" altLang="zh-CN" sz="3800" dirty="0">
                <a:solidFill>
                  <a:srgbClr val="000000"/>
                </a:solidFill>
                <a:latin typeface="Times New Roman"/>
                <a:ea typeface="宋体"/>
                <a:cs typeface="宋体"/>
              </a:rPr>
              <a:t/>
            </a:r>
            <a:br>
              <a:rPr lang="en-US" altLang="zh-CN" sz="3800" dirty="0">
                <a:solidFill>
                  <a:srgbClr val="000000"/>
                </a:solidFill>
                <a:latin typeface="Times New Roman"/>
                <a:ea typeface="宋体"/>
                <a:cs typeface="宋体"/>
              </a:rPr>
            </a:br>
            <a:r>
              <a:rPr lang="zh-CN" altLang="zh-CN" sz="3800" dirty="0">
                <a:solidFill>
                  <a:srgbClr val="000000"/>
                </a:solidFill>
                <a:latin typeface="Times New Roman"/>
                <a:ea typeface="宋体"/>
                <a:cs typeface="宋体"/>
              </a:rPr>
              <a:t>　　（一）依法应当在车船管理部门登记的机动车辆和船舶；</a:t>
            </a:r>
            <a:r>
              <a:rPr lang="en-US" altLang="zh-CN" sz="3800" dirty="0">
                <a:solidFill>
                  <a:srgbClr val="000000"/>
                </a:solidFill>
                <a:latin typeface="Times New Roman"/>
                <a:ea typeface="宋体"/>
                <a:cs typeface="宋体"/>
              </a:rPr>
              <a:t/>
            </a:r>
            <a:br>
              <a:rPr lang="en-US" altLang="zh-CN" sz="3800" dirty="0">
                <a:solidFill>
                  <a:srgbClr val="000000"/>
                </a:solidFill>
                <a:latin typeface="Times New Roman"/>
                <a:ea typeface="宋体"/>
                <a:cs typeface="宋体"/>
              </a:rPr>
            </a:br>
            <a:r>
              <a:rPr lang="zh-CN" altLang="zh-CN" sz="3800" dirty="0">
                <a:solidFill>
                  <a:srgbClr val="000000"/>
                </a:solidFill>
                <a:latin typeface="Times New Roman"/>
                <a:ea typeface="宋体"/>
                <a:cs typeface="宋体"/>
              </a:rPr>
              <a:t>　　（二）依法不需要在车船管理部门登记、在单位内部场所行驶或者作业的机动车辆和船舶。</a:t>
            </a:r>
            <a:endParaRPr lang="zh-CN" altLang="zh-CN" sz="5100" dirty="0">
              <a:latin typeface="Times New Roman"/>
              <a:ea typeface="宋体"/>
            </a:endParaRPr>
          </a:p>
          <a:p>
            <a:pPr marL="0" indent="0">
              <a:lnSpc>
                <a:spcPts val="4000"/>
              </a:lnSpc>
              <a:buNone/>
            </a:pPr>
            <a:r>
              <a:rPr lang="zh-CN" altLang="zh-CN" sz="3800" dirty="0">
                <a:solidFill>
                  <a:srgbClr val="000000"/>
                </a:solidFill>
                <a:ea typeface="宋体"/>
                <a:cs typeface="宋体"/>
              </a:rPr>
              <a:t>　　　</a:t>
            </a:r>
            <a:r>
              <a:rPr lang="zh-CN" altLang="zh-CN" sz="5000" b="1" dirty="0">
                <a:solidFill>
                  <a:srgbClr val="000000"/>
                </a:solidFill>
                <a:ea typeface="宋体"/>
                <a:cs typeface="宋体"/>
              </a:rPr>
              <a:t>二、</a:t>
            </a:r>
            <a:r>
              <a:rPr lang="zh-CN" altLang="zh-CN" sz="5000" b="1" dirty="0" smtClean="0">
                <a:solidFill>
                  <a:srgbClr val="000000"/>
                </a:solidFill>
                <a:ea typeface="宋体"/>
                <a:cs typeface="宋体"/>
              </a:rPr>
              <a:t>纳税人</a:t>
            </a:r>
            <a:endParaRPr lang="en-US" altLang="zh-CN" sz="3800" b="1" dirty="0" smtClean="0">
              <a:solidFill>
                <a:srgbClr val="000000"/>
              </a:solidFill>
              <a:ea typeface="宋体"/>
              <a:cs typeface="宋体"/>
            </a:endParaRPr>
          </a:p>
          <a:p>
            <a:pPr marL="0" indent="0">
              <a:lnSpc>
                <a:spcPts val="4000"/>
              </a:lnSpc>
              <a:buNone/>
            </a:pPr>
            <a:r>
              <a:rPr lang="en-US" altLang="zh-CN" sz="3800" b="1" dirty="0">
                <a:solidFill>
                  <a:srgbClr val="000000"/>
                </a:solidFill>
                <a:ea typeface="宋体"/>
                <a:cs typeface="宋体"/>
              </a:rPr>
              <a:t> </a:t>
            </a:r>
            <a:r>
              <a:rPr lang="en-US" altLang="zh-CN" sz="3800" b="1" dirty="0" smtClean="0">
                <a:solidFill>
                  <a:srgbClr val="000000"/>
                </a:solidFill>
                <a:ea typeface="宋体"/>
                <a:cs typeface="宋体"/>
              </a:rPr>
              <a:t>        </a:t>
            </a:r>
            <a:r>
              <a:rPr lang="zh-CN" altLang="zh-CN" sz="3800" dirty="0" smtClean="0">
                <a:solidFill>
                  <a:srgbClr val="000000"/>
                </a:solidFill>
                <a:ea typeface="宋体"/>
                <a:cs typeface="宋体"/>
              </a:rPr>
              <a:t>在</a:t>
            </a:r>
            <a:r>
              <a:rPr lang="zh-CN" altLang="zh-CN" sz="3800" dirty="0">
                <a:solidFill>
                  <a:srgbClr val="000000"/>
                </a:solidFill>
                <a:ea typeface="宋体"/>
                <a:cs typeface="宋体"/>
              </a:rPr>
              <a:t>中华人民共和国境内，车辆、船舶（以下简称车船）的</a:t>
            </a:r>
            <a:r>
              <a:rPr lang="zh-CN" altLang="zh-CN" sz="3800" b="1" u="dbl" dirty="0">
                <a:solidFill>
                  <a:srgbClr val="A50021"/>
                </a:solidFill>
                <a:ea typeface="宋体"/>
                <a:cs typeface="宋体"/>
              </a:rPr>
              <a:t>所有人或者管理人</a:t>
            </a:r>
            <a:r>
              <a:rPr lang="zh-CN" altLang="zh-CN" sz="3800" dirty="0">
                <a:solidFill>
                  <a:srgbClr val="000000"/>
                </a:solidFill>
                <a:ea typeface="宋体"/>
                <a:cs typeface="宋体"/>
              </a:rPr>
              <a:t>为车船税的纳税人。</a:t>
            </a:r>
            <a:r>
              <a:rPr lang="en-US" altLang="zh-CN" sz="3800" dirty="0">
                <a:solidFill>
                  <a:srgbClr val="000000"/>
                </a:solidFill>
                <a:ea typeface="宋体"/>
                <a:cs typeface="宋体"/>
              </a:rPr>
              <a:t/>
            </a:r>
            <a:br>
              <a:rPr lang="en-US" altLang="zh-CN" sz="3800" dirty="0">
                <a:solidFill>
                  <a:srgbClr val="000000"/>
                </a:solidFill>
                <a:ea typeface="宋体"/>
                <a:cs typeface="宋体"/>
              </a:rPr>
            </a:br>
            <a:r>
              <a:rPr lang="zh-CN" altLang="zh-CN" sz="3800" dirty="0">
                <a:solidFill>
                  <a:srgbClr val="000000"/>
                </a:solidFill>
                <a:ea typeface="宋体"/>
                <a:cs typeface="宋体"/>
              </a:rPr>
              <a:t>　　【提示</a:t>
            </a:r>
            <a:r>
              <a:rPr lang="en-US" altLang="zh-CN" sz="3800" dirty="0">
                <a:solidFill>
                  <a:srgbClr val="000000"/>
                </a:solidFill>
                <a:ea typeface="宋体"/>
                <a:cs typeface="宋体"/>
              </a:rPr>
              <a:t>1</a:t>
            </a:r>
            <a:r>
              <a:rPr lang="zh-CN" altLang="zh-CN" sz="3800" dirty="0">
                <a:solidFill>
                  <a:srgbClr val="000000"/>
                </a:solidFill>
                <a:ea typeface="宋体"/>
                <a:cs typeface="宋体"/>
              </a:rPr>
              <a:t>】是</a:t>
            </a:r>
            <a:r>
              <a:rPr lang="zh-CN" altLang="zh-CN" sz="3800" b="1" u="dbl" dirty="0">
                <a:solidFill>
                  <a:srgbClr val="A50021"/>
                </a:solidFill>
                <a:ea typeface="宋体"/>
                <a:cs typeface="宋体"/>
              </a:rPr>
              <a:t>保有环节征收的财产税</a:t>
            </a:r>
            <a:r>
              <a:rPr lang="zh-CN" altLang="zh-CN" sz="3800" dirty="0">
                <a:solidFill>
                  <a:srgbClr val="000000"/>
                </a:solidFill>
                <a:ea typeface="宋体"/>
                <a:cs typeface="宋体"/>
              </a:rPr>
              <a:t>，不是在保有与使用环节征收的财产与行为税。</a:t>
            </a:r>
            <a:r>
              <a:rPr lang="en-US" altLang="zh-CN" sz="3800" dirty="0">
                <a:solidFill>
                  <a:srgbClr val="000000"/>
                </a:solidFill>
                <a:ea typeface="宋体"/>
                <a:cs typeface="宋体"/>
              </a:rPr>
              <a:t/>
            </a:r>
            <a:br>
              <a:rPr lang="en-US" altLang="zh-CN" sz="3800" dirty="0">
                <a:solidFill>
                  <a:srgbClr val="000000"/>
                </a:solidFill>
                <a:ea typeface="宋体"/>
                <a:cs typeface="宋体"/>
              </a:rPr>
            </a:br>
            <a:r>
              <a:rPr lang="zh-CN" altLang="zh-CN" sz="3800" dirty="0">
                <a:solidFill>
                  <a:srgbClr val="000000"/>
                </a:solidFill>
                <a:ea typeface="宋体"/>
                <a:cs typeface="宋体"/>
              </a:rPr>
              <a:t>　　【提示</a:t>
            </a:r>
            <a:r>
              <a:rPr lang="en-US" altLang="zh-CN" sz="3800" dirty="0">
                <a:solidFill>
                  <a:srgbClr val="000000"/>
                </a:solidFill>
                <a:ea typeface="宋体"/>
                <a:cs typeface="宋体"/>
              </a:rPr>
              <a:t>2</a:t>
            </a:r>
            <a:r>
              <a:rPr lang="zh-CN" altLang="zh-CN" sz="3800" dirty="0">
                <a:solidFill>
                  <a:srgbClr val="000000"/>
                </a:solidFill>
                <a:ea typeface="宋体"/>
                <a:cs typeface="宋体"/>
              </a:rPr>
              <a:t>】管理人是指对车船具有管理权或者使用权，不具有所有权的单位和个人。</a:t>
            </a:r>
            <a:endParaRPr lang="zh-CN" altLang="en-US" sz="3800" b="1" dirty="0" smtClean="0">
              <a:latin typeface="仿宋_GB2312"/>
              <a:ea typeface="仿宋_GB2312"/>
              <a:cs typeface="仿宋_GB2312"/>
            </a:endParaRPr>
          </a:p>
          <a:p>
            <a:pPr eaLnBrk="1" hangingPunct="1"/>
            <a:endParaRPr lang="zh-CN" altLang="en-US" sz="3800" b="1" dirty="0" smtClean="0">
              <a:latin typeface="仿宋_GB2312"/>
              <a:ea typeface="仿宋_GB2312"/>
              <a:cs typeface="仿宋_GB2312"/>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矩形 3"/>
          <p:cNvSpPr>
            <a:spLocks noChangeArrowheads="1"/>
          </p:cNvSpPr>
          <p:nvPr/>
        </p:nvSpPr>
        <p:spPr bwMode="auto">
          <a:xfrm>
            <a:off x="762000" y="764704"/>
            <a:ext cx="6934200" cy="1938992"/>
          </a:xfrm>
          <a:prstGeom prst="rect">
            <a:avLst/>
          </a:prstGeom>
          <a:noFill/>
          <a:ln w="9525">
            <a:noFill/>
            <a:miter lim="800000"/>
            <a:headEnd/>
            <a:tailEnd/>
          </a:ln>
        </p:spPr>
        <p:txBody>
          <a:bodyPr wrap="square">
            <a:spAutoFit/>
          </a:bodyPr>
          <a:lstStyle/>
          <a:p>
            <a:r>
              <a:rPr lang="zh-CN" altLang="en-US" sz="3600" b="1" dirty="0" smtClean="0">
                <a:latin typeface="宋体" pitchFamily="2" charset="-122"/>
                <a:ea typeface="宋体" pitchFamily="2" charset="-122"/>
                <a:cs typeface="仿宋_GB2312"/>
              </a:rPr>
              <a:t>三、税目、税额</a:t>
            </a:r>
            <a:endParaRPr lang="en-US" altLang="zh-CN" sz="3600" b="1" dirty="0">
              <a:latin typeface="宋体" pitchFamily="2" charset="-122"/>
              <a:ea typeface="宋体" pitchFamily="2" charset="-122"/>
              <a:cs typeface="仿宋_GB2312"/>
            </a:endParaRPr>
          </a:p>
          <a:p>
            <a:r>
              <a:rPr lang="zh-CN" altLang="en-US" sz="2800" b="1" dirty="0" smtClean="0">
                <a:solidFill>
                  <a:srgbClr val="FF0000"/>
                </a:solidFill>
              </a:rPr>
              <a:t>省</a:t>
            </a:r>
            <a:r>
              <a:rPr lang="zh-CN" altLang="en-US" sz="2800" dirty="0"/>
              <a:t>、自治区、直辖市人民</a:t>
            </a:r>
            <a:r>
              <a:rPr lang="zh-CN" altLang="en-US" sz="2800" b="1" dirty="0">
                <a:solidFill>
                  <a:srgbClr val="FF0000"/>
                </a:solidFill>
              </a:rPr>
              <a:t>政府</a:t>
            </a:r>
            <a:r>
              <a:rPr lang="zh-CN" altLang="en-US" sz="2800" dirty="0"/>
              <a:t>根据车船税法所附</a:t>
            </a:r>
            <a:r>
              <a:rPr lang="en-US" altLang="zh-CN" sz="2800" dirty="0"/>
              <a:t>《</a:t>
            </a:r>
            <a:r>
              <a:rPr lang="zh-CN" altLang="en-US" sz="2800" dirty="0"/>
              <a:t>车船税税目税额表</a:t>
            </a:r>
            <a:r>
              <a:rPr lang="en-US" altLang="zh-CN" sz="2800" dirty="0"/>
              <a:t>》</a:t>
            </a:r>
            <a:r>
              <a:rPr lang="zh-CN" altLang="en-US" sz="2800" dirty="0"/>
              <a:t>确定</a:t>
            </a:r>
            <a:r>
              <a:rPr lang="zh-CN" altLang="en-US" sz="2800" b="1" dirty="0">
                <a:solidFill>
                  <a:srgbClr val="FF0000"/>
                </a:solidFill>
              </a:rPr>
              <a:t>车辆</a:t>
            </a:r>
            <a:r>
              <a:rPr lang="zh-CN" altLang="en-US" sz="2800" dirty="0"/>
              <a:t>具体适用</a:t>
            </a:r>
            <a:r>
              <a:rPr lang="zh-CN" altLang="en-US" sz="2800" dirty="0" smtClean="0"/>
              <a:t>税额，应当遵照以下原则：</a:t>
            </a:r>
            <a:endParaRPr lang="en-US" altLang="zh-CN" sz="2800" dirty="0"/>
          </a:p>
        </p:txBody>
      </p:sp>
      <p:pic>
        <p:nvPicPr>
          <p:cNvPr id="14337" name="Picture 1" descr="http://images.cdeledu.com/images/14780/0601/01.gif"/>
          <p:cNvPicPr>
            <a:picLocks noChangeAspect="1" noChangeArrowheads="1"/>
          </p:cNvPicPr>
          <p:nvPr/>
        </p:nvPicPr>
        <p:blipFill>
          <a:blip r:embed="rId2" r:link="rId3" cstate="print"/>
          <a:srcRect/>
          <a:stretch>
            <a:fillRect/>
          </a:stretch>
        </p:blipFill>
        <p:spPr bwMode="auto">
          <a:xfrm>
            <a:off x="611560" y="2924943"/>
            <a:ext cx="7776864" cy="2562831"/>
          </a:xfrm>
          <a:prstGeom prst="rect">
            <a:avLst/>
          </a:prstGeom>
          <a:noFill/>
        </p:spPr>
      </p:pic>
      <p:sp>
        <p:nvSpPr>
          <p:cNvPr id="5" name="TextBox 4"/>
          <p:cNvSpPr txBox="1"/>
          <p:nvPr/>
        </p:nvSpPr>
        <p:spPr>
          <a:xfrm>
            <a:off x="467544" y="5589240"/>
            <a:ext cx="8208912" cy="523220"/>
          </a:xfrm>
          <a:prstGeom prst="rect">
            <a:avLst/>
          </a:prstGeom>
          <a:noFill/>
        </p:spPr>
        <p:txBody>
          <a:bodyPr wrap="square" rtlCol="0">
            <a:spAutoFit/>
          </a:bodyPr>
          <a:lstStyle/>
          <a:p>
            <a:r>
              <a:rPr lang="zh-CN" altLang="en-US" sz="2800" b="1" dirty="0" smtClean="0">
                <a:solidFill>
                  <a:srgbClr val="FF0000"/>
                </a:solidFill>
              </a:rPr>
              <a:t>船舶</a:t>
            </a:r>
            <a:r>
              <a:rPr lang="zh-CN" altLang="en-US" sz="2800" dirty="0" smtClean="0"/>
              <a:t>的适用税额由</a:t>
            </a:r>
            <a:r>
              <a:rPr lang="zh-CN" altLang="en-US" sz="2800" b="1" dirty="0" smtClean="0">
                <a:solidFill>
                  <a:srgbClr val="FF0000"/>
                </a:solidFill>
              </a:rPr>
              <a:t>国务院</a:t>
            </a:r>
            <a:r>
              <a:rPr lang="zh-CN" altLang="en-US" sz="2800" dirty="0" smtClean="0"/>
              <a:t>在规定的税额幅度内确定。</a:t>
            </a:r>
            <a:endParaRPr lang="zh-CN" altLang="en-US" sz="2800"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页脚占位符 4"/>
          <p:cNvSpPr>
            <a:spLocks noGrp="1"/>
          </p:cNvSpPr>
          <p:nvPr>
            <p:ph type="ftr" sz="quarter" idx="11"/>
          </p:nvPr>
        </p:nvSpPr>
        <p:spPr>
          <a:ln>
            <a:miter lim="800000"/>
            <a:headEnd/>
            <a:tailEnd/>
          </a:ln>
        </p:spPr>
        <p:txBody>
          <a:bodyPr/>
          <a:lstStyle/>
          <a:p>
            <a:pPr>
              <a:defRPr/>
            </a:pPr>
            <a:r>
              <a:rPr lang="zh-CN" altLang="en-US" smtClean="0">
                <a:latin typeface="Arial" charset="0"/>
                <a:cs typeface="Arial" charset="0"/>
              </a:rPr>
              <a:t>1</a:t>
            </a:r>
            <a:endParaRPr lang="en-US" altLang="zh-CN" smtClean="0">
              <a:latin typeface="Arial" charset="0"/>
              <a:cs typeface="Arial" charset="0"/>
            </a:endParaRPr>
          </a:p>
        </p:txBody>
      </p:sp>
      <p:sp>
        <p:nvSpPr>
          <p:cNvPr id="125955" name="灯片编号占位符 5"/>
          <p:cNvSpPr>
            <a:spLocks noGrp="1"/>
          </p:cNvSpPr>
          <p:nvPr>
            <p:ph type="sldNum" sz="quarter" idx="12"/>
          </p:nvPr>
        </p:nvSpPr>
        <p:spPr>
          <a:ln>
            <a:miter lim="800000"/>
            <a:headEnd/>
            <a:tailEnd/>
          </a:ln>
        </p:spPr>
        <p:txBody>
          <a:bodyPr/>
          <a:lstStyle/>
          <a:p>
            <a:pPr>
              <a:defRPr/>
            </a:pPr>
            <a:fld id="{5AAE5D37-CDCC-45F9-A052-08C1CF542CA9}" type="slidenum">
              <a:rPr lang="zh-CN" altLang="en-US" smtClean="0">
                <a:latin typeface="Arial" charset="0"/>
                <a:cs typeface="Arial" charset="0"/>
              </a:rPr>
              <a:pPr>
                <a:defRPr/>
              </a:pPr>
              <a:t>5</a:t>
            </a:fld>
            <a:endParaRPr lang="en-US" altLang="zh-CN" smtClean="0">
              <a:latin typeface="Arial" charset="0"/>
              <a:cs typeface="Arial" charset="0"/>
            </a:endParaRPr>
          </a:p>
        </p:txBody>
      </p:sp>
      <p:sp>
        <p:nvSpPr>
          <p:cNvPr id="3" name="Rectangle 5"/>
          <p:cNvSpPr>
            <a:spLocks noChangeArrowheads="1"/>
          </p:cNvSpPr>
          <p:nvPr/>
        </p:nvSpPr>
        <p:spPr bwMode="auto">
          <a:xfrm>
            <a:off x="0" y="0"/>
            <a:ext cx="9144000" cy="457200"/>
          </a:xfrm>
          <a:prstGeom prst="rect">
            <a:avLst/>
          </a:prstGeom>
          <a:noFill/>
          <a:ln>
            <a:noFill/>
          </a:ln>
          <a:effectLst/>
          <a:extLst/>
        </p:spPr>
        <p:txBody>
          <a:bodyPr wrap="none" lIns="60306" tIns="0" rIns="0" bIns="0" anchor="ctr">
            <a:spAutoFit/>
          </a:bodyPr>
          <a:lstStyle/>
          <a:p>
            <a:pPr algn="ctr" eaLnBrk="0" fontAlgn="ctr" hangingPunct="0">
              <a:defRPr/>
            </a:pPr>
            <a:r>
              <a:rPr lang="zh-CN" altLang="zh-CN" sz="1000">
                <a:solidFill>
                  <a:srgbClr val="9B9B9B"/>
                </a:solidFill>
                <a:ea typeface="+mn-ea"/>
              </a:rPr>
              <a:t>  </a:t>
            </a:r>
          </a:p>
          <a:p>
            <a:pPr algn="ctr" eaLnBrk="0" hangingPunct="0">
              <a:defRPr/>
            </a:pPr>
            <a:r>
              <a:rPr lang="zh-CN" altLang="en-US" sz="1000">
                <a:solidFill>
                  <a:srgbClr val="9B9B9B"/>
                </a:solidFill>
                <a:ea typeface="+mn-ea"/>
              </a:rPr>
              <a:t>车船税税目税额表</a:t>
            </a:r>
            <a:endParaRPr lang="zh-CN" altLang="en-US" sz="14100">
              <a:solidFill>
                <a:srgbClr val="9B9B9B"/>
              </a:solidFill>
              <a:ea typeface="+mn-ea"/>
            </a:endParaRPr>
          </a:p>
        </p:txBody>
      </p:sp>
      <p:graphicFrame>
        <p:nvGraphicFramePr>
          <p:cNvPr id="6" name="表格 5"/>
          <p:cNvGraphicFramePr>
            <a:graphicFrameLocks noGrp="1"/>
          </p:cNvGraphicFramePr>
          <p:nvPr/>
        </p:nvGraphicFramePr>
        <p:xfrm>
          <a:off x="107950" y="44450"/>
          <a:ext cx="8928099" cy="6819900"/>
        </p:xfrm>
        <a:graphic>
          <a:graphicData uri="http://schemas.openxmlformats.org/drawingml/2006/table">
            <a:tbl>
              <a:tblPr firstRow="1" bandRow="1">
                <a:tableStyleId>{00A15C55-8517-42AA-B614-E9B94910E393}</a:tableStyleId>
              </a:tblPr>
              <a:tblGrid>
                <a:gridCol w="3635031"/>
                <a:gridCol w="1909029"/>
                <a:gridCol w="648006"/>
                <a:gridCol w="2736033"/>
              </a:tblGrid>
              <a:tr h="720116">
                <a:tc>
                  <a:txBody>
                    <a:bodyPr/>
                    <a:lstStyle/>
                    <a:p>
                      <a:r>
                        <a:rPr lang="zh-CN" altLang="en-US" sz="1800" dirty="0" smtClean="0"/>
                        <a:t>税目</a:t>
                      </a:r>
                      <a:endParaRPr lang="zh-CN" altLang="en-US" sz="1800" dirty="0"/>
                    </a:p>
                  </a:txBody>
                  <a:tcPr marL="91431" marR="91431" marT="45722" marB="45722"/>
                </a:tc>
                <a:tc>
                  <a:txBody>
                    <a:bodyPr/>
                    <a:lstStyle/>
                    <a:p>
                      <a:r>
                        <a:rPr lang="zh-CN" altLang="en-US" sz="1800" dirty="0" smtClean="0"/>
                        <a:t>排气量</a:t>
                      </a:r>
                      <a:endParaRPr lang="zh-CN" altLang="en-US" sz="1800" dirty="0"/>
                    </a:p>
                  </a:txBody>
                  <a:tcPr marL="91431" marR="91431" marT="45722" marB="45722"/>
                </a:tc>
                <a:tc>
                  <a:txBody>
                    <a:bodyPr/>
                    <a:lstStyle/>
                    <a:p>
                      <a:r>
                        <a:rPr lang="zh-CN" altLang="en-US" sz="1800" dirty="0" smtClean="0"/>
                        <a:t>计税单位</a:t>
                      </a:r>
                      <a:endParaRPr lang="zh-CN" altLang="en-US" sz="1800" dirty="0"/>
                    </a:p>
                  </a:txBody>
                  <a:tcPr marL="91431" marR="91431" marT="45722" marB="45722"/>
                </a:tc>
                <a:tc>
                  <a:txBody>
                    <a:bodyPr/>
                    <a:lstStyle/>
                    <a:p>
                      <a:r>
                        <a:rPr lang="zh-CN" altLang="en-US" sz="1800" dirty="0" smtClean="0"/>
                        <a:t>年基准税额</a:t>
                      </a:r>
                      <a:endParaRPr lang="zh-CN" altLang="en-US" sz="1800" dirty="0"/>
                    </a:p>
                  </a:txBody>
                  <a:tcPr marL="91431" marR="91431" marT="45722" marB="45722"/>
                </a:tc>
              </a:tr>
              <a:tr h="691451">
                <a:tc rowSpan="7">
                  <a:txBody>
                    <a:bodyPr/>
                    <a:lstStyle/>
                    <a:p>
                      <a:r>
                        <a:rPr lang="zh-CN" altLang="en-US" sz="1800" b="1" dirty="0" smtClean="0">
                          <a:solidFill>
                            <a:srgbClr val="FF0000"/>
                          </a:solidFill>
                        </a:rPr>
                        <a:t>乘用车</a:t>
                      </a:r>
                      <a:endParaRPr lang="en-US" altLang="zh-CN" sz="1800" b="1" dirty="0" smtClean="0">
                        <a:solidFill>
                          <a:srgbClr val="FF0000"/>
                        </a:solidFill>
                      </a:endParaRPr>
                    </a:p>
                    <a:p>
                      <a:r>
                        <a:rPr lang="zh-CN" altLang="en-US" sz="1800" b="1" dirty="0" smtClean="0">
                          <a:solidFill>
                            <a:schemeClr val="tx1">
                              <a:lumMod val="50000"/>
                            </a:schemeClr>
                          </a:solidFill>
                        </a:rPr>
                        <a:t>核定载客人数</a:t>
                      </a:r>
                      <a:r>
                        <a:rPr lang="en-US" altLang="zh-CN" sz="1800" b="1" dirty="0" smtClean="0">
                          <a:solidFill>
                            <a:schemeClr val="tx1">
                              <a:lumMod val="50000"/>
                            </a:schemeClr>
                          </a:solidFill>
                        </a:rPr>
                        <a:t>9</a:t>
                      </a:r>
                      <a:r>
                        <a:rPr lang="zh-CN" altLang="en-US" sz="1800" b="1" dirty="0" smtClean="0">
                          <a:solidFill>
                            <a:schemeClr val="tx1">
                              <a:lumMod val="50000"/>
                            </a:schemeClr>
                          </a:solidFill>
                        </a:rPr>
                        <a:t>人（含）以下 </a:t>
                      </a:r>
                      <a:endParaRPr lang="zh-CN" altLang="en-US" sz="1800" b="1" dirty="0">
                        <a:solidFill>
                          <a:schemeClr val="tx1">
                            <a:lumMod val="50000"/>
                          </a:schemeClr>
                        </a:solidFill>
                      </a:endParaRPr>
                    </a:p>
                  </a:txBody>
                  <a:tcPr marL="91431" marR="91431" marT="45722" marB="45722"/>
                </a:tc>
                <a:tc>
                  <a:txBody>
                    <a:bodyPr/>
                    <a:lstStyle/>
                    <a:p>
                      <a:r>
                        <a:rPr lang="en-US" altLang="zh-CN" sz="1800" b="1" dirty="0" smtClean="0">
                          <a:solidFill>
                            <a:schemeClr val="tx1">
                              <a:lumMod val="50000"/>
                            </a:schemeClr>
                          </a:solidFill>
                        </a:rPr>
                        <a:t>1.0</a:t>
                      </a:r>
                      <a:r>
                        <a:rPr lang="zh-CN" altLang="en-US" sz="1800" b="1" dirty="0" smtClean="0">
                          <a:solidFill>
                            <a:schemeClr val="tx1">
                              <a:lumMod val="50000"/>
                            </a:schemeClr>
                          </a:solidFill>
                        </a:rPr>
                        <a:t>升（含）以下的</a:t>
                      </a:r>
                      <a:endParaRPr lang="zh-CN" altLang="en-US" sz="1800" b="1" dirty="0">
                        <a:solidFill>
                          <a:schemeClr val="tx1">
                            <a:lumMod val="50000"/>
                          </a:schemeClr>
                        </a:solidFill>
                      </a:endParaRPr>
                    </a:p>
                  </a:txBody>
                  <a:tcPr marL="91431" marR="91431" marT="45722" marB="45722"/>
                </a:tc>
                <a:tc>
                  <a:txBody>
                    <a:bodyPr/>
                    <a:lstStyle/>
                    <a:p>
                      <a:r>
                        <a:rPr lang="zh-CN" altLang="en-US" sz="1800" b="1" dirty="0" smtClean="0">
                          <a:solidFill>
                            <a:schemeClr val="tx1">
                              <a:lumMod val="50000"/>
                            </a:schemeClr>
                          </a:solidFill>
                        </a:rPr>
                        <a:t>每辆</a:t>
                      </a:r>
                      <a:endParaRPr lang="zh-CN" altLang="en-US" sz="1800" b="1" dirty="0">
                        <a:solidFill>
                          <a:schemeClr val="tx1">
                            <a:lumMod val="50000"/>
                          </a:schemeClr>
                        </a:solidFill>
                      </a:endParaRPr>
                    </a:p>
                  </a:txBody>
                  <a:tcPr marL="91431" marR="91431" marT="45722" marB="45722"/>
                </a:tc>
                <a:tc>
                  <a:txBody>
                    <a:bodyPr/>
                    <a:lstStyle/>
                    <a:p>
                      <a:r>
                        <a:rPr lang="en-US" altLang="zh-CN" sz="1800" b="1" dirty="0" smtClean="0">
                          <a:solidFill>
                            <a:schemeClr val="tx1">
                              <a:lumMod val="50000"/>
                            </a:schemeClr>
                          </a:solidFill>
                        </a:rPr>
                        <a:t>60</a:t>
                      </a:r>
                      <a:r>
                        <a:rPr lang="zh-CN" altLang="en-US" sz="1800" b="1" dirty="0" smtClean="0">
                          <a:solidFill>
                            <a:schemeClr val="tx1">
                              <a:lumMod val="50000"/>
                            </a:schemeClr>
                          </a:solidFill>
                        </a:rPr>
                        <a:t>元至</a:t>
                      </a:r>
                      <a:r>
                        <a:rPr lang="en-US" altLang="zh-CN" sz="1800" b="1" dirty="0" smtClean="0">
                          <a:solidFill>
                            <a:schemeClr val="tx1">
                              <a:lumMod val="50000"/>
                            </a:schemeClr>
                          </a:solidFill>
                        </a:rPr>
                        <a:t>360</a:t>
                      </a:r>
                      <a:r>
                        <a:rPr lang="zh-CN" altLang="en-US" sz="1800" b="1" dirty="0" smtClean="0">
                          <a:solidFill>
                            <a:schemeClr val="tx1">
                              <a:lumMod val="50000"/>
                            </a:schemeClr>
                          </a:solidFill>
                        </a:rPr>
                        <a:t>元</a:t>
                      </a:r>
                      <a:endParaRPr lang="zh-CN" altLang="en-US" sz="1800" b="1" dirty="0">
                        <a:solidFill>
                          <a:schemeClr val="tx1">
                            <a:lumMod val="50000"/>
                          </a:schemeClr>
                        </a:solidFill>
                      </a:endParaRPr>
                    </a:p>
                  </a:txBody>
                  <a:tcPr marL="91431" marR="91431" marT="45722" marB="45722"/>
                </a:tc>
              </a:tr>
              <a:tr h="418861">
                <a:tc vMerge="1">
                  <a:txBody>
                    <a:bodyPr/>
                    <a:lstStyle/>
                    <a:p>
                      <a:endParaRPr lang="zh-CN" altLang="en-US" dirty="0"/>
                    </a:p>
                  </a:txBody>
                  <a:tcPr/>
                </a:tc>
                <a:tc>
                  <a:txBody>
                    <a:bodyPr/>
                    <a:lstStyle/>
                    <a:p>
                      <a:r>
                        <a:rPr lang="en-US" altLang="zh-CN" sz="1800" b="1" dirty="0" smtClean="0">
                          <a:solidFill>
                            <a:schemeClr val="tx1">
                              <a:lumMod val="50000"/>
                            </a:schemeClr>
                          </a:solidFill>
                        </a:rPr>
                        <a:t>1.0</a:t>
                      </a:r>
                      <a:r>
                        <a:rPr lang="zh-CN" altLang="en-US" sz="1800" b="1" dirty="0" smtClean="0">
                          <a:solidFill>
                            <a:schemeClr val="tx1">
                              <a:lumMod val="50000"/>
                            </a:schemeClr>
                          </a:solidFill>
                        </a:rPr>
                        <a:t>升</a:t>
                      </a:r>
                      <a:r>
                        <a:rPr lang="en-US" altLang="zh-CN" sz="1800" b="1" dirty="0" smtClean="0">
                          <a:solidFill>
                            <a:schemeClr val="tx1">
                              <a:lumMod val="50000"/>
                            </a:schemeClr>
                          </a:solidFill>
                        </a:rPr>
                        <a:t>-1.6</a:t>
                      </a:r>
                      <a:r>
                        <a:rPr lang="zh-CN" altLang="en-US" sz="1800" b="1" dirty="0" smtClean="0">
                          <a:solidFill>
                            <a:schemeClr val="tx1">
                              <a:lumMod val="50000"/>
                            </a:schemeClr>
                          </a:solidFill>
                        </a:rPr>
                        <a:t>升（含）</a:t>
                      </a:r>
                      <a:endParaRPr lang="zh-CN" altLang="en-US" sz="1800" b="1" dirty="0">
                        <a:solidFill>
                          <a:schemeClr val="tx1">
                            <a:lumMod val="50000"/>
                          </a:schemeClr>
                        </a:solidFill>
                      </a:endParaRPr>
                    </a:p>
                  </a:txBody>
                  <a:tcPr marL="91431" marR="91431" marT="45722" marB="45722"/>
                </a:tc>
                <a:tc>
                  <a:txBody>
                    <a:bodyPr/>
                    <a:lstStyle/>
                    <a:p>
                      <a:endParaRPr lang="zh-CN" altLang="en-US" sz="1800" b="1">
                        <a:solidFill>
                          <a:schemeClr val="tx1">
                            <a:lumMod val="50000"/>
                          </a:schemeClr>
                        </a:solidFill>
                      </a:endParaRPr>
                    </a:p>
                  </a:txBody>
                  <a:tcPr marL="91431" marR="91431" marT="45722" marB="45722"/>
                </a:tc>
                <a:tc>
                  <a:txBody>
                    <a:bodyPr/>
                    <a:lstStyle/>
                    <a:p>
                      <a:r>
                        <a:rPr lang="en-US" altLang="zh-CN" sz="1800" b="1" dirty="0" smtClean="0">
                          <a:solidFill>
                            <a:schemeClr val="tx1">
                              <a:lumMod val="50000"/>
                            </a:schemeClr>
                          </a:solidFill>
                        </a:rPr>
                        <a:t>300</a:t>
                      </a:r>
                      <a:r>
                        <a:rPr lang="zh-CN" altLang="en-US" sz="1800" b="1" dirty="0" smtClean="0">
                          <a:solidFill>
                            <a:schemeClr val="tx1">
                              <a:lumMod val="50000"/>
                            </a:schemeClr>
                          </a:solidFill>
                        </a:rPr>
                        <a:t>元至</a:t>
                      </a:r>
                      <a:r>
                        <a:rPr lang="en-US" altLang="zh-CN" sz="1800" b="1" dirty="0" smtClean="0">
                          <a:solidFill>
                            <a:schemeClr val="tx1">
                              <a:lumMod val="50000"/>
                            </a:schemeClr>
                          </a:solidFill>
                        </a:rPr>
                        <a:t>540</a:t>
                      </a:r>
                      <a:r>
                        <a:rPr lang="zh-CN" altLang="en-US" sz="1800" b="1" dirty="0" smtClean="0">
                          <a:solidFill>
                            <a:schemeClr val="tx1">
                              <a:lumMod val="50000"/>
                            </a:schemeClr>
                          </a:solidFill>
                        </a:rPr>
                        <a:t>元</a:t>
                      </a:r>
                      <a:endParaRPr lang="zh-CN" altLang="en-US" sz="1800" b="1" dirty="0">
                        <a:solidFill>
                          <a:schemeClr val="tx1">
                            <a:lumMod val="50000"/>
                          </a:schemeClr>
                        </a:solidFill>
                      </a:endParaRPr>
                    </a:p>
                  </a:txBody>
                  <a:tcPr marL="91431" marR="91431" marT="45722" marB="45722"/>
                </a:tc>
              </a:tr>
              <a:tr h="418861">
                <a:tc vMerge="1">
                  <a:txBody>
                    <a:bodyPr/>
                    <a:lstStyle/>
                    <a:p>
                      <a:endParaRPr lang="zh-CN" altLang="en-US" dirty="0"/>
                    </a:p>
                  </a:txBody>
                  <a:tcPr/>
                </a:tc>
                <a:tc>
                  <a:txBody>
                    <a:bodyPr/>
                    <a:lstStyle/>
                    <a:p>
                      <a:r>
                        <a:rPr lang="en-US" altLang="zh-CN" sz="1800" b="1" dirty="0" smtClean="0">
                          <a:solidFill>
                            <a:schemeClr val="tx1">
                              <a:lumMod val="50000"/>
                            </a:schemeClr>
                          </a:solidFill>
                        </a:rPr>
                        <a:t>1.6</a:t>
                      </a:r>
                      <a:r>
                        <a:rPr lang="zh-CN" altLang="en-US" sz="1800" b="1" dirty="0" smtClean="0">
                          <a:solidFill>
                            <a:schemeClr val="tx1">
                              <a:lumMod val="50000"/>
                            </a:schemeClr>
                          </a:solidFill>
                        </a:rPr>
                        <a:t>升</a:t>
                      </a:r>
                      <a:r>
                        <a:rPr lang="en-US" altLang="zh-CN" sz="1800" b="1" dirty="0" smtClean="0">
                          <a:solidFill>
                            <a:schemeClr val="tx1">
                              <a:lumMod val="50000"/>
                            </a:schemeClr>
                          </a:solidFill>
                        </a:rPr>
                        <a:t>-2.0</a:t>
                      </a:r>
                      <a:r>
                        <a:rPr lang="zh-CN" altLang="en-US" sz="1800" b="1" dirty="0" smtClean="0">
                          <a:solidFill>
                            <a:schemeClr val="tx1">
                              <a:lumMod val="50000"/>
                            </a:schemeClr>
                          </a:solidFill>
                        </a:rPr>
                        <a:t>升（含）</a:t>
                      </a:r>
                      <a:endParaRPr lang="zh-CN" altLang="en-US" sz="1800" b="1" dirty="0">
                        <a:solidFill>
                          <a:schemeClr val="tx1">
                            <a:lumMod val="50000"/>
                          </a:schemeClr>
                        </a:solidFill>
                      </a:endParaRPr>
                    </a:p>
                  </a:txBody>
                  <a:tcPr marL="91431" marR="91431" marT="45722" marB="45722"/>
                </a:tc>
                <a:tc>
                  <a:txBody>
                    <a:bodyPr/>
                    <a:lstStyle/>
                    <a:p>
                      <a:endParaRPr lang="zh-CN" altLang="en-US" sz="1800" b="1">
                        <a:solidFill>
                          <a:schemeClr val="tx1">
                            <a:lumMod val="50000"/>
                          </a:schemeClr>
                        </a:solidFill>
                      </a:endParaRPr>
                    </a:p>
                  </a:txBody>
                  <a:tcPr marL="91431" marR="91431" marT="45722" marB="45722"/>
                </a:tc>
                <a:tc>
                  <a:txBody>
                    <a:bodyPr/>
                    <a:lstStyle/>
                    <a:p>
                      <a:r>
                        <a:rPr lang="en-US" altLang="zh-CN" sz="1800" b="1" dirty="0" smtClean="0">
                          <a:solidFill>
                            <a:schemeClr val="tx1">
                              <a:lumMod val="50000"/>
                            </a:schemeClr>
                          </a:solidFill>
                        </a:rPr>
                        <a:t>360</a:t>
                      </a:r>
                      <a:r>
                        <a:rPr lang="zh-CN" altLang="en-US" sz="1800" b="1" dirty="0" smtClean="0">
                          <a:solidFill>
                            <a:schemeClr val="tx1">
                              <a:lumMod val="50000"/>
                            </a:schemeClr>
                          </a:solidFill>
                        </a:rPr>
                        <a:t>元至</a:t>
                      </a:r>
                      <a:r>
                        <a:rPr lang="en-US" altLang="zh-CN" sz="1800" b="1" dirty="0" smtClean="0">
                          <a:solidFill>
                            <a:schemeClr val="tx1">
                              <a:lumMod val="50000"/>
                            </a:schemeClr>
                          </a:solidFill>
                        </a:rPr>
                        <a:t>660</a:t>
                      </a:r>
                      <a:r>
                        <a:rPr lang="zh-CN" altLang="en-US" sz="1800" b="1" dirty="0" smtClean="0">
                          <a:solidFill>
                            <a:schemeClr val="tx1">
                              <a:lumMod val="50000"/>
                            </a:schemeClr>
                          </a:solidFill>
                        </a:rPr>
                        <a:t>元</a:t>
                      </a:r>
                      <a:endParaRPr lang="zh-CN" altLang="en-US" sz="1800" b="1" dirty="0">
                        <a:solidFill>
                          <a:schemeClr val="tx1">
                            <a:lumMod val="50000"/>
                          </a:schemeClr>
                        </a:solidFill>
                      </a:endParaRPr>
                    </a:p>
                  </a:txBody>
                  <a:tcPr marL="91431" marR="91431" marT="45722" marB="45722"/>
                </a:tc>
              </a:tr>
              <a:tr h="418861">
                <a:tc vMerge="1">
                  <a:txBody>
                    <a:bodyPr/>
                    <a:lstStyle/>
                    <a:p>
                      <a:endParaRPr lang="zh-CN" altLang="en-US" dirty="0"/>
                    </a:p>
                  </a:txBody>
                  <a:tcPr/>
                </a:tc>
                <a:tc>
                  <a:txBody>
                    <a:bodyPr/>
                    <a:lstStyle/>
                    <a:p>
                      <a:r>
                        <a:rPr lang="en-US" altLang="zh-CN" sz="1800" b="1" dirty="0" smtClean="0">
                          <a:solidFill>
                            <a:schemeClr val="tx1">
                              <a:lumMod val="50000"/>
                            </a:schemeClr>
                          </a:solidFill>
                        </a:rPr>
                        <a:t>2.0</a:t>
                      </a:r>
                      <a:r>
                        <a:rPr lang="zh-CN" altLang="en-US" sz="1800" b="1" dirty="0" smtClean="0">
                          <a:solidFill>
                            <a:schemeClr val="tx1">
                              <a:lumMod val="50000"/>
                            </a:schemeClr>
                          </a:solidFill>
                        </a:rPr>
                        <a:t>升</a:t>
                      </a:r>
                      <a:r>
                        <a:rPr lang="en-US" altLang="zh-CN" sz="1800" b="1" dirty="0" smtClean="0">
                          <a:solidFill>
                            <a:schemeClr val="tx1">
                              <a:lumMod val="50000"/>
                            </a:schemeClr>
                          </a:solidFill>
                        </a:rPr>
                        <a:t>-2.5</a:t>
                      </a:r>
                      <a:r>
                        <a:rPr lang="zh-CN" altLang="en-US" sz="1800" b="1" dirty="0" smtClean="0">
                          <a:solidFill>
                            <a:schemeClr val="tx1">
                              <a:lumMod val="50000"/>
                            </a:schemeClr>
                          </a:solidFill>
                        </a:rPr>
                        <a:t>升（含）</a:t>
                      </a:r>
                      <a:endParaRPr lang="zh-CN" altLang="en-US" sz="1800" b="1" dirty="0">
                        <a:solidFill>
                          <a:schemeClr val="tx1">
                            <a:lumMod val="50000"/>
                          </a:schemeClr>
                        </a:solidFill>
                      </a:endParaRPr>
                    </a:p>
                  </a:txBody>
                  <a:tcPr marL="91431" marR="91431" marT="45722" marB="45722"/>
                </a:tc>
                <a:tc>
                  <a:txBody>
                    <a:bodyPr/>
                    <a:lstStyle/>
                    <a:p>
                      <a:endParaRPr lang="zh-CN" altLang="en-US" sz="1800" b="1">
                        <a:solidFill>
                          <a:schemeClr val="tx1">
                            <a:lumMod val="50000"/>
                          </a:schemeClr>
                        </a:solidFill>
                      </a:endParaRPr>
                    </a:p>
                  </a:txBody>
                  <a:tcPr marL="91431" marR="91431" marT="45722" marB="45722"/>
                </a:tc>
                <a:tc>
                  <a:txBody>
                    <a:bodyPr/>
                    <a:lstStyle/>
                    <a:p>
                      <a:r>
                        <a:rPr lang="en-US" altLang="zh-CN" sz="1800" b="1" dirty="0" smtClean="0">
                          <a:solidFill>
                            <a:schemeClr val="tx1">
                              <a:lumMod val="50000"/>
                            </a:schemeClr>
                          </a:solidFill>
                        </a:rPr>
                        <a:t>660</a:t>
                      </a:r>
                      <a:r>
                        <a:rPr lang="zh-CN" altLang="en-US" sz="1800" b="1" dirty="0" smtClean="0">
                          <a:solidFill>
                            <a:schemeClr val="tx1">
                              <a:lumMod val="50000"/>
                            </a:schemeClr>
                          </a:solidFill>
                        </a:rPr>
                        <a:t>元至</a:t>
                      </a:r>
                      <a:r>
                        <a:rPr lang="en-US" altLang="zh-CN" sz="1800" b="1" dirty="0" smtClean="0">
                          <a:solidFill>
                            <a:schemeClr val="tx1">
                              <a:lumMod val="50000"/>
                            </a:schemeClr>
                          </a:solidFill>
                        </a:rPr>
                        <a:t>1200</a:t>
                      </a:r>
                      <a:r>
                        <a:rPr lang="zh-CN" altLang="en-US" sz="1800" b="1" dirty="0" smtClean="0">
                          <a:solidFill>
                            <a:schemeClr val="tx1">
                              <a:lumMod val="50000"/>
                            </a:schemeClr>
                          </a:solidFill>
                        </a:rPr>
                        <a:t>元</a:t>
                      </a:r>
                      <a:endParaRPr lang="zh-CN" altLang="en-US" sz="1800" b="1" dirty="0">
                        <a:solidFill>
                          <a:schemeClr val="tx1">
                            <a:lumMod val="50000"/>
                          </a:schemeClr>
                        </a:solidFill>
                      </a:endParaRPr>
                    </a:p>
                  </a:txBody>
                  <a:tcPr marL="91431" marR="91431" marT="45722" marB="45722"/>
                </a:tc>
              </a:tr>
              <a:tr h="418861">
                <a:tc vMerge="1">
                  <a:txBody>
                    <a:bodyPr/>
                    <a:lstStyle/>
                    <a:p>
                      <a:endParaRPr lang="zh-CN" altLang="en-US" dirty="0"/>
                    </a:p>
                  </a:txBody>
                  <a:tcPr/>
                </a:tc>
                <a:tc>
                  <a:txBody>
                    <a:bodyPr/>
                    <a:lstStyle/>
                    <a:p>
                      <a:r>
                        <a:rPr lang="en-US" altLang="zh-CN" sz="1800" b="1" dirty="0" smtClean="0">
                          <a:solidFill>
                            <a:schemeClr val="tx1">
                              <a:lumMod val="50000"/>
                            </a:schemeClr>
                          </a:solidFill>
                        </a:rPr>
                        <a:t>2.5</a:t>
                      </a:r>
                      <a:r>
                        <a:rPr lang="zh-CN" altLang="en-US" sz="1800" b="1" dirty="0" smtClean="0">
                          <a:solidFill>
                            <a:schemeClr val="tx1">
                              <a:lumMod val="50000"/>
                            </a:schemeClr>
                          </a:solidFill>
                        </a:rPr>
                        <a:t>升</a:t>
                      </a:r>
                      <a:r>
                        <a:rPr lang="en-US" altLang="zh-CN" sz="1800" b="1" dirty="0" smtClean="0">
                          <a:solidFill>
                            <a:schemeClr val="tx1">
                              <a:lumMod val="50000"/>
                            </a:schemeClr>
                          </a:solidFill>
                        </a:rPr>
                        <a:t>-3.0</a:t>
                      </a:r>
                      <a:r>
                        <a:rPr lang="zh-CN" altLang="en-US" sz="1800" b="1" dirty="0" smtClean="0">
                          <a:solidFill>
                            <a:schemeClr val="tx1">
                              <a:lumMod val="50000"/>
                            </a:schemeClr>
                          </a:solidFill>
                        </a:rPr>
                        <a:t>升（含）</a:t>
                      </a:r>
                      <a:endParaRPr lang="zh-CN" altLang="en-US" sz="1800" b="1" dirty="0">
                        <a:solidFill>
                          <a:schemeClr val="tx1">
                            <a:lumMod val="50000"/>
                          </a:schemeClr>
                        </a:solidFill>
                      </a:endParaRPr>
                    </a:p>
                  </a:txBody>
                  <a:tcPr marL="91431" marR="91431" marT="45722" marB="45722"/>
                </a:tc>
                <a:tc>
                  <a:txBody>
                    <a:bodyPr/>
                    <a:lstStyle/>
                    <a:p>
                      <a:endParaRPr lang="zh-CN" altLang="en-US" sz="1800" b="1">
                        <a:solidFill>
                          <a:schemeClr val="tx1">
                            <a:lumMod val="50000"/>
                          </a:schemeClr>
                        </a:solidFill>
                      </a:endParaRPr>
                    </a:p>
                  </a:txBody>
                  <a:tcPr marL="91431" marR="91431" marT="45722" marB="45722"/>
                </a:tc>
                <a:tc>
                  <a:txBody>
                    <a:bodyPr/>
                    <a:lstStyle/>
                    <a:p>
                      <a:r>
                        <a:rPr lang="en-US" altLang="zh-CN" sz="1800" b="1" dirty="0" smtClean="0">
                          <a:solidFill>
                            <a:schemeClr val="tx1">
                              <a:lumMod val="50000"/>
                            </a:schemeClr>
                          </a:solidFill>
                        </a:rPr>
                        <a:t>1200</a:t>
                      </a:r>
                      <a:r>
                        <a:rPr lang="zh-CN" altLang="en-US" sz="1800" b="1" dirty="0" smtClean="0">
                          <a:solidFill>
                            <a:schemeClr val="tx1">
                              <a:lumMod val="50000"/>
                            </a:schemeClr>
                          </a:solidFill>
                        </a:rPr>
                        <a:t>元至</a:t>
                      </a:r>
                      <a:r>
                        <a:rPr lang="en-US" altLang="zh-CN" sz="1800" b="1" dirty="0" smtClean="0">
                          <a:solidFill>
                            <a:schemeClr val="tx1">
                              <a:lumMod val="50000"/>
                            </a:schemeClr>
                          </a:solidFill>
                        </a:rPr>
                        <a:t>2400</a:t>
                      </a:r>
                      <a:r>
                        <a:rPr lang="zh-CN" altLang="en-US" sz="1800" b="1" dirty="0" smtClean="0">
                          <a:solidFill>
                            <a:schemeClr val="tx1">
                              <a:lumMod val="50000"/>
                            </a:schemeClr>
                          </a:solidFill>
                        </a:rPr>
                        <a:t>元</a:t>
                      </a:r>
                      <a:endParaRPr lang="zh-CN" altLang="en-US" sz="1800" b="1" dirty="0">
                        <a:solidFill>
                          <a:schemeClr val="tx1">
                            <a:lumMod val="50000"/>
                          </a:schemeClr>
                        </a:solidFill>
                      </a:endParaRPr>
                    </a:p>
                  </a:txBody>
                  <a:tcPr marL="91431" marR="91431" marT="45722" marB="45722"/>
                </a:tc>
              </a:tr>
              <a:tr h="418861">
                <a:tc vMerge="1">
                  <a:txBody>
                    <a:bodyPr/>
                    <a:lstStyle/>
                    <a:p>
                      <a:endParaRPr lang="zh-CN" altLang="en-US" dirty="0"/>
                    </a:p>
                  </a:txBody>
                  <a:tcPr/>
                </a:tc>
                <a:tc>
                  <a:txBody>
                    <a:bodyPr/>
                    <a:lstStyle/>
                    <a:p>
                      <a:r>
                        <a:rPr lang="en-US" altLang="zh-CN" sz="1800" b="1" dirty="0" smtClean="0">
                          <a:solidFill>
                            <a:schemeClr val="tx1">
                              <a:lumMod val="50000"/>
                            </a:schemeClr>
                          </a:solidFill>
                        </a:rPr>
                        <a:t>3.0</a:t>
                      </a:r>
                      <a:r>
                        <a:rPr lang="zh-CN" altLang="en-US" sz="1800" b="1" dirty="0" smtClean="0">
                          <a:solidFill>
                            <a:schemeClr val="tx1">
                              <a:lumMod val="50000"/>
                            </a:schemeClr>
                          </a:solidFill>
                        </a:rPr>
                        <a:t>升</a:t>
                      </a:r>
                      <a:r>
                        <a:rPr lang="en-US" altLang="zh-CN" sz="1800" b="1" dirty="0" smtClean="0">
                          <a:solidFill>
                            <a:schemeClr val="tx1">
                              <a:lumMod val="50000"/>
                            </a:schemeClr>
                          </a:solidFill>
                        </a:rPr>
                        <a:t>-4.0</a:t>
                      </a:r>
                      <a:r>
                        <a:rPr lang="zh-CN" altLang="en-US" sz="1800" b="1" dirty="0" smtClean="0">
                          <a:solidFill>
                            <a:schemeClr val="tx1">
                              <a:lumMod val="50000"/>
                            </a:schemeClr>
                          </a:solidFill>
                        </a:rPr>
                        <a:t>升（含）</a:t>
                      </a:r>
                      <a:endParaRPr lang="zh-CN" altLang="en-US" sz="1800" b="1" dirty="0">
                        <a:solidFill>
                          <a:schemeClr val="tx1">
                            <a:lumMod val="50000"/>
                          </a:schemeClr>
                        </a:solidFill>
                      </a:endParaRPr>
                    </a:p>
                  </a:txBody>
                  <a:tcPr marL="91431" marR="91431" marT="45722" marB="45722"/>
                </a:tc>
                <a:tc>
                  <a:txBody>
                    <a:bodyPr/>
                    <a:lstStyle/>
                    <a:p>
                      <a:endParaRPr lang="zh-CN" altLang="en-US" sz="1800" b="1">
                        <a:solidFill>
                          <a:schemeClr val="tx1">
                            <a:lumMod val="50000"/>
                          </a:schemeClr>
                        </a:solidFill>
                      </a:endParaRPr>
                    </a:p>
                  </a:txBody>
                  <a:tcPr marL="91431" marR="91431" marT="45722" marB="45722"/>
                </a:tc>
                <a:tc>
                  <a:txBody>
                    <a:bodyPr/>
                    <a:lstStyle/>
                    <a:p>
                      <a:r>
                        <a:rPr lang="en-US" altLang="zh-CN" sz="1800" b="1" dirty="0" smtClean="0">
                          <a:solidFill>
                            <a:schemeClr val="tx1">
                              <a:lumMod val="50000"/>
                            </a:schemeClr>
                          </a:solidFill>
                        </a:rPr>
                        <a:t>2400</a:t>
                      </a:r>
                      <a:r>
                        <a:rPr lang="zh-CN" altLang="en-US" sz="1800" b="1" dirty="0" smtClean="0">
                          <a:solidFill>
                            <a:schemeClr val="tx1">
                              <a:lumMod val="50000"/>
                            </a:schemeClr>
                          </a:solidFill>
                        </a:rPr>
                        <a:t>元至</a:t>
                      </a:r>
                      <a:r>
                        <a:rPr lang="en-US" altLang="zh-CN" sz="1800" b="1" dirty="0" smtClean="0">
                          <a:solidFill>
                            <a:schemeClr val="tx1">
                              <a:lumMod val="50000"/>
                            </a:schemeClr>
                          </a:solidFill>
                        </a:rPr>
                        <a:t>3600</a:t>
                      </a:r>
                      <a:r>
                        <a:rPr lang="zh-CN" altLang="en-US" sz="1800" b="1" dirty="0" smtClean="0">
                          <a:solidFill>
                            <a:schemeClr val="tx1">
                              <a:lumMod val="50000"/>
                            </a:schemeClr>
                          </a:solidFill>
                        </a:rPr>
                        <a:t>元</a:t>
                      </a:r>
                      <a:endParaRPr lang="zh-CN" altLang="en-US" sz="1800" b="1" dirty="0">
                        <a:solidFill>
                          <a:schemeClr val="tx1">
                            <a:lumMod val="50000"/>
                          </a:schemeClr>
                        </a:solidFill>
                      </a:endParaRPr>
                    </a:p>
                  </a:txBody>
                  <a:tcPr marL="91431" marR="91431" marT="45722" marB="45722"/>
                </a:tc>
              </a:tr>
              <a:tr h="418861">
                <a:tc vMerge="1">
                  <a:txBody>
                    <a:bodyPr/>
                    <a:lstStyle/>
                    <a:p>
                      <a:endParaRPr lang="zh-CN" altLang="en-US" dirty="0"/>
                    </a:p>
                  </a:txBody>
                  <a:tcPr/>
                </a:tc>
                <a:tc>
                  <a:txBody>
                    <a:bodyPr/>
                    <a:lstStyle/>
                    <a:p>
                      <a:r>
                        <a:rPr lang="en-US" altLang="zh-CN" sz="1800" b="1" dirty="0" smtClean="0">
                          <a:solidFill>
                            <a:schemeClr val="tx1">
                              <a:lumMod val="50000"/>
                            </a:schemeClr>
                          </a:solidFill>
                        </a:rPr>
                        <a:t>4.0</a:t>
                      </a:r>
                      <a:r>
                        <a:rPr lang="zh-CN" altLang="en-US" sz="1800" b="1" dirty="0" smtClean="0">
                          <a:solidFill>
                            <a:schemeClr val="tx1">
                              <a:lumMod val="50000"/>
                            </a:schemeClr>
                          </a:solidFill>
                        </a:rPr>
                        <a:t>升以上</a:t>
                      </a:r>
                      <a:endParaRPr lang="zh-CN" altLang="en-US" sz="1800" b="1" dirty="0">
                        <a:solidFill>
                          <a:schemeClr val="tx1">
                            <a:lumMod val="50000"/>
                          </a:schemeClr>
                        </a:solidFill>
                      </a:endParaRPr>
                    </a:p>
                  </a:txBody>
                  <a:tcPr marL="91431" marR="91431" marT="45722" marB="45722"/>
                </a:tc>
                <a:tc>
                  <a:txBody>
                    <a:bodyPr/>
                    <a:lstStyle/>
                    <a:p>
                      <a:endParaRPr lang="zh-CN" altLang="en-US" sz="1800" b="1">
                        <a:solidFill>
                          <a:schemeClr val="tx1">
                            <a:lumMod val="50000"/>
                          </a:schemeClr>
                        </a:solidFill>
                      </a:endParaRPr>
                    </a:p>
                  </a:txBody>
                  <a:tcPr marL="91431" marR="91431" marT="45722" marB="45722"/>
                </a:tc>
                <a:tc>
                  <a:txBody>
                    <a:bodyPr/>
                    <a:lstStyle/>
                    <a:p>
                      <a:r>
                        <a:rPr lang="en-US" altLang="zh-CN" sz="1800" b="1" dirty="0" smtClean="0">
                          <a:solidFill>
                            <a:schemeClr val="tx1">
                              <a:lumMod val="50000"/>
                            </a:schemeClr>
                          </a:solidFill>
                        </a:rPr>
                        <a:t>3600</a:t>
                      </a:r>
                      <a:r>
                        <a:rPr lang="zh-CN" altLang="en-US" sz="1800" b="1" dirty="0" smtClean="0">
                          <a:solidFill>
                            <a:schemeClr val="tx1">
                              <a:lumMod val="50000"/>
                            </a:schemeClr>
                          </a:solidFill>
                        </a:rPr>
                        <a:t>元至</a:t>
                      </a:r>
                      <a:r>
                        <a:rPr lang="en-US" altLang="zh-CN" sz="1800" b="1" dirty="0" smtClean="0">
                          <a:solidFill>
                            <a:schemeClr val="tx1">
                              <a:lumMod val="50000"/>
                            </a:schemeClr>
                          </a:solidFill>
                        </a:rPr>
                        <a:t>5400</a:t>
                      </a:r>
                      <a:r>
                        <a:rPr lang="zh-CN" altLang="en-US" sz="1800" b="1" dirty="0" smtClean="0">
                          <a:solidFill>
                            <a:schemeClr val="tx1">
                              <a:lumMod val="50000"/>
                            </a:schemeClr>
                          </a:solidFill>
                        </a:rPr>
                        <a:t>元</a:t>
                      </a:r>
                      <a:endParaRPr lang="zh-CN" altLang="en-US" sz="1800" b="1" dirty="0">
                        <a:solidFill>
                          <a:schemeClr val="tx1">
                            <a:lumMod val="50000"/>
                          </a:schemeClr>
                        </a:solidFill>
                      </a:endParaRPr>
                    </a:p>
                  </a:txBody>
                  <a:tcPr marL="91431" marR="91431" marT="45722" marB="45722"/>
                </a:tc>
              </a:tr>
              <a:tr h="691451">
                <a:tc>
                  <a:txBody>
                    <a:bodyPr/>
                    <a:lstStyle/>
                    <a:p>
                      <a:r>
                        <a:rPr lang="zh-CN" altLang="en-US" sz="1800" b="1" dirty="0" smtClean="0">
                          <a:solidFill>
                            <a:srgbClr val="FF0000"/>
                          </a:solidFill>
                        </a:rPr>
                        <a:t>商用车客车（包括电车）</a:t>
                      </a:r>
                      <a:endParaRPr lang="en-US" altLang="zh-CN" sz="1800" b="1" dirty="0" smtClean="0">
                        <a:solidFill>
                          <a:srgbClr val="FF0000"/>
                        </a:solidFill>
                      </a:endParaRPr>
                    </a:p>
                    <a:p>
                      <a:r>
                        <a:rPr lang="zh-CN" altLang="en-US" sz="1800" dirty="0" smtClean="0"/>
                        <a:t>（</a:t>
                      </a:r>
                      <a:r>
                        <a:rPr lang="zh-CN" altLang="en-US" sz="1800" b="1" dirty="0" smtClean="0">
                          <a:solidFill>
                            <a:schemeClr val="tx1">
                              <a:lumMod val="50000"/>
                            </a:schemeClr>
                          </a:solidFill>
                        </a:rPr>
                        <a:t>核定载客人数</a:t>
                      </a:r>
                      <a:r>
                        <a:rPr lang="en-US" altLang="zh-CN" sz="1800" b="1" dirty="0" smtClean="0">
                          <a:solidFill>
                            <a:schemeClr val="tx1">
                              <a:lumMod val="50000"/>
                            </a:schemeClr>
                          </a:solidFill>
                        </a:rPr>
                        <a:t>9</a:t>
                      </a:r>
                      <a:r>
                        <a:rPr lang="zh-CN" altLang="en-US" sz="1800" b="1" dirty="0" smtClean="0">
                          <a:solidFill>
                            <a:schemeClr val="tx1">
                              <a:lumMod val="50000"/>
                            </a:schemeClr>
                          </a:solidFill>
                        </a:rPr>
                        <a:t>人以上）</a:t>
                      </a:r>
                      <a:endParaRPr lang="zh-CN" altLang="en-US" sz="1800" b="1" dirty="0">
                        <a:solidFill>
                          <a:schemeClr val="tx1">
                            <a:lumMod val="50000"/>
                          </a:schemeClr>
                        </a:solidFill>
                      </a:endParaRPr>
                    </a:p>
                  </a:txBody>
                  <a:tcPr marL="91431" marR="91431" marT="45722" marB="45722">
                    <a:solidFill>
                      <a:srgbClr val="FFFF00"/>
                    </a:solidFill>
                  </a:tcPr>
                </a:tc>
                <a:tc>
                  <a:txBody>
                    <a:bodyPr/>
                    <a:lstStyle/>
                    <a:p>
                      <a:endParaRPr lang="zh-CN" altLang="en-US" sz="1800" b="1" dirty="0">
                        <a:solidFill>
                          <a:schemeClr val="tx1">
                            <a:lumMod val="50000"/>
                          </a:schemeClr>
                        </a:solidFill>
                      </a:endParaRPr>
                    </a:p>
                  </a:txBody>
                  <a:tcPr marL="91431" marR="91431" marT="45722" marB="45722">
                    <a:solidFill>
                      <a:srgbClr val="FFFF00"/>
                    </a:solidFill>
                  </a:tcPr>
                </a:tc>
                <a:tc>
                  <a:txBody>
                    <a:bodyPr/>
                    <a:lstStyle/>
                    <a:p>
                      <a:endParaRPr lang="zh-CN" altLang="en-US" sz="1800" b="1" dirty="0">
                        <a:solidFill>
                          <a:schemeClr val="tx1">
                            <a:lumMod val="50000"/>
                          </a:schemeClr>
                        </a:solidFill>
                      </a:endParaRPr>
                    </a:p>
                  </a:txBody>
                  <a:tcPr marL="91431" marR="91431" marT="45722" marB="45722">
                    <a:solidFill>
                      <a:srgbClr val="FFFF00"/>
                    </a:solidFill>
                  </a:tcPr>
                </a:tc>
                <a:tc>
                  <a:txBody>
                    <a:bodyPr/>
                    <a:lstStyle/>
                    <a:p>
                      <a:r>
                        <a:rPr lang="en-US" altLang="zh-CN" sz="1800" b="1" dirty="0" smtClean="0">
                          <a:solidFill>
                            <a:schemeClr val="tx1">
                              <a:lumMod val="50000"/>
                            </a:schemeClr>
                          </a:solidFill>
                        </a:rPr>
                        <a:t>480</a:t>
                      </a:r>
                      <a:r>
                        <a:rPr lang="zh-CN" altLang="en-US" sz="1800" b="1" dirty="0" smtClean="0">
                          <a:solidFill>
                            <a:schemeClr val="tx1">
                              <a:lumMod val="50000"/>
                            </a:schemeClr>
                          </a:solidFill>
                        </a:rPr>
                        <a:t>元至</a:t>
                      </a:r>
                      <a:r>
                        <a:rPr lang="en-US" altLang="zh-CN" sz="1800" b="1" dirty="0" smtClean="0">
                          <a:solidFill>
                            <a:schemeClr val="tx1">
                              <a:lumMod val="50000"/>
                            </a:schemeClr>
                          </a:solidFill>
                        </a:rPr>
                        <a:t>1440</a:t>
                      </a:r>
                      <a:r>
                        <a:rPr lang="zh-CN" altLang="en-US" sz="1800" b="1" dirty="0" smtClean="0">
                          <a:solidFill>
                            <a:schemeClr val="tx1">
                              <a:lumMod val="50000"/>
                            </a:schemeClr>
                          </a:solidFill>
                        </a:rPr>
                        <a:t>元</a:t>
                      </a:r>
                      <a:endParaRPr lang="zh-CN" altLang="en-US" sz="1800" b="1" dirty="0">
                        <a:solidFill>
                          <a:schemeClr val="tx1">
                            <a:lumMod val="50000"/>
                          </a:schemeClr>
                        </a:solidFill>
                      </a:endParaRPr>
                    </a:p>
                  </a:txBody>
                  <a:tcPr marL="91431" marR="91431" marT="45722" marB="45722">
                    <a:solidFill>
                      <a:srgbClr val="FFFF00"/>
                    </a:solidFill>
                  </a:tcPr>
                </a:tc>
              </a:tr>
              <a:tr h="640662">
                <a:tc>
                  <a:txBody>
                    <a:bodyPr/>
                    <a:lstStyle/>
                    <a:p>
                      <a:r>
                        <a:rPr lang="zh-CN" altLang="en-US" sz="1800" b="1" dirty="0" smtClean="0">
                          <a:solidFill>
                            <a:srgbClr val="FF0000"/>
                          </a:solidFill>
                        </a:rPr>
                        <a:t>商用车货车</a:t>
                      </a:r>
                      <a:r>
                        <a:rPr lang="zh-CN" altLang="en-US" sz="1800" dirty="0" smtClean="0"/>
                        <a:t>（</a:t>
                      </a:r>
                      <a:r>
                        <a:rPr lang="zh-CN" altLang="en-US" sz="1800" b="1" dirty="0" smtClean="0"/>
                        <a:t>包括半挂牵引车、三轮汽车和低速载货汽车等 </a:t>
                      </a:r>
                      <a:r>
                        <a:rPr lang="zh-CN" altLang="en-US" sz="1800" dirty="0" smtClean="0"/>
                        <a:t>）</a:t>
                      </a:r>
                      <a:endParaRPr lang="zh-CN" altLang="en-US" sz="1800" dirty="0"/>
                    </a:p>
                  </a:txBody>
                  <a:tcPr marL="91431" marR="91431" marT="45722" marB="45722"/>
                </a:tc>
                <a:tc>
                  <a:txBody>
                    <a:bodyPr/>
                    <a:lstStyle/>
                    <a:p>
                      <a:r>
                        <a:rPr lang="zh-CN" altLang="en-US" sz="1800" b="1" dirty="0" smtClean="0">
                          <a:solidFill>
                            <a:schemeClr val="tx1">
                              <a:lumMod val="50000"/>
                            </a:schemeClr>
                          </a:solidFill>
                        </a:rPr>
                        <a:t>整备质量</a:t>
                      </a:r>
                      <a:endParaRPr lang="zh-CN" altLang="en-US" sz="1800" b="1" dirty="0">
                        <a:solidFill>
                          <a:schemeClr val="tx1">
                            <a:lumMod val="50000"/>
                          </a:schemeClr>
                        </a:solidFill>
                      </a:endParaRPr>
                    </a:p>
                  </a:txBody>
                  <a:tcPr marL="91431" marR="91431" marT="45722" marB="45722"/>
                </a:tc>
                <a:tc>
                  <a:txBody>
                    <a:bodyPr/>
                    <a:lstStyle/>
                    <a:p>
                      <a:r>
                        <a:rPr lang="zh-CN" altLang="en-US" sz="1800" b="1" dirty="0" smtClean="0">
                          <a:solidFill>
                            <a:schemeClr val="tx1">
                              <a:lumMod val="50000"/>
                            </a:schemeClr>
                          </a:solidFill>
                        </a:rPr>
                        <a:t>每吨</a:t>
                      </a:r>
                      <a:endParaRPr lang="zh-CN" altLang="en-US" sz="1800" b="1" dirty="0">
                        <a:solidFill>
                          <a:schemeClr val="tx1">
                            <a:lumMod val="50000"/>
                          </a:schemeClr>
                        </a:solidFill>
                      </a:endParaRPr>
                    </a:p>
                  </a:txBody>
                  <a:tcPr marL="91431" marR="91431" marT="45722" marB="45722"/>
                </a:tc>
                <a:tc>
                  <a:txBody>
                    <a:bodyPr/>
                    <a:lstStyle/>
                    <a:p>
                      <a:r>
                        <a:rPr lang="en-US" altLang="zh-CN" sz="1800" b="1" dirty="0" smtClean="0">
                          <a:solidFill>
                            <a:schemeClr val="tx1">
                              <a:lumMod val="50000"/>
                            </a:schemeClr>
                          </a:solidFill>
                        </a:rPr>
                        <a:t>16</a:t>
                      </a:r>
                      <a:r>
                        <a:rPr lang="zh-CN" altLang="en-US" sz="1800" b="1" dirty="0" smtClean="0">
                          <a:solidFill>
                            <a:schemeClr val="tx1">
                              <a:lumMod val="50000"/>
                            </a:schemeClr>
                          </a:solidFill>
                        </a:rPr>
                        <a:t>元至</a:t>
                      </a:r>
                      <a:r>
                        <a:rPr lang="en-US" altLang="zh-CN" sz="1800" b="1" dirty="0" smtClean="0">
                          <a:solidFill>
                            <a:schemeClr val="tx1">
                              <a:lumMod val="50000"/>
                            </a:schemeClr>
                          </a:solidFill>
                        </a:rPr>
                        <a:t>120</a:t>
                      </a:r>
                      <a:r>
                        <a:rPr lang="zh-CN" altLang="en-US" sz="1800" b="1" dirty="0" smtClean="0">
                          <a:solidFill>
                            <a:schemeClr val="tx1">
                              <a:lumMod val="50000"/>
                            </a:schemeClr>
                          </a:solidFill>
                        </a:rPr>
                        <a:t>元</a:t>
                      </a:r>
                      <a:endParaRPr lang="zh-CN" altLang="en-US" sz="1800" b="1" dirty="0">
                        <a:solidFill>
                          <a:schemeClr val="tx1">
                            <a:lumMod val="50000"/>
                          </a:schemeClr>
                        </a:solidFill>
                      </a:endParaRPr>
                    </a:p>
                  </a:txBody>
                  <a:tcPr marL="91431" marR="91431" marT="45722" marB="45722"/>
                </a:tc>
              </a:tr>
              <a:tr h="504081">
                <a:tc>
                  <a:txBody>
                    <a:bodyPr/>
                    <a:lstStyle/>
                    <a:p>
                      <a:r>
                        <a:rPr lang="zh-CN" altLang="en-US" sz="1800" b="1" dirty="0" smtClean="0">
                          <a:solidFill>
                            <a:srgbClr val="FF0000"/>
                          </a:solidFill>
                        </a:rPr>
                        <a:t>挂车</a:t>
                      </a:r>
                      <a:endParaRPr lang="zh-CN" altLang="en-US" sz="1800" b="1" dirty="0">
                        <a:solidFill>
                          <a:srgbClr val="FF0000"/>
                        </a:solidFill>
                      </a:endParaRPr>
                    </a:p>
                  </a:txBody>
                  <a:tcPr marL="91431" marR="91431" marT="45722" marB="45722"/>
                </a:tc>
                <a:tc>
                  <a:txBody>
                    <a:bodyPr/>
                    <a:lstStyle/>
                    <a:p>
                      <a:r>
                        <a:rPr lang="zh-CN" altLang="en-US" sz="1800" b="1" dirty="0" smtClean="0">
                          <a:solidFill>
                            <a:schemeClr val="tx1">
                              <a:lumMod val="50000"/>
                            </a:schemeClr>
                          </a:solidFill>
                        </a:rPr>
                        <a:t>整备质量</a:t>
                      </a:r>
                      <a:endParaRPr lang="zh-CN" altLang="en-US" sz="1800" b="1" dirty="0">
                        <a:solidFill>
                          <a:schemeClr val="tx1">
                            <a:lumMod val="50000"/>
                          </a:schemeClr>
                        </a:solidFill>
                      </a:endParaRPr>
                    </a:p>
                  </a:txBody>
                  <a:tcPr marL="91431" marR="91431" marT="45722" marB="45722"/>
                </a:tc>
                <a:tc>
                  <a:txBody>
                    <a:bodyPr/>
                    <a:lstStyle/>
                    <a:p>
                      <a:r>
                        <a:rPr lang="zh-CN" altLang="en-US" sz="1800" b="1" dirty="0" smtClean="0">
                          <a:solidFill>
                            <a:schemeClr val="tx1">
                              <a:lumMod val="50000"/>
                            </a:schemeClr>
                          </a:solidFill>
                        </a:rPr>
                        <a:t>每吨</a:t>
                      </a:r>
                      <a:endParaRPr lang="zh-CN" altLang="en-US" sz="1800" b="1" dirty="0">
                        <a:solidFill>
                          <a:schemeClr val="tx1">
                            <a:lumMod val="50000"/>
                          </a:schemeClr>
                        </a:solidFill>
                      </a:endParaRPr>
                    </a:p>
                  </a:txBody>
                  <a:tcPr marL="91431" marR="91431" marT="45722" marB="45722"/>
                </a:tc>
                <a:tc>
                  <a:txBody>
                    <a:bodyPr/>
                    <a:lstStyle/>
                    <a:p>
                      <a:r>
                        <a:rPr lang="zh-CN" altLang="en-US" sz="1800" b="1" dirty="0" smtClean="0">
                          <a:solidFill>
                            <a:srgbClr val="FF0000"/>
                          </a:solidFill>
                          <a:latin typeface="黑体" pitchFamily="49" charset="-122"/>
                          <a:ea typeface="黑体" pitchFamily="49" charset="-122"/>
                        </a:rPr>
                        <a:t>按照货车税额的</a:t>
                      </a:r>
                      <a:r>
                        <a:rPr lang="en-US" altLang="zh-CN" sz="1800" b="1" dirty="0" smtClean="0">
                          <a:solidFill>
                            <a:srgbClr val="FF0000"/>
                          </a:solidFill>
                          <a:latin typeface="黑体" pitchFamily="49" charset="-122"/>
                          <a:ea typeface="黑体" pitchFamily="49" charset="-122"/>
                        </a:rPr>
                        <a:t>50%</a:t>
                      </a:r>
                      <a:r>
                        <a:rPr lang="zh-CN" altLang="en-US" sz="1800" b="1" dirty="0" smtClean="0">
                          <a:solidFill>
                            <a:srgbClr val="FF0000"/>
                          </a:solidFill>
                          <a:latin typeface="黑体" pitchFamily="49" charset="-122"/>
                          <a:ea typeface="黑体" pitchFamily="49" charset="-122"/>
                        </a:rPr>
                        <a:t>计算</a:t>
                      </a:r>
                      <a:endParaRPr lang="zh-CN" altLang="en-US" sz="1800" b="1" dirty="0">
                        <a:solidFill>
                          <a:srgbClr val="FF0000"/>
                        </a:solidFill>
                        <a:latin typeface="黑体" pitchFamily="49" charset="-122"/>
                        <a:ea typeface="黑体" pitchFamily="49" charset="-122"/>
                      </a:endParaRPr>
                    </a:p>
                  </a:txBody>
                  <a:tcPr marL="91431" marR="91431" marT="45722" marB="45722"/>
                </a:tc>
              </a:tr>
              <a:tr h="418861">
                <a:tc>
                  <a:txBody>
                    <a:bodyPr/>
                    <a:lstStyle/>
                    <a:p>
                      <a:r>
                        <a:rPr lang="zh-CN" altLang="en-US" sz="1800" b="1" dirty="0" smtClean="0">
                          <a:solidFill>
                            <a:srgbClr val="FF0000"/>
                          </a:solidFill>
                        </a:rPr>
                        <a:t>其他车辆专用作业车</a:t>
                      </a:r>
                      <a:r>
                        <a:rPr lang="zh-CN" altLang="en-US" sz="1800" dirty="0" smtClean="0"/>
                        <a:t>（</a:t>
                      </a:r>
                      <a:r>
                        <a:rPr lang="zh-CN" altLang="en-US" sz="1800" b="1" dirty="0" smtClean="0"/>
                        <a:t>不含拖拉机</a:t>
                      </a:r>
                      <a:r>
                        <a:rPr lang="zh-CN" altLang="en-US" sz="1800" dirty="0" smtClean="0"/>
                        <a:t>）</a:t>
                      </a:r>
                      <a:endParaRPr lang="zh-CN" altLang="en-US" sz="1800" dirty="0"/>
                    </a:p>
                  </a:txBody>
                  <a:tcPr marL="91431" marR="91431" marT="45722" marB="45722"/>
                </a:tc>
                <a:tc>
                  <a:txBody>
                    <a:bodyPr/>
                    <a:lstStyle/>
                    <a:p>
                      <a:r>
                        <a:rPr lang="zh-CN" altLang="en-US" sz="1800" b="1" dirty="0" smtClean="0">
                          <a:solidFill>
                            <a:schemeClr val="tx1">
                              <a:lumMod val="50000"/>
                            </a:schemeClr>
                          </a:solidFill>
                        </a:rPr>
                        <a:t>整备质量</a:t>
                      </a:r>
                      <a:endParaRPr lang="zh-CN" altLang="en-US" sz="1800" b="1" dirty="0">
                        <a:solidFill>
                          <a:schemeClr val="tx1">
                            <a:lumMod val="50000"/>
                          </a:schemeClr>
                        </a:solidFill>
                      </a:endParaRPr>
                    </a:p>
                  </a:txBody>
                  <a:tcPr marL="91431" marR="91431" marT="45722" marB="45722"/>
                </a:tc>
                <a:tc>
                  <a:txBody>
                    <a:bodyPr/>
                    <a:lstStyle/>
                    <a:p>
                      <a:r>
                        <a:rPr lang="zh-CN" altLang="en-US" sz="1800" b="1" dirty="0" smtClean="0">
                          <a:solidFill>
                            <a:schemeClr val="tx1">
                              <a:lumMod val="50000"/>
                            </a:schemeClr>
                          </a:solidFill>
                        </a:rPr>
                        <a:t>每吨</a:t>
                      </a:r>
                      <a:endParaRPr lang="zh-CN" altLang="en-US" sz="1800" b="1" dirty="0">
                        <a:solidFill>
                          <a:schemeClr val="tx1">
                            <a:lumMod val="50000"/>
                          </a:schemeClr>
                        </a:solidFill>
                      </a:endParaRPr>
                    </a:p>
                  </a:txBody>
                  <a:tcPr marL="91431" marR="91431" marT="45722" marB="45722"/>
                </a:tc>
                <a:tc>
                  <a:txBody>
                    <a:bodyPr/>
                    <a:lstStyle/>
                    <a:p>
                      <a:r>
                        <a:rPr lang="en-US" altLang="zh-CN" sz="1800" b="1" dirty="0" smtClean="0">
                          <a:solidFill>
                            <a:schemeClr val="tx1">
                              <a:lumMod val="50000"/>
                            </a:schemeClr>
                          </a:solidFill>
                        </a:rPr>
                        <a:t>16</a:t>
                      </a:r>
                      <a:r>
                        <a:rPr lang="zh-CN" altLang="en-US" sz="1800" b="1" dirty="0" smtClean="0">
                          <a:solidFill>
                            <a:schemeClr val="tx1">
                              <a:lumMod val="50000"/>
                            </a:schemeClr>
                          </a:solidFill>
                        </a:rPr>
                        <a:t>元至</a:t>
                      </a:r>
                      <a:r>
                        <a:rPr lang="en-US" altLang="zh-CN" sz="1800" b="1" dirty="0" smtClean="0">
                          <a:solidFill>
                            <a:schemeClr val="tx1">
                              <a:lumMod val="50000"/>
                            </a:schemeClr>
                          </a:solidFill>
                        </a:rPr>
                        <a:t>120</a:t>
                      </a:r>
                      <a:r>
                        <a:rPr lang="zh-CN" altLang="en-US" sz="1800" b="1" dirty="0" smtClean="0">
                          <a:solidFill>
                            <a:schemeClr val="tx1">
                              <a:lumMod val="50000"/>
                            </a:schemeClr>
                          </a:solidFill>
                        </a:rPr>
                        <a:t>元</a:t>
                      </a:r>
                      <a:endParaRPr lang="zh-CN" altLang="en-US" sz="1800" b="1" dirty="0">
                        <a:solidFill>
                          <a:schemeClr val="tx1">
                            <a:lumMod val="50000"/>
                          </a:schemeClr>
                        </a:solidFill>
                      </a:endParaRPr>
                    </a:p>
                  </a:txBody>
                  <a:tcPr marL="91431" marR="91431" marT="45722" marB="45722"/>
                </a:tc>
              </a:tr>
              <a:tr h="640112">
                <a:tc>
                  <a:txBody>
                    <a:bodyPr/>
                    <a:lstStyle/>
                    <a:p>
                      <a:r>
                        <a:rPr lang="zh-CN" altLang="en-US" sz="1800" b="1" dirty="0" smtClean="0">
                          <a:solidFill>
                            <a:srgbClr val="FF0000"/>
                          </a:solidFill>
                        </a:rPr>
                        <a:t>其他车辆轮式专用机械车</a:t>
                      </a:r>
                      <a:endParaRPr lang="zh-CN" altLang="en-US" sz="1800" b="1" dirty="0">
                        <a:solidFill>
                          <a:srgbClr val="FF0000"/>
                        </a:solidFill>
                      </a:endParaRPr>
                    </a:p>
                  </a:txBody>
                  <a:tcPr marL="91431" marR="91431" marT="45722" marB="4572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chemeClr val="tx1">
                              <a:lumMod val="50000"/>
                            </a:schemeClr>
                          </a:solidFill>
                        </a:rPr>
                        <a:t>整备质量</a:t>
                      </a:r>
                    </a:p>
                    <a:p>
                      <a:endParaRPr lang="zh-CN" altLang="en-US" sz="1800" b="1" dirty="0">
                        <a:solidFill>
                          <a:schemeClr val="tx1">
                            <a:lumMod val="50000"/>
                          </a:schemeClr>
                        </a:solidFill>
                      </a:endParaRPr>
                    </a:p>
                  </a:txBody>
                  <a:tcPr marL="91431" marR="91431" marT="45722" marB="4572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chemeClr val="tx1">
                              <a:lumMod val="50000"/>
                            </a:schemeClr>
                          </a:solidFill>
                        </a:rPr>
                        <a:t>每吨</a:t>
                      </a:r>
                    </a:p>
                    <a:p>
                      <a:endParaRPr lang="zh-CN" altLang="en-US" sz="1800" b="1" dirty="0">
                        <a:solidFill>
                          <a:schemeClr val="tx1">
                            <a:lumMod val="50000"/>
                          </a:schemeClr>
                        </a:solidFill>
                      </a:endParaRPr>
                    </a:p>
                  </a:txBody>
                  <a:tcPr marL="91431" marR="91431" marT="45722" marB="45722"/>
                </a:tc>
                <a:tc>
                  <a:txBody>
                    <a:bodyPr/>
                    <a:lstStyle/>
                    <a:p>
                      <a:r>
                        <a:rPr lang="en-US" altLang="zh-CN" sz="1800" b="1" dirty="0" smtClean="0">
                          <a:solidFill>
                            <a:schemeClr val="tx1">
                              <a:lumMod val="50000"/>
                            </a:schemeClr>
                          </a:solidFill>
                        </a:rPr>
                        <a:t>16</a:t>
                      </a:r>
                      <a:r>
                        <a:rPr lang="zh-CN" altLang="en-US" sz="1800" b="1" dirty="0" smtClean="0">
                          <a:solidFill>
                            <a:schemeClr val="tx1">
                              <a:lumMod val="50000"/>
                            </a:schemeClr>
                          </a:solidFill>
                        </a:rPr>
                        <a:t>元至</a:t>
                      </a:r>
                      <a:r>
                        <a:rPr lang="en-US" altLang="zh-CN" sz="1800" b="1" dirty="0" smtClean="0">
                          <a:solidFill>
                            <a:schemeClr val="tx1">
                              <a:lumMod val="50000"/>
                            </a:schemeClr>
                          </a:solidFill>
                        </a:rPr>
                        <a:t>120</a:t>
                      </a:r>
                      <a:r>
                        <a:rPr lang="zh-CN" altLang="en-US" sz="1800" b="1" dirty="0" smtClean="0">
                          <a:solidFill>
                            <a:schemeClr val="tx1">
                              <a:lumMod val="50000"/>
                            </a:schemeClr>
                          </a:solidFill>
                        </a:rPr>
                        <a:t>元</a:t>
                      </a:r>
                      <a:endParaRPr lang="zh-CN" altLang="en-US" sz="1800" b="1" dirty="0">
                        <a:solidFill>
                          <a:schemeClr val="tx1">
                            <a:lumMod val="50000"/>
                          </a:schemeClr>
                        </a:solidFill>
                      </a:endParaRPr>
                    </a:p>
                  </a:txBody>
                  <a:tcPr marL="91431" marR="91431" marT="45722" marB="45722"/>
                </a:tc>
              </a:tr>
            </a:tbl>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页脚占位符 1"/>
          <p:cNvSpPr>
            <a:spLocks noGrp="1"/>
          </p:cNvSpPr>
          <p:nvPr>
            <p:ph type="ftr" sz="quarter" idx="11"/>
          </p:nvPr>
        </p:nvSpPr>
        <p:spPr>
          <a:ln>
            <a:miter lim="800000"/>
            <a:headEnd/>
            <a:tailEnd/>
          </a:ln>
        </p:spPr>
        <p:txBody>
          <a:bodyPr/>
          <a:lstStyle/>
          <a:p>
            <a:pPr>
              <a:defRPr/>
            </a:pPr>
            <a:r>
              <a:rPr lang="zh-CN" altLang="en-US" smtClean="0">
                <a:latin typeface="Arial" charset="0"/>
                <a:cs typeface="Arial" charset="0"/>
              </a:rPr>
              <a:t>1</a:t>
            </a:r>
            <a:endParaRPr lang="en-US" altLang="zh-CN" smtClean="0">
              <a:latin typeface="Arial" charset="0"/>
              <a:cs typeface="Arial" charset="0"/>
            </a:endParaRPr>
          </a:p>
        </p:txBody>
      </p:sp>
      <p:sp>
        <p:nvSpPr>
          <p:cNvPr id="126979" name="灯片编号占位符 2"/>
          <p:cNvSpPr>
            <a:spLocks noGrp="1"/>
          </p:cNvSpPr>
          <p:nvPr>
            <p:ph type="sldNum" sz="quarter" idx="12"/>
          </p:nvPr>
        </p:nvSpPr>
        <p:spPr>
          <a:ln>
            <a:miter lim="800000"/>
            <a:headEnd/>
            <a:tailEnd/>
          </a:ln>
        </p:spPr>
        <p:txBody>
          <a:bodyPr/>
          <a:lstStyle/>
          <a:p>
            <a:pPr>
              <a:defRPr/>
            </a:pPr>
            <a:fld id="{33817FDB-5AD6-4FA7-B580-1870CB350C59}" type="slidenum">
              <a:rPr lang="zh-CN" altLang="en-US" smtClean="0">
                <a:latin typeface="Arial" charset="0"/>
                <a:cs typeface="Arial" charset="0"/>
              </a:rPr>
              <a:pPr>
                <a:defRPr/>
              </a:pPr>
              <a:t>6</a:t>
            </a:fld>
            <a:endParaRPr lang="en-US" altLang="zh-CN" smtClean="0">
              <a:latin typeface="Arial" charset="0"/>
              <a:cs typeface="Arial" charset="0"/>
            </a:endParaRPr>
          </a:p>
        </p:txBody>
      </p:sp>
      <p:graphicFrame>
        <p:nvGraphicFramePr>
          <p:cNvPr id="4" name="表格 3"/>
          <p:cNvGraphicFramePr>
            <a:graphicFrameLocks noGrp="1"/>
          </p:cNvGraphicFramePr>
          <p:nvPr/>
        </p:nvGraphicFramePr>
        <p:xfrm>
          <a:off x="611188" y="765175"/>
          <a:ext cx="7632700" cy="5754832"/>
        </p:xfrm>
        <a:graphic>
          <a:graphicData uri="http://schemas.openxmlformats.org/drawingml/2006/table">
            <a:tbl>
              <a:tblPr firstRow="1" bandRow="1">
                <a:tableStyleId>{93296810-A885-4BE3-A3E7-6D5BEEA58F35}</a:tableStyleId>
              </a:tblPr>
              <a:tblGrid>
                <a:gridCol w="1908175"/>
                <a:gridCol w="1908175"/>
                <a:gridCol w="1908175"/>
                <a:gridCol w="1908175"/>
              </a:tblGrid>
              <a:tr h="638920">
                <a:tc>
                  <a:txBody>
                    <a:bodyPr/>
                    <a:lstStyle/>
                    <a:p>
                      <a:r>
                        <a:rPr lang="zh-CN" altLang="en-US" sz="1800" dirty="0" smtClean="0"/>
                        <a:t>税目</a:t>
                      </a:r>
                      <a:endParaRPr lang="zh-CN" altLang="en-US" sz="1800" dirty="0"/>
                    </a:p>
                  </a:txBody>
                  <a:tcPr marL="91438" marR="91438" marT="45709" marB="45709"/>
                </a:tc>
                <a:tc>
                  <a:txBody>
                    <a:bodyPr/>
                    <a:lstStyle/>
                    <a:p>
                      <a:r>
                        <a:rPr lang="zh-CN" altLang="en-US" sz="1800" dirty="0" smtClean="0"/>
                        <a:t>计税依据</a:t>
                      </a:r>
                      <a:endParaRPr lang="zh-CN" altLang="en-US" sz="1800" dirty="0"/>
                    </a:p>
                  </a:txBody>
                  <a:tcPr marL="91438" marR="91438" marT="45709" marB="45709"/>
                </a:tc>
                <a:tc>
                  <a:txBody>
                    <a:bodyPr/>
                    <a:lstStyle/>
                    <a:p>
                      <a:r>
                        <a:rPr lang="zh-CN" altLang="en-US" sz="1800" dirty="0" smtClean="0"/>
                        <a:t>单位</a:t>
                      </a:r>
                      <a:endParaRPr lang="zh-CN" altLang="en-US" sz="1800" dirty="0"/>
                    </a:p>
                  </a:txBody>
                  <a:tcPr marL="91438" marR="91438" marT="45709" marB="45709"/>
                </a:tc>
                <a:tc>
                  <a:txBody>
                    <a:bodyPr/>
                    <a:lstStyle/>
                    <a:p>
                      <a:r>
                        <a:rPr lang="zh-CN" altLang="en-US" sz="1800" dirty="0" smtClean="0"/>
                        <a:t>年基准税额</a:t>
                      </a:r>
                      <a:endParaRPr lang="zh-CN" altLang="en-US" sz="1800" dirty="0"/>
                    </a:p>
                  </a:txBody>
                  <a:tcPr marL="91438" marR="91438" marT="45709" marB="45709"/>
                </a:tc>
              </a:tr>
              <a:tr h="638920">
                <a:tc>
                  <a:txBody>
                    <a:bodyPr/>
                    <a:lstStyle/>
                    <a:p>
                      <a:r>
                        <a:rPr lang="zh-CN" altLang="en-US" sz="1800" b="1" dirty="0" smtClean="0">
                          <a:solidFill>
                            <a:srgbClr val="FF0000"/>
                          </a:solidFill>
                        </a:rPr>
                        <a:t>摩托车</a:t>
                      </a:r>
                      <a:endParaRPr lang="zh-CN" altLang="en-US" sz="1800" b="1" dirty="0">
                        <a:solidFill>
                          <a:srgbClr val="FF0000"/>
                        </a:solidFill>
                      </a:endParaRPr>
                    </a:p>
                  </a:txBody>
                  <a:tcPr marL="91438" marR="91438" marT="45709" marB="45709"/>
                </a:tc>
                <a:tc>
                  <a:txBody>
                    <a:bodyPr/>
                    <a:lstStyle/>
                    <a:p>
                      <a:endParaRPr lang="zh-CN" altLang="en-US" sz="1800" b="1">
                        <a:solidFill>
                          <a:srgbClr val="002060"/>
                        </a:solidFill>
                      </a:endParaRPr>
                    </a:p>
                  </a:txBody>
                  <a:tcPr marL="91438" marR="91438" marT="45709" marB="45709"/>
                </a:tc>
                <a:tc>
                  <a:txBody>
                    <a:bodyPr/>
                    <a:lstStyle/>
                    <a:p>
                      <a:r>
                        <a:rPr lang="zh-CN" altLang="en-US" sz="1800" b="1" dirty="0" smtClean="0">
                          <a:solidFill>
                            <a:srgbClr val="002060"/>
                          </a:solidFill>
                        </a:rPr>
                        <a:t>每辆</a:t>
                      </a:r>
                      <a:endParaRPr lang="zh-CN" altLang="en-US" sz="1800" b="1" dirty="0">
                        <a:solidFill>
                          <a:srgbClr val="002060"/>
                        </a:solidFill>
                      </a:endParaRPr>
                    </a:p>
                  </a:txBody>
                  <a:tcPr marL="91438" marR="91438" marT="45709" marB="45709"/>
                </a:tc>
                <a:tc>
                  <a:txBody>
                    <a:bodyPr/>
                    <a:lstStyle/>
                    <a:p>
                      <a:r>
                        <a:rPr lang="en-US" altLang="zh-CN" sz="1800" b="1" dirty="0" smtClean="0">
                          <a:solidFill>
                            <a:srgbClr val="002060"/>
                          </a:solidFill>
                        </a:rPr>
                        <a:t>36</a:t>
                      </a:r>
                      <a:r>
                        <a:rPr lang="zh-CN" altLang="en-US" sz="1800" b="1" dirty="0" smtClean="0">
                          <a:solidFill>
                            <a:srgbClr val="002060"/>
                          </a:solidFill>
                        </a:rPr>
                        <a:t>元至</a:t>
                      </a:r>
                      <a:r>
                        <a:rPr lang="en-US" altLang="zh-CN" sz="1800" b="1" dirty="0" smtClean="0">
                          <a:solidFill>
                            <a:srgbClr val="002060"/>
                          </a:solidFill>
                        </a:rPr>
                        <a:t>180</a:t>
                      </a:r>
                      <a:r>
                        <a:rPr lang="zh-CN" altLang="en-US" sz="1800" b="1" dirty="0" smtClean="0">
                          <a:solidFill>
                            <a:srgbClr val="002060"/>
                          </a:solidFill>
                        </a:rPr>
                        <a:t>元</a:t>
                      </a:r>
                      <a:endParaRPr lang="zh-CN" altLang="en-US" sz="1800" b="1" dirty="0">
                        <a:solidFill>
                          <a:srgbClr val="002060"/>
                        </a:solidFill>
                      </a:endParaRPr>
                    </a:p>
                  </a:txBody>
                  <a:tcPr marL="91438" marR="91438" marT="45709" marB="45709"/>
                </a:tc>
              </a:tr>
              <a:tr h="638920">
                <a:tc>
                  <a:txBody>
                    <a:bodyPr/>
                    <a:lstStyle/>
                    <a:p>
                      <a:r>
                        <a:rPr lang="zh-CN" altLang="en-US" sz="1800" b="1" dirty="0" smtClean="0">
                          <a:solidFill>
                            <a:srgbClr val="FF0000"/>
                          </a:solidFill>
                        </a:rPr>
                        <a:t>船舶机动船舶</a:t>
                      </a:r>
                      <a:endParaRPr lang="zh-CN" altLang="en-US" sz="1800" b="1" dirty="0">
                        <a:solidFill>
                          <a:srgbClr val="FF0000"/>
                        </a:solidFill>
                      </a:endParaRPr>
                    </a:p>
                  </a:txBody>
                  <a:tcPr marL="91438" marR="91438" marT="45709" marB="45709"/>
                </a:tc>
                <a:tc>
                  <a:txBody>
                    <a:bodyPr/>
                    <a:lstStyle/>
                    <a:p>
                      <a:r>
                        <a:rPr lang="zh-CN" altLang="en-US" sz="1800" b="1" dirty="0" smtClean="0">
                          <a:solidFill>
                            <a:srgbClr val="002060"/>
                          </a:solidFill>
                        </a:rPr>
                        <a:t>净吨位</a:t>
                      </a:r>
                      <a:endParaRPr lang="zh-CN" altLang="en-US" sz="1800" b="1" dirty="0">
                        <a:solidFill>
                          <a:srgbClr val="002060"/>
                        </a:solidFill>
                      </a:endParaRPr>
                    </a:p>
                  </a:txBody>
                  <a:tcPr marL="91438" marR="91438" marT="45709" marB="45709"/>
                </a:tc>
                <a:tc>
                  <a:txBody>
                    <a:bodyPr/>
                    <a:lstStyle/>
                    <a:p>
                      <a:r>
                        <a:rPr lang="zh-CN" altLang="en-US" sz="1800" b="1" dirty="0" smtClean="0">
                          <a:solidFill>
                            <a:srgbClr val="002060"/>
                          </a:solidFill>
                        </a:rPr>
                        <a:t>每吨</a:t>
                      </a:r>
                      <a:endParaRPr lang="zh-CN" altLang="en-US" sz="1800" b="1" dirty="0">
                        <a:solidFill>
                          <a:srgbClr val="002060"/>
                        </a:solidFill>
                      </a:endParaRPr>
                    </a:p>
                  </a:txBody>
                  <a:tcPr marL="91438" marR="91438" marT="45709" marB="45709"/>
                </a:tc>
                <a:tc>
                  <a:txBody>
                    <a:bodyPr/>
                    <a:lstStyle/>
                    <a:p>
                      <a:r>
                        <a:rPr lang="en-US" altLang="zh-CN" sz="1800" b="1" dirty="0" smtClean="0">
                          <a:solidFill>
                            <a:srgbClr val="002060"/>
                          </a:solidFill>
                        </a:rPr>
                        <a:t>3</a:t>
                      </a:r>
                      <a:r>
                        <a:rPr lang="zh-CN" altLang="en-US" sz="1800" b="1" dirty="0" smtClean="0">
                          <a:solidFill>
                            <a:srgbClr val="002060"/>
                          </a:solidFill>
                        </a:rPr>
                        <a:t>元至</a:t>
                      </a:r>
                      <a:r>
                        <a:rPr lang="en-US" altLang="zh-CN" sz="1800" b="1" dirty="0" smtClean="0">
                          <a:solidFill>
                            <a:srgbClr val="002060"/>
                          </a:solidFill>
                        </a:rPr>
                        <a:t>6</a:t>
                      </a:r>
                      <a:r>
                        <a:rPr lang="zh-CN" altLang="en-US" sz="1800" b="1" dirty="0" smtClean="0">
                          <a:solidFill>
                            <a:srgbClr val="002060"/>
                          </a:solidFill>
                        </a:rPr>
                        <a:t>元</a:t>
                      </a:r>
                      <a:endParaRPr lang="zh-CN" altLang="en-US" sz="1800" b="1" dirty="0">
                        <a:solidFill>
                          <a:srgbClr val="002060"/>
                        </a:solidFill>
                      </a:endParaRPr>
                    </a:p>
                  </a:txBody>
                  <a:tcPr marL="91438" marR="91438" marT="45709" marB="45709"/>
                </a:tc>
              </a:tr>
              <a:tr h="640023">
                <a:tc>
                  <a:txBody>
                    <a:bodyPr/>
                    <a:lstStyle/>
                    <a:p>
                      <a:r>
                        <a:rPr lang="zh-CN" altLang="en-US" sz="1800" b="1" dirty="0" smtClean="0">
                          <a:solidFill>
                            <a:srgbClr val="FFFF00"/>
                          </a:solidFill>
                        </a:rPr>
                        <a:t>拖船、非机动驳船</a:t>
                      </a:r>
                      <a:endParaRPr lang="zh-CN" altLang="en-US" sz="1800" b="1" dirty="0">
                        <a:solidFill>
                          <a:srgbClr val="FFFF00"/>
                        </a:solidFill>
                      </a:endParaRPr>
                    </a:p>
                  </a:txBody>
                  <a:tcPr marL="91438" marR="91438" marT="45709" marB="45709">
                    <a:solidFill>
                      <a:srgbClr val="00B050"/>
                    </a:solidFill>
                  </a:tcPr>
                </a:tc>
                <a:tc>
                  <a:txBody>
                    <a:bodyPr/>
                    <a:lstStyle/>
                    <a:p>
                      <a:endParaRPr lang="zh-CN" altLang="en-US" sz="1800" b="1" dirty="0">
                        <a:solidFill>
                          <a:srgbClr val="002060"/>
                        </a:solidFill>
                      </a:endParaRPr>
                    </a:p>
                  </a:txBody>
                  <a:tcPr marL="91438" marR="91438" marT="45709" marB="45709">
                    <a:solidFill>
                      <a:srgbClr val="00B050"/>
                    </a:solidFill>
                  </a:tcPr>
                </a:tc>
                <a:tc>
                  <a:txBody>
                    <a:bodyPr/>
                    <a:lstStyle/>
                    <a:p>
                      <a:endParaRPr lang="zh-CN" altLang="en-US" sz="1800" b="1" dirty="0">
                        <a:solidFill>
                          <a:srgbClr val="002060"/>
                        </a:solidFill>
                      </a:endParaRPr>
                    </a:p>
                  </a:txBody>
                  <a:tcPr marL="91438" marR="91438" marT="45709" marB="45709">
                    <a:solidFill>
                      <a:srgbClr val="00B050"/>
                    </a:solidFill>
                  </a:tcPr>
                </a:tc>
                <a:tc>
                  <a:txBody>
                    <a:bodyPr/>
                    <a:lstStyle/>
                    <a:p>
                      <a:r>
                        <a:rPr lang="zh-CN" altLang="en-US" sz="1800" b="1" dirty="0" smtClean="0">
                          <a:solidFill>
                            <a:srgbClr val="FFFF00"/>
                          </a:solidFill>
                          <a:latin typeface="黑体" pitchFamily="49" charset="-122"/>
                          <a:ea typeface="黑体" pitchFamily="49" charset="-122"/>
                        </a:rPr>
                        <a:t>机动船舶税额的</a:t>
                      </a:r>
                      <a:r>
                        <a:rPr lang="en-US" altLang="zh-CN" sz="1800" b="1" dirty="0" smtClean="0">
                          <a:solidFill>
                            <a:srgbClr val="FFFF00"/>
                          </a:solidFill>
                          <a:latin typeface="黑体" pitchFamily="49" charset="-122"/>
                          <a:ea typeface="黑体" pitchFamily="49" charset="-122"/>
                        </a:rPr>
                        <a:t>50%</a:t>
                      </a:r>
                      <a:r>
                        <a:rPr lang="zh-CN" altLang="en-US" sz="1800" b="1" dirty="0" smtClean="0">
                          <a:solidFill>
                            <a:srgbClr val="FFFF00"/>
                          </a:solidFill>
                          <a:latin typeface="黑体" pitchFamily="49" charset="-122"/>
                          <a:ea typeface="黑体" pitchFamily="49" charset="-122"/>
                        </a:rPr>
                        <a:t>计算 </a:t>
                      </a:r>
                      <a:endParaRPr lang="zh-CN" altLang="en-US" sz="1800" b="1" dirty="0">
                        <a:solidFill>
                          <a:srgbClr val="FFFF00"/>
                        </a:solidFill>
                        <a:latin typeface="黑体" pitchFamily="49" charset="-122"/>
                        <a:ea typeface="黑体" pitchFamily="49" charset="-122"/>
                      </a:endParaRPr>
                    </a:p>
                  </a:txBody>
                  <a:tcPr marL="91438" marR="91438" marT="45709" marB="45709">
                    <a:solidFill>
                      <a:srgbClr val="00B050"/>
                    </a:solidFill>
                  </a:tcPr>
                </a:tc>
              </a:tr>
              <a:tr h="640023">
                <a:tc rowSpan="4">
                  <a:txBody>
                    <a:bodyPr/>
                    <a:lstStyle/>
                    <a:p>
                      <a:r>
                        <a:rPr lang="zh-CN" altLang="en-US" sz="1800" b="1" dirty="0" smtClean="0">
                          <a:solidFill>
                            <a:srgbClr val="FF0000"/>
                          </a:solidFill>
                        </a:rPr>
                        <a:t>船舶游艇</a:t>
                      </a:r>
                      <a:endParaRPr lang="zh-CN" altLang="en-US" sz="1800" b="1" dirty="0">
                        <a:solidFill>
                          <a:srgbClr val="FF0000"/>
                        </a:solidFill>
                      </a:endParaRPr>
                    </a:p>
                  </a:txBody>
                  <a:tcPr marL="91438" marR="91438" marT="45709" marB="45709"/>
                </a:tc>
                <a:tc>
                  <a:txBody>
                    <a:bodyPr/>
                    <a:lstStyle/>
                    <a:p>
                      <a:r>
                        <a:rPr lang="zh-CN" altLang="en-US" sz="1800" b="1" dirty="0" smtClean="0">
                          <a:solidFill>
                            <a:srgbClr val="002060"/>
                          </a:solidFill>
                        </a:rPr>
                        <a:t>艇身长度不超过</a:t>
                      </a:r>
                      <a:r>
                        <a:rPr lang="en-US" altLang="zh-CN" sz="1800" b="1" dirty="0" smtClean="0">
                          <a:solidFill>
                            <a:srgbClr val="002060"/>
                          </a:solidFill>
                        </a:rPr>
                        <a:t>10</a:t>
                      </a:r>
                      <a:r>
                        <a:rPr lang="zh-CN" altLang="en-US" sz="1800" b="1" dirty="0" smtClean="0">
                          <a:solidFill>
                            <a:srgbClr val="002060"/>
                          </a:solidFill>
                        </a:rPr>
                        <a:t>米的</a:t>
                      </a:r>
                      <a:endParaRPr lang="zh-CN" altLang="en-US" sz="1800" b="1" dirty="0">
                        <a:solidFill>
                          <a:srgbClr val="002060"/>
                        </a:solidFill>
                      </a:endParaRPr>
                    </a:p>
                  </a:txBody>
                  <a:tcPr marL="91438" marR="91438" marT="45709" marB="45709"/>
                </a:tc>
                <a:tc>
                  <a:txBody>
                    <a:bodyPr/>
                    <a:lstStyle/>
                    <a:p>
                      <a:r>
                        <a:rPr lang="zh-CN" altLang="en-US" sz="1800" b="1" dirty="0" smtClean="0">
                          <a:solidFill>
                            <a:srgbClr val="002060"/>
                          </a:solidFill>
                        </a:rPr>
                        <a:t>每米</a:t>
                      </a:r>
                      <a:endParaRPr lang="zh-CN" altLang="en-US" sz="1800" b="1" dirty="0">
                        <a:solidFill>
                          <a:srgbClr val="002060"/>
                        </a:solidFill>
                      </a:endParaRPr>
                    </a:p>
                  </a:txBody>
                  <a:tcPr marL="91438" marR="91438" marT="45709" marB="45709"/>
                </a:tc>
                <a:tc>
                  <a:txBody>
                    <a:bodyPr/>
                    <a:lstStyle/>
                    <a:p>
                      <a:r>
                        <a:rPr lang="en-US" altLang="zh-CN" sz="1800" b="1" dirty="0" smtClean="0">
                          <a:solidFill>
                            <a:srgbClr val="002060"/>
                          </a:solidFill>
                        </a:rPr>
                        <a:t>600</a:t>
                      </a:r>
                      <a:r>
                        <a:rPr lang="zh-CN" altLang="en-US" sz="1800" b="1" dirty="0" smtClean="0">
                          <a:solidFill>
                            <a:srgbClr val="002060"/>
                          </a:solidFill>
                        </a:rPr>
                        <a:t>元</a:t>
                      </a:r>
                      <a:endParaRPr lang="zh-CN" altLang="en-US" sz="1800" b="1" dirty="0">
                        <a:solidFill>
                          <a:srgbClr val="002060"/>
                        </a:solidFill>
                      </a:endParaRPr>
                    </a:p>
                  </a:txBody>
                  <a:tcPr marL="91438" marR="91438" marT="45709" marB="45709"/>
                </a:tc>
              </a:tr>
              <a:tr h="640023">
                <a:tc vMerge="1">
                  <a:txBody>
                    <a:bodyPr/>
                    <a:lstStyle/>
                    <a:p>
                      <a:endParaRPr lang="zh-CN" altLang="en-US" b="1" dirty="0">
                        <a:solidFill>
                          <a:srgbClr val="FF0000"/>
                        </a:solidFill>
                      </a:endParaRPr>
                    </a:p>
                  </a:txBody>
                  <a:tcPr/>
                </a:tc>
                <a:tc>
                  <a:txBody>
                    <a:bodyPr/>
                    <a:lstStyle/>
                    <a:p>
                      <a:r>
                        <a:rPr lang="zh-CN" altLang="en-US" sz="1800" b="1" dirty="0" smtClean="0">
                          <a:solidFill>
                            <a:srgbClr val="002060"/>
                          </a:solidFill>
                        </a:rPr>
                        <a:t>超过</a:t>
                      </a:r>
                      <a:r>
                        <a:rPr lang="en-US" altLang="zh-CN" sz="1800" b="1" dirty="0" smtClean="0">
                          <a:solidFill>
                            <a:srgbClr val="002060"/>
                          </a:solidFill>
                        </a:rPr>
                        <a:t>10</a:t>
                      </a:r>
                      <a:r>
                        <a:rPr lang="zh-CN" altLang="en-US" sz="1800" b="1" dirty="0" smtClean="0">
                          <a:solidFill>
                            <a:srgbClr val="002060"/>
                          </a:solidFill>
                        </a:rPr>
                        <a:t>米但不超过</a:t>
                      </a:r>
                      <a:r>
                        <a:rPr lang="en-US" altLang="zh-CN" sz="1800" b="1" dirty="0" smtClean="0">
                          <a:solidFill>
                            <a:srgbClr val="002060"/>
                          </a:solidFill>
                        </a:rPr>
                        <a:t>18</a:t>
                      </a:r>
                      <a:r>
                        <a:rPr lang="zh-CN" altLang="en-US" sz="1800" b="1" dirty="0" smtClean="0">
                          <a:solidFill>
                            <a:srgbClr val="002060"/>
                          </a:solidFill>
                        </a:rPr>
                        <a:t>米的，</a:t>
                      </a:r>
                      <a:endParaRPr lang="zh-CN" altLang="en-US" sz="1800" b="1" dirty="0">
                        <a:solidFill>
                          <a:srgbClr val="002060"/>
                        </a:solidFill>
                      </a:endParaRPr>
                    </a:p>
                  </a:txBody>
                  <a:tcPr marL="91438" marR="91438" marT="45709" marB="45709"/>
                </a:tc>
                <a:tc>
                  <a:txBody>
                    <a:bodyPr/>
                    <a:lstStyle/>
                    <a:p>
                      <a:endParaRPr lang="zh-CN" altLang="en-US" sz="1800" b="1" dirty="0">
                        <a:solidFill>
                          <a:srgbClr val="002060"/>
                        </a:solidFill>
                      </a:endParaRPr>
                    </a:p>
                  </a:txBody>
                  <a:tcPr marL="91438" marR="91438" marT="45709" marB="45709"/>
                </a:tc>
                <a:tc>
                  <a:txBody>
                    <a:bodyPr/>
                    <a:lstStyle/>
                    <a:p>
                      <a:r>
                        <a:rPr lang="en-US" altLang="zh-CN" sz="1800" b="1" dirty="0" smtClean="0">
                          <a:solidFill>
                            <a:srgbClr val="002060"/>
                          </a:solidFill>
                        </a:rPr>
                        <a:t>900</a:t>
                      </a:r>
                      <a:endParaRPr lang="zh-CN" altLang="en-US" sz="1800" b="1" dirty="0">
                        <a:solidFill>
                          <a:srgbClr val="002060"/>
                        </a:solidFill>
                      </a:endParaRPr>
                    </a:p>
                  </a:txBody>
                  <a:tcPr marL="91438" marR="91438" marT="45709" marB="45709"/>
                </a:tc>
              </a:tr>
              <a:tr h="640023">
                <a:tc vMerge="1">
                  <a:txBody>
                    <a:bodyPr/>
                    <a:lstStyle/>
                    <a:p>
                      <a:endParaRPr lang="zh-CN" altLang="en-US" b="1" dirty="0">
                        <a:solidFill>
                          <a:srgbClr val="FF0000"/>
                        </a:solidFill>
                      </a:endParaRPr>
                    </a:p>
                  </a:txBody>
                  <a:tcPr/>
                </a:tc>
                <a:tc>
                  <a:txBody>
                    <a:bodyPr/>
                    <a:lstStyle/>
                    <a:p>
                      <a:r>
                        <a:rPr lang="zh-CN" altLang="en-US" sz="1800" b="1" dirty="0" smtClean="0">
                          <a:solidFill>
                            <a:srgbClr val="002060"/>
                          </a:solidFill>
                        </a:rPr>
                        <a:t>超过</a:t>
                      </a:r>
                      <a:r>
                        <a:rPr lang="en-US" altLang="zh-CN" sz="1800" b="1" dirty="0" smtClean="0">
                          <a:solidFill>
                            <a:srgbClr val="002060"/>
                          </a:solidFill>
                        </a:rPr>
                        <a:t>18</a:t>
                      </a:r>
                      <a:r>
                        <a:rPr lang="zh-CN" altLang="en-US" sz="1800" b="1" dirty="0" smtClean="0">
                          <a:solidFill>
                            <a:srgbClr val="002060"/>
                          </a:solidFill>
                        </a:rPr>
                        <a:t>米但不超过</a:t>
                      </a:r>
                      <a:r>
                        <a:rPr lang="en-US" altLang="zh-CN" sz="1800" b="1" dirty="0" smtClean="0">
                          <a:solidFill>
                            <a:srgbClr val="002060"/>
                          </a:solidFill>
                        </a:rPr>
                        <a:t>30</a:t>
                      </a:r>
                      <a:r>
                        <a:rPr lang="zh-CN" altLang="en-US" sz="1800" b="1" dirty="0" smtClean="0">
                          <a:solidFill>
                            <a:srgbClr val="002060"/>
                          </a:solidFill>
                        </a:rPr>
                        <a:t>米的</a:t>
                      </a:r>
                      <a:endParaRPr lang="zh-CN" altLang="en-US" sz="1800" b="1" dirty="0">
                        <a:solidFill>
                          <a:srgbClr val="002060"/>
                        </a:solidFill>
                      </a:endParaRPr>
                    </a:p>
                  </a:txBody>
                  <a:tcPr marL="91438" marR="91438" marT="45709" marB="45709"/>
                </a:tc>
                <a:tc>
                  <a:txBody>
                    <a:bodyPr/>
                    <a:lstStyle/>
                    <a:p>
                      <a:endParaRPr lang="zh-CN" altLang="en-US" sz="1800" b="1" dirty="0">
                        <a:solidFill>
                          <a:srgbClr val="002060"/>
                        </a:solidFill>
                      </a:endParaRPr>
                    </a:p>
                  </a:txBody>
                  <a:tcPr marL="91438" marR="91438" marT="45709" marB="45709"/>
                </a:tc>
                <a:tc>
                  <a:txBody>
                    <a:bodyPr/>
                    <a:lstStyle/>
                    <a:p>
                      <a:r>
                        <a:rPr lang="en-US" altLang="zh-CN" sz="1800" b="1" dirty="0" smtClean="0">
                          <a:solidFill>
                            <a:srgbClr val="002060"/>
                          </a:solidFill>
                        </a:rPr>
                        <a:t>1300</a:t>
                      </a:r>
                      <a:endParaRPr lang="zh-CN" altLang="en-US" sz="1800" b="1" dirty="0">
                        <a:solidFill>
                          <a:srgbClr val="002060"/>
                        </a:solidFill>
                      </a:endParaRPr>
                    </a:p>
                  </a:txBody>
                  <a:tcPr marL="91438" marR="91438" marT="45709" marB="45709"/>
                </a:tc>
              </a:tr>
              <a:tr h="638920">
                <a:tc vMerge="1">
                  <a:txBody>
                    <a:bodyPr/>
                    <a:lstStyle/>
                    <a:p>
                      <a:endParaRPr lang="zh-CN" altLang="en-US" b="1" dirty="0">
                        <a:solidFill>
                          <a:srgbClr val="FF0000"/>
                        </a:solidFill>
                      </a:endParaRPr>
                    </a:p>
                  </a:txBody>
                  <a:tcPr/>
                </a:tc>
                <a:tc>
                  <a:txBody>
                    <a:bodyPr/>
                    <a:lstStyle/>
                    <a:p>
                      <a:r>
                        <a:rPr lang="zh-CN" altLang="en-US" sz="1800" b="1" dirty="0" smtClean="0">
                          <a:solidFill>
                            <a:srgbClr val="002060"/>
                          </a:solidFill>
                        </a:rPr>
                        <a:t>超过</a:t>
                      </a:r>
                      <a:r>
                        <a:rPr lang="en-US" altLang="zh-CN" sz="1800" b="1" dirty="0" smtClean="0">
                          <a:solidFill>
                            <a:srgbClr val="002060"/>
                          </a:solidFill>
                        </a:rPr>
                        <a:t>30</a:t>
                      </a:r>
                      <a:r>
                        <a:rPr lang="zh-CN" altLang="en-US" sz="1800" b="1" dirty="0" smtClean="0">
                          <a:solidFill>
                            <a:srgbClr val="002060"/>
                          </a:solidFill>
                        </a:rPr>
                        <a:t>米的</a:t>
                      </a:r>
                      <a:endParaRPr lang="zh-CN" altLang="en-US" sz="1800" b="1" dirty="0">
                        <a:solidFill>
                          <a:srgbClr val="002060"/>
                        </a:solidFill>
                      </a:endParaRPr>
                    </a:p>
                  </a:txBody>
                  <a:tcPr marL="91438" marR="91438" marT="45709" marB="45709"/>
                </a:tc>
                <a:tc>
                  <a:txBody>
                    <a:bodyPr/>
                    <a:lstStyle/>
                    <a:p>
                      <a:endParaRPr lang="zh-CN" altLang="en-US" sz="1800" b="1" dirty="0">
                        <a:solidFill>
                          <a:srgbClr val="002060"/>
                        </a:solidFill>
                      </a:endParaRPr>
                    </a:p>
                  </a:txBody>
                  <a:tcPr marL="91438" marR="91438" marT="45709" marB="45709"/>
                </a:tc>
                <a:tc>
                  <a:txBody>
                    <a:bodyPr/>
                    <a:lstStyle/>
                    <a:p>
                      <a:r>
                        <a:rPr lang="en-US" altLang="zh-CN" sz="1800" b="1" dirty="0" smtClean="0">
                          <a:solidFill>
                            <a:srgbClr val="002060"/>
                          </a:solidFill>
                        </a:rPr>
                        <a:t>2000</a:t>
                      </a:r>
                      <a:endParaRPr lang="zh-CN" altLang="en-US" sz="1800" b="1" dirty="0">
                        <a:solidFill>
                          <a:srgbClr val="002060"/>
                        </a:solidFill>
                      </a:endParaRPr>
                    </a:p>
                  </a:txBody>
                  <a:tcPr marL="91438" marR="91438" marT="45709" marB="45709"/>
                </a:tc>
              </a:tr>
              <a:tr h="638920">
                <a:tc>
                  <a:txBody>
                    <a:bodyPr/>
                    <a:lstStyle/>
                    <a:p>
                      <a:r>
                        <a:rPr lang="zh-CN" altLang="en-US" sz="1800" b="1" dirty="0" smtClean="0">
                          <a:solidFill>
                            <a:srgbClr val="FF0000"/>
                          </a:solidFill>
                        </a:rPr>
                        <a:t>辅助动力帆艇</a:t>
                      </a:r>
                      <a:endParaRPr lang="zh-CN" altLang="en-US" sz="1800" b="1" dirty="0">
                        <a:solidFill>
                          <a:srgbClr val="FF0000"/>
                        </a:solidFill>
                      </a:endParaRPr>
                    </a:p>
                  </a:txBody>
                  <a:tcPr marL="91438" marR="91438" marT="45709" marB="45709">
                    <a:solidFill>
                      <a:srgbClr val="FFFF00"/>
                    </a:solidFill>
                  </a:tcPr>
                </a:tc>
                <a:tc>
                  <a:txBody>
                    <a:bodyPr/>
                    <a:lstStyle/>
                    <a:p>
                      <a:endParaRPr lang="zh-CN" altLang="en-US" sz="1800" b="1" dirty="0">
                        <a:solidFill>
                          <a:srgbClr val="002060"/>
                        </a:solidFill>
                      </a:endParaRPr>
                    </a:p>
                  </a:txBody>
                  <a:tcPr marL="91438" marR="91438" marT="45709" marB="45709">
                    <a:solidFill>
                      <a:srgbClr val="FFFF00"/>
                    </a:solidFill>
                  </a:tcPr>
                </a:tc>
                <a:tc>
                  <a:txBody>
                    <a:bodyPr/>
                    <a:lstStyle/>
                    <a:p>
                      <a:r>
                        <a:rPr lang="zh-CN" altLang="en-US" sz="1800" b="1" dirty="0" smtClean="0">
                          <a:solidFill>
                            <a:srgbClr val="002060"/>
                          </a:solidFill>
                        </a:rPr>
                        <a:t>每米</a:t>
                      </a:r>
                      <a:endParaRPr lang="zh-CN" altLang="en-US" sz="1800" b="1" dirty="0">
                        <a:solidFill>
                          <a:srgbClr val="002060"/>
                        </a:solidFill>
                      </a:endParaRPr>
                    </a:p>
                  </a:txBody>
                  <a:tcPr marL="91438" marR="91438" marT="45709" marB="45709">
                    <a:solidFill>
                      <a:srgbClr val="FFFF00"/>
                    </a:solidFill>
                  </a:tcPr>
                </a:tc>
                <a:tc>
                  <a:txBody>
                    <a:bodyPr/>
                    <a:lstStyle/>
                    <a:p>
                      <a:r>
                        <a:rPr lang="en-US" altLang="zh-CN" sz="1800" b="1" dirty="0" smtClean="0">
                          <a:solidFill>
                            <a:srgbClr val="002060"/>
                          </a:solidFill>
                        </a:rPr>
                        <a:t>600</a:t>
                      </a:r>
                      <a:endParaRPr lang="zh-CN" altLang="en-US" sz="1800" b="1" dirty="0">
                        <a:solidFill>
                          <a:srgbClr val="002060"/>
                        </a:solidFill>
                      </a:endParaRPr>
                    </a:p>
                  </a:txBody>
                  <a:tcPr marL="91438" marR="91438" marT="45709" marB="45709">
                    <a:solidFill>
                      <a:srgbClr val="FFFF00"/>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92696"/>
            <a:ext cx="8229600" cy="5688632"/>
          </a:xfrm>
        </p:spPr>
        <p:txBody>
          <a:bodyPr>
            <a:normAutofit/>
          </a:bodyPr>
          <a:lstStyle/>
          <a:p>
            <a:r>
              <a:rPr lang="zh-CN" altLang="en-US" b="1" dirty="0" smtClean="0">
                <a:solidFill>
                  <a:srgbClr val="FF0000"/>
                </a:solidFill>
              </a:rPr>
              <a:t>注意：</a:t>
            </a:r>
            <a:endParaRPr lang="en-US" altLang="zh-CN" b="1" dirty="0" smtClean="0">
              <a:solidFill>
                <a:srgbClr val="FF0000"/>
              </a:solidFill>
            </a:endParaRPr>
          </a:p>
          <a:p>
            <a:r>
              <a:rPr lang="en-US" altLang="zh-CN" sz="2800" b="1" dirty="0" smtClean="0">
                <a:latin typeface="宋体" pitchFamily="2" charset="-122"/>
                <a:ea typeface="宋体" pitchFamily="2" charset="-122"/>
              </a:rPr>
              <a:t>1.</a:t>
            </a:r>
            <a:r>
              <a:rPr lang="zh-CN" altLang="en-US" sz="2800" b="1" dirty="0" smtClean="0">
                <a:latin typeface="宋体" pitchFamily="2" charset="-122"/>
                <a:ea typeface="宋体" pitchFamily="2" charset="-122"/>
              </a:rPr>
              <a:t>车船税的计税依据有辆、整备质量、净吨位、长度（米）</a:t>
            </a:r>
            <a:endParaRPr lang="en-US" altLang="zh-CN" sz="2800" b="1" dirty="0" smtClean="0">
              <a:latin typeface="宋体" pitchFamily="2" charset="-122"/>
              <a:ea typeface="宋体" pitchFamily="2" charset="-122"/>
            </a:endParaRPr>
          </a:p>
          <a:p>
            <a:r>
              <a:rPr lang="zh-CN" altLang="en-US" sz="2800" b="1" dirty="0" smtClean="0">
                <a:solidFill>
                  <a:srgbClr val="FF0000"/>
                </a:solidFill>
              </a:rPr>
              <a:t>辆</a:t>
            </a:r>
            <a:r>
              <a:rPr lang="en-US" altLang="zh-CN" sz="2800" dirty="0" smtClean="0"/>
              <a:t>——</a:t>
            </a:r>
            <a:r>
              <a:rPr lang="zh-CN" altLang="en-US" sz="2800" dirty="0" smtClean="0"/>
              <a:t>摩托车、乘用车、客车</a:t>
            </a:r>
            <a:endParaRPr lang="en-US" altLang="zh-CN" sz="2800" dirty="0" smtClean="0"/>
          </a:p>
          <a:p>
            <a:r>
              <a:rPr lang="zh-CN" altLang="en-US" sz="2800" b="1" dirty="0" smtClean="0">
                <a:solidFill>
                  <a:srgbClr val="FF0000"/>
                </a:solidFill>
              </a:rPr>
              <a:t>整备质量</a:t>
            </a:r>
            <a:r>
              <a:rPr lang="en-US" altLang="zh-CN" sz="2800" dirty="0" smtClean="0"/>
              <a:t>——</a:t>
            </a:r>
            <a:r>
              <a:rPr lang="zh-CN" altLang="en-US" sz="2800" dirty="0" smtClean="0"/>
              <a:t>货车、挂车、专用作业车、轮式专用机械车</a:t>
            </a:r>
            <a:endParaRPr lang="en-US" altLang="zh-CN" sz="2800" dirty="0" smtClean="0"/>
          </a:p>
          <a:p>
            <a:r>
              <a:rPr lang="zh-CN" altLang="en-US" sz="2800" b="1" dirty="0" smtClean="0">
                <a:solidFill>
                  <a:srgbClr val="FF0000"/>
                </a:solidFill>
              </a:rPr>
              <a:t>净吨位</a:t>
            </a:r>
            <a:r>
              <a:rPr lang="en-US" altLang="zh-CN" sz="2800" dirty="0" smtClean="0"/>
              <a:t>——</a:t>
            </a:r>
            <a:r>
              <a:rPr lang="zh-CN" altLang="en-US" sz="2800" dirty="0" smtClean="0"/>
              <a:t>机动船舶</a:t>
            </a:r>
            <a:endParaRPr lang="en-US" altLang="zh-CN" sz="2800" dirty="0" smtClean="0"/>
          </a:p>
          <a:p>
            <a:r>
              <a:rPr lang="zh-CN" altLang="en-US" sz="2800" b="1" dirty="0" smtClean="0">
                <a:solidFill>
                  <a:srgbClr val="FF0000"/>
                </a:solidFill>
              </a:rPr>
              <a:t>长度</a:t>
            </a:r>
            <a:r>
              <a:rPr lang="en-US" altLang="zh-CN" sz="2800" dirty="0" smtClean="0"/>
              <a:t>——</a:t>
            </a:r>
            <a:r>
              <a:rPr lang="zh-CN" altLang="en-US" sz="2800" dirty="0" smtClean="0"/>
              <a:t>游艇</a:t>
            </a:r>
            <a:endParaRPr lang="en-US" altLang="zh-CN" sz="2800" dirty="0" smtClean="0"/>
          </a:p>
          <a:p>
            <a:r>
              <a:rPr lang="en-US" altLang="zh-CN" sz="2800" b="1" dirty="0" smtClean="0">
                <a:latin typeface="宋体" pitchFamily="2" charset="-122"/>
                <a:ea typeface="宋体" pitchFamily="2" charset="-122"/>
              </a:rPr>
              <a:t>2.</a:t>
            </a:r>
            <a:r>
              <a:rPr lang="zh-CN" altLang="en-US" sz="2800" b="1" dirty="0" smtClean="0">
                <a:latin typeface="宋体" pitchFamily="2" charset="-122"/>
                <a:ea typeface="宋体" pitchFamily="2" charset="-122"/>
              </a:rPr>
              <a:t>挂车按照</a:t>
            </a:r>
            <a:r>
              <a:rPr lang="zh-CN" altLang="en-US" sz="2800" b="1" dirty="0" smtClean="0">
                <a:solidFill>
                  <a:srgbClr val="FF0000"/>
                </a:solidFill>
                <a:latin typeface="宋体" pitchFamily="2" charset="-122"/>
                <a:ea typeface="宋体" pitchFamily="2" charset="-122"/>
              </a:rPr>
              <a:t>货车</a:t>
            </a:r>
            <a:r>
              <a:rPr lang="zh-CN" altLang="en-US" sz="2800" b="1" dirty="0" smtClean="0">
                <a:latin typeface="宋体" pitchFamily="2" charset="-122"/>
                <a:ea typeface="宋体" pitchFamily="2" charset="-122"/>
              </a:rPr>
              <a:t>税额的</a:t>
            </a:r>
            <a:r>
              <a:rPr lang="en-US" altLang="zh-CN" sz="2800" b="1" dirty="0" smtClean="0">
                <a:latin typeface="宋体" pitchFamily="2" charset="-122"/>
                <a:ea typeface="宋体" pitchFamily="2" charset="-122"/>
              </a:rPr>
              <a:t>50%</a:t>
            </a:r>
            <a:r>
              <a:rPr lang="zh-CN" altLang="en-US" sz="2800" b="1" dirty="0" smtClean="0">
                <a:latin typeface="宋体" pitchFamily="2" charset="-122"/>
                <a:ea typeface="宋体" pitchFamily="2" charset="-122"/>
              </a:rPr>
              <a:t>计算。</a:t>
            </a:r>
            <a:endParaRPr lang="en-US" altLang="zh-CN" sz="2800" b="1" dirty="0" smtClean="0">
              <a:latin typeface="宋体" pitchFamily="2" charset="-122"/>
              <a:ea typeface="宋体" pitchFamily="2" charset="-122"/>
            </a:endParaRPr>
          </a:p>
          <a:p>
            <a:r>
              <a:rPr lang="zh-CN" altLang="en-US" sz="2800" b="1" dirty="0" smtClean="0">
                <a:solidFill>
                  <a:srgbClr val="FF0000"/>
                </a:solidFill>
              </a:rPr>
              <a:t>拖船和非机动驳船</a:t>
            </a:r>
            <a:r>
              <a:rPr lang="zh-CN" altLang="en-US" sz="2800" dirty="0" smtClean="0"/>
              <a:t>按照</a:t>
            </a:r>
            <a:r>
              <a:rPr lang="zh-CN" altLang="en-US" sz="2800" b="1" dirty="0" smtClean="0">
                <a:solidFill>
                  <a:srgbClr val="FF0000"/>
                </a:solidFill>
              </a:rPr>
              <a:t>机动船舶</a:t>
            </a:r>
            <a:r>
              <a:rPr lang="zh-CN" altLang="en-US" sz="2800" dirty="0" smtClean="0"/>
              <a:t>税额的</a:t>
            </a:r>
            <a:r>
              <a:rPr lang="en-US" altLang="zh-CN" sz="2800" dirty="0" smtClean="0"/>
              <a:t>50%</a:t>
            </a:r>
            <a:r>
              <a:rPr lang="zh-CN" altLang="en-US" sz="2800" dirty="0" smtClean="0"/>
              <a:t>计算。</a:t>
            </a:r>
            <a:endParaRPr lang="en-US" altLang="zh-CN" sz="2800" dirty="0" smtClean="0"/>
          </a:p>
          <a:p>
            <a:r>
              <a:rPr lang="zh-CN" altLang="en-US" sz="2800" dirty="0" smtClean="0"/>
              <a:t>      拖船发动机功率：</a:t>
            </a:r>
            <a:r>
              <a:rPr lang="en-US" altLang="zh-CN" sz="2800" dirty="0" smtClean="0"/>
              <a:t>1</a:t>
            </a:r>
            <a:r>
              <a:rPr lang="zh-CN" altLang="en-US" sz="2800" dirty="0" smtClean="0"/>
              <a:t>千瓦</a:t>
            </a:r>
            <a:r>
              <a:rPr lang="en-US" altLang="zh-CN" sz="2800" dirty="0" smtClean="0"/>
              <a:t>=0.67</a:t>
            </a:r>
            <a:r>
              <a:rPr lang="zh-CN" altLang="en-US" sz="2800" dirty="0" smtClean="0"/>
              <a:t>吨</a:t>
            </a:r>
            <a:endParaRPr lang="zh-CN" alt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20688"/>
            <a:ext cx="8229600" cy="5505475"/>
          </a:xfrm>
        </p:spPr>
        <p:txBody>
          <a:bodyPr>
            <a:normAutofit fontScale="85000" lnSpcReduction="10000"/>
          </a:bodyPr>
          <a:lstStyle/>
          <a:p>
            <a:r>
              <a:rPr lang="zh-CN" altLang="en-US" b="1" dirty="0" smtClean="0">
                <a:solidFill>
                  <a:srgbClr val="FF0000"/>
                </a:solidFill>
              </a:rPr>
              <a:t>特殊规定：</a:t>
            </a:r>
            <a:endParaRPr lang="en-US" altLang="zh-CN" b="1" dirty="0" smtClean="0">
              <a:solidFill>
                <a:srgbClr val="FF0000"/>
              </a:solidFill>
            </a:endParaRPr>
          </a:p>
          <a:p>
            <a:r>
              <a:rPr lang="en-US" altLang="zh-CN" sz="3800" dirty="0" smtClean="0">
                <a:latin typeface="Times New Roman" pitchFamily="18" charset="0"/>
                <a:ea typeface="黑体" pitchFamily="49" charset="-122"/>
                <a:cs typeface="Times New Roman" pitchFamily="18" charset="0"/>
              </a:rPr>
              <a:t>1.</a:t>
            </a:r>
            <a:r>
              <a:rPr lang="zh-CN" altLang="en-US" sz="3800" dirty="0" smtClean="0">
                <a:latin typeface="Times New Roman" pitchFamily="18" charset="0"/>
                <a:ea typeface="黑体" pitchFamily="49" charset="-122"/>
                <a:cs typeface="Times New Roman" pitchFamily="18" charset="0"/>
              </a:rPr>
              <a:t>计税单位，有尾数的</a:t>
            </a:r>
            <a:r>
              <a:rPr lang="en-US" altLang="zh-CN" sz="3800" dirty="0" smtClean="0">
                <a:latin typeface="Times New Roman" pitchFamily="18" charset="0"/>
                <a:ea typeface="黑体" pitchFamily="49" charset="-122"/>
                <a:cs typeface="Times New Roman" pitchFamily="18" charset="0"/>
              </a:rPr>
              <a:t>——</a:t>
            </a:r>
            <a:r>
              <a:rPr lang="zh-CN" altLang="en-US" sz="3800" dirty="0" smtClean="0">
                <a:latin typeface="Times New Roman" pitchFamily="18" charset="0"/>
                <a:ea typeface="黑体" pitchFamily="49" charset="-122"/>
                <a:cs typeface="Times New Roman" pitchFamily="18" charset="0"/>
              </a:rPr>
              <a:t>包含尾数计税</a:t>
            </a:r>
            <a:endParaRPr lang="en-US" altLang="zh-CN" sz="3800" dirty="0" smtClean="0">
              <a:latin typeface="Times New Roman" pitchFamily="18" charset="0"/>
              <a:ea typeface="黑体" pitchFamily="49" charset="-122"/>
              <a:cs typeface="Times New Roman" pitchFamily="18" charset="0"/>
            </a:endParaRPr>
          </a:p>
          <a:p>
            <a:r>
              <a:rPr lang="en-US" altLang="zh-CN" dirty="0" smtClean="0">
                <a:latin typeface="Times New Roman" pitchFamily="18" charset="0"/>
                <a:cs typeface="Times New Roman" pitchFamily="18" charset="0"/>
              </a:rPr>
              <a:t>    </a:t>
            </a:r>
            <a:r>
              <a:rPr lang="zh-CN" altLang="en-US" sz="3000" dirty="0" smtClean="0">
                <a:latin typeface="Times New Roman" pitchFamily="18" charset="0"/>
                <a:cs typeface="Times New Roman" pitchFamily="18" charset="0"/>
              </a:rPr>
              <a:t>小数点后保留两位，四舍五入</a:t>
            </a:r>
            <a:endParaRPr lang="en-US" altLang="zh-CN" sz="3000" dirty="0" smtClean="0">
              <a:latin typeface="Times New Roman" pitchFamily="18" charset="0"/>
              <a:cs typeface="Times New Roman" pitchFamily="18" charset="0"/>
            </a:endParaRPr>
          </a:p>
          <a:p>
            <a:endParaRPr lang="en-US" altLang="zh-CN" sz="3000" dirty="0" smtClean="0">
              <a:latin typeface="Times New Roman" pitchFamily="18" charset="0"/>
              <a:cs typeface="Times New Roman" pitchFamily="18" charset="0"/>
            </a:endParaRPr>
          </a:p>
          <a:p>
            <a:r>
              <a:rPr lang="en-US" altLang="zh-CN" dirty="0" smtClean="0">
                <a:latin typeface="Times New Roman" pitchFamily="18" charset="0"/>
                <a:cs typeface="Times New Roman" pitchFamily="18" charset="0"/>
              </a:rPr>
              <a:t>2.</a:t>
            </a:r>
            <a:r>
              <a:rPr lang="zh-CN" altLang="zh-CN" dirty="0" smtClean="0">
                <a:latin typeface="Times New Roman" pitchFamily="18" charset="0"/>
                <a:ea typeface="黑体" pitchFamily="49" charset="-122"/>
                <a:cs typeface="Times New Roman" pitchFamily="18" charset="0"/>
              </a:rPr>
              <a:t>排气量、整备质量、核定载客人数、净吨位、千瓦、艇身长度，</a:t>
            </a:r>
            <a:r>
              <a:rPr lang="zh-CN" altLang="zh-CN" dirty="0" smtClean="0">
                <a:latin typeface="黑体" pitchFamily="49" charset="-122"/>
                <a:ea typeface="黑体" pitchFamily="49" charset="-122"/>
              </a:rPr>
              <a:t>以车船登记管理部门核发的</a:t>
            </a:r>
            <a:r>
              <a:rPr lang="zh-CN" altLang="zh-CN" b="1" dirty="0" smtClean="0">
                <a:solidFill>
                  <a:srgbClr val="FF0000"/>
                </a:solidFill>
                <a:latin typeface="黑体" pitchFamily="49" charset="-122"/>
                <a:ea typeface="黑体" pitchFamily="49" charset="-122"/>
              </a:rPr>
              <a:t>车船登记证书</a:t>
            </a:r>
            <a:r>
              <a:rPr lang="zh-CN" altLang="zh-CN" dirty="0" smtClean="0">
                <a:latin typeface="黑体" pitchFamily="49" charset="-122"/>
                <a:ea typeface="黑体" pitchFamily="49" charset="-122"/>
              </a:rPr>
              <a:t>或者</a:t>
            </a:r>
            <a:r>
              <a:rPr lang="zh-CN" altLang="zh-CN" b="1" dirty="0" smtClean="0">
                <a:solidFill>
                  <a:srgbClr val="FF0000"/>
                </a:solidFill>
                <a:latin typeface="黑体" pitchFamily="49" charset="-122"/>
                <a:ea typeface="黑体" pitchFamily="49" charset="-122"/>
              </a:rPr>
              <a:t>行驶证</a:t>
            </a:r>
            <a:r>
              <a:rPr lang="zh-CN" altLang="zh-CN" dirty="0" smtClean="0">
                <a:latin typeface="黑体" pitchFamily="49" charset="-122"/>
                <a:ea typeface="黑体" pitchFamily="49" charset="-122"/>
              </a:rPr>
              <a:t>相应项目所载数据为准。</a:t>
            </a:r>
            <a:r>
              <a:rPr lang="en-US" altLang="zh-CN" dirty="0" smtClean="0"/>
              <a:t/>
            </a:r>
            <a:br>
              <a:rPr lang="en-US" altLang="zh-CN" dirty="0" smtClean="0"/>
            </a:br>
            <a:r>
              <a:rPr lang="zh-CN" altLang="zh-CN" dirty="0" smtClean="0"/>
              <a:t>　　</a:t>
            </a:r>
            <a:r>
              <a:rPr lang="zh-CN" altLang="zh-CN" sz="3000" dirty="0" smtClean="0"/>
              <a:t>依法不需要办理登记、依法应当登记而未办理登记或者不能提供车船登记证书、行驶证的车船，以车船</a:t>
            </a:r>
            <a:r>
              <a:rPr lang="zh-CN" altLang="zh-CN" sz="3000" b="1" dirty="0" smtClean="0">
                <a:solidFill>
                  <a:srgbClr val="FF0000"/>
                </a:solidFill>
              </a:rPr>
              <a:t>出厂合格证明</a:t>
            </a:r>
            <a:r>
              <a:rPr lang="zh-CN" altLang="zh-CN" sz="3000" dirty="0" smtClean="0"/>
              <a:t>或者</a:t>
            </a:r>
            <a:r>
              <a:rPr lang="zh-CN" altLang="zh-CN" sz="3000" b="1" dirty="0" smtClean="0">
                <a:solidFill>
                  <a:srgbClr val="FF0000"/>
                </a:solidFill>
              </a:rPr>
              <a:t>进口凭证</a:t>
            </a:r>
            <a:r>
              <a:rPr lang="zh-CN" altLang="zh-CN" sz="3000" dirty="0" smtClean="0"/>
              <a:t>标注的技术参数、数据为准；不能提供车船出厂合格证明或者进口凭证的，由主管税务机关参照国家相关标准核定，没有国家相关标准的参照同类车船</a:t>
            </a:r>
            <a:r>
              <a:rPr lang="zh-CN" altLang="zh-CN" sz="3000" b="1" dirty="0" smtClean="0">
                <a:solidFill>
                  <a:srgbClr val="FF0000"/>
                </a:solidFill>
              </a:rPr>
              <a:t>核定</a:t>
            </a:r>
            <a:r>
              <a:rPr lang="zh-CN" altLang="zh-CN" sz="3000" dirty="0" smtClean="0"/>
              <a:t>。</a:t>
            </a:r>
          </a:p>
          <a:p>
            <a:endParaRPr lang="en-US" altLang="zh-CN" dirty="0" smtClean="0"/>
          </a:p>
          <a:p>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908720"/>
            <a:ext cx="8229600" cy="5949280"/>
          </a:xfrm>
        </p:spPr>
        <p:txBody>
          <a:bodyPr>
            <a:normAutofit fontScale="92500" lnSpcReduction="20000"/>
          </a:bodyPr>
          <a:lstStyle/>
          <a:p>
            <a:pPr marL="0" indent="0">
              <a:buNone/>
            </a:pPr>
            <a:r>
              <a:rPr lang="en-US" altLang="zh-CN" dirty="0" smtClean="0"/>
              <a:t>3.</a:t>
            </a:r>
            <a:r>
              <a:rPr lang="zh-CN" altLang="zh-CN" dirty="0" smtClean="0"/>
              <a:t>其他相关问题</a:t>
            </a:r>
            <a:r>
              <a:rPr lang="en-US" altLang="zh-CN" dirty="0" smtClean="0"/>
              <a:t/>
            </a:r>
            <a:br>
              <a:rPr lang="en-US" altLang="zh-CN" dirty="0" smtClean="0"/>
            </a:br>
            <a:r>
              <a:rPr lang="zh-CN" altLang="zh-CN" dirty="0" smtClean="0"/>
              <a:t>　</a:t>
            </a:r>
            <a:r>
              <a:rPr lang="zh-CN" altLang="zh-CN" dirty="0" smtClean="0">
                <a:latin typeface="黑体" pitchFamily="49" charset="-122"/>
                <a:ea typeface="黑体" pitchFamily="49" charset="-122"/>
              </a:rPr>
              <a:t>（</a:t>
            </a:r>
            <a:r>
              <a:rPr lang="en-US" altLang="zh-CN" dirty="0" smtClean="0">
                <a:latin typeface="黑体" pitchFamily="49" charset="-122"/>
                <a:ea typeface="黑体" pitchFamily="49" charset="-122"/>
              </a:rPr>
              <a:t>1</a:t>
            </a:r>
            <a:r>
              <a:rPr lang="zh-CN" altLang="zh-CN" dirty="0" smtClean="0">
                <a:latin typeface="黑体" pitchFamily="49" charset="-122"/>
                <a:ea typeface="黑体" pitchFamily="49" charset="-122"/>
              </a:rPr>
              <a:t>）专用作业车的认定</a:t>
            </a:r>
            <a:r>
              <a:rPr lang="en-US" altLang="zh-CN" dirty="0" smtClean="0"/>
              <a:t/>
            </a:r>
            <a:br>
              <a:rPr lang="en-US" altLang="zh-CN" dirty="0" smtClean="0"/>
            </a:br>
            <a:r>
              <a:rPr lang="zh-CN" altLang="zh-CN" dirty="0" smtClean="0"/>
              <a:t>　　对于在设计和技术特性上用于特殊工作，并装置有专用设备或器具的汽车，应认定为专用作业车，如汽车起重机、消防车、混凝土泵车、清障车、高空作业车、洒水车、扫路车等。以</a:t>
            </a:r>
            <a:r>
              <a:rPr lang="zh-CN" altLang="zh-CN" b="1" u="dbl" dirty="0" smtClean="0">
                <a:solidFill>
                  <a:srgbClr val="FF0000"/>
                </a:solidFill>
              </a:rPr>
              <a:t>载运人员或货物</a:t>
            </a:r>
            <a:r>
              <a:rPr lang="zh-CN" altLang="zh-CN" dirty="0" smtClean="0"/>
              <a:t>为主要目的的专用汽车</a:t>
            </a:r>
            <a:r>
              <a:rPr lang="en-US" altLang="zh-CN" dirty="0" smtClean="0"/>
              <a:t>,</a:t>
            </a:r>
            <a:r>
              <a:rPr lang="zh-CN" altLang="zh-CN" dirty="0" smtClean="0"/>
              <a:t>如救护车，</a:t>
            </a:r>
            <a:r>
              <a:rPr lang="zh-CN" altLang="zh-CN" b="1" u="dbl" dirty="0" smtClean="0">
                <a:solidFill>
                  <a:srgbClr val="FF0000"/>
                </a:solidFill>
              </a:rPr>
              <a:t>不属于</a:t>
            </a:r>
            <a:r>
              <a:rPr lang="zh-CN" altLang="zh-CN" dirty="0" smtClean="0"/>
              <a:t>专用作业车。</a:t>
            </a:r>
            <a:endParaRPr lang="en-US" altLang="zh-CN" dirty="0" smtClean="0"/>
          </a:p>
          <a:p>
            <a:pPr marL="0" indent="0">
              <a:buNone/>
            </a:pPr>
            <a:r>
              <a:rPr lang="en-US" altLang="zh-CN" dirty="0" smtClean="0"/>
              <a:t/>
            </a:r>
            <a:br>
              <a:rPr lang="en-US" altLang="zh-CN" dirty="0" smtClean="0"/>
            </a:br>
            <a:r>
              <a:rPr lang="zh-CN" altLang="zh-CN" dirty="0" smtClean="0"/>
              <a:t>　</a:t>
            </a:r>
            <a:r>
              <a:rPr lang="zh-CN" altLang="zh-CN" dirty="0" smtClean="0">
                <a:latin typeface="黑体" pitchFamily="49" charset="-122"/>
                <a:ea typeface="黑体" pitchFamily="49" charset="-122"/>
              </a:rPr>
              <a:t>（</a:t>
            </a:r>
            <a:r>
              <a:rPr lang="en-US" altLang="zh-CN" dirty="0" smtClean="0">
                <a:latin typeface="黑体" pitchFamily="49" charset="-122"/>
                <a:ea typeface="黑体" pitchFamily="49" charset="-122"/>
              </a:rPr>
              <a:t>2</a:t>
            </a:r>
            <a:r>
              <a:rPr lang="zh-CN" altLang="zh-CN" dirty="0" smtClean="0">
                <a:latin typeface="黑体" pitchFamily="49" charset="-122"/>
                <a:ea typeface="黑体" pitchFamily="49" charset="-122"/>
              </a:rPr>
              <a:t>）税务机关核定客货两用车的征税问题</a:t>
            </a:r>
            <a:r>
              <a:rPr lang="en-US" altLang="zh-CN" dirty="0" smtClean="0"/>
              <a:t/>
            </a:r>
            <a:br>
              <a:rPr lang="en-US" altLang="zh-CN" dirty="0" smtClean="0"/>
            </a:br>
            <a:r>
              <a:rPr lang="zh-CN" altLang="zh-CN" dirty="0" smtClean="0"/>
              <a:t>　　客货两用车，又称多用途货车，是指在设计和结构上主要用于载运货物，但在驾驶员座椅后带有固定或折叠式座椅，可运载</a:t>
            </a:r>
            <a:r>
              <a:rPr lang="en-US" altLang="zh-CN" dirty="0" smtClean="0"/>
              <a:t>3</a:t>
            </a:r>
            <a:r>
              <a:rPr lang="zh-CN" altLang="zh-CN" dirty="0" smtClean="0"/>
              <a:t>人以上乘客的货车。</a:t>
            </a:r>
            <a:r>
              <a:rPr lang="zh-CN" altLang="zh-CN" b="1" u="dbl" dirty="0" smtClean="0"/>
              <a:t>客货两用车依照</a:t>
            </a:r>
            <a:r>
              <a:rPr lang="zh-CN" altLang="zh-CN" b="1" u="dbl" dirty="0" smtClean="0">
                <a:solidFill>
                  <a:srgbClr val="FF0000"/>
                </a:solidFill>
              </a:rPr>
              <a:t>货车</a:t>
            </a:r>
            <a:r>
              <a:rPr lang="zh-CN" altLang="zh-CN" dirty="0" smtClean="0"/>
              <a:t>的计税单位和年基准税额计征车船税。</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龙腾四海">
  <a:themeElements>
    <a:clrScheme name="龙腾四海">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龙腾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龙腾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Dragon</Template>
  <TotalTime>269</TotalTime>
  <Words>833</Words>
  <Application>Microsoft Office PowerPoint</Application>
  <PresentationFormat>全屏显示(4:3)</PresentationFormat>
  <Paragraphs>142</Paragraphs>
  <Slides>22</Slides>
  <Notes>0</Notes>
  <HiddenSlides>0</HiddenSlides>
  <MMClips>0</MMClips>
  <ScaleCrop>false</ScaleCrop>
  <HeadingPairs>
    <vt:vector size="4" baseType="variant">
      <vt:variant>
        <vt:lpstr>主题</vt:lpstr>
      </vt:variant>
      <vt:variant>
        <vt:i4>1</vt:i4>
      </vt:variant>
      <vt:variant>
        <vt:lpstr>幻灯片标题</vt:lpstr>
      </vt:variant>
      <vt:variant>
        <vt:i4>22</vt:i4>
      </vt:variant>
    </vt:vector>
  </HeadingPairs>
  <TitlesOfParts>
    <vt:vector size="23" baseType="lpstr">
      <vt:lpstr>龙腾四海</vt:lpstr>
      <vt:lpstr>第五章</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第三节  减免税优惠</vt:lpstr>
      <vt:lpstr>PowerPoint 演示文稿</vt:lpstr>
      <vt:lpstr>PowerPoint 演示文稿</vt:lpstr>
      <vt:lpstr>第四节 应纳税额的计算与代收代缴</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第五章</dc:title>
  <dc:creator>Hello</dc:creator>
  <cp:lastModifiedBy>dell</cp:lastModifiedBy>
  <cp:revision>8</cp:revision>
  <dcterms:created xsi:type="dcterms:W3CDTF">2017-10-30T11:34:58Z</dcterms:created>
  <dcterms:modified xsi:type="dcterms:W3CDTF">2018-10-02T09:48:21Z</dcterms:modified>
</cp:coreProperties>
</file>